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711" r:id="rId2"/>
  </p:sldMasterIdLst>
  <p:notesMasterIdLst>
    <p:notesMasterId r:id="rId139"/>
  </p:notesMasterIdLst>
  <p:handoutMasterIdLst>
    <p:handoutMasterId r:id="rId140"/>
  </p:handoutMasterIdLst>
  <p:sldIdLst>
    <p:sldId id="416" r:id="rId3"/>
    <p:sldId id="520" r:id="rId4"/>
    <p:sldId id="592" r:id="rId5"/>
    <p:sldId id="698" r:id="rId6"/>
    <p:sldId id="511" r:id="rId7"/>
    <p:sldId id="579" r:id="rId8"/>
    <p:sldId id="577" r:id="rId9"/>
    <p:sldId id="578" r:id="rId10"/>
    <p:sldId id="599" r:id="rId11"/>
    <p:sldId id="596" r:id="rId12"/>
    <p:sldId id="598" r:id="rId13"/>
    <p:sldId id="597" r:id="rId14"/>
    <p:sldId id="554" r:id="rId15"/>
    <p:sldId id="595" r:id="rId16"/>
    <p:sldId id="594" r:id="rId17"/>
    <p:sldId id="593" r:id="rId18"/>
    <p:sldId id="566" r:id="rId19"/>
    <p:sldId id="704" r:id="rId20"/>
    <p:sldId id="703" r:id="rId21"/>
    <p:sldId id="702" r:id="rId22"/>
    <p:sldId id="701" r:id="rId23"/>
    <p:sldId id="700" r:id="rId24"/>
    <p:sldId id="699" r:id="rId25"/>
    <p:sldId id="576" r:id="rId26"/>
    <p:sldId id="587" r:id="rId27"/>
    <p:sldId id="600" r:id="rId28"/>
    <p:sldId id="601" r:id="rId29"/>
    <p:sldId id="602" r:id="rId30"/>
    <p:sldId id="580" r:id="rId31"/>
    <p:sldId id="581" r:id="rId32"/>
    <p:sldId id="582" r:id="rId33"/>
    <p:sldId id="583" r:id="rId34"/>
    <p:sldId id="585" r:id="rId35"/>
    <p:sldId id="586" r:id="rId36"/>
    <p:sldId id="523" r:id="rId37"/>
    <p:sldId id="536" r:id="rId38"/>
    <p:sldId id="525" r:id="rId39"/>
    <p:sldId id="737" r:id="rId40"/>
    <p:sldId id="607" r:id="rId41"/>
    <p:sldId id="608" r:id="rId42"/>
    <p:sldId id="609" r:id="rId43"/>
    <p:sldId id="612" r:id="rId44"/>
    <p:sldId id="625" r:id="rId45"/>
    <p:sldId id="735" r:id="rId46"/>
    <p:sldId id="588" r:id="rId47"/>
    <p:sldId id="537" r:id="rId48"/>
    <p:sldId id="611" r:id="rId49"/>
    <p:sldId id="624" r:id="rId50"/>
    <p:sldId id="613" r:id="rId51"/>
    <p:sldId id="680" r:id="rId52"/>
    <p:sldId id="681" r:id="rId53"/>
    <p:sldId id="682" r:id="rId54"/>
    <p:sldId id="679" r:id="rId55"/>
    <p:sldId id="619" r:id="rId56"/>
    <p:sldId id="532" r:id="rId57"/>
    <p:sldId id="626" r:id="rId58"/>
    <p:sldId id="430" r:id="rId59"/>
    <p:sldId id="542" r:id="rId60"/>
    <p:sldId id="543" r:id="rId61"/>
    <p:sldId id="544" r:id="rId62"/>
    <p:sldId id="545" r:id="rId63"/>
    <p:sldId id="546" r:id="rId64"/>
    <p:sldId id="548" r:id="rId65"/>
    <p:sldId id="705" r:id="rId66"/>
    <p:sldId id="435" r:id="rId67"/>
    <p:sldId id="549" r:id="rId68"/>
    <p:sldId id="438" r:id="rId69"/>
    <p:sldId id="732" r:id="rId70"/>
    <p:sldId id="733" r:id="rId71"/>
    <p:sldId id="734" r:id="rId72"/>
    <p:sldId id="684" r:id="rId73"/>
    <p:sldId id="683" r:id="rId74"/>
    <p:sldId id="706" r:id="rId75"/>
    <p:sldId id="712" r:id="rId76"/>
    <p:sldId id="721" r:id="rId77"/>
    <p:sldId id="722" r:id="rId78"/>
    <p:sldId id="713" r:id="rId79"/>
    <p:sldId id="708" r:id="rId80"/>
    <p:sldId id="707" r:id="rId81"/>
    <p:sldId id="711" r:id="rId82"/>
    <p:sldId id="589" r:id="rId83"/>
    <p:sldId id="686" r:id="rId84"/>
    <p:sldId id="685" r:id="rId85"/>
    <p:sldId id="736" r:id="rId86"/>
    <p:sldId id="633" r:id="rId87"/>
    <p:sldId id="632" r:id="rId88"/>
    <p:sldId id="634" r:id="rId89"/>
    <p:sldId id="635" r:id="rId90"/>
    <p:sldId id="639" r:id="rId91"/>
    <p:sldId id="687" r:id="rId92"/>
    <p:sldId id="456" r:id="rId93"/>
    <p:sldId id="551" r:id="rId94"/>
    <p:sldId id="457" r:id="rId95"/>
    <p:sldId id="458" r:id="rId96"/>
    <p:sldId id="654" r:id="rId97"/>
    <p:sldId id="693" r:id="rId98"/>
    <p:sldId id="462" r:id="rId99"/>
    <p:sldId id="463" r:id="rId100"/>
    <p:sldId id="464" r:id="rId101"/>
    <p:sldId id="465" r:id="rId102"/>
    <p:sldId id="466" r:id="rId103"/>
    <p:sldId id="467" r:id="rId104"/>
    <p:sldId id="468" r:id="rId105"/>
    <p:sldId id="469" r:id="rId106"/>
    <p:sldId id="470" r:id="rId107"/>
    <p:sldId id="731" r:id="rId108"/>
    <p:sldId id="471" r:id="rId109"/>
    <p:sldId id="472" r:id="rId110"/>
    <p:sldId id="481" r:id="rId111"/>
    <p:sldId id="482" r:id="rId112"/>
    <p:sldId id="483" r:id="rId113"/>
    <p:sldId id="484" r:id="rId114"/>
    <p:sldId id="656" r:id="rId115"/>
    <p:sldId id="658" r:id="rId116"/>
    <p:sldId id="659" r:id="rId117"/>
    <p:sldId id="660" r:id="rId118"/>
    <p:sldId id="661" r:id="rId119"/>
    <p:sldId id="662" r:id="rId120"/>
    <p:sldId id="663" r:id="rId121"/>
    <p:sldId id="664" r:id="rId122"/>
    <p:sldId id="665" r:id="rId123"/>
    <p:sldId id="666" r:id="rId124"/>
    <p:sldId id="667" r:id="rId125"/>
    <p:sldId id="668" r:id="rId126"/>
    <p:sldId id="669" r:id="rId127"/>
    <p:sldId id="671" r:id="rId128"/>
    <p:sldId id="672" r:id="rId129"/>
    <p:sldId id="673" r:id="rId130"/>
    <p:sldId id="674" r:id="rId131"/>
    <p:sldId id="675" r:id="rId132"/>
    <p:sldId id="676" r:id="rId133"/>
    <p:sldId id="678" r:id="rId134"/>
    <p:sldId id="724" r:id="rId135"/>
    <p:sldId id="728" r:id="rId136"/>
    <p:sldId id="729" r:id="rId137"/>
    <p:sldId id="357" r:id="rId138"/>
  </p:sldIdLst>
  <p:sldSz cx="12192000" cy="6858000"/>
  <p:notesSz cx="6858000" cy="9686925"/>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336600"/>
    <a:srgbClr val="009900"/>
    <a:srgbClr val="7CB042"/>
    <a:srgbClr val="33CC33"/>
    <a:srgbClr val="FFE299"/>
    <a:srgbClr val="FF3300"/>
    <a:srgbClr val="663300"/>
    <a:srgbClr val="FF6600"/>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6" autoAdjust="0"/>
    <p:restoredTop sz="94660"/>
  </p:normalViewPr>
  <p:slideViewPr>
    <p:cSldViewPr showGuides="1">
      <p:cViewPr varScale="1">
        <p:scale>
          <a:sx n="63" d="100"/>
          <a:sy n="63" d="100"/>
        </p:scale>
        <p:origin x="772" y="52"/>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250584183306202"/>
          <c:y val="5.6140350877192984E-2"/>
          <c:w val="0.74622833538212785"/>
          <c:h val="0.7975026937422296"/>
        </c:manualLayout>
      </c:layout>
      <c:scatterChart>
        <c:scatterStyle val="smoothMarker"/>
        <c:varyColors val="0"/>
        <c:ser>
          <c:idx val="0"/>
          <c:order val="0"/>
          <c:spPr>
            <a:ln>
              <a:solidFill>
                <a:srgbClr val="00B050"/>
              </a:solidFill>
            </a:ln>
          </c:spPr>
          <c:marker>
            <c:symbol val="none"/>
          </c:marker>
          <c:xVal>
            <c:numRef>
              <c:f>fT!$A$36:$A$64</c:f>
              <c:numCache>
                <c:formatCode>General</c:formatCode>
                <c:ptCount val="29"/>
                <c:pt idx="0">
                  <c:v>6</c:v>
                </c:pt>
                <c:pt idx="1">
                  <c:v>7</c:v>
                </c:pt>
                <c:pt idx="2">
                  <c:v>8</c:v>
                </c:pt>
                <c:pt idx="3">
                  <c:v>9</c:v>
                </c:pt>
                <c:pt idx="4">
                  <c:v>10</c:v>
                </c:pt>
                <c:pt idx="5">
                  <c:v>11</c:v>
                </c:pt>
                <c:pt idx="6">
                  <c:v>12</c:v>
                </c:pt>
                <c:pt idx="7">
                  <c:v>13</c:v>
                </c:pt>
                <c:pt idx="8">
                  <c:v>14</c:v>
                </c:pt>
                <c:pt idx="9">
                  <c:v>15</c:v>
                </c:pt>
                <c:pt idx="10">
                  <c:v>16</c:v>
                </c:pt>
                <c:pt idx="11">
                  <c:v>17</c:v>
                </c:pt>
                <c:pt idx="12">
                  <c:v>18</c:v>
                </c:pt>
                <c:pt idx="13">
                  <c:v>19</c:v>
                </c:pt>
                <c:pt idx="14">
                  <c:v>20</c:v>
                </c:pt>
                <c:pt idx="15">
                  <c:v>21</c:v>
                </c:pt>
                <c:pt idx="16">
                  <c:v>22</c:v>
                </c:pt>
                <c:pt idx="17">
                  <c:v>23</c:v>
                </c:pt>
                <c:pt idx="18">
                  <c:v>24</c:v>
                </c:pt>
                <c:pt idx="19">
                  <c:v>25</c:v>
                </c:pt>
                <c:pt idx="20">
                  <c:v>26</c:v>
                </c:pt>
                <c:pt idx="21">
                  <c:v>27</c:v>
                </c:pt>
                <c:pt idx="22">
                  <c:v>28</c:v>
                </c:pt>
                <c:pt idx="23">
                  <c:v>29</c:v>
                </c:pt>
                <c:pt idx="24">
                  <c:v>30</c:v>
                </c:pt>
                <c:pt idx="25">
                  <c:v>31</c:v>
                </c:pt>
                <c:pt idx="26">
                  <c:v>32</c:v>
                </c:pt>
                <c:pt idx="27">
                  <c:v>33</c:v>
                </c:pt>
                <c:pt idx="28">
                  <c:v>34</c:v>
                </c:pt>
              </c:numCache>
            </c:numRef>
          </c:xVal>
          <c:yVal>
            <c:numRef>
              <c:f>fT!$B$36:$B$64</c:f>
              <c:numCache>
                <c:formatCode>General</c:formatCode>
                <c:ptCount val="29"/>
                <c:pt idx="0">
                  <c:v>0</c:v>
                </c:pt>
                <c:pt idx="1">
                  <c:v>0.21474668853934475</c:v>
                </c:pt>
                <c:pt idx="2">
                  <c:v>0.39891738504753754</c:v>
                </c:pt>
                <c:pt idx="3">
                  <c:v>0.55447547267583852</c:v>
                </c:pt>
                <c:pt idx="4">
                  <c:v>0.68335129621454882</c:v>
                </c:pt>
                <c:pt idx="5">
                  <c:v>0.78744135458199283</c:v>
                </c:pt>
                <c:pt idx="6">
                  <c:v>0.86860744106822652</c:v>
                </c:pt>
                <c:pt idx="7">
                  <c:v>0.92867572580504387</c:v>
                </c:pt>
                <c:pt idx="8">
                  <c:v>0.96943577411141701</c:v>
                </c:pt>
                <c:pt idx="9">
                  <c:v>0.99263949338129465</c:v>
                </c:pt>
                <c:pt idx="10">
                  <c:v>1</c:v>
                </c:pt>
                <c:pt idx="11">
                  <c:v>0.99319039634604955</c:v>
                </c:pt>
                <c:pt idx="12">
                  <c:v>0.97384244619141702</c:v>
                </c:pt>
                <c:pt idx="13">
                  <c:v>0.94354513466836643</c:v>
                </c:pt>
                <c:pt idx="14">
                  <c:v>0.90384309630888815</c:v>
                </c:pt>
                <c:pt idx="15">
                  <c:v>0.85623489132655406</c:v>
                </c:pt>
                <c:pt idx="16">
                  <c:v>0.80217110608470166</c:v>
                </c:pt>
                <c:pt idx="17">
                  <c:v>0.74305224827919492</c:v>
                </c:pt>
                <c:pt idx="18">
                  <c:v>0.68022640033375514</c:v>
                </c:pt>
                <c:pt idx="19">
                  <c:v>0.61498658524863026</c:v>
                </c:pt>
                <c:pt idx="20">
                  <c:v>0.5485677867588814</c:v>
                </c:pt>
                <c:pt idx="21">
                  <c:v>0.48214354879310389</c:v>
                </c:pt>
                <c:pt idx="22">
                  <c:v>0.41682205579035947</c:v>
                </c:pt>
                <c:pt idx="23">
                  <c:v>0.35364156212350889</c:v>
                </c:pt>
                <c:pt idx="24">
                  <c:v>0.29356499027173616</c:v>
                </c:pt>
                <c:pt idx="25">
                  <c:v>0.23747344427120165</c:v>
                </c:pt>
                <c:pt idx="26">
                  <c:v>0.18615827099342899</c:v>
                </c:pt>
                <c:pt idx="27">
                  <c:v>0.14031111637873911</c:v>
                </c:pt>
                <c:pt idx="28">
                  <c:v>0.10051110606224056</c:v>
                </c:pt>
              </c:numCache>
            </c:numRef>
          </c:yVal>
          <c:smooth val="1"/>
          <c:extLst>
            <c:ext xmlns:c16="http://schemas.microsoft.com/office/drawing/2014/chart" uri="{C3380CC4-5D6E-409C-BE32-E72D297353CC}">
              <c16:uniqueId val="{00000000-48FB-47CA-9465-5ECCE3EE4B29}"/>
            </c:ext>
          </c:extLst>
        </c:ser>
        <c:dLbls>
          <c:showLegendKey val="0"/>
          <c:showVal val="0"/>
          <c:showCatName val="0"/>
          <c:showSerName val="0"/>
          <c:showPercent val="0"/>
          <c:showBubbleSize val="0"/>
        </c:dLbls>
        <c:axId val="-970999392"/>
        <c:axId val="-971003200"/>
      </c:scatterChart>
      <c:valAx>
        <c:axId val="-970999392"/>
        <c:scaling>
          <c:orientation val="minMax"/>
        </c:scaling>
        <c:delete val="0"/>
        <c:axPos val="b"/>
        <c:title>
          <c:tx>
            <c:rich>
              <a:bodyPr/>
              <a:lstStyle/>
              <a:p>
                <a:pPr>
                  <a:defRPr/>
                </a:pPr>
                <a:r>
                  <a:rPr lang="en-US"/>
                  <a:t>Temperature (ºC)</a:t>
                </a:r>
              </a:p>
            </c:rich>
          </c:tx>
          <c:overlay val="0"/>
        </c:title>
        <c:numFmt formatCode="General" sourceLinked="1"/>
        <c:majorTickMark val="out"/>
        <c:minorTickMark val="none"/>
        <c:tickLblPos val="nextTo"/>
        <c:crossAx val="-971003200"/>
        <c:crosses val="autoZero"/>
        <c:crossBetween val="midCat"/>
      </c:valAx>
      <c:valAx>
        <c:axId val="-971003200"/>
        <c:scaling>
          <c:orientation val="minMax"/>
        </c:scaling>
        <c:delete val="0"/>
        <c:axPos val="l"/>
        <c:majorGridlines/>
        <c:title>
          <c:tx>
            <c:rich>
              <a:bodyPr rot="-5400000" vert="horz"/>
              <a:lstStyle/>
              <a:p>
                <a:pPr>
                  <a:defRPr sz="1100"/>
                </a:pPr>
                <a:r>
                  <a:rPr lang="en-US" sz="1100"/>
                  <a:t>Temperature modifier</a:t>
                </a:r>
              </a:p>
            </c:rich>
          </c:tx>
          <c:layout>
            <c:manualLayout>
              <c:xMode val="edge"/>
              <c:yMode val="edge"/>
              <c:x val="3.3755264994182889E-2"/>
              <c:y val="0.26814724469236334"/>
            </c:manualLayout>
          </c:layout>
          <c:overlay val="0"/>
        </c:title>
        <c:numFmt formatCode="General" sourceLinked="1"/>
        <c:majorTickMark val="out"/>
        <c:minorTickMark val="none"/>
        <c:tickLblPos val="nextTo"/>
        <c:crossAx val="-970999392"/>
        <c:crosses val="autoZero"/>
        <c:crossBetween val="midCat"/>
      </c:valAx>
      <c:spPr>
        <a:ln>
          <a:solidFill>
            <a:schemeClr val="bg1">
              <a:lumMod val="50000"/>
            </a:schemeClr>
          </a:solidFill>
        </a:ln>
      </c:spPr>
    </c:plotArea>
    <c:plotVisOnly val="1"/>
    <c:dispBlanksAs val="gap"/>
    <c:showDLblsOverMax val="0"/>
  </c:chart>
  <c:spPr>
    <a:ln w="25400">
      <a:noFill/>
    </a:ln>
  </c:spPr>
  <c:txPr>
    <a:bodyPr/>
    <a:lstStyle/>
    <a:p>
      <a:pPr>
        <a:defRPr>
          <a:latin typeface="Arial" pitchFamily="34" charset="0"/>
          <a:cs typeface="Arial" pitchFamily="34"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83951"/>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sz="quarter" idx="1"/>
          </p:nvPr>
        </p:nvSpPr>
        <p:spPr>
          <a:xfrm>
            <a:off x="3884613" y="0"/>
            <a:ext cx="2971800" cy="483951"/>
          </a:xfrm>
          <a:prstGeom prst="rect">
            <a:avLst/>
          </a:prstGeom>
        </p:spPr>
        <p:txBody>
          <a:bodyPr vert="horz" lIns="91440" tIns="45720" rIns="91440" bIns="45720" rtlCol="0"/>
          <a:lstStyle>
            <a:lvl1pPr algn="r">
              <a:defRPr sz="1200"/>
            </a:lvl1pPr>
          </a:lstStyle>
          <a:p>
            <a:fld id="{452CDC44-C371-4756-9304-BE4C36871894}" type="datetimeFigureOut">
              <a:rPr lang="pt-PT" smtClean="0"/>
              <a:pPr/>
              <a:t>05/10/2020</a:t>
            </a:fld>
            <a:endParaRPr lang="pt-PT"/>
          </a:p>
        </p:txBody>
      </p:sp>
      <p:sp>
        <p:nvSpPr>
          <p:cNvPr id="4" name="Footer Placeholder 3"/>
          <p:cNvSpPr>
            <a:spLocks noGrp="1"/>
          </p:cNvSpPr>
          <p:nvPr>
            <p:ph type="ftr" sz="quarter" idx="2"/>
          </p:nvPr>
        </p:nvSpPr>
        <p:spPr>
          <a:xfrm>
            <a:off x="0" y="9201393"/>
            <a:ext cx="2971800" cy="483951"/>
          </a:xfrm>
          <a:prstGeom prst="rect">
            <a:avLst/>
          </a:prstGeom>
        </p:spPr>
        <p:txBody>
          <a:bodyPr vert="horz" lIns="91440" tIns="45720" rIns="91440" bIns="45720" rtlCol="0" anchor="b"/>
          <a:lstStyle>
            <a:lvl1pPr algn="l">
              <a:defRPr sz="1200"/>
            </a:lvl1pPr>
          </a:lstStyle>
          <a:p>
            <a:endParaRPr lang="pt-PT"/>
          </a:p>
        </p:txBody>
      </p:sp>
      <p:sp>
        <p:nvSpPr>
          <p:cNvPr id="5" name="Slide Number Placeholder 4"/>
          <p:cNvSpPr>
            <a:spLocks noGrp="1"/>
          </p:cNvSpPr>
          <p:nvPr>
            <p:ph type="sldNum" sz="quarter" idx="3"/>
          </p:nvPr>
        </p:nvSpPr>
        <p:spPr>
          <a:xfrm>
            <a:off x="3884613" y="9201393"/>
            <a:ext cx="2971800" cy="483951"/>
          </a:xfrm>
          <a:prstGeom prst="rect">
            <a:avLst/>
          </a:prstGeom>
        </p:spPr>
        <p:txBody>
          <a:bodyPr vert="horz" lIns="91440" tIns="45720" rIns="91440" bIns="45720" rtlCol="0" anchor="b"/>
          <a:lstStyle>
            <a:lvl1pPr algn="r">
              <a:defRPr sz="1200"/>
            </a:lvl1pPr>
          </a:lstStyle>
          <a:p>
            <a:fld id="{8D665DA9-B115-4C7E-861C-52C674264457}" type="slidenum">
              <a:rPr lang="pt-PT" smtClean="0"/>
              <a:pPr/>
              <a:t>‹#›</a:t>
            </a:fld>
            <a:endParaRPr lang="pt-PT"/>
          </a:p>
        </p:txBody>
      </p:sp>
    </p:spTree>
    <p:extLst>
      <p:ext uri="{BB962C8B-B14F-4D97-AF65-F5344CB8AC3E}">
        <p14:creationId xmlns:p14="http://schemas.microsoft.com/office/powerpoint/2010/main" val="323633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84346"/>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84346"/>
          </a:xfrm>
          <a:prstGeom prst="rect">
            <a:avLst/>
          </a:prstGeom>
        </p:spPr>
        <p:txBody>
          <a:bodyPr vert="horz" lIns="91440" tIns="45720" rIns="91440" bIns="45720" rtlCol="0"/>
          <a:lstStyle>
            <a:lvl1pPr algn="r">
              <a:defRPr sz="1200"/>
            </a:lvl1pPr>
          </a:lstStyle>
          <a:p>
            <a:fld id="{B9B23A52-C44F-40CD-BAE3-D946F76592F8}" type="datetimeFigureOut">
              <a:rPr lang="pt-PT" smtClean="0"/>
              <a:pPr/>
              <a:t>05/10/2020</a:t>
            </a:fld>
            <a:endParaRPr lang="pt-PT"/>
          </a:p>
        </p:txBody>
      </p:sp>
      <p:sp>
        <p:nvSpPr>
          <p:cNvPr id="4" name="Slide Image Placeholder 3"/>
          <p:cNvSpPr>
            <a:spLocks noGrp="1" noRot="1" noChangeAspect="1"/>
          </p:cNvSpPr>
          <p:nvPr>
            <p:ph type="sldImg" idx="2"/>
          </p:nvPr>
        </p:nvSpPr>
        <p:spPr>
          <a:xfrm>
            <a:off x="200025" y="725488"/>
            <a:ext cx="6457950" cy="3633787"/>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601290"/>
            <a:ext cx="5486400" cy="43591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9200897"/>
            <a:ext cx="2971800" cy="484346"/>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9200897"/>
            <a:ext cx="2971800" cy="484346"/>
          </a:xfrm>
          <a:prstGeom prst="rect">
            <a:avLst/>
          </a:prstGeom>
        </p:spPr>
        <p:txBody>
          <a:bodyPr vert="horz" lIns="91440" tIns="45720" rIns="91440" bIns="45720" rtlCol="0" anchor="b"/>
          <a:lstStyle>
            <a:lvl1pPr algn="r">
              <a:defRPr sz="1200"/>
            </a:lvl1pPr>
          </a:lstStyle>
          <a:p>
            <a:fld id="{2D50A1FD-781B-41A6-B23B-C7DC6AD05C16}" type="slidenum">
              <a:rPr lang="pt-PT" smtClean="0"/>
              <a:pPr/>
              <a:t>‹#›</a:t>
            </a:fld>
            <a:endParaRPr lang="pt-PT"/>
          </a:p>
        </p:txBody>
      </p:sp>
    </p:spTree>
    <p:extLst>
      <p:ext uri="{BB962C8B-B14F-4D97-AF65-F5344CB8AC3E}">
        <p14:creationId xmlns:p14="http://schemas.microsoft.com/office/powerpoint/2010/main" val="266215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80F88C-91AE-4128-BB09-224B2C58185B}" type="slidenum">
              <a:rPr lang="en-GB"/>
              <a:pPr/>
              <a:t>1</a:t>
            </a:fld>
            <a:endParaRPr lang="en-GB"/>
          </a:p>
        </p:txBody>
      </p:sp>
      <p:sp>
        <p:nvSpPr>
          <p:cNvPr id="296962" name="Rectangle 2"/>
          <p:cNvSpPr>
            <a:spLocks noGrp="1" noRot="1" noChangeAspect="1" noChangeArrowheads="1" noTextEdit="1"/>
          </p:cNvSpPr>
          <p:nvPr>
            <p:ph type="sldImg"/>
          </p:nvPr>
        </p:nvSpPr>
        <p:spPr>
          <a:xfrm>
            <a:off x="200025" y="725488"/>
            <a:ext cx="6457950" cy="3633787"/>
          </a:xfrm>
          <a:ln/>
        </p:spPr>
      </p:sp>
      <p:sp>
        <p:nvSpPr>
          <p:cNvPr id="296963" name="Rectangle 3"/>
          <p:cNvSpPr>
            <a:spLocks noGrp="1" noChangeArrowheads="1"/>
          </p:cNvSpPr>
          <p:nvPr>
            <p:ph type="body" idx="1"/>
          </p:nvPr>
        </p:nvSpPr>
        <p:spPr/>
        <p:txBody>
          <a:bodyPr/>
          <a:lstStyle/>
          <a:p>
            <a:endParaRPr lang="pt-PT"/>
          </a:p>
        </p:txBody>
      </p:sp>
    </p:spTree>
    <p:extLst>
      <p:ext uri="{BB962C8B-B14F-4D97-AF65-F5344CB8AC3E}">
        <p14:creationId xmlns:p14="http://schemas.microsoft.com/office/powerpoint/2010/main" val="2914073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1BB8-D13D-495A-9D47-044ECFF15B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2407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1BB8-D13D-495A-9D47-044ECFF15B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0126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025" y="725488"/>
            <a:ext cx="6457950" cy="3633787"/>
          </a:xfrm>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47</a:t>
            </a:fld>
            <a:endParaRPr lang="pt-PT"/>
          </a:p>
        </p:txBody>
      </p:sp>
    </p:spTree>
    <p:extLst>
      <p:ext uri="{BB962C8B-B14F-4D97-AF65-F5344CB8AC3E}">
        <p14:creationId xmlns:p14="http://schemas.microsoft.com/office/powerpoint/2010/main" val="4001532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1BB8-D13D-495A-9D47-044ECFF15B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3601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1BB8-D13D-495A-9D47-044ECFF15B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5912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1BB8-D13D-495A-9D47-044ECFF15B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0164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1BB8-D13D-495A-9D47-044ECFF15B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2583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1BB8-D13D-495A-9D47-044ECFF15B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8670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1BB8-D13D-495A-9D47-044ECFF15B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6262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387603F7-BE23-402F-A6DE-5E554C629441}" type="slidenum">
              <a:rPr lang="en-GB" altLang="pt-PT" smtClean="0"/>
              <a:pPr/>
              <a:t>70</a:t>
            </a:fld>
            <a:endParaRPr lang="en-GB" altLang="pt-PT"/>
          </a:p>
        </p:txBody>
      </p:sp>
    </p:spTree>
    <p:extLst>
      <p:ext uri="{BB962C8B-B14F-4D97-AF65-F5344CB8AC3E}">
        <p14:creationId xmlns:p14="http://schemas.microsoft.com/office/powerpoint/2010/main" val="2385717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025" y="725488"/>
            <a:ext cx="6457950" cy="3633787"/>
          </a:xfrm>
        </p:spPr>
      </p:sp>
      <p:sp>
        <p:nvSpPr>
          <p:cNvPr id="3" name="Notes Placeholder 2"/>
          <p:cNvSpPr>
            <a:spLocks noGrp="1"/>
          </p:cNvSpPr>
          <p:nvPr>
            <p:ph type="body" idx="1"/>
          </p:nvPr>
        </p:nvSpPr>
        <p:spPr/>
        <p:txBody>
          <a:bodyPr>
            <a:normAutofit/>
          </a:bodyPr>
          <a:lstStyle/>
          <a:p>
            <a:endParaRPr lang="pt-PT"/>
          </a:p>
        </p:txBody>
      </p:sp>
      <p:sp>
        <p:nvSpPr>
          <p:cNvPr id="4" name="Slide Number Placeholder 3"/>
          <p:cNvSpPr>
            <a:spLocks noGrp="1"/>
          </p:cNvSpPr>
          <p:nvPr>
            <p:ph type="sldNum" sz="quarter" idx="10"/>
          </p:nvPr>
        </p:nvSpPr>
        <p:spPr/>
        <p:txBody>
          <a:bodyPr/>
          <a:lstStyle/>
          <a:p>
            <a:fld id="{B88459C4-F765-4144-9DF8-D9B82D8D6BF3}" type="slidenum">
              <a:rPr lang="pt-PT" smtClean="0"/>
              <a:pPr/>
              <a:t>32</a:t>
            </a:fld>
            <a:endParaRPr lang="pt-PT"/>
          </a:p>
        </p:txBody>
      </p:sp>
    </p:spTree>
    <p:extLst>
      <p:ext uri="{BB962C8B-B14F-4D97-AF65-F5344CB8AC3E}">
        <p14:creationId xmlns:p14="http://schemas.microsoft.com/office/powerpoint/2010/main" val="2495976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C6CB6A-5D20-4617-9810-0CAFA5111D71}" type="slidenum">
              <a:rPr lang="pt-PT" altLang="pt-PT"/>
              <a:pPr/>
              <a:t>77</a:t>
            </a:fld>
            <a:endParaRPr lang="pt-PT" altLang="pt-PT"/>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pt-PT" altLang="pt-PT"/>
          </a:p>
        </p:txBody>
      </p:sp>
    </p:spTree>
    <p:extLst>
      <p:ext uri="{BB962C8B-B14F-4D97-AF65-F5344CB8AC3E}">
        <p14:creationId xmlns:p14="http://schemas.microsoft.com/office/powerpoint/2010/main" val="494120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4AC41-7CAA-4280-B5F7-29BB0FD714AB}" type="slidenum">
              <a:rPr lang="pt-PT"/>
              <a:pPr/>
              <a:t>36</a:t>
            </a:fld>
            <a:endParaRPr lang="pt-PT"/>
          </a:p>
        </p:txBody>
      </p:sp>
      <p:sp>
        <p:nvSpPr>
          <p:cNvPr id="94210" name="Rectangle 2"/>
          <p:cNvSpPr>
            <a:spLocks noGrp="1" noRot="1" noChangeAspect="1" noChangeArrowheads="1" noTextEdit="1"/>
          </p:cNvSpPr>
          <p:nvPr>
            <p:ph type="sldImg"/>
          </p:nvPr>
        </p:nvSpPr>
        <p:spPr>
          <a:xfrm>
            <a:off x="200025" y="725488"/>
            <a:ext cx="6457950" cy="3633787"/>
          </a:xfrm>
          <a:ln/>
        </p:spPr>
      </p:sp>
      <p:sp>
        <p:nvSpPr>
          <p:cNvPr id="942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914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D32FA9-2E99-4E10-B4D2-FF0C36640D41}" type="slidenum">
              <a:rPr lang="pt-PT"/>
              <a:pPr/>
              <a:t>37</a:t>
            </a:fld>
            <a:endParaRPr lang="pt-PT"/>
          </a:p>
        </p:txBody>
      </p:sp>
      <p:sp>
        <p:nvSpPr>
          <p:cNvPr id="96258" name="Rectangle 2"/>
          <p:cNvSpPr>
            <a:spLocks noGrp="1" noRot="1" noChangeAspect="1" noChangeArrowheads="1" noTextEdit="1"/>
          </p:cNvSpPr>
          <p:nvPr>
            <p:ph type="sldImg"/>
          </p:nvPr>
        </p:nvSpPr>
        <p:spPr>
          <a:xfrm>
            <a:off x="200025" y="725488"/>
            <a:ext cx="6457950" cy="3633787"/>
          </a:xfrm>
          <a:ln/>
        </p:spPr>
      </p:sp>
      <p:sp>
        <p:nvSpPr>
          <p:cNvPr id="962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19951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D32FA9-2E99-4E10-B4D2-FF0C36640D41}" type="slidenum">
              <a:rPr lang="pt-PT"/>
              <a:pPr/>
              <a:t>38</a:t>
            </a:fld>
            <a:endParaRPr lang="pt-PT"/>
          </a:p>
        </p:txBody>
      </p:sp>
      <p:sp>
        <p:nvSpPr>
          <p:cNvPr id="96258" name="Rectangle 2"/>
          <p:cNvSpPr>
            <a:spLocks noGrp="1" noRot="1" noChangeAspect="1" noChangeArrowheads="1" noTextEdit="1"/>
          </p:cNvSpPr>
          <p:nvPr>
            <p:ph type="sldImg"/>
          </p:nvPr>
        </p:nvSpPr>
        <p:spPr>
          <a:xfrm>
            <a:off x="200025" y="725488"/>
            <a:ext cx="6457950" cy="3633787"/>
          </a:xfrm>
          <a:ln/>
        </p:spPr>
      </p:sp>
      <p:sp>
        <p:nvSpPr>
          <p:cNvPr id="962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94436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1BB8-D13D-495A-9D47-044ECFF15B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247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1BB8-D13D-495A-9D47-044ECFF15B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4086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1BB8-D13D-495A-9D47-044ECFF15B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1697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1BB8-D13D-495A-9D47-044ECFF15B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1441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jpe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6.jpeg"/><Relationship Id="rId18" Type="http://schemas.openxmlformats.org/officeDocument/2006/relationships/image" Target="../media/image21.jpeg"/><Relationship Id="rId3" Type="http://schemas.openxmlformats.org/officeDocument/2006/relationships/image" Target="../media/image4.jpeg"/><Relationship Id="rId21" Type="http://schemas.openxmlformats.org/officeDocument/2006/relationships/image" Target="../media/image14.png"/><Relationship Id="rId7" Type="http://schemas.openxmlformats.org/officeDocument/2006/relationships/image" Target="../media/image8.png"/><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image" Target="../media/image3.jpeg"/><Relationship Id="rId16" Type="http://schemas.openxmlformats.org/officeDocument/2006/relationships/image" Target="../media/image19.jpeg"/><Relationship Id="rId20"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8.jpeg"/><Relationship Id="rId10" Type="http://schemas.openxmlformats.org/officeDocument/2006/relationships/image" Target="../media/image11.png"/><Relationship Id="rId19" Type="http://schemas.openxmlformats.org/officeDocument/2006/relationships/image" Target="../media/image22.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6.jpeg"/><Relationship Id="rId18" Type="http://schemas.openxmlformats.org/officeDocument/2006/relationships/image" Target="../media/image21.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5.jpeg"/><Relationship Id="rId17" Type="http://schemas.openxmlformats.org/officeDocument/2006/relationships/image" Target="../media/image23.png"/><Relationship Id="rId2" Type="http://schemas.openxmlformats.org/officeDocument/2006/relationships/image" Target="../media/image3.jpeg"/><Relationship Id="rId16" Type="http://schemas.openxmlformats.org/officeDocument/2006/relationships/image" Target="../media/image19.jpeg"/><Relationship Id="rId20"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8.jpeg"/><Relationship Id="rId10" Type="http://schemas.openxmlformats.org/officeDocument/2006/relationships/image" Target="../media/image11.png"/><Relationship Id="rId19" Type="http://schemas.openxmlformats.org/officeDocument/2006/relationships/image" Target="../media/image22.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7.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28.jpeg"/><Relationship Id="rId4" Type="http://schemas.openxmlformats.org/officeDocument/2006/relationships/image" Target="../media/image17.jpeg"/><Relationship Id="rId9" Type="http://schemas.openxmlformats.org/officeDocument/2006/relationships/image" Target="../media/image22.jpe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19.jpeg"/><Relationship Id="rId5" Type="http://schemas.openxmlformats.org/officeDocument/2006/relationships/image" Target="../media/image28.jpeg"/><Relationship Id="rId4" Type="http://schemas.openxmlformats.org/officeDocument/2006/relationships/image" Target="../media/image17.jpeg"/><Relationship Id="rId9" Type="http://schemas.openxmlformats.org/officeDocument/2006/relationships/image" Target="../media/image22.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sp>
        <p:nvSpPr>
          <p:cNvPr id="8" name="Round Diagonal Corner Rectangle 7"/>
          <p:cNvSpPr/>
          <p:nvPr userDrawn="1"/>
        </p:nvSpPr>
        <p:spPr>
          <a:xfrm>
            <a:off x="190459" y="139859"/>
            <a:ext cx="11811083" cy="6572296"/>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dirty="0"/>
          </a:p>
        </p:txBody>
      </p:sp>
      <p:cxnSp>
        <p:nvCxnSpPr>
          <p:cNvPr id="12" name="Straight Connector 11"/>
          <p:cNvCxnSpPr/>
          <p:nvPr userDrawn="1"/>
        </p:nvCxnSpPr>
        <p:spPr>
          <a:xfrm>
            <a:off x="1583499" y="6525344"/>
            <a:ext cx="9025003"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pic>
        <p:nvPicPr>
          <p:cNvPr id="1026" name="Picture 2" descr="FORCHANGE_RODAPE_COR_transp"/>
          <p:cNvPicPr>
            <a:picLocks noChangeAspect="1" noChangeArrowheads="1"/>
          </p:cNvPicPr>
          <p:nvPr userDrawn="1"/>
        </p:nvPicPr>
        <p:blipFill>
          <a:blip r:embed="rId2" cstate="print"/>
          <a:srcRect/>
          <a:stretch>
            <a:fillRect/>
          </a:stretch>
        </p:blipFill>
        <p:spPr bwMode="auto">
          <a:xfrm>
            <a:off x="-380307" y="5229201"/>
            <a:ext cx="11372851" cy="1583531"/>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4"/>
          <p:cNvSpPr>
            <a:spLocks noGrp="1"/>
          </p:cNvSpPr>
          <p:nvPr>
            <p:ph type="dt" sz="half" idx="10"/>
          </p:nvPr>
        </p:nvSpPr>
        <p:spPr/>
        <p:txBody>
          <a:bodyPr/>
          <a:lstStyle/>
          <a:p>
            <a:fld id="{1CA7B8B8-6764-4DB0-A962-41300A23605B}" type="datetimeFigureOut">
              <a:rPr lang="pt-PT" smtClean="0"/>
              <a:pPr/>
              <a:t>05/10/2020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pt-PT"/>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6"/>
          <p:cNvSpPr>
            <a:spLocks noGrp="1"/>
          </p:cNvSpPr>
          <p:nvPr>
            <p:ph type="dt" sz="half" idx="10"/>
          </p:nvPr>
        </p:nvSpPr>
        <p:spPr/>
        <p:txBody>
          <a:bodyPr/>
          <a:lstStyle/>
          <a:p>
            <a:fld id="{1CA7B8B8-6764-4DB0-A962-41300A23605B}" type="datetimeFigureOut">
              <a:rPr lang="pt-PT" smtClean="0"/>
              <a:pPr/>
              <a:t>05/10/2020</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Date Placeholder 2"/>
          <p:cNvSpPr>
            <a:spLocks noGrp="1"/>
          </p:cNvSpPr>
          <p:nvPr>
            <p:ph type="dt" sz="half" idx="10"/>
          </p:nvPr>
        </p:nvSpPr>
        <p:spPr/>
        <p:txBody>
          <a:bodyPr/>
          <a:lstStyle/>
          <a:p>
            <a:fld id="{1CA7B8B8-6764-4DB0-A962-41300A23605B}" type="datetimeFigureOut">
              <a:rPr lang="pt-PT" smtClean="0"/>
              <a:pPr/>
              <a:t>05/10/2020</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A7B8B8-6764-4DB0-A962-41300A23605B}" type="datetimeFigureOut">
              <a:rPr lang="pt-PT" smtClean="0"/>
              <a:pPr/>
              <a:t>05/10/2020</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pt-PT"/>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A7B8B8-6764-4DB0-A962-41300A23605B}" type="datetimeFigureOut">
              <a:rPr lang="pt-PT" smtClean="0"/>
              <a:pPr/>
              <a:t>05/10/2020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pt-PT"/>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A7B8B8-6764-4DB0-A962-41300A23605B}" type="datetimeFigureOut">
              <a:rPr lang="pt-PT" smtClean="0"/>
              <a:pPr/>
              <a:t>05/10/2020</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1CA7B8B8-6764-4DB0-A962-41300A23605B}" type="datetimeFigureOut">
              <a:rPr lang="pt-PT" smtClean="0"/>
              <a:pPr/>
              <a:t>05/10/2020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pt-PT"/>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1CA7B8B8-6764-4DB0-A962-41300A23605B}" type="datetimeFigureOut">
              <a:rPr lang="pt-PT" smtClean="0"/>
              <a:pPr/>
              <a:t>05/10/2020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2" name="Group 6"/>
          <p:cNvGrpSpPr/>
          <p:nvPr userDrawn="1"/>
        </p:nvGrpSpPr>
        <p:grpSpPr>
          <a:xfrm>
            <a:off x="0" y="-24"/>
            <a:ext cx="12192000" cy="6858000"/>
            <a:chOff x="0" y="24"/>
            <a:chExt cx="9144000" cy="6858000"/>
          </a:xfrm>
        </p:grpSpPr>
        <p:sp>
          <p:nvSpPr>
            <p:cNvPr id="19" name="Rectangle 1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20" name="Picture 1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21" name="Picture 20" descr="ec_12.jpg"/>
            <p:cNvPicPr>
              <a:picLocks noChangeAspect="1"/>
            </p:cNvPicPr>
            <p:nvPr userDrawn="1"/>
          </p:nvPicPr>
          <p:blipFill>
            <a:blip r:embed="rId3" cstate="screen"/>
            <a:srcRect/>
            <a:stretch>
              <a:fillRect/>
            </a:stretch>
          </p:blipFill>
          <p:spPr>
            <a:xfrm>
              <a:off x="71406" y="5357471"/>
              <a:ext cx="1135357" cy="643345"/>
            </a:xfrm>
            <a:prstGeom prst="rect">
              <a:avLst/>
            </a:prstGeom>
          </p:spPr>
        </p:pic>
        <p:pic>
          <p:nvPicPr>
            <p:cNvPr id="22" name="Picture 21" descr="ec_8.jpg"/>
            <p:cNvPicPr>
              <a:picLocks noChangeAspect="1"/>
            </p:cNvPicPr>
            <p:nvPr userDrawn="1"/>
          </p:nvPicPr>
          <p:blipFill>
            <a:blip r:embed="rId4" cstate="screen"/>
            <a:srcRect/>
            <a:stretch>
              <a:fillRect/>
            </a:stretch>
          </p:blipFill>
          <p:spPr>
            <a:xfrm>
              <a:off x="71406" y="4642688"/>
              <a:ext cx="1135357" cy="643345"/>
            </a:xfrm>
            <a:prstGeom prst="rect">
              <a:avLst/>
            </a:prstGeom>
          </p:spPr>
        </p:pic>
        <p:pic>
          <p:nvPicPr>
            <p:cNvPr id="23" name="Picture 22" descr="ec_14.jpg"/>
            <p:cNvPicPr>
              <a:picLocks noChangeAspect="1"/>
            </p:cNvPicPr>
            <p:nvPr userDrawn="1"/>
          </p:nvPicPr>
          <p:blipFill>
            <a:blip r:embed="rId5" cstate="screen"/>
            <a:srcRect r="-461"/>
            <a:stretch>
              <a:fillRect/>
            </a:stretch>
          </p:blipFill>
          <p:spPr>
            <a:xfrm>
              <a:off x="71406" y="3928711"/>
              <a:ext cx="1134925" cy="643345"/>
            </a:xfrm>
            <a:prstGeom prst="rect">
              <a:avLst/>
            </a:prstGeom>
          </p:spPr>
        </p:pic>
        <p:pic>
          <p:nvPicPr>
            <p:cNvPr id="24" name="Picture 23" descr="casa_campo 044.jpg"/>
            <p:cNvPicPr>
              <a:picLocks noChangeAspect="1"/>
            </p:cNvPicPr>
            <p:nvPr userDrawn="1"/>
          </p:nvPicPr>
          <p:blipFill>
            <a:blip r:embed="rId6" cstate="screen"/>
            <a:srcRect/>
            <a:stretch>
              <a:fillRect/>
            </a:stretch>
          </p:blipFill>
          <p:spPr>
            <a:xfrm>
              <a:off x="71406" y="3214331"/>
              <a:ext cx="1135358" cy="643345"/>
            </a:xfrm>
            <a:prstGeom prst="rect">
              <a:avLst/>
            </a:prstGeom>
          </p:spPr>
        </p:pic>
        <p:pic>
          <p:nvPicPr>
            <p:cNvPr id="2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26" name="Picture 2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27" name="Picture 2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grpSp>
      <p:sp>
        <p:nvSpPr>
          <p:cNvPr id="28" name="Rectangle 27"/>
          <p:cNvSpPr/>
          <p:nvPr userDrawn="1"/>
        </p:nvSpPr>
        <p:spPr>
          <a:xfrm>
            <a:off x="95208" y="249524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29" name="Picture 3"/>
          <p:cNvPicPr>
            <a:picLocks noChangeAspect="1" noChangeArrowheads="1"/>
          </p:cNvPicPr>
          <p:nvPr userDrawn="1"/>
        </p:nvPicPr>
        <p:blipFill>
          <a:blip r:embed="rId10" cstate="screen"/>
          <a:srcRect b="7609"/>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 name="Picture 2"/>
          <p:cNvPicPr>
            <a:picLocks noChangeAspect="1" noChangeArrowheads="1"/>
          </p:cNvPicPr>
          <p:nvPr userDrawn="1"/>
        </p:nvPicPr>
        <p:blipFill>
          <a:blip r:embed="rId11" cstate="screen"/>
          <a:srcRect/>
          <a:stretch>
            <a:fillRect/>
          </a:stretch>
        </p:blipFill>
        <p:spPr bwMode="auto">
          <a:xfrm>
            <a:off x="2255491" y="500042"/>
            <a:ext cx="2857519" cy="795616"/>
          </a:xfrm>
          <a:prstGeom prst="rect">
            <a:avLst/>
          </a:prstGeom>
          <a:noFill/>
          <a:ln w="9525">
            <a:noFill/>
            <a:miter lim="800000"/>
            <a:headEnd/>
            <a:tailEnd/>
          </a:ln>
        </p:spPr>
      </p:pic>
      <p:sp>
        <p:nvSpPr>
          <p:cNvPr id="38" name="Rectangle 37"/>
          <p:cNvSpPr/>
          <p:nvPr userDrawn="1"/>
        </p:nvSpPr>
        <p:spPr>
          <a:xfrm>
            <a:off x="95208" y="2490804"/>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39" name="Picture 3"/>
          <p:cNvPicPr>
            <a:picLocks noChangeAspect="1" noChangeArrowheads="1"/>
          </p:cNvPicPr>
          <p:nvPr userDrawn="1"/>
        </p:nvPicPr>
        <p:blipFill>
          <a:blip r:embed="rId12" cstate="screen"/>
          <a:srcRect/>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0" name="Picture 2"/>
          <p:cNvPicPr>
            <a:picLocks noChangeAspect="1" noChangeArrowheads="1"/>
          </p:cNvPicPr>
          <p:nvPr userDrawn="1"/>
        </p:nvPicPr>
        <p:blipFill>
          <a:blip r:embed="rId13" cstate="screen"/>
          <a:srcRect/>
          <a:stretch>
            <a:fillRect/>
          </a:stretch>
        </p:blipFill>
        <p:spPr bwMode="auto">
          <a:xfrm>
            <a:off x="2351584" y="476673"/>
            <a:ext cx="4494341" cy="1071569"/>
          </a:xfrm>
          <a:prstGeom prst="rect">
            <a:avLst/>
          </a:prstGeom>
          <a:noFill/>
          <a:ln w="9525">
            <a:noFill/>
            <a:miter lim="800000"/>
            <a:headEnd/>
            <a:tailEnd/>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pSp>
        <p:nvGrpSpPr>
          <p:cNvPr id="2" name="Group 6"/>
          <p:cNvGrpSpPr/>
          <p:nvPr userDrawn="1"/>
        </p:nvGrpSpPr>
        <p:grpSpPr>
          <a:xfrm>
            <a:off x="0" y="-24"/>
            <a:ext cx="12192000" cy="6858000"/>
            <a:chOff x="0" y="24"/>
            <a:chExt cx="9144000" cy="6858000"/>
          </a:xfrm>
        </p:grpSpPr>
        <p:sp>
          <p:nvSpPr>
            <p:cNvPr id="19" name="Rectangle 1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20" name="Picture 1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21" name="Picture 20" descr="ec_12.jpg"/>
            <p:cNvPicPr>
              <a:picLocks noChangeAspect="1"/>
            </p:cNvPicPr>
            <p:nvPr userDrawn="1"/>
          </p:nvPicPr>
          <p:blipFill>
            <a:blip r:embed="rId3" cstate="screen"/>
            <a:srcRect/>
            <a:stretch>
              <a:fillRect/>
            </a:stretch>
          </p:blipFill>
          <p:spPr>
            <a:xfrm>
              <a:off x="71406" y="5357471"/>
              <a:ext cx="1135357" cy="643345"/>
            </a:xfrm>
            <a:prstGeom prst="rect">
              <a:avLst/>
            </a:prstGeom>
          </p:spPr>
        </p:pic>
        <p:pic>
          <p:nvPicPr>
            <p:cNvPr id="22" name="Picture 21" descr="ec_8.jpg"/>
            <p:cNvPicPr>
              <a:picLocks noChangeAspect="1"/>
            </p:cNvPicPr>
            <p:nvPr userDrawn="1"/>
          </p:nvPicPr>
          <p:blipFill>
            <a:blip r:embed="rId4" cstate="screen"/>
            <a:srcRect/>
            <a:stretch>
              <a:fillRect/>
            </a:stretch>
          </p:blipFill>
          <p:spPr>
            <a:xfrm>
              <a:off x="71406" y="4642688"/>
              <a:ext cx="1135357" cy="643345"/>
            </a:xfrm>
            <a:prstGeom prst="rect">
              <a:avLst/>
            </a:prstGeom>
          </p:spPr>
        </p:pic>
        <p:pic>
          <p:nvPicPr>
            <p:cNvPr id="23" name="Picture 22" descr="ec_14.jpg"/>
            <p:cNvPicPr>
              <a:picLocks noChangeAspect="1"/>
            </p:cNvPicPr>
            <p:nvPr userDrawn="1"/>
          </p:nvPicPr>
          <p:blipFill>
            <a:blip r:embed="rId5" cstate="screen"/>
            <a:srcRect r="-461"/>
            <a:stretch>
              <a:fillRect/>
            </a:stretch>
          </p:blipFill>
          <p:spPr>
            <a:xfrm>
              <a:off x="71406" y="3928711"/>
              <a:ext cx="1134925" cy="643345"/>
            </a:xfrm>
            <a:prstGeom prst="rect">
              <a:avLst/>
            </a:prstGeom>
          </p:spPr>
        </p:pic>
        <p:pic>
          <p:nvPicPr>
            <p:cNvPr id="24" name="Picture 23" descr="casa_campo 044.jpg"/>
            <p:cNvPicPr>
              <a:picLocks noChangeAspect="1"/>
            </p:cNvPicPr>
            <p:nvPr userDrawn="1"/>
          </p:nvPicPr>
          <p:blipFill>
            <a:blip r:embed="rId6" cstate="screen"/>
            <a:srcRect/>
            <a:stretch>
              <a:fillRect/>
            </a:stretch>
          </p:blipFill>
          <p:spPr>
            <a:xfrm>
              <a:off x="71406" y="3214331"/>
              <a:ext cx="1135358" cy="643345"/>
            </a:xfrm>
            <a:prstGeom prst="rect">
              <a:avLst/>
            </a:prstGeom>
          </p:spPr>
        </p:pic>
        <p:pic>
          <p:nvPicPr>
            <p:cNvPr id="2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26" name="Picture 2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27" name="Picture 2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grpSp>
      <p:sp>
        <p:nvSpPr>
          <p:cNvPr id="28" name="Rectangle 27"/>
          <p:cNvSpPr/>
          <p:nvPr userDrawn="1"/>
        </p:nvSpPr>
        <p:spPr>
          <a:xfrm>
            <a:off x="95208" y="249524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29" name="Picture 3"/>
          <p:cNvPicPr>
            <a:picLocks noChangeAspect="1" noChangeArrowheads="1"/>
          </p:cNvPicPr>
          <p:nvPr userDrawn="1"/>
        </p:nvPicPr>
        <p:blipFill>
          <a:blip r:embed="rId10" cstate="screen"/>
          <a:srcRect b="7609"/>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 name="Picture 2"/>
          <p:cNvPicPr>
            <a:picLocks noChangeAspect="1" noChangeArrowheads="1"/>
          </p:cNvPicPr>
          <p:nvPr userDrawn="1"/>
        </p:nvPicPr>
        <p:blipFill>
          <a:blip r:embed="rId11" cstate="screen"/>
          <a:srcRect/>
          <a:stretch>
            <a:fillRect/>
          </a:stretch>
        </p:blipFill>
        <p:spPr bwMode="auto">
          <a:xfrm>
            <a:off x="2255491" y="500042"/>
            <a:ext cx="2857519" cy="795616"/>
          </a:xfrm>
          <a:prstGeom prst="rect">
            <a:avLst/>
          </a:prstGeom>
          <a:noFill/>
          <a:ln w="9525">
            <a:noFill/>
            <a:miter lim="800000"/>
            <a:headEnd/>
            <a:tailEnd/>
          </a:ln>
        </p:spPr>
      </p:pic>
      <p:grpSp>
        <p:nvGrpSpPr>
          <p:cNvPr id="3" name="Group 6"/>
          <p:cNvGrpSpPr/>
          <p:nvPr userDrawn="1"/>
        </p:nvGrpSpPr>
        <p:grpSpPr>
          <a:xfrm>
            <a:off x="0" y="-24"/>
            <a:ext cx="12192000" cy="6858000"/>
            <a:chOff x="0" y="24"/>
            <a:chExt cx="9144000" cy="6858000"/>
          </a:xfrm>
        </p:grpSpPr>
        <p:sp>
          <p:nvSpPr>
            <p:cNvPr id="16" name="Rectangle 15"/>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7" name="Picture 16" descr="ec_8.jpg"/>
            <p:cNvPicPr>
              <a:picLocks noChangeAspect="1"/>
            </p:cNvPicPr>
            <p:nvPr userDrawn="1"/>
          </p:nvPicPr>
          <p:blipFill>
            <a:blip r:embed="rId12" cstate="screen"/>
            <a:srcRect/>
            <a:stretch>
              <a:fillRect/>
            </a:stretch>
          </p:blipFill>
          <p:spPr>
            <a:xfrm>
              <a:off x="71406" y="6072182"/>
              <a:ext cx="1132847" cy="643663"/>
            </a:xfrm>
            <a:prstGeom prst="rect">
              <a:avLst/>
            </a:prstGeom>
          </p:spPr>
        </p:pic>
        <p:pic>
          <p:nvPicPr>
            <p:cNvPr id="31" name="Picture 30" descr="ec_12.jpg"/>
            <p:cNvPicPr>
              <a:picLocks noChangeAspect="1"/>
            </p:cNvPicPr>
            <p:nvPr userDrawn="1"/>
          </p:nvPicPr>
          <p:blipFill>
            <a:blip r:embed="rId13" cstate="screen"/>
            <a:srcRect/>
            <a:stretch>
              <a:fillRect/>
            </a:stretch>
          </p:blipFill>
          <p:spPr>
            <a:xfrm>
              <a:off x="71406" y="5357471"/>
              <a:ext cx="1135357" cy="643345"/>
            </a:xfrm>
            <a:prstGeom prst="rect">
              <a:avLst/>
            </a:prstGeom>
          </p:spPr>
        </p:pic>
        <p:pic>
          <p:nvPicPr>
            <p:cNvPr id="32" name="Picture 31" descr="ec_8.jpg"/>
            <p:cNvPicPr>
              <a:picLocks noChangeAspect="1"/>
            </p:cNvPicPr>
            <p:nvPr userDrawn="1"/>
          </p:nvPicPr>
          <p:blipFill>
            <a:blip r:embed="rId14" cstate="screen"/>
            <a:srcRect/>
            <a:stretch>
              <a:fillRect/>
            </a:stretch>
          </p:blipFill>
          <p:spPr>
            <a:xfrm>
              <a:off x="71406" y="4642688"/>
              <a:ext cx="1135357" cy="643345"/>
            </a:xfrm>
            <a:prstGeom prst="rect">
              <a:avLst/>
            </a:prstGeom>
          </p:spPr>
        </p:pic>
        <p:pic>
          <p:nvPicPr>
            <p:cNvPr id="33" name="Picture 32" descr="ec_14.jpg"/>
            <p:cNvPicPr>
              <a:picLocks noChangeAspect="1"/>
            </p:cNvPicPr>
            <p:nvPr userDrawn="1"/>
          </p:nvPicPr>
          <p:blipFill>
            <a:blip r:embed="rId15" cstate="screen"/>
            <a:srcRect r="-461"/>
            <a:stretch>
              <a:fillRect/>
            </a:stretch>
          </p:blipFill>
          <p:spPr>
            <a:xfrm>
              <a:off x="71406" y="3928711"/>
              <a:ext cx="1134925" cy="643345"/>
            </a:xfrm>
            <a:prstGeom prst="rect">
              <a:avLst/>
            </a:prstGeom>
          </p:spPr>
        </p:pic>
        <p:pic>
          <p:nvPicPr>
            <p:cNvPr id="34" name="Picture 33" descr="casa_campo 044.jpg"/>
            <p:cNvPicPr>
              <a:picLocks noChangeAspect="1"/>
            </p:cNvPicPr>
            <p:nvPr userDrawn="1"/>
          </p:nvPicPr>
          <p:blipFill>
            <a:blip r:embed="rId16" cstate="screen"/>
            <a:srcRect/>
            <a:stretch>
              <a:fillRect/>
            </a:stretch>
          </p:blipFill>
          <p:spPr>
            <a:xfrm>
              <a:off x="71406" y="3214331"/>
              <a:ext cx="1135358" cy="643345"/>
            </a:xfrm>
            <a:prstGeom prst="rect">
              <a:avLst/>
            </a:prstGeom>
          </p:spPr>
        </p:pic>
        <p:pic>
          <p:nvPicPr>
            <p:cNvPr id="35" name="Picture 2"/>
            <p:cNvPicPr>
              <a:picLocks noChangeAspect="1" noChangeArrowheads="1"/>
            </p:cNvPicPr>
            <p:nvPr userDrawn="1"/>
          </p:nvPicPr>
          <p:blipFill>
            <a:blip r:embed="rId1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36" name="Picture 35" descr="AN_Talh246_2.jpg"/>
            <p:cNvPicPr>
              <a:picLocks noChangeAspect="1"/>
            </p:cNvPicPr>
            <p:nvPr userDrawn="1"/>
          </p:nvPicPr>
          <p:blipFill>
            <a:blip r:embed="rId18" cstate="screen"/>
            <a:srcRect/>
            <a:stretch>
              <a:fillRect/>
            </a:stretch>
          </p:blipFill>
          <p:spPr>
            <a:xfrm>
              <a:off x="71406" y="1047796"/>
              <a:ext cx="1143197" cy="647879"/>
            </a:xfrm>
            <a:prstGeom prst="rect">
              <a:avLst/>
            </a:prstGeom>
          </p:spPr>
        </p:pic>
        <p:pic>
          <p:nvPicPr>
            <p:cNvPr id="37" name="Picture 36" descr="AN_Talh289_2.jpg"/>
            <p:cNvPicPr>
              <a:picLocks noChangeAspect="1"/>
            </p:cNvPicPr>
            <p:nvPr userDrawn="1"/>
          </p:nvPicPr>
          <p:blipFill>
            <a:blip r:embed="rId19" cstate="screen"/>
            <a:srcRect/>
            <a:stretch>
              <a:fillRect/>
            </a:stretch>
          </p:blipFill>
          <p:spPr>
            <a:xfrm>
              <a:off x="71406" y="1765277"/>
              <a:ext cx="1138033" cy="647787"/>
            </a:xfrm>
            <a:prstGeom prst="rect">
              <a:avLst/>
            </a:prstGeom>
          </p:spPr>
        </p:pic>
      </p:grpSp>
      <p:sp>
        <p:nvSpPr>
          <p:cNvPr id="38" name="Rectangle 37"/>
          <p:cNvSpPr/>
          <p:nvPr userDrawn="1"/>
        </p:nvSpPr>
        <p:spPr>
          <a:xfrm>
            <a:off x="95208" y="2490804"/>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39" name="Picture 3"/>
          <p:cNvPicPr>
            <a:picLocks noChangeAspect="1" noChangeArrowheads="1"/>
          </p:cNvPicPr>
          <p:nvPr userDrawn="1"/>
        </p:nvPicPr>
        <p:blipFill>
          <a:blip r:embed="rId20" cstate="screen"/>
          <a:srcRect/>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0" name="Picture 2"/>
          <p:cNvPicPr>
            <a:picLocks noChangeAspect="1" noChangeArrowheads="1"/>
          </p:cNvPicPr>
          <p:nvPr userDrawn="1"/>
        </p:nvPicPr>
        <p:blipFill>
          <a:blip r:embed="rId21" cstate="screen"/>
          <a:srcRect/>
          <a:stretch>
            <a:fillRect/>
          </a:stretch>
        </p:blipFill>
        <p:spPr bwMode="auto">
          <a:xfrm>
            <a:off x="2342520" y="499411"/>
            <a:ext cx="4494341" cy="1071569"/>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pt-PT"/>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pt-PT"/>
          </a:p>
        </p:txBody>
      </p:sp>
      <p:sp>
        <p:nvSpPr>
          <p:cNvPr id="4" name="Date Placeholder 3"/>
          <p:cNvSpPr>
            <a:spLocks noGrp="1"/>
          </p:cNvSpPr>
          <p:nvPr>
            <p:ph type="dt" sz="half" idx="10"/>
          </p:nvPr>
        </p:nvSpPr>
        <p:spPr/>
        <p:txBody>
          <a:bodyPr/>
          <a:lstStyle/>
          <a:p>
            <a:fld id="{1CA7B8B8-6764-4DB0-A962-41300A23605B}" type="datetimeFigureOut">
              <a:rPr lang="pt-PT" smtClean="0"/>
              <a:pPr/>
              <a:t>05/10/2020</a:t>
            </a:fld>
            <a:endParaRPr lang="pt-P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Date Placeholder 2"/>
          <p:cNvSpPr>
            <a:spLocks noGrp="1"/>
          </p:cNvSpPr>
          <p:nvPr>
            <p:ph type="dt" sz="half" idx="10"/>
          </p:nvPr>
        </p:nvSpPr>
        <p:spPr/>
        <p:txBody>
          <a:bodyPr/>
          <a:lstStyle/>
          <a:p>
            <a:fld id="{37FF80DD-8107-44A7-A249-9BE2BF10D10F}" type="datetimeFigureOut">
              <a:rPr lang="pt-PT" smtClean="0"/>
              <a:pPr/>
              <a:t>05/10/2020</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E6C891E2-A8D3-42D9-87A6-D91B6A7BBED7}" type="slidenum">
              <a:rPr lang="pt-PT" smtClean="0"/>
              <a:pPr/>
              <a:t>‹#›</a:t>
            </a:fld>
            <a:endParaRPr lang="pt-PT"/>
          </a:p>
        </p:txBody>
      </p:sp>
      <p:grpSp>
        <p:nvGrpSpPr>
          <p:cNvPr id="6" name="Group 6"/>
          <p:cNvGrpSpPr/>
          <p:nvPr userDrawn="1"/>
        </p:nvGrpSpPr>
        <p:grpSpPr>
          <a:xfrm>
            <a:off x="0" y="-24"/>
            <a:ext cx="12192000" cy="6858000"/>
            <a:chOff x="0" y="24"/>
            <a:chExt cx="9144000" cy="6858000"/>
          </a:xfrm>
        </p:grpSpPr>
        <p:sp>
          <p:nvSpPr>
            <p:cNvPr id="7" name="Rectangle 6"/>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8" name="Picture 7"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9" name="Picture 8" descr="ec_12.jpg"/>
            <p:cNvPicPr>
              <a:picLocks noChangeAspect="1"/>
            </p:cNvPicPr>
            <p:nvPr userDrawn="1"/>
          </p:nvPicPr>
          <p:blipFill>
            <a:blip r:embed="rId3" cstate="screen"/>
            <a:srcRect/>
            <a:stretch>
              <a:fillRect/>
            </a:stretch>
          </p:blipFill>
          <p:spPr>
            <a:xfrm>
              <a:off x="71406" y="5357471"/>
              <a:ext cx="1135357" cy="643345"/>
            </a:xfrm>
            <a:prstGeom prst="rect">
              <a:avLst/>
            </a:prstGeom>
          </p:spPr>
        </p:pic>
        <p:pic>
          <p:nvPicPr>
            <p:cNvPr id="10" name="Picture 9" descr="ec_8.jpg"/>
            <p:cNvPicPr>
              <a:picLocks noChangeAspect="1"/>
            </p:cNvPicPr>
            <p:nvPr userDrawn="1"/>
          </p:nvPicPr>
          <p:blipFill>
            <a:blip r:embed="rId4" cstate="screen"/>
            <a:srcRect/>
            <a:stretch>
              <a:fillRect/>
            </a:stretch>
          </p:blipFill>
          <p:spPr>
            <a:xfrm>
              <a:off x="71406" y="4642688"/>
              <a:ext cx="1135357" cy="643345"/>
            </a:xfrm>
            <a:prstGeom prst="rect">
              <a:avLst/>
            </a:prstGeom>
          </p:spPr>
        </p:pic>
        <p:pic>
          <p:nvPicPr>
            <p:cNvPr id="11" name="Picture 10" descr="ec_14.jpg"/>
            <p:cNvPicPr>
              <a:picLocks noChangeAspect="1"/>
            </p:cNvPicPr>
            <p:nvPr userDrawn="1"/>
          </p:nvPicPr>
          <p:blipFill>
            <a:blip r:embed="rId5" cstate="screen"/>
            <a:srcRect r="-461"/>
            <a:stretch>
              <a:fillRect/>
            </a:stretch>
          </p:blipFill>
          <p:spPr>
            <a:xfrm>
              <a:off x="71406" y="3928711"/>
              <a:ext cx="1134925" cy="643345"/>
            </a:xfrm>
            <a:prstGeom prst="rect">
              <a:avLst/>
            </a:prstGeom>
          </p:spPr>
        </p:pic>
        <p:pic>
          <p:nvPicPr>
            <p:cNvPr id="12" name="Picture 11" descr="casa_campo 044.jpg"/>
            <p:cNvPicPr>
              <a:picLocks noChangeAspect="1"/>
            </p:cNvPicPr>
            <p:nvPr userDrawn="1"/>
          </p:nvPicPr>
          <p:blipFill>
            <a:blip r:embed="rId6" cstate="screen"/>
            <a:srcRect/>
            <a:stretch>
              <a:fillRect/>
            </a:stretch>
          </p:blipFill>
          <p:spPr>
            <a:xfrm>
              <a:off x="71406" y="3214331"/>
              <a:ext cx="1135358" cy="643345"/>
            </a:xfrm>
            <a:prstGeom prst="rect">
              <a:avLst/>
            </a:prstGeom>
          </p:spPr>
        </p:pic>
        <p:pic>
          <p:nvPicPr>
            <p:cNvPr id="13"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4" name="Picture 13"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15" name="Picture 14"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grpSp>
      <p:sp>
        <p:nvSpPr>
          <p:cNvPr id="16" name="Rectangle 15"/>
          <p:cNvSpPr/>
          <p:nvPr userDrawn="1"/>
        </p:nvSpPr>
        <p:spPr>
          <a:xfrm>
            <a:off x="95208" y="249524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17" name="Picture 3"/>
          <p:cNvPicPr>
            <a:picLocks noChangeAspect="1" noChangeArrowheads="1"/>
          </p:cNvPicPr>
          <p:nvPr userDrawn="1"/>
        </p:nvPicPr>
        <p:blipFill>
          <a:blip r:embed="rId10" cstate="screen"/>
          <a:srcRect b="7609"/>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 name="Picture 2"/>
          <p:cNvPicPr>
            <a:picLocks noChangeAspect="1" noChangeArrowheads="1"/>
          </p:cNvPicPr>
          <p:nvPr userDrawn="1"/>
        </p:nvPicPr>
        <p:blipFill>
          <a:blip r:embed="rId11" cstate="screen"/>
          <a:srcRect/>
          <a:stretch>
            <a:fillRect/>
          </a:stretch>
        </p:blipFill>
        <p:spPr bwMode="auto">
          <a:xfrm>
            <a:off x="2255491" y="500042"/>
            <a:ext cx="2857519" cy="795616"/>
          </a:xfrm>
          <a:prstGeom prst="rect">
            <a:avLst/>
          </a:prstGeom>
          <a:noFill/>
          <a:ln w="9525">
            <a:noFill/>
            <a:miter lim="800000"/>
            <a:headEnd/>
            <a:tailEnd/>
          </a:ln>
        </p:spPr>
      </p:pic>
      <p:grpSp>
        <p:nvGrpSpPr>
          <p:cNvPr id="19" name="Group 6"/>
          <p:cNvGrpSpPr/>
          <p:nvPr userDrawn="1"/>
        </p:nvGrpSpPr>
        <p:grpSpPr>
          <a:xfrm>
            <a:off x="0" y="-24"/>
            <a:ext cx="12192000" cy="6858000"/>
            <a:chOff x="0" y="24"/>
            <a:chExt cx="9144000" cy="6858000"/>
          </a:xfrm>
        </p:grpSpPr>
        <p:sp>
          <p:nvSpPr>
            <p:cNvPr id="20" name="Rectangle 19"/>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21" name="Picture 20" descr="ec_8.jpg"/>
            <p:cNvPicPr>
              <a:picLocks noChangeAspect="1"/>
            </p:cNvPicPr>
            <p:nvPr userDrawn="1"/>
          </p:nvPicPr>
          <p:blipFill>
            <a:blip r:embed="rId12" cstate="screen"/>
            <a:srcRect/>
            <a:stretch>
              <a:fillRect/>
            </a:stretch>
          </p:blipFill>
          <p:spPr>
            <a:xfrm>
              <a:off x="71406" y="6072182"/>
              <a:ext cx="1132847" cy="643663"/>
            </a:xfrm>
            <a:prstGeom prst="rect">
              <a:avLst/>
            </a:prstGeom>
          </p:spPr>
        </p:pic>
        <p:pic>
          <p:nvPicPr>
            <p:cNvPr id="22" name="Picture 21" descr="ec_12.jpg"/>
            <p:cNvPicPr>
              <a:picLocks noChangeAspect="1"/>
            </p:cNvPicPr>
            <p:nvPr userDrawn="1"/>
          </p:nvPicPr>
          <p:blipFill>
            <a:blip r:embed="rId13" cstate="screen"/>
            <a:srcRect/>
            <a:stretch>
              <a:fillRect/>
            </a:stretch>
          </p:blipFill>
          <p:spPr>
            <a:xfrm>
              <a:off x="71406" y="5357471"/>
              <a:ext cx="1135357" cy="643345"/>
            </a:xfrm>
            <a:prstGeom prst="rect">
              <a:avLst/>
            </a:prstGeom>
          </p:spPr>
        </p:pic>
        <p:pic>
          <p:nvPicPr>
            <p:cNvPr id="23" name="Picture 22" descr="ec_8.jpg"/>
            <p:cNvPicPr>
              <a:picLocks noChangeAspect="1"/>
            </p:cNvPicPr>
            <p:nvPr userDrawn="1"/>
          </p:nvPicPr>
          <p:blipFill>
            <a:blip r:embed="rId14" cstate="screen"/>
            <a:srcRect/>
            <a:stretch>
              <a:fillRect/>
            </a:stretch>
          </p:blipFill>
          <p:spPr>
            <a:xfrm>
              <a:off x="71406" y="4642688"/>
              <a:ext cx="1135357" cy="643345"/>
            </a:xfrm>
            <a:prstGeom prst="rect">
              <a:avLst/>
            </a:prstGeom>
          </p:spPr>
        </p:pic>
        <p:pic>
          <p:nvPicPr>
            <p:cNvPr id="24" name="Picture 23" descr="ec_14.jpg"/>
            <p:cNvPicPr>
              <a:picLocks noChangeAspect="1"/>
            </p:cNvPicPr>
            <p:nvPr userDrawn="1"/>
          </p:nvPicPr>
          <p:blipFill>
            <a:blip r:embed="rId15" cstate="screen"/>
            <a:srcRect r="-461"/>
            <a:stretch>
              <a:fillRect/>
            </a:stretch>
          </p:blipFill>
          <p:spPr>
            <a:xfrm>
              <a:off x="71406" y="3928711"/>
              <a:ext cx="1134925" cy="643345"/>
            </a:xfrm>
            <a:prstGeom prst="rect">
              <a:avLst/>
            </a:prstGeom>
          </p:spPr>
        </p:pic>
        <p:pic>
          <p:nvPicPr>
            <p:cNvPr id="25" name="Picture 24" descr="casa_campo 044.jpg"/>
            <p:cNvPicPr>
              <a:picLocks noChangeAspect="1"/>
            </p:cNvPicPr>
            <p:nvPr userDrawn="1"/>
          </p:nvPicPr>
          <p:blipFill>
            <a:blip r:embed="rId16" cstate="screen"/>
            <a:srcRect/>
            <a:stretch>
              <a:fillRect/>
            </a:stretch>
          </p:blipFill>
          <p:spPr>
            <a:xfrm>
              <a:off x="71406" y="3214331"/>
              <a:ext cx="1135358" cy="643345"/>
            </a:xfrm>
            <a:prstGeom prst="rect">
              <a:avLst/>
            </a:prstGeom>
          </p:spPr>
        </p:pic>
        <p:pic>
          <p:nvPicPr>
            <p:cNvPr id="26" name="Picture 2"/>
            <p:cNvPicPr>
              <a:picLocks noChangeAspect="1" noChangeArrowheads="1"/>
            </p:cNvPicPr>
            <p:nvPr userDrawn="1"/>
          </p:nvPicPr>
          <p:blipFill>
            <a:blip r:embed="rId1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27" name="Picture 26" descr="AN_Talh246_2.jpg"/>
            <p:cNvPicPr>
              <a:picLocks noChangeAspect="1"/>
            </p:cNvPicPr>
            <p:nvPr userDrawn="1"/>
          </p:nvPicPr>
          <p:blipFill>
            <a:blip r:embed="rId18" cstate="screen"/>
            <a:srcRect/>
            <a:stretch>
              <a:fillRect/>
            </a:stretch>
          </p:blipFill>
          <p:spPr>
            <a:xfrm>
              <a:off x="71406" y="1047796"/>
              <a:ext cx="1143197" cy="647879"/>
            </a:xfrm>
            <a:prstGeom prst="rect">
              <a:avLst/>
            </a:prstGeom>
          </p:spPr>
        </p:pic>
        <p:pic>
          <p:nvPicPr>
            <p:cNvPr id="28" name="Picture 27" descr="AN_Talh289_2.jpg"/>
            <p:cNvPicPr>
              <a:picLocks noChangeAspect="1"/>
            </p:cNvPicPr>
            <p:nvPr userDrawn="1"/>
          </p:nvPicPr>
          <p:blipFill>
            <a:blip r:embed="rId19" cstate="screen"/>
            <a:srcRect/>
            <a:stretch>
              <a:fillRect/>
            </a:stretch>
          </p:blipFill>
          <p:spPr>
            <a:xfrm>
              <a:off x="71406" y="1765277"/>
              <a:ext cx="1138033" cy="647787"/>
            </a:xfrm>
            <a:prstGeom prst="rect">
              <a:avLst/>
            </a:prstGeom>
          </p:spPr>
        </p:pic>
      </p:grpSp>
      <p:sp>
        <p:nvSpPr>
          <p:cNvPr id="29" name="Rectangle 28"/>
          <p:cNvSpPr/>
          <p:nvPr userDrawn="1"/>
        </p:nvSpPr>
        <p:spPr>
          <a:xfrm>
            <a:off x="95208" y="2490804"/>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30" name="Picture 3"/>
          <p:cNvPicPr>
            <a:picLocks noChangeAspect="1" noChangeArrowheads="1"/>
          </p:cNvPicPr>
          <p:nvPr userDrawn="1"/>
        </p:nvPicPr>
        <p:blipFill>
          <a:blip r:embed="rId10" cstate="screen"/>
          <a:srcRect b="7609"/>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2" name="Picture 2"/>
          <p:cNvPicPr>
            <a:picLocks noChangeAspect="1" noChangeArrowheads="1"/>
          </p:cNvPicPr>
          <p:nvPr userDrawn="1"/>
        </p:nvPicPr>
        <p:blipFill>
          <a:blip r:embed="rId20" cstate="screen"/>
          <a:srcRect/>
          <a:stretch>
            <a:fillRect/>
          </a:stretch>
        </p:blipFill>
        <p:spPr bwMode="auto">
          <a:xfrm>
            <a:off x="2285973" y="493411"/>
            <a:ext cx="3114280" cy="882000"/>
          </a:xfrm>
          <a:prstGeom prst="rect">
            <a:avLst/>
          </a:prstGeom>
          <a:noFill/>
          <a:ln w="9525">
            <a:noFill/>
            <a:miter lim="800000"/>
            <a:headEnd/>
            <a:tailEnd/>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grpSp>
        <p:nvGrpSpPr>
          <p:cNvPr id="2" name="Group 7"/>
          <p:cNvGrpSpPr/>
          <p:nvPr userDrawn="1"/>
        </p:nvGrpSpPr>
        <p:grpSpPr>
          <a:xfrm>
            <a:off x="0" y="-24"/>
            <a:ext cx="12192000" cy="6858000"/>
            <a:chOff x="0" y="24"/>
            <a:chExt cx="9144000" cy="6858000"/>
          </a:xfrm>
        </p:grpSpPr>
        <p:sp>
          <p:nvSpPr>
            <p:cNvPr id="9" name="Rectangle 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0" name="Picture 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1" name="Picture 10"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2" name="Picture 11" descr="ec_8.jpg"/>
            <p:cNvPicPr>
              <a:picLocks noChangeAspect="1"/>
            </p:cNvPicPr>
            <p:nvPr userDrawn="1"/>
          </p:nvPicPr>
          <p:blipFill>
            <a:blip r:embed="rId4" cstate="screen"/>
            <a:srcRect/>
            <a:stretch>
              <a:fillRect/>
            </a:stretch>
          </p:blipFill>
          <p:spPr>
            <a:xfrm>
              <a:off x="71406" y="4643422"/>
              <a:ext cx="1135357" cy="643345"/>
            </a:xfrm>
            <a:prstGeom prst="rect">
              <a:avLst/>
            </a:prstGeom>
          </p:spPr>
        </p:pic>
        <p:pic>
          <p:nvPicPr>
            <p:cNvPr id="13" name="Picture 12" descr="ec_14.jpg"/>
            <p:cNvPicPr>
              <a:picLocks noChangeAspect="1"/>
            </p:cNvPicPr>
            <p:nvPr userDrawn="1"/>
          </p:nvPicPr>
          <p:blipFill>
            <a:blip r:embed="rId5" cstate="screen"/>
            <a:srcRect r="-461"/>
            <a:stretch>
              <a:fillRect/>
            </a:stretch>
          </p:blipFill>
          <p:spPr>
            <a:xfrm>
              <a:off x="71406" y="3214734"/>
              <a:ext cx="1134925" cy="643345"/>
            </a:xfrm>
            <a:prstGeom prst="rect">
              <a:avLst/>
            </a:prstGeom>
          </p:spPr>
        </p:pic>
        <p:pic>
          <p:nvPicPr>
            <p:cNvPr id="14" name="Picture 13" descr="casa_campo 044.jpg"/>
            <p:cNvPicPr>
              <a:picLocks noChangeAspect="1"/>
            </p:cNvPicPr>
            <p:nvPr userDrawn="1"/>
          </p:nvPicPr>
          <p:blipFill>
            <a:blip r:embed="rId6" cstate="screen"/>
            <a:srcRect/>
            <a:stretch>
              <a:fillRect/>
            </a:stretch>
          </p:blipFill>
          <p:spPr>
            <a:xfrm>
              <a:off x="71406" y="2500354"/>
              <a:ext cx="1135358" cy="643345"/>
            </a:xfrm>
            <a:prstGeom prst="rect">
              <a:avLst/>
            </a:prstGeom>
          </p:spPr>
        </p:pic>
        <p:pic>
          <p:nvPicPr>
            <p:cNvPr id="1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6" name="Picture 1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17" name="Picture 1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19" name="Rectangle 18"/>
          <p:cNvSpPr/>
          <p:nvPr userDrawn="1"/>
        </p:nvSpPr>
        <p:spPr>
          <a:xfrm>
            <a:off x="95208" y="392400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grpSp>
        <p:nvGrpSpPr>
          <p:cNvPr id="2" name="Group 7"/>
          <p:cNvGrpSpPr/>
          <p:nvPr userDrawn="1"/>
        </p:nvGrpSpPr>
        <p:grpSpPr>
          <a:xfrm>
            <a:off x="0" y="-24"/>
            <a:ext cx="12192000" cy="6858000"/>
            <a:chOff x="0" y="24"/>
            <a:chExt cx="9144000" cy="6858000"/>
          </a:xfrm>
        </p:grpSpPr>
        <p:sp>
          <p:nvSpPr>
            <p:cNvPr id="9" name="Rectangle 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0" name="Picture 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1" name="Picture 10"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2" name="Picture 11" descr="ec_8.jpg"/>
            <p:cNvPicPr>
              <a:picLocks noChangeAspect="1"/>
            </p:cNvPicPr>
            <p:nvPr userDrawn="1"/>
          </p:nvPicPr>
          <p:blipFill>
            <a:blip r:embed="rId4" cstate="screen"/>
            <a:srcRect/>
            <a:stretch>
              <a:fillRect/>
            </a:stretch>
          </p:blipFill>
          <p:spPr>
            <a:xfrm>
              <a:off x="71406" y="3928711"/>
              <a:ext cx="1135357" cy="643345"/>
            </a:xfrm>
            <a:prstGeom prst="rect">
              <a:avLst/>
            </a:prstGeom>
          </p:spPr>
        </p:pic>
        <p:pic>
          <p:nvPicPr>
            <p:cNvPr id="13" name="Picture 12" descr="ec_14.jpg"/>
            <p:cNvPicPr>
              <a:picLocks noChangeAspect="1"/>
            </p:cNvPicPr>
            <p:nvPr userDrawn="1"/>
          </p:nvPicPr>
          <p:blipFill>
            <a:blip r:embed="rId5" cstate="screen"/>
            <a:srcRect r="-461"/>
            <a:stretch>
              <a:fillRect/>
            </a:stretch>
          </p:blipFill>
          <p:spPr>
            <a:xfrm>
              <a:off x="71406" y="3214734"/>
              <a:ext cx="1134925" cy="643345"/>
            </a:xfrm>
            <a:prstGeom prst="rect">
              <a:avLst/>
            </a:prstGeom>
          </p:spPr>
        </p:pic>
        <p:pic>
          <p:nvPicPr>
            <p:cNvPr id="14" name="Picture 13" descr="casa_campo 044.jpg"/>
            <p:cNvPicPr>
              <a:picLocks noChangeAspect="1"/>
            </p:cNvPicPr>
            <p:nvPr userDrawn="1"/>
          </p:nvPicPr>
          <p:blipFill>
            <a:blip r:embed="rId6" cstate="screen"/>
            <a:srcRect/>
            <a:stretch>
              <a:fillRect/>
            </a:stretch>
          </p:blipFill>
          <p:spPr>
            <a:xfrm>
              <a:off x="71406" y="2500354"/>
              <a:ext cx="1135358" cy="643345"/>
            </a:xfrm>
            <a:prstGeom prst="rect">
              <a:avLst/>
            </a:prstGeom>
          </p:spPr>
        </p:pic>
        <p:pic>
          <p:nvPicPr>
            <p:cNvPr id="1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6" name="Picture 1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17" name="Picture 1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19" name="Rectangle 18"/>
          <p:cNvSpPr/>
          <p:nvPr userDrawn="1"/>
        </p:nvSpPr>
        <p:spPr>
          <a:xfrm>
            <a:off x="95208" y="463838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grpSp>
        <p:nvGrpSpPr>
          <p:cNvPr id="2" name="Group 7"/>
          <p:cNvGrpSpPr/>
          <p:nvPr userDrawn="1"/>
        </p:nvGrpSpPr>
        <p:grpSpPr>
          <a:xfrm>
            <a:off x="0" y="-24"/>
            <a:ext cx="12192000" cy="6858000"/>
            <a:chOff x="0" y="24"/>
            <a:chExt cx="9144000" cy="6858000"/>
          </a:xfrm>
        </p:grpSpPr>
        <p:sp>
          <p:nvSpPr>
            <p:cNvPr id="9" name="Rectangle 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0" name="Picture 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1" name="Picture 10"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2" name="Picture 11" descr="ec_8.jpg"/>
            <p:cNvPicPr>
              <a:picLocks noChangeAspect="1"/>
            </p:cNvPicPr>
            <p:nvPr userDrawn="1"/>
          </p:nvPicPr>
          <p:blipFill>
            <a:blip r:embed="rId4" cstate="screen"/>
            <a:srcRect/>
            <a:stretch>
              <a:fillRect/>
            </a:stretch>
          </p:blipFill>
          <p:spPr>
            <a:xfrm>
              <a:off x="71406" y="3928711"/>
              <a:ext cx="1135357" cy="643345"/>
            </a:xfrm>
            <a:prstGeom prst="rect">
              <a:avLst/>
            </a:prstGeom>
          </p:spPr>
        </p:pic>
        <p:pic>
          <p:nvPicPr>
            <p:cNvPr id="13" name="Picture 12" descr="ec_14.jpg"/>
            <p:cNvPicPr>
              <a:picLocks noChangeAspect="1"/>
            </p:cNvPicPr>
            <p:nvPr userDrawn="1"/>
          </p:nvPicPr>
          <p:blipFill>
            <a:blip r:embed="rId5" cstate="screen"/>
            <a:srcRect r="-461"/>
            <a:stretch>
              <a:fillRect/>
            </a:stretch>
          </p:blipFill>
          <p:spPr>
            <a:xfrm>
              <a:off x="71406" y="3214734"/>
              <a:ext cx="1134925" cy="643345"/>
            </a:xfrm>
            <a:prstGeom prst="rect">
              <a:avLst/>
            </a:prstGeom>
          </p:spPr>
        </p:pic>
        <p:pic>
          <p:nvPicPr>
            <p:cNvPr id="14" name="Picture 13" descr="casa_campo 044.jpg"/>
            <p:cNvPicPr>
              <a:picLocks noChangeAspect="1"/>
            </p:cNvPicPr>
            <p:nvPr userDrawn="1"/>
          </p:nvPicPr>
          <p:blipFill>
            <a:blip r:embed="rId6" cstate="screen"/>
            <a:srcRect/>
            <a:stretch>
              <a:fillRect/>
            </a:stretch>
          </p:blipFill>
          <p:spPr>
            <a:xfrm>
              <a:off x="71406" y="2500354"/>
              <a:ext cx="1135358" cy="643345"/>
            </a:xfrm>
            <a:prstGeom prst="rect">
              <a:avLst/>
            </a:prstGeom>
          </p:spPr>
        </p:pic>
        <p:pic>
          <p:nvPicPr>
            <p:cNvPr id="1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6" name="Picture 1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17" name="Picture 1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19" name="Rectangle 18"/>
          <p:cNvSpPr/>
          <p:nvPr userDrawn="1"/>
        </p:nvSpPr>
        <p:spPr>
          <a:xfrm>
            <a:off x="95208" y="463838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grpSp>
        <p:nvGrpSpPr>
          <p:cNvPr id="2" name="Group 7"/>
          <p:cNvGrpSpPr/>
          <p:nvPr userDrawn="1"/>
        </p:nvGrpSpPr>
        <p:grpSpPr>
          <a:xfrm>
            <a:off x="0" y="-24"/>
            <a:ext cx="12192000" cy="6858000"/>
            <a:chOff x="0" y="24"/>
            <a:chExt cx="9144000" cy="6858000"/>
          </a:xfrm>
        </p:grpSpPr>
        <p:sp>
          <p:nvSpPr>
            <p:cNvPr id="9" name="Rectangle 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0" name="Picture 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1" name="Picture 10"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2" name="Picture 11" descr="ec_8.jpg"/>
            <p:cNvPicPr>
              <a:picLocks noChangeAspect="1"/>
            </p:cNvPicPr>
            <p:nvPr userDrawn="1"/>
          </p:nvPicPr>
          <p:blipFill>
            <a:blip r:embed="rId4" cstate="screen"/>
            <a:srcRect/>
            <a:stretch>
              <a:fillRect/>
            </a:stretch>
          </p:blipFill>
          <p:spPr>
            <a:xfrm>
              <a:off x="71406" y="3928711"/>
              <a:ext cx="1135357" cy="643345"/>
            </a:xfrm>
            <a:prstGeom prst="rect">
              <a:avLst/>
            </a:prstGeom>
          </p:spPr>
        </p:pic>
        <p:pic>
          <p:nvPicPr>
            <p:cNvPr id="13" name="Picture 12" descr="ec_14.jpg"/>
            <p:cNvPicPr>
              <a:picLocks noChangeAspect="1"/>
            </p:cNvPicPr>
            <p:nvPr userDrawn="1"/>
          </p:nvPicPr>
          <p:blipFill>
            <a:blip r:embed="rId5" cstate="screen"/>
            <a:srcRect r="-461"/>
            <a:stretch>
              <a:fillRect/>
            </a:stretch>
          </p:blipFill>
          <p:spPr>
            <a:xfrm>
              <a:off x="71406" y="3214734"/>
              <a:ext cx="1134925" cy="643345"/>
            </a:xfrm>
            <a:prstGeom prst="rect">
              <a:avLst/>
            </a:prstGeom>
          </p:spPr>
        </p:pic>
        <p:pic>
          <p:nvPicPr>
            <p:cNvPr id="14" name="Picture 13" descr="casa_campo 044.jpg"/>
            <p:cNvPicPr>
              <a:picLocks noChangeAspect="1"/>
            </p:cNvPicPr>
            <p:nvPr userDrawn="1"/>
          </p:nvPicPr>
          <p:blipFill>
            <a:blip r:embed="rId6" cstate="screen"/>
            <a:srcRect/>
            <a:stretch>
              <a:fillRect/>
            </a:stretch>
          </p:blipFill>
          <p:spPr>
            <a:xfrm>
              <a:off x="71406" y="2500354"/>
              <a:ext cx="1135358" cy="643345"/>
            </a:xfrm>
            <a:prstGeom prst="rect">
              <a:avLst/>
            </a:prstGeom>
          </p:spPr>
        </p:pic>
        <p:pic>
          <p:nvPicPr>
            <p:cNvPr id="1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6" name="Picture 1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17" name="Picture 1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19" name="Rectangle 18"/>
          <p:cNvSpPr/>
          <p:nvPr userDrawn="1"/>
        </p:nvSpPr>
        <p:spPr>
          <a:xfrm>
            <a:off x="95208" y="463838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24"/>
            <a:ext cx="12192000" cy="6858000"/>
          </a:xfrm>
          <a:prstGeom prst="rect">
            <a:avLst/>
          </a:prstGeom>
          <a:solidFill>
            <a:srgbClr val="0066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sp>
        <p:nvSpPr>
          <p:cNvPr id="8" name="Round Diagonal Corner Rectangle 7"/>
          <p:cNvSpPr/>
          <p:nvPr userDrawn="1"/>
        </p:nvSpPr>
        <p:spPr>
          <a:xfrm>
            <a:off x="190459" y="139859"/>
            <a:ext cx="11811083" cy="6572296"/>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4"/>
            <a:ext cx="12192000" cy="6858000"/>
          </a:xfrm>
          <a:prstGeom prst="rect">
            <a:avLst/>
          </a:prstGeom>
          <a:solidFill>
            <a:srgbClr val="0066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sp>
        <p:nvSpPr>
          <p:cNvPr id="8" name="Round Diagonal Corner Rectangle 7"/>
          <p:cNvSpPr/>
          <p:nvPr userDrawn="1"/>
        </p:nvSpPr>
        <p:spPr>
          <a:xfrm>
            <a:off x="190459" y="139859"/>
            <a:ext cx="11811083" cy="6572296"/>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7" name="Group 6"/>
          <p:cNvGrpSpPr/>
          <p:nvPr userDrawn="1"/>
        </p:nvGrpSpPr>
        <p:grpSpPr>
          <a:xfrm>
            <a:off x="0" y="24"/>
            <a:ext cx="12192000" cy="6858000"/>
            <a:chOff x="0" y="24"/>
            <a:chExt cx="9144000" cy="6858000"/>
          </a:xfrm>
        </p:grpSpPr>
        <p:sp>
          <p:nvSpPr>
            <p:cNvPr id="8" name="Rectangle 7"/>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9" name="Picture 8"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0" name="Picture 9"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1" name="Picture 10" descr="ec_8.jpg"/>
            <p:cNvPicPr>
              <a:picLocks noChangeAspect="1"/>
            </p:cNvPicPr>
            <p:nvPr userDrawn="1"/>
          </p:nvPicPr>
          <p:blipFill>
            <a:blip r:embed="rId4" cstate="screen"/>
            <a:srcRect/>
            <a:stretch>
              <a:fillRect/>
            </a:stretch>
          </p:blipFill>
          <p:spPr>
            <a:xfrm>
              <a:off x="71406" y="4643422"/>
              <a:ext cx="1135357" cy="643345"/>
            </a:xfrm>
            <a:prstGeom prst="rect">
              <a:avLst/>
            </a:prstGeom>
          </p:spPr>
        </p:pic>
        <p:pic>
          <p:nvPicPr>
            <p:cNvPr id="12" name="Picture 11" descr="ec_14.jpg"/>
            <p:cNvPicPr>
              <a:picLocks noChangeAspect="1"/>
            </p:cNvPicPr>
            <p:nvPr userDrawn="1"/>
          </p:nvPicPr>
          <p:blipFill>
            <a:blip r:embed="rId5" cstate="screen"/>
            <a:srcRect r="-461"/>
            <a:stretch>
              <a:fillRect/>
            </a:stretch>
          </p:blipFill>
          <p:spPr>
            <a:xfrm>
              <a:off x="71406" y="3929042"/>
              <a:ext cx="1134925" cy="643345"/>
            </a:xfrm>
            <a:prstGeom prst="rect">
              <a:avLst/>
            </a:prstGeom>
          </p:spPr>
        </p:pic>
        <p:pic>
          <p:nvPicPr>
            <p:cNvPr id="13" name="Picture 12" descr="casa_campo 044.jpg"/>
            <p:cNvPicPr>
              <a:picLocks noChangeAspect="1"/>
            </p:cNvPicPr>
            <p:nvPr userDrawn="1"/>
          </p:nvPicPr>
          <p:blipFill>
            <a:blip r:embed="rId6" cstate="screen"/>
            <a:srcRect/>
            <a:stretch>
              <a:fillRect/>
            </a:stretch>
          </p:blipFill>
          <p:spPr>
            <a:xfrm>
              <a:off x="71406" y="3214686"/>
              <a:ext cx="1135358" cy="643345"/>
            </a:xfrm>
            <a:prstGeom prst="rect">
              <a:avLst/>
            </a:prstGeom>
          </p:spPr>
        </p:pic>
        <p:pic>
          <p:nvPicPr>
            <p:cNvPr id="14" name="Picture 2"/>
            <p:cNvPicPr>
              <a:picLocks noChangeAspect="1" noChangeArrowheads="1"/>
            </p:cNvPicPr>
            <p:nvPr userDrawn="1"/>
          </p:nvPicPr>
          <p:blipFill>
            <a:blip r:embed="rId7" cstate="screen"/>
            <a:srcRect/>
            <a:stretch>
              <a:fillRect/>
            </a:stretch>
          </p:blipFill>
          <p:spPr bwMode="auto">
            <a:xfrm>
              <a:off x="71406" y="1066701"/>
              <a:ext cx="1140613" cy="647787"/>
            </a:xfrm>
            <a:prstGeom prst="rect">
              <a:avLst/>
            </a:prstGeom>
            <a:noFill/>
            <a:ln w="9525">
              <a:noFill/>
              <a:miter lim="800000"/>
              <a:headEnd/>
              <a:tailEnd/>
            </a:ln>
            <a:effectLst/>
          </p:spPr>
        </p:pic>
        <p:pic>
          <p:nvPicPr>
            <p:cNvPr id="15" name="Picture 14" descr="AN_Talh246_2.jpg"/>
            <p:cNvPicPr>
              <a:picLocks noChangeAspect="1"/>
            </p:cNvPicPr>
            <p:nvPr userDrawn="1"/>
          </p:nvPicPr>
          <p:blipFill>
            <a:blip r:embed="rId8" cstate="screen"/>
            <a:srcRect/>
            <a:stretch>
              <a:fillRect/>
            </a:stretch>
          </p:blipFill>
          <p:spPr>
            <a:xfrm>
              <a:off x="71406" y="1785902"/>
              <a:ext cx="1143197" cy="647879"/>
            </a:xfrm>
            <a:prstGeom prst="rect">
              <a:avLst/>
            </a:prstGeom>
          </p:spPr>
        </p:pic>
        <p:pic>
          <p:nvPicPr>
            <p:cNvPr id="16" name="Picture 15" descr="AN_Talh289_2.jpg"/>
            <p:cNvPicPr>
              <a:picLocks noChangeAspect="1"/>
            </p:cNvPicPr>
            <p:nvPr userDrawn="1"/>
          </p:nvPicPr>
          <p:blipFill>
            <a:blip r:embed="rId9" cstate="screen"/>
            <a:srcRect/>
            <a:stretch>
              <a:fillRect/>
            </a:stretch>
          </p:blipFill>
          <p:spPr>
            <a:xfrm>
              <a:off x="71406" y="2500282"/>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22" name="Rectangle 21"/>
          <p:cNvSpPr/>
          <p:nvPr userDrawn="1"/>
        </p:nvSpPr>
        <p:spPr>
          <a:xfrm>
            <a:off x="95208" y="333040"/>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8" name="Group 7"/>
          <p:cNvGrpSpPr/>
          <p:nvPr userDrawn="1"/>
        </p:nvGrpSpPr>
        <p:grpSpPr>
          <a:xfrm>
            <a:off x="0" y="24"/>
            <a:ext cx="12192000" cy="6858000"/>
            <a:chOff x="0" y="24"/>
            <a:chExt cx="9144000" cy="6858000"/>
          </a:xfrm>
        </p:grpSpPr>
        <p:sp>
          <p:nvSpPr>
            <p:cNvPr id="9" name="Rectangle 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0" name="Picture 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1" name="Picture 10"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2" name="Picture 11" descr="ec_8.jpg"/>
            <p:cNvPicPr>
              <a:picLocks noChangeAspect="1"/>
            </p:cNvPicPr>
            <p:nvPr userDrawn="1"/>
          </p:nvPicPr>
          <p:blipFill>
            <a:blip r:embed="rId4" cstate="screen"/>
            <a:srcRect/>
            <a:stretch>
              <a:fillRect/>
            </a:stretch>
          </p:blipFill>
          <p:spPr>
            <a:xfrm>
              <a:off x="71406" y="4643422"/>
              <a:ext cx="1135357" cy="643345"/>
            </a:xfrm>
            <a:prstGeom prst="rect">
              <a:avLst/>
            </a:prstGeom>
          </p:spPr>
        </p:pic>
        <p:pic>
          <p:nvPicPr>
            <p:cNvPr id="13" name="Picture 12" descr="ec_14.jpg"/>
            <p:cNvPicPr>
              <a:picLocks noChangeAspect="1"/>
            </p:cNvPicPr>
            <p:nvPr userDrawn="1"/>
          </p:nvPicPr>
          <p:blipFill>
            <a:blip r:embed="rId5" cstate="screen"/>
            <a:srcRect r="-461"/>
            <a:stretch>
              <a:fillRect/>
            </a:stretch>
          </p:blipFill>
          <p:spPr>
            <a:xfrm>
              <a:off x="71406" y="3929042"/>
              <a:ext cx="1134925" cy="643345"/>
            </a:xfrm>
            <a:prstGeom prst="rect">
              <a:avLst/>
            </a:prstGeom>
          </p:spPr>
        </p:pic>
        <p:pic>
          <p:nvPicPr>
            <p:cNvPr id="14" name="Picture 13" descr="casa_campo 044.jpg"/>
            <p:cNvPicPr>
              <a:picLocks noChangeAspect="1"/>
            </p:cNvPicPr>
            <p:nvPr userDrawn="1"/>
          </p:nvPicPr>
          <p:blipFill>
            <a:blip r:embed="rId6" cstate="screen"/>
            <a:srcRect/>
            <a:stretch>
              <a:fillRect/>
            </a:stretch>
          </p:blipFill>
          <p:spPr>
            <a:xfrm>
              <a:off x="71406" y="3214686"/>
              <a:ext cx="1135358" cy="643345"/>
            </a:xfrm>
            <a:prstGeom prst="rect">
              <a:avLst/>
            </a:prstGeom>
          </p:spPr>
        </p:pic>
        <p:pic>
          <p:nvPicPr>
            <p:cNvPr id="1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6" name="Picture 15" descr="AN_Talh246_2.jpg"/>
            <p:cNvPicPr>
              <a:picLocks noChangeAspect="1"/>
            </p:cNvPicPr>
            <p:nvPr userDrawn="1"/>
          </p:nvPicPr>
          <p:blipFill>
            <a:blip r:embed="rId8" cstate="screen"/>
            <a:srcRect/>
            <a:stretch>
              <a:fillRect/>
            </a:stretch>
          </p:blipFill>
          <p:spPr>
            <a:xfrm>
              <a:off x="71406" y="1785902"/>
              <a:ext cx="1143197" cy="647879"/>
            </a:xfrm>
            <a:prstGeom prst="rect">
              <a:avLst/>
            </a:prstGeom>
          </p:spPr>
        </p:pic>
        <p:pic>
          <p:nvPicPr>
            <p:cNvPr id="17" name="Picture 16" descr="AN_Talh289_2.jpg"/>
            <p:cNvPicPr>
              <a:picLocks noChangeAspect="1"/>
            </p:cNvPicPr>
            <p:nvPr userDrawn="1"/>
          </p:nvPicPr>
          <p:blipFill>
            <a:blip r:embed="rId9" cstate="screen"/>
            <a:srcRect/>
            <a:stretch>
              <a:fillRect/>
            </a:stretch>
          </p:blipFill>
          <p:spPr>
            <a:xfrm>
              <a:off x="71406" y="2500282"/>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19" name="Rectangle 18"/>
          <p:cNvSpPr/>
          <p:nvPr userDrawn="1"/>
        </p:nvSpPr>
        <p:spPr>
          <a:xfrm>
            <a:off x="95208" y="1059671"/>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8351" y="441325"/>
            <a:ext cx="10703983" cy="755650"/>
          </a:xfrm>
        </p:spPr>
        <p:txBody>
          <a:bodyPr/>
          <a:lstStyle/>
          <a:p>
            <a:r>
              <a:rPr lang="en-US"/>
              <a:t>Click to edit Master title style</a:t>
            </a:r>
          </a:p>
        </p:txBody>
      </p:sp>
      <p:sp>
        <p:nvSpPr>
          <p:cNvPr id="3" name="Text Placeholder 2"/>
          <p:cNvSpPr>
            <a:spLocks noGrp="1"/>
          </p:cNvSpPr>
          <p:nvPr>
            <p:ph type="body" sz="half" idx="1"/>
          </p:nvPr>
        </p:nvSpPr>
        <p:spPr>
          <a:xfrm>
            <a:off x="768351" y="1196975"/>
            <a:ext cx="5249333"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0885" y="1196975"/>
            <a:ext cx="5251449"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68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349" y="274638"/>
            <a:ext cx="11664000" cy="706090"/>
          </a:xfrm>
        </p:spPr>
        <p:txBody>
          <a:bodyPr>
            <a:normAutofit/>
          </a:bodyPr>
          <a:lstStyle>
            <a:lvl1pPr algn="ctr">
              <a:buNone/>
              <a:defRPr sz="3600"/>
            </a:lvl1pPr>
          </a:lstStyle>
          <a:p>
            <a:r>
              <a:rPr lang="en-US" dirty="0"/>
              <a:t> Click to edit Master title style</a:t>
            </a:r>
            <a:endParaRPr lang="pt-PT" dirty="0"/>
          </a:p>
        </p:txBody>
      </p:sp>
      <p:sp>
        <p:nvSpPr>
          <p:cNvPr id="3" name="Content Placeholder 2"/>
          <p:cNvSpPr>
            <a:spLocks noGrp="1"/>
          </p:cNvSpPr>
          <p:nvPr>
            <p:ph idx="1"/>
          </p:nvPr>
        </p:nvSpPr>
        <p:spPr>
          <a:xfrm>
            <a:off x="431371" y="1196753"/>
            <a:ext cx="11328000" cy="4929411"/>
          </a:xfrm>
        </p:spPr>
        <p:txBody>
          <a:bodyPr tIns="144000" rIns="360000">
            <a:normAutofit/>
          </a:bodyPr>
          <a:lstStyle>
            <a:lvl1pPr marL="342900" indent="-342900" algn="just">
              <a:spcBef>
                <a:spcPts val="1800"/>
              </a:spcBef>
              <a:buFont typeface="Wingdings" panose="05000000000000000000" pitchFamily="2" charset="2"/>
              <a:buChar char=""/>
              <a:defRPr sz="2400"/>
            </a:lvl1pPr>
            <a:lvl2pPr marL="742950" indent="-285750" algn="just">
              <a:spcBef>
                <a:spcPts val="1800"/>
              </a:spcBef>
              <a:buFont typeface="Wingdings" panose="05000000000000000000" pitchFamily="2" charset="2"/>
              <a:buChar char=""/>
              <a:defRPr sz="2000"/>
            </a:lvl2pPr>
            <a:lvl3pPr>
              <a:spcBef>
                <a:spcPts val="1800"/>
              </a:spcBef>
              <a:defRPr sz="1800"/>
            </a:lvl3pPr>
            <a:lvl4pPr>
              <a:spcBef>
                <a:spcPts val="1800"/>
              </a:spcBef>
              <a:defRPr sz="1600"/>
            </a:lvl4pPr>
            <a:lvl5pPr>
              <a:spcBef>
                <a:spcPts val="1800"/>
              </a:spcBef>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05/10/2020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Rectangle 5"/>
          <p:cNvSpPr/>
          <p:nvPr userDrawn="1"/>
        </p:nvSpPr>
        <p:spPr bwMode="auto">
          <a:xfrm>
            <a:off x="431371" y="836712"/>
            <a:ext cx="11281253" cy="57246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400" b="0" i="0" u="none" strike="noStrike" cap="none" normalizeH="0" baseline="0">
              <a:ln>
                <a:noFill/>
              </a:ln>
              <a:solidFill>
                <a:schemeClr val="tx1"/>
              </a:solidFill>
              <a:effectLst/>
              <a:latin typeface="Times New Roman" pitchFamily="18" charset="0"/>
            </a:endParaRPr>
          </a:p>
        </p:txBody>
      </p:sp>
      <p:sp>
        <p:nvSpPr>
          <p:cNvPr id="3" name="Content Placeholder 2"/>
          <p:cNvSpPr>
            <a:spLocks noGrp="1"/>
          </p:cNvSpPr>
          <p:nvPr>
            <p:ph idx="1"/>
          </p:nvPr>
        </p:nvSpPr>
        <p:spPr>
          <a:xfrm>
            <a:off x="431371" y="872716"/>
            <a:ext cx="11281253" cy="5677272"/>
          </a:xfrm>
          <a:noFill/>
        </p:spPr>
        <p:txBody>
          <a:bodyPr tIns="288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Tree>
    <p:extLst>
      <p:ext uri="{BB962C8B-B14F-4D97-AF65-F5344CB8AC3E}">
        <p14:creationId xmlns:p14="http://schemas.microsoft.com/office/powerpoint/2010/main" val="2257690706"/>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Oval 5"/>
          <p:cNvSpPr/>
          <p:nvPr userDrawn="1"/>
        </p:nvSpPr>
        <p:spPr>
          <a:xfrm>
            <a:off x="-102322" y="3618144"/>
            <a:ext cx="3234274" cy="332082"/>
          </a:xfrm>
          <a:prstGeom prst="ellipse">
            <a:avLst/>
          </a:prstGeom>
          <a:gradFill flip="none" rotWithShape="1">
            <a:gsLst>
              <a:gs pos="0">
                <a:schemeClr val="bg1">
                  <a:lumMod val="65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defTabSz="914400">
              <a:defRPr/>
            </a:pPr>
            <a:endParaRPr lang="en-US" sz="1800" kern="0">
              <a:solidFill>
                <a:sysClr val="window" lastClr="FFFFFF"/>
              </a:solidFill>
              <a:latin typeface="Arial" panose="020B0604020202020204" pitchFamily="34" charset="0"/>
              <a:cs typeface="Arial" panose="020B0604020202020204" pitchFamily="34" charset="0"/>
            </a:endParaRPr>
          </a:p>
        </p:txBody>
      </p:sp>
      <p:grpSp>
        <p:nvGrpSpPr>
          <p:cNvPr id="7" name="Group 6"/>
          <p:cNvGrpSpPr/>
          <p:nvPr userDrawn="1"/>
        </p:nvGrpSpPr>
        <p:grpSpPr>
          <a:xfrm>
            <a:off x="81115" y="1927110"/>
            <a:ext cx="2972848" cy="1501890"/>
            <a:chOff x="2400300" y="1981200"/>
            <a:chExt cx="7391400" cy="3708528"/>
          </a:xfrm>
        </p:grpSpPr>
        <p:sp>
          <p:nvSpPr>
            <p:cNvPr id="8" name="Freeform 547"/>
            <p:cNvSpPr>
              <a:spLocks/>
            </p:cNvSpPr>
            <p:nvPr/>
          </p:nvSpPr>
          <p:spPr bwMode="auto">
            <a:xfrm>
              <a:off x="3669130" y="1981200"/>
              <a:ext cx="4853741" cy="3147584"/>
            </a:xfrm>
            <a:custGeom>
              <a:avLst/>
              <a:gdLst>
                <a:gd name="T0" fmla="*/ 1760 w 1760"/>
                <a:gd name="T1" fmla="*/ 1140 h 1140"/>
                <a:gd name="T2" fmla="*/ 1760 w 1760"/>
                <a:gd name="T3" fmla="*/ 57 h 1140"/>
                <a:gd name="T4" fmla="*/ 1703 w 1760"/>
                <a:gd name="T5" fmla="*/ 0 h 1140"/>
                <a:gd name="T6" fmla="*/ 58 w 1760"/>
                <a:gd name="T7" fmla="*/ 0 h 1140"/>
                <a:gd name="T8" fmla="*/ 0 w 1760"/>
                <a:gd name="T9" fmla="*/ 57 h 1140"/>
                <a:gd name="T10" fmla="*/ 0 w 1760"/>
                <a:gd name="T11" fmla="*/ 1140 h 1140"/>
                <a:gd name="T12" fmla="*/ 1760 w 1760"/>
                <a:gd name="T13" fmla="*/ 1140 h 1140"/>
              </a:gdLst>
              <a:ahLst/>
              <a:cxnLst>
                <a:cxn ang="0">
                  <a:pos x="T0" y="T1"/>
                </a:cxn>
                <a:cxn ang="0">
                  <a:pos x="T2" y="T3"/>
                </a:cxn>
                <a:cxn ang="0">
                  <a:pos x="T4" y="T5"/>
                </a:cxn>
                <a:cxn ang="0">
                  <a:pos x="T6" y="T7"/>
                </a:cxn>
                <a:cxn ang="0">
                  <a:pos x="T8" y="T9"/>
                </a:cxn>
                <a:cxn ang="0">
                  <a:pos x="T10" y="T11"/>
                </a:cxn>
                <a:cxn ang="0">
                  <a:pos x="T12" y="T13"/>
                </a:cxn>
              </a:cxnLst>
              <a:rect l="0" t="0" r="r" b="b"/>
              <a:pathLst>
                <a:path w="1760" h="1140">
                  <a:moveTo>
                    <a:pt x="1760" y="1140"/>
                  </a:moveTo>
                  <a:cubicBezTo>
                    <a:pt x="1760" y="57"/>
                    <a:pt x="1760" y="57"/>
                    <a:pt x="1760" y="57"/>
                  </a:cubicBezTo>
                  <a:cubicBezTo>
                    <a:pt x="1760" y="25"/>
                    <a:pt x="1734" y="0"/>
                    <a:pt x="1703" y="0"/>
                  </a:cubicBezTo>
                  <a:cubicBezTo>
                    <a:pt x="58" y="0"/>
                    <a:pt x="58" y="0"/>
                    <a:pt x="58" y="0"/>
                  </a:cubicBezTo>
                  <a:cubicBezTo>
                    <a:pt x="26" y="0"/>
                    <a:pt x="0" y="25"/>
                    <a:pt x="0" y="57"/>
                  </a:cubicBezTo>
                  <a:cubicBezTo>
                    <a:pt x="0" y="1140"/>
                    <a:pt x="0" y="1140"/>
                    <a:pt x="0" y="1140"/>
                  </a:cubicBezTo>
                  <a:lnTo>
                    <a:pt x="1760" y="11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Rectangle 548"/>
            <p:cNvSpPr>
              <a:spLocks noChangeArrowheads="1"/>
            </p:cNvSpPr>
            <p:nvPr/>
          </p:nvSpPr>
          <p:spPr bwMode="auto">
            <a:xfrm>
              <a:off x="3846976" y="2160797"/>
              <a:ext cx="4498048" cy="2584307"/>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549"/>
            <p:cNvSpPr>
              <a:spLocks/>
            </p:cNvSpPr>
            <p:nvPr/>
          </p:nvSpPr>
          <p:spPr bwMode="auto">
            <a:xfrm>
              <a:off x="2400300" y="4924700"/>
              <a:ext cx="7391400" cy="745205"/>
            </a:xfrm>
            <a:custGeom>
              <a:avLst/>
              <a:gdLst>
                <a:gd name="T0" fmla="*/ 2672 w 2680"/>
                <a:gd name="T1" fmla="*/ 234 h 270"/>
                <a:gd name="T2" fmla="*/ 2219 w 2680"/>
                <a:gd name="T3" fmla="*/ 0 h 270"/>
                <a:gd name="T4" fmla="*/ 1497 w 2680"/>
                <a:gd name="T5" fmla="*/ 0 h 270"/>
                <a:gd name="T6" fmla="*/ 1183 w 2680"/>
                <a:gd name="T7" fmla="*/ 0 h 270"/>
                <a:gd name="T8" fmla="*/ 460 w 2680"/>
                <a:gd name="T9" fmla="*/ 0 h 270"/>
                <a:gd name="T10" fmla="*/ 7 w 2680"/>
                <a:gd name="T11" fmla="*/ 234 h 270"/>
                <a:gd name="T12" fmla="*/ 54 w 2680"/>
                <a:gd name="T13" fmla="*/ 270 h 270"/>
                <a:gd name="T14" fmla="*/ 1183 w 2680"/>
                <a:gd name="T15" fmla="*/ 270 h 270"/>
                <a:gd name="T16" fmla="*/ 1497 w 2680"/>
                <a:gd name="T17" fmla="*/ 270 h 270"/>
                <a:gd name="T18" fmla="*/ 2626 w 2680"/>
                <a:gd name="T19" fmla="*/ 270 h 270"/>
                <a:gd name="T20" fmla="*/ 2672 w 2680"/>
                <a:gd name="T21" fmla="*/ 2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0" h="270">
                  <a:moveTo>
                    <a:pt x="2672" y="234"/>
                  </a:moveTo>
                  <a:cubicBezTo>
                    <a:pt x="2219" y="0"/>
                    <a:pt x="2219" y="0"/>
                    <a:pt x="2219" y="0"/>
                  </a:cubicBezTo>
                  <a:cubicBezTo>
                    <a:pt x="1497" y="0"/>
                    <a:pt x="1497" y="0"/>
                    <a:pt x="1497" y="0"/>
                  </a:cubicBezTo>
                  <a:cubicBezTo>
                    <a:pt x="1183" y="0"/>
                    <a:pt x="1183" y="0"/>
                    <a:pt x="1183" y="0"/>
                  </a:cubicBezTo>
                  <a:cubicBezTo>
                    <a:pt x="460" y="0"/>
                    <a:pt x="460" y="0"/>
                    <a:pt x="460" y="0"/>
                  </a:cubicBezTo>
                  <a:cubicBezTo>
                    <a:pt x="7" y="234"/>
                    <a:pt x="7" y="234"/>
                    <a:pt x="7" y="234"/>
                  </a:cubicBezTo>
                  <a:cubicBezTo>
                    <a:pt x="7" y="234"/>
                    <a:pt x="0" y="270"/>
                    <a:pt x="54" y="270"/>
                  </a:cubicBezTo>
                  <a:cubicBezTo>
                    <a:pt x="1183" y="270"/>
                    <a:pt x="1183" y="270"/>
                    <a:pt x="1183" y="270"/>
                  </a:cubicBezTo>
                  <a:cubicBezTo>
                    <a:pt x="1497" y="270"/>
                    <a:pt x="1497" y="270"/>
                    <a:pt x="1497" y="270"/>
                  </a:cubicBezTo>
                  <a:cubicBezTo>
                    <a:pt x="2626" y="270"/>
                    <a:pt x="2626" y="270"/>
                    <a:pt x="2626" y="270"/>
                  </a:cubicBezTo>
                  <a:cubicBezTo>
                    <a:pt x="2680" y="270"/>
                    <a:pt x="2672" y="234"/>
                    <a:pt x="2672" y="234"/>
                  </a:cubicBezTo>
                </a:path>
              </a:pathLst>
            </a:custGeom>
            <a:gradFill>
              <a:gsLst>
                <a:gs pos="0">
                  <a:schemeClr val="bg1">
                    <a:lumMod val="85000"/>
                  </a:schemeClr>
                </a:gs>
                <a:gs pos="33000">
                  <a:schemeClr val="bg1">
                    <a:lumMod val="85000"/>
                  </a:schemeClr>
                </a:gs>
                <a:gs pos="75000">
                  <a:schemeClr val="bg1">
                    <a:lumMod val="75000"/>
                  </a:schemeClr>
                </a:gs>
                <a:gs pos="100000">
                  <a:schemeClr val="bg1">
                    <a:lumMod val="6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Freeform 550"/>
            <p:cNvSpPr>
              <a:spLocks/>
            </p:cNvSpPr>
            <p:nvPr/>
          </p:nvSpPr>
          <p:spPr bwMode="auto">
            <a:xfrm>
              <a:off x="2419543" y="5584770"/>
              <a:ext cx="7352915" cy="104958"/>
            </a:xfrm>
            <a:custGeom>
              <a:avLst/>
              <a:gdLst>
                <a:gd name="T0" fmla="*/ 2586 w 2666"/>
                <a:gd name="T1" fmla="*/ 10 h 38"/>
                <a:gd name="T2" fmla="*/ 1505 w 2666"/>
                <a:gd name="T3" fmla="*/ 10 h 38"/>
                <a:gd name="T4" fmla="*/ 1161 w 2666"/>
                <a:gd name="T5" fmla="*/ 10 h 38"/>
                <a:gd name="T6" fmla="*/ 87 w 2666"/>
                <a:gd name="T7" fmla="*/ 10 h 38"/>
                <a:gd name="T8" fmla="*/ 22 w 2666"/>
                <a:gd name="T9" fmla="*/ 10 h 38"/>
                <a:gd name="T10" fmla="*/ 0 w 2666"/>
                <a:gd name="T11" fmla="*/ 0 h 38"/>
                <a:gd name="T12" fmla="*/ 0 w 2666"/>
                <a:gd name="T13" fmla="*/ 3 h 38"/>
                <a:gd name="T14" fmla="*/ 47 w 2666"/>
                <a:gd name="T15" fmla="*/ 38 h 38"/>
                <a:gd name="T16" fmla="*/ 1176 w 2666"/>
                <a:gd name="T17" fmla="*/ 38 h 38"/>
                <a:gd name="T18" fmla="*/ 1490 w 2666"/>
                <a:gd name="T19" fmla="*/ 38 h 38"/>
                <a:gd name="T20" fmla="*/ 2597 w 2666"/>
                <a:gd name="T21" fmla="*/ 38 h 38"/>
                <a:gd name="T22" fmla="*/ 2666 w 2666"/>
                <a:gd name="T23" fmla="*/ 4 h 38"/>
                <a:gd name="T24" fmla="*/ 2665 w 2666"/>
                <a:gd name="T25" fmla="*/ 0 h 38"/>
                <a:gd name="T26" fmla="*/ 2586 w 2666"/>
                <a:gd name="T27"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6" h="38">
                  <a:moveTo>
                    <a:pt x="2586" y="10"/>
                  </a:moveTo>
                  <a:cubicBezTo>
                    <a:pt x="2512" y="10"/>
                    <a:pt x="1505" y="10"/>
                    <a:pt x="1505" y="10"/>
                  </a:cubicBezTo>
                  <a:cubicBezTo>
                    <a:pt x="1161" y="10"/>
                    <a:pt x="1161" y="10"/>
                    <a:pt x="1161" y="10"/>
                  </a:cubicBezTo>
                  <a:cubicBezTo>
                    <a:pt x="87" y="10"/>
                    <a:pt x="87" y="10"/>
                    <a:pt x="87" y="10"/>
                  </a:cubicBezTo>
                  <a:cubicBezTo>
                    <a:pt x="87" y="10"/>
                    <a:pt x="40" y="10"/>
                    <a:pt x="22" y="10"/>
                  </a:cubicBezTo>
                  <a:cubicBezTo>
                    <a:pt x="5" y="9"/>
                    <a:pt x="0" y="0"/>
                    <a:pt x="0" y="0"/>
                  </a:cubicBezTo>
                  <a:cubicBezTo>
                    <a:pt x="0" y="0"/>
                    <a:pt x="0" y="1"/>
                    <a:pt x="0" y="3"/>
                  </a:cubicBezTo>
                  <a:cubicBezTo>
                    <a:pt x="0" y="14"/>
                    <a:pt x="5" y="38"/>
                    <a:pt x="47" y="38"/>
                  </a:cubicBezTo>
                  <a:cubicBezTo>
                    <a:pt x="1176" y="38"/>
                    <a:pt x="1176" y="38"/>
                    <a:pt x="1176" y="38"/>
                  </a:cubicBezTo>
                  <a:cubicBezTo>
                    <a:pt x="1490" y="38"/>
                    <a:pt x="1490" y="38"/>
                    <a:pt x="1490" y="38"/>
                  </a:cubicBezTo>
                  <a:cubicBezTo>
                    <a:pt x="2597" y="38"/>
                    <a:pt x="2597" y="38"/>
                    <a:pt x="2597" y="38"/>
                  </a:cubicBezTo>
                  <a:cubicBezTo>
                    <a:pt x="2657" y="38"/>
                    <a:pt x="2666" y="16"/>
                    <a:pt x="2666" y="4"/>
                  </a:cubicBezTo>
                  <a:cubicBezTo>
                    <a:pt x="2666" y="2"/>
                    <a:pt x="2665" y="0"/>
                    <a:pt x="2665" y="0"/>
                  </a:cubicBezTo>
                  <a:cubicBezTo>
                    <a:pt x="2665" y="0"/>
                    <a:pt x="2661" y="10"/>
                    <a:pt x="2586" y="1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 name="Freeform 812"/>
            <p:cNvSpPr>
              <a:spLocks/>
            </p:cNvSpPr>
            <p:nvPr/>
          </p:nvSpPr>
          <p:spPr bwMode="auto">
            <a:xfrm>
              <a:off x="5154290" y="5403585"/>
              <a:ext cx="1883420" cy="151606"/>
            </a:xfrm>
            <a:custGeom>
              <a:avLst/>
              <a:gdLst>
                <a:gd name="T0" fmla="*/ 1518 w 1615"/>
                <a:gd name="T1" fmla="*/ 0 h 130"/>
                <a:gd name="T2" fmla="*/ 97 w 1615"/>
                <a:gd name="T3" fmla="*/ 0 h 130"/>
                <a:gd name="T4" fmla="*/ 0 w 1615"/>
                <a:gd name="T5" fmla="*/ 130 h 130"/>
                <a:gd name="T6" fmla="*/ 1615 w 1615"/>
                <a:gd name="T7" fmla="*/ 130 h 130"/>
                <a:gd name="T8" fmla="*/ 1518 w 1615"/>
                <a:gd name="T9" fmla="*/ 0 h 130"/>
              </a:gdLst>
              <a:ahLst/>
              <a:cxnLst>
                <a:cxn ang="0">
                  <a:pos x="T0" y="T1"/>
                </a:cxn>
                <a:cxn ang="0">
                  <a:pos x="T2" y="T3"/>
                </a:cxn>
                <a:cxn ang="0">
                  <a:pos x="T4" y="T5"/>
                </a:cxn>
                <a:cxn ang="0">
                  <a:pos x="T6" y="T7"/>
                </a:cxn>
                <a:cxn ang="0">
                  <a:pos x="T8" y="T9"/>
                </a:cxn>
              </a:cxnLst>
              <a:rect l="0" t="0" r="r" b="b"/>
              <a:pathLst>
                <a:path w="1615" h="130">
                  <a:moveTo>
                    <a:pt x="1518" y="0"/>
                  </a:moveTo>
                  <a:lnTo>
                    <a:pt x="97" y="0"/>
                  </a:lnTo>
                  <a:lnTo>
                    <a:pt x="0" y="130"/>
                  </a:lnTo>
                  <a:lnTo>
                    <a:pt x="1615" y="130"/>
                  </a:lnTo>
                  <a:lnTo>
                    <a:pt x="1518"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 name="Freeform 813"/>
            <p:cNvSpPr>
              <a:spLocks/>
            </p:cNvSpPr>
            <p:nvPr/>
          </p:nvSpPr>
          <p:spPr bwMode="auto">
            <a:xfrm>
              <a:off x="5154290" y="5358526"/>
              <a:ext cx="1883420" cy="151606"/>
            </a:xfrm>
            <a:custGeom>
              <a:avLst/>
              <a:gdLst>
                <a:gd name="T0" fmla="*/ 1518 w 1615"/>
                <a:gd name="T1" fmla="*/ 0 h 130"/>
                <a:gd name="T2" fmla="*/ 97 w 1615"/>
                <a:gd name="T3" fmla="*/ 0 h 130"/>
                <a:gd name="T4" fmla="*/ 0 w 1615"/>
                <a:gd name="T5" fmla="*/ 130 h 130"/>
                <a:gd name="T6" fmla="*/ 1615 w 1615"/>
                <a:gd name="T7" fmla="*/ 130 h 130"/>
                <a:gd name="T8" fmla="*/ 1518 w 1615"/>
                <a:gd name="T9" fmla="*/ 0 h 130"/>
              </a:gdLst>
              <a:ahLst/>
              <a:cxnLst>
                <a:cxn ang="0">
                  <a:pos x="T0" y="T1"/>
                </a:cxn>
                <a:cxn ang="0">
                  <a:pos x="T2" y="T3"/>
                </a:cxn>
                <a:cxn ang="0">
                  <a:pos x="T4" y="T5"/>
                </a:cxn>
                <a:cxn ang="0">
                  <a:pos x="T6" y="T7"/>
                </a:cxn>
                <a:cxn ang="0">
                  <a:pos x="T8" y="T9"/>
                </a:cxn>
              </a:cxnLst>
              <a:rect l="0" t="0" r="r" b="b"/>
              <a:pathLst>
                <a:path w="1615" h="130">
                  <a:moveTo>
                    <a:pt x="1518" y="0"/>
                  </a:moveTo>
                  <a:lnTo>
                    <a:pt x="97" y="0"/>
                  </a:lnTo>
                  <a:lnTo>
                    <a:pt x="0" y="130"/>
                  </a:lnTo>
                  <a:lnTo>
                    <a:pt x="1615" y="130"/>
                  </a:lnTo>
                  <a:lnTo>
                    <a:pt x="15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 name="Freeform 814"/>
            <p:cNvSpPr>
              <a:spLocks/>
            </p:cNvSpPr>
            <p:nvPr/>
          </p:nvSpPr>
          <p:spPr bwMode="auto">
            <a:xfrm>
              <a:off x="5577622" y="5601097"/>
              <a:ext cx="1036756" cy="46648"/>
            </a:xfrm>
            <a:custGeom>
              <a:avLst/>
              <a:gdLst>
                <a:gd name="T0" fmla="*/ 19 w 376"/>
                <a:gd name="T1" fmla="*/ 17 h 17"/>
                <a:gd name="T2" fmla="*/ 0 w 376"/>
                <a:gd name="T3" fmla="*/ 0 h 17"/>
                <a:gd name="T4" fmla="*/ 376 w 376"/>
                <a:gd name="T5" fmla="*/ 0 h 17"/>
                <a:gd name="T6" fmla="*/ 357 w 376"/>
                <a:gd name="T7" fmla="*/ 17 h 17"/>
                <a:gd name="T8" fmla="*/ 19 w 376"/>
                <a:gd name="T9" fmla="*/ 17 h 17"/>
              </a:gdLst>
              <a:ahLst/>
              <a:cxnLst>
                <a:cxn ang="0">
                  <a:pos x="T0" y="T1"/>
                </a:cxn>
                <a:cxn ang="0">
                  <a:pos x="T2" y="T3"/>
                </a:cxn>
                <a:cxn ang="0">
                  <a:pos x="T4" y="T5"/>
                </a:cxn>
                <a:cxn ang="0">
                  <a:pos x="T6" y="T7"/>
                </a:cxn>
                <a:cxn ang="0">
                  <a:pos x="T8" y="T9"/>
                </a:cxn>
              </a:cxnLst>
              <a:rect l="0" t="0" r="r" b="b"/>
              <a:pathLst>
                <a:path w="376" h="17">
                  <a:moveTo>
                    <a:pt x="19" y="17"/>
                  </a:moveTo>
                  <a:cubicBezTo>
                    <a:pt x="9" y="17"/>
                    <a:pt x="1" y="10"/>
                    <a:pt x="0" y="0"/>
                  </a:cubicBezTo>
                  <a:cubicBezTo>
                    <a:pt x="376" y="0"/>
                    <a:pt x="376" y="0"/>
                    <a:pt x="376" y="0"/>
                  </a:cubicBezTo>
                  <a:cubicBezTo>
                    <a:pt x="375" y="10"/>
                    <a:pt x="366" y="17"/>
                    <a:pt x="357" y="17"/>
                  </a:cubicBezTo>
                  <a:lnTo>
                    <a:pt x="19" y="1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15" name="Group 14"/>
            <p:cNvGrpSpPr/>
            <p:nvPr/>
          </p:nvGrpSpPr>
          <p:grpSpPr>
            <a:xfrm>
              <a:off x="3279986" y="4972152"/>
              <a:ext cx="5632028" cy="345917"/>
              <a:chOff x="-38360350" y="696913"/>
              <a:chExt cx="88912701" cy="5461000"/>
            </a:xfrm>
          </p:grpSpPr>
          <p:sp>
            <p:nvSpPr>
              <p:cNvPr id="16" name="Freeform 269"/>
              <p:cNvSpPr>
                <a:spLocks noEditPoints="1"/>
              </p:cNvSpPr>
              <p:nvPr/>
            </p:nvSpPr>
            <p:spPr bwMode="auto">
              <a:xfrm>
                <a:off x="-38360350" y="744538"/>
                <a:ext cx="88898413" cy="5413375"/>
              </a:xfrm>
              <a:custGeom>
                <a:avLst/>
                <a:gdLst>
                  <a:gd name="T0" fmla="*/ 22368 w 23703"/>
                  <a:gd name="T1" fmla="*/ 562 h 1440"/>
                  <a:gd name="T2" fmla="*/ 20270 w 23703"/>
                  <a:gd name="T3" fmla="*/ 8 h 1440"/>
                  <a:gd name="T4" fmla="*/ 18930 w 23703"/>
                  <a:gd name="T5" fmla="*/ 8 h 1440"/>
                  <a:gd name="T6" fmla="*/ 17590 w 23703"/>
                  <a:gd name="T7" fmla="*/ 8 h 1440"/>
                  <a:gd name="T8" fmla="*/ 16251 w 23703"/>
                  <a:gd name="T9" fmla="*/ 8 h 1440"/>
                  <a:gd name="T10" fmla="*/ 14911 w 23703"/>
                  <a:gd name="T11" fmla="*/ 8 h 1440"/>
                  <a:gd name="T12" fmla="*/ 13571 w 23703"/>
                  <a:gd name="T13" fmla="*/ 8 h 1440"/>
                  <a:gd name="T14" fmla="*/ 12231 w 23703"/>
                  <a:gd name="T15" fmla="*/ 8 h 1440"/>
                  <a:gd name="T16" fmla="*/ 10879 w 23703"/>
                  <a:gd name="T17" fmla="*/ 82 h 1440"/>
                  <a:gd name="T18" fmla="*/ 9523 w 23703"/>
                  <a:gd name="T19" fmla="*/ 82 h 1440"/>
                  <a:gd name="T20" fmla="*/ 8167 w 23703"/>
                  <a:gd name="T21" fmla="*/ 82 h 1440"/>
                  <a:gd name="T22" fmla="*/ 6811 w 23703"/>
                  <a:gd name="T23" fmla="*/ 82 h 1440"/>
                  <a:gd name="T24" fmla="*/ 5455 w 23703"/>
                  <a:gd name="T25" fmla="*/ 82 h 1440"/>
                  <a:gd name="T26" fmla="*/ 4099 w 23703"/>
                  <a:gd name="T27" fmla="*/ 82 h 1440"/>
                  <a:gd name="T28" fmla="*/ 2087 w 23703"/>
                  <a:gd name="T29" fmla="*/ 82 h 1440"/>
                  <a:gd name="T30" fmla="*/ 938 w 23703"/>
                  <a:gd name="T31" fmla="*/ 803 h 1440"/>
                  <a:gd name="T32" fmla="*/ 13 w 23703"/>
                  <a:gd name="T33" fmla="*/ 1407 h 1440"/>
                  <a:gd name="T34" fmla="*/ 1656 w 23703"/>
                  <a:gd name="T35" fmla="*/ 1399 h 1440"/>
                  <a:gd name="T36" fmla="*/ 3298 w 23703"/>
                  <a:gd name="T37" fmla="*/ 1390 h 1440"/>
                  <a:gd name="T38" fmla="*/ 4941 w 23703"/>
                  <a:gd name="T39" fmla="*/ 1382 h 1440"/>
                  <a:gd name="T40" fmla="*/ 7023 w 23703"/>
                  <a:gd name="T41" fmla="*/ 1137 h 1440"/>
                  <a:gd name="T42" fmla="*/ 6990 w 23703"/>
                  <a:gd name="T43" fmla="*/ 1399 h 1440"/>
                  <a:gd name="T44" fmla="*/ 15040 w 23703"/>
                  <a:gd name="T45" fmla="*/ 1382 h 1440"/>
                  <a:gd name="T46" fmla="*/ 15083 w 23703"/>
                  <a:gd name="T47" fmla="*/ 1149 h 1440"/>
                  <a:gd name="T48" fmla="*/ 17050 w 23703"/>
                  <a:gd name="T49" fmla="*/ 1140 h 1440"/>
                  <a:gd name="T50" fmla="*/ 18638 w 23703"/>
                  <a:gd name="T51" fmla="*/ 1137 h 1440"/>
                  <a:gd name="T52" fmla="*/ 20371 w 23703"/>
                  <a:gd name="T53" fmla="*/ 1382 h 1440"/>
                  <a:gd name="T54" fmla="*/ 22016 w 23703"/>
                  <a:gd name="T55" fmla="*/ 1432 h 1440"/>
                  <a:gd name="T56" fmla="*/ 21849 w 23703"/>
                  <a:gd name="T57" fmla="*/ 1137 h 1440"/>
                  <a:gd name="T58" fmla="*/ 19769 w 23703"/>
                  <a:gd name="T59" fmla="*/ 1107 h 1440"/>
                  <a:gd name="T60" fmla="*/ 18065 w 23703"/>
                  <a:gd name="T61" fmla="*/ 1095 h 1440"/>
                  <a:gd name="T62" fmla="*/ 16346 w 23703"/>
                  <a:gd name="T63" fmla="*/ 861 h 1440"/>
                  <a:gd name="T64" fmla="*/ 5611 w 23703"/>
                  <a:gd name="T65" fmla="*/ 1107 h 1440"/>
                  <a:gd name="T66" fmla="*/ 3678 w 23703"/>
                  <a:gd name="T67" fmla="*/ 618 h 1440"/>
                  <a:gd name="T68" fmla="*/ 3557 w 23703"/>
                  <a:gd name="T69" fmla="*/ 545 h 1440"/>
                  <a:gd name="T70" fmla="*/ 11560 w 23703"/>
                  <a:gd name="T71" fmla="*/ 304 h 1440"/>
                  <a:gd name="T72" fmla="*/ 20090 w 23703"/>
                  <a:gd name="T73" fmla="*/ 819 h 1440"/>
                  <a:gd name="T74" fmla="*/ 8033 w 23703"/>
                  <a:gd name="T75" fmla="*/ 363 h 1440"/>
                  <a:gd name="T76" fmla="*/ 5015 w 23703"/>
                  <a:gd name="T77" fmla="*/ 562 h 1440"/>
                  <a:gd name="T78" fmla="*/ 9384 w 23703"/>
                  <a:gd name="T79" fmla="*/ 562 h 1440"/>
                  <a:gd name="T80" fmla="*/ 12287 w 23703"/>
                  <a:gd name="T81" fmla="*/ 363 h 1440"/>
                  <a:gd name="T82" fmla="*/ 11148 w 23703"/>
                  <a:gd name="T83" fmla="*/ 803 h 1440"/>
                  <a:gd name="T84" fmla="*/ 9557 w 23703"/>
                  <a:gd name="T85" fmla="*/ 626 h 1440"/>
                  <a:gd name="T86" fmla="*/ 13610 w 23703"/>
                  <a:gd name="T87" fmla="*/ 554 h 1440"/>
                  <a:gd name="T88" fmla="*/ 19449 w 23703"/>
                  <a:gd name="T89" fmla="*/ 562 h 1440"/>
                  <a:gd name="T90" fmla="*/ 16522 w 23703"/>
                  <a:gd name="T91" fmla="*/ 363 h 1440"/>
                  <a:gd name="T92" fmla="*/ 15202 w 23703"/>
                  <a:gd name="T93" fmla="*/ 568 h 1440"/>
                  <a:gd name="T94" fmla="*/ 5156 w 23703"/>
                  <a:gd name="T95" fmla="*/ 626 h 1440"/>
                  <a:gd name="T96" fmla="*/ 18573 w 23703"/>
                  <a:gd name="T97" fmla="*/ 811 h 1440"/>
                  <a:gd name="T98" fmla="*/ 6598 w 23703"/>
                  <a:gd name="T99" fmla="*/ 811 h 1440"/>
                  <a:gd name="T100" fmla="*/ 10237 w 23703"/>
                  <a:gd name="T101" fmla="*/ 875 h 1440"/>
                  <a:gd name="T102" fmla="*/ 11914 w 23703"/>
                  <a:gd name="T103" fmla="*/ 861 h 1440"/>
                  <a:gd name="T104" fmla="*/ 19853 w 23703"/>
                  <a:gd name="T105" fmla="*/ 304 h 1440"/>
                  <a:gd name="T106" fmla="*/ 17014 w 23703"/>
                  <a:gd name="T107" fmla="*/ 153 h 1440"/>
                  <a:gd name="T108" fmla="*/ 15630 w 23703"/>
                  <a:gd name="T109" fmla="*/ 313 h 1440"/>
                  <a:gd name="T110" fmla="*/ 12932 w 23703"/>
                  <a:gd name="T111" fmla="*/ 144 h 1440"/>
                  <a:gd name="T112" fmla="*/ 10068 w 23703"/>
                  <a:gd name="T113" fmla="*/ 153 h 1440"/>
                  <a:gd name="T114" fmla="*/ 8749 w 23703"/>
                  <a:gd name="T115" fmla="*/ 313 h 1440"/>
                  <a:gd name="T116" fmla="*/ 5986 w 23703"/>
                  <a:gd name="T117" fmla="*/ 161 h 1440"/>
                  <a:gd name="T118" fmla="*/ 4720 w 23703"/>
                  <a:gd name="T119" fmla="*/ 140 h 1440"/>
                  <a:gd name="T120" fmla="*/ 8088 w 23703"/>
                  <a:gd name="T121" fmla="*/ 610 h 1440"/>
                  <a:gd name="T122" fmla="*/ 8761 w 23703"/>
                  <a:gd name="T123" fmla="*/ 1104 h 1440"/>
                  <a:gd name="T124" fmla="*/ 13435 w 23703"/>
                  <a:gd name="T125" fmla="*/ 875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703" h="1440">
                    <a:moveTo>
                      <a:pt x="23690" y="1382"/>
                    </a:moveTo>
                    <a:cubicBezTo>
                      <a:pt x="23694" y="1382"/>
                      <a:pt x="23699" y="1382"/>
                      <a:pt x="23703" y="1382"/>
                    </a:cubicBezTo>
                    <a:cubicBezTo>
                      <a:pt x="23553" y="1288"/>
                      <a:pt x="23407" y="1196"/>
                      <a:pt x="23264" y="1107"/>
                    </a:cubicBezTo>
                    <a:cubicBezTo>
                      <a:pt x="23246" y="1107"/>
                      <a:pt x="23228" y="1107"/>
                      <a:pt x="23211" y="1107"/>
                    </a:cubicBezTo>
                    <a:cubicBezTo>
                      <a:pt x="23209" y="1106"/>
                      <a:pt x="23208" y="1105"/>
                      <a:pt x="23206" y="1104"/>
                    </a:cubicBezTo>
                    <a:cubicBezTo>
                      <a:pt x="23210" y="1104"/>
                      <a:pt x="23215" y="1104"/>
                      <a:pt x="23219" y="1104"/>
                    </a:cubicBezTo>
                    <a:cubicBezTo>
                      <a:pt x="23215" y="1101"/>
                      <a:pt x="23210" y="1098"/>
                      <a:pt x="23206" y="1095"/>
                    </a:cubicBezTo>
                    <a:cubicBezTo>
                      <a:pt x="23210" y="1095"/>
                      <a:pt x="23215" y="1095"/>
                      <a:pt x="23219" y="1095"/>
                    </a:cubicBezTo>
                    <a:cubicBezTo>
                      <a:pt x="23215" y="1092"/>
                      <a:pt x="23210" y="1090"/>
                      <a:pt x="23206" y="1087"/>
                    </a:cubicBezTo>
                    <a:cubicBezTo>
                      <a:pt x="23210" y="1087"/>
                      <a:pt x="23215" y="1087"/>
                      <a:pt x="23219" y="1087"/>
                    </a:cubicBezTo>
                    <a:cubicBezTo>
                      <a:pt x="23215" y="1084"/>
                      <a:pt x="23210" y="1081"/>
                      <a:pt x="23206" y="1079"/>
                    </a:cubicBezTo>
                    <a:cubicBezTo>
                      <a:pt x="23210" y="1079"/>
                      <a:pt x="23215" y="1079"/>
                      <a:pt x="23219" y="1079"/>
                    </a:cubicBezTo>
                    <a:cubicBezTo>
                      <a:pt x="23081" y="992"/>
                      <a:pt x="22946" y="907"/>
                      <a:pt x="22815" y="825"/>
                    </a:cubicBezTo>
                    <a:cubicBezTo>
                      <a:pt x="22801" y="825"/>
                      <a:pt x="22788" y="825"/>
                      <a:pt x="22775" y="825"/>
                    </a:cubicBezTo>
                    <a:cubicBezTo>
                      <a:pt x="22771" y="823"/>
                      <a:pt x="22768" y="821"/>
                      <a:pt x="22765" y="819"/>
                    </a:cubicBezTo>
                    <a:cubicBezTo>
                      <a:pt x="22770" y="819"/>
                      <a:pt x="22774" y="819"/>
                      <a:pt x="22779" y="819"/>
                    </a:cubicBezTo>
                    <a:cubicBezTo>
                      <a:pt x="22774" y="816"/>
                      <a:pt x="22770" y="814"/>
                      <a:pt x="22765" y="811"/>
                    </a:cubicBezTo>
                    <a:cubicBezTo>
                      <a:pt x="22770" y="811"/>
                      <a:pt x="22774" y="811"/>
                      <a:pt x="22779" y="811"/>
                    </a:cubicBezTo>
                    <a:cubicBezTo>
                      <a:pt x="22774" y="808"/>
                      <a:pt x="22770" y="805"/>
                      <a:pt x="22765" y="803"/>
                    </a:cubicBezTo>
                    <a:cubicBezTo>
                      <a:pt x="22770" y="803"/>
                      <a:pt x="22774" y="803"/>
                      <a:pt x="22779" y="803"/>
                    </a:cubicBezTo>
                    <a:cubicBezTo>
                      <a:pt x="22651" y="722"/>
                      <a:pt x="22526" y="644"/>
                      <a:pt x="22404" y="568"/>
                    </a:cubicBezTo>
                    <a:cubicBezTo>
                      <a:pt x="22391" y="568"/>
                      <a:pt x="22378" y="568"/>
                      <a:pt x="22364" y="568"/>
                    </a:cubicBezTo>
                    <a:cubicBezTo>
                      <a:pt x="22361" y="566"/>
                      <a:pt x="22358" y="564"/>
                      <a:pt x="22355" y="562"/>
                    </a:cubicBezTo>
                    <a:cubicBezTo>
                      <a:pt x="22359" y="562"/>
                      <a:pt x="22363" y="562"/>
                      <a:pt x="22368" y="562"/>
                    </a:cubicBezTo>
                    <a:cubicBezTo>
                      <a:pt x="22363" y="559"/>
                      <a:pt x="22359" y="556"/>
                      <a:pt x="22355" y="554"/>
                    </a:cubicBezTo>
                    <a:cubicBezTo>
                      <a:pt x="22359" y="554"/>
                      <a:pt x="22363" y="554"/>
                      <a:pt x="22368" y="554"/>
                    </a:cubicBezTo>
                    <a:cubicBezTo>
                      <a:pt x="22363" y="551"/>
                      <a:pt x="22359" y="548"/>
                      <a:pt x="22355" y="545"/>
                    </a:cubicBezTo>
                    <a:cubicBezTo>
                      <a:pt x="22359" y="545"/>
                      <a:pt x="22363" y="545"/>
                      <a:pt x="22368" y="545"/>
                    </a:cubicBezTo>
                    <a:cubicBezTo>
                      <a:pt x="22250" y="471"/>
                      <a:pt x="22134" y="398"/>
                      <a:pt x="22021" y="327"/>
                    </a:cubicBezTo>
                    <a:cubicBezTo>
                      <a:pt x="22007" y="327"/>
                      <a:pt x="21994" y="327"/>
                      <a:pt x="21981" y="327"/>
                    </a:cubicBezTo>
                    <a:cubicBezTo>
                      <a:pt x="21977" y="325"/>
                      <a:pt x="21974" y="323"/>
                      <a:pt x="21971" y="321"/>
                    </a:cubicBezTo>
                    <a:cubicBezTo>
                      <a:pt x="21975" y="321"/>
                      <a:pt x="21980" y="321"/>
                      <a:pt x="21984" y="321"/>
                    </a:cubicBezTo>
                    <a:cubicBezTo>
                      <a:pt x="21980" y="318"/>
                      <a:pt x="21975" y="316"/>
                      <a:pt x="21971" y="313"/>
                    </a:cubicBezTo>
                    <a:cubicBezTo>
                      <a:pt x="21975" y="313"/>
                      <a:pt x="21980" y="313"/>
                      <a:pt x="21984" y="313"/>
                    </a:cubicBezTo>
                    <a:cubicBezTo>
                      <a:pt x="21980" y="310"/>
                      <a:pt x="21975" y="307"/>
                      <a:pt x="21971" y="304"/>
                    </a:cubicBezTo>
                    <a:cubicBezTo>
                      <a:pt x="21975" y="304"/>
                      <a:pt x="21980" y="304"/>
                      <a:pt x="21984" y="304"/>
                    </a:cubicBezTo>
                    <a:cubicBezTo>
                      <a:pt x="21874" y="236"/>
                      <a:pt x="21767" y="168"/>
                      <a:pt x="21661" y="102"/>
                    </a:cubicBezTo>
                    <a:cubicBezTo>
                      <a:pt x="21648" y="102"/>
                      <a:pt x="21635" y="102"/>
                      <a:pt x="21622" y="102"/>
                    </a:cubicBezTo>
                    <a:cubicBezTo>
                      <a:pt x="21620" y="101"/>
                      <a:pt x="21618" y="100"/>
                      <a:pt x="21615" y="99"/>
                    </a:cubicBezTo>
                    <a:cubicBezTo>
                      <a:pt x="21620" y="99"/>
                      <a:pt x="21624" y="99"/>
                      <a:pt x="21629" y="99"/>
                    </a:cubicBezTo>
                    <a:cubicBezTo>
                      <a:pt x="21624" y="96"/>
                      <a:pt x="21620" y="93"/>
                      <a:pt x="21615" y="90"/>
                    </a:cubicBezTo>
                    <a:cubicBezTo>
                      <a:pt x="21620" y="90"/>
                      <a:pt x="21624" y="90"/>
                      <a:pt x="21629" y="90"/>
                    </a:cubicBezTo>
                    <a:cubicBezTo>
                      <a:pt x="21624" y="87"/>
                      <a:pt x="21620" y="85"/>
                      <a:pt x="21615" y="82"/>
                    </a:cubicBezTo>
                    <a:cubicBezTo>
                      <a:pt x="21620" y="82"/>
                      <a:pt x="21624" y="82"/>
                      <a:pt x="21629" y="82"/>
                    </a:cubicBezTo>
                    <a:cubicBezTo>
                      <a:pt x="21585" y="54"/>
                      <a:pt x="21541" y="27"/>
                      <a:pt x="21498" y="0"/>
                    </a:cubicBezTo>
                    <a:cubicBezTo>
                      <a:pt x="21088" y="0"/>
                      <a:pt x="20679" y="0"/>
                      <a:pt x="20270" y="0"/>
                    </a:cubicBezTo>
                    <a:cubicBezTo>
                      <a:pt x="20274" y="2"/>
                      <a:pt x="20278" y="5"/>
                      <a:pt x="20282" y="8"/>
                    </a:cubicBezTo>
                    <a:cubicBezTo>
                      <a:pt x="20278" y="8"/>
                      <a:pt x="20274" y="8"/>
                      <a:pt x="20270" y="8"/>
                    </a:cubicBezTo>
                    <a:cubicBezTo>
                      <a:pt x="20274" y="11"/>
                      <a:pt x="20278" y="14"/>
                      <a:pt x="20282" y="16"/>
                    </a:cubicBezTo>
                    <a:cubicBezTo>
                      <a:pt x="20278" y="16"/>
                      <a:pt x="20274" y="16"/>
                      <a:pt x="20270" y="16"/>
                    </a:cubicBezTo>
                    <a:cubicBezTo>
                      <a:pt x="20274" y="19"/>
                      <a:pt x="20278" y="22"/>
                      <a:pt x="20282" y="25"/>
                    </a:cubicBezTo>
                    <a:cubicBezTo>
                      <a:pt x="20278" y="25"/>
                      <a:pt x="20274" y="25"/>
                      <a:pt x="20270" y="25"/>
                    </a:cubicBezTo>
                    <a:cubicBezTo>
                      <a:pt x="20274" y="27"/>
                      <a:pt x="20278" y="30"/>
                      <a:pt x="20282" y="33"/>
                    </a:cubicBezTo>
                    <a:cubicBezTo>
                      <a:pt x="20278" y="33"/>
                      <a:pt x="20274" y="33"/>
                      <a:pt x="20270" y="33"/>
                    </a:cubicBezTo>
                    <a:cubicBezTo>
                      <a:pt x="20274" y="36"/>
                      <a:pt x="20278" y="39"/>
                      <a:pt x="20282" y="41"/>
                    </a:cubicBezTo>
                    <a:cubicBezTo>
                      <a:pt x="20278" y="41"/>
                      <a:pt x="20274" y="41"/>
                      <a:pt x="20270" y="41"/>
                    </a:cubicBezTo>
                    <a:cubicBezTo>
                      <a:pt x="20274" y="44"/>
                      <a:pt x="20278" y="47"/>
                      <a:pt x="20282" y="50"/>
                    </a:cubicBezTo>
                    <a:cubicBezTo>
                      <a:pt x="20278" y="50"/>
                      <a:pt x="20274" y="50"/>
                      <a:pt x="20270" y="50"/>
                    </a:cubicBezTo>
                    <a:cubicBezTo>
                      <a:pt x="20274" y="52"/>
                      <a:pt x="20278" y="55"/>
                      <a:pt x="20282" y="58"/>
                    </a:cubicBezTo>
                    <a:cubicBezTo>
                      <a:pt x="20278" y="58"/>
                      <a:pt x="20274" y="58"/>
                      <a:pt x="20270" y="58"/>
                    </a:cubicBezTo>
                    <a:cubicBezTo>
                      <a:pt x="20290" y="73"/>
                      <a:pt x="20311" y="88"/>
                      <a:pt x="20332" y="102"/>
                    </a:cubicBezTo>
                    <a:cubicBezTo>
                      <a:pt x="20309" y="102"/>
                      <a:pt x="20287" y="102"/>
                      <a:pt x="20265" y="102"/>
                    </a:cubicBezTo>
                    <a:cubicBezTo>
                      <a:pt x="20263" y="101"/>
                      <a:pt x="20261" y="100"/>
                      <a:pt x="20259" y="99"/>
                    </a:cubicBezTo>
                    <a:cubicBezTo>
                      <a:pt x="20263" y="99"/>
                      <a:pt x="20267" y="99"/>
                      <a:pt x="20271" y="99"/>
                    </a:cubicBezTo>
                    <a:cubicBezTo>
                      <a:pt x="20267" y="96"/>
                      <a:pt x="20263" y="93"/>
                      <a:pt x="20259" y="90"/>
                    </a:cubicBezTo>
                    <a:cubicBezTo>
                      <a:pt x="20263" y="90"/>
                      <a:pt x="20267" y="90"/>
                      <a:pt x="20271" y="90"/>
                    </a:cubicBezTo>
                    <a:cubicBezTo>
                      <a:pt x="20267" y="87"/>
                      <a:pt x="20263" y="85"/>
                      <a:pt x="20259" y="82"/>
                    </a:cubicBezTo>
                    <a:cubicBezTo>
                      <a:pt x="20263" y="82"/>
                      <a:pt x="20267" y="82"/>
                      <a:pt x="20271" y="82"/>
                    </a:cubicBezTo>
                    <a:cubicBezTo>
                      <a:pt x="20233" y="54"/>
                      <a:pt x="20195" y="27"/>
                      <a:pt x="20158" y="0"/>
                    </a:cubicBezTo>
                    <a:cubicBezTo>
                      <a:pt x="19749" y="0"/>
                      <a:pt x="19339" y="0"/>
                      <a:pt x="18930" y="0"/>
                    </a:cubicBezTo>
                    <a:cubicBezTo>
                      <a:pt x="18933" y="2"/>
                      <a:pt x="18937" y="5"/>
                      <a:pt x="18940" y="8"/>
                    </a:cubicBezTo>
                    <a:cubicBezTo>
                      <a:pt x="18937" y="8"/>
                      <a:pt x="18933" y="8"/>
                      <a:pt x="18930" y="8"/>
                    </a:cubicBezTo>
                    <a:cubicBezTo>
                      <a:pt x="18933" y="11"/>
                      <a:pt x="18937" y="14"/>
                      <a:pt x="18940" y="16"/>
                    </a:cubicBezTo>
                    <a:cubicBezTo>
                      <a:pt x="18937" y="16"/>
                      <a:pt x="18933" y="16"/>
                      <a:pt x="18930" y="16"/>
                    </a:cubicBezTo>
                    <a:cubicBezTo>
                      <a:pt x="18933" y="19"/>
                      <a:pt x="18937" y="22"/>
                      <a:pt x="18940" y="25"/>
                    </a:cubicBezTo>
                    <a:cubicBezTo>
                      <a:pt x="18937" y="25"/>
                      <a:pt x="18933" y="25"/>
                      <a:pt x="18930" y="25"/>
                    </a:cubicBezTo>
                    <a:cubicBezTo>
                      <a:pt x="18933" y="27"/>
                      <a:pt x="18937" y="30"/>
                      <a:pt x="18940" y="33"/>
                    </a:cubicBezTo>
                    <a:cubicBezTo>
                      <a:pt x="18937" y="33"/>
                      <a:pt x="18933" y="33"/>
                      <a:pt x="18930" y="33"/>
                    </a:cubicBezTo>
                    <a:cubicBezTo>
                      <a:pt x="18933" y="36"/>
                      <a:pt x="18937" y="39"/>
                      <a:pt x="18940" y="41"/>
                    </a:cubicBezTo>
                    <a:cubicBezTo>
                      <a:pt x="18937" y="41"/>
                      <a:pt x="18933" y="41"/>
                      <a:pt x="18930" y="41"/>
                    </a:cubicBezTo>
                    <a:cubicBezTo>
                      <a:pt x="18933" y="44"/>
                      <a:pt x="18937" y="47"/>
                      <a:pt x="18940" y="50"/>
                    </a:cubicBezTo>
                    <a:cubicBezTo>
                      <a:pt x="18937" y="50"/>
                      <a:pt x="18933" y="50"/>
                      <a:pt x="18930" y="50"/>
                    </a:cubicBezTo>
                    <a:cubicBezTo>
                      <a:pt x="18933" y="52"/>
                      <a:pt x="18937" y="55"/>
                      <a:pt x="18940" y="58"/>
                    </a:cubicBezTo>
                    <a:cubicBezTo>
                      <a:pt x="18937" y="58"/>
                      <a:pt x="18933" y="58"/>
                      <a:pt x="18930" y="58"/>
                    </a:cubicBezTo>
                    <a:cubicBezTo>
                      <a:pt x="18947" y="73"/>
                      <a:pt x="18965" y="88"/>
                      <a:pt x="18982" y="102"/>
                    </a:cubicBezTo>
                    <a:cubicBezTo>
                      <a:pt x="18957" y="102"/>
                      <a:pt x="18932" y="102"/>
                      <a:pt x="18907" y="102"/>
                    </a:cubicBezTo>
                    <a:cubicBezTo>
                      <a:pt x="18906" y="101"/>
                      <a:pt x="18904" y="100"/>
                      <a:pt x="18903" y="99"/>
                    </a:cubicBezTo>
                    <a:cubicBezTo>
                      <a:pt x="18906" y="99"/>
                      <a:pt x="18909" y="99"/>
                      <a:pt x="18913" y="99"/>
                    </a:cubicBezTo>
                    <a:cubicBezTo>
                      <a:pt x="18909" y="96"/>
                      <a:pt x="18906" y="93"/>
                      <a:pt x="18903" y="90"/>
                    </a:cubicBezTo>
                    <a:cubicBezTo>
                      <a:pt x="18906" y="90"/>
                      <a:pt x="18909" y="90"/>
                      <a:pt x="18913" y="90"/>
                    </a:cubicBezTo>
                    <a:cubicBezTo>
                      <a:pt x="18909" y="87"/>
                      <a:pt x="18906" y="85"/>
                      <a:pt x="18903" y="82"/>
                    </a:cubicBezTo>
                    <a:cubicBezTo>
                      <a:pt x="18906" y="82"/>
                      <a:pt x="18909" y="82"/>
                      <a:pt x="18913" y="82"/>
                    </a:cubicBezTo>
                    <a:cubicBezTo>
                      <a:pt x="18881" y="54"/>
                      <a:pt x="18849" y="27"/>
                      <a:pt x="18818" y="0"/>
                    </a:cubicBezTo>
                    <a:cubicBezTo>
                      <a:pt x="18409" y="0"/>
                      <a:pt x="18000" y="0"/>
                      <a:pt x="17590" y="0"/>
                    </a:cubicBezTo>
                    <a:cubicBezTo>
                      <a:pt x="17593" y="2"/>
                      <a:pt x="17596" y="5"/>
                      <a:pt x="17598" y="8"/>
                    </a:cubicBezTo>
                    <a:cubicBezTo>
                      <a:pt x="17596" y="8"/>
                      <a:pt x="17593" y="8"/>
                      <a:pt x="17590" y="8"/>
                    </a:cubicBezTo>
                    <a:cubicBezTo>
                      <a:pt x="17593" y="11"/>
                      <a:pt x="17596" y="14"/>
                      <a:pt x="17598" y="16"/>
                    </a:cubicBezTo>
                    <a:cubicBezTo>
                      <a:pt x="17596" y="16"/>
                      <a:pt x="17593" y="16"/>
                      <a:pt x="17590" y="16"/>
                    </a:cubicBezTo>
                    <a:cubicBezTo>
                      <a:pt x="17593" y="19"/>
                      <a:pt x="17596" y="22"/>
                      <a:pt x="17598" y="25"/>
                    </a:cubicBezTo>
                    <a:cubicBezTo>
                      <a:pt x="17596" y="25"/>
                      <a:pt x="17593" y="25"/>
                      <a:pt x="17590" y="25"/>
                    </a:cubicBezTo>
                    <a:cubicBezTo>
                      <a:pt x="17593" y="27"/>
                      <a:pt x="17596" y="30"/>
                      <a:pt x="17598" y="33"/>
                    </a:cubicBezTo>
                    <a:cubicBezTo>
                      <a:pt x="17596" y="33"/>
                      <a:pt x="17593" y="33"/>
                      <a:pt x="17590" y="33"/>
                    </a:cubicBezTo>
                    <a:cubicBezTo>
                      <a:pt x="17593" y="36"/>
                      <a:pt x="17596" y="39"/>
                      <a:pt x="17598" y="41"/>
                    </a:cubicBezTo>
                    <a:cubicBezTo>
                      <a:pt x="17596" y="41"/>
                      <a:pt x="17593" y="41"/>
                      <a:pt x="17590" y="41"/>
                    </a:cubicBezTo>
                    <a:cubicBezTo>
                      <a:pt x="17593" y="44"/>
                      <a:pt x="17596" y="47"/>
                      <a:pt x="17598" y="50"/>
                    </a:cubicBezTo>
                    <a:cubicBezTo>
                      <a:pt x="17596" y="50"/>
                      <a:pt x="17593" y="50"/>
                      <a:pt x="17590" y="50"/>
                    </a:cubicBezTo>
                    <a:cubicBezTo>
                      <a:pt x="17593" y="52"/>
                      <a:pt x="17596" y="55"/>
                      <a:pt x="17598" y="58"/>
                    </a:cubicBezTo>
                    <a:cubicBezTo>
                      <a:pt x="17596" y="58"/>
                      <a:pt x="17593" y="58"/>
                      <a:pt x="17590" y="58"/>
                    </a:cubicBezTo>
                    <a:cubicBezTo>
                      <a:pt x="17604" y="73"/>
                      <a:pt x="17618" y="88"/>
                      <a:pt x="17633" y="102"/>
                    </a:cubicBezTo>
                    <a:cubicBezTo>
                      <a:pt x="17605" y="102"/>
                      <a:pt x="17578" y="102"/>
                      <a:pt x="17550" y="102"/>
                    </a:cubicBezTo>
                    <a:cubicBezTo>
                      <a:pt x="17549" y="101"/>
                      <a:pt x="17548" y="100"/>
                      <a:pt x="17547" y="99"/>
                    </a:cubicBezTo>
                    <a:cubicBezTo>
                      <a:pt x="17549" y="99"/>
                      <a:pt x="17552" y="99"/>
                      <a:pt x="17555" y="99"/>
                    </a:cubicBezTo>
                    <a:cubicBezTo>
                      <a:pt x="17552" y="96"/>
                      <a:pt x="17549" y="93"/>
                      <a:pt x="17547" y="90"/>
                    </a:cubicBezTo>
                    <a:cubicBezTo>
                      <a:pt x="17549" y="90"/>
                      <a:pt x="17552" y="90"/>
                      <a:pt x="17555" y="90"/>
                    </a:cubicBezTo>
                    <a:cubicBezTo>
                      <a:pt x="17552" y="87"/>
                      <a:pt x="17549" y="85"/>
                      <a:pt x="17547" y="82"/>
                    </a:cubicBezTo>
                    <a:cubicBezTo>
                      <a:pt x="17549" y="82"/>
                      <a:pt x="17552" y="82"/>
                      <a:pt x="17555" y="82"/>
                    </a:cubicBezTo>
                    <a:cubicBezTo>
                      <a:pt x="17529" y="54"/>
                      <a:pt x="17503" y="27"/>
                      <a:pt x="17478" y="0"/>
                    </a:cubicBezTo>
                    <a:cubicBezTo>
                      <a:pt x="17069" y="0"/>
                      <a:pt x="16660" y="0"/>
                      <a:pt x="16251" y="0"/>
                    </a:cubicBezTo>
                    <a:cubicBezTo>
                      <a:pt x="16253" y="2"/>
                      <a:pt x="16255" y="5"/>
                      <a:pt x="16257" y="8"/>
                    </a:cubicBezTo>
                    <a:cubicBezTo>
                      <a:pt x="16255" y="8"/>
                      <a:pt x="16253" y="8"/>
                      <a:pt x="16251" y="8"/>
                    </a:cubicBezTo>
                    <a:cubicBezTo>
                      <a:pt x="16253" y="11"/>
                      <a:pt x="16255" y="14"/>
                      <a:pt x="16257" y="16"/>
                    </a:cubicBezTo>
                    <a:cubicBezTo>
                      <a:pt x="16255" y="16"/>
                      <a:pt x="16253" y="16"/>
                      <a:pt x="16251" y="16"/>
                    </a:cubicBezTo>
                    <a:cubicBezTo>
                      <a:pt x="16253" y="19"/>
                      <a:pt x="16255" y="22"/>
                      <a:pt x="16257" y="25"/>
                    </a:cubicBezTo>
                    <a:cubicBezTo>
                      <a:pt x="16255" y="25"/>
                      <a:pt x="16253" y="25"/>
                      <a:pt x="16251" y="25"/>
                    </a:cubicBezTo>
                    <a:cubicBezTo>
                      <a:pt x="16253" y="27"/>
                      <a:pt x="16255" y="30"/>
                      <a:pt x="16257" y="33"/>
                    </a:cubicBezTo>
                    <a:cubicBezTo>
                      <a:pt x="16255" y="33"/>
                      <a:pt x="16253" y="33"/>
                      <a:pt x="16251" y="33"/>
                    </a:cubicBezTo>
                    <a:cubicBezTo>
                      <a:pt x="16253" y="36"/>
                      <a:pt x="16255" y="39"/>
                      <a:pt x="16257" y="41"/>
                    </a:cubicBezTo>
                    <a:cubicBezTo>
                      <a:pt x="16255" y="41"/>
                      <a:pt x="16253" y="41"/>
                      <a:pt x="16251" y="41"/>
                    </a:cubicBezTo>
                    <a:cubicBezTo>
                      <a:pt x="16253" y="44"/>
                      <a:pt x="16255" y="47"/>
                      <a:pt x="16257" y="50"/>
                    </a:cubicBezTo>
                    <a:cubicBezTo>
                      <a:pt x="16255" y="50"/>
                      <a:pt x="16253" y="50"/>
                      <a:pt x="16251" y="50"/>
                    </a:cubicBezTo>
                    <a:cubicBezTo>
                      <a:pt x="16253" y="52"/>
                      <a:pt x="16255" y="55"/>
                      <a:pt x="16257" y="58"/>
                    </a:cubicBezTo>
                    <a:cubicBezTo>
                      <a:pt x="16255" y="58"/>
                      <a:pt x="16253" y="58"/>
                      <a:pt x="16251" y="58"/>
                    </a:cubicBezTo>
                    <a:cubicBezTo>
                      <a:pt x="16261" y="73"/>
                      <a:pt x="16272" y="88"/>
                      <a:pt x="16283" y="102"/>
                    </a:cubicBezTo>
                    <a:cubicBezTo>
                      <a:pt x="16253" y="102"/>
                      <a:pt x="16223" y="102"/>
                      <a:pt x="16193" y="102"/>
                    </a:cubicBezTo>
                    <a:cubicBezTo>
                      <a:pt x="16192" y="101"/>
                      <a:pt x="16191" y="100"/>
                      <a:pt x="16191" y="99"/>
                    </a:cubicBezTo>
                    <a:cubicBezTo>
                      <a:pt x="16193" y="99"/>
                      <a:pt x="16194" y="99"/>
                      <a:pt x="16196" y="99"/>
                    </a:cubicBezTo>
                    <a:cubicBezTo>
                      <a:pt x="16194" y="96"/>
                      <a:pt x="16193" y="93"/>
                      <a:pt x="16191" y="90"/>
                    </a:cubicBezTo>
                    <a:cubicBezTo>
                      <a:pt x="16193" y="90"/>
                      <a:pt x="16194" y="90"/>
                      <a:pt x="16196" y="90"/>
                    </a:cubicBezTo>
                    <a:cubicBezTo>
                      <a:pt x="16194" y="87"/>
                      <a:pt x="16193" y="85"/>
                      <a:pt x="16191" y="82"/>
                    </a:cubicBezTo>
                    <a:cubicBezTo>
                      <a:pt x="16193" y="82"/>
                      <a:pt x="16194" y="82"/>
                      <a:pt x="16196" y="82"/>
                    </a:cubicBezTo>
                    <a:cubicBezTo>
                      <a:pt x="16177" y="54"/>
                      <a:pt x="16157" y="27"/>
                      <a:pt x="16138" y="0"/>
                    </a:cubicBezTo>
                    <a:cubicBezTo>
                      <a:pt x="15729" y="0"/>
                      <a:pt x="15320" y="0"/>
                      <a:pt x="14911" y="0"/>
                    </a:cubicBezTo>
                    <a:cubicBezTo>
                      <a:pt x="14912" y="2"/>
                      <a:pt x="14913" y="5"/>
                      <a:pt x="14915" y="8"/>
                    </a:cubicBezTo>
                    <a:cubicBezTo>
                      <a:pt x="14913" y="8"/>
                      <a:pt x="14912" y="8"/>
                      <a:pt x="14911" y="8"/>
                    </a:cubicBezTo>
                    <a:cubicBezTo>
                      <a:pt x="14912" y="11"/>
                      <a:pt x="14913" y="14"/>
                      <a:pt x="14915" y="16"/>
                    </a:cubicBezTo>
                    <a:cubicBezTo>
                      <a:pt x="14913" y="16"/>
                      <a:pt x="14912" y="16"/>
                      <a:pt x="14911" y="16"/>
                    </a:cubicBezTo>
                    <a:cubicBezTo>
                      <a:pt x="14912" y="19"/>
                      <a:pt x="14913" y="22"/>
                      <a:pt x="14915" y="25"/>
                    </a:cubicBezTo>
                    <a:cubicBezTo>
                      <a:pt x="14913" y="25"/>
                      <a:pt x="14912" y="25"/>
                      <a:pt x="14911" y="25"/>
                    </a:cubicBezTo>
                    <a:cubicBezTo>
                      <a:pt x="14912" y="27"/>
                      <a:pt x="14913" y="30"/>
                      <a:pt x="14915" y="33"/>
                    </a:cubicBezTo>
                    <a:cubicBezTo>
                      <a:pt x="14913" y="33"/>
                      <a:pt x="14912" y="33"/>
                      <a:pt x="14911" y="33"/>
                    </a:cubicBezTo>
                    <a:cubicBezTo>
                      <a:pt x="14912" y="36"/>
                      <a:pt x="14913" y="39"/>
                      <a:pt x="14915" y="41"/>
                    </a:cubicBezTo>
                    <a:cubicBezTo>
                      <a:pt x="14913" y="41"/>
                      <a:pt x="14912" y="41"/>
                      <a:pt x="14911" y="41"/>
                    </a:cubicBezTo>
                    <a:cubicBezTo>
                      <a:pt x="14912" y="44"/>
                      <a:pt x="14913" y="47"/>
                      <a:pt x="14915" y="50"/>
                    </a:cubicBezTo>
                    <a:cubicBezTo>
                      <a:pt x="14913" y="50"/>
                      <a:pt x="14912" y="50"/>
                      <a:pt x="14911" y="50"/>
                    </a:cubicBezTo>
                    <a:cubicBezTo>
                      <a:pt x="14912" y="52"/>
                      <a:pt x="14913" y="55"/>
                      <a:pt x="14915" y="58"/>
                    </a:cubicBezTo>
                    <a:cubicBezTo>
                      <a:pt x="14913" y="58"/>
                      <a:pt x="14912" y="58"/>
                      <a:pt x="14911" y="58"/>
                    </a:cubicBezTo>
                    <a:cubicBezTo>
                      <a:pt x="14918" y="73"/>
                      <a:pt x="14926" y="88"/>
                      <a:pt x="14933" y="102"/>
                    </a:cubicBezTo>
                    <a:cubicBezTo>
                      <a:pt x="14901" y="102"/>
                      <a:pt x="14869" y="102"/>
                      <a:pt x="14836" y="102"/>
                    </a:cubicBezTo>
                    <a:cubicBezTo>
                      <a:pt x="14835" y="101"/>
                      <a:pt x="14835" y="100"/>
                      <a:pt x="14834" y="99"/>
                    </a:cubicBezTo>
                    <a:cubicBezTo>
                      <a:pt x="14836" y="99"/>
                      <a:pt x="14837" y="99"/>
                      <a:pt x="14838" y="99"/>
                    </a:cubicBezTo>
                    <a:cubicBezTo>
                      <a:pt x="14837" y="96"/>
                      <a:pt x="14836" y="93"/>
                      <a:pt x="14834" y="90"/>
                    </a:cubicBezTo>
                    <a:cubicBezTo>
                      <a:pt x="14836" y="90"/>
                      <a:pt x="14837" y="90"/>
                      <a:pt x="14838" y="90"/>
                    </a:cubicBezTo>
                    <a:cubicBezTo>
                      <a:pt x="14837" y="87"/>
                      <a:pt x="14836" y="85"/>
                      <a:pt x="14834" y="82"/>
                    </a:cubicBezTo>
                    <a:cubicBezTo>
                      <a:pt x="14836" y="82"/>
                      <a:pt x="14837" y="82"/>
                      <a:pt x="14838" y="82"/>
                    </a:cubicBezTo>
                    <a:cubicBezTo>
                      <a:pt x="14825" y="54"/>
                      <a:pt x="14812" y="27"/>
                      <a:pt x="14798" y="0"/>
                    </a:cubicBezTo>
                    <a:cubicBezTo>
                      <a:pt x="14389" y="0"/>
                      <a:pt x="13980" y="0"/>
                      <a:pt x="13571" y="0"/>
                    </a:cubicBezTo>
                    <a:cubicBezTo>
                      <a:pt x="13572" y="2"/>
                      <a:pt x="13572" y="5"/>
                      <a:pt x="13573" y="8"/>
                    </a:cubicBezTo>
                    <a:cubicBezTo>
                      <a:pt x="13572" y="8"/>
                      <a:pt x="13572" y="8"/>
                      <a:pt x="13571" y="8"/>
                    </a:cubicBezTo>
                    <a:cubicBezTo>
                      <a:pt x="13572" y="11"/>
                      <a:pt x="13572" y="14"/>
                      <a:pt x="13573" y="16"/>
                    </a:cubicBezTo>
                    <a:cubicBezTo>
                      <a:pt x="13572" y="16"/>
                      <a:pt x="13572" y="16"/>
                      <a:pt x="13571" y="16"/>
                    </a:cubicBezTo>
                    <a:cubicBezTo>
                      <a:pt x="13572" y="19"/>
                      <a:pt x="13572" y="22"/>
                      <a:pt x="13573" y="25"/>
                    </a:cubicBezTo>
                    <a:cubicBezTo>
                      <a:pt x="13572" y="25"/>
                      <a:pt x="13572" y="25"/>
                      <a:pt x="13571" y="25"/>
                    </a:cubicBezTo>
                    <a:cubicBezTo>
                      <a:pt x="13572" y="27"/>
                      <a:pt x="13572" y="30"/>
                      <a:pt x="13573" y="33"/>
                    </a:cubicBezTo>
                    <a:cubicBezTo>
                      <a:pt x="13572" y="33"/>
                      <a:pt x="13572" y="33"/>
                      <a:pt x="13571" y="33"/>
                    </a:cubicBezTo>
                    <a:cubicBezTo>
                      <a:pt x="13572" y="36"/>
                      <a:pt x="13572" y="39"/>
                      <a:pt x="13573" y="41"/>
                    </a:cubicBezTo>
                    <a:cubicBezTo>
                      <a:pt x="13572" y="41"/>
                      <a:pt x="13572" y="41"/>
                      <a:pt x="13571" y="41"/>
                    </a:cubicBezTo>
                    <a:cubicBezTo>
                      <a:pt x="13572" y="44"/>
                      <a:pt x="13572" y="47"/>
                      <a:pt x="13573" y="50"/>
                    </a:cubicBezTo>
                    <a:cubicBezTo>
                      <a:pt x="13572" y="50"/>
                      <a:pt x="13572" y="50"/>
                      <a:pt x="13571" y="50"/>
                    </a:cubicBezTo>
                    <a:cubicBezTo>
                      <a:pt x="13572" y="52"/>
                      <a:pt x="13572" y="55"/>
                      <a:pt x="13573" y="58"/>
                    </a:cubicBezTo>
                    <a:cubicBezTo>
                      <a:pt x="13572" y="58"/>
                      <a:pt x="13572" y="58"/>
                      <a:pt x="13571" y="58"/>
                    </a:cubicBezTo>
                    <a:cubicBezTo>
                      <a:pt x="13575" y="73"/>
                      <a:pt x="13579" y="88"/>
                      <a:pt x="13584" y="102"/>
                    </a:cubicBezTo>
                    <a:cubicBezTo>
                      <a:pt x="13549" y="102"/>
                      <a:pt x="13514" y="102"/>
                      <a:pt x="13479" y="102"/>
                    </a:cubicBezTo>
                    <a:cubicBezTo>
                      <a:pt x="13479" y="101"/>
                      <a:pt x="13479" y="100"/>
                      <a:pt x="13478" y="99"/>
                    </a:cubicBezTo>
                    <a:cubicBezTo>
                      <a:pt x="13479" y="99"/>
                      <a:pt x="13480" y="99"/>
                      <a:pt x="13481" y="99"/>
                    </a:cubicBezTo>
                    <a:cubicBezTo>
                      <a:pt x="13480" y="96"/>
                      <a:pt x="13479" y="93"/>
                      <a:pt x="13478" y="90"/>
                    </a:cubicBezTo>
                    <a:cubicBezTo>
                      <a:pt x="13479" y="90"/>
                      <a:pt x="13480" y="90"/>
                      <a:pt x="13481" y="90"/>
                    </a:cubicBezTo>
                    <a:cubicBezTo>
                      <a:pt x="13480" y="87"/>
                      <a:pt x="13479" y="85"/>
                      <a:pt x="13478" y="82"/>
                    </a:cubicBezTo>
                    <a:cubicBezTo>
                      <a:pt x="13479" y="82"/>
                      <a:pt x="13480" y="82"/>
                      <a:pt x="13481" y="82"/>
                    </a:cubicBezTo>
                    <a:cubicBezTo>
                      <a:pt x="13473" y="54"/>
                      <a:pt x="13466" y="27"/>
                      <a:pt x="13459" y="0"/>
                    </a:cubicBezTo>
                    <a:cubicBezTo>
                      <a:pt x="13049" y="0"/>
                      <a:pt x="12640" y="0"/>
                      <a:pt x="12231" y="0"/>
                    </a:cubicBezTo>
                    <a:cubicBezTo>
                      <a:pt x="12231" y="2"/>
                      <a:pt x="12231" y="5"/>
                      <a:pt x="12231" y="8"/>
                    </a:cubicBezTo>
                    <a:cubicBezTo>
                      <a:pt x="12231" y="8"/>
                      <a:pt x="12231" y="8"/>
                      <a:pt x="12231" y="8"/>
                    </a:cubicBezTo>
                    <a:cubicBezTo>
                      <a:pt x="12231" y="11"/>
                      <a:pt x="12231" y="14"/>
                      <a:pt x="12231" y="16"/>
                    </a:cubicBezTo>
                    <a:cubicBezTo>
                      <a:pt x="12231" y="16"/>
                      <a:pt x="12231" y="16"/>
                      <a:pt x="12231" y="16"/>
                    </a:cubicBezTo>
                    <a:cubicBezTo>
                      <a:pt x="12231" y="19"/>
                      <a:pt x="12231" y="22"/>
                      <a:pt x="12231" y="25"/>
                    </a:cubicBezTo>
                    <a:cubicBezTo>
                      <a:pt x="12231" y="25"/>
                      <a:pt x="12231" y="25"/>
                      <a:pt x="12231" y="25"/>
                    </a:cubicBezTo>
                    <a:cubicBezTo>
                      <a:pt x="12231" y="27"/>
                      <a:pt x="12231" y="30"/>
                      <a:pt x="12231" y="33"/>
                    </a:cubicBezTo>
                    <a:cubicBezTo>
                      <a:pt x="12231" y="33"/>
                      <a:pt x="12231" y="33"/>
                      <a:pt x="12231" y="33"/>
                    </a:cubicBezTo>
                    <a:cubicBezTo>
                      <a:pt x="12231" y="36"/>
                      <a:pt x="12231" y="39"/>
                      <a:pt x="12231" y="41"/>
                    </a:cubicBezTo>
                    <a:cubicBezTo>
                      <a:pt x="12231" y="41"/>
                      <a:pt x="12231" y="41"/>
                      <a:pt x="12231" y="41"/>
                    </a:cubicBezTo>
                    <a:cubicBezTo>
                      <a:pt x="12231" y="44"/>
                      <a:pt x="12231" y="47"/>
                      <a:pt x="12231" y="50"/>
                    </a:cubicBezTo>
                    <a:cubicBezTo>
                      <a:pt x="12231" y="50"/>
                      <a:pt x="12231" y="50"/>
                      <a:pt x="12231" y="50"/>
                    </a:cubicBezTo>
                    <a:cubicBezTo>
                      <a:pt x="12231" y="52"/>
                      <a:pt x="12231" y="55"/>
                      <a:pt x="12231" y="58"/>
                    </a:cubicBezTo>
                    <a:cubicBezTo>
                      <a:pt x="12231" y="58"/>
                      <a:pt x="12231" y="58"/>
                      <a:pt x="12231" y="58"/>
                    </a:cubicBezTo>
                    <a:cubicBezTo>
                      <a:pt x="12232" y="73"/>
                      <a:pt x="12233" y="88"/>
                      <a:pt x="12234" y="102"/>
                    </a:cubicBezTo>
                    <a:cubicBezTo>
                      <a:pt x="12197" y="102"/>
                      <a:pt x="12159" y="102"/>
                      <a:pt x="12122" y="102"/>
                    </a:cubicBezTo>
                    <a:cubicBezTo>
                      <a:pt x="12122" y="101"/>
                      <a:pt x="12122" y="100"/>
                      <a:pt x="12122" y="99"/>
                    </a:cubicBezTo>
                    <a:cubicBezTo>
                      <a:pt x="12122" y="99"/>
                      <a:pt x="12122" y="99"/>
                      <a:pt x="12122" y="99"/>
                    </a:cubicBezTo>
                    <a:cubicBezTo>
                      <a:pt x="12122" y="96"/>
                      <a:pt x="12122" y="93"/>
                      <a:pt x="12122" y="90"/>
                    </a:cubicBezTo>
                    <a:cubicBezTo>
                      <a:pt x="12122" y="90"/>
                      <a:pt x="12122" y="90"/>
                      <a:pt x="12122" y="90"/>
                    </a:cubicBezTo>
                    <a:cubicBezTo>
                      <a:pt x="12122" y="87"/>
                      <a:pt x="12122" y="85"/>
                      <a:pt x="12122" y="82"/>
                    </a:cubicBezTo>
                    <a:cubicBezTo>
                      <a:pt x="12122" y="82"/>
                      <a:pt x="12122" y="82"/>
                      <a:pt x="12122" y="82"/>
                    </a:cubicBezTo>
                    <a:cubicBezTo>
                      <a:pt x="12121" y="54"/>
                      <a:pt x="12120" y="27"/>
                      <a:pt x="12119" y="0"/>
                    </a:cubicBezTo>
                    <a:cubicBezTo>
                      <a:pt x="11710" y="0"/>
                      <a:pt x="11300" y="0"/>
                      <a:pt x="10891" y="0"/>
                    </a:cubicBezTo>
                    <a:cubicBezTo>
                      <a:pt x="10887" y="27"/>
                      <a:pt x="10883" y="54"/>
                      <a:pt x="10878" y="82"/>
                    </a:cubicBezTo>
                    <a:cubicBezTo>
                      <a:pt x="10879" y="82"/>
                      <a:pt x="10879" y="82"/>
                      <a:pt x="10879" y="82"/>
                    </a:cubicBezTo>
                    <a:cubicBezTo>
                      <a:pt x="10879" y="85"/>
                      <a:pt x="10879" y="87"/>
                      <a:pt x="10878" y="90"/>
                    </a:cubicBezTo>
                    <a:cubicBezTo>
                      <a:pt x="10879" y="90"/>
                      <a:pt x="10879" y="90"/>
                      <a:pt x="10879" y="90"/>
                    </a:cubicBezTo>
                    <a:cubicBezTo>
                      <a:pt x="10879" y="93"/>
                      <a:pt x="10879" y="96"/>
                      <a:pt x="10878" y="99"/>
                    </a:cubicBezTo>
                    <a:cubicBezTo>
                      <a:pt x="10879" y="99"/>
                      <a:pt x="10879" y="99"/>
                      <a:pt x="10879" y="99"/>
                    </a:cubicBezTo>
                    <a:cubicBezTo>
                      <a:pt x="10879" y="100"/>
                      <a:pt x="10879" y="101"/>
                      <a:pt x="10879" y="102"/>
                    </a:cubicBezTo>
                    <a:cubicBezTo>
                      <a:pt x="10843" y="102"/>
                      <a:pt x="10807" y="102"/>
                      <a:pt x="10771" y="102"/>
                    </a:cubicBezTo>
                    <a:cubicBezTo>
                      <a:pt x="10774" y="88"/>
                      <a:pt x="10776" y="73"/>
                      <a:pt x="10779" y="58"/>
                    </a:cubicBezTo>
                    <a:cubicBezTo>
                      <a:pt x="10778" y="58"/>
                      <a:pt x="10778" y="58"/>
                      <a:pt x="10777" y="58"/>
                    </a:cubicBezTo>
                    <a:cubicBezTo>
                      <a:pt x="10778" y="55"/>
                      <a:pt x="10778" y="52"/>
                      <a:pt x="10779" y="50"/>
                    </a:cubicBezTo>
                    <a:cubicBezTo>
                      <a:pt x="10778" y="50"/>
                      <a:pt x="10778" y="50"/>
                      <a:pt x="10777" y="50"/>
                    </a:cubicBezTo>
                    <a:cubicBezTo>
                      <a:pt x="10778" y="47"/>
                      <a:pt x="10778" y="44"/>
                      <a:pt x="10779" y="41"/>
                    </a:cubicBezTo>
                    <a:cubicBezTo>
                      <a:pt x="10778" y="41"/>
                      <a:pt x="10778" y="41"/>
                      <a:pt x="10777" y="41"/>
                    </a:cubicBezTo>
                    <a:cubicBezTo>
                      <a:pt x="10778" y="39"/>
                      <a:pt x="10778" y="36"/>
                      <a:pt x="10779" y="33"/>
                    </a:cubicBezTo>
                    <a:cubicBezTo>
                      <a:pt x="10778" y="33"/>
                      <a:pt x="10778" y="33"/>
                      <a:pt x="10777" y="33"/>
                    </a:cubicBezTo>
                    <a:cubicBezTo>
                      <a:pt x="10778" y="30"/>
                      <a:pt x="10778" y="27"/>
                      <a:pt x="10779" y="25"/>
                    </a:cubicBezTo>
                    <a:cubicBezTo>
                      <a:pt x="10778" y="25"/>
                      <a:pt x="10778" y="25"/>
                      <a:pt x="10777" y="25"/>
                    </a:cubicBezTo>
                    <a:cubicBezTo>
                      <a:pt x="10778" y="22"/>
                      <a:pt x="10778" y="19"/>
                      <a:pt x="10779" y="16"/>
                    </a:cubicBezTo>
                    <a:cubicBezTo>
                      <a:pt x="10778" y="16"/>
                      <a:pt x="10778" y="16"/>
                      <a:pt x="10777" y="16"/>
                    </a:cubicBezTo>
                    <a:cubicBezTo>
                      <a:pt x="10778" y="14"/>
                      <a:pt x="10778" y="11"/>
                      <a:pt x="10779" y="8"/>
                    </a:cubicBezTo>
                    <a:cubicBezTo>
                      <a:pt x="10778" y="8"/>
                      <a:pt x="10778" y="8"/>
                      <a:pt x="10777" y="8"/>
                    </a:cubicBezTo>
                    <a:cubicBezTo>
                      <a:pt x="10778" y="5"/>
                      <a:pt x="10778" y="2"/>
                      <a:pt x="10779" y="0"/>
                    </a:cubicBezTo>
                    <a:cubicBezTo>
                      <a:pt x="10370" y="0"/>
                      <a:pt x="9961" y="0"/>
                      <a:pt x="9552" y="0"/>
                    </a:cubicBezTo>
                    <a:cubicBezTo>
                      <a:pt x="9541" y="27"/>
                      <a:pt x="9531" y="54"/>
                      <a:pt x="9520" y="82"/>
                    </a:cubicBezTo>
                    <a:cubicBezTo>
                      <a:pt x="9521" y="82"/>
                      <a:pt x="9522" y="82"/>
                      <a:pt x="9523" y="82"/>
                    </a:cubicBezTo>
                    <a:cubicBezTo>
                      <a:pt x="9522" y="85"/>
                      <a:pt x="9521" y="87"/>
                      <a:pt x="9520" y="90"/>
                    </a:cubicBezTo>
                    <a:cubicBezTo>
                      <a:pt x="9521" y="90"/>
                      <a:pt x="9522" y="90"/>
                      <a:pt x="9523" y="90"/>
                    </a:cubicBezTo>
                    <a:cubicBezTo>
                      <a:pt x="9522" y="93"/>
                      <a:pt x="9521" y="96"/>
                      <a:pt x="9520" y="99"/>
                    </a:cubicBezTo>
                    <a:cubicBezTo>
                      <a:pt x="9521" y="99"/>
                      <a:pt x="9522" y="99"/>
                      <a:pt x="9523" y="99"/>
                    </a:cubicBezTo>
                    <a:cubicBezTo>
                      <a:pt x="9523" y="100"/>
                      <a:pt x="9522" y="101"/>
                      <a:pt x="9522" y="102"/>
                    </a:cubicBezTo>
                    <a:cubicBezTo>
                      <a:pt x="9488" y="102"/>
                      <a:pt x="9455" y="102"/>
                      <a:pt x="9421" y="102"/>
                    </a:cubicBezTo>
                    <a:cubicBezTo>
                      <a:pt x="9427" y="88"/>
                      <a:pt x="9433" y="73"/>
                      <a:pt x="9439" y="58"/>
                    </a:cubicBezTo>
                    <a:cubicBezTo>
                      <a:pt x="9438" y="58"/>
                      <a:pt x="9437" y="58"/>
                      <a:pt x="9436" y="58"/>
                    </a:cubicBezTo>
                    <a:cubicBezTo>
                      <a:pt x="9437" y="55"/>
                      <a:pt x="9438" y="52"/>
                      <a:pt x="9439" y="50"/>
                    </a:cubicBezTo>
                    <a:cubicBezTo>
                      <a:pt x="9438" y="50"/>
                      <a:pt x="9437" y="50"/>
                      <a:pt x="9436" y="50"/>
                    </a:cubicBezTo>
                    <a:cubicBezTo>
                      <a:pt x="9437" y="47"/>
                      <a:pt x="9438" y="44"/>
                      <a:pt x="9439" y="41"/>
                    </a:cubicBezTo>
                    <a:cubicBezTo>
                      <a:pt x="9438" y="41"/>
                      <a:pt x="9437" y="41"/>
                      <a:pt x="9436" y="41"/>
                    </a:cubicBezTo>
                    <a:cubicBezTo>
                      <a:pt x="9437" y="39"/>
                      <a:pt x="9438" y="36"/>
                      <a:pt x="9439" y="33"/>
                    </a:cubicBezTo>
                    <a:cubicBezTo>
                      <a:pt x="9438" y="33"/>
                      <a:pt x="9437" y="33"/>
                      <a:pt x="9436" y="33"/>
                    </a:cubicBezTo>
                    <a:cubicBezTo>
                      <a:pt x="9437" y="30"/>
                      <a:pt x="9438" y="27"/>
                      <a:pt x="9439" y="25"/>
                    </a:cubicBezTo>
                    <a:cubicBezTo>
                      <a:pt x="9438" y="25"/>
                      <a:pt x="9437" y="25"/>
                      <a:pt x="9436" y="25"/>
                    </a:cubicBezTo>
                    <a:cubicBezTo>
                      <a:pt x="9437" y="22"/>
                      <a:pt x="9438" y="19"/>
                      <a:pt x="9439" y="16"/>
                    </a:cubicBezTo>
                    <a:cubicBezTo>
                      <a:pt x="9438" y="16"/>
                      <a:pt x="9437" y="16"/>
                      <a:pt x="9436" y="16"/>
                    </a:cubicBezTo>
                    <a:cubicBezTo>
                      <a:pt x="9437" y="14"/>
                      <a:pt x="9438" y="11"/>
                      <a:pt x="9439" y="8"/>
                    </a:cubicBezTo>
                    <a:cubicBezTo>
                      <a:pt x="9438" y="8"/>
                      <a:pt x="9437" y="8"/>
                      <a:pt x="9436" y="8"/>
                    </a:cubicBezTo>
                    <a:cubicBezTo>
                      <a:pt x="9437" y="5"/>
                      <a:pt x="9438" y="2"/>
                      <a:pt x="9439" y="0"/>
                    </a:cubicBezTo>
                    <a:cubicBezTo>
                      <a:pt x="9030" y="0"/>
                      <a:pt x="8621" y="0"/>
                      <a:pt x="8212" y="0"/>
                    </a:cubicBezTo>
                    <a:cubicBezTo>
                      <a:pt x="8195" y="27"/>
                      <a:pt x="8179" y="54"/>
                      <a:pt x="8162" y="82"/>
                    </a:cubicBezTo>
                    <a:cubicBezTo>
                      <a:pt x="8164" y="82"/>
                      <a:pt x="8166" y="82"/>
                      <a:pt x="8167" y="82"/>
                    </a:cubicBezTo>
                    <a:cubicBezTo>
                      <a:pt x="8165" y="85"/>
                      <a:pt x="8164" y="87"/>
                      <a:pt x="8162" y="90"/>
                    </a:cubicBezTo>
                    <a:cubicBezTo>
                      <a:pt x="8164" y="90"/>
                      <a:pt x="8166" y="90"/>
                      <a:pt x="8167" y="90"/>
                    </a:cubicBezTo>
                    <a:cubicBezTo>
                      <a:pt x="8165" y="93"/>
                      <a:pt x="8164" y="96"/>
                      <a:pt x="8162" y="99"/>
                    </a:cubicBezTo>
                    <a:cubicBezTo>
                      <a:pt x="8164" y="99"/>
                      <a:pt x="8166" y="99"/>
                      <a:pt x="8167" y="99"/>
                    </a:cubicBezTo>
                    <a:cubicBezTo>
                      <a:pt x="8166" y="100"/>
                      <a:pt x="8166" y="101"/>
                      <a:pt x="8165" y="102"/>
                    </a:cubicBezTo>
                    <a:cubicBezTo>
                      <a:pt x="8134" y="102"/>
                      <a:pt x="8103" y="102"/>
                      <a:pt x="8072" y="102"/>
                    </a:cubicBezTo>
                    <a:cubicBezTo>
                      <a:pt x="8081" y="88"/>
                      <a:pt x="8090" y="73"/>
                      <a:pt x="8099" y="58"/>
                    </a:cubicBezTo>
                    <a:cubicBezTo>
                      <a:pt x="8098" y="58"/>
                      <a:pt x="8096" y="58"/>
                      <a:pt x="8094" y="58"/>
                    </a:cubicBezTo>
                    <a:cubicBezTo>
                      <a:pt x="8096" y="55"/>
                      <a:pt x="8098" y="52"/>
                      <a:pt x="8099" y="50"/>
                    </a:cubicBezTo>
                    <a:cubicBezTo>
                      <a:pt x="8098" y="50"/>
                      <a:pt x="8096" y="50"/>
                      <a:pt x="8094" y="50"/>
                    </a:cubicBezTo>
                    <a:cubicBezTo>
                      <a:pt x="8096" y="47"/>
                      <a:pt x="8098" y="44"/>
                      <a:pt x="8099" y="41"/>
                    </a:cubicBezTo>
                    <a:cubicBezTo>
                      <a:pt x="8098" y="41"/>
                      <a:pt x="8096" y="41"/>
                      <a:pt x="8094" y="41"/>
                    </a:cubicBezTo>
                    <a:cubicBezTo>
                      <a:pt x="8096" y="39"/>
                      <a:pt x="8098" y="36"/>
                      <a:pt x="8099" y="33"/>
                    </a:cubicBezTo>
                    <a:cubicBezTo>
                      <a:pt x="8098" y="33"/>
                      <a:pt x="8096" y="33"/>
                      <a:pt x="8094" y="33"/>
                    </a:cubicBezTo>
                    <a:cubicBezTo>
                      <a:pt x="8096" y="30"/>
                      <a:pt x="8098" y="27"/>
                      <a:pt x="8099" y="25"/>
                    </a:cubicBezTo>
                    <a:cubicBezTo>
                      <a:pt x="8098" y="25"/>
                      <a:pt x="8096" y="25"/>
                      <a:pt x="8094" y="25"/>
                    </a:cubicBezTo>
                    <a:cubicBezTo>
                      <a:pt x="8096" y="22"/>
                      <a:pt x="8098" y="19"/>
                      <a:pt x="8099" y="16"/>
                    </a:cubicBezTo>
                    <a:cubicBezTo>
                      <a:pt x="8098" y="16"/>
                      <a:pt x="8096" y="16"/>
                      <a:pt x="8094" y="16"/>
                    </a:cubicBezTo>
                    <a:cubicBezTo>
                      <a:pt x="8096" y="14"/>
                      <a:pt x="8098" y="11"/>
                      <a:pt x="8099" y="8"/>
                    </a:cubicBezTo>
                    <a:cubicBezTo>
                      <a:pt x="8098" y="8"/>
                      <a:pt x="8096" y="8"/>
                      <a:pt x="8094" y="8"/>
                    </a:cubicBezTo>
                    <a:cubicBezTo>
                      <a:pt x="8096" y="5"/>
                      <a:pt x="8098" y="2"/>
                      <a:pt x="8099" y="0"/>
                    </a:cubicBezTo>
                    <a:cubicBezTo>
                      <a:pt x="7690" y="0"/>
                      <a:pt x="7281" y="0"/>
                      <a:pt x="6872" y="0"/>
                    </a:cubicBezTo>
                    <a:cubicBezTo>
                      <a:pt x="6849" y="27"/>
                      <a:pt x="6827" y="54"/>
                      <a:pt x="6804" y="82"/>
                    </a:cubicBezTo>
                    <a:cubicBezTo>
                      <a:pt x="6806" y="82"/>
                      <a:pt x="6809" y="82"/>
                      <a:pt x="6811" y="82"/>
                    </a:cubicBezTo>
                    <a:cubicBezTo>
                      <a:pt x="6809" y="85"/>
                      <a:pt x="6806" y="87"/>
                      <a:pt x="6804" y="90"/>
                    </a:cubicBezTo>
                    <a:cubicBezTo>
                      <a:pt x="6806" y="90"/>
                      <a:pt x="6809" y="90"/>
                      <a:pt x="6811" y="90"/>
                    </a:cubicBezTo>
                    <a:cubicBezTo>
                      <a:pt x="6809" y="93"/>
                      <a:pt x="6806" y="96"/>
                      <a:pt x="6804" y="99"/>
                    </a:cubicBezTo>
                    <a:cubicBezTo>
                      <a:pt x="6806" y="99"/>
                      <a:pt x="6809" y="99"/>
                      <a:pt x="6811" y="99"/>
                    </a:cubicBezTo>
                    <a:cubicBezTo>
                      <a:pt x="6810" y="100"/>
                      <a:pt x="6809" y="101"/>
                      <a:pt x="6808" y="102"/>
                    </a:cubicBezTo>
                    <a:cubicBezTo>
                      <a:pt x="6779" y="102"/>
                      <a:pt x="6750" y="102"/>
                      <a:pt x="6722" y="102"/>
                    </a:cubicBezTo>
                    <a:cubicBezTo>
                      <a:pt x="6734" y="88"/>
                      <a:pt x="6747" y="73"/>
                      <a:pt x="6759" y="58"/>
                    </a:cubicBezTo>
                    <a:cubicBezTo>
                      <a:pt x="6757" y="58"/>
                      <a:pt x="6754" y="58"/>
                      <a:pt x="6752" y="58"/>
                    </a:cubicBezTo>
                    <a:cubicBezTo>
                      <a:pt x="6754" y="55"/>
                      <a:pt x="6757" y="52"/>
                      <a:pt x="6759" y="50"/>
                    </a:cubicBezTo>
                    <a:cubicBezTo>
                      <a:pt x="6757" y="50"/>
                      <a:pt x="6754" y="50"/>
                      <a:pt x="6752" y="50"/>
                    </a:cubicBezTo>
                    <a:cubicBezTo>
                      <a:pt x="6754" y="47"/>
                      <a:pt x="6757" y="44"/>
                      <a:pt x="6759" y="41"/>
                    </a:cubicBezTo>
                    <a:cubicBezTo>
                      <a:pt x="6757" y="41"/>
                      <a:pt x="6754" y="41"/>
                      <a:pt x="6752" y="41"/>
                    </a:cubicBezTo>
                    <a:cubicBezTo>
                      <a:pt x="6754" y="39"/>
                      <a:pt x="6757" y="36"/>
                      <a:pt x="6759" y="33"/>
                    </a:cubicBezTo>
                    <a:cubicBezTo>
                      <a:pt x="6757" y="33"/>
                      <a:pt x="6754" y="33"/>
                      <a:pt x="6752" y="33"/>
                    </a:cubicBezTo>
                    <a:cubicBezTo>
                      <a:pt x="6754" y="30"/>
                      <a:pt x="6757" y="27"/>
                      <a:pt x="6759" y="25"/>
                    </a:cubicBezTo>
                    <a:cubicBezTo>
                      <a:pt x="6757" y="25"/>
                      <a:pt x="6754" y="25"/>
                      <a:pt x="6752" y="25"/>
                    </a:cubicBezTo>
                    <a:cubicBezTo>
                      <a:pt x="6754" y="22"/>
                      <a:pt x="6757" y="19"/>
                      <a:pt x="6759" y="16"/>
                    </a:cubicBezTo>
                    <a:cubicBezTo>
                      <a:pt x="6757" y="16"/>
                      <a:pt x="6754" y="16"/>
                      <a:pt x="6752" y="16"/>
                    </a:cubicBezTo>
                    <a:cubicBezTo>
                      <a:pt x="6754" y="14"/>
                      <a:pt x="6757" y="11"/>
                      <a:pt x="6759" y="8"/>
                    </a:cubicBezTo>
                    <a:cubicBezTo>
                      <a:pt x="6757" y="8"/>
                      <a:pt x="6754" y="8"/>
                      <a:pt x="6752" y="8"/>
                    </a:cubicBezTo>
                    <a:cubicBezTo>
                      <a:pt x="6754" y="5"/>
                      <a:pt x="6757" y="2"/>
                      <a:pt x="6759" y="0"/>
                    </a:cubicBezTo>
                    <a:cubicBezTo>
                      <a:pt x="6350" y="0"/>
                      <a:pt x="5941" y="0"/>
                      <a:pt x="5532" y="0"/>
                    </a:cubicBezTo>
                    <a:cubicBezTo>
                      <a:pt x="5504" y="27"/>
                      <a:pt x="5475" y="54"/>
                      <a:pt x="5446" y="82"/>
                    </a:cubicBezTo>
                    <a:cubicBezTo>
                      <a:pt x="5449" y="82"/>
                      <a:pt x="5452" y="82"/>
                      <a:pt x="5455" y="82"/>
                    </a:cubicBezTo>
                    <a:cubicBezTo>
                      <a:pt x="5452" y="85"/>
                      <a:pt x="5449" y="87"/>
                      <a:pt x="5446" y="90"/>
                    </a:cubicBezTo>
                    <a:cubicBezTo>
                      <a:pt x="5449" y="90"/>
                      <a:pt x="5452" y="90"/>
                      <a:pt x="5455" y="90"/>
                    </a:cubicBezTo>
                    <a:cubicBezTo>
                      <a:pt x="5452" y="93"/>
                      <a:pt x="5449" y="96"/>
                      <a:pt x="5446" y="99"/>
                    </a:cubicBezTo>
                    <a:cubicBezTo>
                      <a:pt x="5449" y="99"/>
                      <a:pt x="5452" y="99"/>
                      <a:pt x="5455" y="99"/>
                    </a:cubicBezTo>
                    <a:cubicBezTo>
                      <a:pt x="5453" y="100"/>
                      <a:pt x="5452" y="101"/>
                      <a:pt x="5451" y="102"/>
                    </a:cubicBezTo>
                    <a:cubicBezTo>
                      <a:pt x="5425" y="102"/>
                      <a:pt x="5398" y="102"/>
                      <a:pt x="5372" y="102"/>
                    </a:cubicBezTo>
                    <a:cubicBezTo>
                      <a:pt x="5388" y="88"/>
                      <a:pt x="5404" y="73"/>
                      <a:pt x="5420" y="58"/>
                    </a:cubicBezTo>
                    <a:cubicBezTo>
                      <a:pt x="5417" y="58"/>
                      <a:pt x="5414" y="58"/>
                      <a:pt x="5411" y="58"/>
                    </a:cubicBezTo>
                    <a:cubicBezTo>
                      <a:pt x="5414" y="55"/>
                      <a:pt x="5417" y="52"/>
                      <a:pt x="5420" y="50"/>
                    </a:cubicBezTo>
                    <a:cubicBezTo>
                      <a:pt x="5417" y="50"/>
                      <a:pt x="5414" y="50"/>
                      <a:pt x="5411" y="50"/>
                    </a:cubicBezTo>
                    <a:cubicBezTo>
                      <a:pt x="5414" y="47"/>
                      <a:pt x="5417" y="44"/>
                      <a:pt x="5420" y="41"/>
                    </a:cubicBezTo>
                    <a:cubicBezTo>
                      <a:pt x="5417" y="41"/>
                      <a:pt x="5414" y="41"/>
                      <a:pt x="5411" y="41"/>
                    </a:cubicBezTo>
                    <a:cubicBezTo>
                      <a:pt x="5414" y="39"/>
                      <a:pt x="5417" y="36"/>
                      <a:pt x="5420" y="33"/>
                    </a:cubicBezTo>
                    <a:cubicBezTo>
                      <a:pt x="5417" y="33"/>
                      <a:pt x="5414" y="33"/>
                      <a:pt x="5411" y="33"/>
                    </a:cubicBezTo>
                    <a:cubicBezTo>
                      <a:pt x="5414" y="30"/>
                      <a:pt x="5417" y="27"/>
                      <a:pt x="5420" y="25"/>
                    </a:cubicBezTo>
                    <a:cubicBezTo>
                      <a:pt x="5417" y="25"/>
                      <a:pt x="5414" y="25"/>
                      <a:pt x="5411" y="25"/>
                    </a:cubicBezTo>
                    <a:cubicBezTo>
                      <a:pt x="5414" y="22"/>
                      <a:pt x="5417" y="19"/>
                      <a:pt x="5420" y="16"/>
                    </a:cubicBezTo>
                    <a:cubicBezTo>
                      <a:pt x="5417" y="16"/>
                      <a:pt x="5414" y="16"/>
                      <a:pt x="5411" y="16"/>
                    </a:cubicBezTo>
                    <a:cubicBezTo>
                      <a:pt x="5414" y="14"/>
                      <a:pt x="5417" y="11"/>
                      <a:pt x="5420" y="8"/>
                    </a:cubicBezTo>
                    <a:cubicBezTo>
                      <a:pt x="5417" y="8"/>
                      <a:pt x="5414" y="8"/>
                      <a:pt x="5411" y="8"/>
                    </a:cubicBezTo>
                    <a:cubicBezTo>
                      <a:pt x="5414" y="5"/>
                      <a:pt x="5417" y="2"/>
                      <a:pt x="5420" y="0"/>
                    </a:cubicBezTo>
                    <a:cubicBezTo>
                      <a:pt x="5010" y="0"/>
                      <a:pt x="4601" y="0"/>
                      <a:pt x="4192" y="0"/>
                    </a:cubicBezTo>
                    <a:cubicBezTo>
                      <a:pt x="4158" y="27"/>
                      <a:pt x="4123" y="54"/>
                      <a:pt x="4088" y="82"/>
                    </a:cubicBezTo>
                    <a:cubicBezTo>
                      <a:pt x="4091" y="82"/>
                      <a:pt x="4095" y="82"/>
                      <a:pt x="4099" y="82"/>
                    </a:cubicBezTo>
                    <a:cubicBezTo>
                      <a:pt x="4095" y="85"/>
                      <a:pt x="4092" y="87"/>
                      <a:pt x="4088" y="90"/>
                    </a:cubicBezTo>
                    <a:cubicBezTo>
                      <a:pt x="4091" y="90"/>
                      <a:pt x="4095" y="90"/>
                      <a:pt x="4099" y="90"/>
                    </a:cubicBezTo>
                    <a:cubicBezTo>
                      <a:pt x="4095" y="93"/>
                      <a:pt x="4092" y="96"/>
                      <a:pt x="4088" y="99"/>
                    </a:cubicBezTo>
                    <a:cubicBezTo>
                      <a:pt x="4091" y="99"/>
                      <a:pt x="4095" y="99"/>
                      <a:pt x="4099" y="99"/>
                    </a:cubicBezTo>
                    <a:cubicBezTo>
                      <a:pt x="4097" y="100"/>
                      <a:pt x="4095" y="101"/>
                      <a:pt x="4094" y="102"/>
                    </a:cubicBezTo>
                    <a:cubicBezTo>
                      <a:pt x="4065" y="102"/>
                      <a:pt x="4036" y="102"/>
                      <a:pt x="4007" y="102"/>
                    </a:cubicBezTo>
                    <a:cubicBezTo>
                      <a:pt x="4026" y="88"/>
                      <a:pt x="4045" y="73"/>
                      <a:pt x="4064" y="58"/>
                    </a:cubicBezTo>
                    <a:cubicBezTo>
                      <a:pt x="4061" y="58"/>
                      <a:pt x="4057" y="58"/>
                      <a:pt x="4053" y="58"/>
                    </a:cubicBezTo>
                    <a:cubicBezTo>
                      <a:pt x="4057" y="55"/>
                      <a:pt x="4061" y="52"/>
                      <a:pt x="4064" y="50"/>
                    </a:cubicBezTo>
                    <a:cubicBezTo>
                      <a:pt x="4061" y="50"/>
                      <a:pt x="4057" y="50"/>
                      <a:pt x="4053" y="50"/>
                    </a:cubicBezTo>
                    <a:cubicBezTo>
                      <a:pt x="4057" y="47"/>
                      <a:pt x="4061" y="44"/>
                      <a:pt x="4064" y="41"/>
                    </a:cubicBezTo>
                    <a:cubicBezTo>
                      <a:pt x="4061" y="41"/>
                      <a:pt x="4057" y="41"/>
                      <a:pt x="4053" y="41"/>
                    </a:cubicBezTo>
                    <a:cubicBezTo>
                      <a:pt x="4057" y="39"/>
                      <a:pt x="4061" y="36"/>
                      <a:pt x="4064" y="33"/>
                    </a:cubicBezTo>
                    <a:cubicBezTo>
                      <a:pt x="4061" y="33"/>
                      <a:pt x="4057" y="33"/>
                      <a:pt x="4053" y="33"/>
                    </a:cubicBezTo>
                    <a:cubicBezTo>
                      <a:pt x="4057" y="30"/>
                      <a:pt x="4061" y="27"/>
                      <a:pt x="4064" y="25"/>
                    </a:cubicBezTo>
                    <a:cubicBezTo>
                      <a:pt x="4061" y="25"/>
                      <a:pt x="4057" y="25"/>
                      <a:pt x="4053" y="25"/>
                    </a:cubicBezTo>
                    <a:cubicBezTo>
                      <a:pt x="4057" y="22"/>
                      <a:pt x="4061" y="19"/>
                      <a:pt x="4064" y="16"/>
                    </a:cubicBezTo>
                    <a:cubicBezTo>
                      <a:pt x="4061" y="16"/>
                      <a:pt x="4057" y="16"/>
                      <a:pt x="4053" y="16"/>
                    </a:cubicBezTo>
                    <a:cubicBezTo>
                      <a:pt x="4057" y="14"/>
                      <a:pt x="4061" y="11"/>
                      <a:pt x="4064" y="8"/>
                    </a:cubicBezTo>
                    <a:cubicBezTo>
                      <a:pt x="4061" y="8"/>
                      <a:pt x="4057" y="8"/>
                      <a:pt x="4053" y="8"/>
                    </a:cubicBezTo>
                    <a:cubicBezTo>
                      <a:pt x="4057" y="5"/>
                      <a:pt x="4061" y="2"/>
                      <a:pt x="4064" y="0"/>
                    </a:cubicBezTo>
                    <a:cubicBezTo>
                      <a:pt x="3445" y="0"/>
                      <a:pt x="2825" y="0"/>
                      <a:pt x="2205" y="0"/>
                    </a:cubicBezTo>
                    <a:cubicBezTo>
                      <a:pt x="2162" y="27"/>
                      <a:pt x="2118" y="54"/>
                      <a:pt x="2074" y="82"/>
                    </a:cubicBezTo>
                    <a:cubicBezTo>
                      <a:pt x="2078" y="82"/>
                      <a:pt x="2083" y="82"/>
                      <a:pt x="2087" y="82"/>
                    </a:cubicBezTo>
                    <a:cubicBezTo>
                      <a:pt x="2083" y="85"/>
                      <a:pt x="2079" y="87"/>
                      <a:pt x="2074" y="90"/>
                    </a:cubicBezTo>
                    <a:cubicBezTo>
                      <a:pt x="2078" y="90"/>
                      <a:pt x="2083" y="90"/>
                      <a:pt x="2087" y="90"/>
                    </a:cubicBezTo>
                    <a:cubicBezTo>
                      <a:pt x="2083" y="93"/>
                      <a:pt x="2079" y="96"/>
                      <a:pt x="2074" y="99"/>
                    </a:cubicBezTo>
                    <a:cubicBezTo>
                      <a:pt x="2078" y="99"/>
                      <a:pt x="2083" y="99"/>
                      <a:pt x="2087" y="99"/>
                    </a:cubicBezTo>
                    <a:cubicBezTo>
                      <a:pt x="2085" y="100"/>
                      <a:pt x="2083" y="101"/>
                      <a:pt x="2081" y="102"/>
                    </a:cubicBezTo>
                    <a:cubicBezTo>
                      <a:pt x="2068" y="102"/>
                      <a:pt x="2055" y="102"/>
                      <a:pt x="2041" y="102"/>
                    </a:cubicBezTo>
                    <a:cubicBezTo>
                      <a:pt x="1936" y="168"/>
                      <a:pt x="1829" y="236"/>
                      <a:pt x="1719" y="304"/>
                    </a:cubicBezTo>
                    <a:cubicBezTo>
                      <a:pt x="1723" y="304"/>
                      <a:pt x="1728" y="304"/>
                      <a:pt x="1732" y="304"/>
                    </a:cubicBezTo>
                    <a:cubicBezTo>
                      <a:pt x="1728" y="307"/>
                      <a:pt x="1723" y="310"/>
                      <a:pt x="1719" y="313"/>
                    </a:cubicBezTo>
                    <a:cubicBezTo>
                      <a:pt x="1723" y="313"/>
                      <a:pt x="1728" y="313"/>
                      <a:pt x="1732" y="313"/>
                    </a:cubicBezTo>
                    <a:cubicBezTo>
                      <a:pt x="1728" y="316"/>
                      <a:pt x="1723" y="318"/>
                      <a:pt x="1719" y="321"/>
                    </a:cubicBezTo>
                    <a:cubicBezTo>
                      <a:pt x="1723" y="321"/>
                      <a:pt x="1728" y="321"/>
                      <a:pt x="1732" y="321"/>
                    </a:cubicBezTo>
                    <a:cubicBezTo>
                      <a:pt x="1729" y="323"/>
                      <a:pt x="1725" y="325"/>
                      <a:pt x="1722" y="327"/>
                    </a:cubicBezTo>
                    <a:cubicBezTo>
                      <a:pt x="1709" y="327"/>
                      <a:pt x="1695" y="327"/>
                      <a:pt x="1682" y="327"/>
                    </a:cubicBezTo>
                    <a:cubicBezTo>
                      <a:pt x="1569" y="398"/>
                      <a:pt x="1453" y="471"/>
                      <a:pt x="1335" y="545"/>
                    </a:cubicBezTo>
                    <a:cubicBezTo>
                      <a:pt x="1339" y="545"/>
                      <a:pt x="1344" y="545"/>
                      <a:pt x="1348" y="545"/>
                    </a:cubicBezTo>
                    <a:cubicBezTo>
                      <a:pt x="1344" y="548"/>
                      <a:pt x="1339" y="551"/>
                      <a:pt x="1335" y="554"/>
                    </a:cubicBezTo>
                    <a:cubicBezTo>
                      <a:pt x="1339" y="554"/>
                      <a:pt x="1344" y="554"/>
                      <a:pt x="1348" y="554"/>
                    </a:cubicBezTo>
                    <a:cubicBezTo>
                      <a:pt x="1344" y="556"/>
                      <a:pt x="1339" y="559"/>
                      <a:pt x="1335" y="562"/>
                    </a:cubicBezTo>
                    <a:cubicBezTo>
                      <a:pt x="1339" y="562"/>
                      <a:pt x="1344" y="562"/>
                      <a:pt x="1348" y="562"/>
                    </a:cubicBezTo>
                    <a:cubicBezTo>
                      <a:pt x="1345" y="564"/>
                      <a:pt x="1342" y="566"/>
                      <a:pt x="1338" y="568"/>
                    </a:cubicBezTo>
                    <a:cubicBezTo>
                      <a:pt x="1325" y="568"/>
                      <a:pt x="1312" y="568"/>
                      <a:pt x="1299" y="568"/>
                    </a:cubicBezTo>
                    <a:cubicBezTo>
                      <a:pt x="1177" y="644"/>
                      <a:pt x="1052" y="723"/>
                      <a:pt x="924" y="803"/>
                    </a:cubicBezTo>
                    <a:cubicBezTo>
                      <a:pt x="929" y="803"/>
                      <a:pt x="933" y="803"/>
                      <a:pt x="938" y="803"/>
                    </a:cubicBezTo>
                    <a:cubicBezTo>
                      <a:pt x="933" y="805"/>
                      <a:pt x="929" y="808"/>
                      <a:pt x="924" y="811"/>
                    </a:cubicBezTo>
                    <a:cubicBezTo>
                      <a:pt x="929" y="811"/>
                      <a:pt x="933" y="811"/>
                      <a:pt x="938" y="811"/>
                    </a:cubicBezTo>
                    <a:cubicBezTo>
                      <a:pt x="933" y="814"/>
                      <a:pt x="929" y="816"/>
                      <a:pt x="924" y="819"/>
                    </a:cubicBezTo>
                    <a:cubicBezTo>
                      <a:pt x="929" y="819"/>
                      <a:pt x="933" y="819"/>
                      <a:pt x="938" y="819"/>
                    </a:cubicBezTo>
                    <a:cubicBezTo>
                      <a:pt x="934" y="821"/>
                      <a:pt x="931" y="823"/>
                      <a:pt x="928" y="825"/>
                    </a:cubicBezTo>
                    <a:cubicBezTo>
                      <a:pt x="915" y="825"/>
                      <a:pt x="902" y="825"/>
                      <a:pt x="888" y="825"/>
                    </a:cubicBezTo>
                    <a:cubicBezTo>
                      <a:pt x="757" y="908"/>
                      <a:pt x="622" y="992"/>
                      <a:pt x="484" y="1079"/>
                    </a:cubicBezTo>
                    <a:cubicBezTo>
                      <a:pt x="488" y="1079"/>
                      <a:pt x="492" y="1079"/>
                      <a:pt x="497" y="1079"/>
                    </a:cubicBezTo>
                    <a:cubicBezTo>
                      <a:pt x="492" y="1081"/>
                      <a:pt x="488" y="1084"/>
                      <a:pt x="484" y="1087"/>
                    </a:cubicBezTo>
                    <a:cubicBezTo>
                      <a:pt x="488" y="1087"/>
                      <a:pt x="492" y="1087"/>
                      <a:pt x="497" y="1087"/>
                    </a:cubicBezTo>
                    <a:cubicBezTo>
                      <a:pt x="492" y="1090"/>
                      <a:pt x="488" y="1092"/>
                      <a:pt x="484" y="1095"/>
                    </a:cubicBezTo>
                    <a:cubicBezTo>
                      <a:pt x="488" y="1095"/>
                      <a:pt x="492" y="1095"/>
                      <a:pt x="497" y="1095"/>
                    </a:cubicBezTo>
                    <a:cubicBezTo>
                      <a:pt x="492" y="1098"/>
                      <a:pt x="488" y="1101"/>
                      <a:pt x="484" y="1104"/>
                    </a:cubicBezTo>
                    <a:cubicBezTo>
                      <a:pt x="488" y="1104"/>
                      <a:pt x="492" y="1104"/>
                      <a:pt x="497" y="1104"/>
                    </a:cubicBezTo>
                    <a:cubicBezTo>
                      <a:pt x="495" y="1105"/>
                      <a:pt x="494" y="1106"/>
                      <a:pt x="492" y="1107"/>
                    </a:cubicBezTo>
                    <a:cubicBezTo>
                      <a:pt x="474" y="1107"/>
                      <a:pt x="457" y="1107"/>
                      <a:pt x="439" y="1107"/>
                    </a:cubicBezTo>
                    <a:cubicBezTo>
                      <a:pt x="296" y="1196"/>
                      <a:pt x="150" y="1288"/>
                      <a:pt x="0" y="1382"/>
                    </a:cubicBezTo>
                    <a:cubicBezTo>
                      <a:pt x="4" y="1382"/>
                      <a:pt x="9" y="1382"/>
                      <a:pt x="13" y="1382"/>
                    </a:cubicBezTo>
                    <a:cubicBezTo>
                      <a:pt x="8" y="1385"/>
                      <a:pt x="4" y="1387"/>
                      <a:pt x="0" y="1390"/>
                    </a:cubicBezTo>
                    <a:cubicBezTo>
                      <a:pt x="4" y="1390"/>
                      <a:pt x="9" y="1390"/>
                      <a:pt x="13" y="1390"/>
                    </a:cubicBezTo>
                    <a:cubicBezTo>
                      <a:pt x="8" y="1393"/>
                      <a:pt x="4" y="1396"/>
                      <a:pt x="0" y="1399"/>
                    </a:cubicBezTo>
                    <a:cubicBezTo>
                      <a:pt x="4" y="1399"/>
                      <a:pt x="9" y="1399"/>
                      <a:pt x="13" y="1399"/>
                    </a:cubicBezTo>
                    <a:cubicBezTo>
                      <a:pt x="8" y="1402"/>
                      <a:pt x="4" y="1404"/>
                      <a:pt x="0" y="1407"/>
                    </a:cubicBezTo>
                    <a:cubicBezTo>
                      <a:pt x="4" y="1407"/>
                      <a:pt x="9" y="1407"/>
                      <a:pt x="13" y="1407"/>
                    </a:cubicBezTo>
                    <a:cubicBezTo>
                      <a:pt x="8" y="1410"/>
                      <a:pt x="4" y="1413"/>
                      <a:pt x="0" y="1415"/>
                    </a:cubicBezTo>
                    <a:cubicBezTo>
                      <a:pt x="4" y="1415"/>
                      <a:pt x="9" y="1415"/>
                      <a:pt x="13" y="1415"/>
                    </a:cubicBezTo>
                    <a:cubicBezTo>
                      <a:pt x="8" y="1418"/>
                      <a:pt x="4" y="1421"/>
                      <a:pt x="0" y="1424"/>
                    </a:cubicBezTo>
                    <a:cubicBezTo>
                      <a:pt x="4" y="1424"/>
                      <a:pt x="9" y="1424"/>
                      <a:pt x="13" y="1424"/>
                    </a:cubicBezTo>
                    <a:cubicBezTo>
                      <a:pt x="8" y="1427"/>
                      <a:pt x="4" y="1429"/>
                      <a:pt x="0" y="1432"/>
                    </a:cubicBezTo>
                    <a:cubicBezTo>
                      <a:pt x="4" y="1432"/>
                      <a:pt x="9" y="1432"/>
                      <a:pt x="13" y="1432"/>
                    </a:cubicBezTo>
                    <a:cubicBezTo>
                      <a:pt x="8" y="1435"/>
                      <a:pt x="4" y="1438"/>
                      <a:pt x="0" y="1440"/>
                    </a:cubicBezTo>
                    <a:cubicBezTo>
                      <a:pt x="492" y="1440"/>
                      <a:pt x="984" y="1440"/>
                      <a:pt x="1477" y="1440"/>
                    </a:cubicBezTo>
                    <a:cubicBezTo>
                      <a:pt x="1608" y="1346"/>
                      <a:pt x="1736" y="1255"/>
                      <a:pt x="1861" y="1165"/>
                    </a:cubicBezTo>
                    <a:cubicBezTo>
                      <a:pt x="1857" y="1165"/>
                      <a:pt x="1853" y="1165"/>
                      <a:pt x="1850" y="1165"/>
                    </a:cubicBezTo>
                    <a:cubicBezTo>
                      <a:pt x="1853" y="1163"/>
                      <a:pt x="1857" y="1159"/>
                      <a:pt x="1861" y="1157"/>
                    </a:cubicBezTo>
                    <a:cubicBezTo>
                      <a:pt x="1857" y="1157"/>
                      <a:pt x="1853" y="1157"/>
                      <a:pt x="1850" y="1157"/>
                    </a:cubicBezTo>
                    <a:cubicBezTo>
                      <a:pt x="1853" y="1154"/>
                      <a:pt x="1857" y="1151"/>
                      <a:pt x="1861" y="1149"/>
                    </a:cubicBezTo>
                    <a:cubicBezTo>
                      <a:pt x="1857" y="1149"/>
                      <a:pt x="1853" y="1149"/>
                      <a:pt x="1850" y="1149"/>
                    </a:cubicBezTo>
                    <a:cubicBezTo>
                      <a:pt x="1853" y="1146"/>
                      <a:pt x="1857" y="1143"/>
                      <a:pt x="1861" y="1140"/>
                    </a:cubicBezTo>
                    <a:cubicBezTo>
                      <a:pt x="1857" y="1140"/>
                      <a:pt x="1853" y="1140"/>
                      <a:pt x="1850" y="1140"/>
                    </a:cubicBezTo>
                    <a:cubicBezTo>
                      <a:pt x="1851" y="1139"/>
                      <a:pt x="1852" y="1138"/>
                      <a:pt x="1854" y="1137"/>
                    </a:cubicBezTo>
                    <a:cubicBezTo>
                      <a:pt x="1896" y="1137"/>
                      <a:pt x="1938" y="1137"/>
                      <a:pt x="1981" y="1137"/>
                    </a:cubicBezTo>
                    <a:cubicBezTo>
                      <a:pt x="1871" y="1217"/>
                      <a:pt x="1759" y="1298"/>
                      <a:pt x="1644" y="1382"/>
                    </a:cubicBezTo>
                    <a:cubicBezTo>
                      <a:pt x="1648" y="1382"/>
                      <a:pt x="1652" y="1382"/>
                      <a:pt x="1656" y="1382"/>
                    </a:cubicBezTo>
                    <a:cubicBezTo>
                      <a:pt x="1652" y="1385"/>
                      <a:pt x="1648" y="1387"/>
                      <a:pt x="1644" y="1390"/>
                    </a:cubicBezTo>
                    <a:cubicBezTo>
                      <a:pt x="1648" y="1390"/>
                      <a:pt x="1652" y="1390"/>
                      <a:pt x="1656" y="1390"/>
                    </a:cubicBezTo>
                    <a:cubicBezTo>
                      <a:pt x="1652" y="1393"/>
                      <a:pt x="1648" y="1396"/>
                      <a:pt x="1644" y="1399"/>
                    </a:cubicBezTo>
                    <a:cubicBezTo>
                      <a:pt x="1648" y="1399"/>
                      <a:pt x="1652" y="1399"/>
                      <a:pt x="1656" y="1399"/>
                    </a:cubicBezTo>
                    <a:cubicBezTo>
                      <a:pt x="1652" y="1402"/>
                      <a:pt x="1648" y="1404"/>
                      <a:pt x="1644" y="1407"/>
                    </a:cubicBezTo>
                    <a:cubicBezTo>
                      <a:pt x="1648" y="1407"/>
                      <a:pt x="1652" y="1407"/>
                      <a:pt x="1656" y="1407"/>
                    </a:cubicBezTo>
                    <a:cubicBezTo>
                      <a:pt x="1652" y="1410"/>
                      <a:pt x="1648" y="1413"/>
                      <a:pt x="1644" y="1415"/>
                    </a:cubicBezTo>
                    <a:cubicBezTo>
                      <a:pt x="1648" y="1415"/>
                      <a:pt x="1652" y="1415"/>
                      <a:pt x="1656" y="1415"/>
                    </a:cubicBezTo>
                    <a:cubicBezTo>
                      <a:pt x="1652" y="1418"/>
                      <a:pt x="1648" y="1421"/>
                      <a:pt x="1644" y="1424"/>
                    </a:cubicBezTo>
                    <a:cubicBezTo>
                      <a:pt x="1648" y="1424"/>
                      <a:pt x="1652" y="1424"/>
                      <a:pt x="1656" y="1424"/>
                    </a:cubicBezTo>
                    <a:cubicBezTo>
                      <a:pt x="1652" y="1427"/>
                      <a:pt x="1648" y="1429"/>
                      <a:pt x="1644" y="1432"/>
                    </a:cubicBezTo>
                    <a:cubicBezTo>
                      <a:pt x="1648" y="1432"/>
                      <a:pt x="1652" y="1432"/>
                      <a:pt x="1656" y="1432"/>
                    </a:cubicBezTo>
                    <a:cubicBezTo>
                      <a:pt x="1652" y="1435"/>
                      <a:pt x="1648" y="1438"/>
                      <a:pt x="1644" y="1440"/>
                    </a:cubicBezTo>
                    <a:cubicBezTo>
                      <a:pt x="2137" y="1440"/>
                      <a:pt x="2629" y="1440"/>
                      <a:pt x="3121" y="1440"/>
                    </a:cubicBezTo>
                    <a:cubicBezTo>
                      <a:pt x="3232" y="1346"/>
                      <a:pt x="3340" y="1255"/>
                      <a:pt x="3445" y="1165"/>
                    </a:cubicBezTo>
                    <a:cubicBezTo>
                      <a:pt x="3441" y="1165"/>
                      <a:pt x="3438" y="1165"/>
                      <a:pt x="3435" y="1165"/>
                    </a:cubicBezTo>
                    <a:cubicBezTo>
                      <a:pt x="3438" y="1163"/>
                      <a:pt x="3442" y="1159"/>
                      <a:pt x="3445" y="1157"/>
                    </a:cubicBezTo>
                    <a:cubicBezTo>
                      <a:pt x="3441" y="1157"/>
                      <a:pt x="3438" y="1157"/>
                      <a:pt x="3435" y="1157"/>
                    </a:cubicBezTo>
                    <a:cubicBezTo>
                      <a:pt x="3438" y="1154"/>
                      <a:pt x="3442" y="1151"/>
                      <a:pt x="3445" y="1149"/>
                    </a:cubicBezTo>
                    <a:cubicBezTo>
                      <a:pt x="3441" y="1149"/>
                      <a:pt x="3438" y="1149"/>
                      <a:pt x="3435" y="1149"/>
                    </a:cubicBezTo>
                    <a:cubicBezTo>
                      <a:pt x="3438" y="1146"/>
                      <a:pt x="3442" y="1143"/>
                      <a:pt x="3445" y="1140"/>
                    </a:cubicBezTo>
                    <a:cubicBezTo>
                      <a:pt x="3441" y="1140"/>
                      <a:pt x="3438" y="1140"/>
                      <a:pt x="3435" y="1140"/>
                    </a:cubicBezTo>
                    <a:cubicBezTo>
                      <a:pt x="3436" y="1139"/>
                      <a:pt x="3437" y="1138"/>
                      <a:pt x="3439" y="1137"/>
                    </a:cubicBezTo>
                    <a:cubicBezTo>
                      <a:pt x="3483" y="1137"/>
                      <a:pt x="3527" y="1137"/>
                      <a:pt x="3571" y="1137"/>
                    </a:cubicBezTo>
                    <a:cubicBezTo>
                      <a:pt x="3479" y="1217"/>
                      <a:pt x="3385" y="1298"/>
                      <a:pt x="3289" y="1382"/>
                    </a:cubicBezTo>
                    <a:cubicBezTo>
                      <a:pt x="3292" y="1382"/>
                      <a:pt x="3295" y="1382"/>
                      <a:pt x="3298" y="1382"/>
                    </a:cubicBezTo>
                    <a:cubicBezTo>
                      <a:pt x="3295" y="1385"/>
                      <a:pt x="3292" y="1387"/>
                      <a:pt x="3289" y="1390"/>
                    </a:cubicBezTo>
                    <a:cubicBezTo>
                      <a:pt x="3292" y="1390"/>
                      <a:pt x="3295" y="1390"/>
                      <a:pt x="3298" y="1390"/>
                    </a:cubicBezTo>
                    <a:cubicBezTo>
                      <a:pt x="3295" y="1393"/>
                      <a:pt x="3292" y="1396"/>
                      <a:pt x="3289" y="1399"/>
                    </a:cubicBezTo>
                    <a:cubicBezTo>
                      <a:pt x="3292" y="1399"/>
                      <a:pt x="3295" y="1399"/>
                      <a:pt x="3298" y="1399"/>
                    </a:cubicBezTo>
                    <a:cubicBezTo>
                      <a:pt x="3295" y="1402"/>
                      <a:pt x="3292" y="1404"/>
                      <a:pt x="3289" y="1407"/>
                    </a:cubicBezTo>
                    <a:cubicBezTo>
                      <a:pt x="3292" y="1407"/>
                      <a:pt x="3295" y="1407"/>
                      <a:pt x="3298" y="1407"/>
                    </a:cubicBezTo>
                    <a:cubicBezTo>
                      <a:pt x="3295" y="1410"/>
                      <a:pt x="3292" y="1413"/>
                      <a:pt x="3289" y="1415"/>
                    </a:cubicBezTo>
                    <a:cubicBezTo>
                      <a:pt x="3292" y="1415"/>
                      <a:pt x="3295" y="1415"/>
                      <a:pt x="3298" y="1415"/>
                    </a:cubicBezTo>
                    <a:cubicBezTo>
                      <a:pt x="3295" y="1418"/>
                      <a:pt x="3292" y="1421"/>
                      <a:pt x="3289" y="1424"/>
                    </a:cubicBezTo>
                    <a:cubicBezTo>
                      <a:pt x="3292" y="1424"/>
                      <a:pt x="3295" y="1424"/>
                      <a:pt x="3298" y="1424"/>
                    </a:cubicBezTo>
                    <a:cubicBezTo>
                      <a:pt x="3295" y="1427"/>
                      <a:pt x="3292" y="1429"/>
                      <a:pt x="3289" y="1432"/>
                    </a:cubicBezTo>
                    <a:cubicBezTo>
                      <a:pt x="3292" y="1432"/>
                      <a:pt x="3295" y="1432"/>
                      <a:pt x="3298" y="1432"/>
                    </a:cubicBezTo>
                    <a:cubicBezTo>
                      <a:pt x="3295" y="1435"/>
                      <a:pt x="3292" y="1438"/>
                      <a:pt x="3289" y="1440"/>
                    </a:cubicBezTo>
                    <a:cubicBezTo>
                      <a:pt x="3781" y="1440"/>
                      <a:pt x="4274" y="1440"/>
                      <a:pt x="4766" y="1440"/>
                    </a:cubicBezTo>
                    <a:cubicBezTo>
                      <a:pt x="4856" y="1347"/>
                      <a:pt x="4943" y="1255"/>
                      <a:pt x="5028" y="1165"/>
                    </a:cubicBezTo>
                    <a:cubicBezTo>
                      <a:pt x="5026" y="1165"/>
                      <a:pt x="5023" y="1165"/>
                      <a:pt x="5020" y="1165"/>
                    </a:cubicBezTo>
                    <a:cubicBezTo>
                      <a:pt x="5023" y="1163"/>
                      <a:pt x="5026" y="1159"/>
                      <a:pt x="5028" y="1157"/>
                    </a:cubicBezTo>
                    <a:cubicBezTo>
                      <a:pt x="5026" y="1157"/>
                      <a:pt x="5023" y="1157"/>
                      <a:pt x="5020" y="1157"/>
                    </a:cubicBezTo>
                    <a:cubicBezTo>
                      <a:pt x="5023" y="1154"/>
                      <a:pt x="5026" y="1151"/>
                      <a:pt x="5028" y="1149"/>
                    </a:cubicBezTo>
                    <a:cubicBezTo>
                      <a:pt x="5026" y="1149"/>
                      <a:pt x="5023" y="1149"/>
                      <a:pt x="5020" y="1149"/>
                    </a:cubicBezTo>
                    <a:cubicBezTo>
                      <a:pt x="5023" y="1146"/>
                      <a:pt x="5026" y="1143"/>
                      <a:pt x="5028" y="1140"/>
                    </a:cubicBezTo>
                    <a:cubicBezTo>
                      <a:pt x="5026" y="1140"/>
                      <a:pt x="5023" y="1140"/>
                      <a:pt x="5020" y="1140"/>
                    </a:cubicBezTo>
                    <a:cubicBezTo>
                      <a:pt x="5021" y="1139"/>
                      <a:pt x="5022" y="1138"/>
                      <a:pt x="5023" y="1137"/>
                    </a:cubicBezTo>
                    <a:cubicBezTo>
                      <a:pt x="5069" y="1137"/>
                      <a:pt x="5115" y="1137"/>
                      <a:pt x="5161" y="1137"/>
                    </a:cubicBezTo>
                    <a:cubicBezTo>
                      <a:pt x="5087" y="1217"/>
                      <a:pt x="5011" y="1298"/>
                      <a:pt x="4933" y="1382"/>
                    </a:cubicBezTo>
                    <a:cubicBezTo>
                      <a:pt x="4936" y="1382"/>
                      <a:pt x="4938" y="1382"/>
                      <a:pt x="4941" y="1382"/>
                    </a:cubicBezTo>
                    <a:cubicBezTo>
                      <a:pt x="4938" y="1385"/>
                      <a:pt x="4936" y="1387"/>
                      <a:pt x="4933" y="1390"/>
                    </a:cubicBezTo>
                    <a:cubicBezTo>
                      <a:pt x="4936" y="1390"/>
                      <a:pt x="4938" y="1390"/>
                      <a:pt x="4941" y="1390"/>
                    </a:cubicBezTo>
                    <a:cubicBezTo>
                      <a:pt x="4938" y="1393"/>
                      <a:pt x="4936" y="1396"/>
                      <a:pt x="4933" y="1399"/>
                    </a:cubicBezTo>
                    <a:cubicBezTo>
                      <a:pt x="4936" y="1399"/>
                      <a:pt x="4938" y="1399"/>
                      <a:pt x="4941" y="1399"/>
                    </a:cubicBezTo>
                    <a:cubicBezTo>
                      <a:pt x="4938" y="1402"/>
                      <a:pt x="4936" y="1404"/>
                      <a:pt x="4933" y="1407"/>
                    </a:cubicBezTo>
                    <a:cubicBezTo>
                      <a:pt x="4936" y="1407"/>
                      <a:pt x="4938" y="1407"/>
                      <a:pt x="4941" y="1407"/>
                    </a:cubicBezTo>
                    <a:cubicBezTo>
                      <a:pt x="4938" y="1410"/>
                      <a:pt x="4936" y="1413"/>
                      <a:pt x="4933" y="1415"/>
                    </a:cubicBezTo>
                    <a:cubicBezTo>
                      <a:pt x="4936" y="1415"/>
                      <a:pt x="4938" y="1415"/>
                      <a:pt x="4941" y="1415"/>
                    </a:cubicBezTo>
                    <a:cubicBezTo>
                      <a:pt x="4938" y="1418"/>
                      <a:pt x="4936" y="1421"/>
                      <a:pt x="4933" y="1424"/>
                    </a:cubicBezTo>
                    <a:cubicBezTo>
                      <a:pt x="4936" y="1424"/>
                      <a:pt x="4938" y="1424"/>
                      <a:pt x="4941" y="1424"/>
                    </a:cubicBezTo>
                    <a:cubicBezTo>
                      <a:pt x="4938" y="1427"/>
                      <a:pt x="4936" y="1429"/>
                      <a:pt x="4933" y="1432"/>
                    </a:cubicBezTo>
                    <a:cubicBezTo>
                      <a:pt x="4936" y="1432"/>
                      <a:pt x="4938" y="1432"/>
                      <a:pt x="4941" y="1432"/>
                    </a:cubicBezTo>
                    <a:cubicBezTo>
                      <a:pt x="4938" y="1435"/>
                      <a:pt x="4936" y="1438"/>
                      <a:pt x="4933" y="1440"/>
                    </a:cubicBezTo>
                    <a:cubicBezTo>
                      <a:pt x="5561" y="1440"/>
                      <a:pt x="6190" y="1440"/>
                      <a:pt x="6818" y="1440"/>
                    </a:cubicBezTo>
                    <a:cubicBezTo>
                      <a:pt x="6882" y="1347"/>
                      <a:pt x="6944" y="1255"/>
                      <a:pt x="7004" y="1165"/>
                    </a:cubicBezTo>
                    <a:cubicBezTo>
                      <a:pt x="7003" y="1165"/>
                      <a:pt x="7001" y="1165"/>
                      <a:pt x="6999" y="1165"/>
                    </a:cubicBezTo>
                    <a:cubicBezTo>
                      <a:pt x="7001" y="1163"/>
                      <a:pt x="7003" y="1159"/>
                      <a:pt x="7004" y="1157"/>
                    </a:cubicBezTo>
                    <a:cubicBezTo>
                      <a:pt x="7003" y="1157"/>
                      <a:pt x="7001" y="1157"/>
                      <a:pt x="6999" y="1157"/>
                    </a:cubicBezTo>
                    <a:cubicBezTo>
                      <a:pt x="7001" y="1154"/>
                      <a:pt x="7003" y="1151"/>
                      <a:pt x="7004" y="1149"/>
                    </a:cubicBezTo>
                    <a:cubicBezTo>
                      <a:pt x="7003" y="1149"/>
                      <a:pt x="7001" y="1149"/>
                      <a:pt x="6999" y="1149"/>
                    </a:cubicBezTo>
                    <a:cubicBezTo>
                      <a:pt x="7001" y="1146"/>
                      <a:pt x="7003" y="1143"/>
                      <a:pt x="7004" y="1140"/>
                    </a:cubicBezTo>
                    <a:cubicBezTo>
                      <a:pt x="7003" y="1140"/>
                      <a:pt x="7001" y="1140"/>
                      <a:pt x="6999" y="1140"/>
                    </a:cubicBezTo>
                    <a:cubicBezTo>
                      <a:pt x="6999" y="1139"/>
                      <a:pt x="7000" y="1138"/>
                      <a:pt x="7001" y="1137"/>
                    </a:cubicBezTo>
                    <a:cubicBezTo>
                      <a:pt x="7008" y="1137"/>
                      <a:pt x="7016" y="1137"/>
                      <a:pt x="7023" y="1137"/>
                    </a:cubicBezTo>
                    <a:cubicBezTo>
                      <a:pt x="7082" y="1051"/>
                      <a:pt x="7139" y="966"/>
                      <a:pt x="7195" y="883"/>
                    </a:cubicBezTo>
                    <a:cubicBezTo>
                      <a:pt x="7193" y="883"/>
                      <a:pt x="7192" y="883"/>
                      <a:pt x="7190" y="883"/>
                    </a:cubicBezTo>
                    <a:cubicBezTo>
                      <a:pt x="7191" y="881"/>
                      <a:pt x="7193" y="878"/>
                      <a:pt x="7195" y="875"/>
                    </a:cubicBezTo>
                    <a:cubicBezTo>
                      <a:pt x="7193" y="875"/>
                      <a:pt x="7192" y="875"/>
                      <a:pt x="7190" y="875"/>
                    </a:cubicBezTo>
                    <a:cubicBezTo>
                      <a:pt x="7191" y="872"/>
                      <a:pt x="7193" y="869"/>
                      <a:pt x="7195" y="867"/>
                    </a:cubicBezTo>
                    <a:cubicBezTo>
                      <a:pt x="7193" y="867"/>
                      <a:pt x="7192" y="867"/>
                      <a:pt x="7190" y="867"/>
                    </a:cubicBezTo>
                    <a:cubicBezTo>
                      <a:pt x="7191" y="865"/>
                      <a:pt x="7192" y="863"/>
                      <a:pt x="7193" y="861"/>
                    </a:cubicBezTo>
                    <a:cubicBezTo>
                      <a:pt x="7238" y="861"/>
                      <a:pt x="7282" y="861"/>
                      <a:pt x="7327" y="861"/>
                    </a:cubicBezTo>
                    <a:cubicBezTo>
                      <a:pt x="7280" y="932"/>
                      <a:pt x="7233" y="1004"/>
                      <a:pt x="7184" y="1079"/>
                    </a:cubicBezTo>
                    <a:cubicBezTo>
                      <a:pt x="7186" y="1079"/>
                      <a:pt x="7188" y="1079"/>
                      <a:pt x="7189" y="1079"/>
                    </a:cubicBezTo>
                    <a:cubicBezTo>
                      <a:pt x="7188" y="1081"/>
                      <a:pt x="7186" y="1084"/>
                      <a:pt x="7184" y="1087"/>
                    </a:cubicBezTo>
                    <a:cubicBezTo>
                      <a:pt x="7186" y="1087"/>
                      <a:pt x="7188" y="1087"/>
                      <a:pt x="7189" y="1087"/>
                    </a:cubicBezTo>
                    <a:cubicBezTo>
                      <a:pt x="7188" y="1090"/>
                      <a:pt x="7186" y="1092"/>
                      <a:pt x="7184" y="1095"/>
                    </a:cubicBezTo>
                    <a:cubicBezTo>
                      <a:pt x="7186" y="1095"/>
                      <a:pt x="7188" y="1095"/>
                      <a:pt x="7189" y="1095"/>
                    </a:cubicBezTo>
                    <a:cubicBezTo>
                      <a:pt x="7188" y="1098"/>
                      <a:pt x="7186" y="1101"/>
                      <a:pt x="7184" y="1104"/>
                    </a:cubicBezTo>
                    <a:cubicBezTo>
                      <a:pt x="7186" y="1104"/>
                      <a:pt x="7188" y="1104"/>
                      <a:pt x="7189" y="1104"/>
                    </a:cubicBezTo>
                    <a:cubicBezTo>
                      <a:pt x="7189" y="1105"/>
                      <a:pt x="7188" y="1106"/>
                      <a:pt x="7187" y="1107"/>
                    </a:cubicBezTo>
                    <a:cubicBezTo>
                      <a:pt x="7180" y="1107"/>
                      <a:pt x="7173" y="1107"/>
                      <a:pt x="7165" y="1107"/>
                    </a:cubicBezTo>
                    <a:cubicBezTo>
                      <a:pt x="7106" y="1196"/>
                      <a:pt x="7046" y="1288"/>
                      <a:pt x="6985" y="1382"/>
                    </a:cubicBezTo>
                    <a:cubicBezTo>
                      <a:pt x="6987" y="1382"/>
                      <a:pt x="6988" y="1382"/>
                      <a:pt x="6990" y="1382"/>
                    </a:cubicBezTo>
                    <a:cubicBezTo>
                      <a:pt x="6988" y="1385"/>
                      <a:pt x="6987" y="1387"/>
                      <a:pt x="6985" y="1390"/>
                    </a:cubicBezTo>
                    <a:cubicBezTo>
                      <a:pt x="6987" y="1390"/>
                      <a:pt x="6988" y="1390"/>
                      <a:pt x="6990" y="1390"/>
                    </a:cubicBezTo>
                    <a:cubicBezTo>
                      <a:pt x="6988" y="1393"/>
                      <a:pt x="6987" y="1396"/>
                      <a:pt x="6985" y="1399"/>
                    </a:cubicBezTo>
                    <a:cubicBezTo>
                      <a:pt x="6987" y="1399"/>
                      <a:pt x="6988" y="1399"/>
                      <a:pt x="6990" y="1399"/>
                    </a:cubicBezTo>
                    <a:cubicBezTo>
                      <a:pt x="6988" y="1402"/>
                      <a:pt x="6987" y="1404"/>
                      <a:pt x="6985" y="1407"/>
                    </a:cubicBezTo>
                    <a:cubicBezTo>
                      <a:pt x="6987" y="1407"/>
                      <a:pt x="6988" y="1407"/>
                      <a:pt x="6990" y="1407"/>
                    </a:cubicBezTo>
                    <a:cubicBezTo>
                      <a:pt x="6988" y="1410"/>
                      <a:pt x="6987" y="1413"/>
                      <a:pt x="6985" y="1415"/>
                    </a:cubicBezTo>
                    <a:cubicBezTo>
                      <a:pt x="6987" y="1415"/>
                      <a:pt x="6988" y="1415"/>
                      <a:pt x="6990" y="1415"/>
                    </a:cubicBezTo>
                    <a:cubicBezTo>
                      <a:pt x="6988" y="1418"/>
                      <a:pt x="6987" y="1421"/>
                      <a:pt x="6985" y="1424"/>
                    </a:cubicBezTo>
                    <a:cubicBezTo>
                      <a:pt x="6987" y="1424"/>
                      <a:pt x="6988" y="1424"/>
                      <a:pt x="6990" y="1424"/>
                    </a:cubicBezTo>
                    <a:cubicBezTo>
                      <a:pt x="6988" y="1427"/>
                      <a:pt x="6987" y="1429"/>
                      <a:pt x="6985" y="1432"/>
                    </a:cubicBezTo>
                    <a:cubicBezTo>
                      <a:pt x="6987" y="1432"/>
                      <a:pt x="6988" y="1432"/>
                      <a:pt x="6990" y="1432"/>
                    </a:cubicBezTo>
                    <a:cubicBezTo>
                      <a:pt x="6988" y="1435"/>
                      <a:pt x="6987" y="1438"/>
                      <a:pt x="6985" y="1440"/>
                    </a:cubicBezTo>
                    <a:cubicBezTo>
                      <a:pt x="9670" y="1440"/>
                      <a:pt x="12355" y="1440"/>
                      <a:pt x="15040" y="1440"/>
                    </a:cubicBezTo>
                    <a:cubicBezTo>
                      <a:pt x="15039" y="1438"/>
                      <a:pt x="15038" y="1435"/>
                      <a:pt x="15037" y="1432"/>
                    </a:cubicBezTo>
                    <a:cubicBezTo>
                      <a:pt x="15038" y="1432"/>
                      <a:pt x="15039" y="1432"/>
                      <a:pt x="15040" y="1432"/>
                    </a:cubicBezTo>
                    <a:cubicBezTo>
                      <a:pt x="15039" y="1429"/>
                      <a:pt x="15038" y="1427"/>
                      <a:pt x="15037" y="1424"/>
                    </a:cubicBezTo>
                    <a:cubicBezTo>
                      <a:pt x="15038" y="1424"/>
                      <a:pt x="15039" y="1424"/>
                      <a:pt x="15040" y="1424"/>
                    </a:cubicBezTo>
                    <a:cubicBezTo>
                      <a:pt x="15039" y="1421"/>
                      <a:pt x="15038" y="1418"/>
                      <a:pt x="15037" y="1415"/>
                    </a:cubicBezTo>
                    <a:cubicBezTo>
                      <a:pt x="15038" y="1415"/>
                      <a:pt x="15039" y="1415"/>
                      <a:pt x="15040" y="1415"/>
                    </a:cubicBezTo>
                    <a:cubicBezTo>
                      <a:pt x="15039" y="1413"/>
                      <a:pt x="15038" y="1410"/>
                      <a:pt x="15037" y="1407"/>
                    </a:cubicBezTo>
                    <a:cubicBezTo>
                      <a:pt x="15038" y="1407"/>
                      <a:pt x="15039" y="1407"/>
                      <a:pt x="15040" y="1407"/>
                    </a:cubicBezTo>
                    <a:cubicBezTo>
                      <a:pt x="15039" y="1404"/>
                      <a:pt x="15038" y="1402"/>
                      <a:pt x="15037" y="1399"/>
                    </a:cubicBezTo>
                    <a:cubicBezTo>
                      <a:pt x="15038" y="1399"/>
                      <a:pt x="15039" y="1399"/>
                      <a:pt x="15040" y="1399"/>
                    </a:cubicBezTo>
                    <a:cubicBezTo>
                      <a:pt x="15039" y="1396"/>
                      <a:pt x="15038" y="1393"/>
                      <a:pt x="15037" y="1390"/>
                    </a:cubicBezTo>
                    <a:cubicBezTo>
                      <a:pt x="15038" y="1390"/>
                      <a:pt x="15039" y="1390"/>
                      <a:pt x="15040" y="1390"/>
                    </a:cubicBezTo>
                    <a:cubicBezTo>
                      <a:pt x="15039" y="1387"/>
                      <a:pt x="15038" y="1385"/>
                      <a:pt x="15037" y="1382"/>
                    </a:cubicBezTo>
                    <a:cubicBezTo>
                      <a:pt x="15038" y="1382"/>
                      <a:pt x="15039" y="1382"/>
                      <a:pt x="15040" y="1382"/>
                    </a:cubicBezTo>
                    <a:cubicBezTo>
                      <a:pt x="15000" y="1288"/>
                      <a:pt x="14961" y="1196"/>
                      <a:pt x="14922" y="1107"/>
                    </a:cubicBezTo>
                    <a:cubicBezTo>
                      <a:pt x="14917" y="1107"/>
                      <a:pt x="14913" y="1107"/>
                      <a:pt x="14908" y="1107"/>
                    </a:cubicBezTo>
                    <a:cubicBezTo>
                      <a:pt x="14907" y="1106"/>
                      <a:pt x="14907" y="1105"/>
                      <a:pt x="14907" y="1104"/>
                    </a:cubicBezTo>
                    <a:cubicBezTo>
                      <a:pt x="14908" y="1104"/>
                      <a:pt x="14909" y="1104"/>
                      <a:pt x="14910" y="1104"/>
                    </a:cubicBezTo>
                    <a:cubicBezTo>
                      <a:pt x="14909" y="1101"/>
                      <a:pt x="14908" y="1098"/>
                      <a:pt x="14907" y="1095"/>
                    </a:cubicBezTo>
                    <a:cubicBezTo>
                      <a:pt x="14908" y="1095"/>
                      <a:pt x="14909" y="1095"/>
                      <a:pt x="14910" y="1095"/>
                    </a:cubicBezTo>
                    <a:cubicBezTo>
                      <a:pt x="14909" y="1092"/>
                      <a:pt x="14908" y="1090"/>
                      <a:pt x="14907" y="1087"/>
                    </a:cubicBezTo>
                    <a:cubicBezTo>
                      <a:pt x="14908" y="1087"/>
                      <a:pt x="14909" y="1087"/>
                      <a:pt x="14910" y="1087"/>
                    </a:cubicBezTo>
                    <a:cubicBezTo>
                      <a:pt x="14909" y="1084"/>
                      <a:pt x="14908" y="1081"/>
                      <a:pt x="14907" y="1079"/>
                    </a:cubicBezTo>
                    <a:cubicBezTo>
                      <a:pt x="14908" y="1079"/>
                      <a:pt x="14909" y="1079"/>
                      <a:pt x="14910" y="1079"/>
                    </a:cubicBezTo>
                    <a:cubicBezTo>
                      <a:pt x="14878" y="1005"/>
                      <a:pt x="14847" y="932"/>
                      <a:pt x="14817" y="861"/>
                    </a:cubicBezTo>
                    <a:cubicBezTo>
                      <a:pt x="14863" y="861"/>
                      <a:pt x="14910" y="861"/>
                      <a:pt x="14957" y="861"/>
                    </a:cubicBezTo>
                    <a:cubicBezTo>
                      <a:pt x="14958" y="863"/>
                      <a:pt x="14959" y="865"/>
                      <a:pt x="14960" y="867"/>
                    </a:cubicBezTo>
                    <a:cubicBezTo>
                      <a:pt x="14958" y="867"/>
                      <a:pt x="14957" y="867"/>
                      <a:pt x="14956" y="867"/>
                    </a:cubicBezTo>
                    <a:cubicBezTo>
                      <a:pt x="14957" y="869"/>
                      <a:pt x="14958" y="872"/>
                      <a:pt x="14960" y="875"/>
                    </a:cubicBezTo>
                    <a:cubicBezTo>
                      <a:pt x="14958" y="875"/>
                      <a:pt x="14957" y="875"/>
                      <a:pt x="14956" y="875"/>
                    </a:cubicBezTo>
                    <a:cubicBezTo>
                      <a:pt x="14957" y="878"/>
                      <a:pt x="14958" y="881"/>
                      <a:pt x="14960" y="883"/>
                    </a:cubicBezTo>
                    <a:cubicBezTo>
                      <a:pt x="14958" y="883"/>
                      <a:pt x="14957" y="883"/>
                      <a:pt x="14956" y="883"/>
                    </a:cubicBezTo>
                    <a:cubicBezTo>
                      <a:pt x="14993" y="966"/>
                      <a:pt x="15031" y="1050"/>
                      <a:pt x="15071" y="1137"/>
                    </a:cubicBezTo>
                    <a:cubicBezTo>
                      <a:pt x="15076" y="1137"/>
                      <a:pt x="15081" y="1137"/>
                      <a:pt x="15086" y="1137"/>
                    </a:cubicBezTo>
                    <a:cubicBezTo>
                      <a:pt x="15086" y="1138"/>
                      <a:pt x="15087" y="1139"/>
                      <a:pt x="15087" y="1140"/>
                    </a:cubicBezTo>
                    <a:cubicBezTo>
                      <a:pt x="15086" y="1140"/>
                      <a:pt x="15085" y="1140"/>
                      <a:pt x="15083" y="1140"/>
                    </a:cubicBezTo>
                    <a:cubicBezTo>
                      <a:pt x="15084" y="1143"/>
                      <a:pt x="15086" y="1146"/>
                      <a:pt x="15087" y="1149"/>
                    </a:cubicBezTo>
                    <a:cubicBezTo>
                      <a:pt x="15086" y="1149"/>
                      <a:pt x="15085" y="1149"/>
                      <a:pt x="15083" y="1149"/>
                    </a:cubicBezTo>
                    <a:cubicBezTo>
                      <a:pt x="15084" y="1151"/>
                      <a:pt x="15086" y="1154"/>
                      <a:pt x="15087" y="1157"/>
                    </a:cubicBezTo>
                    <a:cubicBezTo>
                      <a:pt x="15086" y="1157"/>
                      <a:pt x="15085" y="1157"/>
                      <a:pt x="15083" y="1157"/>
                    </a:cubicBezTo>
                    <a:cubicBezTo>
                      <a:pt x="15084" y="1159"/>
                      <a:pt x="15086" y="1163"/>
                      <a:pt x="15087" y="1165"/>
                    </a:cubicBezTo>
                    <a:cubicBezTo>
                      <a:pt x="15086" y="1165"/>
                      <a:pt x="15085" y="1165"/>
                      <a:pt x="15083" y="1165"/>
                    </a:cubicBezTo>
                    <a:cubicBezTo>
                      <a:pt x="15124" y="1255"/>
                      <a:pt x="15165" y="1347"/>
                      <a:pt x="15208" y="1440"/>
                    </a:cubicBezTo>
                    <a:cubicBezTo>
                      <a:pt x="15836" y="1440"/>
                      <a:pt x="16464" y="1440"/>
                      <a:pt x="17092" y="1440"/>
                    </a:cubicBezTo>
                    <a:cubicBezTo>
                      <a:pt x="17090" y="1438"/>
                      <a:pt x="17088" y="1435"/>
                      <a:pt x="17086" y="1432"/>
                    </a:cubicBezTo>
                    <a:cubicBezTo>
                      <a:pt x="17088" y="1432"/>
                      <a:pt x="17090" y="1432"/>
                      <a:pt x="17092" y="1432"/>
                    </a:cubicBezTo>
                    <a:cubicBezTo>
                      <a:pt x="17090" y="1429"/>
                      <a:pt x="17088" y="1427"/>
                      <a:pt x="17086" y="1424"/>
                    </a:cubicBezTo>
                    <a:cubicBezTo>
                      <a:pt x="17088" y="1424"/>
                      <a:pt x="17090" y="1424"/>
                      <a:pt x="17092" y="1424"/>
                    </a:cubicBezTo>
                    <a:cubicBezTo>
                      <a:pt x="17090" y="1421"/>
                      <a:pt x="17088" y="1418"/>
                      <a:pt x="17086" y="1415"/>
                    </a:cubicBezTo>
                    <a:cubicBezTo>
                      <a:pt x="17088" y="1415"/>
                      <a:pt x="17090" y="1415"/>
                      <a:pt x="17092" y="1415"/>
                    </a:cubicBezTo>
                    <a:cubicBezTo>
                      <a:pt x="17090" y="1413"/>
                      <a:pt x="17088" y="1410"/>
                      <a:pt x="17086" y="1407"/>
                    </a:cubicBezTo>
                    <a:cubicBezTo>
                      <a:pt x="17088" y="1407"/>
                      <a:pt x="17090" y="1407"/>
                      <a:pt x="17092" y="1407"/>
                    </a:cubicBezTo>
                    <a:cubicBezTo>
                      <a:pt x="17090" y="1404"/>
                      <a:pt x="17088" y="1402"/>
                      <a:pt x="17086" y="1399"/>
                    </a:cubicBezTo>
                    <a:cubicBezTo>
                      <a:pt x="17088" y="1399"/>
                      <a:pt x="17090" y="1399"/>
                      <a:pt x="17092" y="1399"/>
                    </a:cubicBezTo>
                    <a:cubicBezTo>
                      <a:pt x="17090" y="1396"/>
                      <a:pt x="17088" y="1393"/>
                      <a:pt x="17086" y="1390"/>
                    </a:cubicBezTo>
                    <a:cubicBezTo>
                      <a:pt x="17088" y="1390"/>
                      <a:pt x="17090" y="1390"/>
                      <a:pt x="17092" y="1390"/>
                    </a:cubicBezTo>
                    <a:cubicBezTo>
                      <a:pt x="17090" y="1387"/>
                      <a:pt x="17088" y="1385"/>
                      <a:pt x="17086" y="1382"/>
                    </a:cubicBezTo>
                    <a:cubicBezTo>
                      <a:pt x="17088" y="1382"/>
                      <a:pt x="17090" y="1382"/>
                      <a:pt x="17092" y="1382"/>
                    </a:cubicBezTo>
                    <a:cubicBezTo>
                      <a:pt x="17033" y="1298"/>
                      <a:pt x="16976" y="1217"/>
                      <a:pt x="16920" y="1137"/>
                    </a:cubicBezTo>
                    <a:cubicBezTo>
                      <a:pt x="16964" y="1137"/>
                      <a:pt x="17009" y="1137"/>
                      <a:pt x="17054" y="1137"/>
                    </a:cubicBezTo>
                    <a:cubicBezTo>
                      <a:pt x="17054" y="1138"/>
                      <a:pt x="17055" y="1139"/>
                      <a:pt x="17056" y="1140"/>
                    </a:cubicBezTo>
                    <a:cubicBezTo>
                      <a:pt x="17054" y="1140"/>
                      <a:pt x="17052" y="1140"/>
                      <a:pt x="17050" y="1140"/>
                    </a:cubicBezTo>
                    <a:cubicBezTo>
                      <a:pt x="17052" y="1143"/>
                      <a:pt x="17054" y="1146"/>
                      <a:pt x="17056" y="1149"/>
                    </a:cubicBezTo>
                    <a:cubicBezTo>
                      <a:pt x="17054" y="1149"/>
                      <a:pt x="17052" y="1149"/>
                      <a:pt x="17050" y="1149"/>
                    </a:cubicBezTo>
                    <a:cubicBezTo>
                      <a:pt x="17052" y="1151"/>
                      <a:pt x="17054" y="1154"/>
                      <a:pt x="17056" y="1157"/>
                    </a:cubicBezTo>
                    <a:cubicBezTo>
                      <a:pt x="17054" y="1157"/>
                      <a:pt x="17052" y="1157"/>
                      <a:pt x="17050" y="1157"/>
                    </a:cubicBezTo>
                    <a:cubicBezTo>
                      <a:pt x="17052" y="1159"/>
                      <a:pt x="17054" y="1163"/>
                      <a:pt x="17056" y="1165"/>
                    </a:cubicBezTo>
                    <a:cubicBezTo>
                      <a:pt x="17054" y="1165"/>
                      <a:pt x="17052" y="1165"/>
                      <a:pt x="17050" y="1165"/>
                    </a:cubicBezTo>
                    <a:cubicBezTo>
                      <a:pt x="17115" y="1255"/>
                      <a:pt x="17181" y="1347"/>
                      <a:pt x="17250" y="1440"/>
                    </a:cubicBezTo>
                    <a:cubicBezTo>
                      <a:pt x="17742" y="1440"/>
                      <a:pt x="18234" y="1440"/>
                      <a:pt x="18727" y="1440"/>
                    </a:cubicBezTo>
                    <a:cubicBezTo>
                      <a:pt x="18724" y="1438"/>
                      <a:pt x="18722" y="1435"/>
                      <a:pt x="18719" y="1432"/>
                    </a:cubicBezTo>
                    <a:cubicBezTo>
                      <a:pt x="18722" y="1432"/>
                      <a:pt x="18724" y="1432"/>
                      <a:pt x="18727" y="1432"/>
                    </a:cubicBezTo>
                    <a:cubicBezTo>
                      <a:pt x="18724" y="1429"/>
                      <a:pt x="18722" y="1427"/>
                      <a:pt x="18719" y="1424"/>
                    </a:cubicBezTo>
                    <a:cubicBezTo>
                      <a:pt x="18722" y="1424"/>
                      <a:pt x="18724" y="1424"/>
                      <a:pt x="18727" y="1424"/>
                    </a:cubicBezTo>
                    <a:cubicBezTo>
                      <a:pt x="18724" y="1421"/>
                      <a:pt x="18722" y="1418"/>
                      <a:pt x="18719" y="1415"/>
                    </a:cubicBezTo>
                    <a:cubicBezTo>
                      <a:pt x="18722" y="1415"/>
                      <a:pt x="18724" y="1415"/>
                      <a:pt x="18727" y="1415"/>
                    </a:cubicBezTo>
                    <a:cubicBezTo>
                      <a:pt x="18724" y="1413"/>
                      <a:pt x="18722" y="1410"/>
                      <a:pt x="18719" y="1407"/>
                    </a:cubicBezTo>
                    <a:cubicBezTo>
                      <a:pt x="18722" y="1407"/>
                      <a:pt x="18724" y="1407"/>
                      <a:pt x="18727" y="1407"/>
                    </a:cubicBezTo>
                    <a:cubicBezTo>
                      <a:pt x="18724" y="1404"/>
                      <a:pt x="18722" y="1402"/>
                      <a:pt x="18719" y="1399"/>
                    </a:cubicBezTo>
                    <a:cubicBezTo>
                      <a:pt x="18722" y="1399"/>
                      <a:pt x="18724" y="1399"/>
                      <a:pt x="18727" y="1399"/>
                    </a:cubicBezTo>
                    <a:cubicBezTo>
                      <a:pt x="18724" y="1396"/>
                      <a:pt x="18722" y="1393"/>
                      <a:pt x="18719" y="1390"/>
                    </a:cubicBezTo>
                    <a:cubicBezTo>
                      <a:pt x="18722" y="1390"/>
                      <a:pt x="18724" y="1390"/>
                      <a:pt x="18727" y="1390"/>
                    </a:cubicBezTo>
                    <a:cubicBezTo>
                      <a:pt x="18724" y="1387"/>
                      <a:pt x="18722" y="1385"/>
                      <a:pt x="18719" y="1382"/>
                    </a:cubicBezTo>
                    <a:cubicBezTo>
                      <a:pt x="18722" y="1382"/>
                      <a:pt x="18724" y="1382"/>
                      <a:pt x="18727" y="1382"/>
                    </a:cubicBezTo>
                    <a:cubicBezTo>
                      <a:pt x="18649" y="1298"/>
                      <a:pt x="18574" y="1217"/>
                      <a:pt x="18500" y="1137"/>
                    </a:cubicBezTo>
                    <a:cubicBezTo>
                      <a:pt x="18546" y="1137"/>
                      <a:pt x="18592" y="1137"/>
                      <a:pt x="18638" y="1137"/>
                    </a:cubicBezTo>
                    <a:cubicBezTo>
                      <a:pt x="18639" y="1138"/>
                      <a:pt x="18640" y="1139"/>
                      <a:pt x="18641" y="1140"/>
                    </a:cubicBezTo>
                    <a:cubicBezTo>
                      <a:pt x="18639" y="1140"/>
                      <a:pt x="18636" y="1140"/>
                      <a:pt x="18633" y="1140"/>
                    </a:cubicBezTo>
                    <a:cubicBezTo>
                      <a:pt x="18636" y="1143"/>
                      <a:pt x="18639" y="1146"/>
                      <a:pt x="18641" y="1149"/>
                    </a:cubicBezTo>
                    <a:cubicBezTo>
                      <a:pt x="18639" y="1149"/>
                      <a:pt x="18636" y="1149"/>
                      <a:pt x="18633" y="1149"/>
                    </a:cubicBezTo>
                    <a:cubicBezTo>
                      <a:pt x="18636" y="1151"/>
                      <a:pt x="18639" y="1154"/>
                      <a:pt x="18641" y="1157"/>
                    </a:cubicBezTo>
                    <a:cubicBezTo>
                      <a:pt x="18639" y="1157"/>
                      <a:pt x="18636" y="1157"/>
                      <a:pt x="18633" y="1157"/>
                    </a:cubicBezTo>
                    <a:cubicBezTo>
                      <a:pt x="18636" y="1159"/>
                      <a:pt x="18639" y="1163"/>
                      <a:pt x="18641" y="1165"/>
                    </a:cubicBezTo>
                    <a:cubicBezTo>
                      <a:pt x="18639" y="1165"/>
                      <a:pt x="18636" y="1165"/>
                      <a:pt x="18633" y="1165"/>
                    </a:cubicBezTo>
                    <a:cubicBezTo>
                      <a:pt x="18718" y="1255"/>
                      <a:pt x="18805" y="1347"/>
                      <a:pt x="18894" y="1440"/>
                    </a:cubicBezTo>
                    <a:cubicBezTo>
                      <a:pt x="19387" y="1440"/>
                      <a:pt x="19879" y="1440"/>
                      <a:pt x="20371" y="1440"/>
                    </a:cubicBezTo>
                    <a:cubicBezTo>
                      <a:pt x="20368" y="1438"/>
                      <a:pt x="20365" y="1435"/>
                      <a:pt x="20362" y="1432"/>
                    </a:cubicBezTo>
                    <a:cubicBezTo>
                      <a:pt x="20365" y="1432"/>
                      <a:pt x="20368" y="1432"/>
                      <a:pt x="20371" y="1432"/>
                    </a:cubicBezTo>
                    <a:cubicBezTo>
                      <a:pt x="20368" y="1429"/>
                      <a:pt x="20365" y="1427"/>
                      <a:pt x="20362" y="1424"/>
                    </a:cubicBezTo>
                    <a:cubicBezTo>
                      <a:pt x="20365" y="1424"/>
                      <a:pt x="20368" y="1424"/>
                      <a:pt x="20371" y="1424"/>
                    </a:cubicBezTo>
                    <a:cubicBezTo>
                      <a:pt x="20368" y="1421"/>
                      <a:pt x="20365" y="1418"/>
                      <a:pt x="20362" y="1415"/>
                    </a:cubicBezTo>
                    <a:cubicBezTo>
                      <a:pt x="20365" y="1415"/>
                      <a:pt x="20368" y="1415"/>
                      <a:pt x="20371" y="1415"/>
                    </a:cubicBezTo>
                    <a:cubicBezTo>
                      <a:pt x="20368" y="1413"/>
                      <a:pt x="20365" y="1410"/>
                      <a:pt x="20362" y="1407"/>
                    </a:cubicBezTo>
                    <a:cubicBezTo>
                      <a:pt x="20365" y="1407"/>
                      <a:pt x="20368" y="1407"/>
                      <a:pt x="20371" y="1407"/>
                    </a:cubicBezTo>
                    <a:cubicBezTo>
                      <a:pt x="20368" y="1404"/>
                      <a:pt x="20365" y="1402"/>
                      <a:pt x="20362" y="1399"/>
                    </a:cubicBezTo>
                    <a:cubicBezTo>
                      <a:pt x="20365" y="1399"/>
                      <a:pt x="20368" y="1399"/>
                      <a:pt x="20371" y="1399"/>
                    </a:cubicBezTo>
                    <a:cubicBezTo>
                      <a:pt x="20368" y="1396"/>
                      <a:pt x="20365" y="1393"/>
                      <a:pt x="20362" y="1390"/>
                    </a:cubicBezTo>
                    <a:cubicBezTo>
                      <a:pt x="20365" y="1390"/>
                      <a:pt x="20368" y="1390"/>
                      <a:pt x="20371" y="1390"/>
                    </a:cubicBezTo>
                    <a:cubicBezTo>
                      <a:pt x="20368" y="1387"/>
                      <a:pt x="20365" y="1385"/>
                      <a:pt x="20362" y="1382"/>
                    </a:cubicBezTo>
                    <a:cubicBezTo>
                      <a:pt x="20365" y="1382"/>
                      <a:pt x="20368" y="1382"/>
                      <a:pt x="20371" y="1382"/>
                    </a:cubicBezTo>
                    <a:cubicBezTo>
                      <a:pt x="20275" y="1298"/>
                      <a:pt x="20182" y="1217"/>
                      <a:pt x="20090" y="1137"/>
                    </a:cubicBezTo>
                    <a:cubicBezTo>
                      <a:pt x="20135" y="1137"/>
                      <a:pt x="20179" y="1137"/>
                      <a:pt x="20223" y="1137"/>
                    </a:cubicBezTo>
                    <a:cubicBezTo>
                      <a:pt x="20224" y="1138"/>
                      <a:pt x="20225" y="1139"/>
                      <a:pt x="20227" y="1140"/>
                    </a:cubicBezTo>
                    <a:cubicBezTo>
                      <a:pt x="20223" y="1140"/>
                      <a:pt x="20220" y="1140"/>
                      <a:pt x="20217" y="1140"/>
                    </a:cubicBezTo>
                    <a:cubicBezTo>
                      <a:pt x="20220" y="1143"/>
                      <a:pt x="20223" y="1146"/>
                      <a:pt x="20227" y="1149"/>
                    </a:cubicBezTo>
                    <a:cubicBezTo>
                      <a:pt x="20223" y="1149"/>
                      <a:pt x="20220" y="1149"/>
                      <a:pt x="20217" y="1149"/>
                    </a:cubicBezTo>
                    <a:cubicBezTo>
                      <a:pt x="20220" y="1151"/>
                      <a:pt x="20223" y="1154"/>
                      <a:pt x="20227" y="1157"/>
                    </a:cubicBezTo>
                    <a:cubicBezTo>
                      <a:pt x="20223" y="1157"/>
                      <a:pt x="20220" y="1157"/>
                      <a:pt x="20217" y="1157"/>
                    </a:cubicBezTo>
                    <a:cubicBezTo>
                      <a:pt x="20220" y="1160"/>
                      <a:pt x="20223" y="1163"/>
                      <a:pt x="20227" y="1165"/>
                    </a:cubicBezTo>
                    <a:cubicBezTo>
                      <a:pt x="20223" y="1165"/>
                      <a:pt x="20220" y="1165"/>
                      <a:pt x="20217" y="1165"/>
                    </a:cubicBezTo>
                    <a:cubicBezTo>
                      <a:pt x="20262" y="1204"/>
                      <a:pt x="20308" y="1243"/>
                      <a:pt x="20354" y="1282"/>
                    </a:cubicBezTo>
                    <a:cubicBezTo>
                      <a:pt x="20367" y="1282"/>
                      <a:pt x="20380" y="1282"/>
                      <a:pt x="20393" y="1282"/>
                    </a:cubicBezTo>
                    <a:cubicBezTo>
                      <a:pt x="20395" y="1284"/>
                      <a:pt x="20397" y="1286"/>
                      <a:pt x="20399" y="1288"/>
                    </a:cubicBezTo>
                    <a:cubicBezTo>
                      <a:pt x="20396" y="1288"/>
                      <a:pt x="20393" y="1288"/>
                      <a:pt x="20390" y="1288"/>
                    </a:cubicBezTo>
                    <a:cubicBezTo>
                      <a:pt x="20393" y="1291"/>
                      <a:pt x="20396" y="1293"/>
                      <a:pt x="20399" y="1296"/>
                    </a:cubicBezTo>
                    <a:cubicBezTo>
                      <a:pt x="20396" y="1296"/>
                      <a:pt x="20393" y="1296"/>
                      <a:pt x="20390" y="1296"/>
                    </a:cubicBezTo>
                    <a:cubicBezTo>
                      <a:pt x="20393" y="1299"/>
                      <a:pt x="20396" y="1302"/>
                      <a:pt x="20399" y="1305"/>
                    </a:cubicBezTo>
                    <a:cubicBezTo>
                      <a:pt x="20396" y="1305"/>
                      <a:pt x="20393" y="1305"/>
                      <a:pt x="20390" y="1305"/>
                    </a:cubicBezTo>
                    <a:cubicBezTo>
                      <a:pt x="20393" y="1307"/>
                      <a:pt x="20396" y="1310"/>
                      <a:pt x="20399" y="1313"/>
                    </a:cubicBezTo>
                    <a:cubicBezTo>
                      <a:pt x="20396" y="1313"/>
                      <a:pt x="20393" y="1313"/>
                      <a:pt x="20390" y="1313"/>
                    </a:cubicBezTo>
                    <a:cubicBezTo>
                      <a:pt x="20439" y="1355"/>
                      <a:pt x="20488" y="1397"/>
                      <a:pt x="20539" y="1440"/>
                    </a:cubicBezTo>
                    <a:cubicBezTo>
                      <a:pt x="21031" y="1440"/>
                      <a:pt x="21523" y="1440"/>
                      <a:pt x="22016" y="1440"/>
                    </a:cubicBezTo>
                    <a:cubicBezTo>
                      <a:pt x="22012" y="1438"/>
                      <a:pt x="22008" y="1435"/>
                      <a:pt x="22004" y="1432"/>
                    </a:cubicBezTo>
                    <a:cubicBezTo>
                      <a:pt x="22008" y="1432"/>
                      <a:pt x="22012" y="1432"/>
                      <a:pt x="22016" y="1432"/>
                    </a:cubicBezTo>
                    <a:cubicBezTo>
                      <a:pt x="22012" y="1429"/>
                      <a:pt x="22008" y="1426"/>
                      <a:pt x="22004" y="1424"/>
                    </a:cubicBezTo>
                    <a:cubicBezTo>
                      <a:pt x="22008" y="1424"/>
                      <a:pt x="22012" y="1424"/>
                      <a:pt x="22016" y="1424"/>
                    </a:cubicBezTo>
                    <a:cubicBezTo>
                      <a:pt x="22012" y="1421"/>
                      <a:pt x="22008" y="1418"/>
                      <a:pt x="22004" y="1415"/>
                    </a:cubicBezTo>
                    <a:cubicBezTo>
                      <a:pt x="22008" y="1415"/>
                      <a:pt x="22012" y="1415"/>
                      <a:pt x="22016" y="1415"/>
                    </a:cubicBezTo>
                    <a:cubicBezTo>
                      <a:pt x="22012" y="1413"/>
                      <a:pt x="22008" y="1410"/>
                      <a:pt x="22004" y="1407"/>
                    </a:cubicBezTo>
                    <a:cubicBezTo>
                      <a:pt x="22008" y="1407"/>
                      <a:pt x="22012" y="1407"/>
                      <a:pt x="22016" y="1407"/>
                    </a:cubicBezTo>
                    <a:cubicBezTo>
                      <a:pt x="22012" y="1404"/>
                      <a:pt x="22008" y="1401"/>
                      <a:pt x="22004" y="1399"/>
                    </a:cubicBezTo>
                    <a:cubicBezTo>
                      <a:pt x="22008" y="1399"/>
                      <a:pt x="22012" y="1399"/>
                      <a:pt x="22016" y="1399"/>
                    </a:cubicBezTo>
                    <a:cubicBezTo>
                      <a:pt x="22012" y="1396"/>
                      <a:pt x="22008" y="1393"/>
                      <a:pt x="22004" y="1390"/>
                    </a:cubicBezTo>
                    <a:cubicBezTo>
                      <a:pt x="22008" y="1390"/>
                      <a:pt x="22012" y="1390"/>
                      <a:pt x="22016" y="1390"/>
                    </a:cubicBezTo>
                    <a:cubicBezTo>
                      <a:pt x="22012" y="1387"/>
                      <a:pt x="22008" y="1385"/>
                      <a:pt x="22004" y="1382"/>
                    </a:cubicBezTo>
                    <a:cubicBezTo>
                      <a:pt x="22008" y="1382"/>
                      <a:pt x="22012" y="1382"/>
                      <a:pt x="22016" y="1382"/>
                    </a:cubicBezTo>
                    <a:cubicBezTo>
                      <a:pt x="21957" y="1339"/>
                      <a:pt x="21899" y="1297"/>
                      <a:pt x="21841" y="1254"/>
                    </a:cubicBezTo>
                    <a:cubicBezTo>
                      <a:pt x="21826" y="1254"/>
                      <a:pt x="21811" y="1254"/>
                      <a:pt x="21796" y="1254"/>
                    </a:cubicBezTo>
                    <a:cubicBezTo>
                      <a:pt x="21793" y="1253"/>
                      <a:pt x="21791" y="1251"/>
                      <a:pt x="21788" y="1249"/>
                    </a:cubicBezTo>
                    <a:cubicBezTo>
                      <a:pt x="21792" y="1249"/>
                      <a:pt x="21795" y="1249"/>
                      <a:pt x="21799" y="1249"/>
                    </a:cubicBezTo>
                    <a:cubicBezTo>
                      <a:pt x="21795" y="1246"/>
                      <a:pt x="21792" y="1243"/>
                      <a:pt x="21788" y="1240"/>
                    </a:cubicBezTo>
                    <a:cubicBezTo>
                      <a:pt x="21792" y="1240"/>
                      <a:pt x="21795" y="1240"/>
                      <a:pt x="21799" y="1240"/>
                    </a:cubicBezTo>
                    <a:cubicBezTo>
                      <a:pt x="21795" y="1238"/>
                      <a:pt x="21792" y="1235"/>
                      <a:pt x="21788" y="1232"/>
                    </a:cubicBezTo>
                    <a:cubicBezTo>
                      <a:pt x="21792" y="1232"/>
                      <a:pt x="21795" y="1232"/>
                      <a:pt x="21799" y="1232"/>
                    </a:cubicBezTo>
                    <a:cubicBezTo>
                      <a:pt x="21795" y="1229"/>
                      <a:pt x="21792" y="1227"/>
                      <a:pt x="21788" y="1224"/>
                    </a:cubicBezTo>
                    <a:cubicBezTo>
                      <a:pt x="21792" y="1224"/>
                      <a:pt x="21795" y="1224"/>
                      <a:pt x="21799" y="1224"/>
                    </a:cubicBezTo>
                    <a:cubicBezTo>
                      <a:pt x="21759" y="1195"/>
                      <a:pt x="21720" y="1166"/>
                      <a:pt x="21681" y="1137"/>
                    </a:cubicBezTo>
                    <a:cubicBezTo>
                      <a:pt x="21737" y="1137"/>
                      <a:pt x="21793" y="1137"/>
                      <a:pt x="21849" y="1137"/>
                    </a:cubicBezTo>
                    <a:cubicBezTo>
                      <a:pt x="21850" y="1138"/>
                      <a:pt x="21852" y="1139"/>
                      <a:pt x="21853" y="1140"/>
                    </a:cubicBezTo>
                    <a:cubicBezTo>
                      <a:pt x="21849" y="1140"/>
                      <a:pt x="21846" y="1140"/>
                      <a:pt x="21842" y="1140"/>
                    </a:cubicBezTo>
                    <a:cubicBezTo>
                      <a:pt x="21845" y="1143"/>
                      <a:pt x="21850" y="1146"/>
                      <a:pt x="21853" y="1149"/>
                    </a:cubicBezTo>
                    <a:cubicBezTo>
                      <a:pt x="21849" y="1149"/>
                      <a:pt x="21846" y="1149"/>
                      <a:pt x="21842" y="1149"/>
                    </a:cubicBezTo>
                    <a:cubicBezTo>
                      <a:pt x="21845" y="1151"/>
                      <a:pt x="21850" y="1154"/>
                      <a:pt x="21853" y="1157"/>
                    </a:cubicBezTo>
                    <a:cubicBezTo>
                      <a:pt x="21849" y="1157"/>
                      <a:pt x="21846" y="1157"/>
                      <a:pt x="21842" y="1157"/>
                    </a:cubicBezTo>
                    <a:cubicBezTo>
                      <a:pt x="21845" y="1159"/>
                      <a:pt x="21850" y="1163"/>
                      <a:pt x="21853" y="1165"/>
                    </a:cubicBezTo>
                    <a:cubicBezTo>
                      <a:pt x="21849" y="1165"/>
                      <a:pt x="21846" y="1165"/>
                      <a:pt x="21842" y="1165"/>
                    </a:cubicBezTo>
                    <a:cubicBezTo>
                      <a:pt x="21967" y="1255"/>
                      <a:pt x="22095" y="1346"/>
                      <a:pt x="22226" y="1440"/>
                    </a:cubicBezTo>
                    <a:cubicBezTo>
                      <a:pt x="22718" y="1440"/>
                      <a:pt x="23211" y="1440"/>
                      <a:pt x="23703" y="1440"/>
                    </a:cubicBezTo>
                    <a:cubicBezTo>
                      <a:pt x="23699" y="1438"/>
                      <a:pt x="23694" y="1435"/>
                      <a:pt x="23690" y="1432"/>
                    </a:cubicBezTo>
                    <a:cubicBezTo>
                      <a:pt x="23694" y="1432"/>
                      <a:pt x="23699" y="1432"/>
                      <a:pt x="23703" y="1432"/>
                    </a:cubicBezTo>
                    <a:cubicBezTo>
                      <a:pt x="23699" y="1429"/>
                      <a:pt x="23694" y="1427"/>
                      <a:pt x="23690" y="1424"/>
                    </a:cubicBezTo>
                    <a:cubicBezTo>
                      <a:pt x="23694" y="1424"/>
                      <a:pt x="23699" y="1424"/>
                      <a:pt x="23703" y="1424"/>
                    </a:cubicBezTo>
                    <a:cubicBezTo>
                      <a:pt x="23699" y="1421"/>
                      <a:pt x="23694" y="1418"/>
                      <a:pt x="23690" y="1415"/>
                    </a:cubicBezTo>
                    <a:cubicBezTo>
                      <a:pt x="23694" y="1415"/>
                      <a:pt x="23699" y="1415"/>
                      <a:pt x="23703" y="1415"/>
                    </a:cubicBezTo>
                    <a:cubicBezTo>
                      <a:pt x="23699" y="1413"/>
                      <a:pt x="23694" y="1410"/>
                      <a:pt x="23690" y="1407"/>
                    </a:cubicBezTo>
                    <a:cubicBezTo>
                      <a:pt x="23694" y="1407"/>
                      <a:pt x="23699" y="1407"/>
                      <a:pt x="23703" y="1407"/>
                    </a:cubicBezTo>
                    <a:cubicBezTo>
                      <a:pt x="23699" y="1404"/>
                      <a:pt x="23694" y="1402"/>
                      <a:pt x="23690" y="1399"/>
                    </a:cubicBezTo>
                    <a:cubicBezTo>
                      <a:pt x="23694" y="1399"/>
                      <a:pt x="23699" y="1399"/>
                      <a:pt x="23703" y="1399"/>
                    </a:cubicBezTo>
                    <a:cubicBezTo>
                      <a:pt x="23699" y="1396"/>
                      <a:pt x="23694" y="1393"/>
                      <a:pt x="23690" y="1390"/>
                    </a:cubicBezTo>
                    <a:cubicBezTo>
                      <a:pt x="23694" y="1390"/>
                      <a:pt x="23699" y="1390"/>
                      <a:pt x="23703" y="1390"/>
                    </a:cubicBezTo>
                    <a:cubicBezTo>
                      <a:pt x="23699" y="1387"/>
                      <a:pt x="23694" y="1385"/>
                      <a:pt x="23690" y="1382"/>
                    </a:cubicBezTo>
                    <a:close/>
                    <a:moveTo>
                      <a:pt x="19769" y="1107"/>
                    </a:moveTo>
                    <a:cubicBezTo>
                      <a:pt x="19725" y="1107"/>
                      <a:pt x="19680" y="1107"/>
                      <a:pt x="19636" y="1107"/>
                    </a:cubicBezTo>
                    <a:cubicBezTo>
                      <a:pt x="19635" y="1106"/>
                      <a:pt x="19634" y="1105"/>
                      <a:pt x="19633" y="1104"/>
                    </a:cubicBezTo>
                    <a:cubicBezTo>
                      <a:pt x="19636" y="1104"/>
                      <a:pt x="19639" y="1104"/>
                      <a:pt x="19642" y="1104"/>
                    </a:cubicBezTo>
                    <a:cubicBezTo>
                      <a:pt x="19639" y="1101"/>
                      <a:pt x="19636" y="1098"/>
                      <a:pt x="19633" y="1095"/>
                    </a:cubicBezTo>
                    <a:cubicBezTo>
                      <a:pt x="19636" y="1095"/>
                      <a:pt x="19639" y="1095"/>
                      <a:pt x="19642" y="1095"/>
                    </a:cubicBezTo>
                    <a:cubicBezTo>
                      <a:pt x="19639" y="1092"/>
                      <a:pt x="19636" y="1090"/>
                      <a:pt x="19633" y="1087"/>
                    </a:cubicBezTo>
                    <a:cubicBezTo>
                      <a:pt x="19636" y="1087"/>
                      <a:pt x="19639" y="1087"/>
                      <a:pt x="19642" y="1087"/>
                    </a:cubicBezTo>
                    <a:cubicBezTo>
                      <a:pt x="19639" y="1084"/>
                      <a:pt x="19636" y="1081"/>
                      <a:pt x="19633" y="1079"/>
                    </a:cubicBezTo>
                    <a:cubicBezTo>
                      <a:pt x="19636" y="1079"/>
                      <a:pt x="19639" y="1079"/>
                      <a:pt x="19642" y="1079"/>
                    </a:cubicBezTo>
                    <a:cubicBezTo>
                      <a:pt x="19561" y="1004"/>
                      <a:pt x="19482" y="932"/>
                      <a:pt x="19404" y="861"/>
                    </a:cubicBezTo>
                    <a:cubicBezTo>
                      <a:pt x="19443" y="861"/>
                      <a:pt x="19483" y="861"/>
                      <a:pt x="19522" y="861"/>
                    </a:cubicBezTo>
                    <a:cubicBezTo>
                      <a:pt x="19525" y="863"/>
                      <a:pt x="19527" y="865"/>
                      <a:pt x="19529" y="867"/>
                    </a:cubicBezTo>
                    <a:cubicBezTo>
                      <a:pt x="19526" y="867"/>
                      <a:pt x="19523" y="867"/>
                      <a:pt x="19520" y="867"/>
                    </a:cubicBezTo>
                    <a:cubicBezTo>
                      <a:pt x="19523" y="869"/>
                      <a:pt x="19526" y="872"/>
                      <a:pt x="19529" y="875"/>
                    </a:cubicBezTo>
                    <a:cubicBezTo>
                      <a:pt x="19526" y="875"/>
                      <a:pt x="19523" y="875"/>
                      <a:pt x="19520" y="875"/>
                    </a:cubicBezTo>
                    <a:cubicBezTo>
                      <a:pt x="19523" y="878"/>
                      <a:pt x="19526" y="881"/>
                      <a:pt x="19529" y="883"/>
                    </a:cubicBezTo>
                    <a:cubicBezTo>
                      <a:pt x="19526" y="883"/>
                      <a:pt x="19523" y="883"/>
                      <a:pt x="19520" y="883"/>
                    </a:cubicBezTo>
                    <a:cubicBezTo>
                      <a:pt x="19600" y="956"/>
                      <a:pt x="19684" y="1031"/>
                      <a:pt x="19769" y="1107"/>
                    </a:cubicBezTo>
                    <a:close/>
                    <a:moveTo>
                      <a:pt x="18198" y="1107"/>
                    </a:moveTo>
                    <a:cubicBezTo>
                      <a:pt x="18152" y="1107"/>
                      <a:pt x="18106" y="1107"/>
                      <a:pt x="18060" y="1107"/>
                    </a:cubicBezTo>
                    <a:cubicBezTo>
                      <a:pt x="18059" y="1106"/>
                      <a:pt x="18058" y="1105"/>
                      <a:pt x="18057" y="1104"/>
                    </a:cubicBezTo>
                    <a:cubicBezTo>
                      <a:pt x="18060" y="1104"/>
                      <a:pt x="18062" y="1104"/>
                      <a:pt x="18065" y="1104"/>
                    </a:cubicBezTo>
                    <a:cubicBezTo>
                      <a:pt x="18062" y="1101"/>
                      <a:pt x="18060" y="1098"/>
                      <a:pt x="18057" y="1095"/>
                    </a:cubicBezTo>
                    <a:cubicBezTo>
                      <a:pt x="18060" y="1095"/>
                      <a:pt x="18062" y="1095"/>
                      <a:pt x="18065" y="1095"/>
                    </a:cubicBezTo>
                    <a:cubicBezTo>
                      <a:pt x="18062" y="1092"/>
                      <a:pt x="18060" y="1090"/>
                      <a:pt x="18057" y="1087"/>
                    </a:cubicBezTo>
                    <a:cubicBezTo>
                      <a:pt x="18060" y="1087"/>
                      <a:pt x="18062" y="1087"/>
                      <a:pt x="18065" y="1087"/>
                    </a:cubicBezTo>
                    <a:cubicBezTo>
                      <a:pt x="18062" y="1084"/>
                      <a:pt x="18060" y="1081"/>
                      <a:pt x="18057" y="1079"/>
                    </a:cubicBezTo>
                    <a:cubicBezTo>
                      <a:pt x="18060" y="1079"/>
                      <a:pt x="18062" y="1079"/>
                      <a:pt x="18065" y="1079"/>
                    </a:cubicBezTo>
                    <a:cubicBezTo>
                      <a:pt x="18000" y="1005"/>
                      <a:pt x="17937" y="932"/>
                      <a:pt x="17875" y="861"/>
                    </a:cubicBezTo>
                    <a:cubicBezTo>
                      <a:pt x="17917" y="861"/>
                      <a:pt x="17959" y="861"/>
                      <a:pt x="18001" y="861"/>
                    </a:cubicBezTo>
                    <a:cubicBezTo>
                      <a:pt x="18002" y="863"/>
                      <a:pt x="18004" y="865"/>
                      <a:pt x="18006" y="867"/>
                    </a:cubicBezTo>
                    <a:cubicBezTo>
                      <a:pt x="18003" y="867"/>
                      <a:pt x="18001" y="867"/>
                      <a:pt x="17998" y="867"/>
                    </a:cubicBezTo>
                    <a:cubicBezTo>
                      <a:pt x="18001" y="869"/>
                      <a:pt x="18003" y="872"/>
                      <a:pt x="18006" y="875"/>
                    </a:cubicBezTo>
                    <a:cubicBezTo>
                      <a:pt x="18003" y="875"/>
                      <a:pt x="18001" y="875"/>
                      <a:pt x="17998" y="875"/>
                    </a:cubicBezTo>
                    <a:cubicBezTo>
                      <a:pt x="18001" y="878"/>
                      <a:pt x="18003" y="881"/>
                      <a:pt x="18006" y="883"/>
                    </a:cubicBezTo>
                    <a:cubicBezTo>
                      <a:pt x="18003" y="883"/>
                      <a:pt x="18001" y="883"/>
                      <a:pt x="17998" y="883"/>
                    </a:cubicBezTo>
                    <a:cubicBezTo>
                      <a:pt x="18063" y="956"/>
                      <a:pt x="18130" y="1031"/>
                      <a:pt x="18198" y="1107"/>
                    </a:cubicBezTo>
                    <a:close/>
                    <a:moveTo>
                      <a:pt x="16627" y="1107"/>
                    </a:moveTo>
                    <a:cubicBezTo>
                      <a:pt x="16580" y="1107"/>
                      <a:pt x="16532" y="1107"/>
                      <a:pt x="16484" y="1107"/>
                    </a:cubicBezTo>
                    <a:cubicBezTo>
                      <a:pt x="16483" y="1106"/>
                      <a:pt x="16483" y="1105"/>
                      <a:pt x="16482" y="1104"/>
                    </a:cubicBezTo>
                    <a:cubicBezTo>
                      <a:pt x="16484" y="1104"/>
                      <a:pt x="16486" y="1104"/>
                      <a:pt x="16487" y="1104"/>
                    </a:cubicBezTo>
                    <a:cubicBezTo>
                      <a:pt x="16486" y="1101"/>
                      <a:pt x="16484" y="1098"/>
                      <a:pt x="16482" y="1095"/>
                    </a:cubicBezTo>
                    <a:cubicBezTo>
                      <a:pt x="16484" y="1095"/>
                      <a:pt x="16486" y="1095"/>
                      <a:pt x="16487" y="1095"/>
                    </a:cubicBezTo>
                    <a:cubicBezTo>
                      <a:pt x="16486" y="1092"/>
                      <a:pt x="16484" y="1090"/>
                      <a:pt x="16482" y="1087"/>
                    </a:cubicBezTo>
                    <a:cubicBezTo>
                      <a:pt x="16484" y="1087"/>
                      <a:pt x="16486" y="1087"/>
                      <a:pt x="16487" y="1087"/>
                    </a:cubicBezTo>
                    <a:cubicBezTo>
                      <a:pt x="16486" y="1084"/>
                      <a:pt x="16484" y="1081"/>
                      <a:pt x="16482" y="1079"/>
                    </a:cubicBezTo>
                    <a:cubicBezTo>
                      <a:pt x="16484" y="1079"/>
                      <a:pt x="16486" y="1079"/>
                      <a:pt x="16487" y="1079"/>
                    </a:cubicBezTo>
                    <a:cubicBezTo>
                      <a:pt x="16439" y="1005"/>
                      <a:pt x="16392" y="932"/>
                      <a:pt x="16346" y="861"/>
                    </a:cubicBezTo>
                    <a:cubicBezTo>
                      <a:pt x="16390" y="861"/>
                      <a:pt x="16434" y="861"/>
                      <a:pt x="16479" y="861"/>
                    </a:cubicBezTo>
                    <a:cubicBezTo>
                      <a:pt x="16480" y="863"/>
                      <a:pt x="16482" y="865"/>
                      <a:pt x="16483" y="867"/>
                    </a:cubicBezTo>
                    <a:cubicBezTo>
                      <a:pt x="16481" y="867"/>
                      <a:pt x="16479" y="867"/>
                      <a:pt x="16477" y="867"/>
                    </a:cubicBezTo>
                    <a:cubicBezTo>
                      <a:pt x="16479" y="869"/>
                      <a:pt x="16481" y="872"/>
                      <a:pt x="16483" y="875"/>
                    </a:cubicBezTo>
                    <a:cubicBezTo>
                      <a:pt x="16481" y="875"/>
                      <a:pt x="16479" y="875"/>
                      <a:pt x="16477" y="875"/>
                    </a:cubicBezTo>
                    <a:cubicBezTo>
                      <a:pt x="16479" y="878"/>
                      <a:pt x="16481" y="881"/>
                      <a:pt x="16483" y="883"/>
                    </a:cubicBezTo>
                    <a:cubicBezTo>
                      <a:pt x="16481" y="883"/>
                      <a:pt x="16479" y="883"/>
                      <a:pt x="16477" y="883"/>
                    </a:cubicBezTo>
                    <a:cubicBezTo>
                      <a:pt x="16526" y="956"/>
                      <a:pt x="16576" y="1031"/>
                      <a:pt x="16627" y="1107"/>
                    </a:cubicBezTo>
                    <a:close/>
                    <a:moveTo>
                      <a:pt x="5667" y="883"/>
                    </a:moveTo>
                    <a:cubicBezTo>
                      <a:pt x="5669" y="881"/>
                      <a:pt x="5672" y="878"/>
                      <a:pt x="5674" y="875"/>
                    </a:cubicBezTo>
                    <a:cubicBezTo>
                      <a:pt x="5671" y="875"/>
                      <a:pt x="5669" y="875"/>
                      <a:pt x="5667" y="875"/>
                    </a:cubicBezTo>
                    <a:cubicBezTo>
                      <a:pt x="5669" y="872"/>
                      <a:pt x="5672" y="869"/>
                      <a:pt x="5674" y="867"/>
                    </a:cubicBezTo>
                    <a:cubicBezTo>
                      <a:pt x="5671" y="867"/>
                      <a:pt x="5669" y="867"/>
                      <a:pt x="5667" y="867"/>
                    </a:cubicBezTo>
                    <a:cubicBezTo>
                      <a:pt x="5668" y="865"/>
                      <a:pt x="5670" y="863"/>
                      <a:pt x="5672" y="861"/>
                    </a:cubicBezTo>
                    <a:cubicBezTo>
                      <a:pt x="5714" y="861"/>
                      <a:pt x="5756" y="861"/>
                      <a:pt x="5797" y="861"/>
                    </a:cubicBezTo>
                    <a:cubicBezTo>
                      <a:pt x="5735" y="932"/>
                      <a:pt x="5672" y="1004"/>
                      <a:pt x="5607" y="1079"/>
                    </a:cubicBezTo>
                    <a:cubicBezTo>
                      <a:pt x="5609" y="1079"/>
                      <a:pt x="5612" y="1079"/>
                      <a:pt x="5614" y="1079"/>
                    </a:cubicBezTo>
                    <a:cubicBezTo>
                      <a:pt x="5612" y="1081"/>
                      <a:pt x="5609" y="1084"/>
                      <a:pt x="5607" y="1087"/>
                    </a:cubicBezTo>
                    <a:cubicBezTo>
                      <a:pt x="5609" y="1087"/>
                      <a:pt x="5612" y="1087"/>
                      <a:pt x="5614" y="1087"/>
                    </a:cubicBezTo>
                    <a:cubicBezTo>
                      <a:pt x="5612" y="1090"/>
                      <a:pt x="5609" y="1092"/>
                      <a:pt x="5607" y="1095"/>
                    </a:cubicBezTo>
                    <a:cubicBezTo>
                      <a:pt x="5609" y="1095"/>
                      <a:pt x="5612" y="1095"/>
                      <a:pt x="5614" y="1095"/>
                    </a:cubicBezTo>
                    <a:cubicBezTo>
                      <a:pt x="5612" y="1098"/>
                      <a:pt x="5609" y="1101"/>
                      <a:pt x="5607" y="1104"/>
                    </a:cubicBezTo>
                    <a:cubicBezTo>
                      <a:pt x="5609" y="1104"/>
                      <a:pt x="5612" y="1104"/>
                      <a:pt x="5614" y="1104"/>
                    </a:cubicBezTo>
                    <a:cubicBezTo>
                      <a:pt x="5613" y="1105"/>
                      <a:pt x="5612" y="1106"/>
                      <a:pt x="5611" y="1107"/>
                    </a:cubicBezTo>
                    <a:cubicBezTo>
                      <a:pt x="5565" y="1107"/>
                      <a:pt x="5519" y="1107"/>
                      <a:pt x="5473" y="1107"/>
                    </a:cubicBezTo>
                    <a:cubicBezTo>
                      <a:pt x="5541" y="1031"/>
                      <a:pt x="5609" y="956"/>
                      <a:pt x="5674" y="883"/>
                    </a:cubicBezTo>
                    <a:cubicBezTo>
                      <a:pt x="5671" y="883"/>
                      <a:pt x="5669" y="883"/>
                      <a:pt x="5667" y="883"/>
                    </a:cubicBezTo>
                    <a:close/>
                    <a:moveTo>
                      <a:pt x="4157" y="883"/>
                    </a:moveTo>
                    <a:cubicBezTo>
                      <a:pt x="4160" y="881"/>
                      <a:pt x="4163" y="878"/>
                      <a:pt x="4166" y="875"/>
                    </a:cubicBezTo>
                    <a:cubicBezTo>
                      <a:pt x="4163" y="875"/>
                      <a:pt x="4160" y="875"/>
                      <a:pt x="4157" y="875"/>
                    </a:cubicBezTo>
                    <a:cubicBezTo>
                      <a:pt x="4160" y="872"/>
                      <a:pt x="4163" y="869"/>
                      <a:pt x="4166" y="867"/>
                    </a:cubicBezTo>
                    <a:cubicBezTo>
                      <a:pt x="4163" y="867"/>
                      <a:pt x="4160" y="867"/>
                      <a:pt x="4157" y="867"/>
                    </a:cubicBezTo>
                    <a:cubicBezTo>
                      <a:pt x="4159" y="865"/>
                      <a:pt x="4161" y="863"/>
                      <a:pt x="4163" y="861"/>
                    </a:cubicBezTo>
                    <a:cubicBezTo>
                      <a:pt x="4198" y="861"/>
                      <a:pt x="4233" y="861"/>
                      <a:pt x="4268" y="861"/>
                    </a:cubicBezTo>
                    <a:cubicBezTo>
                      <a:pt x="4190" y="932"/>
                      <a:pt x="4111" y="1005"/>
                      <a:pt x="4029" y="1079"/>
                    </a:cubicBezTo>
                    <a:cubicBezTo>
                      <a:pt x="4032" y="1079"/>
                      <a:pt x="4035" y="1079"/>
                      <a:pt x="4038" y="1079"/>
                    </a:cubicBezTo>
                    <a:cubicBezTo>
                      <a:pt x="4035" y="1081"/>
                      <a:pt x="4032" y="1084"/>
                      <a:pt x="4029" y="1087"/>
                    </a:cubicBezTo>
                    <a:cubicBezTo>
                      <a:pt x="4032" y="1087"/>
                      <a:pt x="4035" y="1087"/>
                      <a:pt x="4038" y="1087"/>
                    </a:cubicBezTo>
                    <a:cubicBezTo>
                      <a:pt x="4035" y="1090"/>
                      <a:pt x="4032" y="1092"/>
                      <a:pt x="4029" y="1095"/>
                    </a:cubicBezTo>
                    <a:cubicBezTo>
                      <a:pt x="4032" y="1095"/>
                      <a:pt x="4035" y="1095"/>
                      <a:pt x="4038" y="1095"/>
                    </a:cubicBezTo>
                    <a:cubicBezTo>
                      <a:pt x="4035" y="1098"/>
                      <a:pt x="4032" y="1101"/>
                      <a:pt x="4029" y="1104"/>
                    </a:cubicBezTo>
                    <a:cubicBezTo>
                      <a:pt x="4032" y="1104"/>
                      <a:pt x="4035" y="1104"/>
                      <a:pt x="4038" y="1104"/>
                    </a:cubicBezTo>
                    <a:cubicBezTo>
                      <a:pt x="4037" y="1105"/>
                      <a:pt x="4036" y="1106"/>
                      <a:pt x="4035" y="1107"/>
                    </a:cubicBezTo>
                    <a:cubicBezTo>
                      <a:pt x="3996" y="1107"/>
                      <a:pt x="3956" y="1107"/>
                      <a:pt x="3917" y="1107"/>
                    </a:cubicBezTo>
                    <a:cubicBezTo>
                      <a:pt x="4002" y="1031"/>
                      <a:pt x="4085" y="956"/>
                      <a:pt x="4166" y="883"/>
                    </a:cubicBezTo>
                    <a:cubicBezTo>
                      <a:pt x="4163" y="883"/>
                      <a:pt x="4160" y="883"/>
                      <a:pt x="4157" y="883"/>
                    </a:cubicBezTo>
                    <a:close/>
                    <a:moveTo>
                      <a:pt x="3668" y="626"/>
                    </a:moveTo>
                    <a:cubicBezTo>
                      <a:pt x="3671" y="624"/>
                      <a:pt x="3675" y="621"/>
                      <a:pt x="3678" y="618"/>
                    </a:cubicBezTo>
                    <a:cubicBezTo>
                      <a:pt x="3675" y="618"/>
                      <a:pt x="3672" y="618"/>
                      <a:pt x="3668" y="618"/>
                    </a:cubicBezTo>
                    <a:cubicBezTo>
                      <a:pt x="3671" y="615"/>
                      <a:pt x="3675" y="613"/>
                      <a:pt x="3678" y="610"/>
                    </a:cubicBezTo>
                    <a:cubicBezTo>
                      <a:pt x="3675" y="610"/>
                      <a:pt x="3672" y="610"/>
                      <a:pt x="3668" y="610"/>
                    </a:cubicBezTo>
                    <a:cubicBezTo>
                      <a:pt x="3671" y="608"/>
                      <a:pt x="3673" y="606"/>
                      <a:pt x="3676" y="604"/>
                    </a:cubicBezTo>
                    <a:cubicBezTo>
                      <a:pt x="3719" y="604"/>
                      <a:pt x="3763" y="604"/>
                      <a:pt x="3806" y="604"/>
                    </a:cubicBezTo>
                    <a:cubicBezTo>
                      <a:pt x="3727" y="669"/>
                      <a:pt x="3648" y="735"/>
                      <a:pt x="3566" y="803"/>
                    </a:cubicBezTo>
                    <a:cubicBezTo>
                      <a:pt x="3569" y="803"/>
                      <a:pt x="3572" y="803"/>
                      <a:pt x="3576" y="803"/>
                    </a:cubicBezTo>
                    <a:cubicBezTo>
                      <a:pt x="3572" y="805"/>
                      <a:pt x="3569" y="808"/>
                      <a:pt x="3566" y="811"/>
                    </a:cubicBezTo>
                    <a:cubicBezTo>
                      <a:pt x="3569" y="811"/>
                      <a:pt x="3572" y="811"/>
                      <a:pt x="3576" y="811"/>
                    </a:cubicBezTo>
                    <a:cubicBezTo>
                      <a:pt x="3572" y="814"/>
                      <a:pt x="3569" y="816"/>
                      <a:pt x="3566" y="819"/>
                    </a:cubicBezTo>
                    <a:cubicBezTo>
                      <a:pt x="3569" y="819"/>
                      <a:pt x="3572" y="819"/>
                      <a:pt x="3576" y="819"/>
                    </a:cubicBezTo>
                    <a:cubicBezTo>
                      <a:pt x="3573" y="821"/>
                      <a:pt x="3571" y="823"/>
                      <a:pt x="3569" y="825"/>
                    </a:cubicBezTo>
                    <a:cubicBezTo>
                      <a:pt x="3523" y="825"/>
                      <a:pt x="3478" y="825"/>
                      <a:pt x="3433" y="825"/>
                    </a:cubicBezTo>
                    <a:cubicBezTo>
                      <a:pt x="3516" y="758"/>
                      <a:pt x="3599" y="691"/>
                      <a:pt x="3678" y="626"/>
                    </a:cubicBezTo>
                    <a:cubicBezTo>
                      <a:pt x="3675" y="626"/>
                      <a:pt x="3672" y="626"/>
                      <a:pt x="3668" y="626"/>
                    </a:cubicBezTo>
                    <a:close/>
                    <a:moveTo>
                      <a:pt x="3666" y="386"/>
                    </a:moveTo>
                    <a:cubicBezTo>
                      <a:pt x="3670" y="383"/>
                      <a:pt x="3674" y="380"/>
                      <a:pt x="3677" y="378"/>
                    </a:cubicBezTo>
                    <a:cubicBezTo>
                      <a:pt x="3674" y="378"/>
                      <a:pt x="3670" y="378"/>
                      <a:pt x="3666" y="378"/>
                    </a:cubicBezTo>
                    <a:cubicBezTo>
                      <a:pt x="3670" y="375"/>
                      <a:pt x="3674" y="372"/>
                      <a:pt x="3677" y="369"/>
                    </a:cubicBezTo>
                    <a:cubicBezTo>
                      <a:pt x="3674" y="369"/>
                      <a:pt x="3670" y="369"/>
                      <a:pt x="3666" y="369"/>
                    </a:cubicBezTo>
                    <a:cubicBezTo>
                      <a:pt x="3669" y="367"/>
                      <a:pt x="3672" y="365"/>
                      <a:pt x="3674" y="363"/>
                    </a:cubicBezTo>
                    <a:cubicBezTo>
                      <a:pt x="3708" y="363"/>
                      <a:pt x="3742" y="363"/>
                      <a:pt x="3776" y="363"/>
                    </a:cubicBezTo>
                    <a:cubicBezTo>
                      <a:pt x="3701" y="423"/>
                      <a:pt x="3625" y="483"/>
                      <a:pt x="3547" y="545"/>
                    </a:cubicBezTo>
                    <a:cubicBezTo>
                      <a:pt x="3550" y="545"/>
                      <a:pt x="3554" y="545"/>
                      <a:pt x="3557" y="545"/>
                    </a:cubicBezTo>
                    <a:cubicBezTo>
                      <a:pt x="3554" y="548"/>
                      <a:pt x="3550" y="551"/>
                      <a:pt x="3547" y="554"/>
                    </a:cubicBezTo>
                    <a:cubicBezTo>
                      <a:pt x="3550" y="554"/>
                      <a:pt x="3554" y="554"/>
                      <a:pt x="3557" y="554"/>
                    </a:cubicBezTo>
                    <a:cubicBezTo>
                      <a:pt x="3554" y="556"/>
                      <a:pt x="3550" y="559"/>
                      <a:pt x="3547" y="562"/>
                    </a:cubicBezTo>
                    <a:cubicBezTo>
                      <a:pt x="3550" y="562"/>
                      <a:pt x="3554" y="562"/>
                      <a:pt x="3557" y="562"/>
                    </a:cubicBezTo>
                    <a:cubicBezTo>
                      <a:pt x="3555" y="564"/>
                      <a:pt x="3552" y="566"/>
                      <a:pt x="3549" y="568"/>
                    </a:cubicBezTo>
                    <a:cubicBezTo>
                      <a:pt x="3514" y="568"/>
                      <a:pt x="3479" y="568"/>
                      <a:pt x="3444" y="568"/>
                    </a:cubicBezTo>
                    <a:cubicBezTo>
                      <a:pt x="3523" y="506"/>
                      <a:pt x="3601" y="445"/>
                      <a:pt x="3677" y="386"/>
                    </a:cubicBezTo>
                    <a:cubicBezTo>
                      <a:pt x="3674" y="386"/>
                      <a:pt x="3670" y="386"/>
                      <a:pt x="3666" y="386"/>
                    </a:cubicBezTo>
                    <a:close/>
                    <a:moveTo>
                      <a:pt x="11561" y="304"/>
                    </a:moveTo>
                    <a:cubicBezTo>
                      <a:pt x="11561" y="307"/>
                      <a:pt x="11561" y="310"/>
                      <a:pt x="11560" y="313"/>
                    </a:cubicBezTo>
                    <a:cubicBezTo>
                      <a:pt x="11561" y="313"/>
                      <a:pt x="11561" y="313"/>
                      <a:pt x="11561" y="313"/>
                    </a:cubicBezTo>
                    <a:cubicBezTo>
                      <a:pt x="11561" y="316"/>
                      <a:pt x="11561" y="318"/>
                      <a:pt x="11560" y="321"/>
                    </a:cubicBezTo>
                    <a:cubicBezTo>
                      <a:pt x="11561" y="321"/>
                      <a:pt x="11561" y="321"/>
                      <a:pt x="11561" y="321"/>
                    </a:cubicBezTo>
                    <a:cubicBezTo>
                      <a:pt x="11561" y="323"/>
                      <a:pt x="11561" y="325"/>
                      <a:pt x="11561" y="327"/>
                    </a:cubicBezTo>
                    <a:cubicBezTo>
                      <a:pt x="11514" y="327"/>
                      <a:pt x="11467" y="327"/>
                      <a:pt x="11420" y="327"/>
                    </a:cubicBezTo>
                    <a:cubicBezTo>
                      <a:pt x="11424" y="271"/>
                      <a:pt x="11427" y="215"/>
                      <a:pt x="11431" y="161"/>
                    </a:cubicBezTo>
                    <a:cubicBezTo>
                      <a:pt x="11431" y="161"/>
                      <a:pt x="11431" y="161"/>
                      <a:pt x="11431" y="161"/>
                    </a:cubicBezTo>
                    <a:cubicBezTo>
                      <a:pt x="11431" y="158"/>
                      <a:pt x="11431" y="155"/>
                      <a:pt x="11431" y="153"/>
                    </a:cubicBezTo>
                    <a:cubicBezTo>
                      <a:pt x="11431" y="153"/>
                      <a:pt x="11431" y="153"/>
                      <a:pt x="11431" y="153"/>
                    </a:cubicBezTo>
                    <a:cubicBezTo>
                      <a:pt x="11431" y="150"/>
                      <a:pt x="11431" y="147"/>
                      <a:pt x="11431" y="144"/>
                    </a:cubicBezTo>
                    <a:cubicBezTo>
                      <a:pt x="11431" y="144"/>
                      <a:pt x="11431" y="144"/>
                      <a:pt x="11431" y="144"/>
                    </a:cubicBezTo>
                    <a:cubicBezTo>
                      <a:pt x="11431" y="143"/>
                      <a:pt x="11431" y="141"/>
                      <a:pt x="11431" y="140"/>
                    </a:cubicBezTo>
                    <a:cubicBezTo>
                      <a:pt x="11477" y="140"/>
                      <a:pt x="11522" y="140"/>
                      <a:pt x="11568" y="140"/>
                    </a:cubicBezTo>
                    <a:cubicBezTo>
                      <a:pt x="11565" y="194"/>
                      <a:pt x="11563" y="249"/>
                      <a:pt x="11560" y="304"/>
                    </a:cubicBezTo>
                    <a:lnTo>
                      <a:pt x="11561" y="304"/>
                    </a:lnTo>
                    <a:close/>
                    <a:moveTo>
                      <a:pt x="20765" y="386"/>
                    </a:moveTo>
                    <a:cubicBezTo>
                      <a:pt x="20761" y="386"/>
                      <a:pt x="20757" y="386"/>
                      <a:pt x="20753" y="386"/>
                    </a:cubicBezTo>
                    <a:cubicBezTo>
                      <a:pt x="20836" y="445"/>
                      <a:pt x="20921" y="506"/>
                      <a:pt x="21007" y="568"/>
                    </a:cubicBezTo>
                    <a:cubicBezTo>
                      <a:pt x="20974" y="568"/>
                      <a:pt x="20940" y="568"/>
                      <a:pt x="20906" y="568"/>
                    </a:cubicBezTo>
                    <a:cubicBezTo>
                      <a:pt x="20903" y="566"/>
                      <a:pt x="20900" y="564"/>
                      <a:pt x="20897" y="562"/>
                    </a:cubicBezTo>
                    <a:cubicBezTo>
                      <a:pt x="20901" y="562"/>
                      <a:pt x="20905" y="562"/>
                      <a:pt x="20909" y="562"/>
                    </a:cubicBezTo>
                    <a:cubicBezTo>
                      <a:pt x="20905" y="559"/>
                      <a:pt x="20901" y="556"/>
                      <a:pt x="20897" y="554"/>
                    </a:cubicBezTo>
                    <a:cubicBezTo>
                      <a:pt x="20901" y="554"/>
                      <a:pt x="20905" y="554"/>
                      <a:pt x="20909" y="554"/>
                    </a:cubicBezTo>
                    <a:cubicBezTo>
                      <a:pt x="20905" y="551"/>
                      <a:pt x="20901" y="548"/>
                      <a:pt x="20897" y="545"/>
                    </a:cubicBezTo>
                    <a:cubicBezTo>
                      <a:pt x="20901" y="545"/>
                      <a:pt x="20905" y="545"/>
                      <a:pt x="20909" y="545"/>
                    </a:cubicBezTo>
                    <a:cubicBezTo>
                      <a:pt x="20824" y="483"/>
                      <a:pt x="20741" y="423"/>
                      <a:pt x="20659" y="363"/>
                    </a:cubicBezTo>
                    <a:cubicBezTo>
                      <a:pt x="20691" y="363"/>
                      <a:pt x="20724" y="363"/>
                      <a:pt x="20756" y="363"/>
                    </a:cubicBezTo>
                    <a:cubicBezTo>
                      <a:pt x="20759" y="365"/>
                      <a:pt x="20762" y="367"/>
                      <a:pt x="20765" y="369"/>
                    </a:cubicBezTo>
                    <a:cubicBezTo>
                      <a:pt x="20761" y="369"/>
                      <a:pt x="20757" y="369"/>
                      <a:pt x="20753" y="369"/>
                    </a:cubicBezTo>
                    <a:cubicBezTo>
                      <a:pt x="20757" y="372"/>
                      <a:pt x="20761" y="375"/>
                      <a:pt x="20765" y="378"/>
                    </a:cubicBezTo>
                    <a:cubicBezTo>
                      <a:pt x="20761" y="378"/>
                      <a:pt x="20757" y="378"/>
                      <a:pt x="20753" y="378"/>
                    </a:cubicBezTo>
                    <a:cubicBezTo>
                      <a:pt x="20757" y="380"/>
                      <a:pt x="20761" y="383"/>
                      <a:pt x="20765" y="386"/>
                    </a:cubicBezTo>
                    <a:close/>
                    <a:moveTo>
                      <a:pt x="19967" y="626"/>
                    </a:moveTo>
                    <a:cubicBezTo>
                      <a:pt x="19963" y="626"/>
                      <a:pt x="19960" y="626"/>
                      <a:pt x="19956" y="626"/>
                    </a:cubicBezTo>
                    <a:cubicBezTo>
                      <a:pt x="20036" y="691"/>
                      <a:pt x="20117" y="758"/>
                      <a:pt x="20200" y="825"/>
                    </a:cubicBezTo>
                    <a:cubicBezTo>
                      <a:pt x="20162" y="825"/>
                      <a:pt x="20124" y="825"/>
                      <a:pt x="20086" y="825"/>
                    </a:cubicBezTo>
                    <a:cubicBezTo>
                      <a:pt x="20084" y="823"/>
                      <a:pt x="20082" y="821"/>
                      <a:pt x="20079" y="819"/>
                    </a:cubicBezTo>
                    <a:cubicBezTo>
                      <a:pt x="20083" y="819"/>
                      <a:pt x="20086" y="819"/>
                      <a:pt x="20090" y="819"/>
                    </a:cubicBezTo>
                    <a:cubicBezTo>
                      <a:pt x="20086" y="816"/>
                      <a:pt x="20083" y="814"/>
                      <a:pt x="20079" y="811"/>
                    </a:cubicBezTo>
                    <a:cubicBezTo>
                      <a:pt x="20083" y="811"/>
                      <a:pt x="20086" y="811"/>
                      <a:pt x="20090" y="811"/>
                    </a:cubicBezTo>
                    <a:cubicBezTo>
                      <a:pt x="20086" y="808"/>
                      <a:pt x="20083" y="805"/>
                      <a:pt x="20079" y="803"/>
                    </a:cubicBezTo>
                    <a:cubicBezTo>
                      <a:pt x="20083" y="803"/>
                      <a:pt x="20086" y="803"/>
                      <a:pt x="20090" y="803"/>
                    </a:cubicBezTo>
                    <a:cubicBezTo>
                      <a:pt x="20008" y="735"/>
                      <a:pt x="19929" y="669"/>
                      <a:pt x="19850" y="604"/>
                    </a:cubicBezTo>
                    <a:cubicBezTo>
                      <a:pt x="19886" y="604"/>
                      <a:pt x="19923" y="604"/>
                      <a:pt x="19959" y="604"/>
                    </a:cubicBezTo>
                    <a:cubicBezTo>
                      <a:pt x="19961" y="606"/>
                      <a:pt x="19964" y="608"/>
                      <a:pt x="19967" y="610"/>
                    </a:cubicBezTo>
                    <a:cubicBezTo>
                      <a:pt x="19963" y="610"/>
                      <a:pt x="19960" y="610"/>
                      <a:pt x="19956" y="610"/>
                    </a:cubicBezTo>
                    <a:cubicBezTo>
                      <a:pt x="19960" y="613"/>
                      <a:pt x="19963" y="615"/>
                      <a:pt x="19967" y="618"/>
                    </a:cubicBezTo>
                    <a:cubicBezTo>
                      <a:pt x="19963" y="618"/>
                      <a:pt x="19960" y="618"/>
                      <a:pt x="19956" y="618"/>
                    </a:cubicBezTo>
                    <a:cubicBezTo>
                      <a:pt x="19960" y="621"/>
                      <a:pt x="19963" y="624"/>
                      <a:pt x="19967" y="626"/>
                    </a:cubicBezTo>
                    <a:close/>
                    <a:moveTo>
                      <a:pt x="7929" y="554"/>
                    </a:moveTo>
                    <a:cubicBezTo>
                      <a:pt x="7928" y="556"/>
                      <a:pt x="7926" y="559"/>
                      <a:pt x="7924" y="562"/>
                    </a:cubicBezTo>
                    <a:cubicBezTo>
                      <a:pt x="7926" y="562"/>
                      <a:pt x="7928" y="562"/>
                      <a:pt x="7929" y="562"/>
                    </a:cubicBezTo>
                    <a:cubicBezTo>
                      <a:pt x="7928" y="564"/>
                      <a:pt x="7927" y="566"/>
                      <a:pt x="7926" y="568"/>
                    </a:cubicBezTo>
                    <a:cubicBezTo>
                      <a:pt x="7883" y="568"/>
                      <a:pt x="7840" y="568"/>
                      <a:pt x="7798" y="568"/>
                    </a:cubicBezTo>
                    <a:cubicBezTo>
                      <a:pt x="7836" y="506"/>
                      <a:pt x="7874" y="445"/>
                      <a:pt x="7910" y="386"/>
                    </a:cubicBezTo>
                    <a:cubicBezTo>
                      <a:pt x="7909" y="386"/>
                      <a:pt x="7907" y="386"/>
                      <a:pt x="7905" y="386"/>
                    </a:cubicBezTo>
                    <a:cubicBezTo>
                      <a:pt x="7907" y="383"/>
                      <a:pt x="7909" y="380"/>
                      <a:pt x="7910" y="378"/>
                    </a:cubicBezTo>
                    <a:cubicBezTo>
                      <a:pt x="7909" y="378"/>
                      <a:pt x="7907" y="378"/>
                      <a:pt x="7905" y="378"/>
                    </a:cubicBezTo>
                    <a:cubicBezTo>
                      <a:pt x="7907" y="375"/>
                      <a:pt x="7909" y="372"/>
                      <a:pt x="7910" y="369"/>
                    </a:cubicBezTo>
                    <a:cubicBezTo>
                      <a:pt x="7909" y="369"/>
                      <a:pt x="7907" y="369"/>
                      <a:pt x="7905" y="369"/>
                    </a:cubicBezTo>
                    <a:cubicBezTo>
                      <a:pt x="7906" y="367"/>
                      <a:pt x="7908" y="365"/>
                      <a:pt x="7909" y="363"/>
                    </a:cubicBezTo>
                    <a:cubicBezTo>
                      <a:pt x="7950" y="363"/>
                      <a:pt x="7992" y="363"/>
                      <a:pt x="8033" y="363"/>
                    </a:cubicBezTo>
                    <a:cubicBezTo>
                      <a:pt x="7997" y="423"/>
                      <a:pt x="7961" y="483"/>
                      <a:pt x="7924" y="545"/>
                    </a:cubicBezTo>
                    <a:cubicBezTo>
                      <a:pt x="7926" y="545"/>
                      <a:pt x="7928" y="545"/>
                      <a:pt x="7929" y="545"/>
                    </a:cubicBezTo>
                    <a:cubicBezTo>
                      <a:pt x="7928" y="548"/>
                      <a:pt x="7926" y="551"/>
                      <a:pt x="7924" y="554"/>
                    </a:cubicBezTo>
                    <a:cubicBezTo>
                      <a:pt x="7926" y="554"/>
                      <a:pt x="7928" y="554"/>
                      <a:pt x="7929" y="554"/>
                    </a:cubicBezTo>
                    <a:close/>
                    <a:moveTo>
                      <a:pt x="6472" y="554"/>
                    </a:moveTo>
                    <a:cubicBezTo>
                      <a:pt x="6470" y="556"/>
                      <a:pt x="6468" y="559"/>
                      <a:pt x="6465" y="562"/>
                    </a:cubicBezTo>
                    <a:cubicBezTo>
                      <a:pt x="6467" y="562"/>
                      <a:pt x="6470" y="562"/>
                      <a:pt x="6472" y="562"/>
                    </a:cubicBezTo>
                    <a:cubicBezTo>
                      <a:pt x="6470" y="564"/>
                      <a:pt x="6469" y="566"/>
                      <a:pt x="6467" y="568"/>
                    </a:cubicBezTo>
                    <a:cubicBezTo>
                      <a:pt x="6427" y="568"/>
                      <a:pt x="6387" y="568"/>
                      <a:pt x="6346" y="568"/>
                    </a:cubicBezTo>
                    <a:cubicBezTo>
                      <a:pt x="6398" y="506"/>
                      <a:pt x="6450" y="445"/>
                      <a:pt x="6499" y="386"/>
                    </a:cubicBezTo>
                    <a:cubicBezTo>
                      <a:pt x="6497" y="386"/>
                      <a:pt x="6495" y="386"/>
                      <a:pt x="6492" y="386"/>
                    </a:cubicBezTo>
                    <a:cubicBezTo>
                      <a:pt x="6495" y="383"/>
                      <a:pt x="6497" y="380"/>
                      <a:pt x="6499" y="378"/>
                    </a:cubicBezTo>
                    <a:cubicBezTo>
                      <a:pt x="6497" y="378"/>
                      <a:pt x="6495" y="378"/>
                      <a:pt x="6492" y="378"/>
                    </a:cubicBezTo>
                    <a:cubicBezTo>
                      <a:pt x="6495" y="375"/>
                      <a:pt x="6497" y="372"/>
                      <a:pt x="6499" y="369"/>
                    </a:cubicBezTo>
                    <a:cubicBezTo>
                      <a:pt x="6497" y="369"/>
                      <a:pt x="6495" y="369"/>
                      <a:pt x="6492" y="369"/>
                    </a:cubicBezTo>
                    <a:cubicBezTo>
                      <a:pt x="6494" y="367"/>
                      <a:pt x="6496" y="365"/>
                      <a:pt x="6498" y="363"/>
                    </a:cubicBezTo>
                    <a:cubicBezTo>
                      <a:pt x="6536" y="363"/>
                      <a:pt x="6575" y="363"/>
                      <a:pt x="6614" y="363"/>
                    </a:cubicBezTo>
                    <a:cubicBezTo>
                      <a:pt x="6565" y="423"/>
                      <a:pt x="6516" y="483"/>
                      <a:pt x="6465" y="545"/>
                    </a:cubicBezTo>
                    <a:cubicBezTo>
                      <a:pt x="6467" y="545"/>
                      <a:pt x="6470" y="545"/>
                      <a:pt x="6472" y="545"/>
                    </a:cubicBezTo>
                    <a:cubicBezTo>
                      <a:pt x="6470" y="548"/>
                      <a:pt x="6468" y="551"/>
                      <a:pt x="6465" y="554"/>
                    </a:cubicBezTo>
                    <a:cubicBezTo>
                      <a:pt x="6467" y="554"/>
                      <a:pt x="6470" y="554"/>
                      <a:pt x="6472" y="554"/>
                    </a:cubicBezTo>
                    <a:close/>
                    <a:moveTo>
                      <a:pt x="5015" y="554"/>
                    </a:moveTo>
                    <a:cubicBezTo>
                      <a:pt x="5012" y="556"/>
                      <a:pt x="5009" y="559"/>
                      <a:pt x="5006" y="562"/>
                    </a:cubicBezTo>
                    <a:cubicBezTo>
                      <a:pt x="5009" y="562"/>
                      <a:pt x="5012" y="562"/>
                      <a:pt x="5015" y="562"/>
                    </a:cubicBezTo>
                    <a:cubicBezTo>
                      <a:pt x="5013" y="564"/>
                      <a:pt x="5011" y="566"/>
                      <a:pt x="5008" y="568"/>
                    </a:cubicBezTo>
                    <a:cubicBezTo>
                      <a:pt x="4971" y="568"/>
                      <a:pt x="4933" y="568"/>
                      <a:pt x="4895" y="568"/>
                    </a:cubicBezTo>
                    <a:cubicBezTo>
                      <a:pt x="4960" y="506"/>
                      <a:pt x="5025" y="445"/>
                      <a:pt x="5088" y="386"/>
                    </a:cubicBezTo>
                    <a:cubicBezTo>
                      <a:pt x="5085" y="386"/>
                      <a:pt x="5082" y="386"/>
                      <a:pt x="5079" y="386"/>
                    </a:cubicBezTo>
                    <a:cubicBezTo>
                      <a:pt x="5082" y="383"/>
                      <a:pt x="5085" y="380"/>
                      <a:pt x="5088" y="378"/>
                    </a:cubicBezTo>
                    <a:cubicBezTo>
                      <a:pt x="5085" y="378"/>
                      <a:pt x="5082" y="378"/>
                      <a:pt x="5079" y="378"/>
                    </a:cubicBezTo>
                    <a:cubicBezTo>
                      <a:pt x="5082" y="375"/>
                      <a:pt x="5085" y="372"/>
                      <a:pt x="5088" y="369"/>
                    </a:cubicBezTo>
                    <a:cubicBezTo>
                      <a:pt x="5085" y="369"/>
                      <a:pt x="5082" y="369"/>
                      <a:pt x="5079" y="369"/>
                    </a:cubicBezTo>
                    <a:cubicBezTo>
                      <a:pt x="5082" y="367"/>
                      <a:pt x="5084" y="365"/>
                      <a:pt x="5086" y="363"/>
                    </a:cubicBezTo>
                    <a:cubicBezTo>
                      <a:pt x="5122" y="363"/>
                      <a:pt x="5159" y="363"/>
                      <a:pt x="5195" y="363"/>
                    </a:cubicBezTo>
                    <a:cubicBezTo>
                      <a:pt x="5133" y="423"/>
                      <a:pt x="5070" y="483"/>
                      <a:pt x="5006" y="545"/>
                    </a:cubicBezTo>
                    <a:cubicBezTo>
                      <a:pt x="5009" y="545"/>
                      <a:pt x="5012" y="545"/>
                      <a:pt x="5015" y="545"/>
                    </a:cubicBezTo>
                    <a:cubicBezTo>
                      <a:pt x="5012" y="548"/>
                      <a:pt x="5009" y="551"/>
                      <a:pt x="5006" y="554"/>
                    </a:cubicBezTo>
                    <a:cubicBezTo>
                      <a:pt x="5009" y="554"/>
                      <a:pt x="5012" y="554"/>
                      <a:pt x="5015" y="554"/>
                    </a:cubicBezTo>
                    <a:close/>
                    <a:moveTo>
                      <a:pt x="9318" y="378"/>
                    </a:moveTo>
                    <a:cubicBezTo>
                      <a:pt x="9319" y="375"/>
                      <a:pt x="9320" y="372"/>
                      <a:pt x="9321" y="369"/>
                    </a:cubicBezTo>
                    <a:cubicBezTo>
                      <a:pt x="9320" y="369"/>
                      <a:pt x="9319" y="369"/>
                      <a:pt x="9318" y="369"/>
                    </a:cubicBezTo>
                    <a:cubicBezTo>
                      <a:pt x="9319" y="367"/>
                      <a:pt x="9320" y="365"/>
                      <a:pt x="9320" y="363"/>
                    </a:cubicBezTo>
                    <a:cubicBezTo>
                      <a:pt x="9364" y="363"/>
                      <a:pt x="9408" y="363"/>
                      <a:pt x="9452" y="363"/>
                    </a:cubicBezTo>
                    <a:cubicBezTo>
                      <a:pt x="9429" y="423"/>
                      <a:pt x="9407" y="483"/>
                      <a:pt x="9384" y="545"/>
                    </a:cubicBezTo>
                    <a:cubicBezTo>
                      <a:pt x="9385" y="545"/>
                      <a:pt x="9386" y="545"/>
                      <a:pt x="9387" y="545"/>
                    </a:cubicBezTo>
                    <a:cubicBezTo>
                      <a:pt x="9386" y="548"/>
                      <a:pt x="9385" y="551"/>
                      <a:pt x="9384" y="554"/>
                    </a:cubicBezTo>
                    <a:cubicBezTo>
                      <a:pt x="9385" y="554"/>
                      <a:pt x="9386" y="554"/>
                      <a:pt x="9387" y="554"/>
                    </a:cubicBezTo>
                    <a:cubicBezTo>
                      <a:pt x="9386" y="556"/>
                      <a:pt x="9385" y="559"/>
                      <a:pt x="9384" y="562"/>
                    </a:cubicBezTo>
                    <a:cubicBezTo>
                      <a:pt x="9385" y="562"/>
                      <a:pt x="9386" y="562"/>
                      <a:pt x="9387" y="562"/>
                    </a:cubicBezTo>
                    <a:cubicBezTo>
                      <a:pt x="9386" y="564"/>
                      <a:pt x="9385" y="566"/>
                      <a:pt x="9384" y="568"/>
                    </a:cubicBezTo>
                    <a:cubicBezTo>
                      <a:pt x="9339" y="568"/>
                      <a:pt x="9294" y="568"/>
                      <a:pt x="9249" y="568"/>
                    </a:cubicBezTo>
                    <a:cubicBezTo>
                      <a:pt x="9274" y="506"/>
                      <a:pt x="9298" y="445"/>
                      <a:pt x="9321" y="386"/>
                    </a:cubicBezTo>
                    <a:cubicBezTo>
                      <a:pt x="9320" y="386"/>
                      <a:pt x="9319" y="386"/>
                      <a:pt x="9318" y="386"/>
                    </a:cubicBezTo>
                    <a:cubicBezTo>
                      <a:pt x="9319" y="383"/>
                      <a:pt x="9320" y="380"/>
                      <a:pt x="9321" y="378"/>
                    </a:cubicBezTo>
                    <a:cubicBezTo>
                      <a:pt x="9320" y="378"/>
                      <a:pt x="9319" y="378"/>
                      <a:pt x="9318" y="378"/>
                    </a:cubicBezTo>
                    <a:close/>
                    <a:moveTo>
                      <a:pt x="12287" y="363"/>
                    </a:moveTo>
                    <a:cubicBezTo>
                      <a:pt x="12287" y="365"/>
                      <a:pt x="12288" y="367"/>
                      <a:pt x="12288" y="369"/>
                    </a:cubicBezTo>
                    <a:cubicBezTo>
                      <a:pt x="12288" y="369"/>
                      <a:pt x="12287" y="369"/>
                      <a:pt x="12287" y="369"/>
                    </a:cubicBezTo>
                    <a:cubicBezTo>
                      <a:pt x="12287" y="372"/>
                      <a:pt x="12288" y="375"/>
                      <a:pt x="12288" y="378"/>
                    </a:cubicBezTo>
                    <a:cubicBezTo>
                      <a:pt x="12288" y="378"/>
                      <a:pt x="12287" y="378"/>
                      <a:pt x="12287" y="378"/>
                    </a:cubicBezTo>
                    <a:cubicBezTo>
                      <a:pt x="12287" y="380"/>
                      <a:pt x="12288" y="383"/>
                      <a:pt x="12288" y="386"/>
                    </a:cubicBezTo>
                    <a:cubicBezTo>
                      <a:pt x="12288" y="386"/>
                      <a:pt x="12287" y="386"/>
                      <a:pt x="12287" y="386"/>
                    </a:cubicBezTo>
                    <a:cubicBezTo>
                      <a:pt x="12291" y="445"/>
                      <a:pt x="12295" y="506"/>
                      <a:pt x="12300" y="568"/>
                    </a:cubicBezTo>
                    <a:cubicBezTo>
                      <a:pt x="12251" y="568"/>
                      <a:pt x="12202" y="568"/>
                      <a:pt x="12153" y="568"/>
                    </a:cubicBezTo>
                    <a:cubicBezTo>
                      <a:pt x="12153" y="566"/>
                      <a:pt x="12153" y="564"/>
                      <a:pt x="12153" y="562"/>
                    </a:cubicBezTo>
                    <a:cubicBezTo>
                      <a:pt x="12153" y="562"/>
                      <a:pt x="12153" y="562"/>
                      <a:pt x="12153" y="562"/>
                    </a:cubicBezTo>
                    <a:cubicBezTo>
                      <a:pt x="12153" y="559"/>
                      <a:pt x="12153" y="556"/>
                      <a:pt x="12153" y="554"/>
                    </a:cubicBezTo>
                    <a:cubicBezTo>
                      <a:pt x="12153" y="554"/>
                      <a:pt x="12153" y="554"/>
                      <a:pt x="12153" y="554"/>
                    </a:cubicBezTo>
                    <a:cubicBezTo>
                      <a:pt x="12153" y="551"/>
                      <a:pt x="12153" y="548"/>
                      <a:pt x="12153" y="545"/>
                    </a:cubicBezTo>
                    <a:cubicBezTo>
                      <a:pt x="12153" y="545"/>
                      <a:pt x="12153" y="545"/>
                      <a:pt x="12153" y="545"/>
                    </a:cubicBezTo>
                    <a:cubicBezTo>
                      <a:pt x="12151" y="483"/>
                      <a:pt x="12148" y="423"/>
                      <a:pt x="12145" y="363"/>
                    </a:cubicBezTo>
                    <a:cubicBezTo>
                      <a:pt x="12192" y="363"/>
                      <a:pt x="12240" y="363"/>
                      <a:pt x="12287" y="363"/>
                    </a:cubicBezTo>
                    <a:close/>
                    <a:moveTo>
                      <a:pt x="10844" y="554"/>
                    </a:moveTo>
                    <a:cubicBezTo>
                      <a:pt x="10844" y="556"/>
                      <a:pt x="10843" y="559"/>
                      <a:pt x="10843" y="562"/>
                    </a:cubicBezTo>
                    <a:cubicBezTo>
                      <a:pt x="10843" y="562"/>
                      <a:pt x="10844" y="562"/>
                      <a:pt x="10844" y="562"/>
                    </a:cubicBezTo>
                    <a:cubicBezTo>
                      <a:pt x="10844" y="564"/>
                      <a:pt x="10843" y="566"/>
                      <a:pt x="10843" y="568"/>
                    </a:cubicBezTo>
                    <a:cubicBezTo>
                      <a:pt x="10795" y="568"/>
                      <a:pt x="10748" y="568"/>
                      <a:pt x="10700" y="568"/>
                    </a:cubicBezTo>
                    <a:cubicBezTo>
                      <a:pt x="10711" y="506"/>
                      <a:pt x="10722" y="445"/>
                      <a:pt x="10733" y="386"/>
                    </a:cubicBezTo>
                    <a:cubicBezTo>
                      <a:pt x="10732" y="386"/>
                      <a:pt x="10732" y="386"/>
                      <a:pt x="10731" y="386"/>
                    </a:cubicBezTo>
                    <a:cubicBezTo>
                      <a:pt x="10732" y="383"/>
                      <a:pt x="10732" y="380"/>
                      <a:pt x="10733" y="378"/>
                    </a:cubicBezTo>
                    <a:cubicBezTo>
                      <a:pt x="10732" y="378"/>
                      <a:pt x="10732" y="378"/>
                      <a:pt x="10731" y="378"/>
                    </a:cubicBezTo>
                    <a:cubicBezTo>
                      <a:pt x="10732" y="375"/>
                      <a:pt x="10732" y="372"/>
                      <a:pt x="10733" y="369"/>
                    </a:cubicBezTo>
                    <a:cubicBezTo>
                      <a:pt x="10732" y="369"/>
                      <a:pt x="10732" y="369"/>
                      <a:pt x="10731" y="369"/>
                    </a:cubicBezTo>
                    <a:cubicBezTo>
                      <a:pt x="10731" y="367"/>
                      <a:pt x="10732" y="365"/>
                      <a:pt x="10732" y="363"/>
                    </a:cubicBezTo>
                    <a:cubicBezTo>
                      <a:pt x="10778" y="363"/>
                      <a:pt x="10824" y="363"/>
                      <a:pt x="10870" y="363"/>
                    </a:cubicBezTo>
                    <a:cubicBezTo>
                      <a:pt x="10861" y="423"/>
                      <a:pt x="10852" y="483"/>
                      <a:pt x="10843" y="545"/>
                    </a:cubicBezTo>
                    <a:cubicBezTo>
                      <a:pt x="10843" y="545"/>
                      <a:pt x="10844" y="545"/>
                      <a:pt x="10844" y="545"/>
                    </a:cubicBezTo>
                    <a:cubicBezTo>
                      <a:pt x="10844" y="548"/>
                      <a:pt x="10843" y="551"/>
                      <a:pt x="10843" y="554"/>
                    </a:cubicBezTo>
                    <a:cubicBezTo>
                      <a:pt x="10843" y="554"/>
                      <a:pt x="10844" y="554"/>
                      <a:pt x="10844" y="554"/>
                    </a:cubicBezTo>
                    <a:close/>
                    <a:moveTo>
                      <a:pt x="11021" y="618"/>
                    </a:moveTo>
                    <a:cubicBezTo>
                      <a:pt x="11021" y="615"/>
                      <a:pt x="11021" y="613"/>
                      <a:pt x="11022" y="610"/>
                    </a:cubicBezTo>
                    <a:cubicBezTo>
                      <a:pt x="11021" y="610"/>
                      <a:pt x="11021" y="610"/>
                      <a:pt x="11021" y="610"/>
                    </a:cubicBezTo>
                    <a:cubicBezTo>
                      <a:pt x="11021" y="608"/>
                      <a:pt x="11021" y="606"/>
                      <a:pt x="11021" y="604"/>
                    </a:cubicBezTo>
                    <a:cubicBezTo>
                      <a:pt x="11070" y="604"/>
                      <a:pt x="11119" y="604"/>
                      <a:pt x="11167" y="604"/>
                    </a:cubicBezTo>
                    <a:cubicBezTo>
                      <a:pt x="11160" y="669"/>
                      <a:pt x="11154" y="735"/>
                      <a:pt x="11147" y="803"/>
                    </a:cubicBezTo>
                    <a:cubicBezTo>
                      <a:pt x="11147" y="803"/>
                      <a:pt x="11147" y="803"/>
                      <a:pt x="11148" y="803"/>
                    </a:cubicBezTo>
                    <a:cubicBezTo>
                      <a:pt x="11147" y="805"/>
                      <a:pt x="11147" y="808"/>
                      <a:pt x="11147" y="811"/>
                    </a:cubicBezTo>
                    <a:cubicBezTo>
                      <a:pt x="11147" y="811"/>
                      <a:pt x="11147" y="811"/>
                      <a:pt x="11148" y="811"/>
                    </a:cubicBezTo>
                    <a:cubicBezTo>
                      <a:pt x="11147" y="814"/>
                      <a:pt x="11147" y="816"/>
                      <a:pt x="11147" y="819"/>
                    </a:cubicBezTo>
                    <a:cubicBezTo>
                      <a:pt x="11147" y="819"/>
                      <a:pt x="11147" y="819"/>
                      <a:pt x="11148" y="819"/>
                    </a:cubicBezTo>
                    <a:cubicBezTo>
                      <a:pt x="11147" y="821"/>
                      <a:pt x="11147" y="823"/>
                      <a:pt x="11147" y="825"/>
                    </a:cubicBezTo>
                    <a:cubicBezTo>
                      <a:pt x="11097" y="825"/>
                      <a:pt x="11047" y="825"/>
                      <a:pt x="10997" y="825"/>
                    </a:cubicBezTo>
                    <a:cubicBezTo>
                      <a:pt x="11005" y="758"/>
                      <a:pt x="11014" y="691"/>
                      <a:pt x="11022" y="626"/>
                    </a:cubicBezTo>
                    <a:cubicBezTo>
                      <a:pt x="11021" y="626"/>
                      <a:pt x="11021" y="626"/>
                      <a:pt x="11021" y="626"/>
                    </a:cubicBezTo>
                    <a:cubicBezTo>
                      <a:pt x="11021" y="624"/>
                      <a:pt x="11021" y="621"/>
                      <a:pt x="11022" y="618"/>
                    </a:cubicBezTo>
                    <a:cubicBezTo>
                      <a:pt x="11021" y="618"/>
                      <a:pt x="11021" y="618"/>
                      <a:pt x="11021" y="618"/>
                    </a:cubicBezTo>
                    <a:close/>
                    <a:moveTo>
                      <a:pt x="9555" y="618"/>
                    </a:moveTo>
                    <a:cubicBezTo>
                      <a:pt x="9556" y="615"/>
                      <a:pt x="9557" y="613"/>
                      <a:pt x="9557" y="610"/>
                    </a:cubicBezTo>
                    <a:cubicBezTo>
                      <a:pt x="9557" y="610"/>
                      <a:pt x="9556" y="610"/>
                      <a:pt x="9555" y="610"/>
                    </a:cubicBezTo>
                    <a:cubicBezTo>
                      <a:pt x="9555" y="608"/>
                      <a:pt x="9556" y="606"/>
                      <a:pt x="9557" y="604"/>
                    </a:cubicBezTo>
                    <a:cubicBezTo>
                      <a:pt x="9603" y="604"/>
                      <a:pt x="9649" y="604"/>
                      <a:pt x="9695" y="604"/>
                    </a:cubicBezTo>
                    <a:cubicBezTo>
                      <a:pt x="9674" y="669"/>
                      <a:pt x="9653" y="735"/>
                      <a:pt x="9630" y="803"/>
                    </a:cubicBezTo>
                    <a:cubicBezTo>
                      <a:pt x="9631" y="803"/>
                      <a:pt x="9632" y="803"/>
                      <a:pt x="9633" y="803"/>
                    </a:cubicBezTo>
                    <a:cubicBezTo>
                      <a:pt x="9632" y="805"/>
                      <a:pt x="9631" y="808"/>
                      <a:pt x="9630" y="811"/>
                    </a:cubicBezTo>
                    <a:cubicBezTo>
                      <a:pt x="9631" y="811"/>
                      <a:pt x="9632" y="811"/>
                      <a:pt x="9633" y="811"/>
                    </a:cubicBezTo>
                    <a:cubicBezTo>
                      <a:pt x="9632" y="814"/>
                      <a:pt x="9631" y="816"/>
                      <a:pt x="9630" y="819"/>
                    </a:cubicBezTo>
                    <a:cubicBezTo>
                      <a:pt x="9631" y="819"/>
                      <a:pt x="9632" y="819"/>
                      <a:pt x="9633" y="819"/>
                    </a:cubicBezTo>
                    <a:cubicBezTo>
                      <a:pt x="9633" y="821"/>
                      <a:pt x="9632" y="823"/>
                      <a:pt x="9631" y="825"/>
                    </a:cubicBezTo>
                    <a:cubicBezTo>
                      <a:pt x="9584" y="825"/>
                      <a:pt x="9536" y="825"/>
                      <a:pt x="9489" y="825"/>
                    </a:cubicBezTo>
                    <a:cubicBezTo>
                      <a:pt x="9512" y="758"/>
                      <a:pt x="9535" y="691"/>
                      <a:pt x="9557" y="626"/>
                    </a:cubicBezTo>
                    <a:cubicBezTo>
                      <a:pt x="9557" y="626"/>
                      <a:pt x="9556" y="626"/>
                      <a:pt x="9555" y="626"/>
                    </a:cubicBezTo>
                    <a:cubicBezTo>
                      <a:pt x="9556" y="624"/>
                      <a:pt x="9557" y="621"/>
                      <a:pt x="9557" y="618"/>
                    </a:cubicBezTo>
                    <a:cubicBezTo>
                      <a:pt x="9557" y="618"/>
                      <a:pt x="9556" y="618"/>
                      <a:pt x="9555" y="618"/>
                    </a:cubicBezTo>
                    <a:close/>
                    <a:moveTo>
                      <a:pt x="12508" y="825"/>
                    </a:moveTo>
                    <a:cubicBezTo>
                      <a:pt x="12508" y="823"/>
                      <a:pt x="12508" y="821"/>
                      <a:pt x="12508" y="819"/>
                    </a:cubicBezTo>
                    <a:cubicBezTo>
                      <a:pt x="12508" y="819"/>
                      <a:pt x="12508" y="819"/>
                      <a:pt x="12508" y="819"/>
                    </a:cubicBezTo>
                    <a:cubicBezTo>
                      <a:pt x="12508" y="816"/>
                      <a:pt x="12508" y="814"/>
                      <a:pt x="12508" y="811"/>
                    </a:cubicBezTo>
                    <a:cubicBezTo>
                      <a:pt x="12508" y="811"/>
                      <a:pt x="12508" y="811"/>
                      <a:pt x="12508" y="811"/>
                    </a:cubicBezTo>
                    <a:cubicBezTo>
                      <a:pt x="12508" y="808"/>
                      <a:pt x="12508" y="805"/>
                      <a:pt x="12508" y="803"/>
                    </a:cubicBezTo>
                    <a:cubicBezTo>
                      <a:pt x="12508" y="803"/>
                      <a:pt x="12508" y="803"/>
                      <a:pt x="12508" y="803"/>
                    </a:cubicBezTo>
                    <a:cubicBezTo>
                      <a:pt x="12502" y="735"/>
                      <a:pt x="12496" y="669"/>
                      <a:pt x="12489" y="604"/>
                    </a:cubicBezTo>
                    <a:cubicBezTo>
                      <a:pt x="12538" y="604"/>
                      <a:pt x="12587" y="604"/>
                      <a:pt x="12635" y="604"/>
                    </a:cubicBezTo>
                    <a:cubicBezTo>
                      <a:pt x="12636" y="606"/>
                      <a:pt x="12636" y="608"/>
                      <a:pt x="12636" y="610"/>
                    </a:cubicBezTo>
                    <a:cubicBezTo>
                      <a:pt x="12636" y="610"/>
                      <a:pt x="12635" y="610"/>
                      <a:pt x="12635" y="610"/>
                    </a:cubicBezTo>
                    <a:cubicBezTo>
                      <a:pt x="12635" y="613"/>
                      <a:pt x="12636" y="615"/>
                      <a:pt x="12636" y="618"/>
                    </a:cubicBezTo>
                    <a:cubicBezTo>
                      <a:pt x="12636" y="618"/>
                      <a:pt x="12635" y="618"/>
                      <a:pt x="12635" y="618"/>
                    </a:cubicBezTo>
                    <a:cubicBezTo>
                      <a:pt x="12635" y="621"/>
                      <a:pt x="12636" y="624"/>
                      <a:pt x="12636" y="626"/>
                    </a:cubicBezTo>
                    <a:cubicBezTo>
                      <a:pt x="12636" y="626"/>
                      <a:pt x="12635" y="626"/>
                      <a:pt x="12635" y="626"/>
                    </a:cubicBezTo>
                    <a:cubicBezTo>
                      <a:pt x="12643" y="691"/>
                      <a:pt x="12651" y="758"/>
                      <a:pt x="12659" y="825"/>
                    </a:cubicBezTo>
                    <a:cubicBezTo>
                      <a:pt x="12609" y="825"/>
                      <a:pt x="12558" y="825"/>
                      <a:pt x="12508" y="825"/>
                    </a:cubicBezTo>
                    <a:close/>
                    <a:moveTo>
                      <a:pt x="13612" y="568"/>
                    </a:moveTo>
                    <a:cubicBezTo>
                      <a:pt x="13612" y="566"/>
                      <a:pt x="13611" y="564"/>
                      <a:pt x="13610" y="562"/>
                    </a:cubicBezTo>
                    <a:cubicBezTo>
                      <a:pt x="13611" y="562"/>
                      <a:pt x="13612" y="562"/>
                      <a:pt x="13613" y="562"/>
                    </a:cubicBezTo>
                    <a:cubicBezTo>
                      <a:pt x="13612" y="559"/>
                      <a:pt x="13611" y="556"/>
                      <a:pt x="13610" y="554"/>
                    </a:cubicBezTo>
                    <a:cubicBezTo>
                      <a:pt x="13611" y="554"/>
                      <a:pt x="13612" y="554"/>
                      <a:pt x="13613" y="554"/>
                    </a:cubicBezTo>
                    <a:cubicBezTo>
                      <a:pt x="13612" y="551"/>
                      <a:pt x="13611" y="548"/>
                      <a:pt x="13610" y="545"/>
                    </a:cubicBezTo>
                    <a:cubicBezTo>
                      <a:pt x="13611" y="545"/>
                      <a:pt x="13612" y="545"/>
                      <a:pt x="13613" y="545"/>
                    </a:cubicBezTo>
                    <a:cubicBezTo>
                      <a:pt x="13596" y="483"/>
                      <a:pt x="13580" y="423"/>
                      <a:pt x="13564" y="363"/>
                    </a:cubicBezTo>
                    <a:cubicBezTo>
                      <a:pt x="13609" y="363"/>
                      <a:pt x="13654" y="363"/>
                      <a:pt x="13699" y="363"/>
                    </a:cubicBezTo>
                    <a:cubicBezTo>
                      <a:pt x="13699" y="365"/>
                      <a:pt x="13700" y="367"/>
                      <a:pt x="13701" y="369"/>
                    </a:cubicBezTo>
                    <a:cubicBezTo>
                      <a:pt x="13700" y="369"/>
                      <a:pt x="13699" y="369"/>
                      <a:pt x="13698" y="369"/>
                    </a:cubicBezTo>
                    <a:cubicBezTo>
                      <a:pt x="13699" y="372"/>
                      <a:pt x="13700" y="375"/>
                      <a:pt x="13701" y="378"/>
                    </a:cubicBezTo>
                    <a:cubicBezTo>
                      <a:pt x="13700" y="378"/>
                      <a:pt x="13699" y="378"/>
                      <a:pt x="13698" y="378"/>
                    </a:cubicBezTo>
                    <a:cubicBezTo>
                      <a:pt x="13699" y="380"/>
                      <a:pt x="13700" y="383"/>
                      <a:pt x="13701" y="386"/>
                    </a:cubicBezTo>
                    <a:cubicBezTo>
                      <a:pt x="13700" y="386"/>
                      <a:pt x="13699" y="386"/>
                      <a:pt x="13698" y="386"/>
                    </a:cubicBezTo>
                    <a:cubicBezTo>
                      <a:pt x="13715" y="445"/>
                      <a:pt x="13733" y="506"/>
                      <a:pt x="13751" y="568"/>
                    </a:cubicBezTo>
                    <a:cubicBezTo>
                      <a:pt x="13705" y="568"/>
                      <a:pt x="13658" y="568"/>
                      <a:pt x="13612" y="568"/>
                    </a:cubicBezTo>
                    <a:close/>
                    <a:moveTo>
                      <a:pt x="19345" y="363"/>
                    </a:moveTo>
                    <a:cubicBezTo>
                      <a:pt x="19347" y="365"/>
                      <a:pt x="19350" y="367"/>
                      <a:pt x="19352" y="369"/>
                    </a:cubicBezTo>
                    <a:cubicBezTo>
                      <a:pt x="19349" y="369"/>
                      <a:pt x="19346" y="369"/>
                      <a:pt x="19342" y="369"/>
                    </a:cubicBezTo>
                    <a:cubicBezTo>
                      <a:pt x="19346" y="372"/>
                      <a:pt x="19349" y="375"/>
                      <a:pt x="19352" y="378"/>
                    </a:cubicBezTo>
                    <a:cubicBezTo>
                      <a:pt x="19349" y="378"/>
                      <a:pt x="19346" y="378"/>
                      <a:pt x="19342" y="378"/>
                    </a:cubicBezTo>
                    <a:cubicBezTo>
                      <a:pt x="19346" y="380"/>
                      <a:pt x="19349" y="383"/>
                      <a:pt x="19352" y="386"/>
                    </a:cubicBezTo>
                    <a:cubicBezTo>
                      <a:pt x="19349" y="386"/>
                      <a:pt x="19346" y="386"/>
                      <a:pt x="19342" y="386"/>
                    </a:cubicBezTo>
                    <a:cubicBezTo>
                      <a:pt x="19412" y="445"/>
                      <a:pt x="19484" y="506"/>
                      <a:pt x="19556" y="568"/>
                    </a:cubicBezTo>
                    <a:cubicBezTo>
                      <a:pt x="19520" y="568"/>
                      <a:pt x="19483" y="568"/>
                      <a:pt x="19447" y="568"/>
                    </a:cubicBezTo>
                    <a:cubicBezTo>
                      <a:pt x="19444" y="566"/>
                      <a:pt x="19442" y="564"/>
                      <a:pt x="19440" y="562"/>
                    </a:cubicBezTo>
                    <a:cubicBezTo>
                      <a:pt x="19443" y="562"/>
                      <a:pt x="19446" y="562"/>
                      <a:pt x="19449" y="562"/>
                    </a:cubicBezTo>
                    <a:cubicBezTo>
                      <a:pt x="19446" y="559"/>
                      <a:pt x="19443" y="556"/>
                      <a:pt x="19440" y="554"/>
                    </a:cubicBezTo>
                    <a:cubicBezTo>
                      <a:pt x="19443" y="554"/>
                      <a:pt x="19446" y="554"/>
                      <a:pt x="19449" y="554"/>
                    </a:cubicBezTo>
                    <a:cubicBezTo>
                      <a:pt x="19446" y="551"/>
                      <a:pt x="19443" y="548"/>
                      <a:pt x="19440" y="545"/>
                    </a:cubicBezTo>
                    <a:cubicBezTo>
                      <a:pt x="19443" y="545"/>
                      <a:pt x="19446" y="545"/>
                      <a:pt x="19449" y="545"/>
                    </a:cubicBezTo>
                    <a:cubicBezTo>
                      <a:pt x="19378" y="483"/>
                      <a:pt x="19308" y="423"/>
                      <a:pt x="19240" y="363"/>
                    </a:cubicBezTo>
                    <a:cubicBezTo>
                      <a:pt x="19275" y="363"/>
                      <a:pt x="19310" y="363"/>
                      <a:pt x="19345" y="363"/>
                    </a:cubicBezTo>
                    <a:close/>
                    <a:moveTo>
                      <a:pt x="17933" y="363"/>
                    </a:moveTo>
                    <a:cubicBezTo>
                      <a:pt x="17935" y="365"/>
                      <a:pt x="17937" y="367"/>
                      <a:pt x="17939" y="369"/>
                    </a:cubicBezTo>
                    <a:cubicBezTo>
                      <a:pt x="17936" y="369"/>
                      <a:pt x="17934" y="369"/>
                      <a:pt x="17931" y="369"/>
                    </a:cubicBezTo>
                    <a:cubicBezTo>
                      <a:pt x="17934" y="372"/>
                      <a:pt x="17937" y="375"/>
                      <a:pt x="17939" y="378"/>
                    </a:cubicBezTo>
                    <a:cubicBezTo>
                      <a:pt x="17936" y="378"/>
                      <a:pt x="17934" y="378"/>
                      <a:pt x="17931" y="378"/>
                    </a:cubicBezTo>
                    <a:cubicBezTo>
                      <a:pt x="17934" y="380"/>
                      <a:pt x="17937" y="383"/>
                      <a:pt x="17939" y="386"/>
                    </a:cubicBezTo>
                    <a:cubicBezTo>
                      <a:pt x="17936" y="386"/>
                      <a:pt x="17934" y="386"/>
                      <a:pt x="17931" y="386"/>
                    </a:cubicBezTo>
                    <a:cubicBezTo>
                      <a:pt x="17988" y="445"/>
                      <a:pt x="18046" y="506"/>
                      <a:pt x="18105" y="568"/>
                    </a:cubicBezTo>
                    <a:cubicBezTo>
                      <a:pt x="18066" y="568"/>
                      <a:pt x="18027" y="568"/>
                      <a:pt x="17988" y="568"/>
                    </a:cubicBezTo>
                    <a:cubicBezTo>
                      <a:pt x="17986" y="566"/>
                      <a:pt x="17984" y="564"/>
                      <a:pt x="17983" y="562"/>
                    </a:cubicBezTo>
                    <a:cubicBezTo>
                      <a:pt x="17985" y="562"/>
                      <a:pt x="17988" y="562"/>
                      <a:pt x="17990" y="562"/>
                    </a:cubicBezTo>
                    <a:cubicBezTo>
                      <a:pt x="17988" y="559"/>
                      <a:pt x="17985" y="556"/>
                      <a:pt x="17983" y="554"/>
                    </a:cubicBezTo>
                    <a:cubicBezTo>
                      <a:pt x="17985" y="554"/>
                      <a:pt x="17988" y="554"/>
                      <a:pt x="17990" y="554"/>
                    </a:cubicBezTo>
                    <a:cubicBezTo>
                      <a:pt x="17988" y="551"/>
                      <a:pt x="17985" y="548"/>
                      <a:pt x="17983" y="545"/>
                    </a:cubicBezTo>
                    <a:cubicBezTo>
                      <a:pt x="17985" y="545"/>
                      <a:pt x="17988" y="545"/>
                      <a:pt x="17990" y="545"/>
                    </a:cubicBezTo>
                    <a:cubicBezTo>
                      <a:pt x="17932" y="483"/>
                      <a:pt x="17876" y="423"/>
                      <a:pt x="17821" y="363"/>
                    </a:cubicBezTo>
                    <a:cubicBezTo>
                      <a:pt x="17858" y="363"/>
                      <a:pt x="17896" y="363"/>
                      <a:pt x="17933" y="363"/>
                    </a:cubicBezTo>
                    <a:close/>
                    <a:moveTo>
                      <a:pt x="16522" y="363"/>
                    </a:moveTo>
                    <a:cubicBezTo>
                      <a:pt x="16523" y="365"/>
                      <a:pt x="16525" y="367"/>
                      <a:pt x="16526" y="369"/>
                    </a:cubicBezTo>
                    <a:cubicBezTo>
                      <a:pt x="16524" y="369"/>
                      <a:pt x="16522" y="369"/>
                      <a:pt x="16520" y="369"/>
                    </a:cubicBezTo>
                    <a:cubicBezTo>
                      <a:pt x="16522" y="372"/>
                      <a:pt x="16524" y="375"/>
                      <a:pt x="16526" y="378"/>
                    </a:cubicBezTo>
                    <a:cubicBezTo>
                      <a:pt x="16524" y="378"/>
                      <a:pt x="16522" y="378"/>
                      <a:pt x="16520" y="378"/>
                    </a:cubicBezTo>
                    <a:cubicBezTo>
                      <a:pt x="16522" y="380"/>
                      <a:pt x="16524" y="383"/>
                      <a:pt x="16526" y="386"/>
                    </a:cubicBezTo>
                    <a:cubicBezTo>
                      <a:pt x="16524" y="386"/>
                      <a:pt x="16522" y="386"/>
                      <a:pt x="16520" y="386"/>
                    </a:cubicBezTo>
                    <a:cubicBezTo>
                      <a:pt x="16564" y="445"/>
                      <a:pt x="16609" y="506"/>
                      <a:pt x="16654" y="568"/>
                    </a:cubicBezTo>
                    <a:cubicBezTo>
                      <a:pt x="16612" y="568"/>
                      <a:pt x="16571" y="568"/>
                      <a:pt x="16529" y="568"/>
                    </a:cubicBezTo>
                    <a:cubicBezTo>
                      <a:pt x="16528" y="566"/>
                      <a:pt x="16527" y="564"/>
                      <a:pt x="16525" y="562"/>
                    </a:cubicBezTo>
                    <a:cubicBezTo>
                      <a:pt x="16527" y="562"/>
                      <a:pt x="16529" y="562"/>
                      <a:pt x="16531" y="562"/>
                    </a:cubicBezTo>
                    <a:cubicBezTo>
                      <a:pt x="16529" y="559"/>
                      <a:pt x="16527" y="556"/>
                      <a:pt x="16525" y="554"/>
                    </a:cubicBezTo>
                    <a:cubicBezTo>
                      <a:pt x="16527" y="554"/>
                      <a:pt x="16529" y="554"/>
                      <a:pt x="16531" y="554"/>
                    </a:cubicBezTo>
                    <a:cubicBezTo>
                      <a:pt x="16529" y="551"/>
                      <a:pt x="16527" y="548"/>
                      <a:pt x="16525" y="545"/>
                    </a:cubicBezTo>
                    <a:cubicBezTo>
                      <a:pt x="16527" y="545"/>
                      <a:pt x="16529" y="545"/>
                      <a:pt x="16531" y="545"/>
                    </a:cubicBezTo>
                    <a:cubicBezTo>
                      <a:pt x="16487" y="483"/>
                      <a:pt x="16444" y="423"/>
                      <a:pt x="16402" y="363"/>
                    </a:cubicBezTo>
                    <a:cubicBezTo>
                      <a:pt x="16442" y="363"/>
                      <a:pt x="16482" y="363"/>
                      <a:pt x="16522" y="363"/>
                    </a:cubicBezTo>
                    <a:close/>
                    <a:moveTo>
                      <a:pt x="15110" y="363"/>
                    </a:moveTo>
                    <a:cubicBezTo>
                      <a:pt x="15111" y="365"/>
                      <a:pt x="15112" y="367"/>
                      <a:pt x="15113" y="369"/>
                    </a:cubicBezTo>
                    <a:cubicBezTo>
                      <a:pt x="15112" y="369"/>
                      <a:pt x="15111" y="369"/>
                      <a:pt x="15109" y="369"/>
                    </a:cubicBezTo>
                    <a:cubicBezTo>
                      <a:pt x="15111" y="372"/>
                      <a:pt x="15112" y="375"/>
                      <a:pt x="15113" y="378"/>
                    </a:cubicBezTo>
                    <a:cubicBezTo>
                      <a:pt x="15112" y="378"/>
                      <a:pt x="15111" y="378"/>
                      <a:pt x="15109" y="378"/>
                    </a:cubicBezTo>
                    <a:cubicBezTo>
                      <a:pt x="15111" y="380"/>
                      <a:pt x="15112" y="383"/>
                      <a:pt x="15113" y="386"/>
                    </a:cubicBezTo>
                    <a:cubicBezTo>
                      <a:pt x="15112" y="386"/>
                      <a:pt x="15111" y="386"/>
                      <a:pt x="15109" y="386"/>
                    </a:cubicBezTo>
                    <a:cubicBezTo>
                      <a:pt x="15140" y="445"/>
                      <a:pt x="15171" y="506"/>
                      <a:pt x="15202" y="568"/>
                    </a:cubicBezTo>
                    <a:cubicBezTo>
                      <a:pt x="15158" y="568"/>
                      <a:pt x="15114" y="568"/>
                      <a:pt x="15071" y="568"/>
                    </a:cubicBezTo>
                    <a:cubicBezTo>
                      <a:pt x="15070" y="566"/>
                      <a:pt x="15069" y="564"/>
                      <a:pt x="15068" y="562"/>
                    </a:cubicBezTo>
                    <a:cubicBezTo>
                      <a:pt x="15069" y="562"/>
                      <a:pt x="15070" y="562"/>
                      <a:pt x="15072" y="562"/>
                    </a:cubicBezTo>
                    <a:cubicBezTo>
                      <a:pt x="15070" y="559"/>
                      <a:pt x="15069" y="556"/>
                      <a:pt x="15068" y="554"/>
                    </a:cubicBezTo>
                    <a:cubicBezTo>
                      <a:pt x="15069" y="554"/>
                      <a:pt x="15070" y="554"/>
                      <a:pt x="15072" y="554"/>
                    </a:cubicBezTo>
                    <a:cubicBezTo>
                      <a:pt x="15070" y="551"/>
                      <a:pt x="15069" y="548"/>
                      <a:pt x="15068" y="545"/>
                    </a:cubicBezTo>
                    <a:cubicBezTo>
                      <a:pt x="15069" y="545"/>
                      <a:pt x="15070" y="545"/>
                      <a:pt x="15072" y="545"/>
                    </a:cubicBezTo>
                    <a:cubicBezTo>
                      <a:pt x="15042" y="483"/>
                      <a:pt x="15012" y="423"/>
                      <a:pt x="14983" y="363"/>
                    </a:cubicBezTo>
                    <a:cubicBezTo>
                      <a:pt x="15025" y="363"/>
                      <a:pt x="15068" y="363"/>
                      <a:pt x="15110" y="363"/>
                    </a:cubicBezTo>
                    <a:close/>
                    <a:moveTo>
                      <a:pt x="5156" y="618"/>
                    </a:moveTo>
                    <a:cubicBezTo>
                      <a:pt x="5159" y="615"/>
                      <a:pt x="5162" y="613"/>
                      <a:pt x="5165" y="610"/>
                    </a:cubicBezTo>
                    <a:cubicBezTo>
                      <a:pt x="5162" y="610"/>
                      <a:pt x="5159" y="610"/>
                      <a:pt x="5156" y="610"/>
                    </a:cubicBezTo>
                    <a:cubicBezTo>
                      <a:pt x="5158" y="608"/>
                      <a:pt x="5160" y="606"/>
                      <a:pt x="5162" y="604"/>
                    </a:cubicBezTo>
                    <a:cubicBezTo>
                      <a:pt x="5201" y="604"/>
                      <a:pt x="5240" y="604"/>
                      <a:pt x="5279" y="604"/>
                    </a:cubicBezTo>
                    <a:cubicBezTo>
                      <a:pt x="5214" y="669"/>
                      <a:pt x="5149" y="735"/>
                      <a:pt x="5082" y="803"/>
                    </a:cubicBezTo>
                    <a:cubicBezTo>
                      <a:pt x="5085" y="803"/>
                      <a:pt x="5087" y="803"/>
                      <a:pt x="5090" y="803"/>
                    </a:cubicBezTo>
                    <a:cubicBezTo>
                      <a:pt x="5087" y="805"/>
                      <a:pt x="5085" y="808"/>
                      <a:pt x="5082" y="811"/>
                    </a:cubicBezTo>
                    <a:cubicBezTo>
                      <a:pt x="5085" y="811"/>
                      <a:pt x="5087" y="811"/>
                      <a:pt x="5090" y="811"/>
                    </a:cubicBezTo>
                    <a:cubicBezTo>
                      <a:pt x="5087" y="814"/>
                      <a:pt x="5085" y="816"/>
                      <a:pt x="5082" y="819"/>
                    </a:cubicBezTo>
                    <a:cubicBezTo>
                      <a:pt x="5085" y="819"/>
                      <a:pt x="5087" y="819"/>
                      <a:pt x="5090" y="819"/>
                    </a:cubicBezTo>
                    <a:cubicBezTo>
                      <a:pt x="5088" y="821"/>
                      <a:pt x="5086" y="823"/>
                      <a:pt x="5084" y="825"/>
                    </a:cubicBezTo>
                    <a:cubicBezTo>
                      <a:pt x="5044" y="825"/>
                      <a:pt x="5004" y="825"/>
                      <a:pt x="4964" y="825"/>
                    </a:cubicBezTo>
                    <a:cubicBezTo>
                      <a:pt x="5032" y="758"/>
                      <a:pt x="5099" y="691"/>
                      <a:pt x="5165" y="626"/>
                    </a:cubicBezTo>
                    <a:cubicBezTo>
                      <a:pt x="5162" y="626"/>
                      <a:pt x="5159" y="626"/>
                      <a:pt x="5156" y="626"/>
                    </a:cubicBezTo>
                    <a:cubicBezTo>
                      <a:pt x="5159" y="624"/>
                      <a:pt x="5162" y="621"/>
                      <a:pt x="5165" y="618"/>
                    </a:cubicBezTo>
                    <a:cubicBezTo>
                      <a:pt x="5162" y="618"/>
                      <a:pt x="5159" y="618"/>
                      <a:pt x="5156" y="618"/>
                    </a:cubicBezTo>
                    <a:close/>
                    <a:moveTo>
                      <a:pt x="17055" y="825"/>
                    </a:moveTo>
                    <a:cubicBezTo>
                      <a:pt x="17054" y="823"/>
                      <a:pt x="17052" y="821"/>
                      <a:pt x="17051" y="819"/>
                    </a:cubicBezTo>
                    <a:cubicBezTo>
                      <a:pt x="17053" y="819"/>
                      <a:pt x="17055" y="819"/>
                      <a:pt x="17057" y="819"/>
                    </a:cubicBezTo>
                    <a:cubicBezTo>
                      <a:pt x="17055" y="816"/>
                      <a:pt x="17053" y="814"/>
                      <a:pt x="17051" y="811"/>
                    </a:cubicBezTo>
                    <a:cubicBezTo>
                      <a:pt x="17053" y="811"/>
                      <a:pt x="17055" y="811"/>
                      <a:pt x="17057" y="811"/>
                    </a:cubicBezTo>
                    <a:cubicBezTo>
                      <a:pt x="17055" y="808"/>
                      <a:pt x="17053" y="805"/>
                      <a:pt x="17051" y="803"/>
                    </a:cubicBezTo>
                    <a:cubicBezTo>
                      <a:pt x="17053" y="803"/>
                      <a:pt x="17055" y="803"/>
                      <a:pt x="17057" y="803"/>
                    </a:cubicBezTo>
                    <a:cubicBezTo>
                      <a:pt x="17006" y="735"/>
                      <a:pt x="16955" y="669"/>
                      <a:pt x="16906" y="604"/>
                    </a:cubicBezTo>
                    <a:cubicBezTo>
                      <a:pt x="16947" y="604"/>
                      <a:pt x="16988" y="604"/>
                      <a:pt x="17030" y="604"/>
                    </a:cubicBezTo>
                    <a:cubicBezTo>
                      <a:pt x="17031" y="606"/>
                      <a:pt x="17033" y="608"/>
                      <a:pt x="17034" y="610"/>
                    </a:cubicBezTo>
                    <a:cubicBezTo>
                      <a:pt x="17032" y="610"/>
                      <a:pt x="17030" y="610"/>
                      <a:pt x="17028" y="610"/>
                    </a:cubicBezTo>
                    <a:cubicBezTo>
                      <a:pt x="17030" y="613"/>
                      <a:pt x="17032" y="615"/>
                      <a:pt x="17034" y="618"/>
                    </a:cubicBezTo>
                    <a:cubicBezTo>
                      <a:pt x="17032" y="618"/>
                      <a:pt x="17030" y="618"/>
                      <a:pt x="17028" y="618"/>
                    </a:cubicBezTo>
                    <a:cubicBezTo>
                      <a:pt x="17030" y="621"/>
                      <a:pt x="17032" y="624"/>
                      <a:pt x="17034" y="626"/>
                    </a:cubicBezTo>
                    <a:cubicBezTo>
                      <a:pt x="17032" y="626"/>
                      <a:pt x="17030" y="626"/>
                      <a:pt x="17028" y="626"/>
                    </a:cubicBezTo>
                    <a:cubicBezTo>
                      <a:pt x="17079" y="691"/>
                      <a:pt x="17131" y="758"/>
                      <a:pt x="17183" y="825"/>
                    </a:cubicBezTo>
                    <a:cubicBezTo>
                      <a:pt x="17141" y="825"/>
                      <a:pt x="17098" y="825"/>
                      <a:pt x="17055" y="825"/>
                    </a:cubicBezTo>
                    <a:close/>
                    <a:moveTo>
                      <a:pt x="18571" y="825"/>
                    </a:moveTo>
                    <a:cubicBezTo>
                      <a:pt x="18569" y="823"/>
                      <a:pt x="18567" y="821"/>
                      <a:pt x="18565" y="819"/>
                    </a:cubicBezTo>
                    <a:cubicBezTo>
                      <a:pt x="18568" y="819"/>
                      <a:pt x="18571" y="819"/>
                      <a:pt x="18573" y="819"/>
                    </a:cubicBezTo>
                    <a:cubicBezTo>
                      <a:pt x="18571" y="816"/>
                      <a:pt x="18568" y="814"/>
                      <a:pt x="18565" y="811"/>
                    </a:cubicBezTo>
                    <a:cubicBezTo>
                      <a:pt x="18568" y="811"/>
                      <a:pt x="18571" y="811"/>
                      <a:pt x="18573" y="811"/>
                    </a:cubicBezTo>
                    <a:cubicBezTo>
                      <a:pt x="18571" y="808"/>
                      <a:pt x="18568" y="805"/>
                      <a:pt x="18565" y="803"/>
                    </a:cubicBezTo>
                    <a:cubicBezTo>
                      <a:pt x="18568" y="803"/>
                      <a:pt x="18571" y="803"/>
                      <a:pt x="18573" y="803"/>
                    </a:cubicBezTo>
                    <a:cubicBezTo>
                      <a:pt x="18507" y="735"/>
                      <a:pt x="18442" y="669"/>
                      <a:pt x="18378" y="604"/>
                    </a:cubicBezTo>
                    <a:cubicBezTo>
                      <a:pt x="18417" y="604"/>
                      <a:pt x="18456" y="604"/>
                      <a:pt x="18494" y="604"/>
                    </a:cubicBezTo>
                    <a:cubicBezTo>
                      <a:pt x="18496" y="606"/>
                      <a:pt x="18498" y="608"/>
                      <a:pt x="18500" y="610"/>
                    </a:cubicBezTo>
                    <a:cubicBezTo>
                      <a:pt x="18498" y="610"/>
                      <a:pt x="18495" y="610"/>
                      <a:pt x="18492" y="610"/>
                    </a:cubicBezTo>
                    <a:cubicBezTo>
                      <a:pt x="18495" y="613"/>
                      <a:pt x="18498" y="615"/>
                      <a:pt x="18500" y="618"/>
                    </a:cubicBezTo>
                    <a:cubicBezTo>
                      <a:pt x="18498" y="618"/>
                      <a:pt x="18495" y="618"/>
                      <a:pt x="18492" y="618"/>
                    </a:cubicBezTo>
                    <a:cubicBezTo>
                      <a:pt x="18495" y="621"/>
                      <a:pt x="18498" y="624"/>
                      <a:pt x="18500" y="626"/>
                    </a:cubicBezTo>
                    <a:cubicBezTo>
                      <a:pt x="18498" y="626"/>
                      <a:pt x="18495" y="626"/>
                      <a:pt x="18492" y="626"/>
                    </a:cubicBezTo>
                    <a:cubicBezTo>
                      <a:pt x="18557" y="691"/>
                      <a:pt x="18624" y="758"/>
                      <a:pt x="18692" y="825"/>
                    </a:cubicBezTo>
                    <a:cubicBezTo>
                      <a:pt x="18651" y="825"/>
                      <a:pt x="18611" y="825"/>
                      <a:pt x="18571" y="825"/>
                    </a:cubicBezTo>
                    <a:close/>
                    <a:moveTo>
                      <a:pt x="6472" y="825"/>
                    </a:moveTo>
                    <a:cubicBezTo>
                      <a:pt x="6525" y="758"/>
                      <a:pt x="6578" y="691"/>
                      <a:pt x="6629" y="626"/>
                    </a:cubicBezTo>
                    <a:cubicBezTo>
                      <a:pt x="6627" y="626"/>
                      <a:pt x="6625" y="626"/>
                      <a:pt x="6622" y="626"/>
                    </a:cubicBezTo>
                    <a:cubicBezTo>
                      <a:pt x="6625" y="624"/>
                      <a:pt x="6627" y="621"/>
                      <a:pt x="6629" y="618"/>
                    </a:cubicBezTo>
                    <a:cubicBezTo>
                      <a:pt x="6627" y="618"/>
                      <a:pt x="6625" y="618"/>
                      <a:pt x="6622" y="618"/>
                    </a:cubicBezTo>
                    <a:cubicBezTo>
                      <a:pt x="6625" y="615"/>
                      <a:pt x="6627" y="613"/>
                      <a:pt x="6629" y="610"/>
                    </a:cubicBezTo>
                    <a:cubicBezTo>
                      <a:pt x="6627" y="610"/>
                      <a:pt x="6625" y="610"/>
                      <a:pt x="6622" y="610"/>
                    </a:cubicBezTo>
                    <a:cubicBezTo>
                      <a:pt x="6624" y="608"/>
                      <a:pt x="6626" y="606"/>
                      <a:pt x="6627" y="604"/>
                    </a:cubicBezTo>
                    <a:cubicBezTo>
                      <a:pt x="6668" y="604"/>
                      <a:pt x="6709" y="604"/>
                      <a:pt x="6751" y="604"/>
                    </a:cubicBezTo>
                    <a:cubicBezTo>
                      <a:pt x="6701" y="669"/>
                      <a:pt x="6650" y="735"/>
                      <a:pt x="6598" y="803"/>
                    </a:cubicBezTo>
                    <a:cubicBezTo>
                      <a:pt x="6600" y="803"/>
                      <a:pt x="6602" y="803"/>
                      <a:pt x="6605" y="803"/>
                    </a:cubicBezTo>
                    <a:cubicBezTo>
                      <a:pt x="6602" y="805"/>
                      <a:pt x="6600" y="808"/>
                      <a:pt x="6598" y="811"/>
                    </a:cubicBezTo>
                    <a:cubicBezTo>
                      <a:pt x="6600" y="811"/>
                      <a:pt x="6602" y="811"/>
                      <a:pt x="6605" y="811"/>
                    </a:cubicBezTo>
                    <a:cubicBezTo>
                      <a:pt x="6602" y="814"/>
                      <a:pt x="6600" y="816"/>
                      <a:pt x="6598" y="819"/>
                    </a:cubicBezTo>
                    <a:cubicBezTo>
                      <a:pt x="6600" y="819"/>
                      <a:pt x="6602" y="819"/>
                      <a:pt x="6605" y="819"/>
                    </a:cubicBezTo>
                    <a:cubicBezTo>
                      <a:pt x="6603" y="821"/>
                      <a:pt x="6602" y="823"/>
                      <a:pt x="6600" y="825"/>
                    </a:cubicBezTo>
                    <a:cubicBezTo>
                      <a:pt x="6557" y="825"/>
                      <a:pt x="6515" y="825"/>
                      <a:pt x="6472" y="825"/>
                    </a:cubicBezTo>
                    <a:close/>
                    <a:moveTo>
                      <a:pt x="15536" y="811"/>
                    </a:moveTo>
                    <a:cubicBezTo>
                      <a:pt x="15538" y="811"/>
                      <a:pt x="15540" y="811"/>
                      <a:pt x="15541" y="811"/>
                    </a:cubicBezTo>
                    <a:cubicBezTo>
                      <a:pt x="15539" y="808"/>
                      <a:pt x="15538" y="805"/>
                      <a:pt x="15536" y="803"/>
                    </a:cubicBezTo>
                    <a:cubicBezTo>
                      <a:pt x="15538" y="803"/>
                      <a:pt x="15540" y="803"/>
                      <a:pt x="15541" y="803"/>
                    </a:cubicBezTo>
                    <a:cubicBezTo>
                      <a:pt x="15504" y="735"/>
                      <a:pt x="15469" y="669"/>
                      <a:pt x="15434" y="604"/>
                    </a:cubicBezTo>
                    <a:cubicBezTo>
                      <a:pt x="15477" y="604"/>
                      <a:pt x="15521" y="604"/>
                      <a:pt x="15565" y="604"/>
                    </a:cubicBezTo>
                    <a:cubicBezTo>
                      <a:pt x="15566" y="606"/>
                      <a:pt x="15567" y="608"/>
                      <a:pt x="15568" y="610"/>
                    </a:cubicBezTo>
                    <a:cubicBezTo>
                      <a:pt x="15567" y="610"/>
                      <a:pt x="15565" y="610"/>
                      <a:pt x="15564" y="610"/>
                    </a:cubicBezTo>
                    <a:cubicBezTo>
                      <a:pt x="15565" y="613"/>
                      <a:pt x="15567" y="615"/>
                      <a:pt x="15568" y="618"/>
                    </a:cubicBezTo>
                    <a:cubicBezTo>
                      <a:pt x="15567" y="618"/>
                      <a:pt x="15565" y="618"/>
                      <a:pt x="15564" y="618"/>
                    </a:cubicBezTo>
                    <a:cubicBezTo>
                      <a:pt x="15565" y="621"/>
                      <a:pt x="15567" y="624"/>
                      <a:pt x="15568" y="626"/>
                    </a:cubicBezTo>
                    <a:cubicBezTo>
                      <a:pt x="15567" y="626"/>
                      <a:pt x="15565" y="626"/>
                      <a:pt x="15564" y="626"/>
                    </a:cubicBezTo>
                    <a:cubicBezTo>
                      <a:pt x="15600" y="691"/>
                      <a:pt x="15637" y="758"/>
                      <a:pt x="15675" y="825"/>
                    </a:cubicBezTo>
                    <a:cubicBezTo>
                      <a:pt x="15630" y="825"/>
                      <a:pt x="15585" y="825"/>
                      <a:pt x="15540" y="825"/>
                    </a:cubicBezTo>
                    <a:cubicBezTo>
                      <a:pt x="15539" y="823"/>
                      <a:pt x="15537" y="821"/>
                      <a:pt x="15536" y="819"/>
                    </a:cubicBezTo>
                    <a:cubicBezTo>
                      <a:pt x="15538" y="819"/>
                      <a:pt x="15540" y="819"/>
                      <a:pt x="15541" y="819"/>
                    </a:cubicBezTo>
                    <a:cubicBezTo>
                      <a:pt x="15539" y="816"/>
                      <a:pt x="15538" y="814"/>
                      <a:pt x="15536" y="811"/>
                    </a:cubicBezTo>
                    <a:close/>
                    <a:moveTo>
                      <a:pt x="10236" y="883"/>
                    </a:moveTo>
                    <a:cubicBezTo>
                      <a:pt x="10236" y="881"/>
                      <a:pt x="10237" y="878"/>
                      <a:pt x="10237" y="875"/>
                    </a:cubicBezTo>
                    <a:cubicBezTo>
                      <a:pt x="10237" y="875"/>
                      <a:pt x="10236" y="875"/>
                      <a:pt x="10236" y="875"/>
                    </a:cubicBezTo>
                    <a:cubicBezTo>
                      <a:pt x="10236" y="872"/>
                      <a:pt x="10237" y="869"/>
                      <a:pt x="10237" y="867"/>
                    </a:cubicBezTo>
                    <a:cubicBezTo>
                      <a:pt x="10237" y="867"/>
                      <a:pt x="10236" y="867"/>
                      <a:pt x="10236" y="867"/>
                    </a:cubicBezTo>
                    <a:cubicBezTo>
                      <a:pt x="10236" y="865"/>
                      <a:pt x="10236" y="863"/>
                      <a:pt x="10237" y="861"/>
                    </a:cubicBezTo>
                    <a:cubicBezTo>
                      <a:pt x="10286" y="861"/>
                      <a:pt x="10336" y="861"/>
                      <a:pt x="10385" y="861"/>
                    </a:cubicBezTo>
                    <a:cubicBezTo>
                      <a:pt x="10370" y="932"/>
                      <a:pt x="10354" y="1004"/>
                      <a:pt x="10339" y="1079"/>
                    </a:cubicBezTo>
                    <a:cubicBezTo>
                      <a:pt x="10339" y="1079"/>
                      <a:pt x="10340" y="1079"/>
                      <a:pt x="10340" y="1079"/>
                    </a:cubicBezTo>
                    <a:cubicBezTo>
                      <a:pt x="10340" y="1081"/>
                      <a:pt x="10339" y="1084"/>
                      <a:pt x="10339" y="1087"/>
                    </a:cubicBezTo>
                    <a:cubicBezTo>
                      <a:pt x="10339" y="1087"/>
                      <a:pt x="10340" y="1087"/>
                      <a:pt x="10340" y="1087"/>
                    </a:cubicBezTo>
                    <a:cubicBezTo>
                      <a:pt x="10340" y="1090"/>
                      <a:pt x="10339" y="1092"/>
                      <a:pt x="10339" y="1095"/>
                    </a:cubicBezTo>
                    <a:cubicBezTo>
                      <a:pt x="10339" y="1095"/>
                      <a:pt x="10340" y="1095"/>
                      <a:pt x="10340" y="1095"/>
                    </a:cubicBezTo>
                    <a:cubicBezTo>
                      <a:pt x="10340" y="1098"/>
                      <a:pt x="10339" y="1101"/>
                      <a:pt x="10339" y="1104"/>
                    </a:cubicBezTo>
                    <a:cubicBezTo>
                      <a:pt x="10339" y="1104"/>
                      <a:pt x="10340" y="1104"/>
                      <a:pt x="10340" y="1104"/>
                    </a:cubicBezTo>
                    <a:cubicBezTo>
                      <a:pt x="10340" y="1105"/>
                      <a:pt x="10340" y="1106"/>
                      <a:pt x="10340" y="1107"/>
                    </a:cubicBezTo>
                    <a:cubicBezTo>
                      <a:pt x="10288" y="1107"/>
                      <a:pt x="10237" y="1107"/>
                      <a:pt x="10185" y="1107"/>
                    </a:cubicBezTo>
                    <a:cubicBezTo>
                      <a:pt x="10203" y="1031"/>
                      <a:pt x="10221" y="956"/>
                      <a:pt x="10237" y="883"/>
                    </a:cubicBezTo>
                    <a:cubicBezTo>
                      <a:pt x="10237" y="883"/>
                      <a:pt x="10236" y="883"/>
                      <a:pt x="10236" y="883"/>
                    </a:cubicBezTo>
                    <a:close/>
                    <a:moveTo>
                      <a:pt x="11759" y="883"/>
                    </a:moveTo>
                    <a:cubicBezTo>
                      <a:pt x="11759" y="881"/>
                      <a:pt x="11759" y="878"/>
                      <a:pt x="11759" y="875"/>
                    </a:cubicBezTo>
                    <a:cubicBezTo>
                      <a:pt x="11759" y="875"/>
                      <a:pt x="11759" y="875"/>
                      <a:pt x="11759" y="875"/>
                    </a:cubicBezTo>
                    <a:cubicBezTo>
                      <a:pt x="11759" y="872"/>
                      <a:pt x="11759" y="869"/>
                      <a:pt x="11759" y="867"/>
                    </a:cubicBezTo>
                    <a:cubicBezTo>
                      <a:pt x="11759" y="867"/>
                      <a:pt x="11759" y="867"/>
                      <a:pt x="11759" y="867"/>
                    </a:cubicBezTo>
                    <a:cubicBezTo>
                      <a:pt x="11759" y="865"/>
                      <a:pt x="11759" y="863"/>
                      <a:pt x="11759" y="861"/>
                    </a:cubicBezTo>
                    <a:cubicBezTo>
                      <a:pt x="11810" y="861"/>
                      <a:pt x="11862" y="861"/>
                      <a:pt x="11914" y="861"/>
                    </a:cubicBezTo>
                    <a:cubicBezTo>
                      <a:pt x="11914" y="863"/>
                      <a:pt x="11914" y="865"/>
                      <a:pt x="11914" y="867"/>
                    </a:cubicBezTo>
                    <a:cubicBezTo>
                      <a:pt x="11914" y="867"/>
                      <a:pt x="11914" y="867"/>
                      <a:pt x="11914" y="867"/>
                    </a:cubicBezTo>
                    <a:cubicBezTo>
                      <a:pt x="11914" y="869"/>
                      <a:pt x="11914" y="872"/>
                      <a:pt x="11914" y="875"/>
                    </a:cubicBezTo>
                    <a:cubicBezTo>
                      <a:pt x="11914" y="875"/>
                      <a:pt x="11914" y="875"/>
                      <a:pt x="11914" y="875"/>
                    </a:cubicBezTo>
                    <a:cubicBezTo>
                      <a:pt x="11914" y="878"/>
                      <a:pt x="11914" y="881"/>
                      <a:pt x="11914" y="883"/>
                    </a:cubicBezTo>
                    <a:cubicBezTo>
                      <a:pt x="11914" y="883"/>
                      <a:pt x="11914" y="883"/>
                      <a:pt x="11914" y="883"/>
                    </a:cubicBezTo>
                    <a:cubicBezTo>
                      <a:pt x="11914" y="956"/>
                      <a:pt x="11915" y="1031"/>
                      <a:pt x="11916" y="1107"/>
                    </a:cubicBezTo>
                    <a:cubicBezTo>
                      <a:pt x="11862" y="1107"/>
                      <a:pt x="11809" y="1107"/>
                      <a:pt x="11756" y="1107"/>
                    </a:cubicBezTo>
                    <a:cubicBezTo>
                      <a:pt x="11757" y="1031"/>
                      <a:pt x="11758" y="956"/>
                      <a:pt x="11759" y="883"/>
                    </a:cubicBezTo>
                    <a:close/>
                    <a:moveTo>
                      <a:pt x="19743" y="140"/>
                    </a:moveTo>
                    <a:cubicBezTo>
                      <a:pt x="19744" y="141"/>
                      <a:pt x="19746" y="143"/>
                      <a:pt x="19747" y="144"/>
                    </a:cubicBezTo>
                    <a:cubicBezTo>
                      <a:pt x="19744" y="144"/>
                      <a:pt x="19740" y="144"/>
                      <a:pt x="19737" y="144"/>
                    </a:cubicBezTo>
                    <a:cubicBezTo>
                      <a:pt x="19740" y="147"/>
                      <a:pt x="19744" y="150"/>
                      <a:pt x="19747" y="153"/>
                    </a:cubicBezTo>
                    <a:cubicBezTo>
                      <a:pt x="19744" y="153"/>
                      <a:pt x="19740" y="153"/>
                      <a:pt x="19737" y="153"/>
                    </a:cubicBezTo>
                    <a:cubicBezTo>
                      <a:pt x="19740" y="155"/>
                      <a:pt x="19744" y="158"/>
                      <a:pt x="19747" y="161"/>
                    </a:cubicBezTo>
                    <a:cubicBezTo>
                      <a:pt x="19744" y="161"/>
                      <a:pt x="19740" y="161"/>
                      <a:pt x="19737" y="161"/>
                    </a:cubicBezTo>
                    <a:cubicBezTo>
                      <a:pt x="19807" y="215"/>
                      <a:pt x="19878" y="271"/>
                      <a:pt x="19950" y="327"/>
                    </a:cubicBezTo>
                    <a:cubicBezTo>
                      <a:pt x="19917" y="327"/>
                      <a:pt x="19884" y="327"/>
                      <a:pt x="19850" y="327"/>
                    </a:cubicBezTo>
                    <a:cubicBezTo>
                      <a:pt x="19848" y="325"/>
                      <a:pt x="19845" y="323"/>
                      <a:pt x="19843" y="321"/>
                    </a:cubicBezTo>
                    <a:cubicBezTo>
                      <a:pt x="19846" y="321"/>
                      <a:pt x="19850" y="321"/>
                      <a:pt x="19853" y="321"/>
                    </a:cubicBezTo>
                    <a:cubicBezTo>
                      <a:pt x="19850" y="318"/>
                      <a:pt x="19846" y="316"/>
                      <a:pt x="19843" y="313"/>
                    </a:cubicBezTo>
                    <a:cubicBezTo>
                      <a:pt x="19846" y="313"/>
                      <a:pt x="19850" y="313"/>
                      <a:pt x="19853" y="313"/>
                    </a:cubicBezTo>
                    <a:cubicBezTo>
                      <a:pt x="19850" y="310"/>
                      <a:pt x="19846" y="307"/>
                      <a:pt x="19843" y="304"/>
                    </a:cubicBezTo>
                    <a:cubicBezTo>
                      <a:pt x="19846" y="304"/>
                      <a:pt x="19850" y="304"/>
                      <a:pt x="19853" y="304"/>
                    </a:cubicBezTo>
                    <a:cubicBezTo>
                      <a:pt x="19783" y="249"/>
                      <a:pt x="19714" y="194"/>
                      <a:pt x="19646" y="140"/>
                    </a:cubicBezTo>
                    <a:cubicBezTo>
                      <a:pt x="19678" y="140"/>
                      <a:pt x="19710" y="140"/>
                      <a:pt x="19743" y="140"/>
                    </a:cubicBezTo>
                    <a:close/>
                    <a:moveTo>
                      <a:pt x="18380" y="140"/>
                    </a:moveTo>
                    <a:cubicBezTo>
                      <a:pt x="18382" y="141"/>
                      <a:pt x="18383" y="143"/>
                      <a:pt x="18385" y="144"/>
                    </a:cubicBezTo>
                    <a:cubicBezTo>
                      <a:pt x="18382" y="144"/>
                      <a:pt x="18379" y="144"/>
                      <a:pt x="18376" y="144"/>
                    </a:cubicBezTo>
                    <a:cubicBezTo>
                      <a:pt x="18379" y="147"/>
                      <a:pt x="18382" y="150"/>
                      <a:pt x="18385" y="153"/>
                    </a:cubicBezTo>
                    <a:cubicBezTo>
                      <a:pt x="18382" y="153"/>
                      <a:pt x="18379" y="153"/>
                      <a:pt x="18376" y="153"/>
                    </a:cubicBezTo>
                    <a:cubicBezTo>
                      <a:pt x="18379" y="155"/>
                      <a:pt x="18382" y="158"/>
                      <a:pt x="18385" y="161"/>
                    </a:cubicBezTo>
                    <a:cubicBezTo>
                      <a:pt x="18382" y="161"/>
                      <a:pt x="18379" y="161"/>
                      <a:pt x="18376" y="161"/>
                    </a:cubicBezTo>
                    <a:cubicBezTo>
                      <a:pt x="18433" y="215"/>
                      <a:pt x="18493" y="271"/>
                      <a:pt x="18553" y="327"/>
                    </a:cubicBezTo>
                    <a:cubicBezTo>
                      <a:pt x="18517" y="327"/>
                      <a:pt x="18481" y="327"/>
                      <a:pt x="18445" y="327"/>
                    </a:cubicBezTo>
                    <a:cubicBezTo>
                      <a:pt x="18443" y="325"/>
                      <a:pt x="18441" y="323"/>
                      <a:pt x="18438" y="321"/>
                    </a:cubicBezTo>
                    <a:cubicBezTo>
                      <a:pt x="18441" y="321"/>
                      <a:pt x="18444" y="321"/>
                      <a:pt x="18447" y="321"/>
                    </a:cubicBezTo>
                    <a:cubicBezTo>
                      <a:pt x="18444" y="318"/>
                      <a:pt x="18441" y="316"/>
                      <a:pt x="18438" y="313"/>
                    </a:cubicBezTo>
                    <a:cubicBezTo>
                      <a:pt x="18441" y="313"/>
                      <a:pt x="18444" y="313"/>
                      <a:pt x="18447" y="313"/>
                    </a:cubicBezTo>
                    <a:cubicBezTo>
                      <a:pt x="18444" y="310"/>
                      <a:pt x="18441" y="307"/>
                      <a:pt x="18438" y="304"/>
                    </a:cubicBezTo>
                    <a:cubicBezTo>
                      <a:pt x="18441" y="304"/>
                      <a:pt x="18444" y="304"/>
                      <a:pt x="18447" y="304"/>
                    </a:cubicBezTo>
                    <a:cubicBezTo>
                      <a:pt x="18389" y="249"/>
                      <a:pt x="18333" y="194"/>
                      <a:pt x="18277" y="140"/>
                    </a:cubicBezTo>
                    <a:cubicBezTo>
                      <a:pt x="18311" y="140"/>
                      <a:pt x="18346" y="140"/>
                      <a:pt x="18380" y="140"/>
                    </a:cubicBezTo>
                    <a:close/>
                    <a:moveTo>
                      <a:pt x="17018" y="140"/>
                    </a:moveTo>
                    <a:cubicBezTo>
                      <a:pt x="17019" y="141"/>
                      <a:pt x="17020" y="143"/>
                      <a:pt x="17022" y="144"/>
                    </a:cubicBezTo>
                    <a:cubicBezTo>
                      <a:pt x="17019" y="144"/>
                      <a:pt x="17017" y="144"/>
                      <a:pt x="17014" y="144"/>
                    </a:cubicBezTo>
                    <a:cubicBezTo>
                      <a:pt x="17017" y="147"/>
                      <a:pt x="17019" y="150"/>
                      <a:pt x="17022" y="153"/>
                    </a:cubicBezTo>
                    <a:cubicBezTo>
                      <a:pt x="17019" y="153"/>
                      <a:pt x="17017" y="153"/>
                      <a:pt x="17014" y="153"/>
                    </a:cubicBezTo>
                    <a:cubicBezTo>
                      <a:pt x="17017" y="155"/>
                      <a:pt x="17019" y="158"/>
                      <a:pt x="17022" y="161"/>
                    </a:cubicBezTo>
                    <a:cubicBezTo>
                      <a:pt x="17019" y="161"/>
                      <a:pt x="17017" y="161"/>
                      <a:pt x="17014" y="161"/>
                    </a:cubicBezTo>
                    <a:cubicBezTo>
                      <a:pt x="17060" y="215"/>
                      <a:pt x="17107" y="271"/>
                      <a:pt x="17154" y="327"/>
                    </a:cubicBezTo>
                    <a:cubicBezTo>
                      <a:pt x="17116" y="327"/>
                      <a:pt x="17078" y="327"/>
                      <a:pt x="17039" y="327"/>
                    </a:cubicBezTo>
                    <a:cubicBezTo>
                      <a:pt x="17038" y="325"/>
                      <a:pt x="17036" y="323"/>
                      <a:pt x="17034" y="321"/>
                    </a:cubicBezTo>
                    <a:cubicBezTo>
                      <a:pt x="17037" y="321"/>
                      <a:pt x="17039" y="321"/>
                      <a:pt x="17041" y="321"/>
                    </a:cubicBezTo>
                    <a:cubicBezTo>
                      <a:pt x="17039" y="318"/>
                      <a:pt x="17037" y="316"/>
                      <a:pt x="17034" y="313"/>
                    </a:cubicBezTo>
                    <a:cubicBezTo>
                      <a:pt x="17037" y="313"/>
                      <a:pt x="17039" y="313"/>
                      <a:pt x="17041" y="313"/>
                    </a:cubicBezTo>
                    <a:cubicBezTo>
                      <a:pt x="17039" y="310"/>
                      <a:pt x="17037" y="307"/>
                      <a:pt x="17034" y="304"/>
                    </a:cubicBezTo>
                    <a:cubicBezTo>
                      <a:pt x="17037" y="304"/>
                      <a:pt x="17039" y="304"/>
                      <a:pt x="17041" y="304"/>
                    </a:cubicBezTo>
                    <a:cubicBezTo>
                      <a:pt x="16995" y="249"/>
                      <a:pt x="16951" y="194"/>
                      <a:pt x="16907" y="140"/>
                    </a:cubicBezTo>
                    <a:cubicBezTo>
                      <a:pt x="16944" y="140"/>
                      <a:pt x="16981" y="140"/>
                      <a:pt x="17018" y="140"/>
                    </a:cubicBezTo>
                    <a:close/>
                    <a:moveTo>
                      <a:pt x="15656" y="140"/>
                    </a:moveTo>
                    <a:cubicBezTo>
                      <a:pt x="15657" y="141"/>
                      <a:pt x="15658" y="143"/>
                      <a:pt x="15658" y="144"/>
                    </a:cubicBezTo>
                    <a:cubicBezTo>
                      <a:pt x="15657" y="144"/>
                      <a:pt x="15655" y="144"/>
                      <a:pt x="15653" y="144"/>
                    </a:cubicBezTo>
                    <a:cubicBezTo>
                      <a:pt x="15655" y="147"/>
                      <a:pt x="15657" y="150"/>
                      <a:pt x="15658" y="153"/>
                    </a:cubicBezTo>
                    <a:cubicBezTo>
                      <a:pt x="15657" y="153"/>
                      <a:pt x="15655" y="153"/>
                      <a:pt x="15653" y="153"/>
                    </a:cubicBezTo>
                    <a:cubicBezTo>
                      <a:pt x="15655" y="155"/>
                      <a:pt x="15657" y="158"/>
                      <a:pt x="15658" y="161"/>
                    </a:cubicBezTo>
                    <a:cubicBezTo>
                      <a:pt x="15657" y="161"/>
                      <a:pt x="15655" y="161"/>
                      <a:pt x="15653" y="161"/>
                    </a:cubicBezTo>
                    <a:cubicBezTo>
                      <a:pt x="15687" y="215"/>
                      <a:pt x="15721" y="271"/>
                      <a:pt x="15756" y="327"/>
                    </a:cubicBezTo>
                    <a:cubicBezTo>
                      <a:pt x="15716" y="327"/>
                      <a:pt x="15675" y="327"/>
                      <a:pt x="15634" y="327"/>
                    </a:cubicBezTo>
                    <a:cubicBezTo>
                      <a:pt x="15633" y="325"/>
                      <a:pt x="15631" y="323"/>
                      <a:pt x="15630" y="321"/>
                    </a:cubicBezTo>
                    <a:cubicBezTo>
                      <a:pt x="15632" y="321"/>
                      <a:pt x="15634" y="321"/>
                      <a:pt x="15635" y="321"/>
                    </a:cubicBezTo>
                    <a:cubicBezTo>
                      <a:pt x="15634" y="318"/>
                      <a:pt x="15632" y="316"/>
                      <a:pt x="15630" y="313"/>
                    </a:cubicBezTo>
                    <a:cubicBezTo>
                      <a:pt x="15632" y="313"/>
                      <a:pt x="15634" y="313"/>
                      <a:pt x="15635" y="313"/>
                    </a:cubicBezTo>
                    <a:cubicBezTo>
                      <a:pt x="15634" y="310"/>
                      <a:pt x="15632" y="307"/>
                      <a:pt x="15630" y="304"/>
                    </a:cubicBezTo>
                    <a:cubicBezTo>
                      <a:pt x="15632" y="304"/>
                      <a:pt x="15634" y="304"/>
                      <a:pt x="15635" y="304"/>
                    </a:cubicBezTo>
                    <a:cubicBezTo>
                      <a:pt x="15602" y="249"/>
                      <a:pt x="15570" y="194"/>
                      <a:pt x="15537" y="140"/>
                    </a:cubicBezTo>
                    <a:cubicBezTo>
                      <a:pt x="15577" y="140"/>
                      <a:pt x="15616" y="140"/>
                      <a:pt x="15656" y="140"/>
                    </a:cubicBezTo>
                    <a:close/>
                    <a:moveTo>
                      <a:pt x="14294" y="140"/>
                    </a:moveTo>
                    <a:cubicBezTo>
                      <a:pt x="14294" y="141"/>
                      <a:pt x="14295" y="143"/>
                      <a:pt x="14295" y="144"/>
                    </a:cubicBezTo>
                    <a:cubicBezTo>
                      <a:pt x="14294" y="144"/>
                      <a:pt x="14293" y="144"/>
                      <a:pt x="14292" y="144"/>
                    </a:cubicBezTo>
                    <a:cubicBezTo>
                      <a:pt x="14293" y="147"/>
                      <a:pt x="14294" y="150"/>
                      <a:pt x="14295" y="153"/>
                    </a:cubicBezTo>
                    <a:cubicBezTo>
                      <a:pt x="14294" y="153"/>
                      <a:pt x="14293" y="153"/>
                      <a:pt x="14292" y="153"/>
                    </a:cubicBezTo>
                    <a:cubicBezTo>
                      <a:pt x="14293" y="155"/>
                      <a:pt x="14294" y="158"/>
                      <a:pt x="14295" y="161"/>
                    </a:cubicBezTo>
                    <a:cubicBezTo>
                      <a:pt x="14294" y="161"/>
                      <a:pt x="14293" y="161"/>
                      <a:pt x="14292" y="161"/>
                    </a:cubicBezTo>
                    <a:cubicBezTo>
                      <a:pt x="14314" y="215"/>
                      <a:pt x="14336" y="271"/>
                      <a:pt x="14358" y="327"/>
                    </a:cubicBezTo>
                    <a:cubicBezTo>
                      <a:pt x="14315" y="327"/>
                      <a:pt x="14272" y="327"/>
                      <a:pt x="14229" y="327"/>
                    </a:cubicBezTo>
                    <a:cubicBezTo>
                      <a:pt x="14228" y="325"/>
                      <a:pt x="14227" y="323"/>
                      <a:pt x="14226" y="321"/>
                    </a:cubicBezTo>
                    <a:cubicBezTo>
                      <a:pt x="14227" y="321"/>
                      <a:pt x="14228" y="321"/>
                      <a:pt x="14229" y="321"/>
                    </a:cubicBezTo>
                    <a:cubicBezTo>
                      <a:pt x="14228" y="318"/>
                      <a:pt x="14227" y="316"/>
                      <a:pt x="14226" y="313"/>
                    </a:cubicBezTo>
                    <a:cubicBezTo>
                      <a:pt x="14227" y="313"/>
                      <a:pt x="14228" y="313"/>
                      <a:pt x="14229" y="313"/>
                    </a:cubicBezTo>
                    <a:cubicBezTo>
                      <a:pt x="14228" y="310"/>
                      <a:pt x="14227" y="307"/>
                      <a:pt x="14226" y="304"/>
                    </a:cubicBezTo>
                    <a:cubicBezTo>
                      <a:pt x="14227" y="304"/>
                      <a:pt x="14228" y="304"/>
                      <a:pt x="14229" y="304"/>
                    </a:cubicBezTo>
                    <a:cubicBezTo>
                      <a:pt x="14208" y="249"/>
                      <a:pt x="14188" y="194"/>
                      <a:pt x="14168" y="140"/>
                    </a:cubicBezTo>
                    <a:cubicBezTo>
                      <a:pt x="14210" y="140"/>
                      <a:pt x="14252" y="140"/>
                      <a:pt x="14294" y="140"/>
                    </a:cubicBezTo>
                    <a:close/>
                    <a:moveTo>
                      <a:pt x="12932" y="140"/>
                    </a:moveTo>
                    <a:cubicBezTo>
                      <a:pt x="12932" y="141"/>
                      <a:pt x="12932" y="143"/>
                      <a:pt x="12932" y="144"/>
                    </a:cubicBezTo>
                    <a:cubicBezTo>
                      <a:pt x="12932" y="144"/>
                      <a:pt x="12931" y="144"/>
                      <a:pt x="12931" y="144"/>
                    </a:cubicBezTo>
                    <a:cubicBezTo>
                      <a:pt x="12931" y="147"/>
                      <a:pt x="12932" y="150"/>
                      <a:pt x="12932" y="153"/>
                    </a:cubicBezTo>
                    <a:cubicBezTo>
                      <a:pt x="12932" y="153"/>
                      <a:pt x="12931" y="153"/>
                      <a:pt x="12931" y="153"/>
                    </a:cubicBezTo>
                    <a:cubicBezTo>
                      <a:pt x="12931" y="155"/>
                      <a:pt x="12932" y="158"/>
                      <a:pt x="12932" y="161"/>
                    </a:cubicBezTo>
                    <a:cubicBezTo>
                      <a:pt x="12932" y="161"/>
                      <a:pt x="12931" y="161"/>
                      <a:pt x="12931" y="161"/>
                    </a:cubicBezTo>
                    <a:cubicBezTo>
                      <a:pt x="12940" y="215"/>
                      <a:pt x="12950" y="271"/>
                      <a:pt x="12960" y="327"/>
                    </a:cubicBezTo>
                    <a:cubicBezTo>
                      <a:pt x="12914" y="327"/>
                      <a:pt x="12869" y="327"/>
                      <a:pt x="12823" y="327"/>
                    </a:cubicBezTo>
                    <a:cubicBezTo>
                      <a:pt x="12823" y="325"/>
                      <a:pt x="12822" y="323"/>
                      <a:pt x="12822" y="321"/>
                    </a:cubicBezTo>
                    <a:cubicBezTo>
                      <a:pt x="12822" y="321"/>
                      <a:pt x="12823" y="321"/>
                      <a:pt x="12823" y="321"/>
                    </a:cubicBezTo>
                    <a:cubicBezTo>
                      <a:pt x="12823" y="318"/>
                      <a:pt x="12822" y="316"/>
                      <a:pt x="12822" y="313"/>
                    </a:cubicBezTo>
                    <a:cubicBezTo>
                      <a:pt x="12822" y="313"/>
                      <a:pt x="12823" y="313"/>
                      <a:pt x="12823" y="313"/>
                    </a:cubicBezTo>
                    <a:cubicBezTo>
                      <a:pt x="12823" y="310"/>
                      <a:pt x="12822" y="307"/>
                      <a:pt x="12822" y="304"/>
                    </a:cubicBezTo>
                    <a:cubicBezTo>
                      <a:pt x="12822" y="304"/>
                      <a:pt x="12823" y="304"/>
                      <a:pt x="12823" y="304"/>
                    </a:cubicBezTo>
                    <a:cubicBezTo>
                      <a:pt x="12815" y="249"/>
                      <a:pt x="12806" y="194"/>
                      <a:pt x="12798" y="140"/>
                    </a:cubicBezTo>
                    <a:cubicBezTo>
                      <a:pt x="12843" y="140"/>
                      <a:pt x="12887" y="140"/>
                      <a:pt x="12932" y="140"/>
                    </a:cubicBezTo>
                    <a:close/>
                    <a:moveTo>
                      <a:pt x="10157" y="313"/>
                    </a:moveTo>
                    <a:cubicBezTo>
                      <a:pt x="10156" y="316"/>
                      <a:pt x="10155" y="318"/>
                      <a:pt x="10155" y="321"/>
                    </a:cubicBezTo>
                    <a:cubicBezTo>
                      <a:pt x="10155" y="321"/>
                      <a:pt x="10156" y="321"/>
                      <a:pt x="10157" y="321"/>
                    </a:cubicBezTo>
                    <a:cubicBezTo>
                      <a:pt x="10156" y="323"/>
                      <a:pt x="10156" y="325"/>
                      <a:pt x="10155" y="327"/>
                    </a:cubicBezTo>
                    <a:cubicBezTo>
                      <a:pt x="10111" y="327"/>
                      <a:pt x="10066" y="327"/>
                      <a:pt x="10022" y="327"/>
                    </a:cubicBezTo>
                    <a:cubicBezTo>
                      <a:pt x="10038" y="271"/>
                      <a:pt x="10054" y="215"/>
                      <a:pt x="10070" y="161"/>
                    </a:cubicBezTo>
                    <a:cubicBezTo>
                      <a:pt x="10069" y="161"/>
                      <a:pt x="10068" y="161"/>
                      <a:pt x="10068" y="161"/>
                    </a:cubicBezTo>
                    <a:cubicBezTo>
                      <a:pt x="10068" y="158"/>
                      <a:pt x="10069" y="155"/>
                      <a:pt x="10070" y="153"/>
                    </a:cubicBezTo>
                    <a:cubicBezTo>
                      <a:pt x="10069" y="153"/>
                      <a:pt x="10068" y="153"/>
                      <a:pt x="10068" y="153"/>
                    </a:cubicBezTo>
                    <a:cubicBezTo>
                      <a:pt x="10068" y="150"/>
                      <a:pt x="10069" y="147"/>
                      <a:pt x="10070" y="144"/>
                    </a:cubicBezTo>
                    <a:cubicBezTo>
                      <a:pt x="10069" y="144"/>
                      <a:pt x="10068" y="144"/>
                      <a:pt x="10068" y="144"/>
                    </a:cubicBezTo>
                    <a:cubicBezTo>
                      <a:pt x="10068" y="143"/>
                      <a:pt x="10068" y="141"/>
                      <a:pt x="10069" y="140"/>
                    </a:cubicBezTo>
                    <a:cubicBezTo>
                      <a:pt x="10112" y="140"/>
                      <a:pt x="10155" y="140"/>
                      <a:pt x="10198" y="140"/>
                    </a:cubicBezTo>
                    <a:cubicBezTo>
                      <a:pt x="10184" y="194"/>
                      <a:pt x="10169" y="249"/>
                      <a:pt x="10155" y="304"/>
                    </a:cubicBezTo>
                    <a:cubicBezTo>
                      <a:pt x="10155" y="304"/>
                      <a:pt x="10156" y="304"/>
                      <a:pt x="10157" y="304"/>
                    </a:cubicBezTo>
                    <a:cubicBezTo>
                      <a:pt x="10156" y="307"/>
                      <a:pt x="10155" y="310"/>
                      <a:pt x="10155" y="313"/>
                    </a:cubicBezTo>
                    <a:cubicBezTo>
                      <a:pt x="10155" y="313"/>
                      <a:pt x="10156" y="313"/>
                      <a:pt x="10157" y="313"/>
                    </a:cubicBezTo>
                    <a:close/>
                    <a:moveTo>
                      <a:pt x="8753" y="313"/>
                    </a:moveTo>
                    <a:cubicBezTo>
                      <a:pt x="8751" y="316"/>
                      <a:pt x="8750" y="318"/>
                      <a:pt x="8749" y="321"/>
                    </a:cubicBezTo>
                    <a:cubicBezTo>
                      <a:pt x="8750" y="321"/>
                      <a:pt x="8751" y="321"/>
                      <a:pt x="8753" y="321"/>
                    </a:cubicBezTo>
                    <a:cubicBezTo>
                      <a:pt x="8752" y="323"/>
                      <a:pt x="8751" y="325"/>
                      <a:pt x="8749" y="327"/>
                    </a:cubicBezTo>
                    <a:cubicBezTo>
                      <a:pt x="8708" y="327"/>
                      <a:pt x="8666" y="327"/>
                      <a:pt x="8624" y="327"/>
                    </a:cubicBezTo>
                    <a:cubicBezTo>
                      <a:pt x="8652" y="271"/>
                      <a:pt x="8681" y="215"/>
                      <a:pt x="8709" y="161"/>
                    </a:cubicBezTo>
                    <a:cubicBezTo>
                      <a:pt x="8707" y="161"/>
                      <a:pt x="8706" y="161"/>
                      <a:pt x="8704" y="161"/>
                    </a:cubicBezTo>
                    <a:cubicBezTo>
                      <a:pt x="8706" y="158"/>
                      <a:pt x="8707" y="155"/>
                      <a:pt x="8709" y="153"/>
                    </a:cubicBezTo>
                    <a:cubicBezTo>
                      <a:pt x="8707" y="153"/>
                      <a:pt x="8706" y="153"/>
                      <a:pt x="8704" y="153"/>
                    </a:cubicBezTo>
                    <a:cubicBezTo>
                      <a:pt x="8706" y="150"/>
                      <a:pt x="8707" y="147"/>
                      <a:pt x="8709" y="144"/>
                    </a:cubicBezTo>
                    <a:cubicBezTo>
                      <a:pt x="8707" y="144"/>
                      <a:pt x="8706" y="144"/>
                      <a:pt x="8704" y="144"/>
                    </a:cubicBezTo>
                    <a:cubicBezTo>
                      <a:pt x="8705" y="143"/>
                      <a:pt x="8706" y="141"/>
                      <a:pt x="8706" y="140"/>
                    </a:cubicBezTo>
                    <a:cubicBezTo>
                      <a:pt x="8747" y="140"/>
                      <a:pt x="8788" y="140"/>
                      <a:pt x="8829" y="140"/>
                    </a:cubicBezTo>
                    <a:cubicBezTo>
                      <a:pt x="8802" y="194"/>
                      <a:pt x="8776" y="249"/>
                      <a:pt x="8749" y="304"/>
                    </a:cubicBezTo>
                    <a:cubicBezTo>
                      <a:pt x="8750" y="304"/>
                      <a:pt x="8751" y="304"/>
                      <a:pt x="8753" y="304"/>
                    </a:cubicBezTo>
                    <a:cubicBezTo>
                      <a:pt x="8751" y="307"/>
                      <a:pt x="8750" y="310"/>
                      <a:pt x="8749" y="313"/>
                    </a:cubicBezTo>
                    <a:cubicBezTo>
                      <a:pt x="8750" y="313"/>
                      <a:pt x="8751" y="313"/>
                      <a:pt x="8753" y="313"/>
                    </a:cubicBezTo>
                    <a:close/>
                    <a:moveTo>
                      <a:pt x="7348" y="313"/>
                    </a:moveTo>
                    <a:cubicBezTo>
                      <a:pt x="7347" y="316"/>
                      <a:pt x="7345" y="318"/>
                      <a:pt x="7343" y="321"/>
                    </a:cubicBezTo>
                    <a:cubicBezTo>
                      <a:pt x="7345" y="321"/>
                      <a:pt x="7347" y="321"/>
                      <a:pt x="7348" y="321"/>
                    </a:cubicBezTo>
                    <a:cubicBezTo>
                      <a:pt x="7347" y="323"/>
                      <a:pt x="7346" y="325"/>
                      <a:pt x="7344" y="327"/>
                    </a:cubicBezTo>
                    <a:cubicBezTo>
                      <a:pt x="7305" y="327"/>
                      <a:pt x="7265" y="327"/>
                      <a:pt x="7225" y="327"/>
                    </a:cubicBezTo>
                    <a:cubicBezTo>
                      <a:pt x="7267" y="271"/>
                      <a:pt x="7308" y="215"/>
                      <a:pt x="7348" y="161"/>
                    </a:cubicBezTo>
                    <a:cubicBezTo>
                      <a:pt x="7345" y="161"/>
                      <a:pt x="7343" y="161"/>
                      <a:pt x="7341" y="161"/>
                    </a:cubicBezTo>
                    <a:cubicBezTo>
                      <a:pt x="7343" y="158"/>
                      <a:pt x="7345" y="155"/>
                      <a:pt x="7348" y="153"/>
                    </a:cubicBezTo>
                    <a:cubicBezTo>
                      <a:pt x="7345" y="153"/>
                      <a:pt x="7343" y="153"/>
                      <a:pt x="7341" y="153"/>
                    </a:cubicBezTo>
                    <a:cubicBezTo>
                      <a:pt x="7343" y="150"/>
                      <a:pt x="7345" y="147"/>
                      <a:pt x="7348" y="144"/>
                    </a:cubicBezTo>
                    <a:cubicBezTo>
                      <a:pt x="7345" y="144"/>
                      <a:pt x="7343" y="144"/>
                      <a:pt x="7341" y="144"/>
                    </a:cubicBezTo>
                    <a:cubicBezTo>
                      <a:pt x="7342" y="143"/>
                      <a:pt x="7343" y="141"/>
                      <a:pt x="7344" y="140"/>
                    </a:cubicBezTo>
                    <a:cubicBezTo>
                      <a:pt x="7383" y="140"/>
                      <a:pt x="7421" y="140"/>
                      <a:pt x="7459" y="140"/>
                    </a:cubicBezTo>
                    <a:cubicBezTo>
                      <a:pt x="7421" y="194"/>
                      <a:pt x="7382" y="249"/>
                      <a:pt x="7343" y="304"/>
                    </a:cubicBezTo>
                    <a:cubicBezTo>
                      <a:pt x="7345" y="304"/>
                      <a:pt x="7347" y="304"/>
                      <a:pt x="7348" y="304"/>
                    </a:cubicBezTo>
                    <a:cubicBezTo>
                      <a:pt x="7347" y="307"/>
                      <a:pt x="7345" y="310"/>
                      <a:pt x="7343" y="313"/>
                    </a:cubicBezTo>
                    <a:cubicBezTo>
                      <a:pt x="7345" y="313"/>
                      <a:pt x="7347" y="313"/>
                      <a:pt x="7348" y="313"/>
                    </a:cubicBezTo>
                    <a:close/>
                    <a:moveTo>
                      <a:pt x="5944" y="313"/>
                    </a:moveTo>
                    <a:cubicBezTo>
                      <a:pt x="5942" y="316"/>
                      <a:pt x="5939" y="318"/>
                      <a:pt x="5937" y="321"/>
                    </a:cubicBezTo>
                    <a:cubicBezTo>
                      <a:pt x="5939" y="321"/>
                      <a:pt x="5942" y="321"/>
                      <a:pt x="5944" y="321"/>
                    </a:cubicBezTo>
                    <a:cubicBezTo>
                      <a:pt x="5942" y="323"/>
                      <a:pt x="5941" y="325"/>
                      <a:pt x="5939" y="327"/>
                    </a:cubicBezTo>
                    <a:cubicBezTo>
                      <a:pt x="5902" y="327"/>
                      <a:pt x="5864" y="327"/>
                      <a:pt x="5827" y="327"/>
                    </a:cubicBezTo>
                    <a:cubicBezTo>
                      <a:pt x="5881" y="271"/>
                      <a:pt x="5934" y="215"/>
                      <a:pt x="5986" y="161"/>
                    </a:cubicBezTo>
                    <a:cubicBezTo>
                      <a:pt x="5984" y="161"/>
                      <a:pt x="5981" y="161"/>
                      <a:pt x="5978" y="161"/>
                    </a:cubicBezTo>
                    <a:cubicBezTo>
                      <a:pt x="5981" y="158"/>
                      <a:pt x="5984" y="155"/>
                      <a:pt x="5986" y="153"/>
                    </a:cubicBezTo>
                    <a:cubicBezTo>
                      <a:pt x="5984" y="153"/>
                      <a:pt x="5981" y="153"/>
                      <a:pt x="5978" y="153"/>
                    </a:cubicBezTo>
                    <a:cubicBezTo>
                      <a:pt x="5981" y="150"/>
                      <a:pt x="5984" y="147"/>
                      <a:pt x="5986" y="144"/>
                    </a:cubicBezTo>
                    <a:cubicBezTo>
                      <a:pt x="5984" y="144"/>
                      <a:pt x="5981" y="144"/>
                      <a:pt x="5978" y="144"/>
                    </a:cubicBezTo>
                    <a:cubicBezTo>
                      <a:pt x="5980" y="143"/>
                      <a:pt x="5981" y="141"/>
                      <a:pt x="5982" y="140"/>
                    </a:cubicBezTo>
                    <a:cubicBezTo>
                      <a:pt x="6018" y="140"/>
                      <a:pt x="6054" y="140"/>
                      <a:pt x="6090" y="140"/>
                    </a:cubicBezTo>
                    <a:cubicBezTo>
                      <a:pt x="6039" y="194"/>
                      <a:pt x="5989" y="249"/>
                      <a:pt x="5937" y="304"/>
                    </a:cubicBezTo>
                    <a:cubicBezTo>
                      <a:pt x="5939" y="304"/>
                      <a:pt x="5942" y="304"/>
                      <a:pt x="5944" y="304"/>
                    </a:cubicBezTo>
                    <a:cubicBezTo>
                      <a:pt x="5942" y="307"/>
                      <a:pt x="5939" y="310"/>
                      <a:pt x="5937" y="313"/>
                    </a:cubicBezTo>
                    <a:cubicBezTo>
                      <a:pt x="5939" y="313"/>
                      <a:pt x="5942" y="313"/>
                      <a:pt x="5944" y="313"/>
                    </a:cubicBezTo>
                    <a:close/>
                    <a:moveTo>
                      <a:pt x="4540" y="313"/>
                    </a:moveTo>
                    <a:cubicBezTo>
                      <a:pt x="4537" y="316"/>
                      <a:pt x="4534" y="318"/>
                      <a:pt x="4531" y="321"/>
                    </a:cubicBezTo>
                    <a:cubicBezTo>
                      <a:pt x="4534" y="321"/>
                      <a:pt x="4537" y="321"/>
                      <a:pt x="4540" y="321"/>
                    </a:cubicBezTo>
                    <a:cubicBezTo>
                      <a:pt x="4538" y="323"/>
                      <a:pt x="4536" y="325"/>
                      <a:pt x="4533" y="327"/>
                    </a:cubicBezTo>
                    <a:cubicBezTo>
                      <a:pt x="4498" y="327"/>
                      <a:pt x="4464" y="327"/>
                      <a:pt x="4429" y="327"/>
                    </a:cubicBezTo>
                    <a:cubicBezTo>
                      <a:pt x="4495" y="271"/>
                      <a:pt x="4561" y="215"/>
                      <a:pt x="4625" y="161"/>
                    </a:cubicBezTo>
                    <a:cubicBezTo>
                      <a:pt x="4622" y="161"/>
                      <a:pt x="4619" y="161"/>
                      <a:pt x="4615" y="161"/>
                    </a:cubicBezTo>
                    <a:cubicBezTo>
                      <a:pt x="4618" y="158"/>
                      <a:pt x="4622" y="155"/>
                      <a:pt x="4625" y="153"/>
                    </a:cubicBezTo>
                    <a:cubicBezTo>
                      <a:pt x="4622" y="153"/>
                      <a:pt x="4619" y="153"/>
                      <a:pt x="4615" y="153"/>
                    </a:cubicBezTo>
                    <a:cubicBezTo>
                      <a:pt x="4618" y="150"/>
                      <a:pt x="4622" y="147"/>
                      <a:pt x="4625" y="144"/>
                    </a:cubicBezTo>
                    <a:cubicBezTo>
                      <a:pt x="4622" y="144"/>
                      <a:pt x="4619" y="144"/>
                      <a:pt x="4615" y="144"/>
                    </a:cubicBezTo>
                    <a:cubicBezTo>
                      <a:pt x="4617" y="143"/>
                      <a:pt x="4618" y="141"/>
                      <a:pt x="4620" y="140"/>
                    </a:cubicBezTo>
                    <a:cubicBezTo>
                      <a:pt x="4653" y="140"/>
                      <a:pt x="4687" y="140"/>
                      <a:pt x="4720" y="140"/>
                    </a:cubicBezTo>
                    <a:cubicBezTo>
                      <a:pt x="4658" y="194"/>
                      <a:pt x="4595" y="249"/>
                      <a:pt x="4531" y="304"/>
                    </a:cubicBezTo>
                    <a:cubicBezTo>
                      <a:pt x="4534" y="304"/>
                      <a:pt x="4537" y="304"/>
                      <a:pt x="4540" y="304"/>
                    </a:cubicBezTo>
                    <a:cubicBezTo>
                      <a:pt x="4537" y="307"/>
                      <a:pt x="4534" y="310"/>
                      <a:pt x="4531" y="313"/>
                    </a:cubicBezTo>
                    <a:cubicBezTo>
                      <a:pt x="4534" y="313"/>
                      <a:pt x="4537" y="313"/>
                      <a:pt x="4540" y="313"/>
                    </a:cubicBezTo>
                    <a:close/>
                    <a:moveTo>
                      <a:pt x="3136" y="313"/>
                    </a:moveTo>
                    <a:cubicBezTo>
                      <a:pt x="3132" y="316"/>
                      <a:pt x="3128" y="318"/>
                      <a:pt x="3125" y="321"/>
                    </a:cubicBezTo>
                    <a:cubicBezTo>
                      <a:pt x="3128" y="321"/>
                      <a:pt x="3132" y="321"/>
                      <a:pt x="3136" y="321"/>
                    </a:cubicBezTo>
                    <a:cubicBezTo>
                      <a:pt x="3133" y="323"/>
                      <a:pt x="3130" y="325"/>
                      <a:pt x="3128" y="327"/>
                    </a:cubicBezTo>
                    <a:cubicBezTo>
                      <a:pt x="3095" y="327"/>
                      <a:pt x="3063" y="327"/>
                      <a:pt x="3031" y="327"/>
                    </a:cubicBezTo>
                    <a:cubicBezTo>
                      <a:pt x="3110" y="271"/>
                      <a:pt x="3188" y="215"/>
                      <a:pt x="3264" y="161"/>
                    </a:cubicBezTo>
                    <a:cubicBezTo>
                      <a:pt x="3260" y="161"/>
                      <a:pt x="3256" y="161"/>
                      <a:pt x="3252" y="161"/>
                    </a:cubicBezTo>
                    <a:cubicBezTo>
                      <a:pt x="3256" y="158"/>
                      <a:pt x="3260" y="155"/>
                      <a:pt x="3264" y="153"/>
                    </a:cubicBezTo>
                    <a:cubicBezTo>
                      <a:pt x="3260" y="153"/>
                      <a:pt x="3256" y="153"/>
                      <a:pt x="3252" y="153"/>
                    </a:cubicBezTo>
                    <a:cubicBezTo>
                      <a:pt x="3256" y="150"/>
                      <a:pt x="3260" y="147"/>
                      <a:pt x="3264" y="144"/>
                    </a:cubicBezTo>
                    <a:cubicBezTo>
                      <a:pt x="3260" y="144"/>
                      <a:pt x="3256" y="144"/>
                      <a:pt x="3252" y="144"/>
                    </a:cubicBezTo>
                    <a:cubicBezTo>
                      <a:pt x="3254" y="143"/>
                      <a:pt x="3256" y="141"/>
                      <a:pt x="3258" y="140"/>
                    </a:cubicBezTo>
                    <a:cubicBezTo>
                      <a:pt x="3289" y="140"/>
                      <a:pt x="3320" y="140"/>
                      <a:pt x="3350" y="140"/>
                    </a:cubicBezTo>
                    <a:cubicBezTo>
                      <a:pt x="3276" y="194"/>
                      <a:pt x="3201" y="249"/>
                      <a:pt x="3125" y="304"/>
                    </a:cubicBezTo>
                    <a:cubicBezTo>
                      <a:pt x="3128" y="304"/>
                      <a:pt x="3132" y="304"/>
                      <a:pt x="3136" y="304"/>
                    </a:cubicBezTo>
                    <a:cubicBezTo>
                      <a:pt x="3132" y="307"/>
                      <a:pt x="3128" y="310"/>
                      <a:pt x="3125" y="313"/>
                    </a:cubicBezTo>
                    <a:cubicBezTo>
                      <a:pt x="3128" y="313"/>
                      <a:pt x="3132" y="313"/>
                      <a:pt x="3136" y="313"/>
                    </a:cubicBezTo>
                    <a:close/>
                    <a:moveTo>
                      <a:pt x="8088" y="618"/>
                    </a:moveTo>
                    <a:cubicBezTo>
                      <a:pt x="8090" y="615"/>
                      <a:pt x="8092" y="613"/>
                      <a:pt x="8093" y="610"/>
                    </a:cubicBezTo>
                    <a:cubicBezTo>
                      <a:pt x="8092" y="610"/>
                      <a:pt x="8090" y="610"/>
                      <a:pt x="8088" y="610"/>
                    </a:cubicBezTo>
                    <a:cubicBezTo>
                      <a:pt x="8090" y="608"/>
                      <a:pt x="8091" y="606"/>
                      <a:pt x="8092" y="604"/>
                    </a:cubicBezTo>
                    <a:cubicBezTo>
                      <a:pt x="8135" y="604"/>
                      <a:pt x="8179" y="604"/>
                      <a:pt x="8223" y="604"/>
                    </a:cubicBezTo>
                    <a:cubicBezTo>
                      <a:pt x="8187" y="669"/>
                      <a:pt x="8151" y="735"/>
                      <a:pt x="8114" y="803"/>
                    </a:cubicBezTo>
                    <a:cubicBezTo>
                      <a:pt x="8116" y="803"/>
                      <a:pt x="8117" y="803"/>
                      <a:pt x="8119" y="803"/>
                    </a:cubicBezTo>
                    <a:cubicBezTo>
                      <a:pt x="8117" y="805"/>
                      <a:pt x="8116" y="808"/>
                      <a:pt x="8114" y="811"/>
                    </a:cubicBezTo>
                    <a:cubicBezTo>
                      <a:pt x="8116" y="811"/>
                      <a:pt x="8117" y="811"/>
                      <a:pt x="8119" y="811"/>
                    </a:cubicBezTo>
                    <a:cubicBezTo>
                      <a:pt x="8117" y="814"/>
                      <a:pt x="8116" y="816"/>
                      <a:pt x="8114" y="819"/>
                    </a:cubicBezTo>
                    <a:cubicBezTo>
                      <a:pt x="8116" y="819"/>
                      <a:pt x="8117" y="819"/>
                      <a:pt x="8119" y="819"/>
                    </a:cubicBezTo>
                    <a:cubicBezTo>
                      <a:pt x="8118" y="821"/>
                      <a:pt x="8117" y="823"/>
                      <a:pt x="8116" y="825"/>
                    </a:cubicBezTo>
                    <a:cubicBezTo>
                      <a:pt x="8071" y="825"/>
                      <a:pt x="8025" y="825"/>
                      <a:pt x="7980" y="825"/>
                    </a:cubicBezTo>
                    <a:cubicBezTo>
                      <a:pt x="8019" y="758"/>
                      <a:pt x="8057" y="691"/>
                      <a:pt x="8093" y="626"/>
                    </a:cubicBezTo>
                    <a:cubicBezTo>
                      <a:pt x="8092" y="626"/>
                      <a:pt x="8090" y="626"/>
                      <a:pt x="8088" y="626"/>
                    </a:cubicBezTo>
                    <a:cubicBezTo>
                      <a:pt x="8090" y="624"/>
                      <a:pt x="8092" y="621"/>
                      <a:pt x="8093" y="618"/>
                    </a:cubicBezTo>
                    <a:cubicBezTo>
                      <a:pt x="8092" y="618"/>
                      <a:pt x="8090" y="618"/>
                      <a:pt x="8088" y="618"/>
                    </a:cubicBezTo>
                    <a:close/>
                    <a:moveTo>
                      <a:pt x="8712" y="867"/>
                    </a:moveTo>
                    <a:cubicBezTo>
                      <a:pt x="8713" y="865"/>
                      <a:pt x="8714" y="863"/>
                      <a:pt x="8715" y="861"/>
                    </a:cubicBezTo>
                    <a:cubicBezTo>
                      <a:pt x="8762" y="861"/>
                      <a:pt x="8809" y="861"/>
                      <a:pt x="8856" y="861"/>
                    </a:cubicBezTo>
                    <a:cubicBezTo>
                      <a:pt x="8825" y="932"/>
                      <a:pt x="8794" y="1004"/>
                      <a:pt x="8761" y="1079"/>
                    </a:cubicBezTo>
                    <a:cubicBezTo>
                      <a:pt x="8762" y="1079"/>
                      <a:pt x="8764" y="1079"/>
                      <a:pt x="8765" y="1079"/>
                    </a:cubicBezTo>
                    <a:cubicBezTo>
                      <a:pt x="8764" y="1081"/>
                      <a:pt x="8762" y="1084"/>
                      <a:pt x="8761" y="1087"/>
                    </a:cubicBezTo>
                    <a:cubicBezTo>
                      <a:pt x="8762" y="1087"/>
                      <a:pt x="8764" y="1087"/>
                      <a:pt x="8765" y="1087"/>
                    </a:cubicBezTo>
                    <a:cubicBezTo>
                      <a:pt x="8764" y="1090"/>
                      <a:pt x="8762" y="1092"/>
                      <a:pt x="8761" y="1095"/>
                    </a:cubicBezTo>
                    <a:cubicBezTo>
                      <a:pt x="8762" y="1095"/>
                      <a:pt x="8764" y="1095"/>
                      <a:pt x="8765" y="1095"/>
                    </a:cubicBezTo>
                    <a:cubicBezTo>
                      <a:pt x="8764" y="1098"/>
                      <a:pt x="8762" y="1101"/>
                      <a:pt x="8761" y="1104"/>
                    </a:cubicBezTo>
                    <a:cubicBezTo>
                      <a:pt x="8762" y="1104"/>
                      <a:pt x="8764" y="1104"/>
                      <a:pt x="8765" y="1104"/>
                    </a:cubicBezTo>
                    <a:cubicBezTo>
                      <a:pt x="8764" y="1105"/>
                      <a:pt x="8764" y="1106"/>
                      <a:pt x="8764" y="1107"/>
                    </a:cubicBezTo>
                    <a:cubicBezTo>
                      <a:pt x="8714" y="1107"/>
                      <a:pt x="8664" y="1107"/>
                      <a:pt x="8615" y="1107"/>
                    </a:cubicBezTo>
                    <a:cubicBezTo>
                      <a:pt x="8649" y="1031"/>
                      <a:pt x="8683" y="956"/>
                      <a:pt x="8716" y="883"/>
                    </a:cubicBezTo>
                    <a:cubicBezTo>
                      <a:pt x="8715" y="883"/>
                      <a:pt x="8714" y="883"/>
                      <a:pt x="8712" y="883"/>
                    </a:cubicBezTo>
                    <a:cubicBezTo>
                      <a:pt x="8714" y="881"/>
                      <a:pt x="8715" y="878"/>
                      <a:pt x="8716" y="875"/>
                    </a:cubicBezTo>
                    <a:cubicBezTo>
                      <a:pt x="8715" y="875"/>
                      <a:pt x="8714" y="875"/>
                      <a:pt x="8712" y="875"/>
                    </a:cubicBezTo>
                    <a:cubicBezTo>
                      <a:pt x="8714" y="872"/>
                      <a:pt x="8715" y="869"/>
                      <a:pt x="8716" y="867"/>
                    </a:cubicBezTo>
                    <a:cubicBezTo>
                      <a:pt x="8715" y="867"/>
                      <a:pt x="8714" y="867"/>
                      <a:pt x="8712" y="867"/>
                    </a:cubicBezTo>
                    <a:close/>
                    <a:moveTo>
                      <a:pt x="13332" y="1107"/>
                    </a:moveTo>
                    <a:cubicBezTo>
                      <a:pt x="13331" y="1106"/>
                      <a:pt x="13331" y="1105"/>
                      <a:pt x="13331" y="1104"/>
                    </a:cubicBezTo>
                    <a:cubicBezTo>
                      <a:pt x="13332" y="1104"/>
                      <a:pt x="13332" y="1104"/>
                      <a:pt x="13333" y="1104"/>
                    </a:cubicBezTo>
                    <a:cubicBezTo>
                      <a:pt x="13332" y="1101"/>
                      <a:pt x="13332" y="1098"/>
                      <a:pt x="13331" y="1095"/>
                    </a:cubicBezTo>
                    <a:cubicBezTo>
                      <a:pt x="13332" y="1095"/>
                      <a:pt x="13332" y="1095"/>
                      <a:pt x="13333" y="1095"/>
                    </a:cubicBezTo>
                    <a:cubicBezTo>
                      <a:pt x="13332" y="1092"/>
                      <a:pt x="13332" y="1090"/>
                      <a:pt x="13331" y="1087"/>
                    </a:cubicBezTo>
                    <a:cubicBezTo>
                      <a:pt x="13332" y="1087"/>
                      <a:pt x="13332" y="1087"/>
                      <a:pt x="13333" y="1087"/>
                    </a:cubicBezTo>
                    <a:cubicBezTo>
                      <a:pt x="13332" y="1084"/>
                      <a:pt x="13332" y="1081"/>
                      <a:pt x="13331" y="1079"/>
                    </a:cubicBezTo>
                    <a:cubicBezTo>
                      <a:pt x="13332" y="1079"/>
                      <a:pt x="13332" y="1079"/>
                      <a:pt x="13333" y="1079"/>
                    </a:cubicBezTo>
                    <a:cubicBezTo>
                      <a:pt x="13317" y="1004"/>
                      <a:pt x="13302" y="932"/>
                      <a:pt x="13288" y="861"/>
                    </a:cubicBezTo>
                    <a:cubicBezTo>
                      <a:pt x="13337" y="861"/>
                      <a:pt x="13386" y="861"/>
                      <a:pt x="13435" y="861"/>
                    </a:cubicBezTo>
                    <a:cubicBezTo>
                      <a:pt x="13436" y="863"/>
                      <a:pt x="13436" y="865"/>
                      <a:pt x="13437" y="867"/>
                    </a:cubicBezTo>
                    <a:cubicBezTo>
                      <a:pt x="13436" y="867"/>
                      <a:pt x="13435" y="867"/>
                      <a:pt x="13435" y="867"/>
                    </a:cubicBezTo>
                    <a:cubicBezTo>
                      <a:pt x="13435" y="869"/>
                      <a:pt x="13436" y="872"/>
                      <a:pt x="13437" y="875"/>
                    </a:cubicBezTo>
                    <a:cubicBezTo>
                      <a:pt x="13436" y="875"/>
                      <a:pt x="13435" y="875"/>
                      <a:pt x="13435" y="875"/>
                    </a:cubicBezTo>
                    <a:cubicBezTo>
                      <a:pt x="13435" y="878"/>
                      <a:pt x="13436" y="881"/>
                      <a:pt x="13437" y="883"/>
                    </a:cubicBezTo>
                    <a:cubicBezTo>
                      <a:pt x="13436" y="883"/>
                      <a:pt x="13435" y="883"/>
                      <a:pt x="13435" y="883"/>
                    </a:cubicBezTo>
                    <a:cubicBezTo>
                      <a:pt x="13452" y="956"/>
                      <a:pt x="13469" y="1031"/>
                      <a:pt x="13486" y="1107"/>
                    </a:cubicBezTo>
                    <a:cubicBezTo>
                      <a:pt x="13435" y="1107"/>
                      <a:pt x="13383" y="1107"/>
                      <a:pt x="13332" y="1107"/>
                    </a:cubicBezTo>
                    <a:close/>
                    <a:moveTo>
                      <a:pt x="14024" y="825"/>
                    </a:moveTo>
                    <a:cubicBezTo>
                      <a:pt x="14023" y="823"/>
                      <a:pt x="14023" y="821"/>
                      <a:pt x="14022" y="819"/>
                    </a:cubicBezTo>
                    <a:cubicBezTo>
                      <a:pt x="14023" y="819"/>
                      <a:pt x="14024" y="819"/>
                      <a:pt x="14025" y="819"/>
                    </a:cubicBezTo>
                    <a:cubicBezTo>
                      <a:pt x="14024" y="816"/>
                      <a:pt x="14023" y="814"/>
                      <a:pt x="14022" y="811"/>
                    </a:cubicBezTo>
                    <a:cubicBezTo>
                      <a:pt x="14023" y="811"/>
                      <a:pt x="14024" y="811"/>
                      <a:pt x="14025" y="811"/>
                    </a:cubicBezTo>
                    <a:cubicBezTo>
                      <a:pt x="14024" y="808"/>
                      <a:pt x="14023" y="805"/>
                      <a:pt x="14022" y="803"/>
                    </a:cubicBezTo>
                    <a:cubicBezTo>
                      <a:pt x="14023" y="803"/>
                      <a:pt x="14024" y="803"/>
                      <a:pt x="14025" y="803"/>
                    </a:cubicBezTo>
                    <a:cubicBezTo>
                      <a:pt x="14003" y="735"/>
                      <a:pt x="13982" y="669"/>
                      <a:pt x="13962" y="604"/>
                    </a:cubicBezTo>
                    <a:cubicBezTo>
                      <a:pt x="14008" y="604"/>
                      <a:pt x="14054" y="604"/>
                      <a:pt x="14100" y="604"/>
                    </a:cubicBezTo>
                    <a:cubicBezTo>
                      <a:pt x="14101" y="606"/>
                      <a:pt x="14102" y="608"/>
                      <a:pt x="14102" y="610"/>
                    </a:cubicBezTo>
                    <a:cubicBezTo>
                      <a:pt x="14101" y="610"/>
                      <a:pt x="14100" y="610"/>
                      <a:pt x="14099" y="610"/>
                    </a:cubicBezTo>
                    <a:cubicBezTo>
                      <a:pt x="14100" y="613"/>
                      <a:pt x="14101" y="615"/>
                      <a:pt x="14102" y="618"/>
                    </a:cubicBezTo>
                    <a:cubicBezTo>
                      <a:pt x="14101" y="618"/>
                      <a:pt x="14100" y="618"/>
                      <a:pt x="14099" y="618"/>
                    </a:cubicBezTo>
                    <a:cubicBezTo>
                      <a:pt x="14100" y="621"/>
                      <a:pt x="14101" y="624"/>
                      <a:pt x="14102" y="626"/>
                    </a:cubicBezTo>
                    <a:cubicBezTo>
                      <a:pt x="14101" y="626"/>
                      <a:pt x="14100" y="626"/>
                      <a:pt x="14099" y="626"/>
                    </a:cubicBezTo>
                    <a:cubicBezTo>
                      <a:pt x="14121" y="691"/>
                      <a:pt x="14144" y="758"/>
                      <a:pt x="14167" y="825"/>
                    </a:cubicBezTo>
                    <a:cubicBezTo>
                      <a:pt x="14119" y="825"/>
                      <a:pt x="14072" y="825"/>
                      <a:pt x="14024" y="825"/>
                    </a:cubicBezTo>
                    <a:close/>
                  </a:path>
                </a:pathLst>
              </a:custGeom>
              <a:solidFill>
                <a:srgbClr val="01010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 name="Freeform 270"/>
              <p:cNvSpPr>
                <a:spLocks/>
              </p:cNvSpPr>
              <p:nvPr/>
            </p:nvSpPr>
            <p:spPr bwMode="auto">
              <a:xfrm>
                <a:off x="-31902400" y="1082676"/>
                <a:ext cx="5799138" cy="760413"/>
              </a:xfrm>
              <a:custGeom>
                <a:avLst/>
                <a:gdLst>
                  <a:gd name="T0" fmla="*/ 1263 w 1546"/>
                  <a:gd name="T1" fmla="*/ 202 h 202"/>
                  <a:gd name="T2" fmla="*/ 0 w 1546"/>
                  <a:gd name="T3" fmla="*/ 202 h 202"/>
                  <a:gd name="T4" fmla="*/ 323 w 1546"/>
                  <a:gd name="T5" fmla="*/ 0 h 202"/>
                  <a:gd name="T6" fmla="*/ 1546 w 1546"/>
                  <a:gd name="T7" fmla="*/ 0 h 202"/>
                  <a:gd name="T8" fmla="*/ 1263 w 1546"/>
                  <a:gd name="T9" fmla="*/ 202 h 202"/>
                </a:gdLst>
                <a:ahLst/>
                <a:cxnLst>
                  <a:cxn ang="0">
                    <a:pos x="T0" y="T1"/>
                  </a:cxn>
                  <a:cxn ang="0">
                    <a:pos x="T2" y="T3"/>
                  </a:cxn>
                  <a:cxn ang="0">
                    <a:pos x="T4" y="T5"/>
                  </a:cxn>
                  <a:cxn ang="0">
                    <a:pos x="T6" y="T7"/>
                  </a:cxn>
                  <a:cxn ang="0">
                    <a:pos x="T8" y="T9"/>
                  </a:cxn>
                </a:cxnLst>
                <a:rect l="0" t="0" r="r" b="b"/>
                <a:pathLst>
                  <a:path w="1546" h="202">
                    <a:moveTo>
                      <a:pt x="1263" y="202"/>
                    </a:moveTo>
                    <a:cubicBezTo>
                      <a:pt x="842" y="202"/>
                      <a:pt x="421" y="202"/>
                      <a:pt x="0" y="202"/>
                    </a:cubicBezTo>
                    <a:cubicBezTo>
                      <a:pt x="110" y="134"/>
                      <a:pt x="218" y="66"/>
                      <a:pt x="323" y="0"/>
                    </a:cubicBezTo>
                    <a:cubicBezTo>
                      <a:pt x="731" y="0"/>
                      <a:pt x="1138" y="0"/>
                      <a:pt x="1546" y="0"/>
                    </a:cubicBezTo>
                    <a:cubicBezTo>
                      <a:pt x="1453" y="66"/>
                      <a:pt x="1359"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 name="Freeform 271"/>
              <p:cNvSpPr>
                <a:spLocks/>
              </p:cNvSpPr>
              <p:nvPr/>
            </p:nvSpPr>
            <p:spPr bwMode="auto">
              <a:xfrm>
                <a:off x="-30567313" y="696913"/>
                <a:ext cx="7464425" cy="311150"/>
              </a:xfrm>
              <a:custGeom>
                <a:avLst/>
                <a:gdLst>
                  <a:gd name="T0" fmla="*/ 1884 w 1990"/>
                  <a:gd name="T1" fmla="*/ 83 h 83"/>
                  <a:gd name="T2" fmla="*/ 0 w 1990"/>
                  <a:gd name="T3" fmla="*/ 83 h 83"/>
                  <a:gd name="T4" fmla="*/ 131 w 1990"/>
                  <a:gd name="T5" fmla="*/ 0 h 83"/>
                  <a:gd name="T6" fmla="*/ 1990 w 1990"/>
                  <a:gd name="T7" fmla="*/ 0 h 83"/>
                  <a:gd name="T8" fmla="*/ 1884 w 1990"/>
                  <a:gd name="T9" fmla="*/ 83 h 83"/>
                </a:gdLst>
                <a:ahLst/>
                <a:cxnLst>
                  <a:cxn ang="0">
                    <a:pos x="T0" y="T1"/>
                  </a:cxn>
                  <a:cxn ang="0">
                    <a:pos x="T2" y="T3"/>
                  </a:cxn>
                  <a:cxn ang="0">
                    <a:pos x="T4" y="T5"/>
                  </a:cxn>
                  <a:cxn ang="0">
                    <a:pos x="T6" y="T7"/>
                  </a:cxn>
                  <a:cxn ang="0">
                    <a:pos x="T8" y="T9"/>
                  </a:cxn>
                </a:cxnLst>
                <a:rect l="0" t="0" r="r" b="b"/>
                <a:pathLst>
                  <a:path w="1990" h="83">
                    <a:moveTo>
                      <a:pt x="1884" y="83"/>
                    </a:moveTo>
                    <a:cubicBezTo>
                      <a:pt x="1256" y="83"/>
                      <a:pt x="628" y="83"/>
                      <a:pt x="0" y="83"/>
                    </a:cubicBezTo>
                    <a:cubicBezTo>
                      <a:pt x="44" y="55"/>
                      <a:pt x="88" y="28"/>
                      <a:pt x="131" y="0"/>
                    </a:cubicBezTo>
                    <a:cubicBezTo>
                      <a:pt x="751" y="0"/>
                      <a:pt x="1370" y="0"/>
                      <a:pt x="1990" y="0"/>
                    </a:cubicBezTo>
                    <a:cubicBezTo>
                      <a:pt x="1955" y="28"/>
                      <a:pt x="1920" y="55"/>
                      <a:pt x="188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 name="Freeform 272"/>
              <p:cNvSpPr>
                <a:spLocks/>
              </p:cNvSpPr>
              <p:nvPr/>
            </p:nvSpPr>
            <p:spPr bwMode="auto">
              <a:xfrm>
                <a:off x="37677725" y="696913"/>
                <a:ext cx="5092700" cy="311150"/>
              </a:xfrm>
              <a:custGeom>
                <a:avLst/>
                <a:gdLst>
                  <a:gd name="T0" fmla="*/ 1358 w 1358"/>
                  <a:gd name="T1" fmla="*/ 83 h 83"/>
                  <a:gd name="T2" fmla="*/ 114 w 1358"/>
                  <a:gd name="T3" fmla="*/ 83 h 83"/>
                  <a:gd name="T4" fmla="*/ 0 w 1358"/>
                  <a:gd name="T5" fmla="*/ 0 h 83"/>
                  <a:gd name="T6" fmla="*/ 1227 w 1358"/>
                  <a:gd name="T7" fmla="*/ 0 h 83"/>
                  <a:gd name="T8" fmla="*/ 1358 w 1358"/>
                  <a:gd name="T9" fmla="*/ 83 h 83"/>
                </a:gdLst>
                <a:ahLst/>
                <a:cxnLst>
                  <a:cxn ang="0">
                    <a:pos x="T0" y="T1"/>
                  </a:cxn>
                  <a:cxn ang="0">
                    <a:pos x="T2" y="T3"/>
                  </a:cxn>
                  <a:cxn ang="0">
                    <a:pos x="T4" y="T5"/>
                  </a:cxn>
                  <a:cxn ang="0">
                    <a:pos x="T6" y="T7"/>
                  </a:cxn>
                  <a:cxn ang="0">
                    <a:pos x="T8" y="T9"/>
                  </a:cxn>
                </a:cxnLst>
                <a:rect l="0" t="0" r="r" b="b"/>
                <a:pathLst>
                  <a:path w="1358" h="83">
                    <a:moveTo>
                      <a:pt x="1358" y="83"/>
                    </a:moveTo>
                    <a:cubicBezTo>
                      <a:pt x="944" y="83"/>
                      <a:pt x="529" y="83"/>
                      <a:pt x="114" y="83"/>
                    </a:cubicBezTo>
                    <a:cubicBezTo>
                      <a:pt x="76" y="55"/>
                      <a:pt x="37" y="28"/>
                      <a:pt x="0" y="0"/>
                    </a:cubicBezTo>
                    <a:cubicBezTo>
                      <a:pt x="409" y="0"/>
                      <a:pt x="818" y="0"/>
                      <a:pt x="1227" y="0"/>
                    </a:cubicBezTo>
                    <a:cubicBezTo>
                      <a:pt x="1270" y="28"/>
                      <a:pt x="1314" y="55"/>
                      <a:pt x="1358"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 name="Freeform 273"/>
              <p:cNvSpPr>
                <a:spLocks/>
              </p:cNvSpPr>
              <p:nvPr/>
            </p:nvSpPr>
            <p:spPr bwMode="auto">
              <a:xfrm>
                <a:off x="32651700" y="696913"/>
                <a:ext cx="5026025" cy="311150"/>
              </a:xfrm>
              <a:custGeom>
                <a:avLst/>
                <a:gdLst>
                  <a:gd name="T0" fmla="*/ 1340 w 1340"/>
                  <a:gd name="T1" fmla="*/ 83 h 83"/>
                  <a:gd name="T2" fmla="*/ 96 w 1340"/>
                  <a:gd name="T3" fmla="*/ 83 h 83"/>
                  <a:gd name="T4" fmla="*/ 0 w 1340"/>
                  <a:gd name="T5" fmla="*/ 0 h 83"/>
                  <a:gd name="T6" fmla="*/ 1227 w 1340"/>
                  <a:gd name="T7" fmla="*/ 0 h 83"/>
                  <a:gd name="T8" fmla="*/ 1340 w 1340"/>
                  <a:gd name="T9" fmla="*/ 83 h 83"/>
                </a:gdLst>
                <a:ahLst/>
                <a:cxnLst>
                  <a:cxn ang="0">
                    <a:pos x="T0" y="T1"/>
                  </a:cxn>
                  <a:cxn ang="0">
                    <a:pos x="T2" y="T3"/>
                  </a:cxn>
                  <a:cxn ang="0">
                    <a:pos x="T4" y="T5"/>
                  </a:cxn>
                  <a:cxn ang="0">
                    <a:pos x="T6" y="T7"/>
                  </a:cxn>
                  <a:cxn ang="0">
                    <a:pos x="T8" y="T9"/>
                  </a:cxn>
                </a:cxnLst>
                <a:rect l="0" t="0" r="r" b="b"/>
                <a:pathLst>
                  <a:path w="1340" h="83">
                    <a:moveTo>
                      <a:pt x="1340" y="83"/>
                    </a:moveTo>
                    <a:cubicBezTo>
                      <a:pt x="926" y="83"/>
                      <a:pt x="511" y="83"/>
                      <a:pt x="96" y="83"/>
                    </a:cubicBezTo>
                    <a:cubicBezTo>
                      <a:pt x="64" y="55"/>
                      <a:pt x="32" y="28"/>
                      <a:pt x="0" y="0"/>
                    </a:cubicBezTo>
                    <a:cubicBezTo>
                      <a:pt x="409" y="0"/>
                      <a:pt x="818" y="0"/>
                      <a:pt x="1227" y="0"/>
                    </a:cubicBezTo>
                    <a:cubicBezTo>
                      <a:pt x="1265" y="28"/>
                      <a:pt x="1302" y="55"/>
                      <a:pt x="1340"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 name="Freeform 274"/>
              <p:cNvSpPr>
                <a:spLocks/>
              </p:cNvSpPr>
              <p:nvPr/>
            </p:nvSpPr>
            <p:spPr bwMode="auto">
              <a:xfrm>
                <a:off x="27625675" y="696913"/>
                <a:ext cx="4957763" cy="311150"/>
              </a:xfrm>
              <a:custGeom>
                <a:avLst/>
                <a:gdLst>
                  <a:gd name="T0" fmla="*/ 1322 w 1322"/>
                  <a:gd name="T1" fmla="*/ 83 h 83"/>
                  <a:gd name="T2" fmla="*/ 78 w 1322"/>
                  <a:gd name="T3" fmla="*/ 83 h 83"/>
                  <a:gd name="T4" fmla="*/ 0 w 1322"/>
                  <a:gd name="T5" fmla="*/ 0 h 83"/>
                  <a:gd name="T6" fmla="*/ 1228 w 1322"/>
                  <a:gd name="T7" fmla="*/ 0 h 83"/>
                  <a:gd name="T8" fmla="*/ 1322 w 1322"/>
                  <a:gd name="T9" fmla="*/ 83 h 83"/>
                </a:gdLst>
                <a:ahLst/>
                <a:cxnLst>
                  <a:cxn ang="0">
                    <a:pos x="T0" y="T1"/>
                  </a:cxn>
                  <a:cxn ang="0">
                    <a:pos x="T2" y="T3"/>
                  </a:cxn>
                  <a:cxn ang="0">
                    <a:pos x="T4" y="T5"/>
                  </a:cxn>
                  <a:cxn ang="0">
                    <a:pos x="T6" y="T7"/>
                  </a:cxn>
                  <a:cxn ang="0">
                    <a:pos x="T8" y="T9"/>
                  </a:cxn>
                </a:cxnLst>
                <a:rect l="0" t="0" r="r" b="b"/>
                <a:pathLst>
                  <a:path w="1322" h="83">
                    <a:moveTo>
                      <a:pt x="1322" y="83"/>
                    </a:moveTo>
                    <a:cubicBezTo>
                      <a:pt x="907" y="83"/>
                      <a:pt x="493" y="83"/>
                      <a:pt x="78" y="83"/>
                    </a:cubicBezTo>
                    <a:cubicBezTo>
                      <a:pt x="52" y="55"/>
                      <a:pt x="26" y="28"/>
                      <a:pt x="0" y="0"/>
                    </a:cubicBezTo>
                    <a:cubicBezTo>
                      <a:pt x="409" y="0"/>
                      <a:pt x="818" y="0"/>
                      <a:pt x="1228" y="0"/>
                    </a:cubicBezTo>
                    <a:cubicBezTo>
                      <a:pt x="1259" y="28"/>
                      <a:pt x="1290" y="55"/>
                      <a:pt x="1322"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 name="Freeform 275"/>
              <p:cNvSpPr>
                <a:spLocks/>
              </p:cNvSpPr>
              <p:nvPr/>
            </p:nvSpPr>
            <p:spPr bwMode="auto">
              <a:xfrm>
                <a:off x="22599650" y="696913"/>
                <a:ext cx="4891088" cy="311150"/>
              </a:xfrm>
              <a:custGeom>
                <a:avLst/>
                <a:gdLst>
                  <a:gd name="T0" fmla="*/ 1304 w 1304"/>
                  <a:gd name="T1" fmla="*/ 83 h 83"/>
                  <a:gd name="T2" fmla="*/ 60 w 1304"/>
                  <a:gd name="T3" fmla="*/ 83 h 83"/>
                  <a:gd name="T4" fmla="*/ 0 w 1304"/>
                  <a:gd name="T5" fmla="*/ 0 h 83"/>
                  <a:gd name="T6" fmla="*/ 1228 w 1304"/>
                  <a:gd name="T7" fmla="*/ 0 h 83"/>
                  <a:gd name="T8" fmla="*/ 1304 w 1304"/>
                  <a:gd name="T9" fmla="*/ 83 h 83"/>
                </a:gdLst>
                <a:ahLst/>
                <a:cxnLst>
                  <a:cxn ang="0">
                    <a:pos x="T0" y="T1"/>
                  </a:cxn>
                  <a:cxn ang="0">
                    <a:pos x="T2" y="T3"/>
                  </a:cxn>
                  <a:cxn ang="0">
                    <a:pos x="T4" y="T5"/>
                  </a:cxn>
                  <a:cxn ang="0">
                    <a:pos x="T6" y="T7"/>
                  </a:cxn>
                  <a:cxn ang="0">
                    <a:pos x="T8" y="T9"/>
                  </a:cxn>
                </a:cxnLst>
                <a:rect l="0" t="0" r="r" b="b"/>
                <a:pathLst>
                  <a:path w="1304" h="83">
                    <a:moveTo>
                      <a:pt x="1304" y="83"/>
                    </a:moveTo>
                    <a:cubicBezTo>
                      <a:pt x="890" y="83"/>
                      <a:pt x="475" y="83"/>
                      <a:pt x="60" y="83"/>
                    </a:cubicBezTo>
                    <a:cubicBezTo>
                      <a:pt x="40" y="55"/>
                      <a:pt x="20" y="28"/>
                      <a:pt x="0" y="0"/>
                    </a:cubicBezTo>
                    <a:cubicBezTo>
                      <a:pt x="409" y="0"/>
                      <a:pt x="819" y="0"/>
                      <a:pt x="1228" y="0"/>
                    </a:cubicBezTo>
                    <a:cubicBezTo>
                      <a:pt x="1253" y="28"/>
                      <a:pt x="1278" y="55"/>
                      <a:pt x="130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276"/>
              <p:cNvSpPr>
                <a:spLocks/>
              </p:cNvSpPr>
              <p:nvPr/>
            </p:nvSpPr>
            <p:spPr bwMode="auto">
              <a:xfrm>
                <a:off x="17575213" y="696913"/>
                <a:ext cx="4822825" cy="311150"/>
              </a:xfrm>
              <a:custGeom>
                <a:avLst/>
                <a:gdLst>
                  <a:gd name="T0" fmla="*/ 1286 w 1286"/>
                  <a:gd name="T1" fmla="*/ 83 h 83"/>
                  <a:gd name="T2" fmla="*/ 42 w 1286"/>
                  <a:gd name="T3" fmla="*/ 83 h 83"/>
                  <a:gd name="T4" fmla="*/ 0 w 1286"/>
                  <a:gd name="T5" fmla="*/ 0 h 83"/>
                  <a:gd name="T6" fmla="*/ 1228 w 1286"/>
                  <a:gd name="T7" fmla="*/ 0 h 83"/>
                  <a:gd name="T8" fmla="*/ 1286 w 1286"/>
                  <a:gd name="T9" fmla="*/ 83 h 83"/>
                </a:gdLst>
                <a:ahLst/>
                <a:cxnLst>
                  <a:cxn ang="0">
                    <a:pos x="T0" y="T1"/>
                  </a:cxn>
                  <a:cxn ang="0">
                    <a:pos x="T2" y="T3"/>
                  </a:cxn>
                  <a:cxn ang="0">
                    <a:pos x="T4" y="T5"/>
                  </a:cxn>
                  <a:cxn ang="0">
                    <a:pos x="T6" y="T7"/>
                  </a:cxn>
                  <a:cxn ang="0">
                    <a:pos x="T8" y="T9"/>
                  </a:cxn>
                </a:cxnLst>
                <a:rect l="0" t="0" r="r" b="b"/>
                <a:pathLst>
                  <a:path w="1286" h="83">
                    <a:moveTo>
                      <a:pt x="1286" y="83"/>
                    </a:moveTo>
                    <a:cubicBezTo>
                      <a:pt x="871" y="83"/>
                      <a:pt x="457" y="83"/>
                      <a:pt x="42" y="83"/>
                    </a:cubicBezTo>
                    <a:cubicBezTo>
                      <a:pt x="28" y="55"/>
                      <a:pt x="14" y="28"/>
                      <a:pt x="0" y="0"/>
                    </a:cubicBezTo>
                    <a:cubicBezTo>
                      <a:pt x="410" y="0"/>
                      <a:pt x="819" y="0"/>
                      <a:pt x="1228" y="0"/>
                    </a:cubicBezTo>
                    <a:cubicBezTo>
                      <a:pt x="1247" y="28"/>
                      <a:pt x="1267" y="55"/>
                      <a:pt x="1286"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277"/>
              <p:cNvSpPr>
                <a:spLocks/>
              </p:cNvSpPr>
              <p:nvPr/>
            </p:nvSpPr>
            <p:spPr bwMode="auto">
              <a:xfrm>
                <a:off x="12552363" y="696913"/>
                <a:ext cx="4752975" cy="311150"/>
              </a:xfrm>
              <a:custGeom>
                <a:avLst/>
                <a:gdLst>
                  <a:gd name="T0" fmla="*/ 1267 w 1267"/>
                  <a:gd name="T1" fmla="*/ 83 h 83"/>
                  <a:gd name="T2" fmla="*/ 23 w 1267"/>
                  <a:gd name="T3" fmla="*/ 83 h 83"/>
                  <a:gd name="T4" fmla="*/ 0 w 1267"/>
                  <a:gd name="T5" fmla="*/ 0 h 83"/>
                  <a:gd name="T6" fmla="*/ 1227 w 1267"/>
                  <a:gd name="T7" fmla="*/ 0 h 83"/>
                  <a:gd name="T8" fmla="*/ 1267 w 1267"/>
                  <a:gd name="T9" fmla="*/ 83 h 83"/>
                </a:gdLst>
                <a:ahLst/>
                <a:cxnLst>
                  <a:cxn ang="0">
                    <a:pos x="T0" y="T1"/>
                  </a:cxn>
                  <a:cxn ang="0">
                    <a:pos x="T2" y="T3"/>
                  </a:cxn>
                  <a:cxn ang="0">
                    <a:pos x="T4" y="T5"/>
                  </a:cxn>
                  <a:cxn ang="0">
                    <a:pos x="T6" y="T7"/>
                  </a:cxn>
                  <a:cxn ang="0">
                    <a:pos x="T8" y="T9"/>
                  </a:cxn>
                </a:cxnLst>
                <a:rect l="0" t="0" r="r" b="b"/>
                <a:pathLst>
                  <a:path w="1267" h="83">
                    <a:moveTo>
                      <a:pt x="1267" y="83"/>
                    </a:moveTo>
                    <a:cubicBezTo>
                      <a:pt x="852" y="83"/>
                      <a:pt x="438" y="83"/>
                      <a:pt x="23" y="83"/>
                    </a:cubicBezTo>
                    <a:cubicBezTo>
                      <a:pt x="15" y="55"/>
                      <a:pt x="7" y="28"/>
                      <a:pt x="0" y="0"/>
                    </a:cubicBezTo>
                    <a:cubicBezTo>
                      <a:pt x="409" y="0"/>
                      <a:pt x="818" y="0"/>
                      <a:pt x="1227" y="0"/>
                    </a:cubicBezTo>
                    <a:cubicBezTo>
                      <a:pt x="1240" y="28"/>
                      <a:pt x="1254" y="55"/>
                      <a:pt x="1267"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278"/>
              <p:cNvSpPr>
                <a:spLocks/>
              </p:cNvSpPr>
              <p:nvPr/>
            </p:nvSpPr>
            <p:spPr bwMode="auto">
              <a:xfrm>
                <a:off x="7526338" y="696913"/>
                <a:ext cx="4684713" cy="311150"/>
              </a:xfrm>
              <a:custGeom>
                <a:avLst/>
                <a:gdLst>
                  <a:gd name="T0" fmla="*/ 1249 w 1249"/>
                  <a:gd name="T1" fmla="*/ 83 h 83"/>
                  <a:gd name="T2" fmla="*/ 5 w 1249"/>
                  <a:gd name="T3" fmla="*/ 83 h 83"/>
                  <a:gd name="T4" fmla="*/ 0 w 1249"/>
                  <a:gd name="T5" fmla="*/ 0 h 83"/>
                  <a:gd name="T6" fmla="*/ 1227 w 1249"/>
                  <a:gd name="T7" fmla="*/ 0 h 83"/>
                  <a:gd name="T8" fmla="*/ 1249 w 1249"/>
                  <a:gd name="T9" fmla="*/ 83 h 83"/>
                </a:gdLst>
                <a:ahLst/>
                <a:cxnLst>
                  <a:cxn ang="0">
                    <a:pos x="T0" y="T1"/>
                  </a:cxn>
                  <a:cxn ang="0">
                    <a:pos x="T2" y="T3"/>
                  </a:cxn>
                  <a:cxn ang="0">
                    <a:pos x="T4" y="T5"/>
                  </a:cxn>
                  <a:cxn ang="0">
                    <a:pos x="T6" y="T7"/>
                  </a:cxn>
                  <a:cxn ang="0">
                    <a:pos x="T8" y="T9"/>
                  </a:cxn>
                </a:cxnLst>
                <a:rect l="0" t="0" r="r" b="b"/>
                <a:pathLst>
                  <a:path w="1249" h="83">
                    <a:moveTo>
                      <a:pt x="1249" y="83"/>
                    </a:moveTo>
                    <a:cubicBezTo>
                      <a:pt x="834" y="83"/>
                      <a:pt x="420" y="83"/>
                      <a:pt x="5" y="83"/>
                    </a:cubicBezTo>
                    <a:cubicBezTo>
                      <a:pt x="3" y="55"/>
                      <a:pt x="1" y="28"/>
                      <a:pt x="0" y="0"/>
                    </a:cubicBezTo>
                    <a:cubicBezTo>
                      <a:pt x="409" y="0"/>
                      <a:pt x="818" y="0"/>
                      <a:pt x="1227" y="0"/>
                    </a:cubicBezTo>
                    <a:cubicBezTo>
                      <a:pt x="1234" y="28"/>
                      <a:pt x="1242" y="55"/>
                      <a:pt x="1249"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279"/>
              <p:cNvSpPr>
                <a:spLocks/>
              </p:cNvSpPr>
              <p:nvPr/>
            </p:nvSpPr>
            <p:spPr bwMode="auto">
              <a:xfrm>
                <a:off x="2452688" y="696913"/>
                <a:ext cx="4665663" cy="311150"/>
              </a:xfrm>
              <a:custGeom>
                <a:avLst/>
                <a:gdLst>
                  <a:gd name="T0" fmla="*/ 1244 w 1244"/>
                  <a:gd name="T1" fmla="*/ 83 h 83"/>
                  <a:gd name="T2" fmla="*/ 0 w 1244"/>
                  <a:gd name="T3" fmla="*/ 83 h 83"/>
                  <a:gd name="T4" fmla="*/ 13 w 1244"/>
                  <a:gd name="T5" fmla="*/ 0 h 83"/>
                  <a:gd name="T6" fmla="*/ 1240 w 1244"/>
                  <a:gd name="T7" fmla="*/ 0 h 83"/>
                  <a:gd name="T8" fmla="*/ 1244 w 1244"/>
                  <a:gd name="T9" fmla="*/ 83 h 83"/>
                </a:gdLst>
                <a:ahLst/>
                <a:cxnLst>
                  <a:cxn ang="0">
                    <a:pos x="T0" y="T1"/>
                  </a:cxn>
                  <a:cxn ang="0">
                    <a:pos x="T2" y="T3"/>
                  </a:cxn>
                  <a:cxn ang="0">
                    <a:pos x="T4" y="T5"/>
                  </a:cxn>
                  <a:cxn ang="0">
                    <a:pos x="T6" y="T7"/>
                  </a:cxn>
                  <a:cxn ang="0">
                    <a:pos x="T8" y="T9"/>
                  </a:cxn>
                </a:cxnLst>
                <a:rect l="0" t="0" r="r" b="b"/>
                <a:pathLst>
                  <a:path w="1244" h="83">
                    <a:moveTo>
                      <a:pt x="1244" y="83"/>
                    </a:moveTo>
                    <a:cubicBezTo>
                      <a:pt x="829" y="83"/>
                      <a:pt x="414" y="83"/>
                      <a:pt x="0" y="83"/>
                    </a:cubicBezTo>
                    <a:cubicBezTo>
                      <a:pt x="4" y="55"/>
                      <a:pt x="8" y="28"/>
                      <a:pt x="13" y="0"/>
                    </a:cubicBezTo>
                    <a:cubicBezTo>
                      <a:pt x="422" y="0"/>
                      <a:pt x="831" y="0"/>
                      <a:pt x="1240" y="0"/>
                    </a:cubicBezTo>
                    <a:cubicBezTo>
                      <a:pt x="1242" y="28"/>
                      <a:pt x="1243"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280"/>
              <p:cNvSpPr>
                <a:spLocks/>
              </p:cNvSpPr>
              <p:nvPr/>
            </p:nvSpPr>
            <p:spPr bwMode="auto">
              <a:xfrm>
                <a:off x="-2640013" y="696913"/>
                <a:ext cx="4718050" cy="311150"/>
              </a:xfrm>
              <a:custGeom>
                <a:avLst/>
                <a:gdLst>
                  <a:gd name="T0" fmla="*/ 1244 w 1258"/>
                  <a:gd name="T1" fmla="*/ 83 h 83"/>
                  <a:gd name="T2" fmla="*/ 0 w 1258"/>
                  <a:gd name="T3" fmla="*/ 83 h 83"/>
                  <a:gd name="T4" fmla="*/ 31 w 1258"/>
                  <a:gd name="T5" fmla="*/ 0 h 83"/>
                  <a:gd name="T6" fmla="*/ 1258 w 1258"/>
                  <a:gd name="T7" fmla="*/ 0 h 83"/>
                  <a:gd name="T8" fmla="*/ 1244 w 1258"/>
                  <a:gd name="T9" fmla="*/ 83 h 83"/>
                </a:gdLst>
                <a:ahLst/>
                <a:cxnLst>
                  <a:cxn ang="0">
                    <a:pos x="T0" y="T1"/>
                  </a:cxn>
                  <a:cxn ang="0">
                    <a:pos x="T2" y="T3"/>
                  </a:cxn>
                  <a:cxn ang="0">
                    <a:pos x="T4" y="T5"/>
                  </a:cxn>
                  <a:cxn ang="0">
                    <a:pos x="T6" y="T7"/>
                  </a:cxn>
                  <a:cxn ang="0">
                    <a:pos x="T8" y="T9"/>
                  </a:cxn>
                </a:cxnLst>
                <a:rect l="0" t="0" r="r" b="b"/>
                <a:pathLst>
                  <a:path w="1258" h="83">
                    <a:moveTo>
                      <a:pt x="1244" y="83"/>
                    </a:moveTo>
                    <a:cubicBezTo>
                      <a:pt x="829" y="83"/>
                      <a:pt x="415" y="83"/>
                      <a:pt x="0" y="83"/>
                    </a:cubicBezTo>
                    <a:cubicBezTo>
                      <a:pt x="10" y="55"/>
                      <a:pt x="21" y="28"/>
                      <a:pt x="31" y="0"/>
                    </a:cubicBezTo>
                    <a:cubicBezTo>
                      <a:pt x="440" y="0"/>
                      <a:pt x="849" y="0"/>
                      <a:pt x="1258" y="0"/>
                    </a:cubicBezTo>
                    <a:cubicBezTo>
                      <a:pt x="1254" y="28"/>
                      <a:pt x="1249"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281"/>
              <p:cNvSpPr>
                <a:spLocks/>
              </p:cNvSpPr>
              <p:nvPr/>
            </p:nvSpPr>
            <p:spPr bwMode="auto">
              <a:xfrm>
                <a:off x="-7734300" y="696913"/>
                <a:ext cx="4789488" cy="311150"/>
              </a:xfrm>
              <a:custGeom>
                <a:avLst/>
                <a:gdLst>
                  <a:gd name="T0" fmla="*/ 1244 w 1277"/>
                  <a:gd name="T1" fmla="*/ 83 h 83"/>
                  <a:gd name="T2" fmla="*/ 0 w 1277"/>
                  <a:gd name="T3" fmla="*/ 83 h 83"/>
                  <a:gd name="T4" fmla="*/ 49 w 1277"/>
                  <a:gd name="T5" fmla="*/ 0 h 83"/>
                  <a:gd name="T6" fmla="*/ 1277 w 1277"/>
                  <a:gd name="T7" fmla="*/ 0 h 83"/>
                  <a:gd name="T8" fmla="*/ 1244 w 1277"/>
                  <a:gd name="T9" fmla="*/ 83 h 83"/>
                </a:gdLst>
                <a:ahLst/>
                <a:cxnLst>
                  <a:cxn ang="0">
                    <a:pos x="T0" y="T1"/>
                  </a:cxn>
                  <a:cxn ang="0">
                    <a:pos x="T2" y="T3"/>
                  </a:cxn>
                  <a:cxn ang="0">
                    <a:pos x="T4" y="T5"/>
                  </a:cxn>
                  <a:cxn ang="0">
                    <a:pos x="T6" y="T7"/>
                  </a:cxn>
                  <a:cxn ang="0">
                    <a:pos x="T8" y="T9"/>
                  </a:cxn>
                </a:cxnLst>
                <a:rect l="0" t="0" r="r" b="b"/>
                <a:pathLst>
                  <a:path w="1277" h="83">
                    <a:moveTo>
                      <a:pt x="1244" y="83"/>
                    </a:moveTo>
                    <a:cubicBezTo>
                      <a:pt x="829" y="83"/>
                      <a:pt x="415" y="83"/>
                      <a:pt x="0" y="83"/>
                    </a:cubicBezTo>
                    <a:cubicBezTo>
                      <a:pt x="16" y="55"/>
                      <a:pt x="33" y="28"/>
                      <a:pt x="49" y="0"/>
                    </a:cubicBezTo>
                    <a:cubicBezTo>
                      <a:pt x="458" y="0"/>
                      <a:pt x="868" y="0"/>
                      <a:pt x="1277" y="0"/>
                    </a:cubicBezTo>
                    <a:cubicBezTo>
                      <a:pt x="1266" y="28"/>
                      <a:pt x="1255"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282"/>
              <p:cNvSpPr>
                <a:spLocks/>
              </p:cNvSpPr>
              <p:nvPr/>
            </p:nvSpPr>
            <p:spPr bwMode="auto">
              <a:xfrm>
                <a:off x="-12827000" y="696913"/>
                <a:ext cx="4857750" cy="311150"/>
              </a:xfrm>
              <a:custGeom>
                <a:avLst/>
                <a:gdLst>
                  <a:gd name="T0" fmla="*/ 1244 w 1295"/>
                  <a:gd name="T1" fmla="*/ 83 h 83"/>
                  <a:gd name="T2" fmla="*/ 0 w 1295"/>
                  <a:gd name="T3" fmla="*/ 83 h 83"/>
                  <a:gd name="T4" fmla="*/ 67 w 1295"/>
                  <a:gd name="T5" fmla="*/ 0 h 83"/>
                  <a:gd name="T6" fmla="*/ 1295 w 1295"/>
                  <a:gd name="T7" fmla="*/ 0 h 83"/>
                  <a:gd name="T8" fmla="*/ 1244 w 1295"/>
                  <a:gd name="T9" fmla="*/ 83 h 83"/>
                </a:gdLst>
                <a:ahLst/>
                <a:cxnLst>
                  <a:cxn ang="0">
                    <a:pos x="T0" y="T1"/>
                  </a:cxn>
                  <a:cxn ang="0">
                    <a:pos x="T2" y="T3"/>
                  </a:cxn>
                  <a:cxn ang="0">
                    <a:pos x="T4" y="T5"/>
                  </a:cxn>
                  <a:cxn ang="0">
                    <a:pos x="T6" y="T7"/>
                  </a:cxn>
                  <a:cxn ang="0">
                    <a:pos x="T8" y="T9"/>
                  </a:cxn>
                </a:cxnLst>
                <a:rect l="0" t="0" r="r" b="b"/>
                <a:pathLst>
                  <a:path w="1295" h="83">
                    <a:moveTo>
                      <a:pt x="1244" y="83"/>
                    </a:moveTo>
                    <a:cubicBezTo>
                      <a:pt x="829" y="83"/>
                      <a:pt x="414" y="83"/>
                      <a:pt x="0" y="83"/>
                    </a:cubicBezTo>
                    <a:cubicBezTo>
                      <a:pt x="22" y="55"/>
                      <a:pt x="45" y="28"/>
                      <a:pt x="67" y="0"/>
                    </a:cubicBezTo>
                    <a:cubicBezTo>
                      <a:pt x="477" y="0"/>
                      <a:pt x="886" y="0"/>
                      <a:pt x="1295" y="0"/>
                    </a:cubicBezTo>
                    <a:cubicBezTo>
                      <a:pt x="1278" y="28"/>
                      <a:pt x="1261"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283"/>
              <p:cNvSpPr>
                <a:spLocks/>
              </p:cNvSpPr>
              <p:nvPr/>
            </p:nvSpPr>
            <p:spPr bwMode="auto">
              <a:xfrm>
                <a:off x="-17919700" y="696913"/>
                <a:ext cx="4924425" cy="311150"/>
              </a:xfrm>
              <a:custGeom>
                <a:avLst/>
                <a:gdLst>
                  <a:gd name="T0" fmla="*/ 1244 w 1313"/>
                  <a:gd name="T1" fmla="*/ 83 h 83"/>
                  <a:gd name="T2" fmla="*/ 0 w 1313"/>
                  <a:gd name="T3" fmla="*/ 83 h 83"/>
                  <a:gd name="T4" fmla="*/ 86 w 1313"/>
                  <a:gd name="T5" fmla="*/ 0 h 83"/>
                  <a:gd name="T6" fmla="*/ 1313 w 1313"/>
                  <a:gd name="T7" fmla="*/ 0 h 83"/>
                  <a:gd name="T8" fmla="*/ 1244 w 1313"/>
                  <a:gd name="T9" fmla="*/ 83 h 83"/>
                </a:gdLst>
                <a:ahLst/>
                <a:cxnLst>
                  <a:cxn ang="0">
                    <a:pos x="T0" y="T1"/>
                  </a:cxn>
                  <a:cxn ang="0">
                    <a:pos x="T2" y="T3"/>
                  </a:cxn>
                  <a:cxn ang="0">
                    <a:pos x="T4" y="T5"/>
                  </a:cxn>
                  <a:cxn ang="0">
                    <a:pos x="T6" y="T7"/>
                  </a:cxn>
                  <a:cxn ang="0">
                    <a:pos x="T8" y="T9"/>
                  </a:cxn>
                </a:cxnLst>
                <a:rect l="0" t="0" r="r" b="b"/>
                <a:pathLst>
                  <a:path w="1313" h="83">
                    <a:moveTo>
                      <a:pt x="1244" y="83"/>
                    </a:moveTo>
                    <a:cubicBezTo>
                      <a:pt x="829" y="83"/>
                      <a:pt x="414" y="83"/>
                      <a:pt x="0" y="83"/>
                    </a:cubicBezTo>
                    <a:cubicBezTo>
                      <a:pt x="29" y="55"/>
                      <a:pt x="57" y="28"/>
                      <a:pt x="86" y="0"/>
                    </a:cubicBezTo>
                    <a:cubicBezTo>
                      <a:pt x="495" y="0"/>
                      <a:pt x="904" y="0"/>
                      <a:pt x="1313" y="0"/>
                    </a:cubicBezTo>
                    <a:cubicBezTo>
                      <a:pt x="1290" y="28"/>
                      <a:pt x="1267"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284"/>
              <p:cNvSpPr>
                <a:spLocks/>
              </p:cNvSpPr>
              <p:nvPr/>
            </p:nvSpPr>
            <p:spPr bwMode="auto">
              <a:xfrm>
                <a:off x="-23013988" y="696913"/>
                <a:ext cx="4992688" cy="311150"/>
              </a:xfrm>
              <a:custGeom>
                <a:avLst/>
                <a:gdLst>
                  <a:gd name="T0" fmla="*/ 1244 w 1331"/>
                  <a:gd name="T1" fmla="*/ 83 h 83"/>
                  <a:gd name="T2" fmla="*/ 0 w 1331"/>
                  <a:gd name="T3" fmla="*/ 83 h 83"/>
                  <a:gd name="T4" fmla="*/ 104 w 1331"/>
                  <a:gd name="T5" fmla="*/ 0 h 83"/>
                  <a:gd name="T6" fmla="*/ 1331 w 1331"/>
                  <a:gd name="T7" fmla="*/ 0 h 83"/>
                  <a:gd name="T8" fmla="*/ 1244 w 1331"/>
                  <a:gd name="T9" fmla="*/ 83 h 83"/>
                </a:gdLst>
                <a:ahLst/>
                <a:cxnLst>
                  <a:cxn ang="0">
                    <a:pos x="T0" y="T1"/>
                  </a:cxn>
                  <a:cxn ang="0">
                    <a:pos x="T2" y="T3"/>
                  </a:cxn>
                  <a:cxn ang="0">
                    <a:pos x="T4" y="T5"/>
                  </a:cxn>
                  <a:cxn ang="0">
                    <a:pos x="T6" y="T7"/>
                  </a:cxn>
                  <a:cxn ang="0">
                    <a:pos x="T8" y="T9"/>
                  </a:cxn>
                </a:cxnLst>
                <a:rect l="0" t="0" r="r" b="b"/>
                <a:pathLst>
                  <a:path w="1331" h="83">
                    <a:moveTo>
                      <a:pt x="1244" y="83"/>
                    </a:moveTo>
                    <a:cubicBezTo>
                      <a:pt x="829" y="83"/>
                      <a:pt x="414" y="83"/>
                      <a:pt x="0" y="83"/>
                    </a:cubicBezTo>
                    <a:cubicBezTo>
                      <a:pt x="35" y="55"/>
                      <a:pt x="69" y="28"/>
                      <a:pt x="104" y="0"/>
                    </a:cubicBezTo>
                    <a:cubicBezTo>
                      <a:pt x="513" y="0"/>
                      <a:pt x="922" y="0"/>
                      <a:pt x="1331" y="0"/>
                    </a:cubicBezTo>
                    <a:cubicBezTo>
                      <a:pt x="1302" y="28"/>
                      <a:pt x="1273"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285"/>
              <p:cNvSpPr>
                <a:spLocks/>
              </p:cNvSpPr>
              <p:nvPr/>
            </p:nvSpPr>
            <p:spPr bwMode="auto">
              <a:xfrm>
                <a:off x="-26628725" y="1082676"/>
                <a:ext cx="5629275" cy="760413"/>
              </a:xfrm>
              <a:custGeom>
                <a:avLst/>
                <a:gdLst>
                  <a:gd name="T0" fmla="*/ 1263 w 1501"/>
                  <a:gd name="T1" fmla="*/ 202 h 202"/>
                  <a:gd name="T2" fmla="*/ 0 w 1501"/>
                  <a:gd name="T3" fmla="*/ 202 h 202"/>
                  <a:gd name="T4" fmla="*/ 278 w 1501"/>
                  <a:gd name="T5" fmla="*/ 0 h 202"/>
                  <a:gd name="T6" fmla="*/ 1501 w 1501"/>
                  <a:gd name="T7" fmla="*/ 0 h 202"/>
                  <a:gd name="T8" fmla="*/ 1263 w 1501"/>
                  <a:gd name="T9" fmla="*/ 202 h 202"/>
                </a:gdLst>
                <a:ahLst/>
                <a:cxnLst>
                  <a:cxn ang="0">
                    <a:pos x="T0" y="T1"/>
                  </a:cxn>
                  <a:cxn ang="0">
                    <a:pos x="T2" y="T3"/>
                  </a:cxn>
                  <a:cxn ang="0">
                    <a:pos x="T4" y="T5"/>
                  </a:cxn>
                  <a:cxn ang="0">
                    <a:pos x="T6" y="T7"/>
                  </a:cxn>
                  <a:cxn ang="0">
                    <a:pos x="T8" y="T9"/>
                  </a:cxn>
                </a:cxnLst>
                <a:rect l="0" t="0" r="r" b="b"/>
                <a:pathLst>
                  <a:path w="1501" h="202">
                    <a:moveTo>
                      <a:pt x="1263" y="202"/>
                    </a:moveTo>
                    <a:cubicBezTo>
                      <a:pt x="842" y="202"/>
                      <a:pt x="421" y="202"/>
                      <a:pt x="0" y="202"/>
                    </a:cubicBezTo>
                    <a:cubicBezTo>
                      <a:pt x="95" y="134"/>
                      <a:pt x="187" y="66"/>
                      <a:pt x="278" y="0"/>
                    </a:cubicBezTo>
                    <a:cubicBezTo>
                      <a:pt x="686" y="0"/>
                      <a:pt x="1093" y="0"/>
                      <a:pt x="1501" y="0"/>
                    </a:cubicBezTo>
                    <a:cubicBezTo>
                      <a:pt x="1423" y="66"/>
                      <a:pt x="1344"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286"/>
              <p:cNvSpPr>
                <a:spLocks/>
              </p:cNvSpPr>
              <p:nvPr/>
            </p:nvSpPr>
            <p:spPr bwMode="auto">
              <a:xfrm>
                <a:off x="-21355050" y="1082676"/>
                <a:ext cx="5461000" cy="760413"/>
              </a:xfrm>
              <a:custGeom>
                <a:avLst/>
                <a:gdLst>
                  <a:gd name="T0" fmla="*/ 1263 w 1456"/>
                  <a:gd name="T1" fmla="*/ 202 h 202"/>
                  <a:gd name="T2" fmla="*/ 0 w 1456"/>
                  <a:gd name="T3" fmla="*/ 202 h 202"/>
                  <a:gd name="T4" fmla="*/ 233 w 1456"/>
                  <a:gd name="T5" fmla="*/ 0 h 202"/>
                  <a:gd name="T6" fmla="*/ 1456 w 1456"/>
                  <a:gd name="T7" fmla="*/ 0 h 202"/>
                  <a:gd name="T8" fmla="*/ 1263 w 1456"/>
                  <a:gd name="T9" fmla="*/ 202 h 202"/>
                </a:gdLst>
                <a:ahLst/>
                <a:cxnLst>
                  <a:cxn ang="0">
                    <a:pos x="T0" y="T1"/>
                  </a:cxn>
                  <a:cxn ang="0">
                    <a:pos x="T2" y="T3"/>
                  </a:cxn>
                  <a:cxn ang="0">
                    <a:pos x="T4" y="T5"/>
                  </a:cxn>
                  <a:cxn ang="0">
                    <a:pos x="T6" y="T7"/>
                  </a:cxn>
                  <a:cxn ang="0">
                    <a:pos x="T8" y="T9"/>
                  </a:cxn>
                </a:cxnLst>
                <a:rect l="0" t="0" r="r" b="b"/>
                <a:pathLst>
                  <a:path w="1456" h="202">
                    <a:moveTo>
                      <a:pt x="1263" y="202"/>
                    </a:moveTo>
                    <a:cubicBezTo>
                      <a:pt x="842" y="202"/>
                      <a:pt x="421" y="202"/>
                      <a:pt x="0" y="202"/>
                    </a:cubicBezTo>
                    <a:cubicBezTo>
                      <a:pt x="80" y="134"/>
                      <a:pt x="157" y="66"/>
                      <a:pt x="233" y="0"/>
                    </a:cubicBezTo>
                    <a:cubicBezTo>
                      <a:pt x="641" y="0"/>
                      <a:pt x="1048" y="0"/>
                      <a:pt x="1456" y="0"/>
                    </a:cubicBezTo>
                    <a:cubicBezTo>
                      <a:pt x="1393" y="66"/>
                      <a:pt x="1329"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 name="Freeform 287"/>
              <p:cNvSpPr>
                <a:spLocks/>
              </p:cNvSpPr>
              <p:nvPr/>
            </p:nvSpPr>
            <p:spPr bwMode="auto">
              <a:xfrm>
                <a:off x="-16082963" y="1082676"/>
                <a:ext cx="5292725" cy="760413"/>
              </a:xfrm>
              <a:custGeom>
                <a:avLst/>
                <a:gdLst>
                  <a:gd name="T0" fmla="*/ 1263 w 1411"/>
                  <a:gd name="T1" fmla="*/ 202 h 202"/>
                  <a:gd name="T2" fmla="*/ 0 w 1411"/>
                  <a:gd name="T3" fmla="*/ 202 h 202"/>
                  <a:gd name="T4" fmla="*/ 189 w 1411"/>
                  <a:gd name="T5" fmla="*/ 0 h 202"/>
                  <a:gd name="T6" fmla="*/ 1411 w 1411"/>
                  <a:gd name="T7" fmla="*/ 0 h 202"/>
                  <a:gd name="T8" fmla="*/ 1263 w 1411"/>
                  <a:gd name="T9" fmla="*/ 202 h 202"/>
                </a:gdLst>
                <a:ahLst/>
                <a:cxnLst>
                  <a:cxn ang="0">
                    <a:pos x="T0" y="T1"/>
                  </a:cxn>
                  <a:cxn ang="0">
                    <a:pos x="T2" y="T3"/>
                  </a:cxn>
                  <a:cxn ang="0">
                    <a:pos x="T4" y="T5"/>
                  </a:cxn>
                  <a:cxn ang="0">
                    <a:pos x="T6" y="T7"/>
                  </a:cxn>
                  <a:cxn ang="0">
                    <a:pos x="T8" y="T9"/>
                  </a:cxn>
                </a:cxnLst>
                <a:rect l="0" t="0" r="r" b="b"/>
                <a:pathLst>
                  <a:path w="1411" h="202">
                    <a:moveTo>
                      <a:pt x="1263" y="202"/>
                    </a:moveTo>
                    <a:cubicBezTo>
                      <a:pt x="842" y="202"/>
                      <a:pt x="421" y="202"/>
                      <a:pt x="0" y="202"/>
                    </a:cubicBezTo>
                    <a:cubicBezTo>
                      <a:pt x="64" y="134"/>
                      <a:pt x="127" y="66"/>
                      <a:pt x="189" y="0"/>
                    </a:cubicBezTo>
                    <a:cubicBezTo>
                      <a:pt x="596" y="0"/>
                      <a:pt x="1004" y="0"/>
                      <a:pt x="1411" y="0"/>
                    </a:cubicBezTo>
                    <a:cubicBezTo>
                      <a:pt x="1363" y="66"/>
                      <a:pt x="1313"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 name="Freeform 288"/>
              <p:cNvSpPr>
                <a:spLocks/>
              </p:cNvSpPr>
              <p:nvPr/>
            </p:nvSpPr>
            <p:spPr bwMode="auto">
              <a:xfrm>
                <a:off x="-38349238" y="4860926"/>
                <a:ext cx="6983413" cy="1033463"/>
              </a:xfrm>
              <a:custGeom>
                <a:avLst/>
                <a:gdLst>
                  <a:gd name="T0" fmla="*/ 1478 w 1862"/>
                  <a:gd name="T1" fmla="*/ 275 h 275"/>
                  <a:gd name="T2" fmla="*/ 0 w 1862"/>
                  <a:gd name="T3" fmla="*/ 275 h 275"/>
                  <a:gd name="T4" fmla="*/ 440 w 1862"/>
                  <a:gd name="T5" fmla="*/ 0 h 275"/>
                  <a:gd name="T6" fmla="*/ 1862 w 1862"/>
                  <a:gd name="T7" fmla="*/ 0 h 275"/>
                  <a:gd name="T8" fmla="*/ 1478 w 1862"/>
                  <a:gd name="T9" fmla="*/ 275 h 275"/>
                </a:gdLst>
                <a:ahLst/>
                <a:cxnLst>
                  <a:cxn ang="0">
                    <a:pos x="T0" y="T1"/>
                  </a:cxn>
                  <a:cxn ang="0">
                    <a:pos x="T2" y="T3"/>
                  </a:cxn>
                  <a:cxn ang="0">
                    <a:pos x="T4" y="T5"/>
                  </a:cxn>
                  <a:cxn ang="0">
                    <a:pos x="T6" y="T7"/>
                  </a:cxn>
                  <a:cxn ang="0">
                    <a:pos x="T8" y="T9"/>
                  </a:cxn>
                </a:cxnLst>
                <a:rect l="0" t="0" r="r" b="b"/>
                <a:pathLst>
                  <a:path w="1862" h="275">
                    <a:moveTo>
                      <a:pt x="1478" y="275"/>
                    </a:moveTo>
                    <a:cubicBezTo>
                      <a:pt x="985" y="275"/>
                      <a:pt x="493" y="275"/>
                      <a:pt x="0" y="275"/>
                    </a:cubicBezTo>
                    <a:cubicBezTo>
                      <a:pt x="150" y="181"/>
                      <a:pt x="297" y="89"/>
                      <a:pt x="440" y="0"/>
                    </a:cubicBezTo>
                    <a:cubicBezTo>
                      <a:pt x="914" y="0"/>
                      <a:pt x="1388" y="0"/>
                      <a:pt x="1862" y="0"/>
                    </a:cubicBezTo>
                    <a:cubicBezTo>
                      <a:pt x="1737" y="89"/>
                      <a:pt x="1609" y="181"/>
                      <a:pt x="1478"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 name="Freeform 289"/>
              <p:cNvSpPr>
                <a:spLocks/>
              </p:cNvSpPr>
              <p:nvPr/>
            </p:nvSpPr>
            <p:spPr bwMode="auto">
              <a:xfrm>
                <a:off x="-32180213" y="4860926"/>
                <a:ext cx="6751638" cy="1033463"/>
              </a:xfrm>
              <a:custGeom>
                <a:avLst/>
                <a:gdLst>
                  <a:gd name="T0" fmla="*/ 1477 w 1800"/>
                  <a:gd name="T1" fmla="*/ 275 h 275"/>
                  <a:gd name="T2" fmla="*/ 0 w 1800"/>
                  <a:gd name="T3" fmla="*/ 275 h 275"/>
                  <a:gd name="T4" fmla="*/ 378 w 1800"/>
                  <a:gd name="T5" fmla="*/ 0 h 275"/>
                  <a:gd name="T6" fmla="*/ 1800 w 1800"/>
                  <a:gd name="T7" fmla="*/ 0 h 275"/>
                  <a:gd name="T8" fmla="*/ 1477 w 1800"/>
                  <a:gd name="T9" fmla="*/ 275 h 275"/>
                </a:gdLst>
                <a:ahLst/>
                <a:cxnLst>
                  <a:cxn ang="0">
                    <a:pos x="T0" y="T1"/>
                  </a:cxn>
                  <a:cxn ang="0">
                    <a:pos x="T2" y="T3"/>
                  </a:cxn>
                  <a:cxn ang="0">
                    <a:pos x="T4" y="T5"/>
                  </a:cxn>
                  <a:cxn ang="0">
                    <a:pos x="T6" y="T7"/>
                  </a:cxn>
                  <a:cxn ang="0">
                    <a:pos x="T8" y="T9"/>
                  </a:cxn>
                </a:cxnLst>
                <a:rect l="0" t="0" r="r" b="b"/>
                <a:pathLst>
                  <a:path w="1800" h="275">
                    <a:moveTo>
                      <a:pt x="1477" y="275"/>
                    </a:moveTo>
                    <a:cubicBezTo>
                      <a:pt x="985" y="275"/>
                      <a:pt x="492" y="275"/>
                      <a:pt x="0" y="275"/>
                    </a:cubicBezTo>
                    <a:cubicBezTo>
                      <a:pt x="129" y="181"/>
                      <a:pt x="255" y="89"/>
                      <a:pt x="378" y="0"/>
                    </a:cubicBezTo>
                    <a:cubicBezTo>
                      <a:pt x="852" y="0"/>
                      <a:pt x="1326" y="0"/>
                      <a:pt x="1800" y="0"/>
                    </a:cubicBezTo>
                    <a:cubicBezTo>
                      <a:pt x="1695" y="89"/>
                      <a:pt x="1587" y="181"/>
                      <a:pt x="14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 name="Freeform 290"/>
              <p:cNvSpPr>
                <a:spLocks/>
              </p:cNvSpPr>
              <p:nvPr/>
            </p:nvSpPr>
            <p:spPr bwMode="auto">
              <a:xfrm>
                <a:off x="-26014363" y="4860926"/>
                <a:ext cx="6526213" cy="1033463"/>
              </a:xfrm>
              <a:custGeom>
                <a:avLst/>
                <a:gdLst>
                  <a:gd name="T0" fmla="*/ 1477 w 1740"/>
                  <a:gd name="T1" fmla="*/ 275 h 275"/>
                  <a:gd name="T2" fmla="*/ 0 w 1740"/>
                  <a:gd name="T3" fmla="*/ 275 h 275"/>
                  <a:gd name="T4" fmla="*/ 318 w 1740"/>
                  <a:gd name="T5" fmla="*/ 0 h 275"/>
                  <a:gd name="T6" fmla="*/ 1740 w 1740"/>
                  <a:gd name="T7" fmla="*/ 0 h 275"/>
                  <a:gd name="T8" fmla="*/ 1477 w 1740"/>
                  <a:gd name="T9" fmla="*/ 275 h 275"/>
                </a:gdLst>
                <a:ahLst/>
                <a:cxnLst>
                  <a:cxn ang="0">
                    <a:pos x="T0" y="T1"/>
                  </a:cxn>
                  <a:cxn ang="0">
                    <a:pos x="T2" y="T3"/>
                  </a:cxn>
                  <a:cxn ang="0">
                    <a:pos x="T4" y="T5"/>
                  </a:cxn>
                  <a:cxn ang="0">
                    <a:pos x="T6" y="T7"/>
                  </a:cxn>
                  <a:cxn ang="0">
                    <a:pos x="T8" y="T9"/>
                  </a:cxn>
                </a:cxnLst>
                <a:rect l="0" t="0" r="r" b="b"/>
                <a:pathLst>
                  <a:path w="1740" h="275">
                    <a:moveTo>
                      <a:pt x="1477" y="275"/>
                    </a:moveTo>
                    <a:cubicBezTo>
                      <a:pt x="985" y="275"/>
                      <a:pt x="493" y="275"/>
                      <a:pt x="0" y="275"/>
                    </a:cubicBezTo>
                    <a:cubicBezTo>
                      <a:pt x="109" y="181"/>
                      <a:pt x="214" y="89"/>
                      <a:pt x="318" y="0"/>
                    </a:cubicBezTo>
                    <a:cubicBezTo>
                      <a:pt x="792" y="0"/>
                      <a:pt x="1266" y="0"/>
                      <a:pt x="1740" y="0"/>
                    </a:cubicBezTo>
                    <a:cubicBezTo>
                      <a:pt x="1655" y="89"/>
                      <a:pt x="1567" y="181"/>
                      <a:pt x="14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 name="Freeform 291"/>
              <p:cNvSpPr>
                <a:spLocks/>
              </p:cNvSpPr>
              <p:nvPr/>
            </p:nvSpPr>
            <p:spPr bwMode="auto">
              <a:xfrm>
                <a:off x="25596850" y="4860926"/>
                <a:ext cx="6289675" cy="1033463"/>
              </a:xfrm>
              <a:custGeom>
                <a:avLst/>
                <a:gdLst>
                  <a:gd name="T0" fmla="*/ 1677 w 1677"/>
                  <a:gd name="T1" fmla="*/ 275 h 275"/>
                  <a:gd name="T2" fmla="*/ 200 w 1677"/>
                  <a:gd name="T3" fmla="*/ 275 h 275"/>
                  <a:gd name="T4" fmla="*/ 0 w 1677"/>
                  <a:gd name="T5" fmla="*/ 0 h 275"/>
                  <a:gd name="T6" fmla="*/ 1423 w 1677"/>
                  <a:gd name="T7" fmla="*/ 0 h 275"/>
                  <a:gd name="T8" fmla="*/ 1677 w 1677"/>
                  <a:gd name="T9" fmla="*/ 275 h 275"/>
                </a:gdLst>
                <a:ahLst/>
                <a:cxnLst>
                  <a:cxn ang="0">
                    <a:pos x="T0" y="T1"/>
                  </a:cxn>
                  <a:cxn ang="0">
                    <a:pos x="T2" y="T3"/>
                  </a:cxn>
                  <a:cxn ang="0">
                    <a:pos x="T4" y="T5"/>
                  </a:cxn>
                  <a:cxn ang="0">
                    <a:pos x="T6" y="T7"/>
                  </a:cxn>
                  <a:cxn ang="0">
                    <a:pos x="T8" y="T9"/>
                  </a:cxn>
                </a:cxnLst>
                <a:rect l="0" t="0" r="r" b="b"/>
                <a:pathLst>
                  <a:path w="1677" h="275">
                    <a:moveTo>
                      <a:pt x="1677" y="275"/>
                    </a:moveTo>
                    <a:cubicBezTo>
                      <a:pt x="1185" y="275"/>
                      <a:pt x="693" y="275"/>
                      <a:pt x="200" y="275"/>
                    </a:cubicBezTo>
                    <a:cubicBezTo>
                      <a:pt x="132" y="181"/>
                      <a:pt x="65" y="89"/>
                      <a:pt x="0" y="0"/>
                    </a:cubicBezTo>
                    <a:cubicBezTo>
                      <a:pt x="474" y="0"/>
                      <a:pt x="949" y="0"/>
                      <a:pt x="1423" y="0"/>
                    </a:cubicBezTo>
                    <a:cubicBezTo>
                      <a:pt x="1506" y="89"/>
                      <a:pt x="1590" y="181"/>
                      <a:pt x="16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292"/>
              <p:cNvSpPr>
                <a:spLocks/>
              </p:cNvSpPr>
              <p:nvPr/>
            </p:nvSpPr>
            <p:spPr bwMode="auto">
              <a:xfrm>
                <a:off x="31537275" y="4860926"/>
                <a:ext cx="6518275" cy="1033463"/>
              </a:xfrm>
              <a:custGeom>
                <a:avLst/>
                <a:gdLst>
                  <a:gd name="T0" fmla="*/ 1738 w 1738"/>
                  <a:gd name="T1" fmla="*/ 275 h 275"/>
                  <a:gd name="T2" fmla="*/ 261 w 1738"/>
                  <a:gd name="T3" fmla="*/ 275 h 275"/>
                  <a:gd name="T4" fmla="*/ 0 w 1738"/>
                  <a:gd name="T5" fmla="*/ 0 h 275"/>
                  <a:gd name="T6" fmla="*/ 1422 w 1738"/>
                  <a:gd name="T7" fmla="*/ 0 h 275"/>
                  <a:gd name="T8" fmla="*/ 1738 w 1738"/>
                  <a:gd name="T9" fmla="*/ 275 h 275"/>
                </a:gdLst>
                <a:ahLst/>
                <a:cxnLst>
                  <a:cxn ang="0">
                    <a:pos x="T0" y="T1"/>
                  </a:cxn>
                  <a:cxn ang="0">
                    <a:pos x="T2" y="T3"/>
                  </a:cxn>
                  <a:cxn ang="0">
                    <a:pos x="T4" y="T5"/>
                  </a:cxn>
                  <a:cxn ang="0">
                    <a:pos x="T6" y="T7"/>
                  </a:cxn>
                  <a:cxn ang="0">
                    <a:pos x="T8" y="T9"/>
                  </a:cxn>
                </a:cxnLst>
                <a:rect l="0" t="0" r="r" b="b"/>
                <a:pathLst>
                  <a:path w="1738" h="275">
                    <a:moveTo>
                      <a:pt x="1738" y="275"/>
                    </a:moveTo>
                    <a:cubicBezTo>
                      <a:pt x="1246" y="275"/>
                      <a:pt x="753" y="275"/>
                      <a:pt x="261" y="275"/>
                    </a:cubicBezTo>
                    <a:cubicBezTo>
                      <a:pt x="172" y="181"/>
                      <a:pt x="85" y="89"/>
                      <a:pt x="0" y="0"/>
                    </a:cubicBezTo>
                    <a:cubicBezTo>
                      <a:pt x="474" y="0"/>
                      <a:pt x="948" y="0"/>
                      <a:pt x="1422" y="0"/>
                    </a:cubicBezTo>
                    <a:cubicBezTo>
                      <a:pt x="1525" y="89"/>
                      <a:pt x="1630" y="181"/>
                      <a:pt x="1738"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 name="Freeform 293"/>
              <p:cNvSpPr>
                <a:spLocks/>
              </p:cNvSpPr>
              <p:nvPr/>
            </p:nvSpPr>
            <p:spPr bwMode="auto">
              <a:xfrm>
                <a:off x="37479288" y="4860926"/>
                <a:ext cx="5932488" cy="436563"/>
              </a:xfrm>
              <a:custGeom>
                <a:avLst/>
                <a:gdLst>
                  <a:gd name="T0" fmla="*/ 1582 w 1582"/>
                  <a:gd name="T1" fmla="*/ 116 h 116"/>
                  <a:gd name="T2" fmla="*/ 136 w 1582"/>
                  <a:gd name="T3" fmla="*/ 116 h 116"/>
                  <a:gd name="T4" fmla="*/ 0 w 1582"/>
                  <a:gd name="T5" fmla="*/ 0 h 116"/>
                  <a:gd name="T6" fmla="*/ 1422 w 1582"/>
                  <a:gd name="T7" fmla="*/ 0 h 116"/>
                  <a:gd name="T8" fmla="*/ 1582 w 1582"/>
                  <a:gd name="T9" fmla="*/ 116 h 116"/>
                </a:gdLst>
                <a:ahLst/>
                <a:cxnLst>
                  <a:cxn ang="0">
                    <a:pos x="T0" y="T1"/>
                  </a:cxn>
                  <a:cxn ang="0">
                    <a:pos x="T2" y="T3"/>
                  </a:cxn>
                  <a:cxn ang="0">
                    <a:pos x="T4" y="T5"/>
                  </a:cxn>
                  <a:cxn ang="0">
                    <a:pos x="T6" y="T7"/>
                  </a:cxn>
                  <a:cxn ang="0">
                    <a:pos x="T8" y="T9"/>
                  </a:cxn>
                </a:cxnLst>
                <a:rect l="0" t="0" r="r" b="b"/>
                <a:pathLst>
                  <a:path w="1582" h="116">
                    <a:moveTo>
                      <a:pt x="1582" y="116"/>
                    </a:moveTo>
                    <a:cubicBezTo>
                      <a:pt x="1100" y="116"/>
                      <a:pt x="618" y="116"/>
                      <a:pt x="136" y="116"/>
                    </a:cubicBezTo>
                    <a:cubicBezTo>
                      <a:pt x="90" y="77"/>
                      <a:pt x="45" y="38"/>
                      <a:pt x="0" y="0"/>
                    </a:cubicBezTo>
                    <a:cubicBezTo>
                      <a:pt x="474" y="0"/>
                      <a:pt x="948" y="0"/>
                      <a:pt x="1422" y="0"/>
                    </a:cubicBezTo>
                    <a:cubicBezTo>
                      <a:pt x="1475" y="38"/>
                      <a:pt x="1528" y="77"/>
                      <a:pt x="1582" y="116"/>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 name="Freeform 294"/>
              <p:cNvSpPr>
                <a:spLocks/>
              </p:cNvSpPr>
              <p:nvPr/>
            </p:nvSpPr>
            <p:spPr bwMode="auto">
              <a:xfrm>
                <a:off x="38123813" y="5413376"/>
                <a:ext cx="6097588" cy="481013"/>
              </a:xfrm>
              <a:custGeom>
                <a:avLst/>
                <a:gdLst>
                  <a:gd name="T0" fmla="*/ 1626 w 1626"/>
                  <a:gd name="T1" fmla="*/ 128 h 128"/>
                  <a:gd name="T2" fmla="*/ 149 w 1626"/>
                  <a:gd name="T3" fmla="*/ 128 h 128"/>
                  <a:gd name="T4" fmla="*/ 0 w 1626"/>
                  <a:gd name="T5" fmla="*/ 0 h 128"/>
                  <a:gd name="T6" fmla="*/ 1452 w 1626"/>
                  <a:gd name="T7" fmla="*/ 0 h 128"/>
                  <a:gd name="T8" fmla="*/ 1626 w 1626"/>
                  <a:gd name="T9" fmla="*/ 128 h 128"/>
                </a:gdLst>
                <a:ahLst/>
                <a:cxnLst>
                  <a:cxn ang="0">
                    <a:pos x="T0" y="T1"/>
                  </a:cxn>
                  <a:cxn ang="0">
                    <a:pos x="T2" y="T3"/>
                  </a:cxn>
                  <a:cxn ang="0">
                    <a:pos x="T4" y="T5"/>
                  </a:cxn>
                  <a:cxn ang="0">
                    <a:pos x="T6" y="T7"/>
                  </a:cxn>
                  <a:cxn ang="0">
                    <a:pos x="T8" y="T9"/>
                  </a:cxn>
                </a:cxnLst>
                <a:rect l="0" t="0" r="r" b="b"/>
                <a:pathLst>
                  <a:path w="1626" h="128">
                    <a:moveTo>
                      <a:pt x="1626" y="128"/>
                    </a:moveTo>
                    <a:cubicBezTo>
                      <a:pt x="1134" y="128"/>
                      <a:pt x="642" y="128"/>
                      <a:pt x="149" y="128"/>
                    </a:cubicBezTo>
                    <a:cubicBezTo>
                      <a:pt x="99" y="85"/>
                      <a:pt x="49" y="42"/>
                      <a:pt x="0" y="0"/>
                    </a:cubicBezTo>
                    <a:cubicBezTo>
                      <a:pt x="484" y="0"/>
                      <a:pt x="968" y="0"/>
                      <a:pt x="1452" y="0"/>
                    </a:cubicBezTo>
                    <a:cubicBezTo>
                      <a:pt x="1509" y="42"/>
                      <a:pt x="1568" y="85"/>
                      <a:pt x="1626" y="128"/>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295"/>
              <p:cNvSpPr>
                <a:spLocks/>
              </p:cNvSpPr>
              <p:nvPr/>
            </p:nvSpPr>
            <p:spPr bwMode="auto">
              <a:xfrm>
                <a:off x="43568938" y="4860926"/>
                <a:ext cx="6983413" cy="1033463"/>
              </a:xfrm>
              <a:custGeom>
                <a:avLst/>
                <a:gdLst>
                  <a:gd name="T0" fmla="*/ 1862 w 1862"/>
                  <a:gd name="T1" fmla="*/ 275 h 275"/>
                  <a:gd name="T2" fmla="*/ 385 w 1862"/>
                  <a:gd name="T3" fmla="*/ 275 h 275"/>
                  <a:gd name="T4" fmla="*/ 0 w 1862"/>
                  <a:gd name="T5" fmla="*/ 0 h 275"/>
                  <a:gd name="T6" fmla="*/ 1423 w 1862"/>
                  <a:gd name="T7" fmla="*/ 0 h 275"/>
                  <a:gd name="T8" fmla="*/ 1862 w 1862"/>
                  <a:gd name="T9" fmla="*/ 275 h 275"/>
                </a:gdLst>
                <a:ahLst/>
                <a:cxnLst>
                  <a:cxn ang="0">
                    <a:pos x="T0" y="T1"/>
                  </a:cxn>
                  <a:cxn ang="0">
                    <a:pos x="T2" y="T3"/>
                  </a:cxn>
                  <a:cxn ang="0">
                    <a:pos x="T4" y="T5"/>
                  </a:cxn>
                  <a:cxn ang="0">
                    <a:pos x="T6" y="T7"/>
                  </a:cxn>
                  <a:cxn ang="0">
                    <a:pos x="T8" y="T9"/>
                  </a:cxn>
                </a:cxnLst>
                <a:rect l="0" t="0" r="r" b="b"/>
                <a:pathLst>
                  <a:path w="1862" h="275">
                    <a:moveTo>
                      <a:pt x="1862" y="275"/>
                    </a:moveTo>
                    <a:cubicBezTo>
                      <a:pt x="1369" y="275"/>
                      <a:pt x="877" y="275"/>
                      <a:pt x="385" y="275"/>
                    </a:cubicBezTo>
                    <a:cubicBezTo>
                      <a:pt x="253" y="181"/>
                      <a:pt x="125" y="89"/>
                      <a:pt x="0" y="0"/>
                    </a:cubicBezTo>
                    <a:cubicBezTo>
                      <a:pt x="474" y="0"/>
                      <a:pt x="948" y="0"/>
                      <a:pt x="1423" y="0"/>
                    </a:cubicBezTo>
                    <a:cubicBezTo>
                      <a:pt x="1566" y="89"/>
                      <a:pt x="1712" y="181"/>
                      <a:pt x="1862"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296"/>
              <p:cNvSpPr>
                <a:spLocks/>
              </p:cNvSpPr>
              <p:nvPr/>
            </p:nvSpPr>
            <p:spPr bwMode="auto">
              <a:xfrm>
                <a:off x="-19843750" y="4860926"/>
                <a:ext cx="7767638" cy="1033463"/>
              </a:xfrm>
              <a:custGeom>
                <a:avLst/>
                <a:gdLst>
                  <a:gd name="T0" fmla="*/ 1885 w 2071"/>
                  <a:gd name="T1" fmla="*/ 275 h 275"/>
                  <a:gd name="T2" fmla="*/ 0 w 2071"/>
                  <a:gd name="T3" fmla="*/ 275 h 275"/>
                  <a:gd name="T4" fmla="*/ 256 w 2071"/>
                  <a:gd name="T5" fmla="*/ 0 h 275"/>
                  <a:gd name="T6" fmla="*/ 2071 w 2071"/>
                  <a:gd name="T7" fmla="*/ 0 h 275"/>
                  <a:gd name="T8" fmla="*/ 1885 w 2071"/>
                  <a:gd name="T9" fmla="*/ 275 h 275"/>
                </a:gdLst>
                <a:ahLst/>
                <a:cxnLst>
                  <a:cxn ang="0">
                    <a:pos x="T0" y="T1"/>
                  </a:cxn>
                  <a:cxn ang="0">
                    <a:pos x="T2" y="T3"/>
                  </a:cxn>
                  <a:cxn ang="0">
                    <a:pos x="T4" y="T5"/>
                  </a:cxn>
                  <a:cxn ang="0">
                    <a:pos x="T6" y="T7"/>
                  </a:cxn>
                  <a:cxn ang="0">
                    <a:pos x="T8" y="T9"/>
                  </a:cxn>
                </a:cxnLst>
                <a:rect l="0" t="0" r="r" b="b"/>
                <a:pathLst>
                  <a:path w="2071" h="275">
                    <a:moveTo>
                      <a:pt x="1885" y="275"/>
                    </a:moveTo>
                    <a:cubicBezTo>
                      <a:pt x="1256" y="275"/>
                      <a:pt x="628" y="275"/>
                      <a:pt x="0" y="275"/>
                    </a:cubicBezTo>
                    <a:cubicBezTo>
                      <a:pt x="87" y="181"/>
                      <a:pt x="173" y="89"/>
                      <a:pt x="256" y="0"/>
                    </a:cubicBezTo>
                    <a:cubicBezTo>
                      <a:pt x="861" y="0"/>
                      <a:pt x="1466" y="0"/>
                      <a:pt x="2071" y="0"/>
                    </a:cubicBezTo>
                    <a:cubicBezTo>
                      <a:pt x="2010" y="89"/>
                      <a:pt x="1948" y="181"/>
                      <a:pt x="1885"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297"/>
              <p:cNvSpPr>
                <a:spLocks/>
              </p:cNvSpPr>
              <p:nvPr/>
            </p:nvSpPr>
            <p:spPr bwMode="auto">
              <a:xfrm>
                <a:off x="18222913" y="4860926"/>
                <a:ext cx="7535863" cy="1033463"/>
              </a:xfrm>
              <a:custGeom>
                <a:avLst/>
                <a:gdLst>
                  <a:gd name="T0" fmla="*/ 2009 w 2009"/>
                  <a:gd name="T1" fmla="*/ 275 h 275"/>
                  <a:gd name="T2" fmla="*/ 124 w 2009"/>
                  <a:gd name="T3" fmla="*/ 275 h 275"/>
                  <a:gd name="T4" fmla="*/ 0 w 2009"/>
                  <a:gd name="T5" fmla="*/ 0 h 275"/>
                  <a:gd name="T6" fmla="*/ 1815 w 2009"/>
                  <a:gd name="T7" fmla="*/ 0 h 275"/>
                  <a:gd name="T8" fmla="*/ 2009 w 2009"/>
                  <a:gd name="T9" fmla="*/ 275 h 275"/>
                </a:gdLst>
                <a:ahLst/>
                <a:cxnLst>
                  <a:cxn ang="0">
                    <a:pos x="T0" y="T1"/>
                  </a:cxn>
                  <a:cxn ang="0">
                    <a:pos x="T2" y="T3"/>
                  </a:cxn>
                  <a:cxn ang="0">
                    <a:pos x="T4" y="T5"/>
                  </a:cxn>
                  <a:cxn ang="0">
                    <a:pos x="T6" y="T7"/>
                  </a:cxn>
                  <a:cxn ang="0">
                    <a:pos x="T8" y="T9"/>
                  </a:cxn>
                </a:cxnLst>
                <a:rect l="0" t="0" r="r" b="b"/>
                <a:pathLst>
                  <a:path w="2009" h="275">
                    <a:moveTo>
                      <a:pt x="2009" y="275"/>
                    </a:moveTo>
                    <a:cubicBezTo>
                      <a:pt x="1381" y="275"/>
                      <a:pt x="752" y="275"/>
                      <a:pt x="124" y="275"/>
                    </a:cubicBezTo>
                    <a:cubicBezTo>
                      <a:pt x="82" y="181"/>
                      <a:pt x="40" y="89"/>
                      <a:pt x="0" y="0"/>
                    </a:cubicBezTo>
                    <a:cubicBezTo>
                      <a:pt x="605" y="0"/>
                      <a:pt x="1210" y="0"/>
                      <a:pt x="1815" y="0"/>
                    </a:cubicBezTo>
                    <a:cubicBezTo>
                      <a:pt x="1878" y="89"/>
                      <a:pt x="1943" y="181"/>
                      <a:pt x="2009"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 name="Freeform 298"/>
              <p:cNvSpPr>
                <a:spLocks/>
              </p:cNvSpPr>
              <p:nvPr/>
            </p:nvSpPr>
            <p:spPr bwMode="auto">
              <a:xfrm>
                <a:off x="-10809288" y="1082676"/>
                <a:ext cx="5122863" cy="760413"/>
              </a:xfrm>
              <a:custGeom>
                <a:avLst/>
                <a:gdLst>
                  <a:gd name="T0" fmla="*/ 1263 w 1366"/>
                  <a:gd name="T1" fmla="*/ 202 h 202"/>
                  <a:gd name="T2" fmla="*/ 0 w 1366"/>
                  <a:gd name="T3" fmla="*/ 202 h 202"/>
                  <a:gd name="T4" fmla="*/ 144 w 1366"/>
                  <a:gd name="T5" fmla="*/ 0 h 202"/>
                  <a:gd name="T6" fmla="*/ 1366 w 1366"/>
                  <a:gd name="T7" fmla="*/ 0 h 202"/>
                  <a:gd name="T8" fmla="*/ 1263 w 1366"/>
                  <a:gd name="T9" fmla="*/ 202 h 202"/>
                </a:gdLst>
                <a:ahLst/>
                <a:cxnLst>
                  <a:cxn ang="0">
                    <a:pos x="T0" y="T1"/>
                  </a:cxn>
                  <a:cxn ang="0">
                    <a:pos x="T2" y="T3"/>
                  </a:cxn>
                  <a:cxn ang="0">
                    <a:pos x="T4" y="T5"/>
                  </a:cxn>
                  <a:cxn ang="0">
                    <a:pos x="T6" y="T7"/>
                  </a:cxn>
                  <a:cxn ang="0">
                    <a:pos x="T8" y="T9"/>
                  </a:cxn>
                </a:cxnLst>
                <a:rect l="0" t="0" r="r" b="b"/>
                <a:pathLst>
                  <a:path w="1366" h="202">
                    <a:moveTo>
                      <a:pt x="1263" y="202"/>
                    </a:moveTo>
                    <a:cubicBezTo>
                      <a:pt x="842" y="202"/>
                      <a:pt x="421" y="202"/>
                      <a:pt x="0" y="202"/>
                    </a:cubicBezTo>
                    <a:cubicBezTo>
                      <a:pt x="49" y="134"/>
                      <a:pt x="97" y="66"/>
                      <a:pt x="144" y="0"/>
                    </a:cubicBezTo>
                    <a:cubicBezTo>
                      <a:pt x="551" y="0"/>
                      <a:pt x="959" y="0"/>
                      <a:pt x="1366" y="0"/>
                    </a:cubicBezTo>
                    <a:cubicBezTo>
                      <a:pt x="1333" y="66"/>
                      <a:pt x="1298"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 name="Freeform 299"/>
              <p:cNvSpPr>
                <a:spLocks/>
              </p:cNvSpPr>
              <p:nvPr/>
            </p:nvSpPr>
            <p:spPr bwMode="auto">
              <a:xfrm>
                <a:off x="-5535613" y="1082676"/>
                <a:ext cx="4957763" cy="760413"/>
              </a:xfrm>
              <a:custGeom>
                <a:avLst/>
                <a:gdLst>
                  <a:gd name="T0" fmla="*/ 1263 w 1322"/>
                  <a:gd name="T1" fmla="*/ 202 h 202"/>
                  <a:gd name="T2" fmla="*/ 0 w 1322"/>
                  <a:gd name="T3" fmla="*/ 202 h 202"/>
                  <a:gd name="T4" fmla="*/ 99 w 1322"/>
                  <a:gd name="T5" fmla="*/ 0 h 202"/>
                  <a:gd name="T6" fmla="*/ 1322 w 1322"/>
                  <a:gd name="T7" fmla="*/ 0 h 202"/>
                  <a:gd name="T8" fmla="*/ 1263 w 1322"/>
                  <a:gd name="T9" fmla="*/ 202 h 202"/>
                </a:gdLst>
                <a:ahLst/>
                <a:cxnLst>
                  <a:cxn ang="0">
                    <a:pos x="T0" y="T1"/>
                  </a:cxn>
                  <a:cxn ang="0">
                    <a:pos x="T2" y="T3"/>
                  </a:cxn>
                  <a:cxn ang="0">
                    <a:pos x="T4" y="T5"/>
                  </a:cxn>
                  <a:cxn ang="0">
                    <a:pos x="T6" y="T7"/>
                  </a:cxn>
                  <a:cxn ang="0">
                    <a:pos x="T8" y="T9"/>
                  </a:cxn>
                </a:cxnLst>
                <a:rect l="0" t="0" r="r" b="b"/>
                <a:pathLst>
                  <a:path w="1322" h="202">
                    <a:moveTo>
                      <a:pt x="1263" y="202"/>
                    </a:moveTo>
                    <a:cubicBezTo>
                      <a:pt x="842" y="202"/>
                      <a:pt x="421" y="202"/>
                      <a:pt x="0" y="202"/>
                    </a:cubicBezTo>
                    <a:cubicBezTo>
                      <a:pt x="34" y="134"/>
                      <a:pt x="67" y="66"/>
                      <a:pt x="99" y="0"/>
                    </a:cubicBezTo>
                    <a:cubicBezTo>
                      <a:pt x="506" y="0"/>
                      <a:pt x="914" y="0"/>
                      <a:pt x="1322" y="0"/>
                    </a:cubicBezTo>
                    <a:cubicBezTo>
                      <a:pt x="1302" y="66"/>
                      <a:pt x="1283"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 name="Freeform 300"/>
              <p:cNvSpPr>
                <a:spLocks/>
              </p:cNvSpPr>
              <p:nvPr/>
            </p:nvSpPr>
            <p:spPr bwMode="auto">
              <a:xfrm>
                <a:off x="-261938" y="1082676"/>
                <a:ext cx="4787900" cy="760413"/>
              </a:xfrm>
              <a:custGeom>
                <a:avLst/>
                <a:gdLst>
                  <a:gd name="T0" fmla="*/ 1263 w 1277"/>
                  <a:gd name="T1" fmla="*/ 202 h 202"/>
                  <a:gd name="T2" fmla="*/ 0 w 1277"/>
                  <a:gd name="T3" fmla="*/ 202 h 202"/>
                  <a:gd name="T4" fmla="*/ 54 w 1277"/>
                  <a:gd name="T5" fmla="*/ 0 h 202"/>
                  <a:gd name="T6" fmla="*/ 1277 w 1277"/>
                  <a:gd name="T7" fmla="*/ 0 h 202"/>
                  <a:gd name="T8" fmla="*/ 1263 w 1277"/>
                  <a:gd name="T9" fmla="*/ 202 h 202"/>
                </a:gdLst>
                <a:ahLst/>
                <a:cxnLst>
                  <a:cxn ang="0">
                    <a:pos x="T0" y="T1"/>
                  </a:cxn>
                  <a:cxn ang="0">
                    <a:pos x="T2" y="T3"/>
                  </a:cxn>
                  <a:cxn ang="0">
                    <a:pos x="T4" y="T5"/>
                  </a:cxn>
                  <a:cxn ang="0">
                    <a:pos x="T6" y="T7"/>
                  </a:cxn>
                  <a:cxn ang="0">
                    <a:pos x="T8" y="T9"/>
                  </a:cxn>
                </a:cxnLst>
                <a:rect l="0" t="0" r="r" b="b"/>
                <a:pathLst>
                  <a:path w="1277" h="202">
                    <a:moveTo>
                      <a:pt x="1263" y="202"/>
                    </a:moveTo>
                    <a:cubicBezTo>
                      <a:pt x="842" y="202"/>
                      <a:pt x="421" y="202"/>
                      <a:pt x="0" y="202"/>
                    </a:cubicBezTo>
                    <a:cubicBezTo>
                      <a:pt x="19" y="134"/>
                      <a:pt x="36" y="66"/>
                      <a:pt x="54" y="0"/>
                    </a:cubicBezTo>
                    <a:cubicBezTo>
                      <a:pt x="462" y="0"/>
                      <a:pt x="869" y="0"/>
                      <a:pt x="1277" y="0"/>
                    </a:cubicBezTo>
                    <a:cubicBezTo>
                      <a:pt x="1272" y="66"/>
                      <a:pt x="1268"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301"/>
              <p:cNvSpPr>
                <a:spLocks/>
              </p:cNvSpPr>
              <p:nvPr/>
            </p:nvSpPr>
            <p:spPr bwMode="auto">
              <a:xfrm>
                <a:off x="5010150" y="1082676"/>
                <a:ext cx="4737100" cy="760413"/>
              </a:xfrm>
              <a:custGeom>
                <a:avLst/>
                <a:gdLst>
                  <a:gd name="T0" fmla="*/ 1263 w 1263"/>
                  <a:gd name="T1" fmla="*/ 202 h 202"/>
                  <a:gd name="T2" fmla="*/ 0 w 1263"/>
                  <a:gd name="T3" fmla="*/ 202 h 202"/>
                  <a:gd name="T4" fmla="*/ 9 w 1263"/>
                  <a:gd name="T5" fmla="*/ 0 h 202"/>
                  <a:gd name="T6" fmla="*/ 1232 w 1263"/>
                  <a:gd name="T7" fmla="*/ 0 h 202"/>
                  <a:gd name="T8" fmla="*/ 1263 w 1263"/>
                  <a:gd name="T9" fmla="*/ 202 h 202"/>
                </a:gdLst>
                <a:ahLst/>
                <a:cxnLst>
                  <a:cxn ang="0">
                    <a:pos x="T0" y="T1"/>
                  </a:cxn>
                  <a:cxn ang="0">
                    <a:pos x="T2" y="T3"/>
                  </a:cxn>
                  <a:cxn ang="0">
                    <a:pos x="T4" y="T5"/>
                  </a:cxn>
                  <a:cxn ang="0">
                    <a:pos x="T6" y="T7"/>
                  </a:cxn>
                  <a:cxn ang="0">
                    <a:pos x="T8" y="T9"/>
                  </a:cxn>
                </a:cxnLst>
                <a:rect l="0" t="0" r="r" b="b"/>
                <a:pathLst>
                  <a:path w="1263" h="202">
                    <a:moveTo>
                      <a:pt x="1263" y="202"/>
                    </a:moveTo>
                    <a:cubicBezTo>
                      <a:pt x="842" y="202"/>
                      <a:pt x="421" y="202"/>
                      <a:pt x="0" y="202"/>
                    </a:cubicBezTo>
                    <a:cubicBezTo>
                      <a:pt x="3" y="134"/>
                      <a:pt x="6" y="66"/>
                      <a:pt x="9" y="0"/>
                    </a:cubicBezTo>
                    <a:cubicBezTo>
                      <a:pt x="417" y="0"/>
                      <a:pt x="824" y="0"/>
                      <a:pt x="1232" y="0"/>
                    </a:cubicBezTo>
                    <a:cubicBezTo>
                      <a:pt x="1242" y="66"/>
                      <a:pt x="1252"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302"/>
              <p:cNvSpPr>
                <a:spLocks/>
              </p:cNvSpPr>
              <p:nvPr/>
            </p:nvSpPr>
            <p:spPr bwMode="auto">
              <a:xfrm>
                <a:off x="10152063" y="1082676"/>
                <a:ext cx="4868863" cy="760413"/>
              </a:xfrm>
              <a:custGeom>
                <a:avLst/>
                <a:gdLst>
                  <a:gd name="T0" fmla="*/ 1298 w 1298"/>
                  <a:gd name="T1" fmla="*/ 202 h 202"/>
                  <a:gd name="T2" fmla="*/ 35 w 1298"/>
                  <a:gd name="T3" fmla="*/ 202 h 202"/>
                  <a:gd name="T4" fmla="*/ 0 w 1298"/>
                  <a:gd name="T5" fmla="*/ 0 h 202"/>
                  <a:gd name="T6" fmla="*/ 1222 w 1298"/>
                  <a:gd name="T7" fmla="*/ 0 h 202"/>
                  <a:gd name="T8" fmla="*/ 1298 w 1298"/>
                  <a:gd name="T9" fmla="*/ 202 h 202"/>
                </a:gdLst>
                <a:ahLst/>
                <a:cxnLst>
                  <a:cxn ang="0">
                    <a:pos x="T0" y="T1"/>
                  </a:cxn>
                  <a:cxn ang="0">
                    <a:pos x="T2" y="T3"/>
                  </a:cxn>
                  <a:cxn ang="0">
                    <a:pos x="T4" y="T5"/>
                  </a:cxn>
                  <a:cxn ang="0">
                    <a:pos x="T6" y="T7"/>
                  </a:cxn>
                  <a:cxn ang="0">
                    <a:pos x="T8" y="T9"/>
                  </a:cxn>
                </a:cxnLst>
                <a:rect l="0" t="0" r="r" b="b"/>
                <a:pathLst>
                  <a:path w="1298" h="202">
                    <a:moveTo>
                      <a:pt x="1298" y="202"/>
                    </a:moveTo>
                    <a:cubicBezTo>
                      <a:pt x="877" y="202"/>
                      <a:pt x="456" y="202"/>
                      <a:pt x="35" y="202"/>
                    </a:cubicBezTo>
                    <a:cubicBezTo>
                      <a:pt x="23" y="134"/>
                      <a:pt x="11" y="66"/>
                      <a:pt x="0" y="0"/>
                    </a:cubicBezTo>
                    <a:cubicBezTo>
                      <a:pt x="407" y="0"/>
                      <a:pt x="815" y="0"/>
                      <a:pt x="1222" y="0"/>
                    </a:cubicBezTo>
                    <a:cubicBezTo>
                      <a:pt x="1247" y="66"/>
                      <a:pt x="1272" y="134"/>
                      <a:pt x="129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0" name="Freeform 303"/>
              <p:cNvSpPr>
                <a:spLocks/>
              </p:cNvSpPr>
              <p:nvPr/>
            </p:nvSpPr>
            <p:spPr bwMode="auto">
              <a:xfrm>
                <a:off x="15257463" y="1082676"/>
                <a:ext cx="5037138" cy="760413"/>
              </a:xfrm>
              <a:custGeom>
                <a:avLst/>
                <a:gdLst>
                  <a:gd name="T0" fmla="*/ 1343 w 1343"/>
                  <a:gd name="T1" fmla="*/ 202 h 202"/>
                  <a:gd name="T2" fmla="*/ 80 w 1343"/>
                  <a:gd name="T3" fmla="*/ 202 h 202"/>
                  <a:gd name="T4" fmla="*/ 0 w 1343"/>
                  <a:gd name="T5" fmla="*/ 0 h 202"/>
                  <a:gd name="T6" fmla="*/ 1222 w 1343"/>
                  <a:gd name="T7" fmla="*/ 0 h 202"/>
                  <a:gd name="T8" fmla="*/ 1343 w 1343"/>
                  <a:gd name="T9" fmla="*/ 202 h 202"/>
                </a:gdLst>
                <a:ahLst/>
                <a:cxnLst>
                  <a:cxn ang="0">
                    <a:pos x="T0" y="T1"/>
                  </a:cxn>
                  <a:cxn ang="0">
                    <a:pos x="T2" y="T3"/>
                  </a:cxn>
                  <a:cxn ang="0">
                    <a:pos x="T4" y="T5"/>
                  </a:cxn>
                  <a:cxn ang="0">
                    <a:pos x="T6" y="T7"/>
                  </a:cxn>
                  <a:cxn ang="0">
                    <a:pos x="T8" y="T9"/>
                  </a:cxn>
                </a:cxnLst>
                <a:rect l="0" t="0" r="r" b="b"/>
                <a:pathLst>
                  <a:path w="1343" h="202">
                    <a:moveTo>
                      <a:pt x="1343" y="202"/>
                    </a:moveTo>
                    <a:cubicBezTo>
                      <a:pt x="922" y="202"/>
                      <a:pt x="501" y="202"/>
                      <a:pt x="80" y="202"/>
                    </a:cubicBezTo>
                    <a:cubicBezTo>
                      <a:pt x="53" y="134"/>
                      <a:pt x="26" y="66"/>
                      <a:pt x="0" y="0"/>
                    </a:cubicBezTo>
                    <a:cubicBezTo>
                      <a:pt x="407" y="0"/>
                      <a:pt x="815" y="0"/>
                      <a:pt x="1222" y="0"/>
                    </a:cubicBezTo>
                    <a:cubicBezTo>
                      <a:pt x="1262" y="66"/>
                      <a:pt x="1302" y="134"/>
                      <a:pt x="134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304"/>
              <p:cNvSpPr>
                <a:spLocks/>
              </p:cNvSpPr>
              <p:nvPr/>
            </p:nvSpPr>
            <p:spPr bwMode="auto">
              <a:xfrm>
                <a:off x="20361275" y="1082676"/>
                <a:ext cx="5205413" cy="760413"/>
              </a:xfrm>
              <a:custGeom>
                <a:avLst/>
                <a:gdLst>
                  <a:gd name="T0" fmla="*/ 1388 w 1388"/>
                  <a:gd name="T1" fmla="*/ 202 h 202"/>
                  <a:gd name="T2" fmla="*/ 125 w 1388"/>
                  <a:gd name="T3" fmla="*/ 202 h 202"/>
                  <a:gd name="T4" fmla="*/ 0 w 1388"/>
                  <a:gd name="T5" fmla="*/ 0 h 202"/>
                  <a:gd name="T6" fmla="*/ 1223 w 1388"/>
                  <a:gd name="T7" fmla="*/ 0 h 202"/>
                  <a:gd name="T8" fmla="*/ 1388 w 1388"/>
                  <a:gd name="T9" fmla="*/ 202 h 202"/>
                </a:gdLst>
                <a:ahLst/>
                <a:cxnLst>
                  <a:cxn ang="0">
                    <a:pos x="T0" y="T1"/>
                  </a:cxn>
                  <a:cxn ang="0">
                    <a:pos x="T2" y="T3"/>
                  </a:cxn>
                  <a:cxn ang="0">
                    <a:pos x="T4" y="T5"/>
                  </a:cxn>
                  <a:cxn ang="0">
                    <a:pos x="T6" y="T7"/>
                  </a:cxn>
                  <a:cxn ang="0">
                    <a:pos x="T8" y="T9"/>
                  </a:cxn>
                </a:cxnLst>
                <a:rect l="0" t="0" r="r" b="b"/>
                <a:pathLst>
                  <a:path w="1388" h="202">
                    <a:moveTo>
                      <a:pt x="1388" y="202"/>
                    </a:moveTo>
                    <a:cubicBezTo>
                      <a:pt x="967" y="202"/>
                      <a:pt x="546" y="202"/>
                      <a:pt x="125" y="202"/>
                    </a:cubicBezTo>
                    <a:cubicBezTo>
                      <a:pt x="82" y="134"/>
                      <a:pt x="41" y="66"/>
                      <a:pt x="0" y="0"/>
                    </a:cubicBezTo>
                    <a:cubicBezTo>
                      <a:pt x="408" y="0"/>
                      <a:pt x="815" y="0"/>
                      <a:pt x="1223" y="0"/>
                    </a:cubicBezTo>
                    <a:cubicBezTo>
                      <a:pt x="1276" y="66"/>
                      <a:pt x="1332" y="134"/>
                      <a:pt x="138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2" name="Freeform 305"/>
              <p:cNvSpPr>
                <a:spLocks/>
              </p:cNvSpPr>
              <p:nvPr/>
            </p:nvSpPr>
            <p:spPr bwMode="auto">
              <a:xfrm>
                <a:off x="25465088" y="1082676"/>
                <a:ext cx="5375275" cy="760413"/>
              </a:xfrm>
              <a:custGeom>
                <a:avLst/>
                <a:gdLst>
                  <a:gd name="T0" fmla="*/ 1433 w 1433"/>
                  <a:gd name="T1" fmla="*/ 202 h 202"/>
                  <a:gd name="T2" fmla="*/ 170 w 1433"/>
                  <a:gd name="T3" fmla="*/ 202 h 202"/>
                  <a:gd name="T4" fmla="*/ 0 w 1433"/>
                  <a:gd name="T5" fmla="*/ 0 h 202"/>
                  <a:gd name="T6" fmla="*/ 1223 w 1433"/>
                  <a:gd name="T7" fmla="*/ 0 h 202"/>
                  <a:gd name="T8" fmla="*/ 1433 w 1433"/>
                  <a:gd name="T9" fmla="*/ 202 h 202"/>
                </a:gdLst>
                <a:ahLst/>
                <a:cxnLst>
                  <a:cxn ang="0">
                    <a:pos x="T0" y="T1"/>
                  </a:cxn>
                  <a:cxn ang="0">
                    <a:pos x="T2" y="T3"/>
                  </a:cxn>
                  <a:cxn ang="0">
                    <a:pos x="T4" y="T5"/>
                  </a:cxn>
                  <a:cxn ang="0">
                    <a:pos x="T6" y="T7"/>
                  </a:cxn>
                  <a:cxn ang="0">
                    <a:pos x="T8" y="T9"/>
                  </a:cxn>
                </a:cxnLst>
                <a:rect l="0" t="0" r="r" b="b"/>
                <a:pathLst>
                  <a:path w="1433" h="202">
                    <a:moveTo>
                      <a:pt x="1433" y="202"/>
                    </a:moveTo>
                    <a:cubicBezTo>
                      <a:pt x="1012" y="202"/>
                      <a:pt x="591" y="202"/>
                      <a:pt x="170" y="202"/>
                    </a:cubicBezTo>
                    <a:cubicBezTo>
                      <a:pt x="112" y="134"/>
                      <a:pt x="56" y="66"/>
                      <a:pt x="0" y="0"/>
                    </a:cubicBezTo>
                    <a:cubicBezTo>
                      <a:pt x="408" y="0"/>
                      <a:pt x="815" y="0"/>
                      <a:pt x="1223" y="0"/>
                    </a:cubicBezTo>
                    <a:cubicBezTo>
                      <a:pt x="1291" y="66"/>
                      <a:pt x="1361" y="134"/>
                      <a:pt x="143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3" name="Freeform 306"/>
              <p:cNvSpPr>
                <a:spLocks/>
              </p:cNvSpPr>
              <p:nvPr/>
            </p:nvSpPr>
            <p:spPr bwMode="auto">
              <a:xfrm>
                <a:off x="30570488" y="1082676"/>
                <a:ext cx="5543550" cy="760413"/>
              </a:xfrm>
              <a:custGeom>
                <a:avLst/>
                <a:gdLst>
                  <a:gd name="T0" fmla="*/ 1478 w 1478"/>
                  <a:gd name="T1" fmla="*/ 202 h 202"/>
                  <a:gd name="T2" fmla="*/ 215 w 1478"/>
                  <a:gd name="T3" fmla="*/ 202 h 202"/>
                  <a:gd name="T4" fmla="*/ 0 w 1478"/>
                  <a:gd name="T5" fmla="*/ 0 h 202"/>
                  <a:gd name="T6" fmla="*/ 1223 w 1478"/>
                  <a:gd name="T7" fmla="*/ 0 h 202"/>
                  <a:gd name="T8" fmla="*/ 1478 w 1478"/>
                  <a:gd name="T9" fmla="*/ 202 h 202"/>
                </a:gdLst>
                <a:ahLst/>
                <a:cxnLst>
                  <a:cxn ang="0">
                    <a:pos x="T0" y="T1"/>
                  </a:cxn>
                  <a:cxn ang="0">
                    <a:pos x="T2" y="T3"/>
                  </a:cxn>
                  <a:cxn ang="0">
                    <a:pos x="T4" y="T5"/>
                  </a:cxn>
                  <a:cxn ang="0">
                    <a:pos x="T6" y="T7"/>
                  </a:cxn>
                  <a:cxn ang="0">
                    <a:pos x="T8" y="T9"/>
                  </a:cxn>
                </a:cxnLst>
                <a:rect l="0" t="0" r="r" b="b"/>
                <a:pathLst>
                  <a:path w="1478" h="202">
                    <a:moveTo>
                      <a:pt x="1478" y="202"/>
                    </a:moveTo>
                    <a:cubicBezTo>
                      <a:pt x="1057" y="202"/>
                      <a:pt x="636" y="202"/>
                      <a:pt x="215" y="202"/>
                    </a:cubicBezTo>
                    <a:cubicBezTo>
                      <a:pt x="142" y="134"/>
                      <a:pt x="70" y="66"/>
                      <a:pt x="0" y="0"/>
                    </a:cubicBezTo>
                    <a:cubicBezTo>
                      <a:pt x="408" y="0"/>
                      <a:pt x="815" y="0"/>
                      <a:pt x="1223" y="0"/>
                    </a:cubicBezTo>
                    <a:cubicBezTo>
                      <a:pt x="1306" y="66"/>
                      <a:pt x="1391" y="134"/>
                      <a:pt x="147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307"/>
              <p:cNvSpPr>
                <a:spLocks/>
              </p:cNvSpPr>
              <p:nvPr/>
            </p:nvSpPr>
            <p:spPr bwMode="auto">
              <a:xfrm>
                <a:off x="35679063" y="1082676"/>
                <a:ext cx="8426450" cy="760413"/>
              </a:xfrm>
              <a:custGeom>
                <a:avLst/>
                <a:gdLst>
                  <a:gd name="T0" fmla="*/ 2247 w 2247"/>
                  <a:gd name="T1" fmla="*/ 202 h 202"/>
                  <a:gd name="T2" fmla="*/ 259 w 2247"/>
                  <a:gd name="T3" fmla="*/ 202 h 202"/>
                  <a:gd name="T4" fmla="*/ 0 w 2247"/>
                  <a:gd name="T5" fmla="*/ 0 h 202"/>
                  <a:gd name="T6" fmla="*/ 1924 w 2247"/>
                  <a:gd name="T7" fmla="*/ 0 h 202"/>
                  <a:gd name="T8" fmla="*/ 2247 w 2247"/>
                  <a:gd name="T9" fmla="*/ 202 h 202"/>
                </a:gdLst>
                <a:ahLst/>
                <a:cxnLst>
                  <a:cxn ang="0">
                    <a:pos x="T0" y="T1"/>
                  </a:cxn>
                  <a:cxn ang="0">
                    <a:pos x="T2" y="T3"/>
                  </a:cxn>
                  <a:cxn ang="0">
                    <a:pos x="T4" y="T5"/>
                  </a:cxn>
                  <a:cxn ang="0">
                    <a:pos x="T6" y="T7"/>
                  </a:cxn>
                  <a:cxn ang="0">
                    <a:pos x="T8" y="T9"/>
                  </a:cxn>
                </a:cxnLst>
                <a:rect l="0" t="0" r="r" b="b"/>
                <a:pathLst>
                  <a:path w="2247" h="202">
                    <a:moveTo>
                      <a:pt x="2247" y="202"/>
                    </a:moveTo>
                    <a:cubicBezTo>
                      <a:pt x="1584" y="202"/>
                      <a:pt x="922" y="202"/>
                      <a:pt x="259" y="202"/>
                    </a:cubicBezTo>
                    <a:cubicBezTo>
                      <a:pt x="171" y="134"/>
                      <a:pt x="84" y="66"/>
                      <a:pt x="0" y="0"/>
                    </a:cubicBezTo>
                    <a:cubicBezTo>
                      <a:pt x="641" y="0"/>
                      <a:pt x="1283" y="0"/>
                      <a:pt x="1924" y="0"/>
                    </a:cubicBezTo>
                    <a:cubicBezTo>
                      <a:pt x="2029" y="66"/>
                      <a:pt x="2137" y="134"/>
                      <a:pt x="2247"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308"/>
              <p:cNvSpPr>
                <a:spLocks/>
              </p:cNvSpPr>
              <p:nvPr/>
            </p:nvSpPr>
            <p:spPr bwMode="auto">
              <a:xfrm>
                <a:off x="39489063" y="1933576"/>
                <a:ext cx="6056313" cy="814388"/>
              </a:xfrm>
              <a:custGeom>
                <a:avLst/>
                <a:gdLst>
                  <a:gd name="T0" fmla="*/ 0 w 1615"/>
                  <a:gd name="T1" fmla="*/ 0 h 217"/>
                  <a:gd name="T2" fmla="*/ 1267 w 1615"/>
                  <a:gd name="T3" fmla="*/ 0 h 217"/>
                  <a:gd name="T4" fmla="*/ 1615 w 1615"/>
                  <a:gd name="T5" fmla="*/ 217 h 217"/>
                  <a:gd name="T6" fmla="*/ 304 w 1615"/>
                  <a:gd name="T7" fmla="*/ 217 h 217"/>
                  <a:gd name="T8" fmla="*/ 0 w 1615"/>
                  <a:gd name="T9" fmla="*/ 0 h 217"/>
                </a:gdLst>
                <a:ahLst/>
                <a:cxnLst>
                  <a:cxn ang="0">
                    <a:pos x="T0" y="T1"/>
                  </a:cxn>
                  <a:cxn ang="0">
                    <a:pos x="T2" y="T3"/>
                  </a:cxn>
                  <a:cxn ang="0">
                    <a:pos x="T4" y="T5"/>
                  </a:cxn>
                  <a:cxn ang="0">
                    <a:pos x="T6" y="T7"/>
                  </a:cxn>
                  <a:cxn ang="0">
                    <a:pos x="T8" y="T9"/>
                  </a:cxn>
                </a:cxnLst>
                <a:rect l="0" t="0" r="r" b="b"/>
                <a:pathLst>
                  <a:path w="1615" h="217">
                    <a:moveTo>
                      <a:pt x="0" y="0"/>
                    </a:moveTo>
                    <a:cubicBezTo>
                      <a:pt x="423" y="0"/>
                      <a:pt x="845" y="0"/>
                      <a:pt x="1267" y="0"/>
                    </a:cubicBezTo>
                    <a:cubicBezTo>
                      <a:pt x="1380" y="70"/>
                      <a:pt x="1496" y="143"/>
                      <a:pt x="1615" y="217"/>
                    </a:cubicBezTo>
                    <a:cubicBezTo>
                      <a:pt x="1178" y="217"/>
                      <a:pt x="741" y="217"/>
                      <a:pt x="304" y="217"/>
                    </a:cubicBezTo>
                    <a:cubicBezTo>
                      <a:pt x="200" y="143"/>
                      <a:pt x="99"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6" name="Freeform 309"/>
              <p:cNvSpPr>
                <a:spLocks/>
              </p:cNvSpPr>
              <p:nvPr/>
            </p:nvSpPr>
            <p:spPr bwMode="auto">
              <a:xfrm>
                <a:off x="34196338" y="1933576"/>
                <a:ext cx="5873750" cy="814388"/>
              </a:xfrm>
              <a:custGeom>
                <a:avLst/>
                <a:gdLst>
                  <a:gd name="T0" fmla="*/ 0 w 1566"/>
                  <a:gd name="T1" fmla="*/ 0 h 217"/>
                  <a:gd name="T2" fmla="*/ 1267 w 1566"/>
                  <a:gd name="T3" fmla="*/ 0 h 217"/>
                  <a:gd name="T4" fmla="*/ 1566 w 1566"/>
                  <a:gd name="T5" fmla="*/ 217 h 217"/>
                  <a:gd name="T6" fmla="*/ 256 w 1566"/>
                  <a:gd name="T7" fmla="*/ 217 h 217"/>
                  <a:gd name="T8" fmla="*/ 0 w 1566"/>
                  <a:gd name="T9" fmla="*/ 0 h 217"/>
                </a:gdLst>
                <a:ahLst/>
                <a:cxnLst>
                  <a:cxn ang="0">
                    <a:pos x="T0" y="T1"/>
                  </a:cxn>
                  <a:cxn ang="0">
                    <a:pos x="T2" y="T3"/>
                  </a:cxn>
                  <a:cxn ang="0">
                    <a:pos x="T4" y="T5"/>
                  </a:cxn>
                  <a:cxn ang="0">
                    <a:pos x="T6" y="T7"/>
                  </a:cxn>
                  <a:cxn ang="0">
                    <a:pos x="T8" y="T9"/>
                  </a:cxn>
                </a:cxnLst>
                <a:rect l="0" t="0" r="r" b="b"/>
                <a:pathLst>
                  <a:path w="1566" h="217">
                    <a:moveTo>
                      <a:pt x="0" y="0"/>
                    </a:moveTo>
                    <a:cubicBezTo>
                      <a:pt x="422" y="0"/>
                      <a:pt x="845" y="0"/>
                      <a:pt x="1267" y="0"/>
                    </a:cubicBezTo>
                    <a:cubicBezTo>
                      <a:pt x="1365" y="70"/>
                      <a:pt x="1465" y="143"/>
                      <a:pt x="1566" y="217"/>
                    </a:cubicBezTo>
                    <a:cubicBezTo>
                      <a:pt x="1130" y="217"/>
                      <a:pt x="693" y="217"/>
                      <a:pt x="256" y="217"/>
                    </a:cubicBezTo>
                    <a:cubicBezTo>
                      <a:pt x="169" y="143"/>
                      <a:pt x="83"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7" name="Freeform 310"/>
              <p:cNvSpPr>
                <a:spLocks/>
              </p:cNvSpPr>
              <p:nvPr/>
            </p:nvSpPr>
            <p:spPr bwMode="auto">
              <a:xfrm>
                <a:off x="28905200" y="1933576"/>
                <a:ext cx="5692775" cy="814388"/>
              </a:xfrm>
              <a:custGeom>
                <a:avLst/>
                <a:gdLst>
                  <a:gd name="T0" fmla="*/ 0 w 1518"/>
                  <a:gd name="T1" fmla="*/ 0 h 217"/>
                  <a:gd name="T2" fmla="*/ 1267 w 1518"/>
                  <a:gd name="T3" fmla="*/ 0 h 217"/>
                  <a:gd name="T4" fmla="*/ 1518 w 1518"/>
                  <a:gd name="T5" fmla="*/ 217 h 217"/>
                  <a:gd name="T6" fmla="*/ 207 w 1518"/>
                  <a:gd name="T7" fmla="*/ 217 h 217"/>
                  <a:gd name="T8" fmla="*/ 0 w 1518"/>
                  <a:gd name="T9" fmla="*/ 0 h 217"/>
                </a:gdLst>
                <a:ahLst/>
                <a:cxnLst>
                  <a:cxn ang="0">
                    <a:pos x="T0" y="T1"/>
                  </a:cxn>
                  <a:cxn ang="0">
                    <a:pos x="T2" y="T3"/>
                  </a:cxn>
                  <a:cxn ang="0">
                    <a:pos x="T4" y="T5"/>
                  </a:cxn>
                  <a:cxn ang="0">
                    <a:pos x="T6" y="T7"/>
                  </a:cxn>
                  <a:cxn ang="0">
                    <a:pos x="T8" y="T9"/>
                  </a:cxn>
                </a:cxnLst>
                <a:rect l="0" t="0" r="r" b="b"/>
                <a:pathLst>
                  <a:path w="1518" h="217">
                    <a:moveTo>
                      <a:pt x="0" y="0"/>
                    </a:moveTo>
                    <a:cubicBezTo>
                      <a:pt x="422" y="0"/>
                      <a:pt x="845" y="0"/>
                      <a:pt x="1267" y="0"/>
                    </a:cubicBezTo>
                    <a:cubicBezTo>
                      <a:pt x="1349" y="70"/>
                      <a:pt x="1433" y="143"/>
                      <a:pt x="1518" y="217"/>
                    </a:cubicBezTo>
                    <a:cubicBezTo>
                      <a:pt x="1081" y="217"/>
                      <a:pt x="644" y="217"/>
                      <a:pt x="207" y="217"/>
                    </a:cubicBezTo>
                    <a:cubicBezTo>
                      <a:pt x="137" y="143"/>
                      <a:pt x="68"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8" name="Freeform 311"/>
              <p:cNvSpPr>
                <a:spLocks/>
              </p:cNvSpPr>
              <p:nvPr/>
            </p:nvSpPr>
            <p:spPr bwMode="auto">
              <a:xfrm>
                <a:off x="23612475" y="1933576"/>
                <a:ext cx="5513388" cy="814388"/>
              </a:xfrm>
              <a:custGeom>
                <a:avLst/>
                <a:gdLst>
                  <a:gd name="T0" fmla="*/ 0 w 1470"/>
                  <a:gd name="T1" fmla="*/ 0 h 217"/>
                  <a:gd name="T2" fmla="*/ 1267 w 1470"/>
                  <a:gd name="T3" fmla="*/ 0 h 217"/>
                  <a:gd name="T4" fmla="*/ 1470 w 1470"/>
                  <a:gd name="T5" fmla="*/ 217 h 217"/>
                  <a:gd name="T6" fmla="*/ 159 w 1470"/>
                  <a:gd name="T7" fmla="*/ 217 h 217"/>
                  <a:gd name="T8" fmla="*/ 0 w 1470"/>
                  <a:gd name="T9" fmla="*/ 0 h 217"/>
                </a:gdLst>
                <a:ahLst/>
                <a:cxnLst>
                  <a:cxn ang="0">
                    <a:pos x="T0" y="T1"/>
                  </a:cxn>
                  <a:cxn ang="0">
                    <a:pos x="T2" y="T3"/>
                  </a:cxn>
                  <a:cxn ang="0">
                    <a:pos x="T4" y="T5"/>
                  </a:cxn>
                  <a:cxn ang="0">
                    <a:pos x="T6" y="T7"/>
                  </a:cxn>
                  <a:cxn ang="0">
                    <a:pos x="T8" y="T9"/>
                  </a:cxn>
                </a:cxnLst>
                <a:rect l="0" t="0" r="r" b="b"/>
                <a:pathLst>
                  <a:path w="1470" h="217">
                    <a:moveTo>
                      <a:pt x="0" y="0"/>
                    </a:moveTo>
                    <a:cubicBezTo>
                      <a:pt x="422" y="0"/>
                      <a:pt x="845" y="0"/>
                      <a:pt x="1267" y="0"/>
                    </a:cubicBezTo>
                    <a:cubicBezTo>
                      <a:pt x="1333" y="70"/>
                      <a:pt x="1401" y="143"/>
                      <a:pt x="1470" y="217"/>
                    </a:cubicBezTo>
                    <a:cubicBezTo>
                      <a:pt x="1033" y="217"/>
                      <a:pt x="596" y="217"/>
                      <a:pt x="159" y="217"/>
                    </a:cubicBezTo>
                    <a:cubicBezTo>
                      <a:pt x="105" y="143"/>
                      <a:pt x="52"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9" name="Freeform 312"/>
              <p:cNvSpPr>
                <a:spLocks/>
              </p:cNvSpPr>
              <p:nvPr/>
            </p:nvSpPr>
            <p:spPr bwMode="auto">
              <a:xfrm>
                <a:off x="18321338" y="1933576"/>
                <a:ext cx="5332413" cy="814388"/>
              </a:xfrm>
              <a:custGeom>
                <a:avLst/>
                <a:gdLst>
                  <a:gd name="T0" fmla="*/ 0 w 1422"/>
                  <a:gd name="T1" fmla="*/ 0 h 217"/>
                  <a:gd name="T2" fmla="*/ 1267 w 1422"/>
                  <a:gd name="T3" fmla="*/ 0 h 217"/>
                  <a:gd name="T4" fmla="*/ 1422 w 1422"/>
                  <a:gd name="T5" fmla="*/ 217 h 217"/>
                  <a:gd name="T6" fmla="*/ 111 w 1422"/>
                  <a:gd name="T7" fmla="*/ 217 h 217"/>
                  <a:gd name="T8" fmla="*/ 0 w 1422"/>
                  <a:gd name="T9" fmla="*/ 0 h 217"/>
                </a:gdLst>
                <a:ahLst/>
                <a:cxnLst>
                  <a:cxn ang="0">
                    <a:pos x="T0" y="T1"/>
                  </a:cxn>
                  <a:cxn ang="0">
                    <a:pos x="T2" y="T3"/>
                  </a:cxn>
                  <a:cxn ang="0">
                    <a:pos x="T4" y="T5"/>
                  </a:cxn>
                  <a:cxn ang="0">
                    <a:pos x="T6" y="T7"/>
                  </a:cxn>
                  <a:cxn ang="0">
                    <a:pos x="T8" y="T9"/>
                  </a:cxn>
                </a:cxnLst>
                <a:rect l="0" t="0" r="r" b="b"/>
                <a:pathLst>
                  <a:path w="1422" h="217">
                    <a:moveTo>
                      <a:pt x="0" y="0"/>
                    </a:moveTo>
                    <a:cubicBezTo>
                      <a:pt x="422" y="0"/>
                      <a:pt x="845" y="0"/>
                      <a:pt x="1267" y="0"/>
                    </a:cubicBezTo>
                    <a:cubicBezTo>
                      <a:pt x="1317" y="70"/>
                      <a:pt x="1369" y="143"/>
                      <a:pt x="1422" y="217"/>
                    </a:cubicBezTo>
                    <a:cubicBezTo>
                      <a:pt x="985" y="217"/>
                      <a:pt x="548" y="217"/>
                      <a:pt x="111" y="217"/>
                    </a:cubicBezTo>
                    <a:cubicBezTo>
                      <a:pt x="73" y="143"/>
                      <a:pt x="36"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313"/>
              <p:cNvSpPr>
                <a:spLocks/>
              </p:cNvSpPr>
              <p:nvPr/>
            </p:nvSpPr>
            <p:spPr bwMode="auto">
              <a:xfrm>
                <a:off x="13028613" y="1933576"/>
                <a:ext cx="5153025" cy="814388"/>
              </a:xfrm>
              <a:custGeom>
                <a:avLst/>
                <a:gdLst>
                  <a:gd name="T0" fmla="*/ 0 w 1374"/>
                  <a:gd name="T1" fmla="*/ 0 h 217"/>
                  <a:gd name="T2" fmla="*/ 1267 w 1374"/>
                  <a:gd name="T3" fmla="*/ 0 h 217"/>
                  <a:gd name="T4" fmla="*/ 1374 w 1374"/>
                  <a:gd name="T5" fmla="*/ 217 h 217"/>
                  <a:gd name="T6" fmla="*/ 63 w 1374"/>
                  <a:gd name="T7" fmla="*/ 217 h 217"/>
                  <a:gd name="T8" fmla="*/ 0 w 1374"/>
                  <a:gd name="T9" fmla="*/ 0 h 217"/>
                </a:gdLst>
                <a:ahLst/>
                <a:cxnLst>
                  <a:cxn ang="0">
                    <a:pos x="T0" y="T1"/>
                  </a:cxn>
                  <a:cxn ang="0">
                    <a:pos x="T2" y="T3"/>
                  </a:cxn>
                  <a:cxn ang="0">
                    <a:pos x="T4" y="T5"/>
                  </a:cxn>
                  <a:cxn ang="0">
                    <a:pos x="T6" y="T7"/>
                  </a:cxn>
                  <a:cxn ang="0">
                    <a:pos x="T8" y="T9"/>
                  </a:cxn>
                </a:cxnLst>
                <a:rect l="0" t="0" r="r" b="b"/>
                <a:pathLst>
                  <a:path w="1374" h="217">
                    <a:moveTo>
                      <a:pt x="0" y="0"/>
                    </a:moveTo>
                    <a:cubicBezTo>
                      <a:pt x="422" y="0"/>
                      <a:pt x="845" y="0"/>
                      <a:pt x="1267" y="0"/>
                    </a:cubicBezTo>
                    <a:cubicBezTo>
                      <a:pt x="1302" y="70"/>
                      <a:pt x="1337" y="143"/>
                      <a:pt x="1374" y="217"/>
                    </a:cubicBezTo>
                    <a:cubicBezTo>
                      <a:pt x="937" y="217"/>
                      <a:pt x="500" y="217"/>
                      <a:pt x="63" y="217"/>
                    </a:cubicBezTo>
                    <a:cubicBezTo>
                      <a:pt x="41" y="143"/>
                      <a:pt x="20"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314"/>
              <p:cNvSpPr>
                <a:spLocks/>
              </p:cNvSpPr>
              <p:nvPr/>
            </p:nvSpPr>
            <p:spPr bwMode="auto">
              <a:xfrm>
                <a:off x="7737475" y="1933576"/>
                <a:ext cx="4968875" cy="814388"/>
              </a:xfrm>
              <a:custGeom>
                <a:avLst/>
                <a:gdLst>
                  <a:gd name="T0" fmla="*/ 0 w 1325"/>
                  <a:gd name="T1" fmla="*/ 0 h 217"/>
                  <a:gd name="T2" fmla="*/ 1267 w 1325"/>
                  <a:gd name="T3" fmla="*/ 0 h 217"/>
                  <a:gd name="T4" fmla="*/ 1325 w 1325"/>
                  <a:gd name="T5" fmla="*/ 217 h 217"/>
                  <a:gd name="T6" fmla="*/ 15 w 1325"/>
                  <a:gd name="T7" fmla="*/ 217 h 217"/>
                  <a:gd name="T8" fmla="*/ 0 w 1325"/>
                  <a:gd name="T9" fmla="*/ 0 h 217"/>
                </a:gdLst>
                <a:ahLst/>
                <a:cxnLst>
                  <a:cxn ang="0">
                    <a:pos x="T0" y="T1"/>
                  </a:cxn>
                  <a:cxn ang="0">
                    <a:pos x="T2" y="T3"/>
                  </a:cxn>
                  <a:cxn ang="0">
                    <a:pos x="T4" y="T5"/>
                  </a:cxn>
                  <a:cxn ang="0">
                    <a:pos x="T6" y="T7"/>
                  </a:cxn>
                  <a:cxn ang="0">
                    <a:pos x="T8" y="T9"/>
                  </a:cxn>
                </a:cxnLst>
                <a:rect l="0" t="0" r="r" b="b"/>
                <a:pathLst>
                  <a:path w="1325" h="217">
                    <a:moveTo>
                      <a:pt x="0" y="0"/>
                    </a:moveTo>
                    <a:cubicBezTo>
                      <a:pt x="422" y="0"/>
                      <a:pt x="845" y="0"/>
                      <a:pt x="1267" y="0"/>
                    </a:cubicBezTo>
                    <a:cubicBezTo>
                      <a:pt x="1286" y="70"/>
                      <a:pt x="1306" y="143"/>
                      <a:pt x="1325" y="217"/>
                    </a:cubicBezTo>
                    <a:cubicBezTo>
                      <a:pt x="888" y="217"/>
                      <a:pt x="452" y="217"/>
                      <a:pt x="15" y="217"/>
                    </a:cubicBezTo>
                    <a:cubicBezTo>
                      <a:pt x="10" y="143"/>
                      <a:pt x="5"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 name="Freeform 315"/>
              <p:cNvSpPr>
                <a:spLocks/>
              </p:cNvSpPr>
              <p:nvPr/>
            </p:nvSpPr>
            <p:spPr bwMode="auto">
              <a:xfrm>
                <a:off x="2317750" y="1933576"/>
                <a:ext cx="4916488" cy="814388"/>
              </a:xfrm>
              <a:custGeom>
                <a:avLst/>
                <a:gdLst>
                  <a:gd name="T0" fmla="*/ 34 w 1311"/>
                  <a:gd name="T1" fmla="*/ 0 h 217"/>
                  <a:gd name="T2" fmla="*/ 1301 w 1311"/>
                  <a:gd name="T3" fmla="*/ 0 h 217"/>
                  <a:gd name="T4" fmla="*/ 1311 w 1311"/>
                  <a:gd name="T5" fmla="*/ 217 h 217"/>
                  <a:gd name="T6" fmla="*/ 0 w 1311"/>
                  <a:gd name="T7" fmla="*/ 217 h 217"/>
                  <a:gd name="T8" fmla="*/ 34 w 1311"/>
                  <a:gd name="T9" fmla="*/ 0 h 217"/>
                </a:gdLst>
                <a:ahLst/>
                <a:cxnLst>
                  <a:cxn ang="0">
                    <a:pos x="T0" y="T1"/>
                  </a:cxn>
                  <a:cxn ang="0">
                    <a:pos x="T2" y="T3"/>
                  </a:cxn>
                  <a:cxn ang="0">
                    <a:pos x="T4" y="T5"/>
                  </a:cxn>
                  <a:cxn ang="0">
                    <a:pos x="T6" y="T7"/>
                  </a:cxn>
                  <a:cxn ang="0">
                    <a:pos x="T8" y="T9"/>
                  </a:cxn>
                </a:cxnLst>
                <a:rect l="0" t="0" r="r" b="b"/>
                <a:pathLst>
                  <a:path w="1311" h="217">
                    <a:moveTo>
                      <a:pt x="34" y="0"/>
                    </a:moveTo>
                    <a:cubicBezTo>
                      <a:pt x="456" y="0"/>
                      <a:pt x="879" y="0"/>
                      <a:pt x="1301" y="0"/>
                    </a:cubicBezTo>
                    <a:cubicBezTo>
                      <a:pt x="1304" y="70"/>
                      <a:pt x="1308" y="143"/>
                      <a:pt x="1311" y="217"/>
                    </a:cubicBezTo>
                    <a:cubicBezTo>
                      <a:pt x="874" y="217"/>
                      <a:pt x="437" y="217"/>
                      <a:pt x="0" y="217"/>
                    </a:cubicBezTo>
                    <a:cubicBezTo>
                      <a:pt x="12" y="143"/>
                      <a:pt x="23" y="70"/>
                      <a:pt x="3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 name="Freeform 316"/>
              <p:cNvSpPr>
                <a:spLocks/>
              </p:cNvSpPr>
              <p:nvPr/>
            </p:nvSpPr>
            <p:spPr bwMode="auto">
              <a:xfrm>
                <a:off x="-3154363" y="1933576"/>
                <a:ext cx="5059363" cy="814388"/>
              </a:xfrm>
              <a:custGeom>
                <a:avLst/>
                <a:gdLst>
                  <a:gd name="T0" fmla="*/ 82 w 1349"/>
                  <a:gd name="T1" fmla="*/ 0 h 217"/>
                  <a:gd name="T2" fmla="*/ 1349 w 1349"/>
                  <a:gd name="T3" fmla="*/ 0 h 217"/>
                  <a:gd name="T4" fmla="*/ 1311 w 1349"/>
                  <a:gd name="T5" fmla="*/ 217 h 217"/>
                  <a:gd name="T6" fmla="*/ 0 w 1349"/>
                  <a:gd name="T7" fmla="*/ 217 h 217"/>
                  <a:gd name="T8" fmla="*/ 82 w 1349"/>
                  <a:gd name="T9" fmla="*/ 0 h 217"/>
                </a:gdLst>
                <a:ahLst/>
                <a:cxnLst>
                  <a:cxn ang="0">
                    <a:pos x="T0" y="T1"/>
                  </a:cxn>
                  <a:cxn ang="0">
                    <a:pos x="T2" y="T3"/>
                  </a:cxn>
                  <a:cxn ang="0">
                    <a:pos x="T4" y="T5"/>
                  </a:cxn>
                  <a:cxn ang="0">
                    <a:pos x="T6" y="T7"/>
                  </a:cxn>
                  <a:cxn ang="0">
                    <a:pos x="T8" y="T9"/>
                  </a:cxn>
                </a:cxnLst>
                <a:rect l="0" t="0" r="r" b="b"/>
                <a:pathLst>
                  <a:path w="1349" h="217">
                    <a:moveTo>
                      <a:pt x="82" y="0"/>
                    </a:moveTo>
                    <a:cubicBezTo>
                      <a:pt x="504" y="0"/>
                      <a:pt x="927" y="0"/>
                      <a:pt x="1349" y="0"/>
                    </a:cubicBezTo>
                    <a:cubicBezTo>
                      <a:pt x="1337" y="70"/>
                      <a:pt x="1324" y="143"/>
                      <a:pt x="1311" y="217"/>
                    </a:cubicBezTo>
                    <a:cubicBezTo>
                      <a:pt x="874" y="217"/>
                      <a:pt x="437" y="217"/>
                      <a:pt x="0" y="217"/>
                    </a:cubicBezTo>
                    <a:cubicBezTo>
                      <a:pt x="28" y="143"/>
                      <a:pt x="55" y="70"/>
                      <a:pt x="82"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 name="Freeform 317"/>
              <p:cNvSpPr>
                <a:spLocks/>
              </p:cNvSpPr>
              <p:nvPr/>
            </p:nvSpPr>
            <p:spPr bwMode="auto">
              <a:xfrm>
                <a:off x="-8626475" y="1933576"/>
                <a:ext cx="5240338" cy="814388"/>
              </a:xfrm>
              <a:custGeom>
                <a:avLst/>
                <a:gdLst>
                  <a:gd name="T0" fmla="*/ 130 w 1397"/>
                  <a:gd name="T1" fmla="*/ 0 h 217"/>
                  <a:gd name="T2" fmla="*/ 1397 w 1397"/>
                  <a:gd name="T3" fmla="*/ 0 h 217"/>
                  <a:gd name="T4" fmla="*/ 1311 w 1397"/>
                  <a:gd name="T5" fmla="*/ 217 h 217"/>
                  <a:gd name="T6" fmla="*/ 0 w 1397"/>
                  <a:gd name="T7" fmla="*/ 217 h 217"/>
                  <a:gd name="T8" fmla="*/ 130 w 1397"/>
                  <a:gd name="T9" fmla="*/ 0 h 217"/>
                </a:gdLst>
                <a:ahLst/>
                <a:cxnLst>
                  <a:cxn ang="0">
                    <a:pos x="T0" y="T1"/>
                  </a:cxn>
                  <a:cxn ang="0">
                    <a:pos x="T2" y="T3"/>
                  </a:cxn>
                  <a:cxn ang="0">
                    <a:pos x="T4" y="T5"/>
                  </a:cxn>
                  <a:cxn ang="0">
                    <a:pos x="T6" y="T7"/>
                  </a:cxn>
                  <a:cxn ang="0">
                    <a:pos x="T8" y="T9"/>
                  </a:cxn>
                </a:cxnLst>
                <a:rect l="0" t="0" r="r" b="b"/>
                <a:pathLst>
                  <a:path w="1397" h="217">
                    <a:moveTo>
                      <a:pt x="130" y="0"/>
                    </a:moveTo>
                    <a:cubicBezTo>
                      <a:pt x="552" y="0"/>
                      <a:pt x="975" y="0"/>
                      <a:pt x="1397" y="0"/>
                    </a:cubicBezTo>
                    <a:cubicBezTo>
                      <a:pt x="1369" y="70"/>
                      <a:pt x="1340" y="143"/>
                      <a:pt x="1311" y="217"/>
                    </a:cubicBezTo>
                    <a:cubicBezTo>
                      <a:pt x="874" y="217"/>
                      <a:pt x="437" y="217"/>
                      <a:pt x="0" y="217"/>
                    </a:cubicBezTo>
                    <a:cubicBezTo>
                      <a:pt x="44" y="143"/>
                      <a:pt x="87" y="70"/>
                      <a:pt x="13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5" name="Freeform 318"/>
              <p:cNvSpPr>
                <a:spLocks/>
              </p:cNvSpPr>
              <p:nvPr/>
            </p:nvSpPr>
            <p:spPr bwMode="auto">
              <a:xfrm>
                <a:off x="-14098588" y="1933576"/>
                <a:ext cx="5419725" cy="814388"/>
              </a:xfrm>
              <a:custGeom>
                <a:avLst/>
                <a:gdLst>
                  <a:gd name="T0" fmla="*/ 178 w 1445"/>
                  <a:gd name="T1" fmla="*/ 0 h 217"/>
                  <a:gd name="T2" fmla="*/ 1445 w 1445"/>
                  <a:gd name="T3" fmla="*/ 0 h 217"/>
                  <a:gd name="T4" fmla="*/ 1310 w 1445"/>
                  <a:gd name="T5" fmla="*/ 217 h 217"/>
                  <a:gd name="T6" fmla="*/ 0 w 1445"/>
                  <a:gd name="T7" fmla="*/ 217 h 217"/>
                  <a:gd name="T8" fmla="*/ 178 w 1445"/>
                  <a:gd name="T9" fmla="*/ 0 h 217"/>
                </a:gdLst>
                <a:ahLst/>
                <a:cxnLst>
                  <a:cxn ang="0">
                    <a:pos x="T0" y="T1"/>
                  </a:cxn>
                  <a:cxn ang="0">
                    <a:pos x="T2" y="T3"/>
                  </a:cxn>
                  <a:cxn ang="0">
                    <a:pos x="T4" y="T5"/>
                  </a:cxn>
                  <a:cxn ang="0">
                    <a:pos x="T6" y="T7"/>
                  </a:cxn>
                  <a:cxn ang="0">
                    <a:pos x="T8" y="T9"/>
                  </a:cxn>
                </a:cxnLst>
                <a:rect l="0" t="0" r="r" b="b"/>
                <a:pathLst>
                  <a:path w="1445" h="217">
                    <a:moveTo>
                      <a:pt x="178" y="0"/>
                    </a:moveTo>
                    <a:cubicBezTo>
                      <a:pt x="600" y="0"/>
                      <a:pt x="1023" y="0"/>
                      <a:pt x="1445" y="0"/>
                    </a:cubicBezTo>
                    <a:cubicBezTo>
                      <a:pt x="1401" y="70"/>
                      <a:pt x="1356" y="143"/>
                      <a:pt x="1310" y="217"/>
                    </a:cubicBezTo>
                    <a:cubicBezTo>
                      <a:pt x="874" y="217"/>
                      <a:pt x="437" y="217"/>
                      <a:pt x="0" y="217"/>
                    </a:cubicBezTo>
                    <a:cubicBezTo>
                      <a:pt x="60" y="143"/>
                      <a:pt x="120" y="70"/>
                      <a:pt x="17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319"/>
              <p:cNvSpPr>
                <a:spLocks/>
              </p:cNvSpPr>
              <p:nvPr/>
            </p:nvSpPr>
            <p:spPr bwMode="auto">
              <a:xfrm>
                <a:off x="-19570700" y="1933576"/>
                <a:ext cx="5600700" cy="814388"/>
              </a:xfrm>
              <a:custGeom>
                <a:avLst/>
                <a:gdLst>
                  <a:gd name="T0" fmla="*/ 226 w 1493"/>
                  <a:gd name="T1" fmla="*/ 0 h 217"/>
                  <a:gd name="T2" fmla="*/ 1493 w 1493"/>
                  <a:gd name="T3" fmla="*/ 0 h 217"/>
                  <a:gd name="T4" fmla="*/ 1310 w 1493"/>
                  <a:gd name="T5" fmla="*/ 217 h 217"/>
                  <a:gd name="T6" fmla="*/ 0 w 1493"/>
                  <a:gd name="T7" fmla="*/ 217 h 217"/>
                  <a:gd name="T8" fmla="*/ 226 w 1493"/>
                  <a:gd name="T9" fmla="*/ 0 h 217"/>
                </a:gdLst>
                <a:ahLst/>
                <a:cxnLst>
                  <a:cxn ang="0">
                    <a:pos x="T0" y="T1"/>
                  </a:cxn>
                  <a:cxn ang="0">
                    <a:pos x="T2" y="T3"/>
                  </a:cxn>
                  <a:cxn ang="0">
                    <a:pos x="T4" y="T5"/>
                  </a:cxn>
                  <a:cxn ang="0">
                    <a:pos x="T6" y="T7"/>
                  </a:cxn>
                  <a:cxn ang="0">
                    <a:pos x="T8" y="T9"/>
                  </a:cxn>
                </a:cxnLst>
                <a:rect l="0" t="0" r="r" b="b"/>
                <a:pathLst>
                  <a:path w="1493" h="217">
                    <a:moveTo>
                      <a:pt x="226" y="0"/>
                    </a:moveTo>
                    <a:cubicBezTo>
                      <a:pt x="648" y="0"/>
                      <a:pt x="1070" y="0"/>
                      <a:pt x="1493" y="0"/>
                    </a:cubicBezTo>
                    <a:cubicBezTo>
                      <a:pt x="1433" y="70"/>
                      <a:pt x="1373" y="143"/>
                      <a:pt x="1310" y="217"/>
                    </a:cubicBezTo>
                    <a:cubicBezTo>
                      <a:pt x="873" y="217"/>
                      <a:pt x="436" y="217"/>
                      <a:pt x="0" y="217"/>
                    </a:cubicBezTo>
                    <a:cubicBezTo>
                      <a:pt x="77" y="143"/>
                      <a:pt x="152" y="70"/>
                      <a:pt x="22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320"/>
              <p:cNvSpPr>
                <a:spLocks/>
              </p:cNvSpPr>
              <p:nvPr/>
            </p:nvSpPr>
            <p:spPr bwMode="auto">
              <a:xfrm>
                <a:off x="-25045988" y="1933576"/>
                <a:ext cx="5783263" cy="814388"/>
              </a:xfrm>
              <a:custGeom>
                <a:avLst/>
                <a:gdLst>
                  <a:gd name="T0" fmla="*/ 275 w 1542"/>
                  <a:gd name="T1" fmla="*/ 0 h 217"/>
                  <a:gd name="T2" fmla="*/ 1542 w 1542"/>
                  <a:gd name="T3" fmla="*/ 0 h 217"/>
                  <a:gd name="T4" fmla="*/ 1311 w 1542"/>
                  <a:gd name="T5" fmla="*/ 217 h 217"/>
                  <a:gd name="T6" fmla="*/ 0 w 1542"/>
                  <a:gd name="T7" fmla="*/ 217 h 217"/>
                  <a:gd name="T8" fmla="*/ 275 w 1542"/>
                  <a:gd name="T9" fmla="*/ 0 h 217"/>
                </a:gdLst>
                <a:ahLst/>
                <a:cxnLst>
                  <a:cxn ang="0">
                    <a:pos x="T0" y="T1"/>
                  </a:cxn>
                  <a:cxn ang="0">
                    <a:pos x="T2" y="T3"/>
                  </a:cxn>
                  <a:cxn ang="0">
                    <a:pos x="T4" y="T5"/>
                  </a:cxn>
                  <a:cxn ang="0">
                    <a:pos x="T6" y="T7"/>
                  </a:cxn>
                  <a:cxn ang="0">
                    <a:pos x="T8" y="T9"/>
                  </a:cxn>
                </a:cxnLst>
                <a:rect l="0" t="0" r="r" b="b"/>
                <a:pathLst>
                  <a:path w="1542" h="217">
                    <a:moveTo>
                      <a:pt x="275" y="0"/>
                    </a:moveTo>
                    <a:cubicBezTo>
                      <a:pt x="697" y="0"/>
                      <a:pt x="1119" y="0"/>
                      <a:pt x="1542" y="0"/>
                    </a:cubicBezTo>
                    <a:cubicBezTo>
                      <a:pt x="1467" y="70"/>
                      <a:pt x="1390" y="143"/>
                      <a:pt x="1311" y="217"/>
                    </a:cubicBezTo>
                    <a:cubicBezTo>
                      <a:pt x="874" y="217"/>
                      <a:pt x="437" y="217"/>
                      <a:pt x="0" y="217"/>
                    </a:cubicBezTo>
                    <a:cubicBezTo>
                      <a:pt x="94" y="143"/>
                      <a:pt x="185" y="70"/>
                      <a:pt x="27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8" name="Freeform 321"/>
              <p:cNvSpPr>
                <a:spLocks/>
              </p:cNvSpPr>
              <p:nvPr/>
            </p:nvSpPr>
            <p:spPr bwMode="auto">
              <a:xfrm>
                <a:off x="-33342263" y="1933576"/>
                <a:ext cx="8788400" cy="814388"/>
              </a:xfrm>
              <a:custGeom>
                <a:avLst/>
                <a:gdLst>
                  <a:gd name="T0" fmla="*/ 348 w 2343"/>
                  <a:gd name="T1" fmla="*/ 0 h 217"/>
                  <a:gd name="T2" fmla="*/ 2343 w 2343"/>
                  <a:gd name="T3" fmla="*/ 0 h 217"/>
                  <a:gd name="T4" fmla="*/ 2064 w 2343"/>
                  <a:gd name="T5" fmla="*/ 217 h 217"/>
                  <a:gd name="T6" fmla="*/ 0 w 2343"/>
                  <a:gd name="T7" fmla="*/ 217 h 217"/>
                  <a:gd name="T8" fmla="*/ 348 w 2343"/>
                  <a:gd name="T9" fmla="*/ 0 h 217"/>
                </a:gdLst>
                <a:ahLst/>
                <a:cxnLst>
                  <a:cxn ang="0">
                    <a:pos x="T0" y="T1"/>
                  </a:cxn>
                  <a:cxn ang="0">
                    <a:pos x="T2" y="T3"/>
                  </a:cxn>
                  <a:cxn ang="0">
                    <a:pos x="T4" y="T5"/>
                  </a:cxn>
                  <a:cxn ang="0">
                    <a:pos x="T6" y="T7"/>
                  </a:cxn>
                  <a:cxn ang="0">
                    <a:pos x="T8" y="T9"/>
                  </a:cxn>
                </a:cxnLst>
                <a:rect l="0" t="0" r="r" b="b"/>
                <a:pathLst>
                  <a:path w="2343" h="217">
                    <a:moveTo>
                      <a:pt x="348" y="0"/>
                    </a:moveTo>
                    <a:cubicBezTo>
                      <a:pt x="1013" y="0"/>
                      <a:pt x="1678" y="0"/>
                      <a:pt x="2343" y="0"/>
                    </a:cubicBezTo>
                    <a:cubicBezTo>
                      <a:pt x="2252" y="70"/>
                      <a:pt x="2159" y="143"/>
                      <a:pt x="2064" y="217"/>
                    </a:cubicBezTo>
                    <a:cubicBezTo>
                      <a:pt x="1376" y="217"/>
                      <a:pt x="688" y="217"/>
                      <a:pt x="0" y="217"/>
                    </a:cubicBezTo>
                    <a:cubicBezTo>
                      <a:pt x="119" y="143"/>
                      <a:pt x="234" y="70"/>
                      <a:pt x="34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9" name="Freeform 322"/>
              <p:cNvSpPr>
                <a:spLocks/>
              </p:cNvSpPr>
              <p:nvPr/>
            </p:nvSpPr>
            <p:spPr bwMode="auto">
              <a:xfrm>
                <a:off x="36499800" y="2835276"/>
                <a:ext cx="10583863" cy="879475"/>
              </a:xfrm>
              <a:custGeom>
                <a:avLst/>
                <a:gdLst>
                  <a:gd name="T0" fmla="*/ 0 w 2822"/>
                  <a:gd name="T1" fmla="*/ 0 h 234"/>
                  <a:gd name="T2" fmla="*/ 2448 w 2822"/>
                  <a:gd name="T3" fmla="*/ 0 h 234"/>
                  <a:gd name="T4" fmla="*/ 2822 w 2822"/>
                  <a:gd name="T5" fmla="*/ 234 h 234"/>
                  <a:gd name="T6" fmla="*/ 287 w 2822"/>
                  <a:gd name="T7" fmla="*/ 234 h 234"/>
                  <a:gd name="T8" fmla="*/ 0 w 2822"/>
                  <a:gd name="T9" fmla="*/ 0 h 234"/>
                </a:gdLst>
                <a:ahLst/>
                <a:cxnLst>
                  <a:cxn ang="0">
                    <a:pos x="T0" y="T1"/>
                  </a:cxn>
                  <a:cxn ang="0">
                    <a:pos x="T2" y="T3"/>
                  </a:cxn>
                  <a:cxn ang="0">
                    <a:pos x="T4" y="T5"/>
                  </a:cxn>
                  <a:cxn ang="0">
                    <a:pos x="T6" y="T7"/>
                  </a:cxn>
                  <a:cxn ang="0">
                    <a:pos x="T8" y="T9"/>
                  </a:cxn>
                </a:cxnLst>
                <a:rect l="0" t="0" r="r" b="b"/>
                <a:pathLst>
                  <a:path w="2822" h="234">
                    <a:moveTo>
                      <a:pt x="0" y="0"/>
                    </a:moveTo>
                    <a:cubicBezTo>
                      <a:pt x="816" y="0"/>
                      <a:pt x="1632" y="0"/>
                      <a:pt x="2448" y="0"/>
                    </a:cubicBezTo>
                    <a:cubicBezTo>
                      <a:pt x="2570" y="76"/>
                      <a:pt x="2695" y="154"/>
                      <a:pt x="2822" y="234"/>
                    </a:cubicBezTo>
                    <a:cubicBezTo>
                      <a:pt x="1977" y="234"/>
                      <a:pt x="1132" y="234"/>
                      <a:pt x="287" y="234"/>
                    </a:cubicBezTo>
                    <a:cubicBezTo>
                      <a:pt x="189" y="154"/>
                      <a:pt x="94"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0" name="Freeform 323"/>
              <p:cNvSpPr>
                <a:spLocks/>
              </p:cNvSpPr>
              <p:nvPr/>
            </p:nvSpPr>
            <p:spPr bwMode="auto">
              <a:xfrm>
                <a:off x="31008638" y="2835276"/>
                <a:ext cx="5989638" cy="879475"/>
              </a:xfrm>
              <a:custGeom>
                <a:avLst/>
                <a:gdLst>
                  <a:gd name="T0" fmla="*/ 0 w 1597"/>
                  <a:gd name="T1" fmla="*/ 0 h 234"/>
                  <a:gd name="T2" fmla="*/ 1315 w 1597"/>
                  <a:gd name="T3" fmla="*/ 0 h 234"/>
                  <a:gd name="T4" fmla="*/ 1597 w 1597"/>
                  <a:gd name="T5" fmla="*/ 234 h 234"/>
                  <a:gd name="T6" fmla="*/ 235 w 1597"/>
                  <a:gd name="T7" fmla="*/ 234 h 234"/>
                  <a:gd name="T8" fmla="*/ 0 w 1597"/>
                  <a:gd name="T9" fmla="*/ 0 h 234"/>
                </a:gdLst>
                <a:ahLst/>
                <a:cxnLst>
                  <a:cxn ang="0">
                    <a:pos x="T0" y="T1"/>
                  </a:cxn>
                  <a:cxn ang="0">
                    <a:pos x="T2" y="T3"/>
                  </a:cxn>
                  <a:cxn ang="0">
                    <a:pos x="T4" y="T5"/>
                  </a:cxn>
                  <a:cxn ang="0">
                    <a:pos x="T6" y="T7"/>
                  </a:cxn>
                  <a:cxn ang="0">
                    <a:pos x="T8" y="T9"/>
                  </a:cxn>
                </a:cxnLst>
                <a:rect l="0" t="0" r="r" b="b"/>
                <a:pathLst>
                  <a:path w="1597" h="234">
                    <a:moveTo>
                      <a:pt x="0" y="0"/>
                    </a:moveTo>
                    <a:cubicBezTo>
                      <a:pt x="438" y="0"/>
                      <a:pt x="876" y="0"/>
                      <a:pt x="1315" y="0"/>
                    </a:cubicBezTo>
                    <a:cubicBezTo>
                      <a:pt x="1407" y="76"/>
                      <a:pt x="1501" y="154"/>
                      <a:pt x="1597" y="234"/>
                    </a:cubicBezTo>
                    <a:cubicBezTo>
                      <a:pt x="1143" y="234"/>
                      <a:pt x="689" y="234"/>
                      <a:pt x="235" y="234"/>
                    </a:cubicBezTo>
                    <a:cubicBezTo>
                      <a:pt x="155" y="154"/>
                      <a:pt x="76"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1" name="Freeform 324"/>
              <p:cNvSpPr>
                <a:spLocks/>
              </p:cNvSpPr>
              <p:nvPr/>
            </p:nvSpPr>
            <p:spPr bwMode="auto">
              <a:xfrm>
                <a:off x="25514300" y="2835276"/>
                <a:ext cx="5799138" cy="879475"/>
              </a:xfrm>
              <a:custGeom>
                <a:avLst/>
                <a:gdLst>
                  <a:gd name="T0" fmla="*/ 0 w 1546"/>
                  <a:gd name="T1" fmla="*/ 0 h 234"/>
                  <a:gd name="T2" fmla="*/ 1316 w 1546"/>
                  <a:gd name="T3" fmla="*/ 0 h 234"/>
                  <a:gd name="T4" fmla="*/ 1546 w 1546"/>
                  <a:gd name="T5" fmla="*/ 234 h 234"/>
                  <a:gd name="T6" fmla="*/ 184 w 1546"/>
                  <a:gd name="T7" fmla="*/ 234 h 234"/>
                  <a:gd name="T8" fmla="*/ 0 w 1546"/>
                  <a:gd name="T9" fmla="*/ 0 h 234"/>
                </a:gdLst>
                <a:ahLst/>
                <a:cxnLst>
                  <a:cxn ang="0">
                    <a:pos x="T0" y="T1"/>
                  </a:cxn>
                  <a:cxn ang="0">
                    <a:pos x="T2" y="T3"/>
                  </a:cxn>
                  <a:cxn ang="0">
                    <a:pos x="T4" y="T5"/>
                  </a:cxn>
                  <a:cxn ang="0">
                    <a:pos x="T6" y="T7"/>
                  </a:cxn>
                  <a:cxn ang="0">
                    <a:pos x="T8" y="T9"/>
                  </a:cxn>
                </a:cxnLst>
                <a:rect l="0" t="0" r="r" b="b"/>
                <a:pathLst>
                  <a:path w="1546" h="234">
                    <a:moveTo>
                      <a:pt x="0" y="0"/>
                    </a:moveTo>
                    <a:cubicBezTo>
                      <a:pt x="439" y="0"/>
                      <a:pt x="877" y="0"/>
                      <a:pt x="1316" y="0"/>
                    </a:cubicBezTo>
                    <a:cubicBezTo>
                      <a:pt x="1391" y="76"/>
                      <a:pt x="1467" y="154"/>
                      <a:pt x="1546" y="234"/>
                    </a:cubicBezTo>
                    <a:cubicBezTo>
                      <a:pt x="1092" y="234"/>
                      <a:pt x="638" y="234"/>
                      <a:pt x="184" y="234"/>
                    </a:cubicBezTo>
                    <a:cubicBezTo>
                      <a:pt x="121" y="154"/>
                      <a:pt x="60"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325"/>
              <p:cNvSpPr>
                <a:spLocks/>
              </p:cNvSpPr>
              <p:nvPr/>
            </p:nvSpPr>
            <p:spPr bwMode="auto">
              <a:xfrm>
                <a:off x="20023138" y="2835276"/>
                <a:ext cx="5603875" cy="879475"/>
              </a:xfrm>
              <a:custGeom>
                <a:avLst/>
                <a:gdLst>
                  <a:gd name="T0" fmla="*/ 0 w 1494"/>
                  <a:gd name="T1" fmla="*/ 0 h 234"/>
                  <a:gd name="T2" fmla="*/ 1315 w 1494"/>
                  <a:gd name="T3" fmla="*/ 0 h 234"/>
                  <a:gd name="T4" fmla="*/ 1494 w 1494"/>
                  <a:gd name="T5" fmla="*/ 234 h 234"/>
                  <a:gd name="T6" fmla="*/ 132 w 1494"/>
                  <a:gd name="T7" fmla="*/ 234 h 234"/>
                  <a:gd name="T8" fmla="*/ 0 w 1494"/>
                  <a:gd name="T9" fmla="*/ 0 h 234"/>
                </a:gdLst>
                <a:ahLst/>
                <a:cxnLst>
                  <a:cxn ang="0">
                    <a:pos x="T0" y="T1"/>
                  </a:cxn>
                  <a:cxn ang="0">
                    <a:pos x="T2" y="T3"/>
                  </a:cxn>
                  <a:cxn ang="0">
                    <a:pos x="T4" y="T5"/>
                  </a:cxn>
                  <a:cxn ang="0">
                    <a:pos x="T6" y="T7"/>
                  </a:cxn>
                  <a:cxn ang="0">
                    <a:pos x="T8" y="T9"/>
                  </a:cxn>
                </a:cxnLst>
                <a:rect l="0" t="0" r="r" b="b"/>
                <a:pathLst>
                  <a:path w="1494" h="234">
                    <a:moveTo>
                      <a:pt x="0" y="0"/>
                    </a:moveTo>
                    <a:cubicBezTo>
                      <a:pt x="439" y="0"/>
                      <a:pt x="877" y="0"/>
                      <a:pt x="1315" y="0"/>
                    </a:cubicBezTo>
                    <a:cubicBezTo>
                      <a:pt x="1373" y="76"/>
                      <a:pt x="1433" y="154"/>
                      <a:pt x="1494" y="234"/>
                    </a:cubicBezTo>
                    <a:cubicBezTo>
                      <a:pt x="1040" y="234"/>
                      <a:pt x="586" y="234"/>
                      <a:pt x="132" y="234"/>
                    </a:cubicBezTo>
                    <a:cubicBezTo>
                      <a:pt x="87" y="154"/>
                      <a:pt x="43"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326"/>
              <p:cNvSpPr>
                <a:spLocks/>
              </p:cNvSpPr>
              <p:nvPr/>
            </p:nvSpPr>
            <p:spPr bwMode="auto">
              <a:xfrm>
                <a:off x="14533563" y="2835276"/>
                <a:ext cx="5407025" cy="879475"/>
              </a:xfrm>
              <a:custGeom>
                <a:avLst/>
                <a:gdLst>
                  <a:gd name="T0" fmla="*/ 0 w 1442"/>
                  <a:gd name="T1" fmla="*/ 0 h 234"/>
                  <a:gd name="T2" fmla="*/ 1315 w 1442"/>
                  <a:gd name="T3" fmla="*/ 0 h 234"/>
                  <a:gd name="T4" fmla="*/ 1442 w 1442"/>
                  <a:gd name="T5" fmla="*/ 234 h 234"/>
                  <a:gd name="T6" fmla="*/ 80 w 1442"/>
                  <a:gd name="T7" fmla="*/ 234 h 234"/>
                  <a:gd name="T8" fmla="*/ 0 w 1442"/>
                  <a:gd name="T9" fmla="*/ 0 h 234"/>
                </a:gdLst>
                <a:ahLst/>
                <a:cxnLst>
                  <a:cxn ang="0">
                    <a:pos x="T0" y="T1"/>
                  </a:cxn>
                  <a:cxn ang="0">
                    <a:pos x="T2" y="T3"/>
                  </a:cxn>
                  <a:cxn ang="0">
                    <a:pos x="T4" y="T5"/>
                  </a:cxn>
                  <a:cxn ang="0">
                    <a:pos x="T6" y="T7"/>
                  </a:cxn>
                  <a:cxn ang="0">
                    <a:pos x="T8" y="T9"/>
                  </a:cxn>
                </a:cxnLst>
                <a:rect l="0" t="0" r="r" b="b"/>
                <a:pathLst>
                  <a:path w="1442" h="234">
                    <a:moveTo>
                      <a:pt x="0" y="0"/>
                    </a:moveTo>
                    <a:cubicBezTo>
                      <a:pt x="438" y="0"/>
                      <a:pt x="877" y="0"/>
                      <a:pt x="1315" y="0"/>
                    </a:cubicBezTo>
                    <a:cubicBezTo>
                      <a:pt x="1356" y="76"/>
                      <a:pt x="1398" y="154"/>
                      <a:pt x="1442" y="234"/>
                    </a:cubicBezTo>
                    <a:cubicBezTo>
                      <a:pt x="988" y="234"/>
                      <a:pt x="534" y="234"/>
                      <a:pt x="80" y="234"/>
                    </a:cubicBezTo>
                    <a:cubicBezTo>
                      <a:pt x="53" y="154"/>
                      <a:pt x="26"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4" name="Freeform 327"/>
              <p:cNvSpPr>
                <a:spLocks/>
              </p:cNvSpPr>
              <p:nvPr/>
            </p:nvSpPr>
            <p:spPr bwMode="auto">
              <a:xfrm>
                <a:off x="9042400" y="2835276"/>
                <a:ext cx="5208588" cy="879475"/>
              </a:xfrm>
              <a:custGeom>
                <a:avLst/>
                <a:gdLst>
                  <a:gd name="T0" fmla="*/ 0 w 1389"/>
                  <a:gd name="T1" fmla="*/ 0 h 234"/>
                  <a:gd name="T2" fmla="*/ 1315 w 1389"/>
                  <a:gd name="T3" fmla="*/ 0 h 234"/>
                  <a:gd name="T4" fmla="*/ 1389 w 1389"/>
                  <a:gd name="T5" fmla="*/ 234 h 234"/>
                  <a:gd name="T6" fmla="*/ 28 w 1389"/>
                  <a:gd name="T7" fmla="*/ 234 h 234"/>
                  <a:gd name="T8" fmla="*/ 0 w 1389"/>
                  <a:gd name="T9" fmla="*/ 0 h 234"/>
                </a:gdLst>
                <a:ahLst/>
                <a:cxnLst>
                  <a:cxn ang="0">
                    <a:pos x="T0" y="T1"/>
                  </a:cxn>
                  <a:cxn ang="0">
                    <a:pos x="T2" y="T3"/>
                  </a:cxn>
                  <a:cxn ang="0">
                    <a:pos x="T4" y="T5"/>
                  </a:cxn>
                  <a:cxn ang="0">
                    <a:pos x="T6" y="T7"/>
                  </a:cxn>
                  <a:cxn ang="0">
                    <a:pos x="T8" y="T9"/>
                  </a:cxn>
                </a:cxnLst>
                <a:rect l="0" t="0" r="r" b="b"/>
                <a:pathLst>
                  <a:path w="1389" h="234">
                    <a:moveTo>
                      <a:pt x="0" y="0"/>
                    </a:moveTo>
                    <a:cubicBezTo>
                      <a:pt x="438" y="0"/>
                      <a:pt x="877" y="0"/>
                      <a:pt x="1315" y="0"/>
                    </a:cubicBezTo>
                    <a:cubicBezTo>
                      <a:pt x="1339" y="76"/>
                      <a:pt x="1364" y="154"/>
                      <a:pt x="1389" y="234"/>
                    </a:cubicBezTo>
                    <a:cubicBezTo>
                      <a:pt x="936" y="234"/>
                      <a:pt x="481" y="234"/>
                      <a:pt x="28" y="234"/>
                    </a:cubicBezTo>
                    <a:cubicBezTo>
                      <a:pt x="18" y="154"/>
                      <a:pt x="9"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5" name="Freeform 328"/>
              <p:cNvSpPr>
                <a:spLocks/>
              </p:cNvSpPr>
              <p:nvPr/>
            </p:nvSpPr>
            <p:spPr bwMode="auto">
              <a:xfrm>
                <a:off x="3457575" y="2835276"/>
                <a:ext cx="5108575" cy="879475"/>
              </a:xfrm>
              <a:custGeom>
                <a:avLst/>
                <a:gdLst>
                  <a:gd name="T0" fmla="*/ 25 w 1362"/>
                  <a:gd name="T1" fmla="*/ 0 h 234"/>
                  <a:gd name="T2" fmla="*/ 1340 w 1362"/>
                  <a:gd name="T3" fmla="*/ 0 h 234"/>
                  <a:gd name="T4" fmla="*/ 1362 w 1362"/>
                  <a:gd name="T5" fmla="*/ 234 h 234"/>
                  <a:gd name="T6" fmla="*/ 0 w 1362"/>
                  <a:gd name="T7" fmla="*/ 234 h 234"/>
                  <a:gd name="T8" fmla="*/ 25 w 1362"/>
                  <a:gd name="T9" fmla="*/ 0 h 234"/>
                </a:gdLst>
                <a:ahLst/>
                <a:cxnLst>
                  <a:cxn ang="0">
                    <a:pos x="T0" y="T1"/>
                  </a:cxn>
                  <a:cxn ang="0">
                    <a:pos x="T2" y="T3"/>
                  </a:cxn>
                  <a:cxn ang="0">
                    <a:pos x="T4" y="T5"/>
                  </a:cxn>
                  <a:cxn ang="0">
                    <a:pos x="T6" y="T7"/>
                  </a:cxn>
                  <a:cxn ang="0">
                    <a:pos x="T8" y="T9"/>
                  </a:cxn>
                </a:cxnLst>
                <a:rect l="0" t="0" r="r" b="b"/>
                <a:pathLst>
                  <a:path w="1362" h="234">
                    <a:moveTo>
                      <a:pt x="25" y="0"/>
                    </a:moveTo>
                    <a:cubicBezTo>
                      <a:pt x="463" y="0"/>
                      <a:pt x="901" y="0"/>
                      <a:pt x="1340" y="0"/>
                    </a:cubicBezTo>
                    <a:cubicBezTo>
                      <a:pt x="1347" y="76"/>
                      <a:pt x="1355" y="154"/>
                      <a:pt x="1362" y="234"/>
                    </a:cubicBezTo>
                    <a:cubicBezTo>
                      <a:pt x="908" y="234"/>
                      <a:pt x="454" y="234"/>
                      <a:pt x="0" y="234"/>
                    </a:cubicBezTo>
                    <a:cubicBezTo>
                      <a:pt x="9" y="154"/>
                      <a:pt x="17" y="76"/>
                      <a:pt x="2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6" name="Freeform 329"/>
              <p:cNvSpPr>
                <a:spLocks/>
              </p:cNvSpPr>
              <p:nvPr/>
            </p:nvSpPr>
            <p:spPr bwMode="auto">
              <a:xfrm>
                <a:off x="-2227263" y="2835276"/>
                <a:ext cx="5216525" cy="879475"/>
              </a:xfrm>
              <a:custGeom>
                <a:avLst/>
                <a:gdLst>
                  <a:gd name="T0" fmla="*/ 76 w 1391"/>
                  <a:gd name="T1" fmla="*/ 0 h 234"/>
                  <a:gd name="T2" fmla="*/ 1391 w 1391"/>
                  <a:gd name="T3" fmla="*/ 0 h 234"/>
                  <a:gd name="T4" fmla="*/ 1362 w 1391"/>
                  <a:gd name="T5" fmla="*/ 234 h 234"/>
                  <a:gd name="T6" fmla="*/ 0 w 1391"/>
                  <a:gd name="T7" fmla="*/ 234 h 234"/>
                  <a:gd name="T8" fmla="*/ 76 w 1391"/>
                  <a:gd name="T9" fmla="*/ 0 h 234"/>
                </a:gdLst>
                <a:ahLst/>
                <a:cxnLst>
                  <a:cxn ang="0">
                    <a:pos x="T0" y="T1"/>
                  </a:cxn>
                  <a:cxn ang="0">
                    <a:pos x="T2" y="T3"/>
                  </a:cxn>
                  <a:cxn ang="0">
                    <a:pos x="T4" y="T5"/>
                  </a:cxn>
                  <a:cxn ang="0">
                    <a:pos x="T6" y="T7"/>
                  </a:cxn>
                  <a:cxn ang="0">
                    <a:pos x="T8" y="T9"/>
                  </a:cxn>
                </a:cxnLst>
                <a:rect l="0" t="0" r="r" b="b"/>
                <a:pathLst>
                  <a:path w="1391" h="234">
                    <a:moveTo>
                      <a:pt x="76" y="0"/>
                    </a:moveTo>
                    <a:cubicBezTo>
                      <a:pt x="515" y="0"/>
                      <a:pt x="953" y="0"/>
                      <a:pt x="1391" y="0"/>
                    </a:cubicBezTo>
                    <a:cubicBezTo>
                      <a:pt x="1382" y="76"/>
                      <a:pt x="1372" y="154"/>
                      <a:pt x="1362" y="234"/>
                    </a:cubicBezTo>
                    <a:cubicBezTo>
                      <a:pt x="908" y="234"/>
                      <a:pt x="454" y="234"/>
                      <a:pt x="0" y="234"/>
                    </a:cubicBezTo>
                    <a:cubicBezTo>
                      <a:pt x="26" y="154"/>
                      <a:pt x="51" y="76"/>
                      <a:pt x="7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7" name="Freeform 330"/>
              <p:cNvSpPr>
                <a:spLocks/>
              </p:cNvSpPr>
              <p:nvPr/>
            </p:nvSpPr>
            <p:spPr bwMode="auto">
              <a:xfrm>
                <a:off x="-7913688" y="2835276"/>
                <a:ext cx="5411788" cy="879475"/>
              </a:xfrm>
              <a:custGeom>
                <a:avLst/>
                <a:gdLst>
                  <a:gd name="T0" fmla="*/ 128 w 1443"/>
                  <a:gd name="T1" fmla="*/ 0 h 234"/>
                  <a:gd name="T2" fmla="*/ 1443 w 1443"/>
                  <a:gd name="T3" fmla="*/ 0 h 234"/>
                  <a:gd name="T4" fmla="*/ 1362 w 1443"/>
                  <a:gd name="T5" fmla="*/ 234 h 234"/>
                  <a:gd name="T6" fmla="*/ 0 w 1443"/>
                  <a:gd name="T7" fmla="*/ 234 h 234"/>
                  <a:gd name="T8" fmla="*/ 128 w 1443"/>
                  <a:gd name="T9" fmla="*/ 0 h 234"/>
                </a:gdLst>
                <a:ahLst/>
                <a:cxnLst>
                  <a:cxn ang="0">
                    <a:pos x="T0" y="T1"/>
                  </a:cxn>
                  <a:cxn ang="0">
                    <a:pos x="T2" y="T3"/>
                  </a:cxn>
                  <a:cxn ang="0">
                    <a:pos x="T4" y="T5"/>
                  </a:cxn>
                  <a:cxn ang="0">
                    <a:pos x="T6" y="T7"/>
                  </a:cxn>
                  <a:cxn ang="0">
                    <a:pos x="T8" y="T9"/>
                  </a:cxn>
                </a:cxnLst>
                <a:rect l="0" t="0" r="r" b="b"/>
                <a:pathLst>
                  <a:path w="1443" h="234">
                    <a:moveTo>
                      <a:pt x="128" y="0"/>
                    </a:moveTo>
                    <a:cubicBezTo>
                      <a:pt x="566" y="0"/>
                      <a:pt x="1005" y="0"/>
                      <a:pt x="1443" y="0"/>
                    </a:cubicBezTo>
                    <a:cubicBezTo>
                      <a:pt x="1417" y="76"/>
                      <a:pt x="1389" y="154"/>
                      <a:pt x="1362" y="234"/>
                    </a:cubicBezTo>
                    <a:cubicBezTo>
                      <a:pt x="908" y="234"/>
                      <a:pt x="454" y="234"/>
                      <a:pt x="0" y="234"/>
                    </a:cubicBezTo>
                    <a:cubicBezTo>
                      <a:pt x="44" y="154"/>
                      <a:pt x="86" y="76"/>
                      <a:pt x="12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331"/>
              <p:cNvSpPr>
                <a:spLocks/>
              </p:cNvSpPr>
              <p:nvPr/>
            </p:nvSpPr>
            <p:spPr bwMode="auto">
              <a:xfrm>
                <a:off x="-13600113" y="2835276"/>
                <a:ext cx="5607050" cy="879475"/>
              </a:xfrm>
              <a:custGeom>
                <a:avLst/>
                <a:gdLst>
                  <a:gd name="T0" fmla="*/ 180 w 1495"/>
                  <a:gd name="T1" fmla="*/ 0 h 234"/>
                  <a:gd name="T2" fmla="*/ 1495 w 1495"/>
                  <a:gd name="T3" fmla="*/ 0 h 234"/>
                  <a:gd name="T4" fmla="*/ 1362 w 1495"/>
                  <a:gd name="T5" fmla="*/ 234 h 234"/>
                  <a:gd name="T6" fmla="*/ 0 w 1495"/>
                  <a:gd name="T7" fmla="*/ 234 h 234"/>
                  <a:gd name="T8" fmla="*/ 180 w 1495"/>
                  <a:gd name="T9" fmla="*/ 0 h 234"/>
                </a:gdLst>
                <a:ahLst/>
                <a:cxnLst>
                  <a:cxn ang="0">
                    <a:pos x="T0" y="T1"/>
                  </a:cxn>
                  <a:cxn ang="0">
                    <a:pos x="T2" y="T3"/>
                  </a:cxn>
                  <a:cxn ang="0">
                    <a:pos x="T4" y="T5"/>
                  </a:cxn>
                  <a:cxn ang="0">
                    <a:pos x="T6" y="T7"/>
                  </a:cxn>
                  <a:cxn ang="0">
                    <a:pos x="T8" y="T9"/>
                  </a:cxn>
                </a:cxnLst>
                <a:rect l="0" t="0" r="r" b="b"/>
                <a:pathLst>
                  <a:path w="1495" h="234">
                    <a:moveTo>
                      <a:pt x="180" y="0"/>
                    </a:moveTo>
                    <a:cubicBezTo>
                      <a:pt x="618" y="0"/>
                      <a:pt x="1057" y="0"/>
                      <a:pt x="1495" y="0"/>
                    </a:cubicBezTo>
                    <a:cubicBezTo>
                      <a:pt x="1451" y="76"/>
                      <a:pt x="1407" y="154"/>
                      <a:pt x="1362" y="234"/>
                    </a:cubicBezTo>
                    <a:cubicBezTo>
                      <a:pt x="908" y="234"/>
                      <a:pt x="454" y="234"/>
                      <a:pt x="0" y="234"/>
                    </a:cubicBezTo>
                    <a:cubicBezTo>
                      <a:pt x="61" y="154"/>
                      <a:pt x="121" y="76"/>
                      <a:pt x="18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332"/>
              <p:cNvSpPr>
                <a:spLocks/>
              </p:cNvSpPr>
              <p:nvPr/>
            </p:nvSpPr>
            <p:spPr bwMode="auto">
              <a:xfrm>
                <a:off x="-19284950" y="2835276"/>
                <a:ext cx="5802313" cy="879475"/>
              </a:xfrm>
              <a:custGeom>
                <a:avLst/>
                <a:gdLst>
                  <a:gd name="T0" fmla="*/ 231 w 1547"/>
                  <a:gd name="T1" fmla="*/ 0 h 234"/>
                  <a:gd name="T2" fmla="*/ 1547 w 1547"/>
                  <a:gd name="T3" fmla="*/ 0 h 234"/>
                  <a:gd name="T4" fmla="*/ 1361 w 1547"/>
                  <a:gd name="T5" fmla="*/ 234 h 234"/>
                  <a:gd name="T6" fmla="*/ 0 w 1547"/>
                  <a:gd name="T7" fmla="*/ 234 h 234"/>
                  <a:gd name="T8" fmla="*/ 231 w 1547"/>
                  <a:gd name="T9" fmla="*/ 0 h 234"/>
                </a:gdLst>
                <a:ahLst/>
                <a:cxnLst>
                  <a:cxn ang="0">
                    <a:pos x="T0" y="T1"/>
                  </a:cxn>
                  <a:cxn ang="0">
                    <a:pos x="T2" y="T3"/>
                  </a:cxn>
                  <a:cxn ang="0">
                    <a:pos x="T4" y="T5"/>
                  </a:cxn>
                  <a:cxn ang="0">
                    <a:pos x="T6" y="T7"/>
                  </a:cxn>
                  <a:cxn ang="0">
                    <a:pos x="T8" y="T9"/>
                  </a:cxn>
                </a:cxnLst>
                <a:rect l="0" t="0" r="r" b="b"/>
                <a:pathLst>
                  <a:path w="1547" h="234">
                    <a:moveTo>
                      <a:pt x="231" y="0"/>
                    </a:moveTo>
                    <a:cubicBezTo>
                      <a:pt x="670" y="0"/>
                      <a:pt x="1108" y="0"/>
                      <a:pt x="1547" y="0"/>
                    </a:cubicBezTo>
                    <a:cubicBezTo>
                      <a:pt x="1486" y="76"/>
                      <a:pt x="1425" y="154"/>
                      <a:pt x="1361" y="234"/>
                    </a:cubicBezTo>
                    <a:cubicBezTo>
                      <a:pt x="907" y="234"/>
                      <a:pt x="453" y="234"/>
                      <a:pt x="0" y="234"/>
                    </a:cubicBezTo>
                    <a:cubicBezTo>
                      <a:pt x="79" y="154"/>
                      <a:pt x="156" y="76"/>
                      <a:pt x="231"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0" name="Freeform 333"/>
              <p:cNvSpPr>
                <a:spLocks/>
              </p:cNvSpPr>
              <p:nvPr/>
            </p:nvSpPr>
            <p:spPr bwMode="auto">
              <a:xfrm>
                <a:off x="-24974550" y="2835276"/>
                <a:ext cx="5997575" cy="879475"/>
              </a:xfrm>
              <a:custGeom>
                <a:avLst/>
                <a:gdLst>
                  <a:gd name="T0" fmla="*/ 284 w 1599"/>
                  <a:gd name="T1" fmla="*/ 0 h 234"/>
                  <a:gd name="T2" fmla="*/ 1599 w 1599"/>
                  <a:gd name="T3" fmla="*/ 0 h 234"/>
                  <a:gd name="T4" fmla="*/ 1362 w 1599"/>
                  <a:gd name="T5" fmla="*/ 234 h 234"/>
                  <a:gd name="T6" fmla="*/ 0 w 1599"/>
                  <a:gd name="T7" fmla="*/ 234 h 234"/>
                  <a:gd name="T8" fmla="*/ 284 w 1599"/>
                  <a:gd name="T9" fmla="*/ 0 h 234"/>
                </a:gdLst>
                <a:ahLst/>
                <a:cxnLst>
                  <a:cxn ang="0">
                    <a:pos x="T0" y="T1"/>
                  </a:cxn>
                  <a:cxn ang="0">
                    <a:pos x="T2" y="T3"/>
                  </a:cxn>
                  <a:cxn ang="0">
                    <a:pos x="T4" y="T5"/>
                  </a:cxn>
                  <a:cxn ang="0">
                    <a:pos x="T6" y="T7"/>
                  </a:cxn>
                  <a:cxn ang="0">
                    <a:pos x="T8" y="T9"/>
                  </a:cxn>
                </a:cxnLst>
                <a:rect l="0" t="0" r="r" b="b"/>
                <a:pathLst>
                  <a:path w="1599" h="234">
                    <a:moveTo>
                      <a:pt x="284" y="0"/>
                    </a:moveTo>
                    <a:cubicBezTo>
                      <a:pt x="723" y="0"/>
                      <a:pt x="1161" y="0"/>
                      <a:pt x="1599" y="0"/>
                    </a:cubicBezTo>
                    <a:cubicBezTo>
                      <a:pt x="1522" y="76"/>
                      <a:pt x="1443" y="154"/>
                      <a:pt x="1362" y="234"/>
                    </a:cubicBezTo>
                    <a:cubicBezTo>
                      <a:pt x="908" y="234"/>
                      <a:pt x="454" y="234"/>
                      <a:pt x="0" y="234"/>
                    </a:cubicBezTo>
                    <a:cubicBezTo>
                      <a:pt x="97" y="154"/>
                      <a:pt x="192" y="76"/>
                      <a:pt x="28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1" name="Freeform 334"/>
              <p:cNvSpPr>
                <a:spLocks/>
              </p:cNvSpPr>
              <p:nvPr/>
            </p:nvSpPr>
            <p:spPr bwMode="auto">
              <a:xfrm>
                <a:off x="-34880550" y="2835276"/>
                <a:ext cx="10329863" cy="879475"/>
              </a:xfrm>
              <a:custGeom>
                <a:avLst/>
                <a:gdLst>
                  <a:gd name="T0" fmla="*/ 374 w 2754"/>
                  <a:gd name="T1" fmla="*/ 0 h 234"/>
                  <a:gd name="T2" fmla="*/ 2754 w 2754"/>
                  <a:gd name="T3" fmla="*/ 0 h 234"/>
                  <a:gd name="T4" fmla="*/ 2464 w 2754"/>
                  <a:gd name="T5" fmla="*/ 234 h 234"/>
                  <a:gd name="T6" fmla="*/ 0 w 2754"/>
                  <a:gd name="T7" fmla="*/ 234 h 234"/>
                  <a:gd name="T8" fmla="*/ 374 w 2754"/>
                  <a:gd name="T9" fmla="*/ 0 h 234"/>
                </a:gdLst>
                <a:ahLst/>
                <a:cxnLst>
                  <a:cxn ang="0">
                    <a:pos x="T0" y="T1"/>
                  </a:cxn>
                  <a:cxn ang="0">
                    <a:pos x="T2" y="T3"/>
                  </a:cxn>
                  <a:cxn ang="0">
                    <a:pos x="T4" y="T5"/>
                  </a:cxn>
                  <a:cxn ang="0">
                    <a:pos x="T6" y="T7"/>
                  </a:cxn>
                  <a:cxn ang="0">
                    <a:pos x="T8" y="T9"/>
                  </a:cxn>
                </a:cxnLst>
                <a:rect l="0" t="0" r="r" b="b"/>
                <a:pathLst>
                  <a:path w="2754" h="234">
                    <a:moveTo>
                      <a:pt x="374" y="0"/>
                    </a:moveTo>
                    <a:cubicBezTo>
                      <a:pt x="1167" y="0"/>
                      <a:pt x="1961" y="0"/>
                      <a:pt x="2754" y="0"/>
                    </a:cubicBezTo>
                    <a:cubicBezTo>
                      <a:pt x="2660" y="76"/>
                      <a:pt x="2563" y="154"/>
                      <a:pt x="2464" y="234"/>
                    </a:cubicBezTo>
                    <a:cubicBezTo>
                      <a:pt x="1643" y="234"/>
                      <a:pt x="821" y="234"/>
                      <a:pt x="0" y="234"/>
                    </a:cubicBezTo>
                    <a:cubicBezTo>
                      <a:pt x="128" y="154"/>
                      <a:pt x="252" y="76"/>
                      <a:pt x="37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2" name="Freeform 335"/>
              <p:cNvSpPr>
                <a:spLocks/>
              </p:cNvSpPr>
              <p:nvPr/>
            </p:nvSpPr>
            <p:spPr bwMode="auto">
              <a:xfrm>
                <a:off x="34861500" y="3800476"/>
                <a:ext cx="13876338" cy="950913"/>
              </a:xfrm>
              <a:custGeom>
                <a:avLst/>
                <a:gdLst>
                  <a:gd name="T0" fmla="*/ 0 w 3700"/>
                  <a:gd name="T1" fmla="*/ 0 h 253"/>
                  <a:gd name="T2" fmla="*/ 3295 w 3700"/>
                  <a:gd name="T3" fmla="*/ 0 h 253"/>
                  <a:gd name="T4" fmla="*/ 3700 w 3700"/>
                  <a:gd name="T5" fmla="*/ 253 h 253"/>
                  <a:gd name="T6" fmla="*/ 283 w 3700"/>
                  <a:gd name="T7" fmla="*/ 253 h 253"/>
                  <a:gd name="T8" fmla="*/ 0 w 3700"/>
                  <a:gd name="T9" fmla="*/ 0 h 253"/>
                </a:gdLst>
                <a:ahLst/>
                <a:cxnLst>
                  <a:cxn ang="0">
                    <a:pos x="T0" y="T1"/>
                  </a:cxn>
                  <a:cxn ang="0">
                    <a:pos x="T2" y="T3"/>
                  </a:cxn>
                  <a:cxn ang="0">
                    <a:pos x="T4" y="T5"/>
                  </a:cxn>
                  <a:cxn ang="0">
                    <a:pos x="T6" y="T7"/>
                  </a:cxn>
                  <a:cxn ang="0">
                    <a:pos x="T8" y="T9"/>
                  </a:cxn>
                </a:cxnLst>
                <a:rect l="0" t="0" r="r" b="b"/>
                <a:pathLst>
                  <a:path w="3700" h="253">
                    <a:moveTo>
                      <a:pt x="0" y="0"/>
                    </a:moveTo>
                    <a:cubicBezTo>
                      <a:pt x="1099" y="0"/>
                      <a:pt x="2197" y="0"/>
                      <a:pt x="3295" y="0"/>
                    </a:cubicBezTo>
                    <a:cubicBezTo>
                      <a:pt x="3427" y="82"/>
                      <a:pt x="3562" y="167"/>
                      <a:pt x="3700" y="253"/>
                    </a:cubicBezTo>
                    <a:cubicBezTo>
                      <a:pt x="2561" y="253"/>
                      <a:pt x="1422" y="253"/>
                      <a:pt x="283" y="253"/>
                    </a:cubicBezTo>
                    <a:cubicBezTo>
                      <a:pt x="187" y="167"/>
                      <a:pt x="92" y="83"/>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3" name="Freeform 336"/>
              <p:cNvSpPr>
                <a:spLocks/>
              </p:cNvSpPr>
              <p:nvPr/>
            </p:nvSpPr>
            <p:spPr bwMode="auto">
              <a:xfrm>
                <a:off x="29156025" y="3800476"/>
                <a:ext cx="6165850" cy="950913"/>
              </a:xfrm>
              <a:custGeom>
                <a:avLst/>
                <a:gdLst>
                  <a:gd name="T0" fmla="*/ 0 w 1644"/>
                  <a:gd name="T1" fmla="*/ 0 h 253"/>
                  <a:gd name="T2" fmla="*/ 1366 w 1644"/>
                  <a:gd name="T3" fmla="*/ 0 h 253"/>
                  <a:gd name="T4" fmla="*/ 1644 w 1644"/>
                  <a:gd name="T5" fmla="*/ 253 h 253"/>
                  <a:gd name="T6" fmla="*/ 227 w 1644"/>
                  <a:gd name="T7" fmla="*/ 253 h 253"/>
                  <a:gd name="T8" fmla="*/ 0 w 1644"/>
                  <a:gd name="T9" fmla="*/ 0 h 253"/>
                </a:gdLst>
                <a:ahLst/>
                <a:cxnLst>
                  <a:cxn ang="0">
                    <a:pos x="T0" y="T1"/>
                  </a:cxn>
                  <a:cxn ang="0">
                    <a:pos x="T2" y="T3"/>
                  </a:cxn>
                  <a:cxn ang="0">
                    <a:pos x="T4" y="T5"/>
                  </a:cxn>
                  <a:cxn ang="0">
                    <a:pos x="T6" y="T7"/>
                  </a:cxn>
                  <a:cxn ang="0">
                    <a:pos x="T8" y="T9"/>
                  </a:cxn>
                </a:cxnLst>
                <a:rect l="0" t="0" r="r" b="b"/>
                <a:pathLst>
                  <a:path w="1644" h="253">
                    <a:moveTo>
                      <a:pt x="0" y="0"/>
                    </a:moveTo>
                    <a:cubicBezTo>
                      <a:pt x="456" y="0"/>
                      <a:pt x="911" y="0"/>
                      <a:pt x="1366" y="0"/>
                    </a:cubicBezTo>
                    <a:cubicBezTo>
                      <a:pt x="1457" y="83"/>
                      <a:pt x="1549" y="167"/>
                      <a:pt x="1644" y="253"/>
                    </a:cubicBezTo>
                    <a:cubicBezTo>
                      <a:pt x="1171" y="253"/>
                      <a:pt x="699" y="253"/>
                      <a:pt x="227" y="253"/>
                    </a:cubicBezTo>
                    <a:cubicBezTo>
                      <a:pt x="149" y="167"/>
                      <a:pt x="74"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4" name="Freeform 337"/>
              <p:cNvSpPr>
                <a:spLocks/>
              </p:cNvSpPr>
              <p:nvPr/>
            </p:nvSpPr>
            <p:spPr bwMode="auto">
              <a:xfrm>
                <a:off x="23452138" y="3800476"/>
                <a:ext cx="5951538" cy="950913"/>
              </a:xfrm>
              <a:custGeom>
                <a:avLst/>
                <a:gdLst>
                  <a:gd name="T0" fmla="*/ 0 w 1587"/>
                  <a:gd name="T1" fmla="*/ 0 h 253"/>
                  <a:gd name="T2" fmla="*/ 1366 w 1587"/>
                  <a:gd name="T3" fmla="*/ 0 h 253"/>
                  <a:gd name="T4" fmla="*/ 1587 w 1587"/>
                  <a:gd name="T5" fmla="*/ 253 h 253"/>
                  <a:gd name="T6" fmla="*/ 171 w 1587"/>
                  <a:gd name="T7" fmla="*/ 253 h 253"/>
                  <a:gd name="T8" fmla="*/ 0 w 1587"/>
                  <a:gd name="T9" fmla="*/ 0 h 253"/>
                </a:gdLst>
                <a:ahLst/>
                <a:cxnLst>
                  <a:cxn ang="0">
                    <a:pos x="T0" y="T1"/>
                  </a:cxn>
                  <a:cxn ang="0">
                    <a:pos x="T2" y="T3"/>
                  </a:cxn>
                  <a:cxn ang="0">
                    <a:pos x="T4" y="T5"/>
                  </a:cxn>
                  <a:cxn ang="0">
                    <a:pos x="T6" y="T7"/>
                  </a:cxn>
                  <a:cxn ang="0">
                    <a:pos x="T8" y="T9"/>
                  </a:cxn>
                </a:cxnLst>
                <a:rect l="0" t="0" r="r" b="b"/>
                <a:pathLst>
                  <a:path w="1587" h="253">
                    <a:moveTo>
                      <a:pt x="0" y="0"/>
                    </a:moveTo>
                    <a:cubicBezTo>
                      <a:pt x="455" y="0"/>
                      <a:pt x="911" y="0"/>
                      <a:pt x="1366" y="0"/>
                    </a:cubicBezTo>
                    <a:cubicBezTo>
                      <a:pt x="1438" y="82"/>
                      <a:pt x="1512" y="167"/>
                      <a:pt x="1587" y="253"/>
                    </a:cubicBezTo>
                    <a:cubicBezTo>
                      <a:pt x="1115" y="253"/>
                      <a:pt x="643" y="253"/>
                      <a:pt x="171" y="253"/>
                    </a:cubicBezTo>
                    <a:cubicBezTo>
                      <a:pt x="112" y="167"/>
                      <a:pt x="55"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5" name="Freeform 338"/>
              <p:cNvSpPr>
                <a:spLocks/>
              </p:cNvSpPr>
              <p:nvPr/>
            </p:nvSpPr>
            <p:spPr bwMode="auto">
              <a:xfrm>
                <a:off x="17746663" y="3800476"/>
                <a:ext cx="5741988" cy="950913"/>
              </a:xfrm>
              <a:custGeom>
                <a:avLst/>
                <a:gdLst>
                  <a:gd name="T0" fmla="*/ 0 w 1531"/>
                  <a:gd name="T1" fmla="*/ 0 h 253"/>
                  <a:gd name="T2" fmla="*/ 1366 w 1531"/>
                  <a:gd name="T3" fmla="*/ 0 h 253"/>
                  <a:gd name="T4" fmla="*/ 1531 w 1531"/>
                  <a:gd name="T5" fmla="*/ 253 h 253"/>
                  <a:gd name="T6" fmla="*/ 114 w 1531"/>
                  <a:gd name="T7" fmla="*/ 253 h 253"/>
                  <a:gd name="T8" fmla="*/ 0 w 1531"/>
                  <a:gd name="T9" fmla="*/ 0 h 253"/>
                </a:gdLst>
                <a:ahLst/>
                <a:cxnLst>
                  <a:cxn ang="0">
                    <a:pos x="T0" y="T1"/>
                  </a:cxn>
                  <a:cxn ang="0">
                    <a:pos x="T2" y="T3"/>
                  </a:cxn>
                  <a:cxn ang="0">
                    <a:pos x="T4" y="T5"/>
                  </a:cxn>
                  <a:cxn ang="0">
                    <a:pos x="T6" y="T7"/>
                  </a:cxn>
                  <a:cxn ang="0">
                    <a:pos x="T8" y="T9"/>
                  </a:cxn>
                </a:cxnLst>
                <a:rect l="0" t="0" r="r" b="b"/>
                <a:pathLst>
                  <a:path w="1531" h="253">
                    <a:moveTo>
                      <a:pt x="0" y="0"/>
                    </a:moveTo>
                    <a:cubicBezTo>
                      <a:pt x="455" y="0"/>
                      <a:pt x="911" y="0"/>
                      <a:pt x="1366" y="0"/>
                    </a:cubicBezTo>
                    <a:cubicBezTo>
                      <a:pt x="1420" y="82"/>
                      <a:pt x="1475" y="167"/>
                      <a:pt x="1531" y="253"/>
                    </a:cubicBezTo>
                    <a:cubicBezTo>
                      <a:pt x="1059" y="253"/>
                      <a:pt x="587" y="253"/>
                      <a:pt x="114" y="253"/>
                    </a:cubicBezTo>
                    <a:cubicBezTo>
                      <a:pt x="75" y="167"/>
                      <a:pt x="37"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6" name="Freeform 339"/>
              <p:cNvSpPr>
                <a:spLocks/>
              </p:cNvSpPr>
              <p:nvPr/>
            </p:nvSpPr>
            <p:spPr bwMode="auto">
              <a:xfrm>
                <a:off x="12039600" y="3800476"/>
                <a:ext cx="5535613" cy="950913"/>
              </a:xfrm>
              <a:custGeom>
                <a:avLst/>
                <a:gdLst>
                  <a:gd name="T0" fmla="*/ 0 w 1476"/>
                  <a:gd name="T1" fmla="*/ 0 h 253"/>
                  <a:gd name="T2" fmla="*/ 1367 w 1476"/>
                  <a:gd name="T3" fmla="*/ 0 h 253"/>
                  <a:gd name="T4" fmla="*/ 1476 w 1476"/>
                  <a:gd name="T5" fmla="*/ 253 h 253"/>
                  <a:gd name="T6" fmla="*/ 59 w 1476"/>
                  <a:gd name="T7" fmla="*/ 253 h 253"/>
                  <a:gd name="T8" fmla="*/ 0 w 1476"/>
                  <a:gd name="T9" fmla="*/ 0 h 253"/>
                </a:gdLst>
                <a:ahLst/>
                <a:cxnLst>
                  <a:cxn ang="0">
                    <a:pos x="T0" y="T1"/>
                  </a:cxn>
                  <a:cxn ang="0">
                    <a:pos x="T2" y="T3"/>
                  </a:cxn>
                  <a:cxn ang="0">
                    <a:pos x="T4" y="T5"/>
                  </a:cxn>
                  <a:cxn ang="0">
                    <a:pos x="T6" y="T7"/>
                  </a:cxn>
                  <a:cxn ang="0">
                    <a:pos x="T8" y="T9"/>
                  </a:cxn>
                </a:cxnLst>
                <a:rect l="0" t="0" r="r" b="b"/>
                <a:pathLst>
                  <a:path w="1476" h="253">
                    <a:moveTo>
                      <a:pt x="0" y="0"/>
                    </a:moveTo>
                    <a:cubicBezTo>
                      <a:pt x="456" y="0"/>
                      <a:pt x="911" y="0"/>
                      <a:pt x="1367" y="0"/>
                    </a:cubicBezTo>
                    <a:cubicBezTo>
                      <a:pt x="1402" y="82"/>
                      <a:pt x="1438" y="167"/>
                      <a:pt x="1476" y="253"/>
                    </a:cubicBezTo>
                    <a:cubicBezTo>
                      <a:pt x="1004" y="253"/>
                      <a:pt x="531" y="253"/>
                      <a:pt x="59" y="253"/>
                    </a:cubicBezTo>
                    <a:cubicBezTo>
                      <a:pt x="39" y="167"/>
                      <a:pt x="20"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7" name="Freeform 340"/>
              <p:cNvSpPr>
                <a:spLocks/>
              </p:cNvSpPr>
              <p:nvPr/>
            </p:nvSpPr>
            <p:spPr bwMode="auto">
              <a:xfrm>
                <a:off x="6334125" y="3800476"/>
                <a:ext cx="5322888" cy="950913"/>
              </a:xfrm>
              <a:custGeom>
                <a:avLst/>
                <a:gdLst>
                  <a:gd name="T0" fmla="*/ 0 w 1419"/>
                  <a:gd name="T1" fmla="*/ 0 h 253"/>
                  <a:gd name="T2" fmla="*/ 1367 w 1419"/>
                  <a:gd name="T3" fmla="*/ 0 h 253"/>
                  <a:gd name="T4" fmla="*/ 1419 w 1419"/>
                  <a:gd name="T5" fmla="*/ 253 h 253"/>
                  <a:gd name="T6" fmla="*/ 3 w 1419"/>
                  <a:gd name="T7" fmla="*/ 253 h 253"/>
                  <a:gd name="T8" fmla="*/ 0 w 1419"/>
                  <a:gd name="T9" fmla="*/ 0 h 253"/>
                </a:gdLst>
                <a:ahLst/>
                <a:cxnLst>
                  <a:cxn ang="0">
                    <a:pos x="T0" y="T1"/>
                  </a:cxn>
                  <a:cxn ang="0">
                    <a:pos x="T2" y="T3"/>
                  </a:cxn>
                  <a:cxn ang="0">
                    <a:pos x="T4" y="T5"/>
                  </a:cxn>
                  <a:cxn ang="0">
                    <a:pos x="T6" y="T7"/>
                  </a:cxn>
                  <a:cxn ang="0">
                    <a:pos x="T8" y="T9"/>
                  </a:cxn>
                </a:cxnLst>
                <a:rect l="0" t="0" r="r" b="b"/>
                <a:pathLst>
                  <a:path w="1419" h="253">
                    <a:moveTo>
                      <a:pt x="0" y="0"/>
                    </a:moveTo>
                    <a:cubicBezTo>
                      <a:pt x="456" y="0"/>
                      <a:pt x="911" y="0"/>
                      <a:pt x="1367" y="0"/>
                    </a:cubicBezTo>
                    <a:cubicBezTo>
                      <a:pt x="1384" y="82"/>
                      <a:pt x="1401" y="167"/>
                      <a:pt x="1419" y="253"/>
                    </a:cubicBezTo>
                    <a:cubicBezTo>
                      <a:pt x="947" y="253"/>
                      <a:pt x="475" y="253"/>
                      <a:pt x="3" y="253"/>
                    </a:cubicBezTo>
                    <a:cubicBezTo>
                      <a:pt x="2" y="167"/>
                      <a:pt x="1"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8" name="Freeform 341"/>
              <p:cNvSpPr>
                <a:spLocks/>
              </p:cNvSpPr>
              <p:nvPr/>
            </p:nvSpPr>
            <p:spPr bwMode="auto">
              <a:xfrm>
                <a:off x="427038" y="3800476"/>
                <a:ext cx="5329238" cy="950913"/>
              </a:xfrm>
              <a:custGeom>
                <a:avLst/>
                <a:gdLst>
                  <a:gd name="T0" fmla="*/ 54 w 1421"/>
                  <a:gd name="T1" fmla="*/ 0 h 253"/>
                  <a:gd name="T2" fmla="*/ 1421 w 1421"/>
                  <a:gd name="T3" fmla="*/ 0 h 253"/>
                  <a:gd name="T4" fmla="*/ 1417 w 1421"/>
                  <a:gd name="T5" fmla="*/ 253 h 253"/>
                  <a:gd name="T6" fmla="*/ 0 w 1421"/>
                  <a:gd name="T7" fmla="*/ 253 h 253"/>
                  <a:gd name="T8" fmla="*/ 54 w 1421"/>
                  <a:gd name="T9" fmla="*/ 0 h 253"/>
                </a:gdLst>
                <a:ahLst/>
                <a:cxnLst>
                  <a:cxn ang="0">
                    <a:pos x="T0" y="T1"/>
                  </a:cxn>
                  <a:cxn ang="0">
                    <a:pos x="T2" y="T3"/>
                  </a:cxn>
                  <a:cxn ang="0">
                    <a:pos x="T4" y="T5"/>
                  </a:cxn>
                  <a:cxn ang="0">
                    <a:pos x="T6" y="T7"/>
                  </a:cxn>
                  <a:cxn ang="0">
                    <a:pos x="T8" y="T9"/>
                  </a:cxn>
                </a:cxnLst>
                <a:rect l="0" t="0" r="r" b="b"/>
                <a:pathLst>
                  <a:path w="1421" h="253">
                    <a:moveTo>
                      <a:pt x="54" y="0"/>
                    </a:moveTo>
                    <a:cubicBezTo>
                      <a:pt x="510" y="0"/>
                      <a:pt x="965" y="0"/>
                      <a:pt x="1421" y="0"/>
                    </a:cubicBezTo>
                    <a:cubicBezTo>
                      <a:pt x="1419" y="82"/>
                      <a:pt x="1418" y="167"/>
                      <a:pt x="1417" y="253"/>
                    </a:cubicBezTo>
                    <a:cubicBezTo>
                      <a:pt x="945" y="253"/>
                      <a:pt x="473" y="253"/>
                      <a:pt x="0" y="253"/>
                    </a:cubicBezTo>
                    <a:cubicBezTo>
                      <a:pt x="19" y="167"/>
                      <a:pt x="37" y="82"/>
                      <a:pt x="5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9" name="Freeform 342"/>
              <p:cNvSpPr>
                <a:spLocks/>
              </p:cNvSpPr>
              <p:nvPr/>
            </p:nvSpPr>
            <p:spPr bwMode="auto">
              <a:xfrm>
                <a:off x="-5486400" y="3800476"/>
                <a:ext cx="5535613" cy="950913"/>
              </a:xfrm>
              <a:custGeom>
                <a:avLst/>
                <a:gdLst>
                  <a:gd name="T0" fmla="*/ 110 w 1476"/>
                  <a:gd name="T1" fmla="*/ 0 h 253"/>
                  <a:gd name="T2" fmla="*/ 1476 w 1476"/>
                  <a:gd name="T3" fmla="*/ 0 h 253"/>
                  <a:gd name="T4" fmla="*/ 1417 w 1476"/>
                  <a:gd name="T5" fmla="*/ 253 h 253"/>
                  <a:gd name="T6" fmla="*/ 0 w 1476"/>
                  <a:gd name="T7" fmla="*/ 253 h 253"/>
                  <a:gd name="T8" fmla="*/ 110 w 1476"/>
                  <a:gd name="T9" fmla="*/ 0 h 253"/>
                </a:gdLst>
                <a:ahLst/>
                <a:cxnLst>
                  <a:cxn ang="0">
                    <a:pos x="T0" y="T1"/>
                  </a:cxn>
                  <a:cxn ang="0">
                    <a:pos x="T2" y="T3"/>
                  </a:cxn>
                  <a:cxn ang="0">
                    <a:pos x="T4" y="T5"/>
                  </a:cxn>
                  <a:cxn ang="0">
                    <a:pos x="T6" y="T7"/>
                  </a:cxn>
                  <a:cxn ang="0">
                    <a:pos x="T8" y="T9"/>
                  </a:cxn>
                </a:cxnLst>
                <a:rect l="0" t="0" r="r" b="b"/>
                <a:pathLst>
                  <a:path w="1476" h="253">
                    <a:moveTo>
                      <a:pt x="110" y="0"/>
                    </a:moveTo>
                    <a:cubicBezTo>
                      <a:pt x="565" y="0"/>
                      <a:pt x="1021" y="0"/>
                      <a:pt x="1476" y="0"/>
                    </a:cubicBezTo>
                    <a:cubicBezTo>
                      <a:pt x="1457" y="82"/>
                      <a:pt x="1437" y="167"/>
                      <a:pt x="1417" y="253"/>
                    </a:cubicBezTo>
                    <a:cubicBezTo>
                      <a:pt x="944" y="253"/>
                      <a:pt x="472" y="253"/>
                      <a:pt x="0" y="253"/>
                    </a:cubicBezTo>
                    <a:cubicBezTo>
                      <a:pt x="37" y="167"/>
                      <a:pt x="74" y="83"/>
                      <a:pt x="11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0" name="Freeform 343"/>
              <p:cNvSpPr>
                <a:spLocks/>
              </p:cNvSpPr>
              <p:nvPr/>
            </p:nvSpPr>
            <p:spPr bwMode="auto">
              <a:xfrm>
                <a:off x="-11401425" y="3800476"/>
                <a:ext cx="5745163" cy="950913"/>
              </a:xfrm>
              <a:custGeom>
                <a:avLst/>
                <a:gdLst>
                  <a:gd name="T0" fmla="*/ 166 w 1532"/>
                  <a:gd name="T1" fmla="*/ 0 h 253"/>
                  <a:gd name="T2" fmla="*/ 1532 w 1532"/>
                  <a:gd name="T3" fmla="*/ 0 h 253"/>
                  <a:gd name="T4" fmla="*/ 1416 w 1532"/>
                  <a:gd name="T5" fmla="*/ 253 h 253"/>
                  <a:gd name="T6" fmla="*/ 0 w 1532"/>
                  <a:gd name="T7" fmla="*/ 253 h 253"/>
                  <a:gd name="T8" fmla="*/ 166 w 1532"/>
                  <a:gd name="T9" fmla="*/ 0 h 253"/>
                </a:gdLst>
                <a:ahLst/>
                <a:cxnLst>
                  <a:cxn ang="0">
                    <a:pos x="T0" y="T1"/>
                  </a:cxn>
                  <a:cxn ang="0">
                    <a:pos x="T2" y="T3"/>
                  </a:cxn>
                  <a:cxn ang="0">
                    <a:pos x="T4" y="T5"/>
                  </a:cxn>
                  <a:cxn ang="0">
                    <a:pos x="T6" y="T7"/>
                  </a:cxn>
                  <a:cxn ang="0">
                    <a:pos x="T8" y="T9"/>
                  </a:cxn>
                </a:cxnLst>
                <a:rect l="0" t="0" r="r" b="b"/>
                <a:pathLst>
                  <a:path w="1532" h="253">
                    <a:moveTo>
                      <a:pt x="166" y="0"/>
                    </a:moveTo>
                    <a:cubicBezTo>
                      <a:pt x="621" y="0"/>
                      <a:pt x="1077" y="0"/>
                      <a:pt x="1532" y="0"/>
                    </a:cubicBezTo>
                    <a:cubicBezTo>
                      <a:pt x="1494" y="82"/>
                      <a:pt x="1456" y="167"/>
                      <a:pt x="1416" y="253"/>
                    </a:cubicBezTo>
                    <a:cubicBezTo>
                      <a:pt x="944" y="253"/>
                      <a:pt x="472" y="253"/>
                      <a:pt x="0" y="253"/>
                    </a:cubicBezTo>
                    <a:cubicBezTo>
                      <a:pt x="56" y="167"/>
                      <a:pt x="112" y="83"/>
                      <a:pt x="16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1" name="Freeform 344"/>
              <p:cNvSpPr>
                <a:spLocks/>
              </p:cNvSpPr>
              <p:nvPr/>
            </p:nvSpPr>
            <p:spPr bwMode="auto">
              <a:xfrm>
                <a:off x="-12152313" y="4860926"/>
                <a:ext cx="30214888" cy="1033463"/>
              </a:xfrm>
              <a:custGeom>
                <a:avLst/>
                <a:gdLst>
                  <a:gd name="T0" fmla="*/ 181 w 8056"/>
                  <a:gd name="T1" fmla="*/ 0 h 275"/>
                  <a:gd name="T2" fmla="*/ 7938 w 8056"/>
                  <a:gd name="T3" fmla="*/ 0 h 275"/>
                  <a:gd name="T4" fmla="*/ 8056 w 8056"/>
                  <a:gd name="T5" fmla="*/ 275 h 275"/>
                  <a:gd name="T6" fmla="*/ 0 w 8056"/>
                  <a:gd name="T7" fmla="*/ 275 h 275"/>
                  <a:gd name="T8" fmla="*/ 181 w 8056"/>
                  <a:gd name="T9" fmla="*/ 0 h 275"/>
                </a:gdLst>
                <a:ahLst/>
                <a:cxnLst>
                  <a:cxn ang="0">
                    <a:pos x="T0" y="T1"/>
                  </a:cxn>
                  <a:cxn ang="0">
                    <a:pos x="T2" y="T3"/>
                  </a:cxn>
                  <a:cxn ang="0">
                    <a:pos x="T4" y="T5"/>
                  </a:cxn>
                  <a:cxn ang="0">
                    <a:pos x="T6" y="T7"/>
                  </a:cxn>
                  <a:cxn ang="0">
                    <a:pos x="T8" y="T9"/>
                  </a:cxn>
                </a:cxnLst>
                <a:rect l="0" t="0" r="r" b="b"/>
                <a:pathLst>
                  <a:path w="8056" h="275">
                    <a:moveTo>
                      <a:pt x="181" y="0"/>
                    </a:moveTo>
                    <a:cubicBezTo>
                      <a:pt x="2766" y="0"/>
                      <a:pt x="5352" y="0"/>
                      <a:pt x="7938" y="0"/>
                    </a:cubicBezTo>
                    <a:cubicBezTo>
                      <a:pt x="7976" y="89"/>
                      <a:pt x="8015" y="181"/>
                      <a:pt x="8056" y="275"/>
                    </a:cubicBezTo>
                    <a:cubicBezTo>
                      <a:pt x="5371" y="275"/>
                      <a:pt x="2686" y="275"/>
                      <a:pt x="0" y="275"/>
                    </a:cubicBezTo>
                    <a:cubicBezTo>
                      <a:pt x="62" y="181"/>
                      <a:pt x="122" y="89"/>
                      <a:pt x="181"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2" name="Freeform 345"/>
              <p:cNvSpPr>
                <a:spLocks/>
              </p:cNvSpPr>
              <p:nvPr/>
            </p:nvSpPr>
            <p:spPr bwMode="auto">
              <a:xfrm>
                <a:off x="-17319625" y="3800476"/>
                <a:ext cx="5959475" cy="950913"/>
              </a:xfrm>
              <a:custGeom>
                <a:avLst/>
                <a:gdLst>
                  <a:gd name="T0" fmla="*/ 223 w 1589"/>
                  <a:gd name="T1" fmla="*/ 0 h 253"/>
                  <a:gd name="T2" fmla="*/ 1589 w 1589"/>
                  <a:gd name="T3" fmla="*/ 0 h 253"/>
                  <a:gd name="T4" fmla="*/ 1417 w 1589"/>
                  <a:gd name="T5" fmla="*/ 253 h 253"/>
                  <a:gd name="T6" fmla="*/ 0 w 1589"/>
                  <a:gd name="T7" fmla="*/ 253 h 253"/>
                  <a:gd name="T8" fmla="*/ 223 w 1589"/>
                  <a:gd name="T9" fmla="*/ 0 h 253"/>
                </a:gdLst>
                <a:ahLst/>
                <a:cxnLst>
                  <a:cxn ang="0">
                    <a:pos x="T0" y="T1"/>
                  </a:cxn>
                  <a:cxn ang="0">
                    <a:pos x="T2" y="T3"/>
                  </a:cxn>
                  <a:cxn ang="0">
                    <a:pos x="T4" y="T5"/>
                  </a:cxn>
                  <a:cxn ang="0">
                    <a:pos x="T6" y="T7"/>
                  </a:cxn>
                  <a:cxn ang="0">
                    <a:pos x="T8" y="T9"/>
                  </a:cxn>
                </a:cxnLst>
                <a:rect l="0" t="0" r="r" b="b"/>
                <a:pathLst>
                  <a:path w="1589" h="253">
                    <a:moveTo>
                      <a:pt x="223" y="0"/>
                    </a:moveTo>
                    <a:cubicBezTo>
                      <a:pt x="678" y="0"/>
                      <a:pt x="1133" y="0"/>
                      <a:pt x="1589" y="0"/>
                    </a:cubicBezTo>
                    <a:cubicBezTo>
                      <a:pt x="1533" y="83"/>
                      <a:pt x="1476" y="167"/>
                      <a:pt x="1417" y="253"/>
                    </a:cubicBezTo>
                    <a:cubicBezTo>
                      <a:pt x="945" y="253"/>
                      <a:pt x="473" y="253"/>
                      <a:pt x="0" y="253"/>
                    </a:cubicBezTo>
                    <a:cubicBezTo>
                      <a:pt x="76" y="167"/>
                      <a:pt x="150" y="82"/>
                      <a:pt x="223"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3" name="Freeform 346"/>
              <p:cNvSpPr>
                <a:spLocks/>
              </p:cNvSpPr>
              <p:nvPr/>
            </p:nvSpPr>
            <p:spPr bwMode="auto">
              <a:xfrm>
                <a:off x="-23234650" y="3800476"/>
                <a:ext cx="6169025" cy="950913"/>
              </a:xfrm>
              <a:custGeom>
                <a:avLst/>
                <a:gdLst>
                  <a:gd name="T0" fmla="*/ 278 w 1645"/>
                  <a:gd name="T1" fmla="*/ 0 h 253"/>
                  <a:gd name="T2" fmla="*/ 1645 w 1645"/>
                  <a:gd name="T3" fmla="*/ 0 h 253"/>
                  <a:gd name="T4" fmla="*/ 1417 w 1645"/>
                  <a:gd name="T5" fmla="*/ 253 h 253"/>
                  <a:gd name="T6" fmla="*/ 0 w 1645"/>
                  <a:gd name="T7" fmla="*/ 253 h 253"/>
                  <a:gd name="T8" fmla="*/ 278 w 1645"/>
                  <a:gd name="T9" fmla="*/ 0 h 253"/>
                </a:gdLst>
                <a:ahLst/>
                <a:cxnLst>
                  <a:cxn ang="0">
                    <a:pos x="T0" y="T1"/>
                  </a:cxn>
                  <a:cxn ang="0">
                    <a:pos x="T2" y="T3"/>
                  </a:cxn>
                  <a:cxn ang="0">
                    <a:pos x="T4" y="T5"/>
                  </a:cxn>
                  <a:cxn ang="0">
                    <a:pos x="T6" y="T7"/>
                  </a:cxn>
                  <a:cxn ang="0">
                    <a:pos x="T8" y="T9"/>
                  </a:cxn>
                </a:cxnLst>
                <a:rect l="0" t="0" r="r" b="b"/>
                <a:pathLst>
                  <a:path w="1645" h="253">
                    <a:moveTo>
                      <a:pt x="278" y="0"/>
                    </a:moveTo>
                    <a:cubicBezTo>
                      <a:pt x="734" y="0"/>
                      <a:pt x="1189" y="0"/>
                      <a:pt x="1645" y="0"/>
                    </a:cubicBezTo>
                    <a:cubicBezTo>
                      <a:pt x="1571" y="83"/>
                      <a:pt x="1495" y="167"/>
                      <a:pt x="1417" y="253"/>
                    </a:cubicBezTo>
                    <a:cubicBezTo>
                      <a:pt x="944" y="253"/>
                      <a:pt x="472" y="253"/>
                      <a:pt x="0" y="253"/>
                    </a:cubicBezTo>
                    <a:cubicBezTo>
                      <a:pt x="95" y="167"/>
                      <a:pt x="188" y="83"/>
                      <a:pt x="27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4" name="Freeform 347"/>
              <p:cNvSpPr>
                <a:spLocks/>
              </p:cNvSpPr>
              <p:nvPr/>
            </p:nvSpPr>
            <p:spPr bwMode="auto">
              <a:xfrm>
                <a:off x="-36533138" y="3800476"/>
                <a:ext cx="13812838" cy="950913"/>
              </a:xfrm>
              <a:custGeom>
                <a:avLst/>
                <a:gdLst>
                  <a:gd name="T0" fmla="*/ 405 w 3683"/>
                  <a:gd name="T1" fmla="*/ 0 h 253"/>
                  <a:gd name="T2" fmla="*/ 3683 w 3683"/>
                  <a:gd name="T3" fmla="*/ 0 h 253"/>
                  <a:gd name="T4" fmla="*/ 3399 w 3683"/>
                  <a:gd name="T5" fmla="*/ 253 h 253"/>
                  <a:gd name="T6" fmla="*/ 0 w 3683"/>
                  <a:gd name="T7" fmla="*/ 253 h 253"/>
                  <a:gd name="T8" fmla="*/ 405 w 3683"/>
                  <a:gd name="T9" fmla="*/ 0 h 253"/>
                </a:gdLst>
                <a:ahLst/>
                <a:cxnLst>
                  <a:cxn ang="0">
                    <a:pos x="T0" y="T1"/>
                  </a:cxn>
                  <a:cxn ang="0">
                    <a:pos x="T2" y="T3"/>
                  </a:cxn>
                  <a:cxn ang="0">
                    <a:pos x="T4" y="T5"/>
                  </a:cxn>
                  <a:cxn ang="0">
                    <a:pos x="T6" y="T7"/>
                  </a:cxn>
                  <a:cxn ang="0">
                    <a:pos x="T8" y="T9"/>
                  </a:cxn>
                </a:cxnLst>
                <a:rect l="0" t="0" r="r" b="b"/>
                <a:pathLst>
                  <a:path w="3683" h="253">
                    <a:moveTo>
                      <a:pt x="405" y="0"/>
                    </a:moveTo>
                    <a:cubicBezTo>
                      <a:pt x="1498" y="0"/>
                      <a:pt x="2590" y="0"/>
                      <a:pt x="3683" y="0"/>
                    </a:cubicBezTo>
                    <a:cubicBezTo>
                      <a:pt x="3591" y="82"/>
                      <a:pt x="3496" y="167"/>
                      <a:pt x="3399" y="253"/>
                    </a:cubicBezTo>
                    <a:cubicBezTo>
                      <a:pt x="2266" y="253"/>
                      <a:pt x="1133" y="253"/>
                      <a:pt x="0" y="253"/>
                    </a:cubicBezTo>
                    <a:cubicBezTo>
                      <a:pt x="138" y="167"/>
                      <a:pt x="273" y="83"/>
                      <a:pt x="40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5" name="Freeform 348"/>
              <p:cNvSpPr>
                <a:spLocks noEditPoints="1"/>
              </p:cNvSpPr>
              <p:nvPr/>
            </p:nvSpPr>
            <p:spPr bwMode="auto">
              <a:xfrm>
                <a:off x="-22725063" y="2203451"/>
                <a:ext cx="1241425" cy="263525"/>
              </a:xfrm>
              <a:custGeom>
                <a:avLst/>
                <a:gdLst>
                  <a:gd name="T0" fmla="*/ 321 w 331"/>
                  <a:gd name="T1" fmla="*/ 28 h 70"/>
                  <a:gd name="T2" fmla="*/ 278 w 331"/>
                  <a:gd name="T3" fmla="*/ 45 h 70"/>
                  <a:gd name="T4" fmla="*/ 200 w 331"/>
                  <a:gd name="T5" fmla="*/ 55 h 70"/>
                  <a:gd name="T6" fmla="*/ 263 w 331"/>
                  <a:gd name="T7" fmla="*/ 70 h 70"/>
                  <a:gd name="T8" fmla="*/ 190 w 331"/>
                  <a:gd name="T9" fmla="*/ 70 h 70"/>
                  <a:gd name="T10" fmla="*/ 141 w 331"/>
                  <a:gd name="T11" fmla="*/ 57 h 70"/>
                  <a:gd name="T12" fmla="*/ 132 w 331"/>
                  <a:gd name="T13" fmla="*/ 57 h 70"/>
                  <a:gd name="T14" fmla="*/ 26 w 331"/>
                  <a:gd name="T15" fmla="*/ 50 h 70"/>
                  <a:gd name="T16" fmla="*/ 11 w 331"/>
                  <a:gd name="T17" fmla="*/ 28 h 70"/>
                  <a:gd name="T18" fmla="*/ 76 w 331"/>
                  <a:gd name="T19" fmla="*/ 7 h 70"/>
                  <a:gd name="T20" fmla="*/ 200 w 331"/>
                  <a:gd name="T21" fmla="*/ 0 h 70"/>
                  <a:gd name="T22" fmla="*/ 305 w 331"/>
                  <a:gd name="T23" fmla="*/ 7 h 70"/>
                  <a:gd name="T24" fmla="*/ 321 w 331"/>
                  <a:gd name="T25" fmla="*/ 28 h 70"/>
                  <a:gd name="T26" fmla="*/ 68 w 331"/>
                  <a:gd name="T27" fmla="*/ 28 h 70"/>
                  <a:gd name="T28" fmla="*/ 75 w 331"/>
                  <a:gd name="T29" fmla="*/ 44 h 70"/>
                  <a:gd name="T30" fmla="*/ 142 w 331"/>
                  <a:gd name="T31" fmla="*/ 49 h 70"/>
                  <a:gd name="T32" fmla="*/ 221 w 331"/>
                  <a:gd name="T33" fmla="*/ 44 h 70"/>
                  <a:gd name="T34" fmla="*/ 263 w 331"/>
                  <a:gd name="T35" fmla="*/ 28 h 70"/>
                  <a:gd name="T36" fmla="*/ 257 w 331"/>
                  <a:gd name="T37" fmla="*/ 13 h 70"/>
                  <a:gd name="T38" fmla="*/ 191 w 331"/>
                  <a:gd name="T39" fmla="*/ 8 h 70"/>
                  <a:gd name="T40" fmla="*/ 111 w 331"/>
                  <a:gd name="T41" fmla="*/ 13 h 70"/>
                  <a:gd name="T42" fmla="*/ 68 w 331"/>
                  <a:gd name="T43" fmla="*/ 2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1" h="70">
                    <a:moveTo>
                      <a:pt x="321" y="28"/>
                    </a:moveTo>
                    <a:cubicBezTo>
                      <a:pt x="313" y="35"/>
                      <a:pt x="299" y="41"/>
                      <a:pt x="278" y="45"/>
                    </a:cubicBezTo>
                    <a:cubicBezTo>
                      <a:pt x="258" y="50"/>
                      <a:pt x="232" y="53"/>
                      <a:pt x="200" y="55"/>
                    </a:cubicBezTo>
                    <a:cubicBezTo>
                      <a:pt x="221" y="60"/>
                      <a:pt x="242" y="65"/>
                      <a:pt x="263" y="70"/>
                    </a:cubicBezTo>
                    <a:cubicBezTo>
                      <a:pt x="239" y="70"/>
                      <a:pt x="214" y="70"/>
                      <a:pt x="190" y="70"/>
                    </a:cubicBezTo>
                    <a:cubicBezTo>
                      <a:pt x="173" y="66"/>
                      <a:pt x="157" y="62"/>
                      <a:pt x="141" y="57"/>
                    </a:cubicBezTo>
                    <a:cubicBezTo>
                      <a:pt x="132" y="57"/>
                      <a:pt x="132" y="57"/>
                      <a:pt x="132" y="57"/>
                    </a:cubicBezTo>
                    <a:cubicBezTo>
                      <a:pt x="82" y="57"/>
                      <a:pt x="47" y="55"/>
                      <a:pt x="26" y="50"/>
                    </a:cubicBezTo>
                    <a:cubicBezTo>
                      <a:pt x="5" y="45"/>
                      <a:pt x="0" y="38"/>
                      <a:pt x="11" y="28"/>
                    </a:cubicBezTo>
                    <a:cubicBezTo>
                      <a:pt x="22" y="19"/>
                      <a:pt x="44" y="12"/>
                      <a:pt x="76" y="7"/>
                    </a:cubicBezTo>
                    <a:cubicBezTo>
                      <a:pt x="109" y="2"/>
                      <a:pt x="150" y="0"/>
                      <a:pt x="200" y="0"/>
                    </a:cubicBezTo>
                    <a:cubicBezTo>
                      <a:pt x="249" y="0"/>
                      <a:pt x="284" y="2"/>
                      <a:pt x="305" y="7"/>
                    </a:cubicBezTo>
                    <a:cubicBezTo>
                      <a:pt x="326" y="12"/>
                      <a:pt x="331" y="19"/>
                      <a:pt x="321" y="28"/>
                    </a:cubicBezTo>
                    <a:close/>
                    <a:moveTo>
                      <a:pt x="68" y="28"/>
                    </a:moveTo>
                    <a:cubicBezTo>
                      <a:pt x="60" y="35"/>
                      <a:pt x="62" y="40"/>
                      <a:pt x="75" y="44"/>
                    </a:cubicBezTo>
                    <a:cubicBezTo>
                      <a:pt x="87" y="48"/>
                      <a:pt x="109" y="49"/>
                      <a:pt x="142" y="49"/>
                    </a:cubicBezTo>
                    <a:cubicBezTo>
                      <a:pt x="174" y="49"/>
                      <a:pt x="200" y="48"/>
                      <a:pt x="221" y="44"/>
                    </a:cubicBezTo>
                    <a:cubicBezTo>
                      <a:pt x="241" y="41"/>
                      <a:pt x="256" y="35"/>
                      <a:pt x="263" y="28"/>
                    </a:cubicBezTo>
                    <a:cubicBezTo>
                      <a:pt x="271" y="22"/>
                      <a:pt x="269" y="17"/>
                      <a:pt x="257" y="13"/>
                    </a:cubicBezTo>
                    <a:cubicBezTo>
                      <a:pt x="245" y="9"/>
                      <a:pt x="223" y="8"/>
                      <a:pt x="191" y="8"/>
                    </a:cubicBezTo>
                    <a:cubicBezTo>
                      <a:pt x="158" y="8"/>
                      <a:pt x="132" y="9"/>
                      <a:pt x="111" y="13"/>
                    </a:cubicBezTo>
                    <a:cubicBezTo>
                      <a:pt x="91" y="17"/>
                      <a:pt x="76" y="22"/>
                      <a:pt x="68"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6" name="Freeform 349"/>
              <p:cNvSpPr>
                <a:spLocks/>
              </p:cNvSpPr>
              <p:nvPr/>
            </p:nvSpPr>
            <p:spPr bwMode="auto">
              <a:xfrm>
                <a:off x="-17537113" y="2206626"/>
                <a:ext cx="1616075" cy="211138"/>
              </a:xfrm>
              <a:custGeom>
                <a:avLst/>
                <a:gdLst>
                  <a:gd name="T0" fmla="*/ 293 w 431"/>
                  <a:gd name="T1" fmla="*/ 56 h 56"/>
                  <a:gd name="T2" fmla="*/ 234 w 431"/>
                  <a:gd name="T3" fmla="*/ 56 h 56"/>
                  <a:gd name="T4" fmla="*/ 209 w 431"/>
                  <a:gd name="T5" fmla="*/ 22 h 56"/>
                  <a:gd name="T6" fmla="*/ 206 w 431"/>
                  <a:gd name="T7" fmla="*/ 16 h 56"/>
                  <a:gd name="T8" fmla="*/ 205 w 431"/>
                  <a:gd name="T9" fmla="*/ 10 h 56"/>
                  <a:gd name="T10" fmla="*/ 191 w 431"/>
                  <a:gd name="T11" fmla="*/ 17 h 56"/>
                  <a:gd name="T12" fmla="*/ 178 w 431"/>
                  <a:gd name="T13" fmla="*/ 22 h 56"/>
                  <a:gd name="T14" fmla="*/ 91 w 431"/>
                  <a:gd name="T15" fmla="*/ 56 h 56"/>
                  <a:gd name="T16" fmla="*/ 32 w 431"/>
                  <a:gd name="T17" fmla="*/ 56 h 56"/>
                  <a:gd name="T18" fmla="*/ 16 w 431"/>
                  <a:gd name="T19" fmla="*/ 27 h 56"/>
                  <a:gd name="T20" fmla="*/ 0 w 431"/>
                  <a:gd name="T21" fmla="*/ 0 h 56"/>
                  <a:gd name="T22" fmla="*/ 55 w 431"/>
                  <a:gd name="T23" fmla="*/ 0 h 56"/>
                  <a:gd name="T24" fmla="*/ 71 w 431"/>
                  <a:gd name="T25" fmla="*/ 32 h 56"/>
                  <a:gd name="T26" fmla="*/ 73 w 431"/>
                  <a:gd name="T27" fmla="*/ 46 h 56"/>
                  <a:gd name="T28" fmla="*/ 88 w 431"/>
                  <a:gd name="T29" fmla="*/ 39 h 56"/>
                  <a:gd name="T30" fmla="*/ 103 w 431"/>
                  <a:gd name="T31" fmla="*/ 32 h 56"/>
                  <a:gd name="T32" fmla="*/ 188 w 431"/>
                  <a:gd name="T33" fmla="*/ 0 h 56"/>
                  <a:gd name="T34" fmla="*/ 241 w 431"/>
                  <a:gd name="T35" fmla="*/ 0 h 56"/>
                  <a:gd name="T36" fmla="*/ 266 w 431"/>
                  <a:gd name="T37" fmla="*/ 32 h 56"/>
                  <a:gd name="T38" fmla="*/ 270 w 431"/>
                  <a:gd name="T39" fmla="*/ 46 h 56"/>
                  <a:gd name="T40" fmla="*/ 299 w 431"/>
                  <a:gd name="T41" fmla="*/ 32 h 56"/>
                  <a:gd name="T42" fmla="*/ 376 w 431"/>
                  <a:gd name="T43" fmla="*/ 0 h 56"/>
                  <a:gd name="T44" fmla="*/ 431 w 431"/>
                  <a:gd name="T45" fmla="*/ 0 h 56"/>
                  <a:gd name="T46" fmla="*/ 293 w 431"/>
                  <a:gd name="T4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1" h="56">
                    <a:moveTo>
                      <a:pt x="293" y="56"/>
                    </a:moveTo>
                    <a:cubicBezTo>
                      <a:pt x="273" y="56"/>
                      <a:pt x="254" y="56"/>
                      <a:pt x="234" y="56"/>
                    </a:cubicBezTo>
                    <a:cubicBezTo>
                      <a:pt x="226" y="44"/>
                      <a:pt x="217" y="33"/>
                      <a:pt x="209" y="22"/>
                    </a:cubicBezTo>
                    <a:cubicBezTo>
                      <a:pt x="206" y="16"/>
                      <a:pt x="206" y="16"/>
                      <a:pt x="206" y="16"/>
                    </a:cubicBezTo>
                    <a:cubicBezTo>
                      <a:pt x="205" y="10"/>
                      <a:pt x="205" y="10"/>
                      <a:pt x="205" y="10"/>
                    </a:cubicBezTo>
                    <a:cubicBezTo>
                      <a:pt x="191" y="17"/>
                      <a:pt x="191" y="17"/>
                      <a:pt x="191" y="17"/>
                    </a:cubicBezTo>
                    <a:cubicBezTo>
                      <a:pt x="178" y="22"/>
                      <a:pt x="178" y="22"/>
                      <a:pt x="178" y="22"/>
                    </a:cubicBezTo>
                    <a:cubicBezTo>
                      <a:pt x="149" y="33"/>
                      <a:pt x="120" y="44"/>
                      <a:pt x="91" y="56"/>
                    </a:cubicBezTo>
                    <a:cubicBezTo>
                      <a:pt x="71" y="56"/>
                      <a:pt x="52" y="56"/>
                      <a:pt x="32" y="56"/>
                    </a:cubicBezTo>
                    <a:cubicBezTo>
                      <a:pt x="27" y="46"/>
                      <a:pt x="21" y="37"/>
                      <a:pt x="16" y="27"/>
                    </a:cubicBezTo>
                    <a:cubicBezTo>
                      <a:pt x="11" y="18"/>
                      <a:pt x="5" y="9"/>
                      <a:pt x="0" y="0"/>
                    </a:cubicBezTo>
                    <a:cubicBezTo>
                      <a:pt x="18" y="0"/>
                      <a:pt x="37" y="0"/>
                      <a:pt x="55" y="0"/>
                    </a:cubicBezTo>
                    <a:cubicBezTo>
                      <a:pt x="60" y="11"/>
                      <a:pt x="65" y="21"/>
                      <a:pt x="71" y="32"/>
                    </a:cubicBezTo>
                    <a:cubicBezTo>
                      <a:pt x="73" y="46"/>
                      <a:pt x="73" y="46"/>
                      <a:pt x="73" y="46"/>
                    </a:cubicBezTo>
                    <a:cubicBezTo>
                      <a:pt x="88" y="39"/>
                      <a:pt x="88" y="39"/>
                      <a:pt x="88" y="39"/>
                    </a:cubicBezTo>
                    <a:cubicBezTo>
                      <a:pt x="94" y="36"/>
                      <a:pt x="103" y="32"/>
                      <a:pt x="103" y="32"/>
                    </a:cubicBezTo>
                    <a:cubicBezTo>
                      <a:pt x="132" y="21"/>
                      <a:pt x="160" y="11"/>
                      <a:pt x="188" y="0"/>
                    </a:cubicBezTo>
                    <a:cubicBezTo>
                      <a:pt x="206" y="0"/>
                      <a:pt x="224" y="0"/>
                      <a:pt x="241" y="0"/>
                    </a:cubicBezTo>
                    <a:cubicBezTo>
                      <a:pt x="249" y="11"/>
                      <a:pt x="258" y="21"/>
                      <a:pt x="266" y="32"/>
                    </a:cubicBezTo>
                    <a:cubicBezTo>
                      <a:pt x="266" y="32"/>
                      <a:pt x="270" y="40"/>
                      <a:pt x="270" y="46"/>
                    </a:cubicBezTo>
                    <a:cubicBezTo>
                      <a:pt x="270" y="46"/>
                      <a:pt x="285" y="38"/>
                      <a:pt x="299" y="32"/>
                    </a:cubicBezTo>
                    <a:cubicBezTo>
                      <a:pt x="325" y="21"/>
                      <a:pt x="350" y="11"/>
                      <a:pt x="376" y="0"/>
                    </a:cubicBezTo>
                    <a:cubicBezTo>
                      <a:pt x="394" y="0"/>
                      <a:pt x="412" y="0"/>
                      <a:pt x="431" y="0"/>
                    </a:cubicBezTo>
                    <a:cubicBezTo>
                      <a:pt x="385" y="18"/>
                      <a:pt x="339" y="37"/>
                      <a:pt x="293"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7" name="Freeform 350"/>
              <p:cNvSpPr>
                <a:spLocks/>
              </p:cNvSpPr>
              <p:nvPr/>
            </p:nvSpPr>
            <p:spPr bwMode="auto">
              <a:xfrm>
                <a:off x="-11869738" y="2206626"/>
                <a:ext cx="850900" cy="211138"/>
              </a:xfrm>
              <a:custGeom>
                <a:avLst/>
                <a:gdLst>
                  <a:gd name="T0" fmla="*/ 188 w 227"/>
                  <a:gd name="T1" fmla="*/ 56 h 56"/>
                  <a:gd name="T2" fmla="*/ 0 w 227"/>
                  <a:gd name="T3" fmla="*/ 56 h 56"/>
                  <a:gd name="T4" fmla="*/ 41 w 227"/>
                  <a:gd name="T5" fmla="*/ 0 h 56"/>
                  <a:gd name="T6" fmla="*/ 227 w 227"/>
                  <a:gd name="T7" fmla="*/ 0 h 56"/>
                  <a:gd name="T8" fmla="*/ 222 w 227"/>
                  <a:gd name="T9" fmla="*/ 7 h 56"/>
                  <a:gd name="T10" fmla="*/ 89 w 227"/>
                  <a:gd name="T11" fmla="*/ 7 h 56"/>
                  <a:gd name="T12" fmla="*/ 78 w 227"/>
                  <a:gd name="T13" fmla="*/ 22 h 56"/>
                  <a:gd name="T14" fmla="*/ 203 w 227"/>
                  <a:gd name="T15" fmla="*/ 22 h 56"/>
                  <a:gd name="T16" fmla="*/ 198 w 227"/>
                  <a:gd name="T17" fmla="*/ 30 h 56"/>
                  <a:gd name="T18" fmla="*/ 73 w 227"/>
                  <a:gd name="T19" fmla="*/ 30 h 56"/>
                  <a:gd name="T20" fmla="*/ 60 w 227"/>
                  <a:gd name="T21" fmla="*/ 48 h 56"/>
                  <a:gd name="T22" fmla="*/ 194 w 227"/>
                  <a:gd name="T23" fmla="*/ 48 h 56"/>
                  <a:gd name="T24" fmla="*/ 188 w 227"/>
                  <a:gd name="T2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56">
                    <a:moveTo>
                      <a:pt x="188" y="56"/>
                    </a:moveTo>
                    <a:cubicBezTo>
                      <a:pt x="125" y="56"/>
                      <a:pt x="63" y="56"/>
                      <a:pt x="0" y="56"/>
                    </a:cubicBezTo>
                    <a:cubicBezTo>
                      <a:pt x="14" y="37"/>
                      <a:pt x="28" y="18"/>
                      <a:pt x="41" y="0"/>
                    </a:cubicBezTo>
                    <a:cubicBezTo>
                      <a:pt x="103" y="0"/>
                      <a:pt x="166" y="0"/>
                      <a:pt x="227" y="0"/>
                    </a:cubicBezTo>
                    <a:cubicBezTo>
                      <a:pt x="222" y="7"/>
                      <a:pt x="222" y="7"/>
                      <a:pt x="222" y="7"/>
                    </a:cubicBezTo>
                    <a:cubicBezTo>
                      <a:pt x="178" y="7"/>
                      <a:pt x="134" y="7"/>
                      <a:pt x="89" y="7"/>
                    </a:cubicBezTo>
                    <a:cubicBezTo>
                      <a:pt x="78" y="22"/>
                      <a:pt x="78" y="22"/>
                      <a:pt x="78" y="22"/>
                    </a:cubicBezTo>
                    <a:cubicBezTo>
                      <a:pt x="120" y="22"/>
                      <a:pt x="162" y="22"/>
                      <a:pt x="203" y="22"/>
                    </a:cubicBezTo>
                    <a:cubicBezTo>
                      <a:pt x="198" y="30"/>
                      <a:pt x="198" y="30"/>
                      <a:pt x="198" y="30"/>
                    </a:cubicBezTo>
                    <a:cubicBezTo>
                      <a:pt x="156" y="30"/>
                      <a:pt x="115" y="30"/>
                      <a:pt x="73" y="30"/>
                    </a:cubicBezTo>
                    <a:cubicBezTo>
                      <a:pt x="60" y="48"/>
                      <a:pt x="60" y="48"/>
                      <a:pt x="60" y="48"/>
                    </a:cubicBezTo>
                    <a:cubicBezTo>
                      <a:pt x="105" y="48"/>
                      <a:pt x="149" y="48"/>
                      <a:pt x="194" y="48"/>
                    </a:cubicBezTo>
                    <a:lnTo>
                      <a:pt x="188" y="5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8" name="Freeform 351"/>
              <p:cNvSpPr>
                <a:spLocks noEditPoints="1"/>
              </p:cNvSpPr>
              <p:nvPr/>
            </p:nvSpPr>
            <p:spPr bwMode="auto">
              <a:xfrm>
                <a:off x="-6499225" y="2206626"/>
                <a:ext cx="933450" cy="211138"/>
              </a:xfrm>
              <a:custGeom>
                <a:avLst/>
                <a:gdLst>
                  <a:gd name="T0" fmla="*/ 66 w 249"/>
                  <a:gd name="T1" fmla="*/ 33 h 56"/>
                  <a:gd name="T2" fmla="*/ 54 w 249"/>
                  <a:gd name="T3" fmla="*/ 56 h 56"/>
                  <a:gd name="T4" fmla="*/ 0 w 249"/>
                  <a:gd name="T5" fmla="*/ 56 h 56"/>
                  <a:gd name="T6" fmla="*/ 29 w 249"/>
                  <a:gd name="T7" fmla="*/ 0 h 56"/>
                  <a:gd name="T8" fmla="*/ 122 w 249"/>
                  <a:gd name="T9" fmla="*/ 0 h 56"/>
                  <a:gd name="T10" fmla="*/ 214 w 249"/>
                  <a:gd name="T11" fmla="*/ 4 h 56"/>
                  <a:gd name="T12" fmla="*/ 239 w 249"/>
                  <a:gd name="T13" fmla="*/ 16 h 56"/>
                  <a:gd name="T14" fmla="*/ 167 w 249"/>
                  <a:gd name="T15" fmla="*/ 31 h 56"/>
                  <a:gd name="T16" fmla="*/ 249 w 249"/>
                  <a:gd name="T17" fmla="*/ 56 h 56"/>
                  <a:gd name="T18" fmla="*/ 187 w 249"/>
                  <a:gd name="T19" fmla="*/ 56 h 56"/>
                  <a:gd name="T20" fmla="*/ 119 w 249"/>
                  <a:gd name="T21" fmla="*/ 33 h 56"/>
                  <a:gd name="T22" fmla="*/ 66 w 249"/>
                  <a:gd name="T23" fmla="*/ 33 h 56"/>
                  <a:gd name="T24" fmla="*/ 69 w 249"/>
                  <a:gd name="T25" fmla="*/ 26 h 56"/>
                  <a:gd name="T26" fmla="*/ 107 w 249"/>
                  <a:gd name="T27" fmla="*/ 26 h 56"/>
                  <a:gd name="T28" fmla="*/ 163 w 249"/>
                  <a:gd name="T29" fmla="*/ 23 h 56"/>
                  <a:gd name="T30" fmla="*/ 183 w 249"/>
                  <a:gd name="T31" fmla="*/ 16 h 56"/>
                  <a:gd name="T32" fmla="*/ 168 w 249"/>
                  <a:gd name="T33" fmla="*/ 9 h 56"/>
                  <a:gd name="T34" fmla="*/ 114 w 249"/>
                  <a:gd name="T35" fmla="*/ 7 h 56"/>
                  <a:gd name="T36" fmla="*/ 79 w 249"/>
                  <a:gd name="T37" fmla="*/ 7 h 56"/>
                  <a:gd name="T38" fmla="*/ 69 w 249"/>
                  <a:gd name="T39"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9" h="56">
                    <a:moveTo>
                      <a:pt x="66" y="33"/>
                    </a:moveTo>
                    <a:cubicBezTo>
                      <a:pt x="62" y="41"/>
                      <a:pt x="58" y="48"/>
                      <a:pt x="54" y="56"/>
                    </a:cubicBezTo>
                    <a:cubicBezTo>
                      <a:pt x="36" y="56"/>
                      <a:pt x="18" y="56"/>
                      <a:pt x="0" y="56"/>
                    </a:cubicBezTo>
                    <a:cubicBezTo>
                      <a:pt x="10" y="37"/>
                      <a:pt x="19" y="18"/>
                      <a:pt x="29" y="0"/>
                    </a:cubicBezTo>
                    <a:cubicBezTo>
                      <a:pt x="60" y="0"/>
                      <a:pt x="91" y="0"/>
                      <a:pt x="122" y="0"/>
                    </a:cubicBezTo>
                    <a:cubicBezTo>
                      <a:pt x="164" y="0"/>
                      <a:pt x="195" y="1"/>
                      <a:pt x="214" y="4"/>
                    </a:cubicBezTo>
                    <a:cubicBezTo>
                      <a:pt x="233" y="7"/>
                      <a:pt x="239" y="16"/>
                      <a:pt x="239" y="16"/>
                    </a:cubicBezTo>
                    <a:cubicBezTo>
                      <a:pt x="236" y="23"/>
                      <a:pt x="212" y="28"/>
                      <a:pt x="167" y="31"/>
                    </a:cubicBezTo>
                    <a:cubicBezTo>
                      <a:pt x="195" y="39"/>
                      <a:pt x="222" y="47"/>
                      <a:pt x="249" y="56"/>
                    </a:cubicBezTo>
                    <a:cubicBezTo>
                      <a:pt x="228" y="56"/>
                      <a:pt x="208" y="56"/>
                      <a:pt x="187" y="56"/>
                    </a:cubicBezTo>
                    <a:cubicBezTo>
                      <a:pt x="164" y="48"/>
                      <a:pt x="142" y="41"/>
                      <a:pt x="119" y="33"/>
                    </a:cubicBezTo>
                    <a:cubicBezTo>
                      <a:pt x="101" y="33"/>
                      <a:pt x="83" y="33"/>
                      <a:pt x="66" y="33"/>
                    </a:cubicBezTo>
                    <a:close/>
                    <a:moveTo>
                      <a:pt x="69" y="26"/>
                    </a:moveTo>
                    <a:cubicBezTo>
                      <a:pt x="82" y="26"/>
                      <a:pt x="94" y="26"/>
                      <a:pt x="107" y="26"/>
                    </a:cubicBezTo>
                    <a:cubicBezTo>
                      <a:pt x="132" y="26"/>
                      <a:pt x="151" y="25"/>
                      <a:pt x="163" y="23"/>
                    </a:cubicBezTo>
                    <a:cubicBezTo>
                      <a:pt x="175" y="22"/>
                      <a:pt x="183" y="16"/>
                      <a:pt x="183" y="16"/>
                    </a:cubicBezTo>
                    <a:cubicBezTo>
                      <a:pt x="183" y="16"/>
                      <a:pt x="180" y="11"/>
                      <a:pt x="168" y="9"/>
                    </a:cubicBezTo>
                    <a:cubicBezTo>
                      <a:pt x="157" y="8"/>
                      <a:pt x="139" y="7"/>
                      <a:pt x="114" y="7"/>
                    </a:cubicBezTo>
                    <a:cubicBezTo>
                      <a:pt x="102" y="7"/>
                      <a:pt x="91" y="7"/>
                      <a:pt x="79" y="7"/>
                    </a:cubicBezTo>
                    <a:cubicBezTo>
                      <a:pt x="76" y="13"/>
                      <a:pt x="72" y="19"/>
                      <a:pt x="69"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9" name="Freeform 352"/>
              <p:cNvSpPr>
                <a:spLocks/>
              </p:cNvSpPr>
              <p:nvPr/>
            </p:nvSpPr>
            <p:spPr bwMode="auto">
              <a:xfrm>
                <a:off x="-1144588" y="2206626"/>
                <a:ext cx="938213" cy="211138"/>
              </a:xfrm>
              <a:custGeom>
                <a:avLst/>
                <a:gdLst>
                  <a:gd name="T0" fmla="*/ 138 w 250"/>
                  <a:gd name="T1" fmla="*/ 56 h 56"/>
                  <a:gd name="T2" fmla="*/ 84 w 250"/>
                  <a:gd name="T3" fmla="*/ 56 h 56"/>
                  <a:gd name="T4" fmla="*/ 97 w 250"/>
                  <a:gd name="T5" fmla="*/ 7 h 56"/>
                  <a:gd name="T6" fmla="*/ 0 w 250"/>
                  <a:gd name="T7" fmla="*/ 7 h 56"/>
                  <a:gd name="T8" fmla="*/ 3 w 250"/>
                  <a:gd name="T9" fmla="*/ 0 h 56"/>
                  <a:gd name="T10" fmla="*/ 250 w 250"/>
                  <a:gd name="T11" fmla="*/ 0 h 56"/>
                  <a:gd name="T12" fmla="*/ 248 w 250"/>
                  <a:gd name="T13" fmla="*/ 7 h 56"/>
                  <a:gd name="T14" fmla="*/ 151 w 250"/>
                  <a:gd name="T15" fmla="*/ 7 h 56"/>
                  <a:gd name="T16" fmla="*/ 138 w 250"/>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56">
                    <a:moveTo>
                      <a:pt x="138" y="56"/>
                    </a:moveTo>
                    <a:cubicBezTo>
                      <a:pt x="120" y="56"/>
                      <a:pt x="102" y="56"/>
                      <a:pt x="84" y="56"/>
                    </a:cubicBezTo>
                    <a:cubicBezTo>
                      <a:pt x="88" y="39"/>
                      <a:pt x="93" y="23"/>
                      <a:pt x="97" y="7"/>
                    </a:cubicBezTo>
                    <a:cubicBezTo>
                      <a:pt x="65" y="7"/>
                      <a:pt x="33" y="7"/>
                      <a:pt x="0" y="7"/>
                    </a:cubicBezTo>
                    <a:cubicBezTo>
                      <a:pt x="3" y="0"/>
                      <a:pt x="3" y="0"/>
                      <a:pt x="3" y="0"/>
                    </a:cubicBezTo>
                    <a:cubicBezTo>
                      <a:pt x="85" y="0"/>
                      <a:pt x="168" y="0"/>
                      <a:pt x="250" y="0"/>
                    </a:cubicBezTo>
                    <a:cubicBezTo>
                      <a:pt x="248" y="7"/>
                      <a:pt x="248" y="7"/>
                      <a:pt x="248" y="7"/>
                    </a:cubicBezTo>
                    <a:cubicBezTo>
                      <a:pt x="216" y="7"/>
                      <a:pt x="184" y="7"/>
                      <a:pt x="151" y="7"/>
                    </a:cubicBezTo>
                    <a:cubicBezTo>
                      <a:pt x="147" y="23"/>
                      <a:pt x="142" y="39"/>
                      <a:pt x="138"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 name="Freeform 353"/>
              <p:cNvSpPr>
                <a:spLocks/>
              </p:cNvSpPr>
              <p:nvPr/>
            </p:nvSpPr>
            <p:spPr bwMode="auto">
              <a:xfrm>
                <a:off x="4090988" y="2206626"/>
                <a:ext cx="1023938" cy="211138"/>
              </a:xfrm>
              <a:custGeom>
                <a:avLst/>
                <a:gdLst>
                  <a:gd name="T0" fmla="*/ 135 w 273"/>
                  <a:gd name="T1" fmla="*/ 25 h 56"/>
                  <a:gd name="T2" fmla="*/ 215 w 273"/>
                  <a:gd name="T3" fmla="*/ 0 h 56"/>
                  <a:gd name="T4" fmla="*/ 273 w 273"/>
                  <a:gd name="T5" fmla="*/ 0 h 56"/>
                  <a:gd name="T6" fmla="*/ 161 w 273"/>
                  <a:gd name="T7" fmla="*/ 34 h 56"/>
                  <a:gd name="T8" fmla="*/ 160 w 273"/>
                  <a:gd name="T9" fmla="*/ 56 h 56"/>
                  <a:gd name="T10" fmla="*/ 105 w 273"/>
                  <a:gd name="T11" fmla="*/ 56 h 56"/>
                  <a:gd name="T12" fmla="*/ 107 w 273"/>
                  <a:gd name="T13" fmla="*/ 34 h 56"/>
                  <a:gd name="T14" fmla="*/ 0 w 273"/>
                  <a:gd name="T15" fmla="*/ 0 h 56"/>
                  <a:gd name="T16" fmla="*/ 59 w 273"/>
                  <a:gd name="T17" fmla="*/ 0 h 56"/>
                  <a:gd name="T18" fmla="*/ 135 w 273"/>
                  <a:gd name="T19"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56">
                    <a:moveTo>
                      <a:pt x="135" y="25"/>
                    </a:moveTo>
                    <a:cubicBezTo>
                      <a:pt x="162" y="17"/>
                      <a:pt x="188" y="8"/>
                      <a:pt x="215" y="0"/>
                    </a:cubicBezTo>
                    <a:cubicBezTo>
                      <a:pt x="234" y="0"/>
                      <a:pt x="254" y="0"/>
                      <a:pt x="273" y="0"/>
                    </a:cubicBezTo>
                    <a:cubicBezTo>
                      <a:pt x="236" y="11"/>
                      <a:pt x="199" y="22"/>
                      <a:pt x="161" y="34"/>
                    </a:cubicBezTo>
                    <a:cubicBezTo>
                      <a:pt x="161" y="41"/>
                      <a:pt x="160" y="48"/>
                      <a:pt x="160" y="56"/>
                    </a:cubicBezTo>
                    <a:cubicBezTo>
                      <a:pt x="142" y="56"/>
                      <a:pt x="124" y="56"/>
                      <a:pt x="105" y="56"/>
                    </a:cubicBezTo>
                    <a:cubicBezTo>
                      <a:pt x="106" y="48"/>
                      <a:pt x="106" y="41"/>
                      <a:pt x="107" y="34"/>
                    </a:cubicBezTo>
                    <a:cubicBezTo>
                      <a:pt x="71" y="23"/>
                      <a:pt x="36" y="11"/>
                      <a:pt x="0" y="0"/>
                    </a:cubicBezTo>
                    <a:cubicBezTo>
                      <a:pt x="20" y="0"/>
                      <a:pt x="39" y="0"/>
                      <a:pt x="59" y="0"/>
                    </a:cubicBezTo>
                    <a:cubicBezTo>
                      <a:pt x="84" y="8"/>
                      <a:pt x="109" y="17"/>
                      <a:pt x="135" y="2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1" name="Freeform 354"/>
              <p:cNvSpPr>
                <a:spLocks/>
              </p:cNvSpPr>
              <p:nvPr/>
            </p:nvSpPr>
            <p:spPr bwMode="auto">
              <a:xfrm>
                <a:off x="9548813" y="2206626"/>
                <a:ext cx="1001713" cy="211138"/>
              </a:xfrm>
              <a:custGeom>
                <a:avLst/>
                <a:gdLst>
                  <a:gd name="T0" fmla="*/ 261 w 267"/>
                  <a:gd name="T1" fmla="*/ 0 h 56"/>
                  <a:gd name="T2" fmla="*/ 267 w 267"/>
                  <a:gd name="T3" fmla="*/ 36 h 56"/>
                  <a:gd name="T4" fmla="*/ 254 w 267"/>
                  <a:gd name="T5" fmla="*/ 47 h 56"/>
                  <a:gd name="T6" fmla="*/ 209 w 267"/>
                  <a:gd name="T7" fmla="*/ 54 h 56"/>
                  <a:gd name="T8" fmla="*/ 138 w 267"/>
                  <a:gd name="T9" fmla="*/ 56 h 56"/>
                  <a:gd name="T10" fmla="*/ 41 w 267"/>
                  <a:gd name="T11" fmla="*/ 51 h 56"/>
                  <a:gd name="T12" fmla="*/ 5 w 267"/>
                  <a:gd name="T13" fmla="*/ 36 h 56"/>
                  <a:gd name="T14" fmla="*/ 0 w 267"/>
                  <a:gd name="T15" fmla="*/ 0 h 56"/>
                  <a:gd name="T16" fmla="*/ 54 w 267"/>
                  <a:gd name="T17" fmla="*/ 0 h 56"/>
                  <a:gd name="T18" fmla="*/ 59 w 267"/>
                  <a:gd name="T19" fmla="*/ 35 h 56"/>
                  <a:gd name="T20" fmla="*/ 80 w 267"/>
                  <a:gd name="T21" fmla="*/ 45 h 56"/>
                  <a:gd name="T22" fmla="*/ 139 w 267"/>
                  <a:gd name="T23" fmla="*/ 48 h 56"/>
                  <a:gd name="T24" fmla="*/ 213 w 267"/>
                  <a:gd name="T25" fmla="*/ 35 h 56"/>
                  <a:gd name="T26" fmla="*/ 207 w 267"/>
                  <a:gd name="T27" fmla="*/ 0 h 56"/>
                  <a:gd name="T28" fmla="*/ 261 w 267"/>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7" h="56">
                    <a:moveTo>
                      <a:pt x="261" y="0"/>
                    </a:moveTo>
                    <a:cubicBezTo>
                      <a:pt x="263" y="12"/>
                      <a:pt x="265" y="24"/>
                      <a:pt x="267" y="36"/>
                    </a:cubicBezTo>
                    <a:cubicBezTo>
                      <a:pt x="267" y="36"/>
                      <a:pt x="264" y="43"/>
                      <a:pt x="254" y="47"/>
                    </a:cubicBezTo>
                    <a:cubicBezTo>
                      <a:pt x="244" y="50"/>
                      <a:pt x="229" y="52"/>
                      <a:pt x="209" y="54"/>
                    </a:cubicBezTo>
                    <a:cubicBezTo>
                      <a:pt x="190" y="55"/>
                      <a:pt x="166" y="56"/>
                      <a:pt x="138" y="56"/>
                    </a:cubicBezTo>
                    <a:cubicBezTo>
                      <a:pt x="97" y="56"/>
                      <a:pt x="65" y="54"/>
                      <a:pt x="41" y="51"/>
                    </a:cubicBezTo>
                    <a:cubicBezTo>
                      <a:pt x="18" y="47"/>
                      <a:pt x="6" y="42"/>
                      <a:pt x="5" y="36"/>
                    </a:cubicBezTo>
                    <a:cubicBezTo>
                      <a:pt x="3" y="24"/>
                      <a:pt x="1" y="12"/>
                      <a:pt x="0" y="0"/>
                    </a:cubicBezTo>
                    <a:cubicBezTo>
                      <a:pt x="18" y="0"/>
                      <a:pt x="36" y="0"/>
                      <a:pt x="54" y="0"/>
                    </a:cubicBezTo>
                    <a:cubicBezTo>
                      <a:pt x="55" y="11"/>
                      <a:pt x="57" y="23"/>
                      <a:pt x="59" y="35"/>
                    </a:cubicBezTo>
                    <a:cubicBezTo>
                      <a:pt x="59" y="35"/>
                      <a:pt x="67" y="43"/>
                      <a:pt x="80" y="45"/>
                    </a:cubicBezTo>
                    <a:cubicBezTo>
                      <a:pt x="93" y="47"/>
                      <a:pt x="112" y="48"/>
                      <a:pt x="139" y="48"/>
                    </a:cubicBezTo>
                    <a:cubicBezTo>
                      <a:pt x="190" y="48"/>
                      <a:pt x="215" y="44"/>
                      <a:pt x="213" y="35"/>
                    </a:cubicBezTo>
                    <a:cubicBezTo>
                      <a:pt x="211" y="23"/>
                      <a:pt x="209" y="11"/>
                      <a:pt x="207" y="0"/>
                    </a:cubicBezTo>
                    <a:cubicBezTo>
                      <a:pt x="225" y="0"/>
                      <a:pt x="243" y="0"/>
                      <a:pt x="261"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2" name="Freeform 355"/>
              <p:cNvSpPr>
                <a:spLocks/>
              </p:cNvSpPr>
              <p:nvPr/>
            </p:nvSpPr>
            <p:spPr bwMode="auto">
              <a:xfrm>
                <a:off x="15249525" y="2206626"/>
                <a:ext cx="284163" cy="211138"/>
              </a:xfrm>
              <a:custGeom>
                <a:avLst/>
                <a:gdLst>
                  <a:gd name="T0" fmla="*/ 21 w 76"/>
                  <a:gd name="T1" fmla="*/ 56 h 56"/>
                  <a:gd name="T2" fmla="*/ 0 w 76"/>
                  <a:gd name="T3" fmla="*/ 0 h 56"/>
                  <a:gd name="T4" fmla="*/ 54 w 76"/>
                  <a:gd name="T5" fmla="*/ 0 h 56"/>
                  <a:gd name="T6" fmla="*/ 76 w 76"/>
                  <a:gd name="T7" fmla="*/ 56 h 56"/>
                  <a:gd name="T8" fmla="*/ 21 w 76"/>
                  <a:gd name="T9" fmla="*/ 56 h 56"/>
                </a:gdLst>
                <a:ahLst/>
                <a:cxnLst>
                  <a:cxn ang="0">
                    <a:pos x="T0" y="T1"/>
                  </a:cxn>
                  <a:cxn ang="0">
                    <a:pos x="T2" y="T3"/>
                  </a:cxn>
                  <a:cxn ang="0">
                    <a:pos x="T4" y="T5"/>
                  </a:cxn>
                  <a:cxn ang="0">
                    <a:pos x="T6" y="T7"/>
                  </a:cxn>
                  <a:cxn ang="0">
                    <a:pos x="T8" y="T9"/>
                  </a:cxn>
                </a:cxnLst>
                <a:rect l="0" t="0" r="r" b="b"/>
                <a:pathLst>
                  <a:path w="76" h="56">
                    <a:moveTo>
                      <a:pt x="21" y="56"/>
                    </a:moveTo>
                    <a:cubicBezTo>
                      <a:pt x="14" y="37"/>
                      <a:pt x="7" y="18"/>
                      <a:pt x="0" y="0"/>
                    </a:cubicBezTo>
                    <a:cubicBezTo>
                      <a:pt x="18" y="0"/>
                      <a:pt x="36" y="0"/>
                      <a:pt x="54" y="0"/>
                    </a:cubicBezTo>
                    <a:cubicBezTo>
                      <a:pt x="61" y="18"/>
                      <a:pt x="68" y="37"/>
                      <a:pt x="76" y="56"/>
                    </a:cubicBezTo>
                    <a:cubicBezTo>
                      <a:pt x="57" y="56"/>
                      <a:pt x="39" y="56"/>
                      <a:pt x="21"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3" name="Freeform 356"/>
              <p:cNvSpPr>
                <a:spLocks noEditPoints="1"/>
              </p:cNvSpPr>
              <p:nvPr/>
            </p:nvSpPr>
            <p:spPr bwMode="auto">
              <a:xfrm>
                <a:off x="20226338" y="2203451"/>
                <a:ext cx="1203325" cy="214313"/>
              </a:xfrm>
              <a:custGeom>
                <a:avLst/>
                <a:gdLst>
                  <a:gd name="T0" fmla="*/ 315 w 321"/>
                  <a:gd name="T1" fmla="*/ 28 h 57"/>
                  <a:gd name="T2" fmla="*/ 288 w 321"/>
                  <a:gd name="T3" fmla="*/ 50 h 57"/>
                  <a:gd name="T4" fmla="*/ 178 w 321"/>
                  <a:gd name="T5" fmla="*/ 57 h 57"/>
                  <a:gd name="T6" fmla="*/ 58 w 321"/>
                  <a:gd name="T7" fmla="*/ 50 h 57"/>
                  <a:gd name="T8" fmla="*/ 5 w 321"/>
                  <a:gd name="T9" fmla="*/ 28 h 57"/>
                  <a:gd name="T10" fmla="*/ 33 w 321"/>
                  <a:gd name="T11" fmla="*/ 7 h 57"/>
                  <a:gd name="T12" fmla="*/ 144 w 321"/>
                  <a:gd name="T13" fmla="*/ 0 h 57"/>
                  <a:gd name="T14" fmla="*/ 262 w 321"/>
                  <a:gd name="T15" fmla="*/ 7 h 57"/>
                  <a:gd name="T16" fmla="*/ 315 w 321"/>
                  <a:gd name="T17" fmla="*/ 28 h 57"/>
                  <a:gd name="T18" fmla="*/ 63 w 321"/>
                  <a:gd name="T19" fmla="*/ 28 h 57"/>
                  <a:gd name="T20" fmla="*/ 97 w 321"/>
                  <a:gd name="T21" fmla="*/ 44 h 57"/>
                  <a:gd name="T22" fmla="*/ 173 w 321"/>
                  <a:gd name="T23" fmla="*/ 49 h 57"/>
                  <a:gd name="T24" fmla="*/ 243 w 321"/>
                  <a:gd name="T25" fmla="*/ 44 h 57"/>
                  <a:gd name="T26" fmla="*/ 258 w 321"/>
                  <a:gd name="T27" fmla="*/ 28 h 57"/>
                  <a:gd name="T28" fmla="*/ 224 w 321"/>
                  <a:gd name="T29" fmla="*/ 13 h 57"/>
                  <a:gd name="T30" fmla="*/ 148 w 321"/>
                  <a:gd name="T31" fmla="*/ 8 h 57"/>
                  <a:gd name="T32" fmla="*/ 78 w 321"/>
                  <a:gd name="T33" fmla="*/ 13 h 57"/>
                  <a:gd name="T34" fmla="*/ 63 w 321"/>
                  <a:gd name="T3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1" h="57">
                    <a:moveTo>
                      <a:pt x="315" y="28"/>
                    </a:moveTo>
                    <a:cubicBezTo>
                      <a:pt x="321" y="38"/>
                      <a:pt x="312" y="45"/>
                      <a:pt x="288" y="50"/>
                    </a:cubicBezTo>
                    <a:cubicBezTo>
                      <a:pt x="264" y="55"/>
                      <a:pt x="228" y="57"/>
                      <a:pt x="178" y="57"/>
                    </a:cubicBezTo>
                    <a:cubicBezTo>
                      <a:pt x="128" y="57"/>
                      <a:pt x="88" y="55"/>
                      <a:pt x="58" y="50"/>
                    </a:cubicBezTo>
                    <a:cubicBezTo>
                      <a:pt x="28" y="45"/>
                      <a:pt x="11" y="38"/>
                      <a:pt x="5" y="28"/>
                    </a:cubicBezTo>
                    <a:cubicBezTo>
                      <a:pt x="0" y="19"/>
                      <a:pt x="9" y="12"/>
                      <a:pt x="33" y="7"/>
                    </a:cubicBezTo>
                    <a:cubicBezTo>
                      <a:pt x="57" y="2"/>
                      <a:pt x="94" y="0"/>
                      <a:pt x="144" y="0"/>
                    </a:cubicBezTo>
                    <a:cubicBezTo>
                      <a:pt x="193" y="0"/>
                      <a:pt x="232" y="2"/>
                      <a:pt x="262" y="7"/>
                    </a:cubicBezTo>
                    <a:cubicBezTo>
                      <a:pt x="292" y="12"/>
                      <a:pt x="310" y="19"/>
                      <a:pt x="315" y="28"/>
                    </a:cubicBezTo>
                    <a:close/>
                    <a:moveTo>
                      <a:pt x="63" y="28"/>
                    </a:moveTo>
                    <a:cubicBezTo>
                      <a:pt x="67" y="35"/>
                      <a:pt x="78" y="40"/>
                      <a:pt x="97" y="44"/>
                    </a:cubicBezTo>
                    <a:cubicBezTo>
                      <a:pt x="115" y="48"/>
                      <a:pt x="141" y="49"/>
                      <a:pt x="173" y="49"/>
                    </a:cubicBezTo>
                    <a:cubicBezTo>
                      <a:pt x="205" y="49"/>
                      <a:pt x="229" y="48"/>
                      <a:pt x="243" y="44"/>
                    </a:cubicBezTo>
                    <a:cubicBezTo>
                      <a:pt x="257" y="41"/>
                      <a:pt x="262" y="35"/>
                      <a:pt x="258" y="28"/>
                    </a:cubicBezTo>
                    <a:cubicBezTo>
                      <a:pt x="254" y="22"/>
                      <a:pt x="243" y="17"/>
                      <a:pt x="224" y="13"/>
                    </a:cubicBezTo>
                    <a:cubicBezTo>
                      <a:pt x="206" y="9"/>
                      <a:pt x="180" y="8"/>
                      <a:pt x="148" y="8"/>
                    </a:cubicBezTo>
                    <a:cubicBezTo>
                      <a:pt x="116" y="8"/>
                      <a:pt x="93" y="9"/>
                      <a:pt x="78" y="13"/>
                    </a:cubicBezTo>
                    <a:cubicBezTo>
                      <a:pt x="64" y="17"/>
                      <a:pt x="59" y="22"/>
                      <a:pt x="63"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4" name="Freeform 357"/>
              <p:cNvSpPr>
                <a:spLocks noEditPoints="1"/>
              </p:cNvSpPr>
              <p:nvPr/>
            </p:nvSpPr>
            <p:spPr bwMode="auto">
              <a:xfrm>
                <a:off x="-22659975" y="3165476"/>
                <a:ext cx="1200150" cy="230188"/>
              </a:xfrm>
              <a:custGeom>
                <a:avLst/>
                <a:gdLst>
                  <a:gd name="T0" fmla="*/ 260 w 320"/>
                  <a:gd name="T1" fmla="*/ 61 h 61"/>
                  <a:gd name="T2" fmla="*/ 244 w 320"/>
                  <a:gd name="T3" fmla="*/ 44 h 61"/>
                  <a:gd name="T4" fmla="*/ 113 w 320"/>
                  <a:gd name="T5" fmla="*/ 44 h 61"/>
                  <a:gd name="T6" fmla="*/ 60 w 320"/>
                  <a:gd name="T7" fmla="*/ 61 h 61"/>
                  <a:gd name="T8" fmla="*/ 0 w 320"/>
                  <a:gd name="T9" fmla="*/ 61 h 61"/>
                  <a:gd name="T10" fmla="*/ 197 w 320"/>
                  <a:gd name="T11" fmla="*/ 0 h 61"/>
                  <a:gd name="T12" fmla="*/ 258 w 320"/>
                  <a:gd name="T13" fmla="*/ 0 h 61"/>
                  <a:gd name="T14" fmla="*/ 320 w 320"/>
                  <a:gd name="T15" fmla="*/ 61 h 61"/>
                  <a:gd name="T16" fmla="*/ 260 w 320"/>
                  <a:gd name="T17" fmla="*/ 61 h 61"/>
                  <a:gd name="T18" fmla="*/ 239 w 320"/>
                  <a:gd name="T19" fmla="*/ 35 h 61"/>
                  <a:gd name="T20" fmla="*/ 225 w 320"/>
                  <a:gd name="T21" fmla="*/ 19 h 61"/>
                  <a:gd name="T22" fmla="*/ 221 w 320"/>
                  <a:gd name="T23" fmla="*/ 14 h 61"/>
                  <a:gd name="T24" fmla="*/ 218 w 320"/>
                  <a:gd name="T25" fmla="*/ 9 h 61"/>
                  <a:gd name="T26" fmla="*/ 187 w 320"/>
                  <a:gd name="T27" fmla="*/ 20 h 61"/>
                  <a:gd name="T28" fmla="*/ 139 w 320"/>
                  <a:gd name="T29" fmla="*/ 35 h 61"/>
                  <a:gd name="T30" fmla="*/ 239 w 320"/>
                  <a:gd name="T31"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0" h="61">
                    <a:moveTo>
                      <a:pt x="260" y="61"/>
                    </a:moveTo>
                    <a:cubicBezTo>
                      <a:pt x="244" y="44"/>
                      <a:pt x="244" y="44"/>
                      <a:pt x="244" y="44"/>
                    </a:cubicBezTo>
                    <a:cubicBezTo>
                      <a:pt x="200" y="44"/>
                      <a:pt x="156" y="44"/>
                      <a:pt x="113" y="44"/>
                    </a:cubicBezTo>
                    <a:cubicBezTo>
                      <a:pt x="95" y="50"/>
                      <a:pt x="78" y="55"/>
                      <a:pt x="60" y="61"/>
                    </a:cubicBezTo>
                    <a:cubicBezTo>
                      <a:pt x="40" y="61"/>
                      <a:pt x="20" y="61"/>
                      <a:pt x="0" y="61"/>
                    </a:cubicBezTo>
                    <a:cubicBezTo>
                      <a:pt x="66" y="40"/>
                      <a:pt x="132" y="20"/>
                      <a:pt x="197" y="0"/>
                    </a:cubicBezTo>
                    <a:cubicBezTo>
                      <a:pt x="217" y="0"/>
                      <a:pt x="238" y="0"/>
                      <a:pt x="258" y="0"/>
                    </a:cubicBezTo>
                    <a:cubicBezTo>
                      <a:pt x="279" y="20"/>
                      <a:pt x="299" y="41"/>
                      <a:pt x="320" y="61"/>
                    </a:cubicBezTo>
                    <a:cubicBezTo>
                      <a:pt x="300" y="61"/>
                      <a:pt x="280" y="61"/>
                      <a:pt x="260" y="61"/>
                    </a:cubicBezTo>
                    <a:close/>
                    <a:moveTo>
                      <a:pt x="239" y="35"/>
                    </a:moveTo>
                    <a:cubicBezTo>
                      <a:pt x="225" y="19"/>
                      <a:pt x="225" y="19"/>
                      <a:pt x="225" y="19"/>
                    </a:cubicBezTo>
                    <a:cubicBezTo>
                      <a:pt x="221" y="14"/>
                      <a:pt x="221" y="14"/>
                      <a:pt x="221" y="14"/>
                    </a:cubicBezTo>
                    <a:cubicBezTo>
                      <a:pt x="218" y="9"/>
                      <a:pt x="218" y="9"/>
                      <a:pt x="218" y="9"/>
                    </a:cubicBezTo>
                    <a:cubicBezTo>
                      <a:pt x="210" y="12"/>
                      <a:pt x="200" y="16"/>
                      <a:pt x="187" y="20"/>
                    </a:cubicBezTo>
                    <a:cubicBezTo>
                      <a:pt x="171" y="25"/>
                      <a:pt x="155" y="30"/>
                      <a:pt x="139" y="35"/>
                    </a:cubicBezTo>
                    <a:cubicBezTo>
                      <a:pt x="172" y="35"/>
                      <a:pt x="206" y="35"/>
                      <a:pt x="239"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5" name="Freeform 358"/>
              <p:cNvSpPr>
                <a:spLocks/>
              </p:cNvSpPr>
              <p:nvPr/>
            </p:nvSpPr>
            <p:spPr bwMode="auto">
              <a:xfrm>
                <a:off x="-16952913" y="3165476"/>
                <a:ext cx="990600" cy="233363"/>
              </a:xfrm>
              <a:custGeom>
                <a:avLst/>
                <a:gdLst>
                  <a:gd name="T0" fmla="*/ 234 w 264"/>
                  <a:gd name="T1" fmla="*/ 44 h 62"/>
                  <a:gd name="T2" fmla="*/ 189 w 264"/>
                  <a:gd name="T3" fmla="*/ 57 h 62"/>
                  <a:gd name="T4" fmla="*/ 93 w 264"/>
                  <a:gd name="T5" fmla="*/ 62 h 62"/>
                  <a:gd name="T6" fmla="*/ 0 w 264"/>
                  <a:gd name="T7" fmla="*/ 58 h 62"/>
                  <a:gd name="T8" fmla="*/ 9 w 264"/>
                  <a:gd name="T9" fmla="*/ 49 h 62"/>
                  <a:gd name="T10" fmla="*/ 56 w 264"/>
                  <a:gd name="T11" fmla="*/ 52 h 62"/>
                  <a:gd name="T12" fmla="*/ 105 w 264"/>
                  <a:gd name="T13" fmla="*/ 53 h 62"/>
                  <a:gd name="T14" fmla="*/ 156 w 264"/>
                  <a:gd name="T15" fmla="*/ 51 h 62"/>
                  <a:gd name="T16" fmla="*/ 177 w 264"/>
                  <a:gd name="T17" fmla="*/ 45 h 62"/>
                  <a:gd name="T18" fmla="*/ 168 w 264"/>
                  <a:gd name="T19" fmla="*/ 39 h 62"/>
                  <a:gd name="T20" fmla="*/ 112 w 264"/>
                  <a:gd name="T21" fmla="*/ 34 h 62"/>
                  <a:gd name="T22" fmla="*/ 53 w 264"/>
                  <a:gd name="T23" fmla="*/ 26 h 62"/>
                  <a:gd name="T24" fmla="*/ 43 w 264"/>
                  <a:gd name="T25" fmla="*/ 16 h 62"/>
                  <a:gd name="T26" fmla="*/ 84 w 264"/>
                  <a:gd name="T27" fmla="*/ 4 h 62"/>
                  <a:gd name="T28" fmla="*/ 170 w 264"/>
                  <a:gd name="T29" fmla="*/ 0 h 62"/>
                  <a:gd name="T30" fmla="*/ 264 w 264"/>
                  <a:gd name="T31" fmla="*/ 4 h 62"/>
                  <a:gd name="T32" fmla="*/ 240 w 264"/>
                  <a:gd name="T33" fmla="*/ 11 h 62"/>
                  <a:gd name="T34" fmla="*/ 161 w 264"/>
                  <a:gd name="T35" fmla="*/ 8 h 62"/>
                  <a:gd name="T36" fmla="*/ 118 w 264"/>
                  <a:gd name="T37" fmla="*/ 10 h 62"/>
                  <a:gd name="T38" fmla="*/ 99 w 264"/>
                  <a:gd name="T39" fmla="*/ 16 h 62"/>
                  <a:gd name="T40" fmla="*/ 101 w 264"/>
                  <a:gd name="T41" fmla="*/ 20 h 62"/>
                  <a:gd name="T42" fmla="*/ 117 w 264"/>
                  <a:gd name="T43" fmla="*/ 23 h 62"/>
                  <a:gd name="T44" fmla="*/ 160 w 264"/>
                  <a:gd name="T45" fmla="*/ 27 h 62"/>
                  <a:gd name="T46" fmla="*/ 211 w 264"/>
                  <a:gd name="T47" fmla="*/ 32 h 62"/>
                  <a:gd name="T48" fmla="*/ 232 w 264"/>
                  <a:gd name="T49" fmla="*/ 37 h 62"/>
                  <a:gd name="T50" fmla="*/ 234 w 264"/>
                  <a:gd name="T51"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4" h="62">
                    <a:moveTo>
                      <a:pt x="234" y="44"/>
                    </a:moveTo>
                    <a:cubicBezTo>
                      <a:pt x="234" y="44"/>
                      <a:pt x="214" y="54"/>
                      <a:pt x="189" y="57"/>
                    </a:cubicBezTo>
                    <a:cubicBezTo>
                      <a:pt x="164" y="60"/>
                      <a:pt x="132" y="62"/>
                      <a:pt x="93" y="62"/>
                    </a:cubicBezTo>
                    <a:cubicBezTo>
                      <a:pt x="54" y="62"/>
                      <a:pt x="23" y="61"/>
                      <a:pt x="0" y="58"/>
                    </a:cubicBezTo>
                    <a:cubicBezTo>
                      <a:pt x="9" y="49"/>
                      <a:pt x="9" y="49"/>
                      <a:pt x="9" y="49"/>
                    </a:cubicBezTo>
                    <a:cubicBezTo>
                      <a:pt x="23" y="50"/>
                      <a:pt x="39" y="51"/>
                      <a:pt x="56" y="52"/>
                    </a:cubicBezTo>
                    <a:cubicBezTo>
                      <a:pt x="73" y="53"/>
                      <a:pt x="89" y="53"/>
                      <a:pt x="105" y="53"/>
                    </a:cubicBezTo>
                    <a:cubicBezTo>
                      <a:pt x="127" y="53"/>
                      <a:pt x="144" y="53"/>
                      <a:pt x="156" y="51"/>
                    </a:cubicBezTo>
                    <a:cubicBezTo>
                      <a:pt x="168" y="50"/>
                      <a:pt x="177" y="45"/>
                      <a:pt x="177" y="45"/>
                    </a:cubicBezTo>
                    <a:cubicBezTo>
                      <a:pt x="177" y="45"/>
                      <a:pt x="176" y="41"/>
                      <a:pt x="168" y="39"/>
                    </a:cubicBezTo>
                    <a:cubicBezTo>
                      <a:pt x="159" y="38"/>
                      <a:pt x="141" y="36"/>
                      <a:pt x="112" y="34"/>
                    </a:cubicBezTo>
                    <a:cubicBezTo>
                      <a:pt x="83" y="31"/>
                      <a:pt x="63" y="29"/>
                      <a:pt x="53" y="26"/>
                    </a:cubicBezTo>
                    <a:cubicBezTo>
                      <a:pt x="43" y="23"/>
                      <a:pt x="43" y="16"/>
                      <a:pt x="43" y="16"/>
                    </a:cubicBezTo>
                    <a:cubicBezTo>
                      <a:pt x="43" y="16"/>
                      <a:pt x="61" y="7"/>
                      <a:pt x="84" y="4"/>
                    </a:cubicBezTo>
                    <a:cubicBezTo>
                      <a:pt x="107" y="1"/>
                      <a:pt x="136" y="0"/>
                      <a:pt x="170" y="0"/>
                    </a:cubicBezTo>
                    <a:cubicBezTo>
                      <a:pt x="203" y="0"/>
                      <a:pt x="234" y="1"/>
                      <a:pt x="264" y="4"/>
                    </a:cubicBezTo>
                    <a:cubicBezTo>
                      <a:pt x="256" y="6"/>
                      <a:pt x="248" y="9"/>
                      <a:pt x="240" y="11"/>
                    </a:cubicBezTo>
                    <a:cubicBezTo>
                      <a:pt x="211" y="9"/>
                      <a:pt x="185" y="8"/>
                      <a:pt x="161" y="8"/>
                    </a:cubicBezTo>
                    <a:cubicBezTo>
                      <a:pt x="143" y="8"/>
                      <a:pt x="128" y="9"/>
                      <a:pt x="118" y="10"/>
                    </a:cubicBezTo>
                    <a:cubicBezTo>
                      <a:pt x="107" y="11"/>
                      <a:pt x="99" y="16"/>
                      <a:pt x="99" y="16"/>
                    </a:cubicBezTo>
                    <a:cubicBezTo>
                      <a:pt x="101" y="20"/>
                      <a:pt x="101" y="20"/>
                      <a:pt x="101" y="20"/>
                    </a:cubicBezTo>
                    <a:cubicBezTo>
                      <a:pt x="101" y="20"/>
                      <a:pt x="109" y="22"/>
                      <a:pt x="117" y="23"/>
                    </a:cubicBezTo>
                    <a:cubicBezTo>
                      <a:pt x="124" y="24"/>
                      <a:pt x="139" y="25"/>
                      <a:pt x="160" y="27"/>
                    </a:cubicBezTo>
                    <a:cubicBezTo>
                      <a:pt x="183" y="29"/>
                      <a:pt x="200" y="30"/>
                      <a:pt x="211" y="32"/>
                    </a:cubicBezTo>
                    <a:cubicBezTo>
                      <a:pt x="221" y="33"/>
                      <a:pt x="232" y="37"/>
                      <a:pt x="232" y="37"/>
                    </a:cubicBezTo>
                    <a:lnTo>
                      <a:pt x="234" y="4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6" name="Freeform 359"/>
              <p:cNvSpPr>
                <a:spLocks noEditPoints="1"/>
              </p:cNvSpPr>
              <p:nvPr/>
            </p:nvSpPr>
            <p:spPr bwMode="auto">
              <a:xfrm>
                <a:off x="-11450638" y="3165476"/>
                <a:ext cx="1150938" cy="230188"/>
              </a:xfrm>
              <a:custGeom>
                <a:avLst/>
                <a:gdLst>
                  <a:gd name="T0" fmla="*/ 301 w 307"/>
                  <a:gd name="T1" fmla="*/ 30 h 61"/>
                  <a:gd name="T2" fmla="*/ 239 w 307"/>
                  <a:gd name="T3" fmla="*/ 53 h 61"/>
                  <a:gd name="T4" fmla="*/ 97 w 307"/>
                  <a:gd name="T5" fmla="*/ 61 h 61"/>
                  <a:gd name="T6" fmla="*/ 0 w 307"/>
                  <a:gd name="T7" fmla="*/ 61 h 61"/>
                  <a:gd name="T8" fmla="*/ 42 w 307"/>
                  <a:gd name="T9" fmla="*/ 0 h 61"/>
                  <a:gd name="T10" fmla="*/ 148 w 307"/>
                  <a:gd name="T11" fmla="*/ 0 h 61"/>
                  <a:gd name="T12" fmla="*/ 270 w 307"/>
                  <a:gd name="T13" fmla="*/ 8 h 61"/>
                  <a:gd name="T14" fmla="*/ 301 w 307"/>
                  <a:gd name="T15" fmla="*/ 30 h 61"/>
                  <a:gd name="T16" fmla="*/ 242 w 307"/>
                  <a:gd name="T17" fmla="*/ 30 h 61"/>
                  <a:gd name="T18" fmla="*/ 141 w 307"/>
                  <a:gd name="T19" fmla="*/ 9 h 61"/>
                  <a:gd name="T20" fmla="*/ 92 w 307"/>
                  <a:gd name="T21" fmla="*/ 9 h 61"/>
                  <a:gd name="T22" fmla="*/ 62 w 307"/>
                  <a:gd name="T23" fmla="*/ 53 h 61"/>
                  <a:gd name="T24" fmla="*/ 103 w 307"/>
                  <a:gd name="T25" fmla="*/ 53 h 61"/>
                  <a:gd name="T26" fmla="*/ 242 w 307"/>
                  <a:gd name="T27" fmla="*/ 3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61">
                    <a:moveTo>
                      <a:pt x="301" y="30"/>
                    </a:moveTo>
                    <a:cubicBezTo>
                      <a:pt x="295" y="40"/>
                      <a:pt x="274" y="47"/>
                      <a:pt x="239" y="53"/>
                    </a:cubicBezTo>
                    <a:cubicBezTo>
                      <a:pt x="204" y="58"/>
                      <a:pt x="156" y="61"/>
                      <a:pt x="97" y="61"/>
                    </a:cubicBezTo>
                    <a:cubicBezTo>
                      <a:pt x="65" y="61"/>
                      <a:pt x="32" y="61"/>
                      <a:pt x="0" y="61"/>
                    </a:cubicBezTo>
                    <a:cubicBezTo>
                      <a:pt x="14" y="41"/>
                      <a:pt x="28" y="20"/>
                      <a:pt x="42" y="0"/>
                    </a:cubicBezTo>
                    <a:cubicBezTo>
                      <a:pt x="77" y="0"/>
                      <a:pt x="113" y="0"/>
                      <a:pt x="148" y="0"/>
                    </a:cubicBezTo>
                    <a:cubicBezTo>
                      <a:pt x="202" y="0"/>
                      <a:pt x="243" y="3"/>
                      <a:pt x="270" y="8"/>
                    </a:cubicBezTo>
                    <a:cubicBezTo>
                      <a:pt x="297" y="13"/>
                      <a:pt x="307" y="21"/>
                      <a:pt x="301" y="30"/>
                    </a:cubicBezTo>
                    <a:close/>
                    <a:moveTo>
                      <a:pt x="242" y="30"/>
                    </a:moveTo>
                    <a:cubicBezTo>
                      <a:pt x="251" y="16"/>
                      <a:pt x="218" y="9"/>
                      <a:pt x="141" y="9"/>
                    </a:cubicBezTo>
                    <a:cubicBezTo>
                      <a:pt x="125" y="9"/>
                      <a:pt x="108" y="9"/>
                      <a:pt x="92" y="9"/>
                    </a:cubicBezTo>
                    <a:cubicBezTo>
                      <a:pt x="82" y="23"/>
                      <a:pt x="72" y="38"/>
                      <a:pt x="62" y="53"/>
                    </a:cubicBezTo>
                    <a:cubicBezTo>
                      <a:pt x="76" y="53"/>
                      <a:pt x="89" y="53"/>
                      <a:pt x="103" y="53"/>
                    </a:cubicBezTo>
                    <a:cubicBezTo>
                      <a:pt x="186" y="53"/>
                      <a:pt x="232" y="45"/>
                      <a:pt x="242" y="3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7" name="Freeform 360"/>
              <p:cNvSpPr>
                <a:spLocks/>
              </p:cNvSpPr>
              <p:nvPr/>
            </p:nvSpPr>
            <p:spPr bwMode="auto">
              <a:xfrm>
                <a:off x="-5607050" y="3165476"/>
                <a:ext cx="828675" cy="230188"/>
              </a:xfrm>
              <a:custGeom>
                <a:avLst/>
                <a:gdLst>
                  <a:gd name="T0" fmla="*/ 56 w 221"/>
                  <a:gd name="T1" fmla="*/ 61 h 61"/>
                  <a:gd name="T2" fmla="*/ 0 w 221"/>
                  <a:gd name="T3" fmla="*/ 61 h 61"/>
                  <a:gd name="T4" fmla="*/ 28 w 221"/>
                  <a:gd name="T5" fmla="*/ 0 h 61"/>
                  <a:gd name="T6" fmla="*/ 221 w 221"/>
                  <a:gd name="T7" fmla="*/ 0 h 61"/>
                  <a:gd name="T8" fmla="*/ 217 w 221"/>
                  <a:gd name="T9" fmla="*/ 9 h 61"/>
                  <a:gd name="T10" fmla="*/ 79 w 221"/>
                  <a:gd name="T11" fmla="*/ 9 h 61"/>
                  <a:gd name="T12" fmla="*/ 71 w 221"/>
                  <a:gd name="T13" fmla="*/ 27 h 61"/>
                  <a:gd name="T14" fmla="*/ 200 w 221"/>
                  <a:gd name="T15" fmla="*/ 27 h 61"/>
                  <a:gd name="T16" fmla="*/ 197 w 221"/>
                  <a:gd name="T17" fmla="*/ 36 h 61"/>
                  <a:gd name="T18" fmla="*/ 67 w 221"/>
                  <a:gd name="T19" fmla="*/ 36 h 61"/>
                  <a:gd name="T20" fmla="*/ 56 w 221"/>
                  <a:gd name="T2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61">
                    <a:moveTo>
                      <a:pt x="56" y="61"/>
                    </a:moveTo>
                    <a:cubicBezTo>
                      <a:pt x="37" y="61"/>
                      <a:pt x="18" y="61"/>
                      <a:pt x="0" y="61"/>
                    </a:cubicBezTo>
                    <a:cubicBezTo>
                      <a:pt x="9" y="41"/>
                      <a:pt x="18" y="21"/>
                      <a:pt x="28" y="0"/>
                    </a:cubicBezTo>
                    <a:cubicBezTo>
                      <a:pt x="92" y="0"/>
                      <a:pt x="156" y="0"/>
                      <a:pt x="221" y="0"/>
                    </a:cubicBezTo>
                    <a:cubicBezTo>
                      <a:pt x="217" y="9"/>
                      <a:pt x="217" y="9"/>
                      <a:pt x="217" y="9"/>
                    </a:cubicBezTo>
                    <a:cubicBezTo>
                      <a:pt x="171" y="9"/>
                      <a:pt x="125" y="9"/>
                      <a:pt x="79" y="9"/>
                    </a:cubicBezTo>
                    <a:cubicBezTo>
                      <a:pt x="77" y="15"/>
                      <a:pt x="74" y="21"/>
                      <a:pt x="71" y="27"/>
                    </a:cubicBezTo>
                    <a:cubicBezTo>
                      <a:pt x="114" y="27"/>
                      <a:pt x="157" y="27"/>
                      <a:pt x="200" y="27"/>
                    </a:cubicBezTo>
                    <a:cubicBezTo>
                      <a:pt x="197" y="36"/>
                      <a:pt x="197" y="36"/>
                      <a:pt x="197" y="36"/>
                    </a:cubicBezTo>
                    <a:cubicBezTo>
                      <a:pt x="153" y="36"/>
                      <a:pt x="110" y="36"/>
                      <a:pt x="67" y="36"/>
                    </a:cubicBezTo>
                    <a:cubicBezTo>
                      <a:pt x="63" y="44"/>
                      <a:pt x="59" y="53"/>
                      <a:pt x="56"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8" name="Freeform 361"/>
              <p:cNvSpPr>
                <a:spLocks/>
              </p:cNvSpPr>
              <p:nvPr/>
            </p:nvSpPr>
            <p:spPr bwMode="auto">
              <a:xfrm>
                <a:off x="-233363" y="3165476"/>
                <a:ext cx="1084263" cy="233363"/>
              </a:xfrm>
              <a:custGeom>
                <a:avLst/>
                <a:gdLst>
                  <a:gd name="T0" fmla="*/ 160 w 289"/>
                  <a:gd name="T1" fmla="*/ 28 h 62"/>
                  <a:gd name="T2" fmla="*/ 287 w 289"/>
                  <a:gd name="T3" fmla="*/ 28 h 62"/>
                  <a:gd name="T4" fmla="*/ 281 w 289"/>
                  <a:gd name="T5" fmla="*/ 58 h 62"/>
                  <a:gd name="T6" fmla="*/ 220 w 289"/>
                  <a:gd name="T7" fmla="*/ 61 h 62"/>
                  <a:gd name="T8" fmla="*/ 158 w 289"/>
                  <a:gd name="T9" fmla="*/ 62 h 62"/>
                  <a:gd name="T10" fmla="*/ 39 w 289"/>
                  <a:gd name="T11" fmla="*/ 54 h 62"/>
                  <a:gd name="T12" fmla="*/ 2 w 289"/>
                  <a:gd name="T13" fmla="*/ 31 h 62"/>
                  <a:gd name="T14" fmla="*/ 55 w 289"/>
                  <a:gd name="T15" fmla="*/ 8 h 62"/>
                  <a:gd name="T16" fmla="*/ 188 w 289"/>
                  <a:gd name="T17" fmla="*/ 0 h 62"/>
                  <a:gd name="T18" fmla="*/ 289 w 289"/>
                  <a:gd name="T19" fmla="*/ 3 h 62"/>
                  <a:gd name="T20" fmla="*/ 268 w 289"/>
                  <a:gd name="T21" fmla="*/ 11 h 62"/>
                  <a:gd name="T22" fmla="*/ 185 w 289"/>
                  <a:gd name="T23" fmla="*/ 8 h 62"/>
                  <a:gd name="T24" fmla="*/ 97 w 289"/>
                  <a:gd name="T25" fmla="*/ 14 h 62"/>
                  <a:gd name="T26" fmla="*/ 61 w 289"/>
                  <a:gd name="T27" fmla="*/ 31 h 62"/>
                  <a:gd name="T28" fmla="*/ 86 w 289"/>
                  <a:gd name="T29" fmla="*/ 47 h 62"/>
                  <a:gd name="T30" fmla="*/ 168 w 289"/>
                  <a:gd name="T31" fmla="*/ 53 h 62"/>
                  <a:gd name="T32" fmla="*/ 226 w 289"/>
                  <a:gd name="T33" fmla="*/ 52 h 62"/>
                  <a:gd name="T34" fmla="*/ 230 w 289"/>
                  <a:gd name="T35" fmla="*/ 36 h 62"/>
                  <a:gd name="T36" fmla="*/ 159 w 289"/>
                  <a:gd name="T37" fmla="*/ 36 h 62"/>
                  <a:gd name="T38" fmla="*/ 160 w 289"/>
                  <a:gd name="T39" fmla="*/ 2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9" h="62">
                    <a:moveTo>
                      <a:pt x="160" y="28"/>
                    </a:moveTo>
                    <a:cubicBezTo>
                      <a:pt x="203" y="28"/>
                      <a:pt x="245" y="28"/>
                      <a:pt x="287" y="28"/>
                    </a:cubicBezTo>
                    <a:cubicBezTo>
                      <a:pt x="285" y="38"/>
                      <a:pt x="283" y="48"/>
                      <a:pt x="281" y="58"/>
                    </a:cubicBezTo>
                    <a:cubicBezTo>
                      <a:pt x="259" y="60"/>
                      <a:pt x="239" y="60"/>
                      <a:pt x="220" y="61"/>
                    </a:cubicBezTo>
                    <a:cubicBezTo>
                      <a:pt x="201" y="61"/>
                      <a:pt x="180" y="62"/>
                      <a:pt x="158" y="62"/>
                    </a:cubicBezTo>
                    <a:cubicBezTo>
                      <a:pt x="106" y="62"/>
                      <a:pt x="66" y="59"/>
                      <a:pt x="39" y="54"/>
                    </a:cubicBezTo>
                    <a:cubicBezTo>
                      <a:pt x="12" y="48"/>
                      <a:pt x="0" y="40"/>
                      <a:pt x="2" y="31"/>
                    </a:cubicBezTo>
                    <a:cubicBezTo>
                      <a:pt x="5" y="21"/>
                      <a:pt x="22" y="13"/>
                      <a:pt x="55" y="8"/>
                    </a:cubicBezTo>
                    <a:cubicBezTo>
                      <a:pt x="88" y="2"/>
                      <a:pt x="133" y="0"/>
                      <a:pt x="188" y="0"/>
                    </a:cubicBezTo>
                    <a:cubicBezTo>
                      <a:pt x="224" y="0"/>
                      <a:pt x="258" y="1"/>
                      <a:pt x="289" y="3"/>
                    </a:cubicBezTo>
                    <a:cubicBezTo>
                      <a:pt x="282" y="6"/>
                      <a:pt x="275" y="9"/>
                      <a:pt x="268" y="11"/>
                    </a:cubicBezTo>
                    <a:cubicBezTo>
                      <a:pt x="240" y="9"/>
                      <a:pt x="213" y="8"/>
                      <a:pt x="185" y="8"/>
                    </a:cubicBezTo>
                    <a:cubicBezTo>
                      <a:pt x="148" y="8"/>
                      <a:pt x="119" y="10"/>
                      <a:pt x="97" y="14"/>
                    </a:cubicBezTo>
                    <a:cubicBezTo>
                      <a:pt x="75" y="18"/>
                      <a:pt x="63" y="24"/>
                      <a:pt x="61" y="31"/>
                    </a:cubicBezTo>
                    <a:cubicBezTo>
                      <a:pt x="59" y="38"/>
                      <a:pt x="67" y="44"/>
                      <a:pt x="86" y="47"/>
                    </a:cubicBezTo>
                    <a:cubicBezTo>
                      <a:pt x="104" y="51"/>
                      <a:pt x="131" y="53"/>
                      <a:pt x="168" y="53"/>
                    </a:cubicBezTo>
                    <a:cubicBezTo>
                      <a:pt x="186" y="53"/>
                      <a:pt x="206" y="53"/>
                      <a:pt x="226" y="52"/>
                    </a:cubicBezTo>
                    <a:cubicBezTo>
                      <a:pt x="230" y="36"/>
                      <a:pt x="230" y="36"/>
                      <a:pt x="230" y="36"/>
                    </a:cubicBezTo>
                    <a:cubicBezTo>
                      <a:pt x="206" y="36"/>
                      <a:pt x="182" y="36"/>
                      <a:pt x="159" y="36"/>
                    </a:cubicBezTo>
                    <a:lnTo>
                      <a:pt x="160" y="2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9" name="Freeform 362"/>
              <p:cNvSpPr>
                <a:spLocks/>
              </p:cNvSpPr>
              <p:nvPr/>
            </p:nvSpPr>
            <p:spPr bwMode="auto">
              <a:xfrm>
                <a:off x="5318125" y="3165476"/>
                <a:ext cx="1023938" cy="230188"/>
              </a:xfrm>
              <a:custGeom>
                <a:avLst/>
                <a:gdLst>
                  <a:gd name="T0" fmla="*/ 273 w 273"/>
                  <a:gd name="T1" fmla="*/ 61 h 61"/>
                  <a:gd name="T2" fmla="*/ 216 w 273"/>
                  <a:gd name="T3" fmla="*/ 61 h 61"/>
                  <a:gd name="T4" fmla="*/ 216 w 273"/>
                  <a:gd name="T5" fmla="*/ 34 h 61"/>
                  <a:gd name="T6" fmla="*/ 57 w 273"/>
                  <a:gd name="T7" fmla="*/ 34 h 61"/>
                  <a:gd name="T8" fmla="*/ 57 w 273"/>
                  <a:gd name="T9" fmla="*/ 61 h 61"/>
                  <a:gd name="T10" fmla="*/ 0 w 273"/>
                  <a:gd name="T11" fmla="*/ 61 h 61"/>
                  <a:gd name="T12" fmla="*/ 2 w 273"/>
                  <a:gd name="T13" fmla="*/ 0 h 61"/>
                  <a:gd name="T14" fmla="*/ 58 w 273"/>
                  <a:gd name="T15" fmla="*/ 0 h 61"/>
                  <a:gd name="T16" fmla="*/ 57 w 273"/>
                  <a:gd name="T17" fmla="*/ 25 h 61"/>
                  <a:gd name="T18" fmla="*/ 216 w 273"/>
                  <a:gd name="T19" fmla="*/ 25 h 61"/>
                  <a:gd name="T20" fmla="*/ 216 w 273"/>
                  <a:gd name="T21" fmla="*/ 0 h 61"/>
                  <a:gd name="T22" fmla="*/ 272 w 273"/>
                  <a:gd name="T23" fmla="*/ 0 h 61"/>
                  <a:gd name="T24" fmla="*/ 273 w 273"/>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61">
                    <a:moveTo>
                      <a:pt x="273" y="61"/>
                    </a:moveTo>
                    <a:cubicBezTo>
                      <a:pt x="254" y="61"/>
                      <a:pt x="235" y="61"/>
                      <a:pt x="216" y="61"/>
                    </a:cubicBezTo>
                    <a:cubicBezTo>
                      <a:pt x="216" y="52"/>
                      <a:pt x="216" y="43"/>
                      <a:pt x="216" y="34"/>
                    </a:cubicBezTo>
                    <a:cubicBezTo>
                      <a:pt x="163" y="34"/>
                      <a:pt x="110" y="34"/>
                      <a:pt x="57" y="34"/>
                    </a:cubicBezTo>
                    <a:cubicBezTo>
                      <a:pt x="57" y="43"/>
                      <a:pt x="57" y="52"/>
                      <a:pt x="57" y="61"/>
                    </a:cubicBezTo>
                    <a:cubicBezTo>
                      <a:pt x="38" y="61"/>
                      <a:pt x="19" y="61"/>
                      <a:pt x="0" y="61"/>
                    </a:cubicBezTo>
                    <a:cubicBezTo>
                      <a:pt x="1" y="41"/>
                      <a:pt x="2" y="21"/>
                      <a:pt x="2" y="0"/>
                    </a:cubicBezTo>
                    <a:cubicBezTo>
                      <a:pt x="21" y="0"/>
                      <a:pt x="39" y="0"/>
                      <a:pt x="58" y="0"/>
                    </a:cubicBezTo>
                    <a:cubicBezTo>
                      <a:pt x="58" y="9"/>
                      <a:pt x="58" y="17"/>
                      <a:pt x="57" y="25"/>
                    </a:cubicBezTo>
                    <a:cubicBezTo>
                      <a:pt x="110" y="25"/>
                      <a:pt x="163" y="25"/>
                      <a:pt x="216" y="25"/>
                    </a:cubicBezTo>
                    <a:cubicBezTo>
                      <a:pt x="216" y="17"/>
                      <a:pt x="216" y="9"/>
                      <a:pt x="216" y="0"/>
                    </a:cubicBezTo>
                    <a:cubicBezTo>
                      <a:pt x="235" y="0"/>
                      <a:pt x="253" y="0"/>
                      <a:pt x="272" y="0"/>
                    </a:cubicBezTo>
                    <a:cubicBezTo>
                      <a:pt x="272" y="21"/>
                      <a:pt x="273" y="41"/>
                      <a:pt x="273"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0" name="Freeform 363"/>
              <p:cNvSpPr>
                <a:spLocks/>
              </p:cNvSpPr>
              <p:nvPr/>
            </p:nvSpPr>
            <p:spPr bwMode="auto">
              <a:xfrm>
                <a:off x="11128375" y="3165476"/>
                <a:ext cx="512763" cy="293688"/>
              </a:xfrm>
              <a:custGeom>
                <a:avLst/>
                <a:gdLst>
                  <a:gd name="T0" fmla="*/ 40 w 137"/>
                  <a:gd name="T1" fmla="*/ 78 h 78"/>
                  <a:gd name="T2" fmla="*/ 1 w 137"/>
                  <a:gd name="T3" fmla="*/ 77 h 78"/>
                  <a:gd name="T4" fmla="*/ 0 w 137"/>
                  <a:gd name="T5" fmla="*/ 68 h 78"/>
                  <a:gd name="T6" fmla="*/ 34 w 137"/>
                  <a:gd name="T7" fmla="*/ 69 h 78"/>
                  <a:gd name="T8" fmla="*/ 79 w 137"/>
                  <a:gd name="T9" fmla="*/ 59 h 78"/>
                  <a:gd name="T10" fmla="*/ 66 w 137"/>
                  <a:gd name="T11" fmla="*/ 0 h 78"/>
                  <a:gd name="T12" fmla="*/ 123 w 137"/>
                  <a:gd name="T13" fmla="*/ 0 h 78"/>
                  <a:gd name="T14" fmla="*/ 135 w 137"/>
                  <a:gd name="T15" fmla="*/ 59 h 78"/>
                  <a:gd name="T16" fmla="*/ 113 w 137"/>
                  <a:gd name="T17" fmla="*/ 73 h 78"/>
                  <a:gd name="T18" fmla="*/ 40 w 137"/>
                  <a:gd name="T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78">
                    <a:moveTo>
                      <a:pt x="40" y="78"/>
                    </a:moveTo>
                    <a:cubicBezTo>
                      <a:pt x="25" y="78"/>
                      <a:pt x="12" y="78"/>
                      <a:pt x="1" y="77"/>
                    </a:cubicBezTo>
                    <a:cubicBezTo>
                      <a:pt x="0" y="68"/>
                      <a:pt x="0" y="68"/>
                      <a:pt x="0" y="68"/>
                    </a:cubicBezTo>
                    <a:cubicBezTo>
                      <a:pt x="13" y="69"/>
                      <a:pt x="25" y="69"/>
                      <a:pt x="34" y="69"/>
                    </a:cubicBezTo>
                    <a:cubicBezTo>
                      <a:pt x="65" y="69"/>
                      <a:pt x="80" y="66"/>
                      <a:pt x="79" y="59"/>
                    </a:cubicBezTo>
                    <a:cubicBezTo>
                      <a:pt x="75" y="39"/>
                      <a:pt x="70" y="20"/>
                      <a:pt x="66" y="0"/>
                    </a:cubicBezTo>
                    <a:cubicBezTo>
                      <a:pt x="85" y="0"/>
                      <a:pt x="104" y="0"/>
                      <a:pt x="123" y="0"/>
                    </a:cubicBezTo>
                    <a:cubicBezTo>
                      <a:pt x="127" y="20"/>
                      <a:pt x="131" y="39"/>
                      <a:pt x="135" y="59"/>
                    </a:cubicBezTo>
                    <a:cubicBezTo>
                      <a:pt x="137" y="65"/>
                      <a:pt x="129" y="70"/>
                      <a:pt x="113" y="73"/>
                    </a:cubicBezTo>
                    <a:cubicBezTo>
                      <a:pt x="97" y="76"/>
                      <a:pt x="73" y="78"/>
                      <a:pt x="40" y="7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1" name="Freeform 364"/>
              <p:cNvSpPr>
                <a:spLocks/>
              </p:cNvSpPr>
              <p:nvPr/>
            </p:nvSpPr>
            <p:spPr bwMode="auto">
              <a:xfrm>
                <a:off x="16598900" y="3165476"/>
                <a:ext cx="1084263" cy="230188"/>
              </a:xfrm>
              <a:custGeom>
                <a:avLst/>
                <a:gdLst>
                  <a:gd name="T0" fmla="*/ 289 w 289"/>
                  <a:gd name="T1" fmla="*/ 61 h 61"/>
                  <a:gd name="T2" fmla="*/ 224 w 289"/>
                  <a:gd name="T3" fmla="*/ 61 h 61"/>
                  <a:gd name="T4" fmla="*/ 103 w 289"/>
                  <a:gd name="T5" fmla="*/ 33 h 61"/>
                  <a:gd name="T6" fmla="*/ 72 w 289"/>
                  <a:gd name="T7" fmla="*/ 38 h 61"/>
                  <a:gd name="T8" fmla="*/ 82 w 289"/>
                  <a:gd name="T9" fmla="*/ 61 h 61"/>
                  <a:gd name="T10" fmla="*/ 26 w 289"/>
                  <a:gd name="T11" fmla="*/ 61 h 61"/>
                  <a:gd name="T12" fmla="*/ 0 w 289"/>
                  <a:gd name="T13" fmla="*/ 0 h 61"/>
                  <a:gd name="T14" fmla="*/ 56 w 289"/>
                  <a:gd name="T15" fmla="*/ 0 h 61"/>
                  <a:gd name="T16" fmla="*/ 68 w 289"/>
                  <a:gd name="T17" fmla="*/ 29 h 61"/>
                  <a:gd name="T18" fmla="*/ 110 w 289"/>
                  <a:gd name="T19" fmla="*/ 20 h 61"/>
                  <a:gd name="T20" fmla="*/ 194 w 289"/>
                  <a:gd name="T21" fmla="*/ 0 h 61"/>
                  <a:gd name="T22" fmla="*/ 258 w 289"/>
                  <a:gd name="T23" fmla="*/ 0 h 61"/>
                  <a:gd name="T24" fmla="*/ 141 w 289"/>
                  <a:gd name="T25" fmla="*/ 27 h 61"/>
                  <a:gd name="T26" fmla="*/ 289 w 289"/>
                  <a:gd name="T2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61">
                    <a:moveTo>
                      <a:pt x="289" y="61"/>
                    </a:moveTo>
                    <a:cubicBezTo>
                      <a:pt x="267" y="61"/>
                      <a:pt x="246" y="61"/>
                      <a:pt x="224" y="61"/>
                    </a:cubicBezTo>
                    <a:cubicBezTo>
                      <a:pt x="184" y="52"/>
                      <a:pt x="144" y="43"/>
                      <a:pt x="103" y="33"/>
                    </a:cubicBezTo>
                    <a:cubicBezTo>
                      <a:pt x="93" y="35"/>
                      <a:pt x="83" y="36"/>
                      <a:pt x="72" y="38"/>
                    </a:cubicBezTo>
                    <a:cubicBezTo>
                      <a:pt x="75" y="46"/>
                      <a:pt x="79" y="53"/>
                      <a:pt x="82" y="61"/>
                    </a:cubicBezTo>
                    <a:cubicBezTo>
                      <a:pt x="63" y="61"/>
                      <a:pt x="44" y="61"/>
                      <a:pt x="26" y="61"/>
                    </a:cubicBezTo>
                    <a:cubicBezTo>
                      <a:pt x="17" y="41"/>
                      <a:pt x="9" y="21"/>
                      <a:pt x="0" y="0"/>
                    </a:cubicBezTo>
                    <a:cubicBezTo>
                      <a:pt x="19" y="0"/>
                      <a:pt x="38" y="0"/>
                      <a:pt x="56" y="0"/>
                    </a:cubicBezTo>
                    <a:cubicBezTo>
                      <a:pt x="60" y="10"/>
                      <a:pt x="64" y="20"/>
                      <a:pt x="68" y="29"/>
                    </a:cubicBezTo>
                    <a:cubicBezTo>
                      <a:pt x="82" y="26"/>
                      <a:pt x="96" y="23"/>
                      <a:pt x="110" y="20"/>
                    </a:cubicBezTo>
                    <a:cubicBezTo>
                      <a:pt x="138" y="13"/>
                      <a:pt x="166" y="7"/>
                      <a:pt x="194" y="0"/>
                    </a:cubicBezTo>
                    <a:cubicBezTo>
                      <a:pt x="216" y="0"/>
                      <a:pt x="237" y="0"/>
                      <a:pt x="258" y="0"/>
                    </a:cubicBezTo>
                    <a:cubicBezTo>
                      <a:pt x="204" y="13"/>
                      <a:pt x="165" y="22"/>
                      <a:pt x="141" y="27"/>
                    </a:cubicBezTo>
                    <a:cubicBezTo>
                      <a:pt x="190" y="38"/>
                      <a:pt x="240" y="49"/>
                      <a:pt x="289"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2" name="Freeform 365"/>
              <p:cNvSpPr>
                <a:spLocks/>
              </p:cNvSpPr>
              <p:nvPr/>
            </p:nvSpPr>
            <p:spPr bwMode="auto">
              <a:xfrm>
                <a:off x="-20694650" y="4135438"/>
                <a:ext cx="1181100" cy="244475"/>
              </a:xfrm>
              <a:custGeom>
                <a:avLst/>
                <a:gdLst>
                  <a:gd name="T0" fmla="*/ 256 w 315"/>
                  <a:gd name="T1" fmla="*/ 65 h 65"/>
                  <a:gd name="T2" fmla="*/ 0 w 315"/>
                  <a:gd name="T3" fmla="*/ 65 h 65"/>
                  <a:gd name="T4" fmla="*/ 7 w 315"/>
                  <a:gd name="T5" fmla="*/ 57 h 65"/>
                  <a:gd name="T6" fmla="*/ 236 w 315"/>
                  <a:gd name="T7" fmla="*/ 9 h 65"/>
                  <a:gd name="T8" fmla="*/ 62 w 315"/>
                  <a:gd name="T9" fmla="*/ 9 h 65"/>
                  <a:gd name="T10" fmla="*/ 71 w 315"/>
                  <a:gd name="T11" fmla="*/ 0 h 65"/>
                  <a:gd name="T12" fmla="*/ 315 w 315"/>
                  <a:gd name="T13" fmla="*/ 0 h 65"/>
                  <a:gd name="T14" fmla="*/ 308 w 315"/>
                  <a:gd name="T15" fmla="*/ 7 h 65"/>
                  <a:gd name="T16" fmla="*/ 79 w 315"/>
                  <a:gd name="T17" fmla="*/ 55 h 65"/>
                  <a:gd name="T18" fmla="*/ 266 w 315"/>
                  <a:gd name="T19" fmla="*/ 55 h 65"/>
                  <a:gd name="T20" fmla="*/ 256 w 315"/>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65">
                    <a:moveTo>
                      <a:pt x="256" y="65"/>
                    </a:moveTo>
                    <a:cubicBezTo>
                      <a:pt x="171" y="65"/>
                      <a:pt x="85" y="65"/>
                      <a:pt x="0" y="65"/>
                    </a:cubicBezTo>
                    <a:cubicBezTo>
                      <a:pt x="7" y="57"/>
                      <a:pt x="7" y="57"/>
                      <a:pt x="7" y="57"/>
                    </a:cubicBezTo>
                    <a:cubicBezTo>
                      <a:pt x="84" y="41"/>
                      <a:pt x="160" y="25"/>
                      <a:pt x="236" y="9"/>
                    </a:cubicBezTo>
                    <a:cubicBezTo>
                      <a:pt x="178" y="9"/>
                      <a:pt x="120" y="9"/>
                      <a:pt x="62" y="9"/>
                    </a:cubicBezTo>
                    <a:cubicBezTo>
                      <a:pt x="71" y="0"/>
                      <a:pt x="71" y="0"/>
                      <a:pt x="71" y="0"/>
                    </a:cubicBezTo>
                    <a:cubicBezTo>
                      <a:pt x="152" y="0"/>
                      <a:pt x="234" y="0"/>
                      <a:pt x="315" y="0"/>
                    </a:cubicBezTo>
                    <a:cubicBezTo>
                      <a:pt x="308" y="7"/>
                      <a:pt x="308" y="7"/>
                      <a:pt x="308" y="7"/>
                    </a:cubicBezTo>
                    <a:cubicBezTo>
                      <a:pt x="232" y="23"/>
                      <a:pt x="156" y="40"/>
                      <a:pt x="79" y="55"/>
                    </a:cubicBezTo>
                    <a:cubicBezTo>
                      <a:pt x="141" y="55"/>
                      <a:pt x="203" y="55"/>
                      <a:pt x="266" y="55"/>
                    </a:cubicBezTo>
                    <a:lnTo>
                      <a:pt x="256" y="6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3" name="Freeform 366"/>
              <p:cNvSpPr>
                <a:spLocks/>
              </p:cNvSpPr>
              <p:nvPr/>
            </p:nvSpPr>
            <p:spPr bwMode="auto">
              <a:xfrm>
                <a:off x="-35247263" y="4481513"/>
                <a:ext cx="569913" cy="112713"/>
              </a:xfrm>
              <a:custGeom>
                <a:avLst/>
                <a:gdLst>
                  <a:gd name="T0" fmla="*/ 126 w 152"/>
                  <a:gd name="T1" fmla="*/ 21 h 30"/>
                  <a:gd name="T2" fmla="*/ 99 w 152"/>
                  <a:gd name="T3" fmla="*/ 28 h 30"/>
                  <a:gd name="T4" fmla="*/ 47 w 152"/>
                  <a:gd name="T5" fmla="*/ 30 h 30"/>
                  <a:gd name="T6" fmla="*/ 0 w 152"/>
                  <a:gd name="T7" fmla="*/ 28 h 30"/>
                  <a:gd name="T8" fmla="*/ 8 w 152"/>
                  <a:gd name="T9" fmla="*/ 23 h 30"/>
                  <a:gd name="T10" fmla="*/ 56 w 152"/>
                  <a:gd name="T11" fmla="*/ 25 h 30"/>
                  <a:gd name="T12" fmla="*/ 92 w 152"/>
                  <a:gd name="T13" fmla="*/ 22 h 30"/>
                  <a:gd name="T14" fmla="*/ 91 w 152"/>
                  <a:gd name="T15" fmla="*/ 20 h 30"/>
                  <a:gd name="T16" fmla="*/ 83 w 152"/>
                  <a:gd name="T17" fmla="*/ 18 h 30"/>
                  <a:gd name="T18" fmla="*/ 64 w 152"/>
                  <a:gd name="T19" fmla="*/ 17 h 30"/>
                  <a:gd name="T20" fmla="*/ 33 w 152"/>
                  <a:gd name="T21" fmla="*/ 13 h 30"/>
                  <a:gd name="T22" fmla="*/ 31 w 152"/>
                  <a:gd name="T23" fmla="*/ 8 h 30"/>
                  <a:gd name="T24" fmla="*/ 56 w 152"/>
                  <a:gd name="T25" fmla="*/ 2 h 30"/>
                  <a:gd name="T26" fmla="*/ 103 w 152"/>
                  <a:gd name="T27" fmla="*/ 0 h 30"/>
                  <a:gd name="T28" fmla="*/ 152 w 152"/>
                  <a:gd name="T29" fmla="*/ 2 h 30"/>
                  <a:gd name="T30" fmla="*/ 135 w 152"/>
                  <a:gd name="T31" fmla="*/ 7 h 30"/>
                  <a:gd name="T32" fmla="*/ 95 w 152"/>
                  <a:gd name="T33" fmla="*/ 5 h 30"/>
                  <a:gd name="T34" fmla="*/ 64 w 152"/>
                  <a:gd name="T35" fmla="*/ 7 h 30"/>
                  <a:gd name="T36" fmla="*/ 68 w 152"/>
                  <a:gd name="T37" fmla="*/ 10 h 30"/>
                  <a:gd name="T38" fmla="*/ 94 w 152"/>
                  <a:gd name="T39" fmla="*/ 12 h 30"/>
                  <a:gd name="T40" fmla="*/ 118 w 152"/>
                  <a:gd name="T41" fmla="*/ 15 h 30"/>
                  <a:gd name="T42" fmla="*/ 127 w 152"/>
                  <a:gd name="T43" fmla="*/ 17 h 30"/>
                  <a:gd name="T44" fmla="*/ 126 w 152"/>
                  <a:gd name="T4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30">
                    <a:moveTo>
                      <a:pt x="126" y="21"/>
                    </a:moveTo>
                    <a:cubicBezTo>
                      <a:pt x="126" y="21"/>
                      <a:pt x="112" y="26"/>
                      <a:pt x="99" y="28"/>
                    </a:cubicBezTo>
                    <a:cubicBezTo>
                      <a:pt x="85" y="29"/>
                      <a:pt x="68" y="30"/>
                      <a:pt x="47" y="30"/>
                    </a:cubicBezTo>
                    <a:cubicBezTo>
                      <a:pt x="26" y="30"/>
                      <a:pt x="10" y="29"/>
                      <a:pt x="0" y="28"/>
                    </a:cubicBezTo>
                    <a:cubicBezTo>
                      <a:pt x="8" y="23"/>
                      <a:pt x="8" y="23"/>
                      <a:pt x="8" y="23"/>
                    </a:cubicBezTo>
                    <a:cubicBezTo>
                      <a:pt x="24" y="24"/>
                      <a:pt x="40" y="25"/>
                      <a:pt x="56" y="25"/>
                    </a:cubicBezTo>
                    <a:cubicBezTo>
                      <a:pt x="76" y="25"/>
                      <a:pt x="92" y="22"/>
                      <a:pt x="92" y="22"/>
                    </a:cubicBezTo>
                    <a:cubicBezTo>
                      <a:pt x="91" y="20"/>
                      <a:pt x="91" y="20"/>
                      <a:pt x="91" y="20"/>
                    </a:cubicBezTo>
                    <a:cubicBezTo>
                      <a:pt x="83" y="18"/>
                      <a:pt x="83" y="18"/>
                      <a:pt x="83" y="18"/>
                    </a:cubicBezTo>
                    <a:cubicBezTo>
                      <a:pt x="83" y="18"/>
                      <a:pt x="72" y="17"/>
                      <a:pt x="64" y="17"/>
                    </a:cubicBezTo>
                    <a:cubicBezTo>
                      <a:pt x="47" y="15"/>
                      <a:pt x="33" y="13"/>
                      <a:pt x="33" y="13"/>
                    </a:cubicBezTo>
                    <a:cubicBezTo>
                      <a:pt x="31" y="8"/>
                      <a:pt x="31" y="8"/>
                      <a:pt x="31" y="8"/>
                    </a:cubicBezTo>
                    <a:cubicBezTo>
                      <a:pt x="31" y="8"/>
                      <a:pt x="43" y="3"/>
                      <a:pt x="56" y="2"/>
                    </a:cubicBezTo>
                    <a:cubicBezTo>
                      <a:pt x="69" y="1"/>
                      <a:pt x="85" y="0"/>
                      <a:pt x="103" y="0"/>
                    </a:cubicBezTo>
                    <a:cubicBezTo>
                      <a:pt x="122" y="0"/>
                      <a:pt x="138" y="1"/>
                      <a:pt x="152" y="2"/>
                    </a:cubicBezTo>
                    <a:cubicBezTo>
                      <a:pt x="146" y="3"/>
                      <a:pt x="135" y="7"/>
                      <a:pt x="135" y="7"/>
                    </a:cubicBezTo>
                    <a:cubicBezTo>
                      <a:pt x="120" y="5"/>
                      <a:pt x="106" y="5"/>
                      <a:pt x="95" y="5"/>
                    </a:cubicBezTo>
                    <a:cubicBezTo>
                      <a:pt x="77" y="5"/>
                      <a:pt x="64" y="7"/>
                      <a:pt x="64" y="7"/>
                    </a:cubicBezTo>
                    <a:cubicBezTo>
                      <a:pt x="68" y="10"/>
                      <a:pt x="68" y="10"/>
                      <a:pt x="68" y="10"/>
                    </a:cubicBezTo>
                    <a:cubicBezTo>
                      <a:pt x="68" y="10"/>
                      <a:pt x="80" y="11"/>
                      <a:pt x="94" y="12"/>
                    </a:cubicBezTo>
                    <a:cubicBezTo>
                      <a:pt x="105" y="13"/>
                      <a:pt x="118" y="15"/>
                      <a:pt x="118" y="15"/>
                    </a:cubicBezTo>
                    <a:cubicBezTo>
                      <a:pt x="127" y="17"/>
                      <a:pt x="127" y="17"/>
                      <a:pt x="127" y="17"/>
                    </a:cubicBezTo>
                    <a:lnTo>
                      <a:pt x="126"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4" name="Freeform 367"/>
              <p:cNvSpPr>
                <a:spLocks/>
              </p:cNvSpPr>
              <p:nvPr/>
            </p:nvSpPr>
            <p:spPr bwMode="auto">
              <a:xfrm>
                <a:off x="-34688463" y="4440238"/>
                <a:ext cx="668338" cy="150813"/>
              </a:xfrm>
              <a:custGeom>
                <a:avLst/>
                <a:gdLst>
                  <a:gd name="T0" fmla="*/ 138 w 178"/>
                  <a:gd name="T1" fmla="*/ 40 h 40"/>
                  <a:gd name="T2" fmla="*/ 105 w 178"/>
                  <a:gd name="T3" fmla="*/ 40 h 40"/>
                  <a:gd name="T4" fmla="*/ 132 w 178"/>
                  <a:gd name="T5" fmla="*/ 23 h 40"/>
                  <a:gd name="T6" fmla="*/ 132 w 178"/>
                  <a:gd name="T7" fmla="*/ 18 h 40"/>
                  <a:gd name="T8" fmla="*/ 111 w 178"/>
                  <a:gd name="T9" fmla="*/ 16 h 40"/>
                  <a:gd name="T10" fmla="*/ 77 w 178"/>
                  <a:gd name="T11" fmla="*/ 18 h 40"/>
                  <a:gd name="T12" fmla="*/ 55 w 178"/>
                  <a:gd name="T13" fmla="*/ 26 h 40"/>
                  <a:gd name="T14" fmla="*/ 33 w 178"/>
                  <a:gd name="T15" fmla="*/ 40 h 40"/>
                  <a:gd name="T16" fmla="*/ 0 w 178"/>
                  <a:gd name="T17" fmla="*/ 40 h 40"/>
                  <a:gd name="T18" fmla="*/ 62 w 178"/>
                  <a:gd name="T19" fmla="*/ 0 h 40"/>
                  <a:gd name="T20" fmla="*/ 95 w 178"/>
                  <a:gd name="T21" fmla="*/ 0 h 40"/>
                  <a:gd name="T22" fmla="*/ 80 w 178"/>
                  <a:gd name="T23" fmla="*/ 10 h 40"/>
                  <a:gd name="T24" fmla="*/ 70 w 178"/>
                  <a:gd name="T25" fmla="*/ 15 h 40"/>
                  <a:gd name="T26" fmla="*/ 72 w 178"/>
                  <a:gd name="T27" fmla="*/ 15 h 40"/>
                  <a:gd name="T28" fmla="*/ 96 w 178"/>
                  <a:gd name="T29" fmla="*/ 12 h 40"/>
                  <a:gd name="T30" fmla="*/ 126 w 178"/>
                  <a:gd name="T31" fmla="*/ 11 h 40"/>
                  <a:gd name="T32" fmla="*/ 167 w 178"/>
                  <a:gd name="T33" fmla="*/ 22 h 40"/>
                  <a:gd name="T34" fmla="*/ 138 w 178"/>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8" h="40">
                    <a:moveTo>
                      <a:pt x="138" y="40"/>
                    </a:moveTo>
                    <a:cubicBezTo>
                      <a:pt x="127" y="40"/>
                      <a:pt x="116" y="40"/>
                      <a:pt x="105" y="40"/>
                    </a:cubicBezTo>
                    <a:cubicBezTo>
                      <a:pt x="114" y="34"/>
                      <a:pt x="123" y="29"/>
                      <a:pt x="132" y="23"/>
                    </a:cubicBezTo>
                    <a:cubicBezTo>
                      <a:pt x="132" y="18"/>
                      <a:pt x="132" y="18"/>
                      <a:pt x="132" y="18"/>
                    </a:cubicBezTo>
                    <a:cubicBezTo>
                      <a:pt x="132" y="18"/>
                      <a:pt x="122" y="16"/>
                      <a:pt x="111" y="16"/>
                    </a:cubicBezTo>
                    <a:cubicBezTo>
                      <a:pt x="97" y="16"/>
                      <a:pt x="86" y="17"/>
                      <a:pt x="77" y="18"/>
                    </a:cubicBezTo>
                    <a:cubicBezTo>
                      <a:pt x="68" y="20"/>
                      <a:pt x="55" y="26"/>
                      <a:pt x="55" y="26"/>
                    </a:cubicBezTo>
                    <a:cubicBezTo>
                      <a:pt x="48" y="30"/>
                      <a:pt x="41" y="36"/>
                      <a:pt x="33" y="40"/>
                    </a:cubicBezTo>
                    <a:cubicBezTo>
                      <a:pt x="22" y="40"/>
                      <a:pt x="11" y="40"/>
                      <a:pt x="0" y="40"/>
                    </a:cubicBezTo>
                    <a:cubicBezTo>
                      <a:pt x="21" y="27"/>
                      <a:pt x="41" y="13"/>
                      <a:pt x="62" y="0"/>
                    </a:cubicBezTo>
                    <a:cubicBezTo>
                      <a:pt x="73" y="0"/>
                      <a:pt x="84" y="0"/>
                      <a:pt x="95" y="0"/>
                    </a:cubicBezTo>
                    <a:cubicBezTo>
                      <a:pt x="80" y="10"/>
                      <a:pt x="80" y="10"/>
                      <a:pt x="80" y="10"/>
                    </a:cubicBezTo>
                    <a:cubicBezTo>
                      <a:pt x="70" y="15"/>
                      <a:pt x="70" y="15"/>
                      <a:pt x="70" y="15"/>
                    </a:cubicBezTo>
                    <a:cubicBezTo>
                      <a:pt x="72" y="15"/>
                      <a:pt x="72" y="15"/>
                      <a:pt x="72" y="15"/>
                    </a:cubicBezTo>
                    <a:cubicBezTo>
                      <a:pt x="79" y="14"/>
                      <a:pt x="87" y="13"/>
                      <a:pt x="96" y="12"/>
                    </a:cubicBezTo>
                    <a:cubicBezTo>
                      <a:pt x="105" y="11"/>
                      <a:pt x="115" y="11"/>
                      <a:pt x="126" y="11"/>
                    </a:cubicBezTo>
                    <a:cubicBezTo>
                      <a:pt x="164" y="11"/>
                      <a:pt x="178" y="14"/>
                      <a:pt x="167" y="22"/>
                    </a:cubicBezTo>
                    <a:cubicBezTo>
                      <a:pt x="157" y="28"/>
                      <a:pt x="148" y="34"/>
                      <a:pt x="138"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5" name="Freeform 368"/>
              <p:cNvSpPr>
                <a:spLocks noEditPoints="1"/>
              </p:cNvSpPr>
              <p:nvPr/>
            </p:nvSpPr>
            <p:spPr bwMode="auto">
              <a:xfrm>
                <a:off x="-33994725" y="4440238"/>
                <a:ext cx="338138" cy="150813"/>
              </a:xfrm>
              <a:custGeom>
                <a:avLst/>
                <a:gdLst>
                  <a:gd name="T0" fmla="*/ 53 w 90"/>
                  <a:gd name="T1" fmla="*/ 4 h 40"/>
                  <a:gd name="T2" fmla="*/ 62 w 90"/>
                  <a:gd name="T3" fmla="*/ 1 h 40"/>
                  <a:gd name="T4" fmla="*/ 77 w 90"/>
                  <a:gd name="T5" fmla="*/ 0 h 40"/>
                  <a:gd name="T6" fmla="*/ 89 w 90"/>
                  <a:gd name="T7" fmla="*/ 1 h 40"/>
                  <a:gd name="T8" fmla="*/ 90 w 90"/>
                  <a:gd name="T9" fmla="*/ 4 h 40"/>
                  <a:gd name="T10" fmla="*/ 82 w 90"/>
                  <a:gd name="T11" fmla="*/ 6 h 40"/>
                  <a:gd name="T12" fmla="*/ 66 w 90"/>
                  <a:gd name="T13" fmla="*/ 7 h 40"/>
                  <a:gd name="T14" fmla="*/ 54 w 90"/>
                  <a:gd name="T15" fmla="*/ 6 h 40"/>
                  <a:gd name="T16" fmla="*/ 53 w 90"/>
                  <a:gd name="T17" fmla="*/ 4 h 40"/>
                  <a:gd name="T18" fmla="*/ 33 w 90"/>
                  <a:gd name="T19" fmla="*/ 40 h 40"/>
                  <a:gd name="T20" fmla="*/ 0 w 90"/>
                  <a:gd name="T21" fmla="*/ 40 h 40"/>
                  <a:gd name="T22" fmla="*/ 43 w 90"/>
                  <a:gd name="T23" fmla="*/ 12 h 40"/>
                  <a:gd name="T24" fmla="*/ 76 w 90"/>
                  <a:gd name="T25" fmla="*/ 12 h 40"/>
                  <a:gd name="T26" fmla="*/ 33 w 90"/>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40">
                    <a:moveTo>
                      <a:pt x="53" y="4"/>
                    </a:moveTo>
                    <a:cubicBezTo>
                      <a:pt x="62" y="1"/>
                      <a:pt x="62" y="1"/>
                      <a:pt x="62" y="1"/>
                    </a:cubicBezTo>
                    <a:cubicBezTo>
                      <a:pt x="62" y="1"/>
                      <a:pt x="71" y="0"/>
                      <a:pt x="77" y="0"/>
                    </a:cubicBezTo>
                    <a:cubicBezTo>
                      <a:pt x="89" y="1"/>
                      <a:pt x="89" y="1"/>
                      <a:pt x="89" y="1"/>
                    </a:cubicBezTo>
                    <a:cubicBezTo>
                      <a:pt x="90" y="4"/>
                      <a:pt x="90" y="4"/>
                      <a:pt x="90" y="4"/>
                    </a:cubicBezTo>
                    <a:cubicBezTo>
                      <a:pt x="82" y="6"/>
                      <a:pt x="82" y="6"/>
                      <a:pt x="82" y="6"/>
                    </a:cubicBezTo>
                    <a:cubicBezTo>
                      <a:pt x="66" y="7"/>
                      <a:pt x="66" y="7"/>
                      <a:pt x="66" y="7"/>
                    </a:cubicBezTo>
                    <a:cubicBezTo>
                      <a:pt x="54" y="6"/>
                      <a:pt x="54" y="6"/>
                      <a:pt x="54" y="6"/>
                    </a:cubicBezTo>
                    <a:lnTo>
                      <a:pt x="53" y="4"/>
                    </a:lnTo>
                    <a:close/>
                    <a:moveTo>
                      <a:pt x="33" y="40"/>
                    </a:moveTo>
                    <a:cubicBezTo>
                      <a:pt x="22" y="40"/>
                      <a:pt x="11" y="40"/>
                      <a:pt x="0" y="40"/>
                    </a:cubicBezTo>
                    <a:cubicBezTo>
                      <a:pt x="14" y="31"/>
                      <a:pt x="29" y="21"/>
                      <a:pt x="43" y="12"/>
                    </a:cubicBezTo>
                    <a:cubicBezTo>
                      <a:pt x="54" y="12"/>
                      <a:pt x="65" y="12"/>
                      <a:pt x="76" y="12"/>
                    </a:cubicBezTo>
                    <a:cubicBezTo>
                      <a:pt x="62" y="21"/>
                      <a:pt x="48" y="31"/>
                      <a:pt x="33"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6" name="Freeform 369"/>
              <p:cNvSpPr>
                <a:spLocks/>
              </p:cNvSpPr>
              <p:nvPr/>
            </p:nvSpPr>
            <p:spPr bwMode="auto">
              <a:xfrm>
                <a:off x="-33664525" y="4435476"/>
                <a:ext cx="547688" cy="155575"/>
              </a:xfrm>
              <a:custGeom>
                <a:avLst/>
                <a:gdLst>
                  <a:gd name="T0" fmla="*/ 108 w 146"/>
                  <a:gd name="T1" fmla="*/ 17 h 41"/>
                  <a:gd name="T2" fmla="*/ 69 w 146"/>
                  <a:gd name="T3" fmla="*/ 17 h 41"/>
                  <a:gd name="T4" fmla="*/ 33 w 146"/>
                  <a:gd name="T5" fmla="*/ 41 h 41"/>
                  <a:gd name="T6" fmla="*/ 0 w 146"/>
                  <a:gd name="T7" fmla="*/ 41 h 41"/>
                  <a:gd name="T8" fmla="*/ 36 w 146"/>
                  <a:gd name="T9" fmla="*/ 17 h 41"/>
                  <a:gd name="T10" fmla="*/ 10 w 146"/>
                  <a:gd name="T11" fmla="*/ 17 h 41"/>
                  <a:gd name="T12" fmla="*/ 15 w 146"/>
                  <a:gd name="T13" fmla="*/ 14 h 41"/>
                  <a:gd name="T14" fmla="*/ 43 w 146"/>
                  <a:gd name="T15" fmla="*/ 12 h 41"/>
                  <a:gd name="T16" fmla="*/ 46 w 146"/>
                  <a:gd name="T17" fmla="*/ 10 h 41"/>
                  <a:gd name="T18" fmla="*/ 70 w 146"/>
                  <a:gd name="T19" fmla="*/ 3 h 41"/>
                  <a:gd name="T20" fmla="*/ 114 w 146"/>
                  <a:gd name="T21" fmla="*/ 0 h 41"/>
                  <a:gd name="T22" fmla="*/ 146 w 146"/>
                  <a:gd name="T23" fmla="*/ 1 h 41"/>
                  <a:gd name="T24" fmla="*/ 131 w 146"/>
                  <a:gd name="T25" fmla="*/ 6 h 41"/>
                  <a:gd name="T26" fmla="*/ 108 w 146"/>
                  <a:gd name="T27" fmla="*/ 5 h 41"/>
                  <a:gd name="T28" fmla="*/ 90 w 146"/>
                  <a:gd name="T29" fmla="*/ 7 h 41"/>
                  <a:gd name="T30" fmla="*/ 79 w 146"/>
                  <a:gd name="T31" fmla="*/ 11 h 41"/>
                  <a:gd name="T32" fmla="*/ 76 w 146"/>
                  <a:gd name="T33" fmla="*/ 13 h 41"/>
                  <a:gd name="T34" fmla="*/ 115 w 146"/>
                  <a:gd name="T35" fmla="*/ 13 h 41"/>
                  <a:gd name="T36" fmla="*/ 108 w 146"/>
                  <a:gd name="T3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41">
                    <a:moveTo>
                      <a:pt x="108" y="17"/>
                    </a:moveTo>
                    <a:cubicBezTo>
                      <a:pt x="95" y="17"/>
                      <a:pt x="82" y="17"/>
                      <a:pt x="69" y="17"/>
                    </a:cubicBezTo>
                    <a:cubicBezTo>
                      <a:pt x="57" y="25"/>
                      <a:pt x="45" y="33"/>
                      <a:pt x="33" y="41"/>
                    </a:cubicBezTo>
                    <a:cubicBezTo>
                      <a:pt x="22" y="41"/>
                      <a:pt x="11" y="41"/>
                      <a:pt x="0" y="41"/>
                    </a:cubicBezTo>
                    <a:cubicBezTo>
                      <a:pt x="12" y="33"/>
                      <a:pt x="24" y="25"/>
                      <a:pt x="36" y="17"/>
                    </a:cubicBezTo>
                    <a:cubicBezTo>
                      <a:pt x="27" y="17"/>
                      <a:pt x="19" y="17"/>
                      <a:pt x="10" y="17"/>
                    </a:cubicBezTo>
                    <a:cubicBezTo>
                      <a:pt x="15" y="14"/>
                      <a:pt x="15" y="14"/>
                      <a:pt x="15" y="14"/>
                    </a:cubicBezTo>
                    <a:cubicBezTo>
                      <a:pt x="24" y="14"/>
                      <a:pt x="34" y="13"/>
                      <a:pt x="43" y="12"/>
                    </a:cubicBezTo>
                    <a:cubicBezTo>
                      <a:pt x="46" y="10"/>
                      <a:pt x="46" y="10"/>
                      <a:pt x="46" y="10"/>
                    </a:cubicBezTo>
                    <a:cubicBezTo>
                      <a:pt x="46" y="10"/>
                      <a:pt x="59" y="5"/>
                      <a:pt x="70" y="3"/>
                    </a:cubicBezTo>
                    <a:cubicBezTo>
                      <a:pt x="81" y="1"/>
                      <a:pt x="96" y="0"/>
                      <a:pt x="114" y="0"/>
                    </a:cubicBezTo>
                    <a:cubicBezTo>
                      <a:pt x="125" y="0"/>
                      <a:pt x="136" y="1"/>
                      <a:pt x="146" y="1"/>
                    </a:cubicBezTo>
                    <a:cubicBezTo>
                      <a:pt x="131" y="6"/>
                      <a:pt x="131" y="6"/>
                      <a:pt x="131" y="6"/>
                    </a:cubicBezTo>
                    <a:cubicBezTo>
                      <a:pt x="123" y="6"/>
                      <a:pt x="116" y="5"/>
                      <a:pt x="108" y="5"/>
                    </a:cubicBezTo>
                    <a:cubicBezTo>
                      <a:pt x="101" y="5"/>
                      <a:pt x="90" y="7"/>
                      <a:pt x="90" y="7"/>
                    </a:cubicBezTo>
                    <a:cubicBezTo>
                      <a:pt x="79" y="11"/>
                      <a:pt x="79" y="11"/>
                      <a:pt x="79" y="11"/>
                    </a:cubicBezTo>
                    <a:cubicBezTo>
                      <a:pt x="76" y="13"/>
                      <a:pt x="76" y="13"/>
                      <a:pt x="76" y="13"/>
                    </a:cubicBezTo>
                    <a:cubicBezTo>
                      <a:pt x="89" y="13"/>
                      <a:pt x="102" y="13"/>
                      <a:pt x="115" y="13"/>
                    </a:cubicBezTo>
                    <a:lnTo>
                      <a:pt x="108"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7" name="Freeform 370"/>
              <p:cNvSpPr>
                <a:spLocks/>
              </p:cNvSpPr>
              <p:nvPr/>
            </p:nvSpPr>
            <p:spPr bwMode="auto">
              <a:xfrm>
                <a:off x="-33270825" y="4459288"/>
                <a:ext cx="438150" cy="134938"/>
              </a:xfrm>
              <a:custGeom>
                <a:avLst/>
                <a:gdLst>
                  <a:gd name="T0" fmla="*/ 58 w 117"/>
                  <a:gd name="T1" fmla="*/ 31 h 36"/>
                  <a:gd name="T2" fmla="*/ 84 w 117"/>
                  <a:gd name="T3" fmla="*/ 30 h 36"/>
                  <a:gd name="T4" fmla="*/ 77 w 117"/>
                  <a:gd name="T5" fmla="*/ 35 h 36"/>
                  <a:gd name="T6" fmla="*/ 62 w 117"/>
                  <a:gd name="T7" fmla="*/ 36 h 36"/>
                  <a:gd name="T8" fmla="*/ 43 w 117"/>
                  <a:gd name="T9" fmla="*/ 36 h 36"/>
                  <a:gd name="T10" fmla="*/ 9 w 117"/>
                  <a:gd name="T11" fmla="*/ 27 h 36"/>
                  <a:gd name="T12" fmla="*/ 32 w 117"/>
                  <a:gd name="T13" fmla="*/ 11 h 36"/>
                  <a:gd name="T14" fmla="*/ 11 w 117"/>
                  <a:gd name="T15" fmla="*/ 11 h 36"/>
                  <a:gd name="T16" fmla="*/ 15 w 117"/>
                  <a:gd name="T17" fmla="*/ 8 h 36"/>
                  <a:gd name="T18" fmla="*/ 41 w 117"/>
                  <a:gd name="T19" fmla="*/ 6 h 36"/>
                  <a:gd name="T20" fmla="*/ 62 w 117"/>
                  <a:gd name="T21" fmla="*/ 0 h 36"/>
                  <a:gd name="T22" fmla="*/ 82 w 117"/>
                  <a:gd name="T23" fmla="*/ 0 h 36"/>
                  <a:gd name="T24" fmla="*/ 73 w 117"/>
                  <a:gd name="T25" fmla="*/ 7 h 36"/>
                  <a:gd name="T26" fmla="*/ 117 w 117"/>
                  <a:gd name="T27" fmla="*/ 7 h 36"/>
                  <a:gd name="T28" fmla="*/ 110 w 117"/>
                  <a:gd name="T29" fmla="*/ 11 h 36"/>
                  <a:gd name="T30" fmla="*/ 66 w 117"/>
                  <a:gd name="T31" fmla="*/ 11 h 36"/>
                  <a:gd name="T32" fmla="*/ 43 w 117"/>
                  <a:gd name="T33" fmla="*/ 27 h 36"/>
                  <a:gd name="T34" fmla="*/ 44 w 117"/>
                  <a:gd name="T35" fmla="*/ 30 h 36"/>
                  <a:gd name="T36" fmla="*/ 58 w 117"/>
                  <a:gd name="T3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36">
                    <a:moveTo>
                      <a:pt x="58" y="31"/>
                    </a:moveTo>
                    <a:cubicBezTo>
                      <a:pt x="66" y="31"/>
                      <a:pt x="75" y="31"/>
                      <a:pt x="84" y="30"/>
                    </a:cubicBezTo>
                    <a:cubicBezTo>
                      <a:pt x="77" y="35"/>
                      <a:pt x="77" y="35"/>
                      <a:pt x="77" y="35"/>
                    </a:cubicBezTo>
                    <a:cubicBezTo>
                      <a:pt x="77" y="35"/>
                      <a:pt x="68" y="35"/>
                      <a:pt x="62" y="36"/>
                    </a:cubicBezTo>
                    <a:cubicBezTo>
                      <a:pt x="56" y="36"/>
                      <a:pt x="49" y="36"/>
                      <a:pt x="43" y="36"/>
                    </a:cubicBezTo>
                    <a:cubicBezTo>
                      <a:pt x="11" y="36"/>
                      <a:pt x="0" y="33"/>
                      <a:pt x="9" y="27"/>
                    </a:cubicBezTo>
                    <a:cubicBezTo>
                      <a:pt x="17" y="21"/>
                      <a:pt x="25" y="16"/>
                      <a:pt x="32" y="11"/>
                    </a:cubicBezTo>
                    <a:cubicBezTo>
                      <a:pt x="25" y="11"/>
                      <a:pt x="18" y="11"/>
                      <a:pt x="11" y="11"/>
                    </a:cubicBezTo>
                    <a:cubicBezTo>
                      <a:pt x="15" y="8"/>
                      <a:pt x="15" y="8"/>
                      <a:pt x="15" y="8"/>
                    </a:cubicBezTo>
                    <a:cubicBezTo>
                      <a:pt x="24" y="8"/>
                      <a:pt x="33" y="7"/>
                      <a:pt x="41" y="6"/>
                    </a:cubicBezTo>
                    <a:cubicBezTo>
                      <a:pt x="48" y="4"/>
                      <a:pt x="55" y="2"/>
                      <a:pt x="62" y="0"/>
                    </a:cubicBezTo>
                    <a:cubicBezTo>
                      <a:pt x="68" y="0"/>
                      <a:pt x="75" y="0"/>
                      <a:pt x="82" y="0"/>
                    </a:cubicBezTo>
                    <a:cubicBezTo>
                      <a:pt x="73" y="7"/>
                      <a:pt x="73" y="7"/>
                      <a:pt x="73" y="7"/>
                    </a:cubicBezTo>
                    <a:cubicBezTo>
                      <a:pt x="88" y="7"/>
                      <a:pt x="102" y="7"/>
                      <a:pt x="117" y="7"/>
                    </a:cubicBezTo>
                    <a:cubicBezTo>
                      <a:pt x="110" y="11"/>
                      <a:pt x="110" y="11"/>
                      <a:pt x="110" y="11"/>
                    </a:cubicBezTo>
                    <a:cubicBezTo>
                      <a:pt x="96" y="11"/>
                      <a:pt x="81" y="11"/>
                      <a:pt x="66" y="11"/>
                    </a:cubicBezTo>
                    <a:cubicBezTo>
                      <a:pt x="58" y="16"/>
                      <a:pt x="51" y="21"/>
                      <a:pt x="43" y="27"/>
                    </a:cubicBezTo>
                    <a:cubicBezTo>
                      <a:pt x="44" y="30"/>
                      <a:pt x="44" y="30"/>
                      <a:pt x="44" y="30"/>
                    </a:cubicBezTo>
                    <a:cubicBezTo>
                      <a:pt x="44" y="30"/>
                      <a:pt x="52" y="31"/>
                      <a:pt x="58" y="3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8" name="Freeform 371"/>
              <p:cNvSpPr>
                <a:spLocks/>
              </p:cNvSpPr>
              <p:nvPr/>
            </p:nvSpPr>
            <p:spPr bwMode="auto">
              <a:xfrm>
                <a:off x="44938950" y="4481513"/>
                <a:ext cx="512763" cy="112713"/>
              </a:xfrm>
              <a:custGeom>
                <a:avLst/>
                <a:gdLst>
                  <a:gd name="T0" fmla="*/ 136 w 137"/>
                  <a:gd name="T1" fmla="*/ 21 h 30"/>
                  <a:gd name="T2" fmla="*/ 128 w 137"/>
                  <a:gd name="T3" fmla="*/ 28 h 30"/>
                  <a:gd name="T4" fmla="*/ 84 w 137"/>
                  <a:gd name="T5" fmla="*/ 30 h 30"/>
                  <a:gd name="T6" fmla="*/ 31 w 137"/>
                  <a:gd name="T7" fmla="*/ 28 h 30"/>
                  <a:gd name="T8" fmla="*/ 23 w 137"/>
                  <a:gd name="T9" fmla="*/ 23 h 30"/>
                  <a:gd name="T10" fmla="*/ 78 w 137"/>
                  <a:gd name="T11" fmla="*/ 25 h 30"/>
                  <a:gd name="T12" fmla="*/ 104 w 137"/>
                  <a:gd name="T13" fmla="*/ 22 h 30"/>
                  <a:gd name="T14" fmla="*/ 97 w 137"/>
                  <a:gd name="T15" fmla="*/ 20 h 30"/>
                  <a:gd name="T16" fmla="*/ 84 w 137"/>
                  <a:gd name="T17" fmla="*/ 18 h 30"/>
                  <a:gd name="T18" fmla="*/ 60 w 137"/>
                  <a:gd name="T19" fmla="*/ 17 h 30"/>
                  <a:gd name="T20" fmla="*/ 18 w 137"/>
                  <a:gd name="T21" fmla="*/ 13 h 30"/>
                  <a:gd name="T22" fmla="*/ 1 w 137"/>
                  <a:gd name="T23" fmla="*/ 8 h 30"/>
                  <a:gd name="T24" fmla="*/ 8 w 137"/>
                  <a:gd name="T25" fmla="*/ 2 h 30"/>
                  <a:gd name="T26" fmla="*/ 49 w 137"/>
                  <a:gd name="T27" fmla="*/ 0 h 30"/>
                  <a:gd name="T28" fmla="*/ 105 w 137"/>
                  <a:gd name="T29" fmla="*/ 2 h 30"/>
                  <a:gd name="T30" fmla="*/ 101 w 137"/>
                  <a:gd name="T31" fmla="*/ 7 h 30"/>
                  <a:gd name="T32" fmla="*/ 55 w 137"/>
                  <a:gd name="T33" fmla="*/ 5 h 30"/>
                  <a:gd name="T34" fmla="*/ 33 w 137"/>
                  <a:gd name="T35" fmla="*/ 7 h 30"/>
                  <a:gd name="T36" fmla="*/ 43 w 137"/>
                  <a:gd name="T37" fmla="*/ 10 h 30"/>
                  <a:gd name="T38" fmla="*/ 77 w 137"/>
                  <a:gd name="T39" fmla="*/ 12 h 30"/>
                  <a:gd name="T40" fmla="*/ 109 w 137"/>
                  <a:gd name="T41" fmla="*/ 15 h 30"/>
                  <a:gd name="T42" fmla="*/ 126 w 137"/>
                  <a:gd name="T43" fmla="*/ 17 h 30"/>
                  <a:gd name="T44" fmla="*/ 136 w 137"/>
                  <a:gd name="T4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 h="30">
                    <a:moveTo>
                      <a:pt x="136" y="21"/>
                    </a:moveTo>
                    <a:cubicBezTo>
                      <a:pt x="136" y="21"/>
                      <a:pt x="137" y="26"/>
                      <a:pt x="128" y="28"/>
                    </a:cubicBezTo>
                    <a:cubicBezTo>
                      <a:pt x="119" y="29"/>
                      <a:pt x="105" y="30"/>
                      <a:pt x="84" y="30"/>
                    </a:cubicBezTo>
                    <a:cubicBezTo>
                      <a:pt x="63" y="30"/>
                      <a:pt x="45" y="29"/>
                      <a:pt x="31" y="28"/>
                    </a:cubicBezTo>
                    <a:cubicBezTo>
                      <a:pt x="23" y="23"/>
                      <a:pt x="23" y="23"/>
                      <a:pt x="23" y="23"/>
                    </a:cubicBezTo>
                    <a:cubicBezTo>
                      <a:pt x="44" y="24"/>
                      <a:pt x="62" y="25"/>
                      <a:pt x="78" y="25"/>
                    </a:cubicBezTo>
                    <a:cubicBezTo>
                      <a:pt x="98" y="25"/>
                      <a:pt x="104" y="22"/>
                      <a:pt x="104" y="22"/>
                    </a:cubicBezTo>
                    <a:cubicBezTo>
                      <a:pt x="97" y="20"/>
                      <a:pt x="97" y="20"/>
                      <a:pt x="97" y="20"/>
                    </a:cubicBezTo>
                    <a:cubicBezTo>
                      <a:pt x="84" y="18"/>
                      <a:pt x="84" y="18"/>
                      <a:pt x="84" y="18"/>
                    </a:cubicBezTo>
                    <a:cubicBezTo>
                      <a:pt x="78" y="18"/>
                      <a:pt x="70" y="17"/>
                      <a:pt x="60" y="17"/>
                    </a:cubicBezTo>
                    <a:cubicBezTo>
                      <a:pt x="40" y="15"/>
                      <a:pt x="26" y="14"/>
                      <a:pt x="18" y="13"/>
                    </a:cubicBezTo>
                    <a:cubicBezTo>
                      <a:pt x="9" y="11"/>
                      <a:pt x="1" y="8"/>
                      <a:pt x="1" y="8"/>
                    </a:cubicBezTo>
                    <a:cubicBezTo>
                      <a:pt x="1" y="8"/>
                      <a:pt x="0" y="3"/>
                      <a:pt x="8" y="2"/>
                    </a:cubicBezTo>
                    <a:cubicBezTo>
                      <a:pt x="17" y="1"/>
                      <a:pt x="31" y="0"/>
                      <a:pt x="49" y="0"/>
                    </a:cubicBezTo>
                    <a:cubicBezTo>
                      <a:pt x="68" y="0"/>
                      <a:pt x="86" y="1"/>
                      <a:pt x="105" y="2"/>
                    </a:cubicBezTo>
                    <a:cubicBezTo>
                      <a:pt x="101" y="7"/>
                      <a:pt x="101" y="7"/>
                      <a:pt x="101" y="7"/>
                    </a:cubicBezTo>
                    <a:cubicBezTo>
                      <a:pt x="82" y="5"/>
                      <a:pt x="67" y="5"/>
                      <a:pt x="55" y="5"/>
                    </a:cubicBezTo>
                    <a:cubicBezTo>
                      <a:pt x="38" y="5"/>
                      <a:pt x="33" y="7"/>
                      <a:pt x="33" y="7"/>
                    </a:cubicBezTo>
                    <a:cubicBezTo>
                      <a:pt x="43" y="10"/>
                      <a:pt x="43" y="10"/>
                      <a:pt x="43" y="10"/>
                    </a:cubicBezTo>
                    <a:cubicBezTo>
                      <a:pt x="43" y="10"/>
                      <a:pt x="60" y="11"/>
                      <a:pt x="77" y="12"/>
                    </a:cubicBezTo>
                    <a:cubicBezTo>
                      <a:pt x="91" y="13"/>
                      <a:pt x="102" y="14"/>
                      <a:pt x="109" y="15"/>
                    </a:cubicBezTo>
                    <a:cubicBezTo>
                      <a:pt x="116" y="16"/>
                      <a:pt x="126" y="17"/>
                      <a:pt x="126" y="17"/>
                    </a:cubicBezTo>
                    <a:lnTo>
                      <a:pt x="136"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9" name="Freeform 372"/>
              <p:cNvSpPr>
                <a:spLocks/>
              </p:cNvSpPr>
              <p:nvPr/>
            </p:nvSpPr>
            <p:spPr bwMode="auto">
              <a:xfrm>
                <a:off x="45399325" y="4440238"/>
                <a:ext cx="746125" cy="150813"/>
              </a:xfrm>
              <a:custGeom>
                <a:avLst/>
                <a:gdLst>
                  <a:gd name="T0" fmla="*/ 199 w 199"/>
                  <a:gd name="T1" fmla="*/ 40 h 40"/>
                  <a:gd name="T2" fmla="*/ 166 w 199"/>
                  <a:gd name="T3" fmla="*/ 40 h 40"/>
                  <a:gd name="T4" fmla="*/ 139 w 199"/>
                  <a:gd name="T5" fmla="*/ 23 h 40"/>
                  <a:gd name="T6" fmla="*/ 124 w 199"/>
                  <a:gd name="T7" fmla="*/ 18 h 40"/>
                  <a:gd name="T8" fmla="*/ 98 w 199"/>
                  <a:gd name="T9" fmla="*/ 16 h 40"/>
                  <a:gd name="T10" fmla="*/ 71 w 199"/>
                  <a:gd name="T11" fmla="*/ 18 h 40"/>
                  <a:gd name="T12" fmla="*/ 73 w 199"/>
                  <a:gd name="T13" fmla="*/ 26 h 40"/>
                  <a:gd name="T14" fmla="*/ 94 w 199"/>
                  <a:gd name="T15" fmla="*/ 40 h 40"/>
                  <a:gd name="T16" fmla="*/ 61 w 199"/>
                  <a:gd name="T17" fmla="*/ 40 h 40"/>
                  <a:gd name="T18" fmla="*/ 0 w 199"/>
                  <a:gd name="T19" fmla="*/ 0 h 40"/>
                  <a:gd name="T20" fmla="*/ 34 w 199"/>
                  <a:gd name="T21" fmla="*/ 0 h 40"/>
                  <a:gd name="T22" fmla="*/ 49 w 199"/>
                  <a:gd name="T23" fmla="*/ 10 h 40"/>
                  <a:gd name="T24" fmla="*/ 55 w 199"/>
                  <a:gd name="T25" fmla="*/ 15 h 40"/>
                  <a:gd name="T26" fmla="*/ 57 w 199"/>
                  <a:gd name="T27" fmla="*/ 15 h 40"/>
                  <a:gd name="T28" fmla="*/ 71 w 199"/>
                  <a:gd name="T29" fmla="*/ 12 h 40"/>
                  <a:gd name="T30" fmla="*/ 98 w 199"/>
                  <a:gd name="T31" fmla="*/ 11 h 40"/>
                  <a:gd name="T32" fmla="*/ 171 w 199"/>
                  <a:gd name="T33" fmla="*/ 22 h 40"/>
                  <a:gd name="T34" fmla="*/ 199 w 199"/>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40">
                    <a:moveTo>
                      <a:pt x="199" y="40"/>
                    </a:moveTo>
                    <a:cubicBezTo>
                      <a:pt x="188" y="40"/>
                      <a:pt x="177" y="40"/>
                      <a:pt x="166" y="40"/>
                    </a:cubicBezTo>
                    <a:cubicBezTo>
                      <a:pt x="157" y="34"/>
                      <a:pt x="148" y="28"/>
                      <a:pt x="139" y="23"/>
                    </a:cubicBezTo>
                    <a:cubicBezTo>
                      <a:pt x="139" y="23"/>
                      <a:pt x="130" y="19"/>
                      <a:pt x="124" y="18"/>
                    </a:cubicBezTo>
                    <a:cubicBezTo>
                      <a:pt x="118" y="17"/>
                      <a:pt x="109" y="16"/>
                      <a:pt x="98" y="16"/>
                    </a:cubicBezTo>
                    <a:cubicBezTo>
                      <a:pt x="85" y="16"/>
                      <a:pt x="71" y="18"/>
                      <a:pt x="71" y="18"/>
                    </a:cubicBezTo>
                    <a:cubicBezTo>
                      <a:pt x="73" y="26"/>
                      <a:pt x="73" y="26"/>
                      <a:pt x="73" y="26"/>
                    </a:cubicBezTo>
                    <a:cubicBezTo>
                      <a:pt x="80" y="30"/>
                      <a:pt x="87" y="36"/>
                      <a:pt x="94" y="40"/>
                    </a:cubicBezTo>
                    <a:cubicBezTo>
                      <a:pt x="83" y="40"/>
                      <a:pt x="72" y="40"/>
                      <a:pt x="61" y="40"/>
                    </a:cubicBezTo>
                    <a:cubicBezTo>
                      <a:pt x="41" y="27"/>
                      <a:pt x="21" y="13"/>
                      <a:pt x="0" y="0"/>
                    </a:cubicBezTo>
                    <a:cubicBezTo>
                      <a:pt x="12" y="0"/>
                      <a:pt x="23" y="0"/>
                      <a:pt x="34" y="0"/>
                    </a:cubicBezTo>
                    <a:cubicBezTo>
                      <a:pt x="49" y="10"/>
                      <a:pt x="49" y="10"/>
                      <a:pt x="49" y="10"/>
                    </a:cubicBezTo>
                    <a:cubicBezTo>
                      <a:pt x="55" y="15"/>
                      <a:pt x="55" y="15"/>
                      <a:pt x="55" y="15"/>
                    </a:cubicBezTo>
                    <a:cubicBezTo>
                      <a:pt x="57" y="15"/>
                      <a:pt x="57" y="15"/>
                      <a:pt x="57" y="15"/>
                    </a:cubicBezTo>
                    <a:cubicBezTo>
                      <a:pt x="57" y="15"/>
                      <a:pt x="65" y="13"/>
                      <a:pt x="71" y="12"/>
                    </a:cubicBezTo>
                    <a:cubicBezTo>
                      <a:pt x="78" y="11"/>
                      <a:pt x="87" y="11"/>
                      <a:pt x="98" y="11"/>
                    </a:cubicBezTo>
                    <a:cubicBezTo>
                      <a:pt x="136" y="11"/>
                      <a:pt x="160" y="14"/>
                      <a:pt x="171" y="22"/>
                    </a:cubicBezTo>
                    <a:cubicBezTo>
                      <a:pt x="180" y="28"/>
                      <a:pt x="190" y="34"/>
                      <a:pt x="199"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0" name="Freeform 373"/>
              <p:cNvSpPr>
                <a:spLocks noEditPoints="1"/>
              </p:cNvSpPr>
              <p:nvPr/>
            </p:nvSpPr>
            <p:spPr bwMode="auto">
              <a:xfrm>
                <a:off x="46104175" y="4440238"/>
                <a:ext cx="341313" cy="150813"/>
              </a:xfrm>
              <a:custGeom>
                <a:avLst/>
                <a:gdLst>
                  <a:gd name="T0" fmla="*/ 0 w 91"/>
                  <a:gd name="T1" fmla="*/ 4 h 40"/>
                  <a:gd name="T2" fmla="*/ 1 w 91"/>
                  <a:gd name="T3" fmla="*/ 1 h 40"/>
                  <a:gd name="T4" fmla="*/ 14 w 91"/>
                  <a:gd name="T5" fmla="*/ 0 h 40"/>
                  <a:gd name="T6" fmla="*/ 29 w 91"/>
                  <a:gd name="T7" fmla="*/ 1 h 40"/>
                  <a:gd name="T8" fmla="*/ 38 w 91"/>
                  <a:gd name="T9" fmla="*/ 4 h 40"/>
                  <a:gd name="T10" fmla="*/ 37 w 91"/>
                  <a:gd name="T11" fmla="*/ 6 h 40"/>
                  <a:gd name="T12" fmla="*/ 24 w 91"/>
                  <a:gd name="T13" fmla="*/ 7 h 40"/>
                  <a:gd name="T14" fmla="*/ 9 w 91"/>
                  <a:gd name="T15" fmla="*/ 6 h 40"/>
                  <a:gd name="T16" fmla="*/ 0 w 91"/>
                  <a:gd name="T17" fmla="*/ 4 h 40"/>
                  <a:gd name="T18" fmla="*/ 91 w 91"/>
                  <a:gd name="T19" fmla="*/ 40 h 40"/>
                  <a:gd name="T20" fmla="*/ 58 w 91"/>
                  <a:gd name="T21" fmla="*/ 40 h 40"/>
                  <a:gd name="T22" fmla="*/ 14 w 91"/>
                  <a:gd name="T23" fmla="*/ 12 h 40"/>
                  <a:gd name="T24" fmla="*/ 47 w 91"/>
                  <a:gd name="T25" fmla="*/ 12 h 40"/>
                  <a:gd name="T26" fmla="*/ 91 w 91"/>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40">
                    <a:moveTo>
                      <a:pt x="0" y="4"/>
                    </a:moveTo>
                    <a:cubicBezTo>
                      <a:pt x="1" y="1"/>
                      <a:pt x="1" y="1"/>
                      <a:pt x="1" y="1"/>
                    </a:cubicBezTo>
                    <a:cubicBezTo>
                      <a:pt x="14" y="0"/>
                      <a:pt x="14" y="0"/>
                      <a:pt x="14" y="0"/>
                    </a:cubicBezTo>
                    <a:cubicBezTo>
                      <a:pt x="20" y="0"/>
                      <a:pt x="29" y="1"/>
                      <a:pt x="29" y="1"/>
                    </a:cubicBezTo>
                    <a:cubicBezTo>
                      <a:pt x="38" y="4"/>
                      <a:pt x="38" y="4"/>
                      <a:pt x="38" y="4"/>
                    </a:cubicBezTo>
                    <a:cubicBezTo>
                      <a:pt x="37" y="6"/>
                      <a:pt x="37" y="6"/>
                      <a:pt x="37" y="6"/>
                    </a:cubicBezTo>
                    <a:cubicBezTo>
                      <a:pt x="37" y="6"/>
                      <a:pt x="30" y="7"/>
                      <a:pt x="24" y="7"/>
                    </a:cubicBezTo>
                    <a:cubicBezTo>
                      <a:pt x="9" y="6"/>
                      <a:pt x="9" y="6"/>
                      <a:pt x="9" y="6"/>
                    </a:cubicBezTo>
                    <a:lnTo>
                      <a:pt x="0" y="4"/>
                    </a:lnTo>
                    <a:close/>
                    <a:moveTo>
                      <a:pt x="91" y="40"/>
                    </a:moveTo>
                    <a:cubicBezTo>
                      <a:pt x="80" y="40"/>
                      <a:pt x="69" y="40"/>
                      <a:pt x="58" y="40"/>
                    </a:cubicBezTo>
                    <a:cubicBezTo>
                      <a:pt x="43" y="31"/>
                      <a:pt x="28" y="21"/>
                      <a:pt x="14" y="12"/>
                    </a:cubicBezTo>
                    <a:cubicBezTo>
                      <a:pt x="25" y="12"/>
                      <a:pt x="36" y="12"/>
                      <a:pt x="47" y="12"/>
                    </a:cubicBezTo>
                    <a:cubicBezTo>
                      <a:pt x="62" y="21"/>
                      <a:pt x="76" y="31"/>
                      <a:pt x="91"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1" name="Freeform 374"/>
              <p:cNvSpPr>
                <a:spLocks/>
              </p:cNvSpPr>
              <p:nvPr/>
            </p:nvSpPr>
            <p:spPr bwMode="auto">
              <a:xfrm>
                <a:off x="46397863" y="4435476"/>
                <a:ext cx="382588" cy="155575"/>
              </a:xfrm>
              <a:custGeom>
                <a:avLst/>
                <a:gdLst>
                  <a:gd name="T0" fmla="*/ 102 w 102"/>
                  <a:gd name="T1" fmla="*/ 17 h 41"/>
                  <a:gd name="T2" fmla="*/ 64 w 102"/>
                  <a:gd name="T3" fmla="*/ 17 h 41"/>
                  <a:gd name="T4" fmla="*/ 101 w 102"/>
                  <a:gd name="T5" fmla="*/ 41 h 41"/>
                  <a:gd name="T6" fmla="*/ 68 w 102"/>
                  <a:gd name="T7" fmla="*/ 41 h 41"/>
                  <a:gd name="T8" fmla="*/ 30 w 102"/>
                  <a:gd name="T9" fmla="*/ 17 h 41"/>
                  <a:gd name="T10" fmla="*/ 5 w 102"/>
                  <a:gd name="T11" fmla="*/ 17 h 41"/>
                  <a:gd name="T12" fmla="*/ 0 w 102"/>
                  <a:gd name="T13" fmla="*/ 14 h 41"/>
                  <a:gd name="T14" fmla="*/ 23 w 102"/>
                  <a:gd name="T15" fmla="*/ 12 h 41"/>
                  <a:gd name="T16" fmla="*/ 20 w 102"/>
                  <a:gd name="T17" fmla="*/ 10 h 41"/>
                  <a:gd name="T18" fmla="*/ 22 w 102"/>
                  <a:gd name="T19" fmla="*/ 3 h 41"/>
                  <a:gd name="T20" fmla="*/ 58 w 102"/>
                  <a:gd name="T21" fmla="*/ 0 h 41"/>
                  <a:gd name="T22" fmla="*/ 94 w 102"/>
                  <a:gd name="T23" fmla="*/ 1 h 41"/>
                  <a:gd name="T24" fmla="*/ 92 w 102"/>
                  <a:gd name="T25" fmla="*/ 6 h 41"/>
                  <a:gd name="T26" fmla="*/ 68 w 102"/>
                  <a:gd name="T27" fmla="*/ 5 h 41"/>
                  <a:gd name="T28" fmla="*/ 53 w 102"/>
                  <a:gd name="T29" fmla="*/ 7 h 41"/>
                  <a:gd name="T30" fmla="*/ 54 w 102"/>
                  <a:gd name="T31" fmla="*/ 11 h 41"/>
                  <a:gd name="T32" fmla="*/ 57 w 102"/>
                  <a:gd name="T33" fmla="*/ 13 h 41"/>
                  <a:gd name="T34" fmla="*/ 95 w 102"/>
                  <a:gd name="T35" fmla="*/ 13 h 41"/>
                  <a:gd name="T36" fmla="*/ 102 w 102"/>
                  <a:gd name="T3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41">
                    <a:moveTo>
                      <a:pt x="102" y="17"/>
                    </a:moveTo>
                    <a:cubicBezTo>
                      <a:pt x="89" y="17"/>
                      <a:pt x="77" y="17"/>
                      <a:pt x="64" y="17"/>
                    </a:cubicBezTo>
                    <a:cubicBezTo>
                      <a:pt x="76" y="25"/>
                      <a:pt x="89" y="33"/>
                      <a:pt x="101" y="41"/>
                    </a:cubicBezTo>
                    <a:cubicBezTo>
                      <a:pt x="90" y="41"/>
                      <a:pt x="79" y="41"/>
                      <a:pt x="68" y="41"/>
                    </a:cubicBezTo>
                    <a:cubicBezTo>
                      <a:pt x="55" y="33"/>
                      <a:pt x="43" y="25"/>
                      <a:pt x="30" y="17"/>
                    </a:cubicBezTo>
                    <a:cubicBezTo>
                      <a:pt x="22" y="17"/>
                      <a:pt x="13" y="17"/>
                      <a:pt x="5" y="17"/>
                    </a:cubicBezTo>
                    <a:cubicBezTo>
                      <a:pt x="0" y="14"/>
                      <a:pt x="0" y="14"/>
                      <a:pt x="0" y="14"/>
                    </a:cubicBezTo>
                    <a:cubicBezTo>
                      <a:pt x="8" y="14"/>
                      <a:pt x="16" y="13"/>
                      <a:pt x="23" y="12"/>
                    </a:cubicBezTo>
                    <a:cubicBezTo>
                      <a:pt x="20" y="10"/>
                      <a:pt x="20" y="10"/>
                      <a:pt x="20" y="10"/>
                    </a:cubicBezTo>
                    <a:cubicBezTo>
                      <a:pt x="20" y="10"/>
                      <a:pt x="16" y="5"/>
                      <a:pt x="22" y="3"/>
                    </a:cubicBezTo>
                    <a:cubicBezTo>
                      <a:pt x="28" y="1"/>
                      <a:pt x="40" y="0"/>
                      <a:pt x="58" y="0"/>
                    </a:cubicBezTo>
                    <a:cubicBezTo>
                      <a:pt x="70" y="0"/>
                      <a:pt x="82" y="1"/>
                      <a:pt x="94" y="1"/>
                    </a:cubicBezTo>
                    <a:cubicBezTo>
                      <a:pt x="92" y="6"/>
                      <a:pt x="92" y="6"/>
                      <a:pt x="92" y="6"/>
                    </a:cubicBezTo>
                    <a:cubicBezTo>
                      <a:pt x="83" y="6"/>
                      <a:pt x="75" y="5"/>
                      <a:pt x="68" y="5"/>
                    </a:cubicBezTo>
                    <a:cubicBezTo>
                      <a:pt x="60" y="5"/>
                      <a:pt x="53" y="7"/>
                      <a:pt x="53" y="7"/>
                    </a:cubicBezTo>
                    <a:cubicBezTo>
                      <a:pt x="54" y="11"/>
                      <a:pt x="54" y="11"/>
                      <a:pt x="54" y="11"/>
                    </a:cubicBezTo>
                    <a:cubicBezTo>
                      <a:pt x="57" y="13"/>
                      <a:pt x="57" y="13"/>
                      <a:pt x="57" y="13"/>
                    </a:cubicBezTo>
                    <a:cubicBezTo>
                      <a:pt x="70" y="13"/>
                      <a:pt x="82" y="13"/>
                      <a:pt x="95" y="13"/>
                    </a:cubicBezTo>
                    <a:lnTo>
                      <a:pt x="102"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2" name="Freeform 375"/>
              <p:cNvSpPr>
                <a:spLocks/>
              </p:cNvSpPr>
              <p:nvPr/>
            </p:nvSpPr>
            <p:spPr bwMode="auto">
              <a:xfrm>
                <a:off x="46794738" y="4459288"/>
                <a:ext cx="533400" cy="134938"/>
              </a:xfrm>
              <a:custGeom>
                <a:avLst/>
                <a:gdLst>
                  <a:gd name="T0" fmla="*/ 112 w 142"/>
                  <a:gd name="T1" fmla="*/ 31 h 36"/>
                  <a:gd name="T2" fmla="*/ 135 w 142"/>
                  <a:gd name="T3" fmla="*/ 30 h 36"/>
                  <a:gd name="T4" fmla="*/ 142 w 142"/>
                  <a:gd name="T5" fmla="*/ 35 h 36"/>
                  <a:gd name="T6" fmla="*/ 129 w 142"/>
                  <a:gd name="T7" fmla="*/ 36 h 36"/>
                  <a:gd name="T8" fmla="*/ 112 w 142"/>
                  <a:gd name="T9" fmla="*/ 36 h 36"/>
                  <a:gd name="T10" fmla="*/ 50 w 142"/>
                  <a:gd name="T11" fmla="*/ 27 h 36"/>
                  <a:gd name="T12" fmla="*/ 26 w 142"/>
                  <a:gd name="T13" fmla="*/ 11 h 36"/>
                  <a:gd name="T14" fmla="*/ 5 w 142"/>
                  <a:gd name="T15" fmla="*/ 11 h 36"/>
                  <a:gd name="T16" fmla="*/ 0 w 142"/>
                  <a:gd name="T17" fmla="*/ 8 h 36"/>
                  <a:gd name="T18" fmla="*/ 20 w 142"/>
                  <a:gd name="T19" fmla="*/ 6 h 36"/>
                  <a:gd name="T20" fmla="*/ 22 w 142"/>
                  <a:gd name="T21" fmla="*/ 0 h 36"/>
                  <a:gd name="T22" fmla="*/ 42 w 142"/>
                  <a:gd name="T23" fmla="*/ 0 h 36"/>
                  <a:gd name="T24" fmla="*/ 52 w 142"/>
                  <a:gd name="T25" fmla="*/ 7 h 36"/>
                  <a:gd name="T26" fmla="*/ 97 w 142"/>
                  <a:gd name="T27" fmla="*/ 7 h 36"/>
                  <a:gd name="T28" fmla="*/ 104 w 142"/>
                  <a:gd name="T29" fmla="*/ 11 h 36"/>
                  <a:gd name="T30" fmla="*/ 60 w 142"/>
                  <a:gd name="T31" fmla="*/ 11 h 36"/>
                  <a:gd name="T32" fmla="*/ 83 w 142"/>
                  <a:gd name="T33" fmla="*/ 27 h 36"/>
                  <a:gd name="T34" fmla="*/ 94 w 142"/>
                  <a:gd name="T35" fmla="*/ 30 h 36"/>
                  <a:gd name="T36" fmla="*/ 112 w 142"/>
                  <a:gd name="T3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2" h="36">
                    <a:moveTo>
                      <a:pt x="112" y="31"/>
                    </a:moveTo>
                    <a:cubicBezTo>
                      <a:pt x="120" y="31"/>
                      <a:pt x="128" y="31"/>
                      <a:pt x="135" y="30"/>
                    </a:cubicBezTo>
                    <a:cubicBezTo>
                      <a:pt x="142" y="35"/>
                      <a:pt x="142" y="35"/>
                      <a:pt x="142" y="35"/>
                    </a:cubicBezTo>
                    <a:cubicBezTo>
                      <a:pt x="129" y="36"/>
                      <a:pt x="129" y="36"/>
                      <a:pt x="129" y="36"/>
                    </a:cubicBezTo>
                    <a:cubicBezTo>
                      <a:pt x="129" y="36"/>
                      <a:pt x="118" y="36"/>
                      <a:pt x="112" y="36"/>
                    </a:cubicBezTo>
                    <a:cubicBezTo>
                      <a:pt x="80" y="36"/>
                      <a:pt x="59" y="33"/>
                      <a:pt x="50" y="27"/>
                    </a:cubicBezTo>
                    <a:cubicBezTo>
                      <a:pt x="42" y="22"/>
                      <a:pt x="34" y="16"/>
                      <a:pt x="26" y="11"/>
                    </a:cubicBezTo>
                    <a:cubicBezTo>
                      <a:pt x="19" y="11"/>
                      <a:pt x="12" y="11"/>
                      <a:pt x="5" y="11"/>
                    </a:cubicBezTo>
                    <a:cubicBezTo>
                      <a:pt x="0" y="8"/>
                      <a:pt x="0" y="8"/>
                      <a:pt x="0" y="8"/>
                    </a:cubicBezTo>
                    <a:cubicBezTo>
                      <a:pt x="7" y="8"/>
                      <a:pt x="13" y="7"/>
                      <a:pt x="20" y="6"/>
                    </a:cubicBezTo>
                    <a:cubicBezTo>
                      <a:pt x="22" y="0"/>
                      <a:pt x="22" y="0"/>
                      <a:pt x="22" y="0"/>
                    </a:cubicBezTo>
                    <a:cubicBezTo>
                      <a:pt x="29" y="0"/>
                      <a:pt x="36" y="0"/>
                      <a:pt x="42" y="0"/>
                    </a:cubicBezTo>
                    <a:cubicBezTo>
                      <a:pt x="52" y="7"/>
                      <a:pt x="52" y="7"/>
                      <a:pt x="52" y="7"/>
                    </a:cubicBezTo>
                    <a:cubicBezTo>
                      <a:pt x="67" y="7"/>
                      <a:pt x="82" y="7"/>
                      <a:pt x="97" y="7"/>
                    </a:cubicBezTo>
                    <a:cubicBezTo>
                      <a:pt x="104" y="11"/>
                      <a:pt x="104" y="11"/>
                      <a:pt x="104" y="11"/>
                    </a:cubicBezTo>
                    <a:cubicBezTo>
                      <a:pt x="89" y="11"/>
                      <a:pt x="74" y="11"/>
                      <a:pt x="60" y="11"/>
                    </a:cubicBezTo>
                    <a:cubicBezTo>
                      <a:pt x="67" y="16"/>
                      <a:pt x="75" y="22"/>
                      <a:pt x="83" y="27"/>
                    </a:cubicBezTo>
                    <a:cubicBezTo>
                      <a:pt x="94" y="30"/>
                      <a:pt x="94" y="30"/>
                      <a:pt x="94" y="30"/>
                    </a:cubicBezTo>
                    <a:cubicBezTo>
                      <a:pt x="94" y="30"/>
                      <a:pt x="105" y="31"/>
                      <a:pt x="112" y="3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3" name="Freeform 376"/>
              <p:cNvSpPr>
                <a:spLocks/>
              </p:cNvSpPr>
              <p:nvPr/>
            </p:nvSpPr>
            <p:spPr bwMode="auto">
              <a:xfrm>
                <a:off x="-36898263" y="5526088"/>
                <a:ext cx="593725" cy="165100"/>
              </a:xfrm>
              <a:custGeom>
                <a:avLst/>
                <a:gdLst>
                  <a:gd name="T0" fmla="*/ 115 w 158"/>
                  <a:gd name="T1" fmla="*/ 17 h 44"/>
                  <a:gd name="T2" fmla="*/ 75 w 158"/>
                  <a:gd name="T3" fmla="*/ 17 h 44"/>
                  <a:gd name="T4" fmla="*/ 34 w 158"/>
                  <a:gd name="T5" fmla="*/ 44 h 44"/>
                  <a:gd name="T6" fmla="*/ 0 w 158"/>
                  <a:gd name="T7" fmla="*/ 44 h 44"/>
                  <a:gd name="T8" fmla="*/ 40 w 158"/>
                  <a:gd name="T9" fmla="*/ 17 h 44"/>
                  <a:gd name="T10" fmla="*/ 14 w 158"/>
                  <a:gd name="T11" fmla="*/ 17 h 44"/>
                  <a:gd name="T12" fmla="*/ 18 w 158"/>
                  <a:gd name="T13" fmla="*/ 14 h 44"/>
                  <a:gd name="T14" fmla="*/ 48 w 158"/>
                  <a:gd name="T15" fmla="*/ 12 h 44"/>
                  <a:gd name="T16" fmla="*/ 52 w 158"/>
                  <a:gd name="T17" fmla="*/ 10 h 44"/>
                  <a:gd name="T18" fmla="*/ 78 w 158"/>
                  <a:gd name="T19" fmla="*/ 2 h 44"/>
                  <a:gd name="T20" fmla="*/ 123 w 158"/>
                  <a:gd name="T21" fmla="*/ 0 h 44"/>
                  <a:gd name="T22" fmla="*/ 158 w 158"/>
                  <a:gd name="T23" fmla="*/ 1 h 44"/>
                  <a:gd name="T24" fmla="*/ 140 w 158"/>
                  <a:gd name="T25" fmla="*/ 6 h 44"/>
                  <a:gd name="T26" fmla="*/ 117 w 158"/>
                  <a:gd name="T27" fmla="*/ 5 h 44"/>
                  <a:gd name="T28" fmla="*/ 98 w 158"/>
                  <a:gd name="T29" fmla="*/ 6 h 44"/>
                  <a:gd name="T30" fmla="*/ 86 w 158"/>
                  <a:gd name="T31" fmla="*/ 10 h 44"/>
                  <a:gd name="T32" fmla="*/ 83 w 158"/>
                  <a:gd name="T33" fmla="*/ 12 h 44"/>
                  <a:gd name="T34" fmla="*/ 123 w 158"/>
                  <a:gd name="T35" fmla="*/ 12 h 44"/>
                  <a:gd name="T36" fmla="*/ 115 w 158"/>
                  <a:gd name="T37"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44">
                    <a:moveTo>
                      <a:pt x="115" y="17"/>
                    </a:moveTo>
                    <a:cubicBezTo>
                      <a:pt x="102" y="17"/>
                      <a:pt x="89" y="17"/>
                      <a:pt x="75" y="17"/>
                    </a:cubicBezTo>
                    <a:cubicBezTo>
                      <a:pt x="62" y="26"/>
                      <a:pt x="48" y="35"/>
                      <a:pt x="34" y="44"/>
                    </a:cubicBezTo>
                    <a:cubicBezTo>
                      <a:pt x="23" y="44"/>
                      <a:pt x="11" y="44"/>
                      <a:pt x="0" y="44"/>
                    </a:cubicBezTo>
                    <a:cubicBezTo>
                      <a:pt x="13" y="35"/>
                      <a:pt x="27" y="26"/>
                      <a:pt x="40" y="17"/>
                    </a:cubicBezTo>
                    <a:cubicBezTo>
                      <a:pt x="31" y="17"/>
                      <a:pt x="22" y="17"/>
                      <a:pt x="14" y="17"/>
                    </a:cubicBezTo>
                    <a:cubicBezTo>
                      <a:pt x="18" y="14"/>
                      <a:pt x="18" y="14"/>
                      <a:pt x="18" y="14"/>
                    </a:cubicBezTo>
                    <a:cubicBezTo>
                      <a:pt x="28" y="14"/>
                      <a:pt x="38" y="13"/>
                      <a:pt x="48" y="12"/>
                    </a:cubicBezTo>
                    <a:cubicBezTo>
                      <a:pt x="52" y="10"/>
                      <a:pt x="52" y="10"/>
                      <a:pt x="52" y="10"/>
                    </a:cubicBezTo>
                    <a:cubicBezTo>
                      <a:pt x="52" y="10"/>
                      <a:pt x="66" y="4"/>
                      <a:pt x="78" y="2"/>
                    </a:cubicBezTo>
                    <a:cubicBezTo>
                      <a:pt x="90" y="0"/>
                      <a:pt x="105" y="0"/>
                      <a:pt x="123" y="0"/>
                    </a:cubicBezTo>
                    <a:cubicBezTo>
                      <a:pt x="135" y="0"/>
                      <a:pt x="147" y="0"/>
                      <a:pt x="158" y="1"/>
                    </a:cubicBezTo>
                    <a:cubicBezTo>
                      <a:pt x="140" y="6"/>
                      <a:pt x="140" y="6"/>
                      <a:pt x="140" y="6"/>
                    </a:cubicBezTo>
                    <a:cubicBezTo>
                      <a:pt x="133" y="5"/>
                      <a:pt x="125" y="5"/>
                      <a:pt x="117" y="5"/>
                    </a:cubicBezTo>
                    <a:cubicBezTo>
                      <a:pt x="109" y="5"/>
                      <a:pt x="98" y="6"/>
                      <a:pt x="98" y="6"/>
                    </a:cubicBezTo>
                    <a:cubicBezTo>
                      <a:pt x="86" y="10"/>
                      <a:pt x="86" y="10"/>
                      <a:pt x="86" y="10"/>
                    </a:cubicBezTo>
                    <a:cubicBezTo>
                      <a:pt x="83" y="12"/>
                      <a:pt x="83" y="12"/>
                      <a:pt x="83" y="12"/>
                    </a:cubicBezTo>
                    <a:cubicBezTo>
                      <a:pt x="96" y="12"/>
                      <a:pt x="110" y="12"/>
                      <a:pt x="123" y="12"/>
                    </a:cubicBezTo>
                    <a:lnTo>
                      <a:pt x="115"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4" name="Freeform 377"/>
              <p:cNvSpPr>
                <a:spLocks/>
              </p:cNvSpPr>
              <p:nvPr/>
            </p:nvSpPr>
            <p:spPr bwMode="auto">
              <a:xfrm>
                <a:off x="-36515675" y="5572126"/>
                <a:ext cx="701675" cy="119063"/>
              </a:xfrm>
              <a:custGeom>
                <a:avLst/>
                <a:gdLst>
                  <a:gd name="T0" fmla="*/ 144 w 187"/>
                  <a:gd name="T1" fmla="*/ 32 h 32"/>
                  <a:gd name="T2" fmla="*/ 109 w 187"/>
                  <a:gd name="T3" fmla="*/ 32 h 32"/>
                  <a:gd name="T4" fmla="*/ 139 w 187"/>
                  <a:gd name="T5" fmla="*/ 13 h 32"/>
                  <a:gd name="T6" fmla="*/ 139 w 187"/>
                  <a:gd name="T7" fmla="*/ 7 h 32"/>
                  <a:gd name="T8" fmla="*/ 118 w 187"/>
                  <a:gd name="T9" fmla="*/ 5 h 32"/>
                  <a:gd name="T10" fmla="*/ 82 w 187"/>
                  <a:gd name="T11" fmla="*/ 8 h 32"/>
                  <a:gd name="T12" fmla="*/ 59 w 187"/>
                  <a:gd name="T13" fmla="*/ 16 h 32"/>
                  <a:gd name="T14" fmla="*/ 35 w 187"/>
                  <a:gd name="T15" fmla="*/ 32 h 32"/>
                  <a:gd name="T16" fmla="*/ 0 w 187"/>
                  <a:gd name="T17" fmla="*/ 32 h 32"/>
                  <a:gd name="T18" fmla="*/ 48 w 187"/>
                  <a:gd name="T19" fmla="*/ 0 h 32"/>
                  <a:gd name="T20" fmla="*/ 76 w 187"/>
                  <a:gd name="T21" fmla="*/ 0 h 32"/>
                  <a:gd name="T22" fmla="*/ 74 w 187"/>
                  <a:gd name="T23" fmla="*/ 5 h 32"/>
                  <a:gd name="T24" fmla="*/ 76 w 187"/>
                  <a:gd name="T25" fmla="*/ 5 h 32"/>
                  <a:gd name="T26" fmla="*/ 102 w 187"/>
                  <a:gd name="T27" fmla="*/ 1 h 32"/>
                  <a:gd name="T28" fmla="*/ 134 w 187"/>
                  <a:gd name="T29" fmla="*/ 0 h 32"/>
                  <a:gd name="T30" fmla="*/ 175 w 187"/>
                  <a:gd name="T31" fmla="*/ 11 h 32"/>
                  <a:gd name="T32" fmla="*/ 144 w 187"/>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32">
                    <a:moveTo>
                      <a:pt x="144" y="32"/>
                    </a:moveTo>
                    <a:cubicBezTo>
                      <a:pt x="133" y="32"/>
                      <a:pt x="121" y="32"/>
                      <a:pt x="109" y="32"/>
                    </a:cubicBezTo>
                    <a:cubicBezTo>
                      <a:pt x="119" y="25"/>
                      <a:pt x="129" y="19"/>
                      <a:pt x="139" y="13"/>
                    </a:cubicBezTo>
                    <a:cubicBezTo>
                      <a:pt x="139" y="7"/>
                      <a:pt x="139" y="7"/>
                      <a:pt x="139" y="7"/>
                    </a:cubicBezTo>
                    <a:cubicBezTo>
                      <a:pt x="139" y="7"/>
                      <a:pt x="129" y="5"/>
                      <a:pt x="118" y="5"/>
                    </a:cubicBezTo>
                    <a:cubicBezTo>
                      <a:pt x="103" y="5"/>
                      <a:pt x="91" y="6"/>
                      <a:pt x="82" y="8"/>
                    </a:cubicBezTo>
                    <a:cubicBezTo>
                      <a:pt x="73" y="9"/>
                      <a:pt x="65" y="12"/>
                      <a:pt x="59" y="16"/>
                    </a:cubicBezTo>
                    <a:cubicBezTo>
                      <a:pt x="51" y="21"/>
                      <a:pt x="43" y="26"/>
                      <a:pt x="35" y="32"/>
                    </a:cubicBezTo>
                    <a:cubicBezTo>
                      <a:pt x="23" y="32"/>
                      <a:pt x="12" y="32"/>
                      <a:pt x="0" y="32"/>
                    </a:cubicBezTo>
                    <a:cubicBezTo>
                      <a:pt x="16" y="21"/>
                      <a:pt x="32" y="11"/>
                      <a:pt x="48" y="0"/>
                    </a:cubicBezTo>
                    <a:cubicBezTo>
                      <a:pt x="58" y="0"/>
                      <a:pt x="67" y="0"/>
                      <a:pt x="76" y="0"/>
                    </a:cubicBezTo>
                    <a:cubicBezTo>
                      <a:pt x="74" y="5"/>
                      <a:pt x="74" y="5"/>
                      <a:pt x="74" y="5"/>
                    </a:cubicBezTo>
                    <a:cubicBezTo>
                      <a:pt x="76" y="5"/>
                      <a:pt x="76" y="5"/>
                      <a:pt x="76" y="5"/>
                    </a:cubicBezTo>
                    <a:cubicBezTo>
                      <a:pt x="83" y="3"/>
                      <a:pt x="92" y="2"/>
                      <a:pt x="102" y="1"/>
                    </a:cubicBezTo>
                    <a:cubicBezTo>
                      <a:pt x="112" y="0"/>
                      <a:pt x="123" y="0"/>
                      <a:pt x="134" y="0"/>
                    </a:cubicBezTo>
                    <a:cubicBezTo>
                      <a:pt x="173" y="0"/>
                      <a:pt x="187" y="4"/>
                      <a:pt x="175" y="11"/>
                    </a:cubicBezTo>
                    <a:cubicBezTo>
                      <a:pt x="165" y="18"/>
                      <a:pt x="154"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5" name="Freeform 378"/>
              <p:cNvSpPr>
                <a:spLocks/>
              </p:cNvSpPr>
              <p:nvPr/>
            </p:nvSpPr>
            <p:spPr bwMode="auto">
              <a:xfrm>
                <a:off x="-31016575" y="5572126"/>
                <a:ext cx="566738" cy="119063"/>
              </a:xfrm>
              <a:custGeom>
                <a:avLst/>
                <a:gdLst>
                  <a:gd name="T0" fmla="*/ 61 w 151"/>
                  <a:gd name="T1" fmla="*/ 32 h 32"/>
                  <a:gd name="T2" fmla="*/ 10 w 151"/>
                  <a:gd name="T3" fmla="*/ 28 h 32"/>
                  <a:gd name="T4" fmla="*/ 7 w 151"/>
                  <a:gd name="T5" fmla="*/ 16 h 32"/>
                  <a:gd name="T6" fmla="*/ 43 w 151"/>
                  <a:gd name="T7" fmla="*/ 4 h 32"/>
                  <a:gd name="T8" fmla="*/ 107 w 151"/>
                  <a:gd name="T9" fmla="*/ 0 h 32"/>
                  <a:gd name="T10" fmla="*/ 151 w 151"/>
                  <a:gd name="T11" fmla="*/ 2 h 32"/>
                  <a:gd name="T12" fmla="*/ 134 w 151"/>
                  <a:gd name="T13" fmla="*/ 7 h 32"/>
                  <a:gd name="T14" fmla="*/ 99 w 151"/>
                  <a:gd name="T15" fmla="*/ 5 h 32"/>
                  <a:gd name="T16" fmla="*/ 43 w 151"/>
                  <a:gd name="T17" fmla="*/ 16 h 32"/>
                  <a:gd name="T18" fmla="*/ 43 w 151"/>
                  <a:gd name="T19" fmla="*/ 24 h 32"/>
                  <a:gd name="T20" fmla="*/ 70 w 151"/>
                  <a:gd name="T21" fmla="*/ 27 h 32"/>
                  <a:gd name="T22" fmla="*/ 117 w 151"/>
                  <a:gd name="T23" fmla="*/ 25 h 32"/>
                  <a:gd name="T24" fmla="*/ 109 w 151"/>
                  <a:gd name="T25" fmla="*/ 30 h 32"/>
                  <a:gd name="T26" fmla="*/ 87 w 151"/>
                  <a:gd name="T27" fmla="*/ 32 h 32"/>
                  <a:gd name="T28" fmla="*/ 61 w 151"/>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32">
                    <a:moveTo>
                      <a:pt x="61" y="32"/>
                    </a:moveTo>
                    <a:cubicBezTo>
                      <a:pt x="36" y="32"/>
                      <a:pt x="19" y="31"/>
                      <a:pt x="10" y="28"/>
                    </a:cubicBezTo>
                    <a:cubicBezTo>
                      <a:pt x="1" y="25"/>
                      <a:pt x="0" y="21"/>
                      <a:pt x="7" y="16"/>
                    </a:cubicBezTo>
                    <a:cubicBezTo>
                      <a:pt x="14" y="11"/>
                      <a:pt x="26" y="7"/>
                      <a:pt x="43" y="4"/>
                    </a:cubicBezTo>
                    <a:cubicBezTo>
                      <a:pt x="60" y="1"/>
                      <a:pt x="82" y="0"/>
                      <a:pt x="107" y="0"/>
                    </a:cubicBezTo>
                    <a:cubicBezTo>
                      <a:pt x="124" y="0"/>
                      <a:pt x="139" y="0"/>
                      <a:pt x="151" y="2"/>
                    </a:cubicBezTo>
                    <a:cubicBezTo>
                      <a:pt x="134" y="7"/>
                      <a:pt x="134" y="7"/>
                      <a:pt x="134" y="7"/>
                    </a:cubicBezTo>
                    <a:cubicBezTo>
                      <a:pt x="120" y="6"/>
                      <a:pt x="109" y="5"/>
                      <a:pt x="99" y="5"/>
                    </a:cubicBezTo>
                    <a:cubicBezTo>
                      <a:pt x="71" y="5"/>
                      <a:pt x="52" y="9"/>
                      <a:pt x="43" y="16"/>
                    </a:cubicBezTo>
                    <a:cubicBezTo>
                      <a:pt x="43" y="24"/>
                      <a:pt x="43" y="24"/>
                      <a:pt x="43" y="24"/>
                    </a:cubicBezTo>
                    <a:cubicBezTo>
                      <a:pt x="43" y="24"/>
                      <a:pt x="56" y="27"/>
                      <a:pt x="70" y="27"/>
                    </a:cubicBezTo>
                    <a:cubicBezTo>
                      <a:pt x="86" y="27"/>
                      <a:pt x="101" y="26"/>
                      <a:pt x="117" y="25"/>
                    </a:cubicBezTo>
                    <a:cubicBezTo>
                      <a:pt x="109" y="30"/>
                      <a:pt x="109" y="30"/>
                      <a:pt x="109" y="30"/>
                    </a:cubicBezTo>
                    <a:cubicBezTo>
                      <a:pt x="102" y="31"/>
                      <a:pt x="95" y="32"/>
                      <a:pt x="87" y="32"/>
                    </a:cubicBezTo>
                    <a:cubicBezTo>
                      <a:pt x="80" y="32"/>
                      <a:pt x="71" y="32"/>
                      <a:pt x="61"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6" name="Freeform 379"/>
              <p:cNvSpPr>
                <a:spLocks noEditPoints="1"/>
              </p:cNvSpPr>
              <p:nvPr/>
            </p:nvSpPr>
            <p:spPr bwMode="auto">
              <a:xfrm>
                <a:off x="-30435550" y="5572126"/>
                <a:ext cx="611188" cy="119063"/>
              </a:xfrm>
              <a:custGeom>
                <a:avLst/>
                <a:gdLst>
                  <a:gd name="T0" fmla="*/ 156 w 163"/>
                  <a:gd name="T1" fmla="*/ 16 h 32"/>
                  <a:gd name="T2" fmla="*/ 120 w 163"/>
                  <a:gd name="T3" fmla="*/ 28 h 32"/>
                  <a:gd name="T4" fmla="*/ 57 w 163"/>
                  <a:gd name="T5" fmla="*/ 32 h 32"/>
                  <a:gd name="T6" fmla="*/ 19 w 163"/>
                  <a:gd name="T7" fmla="*/ 30 h 32"/>
                  <a:gd name="T8" fmla="*/ 0 w 163"/>
                  <a:gd name="T9" fmla="*/ 25 h 32"/>
                  <a:gd name="T10" fmla="*/ 2 w 163"/>
                  <a:gd name="T11" fmla="*/ 16 h 32"/>
                  <a:gd name="T12" fmla="*/ 38 w 163"/>
                  <a:gd name="T13" fmla="*/ 4 h 32"/>
                  <a:gd name="T14" fmla="*/ 101 w 163"/>
                  <a:gd name="T15" fmla="*/ 0 h 32"/>
                  <a:gd name="T16" fmla="*/ 151 w 163"/>
                  <a:gd name="T17" fmla="*/ 4 h 32"/>
                  <a:gd name="T18" fmla="*/ 156 w 163"/>
                  <a:gd name="T19" fmla="*/ 16 h 32"/>
                  <a:gd name="T20" fmla="*/ 38 w 163"/>
                  <a:gd name="T21" fmla="*/ 16 h 32"/>
                  <a:gd name="T22" fmla="*/ 65 w 163"/>
                  <a:gd name="T23" fmla="*/ 27 h 32"/>
                  <a:gd name="T24" fmla="*/ 121 w 163"/>
                  <a:gd name="T25" fmla="*/ 16 h 32"/>
                  <a:gd name="T26" fmla="*/ 93 w 163"/>
                  <a:gd name="T27" fmla="*/ 5 h 32"/>
                  <a:gd name="T28" fmla="*/ 58 w 163"/>
                  <a:gd name="T29" fmla="*/ 8 h 32"/>
                  <a:gd name="T30" fmla="*/ 38 w 163"/>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32">
                    <a:moveTo>
                      <a:pt x="156" y="16"/>
                    </a:moveTo>
                    <a:cubicBezTo>
                      <a:pt x="150" y="21"/>
                      <a:pt x="138" y="25"/>
                      <a:pt x="120" y="28"/>
                    </a:cubicBezTo>
                    <a:cubicBezTo>
                      <a:pt x="103" y="31"/>
                      <a:pt x="82" y="32"/>
                      <a:pt x="57" y="32"/>
                    </a:cubicBezTo>
                    <a:cubicBezTo>
                      <a:pt x="42" y="32"/>
                      <a:pt x="29" y="32"/>
                      <a:pt x="19" y="30"/>
                    </a:cubicBezTo>
                    <a:cubicBezTo>
                      <a:pt x="9" y="29"/>
                      <a:pt x="0" y="25"/>
                      <a:pt x="0" y="25"/>
                    </a:cubicBezTo>
                    <a:cubicBezTo>
                      <a:pt x="2" y="16"/>
                      <a:pt x="2" y="16"/>
                      <a:pt x="2" y="16"/>
                    </a:cubicBezTo>
                    <a:cubicBezTo>
                      <a:pt x="9" y="11"/>
                      <a:pt x="20" y="7"/>
                      <a:pt x="38" y="4"/>
                    </a:cubicBezTo>
                    <a:cubicBezTo>
                      <a:pt x="55" y="1"/>
                      <a:pt x="76" y="0"/>
                      <a:pt x="101" y="0"/>
                    </a:cubicBezTo>
                    <a:cubicBezTo>
                      <a:pt x="124" y="0"/>
                      <a:pt x="141" y="1"/>
                      <a:pt x="151" y="4"/>
                    </a:cubicBezTo>
                    <a:cubicBezTo>
                      <a:pt x="161" y="7"/>
                      <a:pt x="163" y="11"/>
                      <a:pt x="156" y="16"/>
                    </a:cubicBezTo>
                    <a:close/>
                    <a:moveTo>
                      <a:pt x="38" y="16"/>
                    </a:moveTo>
                    <a:cubicBezTo>
                      <a:pt x="28" y="23"/>
                      <a:pt x="37" y="27"/>
                      <a:pt x="65" y="27"/>
                    </a:cubicBezTo>
                    <a:cubicBezTo>
                      <a:pt x="93" y="27"/>
                      <a:pt x="111" y="23"/>
                      <a:pt x="121" y="16"/>
                    </a:cubicBezTo>
                    <a:cubicBezTo>
                      <a:pt x="130" y="9"/>
                      <a:pt x="121" y="5"/>
                      <a:pt x="93" y="5"/>
                    </a:cubicBezTo>
                    <a:cubicBezTo>
                      <a:pt x="79" y="5"/>
                      <a:pt x="67" y="6"/>
                      <a:pt x="58" y="8"/>
                    </a:cubicBezTo>
                    <a:cubicBezTo>
                      <a:pt x="49" y="10"/>
                      <a:pt x="38" y="16"/>
                      <a:pt x="38"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7" name="Freeform 380"/>
              <p:cNvSpPr>
                <a:spLocks/>
              </p:cNvSpPr>
              <p:nvPr/>
            </p:nvSpPr>
            <p:spPr bwMode="auto">
              <a:xfrm>
                <a:off x="-29775150" y="5572126"/>
                <a:ext cx="674688" cy="119063"/>
              </a:xfrm>
              <a:custGeom>
                <a:avLst/>
                <a:gdLst>
                  <a:gd name="T0" fmla="*/ 144 w 180"/>
                  <a:gd name="T1" fmla="*/ 32 h 32"/>
                  <a:gd name="T2" fmla="*/ 109 w 180"/>
                  <a:gd name="T3" fmla="*/ 32 h 32"/>
                  <a:gd name="T4" fmla="*/ 134 w 180"/>
                  <a:gd name="T5" fmla="*/ 13 h 32"/>
                  <a:gd name="T6" fmla="*/ 133 w 180"/>
                  <a:gd name="T7" fmla="*/ 7 h 32"/>
                  <a:gd name="T8" fmla="*/ 111 w 180"/>
                  <a:gd name="T9" fmla="*/ 5 h 32"/>
                  <a:gd name="T10" fmla="*/ 76 w 180"/>
                  <a:gd name="T11" fmla="*/ 8 h 32"/>
                  <a:gd name="T12" fmla="*/ 55 w 180"/>
                  <a:gd name="T13" fmla="*/ 16 h 32"/>
                  <a:gd name="T14" fmla="*/ 35 w 180"/>
                  <a:gd name="T15" fmla="*/ 32 h 32"/>
                  <a:gd name="T16" fmla="*/ 0 w 180"/>
                  <a:gd name="T17" fmla="*/ 32 h 32"/>
                  <a:gd name="T18" fmla="*/ 40 w 180"/>
                  <a:gd name="T19" fmla="*/ 0 h 32"/>
                  <a:gd name="T20" fmla="*/ 68 w 180"/>
                  <a:gd name="T21" fmla="*/ 0 h 32"/>
                  <a:gd name="T22" fmla="*/ 67 w 180"/>
                  <a:gd name="T23" fmla="*/ 5 h 32"/>
                  <a:gd name="T24" fmla="*/ 69 w 180"/>
                  <a:gd name="T25" fmla="*/ 5 h 32"/>
                  <a:gd name="T26" fmla="*/ 94 w 180"/>
                  <a:gd name="T27" fmla="*/ 1 h 32"/>
                  <a:gd name="T28" fmla="*/ 126 w 180"/>
                  <a:gd name="T29" fmla="*/ 0 h 32"/>
                  <a:gd name="T30" fmla="*/ 170 w 180"/>
                  <a:gd name="T31" fmla="*/ 11 h 32"/>
                  <a:gd name="T32" fmla="*/ 144 w 180"/>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 h="32">
                    <a:moveTo>
                      <a:pt x="144" y="32"/>
                    </a:moveTo>
                    <a:cubicBezTo>
                      <a:pt x="132" y="32"/>
                      <a:pt x="120" y="32"/>
                      <a:pt x="109" y="32"/>
                    </a:cubicBezTo>
                    <a:cubicBezTo>
                      <a:pt x="117" y="25"/>
                      <a:pt x="126" y="19"/>
                      <a:pt x="134" y="13"/>
                    </a:cubicBezTo>
                    <a:cubicBezTo>
                      <a:pt x="133" y="7"/>
                      <a:pt x="133" y="7"/>
                      <a:pt x="133" y="7"/>
                    </a:cubicBezTo>
                    <a:cubicBezTo>
                      <a:pt x="133" y="7"/>
                      <a:pt x="122" y="5"/>
                      <a:pt x="111" y="5"/>
                    </a:cubicBezTo>
                    <a:cubicBezTo>
                      <a:pt x="96" y="5"/>
                      <a:pt x="85" y="6"/>
                      <a:pt x="76" y="8"/>
                    </a:cubicBezTo>
                    <a:cubicBezTo>
                      <a:pt x="67" y="9"/>
                      <a:pt x="55" y="16"/>
                      <a:pt x="55" y="16"/>
                    </a:cubicBezTo>
                    <a:cubicBezTo>
                      <a:pt x="48" y="21"/>
                      <a:pt x="41" y="27"/>
                      <a:pt x="35" y="32"/>
                    </a:cubicBezTo>
                    <a:cubicBezTo>
                      <a:pt x="23" y="32"/>
                      <a:pt x="11" y="32"/>
                      <a:pt x="0" y="32"/>
                    </a:cubicBezTo>
                    <a:cubicBezTo>
                      <a:pt x="13" y="21"/>
                      <a:pt x="27" y="11"/>
                      <a:pt x="40" y="0"/>
                    </a:cubicBezTo>
                    <a:cubicBezTo>
                      <a:pt x="50" y="0"/>
                      <a:pt x="58" y="0"/>
                      <a:pt x="68" y="0"/>
                    </a:cubicBezTo>
                    <a:cubicBezTo>
                      <a:pt x="67" y="5"/>
                      <a:pt x="67" y="5"/>
                      <a:pt x="67" y="5"/>
                    </a:cubicBezTo>
                    <a:cubicBezTo>
                      <a:pt x="69" y="5"/>
                      <a:pt x="69" y="5"/>
                      <a:pt x="69" y="5"/>
                    </a:cubicBezTo>
                    <a:cubicBezTo>
                      <a:pt x="76" y="3"/>
                      <a:pt x="84" y="2"/>
                      <a:pt x="94" y="1"/>
                    </a:cubicBezTo>
                    <a:cubicBezTo>
                      <a:pt x="104" y="0"/>
                      <a:pt x="115" y="0"/>
                      <a:pt x="126" y="0"/>
                    </a:cubicBezTo>
                    <a:cubicBezTo>
                      <a:pt x="165" y="0"/>
                      <a:pt x="180" y="4"/>
                      <a:pt x="170" y="11"/>
                    </a:cubicBezTo>
                    <a:cubicBezTo>
                      <a:pt x="161" y="18"/>
                      <a:pt x="153"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8" name="Freeform 381"/>
              <p:cNvSpPr>
                <a:spLocks/>
              </p:cNvSpPr>
              <p:nvPr/>
            </p:nvSpPr>
            <p:spPr bwMode="auto">
              <a:xfrm>
                <a:off x="-29029025" y="5548313"/>
                <a:ext cx="438150" cy="142875"/>
              </a:xfrm>
              <a:custGeom>
                <a:avLst/>
                <a:gdLst>
                  <a:gd name="T0" fmla="*/ 60 w 117"/>
                  <a:gd name="T1" fmla="*/ 33 h 38"/>
                  <a:gd name="T2" fmla="*/ 87 w 117"/>
                  <a:gd name="T3" fmla="*/ 32 h 38"/>
                  <a:gd name="T4" fmla="*/ 80 w 117"/>
                  <a:gd name="T5" fmla="*/ 37 h 38"/>
                  <a:gd name="T6" fmla="*/ 64 w 117"/>
                  <a:gd name="T7" fmla="*/ 38 h 38"/>
                  <a:gd name="T8" fmla="*/ 45 w 117"/>
                  <a:gd name="T9" fmla="*/ 38 h 38"/>
                  <a:gd name="T10" fmla="*/ 8 w 117"/>
                  <a:gd name="T11" fmla="*/ 29 h 38"/>
                  <a:gd name="T12" fmla="*/ 30 w 117"/>
                  <a:gd name="T13" fmla="*/ 11 h 38"/>
                  <a:gd name="T14" fmla="*/ 7 w 117"/>
                  <a:gd name="T15" fmla="*/ 11 h 38"/>
                  <a:gd name="T16" fmla="*/ 11 w 117"/>
                  <a:gd name="T17" fmla="*/ 9 h 38"/>
                  <a:gd name="T18" fmla="*/ 38 w 117"/>
                  <a:gd name="T19" fmla="*/ 6 h 38"/>
                  <a:gd name="T20" fmla="*/ 58 w 117"/>
                  <a:gd name="T21" fmla="*/ 0 h 38"/>
                  <a:gd name="T22" fmla="*/ 80 w 117"/>
                  <a:gd name="T23" fmla="*/ 0 h 38"/>
                  <a:gd name="T24" fmla="*/ 71 w 117"/>
                  <a:gd name="T25" fmla="*/ 6 h 38"/>
                  <a:gd name="T26" fmla="*/ 117 w 117"/>
                  <a:gd name="T27" fmla="*/ 6 h 38"/>
                  <a:gd name="T28" fmla="*/ 111 w 117"/>
                  <a:gd name="T29" fmla="*/ 11 h 38"/>
                  <a:gd name="T30" fmla="*/ 65 w 117"/>
                  <a:gd name="T31" fmla="*/ 11 h 38"/>
                  <a:gd name="T32" fmla="*/ 43 w 117"/>
                  <a:gd name="T33" fmla="*/ 28 h 38"/>
                  <a:gd name="T34" fmla="*/ 45 w 117"/>
                  <a:gd name="T35" fmla="*/ 32 h 38"/>
                  <a:gd name="T36" fmla="*/ 60 w 117"/>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38">
                    <a:moveTo>
                      <a:pt x="60" y="33"/>
                    </a:moveTo>
                    <a:cubicBezTo>
                      <a:pt x="69" y="33"/>
                      <a:pt x="77" y="32"/>
                      <a:pt x="87" y="32"/>
                    </a:cubicBezTo>
                    <a:cubicBezTo>
                      <a:pt x="80" y="37"/>
                      <a:pt x="80" y="37"/>
                      <a:pt x="80" y="37"/>
                    </a:cubicBezTo>
                    <a:cubicBezTo>
                      <a:pt x="64" y="38"/>
                      <a:pt x="64" y="38"/>
                      <a:pt x="64" y="38"/>
                    </a:cubicBezTo>
                    <a:cubicBezTo>
                      <a:pt x="58" y="38"/>
                      <a:pt x="52" y="38"/>
                      <a:pt x="45" y="38"/>
                    </a:cubicBezTo>
                    <a:cubicBezTo>
                      <a:pt x="12" y="38"/>
                      <a:pt x="0" y="35"/>
                      <a:pt x="8" y="29"/>
                    </a:cubicBezTo>
                    <a:cubicBezTo>
                      <a:pt x="16" y="23"/>
                      <a:pt x="23" y="17"/>
                      <a:pt x="30" y="11"/>
                    </a:cubicBezTo>
                    <a:cubicBezTo>
                      <a:pt x="22" y="11"/>
                      <a:pt x="15" y="11"/>
                      <a:pt x="7" y="11"/>
                    </a:cubicBezTo>
                    <a:cubicBezTo>
                      <a:pt x="11" y="9"/>
                      <a:pt x="11" y="9"/>
                      <a:pt x="11" y="9"/>
                    </a:cubicBezTo>
                    <a:cubicBezTo>
                      <a:pt x="20" y="8"/>
                      <a:pt x="29" y="7"/>
                      <a:pt x="38" y="6"/>
                    </a:cubicBezTo>
                    <a:cubicBezTo>
                      <a:pt x="45" y="4"/>
                      <a:pt x="52" y="2"/>
                      <a:pt x="58" y="0"/>
                    </a:cubicBezTo>
                    <a:cubicBezTo>
                      <a:pt x="65" y="0"/>
                      <a:pt x="73" y="0"/>
                      <a:pt x="80" y="0"/>
                    </a:cubicBezTo>
                    <a:cubicBezTo>
                      <a:pt x="71" y="6"/>
                      <a:pt x="71" y="6"/>
                      <a:pt x="71" y="6"/>
                    </a:cubicBezTo>
                    <a:cubicBezTo>
                      <a:pt x="86" y="6"/>
                      <a:pt x="102" y="6"/>
                      <a:pt x="117" y="6"/>
                    </a:cubicBezTo>
                    <a:cubicBezTo>
                      <a:pt x="111" y="11"/>
                      <a:pt x="111" y="11"/>
                      <a:pt x="111" y="11"/>
                    </a:cubicBezTo>
                    <a:cubicBezTo>
                      <a:pt x="95" y="11"/>
                      <a:pt x="80" y="11"/>
                      <a:pt x="65" y="11"/>
                    </a:cubicBezTo>
                    <a:cubicBezTo>
                      <a:pt x="57" y="17"/>
                      <a:pt x="50" y="23"/>
                      <a:pt x="43" y="28"/>
                    </a:cubicBezTo>
                    <a:cubicBezTo>
                      <a:pt x="45" y="32"/>
                      <a:pt x="45" y="32"/>
                      <a:pt x="45" y="32"/>
                    </a:cubicBezTo>
                    <a:cubicBezTo>
                      <a:pt x="45" y="32"/>
                      <a:pt x="53" y="33"/>
                      <a:pt x="60"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9" name="Freeform 382"/>
              <p:cNvSpPr>
                <a:spLocks/>
              </p:cNvSpPr>
              <p:nvPr/>
            </p:nvSpPr>
            <p:spPr bwMode="auto">
              <a:xfrm>
                <a:off x="-28608338" y="5572126"/>
                <a:ext cx="523875" cy="119063"/>
              </a:xfrm>
              <a:custGeom>
                <a:avLst/>
                <a:gdLst>
                  <a:gd name="T0" fmla="*/ 123 w 140"/>
                  <a:gd name="T1" fmla="*/ 0 h 32"/>
                  <a:gd name="T2" fmla="*/ 140 w 140"/>
                  <a:gd name="T3" fmla="*/ 0 h 32"/>
                  <a:gd name="T4" fmla="*/ 129 w 140"/>
                  <a:gd name="T5" fmla="*/ 6 h 32"/>
                  <a:gd name="T6" fmla="*/ 114 w 140"/>
                  <a:gd name="T7" fmla="*/ 6 h 32"/>
                  <a:gd name="T8" fmla="*/ 77 w 140"/>
                  <a:gd name="T9" fmla="*/ 9 h 32"/>
                  <a:gd name="T10" fmla="*/ 55 w 140"/>
                  <a:gd name="T11" fmla="*/ 15 h 32"/>
                  <a:gd name="T12" fmla="*/ 35 w 140"/>
                  <a:gd name="T13" fmla="*/ 32 h 32"/>
                  <a:gd name="T14" fmla="*/ 0 w 140"/>
                  <a:gd name="T15" fmla="*/ 32 h 32"/>
                  <a:gd name="T16" fmla="*/ 39 w 140"/>
                  <a:gd name="T17" fmla="*/ 0 h 32"/>
                  <a:gd name="T18" fmla="*/ 67 w 140"/>
                  <a:gd name="T19" fmla="*/ 0 h 32"/>
                  <a:gd name="T20" fmla="*/ 64 w 140"/>
                  <a:gd name="T21" fmla="*/ 6 h 32"/>
                  <a:gd name="T22" fmla="*/ 66 w 140"/>
                  <a:gd name="T23" fmla="*/ 6 h 32"/>
                  <a:gd name="T24" fmla="*/ 93 w 140"/>
                  <a:gd name="T25" fmla="*/ 1 h 32"/>
                  <a:gd name="T26" fmla="*/ 123 w 140"/>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32">
                    <a:moveTo>
                      <a:pt x="123" y="0"/>
                    </a:moveTo>
                    <a:cubicBezTo>
                      <a:pt x="130" y="0"/>
                      <a:pt x="140" y="0"/>
                      <a:pt x="140" y="0"/>
                    </a:cubicBezTo>
                    <a:cubicBezTo>
                      <a:pt x="129" y="6"/>
                      <a:pt x="129" y="6"/>
                      <a:pt x="129" y="6"/>
                    </a:cubicBezTo>
                    <a:cubicBezTo>
                      <a:pt x="114" y="6"/>
                      <a:pt x="114" y="6"/>
                      <a:pt x="114" y="6"/>
                    </a:cubicBezTo>
                    <a:cubicBezTo>
                      <a:pt x="100" y="6"/>
                      <a:pt x="88" y="7"/>
                      <a:pt x="77" y="9"/>
                    </a:cubicBezTo>
                    <a:cubicBezTo>
                      <a:pt x="66" y="10"/>
                      <a:pt x="55" y="15"/>
                      <a:pt x="55" y="15"/>
                    </a:cubicBezTo>
                    <a:cubicBezTo>
                      <a:pt x="49" y="21"/>
                      <a:pt x="42" y="26"/>
                      <a:pt x="35" y="32"/>
                    </a:cubicBezTo>
                    <a:cubicBezTo>
                      <a:pt x="23" y="32"/>
                      <a:pt x="12" y="32"/>
                      <a:pt x="0" y="32"/>
                    </a:cubicBezTo>
                    <a:cubicBezTo>
                      <a:pt x="13" y="21"/>
                      <a:pt x="26" y="11"/>
                      <a:pt x="39" y="0"/>
                    </a:cubicBezTo>
                    <a:cubicBezTo>
                      <a:pt x="49" y="0"/>
                      <a:pt x="58" y="0"/>
                      <a:pt x="67" y="0"/>
                    </a:cubicBezTo>
                    <a:cubicBezTo>
                      <a:pt x="64" y="6"/>
                      <a:pt x="64" y="6"/>
                      <a:pt x="64" y="6"/>
                    </a:cubicBezTo>
                    <a:cubicBezTo>
                      <a:pt x="66" y="6"/>
                      <a:pt x="66" y="6"/>
                      <a:pt x="66" y="6"/>
                    </a:cubicBezTo>
                    <a:cubicBezTo>
                      <a:pt x="74" y="4"/>
                      <a:pt x="83" y="3"/>
                      <a:pt x="93" y="1"/>
                    </a:cubicBezTo>
                    <a:cubicBezTo>
                      <a:pt x="103" y="0"/>
                      <a:pt x="113" y="0"/>
                      <a:pt x="123"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0" name="Freeform 383"/>
              <p:cNvSpPr>
                <a:spLocks noEditPoints="1"/>
              </p:cNvSpPr>
              <p:nvPr/>
            </p:nvSpPr>
            <p:spPr bwMode="auto">
              <a:xfrm>
                <a:off x="-28087638" y="5572126"/>
                <a:ext cx="608013" cy="119063"/>
              </a:xfrm>
              <a:custGeom>
                <a:avLst/>
                <a:gdLst>
                  <a:gd name="T0" fmla="*/ 156 w 162"/>
                  <a:gd name="T1" fmla="*/ 16 h 32"/>
                  <a:gd name="T2" fmla="*/ 121 w 162"/>
                  <a:gd name="T3" fmla="*/ 28 h 32"/>
                  <a:gd name="T4" fmla="*/ 58 w 162"/>
                  <a:gd name="T5" fmla="*/ 32 h 32"/>
                  <a:gd name="T6" fmla="*/ 20 w 162"/>
                  <a:gd name="T7" fmla="*/ 30 h 32"/>
                  <a:gd name="T8" fmla="*/ 0 w 162"/>
                  <a:gd name="T9" fmla="*/ 25 h 32"/>
                  <a:gd name="T10" fmla="*/ 2 w 162"/>
                  <a:gd name="T11" fmla="*/ 16 h 32"/>
                  <a:gd name="T12" fmla="*/ 37 w 162"/>
                  <a:gd name="T13" fmla="*/ 4 h 32"/>
                  <a:gd name="T14" fmla="*/ 99 w 162"/>
                  <a:gd name="T15" fmla="*/ 0 h 32"/>
                  <a:gd name="T16" fmla="*/ 150 w 162"/>
                  <a:gd name="T17" fmla="*/ 4 h 32"/>
                  <a:gd name="T18" fmla="*/ 156 w 162"/>
                  <a:gd name="T19" fmla="*/ 16 h 32"/>
                  <a:gd name="T20" fmla="*/ 37 w 162"/>
                  <a:gd name="T21" fmla="*/ 16 h 32"/>
                  <a:gd name="T22" fmla="*/ 66 w 162"/>
                  <a:gd name="T23" fmla="*/ 27 h 32"/>
                  <a:gd name="T24" fmla="*/ 120 w 162"/>
                  <a:gd name="T25" fmla="*/ 16 h 32"/>
                  <a:gd name="T26" fmla="*/ 92 w 162"/>
                  <a:gd name="T27" fmla="*/ 5 h 32"/>
                  <a:gd name="T28" fmla="*/ 57 w 162"/>
                  <a:gd name="T29" fmla="*/ 8 h 32"/>
                  <a:gd name="T30" fmla="*/ 37 w 162"/>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32">
                    <a:moveTo>
                      <a:pt x="156" y="16"/>
                    </a:moveTo>
                    <a:cubicBezTo>
                      <a:pt x="150" y="21"/>
                      <a:pt x="138" y="25"/>
                      <a:pt x="121" y="28"/>
                    </a:cubicBezTo>
                    <a:cubicBezTo>
                      <a:pt x="104" y="31"/>
                      <a:pt x="83" y="32"/>
                      <a:pt x="58" y="32"/>
                    </a:cubicBezTo>
                    <a:cubicBezTo>
                      <a:pt x="43" y="32"/>
                      <a:pt x="30" y="32"/>
                      <a:pt x="20" y="30"/>
                    </a:cubicBezTo>
                    <a:cubicBezTo>
                      <a:pt x="10" y="29"/>
                      <a:pt x="0" y="25"/>
                      <a:pt x="0" y="25"/>
                    </a:cubicBezTo>
                    <a:cubicBezTo>
                      <a:pt x="2" y="16"/>
                      <a:pt x="2" y="16"/>
                      <a:pt x="2" y="16"/>
                    </a:cubicBezTo>
                    <a:cubicBezTo>
                      <a:pt x="8" y="11"/>
                      <a:pt x="20" y="7"/>
                      <a:pt x="37" y="4"/>
                    </a:cubicBezTo>
                    <a:cubicBezTo>
                      <a:pt x="54" y="1"/>
                      <a:pt x="75" y="0"/>
                      <a:pt x="99" y="0"/>
                    </a:cubicBezTo>
                    <a:cubicBezTo>
                      <a:pt x="123" y="0"/>
                      <a:pt x="140" y="1"/>
                      <a:pt x="150" y="4"/>
                    </a:cubicBezTo>
                    <a:cubicBezTo>
                      <a:pt x="160" y="7"/>
                      <a:pt x="162" y="11"/>
                      <a:pt x="156" y="16"/>
                    </a:cubicBezTo>
                    <a:close/>
                    <a:moveTo>
                      <a:pt x="37" y="16"/>
                    </a:moveTo>
                    <a:cubicBezTo>
                      <a:pt x="28" y="23"/>
                      <a:pt x="38" y="27"/>
                      <a:pt x="66" y="27"/>
                    </a:cubicBezTo>
                    <a:cubicBezTo>
                      <a:pt x="93" y="27"/>
                      <a:pt x="111" y="23"/>
                      <a:pt x="120" y="16"/>
                    </a:cubicBezTo>
                    <a:cubicBezTo>
                      <a:pt x="129" y="9"/>
                      <a:pt x="120" y="5"/>
                      <a:pt x="92" y="5"/>
                    </a:cubicBezTo>
                    <a:cubicBezTo>
                      <a:pt x="77" y="5"/>
                      <a:pt x="66" y="6"/>
                      <a:pt x="57" y="8"/>
                    </a:cubicBezTo>
                    <a:cubicBezTo>
                      <a:pt x="48" y="10"/>
                      <a:pt x="37" y="16"/>
                      <a:pt x="37"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1" name="Freeform 384"/>
              <p:cNvSpPr>
                <a:spLocks/>
              </p:cNvSpPr>
              <p:nvPr/>
            </p:nvSpPr>
            <p:spPr bwMode="auto">
              <a:xfrm>
                <a:off x="-27424063" y="5526088"/>
                <a:ext cx="330200" cy="165100"/>
              </a:xfrm>
              <a:custGeom>
                <a:avLst/>
                <a:gdLst>
                  <a:gd name="T0" fmla="*/ 35 w 88"/>
                  <a:gd name="T1" fmla="*/ 44 h 44"/>
                  <a:gd name="T2" fmla="*/ 0 w 88"/>
                  <a:gd name="T3" fmla="*/ 44 h 44"/>
                  <a:gd name="T4" fmla="*/ 53 w 88"/>
                  <a:gd name="T5" fmla="*/ 0 h 44"/>
                  <a:gd name="T6" fmla="*/ 88 w 88"/>
                  <a:gd name="T7" fmla="*/ 0 h 44"/>
                  <a:gd name="T8" fmla="*/ 35 w 88"/>
                  <a:gd name="T9" fmla="*/ 44 h 44"/>
                </a:gdLst>
                <a:ahLst/>
                <a:cxnLst>
                  <a:cxn ang="0">
                    <a:pos x="T0" y="T1"/>
                  </a:cxn>
                  <a:cxn ang="0">
                    <a:pos x="T2" y="T3"/>
                  </a:cxn>
                  <a:cxn ang="0">
                    <a:pos x="T4" y="T5"/>
                  </a:cxn>
                  <a:cxn ang="0">
                    <a:pos x="T6" y="T7"/>
                  </a:cxn>
                  <a:cxn ang="0">
                    <a:pos x="T8" y="T9"/>
                  </a:cxn>
                </a:cxnLst>
                <a:rect l="0" t="0" r="r" b="b"/>
                <a:pathLst>
                  <a:path w="88" h="44">
                    <a:moveTo>
                      <a:pt x="35" y="44"/>
                    </a:moveTo>
                    <a:cubicBezTo>
                      <a:pt x="23" y="44"/>
                      <a:pt x="11" y="44"/>
                      <a:pt x="0" y="44"/>
                    </a:cubicBezTo>
                    <a:cubicBezTo>
                      <a:pt x="18" y="29"/>
                      <a:pt x="36" y="15"/>
                      <a:pt x="53" y="0"/>
                    </a:cubicBezTo>
                    <a:cubicBezTo>
                      <a:pt x="65" y="0"/>
                      <a:pt x="76" y="0"/>
                      <a:pt x="88" y="0"/>
                    </a:cubicBezTo>
                    <a:cubicBezTo>
                      <a:pt x="70" y="14"/>
                      <a:pt x="52" y="29"/>
                      <a:pt x="35" y="4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2" name="Freeform 385"/>
              <p:cNvSpPr>
                <a:spLocks noEditPoints="1"/>
              </p:cNvSpPr>
              <p:nvPr/>
            </p:nvSpPr>
            <p:spPr bwMode="auto">
              <a:xfrm>
                <a:off x="-24663400" y="5572126"/>
                <a:ext cx="592138" cy="119063"/>
              </a:xfrm>
              <a:custGeom>
                <a:avLst/>
                <a:gdLst>
                  <a:gd name="T0" fmla="*/ 155 w 158"/>
                  <a:gd name="T1" fmla="*/ 16 h 32"/>
                  <a:gd name="T2" fmla="*/ 121 w 158"/>
                  <a:gd name="T3" fmla="*/ 28 h 32"/>
                  <a:gd name="T4" fmla="*/ 59 w 158"/>
                  <a:gd name="T5" fmla="*/ 32 h 32"/>
                  <a:gd name="T6" fmla="*/ 21 w 158"/>
                  <a:gd name="T7" fmla="*/ 30 h 32"/>
                  <a:gd name="T8" fmla="*/ 0 w 158"/>
                  <a:gd name="T9" fmla="*/ 25 h 32"/>
                  <a:gd name="T10" fmla="*/ 0 w 158"/>
                  <a:gd name="T11" fmla="*/ 16 h 32"/>
                  <a:gd name="T12" fmla="*/ 34 w 158"/>
                  <a:gd name="T13" fmla="*/ 4 h 32"/>
                  <a:gd name="T14" fmla="*/ 96 w 158"/>
                  <a:gd name="T15" fmla="*/ 0 h 32"/>
                  <a:gd name="T16" fmla="*/ 147 w 158"/>
                  <a:gd name="T17" fmla="*/ 4 h 32"/>
                  <a:gd name="T18" fmla="*/ 155 w 158"/>
                  <a:gd name="T19" fmla="*/ 16 h 32"/>
                  <a:gd name="T20" fmla="*/ 36 w 158"/>
                  <a:gd name="T21" fmla="*/ 16 h 32"/>
                  <a:gd name="T22" fmla="*/ 66 w 158"/>
                  <a:gd name="T23" fmla="*/ 27 h 32"/>
                  <a:gd name="T24" fmla="*/ 119 w 158"/>
                  <a:gd name="T25" fmla="*/ 16 h 32"/>
                  <a:gd name="T26" fmla="*/ 89 w 158"/>
                  <a:gd name="T27" fmla="*/ 5 h 32"/>
                  <a:gd name="T28" fmla="*/ 55 w 158"/>
                  <a:gd name="T29" fmla="*/ 8 h 32"/>
                  <a:gd name="T30" fmla="*/ 36 w 158"/>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32">
                    <a:moveTo>
                      <a:pt x="155" y="16"/>
                    </a:moveTo>
                    <a:cubicBezTo>
                      <a:pt x="155" y="16"/>
                      <a:pt x="138" y="25"/>
                      <a:pt x="121" y="28"/>
                    </a:cubicBezTo>
                    <a:cubicBezTo>
                      <a:pt x="105" y="31"/>
                      <a:pt x="84" y="32"/>
                      <a:pt x="59" y="32"/>
                    </a:cubicBezTo>
                    <a:cubicBezTo>
                      <a:pt x="44" y="32"/>
                      <a:pt x="31" y="32"/>
                      <a:pt x="21" y="30"/>
                    </a:cubicBezTo>
                    <a:cubicBezTo>
                      <a:pt x="11" y="29"/>
                      <a:pt x="0" y="25"/>
                      <a:pt x="0" y="25"/>
                    </a:cubicBezTo>
                    <a:cubicBezTo>
                      <a:pt x="0" y="16"/>
                      <a:pt x="0" y="16"/>
                      <a:pt x="0" y="16"/>
                    </a:cubicBezTo>
                    <a:cubicBezTo>
                      <a:pt x="0" y="16"/>
                      <a:pt x="17" y="7"/>
                      <a:pt x="34" y="4"/>
                    </a:cubicBezTo>
                    <a:cubicBezTo>
                      <a:pt x="51" y="1"/>
                      <a:pt x="71" y="0"/>
                      <a:pt x="96" y="0"/>
                    </a:cubicBezTo>
                    <a:cubicBezTo>
                      <a:pt x="119" y="0"/>
                      <a:pt x="137" y="1"/>
                      <a:pt x="147" y="4"/>
                    </a:cubicBezTo>
                    <a:cubicBezTo>
                      <a:pt x="158" y="7"/>
                      <a:pt x="155" y="16"/>
                      <a:pt x="155" y="16"/>
                    </a:cubicBezTo>
                    <a:close/>
                    <a:moveTo>
                      <a:pt x="36" y="16"/>
                    </a:moveTo>
                    <a:cubicBezTo>
                      <a:pt x="28" y="23"/>
                      <a:pt x="38" y="27"/>
                      <a:pt x="66" y="27"/>
                    </a:cubicBezTo>
                    <a:cubicBezTo>
                      <a:pt x="93" y="27"/>
                      <a:pt x="111" y="23"/>
                      <a:pt x="119" y="16"/>
                    </a:cubicBezTo>
                    <a:cubicBezTo>
                      <a:pt x="127" y="9"/>
                      <a:pt x="117" y="5"/>
                      <a:pt x="89" y="5"/>
                    </a:cubicBezTo>
                    <a:cubicBezTo>
                      <a:pt x="75" y="5"/>
                      <a:pt x="63" y="6"/>
                      <a:pt x="55" y="8"/>
                    </a:cubicBezTo>
                    <a:cubicBezTo>
                      <a:pt x="46" y="10"/>
                      <a:pt x="36" y="16"/>
                      <a:pt x="36"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3" name="Freeform 386"/>
              <p:cNvSpPr>
                <a:spLocks noEditPoints="1"/>
              </p:cNvSpPr>
              <p:nvPr/>
            </p:nvSpPr>
            <p:spPr bwMode="auto">
              <a:xfrm>
                <a:off x="-24055388" y="5572126"/>
                <a:ext cx="693738" cy="171450"/>
              </a:xfrm>
              <a:custGeom>
                <a:avLst/>
                <a:gdLst>
                  <a:gd name="T0" fmla="*/ 98 w 185"/>
                  <a:gd name="T1" fmla="*/ 32 h 46"/>
                  <a:gd name="T2" fmla="*/ 55 w 185"/>
                  <a:gd name="T3" fmla="*/ 28 h 46"/>
                  <a:gd name="T4" fmla="*/ 52 w 185"/>
                  <a:gd name="T5" fmla="*/ 28 h 46"/>
                  <a:gd name="T6" fmla="*/ 49 w 185"/>
                  <a:gd name="T7" fmla="*/ 33 h 46"/>
                  <a:gd name="T8" fmla="*/ 35 w 185"/>
                  <a:gd name="T9" fmla="*/ 46 h 46"/>
                  <a:gd name="T10" fmla="*/ 0 w 185"/>
                  <a:gd name="T11" fmla="*/ 46 h 46"/>
                  <a:gd name="T12" fmla="*/ 50 w 185"/>
                  <a:gd name="T13" fmla="*/ 0 h 46"/>
                  <a:gd name="T14" fmla="*/ 78 w 185"/>
                  <a:gd name="T15" fmla="*/ 0 h 46"/>
                  <a:gd name="T16" fmla="*/ 78 w 185"/>
                  <a:gd name="T17" fmla="*/ 5 h 46"/>
                  <a:gd name="T18" fmla="*/ 80 w 185"/>
                  <a:gd name="T19" fmla="*/ 5 h 46"/>
                  <a:gd name="T20" fmla="*/ 134 w 185"/>
                  <a:gd name="T21" fmla="*/ 0 h 46"/>
                  <a:gd name="T22" fmla="*/ 177 w 185"/>
                  <a:gd name="T23" fmla="*/ 4 h 46"/>
                  <a:gd name="T24" fmla="*/ 181 w 185"/>
                  <a:gd name="T25" fmla="*/ 16 h 46"/>
                  <a:gd name="T26" fmla="*/ 151 w 185"/>
                  <a:gd name="T27" fmla="*/ 28 h 46"/>
                  <a:gd name="T28" fmla="*/ 98 w 185"/>
                  <a:gd name="T29" fmla="*/ 32 h 46"/>
                  <a:gd name="T30" fmla="*/ 119 w 185"/>
                  <a:gd name="T31" fmla="*/ 5 h 46"/>
                  <a:gd name="T32" fmla="*/ 86 w 185"/>
                  <a:gd name="T33" fmla="*/ 8 h 46"/>
                  <a:gd name="T34" fmla="*/ 69 w 185"/>
                  <a:gd name="T35" fmla="*/ 15 h 46"/>
                  <a:gd name="T36" fmla="*/ 67 w 185"/>
                  <a:gd name="T37" fmla="*/ 16 h 46"/>
                  <a:gd name="T38" fmla="*/ 68 w 185"/>
                  <a:gd name="T39" fmla="*/ 24 h 46"/>
                  <a:gd name="T40" fmla="*/ 96 w 185"/>
                  <a:gd name="T41" fmla="*/ 27 h 46"/>
                  <a:gd name="T42" fmla="*/ 127 w 185"/>
                  <a:gd name="T43" fmla="*/ 24 h 46"/>
                  <a:gd name="T44" fmla="*/ 145 w 185"/>
                  <a:gd name="T45" fmla="*/ 16 h 46"/>
                  <a:gd name="T46" fmla="*/ 144 w 185"/>
                  <a:gd name="T47" fmla="*/ 8 h 46"/>
                  <a:gd name="T48" fmla="*/ 119 w 185"/>
                  <a:gd name="T4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5" h="46">
                    <a:moveTo>
                      <a:pt x="98" y="32"/>
                    </a:moveTo>
                    <a:cubicBezTo>
                      <a:pt x="77" y="32"/>
                      <a:pt x="63" y="31"/>
                      <a:pt x="55" y="28"/>
                    </a:cubicBezTo>
                    <a:cubicBezTo>
                      <a:pt x="52" y="28"/>
                      <a:pt x="52" y="28"/>
                      <a:pt x="52" y="28"/>
                    </a:cubicBezTo>
                    <a:cubicBezTo>
                      <a:pt x="49" y="33"/>
                      <a:pt x="49" y="33"/>
                      <a:pt x="49" y="33"/>
                    </a:cubicBezTo>
                    <a:cubicBezTo>
                      <a:pt x="35" y="46"/>
                      <a:pt x="35" y="46"/>
                      <a:pt x="35" y="46"/>
                    </a:cubicBezTo>
                    <a:cubicBezTo>
                      <a:pt x="24" y="46"/>
                      <a:pt x="12" y="46"/>
                      <a:pt x="0" y="46"/>
                    </a:cubicBezTo>
                    <a:cubicBezTo>
                      <a:pt x="17" y="31"/>
                      <a:pt x="33" y="15"/>
                      <a:pt x="50" y="0"/>
                    </a:cubicBezTo>
                    <a:cubicBezTo>
                      <a:pt x="59" y="0"/>
                      <a:pt x="68" y="0"/>
                      <a:pt x="78" y="0"/>
                    </a:cubicBezTo>
                    <a:cubicBezTo>
                      <a:pt x="78" y="5"/>
                      <a:pt x="78" y="5"/>
                      <a:pt x="78" y="5"/>
                    </a:cubicBezTo>
                    <a:cubicBezTo>
                      <a:pt x="80" y="5"/>
                      <a:pt x="80" y="5"/>
                      <a:pt x="80" y="5"/>
                    </a:cubicBezTo>
                    <a:cubicBezTo>
                      <a:pt x="94" y="1"/>
                      <a:pt x="112" y="0"/>
                      <a:pt x="134" y="0"/>
                    </a:cubicBezTo>
                    <a:cubicBezTo>
                      <a:pt x="154" y="0"/>
                      <a:pt x="168" y="1"/>
                      <a:pt x="177" y="4"/>
                    </a:cubicBezTo>
                    <a:cubicBezTo>
                      <a:pt x="185" y="7"/>
                      <a:pt x="181" y="16"/>
                      <a:pt x="181" y="16"/>
                    </a:cubicBezTo>
                    <a:cubicBezTo>
                      <a:pt x="181" y="16"/>
                      <a:pt x="165" y="25"/>
                      <a:pt x="151" y="28"/>
                    </a:cubicBezTo>
                    <a:cubicBezTo>
                      <a:pt x="136" y="31"/>
                      <a:pt x="118" y="32"/>
                      <a:pt x="98" y="32"/>
                    </a:cubicBezTo>
                    <a:close/>
                    <a:moveTo>
                      <a:pt x="119" y="5"/>
                    </a:moveTo>
                    <a:cubicBezTo>
                      <a:pt x="105" y="5"/>
                      <a:pt x="94" y="6"/>
                      <a:pt x="86" y="8"/>
                    </a:cubicBezTo>
                    <a:cubicBezTo>
                      <a:pt x="78" y="9"/>
                      <a:pt x="69" y="15"/>
                      <a:pt x="69" y="15"/>
                    </a:cubicBezTo>
                    <a:cubicBezTo>
                      <a:pt x="67" y="16"/>
                      <a:pt x="67" y="16"/>
                      <a:pt x="67" y="16"/>
                    </a:cubicBezTo>
                    <a:cubicBezTo>
                      <a:pt x="68" y="24"/>
                      <a:pt x="68" y="24"/>
                      <a:pt x="68" y="24"/>
                    </a:cubicBezTo>
                    <a:cubicBezTo>
                      <a:pt x="68" y="24"/>
                      <a:pt x="82" y="27"/>
                      <a:pt x="96" y="27"/>
                    </a:cubicBezTo>
                    <a:cubicBezTo>
                      <a:pt x="108" y="27"/>
                      <a:pt x="118" y="26"/>
                      <a:pt x="127" y="24"/>
                    </a:cubicBezTo>
                    <a:cubicBezTo>
                      <a:pt x="135" y="22"/>
                      <a:pt x="145" y="16"/>
                      <a:pt x="145" y="16"/>
                    </a:cubicBezTo>
                    <a:cubicBezTo>
                      <a:pt x="144" y="8"/>
                      <a:pt x="144" y="8"/>
                      <a:pt x="144" y="8"/>
                    </a:cubicBezTo>
                    <a:cubicBezTo>
                      <a:pt x="144" y="8"/>
                      <a:pt x="131" y="5"/>
                      <a:pt x="119"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4" name="Freeform 387"/>
              <p:cNvSpPr>
                <a:spLocks/>
              </p:cNvSpPr>
              <p:nvPr/>
            </p:nvSpPr>
            <p:spPr bwMode="auto">
              <a:xfrm>
                <a:off x="-23264813" y="5548313"/>
                <a:ext cx="415925" cy="142875"/>
              </a:xfrm>
              <a:custGeom>
                <a:avLst/>
                <a:gdLst>
                  <a:gd name="T0" fmla="*/ 59 w 111"/>
                  <a:gd name="T1" fmla="*/ 33 h 38"/>
                  <a:gd name="T2" fmla="*/ 86 w 111"/>
                  <a:gd name="T3" fmla="*/ 32 h 38"/>
                  <a:gd name="T4" fmla="*/ 80 w 111"/>
                  <a:gd name="T5" fmla="*/ 37 h 38"/>
                  <a:gd name="T6" fmla="*/ 65 w 111"/>
                  <a:gd name="T7" fmla="*/ 38 h 38"/>
                  <a:gd name="T8" fmla="*/ 45 w 111"/>
                  <a:gd name="T9" fmla="*/ 38 h 38"/>
                  <a:gd name="T10" fmla="*/ 7 w 111"/>
                  <a:gd name="T11" fmla="*/ 29 h 38"/>
                  <a:gd name="T12" fmla="*/ 25 w 111"/>
                  <a:gd name="T13" fmla="*/ 11 h 38"/>
                  <a:gd name="T14" fmla="*/ 2 w 111"/>
                  <a:gd name="T15" fmla="*/ 11 h 38"/>
                  <a:gd name="T16" fmla="*/ 5 w 111"/>
                  <a:gd name="T17" fmla="*/ 9 h 38"/>
                  <a:gd name="T18" fmla="*/ 32 w 111"/>
                  <a:gd name="T19" fmla="*/ 6 h 38"/>
                  <a:gd name="T20" fmla="*/ 51 w 111"/>
                  <a:gd name="T21" fmla="*/ 0 h 38"/>
                  <a:gd name="T22" fmla="*/ 72 w 111"/>
                  <a:gd name="T23" fmla="*/ 0 h 38"/>
                  <a:gd name="T24" fmla="*/ 65 w 111"/>
                  <a:gd name="T25" fmla="*/ 6 h 38"/>
                  <a:gd name="T26" fmla="*/ 111 w 111"/>
                  <a:gd name="T27" fmla="*/ 6 h 38"/>
                  <a:gd name="T28" fmla="*/ 106 w 111"/>
                  <a:gd name="T29" fmla="*/ 11 h 38"/>
                  <a:gd name="T30" fmla="*/ 59 w 111"/>
                  <a:gd name="T31" fmla="*/ 11 h 38"/>
                  <a:gd name="T32" fmla="*/ 42 w 111"/>
                  <a:gd name="T33" fmla="*/ 28 h 38"/>
                  <a:gd name="T34" fmla="*/ 44 w 111"/>
                  <a:gd name="T35" fmla="*/ 32 h 38"/>
                  <a:gd name="T36" fmla="*/ 59 w 111"/>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38">
                    <a:moveTo>
                      <a:pt x="59" y="33"/>
                    </a:moveTo>
                    <a:cubicBezTo>
                      <a:pt x="68" y="33"/>
                      <a:pt x="77" y="33"/>
                      <a:pt x="86" y="32"/>
                    </a:cubicBezTo>
                    <a:cubicBezTo>
                      <a:pt x="80" y="37"/>
                      <a:pt x="80" y="37"/>
                      <a:pt x="80" y="37"/>
                    </a:cubicBezTo>
                    <a:cubicBezTo>
                      <a:pt x="80" y="37"/>
                      <a:pt x="71" y="38"/>
                      <a:pt x="65" y="38"/>
                    </a:cubicBezTo>
                    <a:cubicBezTo>
                      <a:pt x="58" y="38"/>
                      <a:pt x="52" y="38"/>
                      <a:pt x="45" y="38"/>
                    </a:cubicBezTo>
                    <a:cubicBezTo>
                      <a:pt x="13" y="38"/>
                      <a:pt x="0" y="35"/>
                      <a:pt x="7" y="29"/>
                    </a:cubicBezTo>
                    <a:cubicBezTo>
                      <a:pt x="13" y="23"/>
                      <a:pt x="25" y="11"/>
                      <a:pt x="25" y="11"/>
                    </a:cubicBezTo>
                    <a:cubicBezTo>
                      <a:pt x="17" y="11"/>
                      <a:pt x="10" y="11"/>
                      <a:pt x="2" y="11"/>
                    </a:cubicBezTo>
                    <a:cubicBezTo>
                      <a:pt x="5" y="9"/>
                      <a:pt x="5" y="9"/>
                      <a:pt x="5" y="9"/>
                    </a:cubicBezTo>
                    <a:cubicBezTo>
                      <a:pt x="14" y="8"/>
                      <a:pt x="23" y="7"/>
                      <a:pt x="32" y="6"/>
                    </a:cubicBezTo>
                    <a:cubicBezTo>
                      <a:pt x="38" y="4"/>
                      <a:pt x="45" y="2"/>
                      <a:pt x="51" y="0"/>
                    </a:cubicBezTo>
                    <a:cubicBezTo>
                      <a:pt x="58" y="0"/>
                      <a:pt x="65" y="0"/>
                      <a:pt x="72" y="0"/>
                    </a:cubicBezTo>
                    <a:cubicBezTo>
                      <a:pt x="65" y="6"/>
                      <a:pt x="65" y="6"/>
                      <a:pt x="65" y="6"/>
                    </a:cubicBezTo>
                    <a:cubicBezTo>
                      <a:pt x="80" y="6"/>
                      <a:pt x="96" y="6"/>
                      <a:pt x="111" y="6"/>
                    </a:cubicBezTo>
                    <a:cubicBezTo>
                      <a:pt x="106" y="11"/>
                      <a:pt x="106" y="11"/>
                      <a:pt x="106" y="11"/>
                    </a:cubicBezTo>
                    <a:cubicBezTo>
                      <a:pt x="90" y="11"/>
                      <a:pt x="75" y="11"/>
                      <a:pt x="59" y="11"/>
                    </a:cubicBezTo>
                    <a:cubicBezTo>
                      <a:pt x="59" y="11"/>
                      <a:pt x="48" y="23"/>
                      <a:pt x="42" y="28"/>
                    </a:cubicBezTo>
                    <a:cubicBezTo>
                      <a:pt x="44" y="32"/>
                      <a:pt x="44" y="32"/>
                      <a:pt x="44" y="32"/>
                    </a:cubicBezTo>
                    <a:cubicBezTo>
                      <a:pt x="44" y="32"/>
                      <a:pt x="53" y="33"/>
                      <a:pt x="59"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5" name="Freeform 388"/>
              <p:cNvSpPr>
                <a:spLocks noEditPoints="1"/>
              </p:cNvSpPr>
              <p:nvPr/>
            </p:nvSpPr>
            <p:spPr bwMode="auto">
              <a:xfrm>
                <a:off x="-22840950" y="5530851"/>
                <a:ext cx="292100" cy="160338"/>
              </a:xfrm>
              <a:custGeom>
                <a:avLst/>
                <a:gdLst>
                  <a:gd name="T0" fmla="*/ 39 w 78"/>
                  <a:gd name="T1" fmla="*/ 3 h 43"/>
                  <a:gd name="T2" fmla="*/ 47 w 78"/>
                  <a:gd name="T3" fmla="*/ 0 h 43"/>
                  <a:gd name="T4" fmla="*/ 62 w 78"/>
                  <a:gd name="T5" fmla="*/ 0 h 43"/>
                  <a:gd name="T6" fmla="*/ 75 w 78"/>
                  <a:gd name="T7" fmla="*/ 0 h 43"/>
                  <a:gd name="T8" fmla="*/ 78 w 78"/>
                  <a:gd name="T9" fmla="*/ 3 h 43"/>
                  <a:gd name="T10" fmla="*/ 70 w 78"/>
                  <a:gd name="T11" fmla="*/ 6 h 43"/>
                  <a:gd name="T12" fmla="*/ 55 w 78"/>
                  <a:gd name="T13" fmla="*/ 7 h 43"/>
                  <a:gd name="T14" fmla="*/ 41 w 78"/>
                  <a:gd name="T15" fmla="*/ 6 h 43"/>
                  <a:gd name="T16" fmla="*/ 39 w 78"/>
                  <a:gd name="T17" fmla="*/ 3 h 43"/>
                  <a:gd name="T18" fmla="*/ 34 w 78"/>
                  <a:gd name="T19" fmla="*/ 43 h 43"/>
                  <a:gd name="T20" fmla="*/ 0 w 78"/>
                  <a:gd name="T21" fmla="*/ 43 h 43"/>
                  <a:gd name="T22" fmla="*/ 32 w 78"/>
                  <a:gd name="T23" fmla="*/ 11 h 43"/>
                  <a:gd name="T24" fmla="*/ 67 w 78"/>
                  <a:gd name="T25" fmla="*/ 11 h 43"/>
                  <a:gd name="T26" fmla="*/ 34 w 78"/>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43">
                    <a:moveTo>
                      <a:pt x="39" y="3"/>
                    </a:moveTo>
                    <a:cubicBezTo>
                      <a:pt x="47" y="0"/>
                      <a:pt x="47" y="0"/>
                      <a:pt x="47" y="0"/>
                    </a:cubicBezTo>
                    <a:cubicBezTo>
                      <a:pt x="47" y="0"/>
                      <a:pt x="56" y="0"/>
                      <a:pt x="62" y="0"/>
                    </a:cubicBezTo>
                    <a:cubicBezTo>
                      <a:pt x="68" y="0"/>
                      <a:pt x="75" y="0"/>
                      <a:pt x="75" y="0"/>
                    </a:cubicBezTo>
                    <a:cubicBezTo>
                      <a:pt x="78" y="3"/>
                      <a:pt x="78" y="3"/>
                      <a:pt x="78" y="3"/>
                    </a:cubicBezTo>
                    <a:cubicBezTo>
                      <a:pt x="70" y="6"/>
                      <a:pt x="70" y="6"/>
                      <a:pt x="70" y="6"/>
                    </a:cubicBezTo>
                    <a:cubicBezTo>
                      <a:pt x="70" y="6"/>
                      <a:pt x="61" y="7"/>
                      <a:pt x="55" y="7"/>
                    </a:cubicBezTo>
                    <a:cubicBezTo>
                      <a:pt x="48" y="7"/>
                      <a:pt x="41" y="6"/>
                      <a:pt x="41" y="6"/>
                    </a:cubicBezTo>
                    <a:lnTo>
                      <a:pt x="39" y="3"/>
                    </a:lnTo>
                    <a:close/>
                    <a:moveTo>
                      <a:pt x="34" y="43"/>
                    </a:moveTo>
                    <a:cubicBezTo>
                      <a:pt x="23" y="43"/>
                      <a:pt x="11" y="43"/>
                      <a:pt x="0" y="43"/>
                    </a:cubicBezTo>
                    <a:cubicBezTo>
                      <a:pt x="10" y="32"/>
                      <a:pt x="21" y="22"/>
                      <a:pt x="32" y="11"/>
                    </a:cubicBezTo>
                    <a:cubicBezTo>
                      <a:pt x="44" y="11"/>
                      <a:pt x="55" y="11"/>
                      <a:pt x="67" y="11"/>
                    </a:cubicBezTo>
                    <a:cubicBezTo>
                      <a:pt x="56" y="22"/>
                      <a:pt x="45" y="32"/>
                      <a:pt x="34"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6" name="Freeform 389"/>
              <p:cNvSpPr>
                <a:spLocks noEditPoints="1"/>
              </p:cNvSpPr>
              <p:nvPr/>
            </p:nvSpPr>
            <p:spPr bwMode="auto">
              <a:xfrm>
                <a:off x="-22499638" y="5572126"/>
                <a:ext cx="585788" cy="119063"/>
              </a:xfrm>
              <a:custGeom>
                <a:avLst/>
                <a:gdLst>
                  <a:gd name="T0" fmla="*/ 154 w 156"/>
                  <a:gd name="T1" fmla="*/ 16 h 32"/>
                  <a:gd name="T2" fmla="*/ 121 w 156"/>
                  <a:gd name="T3" fmla="*/ 28 h 32"/>
                  <a:gd name="T4" fmla="*/ 60 w 156"/>
                  <a:gd name="T5" fmla="*/ 32 h 32"/>
                  <a:gd name="T6" fmla="*/ 21 w 156"/>
                  <a:gd name="T7" fmla="*/ 30 h 32"/>
                  <a:gd name="T8" fmla="*/ 0 w 156"/>
                  <a:gd name="T9" fmla="*/ 25 h 32"/>
                  <a:gd name="T10" fmla="*/ 0 w 156"/>
                  <a:gd name="T11" fmla="*/ 16 h 32"/>
                  <a:gd name="T12" fmla="*/ 32 w 156"/>
                  <a:gd name="T13" fmla="*/ 4 h 32"/>
                  <a:gd name="T14" fmla="*/ 94 w 156"/>
                  <a:gd name="T15" fmla="*/ 0 h 32"/>
                  <a:gd name="T16" fmla="*/ 145 w 156"/>
                  <a:gd name="T17" fmla="*/ 4 h 32"/>
                  <a:gd name="T18" fmla="*/ 154 w 156"/>
                  <a:gd name="T19" fmla="*/ 16 h 32"/>
                  <a:gd name="T20" fmla="*/ 35 w 156"/>
                  <a:gd name="T21" fmla="*/ 16 h 32"/>
                  <a:gd name="T22" fmla="*/ 66 w 156"/>
                  <a:gd name="T23" fmla="*/ 27 h 32"/>
                  <a:gd name="T24" fmla="*/ 118 w 156"/>
                  <a:gd name="T25" fmla="*/ 16 h 32"/>
                  <a:gd name="T26" fmla="*/ 88 w 156"/>
                  <a:gd name="T27" fmla="*/ 5 h 32"/>
                  <a:gd name="T28" fmla="*/ 53 w 156"/>
                  <a:gd name="T29" fmla="*/ 8 h 32"/>
                  <a:gd name="T30" fmla="*/ 35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4" y="16"/>
                    </a:moveTo>
                    <a:cubicBezTo>
                      <a:pt x="154" y="16"/>
                      <a:pt x="138" y="25"/>
                      <a:pt x="121" y="28"/>
                    </a:cubicBezTo>
                    <a:cubicBezTo>
                      <a:pt x="105" y="31"/>
                      <a:pt x="84" y="32"/>
                      <a:pt x="60" y="32"/>
                    </a:cubicBezTo>
                    <a:cubicBezTo>
                      <a:pt x="45" y="32"/>
                      <a:pt x="32" y="32"/>
                      <a:pt x="21" y="30"/>
                    </a:cubicBezTo>
                    <a:cubicBezTo>
                      <a:pt x="11" y="29"/>
                      <a:pt x="0" y="25"/>
                      <a:pt x="0" y="25"/>
                    </a:cubicBezTo>
                    <a:cubicBezTo>
                      <a:pt x="0" y="16"/>
                      <a:pt x="0" y="16"/>
                      <a:pt x="0" y="16"/>
                    </a:cubicBezTo>
                    <a:cubicBezTo>
                      <a:pt x="0" y="16"/>
                      <a:pt x="16" y="7"/>
                      <a:pt x="32" y="4"/>
                    </a:cubicBezTo>
                    <a:cubicBezTo>
                      <a:pt x="49" y="1"/>
                      <a:pt x="69" y="0"/>
                      <a:pt x="94" y="0"/>
                    </a:cubicBezTo>
                    <a:cubicBezTo>
                      <a:pt x="117" y="0"/>
                      <a:pt x="135" y="1"/>
                      <a:pt x="145" y="4"/>
                    </a:cubicBezTo>
                    <a:cubicBezTo>
                      <a:pt x="156" y="7"/>
                      <a:pt x="154" y="16"/>
                      <a:pt x="154" y="16"/>
                    </a:cubicBezTo>
                    <a:close/>
                    <a:moveTo>
                      <a:pt x="35" y="16"/>
                    </a:moveTo>
                    <a:cubicBezTo>
                      <a:pt x="28" y="23"/>
                      <a:pt x="38" y="27"/>
                      <a:pt x="66" y="27"/>
                    </a:cubicBezTo>
                    <a:cubicBezTo>
                      <a:pt x="94" y="27"/>
                      <a:pt x="111" y="23"/>
                      <a:pt x="118" y="16"/>
                    </a:cubicBezTo>
                    <a:cubicBezTo>
                      <a:pt x="126" y="9"/>
                      <a:pt x="115" y="5"/>
                      <a:pt x="88" y="5"/>
                    </a:cubicBezTo>
                    <a:cubicBezTo>
                      <a:pt x="73" y="5"/>
                      <a:pt x="62" y="6"/>
                      <a:pt x="53" y="8"/>
                    </a:cubicBezTo>
                    <a:cubicBezTo>
                      <a:pt x="45" y="10"/>
                      <a:pt x="35" y="16"/>
                      <a:pt x="35"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7" name="Freeform 390"/>
              <p:cNvSpPr>
                <a:spLocks/>
              </p:cNvSpPr>
              <p:nvPr/>
            </p:nvSpPr>
            <p:spPr bwMode="auto">
              <a:xfrm>
                <a:off x="-21831300" y="5572126"/>
                <a:ext cx="644525" cy="119063"/>
              </a:xfrm>
              <a:custGeom>
                <a:avLst/>
                <a:gdLst>
                  <a:gd name="T0" fmla="*/ 144 w 172"/>
                  <a:gd name="T1" fmla="*/ 32 h 32"/>
                  <a:gd name="T2" fmla="*/ 109 w 172"/>
                  <a:gd name="T3" fmla="*/ 32 h 32"/>
                  <a:gd name="T4" fmla="*/ 128 w 172"/>
                  <a:gd name="T5" fmla="*/ 13 h 32"/>
                  <a:gd name="T6" fmla="*/ 126 w 172"/>
                  <a:gd name="T7" fmla="*/ 7 h 32"/>
                  <a:gd name="T8" fmla="*/ 104 w 172"/>
                  <a:gd name="T9" fmla="*/ 5 h 32"/>
                  <a:gd name="T10" fmla="*/ 69 w 172"/>
                  <a:gd name="T11" fmla="*/ 8 h 32"/>
                  <a:gd name="T12" fmla="*/ 51 w 172"/>
                  <a:gd name="T13" fmla="*/ 16 h 32"/>
                  <a:gd name="T14" fmla="*/ 35 w 172"/>
                  <a:gd name="T15" fmla="*/ 32 h 32"/>
                  <a:gd name="T16" fmla="*/ 0 w 172"/>
                  <a:gd name="T17" fmla="*/ 32 h 32"/>
                  <a:gd name="T18" fmla="*/ 32 w 172"/>
                  <a:gd name="T19" fmla="*/ 0 h 32"/>
                  <a:gd name="T20" fmla="*/ 59 w 172"/>
                  <a:gd name="T21" fmla="*/ 0 h 32"/>
                  <a:gd name="T22" fmla="*/ 60 w 172"/>
                  <a:gd name="T23" fmla="*/ 5 h 32"/>
                  <a:gd name="T24" fmla="*/ 61 w 172"/>
                  <a:gd name="T25" fmla="*/ 5 h 32"/>
                  <a:gd name="T26" fmla="*/ 86 w 172"/>
                  <a:gd name="T27" fmla="*/ 1 h 32"/>
                  <a:gd name="T28" fmla="*/ 117 w 172"/>
                  <a:gd name="T29" fmla="*/ 0 h 32"/>
                  <a:gd name="T30" fmla="*/ 164 w 172"/>
                  <a:gd name="T31" fmla="*/ 11 h 32"/>
                  <a:gd name="T32" fmla="*/ 144 w 172"/>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32">
                    <a:moveTo>
                      <a:pt x="144" y="32"/>
                    </a:moveTo>
                    <a:cubicBezTo>
                      <a:pt x="132" y="32"/>
                      <a:pt x="121" y="32"/>
                      <a:pt x="109" y="32"/>
                    </a:cubicBezTo>
                    <a:cubicBezTo>
                      <a:pt x="116" y="25"/>
                      <a:pt x="122" y="19"/>
                      <a:pt x="128" y="13"/>
                    </a:cubicBezTo>
                    <a:cubicBezTo>
                      <a:pt x="126" y="7"/>
                      <a:pt x="126" y="7"/>
                      <a:pt x="126" y="7"/>
                    </a:cubicBezTo>
                    <a:cubicBezTo>
                      <a:pt x="126" y="7"/>
                      <a:pt x="115" y="5"/>
                      <a:pt x="104" y="5"/>
                    </a:cubicBezTo>
                    <a:cubicBezTo>
                      <a:pt x="89" y="5"/>
                      <a:pt x="78" y="6"/>
                      <a:pt x="69" y="8"/>
                    </a:cubicBezTo>
                    <a:cubicBezTo>
                      <a:pt x="61" y="9"/>
                      <a:pt x="51" y="16"/>
                      <a:pt x="51" y="16"/>
                    </a:cubicBezTo>
                    <a:cubicBezTo>
                      <a:pt x="35" y="32"/>
                      <a:pt x="35" y="32"/>
                      <a:pt x="35" y="32"/>
                    </a:cubicBezTo>
                    <a:cubicBezTo>
                      <a:pt x="23" y="32"/>
                      <a:pt x="12" y="32"/>
                      <a:pt x="0" y="32"/>
                    </a:cubicBezTo>
                    <a:cubicBezTo>
                      <a:pt x="11" y="21"/>
                      <a:pt x="21" y="11"/>
                      <a:pt x="32" y="0"/>
                    </a:cubicBezTo>
                    <a:cubicBezTo>
                      <a:pt x="41" y="0"/>
                      <a:pt x="50" y="0"/>
                      <a:pt x="59" y="0"/>
                    </a:cubicBezTo>
                    <a:cubicBezTo>
                      <a:pt x="60" y="5"/>
                      <a:pt x="60" y="5"/>
                      <a:pt x="60" y="5"/>
                    </a:cubicBezTo>
                    <a:cubicBezTo>
                      <a:pt x="61" y="5"/>
                      <a:pt x="61" y="5"/>
                      <a:pt x="61" y="5"/>
                    </a:cubicBezTo>
                    <a:cubicBezTo>
                      <a:pt x="68" y="3"/>
                      <a:pt x="76" y="2"/>
                      <a:pt x="86" y="1"/>
                    </a:cubicBezTo>
                    <a:cubicBezTo>
                      <a:pt x="96" y="0"/>
                      <a:pt x="106" y="0"/>
                      <a:pt x="117" y="0"/>
                    </a:cubicBezTo>
                    <a:cubicBezTo>
                      <a:pt x="156" y="0"/>
                      <a:pt x="172" y="4"/>
                      <a:pt x="164" y="11"/>
                    </a:cubicBezTo>
                    <a:cubicBezTo>
                      <a:pt x="157" y="18"/>
                      <a:pt x="151"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8" name="Freeform 391"/>
              <p:cNvSpPr>
                <a:spLocks noEditPoints="1"/>
              </p:cNvSpPr>
              <p:nvPr/>
            </p:nvSpPr>
            <p:spPr bwMode="auto">
              <a:xfrm>
                <a:off x="-21850350" y="5045076"/>
                <a:ext cx="460375" cy="93663"/>
              </a:xfrm>
              <a:custGeom>
                <a:avLst/>
                <a:gdLst>
                  <a:gd name="T0" fmla="*/ 85 w 123"/>
                  <a:gd name="T1" fmla="*/ 25 h 25"/>
                  <a:gd name="T2" fmla="*/ 83 w 123"/>
                  <a:gd name="T3" fmla="*/ 22 h 25"/>
                  <a:gd name="T4" fmla="*/ 82 w 123"/>
                  <a:gd name="T5" fmla="*/ 22 h 25"/>
                  <a:gd name="T6" fmla="*/ 60 w 123"/>
                  <a:gd name="T7" fmla="*/ 25 h 25"/>
                  <a:gd name="T8" fmla="*/ 34 w 123"/>
                  <a:gd name="T9" fmla="*/ 25 h 25"/>
                  <a:gd name="T10" fmla="*/ 6 w 123"/>
                  <a:gd name="T11" fmla="*/ 24 h 25"/>
                  <a:gd name="T12" fmla="*/ 0 w 123"/>
                  <a:gd name="T13" fmla="*/ 18 h 25"/>
                  <a:gd name="T14" fmla="*/ 22 w 123"/>
                  <a:gd name="T15" fmla="*/ 12 h 25"/>
                  <a:gd name="T16" fmla="*/ 70 w 123"/>
                  <a:gd name="T17" fmla="*/ 10 h 25"/>
                  <a:gd name="T18" fmla="*/ 93 w 123"/>
                  <a:gd name="T19" fmla="*/ 10 h 25"/>
                  <a:gd name="T20" fmla="*/ 94 w 123"/>
                  <a:gd name="T21" fmla="*/ 9 h 25"/>
                  <a:gd name="T22" fmla="*/ 92 w 123"/>
                  <a:gd name="T23" fmla="*/ 5 h 25"/>
                  <a:gd name="T24" fmla="*/ 75 w 123"/>
                  <a:gd name="T25" fmla="*/ 4 h 25"/>
                  <a:gd name="T26" fmla="*/ 55 w 123"/>
                  <a:gd name="T27" fmla="*/ 4 h 25"/>
                  <a:gd name="T28" fmla="*/ 36 w 123"/>
                  <a:gd name="T29" fmla="*/ 6 h 25"/>
                  <a:gd name="T30" fmla="*/ 31 w 123"/>
                  <a:gd name="T31" fmla="*/ 2 h 25"/>
                  <a:gd name="T32" fmla="*/ 56 w 123"/>
                  <a:gd name="T33" fmla="*/ 0 h 25"/>
                  <a:gd name="T34" fmla="*/ 80 w 123"/>
                  <a:gd name="T35" fmla="*/ 0 h 25"/>
                  <a:gd name="T36" fmla="*/ 116 w 123"/>
                  <a:gd name="T37" fmla="*/ 2 h 25"/>
                  <a:gd name="T38" fmla="*/ 122 w 123"/>
                  <a:gd name="T39" fmla="*/ 8 h 25"/>
                  <a:gd name="T40" fmla="*/ 105 w 123"/>
                  <a:gd name="T41" fmla="*/ 25 h 25"/>
                  <a:gd name="T42" fmla="*/ 85 w 123"/>
                  <a:gd name="T43" fmla="*/ 25 h 25"/>
                  <a:gd name="T44" fmla="*/ 47 w 123"/>
                  <a:gd name="T45" fmla="*/ 21 h 25"/>
                  <a:gd name="T46" fmla="*/ 73 w 123"/>
                  <a:gd name="T47" fmla="*/ 20 h 25"/>
                  <a:gd name="T48" fmla="*/ 87 w 123"/>
                  <a:gd name="T49" fmla="*/ 15 h 25"/>
                  <a:gd name="T50" fmla="*/ 89 w 123"/>
                  <a:gd name="T51" fmla="*/ 13 h 25"/>
                  <a:gd name="T52" fmla="*/ 72 w 123"/>
                  <a:gd name="T53" fmla="*/ 13 h 25"/>
                  <a:gd name="T54" fmla="*/ 42 w 123"/>
                  <a:gd name="T55" fmla="*/ 14 h 25"/>
                  <a:gd name="T56" fmla="*/ 30 w 123"/>
                  <a:gd name="T57" fmla="*/ 18 h 25"/>
                  <a:gd name="T58" fmla="*/ 32 w 123"/>
                  <a:gd name="T59" fmla="*/ 20 h 25"/>
                  <a:gd name="T60" fmla="*/ 47 w 123"/>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3" h="25">
                    <a:moveTo>
                      <a:pt x="85" y="25"/>
                    </a:moveTo>
                    <a:cubicBezTo>
                      <a:pt x="83" y="22"/>
                      <a:pt x="83" y="22"/>
                      <a:pt x="83" y="22"/>
                    </a:cubicBezTo>
                    <a:cubicBezTo>
                      <a:pt x="82" y="22"/>
                      <a:pt x="82" y="22"/>
                      <a:pt x="82" y="22"/>
                    </a:cubicBezTo>
                    <a:cubicBezTo>
                      <a:pt x="74" y="23"/>
                      <a:pt x="67" y="24"/>
                      <a:pt x="60" y="25"/>
                    </a:cubicBezTo>
                    <a:cubicBezTo>
                      <a:pt x="53" y="25"/>
                      <a:pt x="44" y="25"/>
                      <a:pt x="34" y="25"/>
                    </a:cubicBezTo>
                    <a:cubicBezTo>
                      <a:pt x="21" y="25"/>
                      <a:pt x="12" y="25"/>
                      <a:pt x="6" y="24"/>
                    </a:cubicBezTo>
                    <a:cubicBezTo>
                      <a:pt x="0" y="18"/>
                      <a:pt x="0" y="18"/>
                      <a:pt x="0" y="18"/>
                    </a:cubicBezTo>
                    <a:cubicBezTo>
                      <a:pt x="0" y="18"/>
                      <a:pt x="10" y="13"/>
                      <a:pt x="22" y="12"/>
                    </a:cubicBezTo>
                    <a:cubicBezTo>
                      <a:pt x="33" y="11"/>
                      <a:pt x="49" y="10"/>
                      <a:pt x="70" y="10"/>
                    </a:cubicBezTo>
                    <a:cubicBezTo>
                      <a:pt x="78" y="10"/>
                      <a:pt x="85" y="10"/>
                      <a:pt x="93" y="10"/>
                    </a:cubicBezTo>
                    <a:cubicBezTo>
                      <a:pt x="94" y="9"/>
                      <a:pt x="94" y="9"/>
                      <a:pt x="94" y="9"/>
                    </a:cubicBezTo>
                    <a:cubicBezTo>
                      <a:pt x="92" y="5"/>
                      <a:pt x="92" y="5"/>
                      <a:pt x="92" y="5"/>
                    </a:cubicBezTo>
                    <a:cubicBezTo>
                      <a:pt x="92" y="5"/>
                      <a:pt x="83" y="4"/>
                      <a:pt x="75" y="4"/>
                    </a:cubicBezTo>
                    <a:cubicBezTo>
                      <a:pt x="68" y="4"/>
                      <a:pt x="62" y="4"/>
                      <a:pt x="55" y="4"/>
                    </a:cubicBezTo>
                    <a:cubicBezTo>
                      <a:pt x="48" y="5"/>
                      <a:pt x="42" y="5"/>
                      <a:pt x="36" y="6"/>
                    </a:cubicBezTo>
                    <a:cubicBezTo>
                      <a:pt x="31" y="2"/>
                      <a:pt x="31" y="2"/>
                      <a:pt x="31" y="2"/>
                    </a:cubicBezTo>
                    <a:cubicBezTo>
                      <a:pt x="38" y="1"/>
                      <a:pt x="47" y="0"/>
                      <a:pt x="56" y="0"/>
                    </a:cubicBezTo>
                    <a:cubicBezTo>
                      <a:pt x="64" y="0"/>
                      <a:pt x="73" y="0"/>
                      <a:pt x="80" y="0"/>
                    </a:cubicBezTo>
                    <a:cubicBezTo>
                      <a:pt x="97" y="0"/>
                      <a:pt x="109" y="0"/>
                      <a:pt x="116" y="2"/>
                    </a:cubicBezTo>
                    <a:cubicBezTo>
                      <a:pt x="123" y="3"/>
                      <a:pt x="122" y="8"/>
                      <a:pt x="122" y="8"/>
                    </a:cubicBezTo>
                    <a:cubicBezTo>
                      <a:pt x="105" y="25"/>
                      <a:pt x="105" y="25"/>
                      <a:pt x="105" y="25"/>
                    </a:cubicBezTo>
                    <a:cubicBezTo>
                      <a:pt x="99" y="25"/>
                      <a:pt x="92" y="25"/>
                      <a:pt x="85" y="25"/>
                    </a:cubicBezTo>
                    <a:close/>
                    <a:moveTo>
                      <a:pt x="47" y="21"/>
                    </a:moveTo>
                    <a:cubicBezTo>
                      <a:pt x="57" y="21"/>
                      <a:pt x="66" y="21"/>
                      <a:pt x="73" y="20"/>
                    </a:cubicBezTo>
                    <a:cubicBezTo>
                      <a:pt x="81" y="19"/>
                      <a:pt x="87" y="15"/>
                      <a:pt x="87" y="15"/>
                    </a:cubicBezTo>
                    <a:cubicBezTo>
                      <a:pt x="89" y="13"/>
                      <a:pt x="89" y="13"/>
                      <a:pt x="89" y="13"/>
                    </a:cubicBezTo>
                    <a:cubicBezTo>
                      <a:pt x="72" y="13"/>
                      <a:pt x="72" y="13"/>
                      <a:pt x="72" y="13"/>
                    </a:cubicBezTo>
                    <a:cubicBezTo>
                      <a:pt x="59" y="13"/>
                      <a:pt x="49" y="14"/>
                      <a:pt x="42" y="14"/>
                    </a:cubicBezTo>
                    <a:cubicBezTo>
                      <a:pt x="35" y="15"/>
                      <a:pt x="30" y="18"/>
                      <a:pt x="30" y="18"/>
                    </a:cubicBezTo>
                    <a:cubicBezTo>
                      <a:pt x="32" y="20"/>
                      <a:pt x="32" y="20"/>
                      <a:pt x="32" y="20"/>
                    </a:cubicBezTo>
                    <a:cubicBezTo>
                      <a:pt x="32" y="20"/>
                      <a:pt x="40" y="21"/>
                      <a:pt x="47"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9" name="Freeform 392"/>
              <p:cNvSpPr>
                <a:spLocks/>
              </p:cNvSpPr>
              <p:nvPr/>
            </p:nvSpPr>
            <p:spPr bwMode="auto">
              <a:xfrm>
                <a:off x="-21307425" y="5006976"/>
                <a:ext cx="236538" cy="131763"/>
              </a:xfrm>
              <a:custGeom>
                <a:avLst/>
                <a:gdLst>
                  <a:gd name="T0" fmla="*/ 28 w 63"/>
                  <a:gd name="T1" fmla="*/ 35 h 35"/>
                  <a:gd name="T2" fmla="*/ 0 w 63"/>
                  <a:gd name="T3" fmla="*/ 35 h 35"/>
                  <a:gd name="T4" fmla="*/ 35 w 63"/>
                  <a:gd name="T5" fmla="*/ 0 h 35"/>
                  <a:gd name="T6" fmla="*/ 63 w 63"/>
                  <a:gd name="T7" fmla="*/ 0 h 35"/>
                  <a:gd name="T8" fmla="*/ 28 w 63"/>
                  <a:gd name="T9" fmla="*/ 35 h 35"/>
                </a:gdLst>
                <a:ahLst/>
                <a:cxnLst>
                  <a:cxn ang="0">
                    <a:pos x="T0" y="T1"/>
                  </a:cxn>
                  <a:cxn ang="0">
                    <a:pos x="T2" y="T3"/>
                  </a:cxn>
                  <a:cxn ang="0">
                    <a:pos x="T4" y="T5"/>
                  </a:cxn>
                  <a:cxn ang="0">
                    <a:pos x="T6" y="T7"/>
                  </a:cxn>
                  <a:cxn ang="0">
                    <a:pos x="T8" y="T9"/>
                  </a:cxn>
                </a:cxnLst>
                <a:rect l="0" t="0" r="r" b="b"/>
                <a:pathLst>
                  <a:path w="63" h="35">
                    <a:moveTo>
                      <a:pt x="28" y="35"/>
                    </a:moveTo>
                    <a:cubicBezTo>
                      <a:pt x="18" y="35"/>
                      <a:pt x="9" y="35"/>
                      <a:pt x="0" y="35"/>
                    </a:cubicBezTo>
                    <a:cubicBezTo>
                      <a:pt x="11" y="23"/>
                      <a:pt x="23" y="12"/>
                      <a:pt x="35" y="0"/>
                    </a:cubicBezTo>
                    <a:cubicBezTo>
                      <a:pt x="44" y="0"/>
                      <a:pt x="54" y="0"/>
                      <a:pt x="63" y="0"/>
                    </a:cubicBezTo>
                    <a:cubicBezTo>
                      <a:pt x="51" y="12"/>
                      <a:pt x="39" y="23"/>
                      <a:pt x="28"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0" name="Freeform 393"/>
              <p:cNvSpPr>
                <a:spLocks/>
              </p:cNvSpPr>
              <p:nvPr/>
            </p:nvSpPr>
            <p:spPr bwMode="auto">
              <a:xfrm>
                <a:off x="-21032788" y="5026026"/>
                <a:ext cx="330200" cy="112713"/>
              </a:xfrm>
              <a:custGeom>
                <a:avLst/>
                <a:gdLst>
                  <a:gd name="T0" fmla="*/ 48 w 88"/>
                  <a:gd name="T1" fmla="*/ 26 h 30"/>
                  <a:gd name="T2" fmla="*/ 69 w 88"/>
                  <a:gd name="T3" fmla="*/ 26 h 30"/>
                  <a:gd name="T4" fmla="*/ 65 w 88"/>
                  <a:gd name="T5" fmla="*/ 30 h 30"/>
                  <a:gd name="T6" fmla="*/ 53 w 88"/>
                  <a:gd name="T7" fmla="*/ 30 h 30"/>
                  <a:gd name="T8" fmla="*/ 37 w 88"/>
                  <a:gd name="T9" fmla="*/ 30 h 30"/>
                  <a:gd name="T10" fmla="*/ 5 w 88"/>
                  <a:gd name="T11" fmla="*/ 22 h 30"/>
                  <a:gd name="T12" fmla="*/ 18 w 88"/>
                  <a:gd name="T13" fmla="*/ 9 h 30"/>
                  <a:gd name="T14" fmla="*/ 0 w 88"/>
                  <a:gd name="T15" fmla="*/ 9 h 30"/>
                  <a:gd name="T16" fmla="*/ 3 w 88"/>
                  <a:gd name="T17" fmla="*/ 7 h 30"/>
                  <a:gd name="T18" fmla="*/ 24 w 88"/>
                  <a:gd name="T19" fmla="*/ 5 h 30"/>
                  <a:gd name="T20" fmla="*/ 39 w 88"/>
                  <a:gd name="T21" fmla="*/ 0 h 30"/>
                  <a:gd name="T22" fmla="*/ 56 w 88"/>
                  <a:gd name="T23" fmla="*/ 0 h 30"/>
                  <a:gd name="T24" fmla="*/ 51 w 88"/>
                  <a:gd name="T25" fmla="*/ 5 h 30"/>
                  <a:gd name="T26" fmla="*/ 88 w 88"/>
                  <a:gd name="T27" fmla="*/ 5 h 30"/>
                  <a:gd name="T28" fmla="*/ 84 w 88"/>
                  <a:gd name="T29" fmla="*/ 9 h 30"/>
                  <a:gd name="T30" fmla="*/ 47 w 88"/>
                  <a:gd name="T31" fmla="*/ 9 h 30"/>
                  <a:gd name="T32" fmla="*/ 33 w 88"/>
                  <a:gd name="T33" fmla="*/ 22 h 30"/>
                  <a:gd name="T34" fmla="*/ 36 w 88"/>
                  <a:gd name="T35" fmla="*/ 25 h 30"/>
                  <a:gd name="T36" fmla="*/ 48 w 88"/>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30">
                    <a:moveTo>
                      <a:pt x="48" y="26"/>
                    </a:moveTo>
                    <a:cubicBezTo>
                      <a:pt x="55" y="26"/>
                      <a:pt x="62" y="26"/>
                      <a:pt x="69" y="26"/>
                    </a:cubicBezTo>
                    <a:cubicBezTo>
                      <a:pt x="65" y="30"/>
                      <a:pt x="65" y="30"/>
                      <a:pt x="65" y="30"/>
                    </a:cubicBezTo>
                    <a:cubicBezTo>
                      <a:pt x="53" y="30"/>
                      <a:pt x="53" y="30"/>
                      <a:pt x="53" y="30"/>
                    </a:cubicBezTo>
                    <a:cubicBezTo>
                      <a:pt x="37" y="30"/>
                      <a:pt x="37" y="30"/>
                      <a:pt x="37" y="30"/>
                    </a:cubicBezTo>
                    <a:cubicBezTo>
                      <a:pt x="11" y="30"/>
                      <a:pt x="5" y="22"/>
                      <a:pt x="5" y="22"/>
                    </a:cubicBezTo>
                    <a:cubicBezTo>
                      <a:pt x="18" y="9"/>
                      <a:pt x="18" y="9"/>
                      <a:pt x="18" y="9"/>
                    </a:cubicBezTo>
                    <a:cubicBezTo>
                      <a:pt x="13" y="9"/>
                      <a:pt x="6" y="9"/>
                      <a:pt x="0" y="9"/>
                    </a:cubicBezTo>
                    <a:cubicBezTo>
                      <a:pt x="3" y="7"/>
                      <a:pt x="3" y="7"/>
                      <a:pt x="3" y="7"/>
                    </a:cubicBezTo>
                    <a:cubicBezTo>
                      <a:pt x="10" y="6"/>
                      <a:pt x="17" y="5"/>
                      <a:pt x="24" y="5"/>
                    </a:cubicBezTo>
                    <a:cubicBezTo>
                      <a:pt x="39" y="0"/>
                      <a:pt x="39" y="0"/>
                      <a:pt x="39" y="0"/>
                    </a:cubicBezTo>
                    <a:cubicBezTo>
                      <a:pt x="56" y="0"/>
                      <a:pt x="56" y="0"/>
                      <a:pt x="56" y="0"/>
                    </a:cubicBezTo>
                    <a:cubicBezTo>
                      <a:pt x="51" y="5"/>
                      <a:pt x="51" y="5"/>
                      <a:pt x="51" y="5"/>
                    </a:cubicBezTo>
                    <a:cubicBezTo>
                      <a:pt x="63" y="5"/>
                      <a:pt x="76" y="5"/>
                      <a:pt x="88" y="5"/>
                    </a:cubicBezTo>
                    <a:cubicBezTo>
                      <a:pt x="84" y="9"/>
                      <a:pt x="84" y="9"/>
                      <a:pt x="84" y="9"/>
                    </a:cubicBezTo>
                    <a:cubicBezTo>
                      <a:pt x="72" y="9"/>
                      <a:pt x="59" y="9"/>
                      <a:pt x="47" y="9"/>
                    </a:cubicBezTo>
                    <a:cubicBezTo>
                      <a:pt x="33" y="22"/>
                      <a:pt x="33" y="22"/>
                      <a:pt x="33" y="22"/>
                    </a:cubicBezTo>
                    <a:cubicBezTo>
                      <a:pt x="36" y="25"/>
                      <a:pt x="36" y="25"/>
                      <a:pt x="36" y="25"/>
                    </a:cubicBezTo>
                    <a:lnTo>
                      <a:pt x="48"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1" name="Freeform 394"/>
              <p:cNvSpPr>
                <a:spLocks noEditPoints="1"/>
              </p:cNvSpPr>
              <p:nvPr/>
            </p:nvSpPr>
            <p:spPr bwMode="auto">
              <a:xfrm>
                <a:off x="26538238" y="5045076"/>
                <a:ext cx="439738" cy="93663"/>
              </a:xfrm>
              <a:custGeom>
                <a:avLst/>
                <a:gdLst>
                  <a:gd name="T0" fmla="*/ 97 w 117"/>
                  <a:gd name="T1" fmla="*/ 25 h 25"/>
                  <a:gd name="T2" fmla="*/ 89 w 117"/>
                  <a:gd name="T3" fmla="*/ 22 h 25"/>
                  <a:gd name="T4" fmla="*/ 88 w 117"/>
                  <a:gd name="T5" fmla="*/ 22 h 25"/>
                  <a:gd name="T6" fmla="*/ 71 w 117"/>
                  <a:gd name="T7" fmla="*/ 25 h 25"/>
                  <a:gd name="T8" fmla="*/ 47 w 117"/>
                  <a:gd name="T9" fmla="*/ 25 h 25"/>
                  <a:gd name="T10" fmla="*/ 15 w 117"/>
                  <a:gd name="T11" fmla="*/ 24 h 25"/>
                  <a:gd name="T12" fmla="*/ 0 w 117"/>
                  <a:gd name="T13" fmla="*/ 18 h 25"/>
                  <a:gd name="T14" fmla="*/ 10 w 117"/>
                  <a:gd name="T15" fmla="*/ 12 h 25"/>
                  <a:gd name="T16" fmla="*/ 55 w 117"/>
                  <a:gd name="T17" fmla="*/ 10 h 25"/>
                  <a:gd name="T18" fmla="*/ 78 w 117"/>
                  <a:gd name="T19" fmla="*/ 10 h 25"/>
                  <a:gd name="T20" fmla="*/ 77 w 117"/>
                  <a:gd name="T21" fmla="*/ 9 h 25"/>
                  <a:gd name="T22" fmla="*/ 68 w 117"/>
                  <a:gd name="T23" fmla="*/ 5 h 25"/>
                  <a:gd name="T24" fmla="*/ 49 w 117"/>
                  <a:gd name="T25" fmla="*/ 4 h 25"/>
                  <a:gd name="T26" fmla="*/ 30 w 117"/>
                  <a:gd name="T27" fmla="*/ 4 h 25"/>
                  <a:gd name="T28" fmla="*/ 13 w 117"/>
                  <a:gd name="T29" fmla="*/ 6 h 25"/>
                  <a:gd name="T30" fmla="*/ 1 w 117"/>
                  <a:gd name="T31" fmla="*/ 2 h 25"/>
                  <a:gd name="T32" fmla="*/ 23 w 117"/>
                  <a:gd name="T33" fmla="*/ 0 h 25"/>
                  <a:gd name="T34" fmla="*/ 47 w 117"/>
                  <a:gd name="T35" fmla="*/ 0 h 25"/>
                  <a:gd name="T36" fmla="*/ 87 w 117"/>
                  <a:gd name="T37" fmla="*/ 2 h 25"/>
                  <a:gd name="T38" fmla="*/ 105 w 117"/>
                  <a:gd name="T39" fmla="*/ 8 h 25"/>
                  <a:gd name="T40" fmla="*/ 117 w 117"/>
                  <a:gd name="T41" fmla="*/ 25 h 25"/>
                  <a:gd name="T42" fmla="*/ 97 w 117"/>
                  <a:gd name="T43" fmla="*/ 25 h 25"/>
                  <a:gd name="T44" fmla="*/ 52 w 117"/>
                  <a:gd name="T45" fmla="*/ 21 h 25"/>
                  <a:gd name="T46" fmla="*/ 76 w 117"/>
                  <a:gd name="T47" fmla="*/ 20 h 25"/>
                  <a:gd name="T48" fmla="*/ 82 w 117"/>
                  <a:gd name="T49" fmla="*/ 15 h 25"/>
                  <a:gd name="T50" fmla="*/ 80 w 117"/>
                  <a:gd name="T51" fmla="*/ 13 h 25"/>
                  <a:gd name="T52" fmla="*/ 63 w 117"/>
                  <a:gd name="T53" fmla="*/ 13 h 25"/>
                  <a:gd name="T54" fmla="*/ 35 w 117"/>
                  <a:gd name="T55" fmla="*/ 14 h 25"/>
                  <a:gd name="T56" fmla="*/ 29 w 117"/>
                  <a:gd name="T57" fmla="*/ 18 h 25"/>
                  <a:gd name="T58" fmla="*/ 36 w 117"/>
                  <a:gd name="T59" fmla="*/ 20 h 25"/>
                  <a:gd name="T60" fmla="*/ 52 w 117"/>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 h="25">
                    <a:moveTo>
                      <a:pt x="97" y="25"/>
                    </a:moveTo>
                    <a:cubicBezTo>
                      <a:pt x="89" y="22"/>
                      <a:pt x="89" y="22"/>
                      <a:pt x="89" y="22"/>
                    </a:cubicBezTo>
                    <a:cubicBezTo>
                      <a:pt x="88" y="22"/>
                      <a:pt x="88" y="22"/>
                      <a:pt x="88" y="22"/>
                    </a:cubicBezTo>
                    <a:cubicBezTo>
                      <a:pt x="88" y="22"/>
                      <a:pt x="77" y="24"/>
                      <a:pt x="71" y="25"/>
                    </a:cubicBezTo>
                    <a:cubicBezTo>
                      <a:pt x="65" y="25"/>
                      <a:pt x="57" y="25"/>
                      <a:pt x="47" y="25"/>
                    </a:cubicBezTo>
                    <a:cubicBezTo>
                      <a:pt x="34" y="25"/>
                      <a:pt x="23" y="25"/>
                      <a:pt x="15" y="24"/>
                    </a:cubicBezTo>
                    <a:cubicBezTo>
                      <a:pt x="7" y="22"/>
                      <a:pt x="0" y="18"/>
                      <a:pt x="0" y="18"/>
                    </a:cubicBezTo>
                    <a:cubicBezTo>
                      <a:pt x="0" y="18"/>
                      <a:pt x="1" y="13"/>
                      <a:pt x="10" y="12"/>
                    </a:cubicBezTo>
                    <a:cubicBezTo>
                      <a:pt x="20" y="11"/>
                      <a:pt x="34" y="10"/>
                      <a:pt x="55" y="10"/>
                    </a:cubicBezTo>
                    <a:cubicBezTo>
                      <a:pt x="63" y="10"/>
                      <a:pt x="70" y="10"/>
                      <a:pt x="78" y="10"/>
                    </a:cubicBezTo>
                    <a:cubicBezTo>
                      <a:pt x="77" y="9"/>
                      <a:pt x="77" y="9"/>
                      <a:pt x="77" y="9"/>
                    </a:cubicBezTo>
                    <a:cubicBezTo>
                      <a:pt x="68" y="5"/>
                      <a:pt x="68" y="5"/>
                      <a:pt x="68" y="5"/>
                    </a:cubicBezTo>
                    <a:cubicBezTo>
                      <a:pt x="68" y="5"/>
                      <a:pt x="57" y="4"/>
                      <a:pt x="49" y="4"/>
                    </a:cubicBezTo>
                    <a:cubicBezTo>
                      <a:pt x="42" y="4"/>
                      <a:pt x="30" y="4"/>
                      <a:pt x="30" y="4"/>
                    </a:cubicBezTo>
                    <a:cubicBezTo>
                      <a:pt x="24" y="5"/>
                      <a:pt x="13" y="6"/>
                      <a:pt x="13" y="6"/>
                    </a:cubicBezTo>
                    <a:cubicBezTo>
                      <a:pt x="1" y="2"/>
                      <a:pt x="1" y="2"/>
                      <a:pt x="1" y="2"/>
                    </a:cubicBezTo>
                    <a:cubicBezTo>
                      <a:pt x="8" y="1"/>
                      <a:pt x="15" y="0"/>
                      <a:pt x="23" y="0"/>
                    </a:cubicBezTo>
                    <a:cubicBezTo>
                      <a:pt x="31" y="0"/>
                      <a:pt x="39" y="0"/>
                      <a:pt x="47" y="0"/>
                    </a:cubicBezTo>
                    <a:cubicBezTo>
                      <a:pt x="64" y="0"/>
                      <a:pt x="77" y="0"/>
                      <a:pt x="87" y="2"/>
                    </a:cubicBezTo>
                    <a:cubicBezTo>
                      <a:pt x="96" y="3"/>
                      <a:pt x="105" y="8"/>
                      <a:pt x="105" y="8"/>
                    </a:cubicBezTo>
                    <a:cubicBezTo>
                      <a:pt x="117" y="25"/>
                      <a:pt x="117" y="25"/>
                      <a:pt x="117" y="25"/>
                    </a:cubicBezTo>
                    <a:cubicBezTo>
                      <a:pt x="111" y="25"/>
                      <a:pt x="104" y="25"/>
                      <a:pt x="97" y="25"/>
                    </a:cubicBezTo>
                    <a:close/>
                    <a:moveTo>
                      <a:pt x="52" y="21"/>
                    </a:moveTo>
                    <a:cubicBezTo>
                      <a:pt x="63" y="21"/>
                      <a:pt x="76" y="20"/>
                      <a:pt x="76" y="20"/>
                    </a:cubicBezTo>
                    <a:cubicBezTo>
                      <a:pt x="82" y="15"/>
                      <a:pt x="82" y="15"/>
                      <a:pt x="82" y="15"/>
                    </a:cubicBezTo>
                    <a:cubicBezTo>
                      <a:pt x="80" y="13"/>
                      <a:pt x="80" y="13"/>
                      <a:pt x="80" y="13"/>
                    </a:cubicBezTo>
                    <a:cubicBezTo>
                      <a:pt x="63" y="13"/>
                      <a:pt x="63" y="13"/>
                      <a:pt x="63" y="13"/>
                    </a:cubicBezTo>
                    <a:cubicBezTo>
                      <a:pt x="50" y="13"/>
                      <a:pt x="35" y="14"/>
                      <a:pt x="35" y="14"/>
                    </a:cubicBezTo>
                    <a:cubicBezTo>
                      <a:pt x="29" y="18"/>
                      <a:pt x="29" y="18"/>
                      <a:pt x="29" y="18"/>
                    </a:cubicBezTo>
                    <a:cubicBezTo>
                      <a:pt x="36" y="20"/>
                      <a:pt x="36" y="20"/>
                      <a:pt x="36" y="20"/>
                    </a:cubicBezTo>
                    <a:cubicBezTo>
                      <a:pt x="36" y="20"/>
                      <a:pt x="46" y="21"/>
                      <a:pt x="52"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2" name="Freeform 395"/>
              <p:cNvSpPr>
                <a:spLocks/>
              </p:cNvSpPr>
              <p:nvPr/>
            </p:nvSpPr>
            <p:spPr bwMode="auto">
              <a:xfrm>
                <a:off x="27025600" y="5006976"/>
                <a:ext cx="206375" cy="131763"/>
              </a:xfrm>
              <a:custGeom>
                <a:avLst/>
                <a:gdLst>
                  <a:gd name="T0" fmla="*/ 55 w 55"/>
                  <a:gd name="T1" fmla="*/ 35 h 35"/>
                  <a:gd name="T2" fmla="*/ 27 w 55"/>
                  <a:gd name="T3" fmla="*/ 35 h 35"/>
                  <a:gd name="T4" fmla="*/ 0 w 55"/>
                  <a:gd name="T5" fmla="*/ 0 h 35"/>
                  <a:gd name="T6" fmla="*/ 28 w 55"/>
                  <a:gd name="T7" fmla="*/ 0 h 35"/>
                  <a:gd name="T8" fmla="*/ 55 w 55"/>
                  <a:gd name="T9" fmla="*/ 35 h 35"/>
                </a:gdLst>
                <a:ahLst/>
                <a:cxnLst>
                  <a:cxn ang="0">
                    <a:pos x="T0" y="T1"/>
                  </a:cxn>
                  <a:cxn ang="0">
                    <a:pos x="T2" y="T3"/>
                  </a:cxn>
                  <a:cxn ang="0">
                    <a:pos x="T4" y="T5"/>
                  </a:cxn>
                  <a:cxn ang="0">
                    <a:pos x="T6" y="T7"/>
                  </a:cxn>
                  <a:cxn ang="0">
                    <a:pos x="T8" y="T9"/>
                  </a:cxn>
                </a:cxnLst>
                <a:rect l="0" t="0" r="r" b="b"/>
                <a:pathLst>
                  <a:path w="55" h="35">
                    <a:moveTo>
                      <a:pt x="55" y="35"/>
                    </a:moveTo>
                    <a:cubicBezTo>
                      <a:pt x="45" y="35"/>
                      <a:pt x="36" y="35"/>
                      <a:pt x="27" y="35"/>
                    </a:cubicBezTo>
                    <a:cubicBezTo>
                      <a:pt x="17" y="24"/>
                      <a:pt x="8" y="12"/>
                      <a:pt x="0" y="0"/>
                    </a:cubicBezTo>
                    <a:cubicBezTo>
                      <a:pt x="9" y="0"/>
                      <a:pt x="18" y="0"/>
                      <a:pt x="28" y="0"/>
                    </a:cubicBezTo>
                    <a:cubicBezTo>
                      <a:pt x="37" y="12"/>
                      <a:pt x="46" y="24"/>
                      <a:pt x="55"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3" name="Freeform 396"/>
              <p:cNvSpPr>
                <a:spLocks/>
              </p:cNvSpPr>
              <p:nvPr/>
            </p:nvSpPr>
            <p:spPr bwMode="auto">
              <a:xfrm>
                <a:off x="27254200" y="5026026"/>
                <a:ext cx="387350" cy="112713"/>
              </a:xfrm>
              <a:custGeom>
                <a:avLst/>
                <a:gdLst>
                  <a:gd name="T0" fmla="*/ 80 w 103"/>
                  <a:gd name="T1" fmla="*/ 26 h 30"/>
                  <a:gd name="T2" fmla="*/ 100 w 103"/>
                  <a:gd name="T3" fmla="*/ 26 h 30"/>
                  <a:gd name="T4" fmla="*/ 103 w 103"/>
                  <a:gd name="T5" fmla="*/ 30 h 30"/>
                  <a:gd name="T6" fmla="*/ 92 w 103"/>
                  <a:gd name="T7" fmla="*/ 30 h 30"/>
                  <a:gd name="T8" fmla="*/ 77 w 103"/>
                  <a:gd name="T9" fmla="*/ 30 h 30"/>
                  <a:gd name="T10" fmla="*/ 31 w 103"/>
                  <a:gd name="T11" fmla="*/ 22 h 30"/>
                  <a:gd name="T12" fmla="*/ 20 w 103"/>
                  <a:gd name="T13" fmla="*/ 9 h 30"/>
                  <a:gd name="T14" fmla="*/ 2 w 103"/>
                  <a:gd name="T15" fmla="*/ 9 h 30"/>
                  <a:gd name="T16" fmla="*/ 0 w 103"/>
                  <a:gd name="T17" fmla="*/ 7 h 30"/>
                  <a:gd name="T18" fmla="*/ 18 w 103"/>
                  <a:gd name="T19" fmla="*/ 5 h 30"/>
                  <a:gd name="T20" fmla="*/ 24 w 103"/>
                  <a:gd name="T21" fmla="*/ 0 h 30"/>
                  <a:gd name="T22" fmla="*/ 41 w 103"/>
                  <a:gd name="T23" fmla="*/ 0 h 30"/>
                  <a:gd name="T24" fmla="*/ 45 w 103"/>
                  <a:gd name="T25" fmla="*/ 5 h 30"/>
                  <a:gd name="T26" fmla="*/ 83 w 103"/>
                  <a:gd name="T27" fmla="*/ 5 h 30"/>
                  <a:gd name="T28" fmla="*/ 86 w 103"/>
                  <a:gd name="T29" fmla="*/ 9 h 30"/>
                  <a:gd name="T30" fmla="*/ 48 w 103"/>
                  <a:gd name="T31" fmla="*/ 9 h 30"/>
                  <a:gd name="T32" fmla="*/ 59 w 103"/>
                  <a:gd name="T33" fmla="*/ 22 h 30"/>
                  <a:gd name="T34" fmla="*/ 66 w 103"/>
                  <a:gd name="T35" fmla="*/ 25 h 30"/>
                  <a:gd name="T36" fmla="*/ 80 w 103"/>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 h="30">
                    <a:moveTo>
                      <a:pt x="80" y="26"/>
                    </a:moveTo>
                    <a:cubicBezTo>
                      <a:pt x="87" y="26"/>
                      <a:pt x="94" y="26"/>
                      <a:pt x="100" y="26"/>
                    </a:cubicBezTo>
                    <a:cubicBezTo>
                      <a:pt x="103" y="30"/>
                      <a:pt x="103" y="30"/>
                      <a:pt x="103" y="30"/>
                    </a:cubicBezTo>
                    <a:cubicBezTo>
                      <a:pt x="92" y="30"/>
                      <a:pt x="92" y="30"/>
                      <a:pt x="92" y="30"/>
                    </a:cubicBezTo>
                    <a:cubicBezTo>
                      <a:pt x="77" y="30"/>
                      <a:pt x="77" y="30"/>
                      <a:pt x="77" y="30"/>
                    </a:cubicBezTo>
                    <a:cubicBezTo>
                      <a:pt x="50" y="30"/>
                      <a:pt x="31" y="22"/>
                      <a:pt x="31" y="22"/>
                    </a:cubicBezTo>
                    <a:cubicBezTo>
                      <a:pt x="20" y="9"/>
                      <a:pt x="20" y="9"/>
                      <a:pt x="20" y="9"/>
                    </a:cubicBezTo>
                    <a:cubicBezTo>
                      <a:pt x="14" y="9"/>
                      <a:pt x="8" y="9"/>
                      <a:pt x="2" y="9"/>
                    </a:cubicBezTo>
                    <a:cubicBezTo>
                      <a:pt x="0" y="7"/>
                      <a:pt x="0" y="7"/>
                      <a:pt x="0" y="7"/>
                    </a:cubicBezTo>
                    <a:cubicBezTo>
                      <a:pt x="6" y="6"/>
                      <a:pt x="12" y="5"/>
                      <a:pt x="18" y="5"/>
                    </a:cubicBezTo>
                    <a:cubicBezTo>
                      <a:pt x="24" y="0"/>
                      <a:pt x="24" y="0"/>
                      <a:pt x="24" y="0"/>
                    </a:cubicBezTo>
                    <a:cubicBezTo>
                      <a:pt x="41" y="0"/>
                      <a:pt x="41" y="0"/>
                      <a:pt x="41" y="0"/>
                    </a:cubicBezTo>
                    <a:cubicBezTo>
                      <a:pt x="45" y="5"/>
                      <a:pt x="45" y="5"/>
                      <a:pt x="45" y="5"/>
                    </a:cubicBezTo>
                    <a:cubicBezTo>
                      <a:pt x="58" y="5"/>
                      <a:pt x="70" y="5"/>
                      <a:pt x="83" y="5"/>
                    </a:cubicBezTo>
                    <a:cubicBezTo>
                      <a:pt x="86" y="9"/>
                      <a:pt x="86" y="9"/>
                      <a:pt x="86" y="9"/>
                    </a:cubicBezTo>
                    <a:cubicBezTo>
                      <a:pt x="73" y="9"/>
                      <a:pt x="61" y="9"/>
                      <a:pt x="48" y="9"/>
                    </a:cubicBezTo>
                    <a:cubicBezTo>
                      <a:pt x="59" y="22"/>
                      <a:pt x="59" y="22"/>
                      <a:pt x="59" y="22"/>
                    </a:cubicBezTo>
                    <a:cubicBezTo>
                      <a:pt x="66" y="25"/>
                      <a:pt x="66" y="25"/>
                      <a:pt x="66" y="25"/>
                    </a:cubicBezTo>
                    <a:lnTo>
                      <a:pt x="80"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4" name="Freeform 397"/>
              <p:cNvSpPr>
                <a:spLocks noEditPoints="1"/>
              </p:cNvSpPr>
              <p:nvPr/>
            </p:nvSpPr>
            <p:spPr bwMode="auto">
              <a:xfrm>
                <a:off x="27093863" y="5572126"/>
                <a:ext cx="581025" cy="119063"/>
              </a:xfrm>
              <a:custGeom>
                <a:avLst/>
                <a:gdLst>
                  <a:gd name="T0" fmla="*/ 155 w 155"/>
                  <a:gd name="T1" fmla="*/ 16 h 32"/>
                  <a:gd name="T2" fmla="*/ 144 w 155"/>
                  <a:gd name="T3" fmla="*/ 28 h 32"/>
                  <a:gd name="T4" fmla="*/ 90 w 155"/>
                  <a:gd name="T5" fmla="*/ 32 h 32"/>
                  <a:gd name="T6" fmla="*/ 48 w 155"/>
                  <a:gd name="T7" fmla="*/ 30 h 32"/>
                  <a:gd name="T8" fmla="*/ 16 w 155"/>
                  <a:gd name="T9" fmla="*/ 25 h 32"/>
                  <a:gd name="T10" fmla="*/ 0 w 155"/>
                  <a:gd name="T11" fmla="*/ 16 h 32"/>
                  <a:gd name="T12" fmla="*/ 12 w 155"/>
                  <a:gd name="T13" fmla="*/ 4 h 32"/>
                  <a:gd name="T14" fmla="*/ 66 w 155"/>
                  <a:gd name="T15" fmla="*/ 0 h 32"/>
                  <a:gd name="T16" fmla="*/ 125 w 155"/>
                  <a:gd name="T17" fmla="*/ 4 h 32"/>
                  <a:gd name="T18" fmla="*/ 155 w 155"/>
                  <a:gd name="T19" fmla="*/ 16 h 32"/>
                  <a:gd name="T20" fmla="*/ 36 w 155"/>
                  <a:gd name="T21" fmla="*/ 16 h 32"/>
                  <a:gd name="T22" fmla="*/ 86 w 155"/>
                  <a:gd name="T23" fmla="*/ 27 h 32"/>
                  <a:gd name="T24" fmla="*/ 119 w 155"/>
                  <a:gd name="T25" fmla="*/ 16 h 32"/>
                  <a:gd name="T26" fmla="*/ 69 w 155"/>
                  <a:gd name="T27" fmla="*/ 5 h 32"/>
                  <a:gd name="T28" fmla="*/ 40 w 155"/>
                  <a:gd name="T29" fmla="*/ 8 h 32"/>
                  <a:gd name="T30" fmla="*/ 36 w 155"/>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32">
                    <a:moveTo>
                      <a:pt x="155" y="16"/>
                    </a:moveTo>
                    <a:cubicBezTo>
                      <a:pt x="155" y="16"/>
                      <a:pt x="155" y="25"/>
                      <a:pt x="144" y="28"/>
                    </a:cubicBezTo>
                    <a:cubicBezTo>
                      <a:pt x="132" y="31"/>
                      <a:pt x="114" y="32"/>
                      <a:pt x="90" y="32"/>
                    </a:cubicBezTo>
                    <a:cubicBezTo>
                      <a:pt x="74" y="32"/>
                      <a:pt x="60" y="32"/>
                      <a:pt x="48" y="30"/>
                    </a:cubicBezTo>
                    <a:cubicBezTo>
                      <a:pt x="35" y="29"/>
                      <a:pt x="25" y="27"/>
                      <a:pt x="16" y="25"/>
                    </a:cubicBezTo>
                    <a:cubicBezTo>
                      <a:pt x="8" y="22"/>
                      <a:pt x="0" y="16"/>
                      <a:pt x="0" y="16"/>
                    </a:cubicBezTo>
                    <a:cubicBezTo>
                      <a:pt x="0" y="16"/>
                      <a:pt x="0" y="7"/>
                      <a:pt x="12" y="4"/>
                    </a:cubicBezTo>
                    <a:cubicBezTo>
                      <a:pt x="23" y="1"/>
                      <a:pt x="41" y="0"/>
                      <a:pt x="66" y="0"/>
                    </a:cubicBezTo>
                    <a:cubicBezTo>
                      <a:pt x="89" y="0"/>
                      <a:pt x="109" y="1"/>
                      <a:pt x="125" y="4"/>
                    </a:cubicBezTo>
                    <a:cubicBezTo>
                      <a:pt x="141" y="7"/>
                      <a:pt x="155" y="16"/>
                      <a:pt x="155" y="16"/>
                    </a:cubicBezTo>
                    <a:close/>
                    <a:moveTo>
                      <a:pt x="36" y="16"/>
                    </a:moveTo>
                    <a:cubicBezTo>
                      <a:pt x="42" y="23"/>
                      <a:pt x="58" y="27"/>
                      <a:pt x="86" y="27"/>
                    </a:cubicBezTo>
                    <a:cubicBezTo>
                      <a:pt x="114" y="27"/>
                      <a:pt x="125" y="23"/>
                      <a:pt x="119" y="16"/>
                    </a:cubicBezTo>
                    <a:cubicBezTo>
                      <a:pt x="114" y="9"/>
                      <a:pt x="97" y="5"/>
                      <a:pt x="69" y="5"/>
                    </a:cubicBezTo>
                    <a:cubicBezTo>
                      <a:pt x="55" y="5"/>
                      <a:pt x="40" y="8"/>
                      <a:pt x="40"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5" name="Freeform 398"/>
              <p:cNvSpPr>
                <a:spLocks noEditPoints="1"/>
              </p:cNvSpPr>
              <p:nvPr/>
            </p:nvSpPr>
            <p:spPr bwMode="auto">
              <a:xfrm>
                <a:off x="27776488" y="5572126"/>
                <a:ext cx="606425" cy="171450"/>
              </a:xfrm>
              <a:custGeom>
                <a:avLst/>
                <a:gdLst>
                  <a:gd name="T0" fmla="*/ 108 w 162"/>
                  <a:gd name="T1" fmla="*/ 32 h 46"/>
                  <a:gd name="T2" fmla="*/ 57 w 162"/>
                  <a:gd name="T3" fmla="*/ 28 h 46"/>
                  <a:gd name="T4" fmla="*/ 55 w 162"/>
                  <a:gd name="T5" fmla="*/ 28 h 46"/>
                  <a:gd name="T6" fmla="*/ 61 w 162"/>
                  <a:gd name="T7" fmla="*/ 33 h 46"/>
                  <a:gd name="T8" fmla="*/ 71 w 162"/>
                  <a:gd name="T9" fmla="*/ 46 h 46"/>
                  <a:gd name="T10" fmla="*/ 36 w 162"/>
                  <a:gd name="T11" fmla="*/ 46 h 46"/>
                  <a:gd name="T12" fmla="*/ 0 w 162"/>
                  <a:gd name="T13" fmla="*/ 0 h 46"/>
                  <a:gd name="T14" fmla="*/ 28 w 162"/>
                  <a:gd name="T15" fmla="*/ 0 h 46"/>
                  <a:gd name="T16" fmla="*/ 36 w 162"/>
                  <a:gd name="T17" fmla="*/ 5 h 46"/>
                  <a:gd name="T18" fmla="*/ 38 w 162"/>
                  <a:gd name="T19" fmla="*/ 5 h 46"/>
                  <a:gd name="T20" fmla="*/ 83 w 162"/>
                  <a:gd name="T21" fmla="*/ 0 h 46"/>
                  <a:gd name="T22" fmla="*/ 134 w 162"/>
                  <a:gd name="T23" fmla="*/ 4 h 46"/>
                  <a:gd name="T24" fmla="*/ 160 w 162"/>
                  <a:gd name="T25" fmla="*/ 16 h 46"/>
                  <a:gd name="T26" fmla="*/ 153 w 162"/>
                  <a:gd name="T27" fmla="*/ 28 h 46"/>
                  <a:gd name="T28" fmla="*/ 108 w 162"/>
                  <a:gd name="T29" fmla="*/ 32 h 46"/>
                  <a:gd name="T30" fmla="*/ 79 w 162"/>
                  <a:gd name="T31" fmla="*/ 5 h 46"/>
                  <a:gd name="T32" fmla="*/ 50 w 162"/>
                  <a:gd name="T33" fmla="*/ 8 h 46"/>
                  <a:gd name="T34" fmla="*/ 47 w 162"/>
                  <a:gd name="T35" fmla="*/ 15 h 46"/>
                  <a:gd name="T36" fmla="*/ 47 w 162"/>
                  <a:gd name="T37" fmla="*/ 16 h 46"/>
                  <a:gd name="T38" fmla="*/ 63 w 162"/>
                  <a:gd name="T39" fmla="*/ 24 h 46"/>
                  <a:gd name="T40" fmla="*/ 96 w 162"/>
                  <a:gd name="T41" fmla="*/ 27 h 46"/>
                  <a:gd name="T42" fmla="*/ 122 w 162"/>
                  <a:gd name="T43" fmla="*/ 24 h 46"/>
                  <a:gd name="T44" fmla="*/ 125 w 162"/>
                  <a:gd name="T45" fmla="*/ 16 h 46"/>
                  <a:gd name="T46" fmla="*/ 109 w 162"/>
                  <a:gd name="T47" fmla="*/ 8 h 46"/>
                  <a:gd name="T48" fmla="*/ 79 w 162"/>
                  <a:gd name="T4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46">
                    <a:moveTo>
                      <a:pt x="108" y="32"/>
                    </a:moveTo>
                    <a:cubicBezTo>
                      <a:pt x="88" y="32"/>
                      <a:pt x="71" y="31"/>
                      <a:pt x="57" y="28"/>
                    </a:cubicBezTo>
                    <a:cubicBezTo>
                      <a:pt x="55" y="28"/>
                      <a:pt x="55" y="28"/>
                      <a:pt x="55" y="28"/>
                    </a:cubicBezTo>
                    <a:cubicBezTo>
                      <a:pt x="61" y="33"/>
                      <a:pt x="61" y="33"/>
                      <a:pt x="61" y="33"/>
                    </a:cubicBezTo>
                    <a:cubicBezTo>
                      <a:pt x="71" y="46"/>
                      <a:pt x="71" y="46"/>
                      <a:pt x="71" y="46"/>
                    </a:cubicBezTo>
                    <a:cubicBezTo>
                      <a:pt x="59" y="46"/>
                      <a:pt x="48" y="46"/>
                      <a:pt x="36" y="46"/>
                    </a:cubicBezTo>
                    <a:cubicBezTo>
                      <a:pt x="24" y="31"/>
                      <a:pt x="12" y="15"/>
                      <a:pt x="0" y="0"/>
                    </a:cubicBezTo>
                    <a:cubicBezTo>
                      <a:pt x="10" y="0"/>
                      <a:pt x="19" y="0"/>
                      <a:pt x="28" y="0"/>
                    </a:cubicBezTo>
                    <a:cubicBezTo>
                      <a:pt x="36" y="5"/>
                      <a:pt x="36" y="5"/>
                      <a:pt x="36" y="5"/>
                    </a:cubicBezTo>
                    <a:cubicBezTo>
                      <a:pt x="38" y="5"/>
                      <a:pt x="38" y="5"/>
                      <a:pt x="38" y="5"/>
                    </a:cubicBezTo>
                    <a:cubicBezTo>
                      <a:pt x="47" y="1"/>
                      <a:pt x="62" y="0"/>
                      <a:pt x="83" y="0"/>
                    </a:cubicBezTo>
                    <a:cubicBezTo>
                      <a:pt x="103" y="0"/>
                      <a:pt x="120" y="1"/>
                      <a:pt x="134" y="4"/>
                    </a:cubicBezTo>
                    <a:cubicBezTo>
                      <a:pt x="148" y="7"/>
                      <a:pt x="160" y="16"/>
                      <a:pt x="160" y="16"/>
                    </a:cubicBezTo>
                    <a:cubicBezTo>
                      <a:pt x="160" y="16"/>
                      <a:pt x="162" y="25"/>
                      <a:pt x="153" y="28"/>
                    </a:cubicBezTo>
                    <a:cubicBezTo>
                      <a:pt x="144" y="31"/>
                      <a:pt x="129" y="32"/>
                      <a:pt x="108" y="32"/>
                    </a:cubicBezTo>
                    <a:close/>
                    <a:moveTo>
                      <a:pt x="79" y="5"/>
                    </a:moveTo>
                    <a:cubicBezTo>
                      <a:pt x="65" y="5"/>
                      <a:pt x="50" y="8"/>
                      <a:pt x="50" y="8"/>
                    </a:cubicBezTo>
                    <a:cubicBezTo>
                      <a:pt x="47" y="15"/>
                      <a:pt x="47" y="15"/>
                      <a:pt x="47" y="15"/>
                    </a:cubicBezTo>
                    <a:cubicBezTo>
                      <a:pt x="47" y="16"/>
                      <a:pt x="47" y="16"/>
                      <a:pt x="47" y="16"/>
                    </a:cubicBezTo>
                    <a:cubicBezTo>
                      <a:pt x="47" y="16"/>
                      <a:pt x="56" y="23"/>
                      <a:pt x="63" y="24"/>
                    </a:cubicBezTo>
                    <a:cubicBezTo>
                      <a:pt x="71" y="26"/>
                      <a:pt x="82" y="27"/>
                      <a:pt x="96" y="27"/>
                    </a:cubicBezTo>
                    <a:cubicBezTo>
                      <a:pt x="108" y="27"/>
                      <a:pt x="122" y="24"/>
                      <a:pt x="122" y="24"/>
                    </a:cubicBezTo>
                    <a:cubicBezTo>
                      <a:pt x="125" y="16"/>
                      <a:pt x="125" y="16"/>
                      <a:pt x="125" y="16"/>
                    </a:cubicBezTo>
                    <a:cubicBezTo>
                      <a:pt x="125" y="16"/>
                      <a:pt x="117" y="10"/>
                      <a:pt x="109" y="8"/>
                    </a:cubicBezTo>
                    <a:cubicBezTo>
                      <a:pt x="101" y="6"/>
                      <a:pt x="91" y="5"/>
                      <a:pt x="79"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6" name="Freeform 399"/>
              <p:cNvSpPr>
                <a:spLocks/>
              </p:cNvSpPr>
              <p:nvPr/>
            </p:nvSpPr>
            <p:spPr bwMode="auto">
              <a:xfrm>
                <a:off x="28417838" y="5548313"/>
                <a:ext cx="482600" cy="142875"/>
              </a:xfrm>
              <a:custGeom>
                <a:avLst/>
                <a:gdLst>
                  <a:gd name="T0" fmla="*/ 100 w 129"/>
                  <a:gd name="T1" fmla="*/ 33 h 38"/>
                  <a:gd name="T2" fmla="*/ 125 w 129"/>
                  <a:gd name="T3" fmla="*/ 32 h 38"/>
                  <a:gd name="T4" fmla="*/ 129 w 129"/>
                  <a:gd name="T5" fmla="*/ 37 h 38"/>
                  <a:gd name="T6" fmla="*/ 114 w 129"/>
                  <a:gd name="T7" fmla="*/ 38 h 38"/>
                  <a:gd name="T8" fmla="*/ 96 w 129"/>
                  <a:gd name="T9" fmla="*/ 38 h 38"/>
                  <a:gd name="T10" fmla="*/ 38 w 129"/>
                  <a:gd name="T11" fmla="*/ 29 h 38"/>
                  <a:gd name="T12" fmla="*/ 25 w 129"/>
                  <a:gd name="T13" fmla="*/ 11 h 38"/>
                  <a:gd name="T14" fmla="*/ 2 w 129"/>
                  <a:gd name="T15" fmla="*/ 11 h 38"/>
                  <a:gd name="T16" fmla="*/ 0 w 129"/>
                  <a:gd name="T17" fmla="*/ 9 h 38"/>
                  <a:gd name="T18" fmla="*/ 22 w 129"/>
                  <a:gd name="T19" fmla="*/ 6 h 38"/>
                  <a:gd name="T20" fmla="*/ 28 w 129"/>
                  <a:gd name="T21" fmla="*/ 0 h 38"/>
                  <a:gd name="T22" fmla="*/ 50 w 129"/>
                  <a:gd name="T23" fmla="*/ 0 h 38"/>
                  <a:gd name="T24" fmla="*/ 55 w 129"/>
                  <a:gd name="T25" fmla="*/ 6 h 38"/>
                  <a:gd name="T26" fmla="*/ 102 w 129"/>
                  <a:gd name="T27" fmla="*/ 6 h 38"/>
                  <a:gd name="T28" fmla="*/ 106 w 129"/>
                  <a:gd name="T29" fmla="*/ 11 h 38"/>
                  <a:gd name="T30" fmla="*/ 59 w 129"/>
                  <a:gd name="T31" fmla="*/ 11 h 38"/>
                  <a:gd name="T32" fmla="*/ 73 w 129"/>
                  <a:gd name="T33" fmla="*/ 28 h 38"/>
                  <a:gd name="T34" fmla="*/ 82 w 129"/>
                  <a:gd name="T35" fmla="*/ 32 h 38"/>
                  <a:gd name="T36" fmla="*/ 100 w 129"/>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38">
                    <a:moveTo>
                      <a:pt x="100" y="33"/>
                    </a:moveTo>
                    <a:cubicBezTo>
                      <a:pt x="108" y="33"/>
                      <a:pt x="116" y="33"/>
                      <a:pt x="125" y="32"/>
                    </a:cubicBezTo>
                    <a:cubicBezTo>
                      <a:pt x="129" y="37"/>
                      <a:pt x="129" y="37"/>
                      <a:pt x="129" y="37"/>
                    </a:cubicBezTo>
                    <a:cubicBezTo>
                      <a:pt x="114" y="38"/>
                      <a:pt x="114" y="38"/>
                      <a:pt x="114" y="38"/>
                    </a:cubicBezTo>
                    <a:cubicBezTo>
                      <a:pt x="114" y="38"/>
                      <a:pt x="102" y="38"/>
                      <a:pt x="96" y="38"/>
                    </a:cubicBezTo>
                    <a:cubicBezTo>
                      <a:pt x="63" y="38"/>
                      <a:pt x="44" y="35"/>
                      <a:pt x="38" y="29"/>
                    </a:cubicBezTo>
                    <a:cubicBezTo>
                      <a:pt x="25" y="11"/>
                      <a:pt x="25" y="11"/>
                      <a:pt x="25" y="11"/>
                    </a:cubicBezTo>
                    <a:cubicBezTo>
                      <a:pt x="17" y="11"/>
                      <a:pt x="10" y="11"/>
                      <a:pt x="2" y="11"/>
                    </a:cubicBezTo>
                    <a:cubicBezTo>
                      <a:pt x="0" y="9"/>
                      <a:pt x="0" y="9"/>
                      <a:pt x="0" y="9"/>
                    </a:cubicBezTo>
                    <a:cubicBezTo>
                      <a:pt x="7" y="8"/>
                      <a:pt x="15" y="7"/>
                      <a:pt x="22" y="6"/>
                    </a:cubicBezTo>
                    <a:cubicBezTo>
                      <a:pt x="28" y="0"/>
                      <a:pt x="28" y="0"/>
                      <a:pt x="28" y="0"/>
                    </a:cubicBezTo>
                    <a:cubicBezTo>
                      <a:pt x="35" y="0"/>
                      <a:pt x="43" y="0"/>
                      <a:pt x="50" y="0"/>
                    </a:cubicBezTo>
                    <a:cubicBezTo>
                      <a:pt x="55" y="6"/>
                      <a:pt x="55" y="6"/>
                      <a:pt x="55" y="6"/>
                    </a:cubicBezTo>
                    <a:cubicBezTo>
                      <a:pt x="71" y="6"/>
                      <a:pt x="86" y="6"/>
                      <a:pt x="102" y="6"/>
                    </a:cubicBezTo>
                    <a:cubicBezTo>
                      <a:pt x="106" y="11"/>
                      <a:pt x="106" y="11"/>
                      <a:pt x="106" y="11"/>
                    </a:cubicBezTo>
                    <a:cubicBezTo>
                      <a:pt x="90" y="11"/>
                      <a:pt x="75" y="11"/>
                      <a:pt x="59" y="11"/>
                    </a:cubicBezTo>
                    <a:cubicBezTo>
                      <a:pt x="73" y="28"/>
                      <a:pt x="73" y="28"/>
                      <a:pt x="73" y="28"/>
                    </a:cubicBezTo>
                    <a:cubicBezTo>
                      <a:pt x="82" y="32"/>
                      <a:pt x="82" y="32"/>
                      <a:pt x="82" y="32"/>
                    </a:cubicBezTo>
                    <a:cubicBezTo>
                      <a:pt x="82" y="32"/>
                      <a:pt x="93" y="33"/>
                      <a:pt x="100"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7" name="Freeform 400"/>
              <p:cNvSpPr>
                <a:spLocks noEditPoints="1"/>
              </p:cNvSpPr>
              <p:nvPr/>
            </p:nvSpPr>
            <p:spPr bwMode="auto">
              <a:xfrm>
                <a:off x="28894088" y="5530851"/>
                <a:ext cx="261938" cy="160338"/>
              </a:xfrm>
              <a:custGeom>
                <a:avLst/>
                <a:gdLst>
                  <a:gd name="T0" fmla="*/ 0 w 70"/>
                  <a:gd name="T1" fmla="*/ 3 h 43"/>
                  <a:gd name="T2" fmla="*/ 3 w 70"/>
                  <a:gd name="T3" fmla="*/ 0 h 43"/>
                  <a:gd name="T4" fmla="*/ 17 w 70"/>
                  <a:gd name="T5" fmla="*/ 0 h 43"/>
                  <a:gd name="T6" fmla="*/ 31 w 70"/>
                  <a:gd name="T7" fmla="*/ 0 h 43"/>
                  <a:gd name="T8" fmla="*/ 39 w 70"/>
                  <a:gd name="T9" fmla="*/ 3 h 43"/>
                  <a:gd name="T10" fmla="*/ 36 w 70"/>
                  <a:gd name="T11" fmla="*/ 6 h 43"/>
                  <a:gd name="T12" fmla="*/ 23 w 70"/>
                  <a:gd name="T13" fmla="*/ 7 h 43"/>
                  <a:gd name="T14" fmla="*/ 7 w 70"/>
                  <a:gd name="T15" fmla="*/ 6 h 43"/>
                  <a:gd name="T16" fmla="*/ 0 w 70"/>
                  <a:gd name="T17" fmla="*/ 3 h 43"/>
                  <a:gd name="T18" fmla="*/ 70 w 70"/>
                  <a:gd name="T19" fmla="*/ 43 h 43"/>
                  <a:gd name="T20" fmla="*/ 35 w 70"/>
                  <a:gd name="T21" fmla="*/ 43 h 43"/>
                  <a:gd name="T22" fmla="*/ 9 w 70"/>
                  <a:gd name="T23" fmla="*/ 11 h 43"/>
                  <a:gd name="T24" fmla="*/ 43 w 70"/>
                  <a:gd name="T25" fmla="*/ 11 h 43"/>
                  <a:gd name="T26" fmla="*/ 70 w 70"/>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43">
                    <a:moveTo>
                      <a:pt x="0" y="3"/>
                    </a:moveTo>
                    <a:cubicBezTo>
                      <a:pt x="3" y="0"/>
                      <a:pt x="3" y="0"/>
                      <a:pt x="3" y="0"/>
                    </a:cubicBezTo>
                    <a:cubicBezTo>
                      <a:pt x="3" y="0"/>
                      <a:pt x="10" y="0"/>
                      <a:pt x="17" y="0"/>
                    </a:cubicBezTo>
                    <a:cubicBezTo>
                      <a:pt x="23" y="0"/>
                      <a:pt x="31" y="0"/>
                      <a:pt x="31" y="0"/>
                    </a:cubicBezTo>
                    <a:cubicBezTo>
                      <a:pt x="39" y="3"/>
                      <a:pt x="39" y="3"/>
                      <a:pt x="39" y="3"/>
                    </a:cubicBezTo>
                    <a:cubicBezTo>
                      <a:pt x="36" y="6"/>
                      <a:pt x="36" y="6"/>
                      <a:pt x="36" y="6"/>
                    </a:cubicBezTo>
                    <a:cubicBezTo>
                      <a:pt x="36" y="6"/>
                      <a:pt x="29" y="7"/>
                      <a:pt x="23" y="7"/>
                    </a:cubicBezTo>
                    <a:cubicBezTo>
                      <a:pt x="16" y="7"/>
                      <a:pt x="7" y="6"/>
                      <a:pt x="7" y="6"/>
                    </a:cubicBezTo>
                    <a:lnTo>
                      <a:pt x="0" y="3"/>
                    </a:lnTo>
                    <a:close/>
                    <a:moveTo>
                      <a:pt x="70" y="43"/>
                    </a:moveTo>
                    <a:cubicBezTo>
                      <a:pt x="58" y="43"/>
                      <a:pt x="46" y="43"/>
                      <a:pt x="35" y="43"/>
                    </a:cubicBezTo>
                    <a:cubicBezTo>
                      <a:pt x="26" y="32"/>
                      <a:pt x="17" y="22"/>
                      <a:pt x="9" y="11"/>
                    </a:cubicBezTo>
                    <a:cubicBezTo>
                      <a:pt x="20" y="11"/>
                      <a:pt x="32" y="11"/>
                      <a:pt x="43" y="11"/>
                    </a:cubicBezTo>
                    <a:cubicBezTo>
                      <a:pt x="52" y="22"/>
                      <a:pt x="61" y="32"/>
                      <a:pt x="70"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8" name="Freeform 401"/>
              <p:cNvSpPr>
                <a:spLocks noEditPoints="1"/>
              </p:cNvSpPr>
              <p:nvPr/>
            </p:nvSpPr>
            <p:spPr bwMode="auto">
              <a:xfrm>
                <a:off x="29254450" y="5572126"/>
                <a:ext cx="584200" cy="119063"/>
              </a:xfrm>
              <a:custGeom>
                <a:avLst/>
                <a:gdLst>
                  <a:gd name="T0" fmla="*/ 155 w 156"/>
                  <a:gd name="T1" fmla="*/ 16 h 32"/>
                  <a:gd name="T2" fmla="*/ 145 w 156"/>
                  <a:gd name="T3" fmla="*/ 28 h 32"/>
                  <a:gd name="T4" fmla="*/ 91 w 156"/>
                  <a:gd name="T5" fmla="*/ 32 h 32"/>
                  <a:gd name="T6" fmla="*/ 49 w 156"/>
                  <a:gd name="T7" fmla="*/ 30 h 32"/>
                  <a:gd name="T8" fmla="*/ 17 w 156"/>
                  <a:gd name="T9" fmla="*/ 25 h 32"/>
                  <a:gd name="T10" fmla="*/ 0 w 156"/>
                  <a:gd name="T11" fmla="*/ 16 h 32"/>
                  <a:gd name="T12" fmla="*/ 11 w 156"/>
                  <a:gd name="T13" fmla="*/ 4 h 32"/>
                  <a:gd name="T14" fmla="*/ 65 w 156"/>
                  <a:gd name="T15" fmla="*/ 0 h 32"/>
                  <a:gd name="T16" fmla="*/ 124 w 156"/>
                  <a:gd name="T17" fmla="*/ 4 h 32"/>
                  <a:gd name="T18" fmla="*/ 155 w 156"/>
                  <a:gd name="T19" fmla="*/ 16 h 32"/>
                  <a:gd name="T20" fmla="*/ 36 w 156"/>
                  <a:gd name="T21" fmla="*/ 16 h 32"/>
                  <a:gd name="T22" fmla="*/ 87 w 156"/>
                  <a:gd name="T23" fmla="*/ 27 h 32"/>
                  <a:gd name="T24" fmla="*/ 119 w 156"/>
                  <a:gd name="T25" fmla="*/ 16 h 32"/>
                  <a:gd name="T26" fmla="*/ 68 w 156"/>
                  <a:gd name="T27" fmla="*/ 5 h 32"/>
                  <a:gd name="T28" fmla="*/ 39 w 156"/>
                  <a:gd name="T29" fmla="*/ 8 h 32"/>
                  <a:gd name="T30" fmla="*/ 36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5" y="16"/>
                    </a:moveTo>
                    <a:cubicBezTo>
                      <a:pt x="155" y="16"/>
                      <a:pt x="156" y="25"/>
                      <a:pt x="145" y="28"/>
                    </a:cubicBezTo>
                    <a:cubicBezTo>
                      <a:pt x="133" y="31"/>
                      <a:pt x="115" y="32"/>
                      <a:pt x="91" y="32"/>
                    </a:cubicBezTo>
                    <a:cubicBezTo>
                      <a:pt x="76" y="32"/>
                      <a:pt x="62" y="32"/>
                      <a:pt x="49" y="30"/>
                    </a:cubicBezTo>
                    <a:cubicBezTo>
                      <a:pt x="36" y="29"/>
                      <a:pt x="25" y="27"/>
                      <a:pt x="17" y="25"/>
                    </a:cubicBezTo>
                    <a:cubicBezTo>
                      <a:pt x="9" y="22"/>
                      <a:pt x="0" y="16"/>
                      <a:pt x="0" y="16"/>
                    </a:cubicBezTo>
                    <a:cubicBezTo>
                      <a:pt x="0" y="16"/>
                      <a:pt x="0" y="7"/>
                      <a:pt x="11" y="4"/>
                    </a:cubicBezTo>
                    <a:cubicBezTo>
                      <a:pt x="22" y="1"/>
                      <a:pt x="40" y="0"/>
                      <a:pt x="65" y="0"/>
                    </a:cubicBezTo>
                    <a:cubicBezTo>
                      <a:pt x="88" y="0"/>
                      <a:pt x="108" y="1"/>
                      <a:pt x="124" y="4"/>
                    </a:cubicBezTo>
                    <a:cubicBezTo>
                      <a:pt x="140" y="7"/>
                      <a:pt x="155" y="16"/>
                      <a:pt x="155" y="16"/>
                    </a:cubicBezTo>
                    <a:close/>
                    <a:moveTo>
                      <a:pt x="36" y="16"/>
                    </a:moveTo>
                    <a:cubicBezTo>
                      <a:pt x="42" y="23"/>
                      <a:pt x="59" y="27"/>
                      <a:pt x="87" y="27"/>
                    </a:cubicBezTo>
                    <a:cubicBezTo>
                      <a:pt x="115" y="27"/>
                      <a:pt x="126" y="23"/>
                      <a:pt x="119" y="16"/>
                    </a:cubicBezTo>
                    <a:cubicBezTo>
                      <a:pt x="113" y="9"/>
                      <a:pt x="96" y="5"/>
                      <a:pt x="68" y="5"/>
                    </a:cubicBezTo>
                    <a:cubicBezTo>
                      <a:pt x="54" y="5"/>
                      <a:pt x="39" y="8"/>
                      <a:pt x="39"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9" name="Freeform 402"/>
              <p:cNvSpPr>
                <a:spLocks/>
              </p:cNvSpPr>
              <p:nvPr/>
            </p:nvSpPr>
            <p:spPr bwMode="auto">
              <a:xfrm>
                <a:off x="29932313" y="5572126"/>
                <a:ext cx="641350" cy="119063"/>
              </a:xfrm>
              <a:custGeom>
                <a:avLst/>
                <a:gdLst>
                  <a:gd name="T0" fmla="*/ 171 w 171"/>
                  <a:gd name="T1" fmla="*/ 32 h 32"/>
                  <a:gd name="T2" fmla="*/ 136 w 171"/>
                  <a:gd name="T3" fmla="*/ 32 h 32"/>
                  <a:gd name="T4" fmla="*/ 119 w 171"/>
                  <a:gd name="T5" fmla="*/ 13 h 32"/>
                  <a:gd name="T6" fmla="*/ 107 w 171"/>
                  <a:gd name="T7" fmla="*/ 7 h 32"/>
                  <a:gd name="T8" fmla="*/ 81 w 171"/>
                  <a:gd name="T9" fmla="*/ 5 h 32"/>
                  <a:gd name="T10" fmla="*/ 51 w 171"/>
                  <a:gd name="T11" fmla="*/ 8 h 32"/>
                  <a:gd name="T12" fmla="*/ 49 w 171"/>
                  <a:gd name="T13" fmla="*/ 16 h 32"/>
                  <a:gd name="T14" fmla="*/ 62 w 171"/>
                  <a:gd name="T15" fmla="*/ 32 h 32"/>
                  <a:gd name="T16" fmla="*/ 27 w 171"/>
                  <a:gd name="T17" fmla="*/ 32 h 32"/>
                  <a:gd name="T18" fmla="*/ 0 w 171"/>
                  <a:gd name="T19" fmla="*/ 0 h 32"/>
                  <a:gd name="T20" fmla="*/ 27 w 171"/>
                  <a:gd name="T21" fmla="*/ 0 h 32"/>
                  <a:gd name="T22" fmla="*/ 36 w 171"/>
                  <a:gd name="T23" fmla="*/ 5 h 32"/>
                  <a:gd name="T24" fmla="*/ 38 w 171"/>
                  <a:gd name="T25" fmla="*/ 5 h 32"/>
                  <a:gd name="T26" fmla="*/ 55 w 171"/>
                  <a:gd name="T27" fmla="*/ 1 h 32"/>
                  <a:gd name="T28" fmla="*/ 85 w 171"/>
                  <a:gd name="T29" fmla="*/ 0 h 32"/>
                  <a:gd name="T30" fmla="*/ 153 w 171"/>
                  <a:gd name="T31" fmla="*/ 11 h 32"/>
                  <a:gd name="T32" fmla="*/ 171 w 171"/>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32">
                    <a:moveTo>
                      <a:pt x="171" y="32"/>
                    </a:moveTo>
                    <a:cubicBezTo>
                      <a:pt x="160" y="32"/>
                      <a:pt x="148" y="32"/>
                      <a:pt x="136" y="32"/>
                    </a:cubicBezTo>
                    <a:cubicBezTo>
                      <a:pt x="131" y="25"/>
                      <a:pt x="125" y="19"/>
                      <a:pt x="119" y="13"/>
                    </a:cubicBezTo>
                    <a:cubicBezTo>
                      <a:pt x="119" y="13"/>
                      <a:pt x="113" y="8"/>
                      <a:pt x="107" y="7"/>
                    </a:cubicBezTo>
                    <a:cubicBezTo>
                      <a:pt x="107" y="7"/>
                      <a:pt x="93" y="5"/>
                      <a:pt x="81" y="5"/>
                    </a:cubicBezTo>
                    <a:cubicBezTo>
                      <a:pt x="67" y="5"/>
                      <a:pt x="51" y="8"/>
                      <a:pt x="51" y="8"/>
                    </a:cubicBezTo>
                    <a:cubicBezTo>
                      <a:pt x="49" y="16"/>
                      <a:pt x="49" y="16"/>
                      <a:pt x="49" y="16"/>
                    </a:cubicBezTo>
                    <a:cubicBezTo>
                      <a:pt x="62" y="32"/>
                      <a:pt x="62" y="32"/>
                      <a:pt x="62" y="32"/>
                    </a:cubicBezTo>
                    <a:cubicBezTo>
                      <a:pt x="51" y="32"/>
                      <a:pt x="39" y="32"/>
                      <a:pt x="27" y="32"/>
                    </a:cubicBezTo>
                    <a:cubicBezTo>
                      <a:pt x="18" y="21"/>
                      <a:pt x="9" y="11"/>
                      <a:pt x="0" y="0"/>
                    </a:cubicBezTo>
                    <a:cubicBezTo>
                      <a:pt x="9" y="0"/>
                      <a:pt x="18" y="0"/>
                      <a:pt x="27" y="0"/>
                    </a:cubicBezTo>
                    <a:cubicBezTo>
                      <a:pt x="36" y="5"/>
                      <a:pt x="36" y="5"/>
                      <a:pt x="36" y="5"/>
                    </a:cubicBezTo>
                    <a:cubicBezTo>
                      <a:pt x="38" y="5"/>
                      <a:pt x="38" y="5"/>
                      <a:pt x="38" y="5"/>
                    </a:cubicBezTo>
                    <a:cubicBezTo>
                      <a:pt x="38" y="5"/>
                      <a:pt x="47" y="2"/>
                      <a:pt x="55" y="1"/>
                    </a:cubicBezTo>
                    <a:cubicBezTo>
                      <a:pt x="64" y="0"/>
                      <a:pt x="74" y="0"/>
                      <a:pt x="85" y="0"/>
                    </a:cubicBezTo>
                    <a:cubicBezTo>
                      <a:pt x="123" y="0"/>
                      <a:pt x="146" y="4"/>
                      <a:pt x="153" y="11"/>
                    </a:cubicBezTo>
                    <a:cubicBezTo>
                      <a:pt x="159" y="18"/>
                      <a:pt x="165" y="25"/>
                      <a:pt x="171"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0" name="Freeform 403"/>
              <p:cNvSpPr>
                <a:spLocks/>
              </p:cNvSpPr>
              <p:nvPr/>
            </p:nvSpPr>
            <p:spPr bwMode="auto">
              <a:xfrm>
                <a:off x="-18764250" y="5572126"/>
                <a:ext cx="522288" cy="119063"/>
              </a:xfrm>
              <a:custGeom>
                <a:avLst/>
                <a:gdLst>
                  <a:gd name="T0" fmla="*/ 63 w 139"/>
                  <a:gd name="T1" fmla="*/ 32 h 32"/>
                  <a:gd name="T2" fmla="*/ 10 w 139"/>
                  <a:gd name="T3" fmla="*/ 28 h 32"/>
                  <a:gd name="T4" fmla="*/ 2 w 139"/>
                  <a:gd name="T5" fmla="*/ 16 h 32"/>
                  <a:gd name="T6" fmla="*/ 33 w 139"/>
                  <a:gd name="T7" fmla="*/ 4 h 32"/>
                  <a:gd name="T8" fmla="*/ 95 w 139"/>
                  <a:gd name="T9" fmla="*/ 0 h 32"/>
                  <a:gd name="T10" fmla="*/ 139 w 139"/>
                  <a:gd name="T11" fmla="*/ 2 h 32"/>
                  <a:gd name="T12" fmla="*/ 124 w 139"/>
                  <a:gd name="T13" fmla="*/ 7 h 32"/>
                  <a:gd name="T14" fmla="*/ 89 w 139"/>
                  <a:gd name="T15" fmla="*/ 5 h 32"/>
                  <a:gd name="T16" fmla="*/ 37 w 139"/>
                  <a:gd name="T17" fmla="*/ 16 h 32"/>
                  <a:gd name="T18" fmla="*/ 41 w 139"/>
                  <a:gd name="T19" fmla="*/ 24 h 32"/>
                  <a:gd name="T20" fmla="*/ 69 w 139"/>
                  <a:gd name="T21" fmla="*/ 27 h 32"/>
                  <a:gd name="T22" fmla="*/ 115 w 139"/>
                  <a:gd name="T23" fmla="*/ 25 h 32"/>
                  <a:gd name="T24" fmla="*/ 110 w 139"/>
                  <a:gd name="T25" fmla="*/ 30 h 32"/>
                  <a:gd name="T26" fmla="*/ 89 w 139"/>
                  <a:gd name="T27" fmla="*/ 32 h 32"/>
                  <a:gd name="T28" fmla="*/ 63 w 139"/>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32">
                    <a:moveTo>
                      <a:pt x="63" y="32"/>
                    </a:moveTo>
                    <a:cubicBezTo>
                      <a:pt x="38" y="32"/>
                      <a:pt x="21" y="31"/>
                      <a:pt x="10" y="28"/>
                    </a:cubicBezTo>
                    <a:cubicBezTo>
                      <a:pt x="0" y="25"/>
                      <a:pt x="2" y="16"/>
                      <a:pt x="2" y="16"/>
                    </a:cubicBezTo>
                    <a:cubicBezTo>
                      <a:pt x="2" y="16"/>
                      <a:pt x="17" y="7"/>
                      <a:pt x="33" y="4"/>
                    </a:cubicBezTo>
                    <a:cubicBezTo>
                      <a:pt x="49" y="1"/>
                      <a:pt x="69" y="0"/>
                      <a:pt x="95" y="0"/>
                    </a:cubicBezTo>
                    <a:cubicBezTo>
                      <a:pt x="112" y="0"/>
                      <a:pt x="127" y="1"/>
                      <a:pt x="139" y="2"/>
                    </a:cubicBezTo>
                    <a:cubicBezTo>
                      <a:pt x="124" y="7"/>
                      <a:pt x="124" y="7"/>
                      <a:pt x="124" y="7"/>
                    </a:cubicBezTo>
                    <a:cubicBezTo>
                      <a:pt x="110" y="6"/>
                      <a:pt x="99" y="5"/>
                      <a:pt x="89" y="5"/>
                    </a:cubicBezTo>
                    <a:cubicBezTo>
                      <a:pt x="61" y="5"/>
                      <a:pt x="44" y="9"/>
                      <a:pt x="37" y="16"/>
                    </a:cubicBezTo>
                    <a:cubicBezTo>
                      <a:pt x="41" y="24"/>
                      <a:pt x="41" y="24"/>
                      <a:pt x="41" y="24"/>
                    </a:cubicBezTo>
                    <a:cubicBezTo>
                      <a:pt x="41" y="24"/>
                      <a:pt x="56" y="27"/>
                      <a:pt x="69" y="27"/>
                    </a:cubicBezTo>
                    <a:cubicBezTo>
                      <a:pt x="85" y="27"/>
                      <a:pt x="100" y="26"/>
                      <a:pt x="115" y="25"/>
                    </a:cubicBezTo>
                    <a:cubicBezTo>
                      <a:pt x="110" y="30"/>
                      <a:pt x="110" y="30"/>
                      <a:pt x="110" y="30"/>
                    </a:cubicBezTo>
                    <a:cubicBezTo>
                      <a:pt x="103" y="31"/>
                      <a:pt x="96" y="32"/>
                      <a:pt x="89" y="32"/>
                    </a:cubicBezTo>
                    <a:cubicBezTo>
                      <a:pt x="82" y="32"/>
                      <a:pt x="73" y="32"/>
                      <a:pt x="63"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1" name="Freeform 404"/>
              <p:cNvSpPr>
                <a:spLocks noEditPoints="1"/>
              </p:cNvSpPr>
              <p:nvPr/>
            </p:nvSpPr>
            <p:spPr bwMode="auto">
              <a:xfrm>
                <a:off x="-18197513" y="5572126"/>
                <a:ext cx="585788" cy="119063"/>
              </a:xfrm>
              <a:custGeom>
                <a:avLst/>
                <a:gdLst>
                  <a:gd name="T0" fmla="*/ 155 w 156"/>
                  <a:gd name="T1" fmla="*/ 16 h 32"/>
                  <a:gd name="T2" fmla="*/ 124 w 156"/>
                  <a:gd name="T3" fmla="*/ 28 h 32"/>
                  <a:gd name="T4" fmla="*/ 63 w 156"/>
                  <a:gd name="T5" fmla="*/ 32 h 32"/>
                  <a:gd name="T6" fmla="*/ 24 w 156"/>
                  <a:gd name="T7" fmla="*/ 30 h 32"/>
                  <a:gd name="T8" fmla="*/ 2 w 156"/>
                  <a:gd name="T9" fmla="*/ 25 h 32"/>
                  <a:gd name="T10" fmla="*/ 0 w 156"/>
                  <a:gd name="T11" fmla="*/ 16 h 32"/>
                  <a:gd name="T12" fmla="*/ 31 w 156"/>
                  <a:gd name="T13" fmla="*/ 4 h 32"/>
                  <a:gd name="T14" fmla="*/ 92 w 156"/>
                  <a:gd name="T15" fmla="*/ 0 h 32"/>
                  <a:gd name="T16" fmla="*/ 145 w 156"/>
                  <a:gd name="T17" fmla="*/ 4 h 32"/>
                  <a:gd name="T18" fmla="*/ 155 w 156"/>
                  <a:gd name="T19" fmla="*/ 16 h 32"/>
                  <a:gd name="T20" fmla="*/ 36 w 156"/>
                  <a:gd name="T21" fmla="*/ 16 h 32"/>
                  <a:gd name="T22" fmla="*/ 69 w 156"/>
                  <a:gd name="T23" fmla="*/ 27 h 32"/>
                  <a:gd name="T24" fmla="*/ 119 w 156"/>
                  <a:gd name="T25" fmla="*/ 16 h 32"/>
                  <a:gd name="T26" fmla="*/ 87 w 156"/>
                  <a:gd name="T27" fmla="*/ 5 h 32"/>
                  <a:gd name="T28" fmla="*/ 53 w 156"/>
                  <a:gd name="T29" fmla="*/ 8 h 32"/>
                  <a:gd name="T30" fmla="*/ 36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5" y="16"/>
                    </a:moveTo>
                    <a:cubicBezTo>
                      <a:pt x="155" y="16"/>
                      <a:pt x="140" y="25"/>
                      <a:pt x="124" y="28"/>
                    </a:cubicBezTo>
                    <a:cubicBezTo>
                      <a:pt x="108" y="31"/>
                      <a:pt x="88" y="32"/>
                      <a:pt x="63" y="32"/>
                    </a:cubicBezTo>
                    <a:cubicBezTo>
                      <a:pt x="48" y="32"/>
                      <a:pt x="35" y="32"/>
                      <a:pt x="24" y="30"/>
                    </a:cubicBezTo>
                    <a:cubicBezTo>
                      <a:pt x="14" y="29"/>
                      <a:pt x="2" y="25"/>
                      <a:pt x="2" y="25"/>
                    </a:cubicBezTo>
                    <a:cubicBezTo>
                      <a:pt x="0" y="16"/>
                      <a:pt x="0" y="16"/>
                      <a:pt x="0" y="16"/>
                    </a:cubicBezTo>
                    <a:cubicBezTo>
                      <a:pt x="0" y="16"/>
                      <a:pt x="15" y="7"/>
                      <a:pt x="31" y="4"/>
                    </a:cubicBezTo>
                    <a:cubicBezTo>
                      <a:pt x="47" y="1"/>
                      <a:pt x="68" y="0"/>
                      <a:pt x="92" y="0"/>
                    </a:cubicBezTo>
                    <a:cubicBezTo>
                      <a:pt x="116" y="0"/>
                      <a:pt x="133" y="1"/>
                      <a:pt x="145" y="4"/>
                    </a:cubicBezTo>
                    <a:cubicBezTo>
                      <a:pt x="156" y="7"/>
                      <a:pt x="155" y="16"/>
                      <a:pt x="155" y="16"/>
                    </a:cubicBezTo>
                    <a:close/>
                    <a:moveTo>
                      <a:pt x="36" y="16"/>
                    </a:moveTo>
                    <a:cubicBezTo>
                      <a:pt x="30" y="23"/>
                      <a:pt x="41" y="27"/>
                      <a:pt x="69" y="27"/>
                    </a:cubicBezTo>
                    <a:cubicBezTo>
                      <a:pt x="96" y="27"/>
                      <a:pt x="113" y="23"/>
                      <a:pt x="119" y="16"/>
                    </a:cubicBezTo>
                    <a:cubicBezTo>
                      <a:pt x="126" y="9"/>
                      <a:pt x="115" y="5"/>
                      <a:pt x="87" y="5"/>
                    </a:cubicBezTo>
                    <a:cubicBezTo>
                      <a:pt x="73" y="5"/>
                      <a:pt x="61" y="6"/>
                      <a:pt x="53" y="8"/>
                    </a:cubicBezTo>
                    <a:cubicBezTo>
                      <a:pt x="45" y="10"/>
                      <a:pt x="36" y="16"/>
                      <a:pt x="36"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2" name="Freeform 405"/>
              <p:cNvSpPr>
                <a:spLocks/>
              </p:cNvSpPr>
              <p:nvPr/>
            </p:nvSpPr>
            <p:spPr bwMode="auto">
              <a:xfrm>
                <a:off x="-17514888" y="5572126"/>
                <a:ext cx="971550" cy="119063"/>
              </a:xfrm>
              <a:custGeom>
                <a:avLst/>
                <a:gdLst>
                  <a:gd name="T0" fmla="*/ 137 w 259"/>
                  <a:gd name="T1" fmla="*/ 32 h 32"/>
                  <a:gd name="T2" fmla="*/ 102 w 259"/>
                  <a:gd name="T3" fmla="*/ 32 h 32"/>
                  <a:gd name="T4" fmla="*/ 119 w 259"/>
                  <a:gd name="T5" fmla="*/ 13 h 32"/>
                  <a:gd name="T6" fmla="*/ 116 w 259"/>
                  <a:gd name="T7" fmla="*/ 7 h 32"/>
                  <a:gd name="T8" fmla="*/ 95 w 259"/>
                  <a:gd name="T9" fmla="*/ 5 h 32"/>
                  <a:gd name="T10" fmla="*/ 64 w 259"/>
                  <a:gd name="T11" fmla="*/ 8 h 32"/>
                  <a:gd name="T12" fmla="*/ 48 w 259"/>
                  <a:gd name="T13" fmla="*/ 16 h 32"/>
                  <a:gd name="T14" fmla="*/ 34 w 259"/>
                  <a:gd name="T15" fmla="*/ 32 h 32"/>
                  <a:gd name="T16" fmla="*/ 0 w 259"/>
                  <a:gd name="T17" fmla="*/ 32 h 32"/>
                  <a:gd name="T18" fmla="*/ 26 w 259"/>
                  <a:gd name="T19" fmla="*/ 0 h 32"/>
                  <a:gd name="T20" fmla="*/ 54 w 259"/>
                  <a:gd name="T21" fmla="*/ 0 h 32"/>
                  <a:gd name="T22" fmla="*/ 55 w 259"/>
                  <a:gd name="T23" fmla="*/ 5 h 32"/>
                  <a:gd name="T24" fmla="*/ 57 w 259"/>
                  <a:gd name="T25" fmla="*/ 5 h 32"/>
                  <a:gd name="T26" fmla="*/ 79 w 259"/>
                  <a:gd name="T27" fmla="*/ 1 h 32"/>
                  <a:gd name="T28" fmla="*/ 109 w 259"/>
                  <a:gd name="T29" fmla="*/ 0 h 32"/>
                  <a:gd name="T30" fmla="*/ 154 w 259"/>
                  <a:gd name="T31" fmla="*/ 5 h 32"/>
                  <a:gd name="T32" fmla="*/ 157 w 259"/>
                  <a:gd name="T33" fmla="*/ 5 h 32"/>
                  <a:gd name="T34" fmla="*/ 180 w 259"/>
                  <a:gd name="T35" fmla="*/ 1 h 32"/>
                  <a:gd name="T36" fmla="*/ 211 w 259"/>
                  <a:gd name="T37" fmla="*/ 0 h 32"/>
                  <a:gd name="T38" fmla="*/ 251 w 259"/>
                  <a:gd name="T39" fmla="*/ 3 h 32"/>
                  <a:gd name="T40" fmla="*/ 258 w 259"/>
                  <a:gd name="T41" fmla="*/ 11 h 32"/>
                  <a:gd name="T42" fmla="*/ 241 w 259"/>
                  <a:gd name="T43" fmla="*/ 32 h 32"/>
                  <a:gd name="T44" fmla="*/ 206 w 259"/>
                  <a:gd name="T45" fmla="*/ 32 h 32"/>
                  <a:gd name="T46" fmla="*/ 222 w 259"/>
                  <a:gd name="T47" fmla="*/ 13 h 32"/>
                  <a:gd name="T48" fmla="*/ 219 w 259"/>
                  <a:gd name="T49" fmla="*/ 7 h 32"/>
                  <a:gd name="T50" fmla="*/ 198 w 259"/>
                  <a:gd name="T51" fmla="*/ 5 h 32"/>
                  <a:gd name="T52" fmla="*/ 167 w 259"/>
                  <a:gd name="T53" fmla="*/ 8 h 32"/>
                  <a:gd name="T54" fmla="*/ 151 w 259"/>
                  <a:gd name="T55" fmla="*/ 15 h 32"/>
                  <a:gd name="T56" fmla="*/ 137 w 259"/>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32">
                    <a:moveTo>
                      <a:pt x="137" y="32"/>
                    </a:moveTo>
                    <a:cubicBezTo>
                      <a:pt x="126" y="32"/>
                      <a:pt x="114" y="32"/>
                      <a:pt x="102" y="32"/>
                    </a:cubicBezTo>
                    <a:cubicBezTo>
                      <a:pt x="108" y="25"/>
                      <a:pt x="113" y="19"/>
                      <a:pt x="119" y="13"/>
                    </a:cubicBezTo>
                    <a:cubicBezTo>
                      <a:pt x="116" y="7"/>
                      <a:pt x="116" y="7"/>
                      <a:pt x="116" y="7"/>
                    </a:cubicBezTo>
                    <a:cubicBezTo>
                      <a:pt x="116" y="7"/>
                      <a:pt x="106" y="5"/>
                      <a:pt x="95" y="5"/>
                    </a:cubicBezTo>
                    <a:cubicBezTo>
                      <a:pt x="82" y="5"/>
                      <a:pt x="72" y="6"/>
                      <a:pt x="64" y="8"/>
                    </a:cubicBezTo>
                    <a:cubicBezTo>
                      <a:pt x="56" y="9"/>
                      <a:pt x="48" y="16"/>
                      <a:pt x="48" y="16"/>
                    </a:cubicBezTo>
                    <a:cubicBezTo>
                      <a:pt x="34" y="32"/>
                      <a:pt x="34" y="32"/>
                      <a:pt x="34" y="32"/>
                    </a:cubicBezTo>
                    <a:cubicBezTo>
                      <a:pt x="23" y="32"/>
                      <a:pt x="11" y="32"/>
                      <a:pt x="0" y="32"/>
                    </a:cubicBezTo>
                    <a:cubicBezTo>
                      <a:pt x="9" y="21"/>
                      <a:pt x="18" y="11"/>
                      <a:pt x="26" y="0"/>
                    </a:cubicBezTo>
                    <a:cubicBezTo>
                      <a:pt x="35" y="0"/>
                      <a:pt x="44" y="0"/>
                      <a:pt x="54" y="0"/>
                    </a:cubicBezTo>
                    <a:cubicBezTo>
                      <a:pt x="55" y="5"/>
                      <a:pt x="55" y="5"/>
                      <a:pt x="55" y="5"/>
                    </a:cubicBezTo>
                    <a:cubicBezTo>
                      <a:pt x="57" y="5"/>
                      <a:pt x="57" y="5"/>
                      <a:pt x="57" y="5"/>
                    </a:cubicBezTo>
                    <a:cubicBezTo>
                      <a:pt x="57" y="5"/>
                      <a:pt x="70" y="2"/>
                      <a:pt x="79" y="1"/>
                    </a:cubicBezTo>
                    <a:cubicBezTo>
                      <a:pt x="88" y="0"/>
                      <a:pt x="98" y="0"/>
                      <a:pt x="109" y="0"/>
                    </a:cubicBezTo>
                    <a:cubicBezTo>
                      <a:pt x="133" y="0"/>
                      <a:pt x="154" y="5"/>
                      <a:pt x="154" y="5"/>
                    </a:cubicBezTo>
                    <a:cubicBezTo>
                      <a:pt x="157" y="5"/>
                      <a:pt x="157" y="5"/>
                      <a:pt x="157" y="5"/>
                    </a:cubicBezTo>
                    <a:cubicBezTo>
                      <a:pt x="163" y="3"/>
                      <a:pt x="170" y="2"/>
                      <a:pt x="180" y="1"/>
                    </a:cubicBezTo>
                    <a:cubicBezTo>
                      <a:pt x="189" y="0"/>
                      <a:pt x="200" y="0"/>
                      <a:pt x="211" y="0"/>
                    </a:cubicBezTo>
                    <a:cubicBezTo>
                      <a:pt x="230" y="0"/>
                      <a:pt x="244" y="1"/>
                      <a:pt x="251" y="3"/>
                    </a:cubicBezTo>
                    <a:cubicBezTo>
                      <a:pt x="259" y="5"/>
                      <a:pt x="258" y="11"/>
                      <a:pt x="258" y="11"/>
                    </a:cubicBezTo>
                    <a:cubicBezTo>
                      <a:pt x="252" y="18"/>
                      <a:pt x="246" y="25"/>
                      <a:pt x="241" y="32"/>
                    </a:cubicBezTo>
                    <a:cubicBezTo>
                      <a:pt x="229" y="32"/>
                      <a:pt x="218" y="32"/>
                      <a:pt x="206" y="32"/>
                    </a:cubicBezTo>
                    <a:cubicBezTo>
                      <a:pt x="211" y="25"/>
                      <a:pt x="217" y="19"/>
                      <a:pt x="222" y="13"/>
                    </a:cubicBezTo>
                    <a:cubicBezTo>
                      <a:pt x="219" y="7"/>
                      <a:pt x="219" y="7"/>
                      <a:pt x="219" y="7"/>
                    </a:cubicBezTo>
                    <a:cubicBezTo>
                      <a:pt x="219" y="7"/>
                      <a:pt x="208" y="5"/>
                      <a:pt x="198" y="5"/>
                    </a:cubicBezTo>
                    <a:cubicBezTo>
                      <a:pt x="185" y="5"/>
                      <a:pt x="174" y="6"/>
                      <a:pt x="167" y="8"/>
                    </a:cubicBezTo>
                    <a:cubicBezTo>
                      <a:pt x="159" y="9"/>
                      <a:pt x="151" y="15"/>
                      <a:pt x="151" y="15"/>
                    </a:cubicBezTo>
                    <a:lnTo>
                      <a:pt x="137"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3" name="Freeform 406"/>
              <p:cNvSpPr>
                <a:spLocks/>
              </p:cNvSpPr>
              <p:nvPr/>
            </p:nvSpPr>
            <p:spPr bwMode="auto">
              <a:xfrm>
                <a:off x="-16430625" y="5572126"/>
                <a:ext cx="966788" cy="119063"/>
              </a:xfrm>
              <a:custGeom>
                <a:avLst/>
                <a:gdLst>
                  <a:gd name="T0" fmla="*/ 138 w 258"/>
                  <a:gd name="T1" fmla="*/ 32 h 32"/>
                  <a:gd name="T2" fmla="*/ 103 w 258"/>
                  <a:gd name="T3" fmla="*/ 32 h 32"/>
                  <a:gd name="T4" fmla="*/ 119 w 258"/>
                  <a:gd name="T5" fmla="*/ 13 h 32"/>
                  <a:gd name="T6" fmla="*/ 116 w 258"/>
                  <a:gd name="T7" fmla="*/ 7 h 32"/>
                  <a:gd name="T8" fmla="*/ 95 w 258"/>
                  <a:gd name="T9" fmla="*/ 5 h 32"/>
                  <a:gd name="T10" fmla="*/ 64 w 258"/>
                  <a:gd name="T11" fmla="*/ 8 h 32"/>
                  <a:gd name="T12" fmla="*/ 47 w 258"/>
                  <a:gd name="T13" fmla="*/ 16 h 32"/>
                  <a:gd name="T14" fmla="*/ 35 w 258"/>
                  <a:gd name="T15" fmla="*/ 32 h 32"/>
                  <a:gd name="T16" fmla="*/ 0 w 258"/>
                  <a:gd name="T17" fmla="*/ 32 h 32"/>
                  <a:gd name="T18" fmla="*/ 26 w 258"/>
                  <a:gd name="T19" fmla="*/ 0 h 32"/>
                  <a:gd name="T20" fmla="*/ 53 w 258"/>
                  <a:gd name="T21" fmla="*/ 0 h 32"/>
                  <a:gd name="T22" fmla="*/ 54 w 258"/>
                  <a:gd name="T23" fmla="*/ 5 h 32"/>
                  <a:gd name="T24" fmla="*/ 56 w 258"/>
                  <a:gd name="T25" fmla="*/ 5 h 32"/>
                  <a:gd name="T26" fmla="*/ 78 w 258"/>
                  <a:gd name="T27" fmla="*/ 1 h 32"/>
                  <a:gd name="T28" fmla="*/ 108 w 258"/>
                  <a:gd name="T29" fmla="*/ 0 h 32"/>
                  <a:gd name="T30" fmla="*/ 154 w 258"/>
                  <a:gd name="T31" fmla="*/ 5 h 32"/>
                  <a:gd name="T32" fmla="*/ 156 w 258"/>
                  <a:gd name="T33" fmla="*/ 5 h 32"/>
                  <a:gd name="T34" fmla="*/ 179 w 258"/>
                  <a:gd name="T35" fmla="*/ 1 h 32"/>
                  <a:gd name="T36" fmla="*/ 210 w 258"/>
                  <a:gd name="T37" fmla="*/ 0 h 32"/>
                  <a:gd name="T38" fmla="*/ 251 w 258"/>
                  <a:gd name="T39" fmla="*/ 3 h 32"/>
                  <a:gd name="T40" fmla="*/ 257 w 258"/>
                  <a:gd name="T41" fmla="*/ 11 h 32"/>
                  <a:gd name="T42" fmla="*/ 241 w 258"/>
                  <a:gd name="T43" fmla="*/ 32 h 32"/>
                  <a:gd name="T44" fmla="*/ 206 w 258"/>
                  <a:gd name="T45" fmla="*/ 32 h 32"/>
                  <a:gd name="T46" fmla="*/ 222 w 258"/>
                  <a:gd name="T47" fmla="*/ 13 h 32"/>
                  <a:gd name="T48" fmla="*/ 219 w 258"/>
                  <a:gd name="T49" fmla="*/ 7 h 32"/>
                  <a:gd name="T50" fmla="*/ 198 w 258"/>
                  <a:gd name="T51" fmla="*/ 5 h 32"/>
                  <a:gd name="T52" fmla="*/ 166 w 258"/>
                  <a:gd name="T53" fmla="*/ 8 h 32"/>
                  <a:gd name="T54" fmla="*/ 151 w 258"/>
                  <a:gd name="T55" fmla="*/ 15 h 32"/>
                  <a:gd name="T56" fmla="*/ 138 w 258"/>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8" h="32">
                    <a:moveTo>
                      <a:pt x="138" y="32"/>
                    </a:moveTo>
                    <a:cubicBezTo>
                      <a:pt x="126" y="32"/>
                      <a:pt x="115" y="32"/>
                      <a:pt x="103" y="32"/>
                    </a:cubicBezTo>
                    <a:cubicBezTo>
                      <a:pt x="108" y="25"/>
                      <a:pt x="113" y="19"/>
                      <a:pt x="119" y="13"/>
                    </a:cubicBezTo>
                    <a:cubicBezTo>
                      <a:pt x="116" y="7"/>
                      <a:pt x="116" y="7"/>
                      <a:pt x="116" y="7"/>
                    </a:cubicBezTo>
                    <a:cubicBezTo>
                      <a:pt x="116" y="7"/>
                      <a:pt x="105" y="5"/>
                      <a:pt x="95" y="5"/>
                    </a:cubicBezTo>
                    <a:cubicBezTo>
                      <a:pt x="82" y="5"/>
                      <a:pt x="71" y="6"/>
                      <a:pt x="64" y="8"/>
                    </a:cubicBezTo>
                    <a:cubicBezTo>
                      <a:pt x="56" y="9"/>
                      <a:pt x="47" y="16"/>
                      <a:pt x="47" y="16"/>
                    </a:cubicBezTo>
                    <a:cubicBezTo>
                      <a:pt x="35" y="32"/>
                      <a:pt x="35" y="32"/>
                      <a:pt x="35" y="32"/>
                    </a:cubicBezTo>
                    <a:cubicBezTo>
                      <a:pt x="23" y="32"/>
                      <a:pt x="12" y="32"/>
                      <a:pt x="0" y="32"/>
                    </a:cubicBezTo>
                    <a:cubicBezTo>
                      <a:pt x="9" y="21"/>
                      <a:pt x="17" y="11"/>
                      <a:pt x="26" y="0"/>
                    </a:cubicBezTo>
                    <a:cubicBezTo>
                      <a:pt x="35" y="0"/>
                      <a:pt x="44" y="0"/>
                      <a:pt x="53" y="0"/>
                    </a:cubicBezTo>
                    <a:cubicBezTo>
                      <a:pt x="54" y="5"/>
                      <a:pt x="54" y="5"/>
                      <a:pt x="54" y="5"/>
                    </a:cubicBezTo>
                    <a:cubicBezTo>
                      <a:pt x="56" y="5"/>
                      <a:pt x="56" y="5"/>
                      <a:pt x="56" y="5"/>
                    </a:cubicBezTo>
                    <a:cubicBezTo>
                      <a:pt x="56" y="5"/>
                      <a:pt x="69" y="2"/>
                      <a:pt x="78" y="1"/>
                    </a:cubicBezTo>
                    <a:cubicBezTo>
                      <a:pt x="88" y="0"/>
                      <a:pt x="97" y="0"/>
                      <a:pt x="108" y="0"/>
                    </a:cubicBezTo>
                    <a:cubicBezTo>
                      <a:pt x="133" y="0"/>
                      <a:pt x="154" y="5"/>
                      <a:pt x="154" y="5"/>
                    </a:cubicBezTo>
                    <a:cubicBezTo>
                      <a:pt x="156" y="5"/>
                      <a:pt x="156" y="5"/>
                      <a:pt x="156" y="5"/>
                    </a:cubicBezTo>
                    <a:cubicBezTo>
                      <a:pt x="156" y="5"/>
                      <a:pt x="170" y="2"/>
                      <a:pt x="179" y="1"/>
                    </a:cubicBezTo>
                    <a:cubicBezTo>
                      <a:pt x="189" y="0"/>
                      <a:pt x="199" y="0"/>
                      <a:pt x="210" y="0"/>
                    </a:cubicBezTo>
                    <a:cubicBezTo>
                      <a:pt x="230" y="0"/>
                      <a:pt x="243" y="1"/>
                      <a:pt x="251" y="3"/>
                    </a:cubicBezTo>
                    <a:cubicBezTo>
                      <a:pt x="258" y="5"/>
                      <a:pt x="257" y="11"/>
                      <a:pt x="257" y="11"/>
                    </a:cubicBezTo>
                    <a:cubicBezTo>
                      <a:pt x="252" y="18"/>
                      <a:pt x="247" y="25"/>
                      <a:pt x="241" y="32"/>
                    </a:cubicBezTo>
                    <a:cubicBezTo>
                      <a:pt x="230" y="32"/>
                      <a:pt x="218" y="32"/>
                      <a:pt x="206" y="32"/>
                    </a:cubicBezTo>
                    <a:cubicBezTo>
                      <a:pt x="212" y="25"/>
                      <a:pt x="217" y="19"/>
                      <a:pt x="222" y="13"/>
                    </a:cubicBezTo>
                    <a:cubicBezTo>
                      <a:pt x="219" y="7"/>
                      <a:pt x="219" y="7"/>
                      <a:pt x="219" y="7"/>
                    </a:cubicBezTo>
                    <a:cubicBezTo>
                      <a:pt x="219" y="7"/>
                      <a:pt x="208" y="5"/>
                      <a:pt x="198" y="5"/>
                    </a:cubicBezTo>
                    <a:cubicBezTo>
                      <a:pt x="184" y="5"/>
                      <a:pt x="174" y="6"/>
                      <a:pt x="166" y="8"/>
                    </a:cubicBezTo>
                    <a:cubicBezTo>
                      <a:pt x="159" y="9"/>
                      <a:pt x="151" y="15"/>
                      <a:pt x="151" y="15"/>
                    </a:cubicBezTo>
                    <a:lnTo>
                      <a:pt x="138"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4" name="Freeform 407"/>
              <p:cNvSpPr>
                <a:spLocks noEditPoints="1"/>
              </p:cNvSpPr>
              <p:nvPr/>
            </p:nvSpPr>
            <p:spPr bwMode="auto">
              <a:xfrm>
                <a:off x="-15362238" y="5572126"/>
                <a:ext cx="555625" cy="119063"/>
              </a:xfrm>
              <a:custGeom>
                <a:avLst/>
                <a:gdLst>
                  <a:gd name="T0" fmla="*/ 107 w 148"/>
                  <a:gd name="T1" fmla="*/ 32 h 32"/>
                  <a:gd name="T2" fmla="*/ 103 w 148"/>
                  <a:gd name="T3" fmla="*/ 27 h 32"/>
                  <a:gd name="T4" fmla="*/ 102 w 148"/>
                  <a:gd name="T5" fmla="*/ 27 h 32"/>
                  <a:gd name="T6" fmla="*/ 76 w 148"/>
                  <a:gd name="T7" fmla="*/ 32 h 32"/>
                  <a:gd name="T8" fmla="*/ 44 w 148"/>
                  <a:gd name="T9" fmla="*/ 32 h 32"/>
                  <a:gd name="T10" fmla="*/ 8 w 148"/>
                  <a:gd name="T11" fmla="*/ 30 h 32"/>
                  <a:gd name="T12" fmla="*/ 0 w 148"/>
                  <a:gd name="T13" fmla="*/ 23 h 32"/>
                  <a:gd name="T14" fmla="*/ 25 w 148"/>
                  <a:gd name="T15" fmla="*/ 15 h 32"/>
                  <a:gd name="T16" fmla="*/ 84 w 148"/>
                  <a:gd name="T17" fmla="*/ 13 h 32"/>
                  <a:gd name="T18" fmla="*/ 112 w 148"/>
                  <a:gd name="T19" fmla="*/ 13 h 32"/>
                  <a:gd name="T20" fmla="*/ 113 w 148"/>
                  <a:gd name="T21" fmla="*/ 11 h 32"/>
                  <a:gd name="T22" fmla="*/ 110 w 148"/>
                  <a:gd name="T23" fmla="*/ 6 h 32"/>
                  <a:gd name="T24" fmla="*/ 88 w 148"/>
                  <a:gd name="T25" fmla="*/ 5 h 32"/>
                  <a:gd name="T26" fmla="*/ 63 w 148"/>
                  <a:gd name="T27" fmla="*/ 6 h 32"/>
                  <a:gd name="T28" fmla="*/ 40 w 148"/>
                  <a:gd name="T29" fmla="*/ 7 h 32"/>
                  <a:gd name="T30" fmla="*/ 32 w 148"/>
                  <a:gd name="T31" fmla="*/ 3 h 32"/>
                  <a:gd name="T32" fmla="*/ 63 w 148"/>
                  <a:gd name="T33" fmla="*/ 1 h 32"/>
                  <a:gd name="T34" fmla="*/ 93 w 148"/>
                  <a:gd name="T35" fmla="*/ 0 h 32"/>
                  <a:gd name="T36" fmla="*/ 138 w 148"/>
                  <a:gd name="T37" fmla="*/ 3 h 32"/>
                  <a:gd name="T38" fmla="*/ 148 w 148"/>
                  <a:gd name="T39" fmla="*/ 11 h 32"/>
                  <a:gd name="T40" fmla="*/ 132 w 148"/>
                  <a:gd name="T41" fmla="*/ 32 h 32"/>
                  <a:gd name="T42" fmla="*/ 107 w 148"/>
                  <a:gd name="T43" fmla="*/ 32 h 32"/>
                  <a:gd name="T44" fmla="*/ 59 w 148"/>
                  <a:gd name="T45" fmla="*/ 27 h 32"/>
                  <a:gd name="T46" fmla="*/ 91 w 148"/>
                  <a:gd name="T47" fmla="*/ 25 h 32"/>
                  <a:gd name="T48" fmla="*/ 107 w 148"/>
                  <a:gd name="T49" fmla="*/ 19 h 32"/>
                  <a:gd name="T50" fmla="*/ 109 w 148"/>
                  <a:gd name="T51" fmla="*/ 17 h 32"/>
                  <a:gd name="T52" fmla="*/ 88 w 148"/>
                  <a:gd name="T53" fmla="*/ 17 h 32"/>
                  <a:gd name="T54" fmla="*/ 51 w 148"/>
                  <a:gd name="T55" fmla="*/ 18 h 32"/>
                  <a:gd name="T56" fmla="*/ 36 w 148"/>
                  <a:gd name="T57" fmla="*/ 23 h 32"/>
                  <a:gd name="T58" fmla="*/ 40 w 148"/>
                  <a:gd name="T59" fmla="*/ 26 h 32"/>
                  <a:gd name="T60" fmla="*/ 59 w 148"/>
                  <a:gd name="T61"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 h="32">
                    <a:moveTo>
                      <a:pt x="107" y="32"/>
                    </a:moveTo>
                    <a:cubicBezTo>
                      <a:pt x="103" y="27"/>
                      <a:pt x="103" y="27"/>
                      <a:pt x="103" y="27"/>
                    </a:cubicBezTo>
                    <a:cubicBezTo>
                      <a:pt x="102" y="27"/>
                      <a:pt x="102" y="27"/>
                      <a:pt x="102" y="27"/>
                    </a:cubicBezTo>
                    <a:cubicBezTo>
                      <a:pt x="93" y="29"/>
                      <a:pt x="84" y="31"/>
                      <a:pt x="76" y="32"/>
                    </a:cubicBezTo>
                    <a:cubicBezTo>
                      <a:pt x="67" y="32"/>
                      <a:pt x="56" y="32"/>
                      <a:pt x="44" y="32"/>
                    </a:cubicBezTo>
                    <a:cubicBezTo>
                      <a:pt x="28" y="32"/>
                      <a:pt x="16" y="32"/>
                      <a:pt x="8" y="30"/>
                    </a:cubicBezTo>
                    <a:cubicBezTo>
                      <a:pt x="0" y="28"/>
                      <a:pt x="0" y="23"/>
                      <a:pt x="0" y="23"/>
                    </a:cubicBezTo>
                    <a:cubicBezTo>
                      <a:pt x="0" y="23"/>
                      <a:pt x="11" y="17"/>
                      <a:pt x="25" y="15"/>
                    </a:cubicBezTo>
                    <a:cubicBezTo>
                      <a:pt x="39" y="14"/>
                      <a:pt x="58" y="13"/>
                      <a:pt x="84" y="13"/>
                    </a:cubicBezTo>
                    <a:cubicBezTo>
                      <a:pt x="93" y="13"/>
                      <a:pt x="103" y="13"/>
                      <a:pt x="112" y="13"/>
                    </a:cubicBezTo>
                    <a:cubicBezTo>
                      <a:pt x="113" y="11"/>
                      <a:pt x="113" y="11"/>
                      <a:pt x="113" y="11"/>
                    </a:cubicBezTo>
                    <a:cubicBezTo>
                      <a:pt x="110" y="6"/>
                      <a:pt x="110" y="6"/>
                      <a:pt x="110" y="6"/>
                    </a:cubicBezTo>
                    <a:cubicBezTo>
                      <a:pt x="110" y="6"/>
                      <a:pt x="98" y="5"/>
                      <a:pt x="88" y="5"/>
                    </a:cubicBezTo>
                    <a:cubicBezTo>
                      <a:pt x="80" y="5"/>
                      <a:pt x="72" y="5"/>
                      <a:pt x="63" y="6"/>
                    </a:cubicBezTo>
                    <a:cubicBezTo>
                      <a:pt x="55" y="6"/>
                      <a:pt x="48" y="7"/>
                      <a:pt x="40" y="7"/>
                    </a:cubicBezTo>
                    <a:cubicBezTo>
                      <a:pt x="32" y="3"/>
                      <a:pt x="32" y="3"/>
                      <a:pt x="32" y="3"/>
                    </a:cubicBezTo>
                    <a:cubicBezTo>
                      <a:pt x="42" y="2"/>
                      <a:pt x="52" y="1"/>
                      <a:pt x="63" y="1"/>
                    </a:cubicBezTo>
                    <a:cubicBezTo>
                      <a:pt x="74" y="0"/>
                      <a:pt x="84" y="0"/>
                      <a:pt x="93" y="0"/>
                    </a:cubicBezTo>
                    <a:cubicBezTo>
                      <a:pt x="114" y="0"/>
                      <a:pt x="129" y="1"/>
                      <a:pt x="138" y="3"/>
                    </a:cubicBezTo>
                    <a:cubicBezTo>
                      <a:pt x="148" y="4"/>
                      <a:pt x="148" y="11"/>
                      <a:pt x="148" y="11"/>
                    </a:cubicBezTo>
                    <a:cubicBezTo>
                      <a:pt x="143" y="18"/>
                      <a:pt x="137" y="25"/>
                      <a:pt x="132" y="32"/>
                    </a:cubicBezTo>
                    <a:cubicBezTo>
                      <a:pt x="124" y="32"/>
                      <a:pt x="115" y="32"/>
                      <a:pt x="107" y="32"/>
                    </a:cubicBezTo>
                    <a:close/>
                    <a:moveTo>
                      <a:pt x="59" y="27"/>
                    </a:moveTo>
                    <a:cubicBezTo>
                      <a:pt x="72" y="27"/>
                      <a:pt x="82" y="26"/>
                      <a:pt x="91" y="25"/>
                    </a:cubicBezTo>
                    <a:cubicBezTo>
                      <a:pt x="99" y="24"/>
                      <a:pt x="107" y="19"/>
                      <a:pt x="107" y="19"/>
                    </a:cubicBezTo>
                    <a:cubicBezTo>
                      <a:pt x="109" y="17"/>
                      <a:pt x="109" y="17"/>
                      <a:pt x="109" y="17"/>
                    </a:cubicBezTo>
                    <a:cubicBezTo>
                      <a:pt x="102" y="17"/>
                      <a:pt x="95" y="17"/>
                      <a:pt x="88" y="17"/>
                    </a:cubicBezTo>
                    <a:cubicBezTo>
                      <a:pt x="71" y="17"/>
                      <a:pt x="59" y="18"/>
                      <a:pt x="51" y="18"/>
                    </a:cubicBezTo>
                    <a:cubicBezTo>
                      <a:pt x="42" y="19"/>
                      <a:pt x="36" y="23"/>
                      <a:pt x="36" y="23"/>
                    </a:cubicBezTo>
                    <a:cubicBezTo>
                      <a:pt x="40" y="26"/>
                      <a:pt x="40" y="26"/>
                      <a:pt x="40" y="26"/>
                    </a:cubicBezTo>
                    <a:cubicBezTo>
                      <a:pt x="40" y="26"/>
                      <a:pt x="50" y="27"/>
                      <a:pt x="59"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5" name="Freeform 408"/>
              <p:cNvSpPr>
                <a:spLocks/>
              </p:cNvSpPr>
              <p:nvPr/>
            </p:nvSpPr>
            <p:spPr bwMode="auto">
              <a:xfrm>
                <a:off x="-14682788" y="5572126"/>
                <a:ext cx="614363" cy="119063"/>
              </a:xfrm>
              <a:custGeom>
                <a:avLst/>
                <a:gdLst>
                  <a:gd name="T0" fmla="*/ 144 w 164"/>
                  <a:gd name="T1" fmla="*/ 32 h 32"/>
                  <a:gd name="T2" fmla="*/ 109 w 164"/>
                  <a:gd name="T3" fmla="*/ 32 h 32"/>
                  <a:gd name="T4" fmla="*/ 123 w 164"/>
                  <a:gd name="T5" fmla="*/ 13 h 32"/>
                  <a:gd name="T6" fmla="*/ 119 w 164"/>
                  <a:gd name="T7" fmla="*/ 7 h 32"/>
                  <a:gd name="T8" fmla="*/ 96 w 164"/>
                  <a:gd name="T9" fmla="*/ 5 h 32"/>
                  <a:gd name="T10" fmla="*/ 62 w 164"/>
                  <a:gd name="T11" fmla="*/ 8 h 32"/>
                  <a:gd name="T12" fmla="*/ 46 w 164"/>
                  <a:gd name="T13" fmla="*/ 16 h 32"/>
                  <a:gd name="T14" fmla="*/ 34 w 164"/>
                  <a:gd name="T15" fmla="*/ 32 h 32"/>
                  <a:gd name="T16" fmla="*/ 0 w 164"/>
                  <a:gd name="T17" fmla="*/ 32 h 32"/>
                  <a:gd name="T18" fmla="*/ 23 w 164"/>
                  <a:gd name="T19" fmla="*/ 0 h 32"/>
                  <a:gd name="T20" fmla="*/ 50 w 164"/>
                  <a:gd name="T21" fmla="*/ 0 h 32"/>
                  <a:gd name="T22" fmla="*/ 52 w 164"/>
                  <a:gd name="T23" fmla="*/ 5 h 32"/>
                  <a:gd name="T24" fmla="*/ 54 w 164"/>
                  <a:gd name="T25" fmla="*/ 5 h 32"/>
                  <a:gd name="T26" fmla="*/ 77 w 164"/>
                  <a:gd name="T27" fmla="*/ 1 h 32"/>
                  <a:gd name="T28" fmla="*/ 108 w 164"/>
                  <a:gd name="T29" fmla="*/ 0 h 32"/>
                  <a:gd name="T30" fmla="*/ 158 w 164"/>
                  <a:gd name="T31" fmla="*/ 11 h 32"/>
                  <a:gd name="T32" fmla="*/ 144 w 164"/>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32">
                    <a:moveTo>
                      <a:pt x="144" y="32"/>
                    </a:moveTo>
                    <a:cubicBezTo>
                      <a:pt x="132" y="32"/>
                      <a:pt x="120" y="32"/>
                      <a:pt x="109" y="32"/>
                    </a:cubicBezTo>
                    <a:cubicBezTo>
                      <a:pt x="113" y="25"/>
                      <a:pt x="118" y="19"/>
                      <a:pt x="123" y="13"/>
                    </a:cubicBezTo>
                    <a:cubicBezTo>
                      <a:pt x="119" y="7"/>
                      <a:pt x="119" y="7"/>
                      <a:pt x="119" y="7"/>
                    </a:cubicBezTo>
                    <a:cubicBezTo>
                      <a:pt x="119" y="7"/>
                      <a:pt x="107" y="5"/>
                      <a:pt x="96" y="5"/>
                    </a:cubicBezTo>
                    <a:cubicBezTo>
                      <a:pt x="82" y="5"/>
                      <a:pt x="70" y="6"/>
                      <a:pt x="62" y="8"/>
                    </a:cubicBezTo>
                    <a:cubicBezTo>
                      <a:pt x="54" y="9"/>
                      <a:pt x="46" y="16"/>
                      <a:pt x="46" y="16"/>
                    </a:cubicBezTo>
                    <a:cubicBezTo>
                      <a:pt x="34" y="32"/>
                      <a:pt x="34" y="32"/>
                      <a:pt x="34" y="32"/>
                    </a:cubicBezTo>
                    <a:cubicBezTo>
                      <a:pt x="23" y="32"/>
                      <a:pt x="11" y="32"/>
                      <a:pt x="0" y="32"/>
                    </a:cubicBezTo>
                    <a:cubicBezTo>
                      <a:pt x="7" y="21"/>
                      <a:pt x="15" y="11"/>
                      <a:pt x="23" y="0"/>
                    </a:cubicBezTo>
                    <a:cubicBezTo>
                      <a:pt x="32" y="0"/>
                      <a:pt x="41" y="0"/>
                      <a:pt x="50" y="0"/>
                    </a:cubicBezTo>
                    <a:cubicBezTo>
                      <a:pt x="52" y="5"/>
                      <a:pt x="52" y="5"/>
                      <a:pt x="52" y="5"/>
                    </a:cubicBezTo>
                    <a:cubicBezTo>
                      <a:pt x="54" y="5"/>
                      <a:pt x="54" y="5"/>
                      <a:pt x="54" y="5"/>
                    </a:cubicBezTo>
                    <a:cubicBezTo>
                      <a:pt x="60" y="3"/>
                      <a:pt x="68" y="2"/>
                      <a:pt x="77" y="1"/>
                    </a:cubicBezTo>
                    <a:cubicBezTo>
                      <a:pt x="87" y="0"/>
                      <a:pt x="97" y="0"/>
                      <a:pt x="108" y="0"/>
                    </a:cubicBezTo>
                    <a:cubicBezTo>
                      <a:pt x="147" y="0"/>
                      <a:pt x="164" y="4"/>
                      <a:pt x="158" y="11"/>
                    </a:cubicBezTo>
                    <a:cubicBezTo>
                      <a:pt x="153" y="18"/>
                      <a:pt x="149"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6" name="Freeform 409"/>
              <p:cNvSpPr>
                <a:spLocks noEditPoints="1"/>
              </p:cNvSpPr>
              <p:nvPr/>
            </p:nvSpPr>
            <p:spPr bwMode="auto">
              <a:xfrm>
                <a:off x="-13963650" y="5526088"/>
                <a:ext cx="638175" cy="165100"/>
              </a:xfrm>
              <a:custGeom>
                <a:avLst/>
                <a:gdLst>
                  <a:gd name="T0" fmla="*/ 54 w 170"/>
                  <a:gd name="T1" fmla="*/ 44 h 44"/>
                  <a:gd name="T2" fmla="*/ 10 w 170"/>
                  <a:gd name="T3" fmla="*/ 40 h 44"/>
                  <a:gd name="T4" fmla="*/ 1 w 170"/>
                  <a:gd name="T5" fmla="*/ 28 h 44"/>
                  <a:gd name="T6" fmla="*/ 27 w 170"/>
                  <a:gd name="T7" fmla="*/ 16 h 44"/>
                  <a:gd name="T8" fmla="*/ 78 w 170"/>
                  <a:gd name="T9" fmla="*/ 12 h 44"/>
                  <a:gd name="T10" fmla="*/ 124 w 170"/>
                  <a:gd name="T11" fmla="*/ 16 h 44"/>
                  <a:gd name="T12" fmla="*/ 126 w 170"/>
                  <a:gd name="T13" fmla="*/ 16 h 44"/>
                  <a:gd name="T14" fmla="*/ 127 w 170"/>
                  <a:gd name="T15" fmla="*/ 11 h 44"/>
                  <a:gd name="T16" fmla="*/ 135 w 170"/>
                  <a:gd name="T17" fmla="*/ 0 h 44"/>
                  <a:gd name="T18" fmla="*/ 170 w 170"/>
                  <a:gd name="T19" fmla="*/ 0 h 44"/>
                  <a:gd name="T20" fmla="*/ 139 w 170"/>
                  <a:gd name="T21" fmla="*/ 44 h 44"/>
                  <a:gd name="T22" fmla="*/ 112 w 170"/>
                  <a:gd name="T23" fmla="*/ 44 h 44"/>
                  <a:gd name="T24" fmla="*/ 108 w 170"/>
                  <a:gd name="T25" fmla="*/ 40 h 44"/>
                  <a:gd name="T26" fmla="*/ 107 w 170"/>
                  <a:gd name="T27" fmla="*/ 40 h 44"/>
                  <a:gd name="T28" fmla="*/ 54 w 170"/>
                  <a:gd name="T29" fmla="*/ 44 h 44"/>
                  <a:gd name="T30" fmla="*/ 68 w 170"/>
                  <a:gd name="T31" fmla="*/ 39 h 44"/>
                  <a:gd name="T32" fmla="*/ 101 w 170"/>
                  <a:gd name="T33" fmla="*/ 37 h 44"/>
                  <a:gd name="T34" fmla="*/ 116 w 170"/>
                  <a:gd name="T35" fmla="*/ 29 h 44"/>
                  <a:gd name="T36" fmla="*/ 117 w 170"/>
                  <a:gd name="T37" fmla="*/ 28 h 44"/>
                  <a:gd name="T38" fmla="*/ 113 w 170"/>
                  <a:gd name="T39" fmla="*/ 20 h 44"/>
                  <a:gd name="T40" fmla="*/ 83 w 170"/>
                  <a:gd name="T41" fmla="*/ 17 h 44"/>
                  <a:gd name="T42" fmla="*/ 53 w 170"/>
                  <a:gd name="T43" fmla="*/ 20 h 44"/>
                  <a:gd name="T44" fmla="*/ 37 w 170"/>
                  <a:gd name="T45" fmla="*/ 28 h 44"/>
                  <a:gd name="T46" fmla="*/ 41 w 170"/>
                  <a:gd name="T47" fmla="*/ 36 h 44"/>
                  <a:gd name="T48" fmla="*/ 68 w 170"/>
                  <a:gd name="T4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 h="44">
                    <a:moveTo>
                      <a:pt x="54" y="44"/>
                    </a:moveTo>
                    <a:cubicBezTo>
                      <a:pt x="34" y="44"/>
                      <a:pt x="19" y="43"/>
                      <a:pt x="10" y="40"/>
                    </a:cubicBezTo>
                    <a:cubicBezTo>
                      <a:pt x="0" y="37"/>
                      <a:pt x="1" y="28"/>
                      <a:pt x="1" y="28"/>
                    </a:cubicBezTo>
                    <a:cubicBezTo>
                      <a:pt x="1" y="28"/>
                      <a:pt x="14" y="19"/>
                      <a:pt x="27" y="16"/>
                    </a:cubicBezTo>
                    <a:cubicBezTo>
                      <a:pt x="41" y="13"/>
                      <a:pt x="58" y="12"/>
                      <a:pt x="78" y="12"/>
                    </a:cubicBezTo>
                    <a:cubicBezTo>
                      <a:pt x="100" y="12"/>
                      <a:pt x="115" y="13"/>
                      <a:pt x="124" y="16"/>
                    </a:cubicBezTo>
                    <a:cubicBezTo>
                      <a:pt x="126" y="16"/>
                      <a:pt x="126" y="16"/>
                      <a:pt x="126" y="16"/>
                    </a:cubicBezTo>
                    <a:cubicBezTo>
                      <a:pt x="127" y="11"/>
                      <a:pt x="127" y="11"/>
                      <a:pt x="127" y="11"/>
                    </a:cubicBezTo>
                    <a:cubicBezTo>
                      <a:pt x="135" y="0"/>
                      <a:pt x="135" y="0"/>
                      <a:pt x="135" y="0"/>
                    </a:cubicBezTo>
                    <a:cubicBezTo>
                      <a:pt x="147" y="0"/>
                      <a:pt x="158" y="0"/>
                      <a:pt x="170" y="0"/>
                    </a:cubicBezTo>
                    <a:cubicBezTo>
                      <a:pt x="160" y="15"/>
                      <a:pt x="149" y="29"/>
                      <a:pt x="139" y="44"/>
                    </a:cubicBezTo>
                    <a:cubicBezTo>
                      <a:pt x="130" y="44"/>
                      <a:pt x="121" y="44"/>
                      <a:pt x="112" y="44"/>
                    </a:cubicBezTo>
                    <a:cubicBezTo>
                      <a:pt x="108" y="40"/>
                      <a:pt x="108" y="40"/>
                      <a:pt x="108" y="40"/>
                    </a:cubicBezTo>
                    <a:cubicBezTo>
                      <a:pt x="107" y="40"/>
                      <a:pt x="107" y="40"/>
                      <a:pt x="107" y="40"/>
                    </a:cubicBezTo>
                    <a:cubicBezTo>
                      <a:pt x="94" y="43"/>
                      <a:pt x="76" y="44"/>
                      <a:pt x="54" y="44"/>
                    </a:cubicBezTo>
                    <a:close/>
                    <a:moveTo>
                      <a:pt x="68" y="39"/>
                    </a:moveTo>
                    <a:cubicBezTo>
                      <a:pt x="82" y="39"/>
                      <a:pt x="93" y="38"/>
                      <a:pt x="101" y="37"/>
                    </a:cubicBezTo>
                    <a:cubicBezTo>
                      <a:pt x="108" y="35"/>
                      <a:pt x="116" y="29"/>
                      <a:pt x="116" y="29"/>
                    </a:cubicBezTo>
                    <a:cubicBezTo>
                      <a:pt x="117" y="28"/>
                      <a:pt x="117" y="28"/>
                      <a:pt x="117" y="28"/>
                    </a:cubicBezTo>
                    <a:cubicBezTo>
                      <a:pt x="113" y="20"/>
                      <a:pt x="113" y="20"/>
                      <a:pt x="113" y="20"/>
                    </a:cubicBezTo>
                    <a:cubicBezTo>
                      <a:pt x="113" y="20"/>
                      <a:pt x="97" y="17"/>
                      <a:pt x="83" y="17"/>
                    </a:cubicBezTo>
                    <a:cubicBezTo>
                      <a:pt x="71" y="17"/>
                      <a:pt x="61" y="18"/>
                      <a:pt x="53" y="20"/>
                    </a:cubicBezTo>
                    <a:cubicBezTo>
                      <a:pt x="45" y="22"/>
                      <a:pt x="37" y="28"/>
                      <a:pt x="37" y="28"/>
                    </a:cubicBezTo>
                    <a:cubicBezTo>
                      <a:pt x="41" y="36"/>
                      <a:pt x="41" y="36"/>
                      <a:pt x="41" y="36"/>
                    </a:cubicBezTo>
                    <a:cubicBezTo>
                      <a:pt x="41" y="36"/>
                      <a:pt x="55" y="39"/>
                      <a:pt x="68" y="3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7" name="Freeform 410"/>
              <p:cNvSpPr>
                <a:spLocks/>
              </p:cNvSpPr>
              <p:nvPr/>
            </p:nvSpPr>
            <p:spPr bwMode="auto">
              <a:xfrm>
                <a:off x="19243675" y="5572126"/>
                <a:ext cx="479425" cy="119063"/>
              </a:xfrm>
              <a:custGeom>
                <a:avLst/>
                <a:gdLst>
                  <a:gd name="T0" fmla="*/ 83 w 128"/>
                  <a:gd name="T1" fmla="*/ 32 h 32"/>
                  <a:gd name="T2" fmla="*/ 25 w 128"/>
                  <a:gd name="T3" fmla="*/ 28 h 32"/>
                  <a:gd name="T4" fmla="*/ 0 w 128"/>
                  <a:gd name="T5" fmla="*/ 16 h 32"/>
                  <a:gd name="T6" fmla="*/ 14 w 128"/>
                  <a:gd name="T7" fmla="*/ 4 h 32"/>
                  <a:gd name="T8" fmla="*/ 70 w 128"/>
                  <a:gd name="T9" fmla="*/ 0 h 32"/>
                  <a:gd name="T10" fmla="*/ 117 w 128"/>
                  <a:gd name="T11" fmla="*/ 2 h 32"/>
                  <a:gd name="T12" fmla="*/ 110 w 128"/>
                  <a:gd name="T13" fmla="*/ 7 h 32"/>
                  <a:gd name="T14" fmla="*/ 72 w 128"/>
                  <a:gd name="T15" fmla="*/ 5 h 32"/>
                  <a:gd name="T16" fmla="*/ 35 w 128"/>
                  <a:gd name="T17" fmla="*/ 16 h 32"/>
                  <a:gd name="T18" fmla="*/ 50 w 128"/>
                  <a:gd name="T19" fmla="*/ 24 h 32"/>
                  <a:gd name="T20" fmla="*/ 82 w 128"/>
                  <a:gd name="T21" fmla="*/ 27 h 32"/>
                  <a:gd name="T22" fmla="*/ 125 w 128"/>
                  <a:gd name="T23" fmla="*/ 25 h 32"/>
                  <a:gd name="T24" fmla="*/ 128 w 128"/>
                  <a:gd name="T25" fmla="*/ 30 h 32"/>
                  <a:gd name="T26" fmla="*/ 108 w 128"/>
                  <a:gd name="T27" fmla="*/ 32 h 32"/>
                  <a:gd name="T28" fmla="*/ 83 w 128"/>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32">
                    <a:moveTo>
                      <a:pt x="83" y="32"/>
                    </a:moveTo>
                    <a:cubicBezTo>
                      <a:pt x="58" y="32"/>
                      <a:pt x="39" y="31"/>
                      <a:pt x="25" y="28"/>
                    </a:cubicBezTo>
                    <a:cubicBezTo>
                      <a:pt x="10" y="25"/>
                      <a:pt x="0" y="16"/>
                      <a:pt x="0" y="16"/>
                    </a:cubicBezTo>
                    <a:cubicBezTo>
                      <a:pt x="0" y="16"/>
                      <a:pt x="2" y="7"/>
                      <a:pt x="14" y="4"/>
                    </a:cubicBezTo>
                    <a:cubicBezTo>
                      <a:pt x="26" y="1"/>
                      <a:pt x="45" y="0"/>
                      <a:pt x="70" y="0"/>
                    </a:cubicBezTo>
                    <a:cubicBezTo>
                      <a:pt x="87" y="0"/>
                      <a:pt x="103" y="0"/>
                      <a:pt x="117" y="2"/>
                    </a:cubicBezTo>
                    <a:cubicBezTo>
                      <a:pt x="110" y="7"/>
                      <a:pt x="110" y="7"/>
                      <a:pt x="110" y="7"/>
                    </a:cubicBezTo>
                    <a:cubicBezTo>
                      <a:pt x="94" y="6"/>
                      <a:pt x="82" y="5"/>
                      <a:pt x="72" y="5"/>
                    </a:cubicBezTo>
                    <a:cubicBezTo>
                      <a:pt x="44" y="5"/>
                      <a:pt x="32" y="9"/>
                      <a:pt x="35" y="16"/>
                    </a:cubicBezTo>
                    <a:cubicBezTo>
                      <a:pt x="35" y="16"/>
                      <a:pt x="42" y="23"/>
                      <a:pt x="50" y="24"/>
                    </a:cubicBezTo>
                    <a:cubicBezTo>
                      <a:pt x="58" y="26"/>
                      <a:pt x="68" y="27"/>
                      <a:pt x="82" y="27"/>
                    </a:cubicBezTo>
                    <a:cubicBezTo>
                      <a:pt x="97" y="27"/>
                      <a:pt x="112" y="26"/>
                      <a:pt x="125" y="25"/>
                    </a:cubicBezTo>
                    <a:cubicBezTo>
                      <a:pt x="128" y="30"/>
                      <a:pt x="128" y="30"/>
                      <a:pt x="128" y="30"/>
                    </a:cubicBezTo>
                    <a:cubicBezTo>
                      <a:pt x="122" y="31"/>
                      <a:pt x="115" y="32"/>
                      <a:pt x="108" y="32"/>
                    </a:cubicBezTo>
                    <a:cubicBezTo>
                      <a:pt x="102" y="32"/>
                      <a:pt x="93" y="32"/>
                      <a:pt x="83"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8" name="Freeform 411"/>
              <p:cNvSpPr>
                <a:spLocks noEditPoints="1"/>
              </p:cNvSpPr>
              <p:nvPr/>
            </p:nvSpPr>
            <p:spPr bwMode="auto">
              <a:xfrm>
                <a:off x="19802475" y="5572126"/>
                <a:ext cx="581025" cy="119063"/>
              </a:xfrm>
              <a:custGeom>
                <a:avLst/>
                <a:gdLst>
                  <a:gd name="T0" fmla="*/ 155 w 155"/>
                  <a:gd name="T1" fmla="*/ 16 h 32"/>
                  <a:gd name="T2" fmla="*/ 140 w 155"/>
                  <a:gd name="T3" fmla="*/ 28 h 32"/>
                  <a:gd name="T4" fmla="*/ 85 w 155"/>
                  <a:gd name="T5" fmla="*/ 32 h 32"/>
                  <a:gd name="T6" fmla="*/ 44 w 155"/>
                  <a:gd name="T7" fmla="*/ 30 h 32"/>
                  <a:gd name="T8" fmla="*/ 14 w 155"/>
                  <a:gd name="T9" fmla="*/ 25 h 32"/>
                  <a:gd name="T10" fmla="*/ 0 w 155"/>
                  <a:gd name="T11" fmla="*/ 16 h 32"/>
                  <a:gd name="T12" fmla="*/ 15 w 155"/>
                  <a:gd name="T13" fmla="*/ 4 h 32"/>
                  <a:gd name="T14" fmla="*/ 70 w 155"/>
                  <a:gd name="T15" fmla="*/ 0 h 32"/>
                  <a:gd name="T16" fmla="*/ 128 w 155"/>
                  <a:gd name="T17" fmla="*/ 4 h 32"/>
                  <a:gd name="T18" fmla="*/ 155 w 155"/>
                  <a:gd name="T19" fmla="*/ 16 h 32"/>
                  <a:gd name="T20" fmla="*/ 36 w 155"/>
                  <a:gd name="T21" fmla="*/ 16 h 32"/>
                  <a:gd name="T22" fmla="*/ 83 w 155"/>
                  <a:gd name="T23" fmla="*/ 27 h 32"/>
                  <a:gd name="T24" fmla="*/ 119 w 155"/>
                  <a:gd name="T25" fmla="*/ 16 h 32"/>
                  <a:gd name="T26" fmla="*/ 72 w 155"/>
                  <a:gd name="T27" fmla="*/ 5 h 32"/>
                  <a:gd name="T28" fmla="*/ 42 w 155"/>
                  <a:gd name="T29" fmla="*/ 8 h 32"/>
                  <a:gd name="T30" fmla="*/ 36 w 155"/>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32">
                    <a:moveTo>
                      <a:pt x="155" y="16"/>
                    </a:moveTo>
                    <a:cubicBezTo>
                      <a:pt x="155" y="16"/>
                      <a:pt x="152" y="25"/>
                      <a:pt x="140" y="28"/>
                    </a:cubicBezTo>
                    <a:cubicBezTo>
                      <a:pt x="128" y="31"/>
                      <a:pt x="110" y="32"/>
                      <a:pt x="85" y="32"/>
                    </a:cubicBezTo>
                    <a:cubicBezTo>
                      <a:pt x="70" y="32"/>
                      <a:pt x="56" y="32"/>
                      <a:pt x="44" y="30"/>
                    </a:cubicBezTo>
                    <a:cubicBezTo>
                      <a:pt x="31" y="29"/>
                      <a:pt x="22" y="27"/>
                      <a:pt x="14" y="25"/>
                    </a:cubicBezTo>
                    <a:cubicBezTo>
                      <a:pt x="6" y="22"/>
                      <a:pt x="0" y="16"/>
                      <a:pt x="0" y="16"/>
                    </a:cubicBezTo>
                    <a:cubicBezTo>
                      <a:pt x="0" y="16"/>
                      <a:pt x="2" y="7"/>
                      <a:pt x="15" y="4"/>
                    </a:cubicBezTo>
                    <a:cubicBezTo>
                      <a:pt x="27" y="1"/>
                      <a:pt x="45" y="0"/>
                      <a:pt x="70" y="0"/>
                    </a:cubicBezTo>
                    <a:cubicBezTo>
                      <a:pt x="93" y="0"/>
                      <a:pt x="113" y="1"/>
                      <a:pt x="128" y="4"/>
                    </a:cubicBezTo>
                    <a:cubicBezTo>
                      <a:pt x="143" y="7"/>
                      <a:pt x="155" y="16"/>
                      <a:pt x="155" y="16"/>
                    </a:cubicBezTo>
                    <a:close/>
                    <a:moveTo>
                      <a:pt x="36" y="16"/>
                    </a:moveTo>
                    <a:cubicBezTo>
                      <a:pt x="40" y="23"/>
                      <a:pt x="55" y="27"/>
                      <a:pt x="83" y="27"/>
                    </a:cubicBezTo>
                    <a:cubicBezTo>
                      <a:pt x="111" y="27"/>
                      <a:pt x="123" y="23"/>
                      <a:pt x="119" y="16"/>
                    </a:cubicBezTo>
                    <a:cubicBezTo>
                      <a:pt x="115" y="9"/>
                      <a:pt x="100" y="5"/>
                      <a:pt x="72" y="5"/>
                    </a:cubicBezTo>
                    <a:cubicBezTo>
                      <a:pt x="57" y="5"/>
                      <a:pt x="42" y="8"/>
                      <a:pt x="42"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9" name="Freeform 412"/>
              <p:cNvSpPr>
                <a:spLocks/>
              </p:cNvSpPr>
              <p:nvPr/>
            </p:nvSpPr>
            <p:spPr bwMode="auto">
              <a:xfrm>
                <a:off x="20499388" y="5572126"/>
                <a:ext cx="968375" cy="119063"/>
              </a:xfrm>
              <a:custGeom>
                <a:avLst/>
                <a:gdLst>
                  <a:gd name="T0" fmla="*/ 155 w 258"/>
                  <a:gd name="T1" fmla="*/ 32 h 32"/>
                  <a:gd name="T2" fmla="*/ 120 w 258"/>
                  <a:gd name="T3" fmla="*/ 32 h 32"/>
                  <a:gd name="T4" fmla="*/ 110 w 258"/>
                  <a:gd name="T5" fmla="*/ 13 h 32"/>
                  <a:gd name="T6" fmla="*/ 100 w 258"/>
                  <a:gd name="T7" fmla="*/ 7 h 32"/>
                  <a:gd name="T8" fmla="*/ 76 w 258"/>
                  <a:gd name="T9" fmla="*/ 5 h 32"/>
                  <a:gd name="T10" fmla="*/ 48 w 258"/>
                  <a:gd name="T11" fmla="*/ 8 h 32"/>
                  <a:gd name="T12" fmla="*/ 43 w 258"/>
                  <a:gd name="T13" fmla="*/ 16 h 32"/>
                  <a:gd name="T14" fmla="*/ 52 w 258"/>
                  <a:gd name="T15" fmla="*/ 32 h 32"/>
                  <a:gd name="T16" fmla="*/ 17 w 258"/>
                  <a:gd name="T17" fmla="*/ 32 h 32"/>
                  <a:gd name="T18" fmla="*/ 0 w 258"/>
                  <a:gd name="T19" fmla="*/ 0 h 32"/>
                  <a:gd name="T20" fmla="*/ 28 w 258"/>
                  <a:gd name="T21" fmla="*/ 0 h 32"/>
                  <a:gd name="T22" fmla="*/ 35 w 258"/>
                  <a:gd name="T23" fmla="*/ 5 h 32"/>
                  <a:gd name="T24" fmla="*/ 36 w 258"/>
                  <a:gd name="T25" fmla="*/ 5 h 32"/>
                  <a:gd name="T26" fmla="*/ 54 w 258"/>
                  <a:gd name="T27" fmla="*/ 1 h 32"/>
                  <a:gd name="T28" fmla="*/ 82 w 258"/>
                  <a:gd name="T29" fmla="*/ 0 h 32"/>
                  <a:gd name="T30" fmla="*/ 134 w 258"/>
                  <a:gd name="T31" fmla="*/ 5 h 32"/>
                  <a:gd name="T32" fmla="*/ 137 w 258"/>
                  <a:gd name="T33" fmla="*/ 5 h 32"/>
                  <a:gd name="T34" fmla="*/ 155 w 258"/>
                  <a:gd name="T35" fmla="*/ 1 h 32"/>
                  <a:gd name="T36" fmla="*/ 185 w 258"/>
                  <a:gd name="T37" fmla="*/ 0 h 32"/>
                  <a:gd name="T38" fmla="*/ 229 w 258"/>
                  <a:gd name="T39" fmla="*/ 3 h 32"/>
                  <a:gd name="T40" fmla="*/ 247 w 258"/>
                  <a:gd name="T41" fmla="*/ 11 h 32"/>
                  <a:gd name="T42" fmla="*/ 258 w 258"/>
                  <a:gd name="T43" fmla="*/ 32 h 32"/>
                  <a:gd name="T44" fmla="*/ 223 w 258"/>
                  <a:gd name="T45" fmla="*/ 32 h 32"/>
                  <a:gd name="T46" fmla="*/ 213 w 258"/>
                  <a:gd name="T47" fmla="*/ 13 h 32"/>
                  <a:gd name="T48" fmla="*/ 202 w 258"/>
                  <a:gd name="T49" fmla="*/ 7 h 32"/>
                  <a:gd name="T50" fmla="*/ 179 w 258"/>
                  <a:gd name="T51" fmla="*/ 5 h 32"/>
                  <a:gd name="T52" fmla="*/ 151 w 258"/>
                  <a:gd name="T53" fmla="*/ 8 h 32"/>
                  <a:gd name="T54" fmla="*/ 146 w 258"/>
                  <a:gd name="T55" fmla="*/ 15 h 32"/>
                  <a:gd name="T56" fmla="*/ 155 w 258"/>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8" h="32">
                    <a:moveTo>
                      <a:pt x="155" y="32"/>
                    </a:moveTo>
                    <a:cubicBezTo>
                      <a:pt x="143" y="32"/>
                      <a:pt x="132" y="32"/>
                      <a:pt x="120" y="32"/>
                    </a:cubicBezTo>
                    <a:cubicBezTo>
                      <a:pt x="116" y="25"/>
                      <a:pt x="113" y="19"/>
                      <a:pt x="110" y="13"/>
                    </a:cubicBezTo>
                    <a:cubicBezTo>
                      <a:pt x="100" y="7"/>
                      <a:pt x="100" y="7"/>
                      <a:pt x="100" y="7"/>
                    </a:cubicBezTo>
                    <a:cubicBezTo>
                      <a:pt x="100" y="7"/>
                      <a:pt x="86" y="5"/>
                      <a:pt x="76" y="5"/>
                    </a:cubicBezTo>
                    <a:cubicBezTo>
                      <a:pt x="63" y="5"/>
                      <a:pt x="48" y="8"/>
                      <a:pt x="48" y="8"/>
                    </a:cubicBezTo>
                    <a:cubicBezTo>
                      <a:pt x="43" y="16"/>
                      <a:pt x="43" y="16"/>
                      <a:pt x="43" y="16"/>
                    </a:cubicBezTo>
                    <a:cubicBezTo>
                      <a:pt x="52" y="32"/>
                      <a:pt x="52" y="32"/>
                      <a:pt x="52" y="32"/>
                    </a:cubicBezTo>
                    <a:cubicBezTo>
                      <a:pt x="40" y="32"/>
                      <a:pt x="28" y="32"/>
                      <a:pt x="17" y="32"/>
                    </a:cubicBezTo>
                    <a:cubicBezTo>
                      <a:pt x="11" y="21"/>
                      <a:pt x="6" y="11"/>
                      <a:pt x="0" y="0"/>
                    </a:cubicBezTo>
                    <a:cubicBezTo>
                      <a:pt x="9" y="0"/>
                      <a:pt x="19" y="0"/>
                      <a:pt x="28" y="0"/>
                    </a:cubicBezTo>
                    <a:cubicBezTo>
                      <a:pt x="35" y="5"/>
                      <a:pt x="35" y="5"/>
                      <a:pt x="35" y="5"/>
                    </a:cubicBezTo>
                    <a:cubicBezTo>
                      <a:pt x="36" y="5"/>
                      <a:pt x="36" y="5"/>
                      <a:pt x="36" y="5"/>
                    </a:cubicBezTo>
                    <a:cubicBezTo>
                      <a:pt x="36" y="5"/>
                      <a:pt x="46" y="2"/>
                      <a:pt x="54" y="1"/>
                    </a:cubicBezTo>
                    <a:cubicBezTo>
                      <a:pt x="62" y="0"/>
                      <a:pt x="72" y="0"/>
                      <a:pt x="82" y="0"/>
                    </a:cubicBezTo>
                    <a:cubicBezTo>
                      <a:pt x="107" y="0"/>
                      <a:pt x="124" y="1"/>
                      <a:pt x="134" y="5"/>
                    </a:cubicBezTo>
                    <a:cubicBezTo>
                      <a:pt x="137" y="5"/>
                      <a:pt x="137" y="5"/>
                      <a:pt x="137" y="5"/>
                    </a:cubicBezTo>
                    <a:cubicBezTo>
                      <a:pt x="137" y="5"/>
                      <a:pt x="147" y="2"/>
                      <a:pt x="155" y="1"/>
                    </a:cubicBezTo>
                    <a:cubicBezTo>
                      <a:pt x="163" y="0"/>
                      <a:pt x="173" y="0"/>
                      <a:pt x="185" y="0"/>
                    </a:cubicBezTo>
                    <a:cubicBezTo>
                      <a:pt x="204" y="0"/>
                      <a:pt x="219" y="1"/>
                      <a:pt x="229" y="3"/>
                    </a:cubicBezTo>
                    <a:cubicBezTo>
                      <a:pt x="238" y="5"/>
                      <a:pt x="247" y="11"/>
                      <a:pt x="247" y="11"/>
                    </a:cubicBezTo>
                    <a:cubicBezTo>
                      <a:pt x="250" y="18"/>
                      <a:pt x="254" y="25"/>
                      <a:pt x="258" y="32"/>
                    </a:cubicBezTo>
                    <a:cubicBezTo>
                      <a:pt x="246" y="32"/>
                      <a:pt x="235" y="32"/>
                      <a:pt x="223" y="32"/>
                    </a:cubicBezTo>
                    <a:cubicBezTo>
                      <a:pt x="220" y="25"/>
                      <a:pt x="216" y="19"/>
                      <a:pt x="213" y="13"/>
                    </a:cubicBezTo>
                    <a:cubicBezTo>
                      <a:pt x="202" y="7"/>
                      <a:pt x="202" y="7"/>
                      <a:pt x="202" y="7"/>
                    </a:cubicBezTo>
                    <a:cubicBezTo>
                      <a:pt x="202" y="7"/>
                      <a:pt x="189" y="5"/>
                      <a:pt x="179" y="5"/>
                    </a:cubicBezTo>
                    <a:cubicBezTo>
                      <a:pt x="166" y="5"/>
                      <a:pt x="151" y="8"/>
                      <a:pt x="151" y="8"/>
                    </a:cubicBezTo>
                    <a:cubicBezTo>
                      <a:pt x="146" y="15"/>
                      <a:pt x="146" y="15"/>
                      <a:pt x="146" y="15"/>
                    </a:cubicBezTo>
                    <a:lnTo>
                      <a:pt x="155"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0" name="Freeform 413"/>
              <p:cNvSpPr>
                <a:spLocks/>
              </p:cNvSpPr>
              <p:nvPr/>
            </p:nvSpPr>
            <p:spPr bwMode="auto">
              <a:xfrm>
                <a:off x="21583650" y="5572126"/>
                <a:ext cx="971550" cy="119063"/>
              </a:xfrm>
              <a:custGeom>
                <a:avLst/>
                <a:gdLst>
                  <a:gd name="T0" fmla="*/ 155 w 259"/>
                  <a:gd name="T1" fmla="*/ 32 h 32"/>
                  <a:gd name="T2" fmla="*/ 120 w 259"/>
                  <a:gd name="T3" fmla="*/ 32 h 32"/>
                  <a:gd name="T4" fmla="*/ 109 w 259"/>
                  <a:gd name="T5" fmla="*/ 13 h 32"/>
                  <a:gd name="T6" fmla="*/ 99 w 259"/>
                  <a:gd name="T7" fmla="*/ 7 h 32"/>
                  <a:gd name="T8" fmla="*/ 76 w 259"/>
                  <a:gd name="T9" fmla="*/ 5 h 32"/>
                  <a:gd name="T10" fmla="*/ 48 w 259"/>
                  <a:gd name="T11" fmla="*/ 8 h 32"/>
                  <a:gd name="T12" fmla="*/ 43 w 259"/>
                  <a:gd name="T13" fmla="*/ 16 h 32"/>
                  <a:gd name="T14" fmla="*/ 52 w 259"/>
                  <a:gd name="T15" fmla="*/ 32 h 32"/>
                  <a:gd name="T16" fmla="*/ 17 w 259"/>
                  <a:gd name="T17" fmla="*/ 32 h 32"/>
                  <a:gd name="T18" fmla="*/ 0 w 259"/>
                  <a:gd name="T19" fmla="*/ 0 h 32"/>
                  <a:gd name="T20" fmla="*/ 27 w 259"/>
                  <a:gd name="T21" fmla="*/ 0 h 32"/>
                  <a:gd name="T22" fmla="*/ 34 w 259"/>
                  <a:gd name="T23" fmla="*/ 5 h 32"/>
                  <a:gd name="T24" fmla="*/ 36 w 259"/>
                  <a:gd name="T25" fmla="*/ 5 h 32"/>
                  <a:gd name="T26" fmla="*/ 53 w 259"/>
                  <a:gd name="T27" fmla="*/ 1 h 32"/>
                  <a:gd name="T28" fmla="*/ 81 w 259"/>
                  <a:gd name="T29" fmla="*/ 0 h 32"/>
                  <a:gd name="T30" fmla="*/ 134 w 259"/>
                  <a:gd name="T31" fmla="*/ 5 h 32"/>
                  <a:gd name="T32" fmla="*/ 136 w 259"/>
                  <a:gd name="T33" fmla="*/ 5 h 32"/>
                  <a:gd name="T34" fmla="*/ 155 w 259"/>
                  <a:gd name="T35" fmla="*/ 1 h 32"/>
                  <a:gd name="T36" fmla="*/ 184 w 259"/>
                  <a:gd name="T37" fmla="*/ 0 h 32"/>
                  <a:gd name="T38" fmla="*/ 228 w 259"/>
                  <a:gd name="T39" fmla="*/ 3 h 32"/>
                  <a:gd name="T40" fmla="*/ 246 w 259"/>
                  <a:gd name="T41" fmla="*/ 11 h 32"/>
                  <a:gd name="T42" fmla="*/ 259 w 259"/>
                  <a:gd name="T43" fmla="*/ 32 h 32"/>
                  <a:gd name="T44" fmla="*/ 224 w 259"/>
                  <a:gd name="T45" fmla="*/ 32 h 32"/>
                  <a:gd name="T46" fmla="*/ 212 w 259"/>
                  <a:gd name="T47" fmla="*/ 13 h 32"/>
                  <a:gd name="T48" fmla="*/ 202 w 259"/>
                  <a:gd name="T49" fmla="*/ 7 h 32"/>
                  <a:gd name="T50" fmla="*/ 179 w 259"/>
                  <a:gd name="T51" fmla="*/ 5 h 32"/>
                  <a:gd name="T52" fmla="*/ 151 w 259"/>
                  <a:gd name="T53" fmla="*/ 8 h 32"/>
                  <a:gd name="T54" fmla="*/ 146 w 259"/>
                  <a:gd name="T55" fmla="*/ 15 h 32"/>
                  <a:gd name="T56" fmla="*/ 155 w 259"/>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32">
                    <a:moveTo>
                      <a:pt x="155" y="32"/>
                    </a:moveTo>
                    <a:cubicBezTo>
                      <a:pt x="144" y="32"/>
                      <a:pt x="132" y="32"/>
                      <a:pt x="120" y="32"/>
                    </a:cubicBezTo>
                    <a:cubicBezTo>
                      <a:pt x="117" y="25"/>
                      <a:pt x="113" y="19"/>
                      <a:pt x="109" y="13"/>
                    </a:cubicBezTo>
                    <a:cubicBezTo>
                      <a:pt x="99" y="7"/>
                      <a:pt x="99" y="7"/>
                      <a:pt x="99" y="7"/>
                    </a:cubicBezTo>
                    <a:cubicBezTo>
                      <a:pt x="99" y="7"/>
                      <a:pt x="86" y="5"/>
                      <a:pt x="76" y="5"/>
                    </a:cubicBezTo>
                    <a:cubicBezTo>
                      <a:pt x="63" y="5"/>
                      <a:pt x="48" y="8"/>
                      <a:pt x="48" y="8"/>
                    </a:cubicBezTo>
                    <a:cubicBezTo>
                      <a:pt x="43" y="16"/>
                      <a:pt x="43" y="16"/>
                      <a:pt x="43" y="16"/>
                    </a:cubicBezTo>
                    <a:cubicBezTo>
                      <a:pt x="52" y="32"/>
                      <a:pt x="52" y="32"/>
                      <a:pt x="52" y="32"/>
                    </a:cubicBezTo>
                    <a:cubicBezTo>
                      <a:pt x="41" y="32"/>
                      <a:pt x="29" y="32"/>
                      <a:pt x="17" y="32"/>
                    </a:cubicBezTo>
                    <a:cubicBezTo>
                      <a:pt x="12" y="21"/>
                      <a:pt x="6" y="11"/>
                      <a:pt x="0" y="0"/>
                    </a:cubicBezTo>
                    <a:cubicBezTo>
                      <a:pt x="9" y="0"/>
                      <a:pt x="18" y="0"/>
                      <a:pt x="27" y="0"/>
                    </a:cubicBezTo>
                    <a:cubicBezTo>
                      <a:pt x="34" y="5"/>
                      <a:pt x="34" y="5"/>
                      <a:pt x="34" y="5"/>
                    </a:cubicBezTo>
                    <a:cubicBezTo>
                      <a:pt x="36" y="5"/>
                      <a:pt x="36" y="5"/>
                      <a:pt x="36" y="5"/>
                    </a:cubicBezTo>
                    <a:cubicBezTo>
                      <a:pt x="36" y="5"/>
                      <a:pt x="46" y="2"/>
                      <a:pt x="53" y="1"/>
                    </a:cubicBezTo>
                    <a:cubicBezTo>
                      <a:pt x="62" y="0"/>
                      <a:pt x="71" y="0"/>
                      <a:pt x="81" y="0"/>
                    </a:cubicBezTo>
                    <a:cubicBezTo>
                      <a:pt x="106" y="0"/>
                      <a:pt x="124" y="1"/>
                      <a:pt x="134" y="5"/>
                    </a:cubicBezTo>
                    <a:cubicBezTo>
                      <a:pt x="136" y="5"/>
                      <a:pt x="136" y="5"/>
                      <a:pt x="136" y="5"/>
                    </a:cubicBezTo>
                    <a:cubicBezTo>
                      <a:pt x="136" y="5"/>
                      <a:pt x="146" y="2"/>
                      <a:pt x="155" y="1"/>
                    </a:cubicBezTo>
                    <a:cubicBezTo>
                      <a:pt x="163" y="0"/>
                      <a:pt x="173" y="0"/>
                      <a:pt x="184" y="0"/>
                    </a:cubicBezTo>
                    <a:cubicBezTo>
                      <a:pt x="203" y="0"/>
                      <a:pt x="218" y="1"/>
                      <a:pt x="228" y="3"/>
                    </a:cubicBezTo>
                    <a:cubicBezTo>
                      <a:pt x="238" y="5"/>
                      <a:pt x="246" y="11"/>
                      <a:pt x="246" y="11"/>
                    </a:cubicBezTo>
                    <a:cubicBezTo>
                      <a:pt x="250" y="18"/>
                      <a:pt x="254" y="25"/>
                      <a:pt x="259" y="32"/>
                    </a:cubicBezTo>
                    <a:cubicBezTo>
                      <a:pt x="247" y="32"/>
                      <a:pt x="235" y="32"/>
                      <a:pt x="224" y="32"/>
                    </a:cubicBezTo>
                    <a:cubicBezTo>
                      <a:pt x="220" y="25"/>
                      <a:pt x="216" y="19"/>
                      <a:pt x="212" y="13"/>
                    </a:cubicBezTo>
                    <a:cubicBezTo>
                      <a:pt x="202" y="7"/>
                      <a:pt x="202" y="7"/>
                      <a:pt x="202" y="7"/>
                    </a:cubicBezTo>
                    <a:cubicBezTo>
                      <a:pt x="202" y="7"/>
                      <a:pt x="189" y="5"/>
                      <a:pt x="179" y="5"/>
                    </a:cubicBezTo>
                    <a:cubicBezTo>
                      <a:pt x="165" y="5"/>
                      <a:pt x="151" y="8"/>
                      <a:pt x="151" y="8"/>
                    </a:cubicBezTo>
                    <a:cubicBezTo>
                      <a:pt x="146" y="15"/>
                      <a:pt x="146" y="15"/>
                      <a:pt x="146" y="15"/>
                    </a:cubicBezTo>
                    <a:lnTo>
                      <a:pt x="155"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1" name="Freeform 414"/>
              <p:cNvSpPr>
                <a:spLocks noEditPoints="1"/>
              </p:cNvSpPr>
              <p:nvPr/>
            </p:nvSpPr>
            <p:spPr bwMode="auto">
              <a:xfrm>
                <a:off x="22671088" y="5572126"/>
                <a:ext cx="541338" cy="119063"/>
              </a:xfrm>
              <a:custGeom>
                <a:avLst/>
                <a:gdLst>
                  <a:gd name="T0" fmla="*/ 119 w 144"/>
                  <a:gd name="T1" fmla="*/ 32 h 32"/>
                  <a:gd name="T2" fmla="*/ 110 w 144"/>
                  <a:gd name="T3" fmla="*/ 27 h 32"/>
                  <a:gd name="T4" fmla="*/ 109 w 144"/>
                  <a:gd name="T5" fmla="*/ 27 h 32"/>
                  <a:gd name="T6" fmla="*/ 87 w 144"/>
                  <a:gd name="T7" fmla="*/ 32 h 32"/>
                  <a:gd name="T8" fmla="*/ 57 w 144"/>
                  <a:gd name="T9" fmla="*/ 32 h 32"/>
                  <a:gd name="T10" fmla="*/ 18 w 144"/>
                  <a:gd name="T11" fmla="*/ 30 h 32"/>
                  <a:gd name="T12" fmla="*/ 0 w 144"/>
                  <a:gd name="T13" fmla="*/ 23 h 32"/>
                  <a:gd name="T14" fmla="*/ 14 w 144"/>
                  <a:gd name="T15" fmla="*/ 15 h 32"/>
                  <a:gd name="T16" fmla="*/ 70 w 144"/>
                  <a:gd name="T17" fmla="*/ 13 h 32"/>
                  <a:gd name="T18" fmla="*/ 98 w 144"/>
                  <a:gd name="T19" fmla="*/ 13 h 32"/>
                  <a:gd name="T20" fmla="*/ 97 w 144"/>
                  <a:gd name="T21" fmla="*/ 11 h 32"/>
                  <a:gd name="T22" fmla="*/ 87 w 144"/>
                  <a:gd name="T23" fmla="*/ 6 h 32"/>
                  <a:gd name="T24" fmla="*/ 64 w 144"/>
                  <a:gd name="T25" fmla="*/ 5 h 32"/>
                  <a:gd name="T26" fmla="*/ 40 w 144"/>
                  <a:gd name="T27" fmla="*/ 6 h 32"/>
                  <a:gd name="T28" fmla="*/ 19 w 144"/>
                  <a:gd name="T29" fmla="*/ 7 h 32"/>
                  <a:gd name="T30" fmla="*/ 5 w 144"/>
                  <a:gd name="T31" fmla="*/ 3 h 32"/>
                  <a:gd name="T32" fmla="*/ 33 w 144"/>
                  <a:gd name="T33" fmla="*/ 1 h 32"/>
                  <a:gd name="T34" fmla="*/ 62 w 144"/>
                  <a:gd name="T35" fmla="*/ 0 h 32"/>
                  <a:gd name="T36" fmla="*/ 110 w 144"/>
                  <a:gd name="T37" fmla="*/ 3 h 32"/>
                  <a:gd name="T38" fmla="*/ 131 w 144"/>
                  <a:gd name="T39" fmla="*/ 11 h 32"/>
                  <a:gd name="T40" fmla="*/ 144 w 144"/>
                  <a:gd name="T41" fmla="*/ 32 h 32"/>
                  <a:gd name="T42" fmla="*/ 119 w 144"/>
                  <a:gd name="T43" fmla="*/ 32 h 32"/>
                  <a:gd name="T44" fmla="*/ 65 w 144"/>
                  <a:gd name="T45" fmla="*/ 27 h 32"/>
                  <a:gd name="T46" fmla="*/ 94 w 144"/>
                  <a:gd name="T47" fmla="*/ 25 h 32"/>
                  <a:gd name="T48" fmla="*/ 102 w 144"/>
                  <a:gd name="T49" fmla="*/ 19 h 32"/>
                  <a:gd name="T50" fmla="*/ 100 w 144"/>
                  <a:gd name="T51" fmla="*/ 17 h 32"/>
                  <a:gd name="T52" fmla="*/ 79 w 144"/>
                  <a:gd name="T53" fmla="*/ 17 h 32"/>
                  <a:gd name="T54" fmla="*/ 45 w 144"/>
                  <a:gd name="T55" fmla="*/ 18 h 32"/>
                  <a:gd name="T56" fmla="*/ 36 w 144"/>
                  <a:gd name="T57" fmla="*/ 23 h 32"/>
                  <a:gd name="T58" fmla="*/ 45 w 144"/>
                  <a:gd name="T59" fmla="*/ 26 h 32"/>
                  <a:gd name="T60" fmla="*/ 65 w 144"/>
                  <a:gd name="T61"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4" h="32">
                    <a:moveTo>
                      <a:pt x="119" y="32"/>
                    </a:moveTo>
                    <a:cubicBezTo>
                      <a:pt x="110" y="27"/>
                      <a:pt x="110" y="27"/>
                      <a:pt x="110" y="27"/>
                    </a:cubicBezTo>
                    <a:cubicBezTo>
                      <a:pt x="109" y="27"/>
                      <a:pt x="109" y="27"/>
                      <a:pt x="109" y="27"/>
                    </a:cubicBezTo>
                    <a:cubicBezTo>
                      <a:pt x="102" y="29"/>
                      <a:pt x="95" y="31"/>
                      <a:pt x="87" y="32"/>
                    </a:cubicBezTo>
                    <a:cubicBezTo>
                      <a:pt x="80" y="32"/>
                      <a:pt x="70" y="32"/>
                      <a:pt x="57" y="32"/>
                    </a:cubicBezTo>
                    <a:cubicBezTo>
                      <a:pt x="41" y="32"/>
                      <a:pt x="28" y="32"/>
                      <a:pt x="18" y="30"/>
                    </a:cubicBezTo>
                    <a:cubicBezTo>
                      <a:pt x="8" y="28"/>
                      <a:pt x="0" y="23"/>
                      <a:pt x="0" y="23"/>
                    </a:cubicBezTo>
                    <a:cubicBezTo>
                      <a:pt x="0" y="23"/>
                      <a:pt x="3" y="17"/>
                      <a:pt x="14" y="15"/>
                    </a:cubicBezTo>
                    <a:cubicBezTo>
                      <a:pt x="26" y="14"/>
                      <a:pt x="44" y="13"/>
                      <a:pt x="70" y="13"/>
                    </a:cubicBezTo>
                    <a:cubicBezTo>
                      <a:pt x="79" y="13"/>
                      <a:pt x="89" y="13"/>
                      <a:pt x="98" y="13"/>
                    </a:cubicBezTo>
                    <a:cubicBezTo>
                      <a:pt x="97" y="11"/>
                      <a:pt x="97" y="11"/>
                      <a:pt x="97" y="11"/>
                    </a:cubicBezTo>
                    <a:cubicBezTo>
                      <a:pt x="87" y="6"/>
                      <a:pt x="87" y="6"/>
                      <a:pt x="87" y="6"/>
                    </a:cubicBezTo>
                    <a:cubicBezTo>
                      <a:pt x="87" y="6"/>
                      <a:pt x="74" y="5"/>
                      <a:pt x="64" y="5"/>
                    </a:cubicBezTo>
                    <a:cubicBezTo>
                      <a:pt x="55" y="5"/>
                      <a:pt x="47" y="5"/>
                      <a:pt x="40" y="6"/>
                    </a:cubicBezTo>
                    <a:cubicBezTo>
                      <a:pt x="32" y="6"/>
                      <a:pt x="25" y="7"/>
                      <a:pt x="19" y="7"/>
                    </a:cubicBezTo>
                    <a:cubicBezTo>
                      <a:pt x="5" y="3"/>
                      <a:pt x="5" y="3"/>
                      <a:pt x="5" y="3"/>
                    </a:cubicBezTo>
                    <a:cubicBezTo>
                      <a:pt x="13" y="2"/>
                      <a:pt x="22" y="1"/>
                      <a:pt x="33" y="1"/>
                    </a:cubicBezTo>
                    <a:cubicBezTo>
                      <a:pt x="43" y="0"/>
                      <a:pt x="53" y="0"/>
                      <a:pt x="62" y="0"/>
                    </a:cubicBezTo>
                    <a:cubicBezTo>
                      <a:pt x="83" y="0"/>
                      <a:pt x="99" y="1"/>
                      <a:pt x="110" y="3"/>
                    </a:cubicBezTo>
                    <a:cubicBezTo>
                      <a:pt x="122" y="4"/>
                      <a:pt x="131" y="11"/>
                      <a:pt x="131" y="11"/>
                    </a:cubicBezTo>
                    <a:cubicBezTo>
                      <a:pt x="136" y="18"/>
                      <a:pt x="140" y="25"/>
                      <a:pt x="144" y="32"/>
                    </a:cubicBezTo>
                    <a:cubicBezTo>
                      <a:pt x="136" y="32"/>
                      <a:pt x="128" y="32"/>
                      <a:pt x="119" y="32"/>
                    </a:cubicBezTo>
                    <a:close/>
                    <a:moveTo>
                      <a:pt x="65" y="27"/>
                    </a:moveTo>
                    <a:cubicBezTo>
                      <a:pt x="78" y="27"/>
                      <a:pt x="87" y="26"/>
                      <a:pt x="94" y="25"/>
                    </a:cubicBezTo>
                    <a:cubicBezTo>
                      <a:pt x="101" y="24"/>
                      <a:pt x="102" y="19"/>
                      <a:pt x="102" y="19"/>
                    </a:cubicBezTo>
                    <a:cubicBezTo>
                      <a:pt x="100" y="17"/>
                      <a:pt x="100" y="17"/>
                      <a:pt x="100" y="17"/>
                    </a:cubicBezTo>
                    <a:cubicBezTo>
                      <a:pt x="93" y="17"/>
                      <a:pt x="86" y="17"/>
                      <a:pt x="79" y="17"/>
                    </a:cubicBezTo>
                    <a:cubicBezTo>
                      <a:pt x="63" y="17"/>
                      <a:pt x="52" y="18"/>
                      <a:pt x="45" y="18"/>
                    </a:cubicBezTo>
                    <a:cubicBezTo>
                      <a:pt x="38" y="19"/>
                      <a:pt x="36" y="23"/>
                      <a:pt x="36" y="23"/>
                    </a:cubicBezTo>
                    <a:cubicBezTo>
                      <a:pt x="45" y="26"/>
                      <a:pt x="45" y="26"/>
                      <a:pt x="45" y="26"/>
                    </a:cubicBezTo>
                    <a:cubicBezTo>
                      <a:pt x="45" y="26"/>
                      <a:pt x="56" y="27"/>
                      <a:pt x="65"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2" name="Freeform 415"/>
              <p:cNvSpPr>
                <a:spLocks/>
              </p:cNvSpPr>
              <p:nvPr/>
            </p:nvSpPr>
            <p:spPr bwMode="auto">
              <a:xfrm>
                <a:off x="23320375" y="5572126"/>
                <a:ext cx="615950" cy="119063"/>
              </a:xfrm>
              <a:custGeom>
                <a:avLst/>
                <a:gdLst>
                  <a:gd name="T0" fmla="*/ 164 w 164"/>
                  <a:gd name="T1" fmla="*/ 32 h 32"/>
                  <a:gd name="T2" fmla="*/ 129 w 164"/>
                  <a:gd name="T3" fmla="*/ 32 h 32"/>
                  <a:gd name="T4" fmla="*/ 117 w 164"/>
                  <a:gd name="T5" fmla="*/ 13 h 32"/>
                  <a:gd name="T6" fmla="*/ 105 w 164"/>
                  <a:gd name="T7" fmla="*/ 7 h 32"/>
                  <a:gd name="T8" fmla="*/ 80 w 164"/>
                  <a:gd name="T9" fmla="*/ 5 h 32"/>
                  <a:gd name="T10" fmla="*/ 50 w 164"/>
                  <a:gd name="T11" fmla="*/ 8 h 32"/>
                  <a:gd name="T12" fmla="*/ 45 w 164"/>
                  <a:gd name="T13" fmla="*/ 16 h 32"/>
                  <a:gd name="T14" fmla="*/ 55 w 164"/>
                  <a:gd name="T15" fmla="*/ 32 h 32"/>
                  <a:gd name="T16" fmla="*/ 20 w 164"/>
                  <a:gd name="T17" fmla="*/ 32 h 32"/>
                  <a:gd name="T18" fmla="*/ 0 w 164"/>
                  <a:gd name="T19" fmla="*/ 0 h 32"/>
                  <a:gd name="T20" fmla="*/ 27 w 164"/>
                  <a:gd name="T21" fmla="*/ 0 h 32"/>
                  <a:gd name="T22" fmla="*/ 35 w 164"/>
                  <a:gd name="T23" fmla="*/ 5 h 32"/>
                  <a:gd name="T24" fmla="*/ 37 w 164"/>
                  <a:gd name="T25" fmla="*/ 5 h 32"/>
                  <a:gd name="T26" fmla="*/ 55 w 164"/>
                  <a:gd name="T27" fmla="*/ 1 h 32"/>
                  <a:gd name="T28" fmla="*/ 85 w 164"/>
                  <a:gd name="T29" fmla="*/ 0 h 32"/>
                  <a:gd name="T30" fmla="*/ 151 w 164"/>
                  <a:gd name="T31" fmla="*/ 11 h 32"/>
                  <a:gd name="T32" fmla="*/ 164 w 164"/>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32">
                    <a:moveTo>
                      <a:pt x="164" y="32"/>
                    </a:moveTo>
                    <a:cubicBezTo>
                      <a:pt x="152" y="32"/>
                      <a:pt x="141" y="32"/>
                      <a:pt x="129" y="32"/>
                    </a:cubicBezTo>
                    <a:cubicBezTo>
                      <a:pt x="125" y="25"/>
                      <a:pt x="121" y="19"/>
                      <a:pt x="117" y="13"/>
                    </a:cubicBezTo>
                    <a:cubicBezTo>
                      <a:pt x="105" y="7"/>
                      <a:pt x="105" y="7"/>
                      <a:pt x="105" y="7"/>
                    </a:cubicBezTo>
                    <a:cubicBezTo>
                      <a:pt x="100" y="6"/>
                      <a:pt x="91" y="5"/>
                      <a:pt x="80" y="5"/>
                    </a:cubicBezTo>
                    <a:cubicBezTo>
                      <a:pt x="66" y="5"/>
                      <a:pt x="56" y="6"/>
                      <a:pt x="50" y="8"/>
                    </a:cubicBezTo>
                    <a:cubicBezTo>
                      <a:pt x="45" y="16"/>
                      <a:pt x="45" y="16"/>
                      <a:pt x="45" y="16"/>
                    </a:cubicBezTo>
                    <a:cubicBezTo>
                      <a:pt x="55" y="32"/>
                      <a:pt x="55" y="32"/>
                      <a:pt x="55" y="32"/>
                    </a:cubicBezTo>
                    <a:cubicBezTo>
                      <a:pt x="43" y="32"/>
                      <a:pt x="31" y="32"/>
                      <a:pt x="20" y="32"/>
                    </a:cubicBezTo>
                    <a:cubicBezTo>
                      <a:pt x="13" y="21"/>
                      <a:pt x="7" y="11"/>
                      <a:pt x="0" y="0"/>
                    </a:cubicBezTo>
                    <a:cubicBezTo>
                      <a:pt x="9" y="0"/>
                      <a:pt x="18" y="0"/>
                      <a:pt x="27" y="0"/>
                    </a:cubicBezTo>
                    <a:cubicBezTo>
                      <a:pt x="35" y="5"/>
                      <a:pt x="35" y="5"/>
                      <a:pt x="35" y="5"/>
                    </a:cubicBezTo>
                    <a:cubicBezTo>
                      <a:pt x="37" y="5"/>
                      <a:pt x="37" y="5"/>
                      <a:pt x="37" y="5"/>
                    </a:cubicBezTo>
                    <a:cubicBezTo>
                      <a:pt x="37" y="5"/>
                      <a:pt x="47" y="2"/>
                      <a:pt x="55" y="1"/>
                    </a:cubicBezTo>
                    <a:cubicBezTo>
                      <a:pt x="64" y="0"/>
                      <a:pt x="74" y="0"/>
                      <a:pt x="85" y="0"/>
                    </a:cubicBezTo>
                    <a:cubicBezTo>
                      <a:pt x="124" y="0"/>
                      <a:pt x="146" y="4"/>
                      <a:pt x="151" y="11"/>
                    </a:cubicBezTo>
                    <a:cubicBezTo>
                      <a:pt x="155" y="18"/>
                      <a:pt x="159" y="25"/>
                      <a:pt x="16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3" name="Freeform 416"/>
              <p:cNvSpPr>
                <a:spLocks noEditPoints="1"/>
              </p:cNvSpPr>
              <p:nvPr/>
            </p:nvSpPr>
            <p:spPr bwMode="auto">
              <a:xfrm>
                <a:off x="24041100" y="5526088"/>
                <a:ext cx="595313" cy="165100"/>
              </a:xfrm>
              <a:custGeom>
                <a:avLst/>
                <a:gdLst>
                  <a:gd name="T0" fmla="*/ 76 w 159"/>
                  <a:gd name="T1" fmla="*/ 44 h 44"/>
                  <a:gd name="T2" fmla="*/ 25 w 159"/>
                  <a:gd name="T3" fmla="*/ 40 h 44"/>
                  <a:gd name="T4" fmla="*/ 0 w 159"/>
                  <a:gd name="T5" fmla="*/ 28 h 44"/>
                  <a:gd name="T6" fmla="*/ 10 w 159"/>
                  <a:gd name="T7" fmla="*/ 16 h 44"/>
                  <a:gd name="T8" fmla="*/ 55 w 159"/>
                  <a:gd name="T9" fmla="*/ 12 h 44"/>
                  <a:gd name="T10" fmla="*/ 107 w 159"/>
                  <a:gd name="T11" fmla="*/ 16 h 44"/>
                  <a:gd name="T12" fmla="*/ 109 w 159"/>
                  <a:gd name="T13" fmla="*/ 16 h 44"/>
                  <a:gd name="T14" fmla="*/ 103 w 159"/>
                  <a:gd name="T15" fmla="*/ 11 h 44"/>
                  <a:gd name="T16" fmla="*/ 95 w 159"/>
                  <a:gd name="T17" fmla="*/ 0 h 44"/>
                  <a:gd name="T18" fmla="*/ 130 w 159"/>
                  <a:gd name="T19" fmla="*/ 0 h 44"/>
                  <a:gd name="T20" fmla="*/ 159 w 159"/>
                  <a:gd name="T21" fmla="*/ 44 h 44"/>
                  <a:gd name="T22" fmla="*/ 132 w 159"/>
                  <a:gd name="T23" fmla="*/ 44 h 44"/>
                  <a:gd name="T24" fmla="*/ 123 w 159"/>
                  <a:gd name="T25" fmla="*/ 40 h 44"/>
                  <a:gd name="T26" fmla="*/ 122 w 159"/>
                  <a:gd name="T27" fmla="*/ 40 h 44"/>
                  <a:gd name="T28" fmla="*/ 76 w 159"/>
                  <a:gd name="T29" fmla="*/ 44 h 44"/>
                  <a:gd name="T30" fmla="*/ 81 w 159"/>
                  <a:gd name="T31" fmla="*/ 39 h 44"/>
                  <a:gd name="T32" fmla="*/ 111 w 159"/>
                  <a:gd name="T33" fmla="*/ 37 h 44"/>
                  <a:gd name="T34" fmla="*/ 116 w 159"/>
                  <a:gd name="T35" fmla="*/ 29 h 44"/>
                  <a:gd name="T36" fmla="*/ 115 w 159"/>
                  <a:gd name="T37" fmla="*/ 28 h 44"/>
                  <a:gd name="T38" fmla="*/ 100 w 159"/>
                  <a:gd name="T39" fmla="*/ 20 h 44"/>
                  <a:gd name="T40" fmla="*/ 67 w 159"/>
                  <a:gd name="T41" fmla="*/ 17 h 44"/>
                  <a:gd name="T42" fmla="*/ 41 w 159"/>
                  <a:gd name="T43" fmla="*/ 20 h 44"/>
                  <a:gd name="T44" fmla="*/ 36 w 159"/>
                  <a:gd name="T45" fmla="*/ 28 h 44"/>
                  <a:gd name="T46" fmla="*/ 51 w 159"/>
                  <a:gd name="T47" fmla="*/ 36 h 44"/>
                  <a:gd name="T48" fmla="*/ 81 w 159"/>
                  <a:gd name="T4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44">
                    <a:moveTo>
                      <a:pt x="76" y="44"/>
                    </a:moveTo>
                    <a:cubicBezTo>
                      <a:pt x="55" y="44"/>
                      <a:pt x="38" y="43"/>
                      <a:pt x="25" y="40"/>
                    </a:cubicBezTo>
                    <a:cubicBezTo>
                      <a:pt x="12" y="37"/>
                      <a:pt x="0" y="28"/>
                      <a:pt x="0" y="28"/>
                    </a:cubicBezTo>
                    <a:cubicBezTo>
                      <a:pt x="0" y="28"/>
                      <a:pt x="0" y="19"/>
                      <a:pt x="10" y="16"/>
                    </a:cubicBezTo>
                    <a:cubicBezTo>
                      <a:pt x="19" y="13"/>
                      <a:pt x="34" y="12"/>
                      <a:pt x="55" y="12"/>
                    </a:cubicBezTo>
                    <a:cubicBezTo>
                      <a:pt x="76" y="12"/>
                      <a:pt x="94" y="13"/>
                      <a:pt x="107" y="16"/>
                    </a:cubicBezTo>
                    <a:cubicBezTo>
                      <a:pt x="109" y="16"/>
                      <a:pt x="109" y="16"/>
                      <a:pt x="109" y="16"/>
                    </a:cubicBezTo>
                    <a:cubicBezTo>
                      <a:pt x="103" y="11"/>
                      <a:pt x="103" y="11"/>
                      <a:pt x="103" y="11"/>
                    </a:cubicBezTo>
                    <a:cubicBezTo>
                      <a:pt x="95" y="0"/>
                      <a:pt x="95" y="0"/>
                      <a:pt x="95" y="0"/>
                    </a:cubicBezTo>
                    <a:cubicBezTo>
                      <a:pt x="107" y="0"/>
                      <a:pt x="118" y="0"/>
                      <a:pt x="130" y="0"/>
                    </a:cubicBezTo>
                    <a:cubicBezTo>
                      <a:pt x="140" y="15"/>
                      <a:pt x="149" y="29"/>
                      <a:pt x="159" y="44"/>
                    </a:cubicBezTo>
                    <a:cubicBezTo>
                      <a:pt x="150" y="44"/>
                      <a:pt x="141" y="44"/>
                      <a:pt x="132" y="44"/>
                    </a:cubicBezTo>
                    <a:cubicBezTo>
                      <a:pt x="123" y="40"/>
                      <a:pt x="123" y="40"/>
                      <a:pt x="123" y="40"/>
                    </a:cubicBezTo>
                    <a:cubicBezTo>
                      <a:pt x="122" y="40"/>
                      <a:pt x="122" y="40"/>
                      <a:pt x="122" y="40"/>
                    </a:cubicBezTo>
                    <a:cubicBezTo>
                      <a:pt x="112" y="43"/>
                      <a:pt x="97" y="44"/>
                      <a:pt x="76" y="44"/>
                    </a:cubicBezTo>
                    <a:close/>
                    <a:moveTo>
                      <a:pt x="81" y="39"/>
                    </a:moveTo>
                    <a:cubicBezTo>
                      <a:pt x="96" y="39"/>
                      <a:pt x="111" y="37"/>
                      <a:pt x="111" y="37"/>
                    </a:cubicBezTo>
                    <a:cubicBezTo>
                      <a:pt x="116" y="29"/>
                      <a:pt x="116" y="29"/>
                      <a:pt x="116" y="29"/>
                    </a:cubicBezTo>
                    <a:cubicBezTo>
                      <a:pt x="115" y="28"/>
                      <a:pt x="115" y="28"/>
                      <a:pt x="115" y="28"/>
                    </a:cubicBezTo>
                    <a:cubicBezTo>
                      <a:pt x="115" y="28"/>
                      <a:pt x="108" y="21"/>
                      <a:pt x="100" y="20"/>
                    </a:cubicBezTo>
                    <a:cubicBezTo>
                      <a:pt x="92" y="18"/>
                      <a:pt x="81" y="17"/>
                      <a:pt x="67" y="17"/>
                    </a:cubicBezTo>
                    <a:cubicBezTo>
                      <a:pt x="55" y="17"/>
                      <a:pt x="41" y="20"/>
                      <a:pt x="41" y="20"/>
                    </a:cubicBezTo>
                    <a:cubicBezTo>
                      <a:pt x="36" y="28"/>
                      <a:pt x="36" y="28"/>
                      <a:pt x="36" y="28"/>
                    </a:cubicBezTo>
                    <a:cubicBezTo>
                      <a:pt x="36" y="28"/>
                      <a:pt x="43" y="35"/>
                      <a:pt x="51" y="36"/>
                    </a:cubicBezTo>
                    <a:cubicBezTo>
                      <a:pt x="58" y="38"/>
                      <a:pt x="69" y="39"/>
                      <a:pt x="81" y="3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4" name="Freeform 417"/>
              <p:cNvSpPr>
                <a:spLocks/>
              </p:cNvSpPr>
              <p:nvPr/>
            </p:nvSpPr>
            <p:spPr bwMode="auto">
              <a:xfrm>
                <a:off x="-33608963" y="3462338"/>
                <a:ext cx="528638" cy="106363"/>
              </a:xfrm>
              <a:custGeom>
                <a:avLst/>
                <a:gdLst>
                  <a:gd name="T0" fmla="*/ 55 w 141"/>
                  <a:gd name="T1" fmla="*/ 28 h 28"/>
                  <a:gd name="T2" fmla="*/ 8 w 141"/>
                  <a:gd name="T3" fmla="*/ 24 h 28"/>
                  <a:gd name="T4" fmla="*/ 6 w 141"/>
                  <a:gd name="T5" fmla="*/ 14 h 28"/>
                  <a:gd name="T6" fmla="*/ 41 w 141"/>
                  <a:gd name="T7" fmla="*/ 4 h 28"/>
                  <a:gd name="T8" fmla="*/ 100 w 141"/>
                  <a:gd name="T9" fmla="*/ 0 h 28"/>
                  <a:gd name="T10" fmla="*/ 141 w 141"/>
                  <a:gd name="T11" fmla="*/ 2 h 28"/>
                  <a:gd name="T12" fmla="*/ 124 w 141"/>
                  <a:gd name="T13" fmla="*/ 6 h 28"/>
                  <a:gd name="T14" fmla="*/ 93 w 141"/>
                  <a:gd name="T15" fmla="*/ 5 h 28"/>
                  <a:gd name="T16" fmla="*/ 40 w 141"/>
                  <a:gd name="T17" fmla="*/ 14 h 28"/>
                  <a:gd name="T18" fmla="*/ 39 w 141"/>
                  <a:gd name="T19" fmla="*/ 21 h 28"/>
                  <a:gd name="T20" fmla="*/ 64 w 141"/>
                  <a:gd name="T21" fmla="*/ 23 h 28"/>
                  <a:gd name="T22" fmla="*/ 107 w 141"/>
                  <a:gd name="T23" fmla="*/ 21 h 28"/>
                  <a:gd name="T24" fmla="*/ 100 w 141"/>
                  <a:gd name="T25" fmla="*/ 26 h 28"/>
                  <a:gd name="T26" fmla="*/ 79 w 141"/>
                  <a:gd name="T27" fmla="*/ 28 h 28"/>
                  <a:gd name="T28" fmla="*/ 55 w 141"/>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28">
                    <a:moveTo>
                      <a:pt x="55" y="28"/>
                    </a:moveTo>
                    <a:cubicBezTo>
                      <a:pt x="32" y="28"/>
                      <a:pt x="17" y="27"/>
                      <a:pt x="8" y="24"/>
                    </a:cubicBezTo>
                    <a:cubicBezTo>
                      <a:pt x="0" y="22"/>
                      <a:pt x="0" y="19"/>
                      <a:pt x="6" y="14"/>
                    </a:cubicBezTo>
                    <a:cubicBezTo>
                      <a:pt x="13" y="10"/>
                      <a:pt x="25" y="6"/>
                      <a:pt x="41" y="4"/>
                    </a:cubicBezTo>
                    <a:cubicBezTo>
                      <a:pt x="57" y="1"/>
                      <a:pt x="77" y="0"/>
                      <a:pt x="100" y="0"/>
                    </a:cubicBezTo>
                    <a:cubicBezTo>
                      <a:pt x="116" y="0"/>
                      <a:pt x="130" y="1"/>
                      <a:pt x="141" y="2"/>
                    </a:cubicBezTo>
                    <a:cubicBezTo>
                      <a:pt x="124" y="6"/>
                      <a:pt x="124" y="6"/>
                      <a:pt x="124" y="6"/>
                    </a:cubicBezTo>
                    <a:cubicBezTo>
                      <a:pt x="112" y="5"/>
                      <a:pt x="102" y="5"/>
                      <a:pt x="93" y="5"/>
                    </a:cubicBezTo>
                    <a:cubicBezTo>
                      <a:pt x="67" y="5"/>
                      <a:pt x="49" y="8"/>
                      <a:pt x="40" y="14"/>
                    </a:cubicBezTo>
                    <a:cubicBezTo>
                      <a:pt x="39" y="21"/>
                      <a:pt x="39" y="21"/>
                      <a:pt x="39" y="21"/>
                    </a:cubicBezTo>
                    <a:cubicBezTo>
                      <a:pt x="39" y="21"/>
                      <a:pt x="51" y="23"/>
                      <a:pt x="64" y="23"/>
                    </a:cubicBezTo>
                    <a:cubicBezTo>
                      <a:pt x="78" y="23"/>
                      <a:pt x="93" y="22"/>
                      <a:pt x="107" y="21"/>
                    </a:cubicBezTo>
                    <a:cubicBezTo>
                      <a:pt x="100" y="26"/>
                      <a:pt x="100" y="26"/>
                      <a:pt x="100" y="26"/>
                    </a:cubicBezTo>
                    <a:cubicBezTo>
                      <a:pt x="93" y="27"/>
                      <a:pt x="86" y="27"/>
                      <a:pt x="79" y="28"/>
                    </a:cubicBezTo>
                    <a:cubicBezTo>
                      <a:pt x="72" y="28"/>
                      <a:pt x="64" y="28"/>
                      <a:pt x="55"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5" name="Freeform 418"/>
              <p:cNvSpPr>
                <a:spLocks noEditPoints="1"/>
              </p:cNvSpPr>
              <p:nvPr/>
            </p:nvSpPr>
            <p:spPr bwMode="auto">
              <a:xfrm>
                <a:off x="-33113663" y="3462338"/>
                <a:ext cx="563563" cy="106363"/>
              </a:xfrm>
              <a:custGeom>
                <a:avLst/>
                <a:gdLst>
                  <a:gd name="T0" fmla="*/ 96 w 150"/>
                  <a:gd name="T1" fmla="*/ 27 h 28"/>
                  <a:gd name="T2" fmla="*/ 95 w 150"/>
                  <a:gd name="T3" fmla="*/ 24 h 28"/>
                  <a:gd name="T4" fmla="*/ 94 w 150"/>
                  <a:gd name="T5" fmla="*/ 24 h 28"/>
                  <a:gd name="T6" fmla="*/ 67 w 150"/>
                  <a:gd name="T7" fmla="*/ 27 h 28"/>
                  <a:gd name="T8" fmla="*/ 37 w 150"/>
                  <a:gd name="T9" fmla="*/ 28 h 28"/>
                  <a:gd name="T10" fmla="*/ 6 w 150"/>
                  <a:gd name="T11" fmla="*/ 26 h 28"/>
                  <a:gd name="T12" fmla="*/ 2 w 150"/>
                  <a:gd name="T13" fmla="*/ 20 h 28"/>
                  <a:gd name="T14" fmla="*/ 29 w 150"/>
                  <a:gd name="T15" fmla="*/ 14 h 28"/>
                  <a:gd name="T16" fmla="*/ 86 w 150"/>
                  <a:gd name="T17" fmla="*/ 11 h 28"/>
                  <a:gd name="T18" fmla="*/ 112 w 150"/>
                  <a:gd name="T19" fmla="*/ 11 h 28"/>
                  <a:gd name="T20" fmla="*/ 114 w 150"/>
                  <a:gd name="T21" fmla="*/ 10 h 28"/>
                  <a:gd name="T22" fmla="*/ 113 w 150"/>
                  <a:gd name="T23" fmla="*/ 6 h 28"/>
                  <a:gd name="T24" fmla="*/ 94 w 150"/>
                  <a:gd name="T25" fmla="*/ 5 h 28"/>
                  <a:gd name="T26" fmla="*/ 71 w 150"/>
                  <a:gd name="T27" fmla="*/ 5 h 28"/>
                  <a:gd name="T28" fmla="*/ 49 w 150"/>
                  <a:gd name="T29" fmla="*/ 7 h 28"/>
                  <a:gd name="T30" fmla="*/ 44 w 150"/>
                  <a:gd name="T31" fmla="*/ 3 h 28"/>
                  <a:gd name="T32" fmla="*/ 74 w 150"/>
                  <a:gd name="T33" fmla="*/ 1 h 28"/>
                  <a:gd name="T34" fmla="*/ 102 w 150"/>
                  <a:gd name="T35" fmla="*/ 0 h 28"/>
                  <a:gd name="T36" fmla="*/ 142 w 150"/>
                  <a:gd name="T37" fmla="*/ 2 h 28"/>
                  <a:gd name="T38" fmla="*/ 146 w 150"/>
                  <a:gd name="T39" fmla="*/ 10 h 28"/>
                  <a:gd name="T40" fmla="*/ 119 w 150"/>
                  <a:gd name="T41" fmla="*/ 27 h 28"/>
                  <a:gd name="T42" fmla="*/ 96 w 150"/>
                  <a:gd name="T43" fmla="*/ 27 h 28"/>
                  <a:gd name="T44" fmla="*/ 54 w 150"/>
                  <a:gd name="T45" fmla="*/ 24 h 28"/>
                  <a:gd name="T46" fmla="*/ 85 w 150"/>
                  <a:gd name="T47" fmla="*/ 22 h 28"/>
                  <a:gd name="T48" fmla="*/ 103 w 150"/>
                  <a:gd name="T49" fmla="*/ 17 h 28"/>
                  <a:gd name="T50" fmla="*/ 106 w 150"/>
                  <a:gd name="T51" fmla="*/ 15 h 28"/>
                  <a:gd name="T52" fmla="*/ 87 w 150"/>
                  <a:gd name="T53" fmla="*/ 15 h 28"/>
                  <a:gd name="T54" fmla="*/ 52 w 150"/>
                  <a:gd name="T55" fmla="*/ 16 h 28"/>
                  <a:gd name="T56" fmla="*/ 36 w 150"/>
                  <a:gd name="T57" fmla="*/ 20 h 28"/>
                  <a:gd name="T58" fmla="*/ 37 w 150"/>
                  <a:gd name="T59" fmla="*/ 22 h 28"/>
                  <a:gd name="T60" fmla="*/ 54 w 150"/>
                  <a:gd name="T6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0" h="28">
                    <a:moveTo>
                      <a:pt x="96" y="27"/>
                    </a:moveTo>
                    <a:cubicBezTo>
                      <a:pt x="95" y="24"/>
                      <a:pt x="95" y="24"/>
                      <a:pt x="95" y="24"/>
                    </a:cubicBezTo>
                    <a:cubicBezTo>
                      <a:pt x="94" y="24"/>
                      <a:pt x="94" y="24"/>
                      <a:pt x="94" y="24"/>
                    </a:cubicBezTo>
                    <a:cubicBezTo>
                      <a:pt x="84" y="25"/>
                      <a:pt x="75" y="26"/>
                      <a:pt x="67" y="27"/>
                    </a:cubicBezTo>
                    <a:cubicBezTo>
                      <a:pt x="59" y="28"/>
                      <a:pt x="49" y="28"/>
                      <a:pt x="37" y="28"/>
                    </a:cubicBezTo>
                    <a:cubicBezTo>
                      <a:pt x="22" y="28"/>
                      <a:pt x="6" y="26"/>
                      <a:pt x="6" y="26"/>
                    </a:cubicBezTo>
                    <a:cubicBezTo>
                      <a:pt x="0" y="24"/>
                      <a:pt x="2" y="20"/>
                      <a:pt x="2" y="20"/>
                    </a:cubicBezTo>
                    <a:cubicBezTo>
                      <a:pt x="2" y="20"/>
                      <a:pt x="16" y="15"/>
                      <a:pt x="29" y="14"/>
                    </a:cubicBezTo>
                    <a:cubicBezTo>
                      <a:pt x="43" y="12"/>
                      <a:pt x="62" y="11"/>
                      <a:pt x="86" y="11"/>
                    </a:cubicBezTo>
                    <a:cubicBezTo>
                      <a:pt x="94" y="11"/>
                      <a:pt x="103" y="11"/>
                      <a:pt x="112" y="11"/>
                    </a:cubicBezTo>
                    <a:cubicBezTo>
                      <a:pt x="114" y="10"/>
                      <a:pt x="114" y="10"/>
                      <a:pt x="114" y="10"/>
                    </a:cubicBezTo>
                    <a:cubicBezTo>
                      <a:pt x="113" y="6"/>
                      <a:pt x="113" y="6"/>
                      <a:pt x="113" y="6"/>
                    </a:cubicBezTo>
                    <a:cubicBezTo>
                      <a:pt x="113" y="6"/>
                      <a:pt x="104" y="5"/>
                      <a:pt x="94" y="5"/>
                    </a:cubicBezTo>
                    <a:cubicBezTo>
                      <a:pt x="86" y="5"/>
                      <a:pt x="79" y="5"/>
                      <a:pt x="71" y="5"/>
                    </a:cubicBezTo>
                    <a:cubicBezTo>
                      <a:pt x="63" y="6"/>
                      <a:pt x="56" y="6"/>
                      <a:pt x="49" y="7"/>
                    </a:cubicBezTo>
                    <a:cubicBezTo>
                      <a:pt x="44" y="3"/>
                      <a:pt x="44" y="3"/>
                      <a:pt x="44" y="3"/>
                    </a:cubicBezTo>
                    <a:cubicBezTo>
                      <a:pt x="54" y="2"/>
                      <a:pt x="63" y="1"/>
                      <a:pt x="74" y="1"/>
                    </a:cubicBezTo>
                    <a:cubicBezTo>
                      <a:pt x="84" y="0"/>
                      <a:pt x="94" y="0"/>
                      <a:pt x="102" y="0"/>
                    </a:cubicBezTo>
                    <a:cubicBezTo>
                      <a:pt x="121" y="0"/>
                      <a:pt x="135" y="1"/>
                      <a:pt x="142" y="2"/>
                    </a:cubicBezTo>
                    <a:cubicBezTo>
                      <a:pt x="150" y="4"/>
                      <a:pt x="146" y="10"/>
                      <a:pt x="146" y="10"/>
                    </a:cubicBezTo>
                    <a:cubicBezTo>
                      <a:pt x="137" y="16"/>
                      <a:pt x="128" y="21"/>
                      <a:pt x="119" y="27"/>
                    </a:cubicBezTo>
                    <a:cubicBezTo>
                      <a:pt x="111" y="27"/>
                      <a:pt x="104" y="27"/>
                      <a:pt x="96" y="27"/>
                    </a:cubicBezTo>
                    <a:close/>
                    <a:moveTo>
                      <a:pt x="54" y="24"/>
                    </a:moveTo>
                    <a:cubicBezTo>
                      <a:pt x="66" y="24"/>
                      <a:pt x="76" y="23"/>
                      <a:pt x="85" y="22"/>
                    </a:cubicBezTo>
                    <a:cubicBezTo>
                      <a:pt x="94" y="21"/>
                      <a:pt x="103" y="17"/>
                      <a:pt x="103" y="17"/>
                    </a:cubicBezTo>
                    <a:cubicBezTo>
                      <a:pt x="106" y="15"/>
                      <a:pt x="106" y="15"/>
                      <a:pt x="106" y="15"/>
                    </a:cubicBezTo>
                    <a:cubicBezTo>
                      <a:pt x="100" y="15"/>
                      <a:pt x="93" y="15"/>
                      <a:pt x="87" y="15"/>
                    </a:cubicBezTo>
                    <a:cubicBezTo>
                      <a:pt x="71" y="15"/>
                      <a:pt x="60" y="15"/>
                      <a:pt x="52" y="16"/>
                    </a:cubicBezTo>
                    <a:cubicBezTo>
                      <a:pt x="44" y="17"/>
                      <a:pt x="36" y="20"/>
                      <a:pt x="36" y="20"/>
                    </a:cubicBezTo>
                    <a:cubicBezTo>
                      <a:pt x="37" y="22"/>
                      <a:pt x="37" y="22"/>
                      <a:pt x="37" y="22"/>
                    </a:cubicBezTo>
                    <a:cubicBezTo>
                      <a:pt x="37" y="22"/>
                      <a:pt x="46" y="24"/>
                      <a:pt x="54" y="2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6" name="Freeform 419"/>
              <p:cNvSpPr>
                <a:spLocks noEditPoints="1"/>
              </p:cNvSpPr>
              <p:nvPr/>
            </p:nvSpPr>
            <p:spPr bwMode="auto">
              <a:xfrm>
                <a:off x="-32565975" y="3462338"/>
                <a:ext cx="679450" cy="147638"/>
              </a:xfrm>
              <a:custGeom>
                <a:avLst/>
                <a:gdLst>
                  <a:gd name="T0" fmla="*/ 94 w 181"/>
                  <a:gd name="T1" fmla="*/ 28 h 39"/>
                  <a:gd name="T2" fmla="*/ 54 w 181"/>
                  <a:gd name="T3" fmla="*/ 24 h 39"/>
                  <a:gd name="T4" fmla="*/ 52 w 181"/>
                  <a:gd name="T5" fmla="*/ 24 h 39"/>
                  <a:gd name="T6" fmla="*/ 48 w 181"/>
                  <a:gd name="T7" fmla="*/ 29 h 39"/>
                  <a:gd name="T8" fmla="*/ 32 w 181"/>
                  <a:gd name="T9" fmla="*/ 39 h 39"/>
                  <a:gd name="T10" fmla="*/ 0 w 181"/>
                  <a:gd name="T11" fmla="*/ 39 h 39"/>
                  <a:gd name="T12" fmla="*/ 58 w 181"/>
                  <a:gd name="T13" fmla="*/ 1 h 39"/>
                  <a:gd name="T14" fmla="*/ 84 w 181"/>
                  <a:gd name="T15" fmla="*/ 1 h 39"/>
                  <a:gd name="T16" fmla="*/ 83 w 181"/>
                  <a:gd name="T17" fmla="*/ 4 h 39"/>
                  <a:gd name="T18" fmla="*/ 85 w 181"/>
                  <a:gd name="T19" fmla="*/ 4 h 39"/>
                  <a:gd name="T20" fmla="*/ 136 w 181"/>
                  <a:gd name="T21" fmla="*/ 0 h 39"/>
                  <a:gd name="T22" fmla="*/ 174 w 181"/>
                  <a:gd name="T23" fmla="*/ 4 h 39"/>
                  <a:gd name="T24" fmla="*/ 175 w 181"/>
                  <a:gd name="T25" fmla="*/ 14 h 39"/>
                  <a:gd name="T26" fmla="*/ 143 w 181"/>
                  <a:gd name="T27" fmla="*/ 24 h 39"/>
                  <a:gd name="T28" fmla="*/ 94 w 181"/>
                  <a:gd name="T29" fmla="*/ 28 h 39"/>
                  <a:gd name="T30" fmla="*/ 120 w 181"/>
                  <a:gd name="T31" fmla="*/ 5 h 39"/>
                  <a:gd name="T32" fmla="*/ 90 w 181"/>
                  <a:gd name="T33" fmla="*/ 7 h 39"/>
                  <a:gd name="T34" fmla="*/ 71 w 181"/>
                  <a:gd name="T35" fmla="*/ 13 h 39"/>
                  <a:gd name="T36" fmla="*/ 70 w 181"/>
                  <a:gd name="T37" fmla="*/ 14 h 39"/>
                  <a:gd name="T38" fmla="*/ 68 w 181"/>
                  <a:gd name="T39" fmla="*/ 21 h 39"/>
                  <a:gd name="T40" fmla="*/ 93 w 181"/>
                  <a:gd name="T41" fmla="*/ 23 h 39"/>
                  <a:gd name="T42" fmla="*/ 123 w 181"/>
                  <a:gd name="T43" fmla="*/ 21 h 39"/>
                  <a:gd name="T44" fmla="*/ 142 w 181"/>
                  <a:gd name="T45" fmla="*/ 14 h 39"/>
                  <a:gd name="T46" fmla="*/ 143 w 181"/>
                  <a:gd name="T47" fmla="*/ 7 h 39"/>
                  <a:gd name="T48" fmla="*/ 120 w 181"/>
                  <a:gd name="T49"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39">
                    <a:moveTo>
                      <a:pt x="94" y="28"/>
                    </a:moveTo>
                    <a:cubicBezTo>
                      <a:pt x="74" y="28"/>
                      <a:pt x="61" y="27"/>
                      <a:pt x="54" y="24"/>
                    </a:cubicBezTo>
                    <a:cubicBezTo>
                      <a:pt x="52" y="24"/>
                      <a:pt x="52" y="24"/>
                      <a:pt x="52" y="24"/>
                    </a:cubicBezTo>
                    <a:cubicBezTo>
                      <a:pt x="48" y="29"/>
                      <a:pt x="48" y="29"/>
                      <a:pt x="48" y="29"/>
                    </a:cubicBezTo>
                    <a:cubicBezTo>
                      <a:pt x="32" y="39"/>
                      <a:pt x="32" y="39"/>
                      <a:pt x="32" y="39"/>
                    </a:cubicBezTo>
                    <a:cubicBezTo>
                      <a:pt x="21" y="39"/>
                      <a:pt x="10" y="39"/>
                      <a:pt x="0" y="39"/>
                    </a:cubicBezTo>
                    <a:cubicBezTo>
                      <a:pt x="19" y="26"/>
                      <a:pt x="39" y="14"/>
                      <a:pt x="58" y="1"/>
                    </a:cubicBezTo>
                    <a:cubicBezTo>
                      <a:pt x="67" y="1"/>
                      <a:pt x="75" y="1"/>
                      <a:pt x="84" y="1"/>
                    </a:cubicBezTo>
                    <a:cubicBezTo>
                      <a:pt x="83" y="4"/>
                      <a:pt x="83" y="4"/>
                      <a:pt x="83" y="4"/>
                    </a:cubicBezTo>
                    <a:cubicBezTo>
                      <a:pt x="85" y="4"/>
                      <a:pt x="85" y="4"/>
                      <a:pt x="85" y="4"/>
                    </a:cubicBezTo>
                    <a:cubicBezTo>
                      <a:pt x="99" y="2"/>
                      <a:pt x="116" y="0"/>
                      <a:pt x="136" y="0"/>
                    </a:cubicBezTo>
                    <a:cubicBezTo>
                      <a:pt x="154" y="0"/>
                      <a:pt x="167" y="1"/>
                      <a:pt x="174" y="4"/>
                    </a:cubicBezTo>
                    <a:cubicBezTo>
                      <a:pt x="181" y="6"/>
                      <a:pt x="181" y="10"/>
                      <a:pt x="175" y="14"/>
                    </a:cubicBezTo>
                    <a:cubicBezTo>
                      <a:pt x="168" y="18"/>
                      <a:pt x="158" y="22"/>
                      <a:pt x="143" y="24"/>
                    </a:cubicBezTo>
                    <a:cubicBezTo>
                      <a:pt x="129" y="27"/>
                      <a:pt x="112" y="28"/>
                      <a:pt x="94" y="28"/>
                    </a:cubicBezTo>
                    <a:close/>
                    <a:moveTo>
                      <a:pt x="120" y="5"/>
                    </a:moveTo>
                    <a:cubicBezTo>
                      <a:pt x="108" y="5"/>
                      <a:pt x="97" y="5"/>
                      <a:pt x="90" y="7"/>
                    </a:cubicBezTo>
                    <a:cubicBezTo>
                      <a:pt x="82" y="8"/>
                      <a:pt x="71" y="13"/>
                      <a:pt x="71" y="13"/>
                    </a:cubicBezTo>
                    <a:cubicBezTo>
                      <a:pt x="70" y="14"/>
                      <a:pt x="70" y="14"/>
                      <a:pt x="70" y="14"/>
                    </a:cubicBezTo>
                    <a:cubicBezTo>
                      <a:pt x="68" y="21"/>
                      <a:pt x="68" y="21"/>
                      <a:pt x="68" y="21"/>
                    </a:cubicBezTo>
                    <a:cubicBezTo>
                      <a:pt x="68" y="21"/>
                      <a:pt x="80" y="23"/>
                      <a:pt x="93" y="23"/>
                    </a:cubicBezTo>
                    <a:cubicBezTo>
                      <a:pt x="104" y="23"/>
                      <a:pt x="114" y="22"/>
                      <a:pt x="123" y="21"/>
                    </a:cubicBezTo>
                    <a:cubicBezTo>
                      <a:pt x="131" y="19"/>
                      <a:pt x="142" y="14"/>
                      <a:pt x="142" y="14"/>
                    </a:cubicBezTo>
                    <a:cubicBezTo>
                      <a:pt x="143" y="7"/>
                      <a:pt x="143" y="7"/>
                      <a:pt x="143" y="7"/>
                    </a:cubicBezTo>
                    <a:cubicBezTo>
                      <a:pt x="143" y="7"/>
                      <a:pt x="132" y="5"/>
                      <a:pt x="120"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7" name="Freeform 420"/>
              <p:cNvSpPr>
                <a:spLocks/>
              </p:cNvSpPr>
              <p:nvPr/>
            </p:nvSpPr>
            <p:spPr bwMode="auto">
              <a:xfrm>
                <a:off x="-31875413" y="3462338"/>
                <a:ext cx="539750" cy="106363"/>
              </a:xfrm>
              <a:custGeom>
                <a:avLst/>
                <a:gdLst>
                  <a:gd name="T0" fmla="*/ 121 w 144"/>
                  <a:gd name="T1" fmla="*/ 20 h 28"/>
                  <a:gd name="T2" fmla="*/ 96 w 144"/>
                  <a:gd name="T3" fmla="*/ 26 h 28"/>
                  <a:gd name="T4" fmla="*/ 46 w 144"/>
                  <a:gd name="T5" fmla="*/ 28 h 28"/>
                  <a:gd name="T6" fmla="*/ 0 w 144"/>
                  <a:gd name="T7" fmla="*/ 26 h 28"/>
                  <a:gd name="T8" fmla="*/ 8 w 144"/>
                  <a:gd name="T9" fmla="*/ 21 h 28"/>
                  <a:gd name="T10" fmla="*/ 54 w 144"/>
                  <a:gd name="T11" fmla="*/ 24 h 28"/>
                  <a:gd name="T12" fmla="*/ 88 w 144"/>
                  <a:gd name="T13" fmla="*/ 20 h 28"/>
                  <a:gd name="T14" fmla="*/ 87 w 144"/>
                  <a:gd name="T15" fmla="*/ 19 h 28"/>
                  <a:gd name="T16" fmla="*/ 79 w 144"/>
                  <a:gd name="T17" fmla="*/ 17 h 28"/>
                  <a:gd name="T18" fmla="*/ 60 w 144"/>
                  <a:gd name="T19" fmla="*/ 16 h 28"/>
                  <a:gd name="T20" fmla="*/ 30 w 144"/>
                  <a:gd name="T21" fmla="*/ 12 h 28"/>
                  <a:gd name="T22" fmla="*/ 28 w 144"/>
                  <a:gd name="T23" fmla="*/ 7 h 28"/>
                  <a:gd name="T24" fmla="*/ 52 w 144"/>
                  <a:gd name="T25" fmla="*/ 2 h 28"/>
                  <a:gd name="T26" fmla="*/ 97 w 144"/>
                  <a:gd name="T27" fmla="*/ 0 h 28"/>
                  <a:gd name="T28" fmla="*/ 144 w 144"/>
                  <a:gd name="T29" fmla="*/ 2 h 28"/>
                  <a:gd name="T30" fmla="*/ 128 w 144"/>
                  <a:gd name="T31" fmla="*/ 6 h 28"/>
                  <a:gd name="T32" fmla="*/ 89 w 144"/>
                  <a:gd name="T33" fmla="*/ 5 h 28"/>
                  <a:gd name="T34" fmla="*/ 60 w 144"/>
                  <a:gd name="T35" fmla="*/ 7 h 28"/>
                  <a:gd name="T36" fmla="*/ 64 w 144"/>
                  <a:gd name="T37" fmla="*/ 9 h 28"/>
                  <a:gd name="T38" fmla="*/ 89 w 144"/>
                  <a:gd name="T39" fmla="*/ 12 h 28"/>
                  <a:gd name="T40" fmla="*/ 112 w 144"/>
                  <a:gd name="T41" fmla="*/ 14 h 28"/>
                  <a:gd name="T42" fmla="*/ 121 w 144"/>
                  <a:gd name="T43" fmla="*/ 17 h 28"/>
                  <a:gd name="T44" fmla="*/ 121 w 144"/>
                  <a:gd name="T45"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28">
                    <a:moveTo>
                      <a:pt x="121" y="20"/>
                    </a:moveTo>
                    <a:cubicBezTo>
                      <a:pt x="121" y="20"/>
                      <a:pt x="108" y="24"/>
                      <a:pt x="96" y="26"/>
                    </a:cubicBezTo>
                    <a:cubicBezTo>
                      <a:pt x="83" y="27"/>
                      <a:pt x="66" y="28"/>
                      <a:pt x="46" y="28"/>
                    </a:cubicBezTo>
                    <a:cubicBezTo>
                      <a:pt x="26" y="28"/>
                      <a:pt x="11" y="27"/>
                      <a:pt x="0" y="26"/>
                    </a:cubicBezTo>
                    <a:cubicBezTo>
                      <a:pt x="8" y="21"/>
                      <a:pt x="8" y="21"/>
                      <a:pt x="8" y="21"/>
                    </a:cubicBezTo>
                    <a:cubicBezTo>
                      <a:pt x="23" y="23"/>
                      <a:pt x="39" y="24"/>
                      <a:pt x="54" y="24"/>
                    </a:cubicBezTo>
                    <a:cubicBezTo>
                      <a:pt x="74" y="24"/>
                      <a:pt x="88" y="20"/>
                      <a:pt x="88" y="20"/>
                    </a:cubicBezTo>
                    <a:cubicBezTo>
                      <a:pt x="87" y="19"/>
                      <a:pt x="87" y="19"/>
                      <a:pt x="87" y="19"/>
                    </a:cubicBezTo>
                    <a:cubicBezTo>
                      <a:pt x="79" y="17"/>
                      <a:pt x="79" y="17"/>
                      <a:pt x="79" y="17"/>
                    </a:cubicBezTo>
                    <a:cubicBezTo>
                      <a:pt x="79" y="17"/>
                      <a:pt x="68" y="16"/>
                      <a:pt x="60" y="16"/>
                    </a:cubicBezTo>
                    <a:cubicBezTo>
                      <a:pt x="45" y="15"/>
                      <a:pt x="30" y="12"/>
                      <a:pt x="30" y="12"/>
                    </a:cubicBezTo>
                    <a:cubicBezTo>
                      <a:pt x="28" y="7"/>
                      <a:pt x="28" y="7"/>
                      <a:pt x="28" y="7"/>
                    </a:cubicBezTo>
                    <a:cubicBezTo>
                      <a:pt x="28" y="7"/>
                      <a:pt x="39" y="4"/>
                      <a:pt x="52" y="2"/>
                    </a:cubicBezTo>
                    <a:cubicBezTo>
                      <a:pt x="64" y="1"/>
                      <a:pt x="79" y="0"/>
                      <a:pt x="97" y="0"/>
                    </a:cubicBezTo>
                    <a:cubicBezTo>
                      <a:pt x="114" y="0"/>
                      <a:pt x="130" y="1"/>
                      <a:pt x="144" y="2"/>
                    </a:cubicBezTo>
                    <a:cubicBezTo>
                      <a:pt x="128" y="6"/>
                      <a:pt x="128" y="6"/>
                      <a:pt x="128" y="6"/>
                    </a:cubicBezTo>
                    <a:cubicBezTo>
                      <a:pt x="113" y="5"/>
                      <a:pt x="100" y="5"/>
                      <a:pt x="89" y="5"/>
                    </a:cubicBezTo>
                    <a:cubicBezTo>
                      <a:pt x="72" y="5"/>
                      <a:pt x="60" y="7"/>
                      <a:pt x="60" y="7"/>
                    </a:cubicBezTo>
                    <a:cubicBezTo>
                      <a:pt x="64" y="9"/>
                      <a:pt x="64" y="9"/>
                      <a:pt x="64" y="9"/>
                    </a:cubicBezTo>
                    <a:cubicBezTo>
                      <a:pt x="64" y="9"/>
                      <a:pt x="76" y="11"/>
                      <a:pt x="89" y="12"/>
                    </a:cubicBezTo>
                    <a:cubicBezTo>
                      <a:pt x="100" y="12"/>
                      <a:pt x="112" y="14"/>
                      <a:pt x="112" y="14"/>
                    </a:cubicBezTo>
                    <a:cubicBezTo>
                      <a:pt x="121" y="17"/>
                      <a:pt x="121" y="17"/>
                      <a:pt x="121" y="17"/>
                    </a:cubicBezTo>
                    <a:lnTo>
                      <a:pt x="12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8" name="Freeform 421"/>
              <p:cNvSpPr>
                <a:spLocks/>
              </p:cNvSpPr>
              <p:nvPr/>
            </p:nvSpPr>
            <p:spPr bwMode="auto">
              <a:xfrm>
                <a:off x="-31335663" y="3425826"/>
                <a:ext cx="327025" cy="138113"/>
              </a:xfrm>
              <a:custGeom>
                <a:avLst/>
                <a:gdLst>
                  <a:gd name="T0" fmla="*/ 32 w 87"/>
                  <a:gd name="T1" fmla="*/ 37 h 37"/>
                  <a:gd name="T2" fmla="*/ 0 w 87"/>
                  <a:gd name="T3" fmla="*/ 37 h 37"/>
                  <a:gd name="T4" fmla="*/ 55 w 87"/>
                  <a:gd name="T5" fmla="*/ 0 h 37"/>
                  <a:gd name="T6" fmla="*/ 87 w 87"/>
                  <a:gd name="T7" fmla="*/ 0 h 37"/>
                  <a:gd name="T8" fmla="*/ 32 w 87"/>
                  <a:gd name="T9" fmla="*/ 37 h 37"/>
                </a:gdLst>
                <a:ahLst/>
                <a:cxnLst>
                  <a:cxn ang="0">
                    <a:pos x="T0" y="T1"/>
                  </a:cxn>
                  <a:cxn ang="0">
                    <a:pos x="T2" y="T3"/>
                  </a:cxn>
                  <a:cxn ang="0">
                    <a:pos x="T4" y="T5"/>
                  </a:cxn>
                  <a:cxn ang="0">
                    <a:pos x="T6" y="T7"/>
                  </a:cxn>
                  <a:cxn ang="0">
                    <a:pos x="T8" y="T9"/>
                  </a:cxn>
                </a:cxnLst>
                <a:rect l="0" t="0" r="r" b="b"/>
                <a:pathLst>
                  <a:path w="87" h="37">
                    <a:moveTo>
                      <a:pt x="32" y="37"/>
                    </a:moveTo>
                    <a:cubicBezTo>
                      <a:pt x="21" y="37"/>
                      <a:pt x="11" y="37"/>
                      <a:pt x="0" y="37"/>
                    </a:cubicBezTo>
                    <a:cubicBezTo>
                      <a:pt x="19" y="25"/>
                      <a:pt x="37" y="13"/>
                      <a:pt x="55" y="0"/>
                    </a:cubicBezTo>
                    <a:cubicBezTo>
                      <a:pt x="66" y="0"/>
                      <a:pt x="76" y="0"/>
                      <a:pt x="87" y="0"/>
                    </a:cubicBezTo>
                    <a:cubicBezTo>
                      <a:pt x="69" y="13"/>
                      <a:pt x="51" y="25"/>
                      <a:pt x="32" y="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9" name="Freeform 422"/>
              <p:cNvSpPr>
                <a:spLocks noEditPoints="1"/>
              </p:cNvSpPr>
              <p:nvPr/>
            </p:nvSpPr>
            <p:spPr bwMode="auto">
              <a:xfrm>
                <a:off x="-31008638" y="3462338"/>
                <a:ext cx="558800" cy="106363"/>
              </a:xfrm>
              <a:custGeom>
                <a:avLst/>
                <a:gdLst>
                  <a:gd name="T0" fmla="*/ 144 w 149"/>
                  <a:gd name="T1" fmla="*/ 14 h 28"/>
                  <a:gd name="T2" fmla="*/ 111 w 149"/>
                  <a:gd name="T3" fmla="*/ 24 h 28"/>
                  <a:gd name="T4" fmla="*/ 52 w 149"/>
                  <a:gd name="T5" fmla="*/ 28 h 28"/>
                  <a:gd name="T6" fmla="*/ 17 w 149"/>
                  <a:gd name="T7" fmla="*/ 26 h 28"/>
                  <a:gd name="T8" fmla="*/ 0 w 149"/>
                  <a:gd name="T9" fmla="*/ 21 h 28"/>
                  <a:gd name="T10" fmla="*/ 2 w 149"/>
                  <a:gd name="T11" fmla="*/ 14 h 28"/>
                  <a:gd name="T12" fmla="*/ 35 w 149"/>
                  <a:gd name="T13" fmla="*/ 4 h 28"/>
                  <a:gd name="T14" fmla="*/ 93 w 149"/>
                  <a:gd name="T15" fmla="*/ 0 h 28"/>
                  <a:gd name="T16" fmla="*/ 140 w 149"/>
                  <a:gd name="T17" fmla="*/ 4 h 28"/>
                  <a:gd name="T18" fmla="*/ 144 w 149"/>
                  <a:gd name="T19" fmla="*/ 14 h 28"/>
                  <a:gd name="T20" fmla="*/ 35 w 149"/>
                  <a:gd name="T21" fmla="*/ 14 h 28"/>
                  <a:gd name="T22" fmla="*/ 60 w 149"/>
                  <a:gd name="T23" fmla="*/ 23 h 28"/>
                  <a:gd name="T24" fmla="*/ 111 w 149"/>
                  <a:gd name="T25" fmla="*/ 14 h 28"/>
                  <a:gd name="T26" fmla="*/ 86 w 149"/>
                  <a:gd name="T27" fmla="*/ 5 h 28"/>
                  <a:gd name="T28" fmla="*/ 53 w 149"/>
                  <a:gd name="T29" fmla="*/ 7 h 28"/>
                  <a:gd name="T30" fmla="*/ 35 w 149"/>
                  <a:gd name="T3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28">
                    <a:moveTo>
                      <a:pt x="144" y="14"/>
                    </a:moveTo>
                    <a:cubicBezTo>
                      <a:pt x="138" y="18"/>
                      <a:pt x="127" y="22"/>
                      <a:pt x="111" y="24"/>
                    </a:cubicBezTo>
                    <a:cubicBezTo>
                      <a:pt x="95" y="27"/>
                      <a:pt x="75" y="28"/>
                      <a:pt x="52" y="28"/>
                    </a:cubicBezTo>
                    <a:cubicBezTo>
                      <a:pt x="38" y="28"/>
                      <a:pt x="27" y="27"/>
                      <a:pt x="17" y="26"/>
                    </a:cubicBezTo>
                    <a:cubicBezTo>
                      <a:pt x="8" y="25"/>
                      <a:pt x="0" y="21"/>
                      <a:pt x="0" y="21"/>
                    </a:cubicBezTo>
                    <a:cubicBezTo>
                      <a:pt x="2" y="14"/>
                      <a:pt x="2" y="14"/>
                      <a:pt x="2" y="14"/>
                    </a:cubicBezTo>
                    <a:cubicBezTo>
                      <a:pt x="8" y="10"/>
                      <a:pt x="19" y="6"/>
                      <a:pt x="35" y="4"/>
                    </a:cubicBezTo>
                    <a:cubicBezTo>
                      <a:pt x="51" y="1"/>
                      <a:pt x="70" y="0"/>
                      <a:pt x="93" y="0"/>
                    </a:cubicBezTo>
                    <a:cubicBezTo>
                      <a:pt x="115" y="0"/>
                      <a:pt x="130" y="1"/>
                      <a:pt x="140" y="4"/>
                    </a:cubicBezTo>
                    <a:cubicBezTo>
                      <a:pt x="149" y="6"/>
                      <a:pt x="144" y="14"/>
                      <a:pt x="144" y="14"/>
                    </a:cubicBezTo>
                    <a:close/>
                    <a:moveTo>
                      <a:pt x="35" y="14"/>
                    </a:moveTo>
                    <a:cubicBezTo>
                      <a:pt x="26" y="20"/>
                      <a:pt x="34" y="23"/>
                      <a:pt x="60" y="23"/>
                    </a:cubicBezTo>
                    <a:cubicBezTo>
                      <a:pt x="85" y="23"/>
                      <a:pt x="102" y="20"/>
                      <a:pt x="111" y="14"/>
                    </a:cubicBezTo>
                    <a:cubicBezTo>
                      <a:pt x="120" y="8"/>
                      <a:pt x="112" y="5"/>
                      <a:pt x="86" y="5"/>
                    </a:cubicBezTo>
                    <a:cubicBezTo>
                      <a:pt x="73" y="5"/>
                      <a:pt x="62" y="6"/>
                      <a:pt x="53" y="7"/>
                    </a:cubicBezTo>
                    <a:cubicBezTo>
                      <a:pt x="45" y="9"/>
                      <a:pt x="35" y="14"/>
                      <a:pt x="35" y="1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0" name="Freeform 423"/>
              <p:cNvSpPr>
                <a:spLocks/>
              </p:cNvSpPr>
              <p:nvPr/>
            </p:nvSpPr>
            <p:spPr bwMode="auto">
              <a:xfrm>
                <a:off x="-30386338" y="3462338"/>
                <a:ext cx="520700" cy="106363"/>
              </a:xfrm>
              <a:custGeom>
                <a:avLst/>
                <a:gdLst>
                  <a:gd name="T0" fmla="*/ 56 w 139"/>
                  <a:gd name="T1" fmla="*/ 28 h 28"/>
                  <a:gd name="T2" fmla="*/ 9 w 139"/>
                  <a:gd name="T3" fmla="*/ 24 h 28"/>
                  <a:gd name="T4" fmla="*/ 6 w 139"/>
                  <a:gd name="T5" fmla="*/ 14 h 28"/>
                  <a:gd name="T6" fmla="*/ 39 w 139"/>
                  <a:gd name="T7" fmla="*/ 4 h 28"/>
                  <a:gd name="T8" fmla="*/ 98 w 139"/>
                  <a:gd name="T9" fmla="*/ 0 h 28"/>
                  <a:gd name="T10" fmla="*/ 139 w 139"/>
                  <a:gd name="T11" fmla="*/ 2 h 28"/>
                  <a:gd name="T12" fmla="*/ 123 w 139"/>
                  <a:gd name="T13" fmla="*/ 6 h 28"/>
                  <a:gd name="T14" fmla="*/ 91 w 139"/>
                  <a:gd name="T15" fmla="*/ 5 h 28"/>
                  <a:gd name="T16" fmla="*/ 39 w 139"/>
                  <a:gd name="T17" fmla="*/ 14 h 28"/>
                  <a:gd name="T18" fmla="*/ 39 w 139"/>
                  <a:gd name="T19" fmla="*/ 21 h 28"/>
                  <a:gd name="T20" fmla="*/ 64 w 139"/>
                  <a:gd name="T21" fmla="*/ 23 h 28"/>
                  <a:gd name="T22" fmla="*/ 108 w 139"/>
                  <a:gd name="T23" fmla="*/ 21 h 28"/>
                  <a:gd name="T24" fmla="*/ 101 w 139"/>
                  <a:gd name="T25" fmla="*/ 26 h 28"/>
                  <a:gd name="T26" fmla="*/ 80 w 139"/>
                  <a:gd name="T27" fmla="*/ 28 h 28"/>
                  <a:gd name="T28" fmla="*/ 56 w 139"/>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28">
                    <a:moveTo>
                      <a:pt x="56" y="28"/>
                    </a:moveTo>
                    <a:cubicBezTo>
                      <a:pt x="33" y="28"/>
                      <a:pt x="18" y="27"/>
                      <a:pt x="9" y="24"/>
                    </a:cubicBezTo>
                    <a:cubicBezTo>
                      <a:pt x="1" y="22"/>
                      <a:pt x="0" y="19"/>
                      <a:pt x="6" y="14"/>
                    </a:cubicBezTo>
                    <a:cubicBezTo>
                      <a:pt x="12" y="10"/>
                      <a:pt x="23" y="6"/>
                      <a:pt x="39" y="4"/>
                    </a:cubicBezTo>
                    <a:cubicBezTo>
                      <a:pt x="55" y="1"/>
                      <a:pt x="75" y="0"/>
                      <a:pt x="98" y="0"/>
                    </a:cubicBezTo>
                    <a:cubicBezTo>
                      <a:pt x="114" y="0"/>
                      <a:pt x="127" y="1"/>
                      <a:pt x="139" y="2"/>
                    </a:cubicBezTo>
                    <a:cubicBezTo>
                      <a:pt x="123" y="6"/>
                      <a:pt x="123" y="6"/>
                      <a:pt x="123" y="6"/>
                    </a:cubicBezTo>
                    <a:cubicBezTo>
                      <a:pt x="110" y="5"/>
                      <a:pt x="100" y="5"/>
                      <a:pt x="91" y="5"/>
                    </a:cubicBezTo>
                    <a:cubicBezTo>
                      <a:pt x="65" y="5"/>
                      <a:pt x="48" y="8"/>
                      <a:pt x="39" y="14"/>
                    </a:cubicBezTo>
                    <a:cubicBezTo>
                      <a:pt x="39" y="21"/>
                      <a:pt x="39" y="21"/>
                      <a:pt x="39" y="21"/>
                    </a:cubicBezTo>
                    <a:cubicBezTo>
                      <a:pt x="39" y="21"/>
                      <a:pt x="52" y="23"/>
                      <a:pt x="64" y="23"/>
                    </a:cubicBezTo>
                    <a:cubicBezTo>
                      <a:pt x="79" y="23"/>
                      <a:pt x="93" y="22"/>
                      <a:pt x="108" y="21"/>
                    </a:cubicBezTo>
                    <a:cubicBezTo>
                      <a:pt x="101" y="26"/>
                      <a:pt x="101" y="26"/>
                      <a:pt x="101" y="26"/>
                    </a:cubicBezTo>
                    <a:cubicBezTo>
                      <a:pt x="94" y="27"/>
                      <a:pt x="87" y="27"/>
                      <a:pt x="80" y="28"/>
                    </a:cubicBezTo>
                    <a:cubicBezTo>
                      <a:pt x="74" y="28"/>
                      <a:pt x="65" y="28"/>
                      <a:pt x="56"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1" name="Freeform 424"/>
              <p:cNvSpPr>
                <a:spLocks/>
              </p:cNvSpPr>
              <p:nvPr/>
            </p:nvSpPr>
            <p:spPr bwMode="auto">
              <a:xfrm>
                <a:off x="-29879925" y="3425826"/>
                <a:ext cx="630238" cy="138113"/>
              </a:xfrm>
              <a:custGeom>
                <a:avLst/>
                <a:gdLst>
                  <a:gd name="T0" fmla="*/ 50 w 168"/>
                  <a:gd name="T1" fmla="*/ 23 h 37"/>
                  <a:gd name="T2" fmla="*/ 74 w 168"/>
                  <a:gd name="T3" fmla="*/ 19 h 37"/>
                  <a:gd name="T4" fmla="*/ 132 w 168"/>
                  <a:gd name="T5" fmla="*/ 11 h 37"/>
                  <a:gd name="T6" fmla="*/ 168 w 168"/>
                  <a:gd name="T7" fmla="*/ 11 h 37"/>
                  <a:gd name="T8" fmla="*/ 92 w 168"/>
                  <a:gd name="T9" fmla="*/ 22 h 37"/>
                  <a:gd name="T10" fmla="*/ 135 w 168"/>
                  <a:gd name="T11" fmla="*/ 37 h 37"/>
                  <a:gd name="T12" fmla="*/ 97 w 168"/>
                  <a:gd name="T13" fmla="*/ 37 h 37"/>
                  <a:gd name="T14" fmla="*/ 65 w 168"/>
                  <a:gd name="T15" fmla="*/ 26 h 37"/>
                  <a:gd name="T16" fmla="*/ 44 w 168"/>
                  <a:gd name="T17" fmla="*/ 28 h 37"/>
                  <a:gd name="T18" fmla="*/ 31 w 168"/>
                  <a:gd name="T19" fmla="*/ 37 h 37"/>
                  <a:gd name="T20" fmla="*/ 0 w 168"/>
                  <a:gd name="T21" fmla="*/ 37 h 37"/>
                  <a:gd name="T22" fmla="*/ 52 w 168"/>
                  <a:gd name="T23" fmla="*/ 0 h 37"/>
                  <a:gd name="T24" fmla="*/ 84 w 168"/>
                  <a:gd name="T25" fmla="*/ 0 h 37"/>
                  <a:gd name="T26" fmla="*/ 58 w 168"/>
                  <a:gd name="T27" fmla="*/ 18 h 37"/>
                  <a:gd name="T28" fmla="*/ 49 w 168"/>
                  <a:gd name="T29" fmla="*/ 23 h 37"/>
                  <a:gd name="T30" fmla="*/ 50 w 168"/>
                  <a:gd name="T3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37">
                    <a:moveTo>
                      <a:pt x="50" y="23"/>
                    </a:moveTo>
                    <a:cubicBezTo>
                      <a:pt x="58" y="22"/>
                      <a:pt x="66" y="21"/>
                      <a:pt x="74" y="19"/>
                    </a:cubicBezTo>
                    <a:cubicBezTo>
                      <a:pt x="93" y="16"/>
                      <a:pt x="112" y="14"/>
                      <a:pt x="132" y="11"/>
                    </a:cubicBezTo>
                    <a:cubicBezTo>
                      <a:pt x="144" y="11"/>
                      <a:pt x="156" y="11"/>
                      <a:pt x="168" y="11"/>
                    </a:cubicBezTo>
                    <a:cubicBezTo>
                      <a:pt x="143" y="15"/>
                      <a:pt x="117" y="18"/>
                      <a:pt x="92" y="22"/>
                    </a:cubicBezTo>
                    <a:cubicBezTo>
                      <a:pt x="106" y="27"/>
                      <a:pt x="121" y="32"/>
                      <a:pt x="135" y="37"/>
                    </a:cubicBezTo>
                    <a:cubicBezTo>
                      <a:pt x="123" y="37"/>
                      <a:pt x="110" y="37"/>
                      <a:pt x="97" y="37"/>
                    </a:cubicBezTo>
                    <a:cubicBezTo>
                      <a:pt x="87" y="34"/>
                      <a:pt x="76" y="30"/>
                      <a:pt x="65" y="26"/>
                    </a:cubicBezTo>
                    <a:cubicBezTo>
                      <a:pt x="58" y="27"/>
                      <a:pt x="51" y="27"/>
                      <a:pt x="44" y="28"/>
                    </a:cubicBezTo>
                    <a:cubicBezTo>
                      <a:pt x="31" y="37"/>
                      <a:pt x="31" y="37"/>
                      <a:pt x="31" y="37"/>
                    </a:cubicBezTo>
                    <a:cubicBezTo>
                      <a:pt x="21" y="37"/>
                      <a:pt x="10" y="37"/>
                      <a:pt x="0" y="37"/>
                    </a:cubicBezTo>
                    <a:cubicBezTo>
                      <a:pt x="17" y="25"/>
                      <a:pt x="35" y="13"/>
                      <a:pt x="52" y="0"/>
                    </a:cubicBezTo>
                    <a:cubicBezTo>
                      <a:pt x="63" y="0"/>
                      <a:pt x="73" y="0"/>
                      <a:pt x="84" y="0"/>
                    </a:cubicBezTo>
                    <a:cubicBezTo>
                      <a:pt x="75" y="6"/>
                      <a:pt x="67" y="12"/>
                      <a:pt x="58" y="18"/>
                    </a:cubicBezTo>
                    <a:cubicBezTo>
                      <a:pt x="49" y="23"/>
                      <a:pt x="49" y="23"/>
                      <a:pt x="49" y="23"/>
                    </a:cubicBezTo>
                    <a:lnTo>
                      <a:pt x="5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2" name="Freeform 425"/>
              <p:cNvSpPr>
                <a:spLocks noEditPoints="1"/>
              </p:cNvSpPr>
              <p:nvPr/>
            </p:nvSpPr>
            <p:spPr bwMode="auto">
              <a:xfrm>
                <a:off x="39901813" y="1576388"/>
                <a:ext cx="558800" cy="123825"/>
              </a:xfrm>
              <a:custGeom>
                <a:avLst/>
                <a:gdLst>
                  <a:gd name="T0" fmla="*/ 77 w 149"/>
                  <a:gd name="T1" fmla="*/ 33 h 33"/>
                  <a:gd name="T2" fmla="*/ 32 w 149"/>
                  <a:gd name="T3" fmla="*/ 29 h 33"/>
                  <a:gd name="T4" fmla="*/ 5 w 149"/>
                  <a:gd name="T5" fmla="*/ 21 h 33"/>
                  <a:gd name="T6" fmla="*/ 7 w 149"/>
                  <a:gd name="T7" fmla="*/ 12 h 33"/>
                  <a:gd name="T8" fmla="*/ 44 w 149"/>
                  <a:gd name="T9" fmla="*/ 9 h 33"/>
                  <a:gd name="T10" fmla="*/ 91 w 149"/>
                  <a:gd name="T11" fmla="*/ 12 h 33"/>
                  <a:gd name="T12" fmla="*/ 92 w 149"/>
                  <a:gd name="T13" fmla="*/ 12 h 33"/>
                  <a:gd name="T14" fmla="*/ 84 w 149"/>
                  <a:gd name="T15" fmla="*/ 8 h 33"/>
                  <a:gd name="T16" fmla="*/ 72 w 149"/>
                  <a:gd name="T17" fmla="*/ 0 h 33"/>
                  <a:gd name="T18" fmla="*/ 102 w 149"/>
                  <a:gd name="T19" fmla="*/ 0 h 33"/>
                  <a:gd name="T20" fmla="*/ 149 w 149"/>
                  <a:gd name="T21" fmla="*/ 32 h 33"/>
                  <a:gd name="T22" fmla="*/ 126 w 149"/>
                  <a:gd name="T23" fmla="*/ 32 h 33"/>
                  <a:gd name="T24" fmla="*/ 116 w 149"/>
                  <a:gd name="T25" fmla="*/ 29 h 33"/>
                  <a:gd name="T26" fmla="*/ 115 w 149"/>
                  <a:gd name="T27" fmla="*/ 29 h 33"/>
                  <a:gd name="T28" fmla="*/ 77 w 149"/>
                  <a:gd name="T29" fmla="*/ 33 h 33"/>
                  <a:gd name="T30" fmla="*/ 80 w 149"/>
                  <a:gd name="T31" fmla="*/ 29 h 33"/>
                  <a:gd name="T32" fmla="*/ 104 w 149"/>
                  <a:gd name="T33" fmla="*/ 27 h 33"/>
                  <a:gd name="T34" fmla="*/ 105 w 149"/>
                  <a:gd name="T35" fmla="*/ 22 h 33"/>
                  <a:gd name="T36" fmla="*/ 104 w 149"/>
                  <a:gd name="T37" fmla="*/ 21 h 33"/>
                  <a:gd name="T38" fmla="*/ 86 w 149"/>
                  <a:gd name="T39" fmla="*/ 15 h 33"/>
                  <a:gd name="T40" fmla="*/ 57 w 149"/>
                  <a:gd name="T41" fmla="*/ 13 h 33"/>
                  <a:gd name="T42" fmla="*/ 36 w 149"/>
                  <a:gd name="T43" fmla="*/ 15 h 33"/>
                  <a:gd name="T44" fmla="*/ 36 w 149"/>
                  <a:gd name="T45" fmla="*/ 21 h 33"/>
                  <a:gd name="T46" fmla="*/ 52 w 149"/>
                  <a:gd name="T47" fmla="*/ 27 h 33"/>
                  <a:gd name="T48" fmla="*/ 80 w 149"/>
                  <a:gd name="T49"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9" h="33">
                    <a:moveTo>
                      <a:pt x="77" y="33"/>
                    </a:moveTo>
                    <a:cubicBezTo>
                      <a:pt x="60" y="33"/>
                      <a:pt x="45" y="32"/>
                      <a:pt x="32" y="29"/>
                    </a:cubicBezTo>
                    <a:cubicBezTo>
                      <a:pt x="19" y="27"/>
                      <a:pt x="5" y="21"/>
                      <a:pt x="5" y="21"/>
                    </a:cubicBezTo>
                    <a:cubicBezTo>
                      <a:pt x="5" y="21"/>
                      <a:pt x="0" y="14"/>
                      <a:pt x="7" y="12"/>
                    </a:cubicBezTo>
                    <a:cubicBezTo>
                      <a:pt x="14" y="10"/>
                      <a:pt x="26" y="9"/>
                      <a:pt x="44" y="9"/>
                    </a:cubicBezTo>
                    <a:cubicBezTo>
                      <a:pt x="62" y="9"/>
                      <a:pt x="78" y="10"/>
                      <a:pt x="91" y="12"/>
                    </a:cubicBezTo>
                    <a:cubicBezTo>
                      <a:pt x="92" y="12"/>
                      <a:pt x="92" y="12"/>
                      <a:pt x="92" y="12"/>
                    </a:cubicBezTo>
                    <a:cubicBezTo>
                      <a:pt x="84" y="8"/>
                      <a:pt x="84" y="8"/>
                      <a:pt x="84" y="8"/>
                    </a:cubicBezTo>
                    <a:cubicBezTo>
                      <a:pt x="72" y="0"/>
                      <a:pt x="72" y="0"/>
                      <a:pt x="72" y="0"/>
                    </a:cubicBezTo>
                    <a:cubicBezTo>
                      <a:pt x="82" y="0"/>
                      <a:pt x="92" y="0"/>
                      <a:pt x="102" y="0"/>
                    </a:cubicBezTo>
                    <a:cubicBezTo>
                      <a:pt x="118" y="11"/>
                      <a:pt x="133" y="22"/>
                      <a:pt x="149" y="32"/>
                    </a:cubicBezTo>
                    <a:cubicBezTo>
                      <a:pt x="141" y="32"/>
                      <a:pt x="133" y="32"/>
                      <a:pt x="126" y="32"/>
                    </a:cubicBezTo>
                    <a:cubicBezTo>
                      <a:pt x="116" y="29"/>
                      <a:pt x="116" y="29"/>
                      <a:pt x="116" y="29"/>
                    </a:cubicBezTo>
                    <a:cubicBezTo>
                      <a:pt x="115" y="29"/>
                      <a:pt x="115" y="29"/>
                      <a:pt x="115" y="29"/>
                    </a:cubicBezTo>
                    <a:cubicBezTo>
                      <a:pt x="108" y="31"/>
                      <a:pt x="96" y="33"/>
                      <a:pt x="77" y="33"/>
                    </a:cubicBezTo>
                    <a:close/>
                    <a:moveTo>
                      <a:pt x="80" y="29"/>
                    </a:moveTo>
                    <a:cubicBezTo>
                      <a:pt x="92" y="29"/>
                      <a:pt x="104" y="27"/>
                      <a:pt x="104" y="27"/>
                    </a:cubicBezTo>
                    <a:cubicBezTo>
                      <a:pt x="105" y="22"/>
                      <a:pt x="105" y="22"/>
                      <a:pt x="105" y="22"/>
                    </a:cubicBezTo>
                    <a:cubicBezTo>
                      <a:pt x="104" y="21"/>
                      <a:pt x="104" y="21"/>
                      <a:pt x="104" y="21"/>
                    </a:cubicBezTo>
                    <a:cubicBezTo>
                      <a:pt x="104" y="21"/>
                      <a:pt x="94" y="16"/>
                      <a:pt x="86" y="15"/>
                    </a:cubicBezTo>
                    <a:cubicBezTo>
                      <a:pt x="79" y="13"/>
                      <a:pt x="69" y="13"/>
                      <a:pt x="57" y="13"/>
                    </a:cubicBezTo>
                    <a:cubicBezTo>
                      <a:pt x="46" y="13"/>
                      <a:pt x="36" y="15"/>
                      <a:pt x="36" y="15"/>
                    </a:cubicBezTo>
                    <a:cubicBezTo>
                      <a:pt x="36" y="21"/>
                      <a:pt x="36" y="21"/>
                      <a:pt x="36" y="21"/>
                    </a:cubicBezTo>
                    <a:cubicBezTo>
                      <a:pt x="36" y="21"/>
                      <a:pt x="45" y="26"/>
                      <a:pt x="52" y="27"/>
                    </a:cubicBezTo>
                    <a:cubicBezTo>
                      <a:pt x="60" y="28"/>
                      <a:pt x="69" y="29"/>
                      <a:pt x="80" y="2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3" name="Freeform 426"/>
              <p:cNvSpPr>
                <a:spLocks noEditPoints="1"/>
              </p:cNvSpPr>
              <p:nvPr/>
            </p:nvSpPr>
            <p:spPr bwMode="auto">
              <a:xfrm>
                <a:off x="40508238" y="1609726"/>
                <a:ext cx="511175" cy="90488"/>
              </a:xfrm>
              <a:custGeom>
                <a:avLst/>
                <a:gdLst>
                  <a:gd name="T0" fmla="*/ 91 w 136"/>
                  <a:gd name="T1" fmla="*/ 24 h 24"/>
                  <a:gd name="T2" fmla="*/ 35 w 136"/>
                  <a:gd name="T3" fmla="*/ 20 h 24"/>
                  <a:gd name="T4" fmla="*/ 4 w 136"/>
                  <a:gd name="T5" fmla="*/ 12 h 24"/>
                  <a:gd name="T6" fmla="*/ 9 w 136"/>
                  <a:gd name="T7" fmla="*/ 3 h 24"/>
                  <a:gd name="T8" fmla="*/ 51 w 136"/>
                  <a:gd name="T9" fmla="*/ 0 h 24"/>
                  <a:gd name="T10" fmla="*/ 98 w 136"/>
                  <a:gd name="T11" fmla="*/ 3 h 24"/>
                  <a:gd name="T12" fmla="*/ 126 w 136"/>
                  <a:gd name="T13" fmla="*/ 10 h 24"/>
                  <a:gd name="T14" fmla="*/ 129 w 136"/>
                  <a:gd name="T15" fmla="*/ 13 h 24"/>
                  <a:gd name="T16" fmla="*/ 36 w 136"/>
                  <a:gd name="T17" fmla="*/ 13 h 24"/>
                  <a:gd name="T18" fmla="*/ 55 w 136"/>
                  <a:gd name="T19" fmla="*/ 18 h 24"/>
                  <a:gd name="T20" fmla="*/ 87 w 136"/>
                  <a:gd name="T21" fmla="*/ 20 h 24"/>
                  <a:gd name="T22" fmla="*/ 109 w 136"/>
                  <a:gd name="T23" fmla="*/ 19 h 24"/>
                  <a:gd name="T24" fmla="*/ 130 w 136"/>
                  <a:gd name="T25" fmla="*/ 18 h 24"/>
                  <a:gd name="T26" fmla="*/ 136 w 136"/>
                  <a:gd name="T27" fmla="*/ 22 h 24"/>
                  <a:gd name="T28" fmla="*/ 116 w 136"/>
                  <a:gd name="T29" fmla="*/ 23 h 24"/>
                  <a:gd name="T30" fmla="*/ 91 w 136"/>
                  <a:gd name="T31" fmla="*/ 24 h 24"/>
                  <a:gd name="T32" fmla="*/ 56 w 136"/>
                  <a:gd name="T33" fmla="*/ 4 h 24"/>
                  <a:gd name="T34" fmla="*/ 36 w 136"/>
                  <a:gd name="T35" fmla="*/ 5 h 24"/>
                  <a:gd name="T36" fmla="*/ 32 w 136"/>
                  <a:gd name="T37" fmla="*/ 9 h 24"/>
                  <a:gd name="T38" fmla="*/ 95 w 136"/>
                  <a:gd name="T39" fmla="*/ 9 h 24"/>
                  <a:gd name="T40" fmla="*/ 80 w 136"/>
                  <a:gd name="T41" fmla="*/ 5 h 24"/>
                  <a:gd name="T42" fmla="*/ 56 w 136"/>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4">
                    <a:moveTo>
                      <a:pt x="91" y="24"/>
                    </a:moveTo>
                    <a:cubicBezTo>
                      <a:pt x="69" y="24"/>
                      <a:pt x="51" y="23"/>
                      <a:pt x="35" y="20"/>
                    </a:cubicBezTo>
                    <a:cubicBezTo>
                      <a:pt x="20" y="18"/>
                      <a:pt x="4" y="12"/>
                      <a:pt x="4" y="12"/>
                    </a:cubicBezTo>
                    <a:cubicBezTo>
                      <a:pt x="4" y="12"/>
                      <a:pt x="0" y="5"/>
                      <a:pt x="9" y="3"/>
                    </a:cubicBezTo>
                    <a:cubicBezTo>
                      <a:pt x="17" y="1"/>
                      <a:pt x="31" y="0"/>
                      <a:pt x="51" y="0"/>
                    </a:cubicBezTo>
                    <a:cubicBezTo>
                      <a:pt x="69" y="0"/>
                      <a:pt x="85" y="1"/>
                      <a:pt x="98" y="3"/>
                    </a:cubicBezTo>
                    <a:cubicBezTo>
                      <a:pt x="112" y="4"/>
                      <a:pt x="126" y="10"/>
                      <a:pt x="126" y="10"/>
                    </a:cubicBezTo>
                    <a:cubicBezTo>
                      <a:pt x="129" y="13"/>
                      <a:pt x="129" y="13"/>
                      <a:pt x="129" y="13"/>
                    </a:cubicBezTo>
                    <a:cubicBezTo>
                      <a:pt x="98" y="13"/>
                      <a:pt x="67" y="13"/>
                      <a:pt x="36" y="13"/>
                    </a:cubicBezTo>
                    <a:cubicBezTo>
                      <a:pt x="36" y="13"/>
                      <a:pt x="46" y="17"/>
                      <a:pt x="55" y="18"/>
                    </a:cubicBezTo>
                    <a:cubicBezTo>
                      <a:pt x="63" y="19"/>
                      <a:pt x="74" y="20"/>
                      <a:pt x="87" y="20"/>
                    </a:cubicBezTo>
                    <a:cubicBezTo>
                      <a:pt x="95" y="20"/>
                      <a:pt x="103" y="20"/>
                      <a:pt x="109" y="19"/>
                    </a:cubicBezTo>
                    <a:cubicBezTo>
                      <a:pt x="116" y="19"/>
                      <a:pt x="123" y="19"/>
                      <a:pt x="130" y="18"/>
                    </a:cubicBezTo>
                    <a:cubicBezTo>
                      <a:pt x="136" y="22"/>
                      <a:pt x="136" y="22"/>
                      <a:pt x="136" y="22"/>
                    </a:cubicBezTo>
                    <a:cubicBezTo>
                      <a:pt x="130" y="23"/>
                      <a:pt x="123" y="23"/>
                      <a:pt x="116" y="23"/>
                    </a:cubicBezTo>
                    <a:cubicBezTo>
                      <a:pt x="109" y="23"/>
                      <a:pt x="101" y="24"/>
                      <a:pt x="91" y="24"/>
                    </a:cubicBezTo>
                    <a:close/>
                    <a:moveTo>
                      <a:pt x="56" y="4"/>
                    </a:moveTo>
                    <a:cubicBezTo>
                      <a:pt x="47" y="4"/>
                      <a:pt x="36" y="5"/>
                      <a:pt x="36" y="5"/>
                    </a:cubicBezTo>
                    <a:cubicBezTo>
                      <a:pt x="32" y="9"/>
                      <a:pt x="32" y="9"/>
                      <a:pt x="32" y="9"/>
                    </a:cubicBezTo>
                    <a:cubicBezTo>
                      <a:pt x="53" y="9"/>
                      <a:pt x="74" y="9"/>
                      <a:pt x="95" y="9"/>
                    </a:cubicBezTo>
                    <a:cubicBezTo>
                      <a:pt x="95" y="9"/>
                      <a:pt x="87" y="6"/>
                      <a:pt x="80" y="5"/>
                    </a:cubicBezTo>
                    <a:cubicBezTo>
                      <a:pt x="74" y="4"/>
                      <a:pt x="66" y="4"/>
                      <a:pt x="56"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4" name="Freeform 427"/>
              <p:cNvSpPr>
                <a:spLocks/>
              </p:cNvSpPr>
              <p:nvPr/>
            </p:nvSpPr>
            <p:spPr bwMode="auto">
              <a:xfrm>
                <a:off x="41000363" y="1576388"/>
                <a:ext cx="288925" cy="119063"/>
              </a:xfrm>
              <a:custGeom>
                <a:avLst/>
                <a:gdLst>
                  <a:gd name="T0" fmla="*/ 77 w 77"/>
                  <a:gd name="T1" fmla="*/ 32 h 32"/>
                  <a:gd name="T2" fmla="*/ 48 w 77"/>
                  <a:gd name="T3" fmla="*/ 32 h 32"/>
                  <a:gd name="T4" fmla="*/ 0 w 77"/>
                  <a:gd name="T5" fmla="*/ 0 h 32"/>
                  <a:gd name="T6" fmla="*/ 30 w 77"/>
                  <a:gd name="T7" fmla="*/ 0 h 32"/>
                  <a:gd name="T8" fmla="*/ 77 w 77"/>
                  <a:gd name="T9" fmla="*/ 32 h 32"/>
                </a:gdLst>
                <a:ahLst/>
                <a:cxnLst>
                  <a:cxn ang="0">
                    <a:pos x="T0" y="T1"/>
                  </a:cxn>
                  <a:cxn ang="0">
                    <a:pos x="T2" y="T3"/>
                  </a:cxn>
                  <a:cxn ang="0">
                    <a:pos x="T4" y="T5"/>
                  </a:cxn>
                  <a:cxn ang="0">
                    <a:pos x="T6" y="T7"/>
                  </a:cxn>
                  <a:cxn ang="0">
                    <a:pos x="T8" y="T9"/>
                  </a:cxn>
                </a:cxnLst>
                <a:rect l="0" t="0" r="r" b="b"/>
                <a:pathLst>
                  <a:path w="77" h="32">
                    <a:moveTo>
                      <a:pt x="77" y="32"/>
                    </a:moveTo>
                    <a:cubicBezTo>
                      <a:pt x="68" y="32"/>
                      <a:pt x="58" y="32"/>
                      <a:pt x="48" y="32"/>
                    </a:cubicBezTo>
                    <a:cubicBezTo>
                      <a:pt x="32" y="21"/>
                      <a:pt x="16" y="11"/>
                      <a:pt x="0" y="0"/>
                    </a:cubicBezTo>
                    <a:cubicBezTo>
                      <a:pt x="10" y="0"/>
                      <a:pt x="20" y="0"/>
                      <a:pt x="30" y="0"/>
                    </a:cubicBezTo>
                    <a:cubicBezTo>
                      <a:pt x="45" y="11"/>
                      <a:pt x="61" y="22"/>
                      <a:pt x="77"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5" name="Freeform 428"/>
              <p:cNvSpPr>
                <a:spLocks noEditPoints="1"/>
              </p:cNvSpPr>
              <p:nvPr/>
            </p:nvSpPr>
            <p:spPr bwMode="auto">
              <a:xfrm>
                <a:off x="41341675" y="1609726"/>
                <a:ext cx="509588" cy="90488"/>
              </a:xfrm>
              <a:custGeom>
                <a:avLst/>
                <a:gdLst>
                  <a:gd name="T0" fmla="*/ 91 w 136"/>
                  <a:gd name="T1" fmla="*/ 24 h 24"/>
                  <a:gd name="T2" fmla="*/ 35 w 136"/>
                  <a:gd name="T3" fmla="*/ 20 h 24"/>
                  <a:gd name="T4" fmla="*/ 4 w 136"/>
                  <a:gd name="T5" fmla="*/ 12 h 24"/>
                  <a:gd name="T6" fmla="*/ 8 w 136"/>
                  <a:gd name="T7" fmla="*/ 3 h 24"/>
                  <a:gd name="T8" fmla="*/ 50 w 136"/>
                  <a:gd name="T9" fmla="*/ 0 h 24"/>
                  <a:gd name="T10" fmla="*/ 97 w 136"/>
                  <a:gd name="T11" fmla="*/ 3 h 24"/>
                  <a:gd name="T12" fmla="*/ 125 w 136"/>
                  <a:gd name="T13" fmla="*/ 10 h 24"/>
                  <a:gd name="T14" fmla="*/ 129 w 136"/>
                  <a:gd name="T15" fmla="*/ 13 h 24"/>
                  <a:gd name="T16" fmla="*/ 36 w 136"/>
                  <a:gd name="T17" fmla="*/ 13 h 24"/>
                  <a:gd name="T18" fmla="*/ 54 w 136"/>
                  <a:gd name="T19" fmla="*/ 18 h 24"/>
                  <a:gd name="T20" fmla="*/ 86 w 136"/>
                  <a:gd name="T21" fmla="*/ 20 h 24"/>
                  <a:gd name="T22" fmla="*/ 109 w 136"/>
                  <a:gd name="T23" fmla="*/ 19 h 24"/>
                  <a:gd name="T24" fmla="*/ 130 w 136"/>
                  <a:gd name="T25" fmla="*/ 18 h 24"/>
                  <a:gd name="T26" fmla="*/ 136 w 136"/>
                  <a:gd name="T27" fmla="*/ 22 h 24"/>
                  <a:gd name="T28" fmla="*/ 116 w 136"/>
                  <a:gd name="T29" fmla="*/ 23 h 24"/>
                  <a:gd name="T30" fmla="*/ 91 w 136"/>
                  <a:gd name="T31" fmla="*/ 24 h 24"/>
                  <a:gd name="T32" fmla="*/ 55 w 136"/>
                  <a:gd name="T33" fmla="*/ 4 h 24"/>
                  <a:gd name="T34" fmla="*/ 35 w 136"/>
                  <a:gd name="T35" fmla="*/ 5 h 24"/>
                  <a:gd name="T36" fmla="*/ 31 w 136"/>
                  <a:gd name="T37" fmla="*/ 9 h 24"/>
                  <a:gd name="T38" fmla="*/ 94 w 136"/>
                  <a:gd name="T39" fmla="*/ 9 h 24"/>
                  <a:gd name="T40" fmla="*/ 80 w 136"/>
                  <a:gd name="T41" fmla="*/ 5 h 24"/>
                  <a:gd name="T42" fmla="*/ 55 w 136"/>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4">
                    <a:moveTo>
                      <a:pt x="91" y="24"/>
                    </a:moveTo>
                    <a:cubicBezTo>
                      <a:pt x="69" y="24"/>
                      <a:pt x="50" y="23"/>
                      <a:pt x="35" y="20"/>
                    </a:cubicBezTo>
                    <a:cubicBezTo>
                      <a:pt x="20" y="18"/>
                      <a:pt x="4" y="12"/>
                      <a:pt x="4" y="12"/>
                    </a:cubicBezTo>
                    <a:cubicBezTo>
                      <a:pt x="4" y="12"/>
                      <a:pt x="0" y="5"/>
                      <a:pt x="8" y="3"/>
                    </a:cubicBezTo>
                    <a:cubicBezTo>
                      <a:pt x="16" y="1"/>
                      <a:pt x="30" y="0"/>
                      <a:pt x="50" y="0"/>
                    </a:cubicBezTo>
                    <a:cubicBezTo>
                      <a:pt x="68" y="0"/>
                      <a:pt x="84" y="1"/>
                      <a:pt x="97" y="3"/>
                    </a:cubicBezTo>
                    <a:cubicBezTo>
                      <a:pt x="111" y="4"/>
                      <a:pt x="125" y="10"/>
                      <a:pt x="125" y="10"/>
                    </a:cubicBezTo>
                    <a:cubicBezTo>
                      <a:pt x="129" y="13"/>
                      <a:pt x="129" y="13"/>
                      <a:pt x="129" y="13"/>
                    </a:cubicBezTo>
                    <a:cubicBezTo>
                      <a:pt x="98" y="13"/>
                      <a:pt x="67" y="13"/>
                      <a:pt x="36" y="13"/>
                    </a:cubicBezTo>
                    <a:cubicBezTo>
                      <a:pt x="36" y="13"/>
                      <a:pt x="46" y="17"/>
                      <a:pt x="54" y="18"/>
                    </a:cubicBezTo>
                    <a:cubicBezTo>
                      <a:pt x="63" y="19"/>
                      <a:pt x="74" y="20"/>
                      <a:pt x="86" y="20"/>
                    </a:cubicBezTo>
                    <a:cubicBezTo>
                      <a:pt x="95" y="20"/>
                      <a:pt x="102" y="20"/>
                      <a:pt x="109" y="19"/>
                    </a:cubicBezTo>
                    <a:cubicBezTo>
                      <a:pt x="115" y="19"/>
                      <a:pt x="123" y="19"/>
                      <a:pt x="130" y="18"/>
                    </a:cubicBezTo>
                    <a:cubicBezTo>
                      <a:pt x="136" y="22"/>
                      <a:pt x="136" y="22"/>
                      <a:pt x="136" y="22"/>
                    </a:cubicBezTo>
                    <a:cubicBezTo>
                      <a:pt x="130" y="23"/>
                      <a:pt x="123" y="23"/>
                      <a:pt x="116" y="23"/>
                    </a:cubicBezTo>
                    <a:cubicBezTo>
                      <a:pt x="109" y="23"/>
                      <a:pt x="100" y="24"/>
                      <a:pt x="91" y="24"/>
                    </a:cubicBezTo>
                    <a:close/>
                    <a:moveTo>
                      <a:pt x="55" y="4"/>
                    </a:moveTo>
                    <a:cubicBezTo>
                      <a:pt x="46" y="4"/>
                      <a:pt x="35" y="5"/>
                      <a:pt x="35" y="5"/>
                    </a:cubicBezTo>
                    <a:cubicBezTo>
                      <a:pt x="31" y="9"/>
                      <a:pt x="31" y="9"/>
                      <a:pt x="31" y="9"/>
                    </a:cubicBezTo>
                    <a:cubicBezTo>
                      <a:pt x="52" y="9"/>
                      <a:pt x="73" y="9"/>
                      <a:pt x="94" y="9"/>
                    </a:cubicBezTo>
                    <a:cubicBezTo>
                      <a:pt x="94" y="9"/>
                      <a:pt x="86" y="6"/>
                      <a:pt x="80" y="5"/>
                    </a:cubicBezTo>
                    <a:cubicBezTo>
                      <a:pt x="73" y="4"/>
                      <a:pt x="65" y="4"/>
                      <a:pt x="5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6" name="Freeform 429"/>
              <p:cNvSpPr>
                <a:spLocks/>
              </p:cNvSpPr>
              <p:nvPr/>
            </p:nvSpPr>
            <p:spPr bwMode="auto">
              <a:xfrm>
                <a:off x="41829038" y="1590676"/>
                <a:ext cx="457200" cy="109538"/>
              </a:xfrm>
              <a:custGeom>
                <a:avLst/>
                <a:gdLst>
                  <a:gd name="T0" fmla="*/ 95 w 122"/>
                  <a:gd name="T1" fmla="*/ 25 h 29"/>
                  <a:gd name="T2" fmla="*/ 116 w 122"/>
                  <a:gd name="T3" fmla="*/ 24 h 29"/>
                  <a:gd name="T4" fmla="*/ 122 w 122"/>
                  <a:gd name="T5" fmla="*/ 28 h 29"/>
                  <a:gd name="T6" fmla="*/ 110 w 122"/>
                  <a:gd name="T7" fmla="*/ 28 h 29"/>
                  <a:gd name="T8" fmla="*/ 94 w 122"/>
                  <a:gd name="T9" fmla="*/ 29 h 29"/>
                  <a:gd name="T10" fmla="*/ 41 w 122"/>
                  <a:gd name="T11" fmla="*/ 21 h 29"/>
                  <a:gd name="T12" fmla="*/ 22 w 122"/>
                  <a:gd name="T13" fmla="*/ 9 h 29"/>
                  <a:gd name="T14" fmla="*/ 3 w 122"/>
                  <a:gd name="T15" fmla="*/ 9 h 29"/>
                  <a:gd name="T16" fmla="*/ 0 w 122"/>
                  <a:gd name="T17" fmla="*/ 7 h 29"/>
                  <a:gd name="T18" fmla="*/ 17 w 122"/>
                  <a:gd name="T19" fmla="*/ 5 h 29"/>
                  <a:gd name="T20" fmla="*/ 20 w 122"/>
                  <a:gd name="T21" fmla="*/ 0 h 29"/>
                  <a:gd name="T22" fmla="*/ 38 w 122"/>
                  <a:gd name="T23" fmla="*/ 0 h 29"/>
                  <a:gd name="T24" fmla="*/ 46 w 122"/>
                  <a:gd name="T25" fmla="*/ 5 h 29"/>
                  <a:gd name="T26" fmla="*/ 86 w 122"/>
                  <a:gd name="T27" fmla="*/ 5 h 29"/>
                  <a:gd name="T28" fmla="*/ 92 w 122"/>
                  <a:gd name="T29" fmla="*/ 9 h 29"/>
                  <a:gd name="T30" fmla="*/ 52 w 122"/>
                  <a:gd name="T31" fmla="*/ 9 h 29"/>
                  <a:gd name="T32" fmla="*/ 70 w 122"/>
                  <a:gd name="T33" fmla="*/ 21 h 29"/>
                  <a:gd name="T34" fmla="*/ 80 w 122"/>
                  <a:gd name="T35" fmla="*/ 24 h 29"/>
                  <a:gd name="T36" fmla="*/ 95 w 122"/>
                  <a:gd name="T37"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29">
                    <a:moveTo>
                      <a:pt x="95" y="25"/>
                    </a:moveTo>
                    <a:cubicBezTo>
                      <a:pt x="102" y="25"/>
                      <a:pt x="109" y="24"/>
                      <a:pt x="116" y="24"/>
                    </a:cubicBezTo>
                    <a:cubicBezTo>
                      <a:pt x="122" y="28"/>
                      <a:pt x="122" y="28"/>
                      <a:pt x="122" y="28"/>
                    </a:cubicBezTo>
                    <a:cubicBezTo>
                      <a:pt x="110" y="28"/>
                      <a:pt x="110" y="28"/>
                      <a:pt x="110" y="28"/>
                    </a:cubicBezTo>
                    <a:cubicBezTo>
                      <a:pt x="94" y="29"/>
                      <a:pt x="94" y="29"/>
                      <a:pt x="94" y="29"/>
                    </a:cubicBezTo>
                    <a:cubicBezTo>
                      <a:pt x="66" y="29"/>
                      <a:pt x="48" y="26"/>
                      <a:pt x="41" y="21"/>
                    </a:cubicBezTo>
                    <a:cubicBezTo>
                      <a:pt x="34" y="17"/>
                      <a:pt x="28" y="13"/>
                      <a:pt x="22" y="9"/>
                    </a:cubicBezTo>
                    <a:cubicBezTo>
                      <a:pt x="16" y="9"/>
                      <a:pt x="9" y="9"/>
                      <a:pt x="3" y="9"/>
                    </a:cubicBezTo>
                    <a:cubicBezTo>
                      <a:pt x="0" y="7"/>
                      <a:pt x="0" y="7"/>
                      <a:pt x="0" y="7"/>
                    </a:cubicBezTo>
                    <a:cubicBezTo>
                      <a:pt x="17" y="5"/>
                      <a:pt x="17" y="5"/>
                      <a:pt x="17" y="5"/>
                    </a:cubicBezTo>
                    <a:cubicBezTo>
                      <a:pt x="20" y="0"/>
                      <a:pt x="20" y="0"/>
                      <a:pt x="20" y="0"/>
                    </a:cubicBezTo>
                    <a:cubicBezTo>
                      <a:pt x="26" y="0"/>
                      <a:pt x="32" y="0"/>
                      <a:pt x="38" y="0"/>
                    </a:cubicBezTo>
                    <a:cubicBezTo>
                      <a:pt x="46" y="5"/>
                      <a:pt x="46" y="5"/>
                      <a:pt x="46" y="5"/>
                    </a:cubicBezTo>
                    <a:cubicBezTo>
                      <a:pt x="59" y="5"/>
                      <a:pt x="73" y="5"/>
                      <a:pt x="86" y="5"/>
                    </a:cubicBezTo>
                    <a:cubicBezTo>
                      <a:pt x="92" y="9"/>
                      <a:pt x="92" y="9"/>
                      <a:pt x="92" y="9"/>
                    </a:cubicBezTo>
                    <a:cubicBezTo>
                      <a:pt x="78" y="9"/>
                      <a:pt x="65" y="9"/>
                      <a:pt x="52" y="9"/>
                    </a:cubicBezTo>
                    <a:cubicBezTo>
                      <a:pt x="58" y="13"/>
                      <a:pt x="64" y="17"/>
                      <a:pt x="70" y="21"/>
                    </a:cubicBezTo>
                    <a:cubicBezTo>
                      <a:pt x="80" y="24"/>
                      <a:pt x="80" y="24"/>
                      <a:pt x="80" y="24"/>
                    </a:cubicBezTo>
                    <a:lnTo>
                      <a:pt x="95" y="2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7" name="Freeform 430"/>
              <p:cNvSpPr>
                <a:spLocks noEditPoints="1"/>
              </p:cNvSpPr>
              <p:nvPr/>
            </p:nvSpPr>
            <p:spPr bwMode="auto">
              <a:xfrm>
                <a:off x="42279888" y="1609726"/>
                <a:ext cx="512763" cy="90488"/>
              </a:xfrm>
              <a:custGeom>
                <a:avLst/>
                <a:gdLst>
                  <a:gd name="T0" fmla="*/ 92 w 137"/>
                  <a:gd name="T1" fmla="*/ 24 h 24"/>
                  <a:gd name="T2" fmla="*/ 36 w 137"/>
                  <a:gd name="T3" fmla="*/ 20 h 24"/>
                  <a:gd name="T4" fmla="*/ 5 w 137"/>
                  <a:gd name="T5" fmla="*/ 12 h 24"/>
                  <a:gd name="T6" fmla="*/ 8 w 137"/>
                  <a:gd name="T7" fmla="*/ 3 h 24"/>
                  <a:gd name="T8" fmla="*/ 50 w 137"/>
                  <a:gd name="T9" fmla="*/ 0 h 24"/>
                  <a:gd name="T10" fmla="*/ 98 w 137"/>
                  <a:gd name="T11" fmla="*/ 3 h 24"/>
                  <a:gd name="T12" fmla="*/ 126 w 137"/>
                  <a:gd name="T13" fmla="*/ 10 h 24"/>
                  <a:gd name="T14" fmla="*/ 130 w 137"/>
                  <a:gd name="T15" fmla="*/ 13 h 24"/>
                  <a:gd name="T16" fmla="*/ 37 w 137"/>
                  <a:gd name="T17" fmla="*/ 13 h 24"/>
                  <a:gd name="T18" fmla="*/ 55 w 137"/>
                  <a:gd name="T19" fmla="*/ 18 h 24"/>
                  <a:gd name="T20" fmla="*/ 87 w 137"/>
                  <a:gd name="T21" fmla="*/ 20 h 24"/>
                  <a:gd name="T22" fmla="*/ 110 w 137"/>
                  <a:gd name="T23" fmla="*/ 19 h 24"/>
                  <a:gd name="T24" fmla="*/ 131 w 137"/>
                  <a:gd name="T25" fmla="*/ 18 h 24"/>
                  <a:gd name="T26" fmla="*/ 137 w 137"/>
                  <a:gd name="T27" fmla="*/ 22 h 24"/>
                  <a:gd name="T28" fmla="*/ 117 w 137"/>
                  <a:gd name="T29" fmla="*/ 23 h 24"/>
                  <a:gd name="T30" fmla="*/ 92 w 137"/>
                  <a:gd name="T31" fmla="*/ 24 h 24"/>
                  <a:gd name="T32" fmla="*/ 56 w 137"/>
                  <a:gd name="T33" fmla="*/ 4 h 24"/>
                  <a:gd name="T34" fmla="*/ 35 w 137"/>
                  <a:gd name="T35" fmla="*/ 5 h 24"/>
                  <a:gd name="T36" fmla="*/ 32 w 137"/>
                  <a:gd name="T37" fmla="*/ 9 h 24"/>
                  <a:gd name="T38" fmla="*/ 95 w 137"/>
                  <a:gd name="T39" fmla="*/ 9 h 24"/>
                  <a:gd name="T40" fmla="*/ 80 w 137"/>
                  <a:gd name="T41" fmla="*/ 5 h 24"/>
                  <a:gd name="T42" fmla="*/ 56 w 137"/>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7" h="24">
                    <a:moveTo>
                      <a:pt x="92" y="24"/>
                    </a:moveTo>
                    <a:cubicBezTo>
                      <a:pt x="70" y="24"/>
                      <a:pt x="52" y="23"/>
                      <a:pt x="36" y="20"/>
                    </a:cubicBezTo>
                    <a:cubicBezTo>
                      <a:pt x="21" y="18"/>
                      <a:pt x="5" y="12"/>
                      <a:pt x="5" y="12"/>
                    </a:cubicBezTo>
                    <a:cubicBezTo>
                      <a:pt x="5" y="12"/>
                      <a:pt x="0" y="5"/>
                      <a:pt x="8" y="3"/>
                    </a:cubicBezTo>
                    <a:cubicBezTo>
                      <a:pt x="16" y="1"/>
                      <a:pt x="30" y="0"/>
                      <a:pt x="50" y="0"/>
                    </a:cubicBezTo>
                    <a:cubicBezTo>
                      <a:pt x="69" y="0"/>
                      <a:pt x="84" y="1"/>
                      <a:pt x="98" y="3"/>
                    </a:cubicBezTo>
                    <a:cubicBezTo>
                      <a:pt x="111" y="4"/>
                      <a:pt x="126" y="10"/>
                      <a:pt x="126" y="10"/>
                    </a:cubicBezTo>
                    <a:cubicBezTo>
                      <a:pt x="130" y="13"/>
                      <a:pt x="130" y="13"/>
                      <a:pt x="130" y="13"/>
                    </a:cubicBezTo>
                    <a:cubicBezTo>
                      <a:pt x="99" y="13"/>
                      <a:pt x="68" y="13"/>
                      <a:pt x="37" y="13"/>
                    </a:cubicBezTo>
                    <a:cubicBezTo>
                      <a:pt x="37" y="13"/>
                      <a:pt x="47" y="17"/>
                      <a:pt x="55" y="18"/>
                    </a:cubicBezTo>
                    <a:cubicBezTo>
                      <a:pt x="64" y="19"/>
                      <a:pt x="75" y="20"/>
                      <a:pt x="87" y="20"/>
                    </a:cubicBezTo>
                    <a:cubicBezTo>
                      <a:pt x="96" y="20"/>
                      <a:pt x="103" y="20"/>
                      <a:pt x="110" y="19"/>
                    </a:cubicBezTo>
                    <a:cubicBezTo>
                      <a:pt x="117" y="19"/>
                      <a:pt x="124" y="19"/>
                      <a:pt x="131" y="18"/>
                    </a:cubicBezTo>
                    <a:cubicBezTo>
                      <a:pt x="137" y="22"/>
                      <a:pt x="137" y="22"/>
                      <a:pt x="137" y="22"/>
                    </a:cubicBezTo>
                    <a:cubicBezTo>
                      <a:pt x="131" y="23"/>
                      <a:pt x="124" y="23"/>
                      <a:pt x="117" y="23"/>
                    </a:cubicBezTo>
                    <a:cubicBezTo>
                      <a:pt x="110" y="23"/>
                      <a:pt x="102" y="24"/>
                      <a:pt x="92" y="24"/>
                    </a:cubicBezTo>
                    <a:close/>
                    <a:moveTo>
                      <a:pt x="56" y="4"/>
                    </a:moveTo>
                    <a:cubicBezTo>
                      <a:pt x="46" y="4"/>
                      <a:pt x="35" y="5"/>
                      <a:pt x="35" y="5"/>
                    </a:cubicBezTo>
                    <a:cubicBezTo>
                      <a:pt x="32" y="9"/>
                      <a:pt x="32" y="9"/>
                      <a:pt x="32" y="9"/>
                    </a:cubicBezTo>
                    <a:cubicBezTo>
                      <a:pt x="53" y="9"/>
                      <a:pt x="74" y="9"/>
                      <a:pt x="95" y="9"/>
                    </a:cubicBezTo>
                    <a:cubicBezTo>
                      <a:pt x="95" y="9"/>
                      <a:pt x="87" y="6"/>
                      <a:pt x="80" y="5"/>
                    </a:cubicBezTo>
                    <a:cubicBezTo>
                      <a:pt x="73" y="4"/>
                      <a:pt x="65" y="4"/>
                      <a:pt x="56"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8" name="Freeform 431"/>
              <p:cNvSpPr>
                <a:spLocks/>
              </p:cNvSpPr>
              <p:nvPr/>
            </p:nvSpPr>
            <p:spPr bwMode="auto">
              <a:xfrm>
                <a:off x="42437050" y="3448051"/>
                <a:ext cx="363538" cy="104775"/>
              </a:xfrm>
              <a:custGeom>
                <a:avLst/>
                <a:gdLst>
                  <a:gd name="T0" fmla="*/ 76 w 97"/>
                  <a:gd name="T1" fmla="*/ 0 h 28"/>
                  <a:gd name="T2" fmla="*/ 92 w 97"/>
                  <a:gd name="T3" fmla="*/ 0 h 28"/>
                  <a:gd name="T4" fmla="*/ 97 w 97"/>
                  <a:gd name="T5" fmla="*/ 6 h 28"/>
                  <a:gd name="T6" fmla="*/ 82 w 97"/>
                  <a:gd name="T7" fmla="*/ 5 h 28"/>
                  <a:gd name="T8" fmla="*/ 54 w 97"/>
                  <a:gd name="T9" fmla="*/ 8 h 28"/>
                  <a:gd name="T10" fmla="*/ 51 w 97"/>
                  <a:gd name="T11" fmla="*/ 14 h 28"/>
                  <a:gd name="T12" fmla="*/ 71 w 97"/>
                  <a:gd name="T13" fmla="*/ 28 h 28"/>
                  <a:gd name="T14" fmla="*/ 39 w 97"/>
                  <a:gd name="T15" fmla="*/ 28 h 28"/>
                  <a:gd name="T16" fmla="*/ 0 w 97"/>
                  <a:gd name="T17" fmla="*/ 1 h 28"/>
                  <a:gd name="T18" fmla="*/ 26 w 97"/>
                  <a:gd name="T19" fmla="*/ 1 h 28"/>
                  <a:gd name="T20" fmla="*/ 36 w 97"/>
                  <a:gd name="T21" fmla="*/ 5 h 28"/>
                  <a:gd name="T22" fmla="*/ 38 w 97"/>
                  <a:gd name="T23" fmla="*/ 5 h 28"/>
                  <a:gd name="T24" fmla="*/ 52 w 97"/>
                  <a:gd name="T25" fmla="*/ 2 h 28"/>
                  <a:gd name="T26" fmla="*/ 76 w 97"/>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28">
                    <a:moveTo>
                      <a:pt x="76" y="0"/>
                    </a:moveTo>
                    <a:cubicBezTo>
                      <a:pt x="83" y="0"/>
                      <a:pt x="92" y="0"/>
                      <a:pt x="92" y="0"/>
                    </a:cubicBezTo>
                    <a:cubicBezTo>
                      <a:pt x="97" y="6"/>
                      <a:pt x="97" y="6"/>
                      <a:pt x="97" y="6"/>
                    </a:cubicBezTo>
                    <a:cubicBezTo>
                      <a:pt x="82" y="5"/>
                      <a:pt x="82" y="5"/>
                      <a:pt x="82" y="5"/>
                    </a:cubicBezTo>
                    <a:cubicBezTo>
                      <a:pt x="69" y="5"/>
                      <a:pt x="54" y="8"/>
                      <a:pt x="54" y="8"/>
                    </a:cubicBezTo>
                    <a:cubicBezTo>
                      <a:pt x="51" y="14"/>
                      <a:pt x="51" y="14"/>
                      <a:pt x="51" y="14"/>
                    </a:cubicBezTo>
                    <a:cubicBezTo>
                      <a:pt x="57" y="18"/>
                      <a:pt x="64" y="23"/>
                      <a:pt x="71" y="28"/>
                    </a:cubicBezTo>
                    <a:cubicBezTo>
                      <a:pt x="60" y="28"/>
                      <a:pt x="49" y="28"/>
                      <a:pt x="39" y="28"/>
                    </a:cubicBezTo>
                    <a:cubicBezTo>
                      <a:pt x="26" y="19"/>
                      <a:pt x="13" y="9"/>
                      <a:pt x="0" y="1"/>
                    </a:cubicBezTo>
                    <a:cubicBezTo>
                      <a:pt x="9" y="1"/>
                      <a:pt x="17" y="1"/>
                      <a:pt x="26" y="1"/>
                    </a:cubicBezTo>
                    <a:cubicBezTo>
                      <a:pt x="36" y="5"/>
                      <a:pt x="36" y="5"/>
                      <a:pt x="36" y="5"/>
                    </a:cubicBezTo>
                    <a:cubicBezTo>
                      <a:pt x="38" y="5"/>
                      <a:pt x="38" y="5"/>
                      <a:pt x="38" y="5"/>
                    </a:cubicBezTo>
                    <a:cubicBezTo>
                      <a:pt x="38" y="5"/>
                      <a:pt x="45" y="3"/>
                      <a:pt x="52" y="2"/>
                    </a:cubicBezTo>
                    <a:cubicBezTo>
                      <a:pt x="59" y="1"/>
                      <a:pt x="67" y="0"/>
                      <a:pt x="76"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9" name="Freeform 432"/>
              <p:cNvSpPr>
                <a:spLocks noEditPoints="1"/>
              </p:cNvSpPr>
              <p:nvPr/>
            </p:nvSpPr>
            <p:spPr bwMode="auto">
              <a:xfrm>
                <a:off x="42905363" y="3448051"/>
                <a:ext cx="558800" cy="104775"/>
              </a:xfrm>
              <a:custGeom>
                <a:avLst/>
                <a:gdLst>
                  <a:gd name="T0" fmla="*/ 101 w 149"/>
                  <a:gd name="T1" fmla="*/ 28 h 28"/>
                  <a:gd name="T2" fmla="*/ 40 w 149"/>
                  <a:gd name="T3" fmla="*/ 24 h 28"/>
                  <a:gd name="T4" fmla="*/ 6 w 149"/>
                  <a:gd name="T5" fmla="*/ 14 h 28"/>
                  <a:gd name="T6" fmla="*/ 10 w 149"/>
                  <a:gd name="T7" fmla="*/ 4 h 28"/>
                  <a:gd name="T8" fmla="*/ 55 w 149"/>
                  <a:gd name="T9" fmla="*/ 0 h 28"/>
                  <a:gd name="T10" fmla="*/ 107 w 149"/>
                  <a:gd name="T11" fmla="*/ 3 h 28"/>
                  <a:gd name="T12" fmla="*/ 137 w 149"/>
                  <a:gd name="T13" fmla="*/ 12 h 28"/>
                  <a:gd name="T14" fmla="*/ 141 w 149"/>
                  <a:gd name="T15" fmla="*/ 15 h 28"/>
                  <a:gd name="T16" fmla="*/ 41 w 149"/>
                  <a:gd name="T17" fmla="*/ 15 h 28"/>
                  <a:gd name="T18" fmla="*/ 61 w 149"/>
                  <a:gd name="T19" fmla="*/ 21 h 28"/>
                  <a:gd name="T20" fmla="*/ 96 w 149"/>
                  <a:gd name="T21" fmla="*/ 23 h 28"/>
                  <a:gd name="T22" fmla="*/ 120 w 149"/>
                  <a:gd name="T23" fmla="*/ 23 h 28"/>
                  <a:gd name="T24" fmla="*/ 143 w 149"/>
                  <a:gd name="T25" fmla="*/ 21 h 28"/>
                  <a:gd name="T26" fmla="*/ 149 w 149"/>
                  <a:gd name="T27" fmla="*/ 26 h 28"/>
                  <a:gd name="T28" fmla="*/ 128 w 149"/>
                  <a:gd name="T29" fmla="*/ 28 h 28"/>
                  <a:gd name="T30" fmla="*/ 101 w 149"/>
                  <a:gd name="T31" fmla="*/ 28 h 28"/>
                  <a:gd name="T32" fmla="*/ 61 w 149"/>
                  <a:gd name="T33" fmla="*/ 4 h 28"/>
                  <a:gd name="T34" fmla="*/ 39 w 149"/>
                  <a:gd name="T35" fmla="*/ 6 h 28"/>
                  <a:gd name="T36" fmla="*/ 35 w 149"/>
                  <a:gd name="T37" fmla="*/ 11 h 28"/>
                  <a:gd name="T38" fmla="*/ 103 w 149"/>
                  <a:gd name="T39" fmla="*/ 11 h 28"/>
                  <a:gd name="T40" fmla="*/ 87 w 149"/>
                  <a:gd name="T41" fmla="*/ 6 h 28"/>
                  <a:gd name="T42" fmla="*/ 61 w 149"/>
                  <a:gd name="T4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9" h="28">
                    <a:moveTo>
                      <a:pt x="101" y="28"/>
                    </a:moveTo>
                    <a:cubicBezTo>
                      <a:pt x="77" y="28"/>
                      <a:pt x="57" y="27"/>
                      <a:pt x="40" y="24"/>
                    </a:cubicBezTo>
                    <a:cubicBezTo>
                      <a:pt x="24" y="22"/>
                      <a:pt x="12" y="19"/>
                      <a:pt x="6" y="14"/>
                    </a:cubicBezTo>
                    <a:cubicBezTo>
                      <a:pt x="0" y="10"/>
                      <a:pt x="1" y="7"/>
                      <a:pt x="10" y="4"/>
                    </a:cubicBezTo>
                    <a:cubicBezTo>
                      <a:pt x="18" y="2"/>
                      <a:pt x="33" y="0"/>
                      <a:pt x="55" y="0"/>
                    </a:cubicBezTo>
                    <a:cubicBezTo>
                      <a:pt x="75" y="0"/>
                      <a:pt x="92" y="1"/>
                      <a:pt x="107" y="3"/>
                    </a:cubicBezTo>
                    <a:cubicBezTo>
                      <a:pt x="121" y="6"/>
                      <a:pt x="137" y="12"/>
                      <a:pt x="137" y="12"/>
                    </a:cubicBezTo>
                    <a:cubicBezTo>
                      <a:pt x="141" y="15"/>
                      <a:pt x="141" y="15"/>
                      <a:pt x="141" y="15"/>
                    </a:cubicBezTo>
                    <a:cubicBezTo>
                      <a:pt x="108" y="15"/>
                      <a:pt x="74" y="15"/>
                      <a:pt x="41" y="15"/>
                    </a:cubicBezTo>
                    <a:cubicBezTo>
                      <a:pt x="41" y="15"/>
                      <a:pt x="52" y="20"/>
                      <a:pt x="61" y="21"/>
                    </a:cubicBezTo>
                    <a:cubicBezTo>
                      <a:pt x="71" y="23"/>
                      <a:pt x="82" y="23"/>
                      <a:pt x="96" y="23"/>
                    </a:cubicBezTo>
                    <a:cubicBezTo>
                      <a:pt x="105" y="23"/>
                      <a:pt x="113" y="23"/>
                      <a:pt x="120" y="23"/>
                    </a:cubicBezTo>
                    <a:cubicBezTo>
                      <a:pt x="127" y="23"/>
                      <a:pt x="135" y="22"/>
                      <a:pt x="143" y="21"/>
                    </a:cubicBezTo>
                    <a:cubicBezTo>
                      <a:pt x="149" y="26"/>
                      <a:pt x="149" y="26"/>
                      <a:pt x="149" y="26"/>
                    </a:cubicBezTo>
                    <a:cubicBezTo>
                      <a:pt x="143" y="27"/>
                      <a:pt x="135" y="27"/>
                      <a:pt x="128" y="28"/>
                    </a:cubicBezTo>
                    <a:cubicBezTo>
                      <a:pt x="120" y="28"/>
                      <a:pt x="111" y="28"/>
                      <a:pt x="101" y="28"/>
                    </a:cubicBezTo>
                    <a:close/>
                    <a:moveTo>
                      <a:pt x="61" y="4"/>
                    </a:moveTo>
                    <a:cubicBezTo>
                      <a:pt x="51" y="4"/>
                      <a:pt x="39" y="6"/>
                      <a:pt x="39" y="6"/>
                    </a:cubicBezTo>
                    <a:cubicBezTo>
                      <a:pt x="35" y="11"/>
                      <a:pt x="35" y="11"/>
                      <a:pt x="35" y="11"/>
                    </a:cubicBezTo>
                    <a:cubicBezTo>
                      <a:pt x="58" y="11"/>
                      <a:pt x="81" y="11"/>
                      <a:pt x="103" y="11"/>
                    </a:cubicBezTo>
                    <a:cubicBezTo>
                      <a:pt x="103" y="11"/>
                      <a:pt x="95" y="8"/>
                      <a:pt x="87" y="6"/>
                    </a:cubicBezTo>
                    <a:cubicBezTo>
                      <a:pt x="80" y="5"/>
                      <a:pt x="71" y="4"/>
                      <a:pt x="61"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0" name="Freeform 433"/>
              <p:cNvSpPr>
                <a:spLocks/>
              </p:cNvSpPr>
              <p:nvPr/>
            </p:nvSpPr>
            <p:spPr bwMode="auto">
              <a:xfrm>
                <a:off x="43434000" y="3429001"/>
                <a:ext cx="498475" cy="123825"/>
              </a:xfrm>
              <a:custGeom>
                <a:avLst/>
                <a:gdLst>
                  <a:gd name="T0" fmla="*/ 104 w 133"/>
                  <a:gd name="T1" fmla="*/ 28 h 33"/>
                  <a:gd name="T2" fmla="*/ 127 w 133"/>
                  <a:gd name="T3" fmla="*/ 28 h 33"/>
                  <a:gd name="T4" fmla="*/ 133 w 133"/>
                  <a:gd name="T5" fmla="*/ 32 h 33"/>
                  <a:gd name="T6" fmla="*/ 121 w 133"/>
                  <a:gd name="T7" fmla="*/ 33 h 33"/>
                  <a:gd name="T8" fmla="*/ 103 w 133"/>
                  <a:gd name="T9" fmla="*/ 33 h 33"/>
                  <a:gd name="T10" fmla="*/ 45 w 133"/>
                  <a:gd name="T11" fmla="*/ 24 h 33"/>
                  <a:gd name="T12" fmla="*/ 24 w 133"/>
                  <a:gd name="T13" fmla="*/ 10 h 33"/>
                  <a:gd name="T14" fmla="*/ 4 w 133"/>
                  <a:gd name="T15" fmla="*/ 10 h 33"/>
                  <a:gd name="T16" fmla="*/ 0 w 133"/>
                  <a:gd name="T17" fmla="*/ 8 h 33"/>
                  <a:gd name="T18" fmla="*/ 19 w 133"/>
                  <a:gd name="T19" fmla="*/ 5 h 33"/>
                  <a:gd name="T20" fmla="*/ 22 w 133"/>
                  <a:gd name="T21" fmla="*/ 0 h 33"/>
                  <a:gd name="T22" fmla="*/ 41 w 133"/>
                  <a:gd name="T23" fmla="*/ 0 h 33"/>
                  <a:gd name="T24" fmla="*/ 50 w 133"/>
                  <a:gd name="T25" fmla="*/ 6 h 33"/>
                  <a:gd name="T26" fmla="*/ 93 w 133"/>
                  <a:gd name="T27" fmla="*/ 6 h 33"/>
                  <a:gd name="T28" fmla="*/ 99 w 133"/>
                  <a:gd name="T29" fmla="*/ 10 h 33"/>
                  <a:gd name="T30" fmla="*/ 56 w 133"/>
                  <a:gd name="T31" fmla="*/ 10 h 33"/>
                  <a:gd name="T32" fmla="*/ 77 w 133"/>
                  <a:gd name="T33" fmla="*/ 24 h 33"/>
                  <a:gd name="T34" fmla="*/ 88 w 133"/>
                  <a:gd name="T35" fmla="*/ 27 h 33"/>
                  <a:gd name="T36" fmla="*/ 104 w 133"/>
                  <a:gd name="T37"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33">
                    <a:moveTo>
                      <a:pt x="104" y="28"/>
                    </a:moveTo>
                    <a:cubicBezTo>
                      <a:pt x="112" y="28"/>
                      <a:pt x="120" y="28"/>
                      <a:pt x="127" y="28"/>
                    </a:cubicBezTo>
                    <a:cubicBezTo>
                      <a:pt x="133" y="32"/>
                      <a:pt x="133" y="32"/>
                      <a:pt x="133" y="32"/>
                    </a:cubicBezTo>
                    <a:cubicBezTo>
                      <a:pt x="121" y="33"/>
                      <a:pt x="121" y="33"/>
                      <a:pt x="121" y="33"/>
                    </a:cubicBezTo>
                    <a:cubicBezTo>
                      <a:pt x="103" y="33"/>
                      <a:pt x="103" y="33"/>
                      <a:pt x="103" y="33"/>
                    </a:cubicBezTo>
                    <a:cubicBezTo>
                      <a:pt x="73" y="33"/>
                      <a:pt x="54" y="30"/>
                      <a:pt x="45" y="24"/>
                    </a:cubicBezTo>
                    <a:cubicBezTo>
                      <a:pt x="38" y="20"/>
                      <a:pt x="31" y="15"/>
                      <a:pt x="24" y="10"/>
                    </a:cubicBezTo>
                    <a:cubicBezTo>
                      <a:pt x="17" y="10"/>
                      <a:pt x="11" y="10"/>
                      <a:pt x="4" y="10"/>
                    </a:cubicBezTo>
                    <a:cubicBezTo>
                      <a:pt x="0" y="8"/>
                      <a:pt x="0" y="8"/>
                      <a:pt x="0" y="8"/>
                    </a:cubicBezTo>
                    <a:cubicBezTo>
                      <a:pt x="6" y="7"/>
                      <a:pt x="13" y="6"/>
                      <a:pt x="19" y="5"/>
                    </a:cubicBezTo>
                    <a:cubicBezTo>
                      <a:pt x="22" y="0"/>
                      <a:pt x="22" y="0"/>
                      <a:pt x="22" y="0"/>
                    </a:cubicBezTo>
                    <a:cubicBezTo>
                      <a:pt x="28" y="0"/>
                      <a:pt x="35" y="0"/>
                      <a:pt x="41" y="0"/>
                    </a:cubicBezTo>
                    <a:cubicBezTo>
                      <a:pt x="50" y="6"/>
                      <a:pt x="50" y="6"/>
                      <a:pt x="50" y="6"/>
                    </a:cubicBezTo>
                    <a:cubicBezTo>
                      <a:pt x="64" y="6"/>
                      <a:pt x="79" y="6"/>
                      <a:pt x="93" y="6"/>
                    </a:cubicBezTo>
                    <a:cubicBezTo>
                      <a:pt x="99" y="10"/>
                      <a:pt x="99" y="10"/>
                      <a:pt x="99" y="10"/>
                    </a:cubicBezTo>
                    <a:cubicBezTo>
                      <a:pt x="85" y="10"/>
                      <a:pt x="71" y="10"/>
                      <a:pt x="56" y="10"/>
                    </a:cubicBezTo>
                    <a:cubicBezTo>
                      <a:pt x="63" y="15"/>
                      <a:pt x="71" y="20"/>
                      <a:pt x="77" y="24"/>
                    </a:cubicBezTo>
                    <a:cubicBezTo>
                      <a:pt x="88" y="27"/>
                      <a:pt x="88" y="27"/>
                      <a:pt x="88" y="27"/>
                    </a:cubicBezTo>
                    <a:cubicBezTo>
                      <a:pt x="88" y="27"/>
                      <a:pt x="98" y="28"/>
                      <a:pt x="104"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1" name="Freeform 434"/>
              <p:cNvSpPr>
                <a:spLocks/>
              </p:cNvSpPr>
              <p:nvPr/>
            </p:nvSpPr>
            <p:spPr bwMode="auto">
              <a:xfrm>
                <a:off x="43895963" y="3451226"/>
                <a:ext cx="649288" cy="101600"/>
              </a:xfrm>
              <a:custGeom>
                <a:avLst/>
                <a:gdLst>
                  <a:gd name="T0" fmla="*/ 148 w 173"/>
                  <a:gd name="T1" fmla="*/ 27 h 27"/>
                  <a:gd name="T2" fmla="*/ 138 w 173"/>
                  <a:gd name="T3" fmla="*/ 23 h 27"/>
                  <a:gd name="T4" fmla="*/ 136 w 173"/>
                  <a:gd name="T5" fmla="*/ 23 h 27"/>
                  <a:gd name="T6" fmla="*/ 121 w 173"/>
                  <a:gd name="T7" fmla="*/ 26 h 27"/>
                  <a:gd name="T8" fmla="*/ 95 w 173"/>
                  <a:gd name="T9" fmla="*/ 27 h 27"/>
                  <a:gd name="T10" fmla="*/ 50 w 173"/>
                  <a:gd name="T11" fmla="*/ 24 h 27"/>
                  <a:gd name="T12" fmla="*/ 26 w 173"/>
                  <a:gd name="T13" fmla="*/ 17 h 27"/>
                  <a:gd name="T14" fmla="*/ 0 w 173"/>
                  <a:gd name="T15" fmla="*/ 0 h 27"/>
                  <a:gd name="T16" fmla="*/ 32 w 173"/>
                  <a:gd name="T17" fmla="*/ 0 h 27"/>
                  <a:gd name="T18" fmla="*/ 57 w 173"/>
                  <a:gd name="T19" fmla="*/ 16 h 27"/>
                  <a:gd name="T20" fmla="*/ 71 w 173"/>
                  <a:gd name="T21" fmla="*/ 21 h 27"/>
                  <a:gd name="T22" fmla="*/ 95 w 173"/>
                  <a:gd name="T23" fmla="*/ 22 h 27"/>
                  <a:gd name="T24" fmla="*/ 122 w 173"/>
                  <a:gd name="T25" fmla="*/ 20 h 27"/>
                  <a:gd name="T26" fmla="*/ 120 w 173"/>
                  <a:gd name="T27" fmla="*/ 13 h 27"/>
                  <a:gd name="T28" fmla="*/ 101 w 173"/>
                  <a:gd name="T29" fmla="*/ 0 h 27"/>
                  <a:gd name="T30" fmla="*/ 133 w 173"/>
                  <a:gd name="T31" fmla="*/ 0 h 27"/>
                  <a:gd name="T32" fmla="*/ 173 w 173"/>
                  <a:gd name="T33" fmla="*/ 27 h 27"/>
                  <a:gd name="T34" fmla="*/ 148 w 173"/>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3" h="27">
                    <a:moveTo>
                      <a:pt x="148" y="27"/>
                    </a:moveTo>
                    <a:cubicBezTo>
                      <a:pt x="138" y="23"/>
                      <a:pt x="138" y="23"/>
                      <a:pt x="138" y="23"/>
                    </a:cubicBezTo>
                    <a:cubicBezTo>
                      <a:pt x="136" y="23"/>
                      <a:pt x="136" y="23"/>
                      <a:pt x="136" y="23"/>
                    </a:cubicBezTo>
                    <a:cubicBezTo>
                      <a:pt x="136" y="23"/>
                      <a:pt x="129" y="25"/>
                      <a:pt x="121" y="26"/>
                    </a:cubicBezTo>
                    <a:cubicBezTo>
                      <a:pt x="114" y="27"/>
                      <a:pt x="106" y="27"/>
                      <a:pt x="95" y="27"/>
                    </a:cubicBezTo>
                    <a:cubicBezTo>
                      <a:pt x="77" y="27"/>
                      <a:pt x="62" y="26"/>
                      <a:pt x="50" y="24"/>
                    </a:cubicBezTo>
                    <a:cubicBezTo>
                      <a:pt x="39" y="23"/>
                      <a:pt x="26" y="17"/>
                      <a:pt x="26" y="17"/>
                    </a:cubicBezTo>
                    <a:cubicBezTo>
                      <a:pt x="17" y="11"/>
                      <a:pt x="9" y="6"/>
                      <a:pt x="0" y="0"/>
                    </a:cubicBezTo>
                    <a:cubicBezTo>
                      <a:pt x="11" y="0"/>
                      <a:pt x="21" y="0"/>
                      <a:pt x="32" y="0"/>
                    </a:cubicBezTo>
                    <a:cubicBezTo>
                      <a:pt x="41" y="5"/>
                      <a:pt x="49" y="10"/>
                      <a:pt x="57" y="16"/>
                    </a:cubicBezTo>
                    <a:cubicBezTo>
                      <a:pt x="71" y="21"/>
                      <a:pt x="71" y="21"/>
                      <a:pt x="71" y="21"/>
                    </a:cubicBezTo>
                    <a:cubicBezTo>
                      <a:pt x="77" y="22"/>
                      <a:pt x="85" y="22"/>
                      <a:pt x="95" y="22"/>
                    </a:cubicBezTo>
                    <a:cubicBezTo>
                      <a:pt x="109" y="22"/>
                      <a:pt x="122" y="20"/>
                      <a:pt x="122" y="20"/>
                    </a:cubicBezTo>
                    <a:cubicBezTo>
                      <a:pt x="120" y="13"/>
                      <a:pt x="120" y="13"/>
                      <a:pt x="120" y="13"/>
                    </a:cubicBezTo>
                    <a:cubicBezTo>
                      <a:pt x="114" y="9"/>
                      <a:pt x="107" y="4"/>
                      <a:pt x="101" y="0"/>
                    </a:cubicBezTo>
                    <a:cubicBezTo>
                      <a:pt x="111" y="0"/>
                      <a:pt x="122" y="0"/>
                      <a:pt x="133" y="0"/>
                    </a:cubicBezTo>
                    <a:cubicBezTo>
                      <a:pt x="146" y="9"/>
                      <a:pt x="159" y="18"/>
                      <a:pt x="173" y="27"/>
                    </a:cubicBezTo>
                    <a:cubicBezTo>
                      <a:pt x="164" y="27"/>
                      <a:pt x="156" y="27"/>
                      <a:pt x="148"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2" name="Freeform 435"/>
              <p:cNvSpPr>
                <a:spLocks/>
              </p:cNvSpPr>
              <p:nvPr/>
            </p:nvSpPr>
            <p:spPr bwMode="auto">
              <a:xfrm>
                <a:off x="44562713" y="3448051"/>
                <a:ext cx="365125" cy="104775"/>
              </a:xfrm>
              <a:custGeom>
                <a:avLst/>
                <a:gdLst>
                  <a:gd name="T0" fmla="*/ 76 w 97"/>
                  <a:gd name="T1" fmla="*/ 0 h 28"/>
                  <a:gd name="T2" fmla="*/ 92 w 97"/>
                  <a:gd name="T3" fmla="*/ 0 h 28"/>
                  <a:gd name="T4" fmla="*/ 97 w 97"/>
                  <a:gd name="T5" fmla="*/ 6 h 28"/>
                  <a:gd name="T6" fmla="*/ 82 w 97"/>
                  <a:gd name="T7" fmla="*/ 5 h 28"/>
                  <a:gd name="T8" fmla="*/ 55 w 97"/>
                  <a:gd name="T9" fmla="*/ 8 h 28"/>
                  <a:gd name="T10" fmla="*/ 51 w 97"/>
                  <a:gd name="T11" fmla="*/ 14 h 28"/>
                  <a:gd name="T12" fmla="*/ 73 w 97"/>
                  <a:gd name="T13" fmla="*/ 28 h 28"/>
                  <a:gd name="T14" fmla="*/ 41 w 97"/>
                  <a:gd name="T15" fmla="*/ 28 h 28"/>
                  <a:gd name="T16" fmla="*/ 0 w 97"/>
                  <a:gd name="T17" fmla="*/ 1 h 28"/>
                  <a:gd name="T18" fmla="*/ 25 w 97"/>
                  <a:gd name="T19" fmla="*/ 1 h 28"/>
                  <a:gd name="T20" fmla="*/ 37 w 97"/>
                  <a:gd name="T21" fmla="*/ 5 h 28"/>
                  <a:gd name="T22" fmla="*/ 38 w 97"/>
                  <a:gd name="T23" fmla="*/ 5 h 28"/>
                  <a:gd name="T24" fmla="*/ 52 w 97"/>
                  <a:gd name="T25" fmla="*/ 2 h 28"/>
                  <a:gd name="T26" fmla="*/ 76 w 97"/>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28">
                    <a:moveTo>
                      <a:pt x="76" y="0"/>
                    </a:moveTo>
                    <a:cubicBezTo>
                      <a:pt x="82" y="0"/>
                      <a:pt x="92" y="0"/>
                      <a:pt x="92" y="0"/>
                    </a:cubicBezTo>
                    <a:cubicBezTo>
                      <a:pt x="97" y="6"/>
                      <a:pt x="97" y="6"/>
                      <a:pt x="97" y="6"/>
                    </a:cubicBezTo>
                    <a:cubicBezTo>
                      <a:pt x="82" y="5"/>
                      <a:pt x="82" y="5"/>
                      <a:pt x="82" y="5"/>
                    </a:cubicBezTo>
                    <a:cubicBezTo>
                      <a:pt x="70" y="5"/>
                      <a:pt x="55" y="8"/>
                      <a:pt x="55" y="8"/>
                    </a:cubicBezTo>
                    <a:cubicBezTo>
                      <a:pt x="51" y="14"/>
                      <a:pt x="51" y="14"/>
                      <a:pt x="51" y="14"/>
                    </a:cubicBezTo>
                    <a:cubicBezTo>
                      <a:pt x="58" y="18"/>
                      <a:pt x="66" y="23"/>
                      <a:pt x="73" y="28"/>
                    </a:cubicBezTo>
                    <a:cubicBezTo>
                      <a:pt x="62" y="28"/>
                      <a:pt x="51" y="28"/>
                      <a:pt x="41" y="28"/>
                    </a:cubicBezTo>
                    <a:cubicBezTo>
                      <a:pt x="27" y="19"/>
                      <a:pt x="14" y="9"/>
                      <a:pt x="0" y="1"/>
                    </a:cubicBezTo>
                    <a:cubicBezTo>
                      <a:pt x="9" y="1"/>
                      <a:pt x="17" y="1"/>
                      <a:pt x="25" y="1"/>
                    </a:cubicBezTo>
                    <a:cubicBezTo>
                      <a:pt x="37" y="5"/>
                      <a:pt x="37" y="5"/>
                      <a:pt x="37" y="5"/>
                    </a:cubicBezTo>
                    <a:cubicBezTo>
                      <a:pt x="38" y="5"/>
                      <a:pt x="38" y="5"/>
                      <a:pt x="38" y="5"/>
                    </a:cubicBezTo>
                    <a:cubicBezTo>
                      <a:pt x="38" y="5"/>
                      <a:pt x="45" y="3"/>
                      <a:pt x="52" y="2"/>
                    </a:cubicBezTo>
                    <a:cubicBezTo>
                      <a:pt x="59" y="1"/>
                      <a:pt x="67" y="0"/>
                      <a:pt x="76"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3" name="Freeform 436"/>
              <p:cNvSpPr>
                <a:spLocks/>
              </p:cNvSpPr>
              <p:nvPr/>
            </p:nvSpPr>
            <p:spPr bwMode="auto">
              <a:xfrm>
                <a:off x="45013563" y="3448051"/>
                <a:ext cx="652463" cy="104775"/>
              </a:xfrm>
              <a:custGeom>
                <a:avLst/>
                <a:gdLst>
                  <a:gd name="T0" fmla="*/ 174 w 174"/>
                  <a:gd name="T1" fmla="*/ 28 h 28"/>
                  <a:gd name="T2" fmla="*/ 142 w 174"/>
                  <a:gd name="T3" fmla="*/ 28 h 28"/>
                  <a:gd name="T4" fmla="*/ 116 w 174"/>
                  <a:gd name="T5" fmla="*/ 11 h 28"/>
                  <a:gd name="T6" fmla="*/ 102 w 174"/>
                  <a:gd name="T7" fmla="*/ 6 h 28"/>
                  <a:gd name="T8" fmla="*/ 78 w 174"/>
                  <a:gd name="T9" fmla="*/ 5 h 28"/>
                  <a:gd name="T10" fmla="*/ 51 w 174"/>
                  <a:gd name="T11" fmla="*/ 7 h 28"/>
                  <a:gd name="T12" fmla="*/ 53 w 174"/>
                  <a:gd name="T13" fmla="*/ 14 h 28"/>
                  <a:gd name="T14" fmla="*/ 73 w 174"/>
                  <a:gd name="T15" fmla="*/ 28 h 28"/>
                  <a:gd name="T16" fmla="*/ 41 w 174"/>
                  <a:gd name="T17" fmla="*/ 28 h 28"/>
                  <a:gd name="T18" fmla="*/ 0 w 174"/>
                  <a:gd name="T19" fmla="*/ 1 h 28"/>
                  <a:gd name="T20" fmla="*/ 25 w 174"/>
                  <a:gd name="T21" fmla="*/ 1 h 28"/>
                  <a:gd name="T22" fmla="*/ 35 w 174"/>
                  <a:gd name="T23" fmla="*/ 4 h 28"/>
                  <a:gd name="T24" fmla="*/ 37 w 174"/>
                  <a:gd name="T25" fmla="*/ 4 h 28"/>
                  <a:gd name="T26" fmla="*/ 52 w 174"/>
                  <a:gd name="T27" fmla="*/ 1 h 28"/>
                  <a:gd name="T28" fmla="*/ 78 w 174"/>
                  <a:gd name="T29" fmla="*/ 0 h 28"/>
                  <a:gd name="T30" fmla="*/ 147 w 174"/>
                  <a:gd name="T31" fmla="*/ 10 h 28"/>
                  <a:gd name="T32" fmla="*/ 174 w 174"/>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4" h="28">
                    <a:moveTo>
                      <a:pt x="174" y="28"/>
                    </a:moveTo>
                    <a:cubicBezTo>
                      <a:pt x="163" y="28"/>
                      <a:pt x="153" y="28"/>
                      <a:pt x="142" y="28"/>
                    </a:cubicBezTo>
                    <a:cubicBezTo>
                      <a:pt x="133" y="22"/>
                      <a:pt x="125" y="16"/>
                      <a:pt x="116" y="11"/>
                    </a:cubicBezTo>
                    <a:cubicBezTo>
                      <a:pt x="116" y="11"/>
                      <a:pt x="108" y="8"/>
                      <a:pt x="102" y="6"/>
                    </a:cubicBezTo>
                    <a:cubicBezTo>
                      <a:pt x="96" y="5"/>
                      <a:pt x="88" y="5"/>
                      <a:pt x="78" y="5"/>
                    </a:cubicBezTo>
                    <a:cubicBezTo>
                      <a:pt x="64" y="5"/>
                      <a:pt x="51" y="7"/>
                      <a:pt x="51" y="7"/>
                    </a:cubicBezTo>
                    <a:cubicBezTo>
                      <a:pt x="53" y="14"/>
                      <a:pt x="53" y="14"/>
                      <a:pt x="53" y="14"/>
                    </a:cubicBezTo>
                    <a:cubicBezTo>
                      <a:pt x="60" y="19"/>
                      <a:pt x="66" y="23"/>
                      <a:pt x="73" y="28"/>
                    </a:cubicBezTo>
                    <a:cubicBezTo>
                      <a:pt x="62" y="28"/>
                      <a:pt x="52" y="28"/>
                      <a:pt x="41" y="28"/>
                    </a:cubicBezTo>
                    <a:cubicBezTo>
                      <a:pt x="27" y="19"/>
                      <a:pt x="14" y="9"/>
                      <a:pt x="0" y="1"/>
                    </a:cubicBezTo>
                    <a:cubicBezTo>
                      <a:pt x="9" y="1"/>
                      <a:pt x="17" y="1"/>
                      <a:pt x="25" y="1"/>
                    </a:cubicBezTo>
                    <a:cubicBezTo>
                      <a:pt x="35" y="4"/>
                      <a:pt x="35" y="4"/>
                      <a:pt x="35" y="4"/>
                    </a:cubicBezTo>
                    <a:cubicBezTo>
                      <a:pt x="37" y="4"/>
                      <a:pt x="37" y="4"/>
                      <a:pt x="37" y="4"/>
                    </a:cubicBezTo>
                    <a:cubicBezTo>
                      <a:pt x="37" y="4"/>
                      <a:pt x="44" y="2"/>
                      <a:pt x="52" y="1"/>
                    </a:cubicBezTo>
                    <a:cubicBezTo>
                      <a:pt x="59" y="1"/>
                      <a:pt x="68" y="0"/>
                      <a:pt x="78" y="0"/>
                    </a:cubicBezTo>
                    <a:cubicBezTo>
                      <a:pt x="114" y="0"/>
                      <a:pt x="137" y="4"/>
                      <a:pt x="147" y="10"/>
                    </a:cubicBezTo>
                    <a:cubicBezTo>
                      <a:pt x="156" y="16"/>
                      <a:pt x="165" y="22"/>
                      <a:pt x="174"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 name="Freeform 437"/>
              <p:cNvSpPr>
                <a:spLocks noEditPoints="1"/>
              </p:cNvSpPr>
              <p:nvPr/>
            </p:nvSpPr>
            <p:spPr bwMode="auto">
              <a:xfrm>
                <a:off x="42883138" y="2986088"/>
                <a:ext cx="423863" cy="77788"/>
              </a:xfrm>
              <a:custGeom>
                <a:avLst/>
                <a:gdLst>
                  <a:gd name="T0" fmla="*/ 76 w 113"/>
                  <a:gd name="T1" fmla="*/ 21 h 21"/>
                  <a:gd name="T2" fmla="*/ 30 w 113"/>
                  <a:gd name="T3" fmla="*/ 18 h 21"/>
                  <a:gd name="T4" fmla="*/ 4 w 113"/>
                  <a:gd name="T5" fmla="*/ 11 h 21"/>
                  <a:gd name="T6" fmla="*/ 7 w 113"/>
                  <a:gd name="T7" fmla="*/ 3 h 21"/>
                  <a:gd name="T8" fmla="*/ 41 w 113"/>
                  <a:gd name="T9" fmla="*/ 0 h 21"/>
                  <a:gd name="T10" fmla="*/ 80 w 113"/>
                  <a:gd name="T11" fmla="*/ 3 h 21"/>
                  <a:gd name="T12" fmla="*/ 103 w 113"/>
                  <a:gd name="T13" fmla="*/ 9 h 21"/>
                  <a:gd name="T14" fmla="*/ 107 w 113"/>
                  <a:gd name="T15" fmla="*/ 12 h 21"/>
                  <a:gd name="T16" fmla="*/ 30 w 113"/>
                  <a:gd name="T17" fmla="*/ 12 h 21"/>
                  <a:gd name="T18" fmla="*/ 46 w 113"/>
                  <a:gd name="T19" fmla="*/ 16 h 21"/>
                  <a:gd name="T20" fmla="*/ 72 w 113"/>
                  <a:gd name="T21" fmla="*/ 18 h 21"/>
                  <a:gd name="T22" fmla="*/ 90 w 113"/>
                  <a:gd name="T23" fmla="*/ 17 h 21"/>
                  <a:gd name="T24" fmla="*/ 107 w 113"/>
                  <a:gd name="T25" fmla="*/ 16 h 21"/>
                  <a:gd name="T26" fmla="*/ 113 w 113"/>
                  <a:gd name="T27" fmla="*/ 20 h 21"/>
                  <a:gd name="T28" fmla="*/ 96 w 113"/>
                  <a:gd name="T29" fmla="*/ 21 h 21"/>
                  <a:gd name="T30" fmla="*/ 76 w 113"/>
                  <a:gd name="T31" fmla="*/ 21 h 21"/>
                  <a:gd name="T32" fmla="*/ 45 w 113"/>
                  <a:gd name="T33" fmla="*/ 4 h 21"/>
                  <a:gd name="T34" fmla="*/ 29 w 113"/>
                  <a:gd name="T35" fmla="*/ 5 h 21"/>
                  <a:gd name="T36" fmla="*/ 26 w 113"/>
                  <a:gd name="T37" fmla="*/ 9 h 21"/>
                  <a:gd name="T38" fmla="*/ 78 w 113"/>
                  <a:gd name="T39" fmla="*/ 9 h 21"/>
                  <a:gd name="T40" fmla="*/ 66 w 113"/>
                  <a:gd name="T41" fmla="*/ 5 h 21"/>
                  <a:gd name="T42" fmla="*/ 45 w 113"/>
                  <a:gd name="T4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21">
                    <a:moveTo>
                      <a:pt x="76" y="21"/>
                    </a:moveTo>
                    <a:cubicBezTo>
                      <a:pt x="58" y="21"/>
                      <a:pt x="43" y="20"/>
                      <a:pt x="30" y="18"/>
                    </a:cubicBezTo>
                    <a:cubicBezTo>
                      <a:pt x="17" y="17"/>
                      <a:pt x="4" y="11"/>
                      <a:pt x="4" y="11"/>
                    </a:cubicBezTo>
                    <a:cubicBezTo>
                      <a:pt x="4" y="11"/>
                      <a:pt x="0" y="5"/>
                      <a:pt x="7" y="3"/>
                    </a:cubicBezTo>
                    <a:cubicBezTo>
                      <a:pt x="13" y="1"/>
                      <a:pt x="24" y="0"/>
                      <a:pt x="41" y="0"/>
                    </a:cubicBezTo>
                    <a:cubicBezTo>
                      <a:pt x="56" y="0"/>
                      <a:pt x="69" y="1"/>
                      <a:pt x="80" y="3"/>
                    </a:cubicBezTo>
                    <a:cubicBezTo>
                      <a:pt x="91" y="4"/>
                      <a:pt x="103" y="9"/>
                      <a:pt x="103" y="9"/>
                    </a:cubicBezTo>
                    <a:cubicBezTo>
                      <a:pt x="107" y="12"/>
                      <a:pt x="107" y="12"/>
                      <a:pt x="107" y="12"/>
                    </a:cubicBezTo>
                    <a:cubicBezTo>
                      <a:pt x="81" y="12"/>
                      <a:pt x="56" y="12"/>
                      <a:pt x="30" y="12"/>
                    </a:cubicBezTo>
                    <a:cubicBezTo>
                      <a:pt x="30" y="12"/>
                      <a:pt x="39" y="15"/>
                      <a:pt x="46" y="16"/>
                    </a:cubicBezTo>
                    <a:cubicBezTo>
                      <a:pt x="53" y="17"/>
                      <a:pt x="62" y="18"/>
                      <a:pt x="72" y="18"/>
                    </a:cubicBezTo>
                    <a:cubicBezTo>
                      <a:pt x="79" y="18"/>
                      <a:pt x="90" y="17"/>
                      <a:pt x="90" y="17"/>
                    </a:cubicBezTo>
                    <a:cubicBezTo>
                      <a:pt x="90" y="17"/>
                      <a:pt x="102" y="17"/>
                      <a:pt x="107" y="16"/>
                    </a:cubicBezTo>
                    <a:cubicBezTo>
                      <a:pt x="113" y="20"/>
                      <a:pt x="113" y="20"/>
                      <a:pt x="113" y="20"/>
                    </a:cubicBezTo>
                    <a:cubicBezTo>
                      <a:pt x="96" y="21"/>
                      <a:pt x="96" y="21"/>
                      <a:pt x="96" y="21"/>
                    </a:cubicBezTo>
                    <a:cubicBezTo>
                      <a:pt x="96" y="21"/>
                      <a:pt x="84" y="21"/>
                      <a:pt x="76" y="21"/>
                    </a:cubicBezTo>
                    <a:close/>
                    <a:moveTo>
                      <a:pt x="45" y="4"/>
                    </a:moveTo>
                    <a:cubicBezTo>
                      <a:pt x="38" y="4"/>
                      <a:pt x="29" y="5"/>
                      <a:pt x="29" y="5"/>
                    </a:cubicBezTo>
                    <a:cubicBezTo>
                      <a:pt x="26" y="9"/>
                      <a:pt x="26" y="9"/>
                      <a:pt x="26" y="9"/>
                    </a:cubicBezTo>
                    <a:cubicBezTo>
                      <a:pt x="43" y="9"/>
                      <a:pt x="61" y="9"/>
                      <a:pt x="78" y="9"/>
                    </a:cubicBezTo>
                    <a:cubicBezTo>
                      <a:pt x="66" y="5"/>
                      <a:pt x="66" y="5"/>
                      <a:pt x="66" y="5"/>
                    </a:cubicBezTo>
                    <a:cubicBezTo>
                      <a:pt x="66" y="5"/>
                      <a:pt x="53" y="4"/>
                      <a:pt x="4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5" name="Freeform 438"/>
              <p:cNvSpPr>
                <a:spLocks/>
              </p:cNvSpPr>
              <p:nvPr/>
            </p:nvSpPr>
            <p:spPr bwMode="auto">
              <a:xfrm>
                <a:off x="43326050" y="2986088"/>
                <a:ext cx="487363" cy="77788"/>
              </a:xfrm>
              <a:custGeom>
                <a:avLst/>
                <a:gdLst>
                  <a:gd name="T0" fmla="*/ 130 w 130"/>
                  <a:gd name="T1" fmla="*/ 21 h 21"/>
                  <a:gd name="T2" fmla="*/ 106 w 130"/>
                  <a:gd name="T3" fmla="*/ 21 h 21"/>
                  <a:gd name="T4" fmla="*/ 88 w 130"/>
                  <a:gd name="T5" fmla="*/ 8 h 21"/>
                  <a:gd name="T6" fmla="*/ 77 w 130"/>
                  <a:gd name="T7" fmla="*/ 5 h 21"/>
                  <a:gd name="T8" fmla="*/ 58 w 130"/>
                  <a:gd name="T9" fmla="*/ 4 h 21"/>
                  <a:gd name="T10" fmla="*/ 38 w 130"/>
                  <a:gd name="T11" fmla="*/ 5 h 21"/>
                  <a:gd name="T12" fmla="*/ 39 w 130"/>
                  <a:gd name="T13" fmla="*/ 11 h 21"/>
                  <a:gd name="T14" fmla="*/ 54 w 130"/>
                  <a:gd name="T15" fmla="*/ 21 h 21"/>
                  <a:gd name="T16" fmla="*/ 30 w 130"/>
                  <a:gd name="T17" fmla="*/ 21 h 21"/>
                  <a:gd name="T18" fmla="*/ 0 w 130"/>
                  <a:gd name="T19" fmla="*/ 1 h 21"/>
                  <a:gd name="T20" fmla="*/ 19 w 130"/>
                  <a:gd name="T21" fmla="*/ 1 h 21"/>
                  <a:gd name="T22" fmla="*/ 26 w 130"/>
                  <a:gd name="T23" fmla="*/ 4 h 21"/>
                  <a:gd name="T24" fmla="*/ 27 w 130"/>
                  <a:gd name="T25" fmla="*/ 4 h 21"/>
                  <a:gd name="T26" fmla="*/ 39 w 130"/>
                  <a:gd name="T27" fmla="*/ 1 h 21"/>
                  <a:gd name="T28" fmla="*/ 59 w 130"/>
                  <a:gd name="T29" fmla="*/ 0 h 21"/>
                  <a:gd name="T30" fmla="*/ 111 w 130"/>
                  <a:gd name="T31" fmla="*/ 8 h 21"/>
                  <a:gd name="T32" fmla="*/ 130 w 130"/>
                  <a:gd name="T3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21">
                    <a:moveTo>
                      <a:pt x="130" y="21"/>
                    </a:moveTo>
                    <a:cubicBezTo>
                      <a:pt x="122" y="21"/>
                      <a:pt x="114" y="21"/>
                      <a:pt x="106" y="21"/>
                    </a:cubicBezTo>
                    <a:cubicBezTo>
                      <a:pt x="100" y="17"/>
                      <a:pt x="94" y="13"/>
                      <a:pt x="88" y="8"/>
                    </a:cubicBezTo>
                    <a:cubicBezTo>
                      <a:pt x="77" y="5"/>
                      <a:pt x="77" y="5"/>
                      <a:pt x="77" y="5"/>
                    </a:cubicBezTo>
                    <a:cubicBezTo>
                      <a:pt x="77" y="5"/>
                      <a:pt x="66" y="4"/>
                      <a:pt x="58" y="4"/>
                    </a:cubicBezTo>
                    <a:cubicBezTo>
                      <a:pt x="48" y="4"/>
                      <a:pt x="38" y="5"/>
                      <a:pt x="38" y="5"/>
                    </a:cubicBezTo>
                    <a:cubicBezTo>
                      <a:pt x="39" y="11"/>
                      <a:pt x="39" y="11"/>
                      <a:pt x="39" y="11"/>
                    </a:cubicBezTo>
                    <a:cubicBezTo>
                      <a:pt x="54" y="21"/>
                      <a:pt x="54" y="21"/>
                      <a:pt x="54" y="21"/>
                    </a:cubicBezTo>
                    <a:cubicBezTo>
                      <a:pt x="46" y="21"/>
                      <a:pt x="38" y="21"/>
                      <a:pt x="30" y="21"/>
                    </a:cubicBezTo>
                    <a:cubicBezTo>
                      <a:pt x="20" y="14"/>
                      <a:pt x="10" y="7"/>
                      <a:pt x="0" y="1"/>
                    </a:cubicBezTo>
                    <a:cubicBezTo>
                      <a:pt x="6" y="1"/>
                      <a:pt x="13" y="1"/>
                      <a:pt x="19" y="1"/>
                    </a:cubicBezTo>
                    <a:cubicBezTo>
                      <a:pt x="26" y="4"/>
                      <a:pt x="26" y="4"/>
                      <a:pt x="26" y="4"/>
                    </a:cubicBezTo>
                    <a:cubicBezTo>
                      <a:pt x="27" y="4"/>
                      <a:pt x="27" y="4"/>
                      <a:pt x="27" y="4"/>
                    </a:cubicBezTo>
                    <a:cubicBezTo>
                      <a:pt x="39" y="1"/>
                      <a:pt x="39" y="1"/>
                      <a:pt x="39" y="1"/>
                    </a:cubicBezTo>
                    <a:cubicBezTo>
                      <a:pt x="39" y="1"/>
                      <a:pt x="51" y="0"/>
                      <a:pt x="59" y="0"/>
                    </a:cubicBezTo>
                    <a:cubicBezTo>
                      <a:pt x="86" y="0"/>
                      <a:pt x="104" y="3"/>
                      <a:pt x="111" y="8"/>
                    </a:cubicBezTo>
                    <a:cubicBezTo>
                      <a:pt x="117" y="12"/>
                      <a:pt x="124" y="16"/>
                      <a:pt x="130"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6" name="Freeform 439"/>
              <p:cNvSpPr>
                <a:spLocks/>
              </p:cNvSpPr>
              <p:nvPr/>
            </p:nvSpPr>
            <p:spPr bwMode="auto">
              <a:xfrm>
                <a:off x="43786425" y="2973388"/>
                <a:ext cx="379413" cy="90488"/>
              </a:xfrm>
              <a:custGeom>
                <a:avLst/>
                <a:gdLst>
                  <a:gd name="T0" fmla="*/ 79 w 101"/>
                  <a:gd name="T1" fmla="*/ 21 h 24"/>
                  <a:gd name="T2" fmla="*/ 96 w 101"/>
                  <a:gd name="T3" fmla="*/ 20 h 24"/>
                  <a:gd name="T4" fmla="*/ 101 w 101"/>
                  <a:gd name="T5" fmla="*/ 23 h 24"/>
                  <a:gd name="T6" fmla="*/ 92 w 101"/>
                  <a:gd name="T7" fmla="*/ 24 h 24"/>
                  <a:gd name="T8" fmla="*/ 79 w 101"/>
                  <a:gd name="T9" fmla="*/ 24 h 24"/>
                  <a:gd name="T10" fmla="*/ 34 w 101"/>
                  <a:gd name="T11" fmla="*/ 18 h 24"/>
                  <a:gd name="T12" fmla="*/ 18 w 101"/>
                  <a:gd name="T13" fmla="*/ 7 h 24"/>
                  <a:gd name="T14" fmla="*/ 3 w 101"/>
                  <a:gd name="T15" fmla="*/ 7 h 24"/>
                  <a:gd name="T16" fmla="*/ 0 w 101"/>
                  <a:gd name="T17" fmla="*/ 5 h 24"/>
                  <a:gd name="T18" fmla="*/ 14 w 101"/>
                  <a:gd name="T19" fmla="*/ 4 h 24"/>
                  <a:gd name="T20" fmla="*/ 16 w 101"/>
                  <a:gd name="T21" fmla="*/ 0 h 24"/>
                  <a:gd name="T22" fmla="*/ 31 w 101"/>
                  <a:gd name="T23" fmla="*/ 0 h 24"/>
                  <a:gd name="T24" fmla="*/ 38 w 101"/>
                  <a:gd name="T25" fmla="*/ 4 h 24"/>
                  <a:gd name="T26" fmla="*/ 70 w 101"/>
                  <a:gd name="T27" fmla="*/ 4 h 24"/>
                  <a:gd name="T28" fmla="*/ 75 w 101"/>
                  <a:gd name="T29" fmla="*/ 7 h 24"/>
                  <a:gd name="T30" fmla="*/ 43 w 101"/>
                  <a:gd name="T31" fmla="*/ 7 h 24"/>
                  <a:gd name="T32" fmla="*/ 59 w 101"/>
                  <a:gd name="T33" fmla="*/ 18 h 24"/>
                  <a:gd name="T34" fmla="*/ 67 w 101"/>
                  <a:gd name="T35" fmla="*/ 20 h 24"/>
                  <a:gd name="T36" fmla="*/ 79 w 101"/>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24">
                    <a:moveTo>
                      <a:pt x="79" y="21"/>
                    </a:moveTo>
                    <a:cubicBezTo>
                      <a:pt x="96" y="20"/>
                      <a:pt x="96" y="20"/>
                      <a:pt x="96" y="20"/>
                    </a:cubicBezTo>
                    <a:cubicBezTo>
                      <a:pt x="101" y="23"/>
                      <a:pt x="101" y="23"/>
                      <a:pt x="101" y="23"/>
                    </a:cubicBezTo>
                    <a:cubicBezTo>
                      <a:pt x="92" y="24"/>
                      <a:pt x="92" y="24"/>
                      <a:pt x="92" y="24"/>
                    </a:cubicBezTo>
                    <a:cubicBezTo>
                      <a:pt x="79" y="24"/>
                      <a:pt x="79" y="24"/>
                      <a:pt x="79" y="24"/>
                    </a:cubicBezTo>
                    <a:cubicBezTo>
                      <a:pt x="55" y="24"/>
                      <a:pt x="41" y="22"/>
                      <a:pt x="34" y="18"/>
                    </a:cubicBezTo>
                    <a:cubicBezTo>
                      <a:pt x="18" y="7"/>
                      <a:pt x="18" y="7"/>
                      <a:pt x="18" y="7"/>
                    </a:cubicBezTo>
                    <a:cubicBezTo>
                      <a:pt x="3" y="7"/>
                      <a:pt x="3" y="7"/>
                      <a:pt x="3" y="7"/>
                    </a:cubicBezTo>
                    <a:cubicBezTo>
                      <a:pt x="0" y="5"/>
                      <a:pt x="0" y="5"/>
                      <a:pt x="0" y="5"/>
                    </a:cubicBezTo>
                    <a:cubicBezTo>
                      <a:pt x="14" y="4"/>
                      <a:pt x="14" y="4"/>
                      <a:pt x="14" y="4"/>
                    </a:cubicBezTo>
                    <a:cubicBezTo>
                      <a:pt x="16" y="0"/>
                      <a:pt x="16" y="0"/>
                      <a:pt x="16" y="0"/>
                    </a:cubicBezTo>
                    <a:cubicBezTo>
                      <a:pt x="31" y="0"/>
                      <a:pt x="31" y="0"/>
                      <a:pt x="31" y="0"/>
                    </a:cubicBezTo>
                    <a:cubicBezTo>
                      <a:pt x="38" y="4"/>
                      <a:pt x="38" y="4"/>
                      <a:pt x="38" y="4"/>
                    </a:cubicBezTo>
                    <a:cubicBezTo>
                      <a:pt x="49" y="4"/>
                      <a:pt x="59" y="4"/>
                      <a:pt x="70" y="4"/>
                    </a:cubicBezTo>
                    <a:cubicBezTo>
                      <a:pt x="75" y="7"/>
                      <a:pt x="75" y="7"/>
                      <a:pt x="75" y="7"/>
                    </a:cubicBezTo>
                    <a:cubicBezTo>
                      <a:pt x="65" y="7"/>
                      <a:pt x="53" y="7"/>
                      <a:pt x="43" y="7"/>
                    </a:cubicBezTo>
                    <a:cubicBezTo>
                      <a:pt x="59" y="18"/>
                      <a:pt x="59" y="18"/>
                      <a:pt x="59" y="18"/>
                    </a:cubicBezTo>
                    <a:cubicBezTo>
                      <a:pt x="67" y="20"/>
                      <a:pt x="67" y="20"/>
                      <a:pt x="67" y="20"/>
                    </a:cubicBezTo>
                    <a:lnTo>
                      <a:pt x="7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7" name="Freeform 440"/>
              <p:cNvSpPr>
                <a:spLocks noEditPoints="1"/>
              </p:cNvSpPr>
              <p:nvPr/>
            </p:nvSpPr>
            <p:spPr bwMode="auto">
              <a:xfrm>
                <a:off x="44157900" y="2986088"/>
                <a:ext cx="423863" cy="77788"/>
              </a:xfrm>
              <a:custGeom>
                <a:avLst/>
                <a:gdLst>
                  <a:gd name="T0" fmla="*/ 76 w 113"/>
                  <a:gd name="T1" fmla="*/ 21 h 21"/>
                  <a:gd name="T2" fmla="*/ 30 w 113"/>
                  <a:gd name="T3" fmla="*/ 18 h 21"/>
                  <a:gd name="T4" fmla="*/ 4 w 113"/>
                  <a:gd name="T5" fmla="*/ 11 h 21"/>
                  <a:gd name="T6" fmla="*/ 6 w 113"/>
                  <a:gd name="T7" fmla="*/ 3 h 21"/>
                  <a:gd name="T8" fmla="*/ 40 w 113"/>
                  <a:gd name="T9" fmla="*/ 0 h 21"/>
                  <a:gd name="T10" fmla="*/ 80 w 113"/>
                  <a:gd name="T11" fmla="*/ 3 h 21"/>
                  <a:gd name="T12" fmla="*/ 103 w 113"/>
                  <a:gd name="T13" fmla="*/ 9 h 21"/>
                  <a:gd name="T14" fmla="*/ 107 w 113"/>
                  <a:gd name="T15" fmla="*/ 12 h 21"/>
                  <a:gd name="T16" fmla="*/ 30 w 113"/>
                  <a:gd name="T17" fmla="*/ 12 h 21"/>
                  <a:gd name="T18" fmla="*/ 46 w 113"/>
                  <a:gd name="T19" fmla="*/ 16 h 21"/>
                  <a:gd name="T20" fmla="*/ 72 w 113"/>
                  <a:gd name="T21" fmla="*/ 18 h 21"/>
                  <a:gd name="T22" fmla="*/ 91 w 113"/>
                  <a:gd name="T23" fmla="*/ 17 h 21"/>
                  <a:gd name="T24" fmla="*/ 108 w 113"/>
                  <a:gd name="T25" fmla="*/ 16 h 21"/>
                  <a:gd name="T26" fmla="*/ 113 w 113"/>
                  <a:gd name="T27" fmla="*/ 20 h 21"/>
                  <a:gd name="T28" fmla="*/ 97 w 113"/>
                  <a:gd name="T29" fmla="*/ 21 h 21"/>
                  <a:gd name="T30" fmla="*/ 76 w 113"/>
                  <a:gd name="T31" fmla="*/ 21 h 21"/>
                  <a:gd name="T32" fmla="*/ 45 w 113"/>
                  <a:gd name="T33" fmla="*/ 4 h 21"/>
                  <a:gd name="T34" fmla="*/ 29 w 113"/>
                  <a:gd name="T35" fmla="*/ 5 h 21"/>
                  <a:gd name="T36" fmla="*/ 26 w 113"/>
                  <a:gd name="T37" fmla="*/ 9 h 21"/>
                  <a:gd name="T38" fmla="*/ 78 w 113"/>
                  <a:gd name="T39" fmla="*/ 9 h 21"/>
                  <a:gd name="T40" fmla="*/ 65 w 113"/>
                  <a:gd name="T41" fmla="*/ 5 h 21"/>
                  <a:gd name="T42" fmla="*/ 45 w 113"/>
                  <a:gd name="T4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21">
                    <a:moveTo>
                      <a:pt x="76" y="21"/>
                    </a:moveTo>
                    <a:cubicBezTo>
                      <a:pt x="59" y="21"/>
                      <a:pt x="43" y="20"/>
                      <a:pt x="30" y="18"/>
                    </a:cubicBezTo>
                    <a:cubicBezTo>
                      <a:pt x="18" y="17"/>
                      <a:pt x="4" y="11"/>
                      <a:pt x="4" y="11"/>
                    </a:cubicBezTo>
                    <a:cubicBezTo>
                      <a:pt x="4" y="11"/>
                      <a:pt x="0" y="5"/>
                      <a:pt x="6" y="3"/>
                    </a:cubicBezTo>
                    <a:cubicBezTo>
                      <a:pt x="13" y="1"/>
                      <a:pt x="24" y="0"/>
                      <a:pt x="40" y="0"/>
                    </a:cubicBezTo>
                    <a:cubicBezTo>
                      <a:pt x="55" y="0"/>
                      <a:pt x="69" y="1"/>
                      <a:pt x="80" y="3"/>
                    </a:cubicBezTo>
                    <a:cubicBezTo>
                      <a:pt x="91" y="4"/>
                      <a:pt x="103" y="9"/>
                      <a:pt x="103" y="9"/>
                    </a:cubicBezTo>
                    <a:cubicBezTo>
                      <a:pt x="107" y="12"/>
                      <a:pt x="107" y="12"/>
                      <a:pt x="107" y="12"/>
                    </a:cubicBezTo>
                    <a:cubicBezTo>
                      <a:pt x="81" y="12"/>
                      <a:pt x="56" y="12"/>
                      <a:pt x="30" y="12"/>
                    </a:cubicBezTo>
                    <a:cubicBezTo>
                      <a:pt x="30" y="12"/>
                      <a:pt x="39" y="15"/>
                      <a:pt x="46" y="16"/>
                    </a:cubicBezTo>
                    <a:cubicBezTo>
                      <a:pt x="53" y="17"/>
                      <a:pt x="62" y="18"/>
                      <a:pt x="72" y="18"/>
                    </a:cubicBezTo>
                    <a:cubicBezTo>
                      <a:pt x="79" y="18"/>
                      <a:pt x="91" y="17"/>
                      <a:pt x="91" y="17"/>
                    </a:cubicBezTo>
                    <a:cubicBezTo>
                      <a:pt x="108" y="16"/>
                      <a:pt x="108" y="16"/>
                      <a:pt x="108" y="16"/>
                    </a:cubicBezTo>
                    <a:cubicBezTo>
                      <a:pt x="113" y="20"/>
                      <a:pt x="113" y="20"/>
                      <a:pt x="113" y="20"/>
                    </a:cubicBezTo>
                    <a:cubicBezTo>
                      <a:pt x="97" y="21"/>
                      <a:pt x="97" y="21"/>
                      <a:pt x="97" y="21"/>
                    </a:cubicBezTo>
                    <a:cubicBezTo>
                      <a:pt x="97" y="21"/>
                      <a:pt x="84" y="21"/>
                      <a:pt x="76" y="21"/>
                    </a:cubicBezTo>
                    <a:close/>
                    <a:moveTo>
                      <a:pt x="45" y="4"/>
                    </a:moveTo>
                    <a:cubicBezTo>
                      <a:pt x="37" y="4"/>
                      <a:pt x="29" y="5"/>
                      <a:pt x="29" y="5"/>
                    </a:cubicBezTo>
                    <a:cubicBezTo>
                      <a:pt x="26" y="9"/>
                      <a:pt x="26" y="9"/>
                      <a:pt x="26" y="9"/>
                    </a:cubicBezTo>
                    <a:cubicBezTo>
                      <a:pt x="43" y="9"/>
                      <a:pt x="61" y="9"/>
                      <a:pt x="78" y="9"/>
                    </a:cubicBezTo>
                    <a:cubicBezTo>
                      <a:pt x="65" y="5"/>
                      <a:pt x="65" y="5"/>
                      <a:pt x="65" y="5"/>
                    </a:cubicBezTo>
                    <a:cubicBezTo>
                      <a:pt x="65" y="5"/>
                      <a:pt x="53" y="4"/>
                      <a:pt x="4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8" name="Freeform 441"/>
              <p:cNvSpPr>
                <a:spLocks/>
              </p:cNvSpPr>
              <p:nvPr/>
            </p:nvSpPr>
            <p:spPr bwMode="auto">
              <a:xfrm>
                <a:off x="44597638" y="2986088"/>
                <a:ext cx="276225" cy="77788"/>
              </a:xfrm>
              <a:custGeom>
                <a:avLst/>
                <a:gdLst>
                  <a:gd name="T0" fmla="*/ 58 w 74"/>
                  <a:gd name="T1" fmla="*/ 0 h 21"/>
                  <a:gd name="T2" fmla="*/ 70 w 74"/>
                  <a:gd name="T3" fmla="*/ 1 h 21"/>
                  <a:gd name="T4" fmla="*/ 74 w 74"/>
                  <a:gd name="T5" fmla="*/ 5 h 21"/>
                  <a:gd name="T6" fmla="*/ 63 w 74"/>
                  <a:gd name="T7" fmla="*/ 4 h 21"/>
                  <a:gd name="T8" fmla="*/ 42 w 74"/>
                  <a:gd name="T9" fmla="*/ 6 h 21"/>
                  <a:gd name="T10" fmla="*/ 39 w 74"/>
                  <a:gd name="T11" fmla="*/ 10 h 21"/>
                  <a:gd name="T12" fmla="*/ 55 w 74"/>
                  <a:gd name="T13" fmla="*/ 21 h 21"/>
                  <a:gd name="T14" fmla="*/ 31 w 74"/>
                  <a:gd name="T15" fmla="*/ 21 h 21"/>
                  <a:gd name="T16" fmla="*/ 0 w 74"/>
                  <a:gd name="T17" fmla="*/ 1 h 21"/>
                  <a:gd name="T18" fmla="*/ 19 w 74"/>
                  <a:gd name="T19" fmla="*/ 1 h 21"/>
                  <a:gd name="T20" fmla="*/ 28 w 74"/>
                  <a:gd name="T21" fmla="*/ 4 h 21"/>
                  <a:gd name="T22" fmla="*/ 29 w 74"/>
                  <a:gd name="T23" fmla="*/ 4 h 21"/>
                  <a:gd name="T24" fmla="*/ 40 w 74"/>
                  <a:gd name="T25" fmla="*/ 1 h 21"/>
                  <a:gd name="T26" fmla="*/ 58 w 74"/>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21">
                    <a:moveTo>
                      <a:pt x="58" y="0"/>
                    </a:moveTo>
                    <a:cubicBezTo>
                      <a:pt x="70" y="1"/>
                      <a:pt x="70" y="1"/>
                      <a:pt x="70" y="1"/>
                    </a:cubicBezTo>
                    <a:cubicBezTo>
                      <a:pt x="74" y="5"/>
                      <a:pt x="74" y="5"/>
                      <a:pt x="74" y="5"/>
                    </a:cubicBezTo>
                    <a:cubicBezTo>
                      <a:pt x="63" y="4"/>
                      <a:pt x="63" y="4"/>
                      <a:pt x="63" y="4"/>
                    </a:cubicBezTo>
                    <a:cubicBezTo>
                      <a:pt x="53" y="4"/>
                      <a:pt x="42" y="6"/>
                      <a:pt x="42" y="6"/>
                    </a:cubicBezTo>
                    <a:cubicBezTo>
                      <a:pt x="39" y="10"/>
                      <a:pt x="39" y="10"/>
                      <a:pt x="39" y="10"/>
                    </a:cubicBezTo>
                    <a:cubicBezTo>
                      <a:pt x="55" y="21"/>
                      <a:pt x="55" y="21"/>
                      <a:pt x="55" y="21"/>
                    </a:cubicBezTo>
                    <a:cubicBezTo>
                      <a:pt x="47" y="21"/>
                      <a:pt x="39" y="21"/>
                      <a:pt x="31" y="21"/>
                    </a:cubicBezTo>
                    <a:cubicBezTo>
                      <a:pt x="21" y="14"/>
                      <a:pt x="11" y="7"/>
                      <a:pt x="0" y="1"/>
                    </a:cubicBezTo>
                    <a:cubicBezTo>
                      <a:pt x="7" y="1"/>
                      <a:pt x="13" y="1"/>
                      <a:pt x="19" y="1"/>
                    </a:cubicBezTo>
                    <a:cubicBezTo>
                      <a:pt x="28" y="4"/>
                      <a:pt x="28" y="4"/>
                      <a:pt x="28" y="4"/>
                    </a:cubicBezTo>
                    <a:cubicBezTo>
                      <a:pt x="29" y="4"/>
                      <a:pt x="29" y="4"/>
                      <a:pt x="29" y="4"/>
                    </a:cubicBezTo>
                    <a:cubicBezTo>
                      <a:pt x="40" y="1"/>
                      <a:pt x="40" y="1"/>
                      <a:pt x="40" y="1"/>
                    </a:cubicBezTo>
                    <a:cubicBezTo>
                      <a:pt x="40" y="1"/>
                      <a:pt x="51" y="0"/>
                      <a:pt x="5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9" name="Freeform 442"/>
              <p:cNvSpPr>
                <a:spLocks/>
              </p:cNvSpPr>
              <p:nvPr/>
            </p:nvSpPr>
            <p:spPr bwMode="auto">
              <a:xfrm>
                <a:off x="-32070675" y="2466976"/>
                <a:ext cx="401638" cy="112713"/>
              </a:xfrm>
              <a:custGeom>
                <a:avLst/>
                <a:gdLst>
                  <a:gd name="T0" fmla="*/ 53 w 107"/>
                  <a:gd name="T1" fmla="*/ 26 h 30"/>
                  <a:gd name="T2" fmla="*/ 77 w 107"/>
                  <a:gd name="T3" fmla="*/ 25 h 30"/>
                  <a:gd name="T4" fmla="*/ 71 w 107"/>
                  <a:gd name="T5" fmla="*/ 29 h 30"/>
                  <a:gd name="T6" fmla="*/ 56 w 107"/>
                  <a:gd name="T7" fmla="*/ 30 h 30"/>
                  <a:gd name="T8" fmla="*/ 39 w 107"/>
                  <a:gd name="T9" fmla="*/ 30 h 30"/>
                  <a:gd name="T10" fmla="*/ 8 w 107"/>
                  <a:gd name="T11" fmla="*/ 22 h 30"/>
                  <a:gd name="T12" fmla="*/ 29 w 107"/>
                  <a:gd name="T13" fmla="*/ 9 h 30"/>
                  <a:gd name="T14" fmla="*/ 9 w 107"/>
                  <a:gd name="T15" fmla="*/ 9 h 30"/>
                  <a:gd name="T16" fmla="*/ 12 w 107"/>
                  <a:gd name="T17" fmla="*/ 7 h 30"/>
                  <a:gd name="T18" fmla="*/ 36 w 107"/>
                  <a:gd name="T19" fmla="*/ 5 h 30"/>
                  <a:gd name="T20" fmla="*/ 55 w 107"/>
                  <a:gd name="T21" fmla="*/ 0 h 30"/>
                  <a:gd name="T22" fmla="*/ 74 w 107"/>
                  <a:gd name="T23" fmla="*/ 0 h 30"/>
                  <a:gd name="T24" fmla="*/ 66 w 107"/>
                  <a:gd name="T25" fmla="*/ 5 h 30"/>
                  <a:gd name="T26" fmla="*/ 107 w 107"/>
                  <a:gd name="T27" fmla="*/ 5 h 30"/>
                  <a:gd name="T28" fmla="*/ 101 w 107"/>
                  <a:gd name="T29" fmla="*/ 9 h 30"/>
                  <a:gd name="T30" fmla="*/ 59 w 107"/>
                  <a:gd name="T31" fmla="*/ 9 h 30"/>
                  <a:gd name="T32" fmla="*/ 39 w 107"/>
                  <a:gd name="T33" fmla="*/ 22 h 30"/>
                  <a:gd name="T34" fmla="*/ 40 w 107"/>
                  <a:gd name="T35" fmla="*/ 25 h 30"/>
                  <a:gd name="T36" fmla="*/ 53 w 107"/>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30">
                    <a:moveTo>
                      <a:pt x="53" y="26"/>
                    </a:moveTo>
                    <a:cubicBezTo>
                      <a:pt x="61" y="26"/>
                      <a:pt x="69" y="26"/>
                      <a:pt x="77" y="25"/>
                    </a:cubicBezTo>
                    <a:cubicBezTo>
                      <a:pt x="71" y="29"/>
                      <a:pt x="71" y="29"/>
                      <a:pt x="71" y="29"/>
                    </a:cubicBezTo>
                    <a:cubicBezTo>
                      <a:pt x="56" y="30"/>
                      <a:pt x="56" y="30"/>
                      <a:pt x="56" y="30"/>
                    </a:cubicBezTo>
                    <a:cubicBezTo>
                      <a:pt x="39" y="30"/>
                      <a:pt x="39" y="30"/>
                      <a:pt x="39" y="30"/>
                    </a:cubicBezTo>
                    <a:cubicBezTo>
                      <a:pt x="10" y="30"/>
                      <a:pt x="0" y="28"/>
                      <a:pt x="8" y="22"/>
                    </a:cubicBezTo>
                    <a:cubicBezTo>
                      <a:pt x="15" y="18"/>
                      <a:pt x="22" y="14"/>
                      <a:pt x="29" y="9"/>
                    </a:cubicBezTo>
                    <a:cubicBezTo>
                      <a:pt x="22" y="9"/>
                      <a:pt x="15" y="9"/>
                      <a:pt x="9" y="9"/>
                    </a:cubicBezTo>
                    <a:cubicBezTo>
                      <a:pt x="12" y="7"/>
                      <a:pt x="12" y="7"/>
                      <a:pt x="12" y="7"/>
                    </a:cubicBezTo>
                    <a:cubicBezTo>
                      <a:pt x="21" y="6"/>
                      <a:pt x="28" y="5"/>
                      <a:pt x="36" y="5"/>
                    </a:cubicBezTo>
                    <a:cubicBezTo>
                      <a:pt x="43" y="3"/>
                      <a:pt x="49" y="2"/>
                      <a:pt x="55" y="0"/>
                    </a:cubicBezTo>
                    <a:cubicBezTo>
                      <a:pt x="61" y="0"/>
                      <a:pt x="68" y="0"/>
                      <a:pt x="74" y="0"/>
                    </a:cubicBezTo>
                    <a:cubicBezTo>
                      <a:pt x="66" y="5"/>
                      <a:pt x="66" y="5"/>
                      <a:pt x="66" y="5"/>
                    </a:cubicBezTo>
                    <a:cubicBezTo>
                      <a:pt x="79" y="5"/>
                      <a:pt x="93" y="5"/>
                      <a:pt x="107" y="5"/>
                    </a:cubicBezTo>
                    <a:cubicBezTo>
                      <a:pt x="101" y="9"/>
                      <a:pt x="101" y="9"/>
                      <a:pt x="101" y="9"/>
                    </a:cubicBezTo>
                    <a:cubicBezTo>
                      <a:pt x="87" y="9"/>
                      <a:pt x="73" y="9"/>
                      <a:pt x="59" y="9"/>
                    </a:cubicBezTo>
                    <a:cubicBezTo>
                      <a:pt x="53" y="14"/>
                      <a:pt x="46" y="18"/>
                      <a:pt x="39" y="22"/>
                    </a:cubicBezTo>
                    <a:cubicBezTo>
                      <a:pt x="40" y="25"/>
                      <a:pt x="40" y="25"/>
                      <a:pt x="40" y="25"/>
                    </a:cubicBezTo>
                    <a:cubicBezTo>
                      <a:pt x="40" y="25"/>
                      <a:pt x="47" y="26"/>
                      <a:pt x="53"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0" name="Freeform 443"/>
              <p:cNvSpPr>
                <a:spLocks noEditPoints="1"/>
              </p:cNvSpPr>
              <p:nvPr/>
            </p:nvSpPr>
            <p:spPr bwMode="auto">
              <a:xfrm>
                <a:off x="-31696025" y="2486026"/>
                <a:ext cx="525463" cy="93663"/>
              </a:xfrm>
              <a:custGeom>
                <a:avLst/>
                <a:gdLst>
                  <a:gd name="T0" fmla="*/ 90 w 140"/>
                  <a:gd name="T1" fmla="*/ 25 h 25"/>
                  <a:gd name="T2" fmla="*/ 89 w 140"/>
                  <a:gd name="T3" fmla="*/ 21 h 25"/>
                  <a:gd name="T4" fmla="*/ 88 w 140"/>
                  <a:gd name="T5" fmla="*/ 21 h 25"/>
                  <a:gd name="T6" fmla="*/ 62 w 140"/>
                  <a:gd name="T7" fmla="*/ 24 h 25"/>
                  <a:gd name="T8" fmla="*/ 34 w 140"/>
                  <a:gd name="T9" fmla="*/ 25 h 25"/>
                  <a:gd name="T10" fmla="*/ 3 w 140"/>
                  <a:gd name="T11" fmla="*/ 23 h 25"/>
                  <a:gd name="T12" fmla="*/ 0 w 140"/>
                  <a:gd name="T13" fmla="*/ 18 h 25"/>
                  <a:gd name="T14" fmla="*/ 25 w 140"/>
                  <a:gd name="T15" fmla="*/ 12 h 25"/>
                  <a:gd name="T16" fmla="*/ 79 w 140"/>
                  <a:gd name="T17" fmla="*/ 10 h 25"/>
                  <a:gd name="T18" fmla="*/ 104 w 140"/>
                  <a:gd name="T19" fmla="*/ 10 h 25"/>
                  <a:gd name="T20" fmla="*/ 106 w 140"/>
                  <a:gd name="T21" fmla="*/ 9 h 25"/>
                  <a:gd name="T22" fmla="*/ 105 w 140"/>
                  <a:gd name="T23" fmla="*/ 5 h 25"/>
                  <a:gd name="T24" fmla="*/ 87 w 140"/>
                  <a:gd name="T25" fmla="*/ 4 h 25"/>
                  <a:gd name="T26" fmla="*/ 65 w 140"/>
                  <a:gd name="T27" fmla="*/ 4 h 25"/>
                  <a:gd name="T28" fmla="*/ 43 w 140"/>
                  <a:gd name="T29" fmla="*/ 6 h 25"/>
                  <a:gd name="T30" fmla="*/ 39 w 140"/>
                  <a:gd name="T31" fmla="*/ 2 h 25"/>
                  <a:gd name="T32" fmla="*/ 67 w 140"/>
                  <a:gd name="T33" fmla="*/ 0 h 25"/>
                  <a:gd name="T34" fmla="*/ 94 w 140"/>
                  <a:gd name="T35" fmla="*/ 0 h 25"/>
                  <a:gd name="T36" fmla="*/ 133 w 140"/>
                  <a:gd name="T37" fmla="*/ 2 h 25"/>
                  <a:gd name="T38" fmla="*/ 137 w 140"/>
                  <a:gd name="T39" fmla="*/ 8 h 25"/>
                  <a:gd name="T40" fmla="*/ 112 w 140"/>
                  <a:gd name="T41" fmla="*/ 25 h 25"/>
                  <a:gd name="T42" fmla="*/ 90 w 140"/>
                  <a:gd name="T43" fmla="*/ 25 h 25"/>
                  <a:gd name="T44" fmla="*/ 50 w 140"/>
                  <a:gd name="T45" fmla="*/ 21 h 25"/>
                  <a:gd name="T46" fmla="*/ 79 w 140"/>
                  <a:gd name="T47" fmla="*/ 20 h 25"/>
                  <a:gd name="T48" fmla="*/ 96 w 140"/>
                  <a:gd name="T49" fmla="*/ 15 h 25"/>
                  <a:gd name="T50" fmla="*/ 99 w 140"/>
                  <a:gd name="T51" fmla="*/ 13 h 25"/>
                  <a:gd name="T52" fmla="*/ 80 w 140"/>
                  <a:gd name="T53" fmla="*/ 13 h 25"/>
                  <a:gd name="T54" fmla="*/ 47 w 140"/>
                  <a:gd name="T55" fmla="*/ 14 h 25"/>
                  <a:gd name="T56" fmla="*/ 32 w 140"/>
                  <a:gd name="T57" fmla="*/ 18 h 25"/>
                  <a:gd name="T58" fmla="*/ 34 w 140"/>
                  <a:gd name="T59" fmla="*/ 20 h 25"/>
                  <a:gd name="T60" fmla="*/ 50 w 140"/>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25">
                    <a:moveTo>
                      <a:pt x="90" y="25"/>
                    </a:moveTo>
                    <a:cubicBezTo>
                      <a:pt x="89" y="21"/>
                      <a:pt x="89" y="21"/>
                      <a:pt x="89" y="21"/>
                    </a:cubicBezTo>
                    <a:cubicBezTo>
                      <a:pt x="88" y="21"/>
                      <a:pt x="88" y="21"/>
                      <a:pt x="88" y="21"/>
                    </a:cubicBezTo>
                    <a:cubicBezTo>
                      <a:pt x="79" y="23"/>
                      <a:pt x="70" y="24"/>
                      <a:pt x="62" y="24"/>
                    </a:cubicBezTo>
                    <a:cubicBezTo>
                      <a:pt x="54" y="25"/>
                      <a:pt x="45" y="25"/>
                      <a:pt x="34" y="25"/>
                    </a:cubicBezTo>
                    <a:cubicBezTo>
                      <a:pt x="19" y="25"/>
                      <a:pt x="3" y="23"/>
                      <a:pt x="3" y="23"/>
                    </a:cubicBezTo>
                    <a:cubicBezTo>
                      <a:pt x="0" y="18"/>
                      <a:pt x="0" y="18"/>
                      <a:pt x="0" y="18"/>
                    </a:cubicBezTo>
                    <a:cubicBezTo>
                      <a:pt x="0" y="18"/>
                      <a:pt x="12" y="13"/>
                      <a:pt x="25" y="12"/>
                    </a:cubicBezTo>
                    <a:cubicBezTo>
                      <a:pt x="39" y="11"/>
                      <a:pt x="56" y="10"/>
                      <a:pt x="79" y="10"/>
                    </a:cubicBezTo>
                    <a:cubicBezTo>
                      <a:pt x="88" y="10"/>
                      <a:pt x="96" y="10"/>
                      <a:pt x="104" y="10"/>
                    </a:cubicBezTo>
                    <a:cubicBezTo>
                      <a:pt x="106" y="9"/>
                      <a:pt x="106" y="9"/>
                      <a:pt x="106" y="9"/>
                    </a:cubicBezTo>
                    <a:cubicBezTo>
                      <a:pt x="105" y="5"/>
                      <a:pt x="105" y="5"/>
                      <a:pt x="105" y="5"/>
                    </a:cubicBezTo>
                    <a:cubicBezTo>
                      <a:pt x="105" y="5"/>
                      <a:pt x="96" y="4"/>
                      <a:pt x="87" y="4"/>
                    </a:cubicBezTo>
                    <a:cubicBezTo>
                      <a:pt x="80" y="4"/>
                      <a:pt x="72" y="4"/>
                      <a:pt x="65" y="4"/>
                    </a:cubicBezTo>
                    <a:cubicBezTo>
                      <a:pt x="58" y="5"/>
                      <a:pt x="50" y="5"/>
                      <a:pt x="43" y="6"/>
                    </a:cubicBezTo>
                    <a:cubicBezTo>
                      <a:pt x="39" y="2"/>
                      <a:pt x="39" y="2"/>
                      <a:pt x="39" y="2"/>
                    </a:cubicBezTo>
                    <a:cubicBezTo>
                      <a:pt x="48" y="1"/>
                      <a:pt x="57" y="1"/>
                      <a:pt x="67" y="0"/>
                    </a:cubicBezTo>
                    <a:cubicBezTo>
                      <a:pt x="77" y="0"/>
                      <a:pt x="86" y="0"/>
                      <a:pt x="94" y="0"/>
                    </a:cubicBezTo>
                    <a:cubicBezTo>
                      <a:pt x="113" y="0"/>
                      <a:pt x="126" y="0"/>
                      <a:pt x="133" y="2"/>
                    </a:cubicBezTo>
                    <a:cubicBezTo>
                      <a:pt x="140" y="3"/>
                      <a:pt x="137" y="8"/>
                      <a:pt x="137" y="8"/>
                    </a:cubicBezTo>
                    <a:cubicBezTo>
                      <a:pt x="129" y="14"/>
                      <a:pt x="120" y="19"/>
                      <a:pt x="112" y="25"/>
                    </a:cubicBezTo>
                    <a:cubicBezTo>
                      <a:pt x="105" y="25"/>
                      <a:pt x="97" y="25"/>
                      <a:pt x="90" y="25"/>
                    </a:cubicBezTo>
                    <a:close/>
                    <a:moveTo>
                      <a:pt x="50" y="21"/>
                    </a:moveTo>
                    <a:cubicBezTo>
                      <a:pt x="61" y="21"/>
                      <a:pt x="71" y="21"/>
                      <a:pt x="79" y="20"/>
                    </a:cubicBezTo>
                    <a:cubicBezTo>
                      <a:pt x="87" y="19"/>
                      <a:pt x="96" y="15"/>
                      <a:pt x="96" y="15"/>
                    </a:cubicBezTo>
                    <a:cubicBezTo>
                      <a:pt x="99" y="13"/>
                      <a:pt x="99" y="13"/>
                      <a:pt x="99" y="13"/>
                    </a:cubicBezTo>
                    <a:cubicBezTo>
                      <a:pt x="93" y="13"/>
                      <a:pt x="87" y="13"/>
                      <a:pt x="80" y="13"/>
                    </a:cubicBezTo>
                    <a:cubicBezTo>
                      <a:pt x="66" y="13"/>
                      <a:pt x="54" y="14"/>
                      <a:pt x="47" y="14"/>
                    </a:cubicBezTo>
                    <a:cubicBezTo>
                      <a:pt x="39" y="15"/>
                      <a:pt x="32" y="18"/>
                      <a:pt x="32" y="18"/>
                    </a:cubicBezTo>
                    <a:cubicBezTo>
                      <a:pt x="34" y="20"/>
                      <a:pt x="34" y="20"/>
                      <a:pt x="34" y="20"/>
                    </a:cubicBezTo>
                    <a:cubicBezTo>
                      <a:pt x="34" y="20"/>
                      <a:pt x="42" y="21"/>
                      <a:pt x="50"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1" name="Freeform 444"/>
              <p:cNvSpPr>
                <a:spLocks noEditPoints="1"/>
              </p:cNvSpPr>
              <p:nvPr/>
            </p:nvSpPr>
            <p:spPr bwMode="auto">
              <a:xfrm>
                <a:off x="-31115000" y="2447926"/>
                <a:ext cx="585788" cy="131763"/>
              </a:xfrm>
              <a:custGeom>
                <a:avLst/>
                <a:gdLst>
                  <a:gd name="T0" fmla="*/ 112 w 156"/>
                  <a:gd name="T1" fmla="*/ 10 h 35"/>
                  <a:gd name="T2" fmla="*/ 149 w 156"/>
                  <a:gd name="T3" fmla="*/ 13 h 35"/>
                  <a:gd name="T4" fmla="*/ 150 w 156"/>
                  <a:gd name="T5" fmla="*/ 22 h 35"/>
                  <a:gd name="T6" fmla="*/ 121 w 156"/>
                  <a:gd name="T7" fmla="*/ 32 h 35"/>
                  <a:gd name="T8" fmla="*/ 73 w 156"/>
                  <a:gd name="T9" fmla="*/ 35 h 35"/>
                  <a:gd name="T10" fmla="*/ 35 w 156"/>
                  <a:gd name="T11" fmla="*/ 32 h 35"/>
                  <a:gd name="T12" fmla="*/ 33 w 156"/>
                  <a:gd name="T13" fmla="*/ 32 h 35"/>
                  <a:gd name="T14" fmla="*/ 23 w 156"/>
                  <a:gd name="T15" fmla="*/ 35 h 35"/>
                  <a:gd name="T16" fmla="*/ 0 w 156"/>
                  <a:gd name="T17" fmla="*/ 35 h 35"/>
                  <a:gd name="T18" fmla="*/ 53 w 156"/>
                  <a:gd name="T19" fmla="*/ 0 h 35"/>
                  <a:gd name="T20" fmla="*/ 83 w 156"/>
                  <a:gd name="T21" fmla="*/ 0 h 35"/>
                  <a:gd name="T22" fmla="*/ 71 w 156"/>
                  <a:gd name="T23" fmla="*/ 8 h 35"/>
                  <a:gd name="T24" fmla="*/ 66 w 156"/>
                  <a:gd name="T25" fmla="*/ 11 h 35"/>
                  <a:gd name="T26" fmla="*/ 62 w 156"/>
                  <a:gd name="T27" fmla="*/ 13 h 35"/>
                  <a:gd name="T28" fmla="*/ 63 w 156"/>
                  <a:gd name="T29" fmla="*/ 13 h 35"/>
                  <a:gd name="T30" fmla="*/ 112 w 156"/>
                  <a:gd name="T31" fmla="*/ 10 h 35"/>
                  <a:gd name="T32" fmla="*/ 98 w 156"/>
                  <a:gd name="T33" fmla="*/ 14 h 35"/>
                  <a:gd name="T34" fmla="*/ 68 w 156"/>
                  <a:gd name="T35" fmla="*/ 16 h 35"/>
                  <a:gd name="T36" fmla="*/ 50 w 156"/>
                  <a:gd name="T37" fmla="*/ 22 h 35"/>
                  <a:gd name="T38" fmla="*/ 50 w 156"/>
                  <a:gd name="T39" fmla="*/ 22 h 35"/>
                  <a:gd name="T40" fmla="*/ 48 w 156"/>
                  <a:gd name="T41" fmla="*/ 29 h 35"/>
                  <a:gd name="T42" fmla="*/ 73 w 156"/>
                  <a:gd name="T43" fmla="*/ 31 h 35"/>
                  <a:gd name="T44" fmla="*/ 101 w 156"/>
                  <a:gd name="T45" fmla="*/ 29 h 35"/>
                  <a:gd name="T46" fmla="*/ 119 w 156"/>
                  <a:gd name="T47" fmla="*/ 22 h 35"/>
                  <a:gd name="T48" fmla="*/ 98 w 156"/>
                  <a:gd name="T49"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35">
                    <a:moveTo>
                      <a:pt x="112" y="10"/>
                    </a:moveTo>
                    <a:cubicBezTo>
                      <a:pt x="130" y="10"/>
                      <a:pt x="143" y="11"/>
                      <a:pt x="149" y="13"/>
                    </a:cubicBezTo>
                    <a:cubicBezTo>
                      <a:pt x="156" y="15"/>
                      <a:pt x="150" y="22"/>
                      <a:pt x="150" y="22"/>
                    </a:cubicBezTo>
                    <a:cubicBezTo>
                      <a:pt x="144" y="27"/>
                      <a:pt x="135" y="30"/>
                      <a:pt x="121" y="32"/>
                    </a:cubicBezTo>
                    <a:cubicBezTo>
                      <a:pt x="107" y="34"/>
                      <a:pt x="91" y="35"/>
                      <a:pt x="73" y="35"/>
                    </a:cubicBezTo>
                    <a:cubicBezTo>
                      <a:pt x="55" y="35"/>
                      <a:pt x="42" y="34"/>
                      <a:pt x="35" y="32"/>
                    </a:cubicBezTo>
                    <a:cubicBezTo>
                      <a:pt x="33" y="32"/>
                      <a:pt x="33" y="32"/>
                      <a:pt x="33" y="32"/>
                    </a:cubicBezTo>
                    <a:cubicBezTo>
                      <a:pt x="23" y="35"/>
                      <a:pt x="23" y="35"/>
                      <a:pt x="23" y="35"/>
                    </a:cubicBezTo>
                    <a:cubicBezTo>
                      <a:pt x="15" y="35"/>
                      <a:pt x="8" y="35"/>
                      <a:pt x="0" y="35"/>
                    </a:cubicBezTo>
                    <a:cubicBezTo>
                      <a:pt x="18" y="23"/>
                      <a:pt x="35" y="12"/>
                      <a:pt x="53" y="0"/>
                    </a:cubicBezTo>
                    <a:cubicBezTo>
                      <a:pt x="63" y="0"/>
                      <a:pt x="73" y="0"/>
                      <a:pt x="83" y="0"/>
                    </a:cubicBezTo>
                    <a:cubicBezTo>
                      <a:pt x="71" y="8"/>
                      <a:pt x="71" y="8"/>
                      <a:pt x="71" y="8"/>
                    </a:cubicBezTo>
                    <a:cubicBezTo>
                      <a:pt x="66" y="11"/>
                      <a:pt x="66" y="11"/>
                      <a:pt x="66" y="11"/>
                    </a:cubicBezTo>
                    <a:cubicBezTo>
                      <a:pt x="62" y="13"/>
                      <a:pt x="62" y="13"/>
                      <a:pt x="62" y="13"/>
                    </a:cubicBezTo>
                    <a:cubicBezTo>
                      <a:pt x="63" y="13"/>
                      <a:pt x="63" y="13"/>
                      <a:pt x="63" y="13"/>
                    </a:cubicBezTo>
                    <a:cubicBezTo>
                      <a:pt x="77" y="11"/>
                      <a:pt x="93" y="10"/>
                      <a:pt x="112" y="10"/>
                    </a:cubicBezTo>
                    <a:close/>
                    <a:moveTo>
                      <a:pt x="98" y="14"/>
                    </a:moveTo>
                    <a:cubicBezTo>
                      <a:pt x="85" y="14"/>
                      <a:pt x="75" y="15"/>
                      <a:pt x="68" y="16"/>
                    </a:cubicBezTo>
                    <a:cubicBezTo>
                      <a:pt x="61" y="17"/>
                      <a:pt x="50" y="22"/>
                      <a:pt x="50" y="22"/>
                    </a:cubicBezTo>
                    <a:cubicBezTo>
                      <a:pt x="50" y="22"/>
                      <a:pt x="50" y="22"/>
                      <a:pt x="50" y="22"/>
                    </a:cubicBezTo>
                    <a:cubicBezTo>
                      <a:pt x="48" y="29"/>
                      <a:pt x="48" y="29"/>
                      <a:pt x="48" y="29"/>
                    </a:cubicBezTo>
                    <a:cubicBezTo>
                      <a:pt x="48" y="29"/>
                      <a:pt x="60" y="31"/>
                      <a:pt x="73" y="31"/>
                    </a:cubicBezTo>
                    <a:cubicBezTo>
                      <a:pt x="84" y="31"/>
                      <a:pt x="93" y="30"/>
                      <a:pt x="101" y="29"/>
                    </a:cubicBezTo>
                    <a:cubicBezTo>
                      <a:pt x="109" y="27"/>
                      <a:pt x="119" y="22"/>
                      <a:pt x="119" y="22"/>
                    </a:cubicBezTo>
                    <a:cubicBezTo>
                      <a:pt x="127" y="17"/>
                      <a:pt x="120" y="14"/>
                      <a:pt x="98" y="1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2" name="Freeform 445"/>
              <p:cNvSpPr>
                <a:spLocks/>
              </p:cNvSpPr>
              <p:nvPr/>
            </p:nvSpPr>
            <p:spPr bwMode="auto">
              <a:xfrm>
                <a:off x="-15073313" y="4135438"/>
                <a:ext cx="1316038" cy="244475"/>
              </a:xfrm>
              <a:custGeom>
                <a:avLst/>
                <a:gdLst>
                  <a:gd name="T0" fmla="*/ 311 w 351"/>
                  <a:gd name="T1" fmla="*/ 65 h 65"/>
                  <a:gd name="T2" fmla="*/ 243 w 351"/>
                  <a:gd name="T3" fmla="*/ 65 h 65"/>
                  <a:gd name="T4" fmla="*/ 174 w 351"/>
                  <a:gd name="T5" fmla="*/ 38 h 65"/>
                  <a:gd name="T6" fmla="*/ 63 w 351"/>
                  <a:gd name="T7" fmla="*/ 65 h 65"/>
                  <a:gd name="T8" fmla="*/ 0 w 351"/>
                  <a:gd name="T9" fmla="*/ 65 h 65"/>
                  <a:gd name="T10" fmla="*/ 145 w 351"/>
                  <a:gd name="T11" fmla="*/ 31 h 65"/>
                  <a:gd name="T12" fmla="*/ 60 w 351"/>
                  <a:gd name="T13" fmla="*/ 0 h 65"/>
                  <a:gd name="T14" fmla="*/ 124 w 351"/>
                  <a:gd name="T15" fmla="*/ 0 h 65"/>
                  <a:gd name="T16" fmla="*/ 187 w 351"/>
                  <a:gd name="T17" fmla="*/ 24 h 65"/>
                  <a:gd name="T18" fmla="*/ 289 w 351"/>
                  <a:gd name="T19" fmla="*/ 0 h 65"/>
                  <a:gd name="T20" fmla="*/ 351 w 351"/>
                  <a:gd name="T21" fmla="*/ 0 h 65"/>
                  <a:gd name="T22" fmla="*/ 216 w 351"/>
                  <a:gd name="T23" fmla="*/ 31 h 65"/>
                  <a:gd name="T24" fmla="*/ 311 w 35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65">
                    <a:moveTo>
                      <a:pt x="311" y="65"/>
                    </a:moveTo>
                    <a:cubicBezTo>
                      <a:pt x="288" y="65"/>
                      <a:pt x="266" y="65"/>
                      <a:pt x="243" y="65"/>
                    </a:cubicBezTo>
                    <a:cubicBezTo>
                      <a:pt x="220" y="56"/>
                      <a:pt x="197" y="47"/>
                      <a:pt x="174" y="38"/>
                    </a:cubicBezTo>
                    <a:cubicBezTo>
                      <a:pt x="137" y="47"/>
                      <a:pt x="100" y="56"/>
                      <a:pt x="63" y="65"/>
                    </a:cubicBezTo>
                    <a:cubicBezTo>
                      <a:pt x="42" y="65"/>
                      <a:pt x="21" y="65"/>
                      <a:pt x="0" y="65"/>
                    </a:cubicBezTo>
                    <a:cubicBezTo>
                      <a:pt x="48" y="53"/>
                      <a:pt x="97" y="42"/>
                      <a:pt x="145" y="31"/>
                    </a:cubicBezTo>
                    <a:cubicBezTo>
                      <a:pt x="117" y="20"/>
                      <a:pt x="88" y="10"/>
                      <a:pt x="60" y="0"/>
                    </a:cubicBezTo>
                    <a:cubicBezTo>
                      <a:pt x="81" y="0"/>
                      <a:pt x="103" y="0"/>
                      <a:pt x="124" y="0"/>
                    </a:cubicBezTo>
                    <a:cubicBezTo>
                      <a:pt x="145" y="8"/>
                      <a:pt x="166" y="16"/>
                      <a:pt x="187" y="24"/>
                    </a:cubicBezTo>
                    <a:cubicBezTo>
                      <a:pt x="221" y="16"/>
                      <a:pt x="255" y="8"/>
                      <a:pt x="289" y="0"/>
                    </a:cubicBezTo>
                    <a:cubicBezTo>
                      <a:pt x="309" y="0"/>
                      <a:pt x="330" y="0"/>
                      <a:pt x="351" y="0"/>
                    </a:cubicBezTo>
                    <a:cubicBezTo>
                      <a:pt x="306" y="10"/>
                      <a:pt x="261" y="21"/>
                      <a:pt x="216" y="31"/>
                    </a:cubicBezTo>
                    <a:cubicBezTo>
                      <a:pt x="247" y="42"/>
                      <a:pt x="279" y="54"/>
                      <a:pt x="311"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3" name="Freeform 446"/>
              <p:cNvSpPr>
                <a:spLocks/>
              </p:cNvSpPr>
              <p:nvPr/>
            </p:nvSpPr>
            <p:spPr bwMode="auto">
              <a:xfrm>
                <a:off x="-9117013" y="4132263"/>
                <a:ext cx="1098550" cy="250825"/>
              </a:xfrm>
              <a:custGeom>
                <a:avLst/>
                <a:gdLst>
                  <a:gd name="T0" fmla="*/ 189 w 293"/>
                  <a:gd name="T1" fmla="*/ 9 h 67"/>
                  <a:gd name="T2" fmla="*/ 106 w 293"/>
                  <a:gd name="T3" fmla="*/ 15 h 67"/>
                  <a:gd name="T4" fmla="*/ 67 w 293"/>
                  <a:gd name="T5" fmla="*/ 33 h 67"/>
                  <a:gd name="T6" fmla="*/ 85 w 293"/>
                  <a:gd name="T7" fmla="*/ 51 h 67"/>
                  <a:gd name="T8" fmla="*/ 162 w 293"/>
                  <a:gd name="T9" fmla="*/ 57 h 67"/>
                  <a:gd name="T10" fmla="*/ 207 w 293"/>
                  <a:gd name="T11" fmla="*/ 57 h 67"/>
                  <a:gd name="T12" fmla="*/ 252 w 293"/>
                  <a:gd name="T13" fmla="*/ 55 h 67"/>
                  <a:gd name="T14" fmla="*/ 247 w 293"/>
                  <a:gd name="T15" fmla="*/ 64 h 67"/>
                  <a:gd name="T16" fmla="*/ 150 w 293"/>
                  <a:gd name="T17" fmla="*/ 67 h 67"/>
                  <a:gd name="T18" fmla="*/ 34 w 293"/>
                  <a:gd name="T19" fmla="*/ 58 h 67"/>
                  <a:gd name="T20" fmla="*/ 6 w 293"/>
                  <a:gd name="T21" fmla="*/ 33 h 67"/>
                  <a:gd name="T22" fmla="*/ 37 w 293"/>
                  <a:gd name="T23" fmla="*/ 15 h 67"/>
                  <a:gd name="T24" fmla="*/ 102 w 293"/>
                  <a:gd name="T25" fmla="*/ 4 h 67"/>
                  <a:gd name="T26" fmla="*/ 195 w 293"/>
                  <a:gd name="T27" fmla="*/ 0 h 67"/>
                  <a:gd name="T28" fmla="*/ 293 w 293"/>
                  <a:gd name="T29" fmla="*/ 4 h 67"/>
                  <a:gd name="T30" fmla="*/ 267 w 293"/>
                  <a:gd name="T31" fmla="*/ 13 h 67"/>
                  <a:gd name="T32" fmla="*/ 231 w 293"/>
                  <a:gd name="T33" fmla="*/ 10 h 67"/>
                  <a:gd name="T34" fmla="*/ 189 w 293"/>
                  <a:gd name="T35"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67">
                    <a:moveTo>
                      <a:pt x="189" y="9"/>
                    </a:moveTo>
                    <a:cubicBezTo>
                      <a:pt x="155" y="9"/>
                      <a:pt x="128" y="11"/>
                      <a:pt x="106" y="15"/>
                    </a:cubicBezTo>
                    <a:cubicBezTo>
                      <a:pt x="85" y="20"/>
                      <a:pt x="72" y="26"/>
                      <a:pt x="67" y="33"/>
                    </a:cubicBezTo>
                    <a:cubicBezTo>
                      <a:pt x="63" y="41"/>
                      <a:pt x="69" y="47"/>
                      <a:pt x="85" y="51"/>
                    </a:cubicBezTo>
                    <a:cubicBezTo>
                      <a:pt x="101" y="56"/>
                      <a:pt x="127" y="57"/>
                      <a:pt x="162" y="57"/>
                    </a:cubicBezTo>
                    <a:cubicBezTo>
                      <a:pt x="177" y="57"/>
                      <a:pt x="192" y="57"/>
                      <a:pt x="207" y="57"/>
                    </a:cubicBezTo>
                    <a:cubicBezTo>
                      <a:pt x="221" y="56"/>
                      <a:pt x="236" y="56"/>
                      <a:pt x="252" y="55"/>
                    </a:cubicBezTo>
                    <a:cubicBezTo>
                      <a:pt x="247" y="64"/>
                      <a:pt x="247" y="64"/>
                      <a:pt x="247" y="64"/>
                    </a:cubicBezTo>
                    <a:cubicBezTo>
                      <a:pt x="218" y="66"/>
                      <a:pt x="185" y="67"/>
                      <a:pt x="150" y="67"/>
                    </a:cubicBezTo>
                    <a:cubicBezTo>
                      <a:pt x="97" y="67"/>
                      <a:pt x="59" y="64"/>
                      <a:pt x="34" y="58"/>
                    </a:cubicBezTo>
                    <a:cubicBezTo>
                      <a:pt x="9" y="52"/>
                      <a:pt x="0" y="44"/>
                      <a:pt x="6" y="33"/>
                    </a:cubicBezTo>
                    <a:cubicBezTo>
                      <a:pt x="10" y="26"/>
                      <a:pt x="20" y="20"/>
                      <a:pt x="37" y="15"/>
                    </a:cubicBezTo>
                    <a:cubicBezTo>
                      <a:pt x="53" y="10"/>
                      <a:pt x="75" y="6"/>
                      <a:pt x="102" y="4"/>
                    </a:cubicBezTo>
                    <a:cubicBezTo>
                      <a:pt x="129" y="1"/>
                      <a:pt x="160" y="0"/>
                      <a:pt x="195" y="0"/>
                    </a:cubicBezTo>
                    <a:cubicBezTo>
                      <a:pt x="231" y="0"/>
                      <a:pt x="264" y="1"/>
                      <a:pt x="293" y="4"/>
                    </a:cubicBezTo>
                    <a:cubicBezTo>
                      <a:pt x="284" y="7"/>
                      <a:pt x="276" y="10"/>
                      <a:pt x="267" y="13"/>
                    </a:cubicBezTo>
                    <a:cubicBezTo>
                      <a:pt x="256" y="12"/>
                      <a:pt x="243" y="11"/>
                      <a:pt x="231" y="10"/>
                    </a:cubicBezTo>
                    <a:cubicBezTo>
                      <a:pt x="218" y="9"/>
                      <a:pt x="204" y="9"/>
                      <a:pt x="189" y="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4" name="Freeform 447"/>
              <p:cNvSpPr>
                <a:spLocks/>
              </p:cNvSpPr>
              <p:nvPr/>
            </p:nvSpPr>
            <p:spPr bwMode="auto">
              <a:xfrm>
                <a:off x="-3300413" y="4135438"/>
                <a:ext cx="1162050" cy="244475"/>
              </a:xfrm>
              <a:custGeom>
                <a:avLst/>
                <a:gdLst>
                  <a:gd name="T0" fmla="*/ 249 w 310"/>
                  <a:gd name="T1" fmla="*/ 0 h 65"/>
                  <a:gd name="T2" fmla="*/ 310 w 310"/>
                  <a:gd name="T3" fmla="*/ 0 h 65"/>
                  <a:gd name="T4" fmla="*/ 164 w 310"/>
                  <a:gd name="T5" fmla="*/ 65 h 65"/>
                  <a:gd name="T6" fmla="*/ 102 w 310"/>
                  <a:gd name="T7" fmla="*/ 65 h 65"/>
                  <a:gd name="T8" fmla="*/ 0 w 310"/>
                  <a:gd name="T9" fmla="*/ 0 h 65"/>
                  <a:gd name="T10" fmla="*/ 60 w 310"/>
                  <a:gd name="T11" fmla="*/ 0 h 65"/>
                  <a:gd name="T12" fmla="*/ 120 w 310"/>
                  <a:gd name="T13" fmla="*/ 40 h 65"/>
                  <a:gd name="T14" fmla="*/ 130 w 310"/>
                  <a:gd name="T15" fmla="*/ 48 h 65"/>
                  <a:gd name="T16" fmla="*/ 136 w 310"/>
                  <a:gd name="T17" fmla="*/ 54 h 65"/>
                  <a:gd name="T18" fmla="*/ 149 w 310"/>
                  <a:gd name="T19" fmla="*/ 46 h 65"/>
                  <a:gd name="T20" fmla="*/ 162 w 310"/>
                  <a:gd name="T21" fmla="*/ 40 h 65"/>
                  <a:gd name="T22" fmla="*/ 249 w 310"/>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0" h="65">
                    <a:moveTo>
                      <a:pt x="249" y="0"/>
                    </a:moveTo>
                    <a:cubicBezTo>
                      <a:pt x="269" y="0"/>
                      <a:pt x="290" y="0"/>
                      <a:pt x="310" y="0"/>
                    </a:cubicBezTo>
                    <a:cubicBezTo>
                      <a:pt x="261" y="21"/>
                      <a:pt x="212" y="43"/>
                      <a:pt x="164" y="65"/>
                    </a:cubicBezTo>
                    <a:cubicBezTo>
                      <a:pt x="143" y="65"/>
                      <a:pt x="122" y="65"/>
                      <a:pt x="102" y="65"/>
                    </a:cubicBezTo>
                    <a:cubicBezTo>
                      <a:pt x="67" y="43"/>
                      <a:pt x="34" y="21"/>
                      <a:pt x="0" y="0"/>
                    </a:cubicBezTo>
                    <a:cubicBezTo>
                      <a:pt x="20" y="0"/>
                      <a:pt x="40" y="0"/>
                      <a:pt x="60" y="0"/>
                    </a:cubicBezTo>
                    <a:cubicBezTo>
                      <a:pt x="80" y="13"/>
                      <a:pt x="100" y="26"/>
                      <a:pt x="120" y="40"/>
                    </a:cubicBezTo>
                    <a:cubicBezTo>
                      <a:pt x="130" y="48"/>
                      <a:pt x="130" y="48"/>
                      <a:pt x="130" y="48"/>
                    </a:cubicBezTo>
                    <a:cubicBezTo>
                      <a:pt x="136" y="54"/>
                      <a:pt x="136" y="54"/>
                      <a:pt x="136" y="54"/>
                    </a:cubicBezTo>
                    <a:cubicBezTo>
                      <a:pt x="149" y="46"/>
                      <a:pt x="149" y="46"/>
                      <a:pt x="149" y="46"/>
                    </a:cubicBezTo>
                    <a:cubicBezTo>
                      <a:pt x="162" y="40"/>
                      <a:pt x="162" y="40"/>
                      <a:pt x="162" y="40"/>
                    </a:cubicBezTo>
                    <a:cubicBezTo>
                      <a:pt x="191" y="26"/>
                      <a:pt x="220" y="13"/>
                      <a:pt x="24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5" name="Freeform 448"/>
              <p:cNvSpPr>
                <a:spLocks noEditPoints="1"/>
              </p:cNvSpPr>
              <p:nvPr/>
            </p:nvSpPr>
            <p:spPr bwMode="auto">
              <a:xfrm>
                <a:off x="2565400" y="4135438"/>
                <a:ext cx="971550" cy="244475"/>
              </a:xfrm>
              <a:custGeom>
                <a:avLst/>
                <a:gdLst>
                  <a:gd name="T0" fmla="*/ 8 w 259"/>
                  <a:gd name="T1" fmla="*/ 0 h 65"/>
                  <a:gd name="T2" fmla="*/ 114 w 259"/>
                  <a:gd name="T3" fmla="*/ 0 h 65"/>
                  <a:gd name="T4" fmla="*/ 220 w 259"/>
                  <a:gd name="T5" fmla="*/ 4 h 65"/>
                  <a:gd name="T6" fmla="*/ 251 w 259"/>
                  <a:gd name="T7" fmla="*/ 16 h 65"/>
                  <a:gd name="T8" fmla="*/ 234 w 259"/>
                  <a:gd name="T9" fmla="*/ 25 h 65"/>
                  <a:gd name="T10" fmla="*/ 187 w 259"/>
                  <a:gd name="T11" fmla="*/ 30 h 65"/>
                  <a:gd name="T12" fmla="*/ 187 w 259"/>
                  <a:gd name="T13" fmla="*/ 30 h 65"/>
                  <a:gd name="T14" fmla="*/ 242 w 259"/>
                  <a:gd name="T15" fmla="*/ 36 h 65"/>
                  <a:gd name="T16" fmla="*/ 259 w 259"/>
                  <a:gd name="T17" fmla="*/ 46 h 65"/>
                  <a:gd name="T18" fmla="*/ 224 w 259"/>
                  <a:gd name="T19" fmla="*/ 60 h 65"/>
                  <a:gd name="T20" fmla="*/ 129 w 259"/>
                  <a:gd name="T21" fmla="*/ 65 h 65"/>
                  <a:gd name="T22" fmla="*/ 0 w 259"/>
                  <a:gd name="T23" fmla="*/ 65 h 65"/>
                  <a:gd name="T24" fmla="*/ 8 w 259"/>
                  <a:gd name="T25" fmla="*/ 0 h 65"/>
                  <a:gd name="T26" fmla="*/ 63 w 259"/>
                  <a:gd name="T27" fmla="*/ 26 h 65"/>
                  <a:gd name="T28" fmla="*/ 119 w 259"/>
                  <a:gd name="T29" fmla="*/ 26 h 65"/>
                  <a:gd name="T30" fmla="*/ 173 w 259"/>
                  <a:gd name="T31" fmla="*/ 24 h 65"/>
                  <a:gd name="T32" fmla="*/ 191 w 259"/>
                  <a:gd name="T33" fmla="*/ 17 h 65"/>
                  <a:gd name="T34" fmla="*/ 173 w 259"/>
                  <a:gd name="T35" fmla="*/ 11 h 65"/>
                  <a:gd name="T36" fmla="*/ 116 w 259"/>
                  <a:gd name="T37" fmla="*/ 9 h 65"/>
                  <a:gd name="T38" fmla="*/ 65 w 259"/>
                  <a:gd name="T39" fmla="*/ 9 h 65"/>
                  <a:gd name="T40" fmla="*/ 63 w 259"/>
                  <a:gd name="T41" fmla="*/ 26 h 65"/>
                  <a:gd name="T42" fmla="*/ 62 w 259"/>
                  <a:gd name="T43" fmla="*/ 35 h 65"/>
                  <a:gd name="T44" fmla="*/ 59 w 259"/>
                  <a:gd name="T45" fmla="*/ 56 h 65"/>
                  <a:gd name="T46" fmla="*/ 122 w 259"/>
                  <a:gd name="T47" fmla="*/ 56 h 65"/>
                  <a:gd name="T48" fmla="*/ 178 w 259"/>
                  <a:gd name="T49" fmla="*/ 53 h 65"/>
                  <a:gd name="T50" fmla="*/ 197 w 259"/>
                  <a:gd name="T51" fmla="*/ 45 h 65"/>
                  <a:gd name="T52" fmla="*/ 179 w 259"/>
                  <a:gd name="T53" fmla="*/ 38 h 65"/>
                  <a:gd name="T54" fmla="*/ 121 w 259"/>
                  <a:gd name="T55" fmla="*/ 35 h 65"/>
                  <a:gd name="T56" fmla="*/ 62 w 259"/>
                  <a:gd name="T57"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65">
                    <a:moveTo>
                      <a:pt x="8" y="0"/>
                    </a:moveTo>
                    <a:cubicBezTo>
                      <a:pt x="44" y="0"/>
                      <a:pt x="79" y="0"/>
                      <a:pt x="114" y="0"/>
                    </a:cubicBezTo>
                    <a:cubicBezTo>
                      <a:pt x="163" y="0"/>
                      <a:pt x="198" y="1"/>
                      <a:pt x="220" y="4"/>
                    </a:cubicBezTo>
                    <a:cubicBezTo>
                      <a:pt x="241" y="6"/>
                      <a:pt x="251" y="16"/>
                      <a:pt x="251" y="16"/>
                    </a:cubicBezTo>
                    <a:cubicBezTo>
                      <a:pt x="251" y="16"/>
                      <a:pt x="245" y="23"/>
                      <a:pt x="234" y="25"/>
                    </a:cubicBezTo>
                    <a:cubicBezTo>
                      <a:pt x="223" y="28"/>
                      <a:pt x="208" y="29"/>
                      <a:pt x="187" y="30"/>
                    </a:cubicBezTo>
                    <a:cubicBezTo>
                      <a:pt x="187" y="30"/>
                      <a:pt x="187" y="30"/>
                      <a:pt x="187" y="30"/>
                    </a:cubicBezTo>
                    <a:cubicBezTo>
                      <a:pt x="212" y="31"/>
                      <a:pt x="231" y="33"/>
                      <a:pt x="242" y="36"/>
                    </a:cubicBezTo>
                    <a:cubicBezTo>
                      <a:pt x="254" y="38"/>
                      <a:pt x="259" y="46"/>
                      <a:pt x="259" y="46"/>
                    </a:cubicBezTo>
                    <a:cubicBezTo>
                      <a:pt x="259" y="46"/>
                      <a:pt x="246" y="56"/>
                      <a:pt x="224" y="60"/>
                    </a:cubicBezTo>
                    <a:cubicBezTo>
                      <a:pt x="201" y="63"/>
                      <a:pt x="169" y="65"/>
                      <a:pt x="129" y="65"/>
                    </a:cubicBezTo>
                    <a:cubicBezTo>
                      <a:pt x="86" y="65"/>
                      <a:pt x="43" y="65"/>
                      <a:pt x="0" y="65"/>
                    </a:cubicBezTo>
                    <a:cubicBezTo>
                      <a:pt x="3" y="43"/>
                      <a:pt x="6" y="21"/>
                      <a:pt x="8" y="0"/>
                    </a:cubicBezTo>
                    <a:close/>
                    <a:moveTo>
                      <a:pt x="63" y="26"/>
                    </a:moveTo>
                    <a:cubicBezTo>
                      <a:pt x="82" y="26"/>
                      <a:pt x="101" y="26"/>
                      <a:pt x="119" y="26"/>
                    </a:cubicBezTo>
                    <a:cubicBezTo>
                      <a:pt x="144" y="26"/>
                      <a:pt x="162" y="26"/>
                      <a:pt x="173" y="24"/>
                    </a:cubicBezTo>
                    <a:cubicBezTo>
                      <a:pt x="184" y="23"/>
                      <a:pt x="191" y="17"/>
                      <a:pt x="191" y="17"/>
                    </a:cubicBezTo>
                    <a:cubicBezTo>
                      <a:pt x="191" y="17"/>
                      <a:pt x="185" y="12"/>
                      <a:pt x="173" y="11"/>
                    </a:cubicBezTo>
                    <a:cubicBezTo>
                      <a:pt x="161" y="9"/>
                      <a:pt x="142" y="9"/>
                      <a:pt x="116" y="9"/>
                    </a:cubicBezTo>
                    <a:cubicBezTo>
                      <a:pt x="99" y="9"/>
                      <a:pt x="82" y="9"/>
                      <a:pt x="65" y="9"/>
                    </a:cubicBezTo>
                    <a:cubicBezTo>
                      <a:pt x="65" y="14"/>
                      <a:pt x="64" y="20"/>
                      <a:pt x="63" y="26"/>
                    </a:cubicBezTo>
                    <a:close/>
                    <a:moveTo>
                      <a:pt x="62" y="35"/>
                    </a:moveTo>
                    <a:cubicBezTo>
                      <a:pt x="61" y="42"/>
                      <a:pt x="60" y="49"/>
                      <a:pt x="59" y="56"/>
                    </a:cubicBezTo>
                    <a:cubicBezTo>
                      <a:pt x="80" y="56"/>
                      <a:pt x="101" y="56"/>
                      <a:pt x="122" y="56"/>
                    </a:cubicBezTo>
                    <a:cubicBezTo>
                      <a:pt x="146" y="56"/>
                      <a:pt x="165" y="55"/>
                      <a:pt x="178" y="53"/>
                    </a:cubicBezTo>
                    <a:cubicBezTo>
                      <a:pt x="190" y="51"/>
                      <a:pt x="197" y="45"/>
                      <a:pt x="197" y="45"/>
                    </a:cubicBezTo>
                    <a:cubicBezTo>
                      <a:pt x="197" y="45"/>
                      <a:pt x="191" y="39"/>
                      <a:pt x="179" y="38"/>
                    </a:cubicBezTo>
                    <a:cubicBezTo>
                      <a:pt x="166" y="36"/>
                      <a:pt x="147" y="35"/>
                      <a:pt x="121" y="35"/>
                    </a:cubicBezTo>
                    <a:cubicBezTo>
                      <a:pt x="102" y="35"/>
                      <a:pt x="82" y="35"/>
                      <a:pt x="62"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6" name="Freeform 449"/>
              <p:cNvSpPr>
                <a:spLocks/>
              </p:cNvSpPr>
              <p:nvPr/>
            </p:nvSpPr>
            <p:spPr bwMode="auto">
              <a:xfrm>
                <a:off x="8175625" y="4135438"/>
                <a:ext cx="1139825" cy="244475"/>
              </a:xfrm>
              <a:custGeom>
                <a:avLst/>
                <a:gdLst>
                  <a:gd name="T0" fmla="*/ 304 w 304"/>
                  <a:gd name="T1" fmla="*/ 65 h 65"/>
                  <a:gd name="T2" fmla="*/ 232 w 304"/>
                  <a:gd name="T3" fmla="*/ 65 h 65"/>
                  <a:gd name="T4" fmla="*/ 51 w 304"/>
                  <a:gd name="T5" fmla="*/ 13 h 65"/>
                  <a:gd name="T6" fmla="*/ 49 w 304"/>
                  <a:gd name="T7" fmla="*/ 13 h 65"/>
                  <a:gd name="T8" fmla="*/ 50 w 304"/>
                  <a:gd name="T9" fmla="*/ 16 h 65"/>
                  <a:gd name="T10" fmla="*/ 55 w 304"/>
                  <a:gd name="T11" fmla="*/ 31 h 65"/>
                  <a:gd name="T12" fmla="*/ 58 w 304"/>
                  <a:gd name="T13" fmla="*/ 65 h 65"/>
                  <a:gd name="T14" fmla="*/ 5 w 304"/>
                  <a:gd name="T15" fmla="*/ 65 h 65"/>
                  <a:gd name="T16" fmla="*/ 0 w 304"/>
                  <a:gd name="T17" fmla="*/ 0 h 65"/>
                  <a:gd name="T18" fmla="*/ 70 w 304"/>
                  <a:gd name="T19" fmla="*/ 0 h 65"/>
                  <a:gd name="T20" fmla="*/ 250 w 304"/>
                  <a:gd name="T21" fmla="*/ 51 h 65"/>
                  <a:gd name="T22" fmla="*/ 252 w 304"/>
                  <a:gd name="T23" fmla="*/ 51 h 65"/>
                  <a:gd name="T24" fmla="*/ 249 w 304"/>
                  <a:gd name="T25" fmla="*/ 44 h 65"/>
                  <a:gd name="T26" fmla="*/ 246 w 304"/>
                  <a:gd name="T27" fmla="*/ 34 h 65"/>
                  <a:gd name="T28" fmla="*/ 242 w 304"/>
                  <a:gd name="T29" fmla="*/ 0 h 65"/>
                  <a:gd name="T30" fmla="*/ 296 w 304"/>
                  <a:gd name="T31" fmla="*/ 0 h 65"/>
                  <a:gd name="T32" fmla="*/ 304 w 304"/>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4" h="65">
                    <a:moveTo>
                      <a:pt x="304" y="65"/>
                    </a:moveTo>
                    <a:cubicBezTo>
                      <a:pt x="280" y="65"/>
                      <a:pt x="256" y="65"/>
                      <a:pt x="232" y="65"/>
                    </a:cubicBezTo>
                    <a:cubicBezTo>
                      <a:pt x="171" y="48"/>
                      <a:pt x="111" y="30"/>
                      <a:pt x="51" y="13"/>
                    </a:cubicBezTo>
                    <a:cubicBezTo>
                      <a:pt x="49" y="13"/>
                      <a:pt x="49" y="13"/>
                      <a:pt x="49" y="13"/>
                    </a:cubicBezTo>
                    <a:cubicBezTo>
                      <a:pt x="50" y="16"/>
                      <a:pt x="50" y="16"/>
                      <a:pt x="50" y="16"/>
                    </a:cubicBezTo>
                    <a:cubicBezTo>
                      <a:pt x="55" y="31"/>
                      <a:pt x="55" y="31"/>
                      <a:pt x="55" y="31"/>
                    </a:cubicBezTo>
                    <a:cubicBezTo>
                      <a:pt x="56" y="42"/>
                      <a:pt x="57" y="53"/>
                      <a:pt x="58" y="65"/>
                    </a:cubicBezTo>
                    <a:cubicBezTo>
                      <a:pt x="40" y="65"/>
                      <a:pt x="22" y="65"/>
                      <a:pt x="5" y="65"/>
                    </a:cubicBezTo>
                    <a:cubicBezTo>
                      <a:pt x="3" y="43"/>
                      <a:pt x="1" y="21"/>
                      <a:pt x="0" y="0"/>
                    </a:cubicBezTo>
                    <a:cubicBezTo>
                      <a:pt x="23" y="0"/>
                      <a:pt x="46" y="0"/>
                      <a:pt x="70" y="0"/>
                    </a:cubicBezTo>
                    <a:cubicBezTo>
                      <a:pt x="130" y="17"/>
                      <a:pt x="190" y="34"/>
                      <a:pt x="250" y="51"/>
                    </a:cubicBezTo>
                    <a:cubicBezTo>
                      <a:pt x="252" y="51"/>
                      <a:pt x="252" y="51"/>
                      <a:pt x="252" y="51"/>
                    </a:cubicBezTo>
                    <a:cubicBezTo>
                      <a:pt x="249" y="44"/>
                      <a:pt x="249" y="44"/>
                      <a:pt x="249" y="44"/>
                    </a:cubicBezTo>
                    <a:cubicBezTo>
                      <a:pt x="246" y="34"/>
                      <a:pt x="246" y="34"/>
                      <a:pt x="246" y="34"/>
                    </a:cubicBezTo>
                    <a:cubicBezTo>
                      <a:pt x="245" y="22"/>
                      <a:pt x="244" y="11"/>
                      <a:pt x="242" y="0"/>
                    </a:cubicBezTo>
                    <a:cubicBezTo>
                      <a:pt x="260" y="0"/>
                      <a:pt x="278" y="0"/>
                      <a:pt x="296" y="0"/>
                    </a:cubicBezTo>
                    <a:cubicBezTo>
                      <a:pt x="298" y="21"/>
                      <a:pt x="301" y="43"/>
                      <a:pt x="304"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7" name="Freeform 450"/>
              <p:cNvSpPr>
                <a:spLocks/>
              </p:cNvSpPr>
              <p:nvPr/>
            </p:nvSpPr>
            <p:spPr bwMode="auto">
              <a:xfrm>
                <a:off x="13911263" y="4135438"/>
                <a:ext cx="1458913" cy="244475"/>
              </a:xfrm>
              <a:custGeom>
                <a:avLst/>
                <a:gdLst>
                  <a:gd name="T0" fmla="*/ 175 w 389"/>
                  <a:gd name="T1" fmla="*/ 65 h 65"/>
                  <a:gd name="T2" fmla="*/ 54 w 389"/>
                  <a:gd name="T3" fmla="*/ 10 h 65"/>
                  <a:gd name="T4" fmla="*/ 52 w 389"/>
                  <a:gd name="T5" fmla="*/ 10 h 65"/>
                  <a:gd name="T6" fmla="*/ 63 w 389"/>
                  <a:gd name="T7" fmla="*/ 33 h 65"/>
                  <a:gd name="T8" fmla="*/ 73 w 389"/>
                  <a:gd name="T9" fmla="*/ 65 h 65"/>
                  <a:gd name="T10" fmla="*/ 19 w 389"/>
                  <a:gd name="T11" fmla="*/ 65 h 65"/>
                  <a:gd name="T12" fmla="*/ 0 w 389"/>
                  <a:gd name="T13" fmla="*/ 0 h 65"/>
                  <a:gd name="T14" fmla="*/ 82 w 389"/>
                  <a:gd name="T15" fmla="*/ 0 h 65"/>
                  <a:gd name="T16" fmla="*/ 198 w 389"/>
                  <a:gd name="T17" fmla="*/ 51 h 65"/>
                  <a:gd name="T18" fmla="*/ 199 w 389"/>
                  <a:gd name="T19" fmla="*/ 51 h 65"/>
                  <a:gd name="T20" fmla="*/ 284 w 389"/>
                  <a:gd name="T21" fmla="*/ 0 h 65"/>
                  <a:gd name="T22" fmla="*/ 366 w 389"/>
                  <a:gd name="T23" fmla="*/ 0 h 65"/>
                  <a:gd name="T24" fmla="*/ 389 w 389"/>
                  <a:gd name="T25" fmla="*/ 65 h 65"/>
                  <a:gd name="T26" fmla="*/ 332 w 389"/>
                  <a:gd name="T27" fmla="*/ 65 h 65"/>
                  <a:gd name="T28" fmla="*/ 321 w 389"/>
                  <a:gd name="T29" fmla="*/ 33 h 65"/>
                  <a:gd name="T30" fmla="*/ 318 w 389"/>
                  <a:gd name="T31" fmla="*/ 20 h 65"/>
                  <a:gd name="T32" fmla="*/ 317 w 389"/>
                  <a:gd name="T33" fmla="*/ 10 h 65"/>
                  <a:gd name="T34" fmla="*/ 315 w 389"/>
                  <a:gd name="T35" fmla="*/ 10 h 65"/>
                  <a:gd name="T36" fmla="*/ 226 w 389"/>
                  <a:gd name="T37" fmla="*/ 65 h 65"/>
                  <a:gd name="T38" fmla="*/ 175 w 389"/>
                  <a:gd name="T3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9" h="65">
                    <a:moveTo>
                      <a:pt x="175" y="65"/>
                    </a:moveTo>
                    <a:cubicBezTo>
                      <a:pt x="134" y="46"/>
                      <a:pt x="94" y="29"/>
                      <a:pt x="54" y="10"/>
                    </a:cubicBezTo>
                    <a:cubicBezTo>
                      <a:pt x="52" y="10"/>
                      <a:pt x="52" y="10"/>
                      <a:pt x="52" y="10"/>
                    </a:cubicBezTo>
                    <a:cubicBezTo>
                      <a:pt x="57" y="18"/>
                      <a:pt x="61" y="26"/>
                      <a:pt x="63" y="33"/>
                    </a:cubicBezTo>
                    <a:cubicBezTo>
                      <a:pt x="66" y="44"/>
                      <a:pt x="70" y="54"/>
                      <a:pt x="73" y="65"/>
                    </a:cubicBezTo>
                    <a:cubicBezTo>
                      <a:pt x="55" y="65"/>
                      <a:pt x="37" y="65"/>
                      <a:pt x="19" y="65"/>
                    </a:cubicBezTo>
                    <a:cubicBezTo>
                      <a:pt x="13" y="43"/>
                      <a:pt x="6" y="21"/>
                      <a:pt x="0" y="0"/>
                    </a:cubicBezTo>
                    <a:cubicBezTo>
                      <a:pt x="27" y="0"/>
                      <a:pt x="55" y="0"/>
                      <a:pt x="82" y="0"/>
                    </a:cubicBezTo>
                    <a:cubicBezTo>
                      <a:pt x="120" y="17"/>
                      <a:pt x="159" y="34"/>
                      <a:pt x="198" y="51"/>
                    </a:cubicBezTo>
                    <a:cubicBezTo>
                      <a:pt x="199" y="51"/>
                      <a:pt x="199" y="51"/>
                      <a:pt x="199" y="51"/>
                    </a:cubicBezTo>
                    <a:cubicBezTo>
                      <a:pt x="227" y="34"/>
                      <a:pt x="256" y="17"/>
                      <a:pt x="284" y="0"/>
                    </a:cubicBezTo>
                    <a:cubicBezTo>
                      <a:pt x="311" y="0"/>
                      <a:pt x="339" y="0"/>
                      <a:pt x="366" y="0"/>
                    </a:cubicBezTo>
                    <a:cubicBezTo>
                      <a:pt x="374" y="21"/>
                      <a:pt x="381" y="43"/>
                      <a:pt x="389" y="65"/>
                    </a:cubicBezTo>
                    <a:cubicBezTo>
                      <a:pt x="370" y="65"/>
                      <a:pt x="351" y="65"/>
                      <a:pt x="332" y="65"/>
                    </a:cubicBezTo>
                    <a:cubicBezTo>
                      <a:pt x="329" y="54"/>
                      <a:pt x="325" y="43"/>
                      <a:pt x="321" y="33"/>
                    </a:cubicBezTo>
                    <a:cubicBezTo>
                      <a:pt x="318" y="20"/>
                      <a:pt x="318" y="20"/>
                      <a:pt x="318" y="20"/>
                    </a:cubicBezTo>
                    <a:cubicBezTo>
                      <a:pt x="317" y="10"/>
                      <a:pt x="317" y="10"/>
                      <a:pt x="317" y="10"/>
                    </a:cubicBezTo>
                    <a:cubicBezTo>
                      <a:pt x="315" y="10"/>
                      <a:pt x="315" y="10"/>
                      <a:pt x="315" y="10"/>
                    </a:cubicBezTo>
                    <a:cubicBezTo>
                      <a:pt x="286" y="29"/>
                      <a:pt x="256" y="46"/>
                      <a:pt x="226" y="65"/>
                    </a:cubicBezTo>
                    <a:cubicBezTo>
                      <a:pt x="209" y="65"/>
                      <a:pt x="192" y="65"/>
                      <a:pt x="175"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8" name="Freeform 451"/>
              <p:cNvSpPr>
                <a:spLocks/>
              </p:cNvSpPr>
              <p:nvPr/>
            </p:nvSpPr>
            <p:spPr bwMode="auto">
              <a:xfrm>
                <a:off x="22315488" y="3165476"/>
                <a:ext cx="908050" cy="230188"/>
              </a:xfrm>
              <a:custGeom>
                <a:avLst/>
                <a:gdLst>
                  <a:gd name="T0" fmla="*/ 39 w 242"/>
                  <a:gd name="T1" fmla="*/ 61 h 61"/>
                  <a:gd name="T2" fmla="*/ 0 w 242"/>
                  <a:gd name="T3" fmla="*/ 0 h 61"/>
                  <a:gd name="T4" fmla="*/ 56 w 242"/>
                  <a:gd name="T5" fmla="*/ 0 h 61"/>
                  <a:gd name="T6" fmla="*/ 90 w 242"/>
                  <a:gd name="T7" fmla="*/ 52 h 61"/>
                  <a:gd name="T8" fmla="*/ 236 w 242"/>
                  <a:gd name="T9" fmla="*/ 52 h 61"/>
                  <a:gd name="T10" fmla="*/ 242 w 242"/>
                  <a:gd name="T11" fmla="*/ 61 h 61"/>
                  <a:gd name="T12" fmla="*/ 39 w 242"/>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242" h="61">
                    <a:moveTo>
                      <a:pt x="39" y="61"/>
                    </a:moveTo>
                    <a:cubicBezTo>
                      <a:pt x="26" y="41"/>
                      <a:pt x="13" y="21"/>
                      <a:pt x="0" y="0"/>
                    </a:cubicBezTo>
                    <a:cubicBezTo>
                      <a:pt x="19" y="0"/>
                      <a:pt x="38" y="0"/>
                      <a:pt x="56" y="0"/>
                    </a:cubicBezTo>
                    <a:cubicBezTo>
                      <a:pt x="68" y="18"/>
                      <a:pt x="79" y="35"/>
                      <a:pt x="90" y="52"/>
                    </a:cubicBezTo>
                    <a:cubicBezTo>
                      <a:pt x="139" y="52"/>
                      <a:pt x="188" y="52"/>
                      <a:pt x="236" y="52"/>
                    </a:cubicBezTo>
                    <a:cubicBezTo>
                      <a:pt x="242" y="61"/>
                      <a:pt x="242" y="61"/>
                      <a:pt x="242" y="61"/>
                    </a:cubicBezTo>
                    <a:cubicBezTo>
                      <a:pt x="174" y="61"/>
                      <a:pt x="107" y="61"/>
                      <a:pt x="39"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9" name="Freeform 452"/>
              <p:cNvSpPr>
                <a:spLocks noEditPoints="1"/>
              </p:cNvSpPr>
              <p:nvPr/>
            </p:nvSpPr>
            <p:spPr bwMode="auto">
              <a:xfrm>
                <a:off x="25750838" y="2206626"/>
                <a:ext cx="869950" cy="211138"/>
              </a:xfrm>
              <a:custGeom>
                <a:avLst/>
                <a:gdLst>
                  <a:gd name="T0" fmla="*/ 232 w 232"/>
                  <a:gd name="T1" fmla="*/ 17 h 56"/>
                  <a:gd name="T2" fmla="*/ 209 w 232"/>
                  <a:gd name="T3" fmla="*/ 30 h 56"/>
                  <a:gd name="T4" fmla="*/ 116 w 232"/>
                  <a:gd name="T5" fmla="*/ 34 h 56"/>
                  <a:gd name="T6" fmla="*/ 82 w 232"/>
                  <a:gd name="T7" fmla="*/ 34 h 56"/>
                  <a:gd name="T8" fmla="*/ 99 w 232"/>
                  <a:gd name="T9" fmla="*/ 56 h 56"/>
                  <a:gd name="T10" fmla="*/ 45 w 232"/>
                  <a:gd name="T11" fmla="*/ 56 h 56"/>
                  <a:gd name="T12" fmla="*/ 0 w 232"/>
                  <a:gd name="T13" fmla="*/ 0 h 56"/>
                  <a:gd name="T14" fmla="*/ 94 w 232"/>
                  <a:gd name="T15" fmla="*/ 0 h 56"/>
                  <a:gd name="T16" fmla="*/ 190 w 232"/>
                  <a:gd name="T17" fmla="*/ 4 h 56"/>
                  <a:gd name="T18" fmla="*/ 232 w 232"/>
                  <a:gd name="T19" fmla="*/ 17 h 56"/>
                  <a:gd name="T20" fmla="*/ 76 w 232"/>
                  <a:gd name="T21" fmla="*/ 27 h 56"/>
                  <a:gd name="T22" fmla="*/ 104 w 232"/>
                  <a:gd name="T23" fmla="*/ 27 h 56"/>
                  <a:gd name="T24" fmla="*/ 163 w 232"/>
                  <a:gd name="T25" fmla="*/ 24 h 56"/>
                  <a:gd name="T26" fmla="*/ 176 w 232"/>
                  <a:gd name="T27" fmla="*/ 17 h 56"/>
                  <a:gd name="T28" fmla="*/ 153 w 232"/>
                  <a:gd name="T29" fmla="*/ 10 h 56"/>
                  <a:gd name="T30" fmla="*/ 97 w 232"/>
                  <a:gd name="T31" fmla="*/ 7 h 56"/>
                  <a:gd name="T32" fmla="*/ 60 w 232"/>
                  <a:gd name="T33" fmla="*/ 7 h 56"/>
                  <a:gd name="T34" fmla="*/ 76 w 232"/>
                  <a:gd name="T3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2" h="56">
                    <a:moveTo>
                      <a:pt x="232" y="17"/>
                    </a:moveTo>
                    <a:cubicBezTo>
                      <a:pt x="232" y="17"/>
                      <a:pt x="229" y="27"/>
                      <a:pt x="209" y="30"/>
                    </a:cubicBezTo>
                    <a:cubicBezTo>
                      <a:pt x="189" y="33"/>
                      <a:pt x="158" y="34"/>
                      <a:pt x="116" y="34"/>
                    </a:cubicBezTo>
                    <a:cubicBezTo>
                      <a:pt x="105" y="34"/>
                      <a:pt x="93" y="34"/>
                      <a:pt x="82" y="34"/>
                    </a:cubicBezTo>
                    <a:cubicBezTo>
                      <a:pt x="88" y="42"/>
                      <a:pt x="93" y="48"/>
                      <a:pt x="99" y="56"/>
                    </a:cubicBezTo>
                    <a:cubicBezTo>
                      <a:pt x="81" y="56"/>
                      <a:pt x="63" y="56"/>
                      <a:pt x="45" y="56"/>
                    </a:cubicBezTo>
                    <a:cubicBezTo>
                      <a:pt x="30" y="37"/>
                      <a:pt x="15" y="18"/>
                      <a:pt x="0" y="0"/>
                    </a:cubicBezTo>
                    <a:cubicBezTo>
                      <a:pt x="31" y="0"/>
                      <a:pt x="63" y="0"/>
                      <a:pt x="94" y="0"/>
                    </a:cubicBezTo>
                    <a:cubicBezTo>
                      <a:pt x="136" y="0"/>
                      <a:pt x="168" y="1"/>
                      <a:pt x="190" y="4"/>
                    </a:cubicBezTo>
                    <a:cubicBezTo>
                      <a:pt x="213" y="7"/>
                      <a:pt x="232" y="17"/>
                      <a:pt x="232" y="17"/>
                    </a:cubicBezTo>
                    <a:close/>
                    <a:moveTo>
                      <a:pt x="76" y="27"/>
                    </a:moveTo>
                    <a:cubicBezTo>
                      <a:pt x="85" y="27"/>
                      <a:pt x="95" y="27"/>
                      <a:pt x="104" y="27"/>
                    </a:cubicBezTo>
                    <a:cubicBezTo>
                      <a:pt x="132" y="27"/>
                      <a:pt x="152" y="26"/>
                      <a:pt x="163" y="24"/>
                    </a:cubicBezTo>
                    <a:cubicBezTo>
                      <a:pt x="175" y="23"/>
                      <a:pt x="176" y="17"/>
                      <a:pt x="176" y="17"/>
                    </a:cubicBezTo>
                    <a:cubicBezTo>
                      <a:pt x="176" y="17"/>
                      <a:pt x="166" y="11"/>
                      <a:pt x="153" y="10"/>
                    </a:cubicBezTo>
                    <a:cubicBezTo>
                      <a:pt x="140" y="8"/>
                      <a:pt x="122" y="7"/>
                      <a:pt x="97" y="7"/>
                    </a:cubicBezTo>
                    <a:cubicBezTo>
                      <a:pt x="85" y="7"/>
                      <a:pt x="72" y="7"/>
                      <a:pt x="60" y="7"/>
                    </a:cubicBezTo>
                    <a:cubicBezTo>
                      <a:pt x="65" y="14"/>
                      <a:pt x="70" y="20"/>
                      <a:pt x="76"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0" name="Freeform 453"/>
              <p:cNvSpPr>
                <a:spLocks/>
              </p:cNvSpPr>
              <p:nvPr/>
            </p:nvSpPr>
            <p:spPr bwMode="auto">
              <a:xfrm>
                <a:off x="31107063" y="2105026"/>
                <a:ext cx="606425" cy="211138"/>
              </a:xfrm>
              <a:custGeom>
                <a:avLst/>
                <a:gdLst>
                  <a:gd name="T0" fmla="*/ 62 w 162"/>
                  <a:gd name="T1" fmla="*/ 37 h 56"/>
                  <a:gd name="T2" fmla="*/ 6 w 162"/>
                  <a:gd name="T3" fmla="*/ 31 h 56"/>
                  <a:gd name="T4" fmla="*/ 0 w 162"/>
                  <a:gd name="T5" fmla="*/ 25 h 56"/>
                  <a:gd name="T6" fmla="*/ 36 w 162"/>
                  <a:gd name="T7" fmla="*/ 24 h 56"/>
                  <a:gd name="T8" fmla="*/ 43 w 162"/>
                  <a:gd name="T9" fmla="*/ 19 h 56"/>
                  <a:gd name="T10" fmla="*/ 33 w 162"/>
                  <a:gd name="T11" fmla="*/ 10 h 56"/>
                  <a:gd name="T12" fmla="*/ 46 w 162"/>
                  <a:gd name="T13" fmla="*/ 3 h 56"/>
                  <a:gd name="T14" fmla="*/ 104 w 162"/>
                  <a:gd name="T15" fmla="*/ 0 h 56"/>
                  <a:gd name="T16" fmla="*/ 109 w 162"/>
                  <a:gd name="T17" fmla="*/ 6 h 56"/>
                  <a:gd name="T18" fmla="*/ 80 w 162"/>
                  <a:gd name="T19" fmla="*/ 7 h 56"/>
                  <a:gd name="T20" fmla="*/ 75 w 162"/>
                  <a:gd name="T21" fmla="*/ 11 h 56"/>
                  <a:gd name="T22" fmla="*/ 85 w 162"/>
                  <a:gd name="T23" fmla="*/ 20 h 56"/>
                  <a:gd name="T24" fmla="*/ 50 w 162"/>
                  <a:gd name="T25" fmla="*/ 27 h 56"/>
                  <a:gd name="T26" fmla="*/ 50 w 162"/>
                  <a:gd name="T27" fmla="*/ 28 h 56"/>
                  <a:gd name="T28" fmla="*/ 101 w 162"/>
                  <a:gd name="T29" fmla="*/ 35 h 56"/>
                  <a:gd name="T30" fmla="*/ 110 w 162"/>
                  <a:gd name="T31" fmla="*/ 45 h 56"/>
                  <a:gd name="T32" fmla="*/ 124 w 162"/>
                  <a:gd name="T33" fmla="*/ 49 h 56"/>
                  <a:gd name="T34" fmla="*/ 156 w 162"/>
                  <a:gd name="T35" fmla="*/ 50 h 56"/>
                  <a:gd name="T36" fmla="*/ 162 w 162"/>
                  <a:gd name="T37" fmla="*/ 56 h 56"/>
                  <a:gd name="T38" fmla="*/ 98 w 162"/>
                  <a:gd name="T39" fmla="*/ 53 h 56"/>
                  <a:gd name="T40" fmla="*/ 71 w 162"/>
                  <a:gd name="T41" fmla="*/ 45 h 56"/>
                  <a:gd name="T42" fmla="*/ 62 w 162"/>
                  <a:gd name="T43"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2" h="56">
                    <a:moveTo>
                      <a:pt x="62" y="37"/>
                    </a:moveTo>
                    <a:cubicBezTo>
                      <a:pt x="62" y="37"/>
                      <a:pt x="39" y="31"/>
                      <a:pt x="6" y="31"/>
                    </a:cubicBezTo>
                    <a:cubicBezTo>
                      <a:pt x="0" y="25"/>
                      <a:pt x="0" y="25"/>
                      <a:pt x="0" y="25"/>
                    </a:cubicBezTo>
                    <a:cubicBezTo>
                      <a:pt x="17" y="25"/>
                      <a:pt x="29" y="24"/>
                      <a:pt x="36" y="24"/>
                    </a:cubicBezTo>
                    <a:cubicBezTo>
                      <a:pt x="43" y="22"/>
                      <a:pt x="43" y="19"/>
                      <a:pt x="43" y="19"/>
                    </a:cubicBezTo>
                    <a:cubicBezTo>
                      <a:pt x="33" y="10"/>
                      <a:pt x="33" y="10"/>
                      <a:pt x="33" y="10"/>
                    </a:cubicBezTo>
                    <a:cubicBezTo>
                      <a:pt x="33" y="10"/>
                      <a:pt x="34" y="4"/>
                      <a:pt x="46" y="3"/>
                    </a:cubicBezTo>
                    <a:cubicBezTo>
                      <a:pt x="58" y="1"/>
                      <a:pt x="77" y="0"/>
                      <a:pt x="104" y="0"/>
                    </a:cubicBezTo>
                    <a:cubicBezTo>
                      <a:pt x="109" y="6"/>
                      <a:pt x="109" y="6"/>
                      <a:pt x="109" y="6"/>
                    </a:cubicBezTo>
                    <a:cubicBezTo>
                      <a:pt x="96" y="6"/>
                      <a:pt x="80" y="7"/>
                      <a:pt x="80" y="7"/>
                    </a:cubicBezTo>
                    <a:cubicBezTo>
                      <a:pt x="75" y="11"/>
                      <a:pt x="75" y="11"/>
                      <a:pt x="75" y="11"/>
                    </a:cubicBezTo>
                    <a:cubicBezTo>
                      <a:pt x="85" y="20"/>
                      <a:pt x="85" y="20"/>
                      <a:pt x="85" y="20"/>
                    </a:cubicBezTo>
                    <a:cubicBezTo>
                      <a:pt x="85" y="20"/>
                      <a:pt x="77" y="27"/>
                      <a:pt x="50" y="27"/>
                    </a:cubicBezTo>
                    <a:cubicBezTo>
                      <a:pt x="50" y="28"/>
                      <a:pt x="50" y="28"/>
                      <a:pt x="50" y="28"/>
                    </a:cubicBezTo>
                    <a:cubicBezTo>
                      <a:pt x="79" y="29"/>
                      <a:pt x="101" y="35"/>
                      <a:pt x="101" y="35"/>
                    </a:cubicBezTo>
                    <a:cubicBezTo>
                      <a:pt x="110" y="45"/>
                      <a:pt x="110" y="45"/>
                      <a:pt x="110" y="45"/>
                    </a:cubicBezTo>
                    <a:cubicBezTo>
                      <a:pt x="110" y="45"/>
                      <a:pt x="117" y="48"/>
                      <a:pt x="124" y="49"/>
                    </a:cubicBezTo>
                    <a:cubicBezTo>
                      <a:pt x="131" y="49"/>
                      <a:pt x="142" y="50"/>
                      <a:pt x="156" y="50"/>
                    </a:cubicBezTo>
                    <a:cubicBezTo>
                      <a:pt x="162" y="56"/>
                      <a:pt x="162" y="56"/>
                      <a:pt x="162" y="56"/>
                    </a:cubicBezTo>
                    <a:cubicBezTo>
                      <a:pt x="134" y="56"/>
                      <a:pt x="112" y="55"/>
                      <a:pt x="98" y="53"/>
                    </a:cubicBezTo>
                    <a:cubicBezTo>
                      <a:pt x="84" y="52"/>
                      <a:pt x="71" y="45"/>
                      <a:pt x="71" y="45"/>
                    </a:cubicBezTo>
                    <a:lnTo>
                      <a:pt x="62" y="3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1" name="Freeform 454"/>
              <p:cNvSpPr>
                <a:spLocks/>
              </p:cNvSpPr>
              <p:nvPr/>
            </p:nvSpPr>
            <p:spPr bwMode="auto">
              <a:xfrm>
                <a:off x="31459488" y="2414588"/>
                <a:ext cx="554038" cy="214313"/>
              </a:xfrm>
              <a:custGeom>
                <a:avLst/>
                <a:gdLst>
                  <a:gd name="T0" fmla="*/ 148 w 148"/>
                  <a:gd name="T1" fmla="*/ 57 h 57"/>
                  <a:gd name="T2" fmla="*/ 59 w 148"/>
                  <a:gd name="T3" fmla="*/ 57 h 57"/>
                  <a:gd name="T4" fmla="*/ 0 w 148"/>
                  <a:gd name="T5" fmla="*/ 0 h 57"/>
                  <a:gd name="T6" fmla="*/ 88 w 148"/>
                  <a:gd name="T7" fmla="*/ 0 h 57"/>
                  <a:gd name="T8" fmla="*/ 94 w 148"/>
                  <a:gd name="T9" fmla="*/ 6 h 57"/>
                  <a:gd name="T10" fmla="*/ 46 w 148"/>
                  <a:gd name="T11" fmla="*/ 6 h 57"/>
                  <a:gd name="T12" fmla="*/ 94 w 148"/>
                  <a:gd name="T13" fmla="*/ 51 h 57"/>
                  <a:gd name="T14" fmla="*/ 142 w 148"/>
                  <a:gd name="T15" fmla="*/ 51 h 57"/>
                  <a:gd name="T16" fmla="*/ 148 w 148"/>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57">
                    <a:moveTo>
                      <a:pt x="148" y="57"/>
                    </a:moveTo>
                    <a:cubicBezTo>
                      <a:pt x="118" y="57"/>
                      <a:pt x="89" y="57"/>
                      <a:pt x="59" y="57"/>
                    </a:cubicBezTo>
                    <a:cubicBezTo>
                      <a:pt x="39" y="38"/>
                      <a:pt x="19" y="19"/>
                      <a:pt x="0" y="0"/>
                    </a:cubicBezTo>
                    <a:cubicBezTo>
                      <a:pt x="29" y="0"/>
                      <a:pt x="58" y="0"/>
                      <a:pt x="88" y="0"/>
                    </a:cubicBezTo>
                    <a:cubicBezTo>
                      <a:pt x="94" y="6"/>
                      <a:pt x="94" y="6"/>
                      <a:pt x="94" y="6"/>
                    </a:cubicBezTo>
                    <a:cubicBezTo>
                      <a:pt x="78" y="6"/>
                      <a:pt x="62" y="6"/>
                      <a:pt x="46" y="6"/>
                    </a:cubicBezTo>
                    <a:cubicBezTo>
                      <a:pt x="62" y="21"/>
                      <a:pt x="78" y="36"/>
                      <a:pt x="94" y="51"/>
                    </a:cubicBezTo>
                    <a:cubicBezTo>
                      <a:pt x="110" y="51"/>
                      <a:pt x="126" y="51"/>
                      <a:pt x="142" y="51"/>
                    </a:cubicBezTo>
                    <a:lnTo>
                      <a:pt x="148" y="5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2" name="Freeform 455"/>
              <p:cNvSpPr>
                <a:spLocks noEditPoints="1"/>
              </p:cNvSpPr>
              <p:nvPr/>
            </p:nvSpPr>
            <p:spPr bwMode="auto">
              <a:xfrm>
                <a:off x="27960638" y="3041651"/>
                <a:ext cx="306388" cy="146050"/>
              </a:xfrm>
              <a:custGeom>
                <a:avLst/>
                <a:gdLst>
                  <a:gd name="T0" fmla="*/ 0 w 82"/>
                  <a:gd name="T1" fmla="*/ 5 h 39"/>
                  <a:gd name="T2" fmla="*/ 24 w 82"/>
                  <a:gd name="T3" fmla="*/ 0 h 39"/>
                  <a:gd name="T4" fmla="*/ 46 w 82"/>
                  <a:gd name="T5" fmla="*/ 2 h 39"/>
                  <a:gd name="T6" fmla="*/ 57 w 82"/>
                  <a:gd name="T7" fmla="*/ 5 h 39"/>
                  <a:gd name="T8" fmla="*/ 53 w 82"/>
                  <a:gd name="T9" fmla="*/ 9 h 39"/>
                  <a:gd name="T10" fmla="*/ 33 w 82"/>
                  <a:gd name="T11" fmla="*/ 10 h 39"/>
                  <a:gd name="T12" fmla="*/ 10 w 82"/>
                  <a:gd name="T13" fmla="*/ 9 h 39"/>
                  <a:gd name="T14" fmla="*/ 0 w 82"/>
                  <a:gd name="T15" fmla="*/ 5 h 39"/>
                  <a:gd name="T16" fmla="*/ 25 w 82"/>
                  <a:gd name="T17" fmla="*/ 34 h 39"/>
                  <a:gd name="T18" fmla="*/ 29 w 82"/>
                  <a:gd name="T19" fmla="*/ 30 h 39"/>
                  <a:gd name="T20" fmla="*/ 49 w 82"/>
                  <a:gd name="T21" fmla="*/ 29 h 39"/>
                  <a:gd name="T22" fmla="*/ 71 w 82"/>
                  <a:gd name="T23" fmla="*/ 30 h 39"/>
                  <a:gd name="T24" fmla="*/ 82 w 82"/>
                  <a:gd name="T25" fmla="*/ 34 h 39"/>
                  <a:gd name="T26" fmla="*/ 78 w 82"/>
                  <a:gd name="T27" fmla="*/ 38 h 39"/>
                  <a:gd name="T28" fmla="*/ 58 w 82"/>
                  <a:gd name="T29" fmla="*/ 39 h 39"/>
                  <a:gd name="T30" fmla="*/ 35 w 82"/>
                  <a:gd name="T31" fmla="*/ 38 h 39"/>
                  <a:gd name="T32" fmla="*/ 25 w 82"/>
                  <a:gd name="T33"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39">
                    <a:moveTo>
                      <a:pt x="0" y="5"/>
                    </a:moveTo>
                    <a:cubicBezTo>
                      <a:pt x="0" y="5"/>
                      <a:pt x="5" y="0"/>
                      <a:pt x="24" y="0"/>
                    </a:cubicBezTo>
                    <a:cubicBezTo>
                      <a:pt x="33" y="0"/>
                      <a:pt x="46" y="2"/>
                      <a:pt x="46" y="2"/>
                    </a:cubicBezTo>
                    <a:cubicBezTo>
                      <a:pt x="57" y="5"/>
                      <a:pt x="57" y="5"/>
                      <a:pt x="57" y="5"/>
                    </a:cubicBezTo>
                    <a:cubicBezTo>
                      <a:pt x="53" y="9"/>
                      <a:pt x="53" y="9"/>
                      <a:pt x="53" y="9"/>
                    </a:cubicBezTo>
                    <a:cubicBezTo>
                      <a:pt x="53" y="9"/>
                      <a:pt x="42" y="10"/>
                      <a:pt x="33" y="10"/>
                    </a:cubicBezTo>
                    <a:cubicBezTo>
                      <a:pt x="23" y="10"/>
                      <a:pt x="10" y="9"/>
                      <a:pt x="10" y="9"/>
                    </a:cubicBezTo>
                    <a:lnTo>
                      <a:pt x="0" y="5"/>
                    </a:lnTo>
                    <a:close/>
                    <a:moveTo>
                      <a:pt x="25" y="34"/>
                    </a:moveTo>
                    <a:cubicBezTo>
                      <a:pt x="29" y="30"/>
                      <a:pt x="29" y="30"/>
                      <a:pt x="29" y="30"/>
                    </a:cubicBezTo>
                    <a:cubicBezTo>
                      <a:pt x="29" y="30"/>
                      <a:pt x="40" y="29"/>
                      <a:pt x="49" y="29"/>
                    </a:cubicBezTo>
                    <a:cubicBezTo>
                      <a:pt x="58" y="29"/>
                      <a:pt x="71" y="30"/>
                      <a:pt x="71" y="30"/>
                    </a:cubicBezTo>
                    <a:cubicBezTo>
                      <a:pt x="82" y="34"/>
                      <a:pt x="82" y="34"/>
                      <a:pt x="82" y="34"/>
                    </a:cubicBezTo>
                    <a:cubicBezTo>
                      <a:pt x="78" y="38"/>
                      <a:pt x="78" y="38"/>
                      <a:pt x="78" y="38"/>
                    </a:cubicBezTo>
                    <a:cubicBezTo>
                      <a:pt x="78" y="38"/>
                      <a:pt x="67" y="39"/>
                      <a:pt x="58" y="39"/>
                    </a:cubicBezTo>
                    <a:cubicBezTo>
                      <a:pt x="49" y="39"/>
                      <a:pt x="35" y="38"/>
                      <a:pt x="35" y="38"/>
                    </a:cubicBezTo>
                    <a:lnTo>
                      <a:pt x="25" y="3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3" name="Freeform 456"/>
              <p:cNvSpPr>
                <a:spLocks noEditPoints="1"/>
              </p:cNvSpPr>
              <p:nvPr/>
            </p:nvSpPr>
            <p:spPr bwMode="auto">
              <a:xfrm>
                <a:off x="28260675" y="3376613"/>
                <a:ext cx="292100" cy="179388"/>
              </a:xfrm>
              <a:custGeom>
                <a:avLst/>
                <a:gdLst>
                  <a:gd name="T0" fmla="*/ 74 w 78"/>
                  <a:gd name="T1" fmla="*/ 30 h 48"/>
                  <a:gd name="T2" fmla="*/ 78 w 78"/>
                  <a:gd name="T3" fmla="*/ 31 h 48"/>
                  <a:gd name="T4" fmla="*/ 58 w 78"/>
                  <a:gd name="T5" fmla="*/ 48 h 48"/>
                  <a:gd name="T6" fmla="*/ 24 w 78"/>
                  <a:gd name="T7" fmla="*/ 48 h 48"/>
                  <a:gd name="T8" fmla="*/ 29 w 78"/>
                  <a:gd name="T9" fmla="*/ 30 h 48"/>
                  <a:gd name="T10" fmla="*/ 74 w 78"/>
                  <a:gd name="T11" fmla="*/ 30 h 48"/>
                  <a:gd name="T12" fmla="*/ 0 w 78"/>
                  <a:gd name="T13" fmla="*/ 5 h 48"/>
                  <a:gd name="T14" fmla="*/ 24 w 78"/>
                  <a:gd name="T15" fmla="*/ 0 h 48"/>
                  <a:gd name="T16" fmla="*/ 47 w 78"/>
                  <a:gd name="T17" fmla="*/ 1 h 48"/>
                  <a:gd name="T18" fmla="*/ 58 w 78"/>
                  <a:gd name="T19" fmla="*/ 5 h 48"/>
                  <a:gd name="T20" fmla="*/ 53 w 78"/>
                  <a:gd name="T21" fmla="*/ 9 h 48"/>
                  <a:gd name="T22" fmla="*/ 33 w 78"/>
                  <a:gd name="T23" fmla="*/ 10 h 48"/>
                  <a:gd name="T24" fmla="*/ 11 w 78"/>
                  <a:gd name="T25" fmla="*/ 9 h 48"/>
                  <a:gd name="T26" fmla="*/ 0 w 78"/>
                  <a:gd name="T2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48">
                    <a:moveTo>
                      <a:pt x="74" y="30"/>
                    </a:moveTo>
                    <a:cubicBezTo>
                      <a:pt x="78" y="31"/>
                      <a:pt x="78" y="31"/>
                      <a:pt x="78" y="31"/>
                    </a:cubicBezTo>
                    <a:cubicBezTo>
                      <a:pt x="78" y="31"/>
                      <a:pt x="69" y="41"/>
                      <a:pt x="58" y="48"/>
                    </a:cubicBezTo>
                    <a:cubicBezTo>
                      <a:pt x="47" y="48"/>
                      <a:pt x="35" y="48"/>
                      <a:pt x="24" y="48"/>
                    </a:cubicBezTo>
                    <a:cubicBezTo>
                      <a:pt x="27" y="41"/>
                      <a:pt x="29" y="30"/>
                      <a:pt x="29" y="30"/>
                    </a:cubicBezTo>
                    <a:cubicBezTo>
                      <a:pt x="44" y="30"/>
                      <a:pt x="59" y="30"/>
                      <a:pt x="74" y="30"/>
                    </a:cubicBezTo>
                    <a:close/>
                    <a:moveTo>
                      <a:pt x="0" y="5"/>
                    </a:moveTo>
                    <a:cubicBezTo>
                      <a:pt x="0" y="5"/>
                      <a:pt x="5" y="0"/>
                      <a:pt x="24" y="0"/>
                    </a:cubicBezTo>
                    <a:cubicBezTo>
                      <a:pt x="34" y="0"/>
                      <a:pt x="47" y="1"/>
                      <a:pt x="47" y="1"/>
                    </a:cubicBezTo>
                    <a:cubicBezTo>
                      <a:pt x="58" y="5"/>
                      <a:pt x="58" y="5"/>
                      <a:pt x="58" y="5"/>
                    </a:cubicBezTo>
                    <a:cubicBezTo>
                      <a:pt x="53" y="9"/>
                      <a:pt x="53" y="9"/>
                      <a:pt x="53" y="9"/>
                    </a:cubicBezTo>
                    <a:cubicBezTo>
                      <a:pt x="53" y="9"/>
                      <a:pt x="43" y="10"/>
                      <a:pt x="33" y="10"/>
                    </a:cubicBezTo>
                    <a:cubicBezTo>
                      <a:pt x="24" y="10"/>
                      <a:pt x="11" y="9"/>
                      <a:pt x="11" y="9"/>
                    </a:cubicBez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4" name="Freeform 457"/>
              <p:cNvSpPr>
                <a:spLocks/>
              </p:cNvSpPr>
              <p:nvPr/>
            </p:nvSpPr>
            <p:spPr bwMode="auto">
              <a:xfrm>
                <a:off x="20046950" y="4041776"/>
                <a:ext cx="771525" cy="138113"/>
              </a:xfrm>
              <a:custGeom>
                <a:avLst/>
                <a:gdLst>
                  <a:gd name="T0" fmla="*/ 206 w 206"/>
                  <a:gd name="T1" fmla="*/ 37 h 37"/>
                  <a:gd name="T2" fmla="*/ 2 w 206"/>
                  <a:gd name="T3" fmla="*/ 22 h 37"/>
                  <a:gd name="T4" fmla="*/ 0 w 206"/>
                  <a:gd name="T5" fmla="*/ 17 h 37"/>
                  <a:gd name="T6" fmla="*/ 185 w 206"/>
                  <a:gd name="T7" fmla="*/ 0 h 37"/>
                  <a:gd name="T8" fmla="*/ 189 w 206"/>
                  <a:gd name="T9" fmla="*/ 7 h 37"/>
                  <a:gd name="T10" fmla="*/ 49 w 206"/>
                  <a:gd name="T11" fmla="*/ 19 h 37"/>
                  <a:gd name="T12" fmla="*/ 202 w 206"/>
                  <a:gd name="T13" fmla="*/ 30 h 37"/>
                  <a:gd name="T14" fmla="*/ 206 w 206"/>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37">
                    <a:moveTo>
                      <a:pt x="206" y="37"/>
                    </a:moveTo>
                    <a:cubicBezTo>
                      <a:pt x="138" y="32"/>
                      <a:pt x="70" y="27"/>
                      <a:pt x="2" y="22"/>
                    </a:cubicBezTo>
                    <a:cubicBezTo>
                      <a:pt x="0" y="17"/>
                      <a:pt x="0" y="17"/>
                      <a:pt x="0" y="17"/>
                    </a:cubicBezTo>
                    <a:cubicBezTo>
                      <a:pt x="62" y="11"/>
                      <a:pt x="123" y="5"/>
                      <a:pt x="185" y="0"/>
                    </a:cubicBezTo>
                    <a:cubicBezTo>
                      <a:pt x="189" y="7"/>
                      <a:pt x="189" y="7"/>
                      <a:pt x="189" y="7"/>
                    </a:cubicBezTo>
                    <a:cubicBezTo>
                      <a:pt x="142" y="11"/>
                      <a:pt x="96" y="15"/>
                      <a:pt x="49" y="19"/>
                    </a:cubicBezTo>
                    <a:cubicBezTo>
                      <a:pt x="100" y="23"/>
                      <a:pt x="151" y="26"/>
                      <a:pt x="202" y="30"/>
                    </a:cubicBezTo>
                    <a:lnTo>
                      <a:pt x="206" y="3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5" name="Freeform 458"/>
              <p:cNvSpPr>
                <a:spLocks/>
              </p:cNvSpPr>
              <p:nvPr/>
            </p:nvSpPr>
            <p:spPr bwMode="auto">
              <a:xfrm>
                <a:off x="20523200" y="4503738"/>
                <a:ext cx="228600" cy="71438"/>
              </a:xfrm>
              <a:custGeom>
                <a:avLst/>
                <a:gdLst>
                  <a:gd name="T0" fmla="*/ 61 w 61"/>
                  <a:gd name="T1" fmla="*/ 1 h 19"/>
                  <a:gd name="T2" fmla="*/ 35 w 61"/>
                  <a:gd name="T3" fmla="*/ 19 h 19"/>
                  <a:gd name="T4" fmla="*/ 0 w 61"/>
                  <a:gd name="T5" fmla="*/ 19 h 19"/>
                  <a:gd name="T6" fmla="*/ 11 w 61"/>
                  <a:gd name="T7" fmla="*/ 0 h 19"/>
                  <a:gd name="T8" fmla="*/ 57 w 61"/>
                  <a:gd name="T9" fmla="*/ 0 h 19"/>
                  <a:gd name="T10" fmla="*/ 61 w 61"/>
                  <a:gd name="T11" fmla="*/ 1 h 19"/>
                </a:gdLst>
                <a:ahLst/>
                <a:cxnLst>
                  <a:cxn ang="0">
                    <a:pos x="T0" y="T1"/>
                  </a:cxn>
                  <a:cxn ang="0">
                    <a:pos x="T2" y="T3"/>
                  </a:cxn>
                  <a:cxn ang="0">
                    <a:pos x="T4" y="T5"/>
                  </a:cxn>
                  <a:cxn ang="0">
                    <a:pos x="T6" y="T7"/>
                  </a:cxn>
                  <a:cxn ang="0">
                    <a:pos x="T8" y="T9"/>
                  </a:cxn>
                  <a:cxn ang="0">
                    <a:pos x="T10" y="T11"/>
                  </a:cxn>
                </a:cxnLst>
                <a:rect l="0" t="0" r="r" b="b"/>
                <a:pathLst>
                  <a:path w="61" h="19">
                    <a:moveTo>
                      <a:pt x="61" y="1"/>
                    </a:moveTo>
                    <a:cubicBezTo>
                      <a:pt x="61" y="1"/>
                      <a:pt x="48" y="11"/>
                      <a:pt x="35" y="19"/>
                    </a:cubicBezTo>
                    <a:cubicBezTo>
                      <a:pt x="23" y="19"/>
                      <a:pt x="12" y="19"/>
                      <a:pt x="0" y="19"/>
                    </a:cubicBezTo>
                    <a:cubicBezTo>
                      <a:pt x="6" y="12"/>
                      <a:pt x="11" y="0"/>
                      <a:pt x="11" y="0"/>
                    </a:cubicBezTo>
                    <a:cubicBezTo>
                      <a:pt x="26" y="0"/>
                      <a:pt x="42" y="0"/>
                      <a:pt x="57" y="0"/>
                    </a:cubicBezTo>
                    <a:lnTo>
                      <a:pt x="61" y="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6" name="Freeform 459"/>
              <p:cNvSpPr>
                <a:spLocks/>
              </p:cNvSpPr>
              <p:nvPr/>
            </p:nvSpPr>
            <p:spPr bwMode="auto">
              <a:xfrm>
                <a:off x="25803225" y="4041776"/>
                <a:ext cx="795338" cy="138113"/>
              </a:xfrm>
              <a:custGeom>
                <a:avLst/>
                <a:gdLst>
                  <a:gd name="T0" fmla="*/ 23 w 212"/>
                  <a:gd name="T1" fmla="*/ 30 h 37"/>
                  <a:gd name="T2" fmla="*/ 162 w 212"/>
                  <a:gd name="T3" fmla="*/ 19 h 37"/>
                  <a:gd name="T4" fmla="*/ 6 w 212"/>
                  <a:gd name="T5" fmla="*/ 7 h 37"/>
                  <a:gd name="T6" fmla="*/ 0 w 212"/>
                  <a:gd name="T7" fmla="*/ 0 h 37"/>
                  <a:gd name="T8" fmla="*/ 209 w 212"/>
                  <a:gd name="T9" fmla="*/ 17 h 37"/>
                  <a:gd name="T10" fmla="*/ 212 w 212"/>
                  <a:gd name="T11" fmla="*/ 22 h 37"/>
                  <a:gd name="T12" fmla="*/ 29 w 212"/>
                  <a:gd name="T13" fmla="*/ 37 h 37"/>
                  <a:gd name="T14" fmla="*/ 23 w 212"/>
                  <a:gd name="T15" fmla="*/ 3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37">
                    <a:moveTo>
                      <a:pt x="23" y="30"/>
                    </a:moveTo>
                    <a:cubicBezTo>
                      <a:pt x="69" y="26"/>
                      <a:pt x="115" y="23"/>
                      <a:pt x="162" y="19"/>
                    </a:cubicBezTo>
                    <a:cubicBezTo>
                      <a:pt x="109" y="15"/>
                      <a:pt x="57" y="11"/>
                      <a:pt x="6" y="7"/>
                    </a:cubicBezTo>
                    <a:cubicBezTo>
                      <a:pt x="0" y="0"/>
                      <a:pt x="0" y="0"/>
                      <a:pt x="0" y="0"/>
                    </a:cubicBezTo>
                    <a:cubicBezTo>
                      <a:pt x="70" y="5"/>
                      <a:pt x="139" y="11"/>
                      <a:pt x="209" y="17"/>
                    </a:cubicBezTo>
                    <a:cubicBezTo>
                      <a:pt x="212" y="22"/>
                      <a:pt x="212" y="22"/>
                      <a:pt x="212" y="22"/>
                    </a:cubicBezTo>
                    <a:cubicBezTo>
                      <a:pt x="151" y="27"/>
                      <a:pt x="90" y="32"/>
                      <a:pt x="29" y="37"/>
                    </a:cubicBezTo>
                    <a:lnTo>
                      <a:pt x="23" y="3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7" name="Freeform 460"/>
              <p:cNvSpPr>
                <a:spLocks/>
              </p:cNvSpPr>
              <p:nvPr/>
            </p:nvSpPr>
            <p:spPr bwMode="auto">
              <a:xfrm>
                <a:off x="26441400" y="4495801"/>
                <a:ext cx="223838" cy="46038"/>
              </a:xfrm>
              <a:custGeom>
                <a:avLst/>
                <a:gdLst>
                  <a:gd name="T0" fmla="*/ 0 w 60"/>
                  <a:gd name="T1" fmla="*/ 6 h 12"/>
                  <a:gd name="T2" fmla="*/ 4 w 60"/>
                  <a:gd name="T3" fmla="*/ 2 h 12"/>
                  <a:gd name="T4" fmla="*/ 26 w 60"/>
                  <a:gd name="T5" fmla="*/ 0 h 12"/>
                  <a:gd name="T6" fmla="*/ 49 w 60"/>
                  <a:gd name="T7" fmla="*/ 2 h 12"/>
                  <a:gd name="T8" fmla="*/ 60 w 60"/>
                  <a:gd name="T9" fmla="*/ 6 h 12"/>
                  <a:gd name="T10" fmla="*/ 56 w 60"/>
                  <a:gd name="T11" fmla="*/ 11 h 12"/>
                  <a:gd name="T12" fmla="*/ 34 w 60"/>
                  <a:gd name="T13" fmla="*/ 12 h 12"/>
                  <a:gd name="T14" fmla="*/ 11 w 60"/>
                  <a:gd name="T15" fmla="*/ 11 h 12"/>
                  <a:gd name="T16" fmla="*/ 0 w 60"/>
                  <a:gd name="T1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
                    <a:moveTo>
                      <a:pt x="0" y="6"/>
                    </a:moveTo>
                    <a:cubicBezTo>
                      <a:pt x="4" y="2"/>
                      <a:pt x="4" y="2"/>
                      <a:pt x="4" y="2"/>
                    </a:cubicBezTo>
                    <a:cubicBezTo>
                      <a:pt x="4" y="2"/>
                      <a:pt x="16" y="0"/>
                      <a:pt x="26" y="0"/>
                    </a:cubicBezTo>
                    <a:cubicBezTo>
                      <a:pt x="35" y="0"/>
                      <a:pt x="49" y="2"/>
                      <a:pt x="49" y="2"/>
                    </a:cubicBezTo>
                    <a:cubicBezTo>
                      <a:pt x="55" y="3"/>
                      <a:pt x="60" y="6"/>
                      <a:pt x="60" y="6"/>
                    </a:cubicBezTo>
                    <a:cubicBezTo>
                      <a:pt x="56" y="11"/>
                      <a:pt x="56" y="11"/>
                      <a:pt x="56" y="11"/>
                    </a:cubicBezTo>
                    <a:cubicBezTo>
                      <a:pt x="56" y="11"/>
                      <a:pt x="44" y="12"/>
                      <a:pt x="34" y="12"/>
                    </a:cubicBezTo>
                    <a:cubicBezTo>
                      <a:pt x="25" y="12"/>
                      <a:pt x="17" y="12"/>
                      <a:pt x="11" y="11"/>
                    </a:cubicBezTo>
                    <a:lnTo>
                      <a:pt x="0"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8" name="Freeform 461"/>
              <p:cNvSpPr>
                <a:spLocks noEditPoints="1"/>
              </p:cNvSpPr>
              <p:nvPr/>
            </p:nvSpPr>
            <p:spPr bwMode="auto">
              <a:xfrm>
                <a:off x="31413450" y="4011613"/>
                <a:ext cx="676275" cy="203200"/>
              </a:xfrm>
              <a:custGeom>
                <a:avLst/>
                <a:gdLst>
                  <a:gd name="T0" fmla="*/ 86 w 180"/>
                  <a:gd name="T1" fmla="*/ 37 h 54"/>
                  <a:gd name="T2" fmla="*/ 83 w 180"/>
                  <a:gd name="T3" fmla="*/ 35 h 54"/>
                  <a:gd name="T4" fmla="*/ 85 w 180"/>
                  <a:gd name="T5" fmla="*/ 28 h 54"/>
                  <a:gd name="T6" fmla="*/ 107 w 180"/>
                  <a:gd name="T7" fmla="*/ 23 h 54"/>
                  <a:gd name="T8" fmla="*/ 133 w 180"/>
                  <a:gd name="T9" fmla="*/ 17 h 54"/>
                  <a:gd name="T10" fmla="*/ 135 w 180"/>
                  <a:gd name="T11" fmla="*/ 13 h 54"/>
                  <a:gd name="T12" fmla="*/ 120 w 180"/>
                  <a:gd name="T13" fmla="*/ 8 h 54"/>
                  <a:gd name="T14" fmla="*/ 86 w 180"/>
                  <a:gd name="T15" fmla="*/ 7 h 54"/>
                  <a:gd name="T16" fmla="*/ 52 w 180"/>
                  <a:gd name="T17" fmla="*/ 8 h 54"/>
                  <a:gd name="T18" fmla="*/ 23 w 180"/>
                  <a:gd name="T19" fmla="*/ 10 h 54"/>
                  <a:gd name="T20" fmla="*/ 0 w 180"/>
                  <a:gd name="T21" fmla="*/ 4 h 54"/>
                  <a:gd name="T22" fmla="*/ 82 w 180"/>
                  <a:gd name="T23" fmla="*/ 0 h 54"/>
                  <a:gd name="T24" fmla="*/ 148 w 180"/>
                  <a:gd name="T25" fmla="*/ 3 h 54"/>
                  <a:gd name="T26" fmla="*/ 180 w 180"/>
                  <a:gd name="T27" fmla="*/ 13 h 54"/>
                  <a:gd name="T28" fmla="*/ 180 w 180"/>
                  <a:gd name="T29" fmla="*/ 17 h 54"/>
                  <a:gd name="T30" fmla="*/ 171 w 180"/>
                  <a:gd name="T31" fmla="*/ 21 h 54"/>
                  <a:gd name="T32" fmla="*/ 145 w 180"/>
                  <a:gd name="T33" fmla="*/ 26 h 54"/>
                  <a:gd name="T34" fmla="*/ 125 w 180"/>
                  <a:gd name="T35" fmla="*/ 31 h 54"/>
                  <a:gd name="T36" fmla="*/ 123 w 180"/>
                  <a:gd name="T37" fmla="*/ 35 h 54"/>
                  <a:gd name="T38" fmla="*/ 125 w 180"/>
                  <a:gd name="T39" fmla="*/ 37 h 54"/>
                  <a:gd name="T40" fmla="*/ 86 w 180"/>
                  <a:gd name="T41" fmla="*/ 37 h 54"/>
                  <a:gd name="T42" fmla="*/ 89 w 180"/>
                  <a:gd name="T43" fmla="*/ 49 h 54"/>
                  <a:gd name="T44" fmla="*/ 113 w 180"/>
                  <a:gd name="T45" fmla="*/ 43 h 54"/>
                  <a:gd name="T46" fmla="*/ 136 w 180"/>
                  <a:gd name="T47" fmla="*/ 45 h 54"/>
                  <a:gd name="T48" fmla="*/ 148 w 180"/>
                  <a:gd name="T49" fmla="*/ 49 h 54"/>
                  <a:gd name="T50" fmla="*/ 144 w 180"/>
                  <a:gd name="T51" fmla="*/ 53 h 54"/>
                  <a:gd name="T52" fmla="*/ 124 w 180"/>
                  <a:gd name="T53" fmla="*/ 54 h 54"/>
                  <a:gd name="T54" fmla="*/ 100 w 180"/>
                  <a:gd name="T55" fmla="*/ 53 h 54"/>
                  <a:gd name="T56" fmla="*/ 89 w 180"/>
                  <a:gd name="T57"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54">
                    <a:moveTo>
                      <a:pt x="86" y="37"/>
                    </a:moveTo>
                    <a:cubicBezTo>
                      <a:pt x="83" y="35"/>
                      <a:pt x="83" y="35"/>
                      <a:pt x="83" y="35"/>
                    </a:cubicBezTo>
                    <a:cubicBezTo>
                      <a:pt x="85" y="28"/>
                      <a:pt x="85" y="28"/>
                      <a:pt x="85" y="28"/>
                    </a:cubicBezTo>
                    <a:cubicBezTo>
                      <a:pt x="85" y="28"/>
                      <a:pt x="96" y="25"/>
                      <a:pt x="107" y="23"/>
                    </a:cubicBezTo>
                    <a:cubicBezTo>
                      <a:pt x="121" y="20"/>
                      <a:pt x="133" y="17"/>
                      <a:pt x="133" y="17"/>
                    </a:cubicBezTo>
                    <a:cubicBezTo>
                      <a:pt x="135" y="13"/>
                      <a:pt x="135" y="13"/>
                      <a:pt x="135" y="13"/>
                    </a:cubicBezTo>
                    <a:cubicBezTo>
                      <a:pt x="135" y="13"/>
                      <a:pt x="128" y="9"/>
                      <a:pt x="120" y="8"/>
                    </a:cubicBezTo>
                    <a:cubicBezTo>
                      <a:pt x="111" y="7"/>
                      <a:pt x="100" y="7"/>
                      <a:pt x="86" y="7"/>
                    </a:cubicBezTo>
                    <a:cubicBezTo>
                      <a:pt x="73" y="7"/>
                      <a:pt x="62" y="7"/>
                      <a:pt x="52" y="8"/>
                    </a:cubicBezTo>
                    <a:cubicBezTo>
                      <a:pt x="42" y="8"/>
                      <a:pt x="32" y="9"/>
                      <a:pt x="23" y="10"/>
                    </a:cubicBezTo>
                    <a:cubicBezTo>
                      <a:pt x="15" y="8"/>
                      <a:pt x="7" y="6"/>
                      <a:pt x="0" y="4"/>
                    </a:cubicBezTo>
                    <a:cubicBezTo>
                      <a:pt x="24" y="1"/>
                      <a:pt x="52" y="0"/>
                      <a:pt x="82" y="0"/>
                    </a:cubicBezTo>
                    <a:cubicBezTo>
                      <a:pt x="108" y="0"/>
                      <a:pt x="130" y="1"/>
                      <a:pt x="148" y="3"/>
                    </a:cubicBezTo>
                    <a:cubicBezTo>
                      <a:pt x="165" y="5"/>
                      <a:pt x="180" y="13"/>
                      <a:pt x="180" y="13"/>
                    </a:cubicBezTo>
                    <a:cubicBezTo>
                      <a:pt x="180" y="17"/>
                      <a:pt x="180" y="17"/>
                      <a:pt x="180" y="17"/>
                    </a:cubicBezTo>
                    <a:cubicBezTo>
                      <a:pt x="171" y="21"/>
                      <a:pt x="171" y="21"/>
                      <a:pt x="171" y="21"/>
                    </a:cubicBezTo>
                    <a:cubicBezTo>
                      <a:pt x="171" y="21"/>
                      <a:pt x="158" y="24"/>
                      <a:pt x="145" y="26"/>
                    </a:cubicBezTo>
                    <a:cubicBezTo>
                      <a:pt x="135" y="28"/>
                      <a:pt x="125" y="31"/>
                      <a:pt x="125" y="31"/>
                    </a:cubicBezTo>
                    <a:cubicBezTo>
                      <a:pt x="123" y="35"/>
                      <a:pt x="123" y="35"/>
                      <a:pt x="123" y="35"/>
                    </a:cubicBezTo>
                    <a:cubicBezTo>
                      <a:pt x="125" y="37"/>
                      <a:pt x="125" y="37"/>
                      <a:pt x="125" y="37"/>
                    </a:cubicBezTo>
                    <a:cubicBezTo>
                      <a:pt x="112" y="37"/>
                      <a:pt x="99" y="37"/>
                      <a:pt x="86" y="37"/>
                    </a:cubicBezTo>
                    <a:close/>
                    <a:moveTo>
                      <a:pt x="89" y="49"/>
                    </a:moveTo>
                    <a:cubicBezTo>
                      <a:pt x="89" y="49"/>
                      <a:pt x="93" y="43"/>
                      <a:pt x="113" y="43"/>
                    </a:cubicBezTo>
                    <a:cubicBezTo>
                      <a:pt x="122" y="43"/>
                      <a:pt x="130" y="44"/>
                      <a:pt x="136" y="45"/>
                    </a:cubicBezTo>
                    <a:cubicBezTo>
                      <a:pt x="148" y="49"/>
                      <a:pt x="148" y="49"/>
                      <a:pt x="148" y="49"/>
                    </a:cubicBezTo>
                    <a:cubicBezTo>
                      <a:pt x="144" y="53"/>
                      <a:pt x="144" y="53"/>
                      <a:pt x="144" y="53"/>
                    </a:cubicBezTo>
                    <a:cubicBezTo>
                      <a:pt x="144" y="53"/>
                      <a:pt x="133" y="54"/>
                      <a:pt x="124" y="54"/>
                    </a:cubicBezTo>
                    <a:cubicBezTo>
                      <a:pt x="114" y="54"/>
                      <a:pt x="100" y="53"/>
                      <a:pt x="100" y="53"/>
                    </a:cubicBezTo>
                    <a:cubicBezTo>
                      <a:pt x="95" y="52"/>
                      <a:pt x="89" y="49"/>
                      <a:pt x="89" y="4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9" name="Freeform 462"/>
              <p:cNvSpPr>
                <a:spLocks/>
              </p:cNvSpPr>
              <p:nvPr/>
            </p:nvSpPr>
            <p:spPr bwMode="auto">
              <a:xfrm>
                <a:off x="31996063" y="4352926"/>
                <a:ext cx="377825" cy="207963"/>
              </a:xfrm>
              <a:custGeom>
                <a:avLst/>
                <a:gdLst>
                  <a:gd name="T0" fmla="*/ 101 w 101"/>
                  <a:gd name="T1" fmla="*/ 0 h 55"/>
                  <a:gd name="T2" fmla="*/ 45 w 101"/>
                  <a:gd name="T3" fmla="*/ 55 h 55"/>
                  <a:gd name="T4" fmla="*/ 0 w 101"/>
                  <a:gd name="T5" fmla="*/ 55 h 55"/>
                  <a:gd name="T6" fmla="*/ 57 w 101"/>
                  <a:gd name="T7" fmla="*/ 0 h 55"/>
                  <a:gd name="T8" fmla="*/ 101 w 101"/>
                  <a:gd name="T9" fmla="*/ 0 h 55"/>
                </a:gdLst>
                <a:ahLst/>
                <a:cxnLst>
                  <a:cxn ang="0">
                    <a:pos x="T0" y="T1"/>
                  </a:cxn>
                  <a:cxn ang="0">
                    <a:pos x="T2" y="T3"/>
                  </a:cxn>
                  <a:cxn ang="0">
                    <a:pos x="T4" y="T5"/>
                  </a:cxn>
                  <a:cxn ang="0">
                    <a:pos x="T6" y="T7"/>
                  </a:cxn>
                  <a:cxn ang="0">
                    <a:pos x="T8" y="T9"/>
                  </a:cxn>
                </a:cxnLst>
                <a:rect l="0" t="0" r="r" b="b"/>
                <a:pathLst>
                  <a:path w="101" h="55">
                    <a:moveTo>
                      <a:pt x="101" y="0"/>
                    </a:moveTo>
                    <a:cubicBezTo>
                      <a:pt x="83" y="19"/>
                      <a:pt x="64" y="36"/>
                      <a:pt x="45" y="55"/>
                    </a:cubicBezTo>
                    <a:cubicBezTo>
                      <a:pt x="30" y="55"/>
                      <a:pt x="15" y="55"/>
                      <a:pt x="0" y="55"/>
                    </a:cubicBezTo>
                    <a:cubicBezTo>
                      <a:pt x="19" y="36"/>
                      <a:pt x="38" y="19"/>
                      <a:pt x="57" y="0"/>
                    </a:cubicBezTo>
                    <a:cubicBezTo>
                      <a:pt x="72" y="0"/>
                      <a:pt x="87" y="0"/>
                      <a:pt x="101"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0" name="Freeform 463"/>
              <p:cNvSpPr>
                <a:spLocks/>
              </p:cNvSpPr>
              <p:nvPr/>
            </p:nvSpPr>
            <p:spPr bwMode="auto">
              <a:xfrm>
                <a:off x="-29290963" y="1304926"/>
                <a:ext cx="700088" cy="30163"/>
              </a:xfrm>
              <a:custGeom>
                <a:avLst/>
                <a:gdLst>
                  <a:gd name="T0" fmla="*/ 47 w 187"/>
                  <a:gd name="T1" fmla="*/ 5 h 8"/>
                  <a:gd name="T2" fmla="*/ 26 w 187"/>
                  <a:gd name="T3" fmla="*/ 5 h 8"/>
                  <a:gd name="T4" fmla="*/ 0 w 187"/>
                  <a:gd name="T5" fmla="*/ 8 h 8"/>
                  <a:gd name="T6" fmla="*/ 8 w 187"/>
                  <a:gd name="T7" fmla="*/ 2 h 8"/>
                  <a:gd name="T8" fmla="*/ 58 w 187"/>
                  <a:gd name="T9" fmla="*/ 0 h 8"/>
                  <a:gd name="T10" fmla="*/ 79 w 187"/>
                  <a:gd name="T11" fmla="*/ 0 h 8"/>
                  <a:gd name="T12" fmla="*/ 103 w 187"/>
                  <a:gd name="T13" fmla="*/ 1 h 8"/>
                  <a:gd name="T14" fmla="*/ 140 w 187"/>
                  <a:gd name="T15" fmla="*/ 3 h 8"/>
                  <a:gd name="T16" fmla="*/ 162 w 187"/>
                  <a:gd name="T17" fmla="*/ 2 h 8"/>
                  <a:gd name="T18" fmla="*/ 187 w 187"/>
                  <a:gd name="T19" fmla="*/ 0 h 8"/>
                  <a:gd name="T20" fmla="*/ 179 w 187"/>
                  <a:gd name="T21" fmla="*/ 5 h 8"/>
                  <a:gd name="T22" fmla="*/ 130 w 187"/>
                  <a:gd name="T23" fmla="*/ 8 h 8"/>
                  <a:gd name="T24" fmla="*/ 108 w 187"/>
                  <a:gd name="T25" fmla="*/ 7 h 8"/>
                  <a:gd name="T26" fmla="*/ 84 w 187"/>
                  <a:gd name="T27" fmla="*/ 6 h 8"/>
                  <a:gd name="T28" fmla="*/ 47 w 187"/>
                  <a:gd name="T2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8">
                    <a:moveTo>
                      <a:pt x="47" y="5"/>
                    </a:moveTo>
                    <a:cubicBezTo>
                      <a:pt x="47" y="5"/>
                      <a:pt x="34" y="5"/>
                      <a:pt x="26" y="5"/>
                    </a:cubicBezTo>
                    <a:cubicBezTo>
                      <a:pt x="18" y="6"/>
                      <a:pt x="9" y="7"/>
                      <a:pt x="0" y="8"/>
                    </a:cubicBezTo>
                    <a:cubicBezTo>
                      <a:pt x="8" y="2"/>
                      <a:pt x="8" y="2"/>
                      <a:pt x="8" y="2"/>
                    </a:cubicBezTo>
                    <a:cubicBezTo>
                      <a:pt x="23" y="1"/>
                      <a:pt x="40" y="0"/>
                      <a:pt x="58" y="0"/>
                    </a:cubicBezTo>
                    <a:cubicBezTo>
                      <a:pt x="65" y="0"/>
                      <a:pt x="73" y="0"/>
                      <a:pt x="79" y="0"/>
                    </a:cubicBezTo>
                    <a:cubicBezTo>
                      <a:pt x="86" y="0"/>
                      <a:pt x="94" y="1"/>
                      <a:pt x="103" y="1"/>
                    </a:cubicBezTo>
                    <a:cubicBezTo>
                      <a:pt x="117" y="2"/>
                      <a:pt x="130" y="3"/>
                      <a:pt x="140" y="3"/>
                    </a:cubicBezTo>
                    <a:cubicBezTo>
                      <a:pt x="146" y="3"/>
                      <a:pt x="154" y="2"/>
                      <a:pt x="162" y="2"/>
                    </a:cubicBezTo>
                    <a:cubicBezTo>
                      <a:pt x="170" y="1"/>
                      <a:pt x="179" y="1"/>
                      <a:pt x="187" y="0"/>
                    </a:cubicBezTo>
                    <a:cubicBezTo>
                      <a:pt x="179" y="5"/>
                      <a:pt x="179" y="5"/>
                      <a:pt x="179" y="5"/>
                    </a:cubicBezTo>
                    <a:cubicBezTo>
                      <a:pt x="163" y="7"/>
                      <a:pt x="147" y="8"/>
                      <a:pt x="130" y="8"/>
                    </a:cubicBezTo>
                    <a:cubicBezTo>
                      <a:pt x="122" y="8"/>
                      <a:pt x="115" y="8"/>
                      <a:pt x="108" y="7"/>
                    </a:cubicBezTo>
                    <a:cubicBezTo>
                      <a:pt x="101" y="7"/>
                      <a:pt x="93" y="7"/>
                      <a:pt x="84" y="6"/>
                    </a:cubicBezTo>
                    <a:cubicBezTo>
                      <a:pt x="70" y="5"/>
                      <a:pt x="58" y="5"/>
                      <a:pt x="47"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1" name="Freeform 464"/>
              <p:cNvSpPr>
                <a:spLocks/>
              </p:cNvSpPr>
              <p:nvPr/>
            </p:nvSpPr>
            <p:spPr bwMode="auto">
              <a:xfrm>
                <a:off x="-29430663" y="1541463"/>
                <a:ext cx="280988" cy="38100"/>
              </a:xfrm>
              <a:custGeom>
                <a:avLst/>
                <a:gdLst>
                  <a:gd name="T0" fmla="*/ 46 w 75"/>
                  <a:gd name="T1" fmla="*/ 10 h 10"/>
                  <a:gd name="T2" fmla="*/ 21 w 75"/>
                  <a:gd name="T3" fmla="*/ 5 h 10"/>
                  <a:gd name="T4" fmla="*/ 0 w 75"/>
                  <a:gd name="T5" fmla="*/ 1 h 10"/>
                  <a:gd name="T6" fmla="*/ 1 w 75"/>
                  <a:gd name="T7" fmla="*/ 0 h 10"/>
                  <a:gd name="T8" fmla="*/ 50 w 75"/>
                  <a:gd name="T9" fmla="*/ 0 h 10"/>
                  <a:gd name="T10" fmla="*/ 62 w 75"/>
                  <a:gd name="T11" fmla="*/ 5 h 10"/>
                  <a:gd name="T12" fmla="*/ 75 w 75"/>
                  <a:gd name="T13" fmla="*/ 9 h 10"/>
                  <a:gd name="T14" fmla="*/ 74 w 75"/>
                  <a:gd name="T15" fmla="*/ 10 h 10"/>
                  <a:gd name="T16" fmla="*/ 46 w 75"/>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0">
                    <a:moveTo>
                      <a:pt x="46" y="10"/>
                    </a:moveTo>
                    <a:cubicBezTo>
                      <a:pt x="39" y="8"/>
                      <a:pt x="31" y="7"/>
                      <a:pt x="21" y="5"/>
                    </a:cubicBezTo>
                    <a:cubicBezTo>
                      <a:pt x="11" y="3"/>
                      <a:pt x="0" y="1"/>
                      <a:pt x="0" y="1"/>
                    </a:cubicBezTo>
                    <a:cubicBezTo>
                      <a:pt x="1" y="0"/>
                      <a:pt x="1" y="0"/>
                      <a:pt x="1" y="0"/>
                    </a:cubicBezTo>
                    <a:cubicBezTo>
                      <a:pt x="18" y="0"/>
                      <a:pt x="34" y="0"/>
                      <a:pt x="50" y="0"/>
                    </a:cubicBezTo>
                    <a:cubicBezTo>
                      <a:pt x="62" y="5"/>
                      <a:pt x="62" y="5"/>
                      <a:pt x="62" y="5"/>
                    </a:cubicBezTo>
                    <a:cubicBezTo>
                      <a:pt x="75" y="9"/>
                      <a:pt x="75" y="9"/>
                      <a:pt x="75" y="9"/>
                    </a:cubicBezTo>
                    <a:cubicBezTo>
                      <a:pt x="74" y="10"/>
                      <a:pt x="74" y="10"/>
                      <a:pt x="74" y="10"/>
                    </a:cubicBezTo>
                    <a:cubicBezTo>
                      <a:pt x="65" y="10"/>
                      <a:pt x="55" y="10"/>
                      <a:pt x="46" y="1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2" name="Freeform 465"/>
              <p:cNvSpPr>
                <a:spLocks/>
              </p:cNvSpPr>
              <p:nvPr/>
            </p:nvSpPr>
            <p:spPr bwMode="auto">
              <a:xfrm>
                <a:off x="-24366538" y="1538288"/>
                <a:ext cx="468313" cy="161925"/>
              </a:xfrm>
              <a:custGeom>
                <a:avLst/>
                <a:gdLst>
                  <a:gd name="T0" fmla="*/ 70 w 125"/>
                  <a:gd name="T1" fmla="*/ 43 h 43"/>
                  <a:gd name="T2" fmla="*/ 27 w 125"/>
                  <a:gd name="T3" fmla="*/ 43 h 43"/>
                  <a:gd name="T4" fmla="*/ 63 w 125"/>
                  <a:gd name="T5" fmla="*/ 15 h 43"/>
                  <a:gd name="T6" fmla="*/ 75 w 125"/>
                  <a:gd name="T7" fmla="*/ 7 h 43"/>
                  <a:gd name="T8" fmla="*/ 63 w 125"/>
                  <a:gd name="T9" fmla="*/ 9 h 43"/>
                  <a:gd name="T10" fmla="*/ 15 w 125"/>
                  <a:gd name="T11" fmla="*/ 14 h 43"/>
                  <a:gd name="T12" fmla="*/ 0 w 125"/>
                  <a:gd name="T13" fmla="*/ 10 h 43"/>
                  <a:gd name="T14" fmla="*/ 90 w 125"/>
                  <a:gd name="T15" fmla="*/ 0 h 43"/>
                  <a:gd name="T16" fmla="*/ 125 w 125"/>
                  <a:gd name="T17" fmla="*/ 0 h 43"/>
                  <a:gd name="T18" fmla="*/ 70 w 125"/>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43">
                    <a:moveTo>
                      <a:pt x="70" y="43"/>
                    </a:moveTo>
                    <a:cubicBezTo>
                      <a:pt x="56" y="43"/>
                      <a:pt x="42" y="43"/>
                      <a:pt x="27" y="43"/>
                    </a:cubicBezTo>
                    <a:cubicBezTo>
                      <a:pt x="39" y="34"/>
                      <a:pt x="51" y="24"/>
                      <a:pt x="63" y="15"/>
                    </a:cubicBezTo>
                    <a:cubicBezTo>
                      <a:pt x="75" y="7"/>
                      <a:pt x="75" y="7"/>
                      <a:pt x="75" y="7"/>
                    </a:cubicBezTo>
                    <a:cubicBezTo>
                      <a:pt x="63" y="9"/>
                      <a:pt x="63" y="9"/>
                      <a:pt x="63" y="9"/>
                    </a:cubicBezTo>
                    <a:cubicBezTo>
                      <a:pt x="63" y="9"/>
                      <a:pt x="42" y="11"/>
                      <a:pt x="15" y="14"/>
                    </a:cubicBezTo>
                    <a:cubicBezTo>
                      <a:pt x="0" y="10"/>
                      <a:pt x="0" y="10"/>
                      <a:pt x="0" y="10"/>
                    </a:cubicBezTo>
                    <a:cubicBezTo>
                      <a:pt x="30" y="7"/>
                      <a:pt x="60" y="3"/>
                      <a:pt x="90" y="0"/>
                    </a:cubicBezTo>
                    <a:cubicBezTo>
                      <a:pt x="102" y="0"/>
                      <a:pt x="114" y="0"/>
                      <a:pt x="125" y="0"/>
                    </a:cubicBezTo>
                    <a:cubicBezTo>
                      <a:pt x="107" y="14"/>
                      <a:pt x="88" y="29"/>
                      <a:pt x="70"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3" name="Freeform 466"/>
              <p:cNvSpPr>
                <a:spLocks noEditPoints="1"/>
              </p:cNvSpPr>
              <p:nvPr/>
            </p:nvSpPr>
            <p:spPr bwMode="auto">
              <a:xfrm>
                <a:off x="-29400500" y="827088"/>
                <a:ext cx="427038" cy="71438"/>
              </a:xfrm>
              <a:custGeom>
                <a:avLst/>
                <a:gdLst>
                  <a:gd name="T0" fmla="*/ 48 w 114"/>
                  <a:gd name="T1" fmla="*/ 19 h 19"/>
                  <a:gd name="T2" fmla="*/ 8 w 114"/>
                  <a:gd name="T3" fmla="*/ 17 h 19"/>
                  <a:gd name="T4" fmla="*/ 4 w 114"/>
                  <a:gd name="T5" fmla="*/ 10 h 19"/>
                  <a:gd name="T6" fmla="*/ 29 w 114"/>
                  <a:gd name="T7" fmla="*/ 2 h 19"/>
                  <a:gd name="T8" fmla="*/ 73 w 114"/>
                  <a:gd name="T9" fmla="*/ 0 h 19"/>
                  <a:gd name="T10" fmla="*/ 107 w 114"/>
                  <a:gd name="T11" fmla="*/ 2 h 19"/>
                  <a:gd name="T12" fmla="*/ 111 w 114"/>
                  <a:gd name="T13" fmla="*/ 8 h 19"/>
                  <a:gd name="T14" fmla="*/ 108 w 114"/>
                  <a:gd name="T15" fmla="*/ 10 h 19"/>
                  <a:gd name="T16" fmla="*/ 29 w 114"/>
                  <a:gd name="T17" fmla="*/ 10 h 19"/>
                  <a:gd name="T18" fmla="*/ 31 w 114"/>
                  <a:gd name="T19" fmla="*/ 15 h 19"/>
                  <a:gd name="T20" fmla="*/ 54 w 114"/>
                  <a:gd name="T21" fmla="*/ 16 h 19"/>
                  <a:gd name="T22" fmla="*/ 74 w 114"/>
                  <a:gd name="T23" fmla="*/ 16 h 19"/>
                  <a:gd name="T24" fmla="*/ 95 w 114"/>
                  <a:gd name="T25" fmla="*/ 15 h 19"/>
                  <a:gd name="T26" fmla="*/ 90 w 114"/>
                  <a:gd name="T27" fmla="*/ 18 h 19"/>
                  <a:gd name="T28" fmla="*/ 70 w 114"/>
                  <a:gd name="T29" fmla="*/ 19 h 19"/>
                  <a:gd name="T30" fmla="*/ 48 w 114"/>
                  <a:gd name="T31" fmla="*/ 19 h 19"/>
                  <a:gd name="T32" fmla="*/ 69 w 114"/>
                  <a:gd name="T33" fmla="*/ 3 h 19"/>
                  <a:gd name="T34" fmla="*/ 48 w 114"/>
                  <a:gd name="T35" fmla="*/ 4 h 19"/>
                  <a:gd name="T36" fmla="*/ 33 w 114"/>
                  <a:gd name="T37" fmla="*/ 8 h 19"/>
                  <a:gd name="T38" fmla="*/ 87 w 114"/>
                  <a:gd name="T39" fmla="*/ 8 h 19"/>
                  <a:gd name="T40" fmla="*/ 86 w 114"/>
                  <a:gd name="T41" fmla="*/ 4 h 19"/>
                  <a:gd name="T42" fmla="*/ 69 w 114"/>
                  <a:gd name="T4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9">
                    <a:moveTo>
                      <a:pt x="48" y="19"/>
                    </a:moveTo>
                    <a:cubicBezTo>
                      <a:pt x="29" y="19"/>
                      <a:pt x="16" y="19"/>
                      <a:pt x="8" y="17"/>
                    </a:cubicBezTo>
                    <a:cubicBezTo>
                      <a:pt x="0" y="15"/>
                      <a:pt x="4" y="10"/>
                      <a:pt x="4" y="10"/>
                    </a:cubicBezTo>
                    <a:cubicBezTo>
                      <a:pt x="4" y="10"/>
                      <a:pt x="17" y="4"/>
                      <a:pt x="29" y="2"/>
                    </a:cubicBezTo>
                    <a:cubicBezTo>
                      <a:pt x="42" y="1"/>
                      <a:pt x="56" y="0"/>
                      <a:pt x="73" y="0"/>
                    </a:cubicBezTo>
                    <a:cubicBezTo>
                      <a:pt x="89" y="0"/>
                      <a:pt x="100" y="0"/>
                      <a:pt x="107" y="2"/>
                    </a:cubicBezTo>
                    <a:cubicBezTo>
                      <a:pt x="114" y="4"/>
                      <a:pt x="111" y="8"/>
                      <a:pt x="111" y="8"/>
                    </a:cubicBezTo>
                    <a:cubicBezTo>
                      <a:pt x="108" y="10"/>
                      <a:pt x="108" y="10"/>
                      <a:pt x="108" y="10"/>
                    </a:cubicBezTo>
                    <a:cubicBezTo>
                      <a:pt x="81" y="10"/>
                      <a:pt x="55" y="10"/>
                      <a:pt x="29" y="10"/>
                    </a:cubicBezTo>
                    <a:cubicBezTo>
                      <a:pt x="31" y="15"/>
                      <a:pt x="31" y="15"/>
                      <a:pt x="31" y="15"/>
                    </a:cubicBezTo>
                    <a:cubicBezTo>
                      <a:pt x="31" y="15"/>
                      <a:pt x="43" y="16"/>
                      <a:pt x="54" y="16"/>
                    </a:cubicBezTo>
                    <a:cubicBezTo>
                      <a:pt x="61" y="16"/>
                      <a:pt x="68" y="16"/>
                      <a:pt x="74" y="16"/>
                    </a:cubicBezTo>
                    <a:cubicBezTo>
                      <a:pt x="80" y="15"/>
                      <a:pt x="87" y="15"/>
                      <a:pt x="95" y="15"/>
                    </a:cubicBezTo>
                    <a:cubicBezTo>
                      <a:pt x="90" y="18"/>
                      <a:pt x="90" y="18"/>
                      <a:pt x="90" y="18"/>
                    </a:cubicBezTo>
                    <a:cubicBezTo>
                      <a:pt x="83" y="19"/>
                      <a:pt x="76" y="19"/>
                      <a:pt x="70" y="19"/>
                    </a:cubicBezTo>
                    <a:cubicBezTo>
                      <a:pt x="63" y="19"/>
                      <a:pt x="56" y="19"/>
                      <a:pt x="48" y="19"/>
                    </a:cubicBezTo>
                    <a:close/>
                    <a:moveTo>
                      <a:pt x="69" y="3"/>
                    </a:moveTo>
                    <a:cubicBezTo>
                      <a:pt x="61" y="3"/>
                      <a:pt x="54" y="3"/>
                      <a:pt x="48" y="4"/>
                    </a:cubicBezTo>
                    <a:cubicBezTo>
                      <a:pt x="33" y="8"/>
                      <a:pt x="33" y="8"/>
                      <a:pt x="33" y="8"/>
                    </a:cubicBezTo>
                    <a:cubicBezTo>
                      <a:pt x="51" y="8"/>
                      <a:pt x="69" y="8"/>
                      <a:pt x="87" y="8"/>
                    </a:cubicBezTo>
                    <a:cubicBezTo>
                      <a:pt x="86" y="4"/>
                      <a:pt x="86" y="4"/>
                      <a:pt x="86" y="4"/>
                    </a:cubicBezTo>
                    <a:cubicBezTo>
                      <a:pt x="86" y="4"/>
                      <a:pt x="77" y="3"/>
                      <a:pt x="69" y="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4" name="Freeform 467"/>
              <p:cNvSpPr>
                <a:spLocks/>
              </p:cNvSpPr>
              <p:nvPr/>
            </p:nvSpPr>
            <p:spPr bwMode="auto">
              <a:xfrm>
                <a:off x="-28960763" y="827088"/>
                <a:ext cx="419100" cy="71438"/>
              </a:xfrm>
              <a:custGeom>
                <a:avLst/>
                <a:gdLst>
                  <a:gd name="T0" fmla="*/ 95 w 112"/>
                  <a:gd name="T1" fmla="*/ 14 h 19"/>
                  <a:gd name="T2" fmla="*/ 75 w 112"/>
                  <a:gd name="T3" fmla="*/ 18 h 19"/>
                  <a:gd name="T4" fmla="*/ 37 w 112"/>
                  <a:gd name="T5" fmla="*/ 19 h 19"/>
                  <a:gd name="T6" fmla="*/ 0 w 112"/>
                  <a:gd name="T7" fmla="*/ 18 h 19"/>
                  <a:gd name="T8" fmla="*/ 6 w 112"/>
                  <a:gd name="T9" fmla="*/ 15 h 19"/>
                  <a:gd name="T10" fmla="*/ 42 w 112"/>
                  <a:gd name="T11" fmla="*/ 16 h 19"/>
                  <a:gd name="T12" fmla="*/ 69 w 112"/>
                  <a:gd name="T13" fmla="*/ 14 h 19"/>
                  <a:gd name="T14" fmla="*/ 68 w 112"/>
                  <a:gd name="T15" fmla="*/ 13 h 19"/>
                  <a:gd name="T16" fmla="*/ 61 w 112"/>
                  <a:gd name="T17" fmla="*/ 12 h 19"/>
                  <a:gd name="T18" fmla="*/ 47 w 112"/>
                  <a:gd name="T19" fmla="*/ 11 h 19"/>
                  <a:gd name="T20" fmla="*/ 23 w 112"/>
                  <a:gd name="T21" fmla="*/ 8 h 19"/>
                  <a:gd name="T22" fmla="*/ 20 w 112"/>
                  <a:gd name="T23" fmla="*/ 5 h 19"/>
                  <a:gd name="T24" fmla="*/ 38 w 112"/>
                  <a:gd name="T25" fmla="*/ 1 h 19"/>
                  <a:gd name="T26" fmla="*/ 74 w 112"/>
                  <a:gd name="T27" fmla="*/ 0 h 19"/>
                  <a:gd name="T28" fmla="*/ 112 w 112"/>
                  <a:gd name="T29" fmla="*/ 1 h 19"/>
                  <a:gd name="T30" fmla="*/ 99 w 112"/>
                  <a:gd name="T31" fmla="*/ 4 h 19"/>
                  <a:gd name="T32" fmla="*/ 68 w 112"/>
                  <a:gd name="T33" fmla="*/ 3 h 19"/>
                  <a:gd name="T34" fmla="*/ 46 w 112"/>
                  <a:gd name="T35" fmla="*/ 5 h 19"/>
                  <a:gd name="T36" fmla="*/ 49 w 112"/>
                  <a:gd name="T37" fmla="*/ 6 h 19"/>
                  <a:gd name="T38" fmla="*/ 69 w 112"/>
                  <a:gd name="T39" fmla="*/ 8 h 19"/>
                  <a:gd name="T40" fmla="*/ 87 w 112"/>
                  <a:gd name="T41" fmla="*/ 9 h 19"/>
                  <a:gd name="T42" fmla="*/ 95 w 112"/>
                  <a:gd name="T43" fmla="*/ 11 h 19"/>
                  <a:gd name="T44" fmla="*/ 95 w 112"/>
                  <a:gd name="T45"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9">
                    <a:moveTo>
                      <a:pt x="95" y="14"/>
                    </a:moveTo>
                    <a:cubicBezTo>
                      <a:pt x="95" y="14"/>
                      <a:pt x="85" y="17"/>
                      <a:pt x="75" y="18"/>
                    </a:cubicBezTo>
                    <a:cubicBezTo>
                      <a:pt x="65" y="19"/>
                      <a:pt x="52" y="19"/>
                      <a:pt x="37" y="19"/>
                    </a:cubicBezTo>
                    <a:cubicBezTo>
                      <a:pt x="21" y="19"/>
                      <a:pt x="9" y="19"/>
                      <a:pt x="0" y="18"/>
                    </a:cubicBezTo>
                    <a:cubicBezTo>
                      <a:pt x="6" y="15"/>
                      <a:pt x="6" y="15"/>
                      <a:pt x="6" y="15"/>
                    </a:cubicBezTo>
                    <a:cubicBezTo>
                      <a:pt x="18" y="16"/>
                      <a:pt x="30" y="16"/>
                      <a:pt x="42" y="16"/>
                    </a:cubicBezTo>
                    <a:cubicBezTo>
                      <a:pt x="58" y="16"/>
                      <a:pt x="69" y="14"/>
                      <a:pt x="69" y="14"/>
                    </a:cubicBezTo>
                    <a:cubicBezTo>
                      <a:pt x="68" y="13"/>
                      <a:pt x="68" y="13"/>
                      <a:pt x="68" y="13"/>
                    </a:cubicBezTo>
                    <a:cubicBezTo>
                      <a:pt x="61" y="12"/>
                      <a:pt x="61" y="12"/>
                      <a:pt x="61" y="12"/>
                    </a:cubicBezTo>
                    <a:cubicBezTo>
                      <a:pt x="61" y="12"/>
                      <a:pt x="53" y="11"/>
                      <a:pt x="47" y="11"/>
                    </a:cubicBezTo>
                    <a:cubicBezTo>
                      <a:pt x="34" y="10"/>
                      <a:pt x="23" y="8"/>
                      <a:pt x="23" y="8"/>
                    </a:cubicBezTo>
                    <a:cubicBezTo>
                      <a:pt x="20" y="5"/>
                      <a:pt x="20" y="5"/>
                      <a:pt x="20" y="5"/>
                    </a:cubicBezTo>
                    <a:cubicBezTo>
                      <a:pt x="20" y="5"/>
                      <a:pt x="29" y="2"/>
                      <a:pt x="38" y="1"/>
                    </a:cubicBezTo>
                    <a:cubicBezTo>
                      <a:pt x="48" y="0"/>
                      <a:pt x="60" y="0"/>
                      <a:pt x="74" y="0"/>
                    </a:cubicBezTo>
                    <a:cubicBezTo>
                      <a:pt x="88" y="0"/>
                      <a:pt x="100" y="0"/>
                      <a:pt x="112" y="1"/>
                    </a:cubicBezTo>
                    <a:cubicBezTo>
                      <a:pt x="99" y="4"/>
                      <a:pt x="99" y="4"/>
                      <a:pt x="99" y="4"/>
                    </a:cubicBezTo>
                    <a:cubicBezTo>
                      <a:pt x="87" y="3"/>
                      <a:pt x="77" y="3"/>
                      <a:pt x="68" y="3"/>
                    </a:cubicBezTo>
                    <a:cubicBezTo>
                      <a:pt x="55" y="3"/>
                      <a:pt x="46" y="5"/>
                      <a:pt x="46" y="5"/>
                    </a:cubicBezTo>
                    <a:cubicBezTo>
                      <a:pt x="49" y="6"/>
                      <a:pt x="49" y="6"/>
                      <a:pt x="49" y="6"/>
                    </a:cubicBezTo>
                    <a:cubicBezTo>
                      <a:pt x="49" y="6"/>
                      <a:pt x="58" y="7"/>
                      <a:pt x="69" y="8"/>
                    </a:cubicBezTo>
                    <a:cubicBezTo>
                      <a:pt x="77" y="8"/>
                      <a:pt x="87" y="9"/>
                      <a:pt x="87" y="9"/>
                    </a:cubicBezTo>
                    <a:cubicBezTo>
                      <a:pt x="95" y="11"/>
                      <a:pt x="95" y="11"/>
                      <a:pt x="95" y="11"/>
                    </a:cubicBezTo>
                    <a:lnTo>
                      <a:pt x="95"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5" name="Freeform 468"/>
              <p:cNvSpPr>
                <a:spLocks/>
              </p:cNvSpPr>
              <p:nvPr/>
            </p:nvSpPr>
            <p:spPr bwMode="auto">
              <a:xfrm>
                <a:off x="-28522613" y="827088"/>
                <a:ext cx="404813" cy="71438"/>
              </a:xfrm>
              <a:custGeom>
                <a:avLst/>
                <a:gdLst>
                  <a:gd name="T0" fmla="*/ 44 w 108"/>
                  <a:gd name="T1" fmla="*/ 19 h 19"/>
                  <a:gd name="T2" fmla="*/ 7 w 108"/>
                  <a:gd name="T3" fmla="*/ 17 h 19"/>
                  <a:gd name="T4" fmla="*/ 4 w 108"/>
                  <a:gd name="T5" fmla="*/ 10 h 19"/>
                  <a:gd name="T6" fmla="*/ 29 w 108"/>
                  <a:gd name="T7" fmla="*/ 2 h 19"/>
                  <a:gd name="T8" fmla="*/ 76 w 108"/>
                  <a:gd name="T9" fmla="*/ 0 h 19"/>
                  <a:gd name="T10" fmla="*/ 108 w 108"/>
                  <a:gd name="T11" fmla="*/ 1 h 19"/>
                  <a:gd name="T12" fmla="*/ 95 w 108"/>
                  <a:gd name="T13" fmla="*/ 4 h 19"/>
                  <a:gd name="T14" fmla="*/ 70 w 108"/>
                  <a:gd name="T15" fmla="*/ 3 h 19"/>
                  <a:gd name="T16" fmla="*/ 30 w 108"/>
                  <a:gd name="T17" fmla="*/ 10 h 19"/>
                  <a:gd name="T18" fmla="*/ 30 w 108"/>
                  <a:gd name="T19" fmla="*/ 14 h 19"/>
                  <a:gd name="T20" fmla="*/ 50 w 108"/>
                  <a:gd name="T21" fmla="*/ 16 h 19"/>
                  <a:gd name="T22" fmla="*/ 84 w 108"/>
                  <a:gd name="T23" fmla="*/ 15 h 19"/>
                  <a:gd name="T24" fmla="*/ 79 w 108"/>
                  <a:gd name="T25" fmla="*/ 18 h 19"/>
                  <a:gd name="T26" fmla="*/ 63 w 108"/>
                  <a:gd name="T27" fmla="*/ 19 h 19"/>
                  <a:gd name="T28" fmla="*/ 44 w 108"/>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19">
                    <a:moveTo>
                      <a:pt x="44" y="19"/>
                    </a:moveTo>
                    <a:cubicBezTo>
                      <a:pt x="26" y="19"/>
                      <a:pt x="14" y="19"/>
                      <a:pt x="7" y="17"/>
                    </a:cubicBezTo>
                    <a:cubicBezTo>
                      <a:pt x="0" y="15"/>
                      <a:pt x="4" y="10"/>
                      <a:pt x="4" y="10"/>
                    </a:cubicBezTo>
                    <a:cubicBezTo>
                      <a:pt x="4" y="10"/>
                      <a:pt x="17" y="4"/>
                      <a:pt x="29" y="2"/>
                    </a:cubicBezTo>
                    <a:cubicBezTo>
                      <a:pt x="42" y="1"/>
                      <a:pt x="57" y="0"/>
                      <a:pt x="76" y="0"/>
                    </a:cubicBezTo>
                    <a:cubicBezTo>
                      <a:pt x="88" y="0"/>
                      <a:pt x="99" y="0"/>
                      <a:pt x="108" y="1"/>
                    </a:cubicBezTo>
                    <a:cubicBezTo>
                      <a:pt x="95" y="4"/>
                      <a:pt x="95" y="4"/>
                      <a:pt x="95" y="4"/>
                    </a:cubicBezTo>
                    <a:cubicBezTo>
                      <a:pt x="86" y="3"/>
                      <a:pt x="77" y="3"/>
                      <a:pt x="70" y="3"/>
                    </a:cubicBezTo>
                    <a:cubicBezTo>
                      <a:pt x="50" y="3"/>
                      <a:pt x="36" y="5"/>
                      <a:pt x="30" y="10"/>
                    </a:cubicBezTo>
                    <a:cubicBezTo>
                      <a:pt x="30" y="14"/>
                      <a:pt x="30" y="14"/>
                      <a:pt x="30" y="14"/>
                    </a:cubicBezTo>
                    <a:cubicBezTo>
                      <a:pt x="30" y="14"/>
                      <a:pt x="41" y="16"/>
                      <a:pt x="50" y="16"/>
                    </a:cubicBezTo>
                    <a:cubicBezTo>
                      <a:pt x="62" y="16"/>
                      <a:pt x="73" y="15"/>
                      <a:pt x="84" y="15"/>
                    </a:cubicBezTo>
                    <a:cubicBezTo>
                      <a:pt x="79" y="18"/>
                      <a:pt x="79" y="18"/>
                      <a:pt x="79" y="18"/>
                    </a:cubicBezTo>
                    <a:cubicBezTo>
                      <a:pt x="63" y="19"/>
                      <a:pt x="63" y="19"/>
                      <a:pt x="63" y="19"/>
                    </a:cubicBezTo>
                    <a:cubicBezTo>
                      <a:pt x="63" y="19"/>
                      <a:pt x="52" y="19"/>
                      <a:pt x="44" y="1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6" name="Freeform 470"/>
              <p:cNvSpPr>
                <a:spLocks/>
              </p:cNvSpPr>
              <p:nvPr/>
            </p:nvSpPr>
            <p:spPr bwMode="auto">
              <a:xfrm>
                <a:off x="-20867688" y="881063"/>
                <a:ext cx="311150" cy="66675"/>
              </a:xfrm>
              <a:custGeom>
                <a:avLst/>
                <a:gdLst>
                  <a:gd name="T0" fmla="*/ 18 w 83"/>
                  <a:gd name="T1" fmla="*/ 18 h 18"/>
                  <a:gd name="T2" fmla="*/ 0 w 83"/>
                  <a:gd name="T3" fmla="*/ 18 h 18"/>
                  <a:gd name="T4" fmla="*/ 21 w 83"/>
                  <a:gd name="T5" fmla="*/ 0 h 18"/>
                  <a:gd name="T6" fmla="*/ 83 w 83"/>
                  <a:gd name="T7" fmla="*/ 0 h 18"/>
                  <a:gd name="T8" fmla="*/ 80 w 83"/>
                  <a:gd name="T9" fmla="*/ 3 h 18"/>
                  <a:gd name="T10" fmla="*/ 36 w 83"/>
                  <a:gd name="T11" fmla="*/ 3 h 18"/>
                  <a:gd name="T12" fmla="*/ 29 w 83"/>
                  <a:gd name="T13" fmla="*/ 8 h 18"/>
                  <a:gd name="T14" fmla="*/ 71 w 83"/>
                  <a:gd name="T15" fmla="*/ 8 h 18"/>
                  <a:gd name="T16" fmla="*/ 68 w 83"/>
                  <a:gd name="T17" fmla="*/ 11 h 18"/>
                  <a:gd name="T18" fmla="*/ 27 w 83"/>
                  <a:gd name="T19" fmla="*/ 11 h 18"/>
                  <a:gd name="T20" fmla="*/ 18 w 8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8">
                    <a:moveTo>
                      <a:pt x="18" y="18"/>
                    </a:moveTo>
                    <a:cubicBezTo>
                      <a:pt x="0" y="18"/>
                      <a:pt x="0" y="18"/>
                      <a:pt x="0" y="18"/>
                    </a:cubicBezTo>
                    <a:cubicBezTo>
                      <a:pt x="7" y="12"/>
                      <a:pt x="14" y="7"/>
                      <a:pt x="21" y="0"/>
                    </a:cubicBezTo>
                    <a:cubicBezTo>
                      <a:pt x="42" y="0"/>
                      <a:pt x="62" y="0"/>
                      <a:pt x="83" y="0"/>
                    </a:cubicBezTo>
                    <a:cubicBezTo>
                      <a:pt x="80" y="3"/>
                      <a:pt x="80" y="3"/>
                      <a:pt x="80" y="3"/>
                    </a:cubicBezTo>
                    <a:cubicBezTo>
                      <a:pt x="66" y="3"/>
                      <a:pt x="51" y="3"/>
                      <a:pt x="36" y="3"/>
                    </a:cubicBezTo>
                    <a:cubicBezTo>
                      <a:pt x="29" y="8"/>
                      <a:pt x="29" y="8"/>
                      <a:pt x="29" y="8"/>
                    </a:cubicBezTo>
                    <a:cubicBezTo>
                      <a:pt x="43" y="8"/>
                      <a:pt x="57" y="8"/>
                      <a:pt x="71" y="8"/>
                    </a:cubicBezTo>
                    <a:cubicBezTo>
                      <a:pt x="68" y="11"/>
                      <a:pt x="68" y="11"/>
                      <a:pt x="68" y="11"/>
                    </a:cubicBezTo>
                    <a:cubicBezTo>
                      <a:pt x="54" y="11"/>
                      <a:pt x="40" y="11"/>
                      <a:pt x="27"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7" name="Freeform 471"/>
              <p:cNvSpPr>
                <a:spLocks/>
              </p:cNvSpPr>
              <p:nvPr/>
            </p:nvSpPr>
            <p:spPr bwMode="auto">
              <a:xfrm>
                <a:off x="-20512088" y="881063"/>
                <a:ext cx="200025" cy="66675"/>
              </a:xfrm>
              <a:custGeom>
                <a:avLst/>
                <a:gdLst>
                  <a:gd name="T0" fmla="*/ 32 w 53"/>
                  <a:gd name="T1" fmla="*/ 18 h 18"/>
                  <a:gd name="T2" fmla="*/ 14 w 53"/>
                  <a:gd name="T3" fmla="*/ 18 h 18"/>
                  <a:gd name="T4" fmla="*/ 28 w 53"/>
                  <a:gd name="T5" fmla="*/ 7 h 18"/>
                  <a:gd name="T6" fmla="*/ 32 w 53"/>
                  <a:gd name="T7" fmla="*/ 4 h 18"/>
                  <a:gd name="T8" fmla="*/ 27 w 53"/>
                  <a:gd name="T9" fmla="*/ 4 h 18"/>
                  <a:gd name="T10" fmla="*/ 7 w 53"/>
                  <a:gd name="T11" fmla="*/ 7 h 18"/>
                  <a:gd name="T12" fmla="*/ 0 w 53"/>
                  <a:gd name="T13" fmla="*/ 5 h 18"/>
                  <a:gd name="T14" fmla="*/ 38 w 53"/>
                  <a:gd name="T15" fmla="*/ 0 h 18"/>
                  <a:gd name="T16" fmla="*/ 53 w 53"/>
                  <a:gd name="T17" fmla="*/ 0 h 18"/>
                  <a:gd name="T18" fmla="*/ 32 w 53"/>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8">
                    <a:moveTo>
                      <a:pt x="32" y="18"/>
                    </a:moveTo>
                    <a:cubicBezTo>
                      <a:pt x="14" y="18"/>
                      <a:pt x="14" y="18"/>
                      <a:pt x="14" y="18"/>
                    </a:cubicBezTo>
                    <a:cubicBezTo>
                      <a:pt x="28" y="7"/>
                      <a:pt x="28" y="7"/>
                      <a:pt x="28" y="7"/>
                    </a:cubicBezTo>
                    <a:cubicBezTo>
                      <a:pt x="32" y="4"/>
                      <a:pt x="32" y="4"/>
                      <a:pt x="32" y="4"/>
                    </a:cubicBezTo>
                    <a:cubicBezTo>
                      <a:pt x="27" y="4"/>
                      <a:pt x="27" y="4"/>
                      <a:pt x="27" y="4"/>
                    </a:cubicBezTo>
                    <a:cubicBezTo>
                      <a:pt x="27" y="4"/>
                      <a:pt x="18" y="5"/>
                      <a:pt x="7" y="7"/>
                    </a:cubicBezTo>
                    <a:cubicBezTo>
                      <a:pt x="0" y="5"/>
                      <a:pt x="0" y="5"/>
                      <a:pt x="0" y="5"/>
                    </a:cubicBezTo>
                    <a:cubicBezTo>
                      <a:pt x="13" y="3"/>
                      <a:pt x="25" y="2"/>
                      <a:pt x="38" y="0"/>
                    </a:cubicBezTo>
                    <a:cubicBezTo>
                      <a:pt x="53" y="0"/>
                      <a:pt x="53" y="0"/>
                      <a:pt x="53" y="0"/>
                    </a:cubicBezTo>
                    <a:cubicBezTo>
                      <a:pt x="46" y="7"/>
                      <a:pt x="39" y="12"/>
                      <a:pt x="3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8" name="Freeform 472"/>
              <p:cNvSpPr>
                <a:spLocks/>
              </p:cNvSpPr>
              <p:nvPr/>
            </p:nvSpPr>
            <p:spPr bwMode="auto">
              <a:xfrm>
                <a:off x="-15794038" y="881063"/>
                <a:ext cx="300038" cy="66675"/>
              </a:xfrm>
              <a:custGeom>
                <a:avLst/>
                <a:gdLst>
                  <a:gd name="T0" fmla="*/ 18 w 80"/>
                  <a:gd name="T1" fmla="*/ 18 h 18"/>
                  <a:gd name="T2" fmla="*/ 0 w 80"/>
                  <a:gd name="T3" fmla="*/ 18 h 18"/>
                  <a:gd name="T4" fmla="*/ 17 w 80"/>
                  <a:gd name="T5" fmla="*/ 0 h 18"/>
                  <a:gd name="T6" fmla="*/ 80 w 80"/>
                  <a:gd name="T7" fmla="*/ 0 h 18"/>
                  <a:gd name="T8" fmla="*/ 77 w 80"/>
                  <a:gd name="T9" fmla="*/ 3 h 18"/>
                  <a:gd name="T10" fmla="*/ 33 w 80"/>
                  <a:gd name="T11" fmla="*/ 3 h 18"/>
                  <a:gd name="T12" fmla="*/ 28 w 80"/>
                  <a:gd name="T13" fmla="*/ 8 h 18"/>
                  <a:gd name="T14" fmla="*/ 69 w 80"/>
                  <a:gd name="T15" fmla="*/ 8 h 18"/>
                  <a:gd name="T16" fmla="*/ 67 w 80"/>
                  <a:gd name="T17" fmla="*/ 11 h 18"/>
                  <a:gd name="T18" fmla="*/ 25 w 80"/>
                  <a:gd name="T19" fmla="*/ 11 h 18"/>
                  <a:gd name="T20" fmla="*/ 18 w 80"/>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8">
                    <a:moveTo>
                      <a:pt x="18" y="18"/>
                    </a:moveTo>
                    <a:cubicBezTo>
                      <a:pt x="12" y="18"/>
                      <a:pt x="6" y="18"/>
                      <a:pt x="0" y="18"/>
                    </a:cubicBezTo>
                    <a:cubicBezTo>
                      <a:pt x="17" y="0"/>
                      <a:pt x="17" y="0"/>
                      <a:pt x="17" y="0"/>
                    </a:cubicBezTo>
                    <a:cubicBezTo>
                      <a:pt x="38" y="0"/>
                      <a:pt x="59" y="0"/>
                      <a:pt x="80" y="0"/>
                    </a:cubicBezTo>
                    <a:cubicBezTo>
                      <a:pt x="77" y="3"/>
                      <a:pt x="77" y="3"/>
                      <a:pt x="77" y="3"/>
                    </a:cubicBezTo>
                    <a:cubicBezTo>
                      <a:pt x="63" y="3"/>
                      <a:pt x="48" y="3"/>
                      <a:pt x="33" y="3"/>
                    </a:cubicBezTo>
                    <a:cubicBezTo>
                      <a:pt x="28" y="8"/>
                      <a:pt x="28" y="8"/>
                      <a:pt x="28" y="8"/>
                    </a:cubicBezTo>
                    <a:cubicBezTo>
                      <a:pt x="42" y="8"/>
                      <a:pt x="56" y="8"/>
                      <a:pt x="69" y="8"/>
                    </a:cubicBezTo>
                    <a:cubicBezTo>
                      <a:pt x="67" y="11"/>
                      <a:pt x="67" y="11"/>
                      <a:pt x="67" y="11"/>
                    </a:cubicBezTo>
                    <a:cubicBezTo>
                      <a:pt x="53" y="11"/>
                      <a:pt x="39" y="11"/>
                      <a:pt x="25"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9" name="Freeform 473"/>
              <p:cNvSpPr>
                <a:spLocks/>
              </p:cNvSpPr>
              <p:nvPr/>
            </p:nvSpPr>
            <p:spPr bwMode="auto">
              <a:xfrm>
                <a:off x="-15511463" y="881063"/>
                <a:ext cx="314325" cy="66675"/>
              </a:xfrm>
              <a:custGeom>
                <a:avLst/>
                <a:gdLst>
                  <a:gd name="T0" fmla="*/ 76 w 84"/>
                  <a:gd name="T1" fmla="*/ 18 h 18"/>
                  <a:gd name="T2" fmla="*/ 0 w 84"/>
                  <a:gd name="T3" fmla="*/ 18 h 18"/>
                  <a:gd name="T4" fmla="*/ 2 w 84"/>
                  <a:gd name="T5" fmla="*/ 16 h 18"/>
                  <a:gd name="T6" fmla="*/ 35 w 84"/>
                  <a:gd name="T7" fmla="*/ 11 h 18"/>
                  <a:gd name="T8" fmla="*/ 55 w 84"/>
                  <a:gd name="T9" fmla="*/ 9 h 18"/>
                  <a:gd name="T10" fmla="*/ 62 w 84"/>
                  <a:gd name="T11" fmla="*/ 7 h 18"/>
                  <a:gd name="T12" fmla="*/ 66 w 84"/>
                  <a:gd name="T13" fmla="*/ 5 h 18"/>
                  <a:gd name="T14" fmla="*/ 63 w 84"/>
                  <a:gd name="T15" fmla="*/ 3 h 18"/>
                  <a:gd name="T16" fmla="*/ 51 w 84"/>
                  <a:gd name="T17" fmla="*/ 3 h 18"/>
                  <a:gd name="T18" fmla="*/ 38 w 84"/>
                  <a:gd name="T19" fmla="*/ 3 h 18"/>
                  <a:gd name="T20" fmla="*/ 23 w 84"/>
                  <a:gd name="T21" fmla="*/ 5 h 18"/>
                  <a:gd name="T22" fmla="*/ 16 w 84"/>
                  <a:gd name="T23" fmla="*/ 3 h 18"/>
                  <a:gd name="T24" fmla="*/ 35 w 84"/>
                  <a:gd name="T25" fmla="*/ 1 h 18"/>
                  <a:gd name="T26" fmla="*/ 54 w 84"/>
                  <a:gd name="T27" fmla="*/ 0 h 18"/>
                  <a:gd name="T28" fmla="*/ 78 w 84"/>
                  <a:gd name="T29" fmla="*/ 1 h 18"/>
                  <a:gd name="T30" fmla="*/ 84 w 84"/>
                  <a:gd name="T31" fmla="*/ 5 h 18"/>
                  <a:gd name="T32" fmla="*/ 79 w 84"/>
                  <a:gd name="T33" fmla="*/ 7 h 18"/>
                  <a:gd name="T34" fmla="*/ 69 w 84"/>
                  <a:gd name="T35" fmla="*/ 9 h 18"/>
                  <a:gd name="T36" fmla="*/ 47 w 84"/>
                  <a:gd name="T37" fmla="*/ 13 h 18"/>
                  <a:gd name="T38" fmla="*/ 25 w 84"/>
                  <a:gd name="T39" fmla="*/ 15 h 18"/>
                  <a:gd name="T40" fmla="*/ 25 w 84"/>
                  <a:gd name="T41" fmla="*/ 16 h 18"/>
                  <a:gd name="T42" fmla="*/ 78 w 84"/>
                  <a:gd name="T43" fmla="*/ 16 h 18"/>
                  <a:gd name="T44" fmla="*/ 76 w 84"/>
                  <a:gd name="T4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18">
                    <a:moveTo>
                      <a:pt x="76" y="18"/>
                    </a:moveTo>
                    <a:cubicBezTo>
                      <a:pt x="50" y="18"/>
                      <a:pt x="25" y="18"/>
                      <a:pt x="0" y="18"/>
                    </a:cubicBezTo>
                    <a:cubicBezTo>
                      <a:pt x="2" y="16"/>
                      <a:pt x="2" y="16"/>
                      <a:pt x="2" y="16"/>
                    </a:cubicBezTo>
                    <a:cubicBezTo>
                      <a:pt x="13" y="15"/>
                      <a:pt x="24" y="13"/>
                      <a:pt x="35" y="11"/>
                    </a:cubicBezTo>
                    <a:cubicBezTo>
                      <a:pt x="45" y="10"/>
                      <a:pt x="55" y="9"/>
                      <a:pt x="55" y="9"/>
                    </a:cubicBezTo>
                    <a:cubicBezTo>
                      <a:pt x="62" y="7"/>
                      <a:pt x="62" y="7"/>
                      <a:pt x="62" y="7"/>
                    </a:cubicBezTo>
                    <a:cubicBezTo>
                      <a:pt x="66" y="5"/>
                      <a:pt x="66" y="5"/>
                      <a:pt x="66" y="5"/>
                    </a:cubicBezTo>
                    <a:cubicBezTo>
                      <a:pt x="63" y="3"/>
                      <a:pt x="63" y="3"/>
                      <a:pt x="63" y="3"/>
                    </a:cubicBezTo>
                    <a:cubicBezTo>
                      <a:pt x="51" y="3"/>
                      <a:pt x="51" y="3"/>
                      <a:pt x="51" y="3"/>
                    </a:cubicBezTo>
                    <a:cubicBezTo>
                      <a:pt x="38" y="3"/>
                      <a:pt x="38" y="3"/>
                      <a:pt x="38" y="3"/>
                    </a:cubicBezTo>
                    <a:cubicBezTo>
                      <a:pt x="23" y="5"/>
                      <a:pt x="23" y="5"/>
                      <a:pt x="23" y="5"/>
                    </a:cubicBezTo>
                    <a:cubicBezTo>
                      <a:pt x="16" y="3"/>
                      <a:pt x="16" y="3"/>
                      <a:pt x="16" y="3"/>
                    </a:cubicBezTo>
                    <a:cubicBezTo>
                      <a:pt x="22" y="2"/>
                      <a:pt x="29" y="1"/>
                      <a:pt x="35" y="1"/>
                    </a:cubicBezTo>
                    <a:cubicBezTo>
                      <a:pt x="41" y="0"/>
                      <a:pt x="48" y="0"/>
                      <a:pt x="54" y="0"/>
                    </a:cubicBezTo>
                    <a:cubicBezTo>
                      <a:pt x="64" y="0"/>
                      <a:pt x="78" y="1"/>
                      <a:pt x="78" y="1"/>
                    </a:cubicBezTo>
                    <a:cubicBezTo>
                      <a:pt x="84" y="5"/>
                      <a:pt x="84" y="5"/>
                      <a:pt x="84" y="5"/>
                    </a:cubicBezTo>
                    <a:cubicBezTo>
                      <a:pt x="79" y="7"/>
                      <a:pt x="79" y="7"/>
                      <a:pt x="79" y="7"/>
                    </a:cubicBezTo>
                    <a:cubicBezTo>
                      <a:pt x="69" y="9"/>
                      <a:pt x="69" y="9"/>
                      <a:pt x="69" y="9"/>
                    </a:cubicBezTo>
                    <a:cubicBezTo>
                      <a:pt x="69" y="9"/>
                      <a:pt x="57" y="11"/>
                      <a:pt x="47" y="13"/>
                    </a:cubicBezTo>
                    <a:cubicBezTo>
                      <a:pt x="40" y="14"/>
                      <a:pt x="33" y="15"/>
                      <a:pt x="25" y="15"/>
                    </a:cubicBezTo>
                    <a:cubicBezTo>
                      <a:pt x="25" y="16"/>
                      <a:pt x="25" y="16"/>
                      <a:pt x="25" y="16"/>
                    </a:cubicBezTo>
                    <a:cubicBezTo>
                      <a:pt x="43" y="16"/>
                      <a:pt x="60" y="16"/>
                      <a:pt x="78" y="16"/>
                    </a:cubicBezTo>
                    <a:lnTo>
                      <a:pt x="7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0" name="Freeform 474"/>
              <p:cNvSpPr>
                <a:spLocks/>
              </p:cNvSpPr>
              <p:nvPr/>
            </p:nvSpPr>
            <p:spPr bwMode="auto">
              <a:xfrm>
                <a:off x="-10715625" y="881063"/>
                <a:ext cx="280988" cy="66675"/>
              </a:xfrm>
              <a:custGeom>
                <a:avLst/>
                <a:gdLst>
                  <a:gd name="T0" fmla="*/ 18 w 75"/>
                  <a:gd name="T1" fmla="*/ 18 h 18"/>
                  <a:gd name="T2" fmla="*/ 0 w 75"/>
                  <a:gd name="T3" fmla="*/ 18 h 18"/>
                  <a:gd name="T4" fmla="*/ 13 w 75"/>
                  <a:gd name="T5" fmla="*/ 0 h 18"/>
                  <a:gd name="T6" fmla="*/ 75 w 75"/>
                  <a:gd name="T7" fmla="*/ 0 h 18"/>
                  <a:gd name="T8" fmla="*/ 73 w 75"/>
                  <a:gd name="T9" fmla="*/ 3 h 18"/>
                  <a:gd name="T10" fmla="*/ 29 w 75"/>
                  <a:gd name="T11" fmla="*/ 3 h 18"/>
                  <a:gd name="T12" fmla="*/ 25 w 75"/>
                  <a:gd name="T13" fmla="*/ 8 h 18"/>
                  <a:gd name="T14" fmla="*/ 66 w 75"/>
                  <a:gd name="T15" fmla="*/ 8 h 18"/>
                  <a:gd name="T16" fmla="*/ 65 w 75"/>
                  <a:gd name="T17" fmla="*/ 11 h 18"/>
                  <a:gd name="T18" fmla="*/ 23 w 75"/>
                  <a:gd name="T19" fmla="*/ 11 h 18"/>
                  <a:gd name="T20" fmla="*/ 18 w 75"/>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8">
                    <a:moveTo>
                      <a:pt x="18" y="18"/>
                    </a:moveTo>
                    <a:cubicBezTo>
                      <a:pt x="12" y="18"/>
                      <a:pt x="6" y="18"/>
                      <a:pt x="0" y="18"/>
                    </a:cubicBezTo>
                    <a:cubicBezTo>
                      <a:pt x="13" y="0"/>
                      <a:pt x="13" y="0"/>
                      <a:pt x="13" y="0"/>
                    </a:cubicBezTo>
                    <a:cubicBezTo>
                      <a:pt x="33" y="0"/>
                      <a:pt x="54" y="0"/>
                      <a:pt x="75" y="0"/>
                    </a:cubicBezTo>
                    <a:cubicBezTo>
                      <a:pt x="73" y="3"/>
                      <a:pt x="73" y="3"/>
                      <a:pt x="73" y="3"/>
                    </a:cubicBezTo>
                    <a:cubicBezTo>
                      <a:pt x="58" y="3"/>
                      <a:pt x="44" y="3"/>
                      <a:pt x="29" y="3"/>
                    </a:cubicBezTo>
                    <a:cubicBezTo>
                      <a:pt x="25" y="8"/>
                      <a:pt x="25" y="8"/>
                      <a:pt x="25" y="8"/>
                    </a:cubicBezTo>
                    <a:cubicBezTo>
                      <a:pt x="39" y="8"/>
                      <a:pt x="53" y="8"/>
                      <a:pt x="66" y="8"/>
                    </a:cubicBezTo>
                    <a:cubicBezTo>
                      <a:pt x="65" y="11"/>
                      <a:pt x="65" y="11"/>
                      <a:pt x="65" y="11"/>
                    </a:cubicBezTo>
                    <a:cubicBezTo>
                      <a:pt x="51" y="11"/>
                      <a:pt x="37" y="11"/>
                      <a:pt x="23"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1" name="Freeform 475"/>
              <p:cNvSpPr>
                <a:spLocks/>
              </p:cNvSpPr>
              <p:nvPr/>
            </p:nvSpPr>
            <p:spPr bwMode="auto">
              <a:xfrm>
                <a:off x="-10434638" y="881063"/>
                <a:ext cx="300038" cy="66675"/>
              </a:xfrm>
              <a:custGeom>
                <a:avLst/>
                <a:gdLst>
                  <a:gd name="T0" fmla="*/ 80 w 80"/>
                  <a:gd name="T1" fmla="*/ 5 h 18"/>
                  <a:gd name="T2" fmla="*/ 72 w 80"/>
                  <a:gd name="T3" fmla="*/ 7 h 18"/>
                  <a:gd name="T4" fmla="*/ 54 w 80"/>
                  <a:gd name="T5" fmla="*/ 9 h 18"/>
                  <a:gd name="T6" fmla="*/ 54 w 80"/>
                  <a:gd name="T7" fmla="*/ 9 h 18"/>
                  <a:gd name="T8" fmla="*/ 73 w 80"/>
                  <a:gd name="T9" fmla="*/ 10 h 18"/>
                  <a:gd name="T10" fmla="*/ 77 w 80"/>
                  <a:gd name="T11" fmla="*/ 13 h 18"/>
                  <a:gd name="T12" fmla="*/ 63 w 80"/>
                  <a:gd name="T13" fmla="*/ 17 h 18"/>
                  <a:gd name="T14" fmla="*/ 30 w 80"/>
                  <a:gd name="T15" fmla="*/ 18 h 18"/>
                  <a:gd name="T16" fmla="*/ 0 w 80"/>
                  <a:gd name="T17" fmla="*/ 18 h 18"/>
                  <a:gd name="T18" fmla="*/ 2 w 80"/>
                  <a:gd name="T19" fmla="*/ 15 h 18"/>
                  <a:gd name="T20" fmla="*/ 16 w 80"/>
                  <a:gd name="T21" fmla="*/ 16 h 18"/>
                  <a:gd name="T22" fmla="*/ 31 w 80"/>
                  <a:gd name="T23" fmla="*/ 16 h 18"/>
                  <a:gd name="T24" fmla="*/ 51 w 80"/>
                  <a:gd name="T25" fmla="*/ 15 h 18"/>
                  <a:gd name="T26" fmla="*/ 59 w 80"/>
                  <a:gd name="T27" fmla="*/ 13 h 18"/>
                  <a:gd name="T28" fmla="*/ 53 w 80"/>
                  <a:gd name="T29" fmla="*/ 11 h 18"/>
                  <a:gd name="T30" fmla="*/ 31 w 80"/>
                  <a:gd name="T31" fmla="*/ 10 h 18"/>
                  <a:gd name="T32" fmla="*/ 22 w 80"/>
                  <a:gd name="T33" fmla="*/ 10 h 18"/>
                  <a:gd name="T34" fmla="*/ 23 w 80"/>
                  <a:gd name="T35" fmla="*/ 8 h 18"/>
                  <a:gd name="T36" fmla="*/ 33 w 80"/>
                  <a:gd name="T37" fmla="*/ 8 h 18"/>
                  <a:gd name="T38" fmla="*/ 62 w 80"/>
                  <a:gd name="T39" fmla="*/ 5 h 18"/>
                  <a:gd name="T40" fmla="*/ 58 w 80"/>
                  <a:gd name="T41" fmla="*/ 3 h 18"/>
                  <a:gd name="T42" fmla="*/ 45 w 80"/>
                  <a:gd name="T43" fmla="*/ 3 h 18"/>
                  <a:gd name="T44" fmla="*/ 33 w 80"/>
                  <a:gd name="T45" fmla="*/ 3 h 18"/>
                  <a:gd name="T46" fmla="*/ 19 w 80"/>
                  <a:gd name="T47" fmla="*/ 4 h 18"/>
                  <a:gd name="T48" fmla="*/ 11 w 80"/>
                  <a:gd name="T49" fmla="*/ 2 h 18"/>
                  <a:gd name="T50" fmla="*/ 48 w 80"/>
                  <a:gd name="T51" fmla="*/ 0 h 18"/>
                  <a:gd name="T52" fmla="*/ 73 w 80"/>
                  <a:gd name="T53" fmla="*/ 1 h 18"/>
                  <a:gd name="T54" fmla="*/ 80 w 80"/>
                  <a:gd name="T55"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8">
                    <a:moveTo>
                      <a:pt x="80" y="5"/>
                    </a:moveTo>
                    <a:cubicBezTo>
                      <a:pt x="72" y="7"/>
                      <a:pt x="72" y="7"/>
                      <a:pt x="72" y="7"/>
                    </a:cubicBezTo>
                    <a:cubicBezTo>
                      <a:pt x="72" y="7"/>
                      <a:pt x="61" y="9"/>
                      <a:pt x="54" y="9"/>
                    </a:cubicBezTo>
                    <a:cubicBezTo>
                      <a:pt x="54" y="9"/>
                      <a:pt x="54" y="9"/>
                      <a:pt x="54" y="9"/>
                    </a:cubicBezTo>
                    <a:cubicBezTo>
                      <a:pt x="62" y="9"/>
                      <a:pt x="73" y="10"/>
                      <a:pt x="73" y="10"/>
                    </a:cubicBezTo>
                    <a:cubicBezTo>
                      <a:pt x="77" y="13"/>
                      <a:pt x="77" y="13"/>
                      <a:pt x="77" y="13"/>
                    </a:cubicBezTo>
                    <a:cubicBezTo>
                      <a:pt x="77" y="13"/>
                      <a:pt x="72" y="16"/>
                      <a:pt x="63" y="17"/>
                    </a:cubicBezTo>
                    <a:cubicBezTo>
                      <a:pt x="55" y="18"/>
                      <a:pt x="44" y="18"/>
                      <a:pt x="30" y="18"/>
                    </a:cubicBezTo>
                    <a:cubicBezTo>
                      <a:pt x="18" y="18"/>
                      <a:pt x="8" y="18"/>
                      <a:pt x="0" y="18"/>
                    </a:cubicBezTo>
                    <a:cubicBezTo>
                      <a:pt x="2" y="15"/>
                      <a:pt x="2" y="15"/>
                      <a:pt x="2" y="15"/>
                    </a:cubicBezTo>
                    <a:cubicBezTo>
                      <a:pt x="16" y="16"/>
                      <a:pt x="16" y="16"/>
                      <a:pt x="16" y="16"/>
                    </a:cubicBezTo>
                    <a:cubicBezTo>
                      <a:pt x="31" y="16"/>
                      <a:pt x="31" y="16"/>
                      <a:pt x="31" y="16"/>
                    </a:cubicBezTo>
                    <a:cubicBezTo>
                      <a:pt x="39" y="16"/>
                      <a:pt x="51" y="15"/>
                      <a:pt x="51" y="15"/>
                    </a:cubicBezTo>
                    <a:cubicBezTo>
                      <a:pt x="59" y="13"/>
                      <a:pt x="59" y="13"/>
                      <a:pt x="59" y="13"/>
                    </a:cubicBezTo>
                    <a:cubicBezTo>
                      <a:pt x="53" y="11"/>
                      <a:pt x="53" y="11"/>
                      <a:pt x="53" y="11"/>
                    </a:cubicBezTo>
                    <a:cubicBezTo>
                      <a:pt x="53" y="11"/>
                      <a:pt x="42" y="10"/>
                      <a:pt x="31" y="10"/>
                    </a:cubicBezTo>
                    <a:cubicBezTo>
                      <a:pt x="22" y="10"/>
                      <a:pt x="22" y="10"/>
                      <a:pt x="22" y="10"/>
                    </a:cubicBezTo>
                    <a:cubicBezTo>
                      <a:pt x="23" y="8"/>
                      <a:pt x="23" y="8"/>
                      <a:pt x="23" y="8"/>
                    </a:cubicBezTo>
                    <a:cubicBezTo>
                      <a:pt x="33" y="8"/>
                      <a:pt x="33" y="8"/>
                      <a:pt x="33" y="8"/>
                    </a:cubicBezTo>
                    <a:cubicBezTo>
                      <a:pt x="51" y="8"/>
                      <a:pt x="62" y="5"/>
                      <a:pt x="62" y="5"/>
                    </a:cubicBezTo>
                    <a:cubicBezTo>
                      <a:pt x="58" y="3"/>
                      <a:pt x="58" y="3"/>
                      <a:pt x="58" y="3"/>
                    </a:cubicBezTo>
                    <a:cubicBezTo>
                      <a:pt x="58" y="3"/>
                      <a:pt x="51" y="3"/>
                      <a:pt x="45" y="3"/>
                    </a:cubicBezTo>
                    <a:cubicBezTo>
                      <a:pt x="33" y="3"/>
                      <a:pt x="33" y="3"/>
                      <a:pt x="33" y="3"/>
                    </a:cubicBezTo>
                    <a:cubicBezTo>
                      <a:pt x="19" y="4"/>
                      <a:pt x="19" y="4"/>
                      <a:pt x="19" y="4"/>
                    </a:cubicBezTo>
                    <a:cubicBezTo>
                      <a:pt x="11" y="2"/>
                      <a:pt x="11" y="2"/>
                      <a:pt x="11" y="2"/>
                    </a:cubicBezTo>
                    <a:cubicBezTo>
                      <a:pt x="22" y="1"/>
                      <a:pt x="34" y="0"/>
                      <a:pt x="48" y="0"/>
                    </a:cubicBezTo>
                    <a:cubicBezTo>
                      <a:pt x="59" y="0"/>
                      <a:pt x="73" y="1"/>
                      <a:pt x="73" y="1"/>
                    </a:cubicBezTo>
                    <a:lnTo>
                      <a:pt x="8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2" name="Freeform 476"/>
              <p:cNvSpPr>
                <a:spLocks/>
              </p:cNvSpPr>
              <p:nvPr/>
            </p:nvSpPr>
            <p:spPr bwMode="auto">
              <a:xfrm>
                <a:off x="-5640388" y="881063"/>
                <a:ext cx="269875" cy="66675"/>
              </a:xfrm>
              <a:custGeom>
                <a:avLst/>
                <a:gdLst>
                  <a:gd name="T0" fmla="*/ 18 w 72"/>
                  <a:gd name="T1" fmla="*/ 18 h 18"/>
                  <a:gd name="T2" fmla="*/ 0 w 72"/>
                  <a:gd name="T3" fmla="*/ 18 h 18"/>
                  <a:gd name="T4" fmla="*/ 9 w 72"/>
                  <a:gd name="T5" fmla="*/ 0 h 18"/>
                  <a:gd name="T6" fmla="*/ 72 w 72"/>
                  <a:gd name="T7" fmla="*/ 0 h 18"/>
                  <a:gd name="T8" fmla="*/ 70 w 72"/>
                  <a:gd name="T9" fmla="*/ 3 h 18"/>
                  <a:gd name="T10" fmla="*/ 26 w 72"/>
                  <a:gd name="T11" fmla="*/ 3 h 18"/>
                  <a:gd name="T12" fmla="*/ 23 w 72"/>
                  <a:gd name="T13" fmla="*/ 8 h 18"/>
                  <a:gd name="T14" fmla="*/ 65 w 72"/>
                  <a:gd name="T15" fmla="*/ 8 h 18"/>
                  <a:gd name="T16" fmla="*/ 63 w 72"/>
                  <a:gd name="T17" fmla="*/ 11 h 18"/>
                  <a:gd name="T18" fmla="*/ 22 w 72"/>
                  <a:gd name="T19" fmla="*/ 11 h 18"/>
                  <a:gd name="T20" fmla="*/ 18 w 72"/>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8">
                    <a:moveTo>
                      <a:pt x="18" y="18"/>
                    </a:moveTo>
                    <a:cubicBezTo>
                      <a:pt x="12" y="18"/>
                      <a:pt x="6" y="18"/>
                      <a:pt x="0" y="18"/>
                    </a:cubicBezTo>
                    <a:cubicBezTo>
                      <a:pt x="9" y="0"/>
                      <a:pt x="9" y="0"/>
                      <a:pt x="9" y="0"/>
                    </a:cubicBezTo>
                    <a:cubicBezTo>
                      <a:pt x="30" y="0"/>
                      <a:pt x="51" y="0"/>
                      <a:pt x="72" y="0"/>
                    </a:cubicBezTo>
                    <a:cubicBezTo>
                      <a:pt x="70" y="3"/>
                      <a:pt x="70" y="3"/>
                      <a:pt x="70" y="3"/>
                    </a:cubicBezTo>
                    <a:cubicBezTo>
                      <a:pt x="56" y="3"/>
                      <a:pt x="41" y="3"/>
                      <a:pt x="26" y="3"/>
                    </a:cubicBezTo>
                    <a:cubicBezTo>
                      <a:pt x="23" y="8"/>
                      <a:pt x="23" y="8"/>
                      <a:pt x="23" y="8"/>
                    </a:cubicBezTo>
                    <a:cubicBezTo>
                      <a:pt x="37" y="8"/>
                      <a:pt x="51" y="8"/>
                      <a:pt x="65" y="8"/>
                    </a:cubicBezTo>
                    <a:cubicBezTo>
                      <a:pt x="63" y="11"/>
                      <a:pt x="63" y="11"/>
                      <a:pt x="63" y="11"/>
                    </a:cubicBezTo>
                    <a:cubicBezTo>
                      <a:pt x="50" y="11"/>
                      <a:pt x="36" y="11"/>
                      <a:pt x="22"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3" name="Freeform 477"/>
              <p:cNvSpPr>
                <a:spLocks noEditPoints="1"/>
              </p:cNvSpPr>
              <p:nvPr/>
            </p:nvSpPr>
            <p:spPr bwMode="auto">
              <a:xfrm>
                <a:off x="-5367338" y="881063"/>
                <a:ext cx="315913" cy="66675"/>
              </a:xfrm>
              <a:custGeom>
                <a:avLst/>
                <a:gdLst>
                  <a:gd name="T0" fmla="*/ 83 w 84"/>
                  <a:gd name="T1" fmla="*/ 14 h 18"/>
                  <a:gd name="T2" fmla="*/ 68 w 84"/>
                  <a:gd name="T3" fmla="*/ 14 h 18"/>
                  <a:gd name="T4" fmla="*/ 66 w 84"/>
                  <a:gd name="T5" fmla="*/ 18 h 18"/>
                  <a:gd name="T6" fmla="*/ 49 w 84"/>
                  <a:gd name="T7" fmla="*/ 18 h 18"/>
                  <a:gd name="T8" fmla="*/ 51 w 84"/>
                  <a:gd name="T9" fmla="*/ 14 h 18"/>
                  <a:gd name="T10" fmla="*/ 0 w 84"/>
                  <a:gd name="T11" fmla="*/ 14 h 18"/>
                  <a:gd name="T12" fmla="*/ 1 w 84"/>
                  <a:gd name="T13" fmla="*/ 12 h 18"/>
                  <a:gd name="T14" fmla="*/ 57 w 84"/>
                  <a:gd name="T15" fmla="*/ 0 h 18"/>
                  <a:gd name="T16" fmla="*/ 75 w 84"/>
                  <a:gd name="T17" fmla="*/ 0 h 18"/>
                  <a:gd name="T18" fmla="*/ 69 w 84"/>
                  <a:gd name="T19" fmla="*/ 12 h 18"/>
                  <a:gd name="T20" fmla="*/ 84 w 84"/>
                  <a:gd name="T21" fmla="*/ 12 h 18"/>
                  <a:gd name="T22" fmla="*/ 83 w 84"/>
                  <a:gd name="T23" fmla="*/ 14 h 18"/>
                  <a:gd name="T24" fmla="*/ 52 w 84"/>
                  <a:gd name="T25" fmla="*/ 12 h 18"/>
                  <a:gd name="T26" fmla="*/ 54 w 84"/>
                  <a:gd name="T27" fmla="*/ 8 h 18"/>
                  <a:gd name="T28" fmla="*/ 57 w 84"/>
                  <a:gd name="T29" fmla="*/ 4 h 18"/>
                  <a:gd name="T30" fmla="*/ 56 w 84"/>
                  <a:gd name="T31" fmla="*/ 4 h 18"/>
                  <a:gd name="T32" fmla="*/ 48 w 84"/>
                  <a:gd name="T33" fmla="*/ 6 h 18"/>
                  <a:gd name="T34" fmla="*/ 18 w 84"/>
                  <a:gd name="T35" fmla="*/ 12 h 18"/>
                  <a:gd name="T36" fmla="*/ 52 w 84"/>
                  <a:gd name="T3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8">
                    <a:moveTo>
                      <a:pt x="83" y="14"/>
                    </a:moveTo>
                    <a:cubicBezTo>
                      <a:pt x="68" y="14"/>
                      <a:pt x="68" y="14"/>
                      <a:pt x="68" y="14"/>
                    </a:cubicBezTo>
                    <a:cubicBezTo>
                      <a:pt x="66" y="18"/>
                      <a:pt x="66" y="18"/>
                      <a:pt x="66" y="18"/>
                    </a:cubicBezTo>
                    <a:cubicBezTo>
                      <a:pt x="49" y="18"/>
                      <a:pt x="49" y="18"/>
                      <a:pt x="49" y="18"/>
                    </a:cubicBezTo>
                    <a:cubicBezTo>
                      <a:pt x="51" y="14"/>
                      <a:pt x="51" y="14"/>
                      <a:pt x="51" y="14"/>
                    </a:cubicBezTo>
                    <a:cubicBezTo>
                      <a:pt x="34" y="14"/>
                      <a:pt x="17" y="14"/>
                      <a:pt x="0" y="14"/>
                    </a:cubicBezTo>
                    <a:cubicBezTo>
                      <a:pt x="1" y="12"/>
                      <a:pt x="1" y="12"/>
                      <a:pt x="1" y="12"/>
                    </a:cubicBezTo>
                    <a:cubicBezTo>
                      <a:pt x="20" y="8"/>
                      <a:pt x="39" y="4"/>
                      <a:pt x="57" y="0"/>
                    </a:cubicBezTo>
                    <a:cubicBezTo>
                      <a:pt x="75" y="0"/>
                      <a:pt x="75" y="0"/>
                      <a:pt x="75" y="0"/>
                    </a:cubicBezTo>
                    <a:cubicBezTo>
                      <a:pt x="69" y="12"/>
                      <a:pt x="69" y="12"/>
                      <a:pt x="69" y="12"/>
                    </a:cubicBezTo>
                    <a:cubicBezTo>
                      <a:pt x="84" y="12"/>
                      <a:pt x="84" y="12"/>
                      <a:pt x="84" y="12"/>
                    </a:cubicBezTo>
                    <a:lnTo>
                      <a:pt x="83" y="14"/>
                    </a:lnTo>
                    <a:close/>
                    <a:moveTo>
                      <a:pt x="52" y="12"/>
                    </a:moveTo>
                    <a:cubicBezTo>
                      <a:pt x="54" y="8"/>
                      <a:pt x="54" y="8"/>
                      <a:pt x="54" y="8"/>
                    </a:cubicBezTo>
                    <a:cubicBezTo>
                      <a:pt x="57" y="4"/>
                      <a:pt x="57" y="4"/>
                      <a:pt x="57" y="4"/>
                    </a:cubicBezTo>
                    <a:cubicBezTo>
                      <a:pt x="56" y="4"/>
                      <a:pt x="56" y="4"/>
                      <a:pt x="56" y="4"/>
                    </a:cubicBezTo>
                    <a:cubicBezTo>
                      <a:pt x="48" y="6"/>
                      <a:pt x="48" y="6"/>
                      <a:pt x="48" y="6"/>
                    </a:cubicBezTo>
                    <a:cubicBezTo>
                      <a:pt x="38" y="8"/>
                      <a:pt x="28" y="10"/>
                      <a:pt x="18" y="12"/>
                    </a:cubicBezTo>
                    <a:cubicBezTo>
                      <a:pt x="29" y="12"/>
                      <a:pt x="40" y="12"/>
                      <a:pt x="52"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4" name="Freeform 478"/>
              <p:cNvSpPr>
                <a:spLocks/>
              </p:cNvSpPr>
              <p:nvPr/>
            </p:nvSpPr>
            <p:spPr bwMode="auto">
              <a:xfrm>
                <a:off x="-566738" y="881063"/>
                <a:ext cx="255588" cy="66675"/>
              </a:xfrm>
              <a:custGeom>
                <a:avLst/>
                <a:gdLst>
                  <a:gd name="T0" fmla="*/ 18 w 68"/>
                  <a:gd name="T1" fmla="*/ 18 h 18"/>
                  <a:gd name="T2" fmla="*/ 0 w 68"/>
                  <a:gd name="T3" fmla="*/ 18 h 18"/>
                  <a:gd name="T4" fmla="*/ 5 w 68"/>
                  <a:gd name="T5" fmla="*/ 0 h 18"/>
                  <a:gd name="T6" fmla="*/ 68 w 68"/>
                  <a:gd name="T7" fmla="*/ 0 h 18"/>
                  <a:gd name="T8" fmla="*/ 67 w 68"/>
                  <a:gd name="T9" fmla="*/ 3 h 18"/>
                  <a:gd name="T10" fmla="*/ 23 w 68"/>
                  <a:gd name="T11" fmla="*/ 3 h 18"/>
                  <a:gd name="T12" fmla="*/ 21 w 68"/>
                  <a:gd name="T13" fmla="*/ 8 h 18"/>
                  <a:gd name="T14" fmla="*/ 63 w 68"/>
                  <a:gd name="T15" fmla="*/ 8 h 18"/>
                  <a:gd name="T16" fmla="*/ 62 w 68"/>
                  <a:gd name="T17" fmla="*/ 11 h 18"/>
                  <a:gd name="T18" fmla="*/ 20 w 68"/>
                  <a:gd name="T19" fmla="*/ 11 h 18"/>
                  <a:gd name="T20" fmla="*/ 18 w 68"/>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8">
                    <a:moveTo>
                      <a:pt x="18" y="18"/>
                    </a:moveTo>
                    <a:cubicBezTo>
                      <a:pt x="12" y="18"/>
                      <a:pt x="6" y="18"/>
                      <a:pt x="0" y="18"/>
                    </a:cubicBezTo>
                    <a:cubicBezTo>
                      <a:pt x="5" y="0"/>
                      <a:pt x="5" y="0"/>
                      <a:pt x="5" y="0"/>
                    </a:cubicBezTo>
                    <a:cubicBezTo>
                      <a:pt x="26" y="0"/>
                      <a:pt x="47" y="0"/>
                      <a:pt x="68" y="0"/>
                    </a:cubicBezTo>
                    <a:cubicBezTo>
                      <a:pt x="67" y="3"/>
                      <a:pt x="67" y="3"/>
                      <a:pt x="67" y="3"/>
                    </a:cubicBezTo>
                    <a:cubicBezTo>
                      <a:pt x="52" y="3"/>
                      <a:pt x="38" y="3"/>
                      <a:pt x="23" y="3"/>
                    </a:cubicBezTo>
                    <a:cubicBezTo>
                      <a:pt x="21" y="8"/>
                      <a:pt x="21" y="8"/>
                      <a:pt x="21" y="8"/>
                    </a:cubicBezTo>
                    <a:cubicBezTo>
                      <a:pt x="35" y="8"/>
                      <a:pt x="49" y="8"/>
                      <a:pt x="63" y="8"/>
                    </a:cubicBezTo>
                    <a:cubicBezTo>
                      <a:pt x="62" y="11"/>
                      <a:pt x="62" y="11"/>
                      <a:pt x="62" y="11"/>
                    </a:cubicBezTo>
                    <a:cubicBezTo>
                      <a:pt x="48" y="11"/>
                      <a:pt x="34" y="11"/>
                      <a:pt x="20"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5" name="Freeform 479"/>
              <p:cNvSpPr>
                <a:spLocks/>
              </p:cNvSpPr>
              <p:nvPr/>
            </p:nvSpPr>
            <p:spPr bwMode="auto">
              <a:xfrm>
                <a:off x="-274638" y="881063"/>
                <a:ext cx="274638" cy="66675"/>
              </a:xfrm>
              <a:custGeom>
                <a:avLst/>
                <a:gdLst>
                  <a:gd name="T0" fmla="*/ 38 w 73"/>
                  <a:gd name="T1" fmla="*/ 7 h 18"/>
                  <a:gd name="T2" fmla="*/ 64 w 73"/>
                  <a:gd name="T3" fmla="*/ 9 h 18"/>
                  <a:gd name="T4" fmla="*/ 73 w 73"/>
                  <a:gd name="T5" fmla="*/ 12 h 18"/>
                  <a:gd name="T6" fmla="*/ 60 w 73"/>
                  <a:gd name="T7" fmla="*/ 17 h 18"/>
                  <a:gd name="T8" fmla="*/ 28 w 73"/>
                  <a:gd name="T9" fmla="*/ 18 h 18"/>
                  <a:gd name="T10" fmla="*/ 0 w 73"/>
                  <a:gd name="T11" fmla="*/ 18 h 18"/>
                  <a:gd name="T12" fmla="*/ 0 w 73"/>
                  <a:gd name="T13" fmla="*/ 15 h 18"/>
                  <a:gd name="T14" fmla="*/ 14 w 73"/>
                  <a:gd name="T15" fmla="*/ 16 h 18"/>
                  <a:gd name="T16" fmla="*/ 29 w 73"/>
                  <a:gd name="T17" fmla="*/ 16 h 18"/>
                  <a:gd name="T18" fmla="*/ 47 w 73"/>
                  <a:gd name="T19" fmla="*/ 15 h 18"/>
                  <a:gd name="T20" fmla="*/ 54 w 73"/>
                  <a:gd name="T21" fmla="*/ 13 h 18"/>
                  <a:gd name="T22" fmla="*/ 30 w 73"/>
                  <a:gd name="T23" fmla="*/ 9 h 18"/>
                  <a:gd name="T24" fmla="*/ 21 w 73"/>
                  <a:gd name="T25" fmla="*/ 10 h 18"/>
                  <a:gd name="T26" fmla="*/ 12 w 73"/>
                  <a:gd name="T27" fmla="*/ 10 h 18"/>
                  <a:gd name="T28" fmla="*/ 4 w 73"/>
                  <a:gd name="T29" fmla="*/ 9 h 18"/>
                  <a:gd name="T30" fmla="*/ 11 w 73"/>
                  <a:gd name="T31" fmla="*/ 0 h 18"/>
                  <a:gd name="T32" fmla="*/ 68 w 73"/>
                  <a:gd name="T33" fmla="*/ 0 h 18"/>
                  <a:gd name="T34" fmla="*/ 67 w 73"/>
                  <a:gd name="T35" fmla="*/ 3 h 18"/>
                  <a:gd name="T36" fmla="*/ 26 w 73"/>
                  <a:gd name="T37" fmla="*/ 3 h 18"/>
                  <a:gd name="T38" fmla="*/ 22 w 73"/>
                  <a:gd name="T39" fmla="*/ 8 h 18"/>
                  <a:gd name="T40" fmla="*/ 29 w 73"/>
                  <a:gd name="T41" fmla="*/ 7 h 18"/>
                  <a:gd name="T42" fmla="*/ 38 w 73"/>
                  <a:gd name="T43"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18">
                    <a:moveTo>
                      <a:pt x="38" y="7"/>
                    </a:moveTo>
                    <a:cubicBezTo>
                      <a:pt x="49" y="7"/>
                      <a:pt x="58" y="8"/>
                      <a:pt x="64" y="9"/>
                    </a:cubicBezTo>
                    <a:cubicBezTo>
                      <a:pt x="70" y="9"/>
                      <a:pt x="73" y="12"/>
                      <a:pt x="73" y="12"/>
                    </a:cubicBezTo>
                    <a:cubicBezTo>
                      <a:pt x="73" y="12"/>
                      <a:pt x="68" y="16"/>
                      <a:pt x="60" y="17"/>
                    </a:cubicBezTo>
                    <a:cubicBezTo>
                      <a:pt x="53" y="18"/>
                      <a:pt x="42" y="18"/>
                      <a:pt x="28" y="18"/>
                    </a:cubicBezTo>
                    <a:cubicBezTo>
                      <a:pt x="16" y="18"/>
                      <a:pt x="6" y="18"/>
                      <a:pt x="0" y="18"/>
                    </a:cubicBezTo>
                    <a:cubicBezTo>
                      <a:pt x="0" y="15"/>
                      <a:pt x="0" y="15"/>
                      <a:pt x="0" y="15"/>
                    </a:cubicBezTo>
                    <a:cubicBezTo>
                      <a:pt x="14" y="16"/>
                      <a:pt x="14" y="16"/>
                      <a:pt x="14" y="16"/>
                    </a:cubicBezTo>
                    <a:cubicBezTo>
                      <a:pt x="29" y="16"/>
                      <a:pt x="29" y="16"/>
                      <a:pt x="29" y="16"/>
                    </a:cubicBezTo>
                    <a:cubicBezTo>
                      <a:pt x="37" y="16"/>
                      <a:pt x="47" y="15"/>
                      <a:pt x="47" y="15"/>
                    </a:cubicBezTo>
                    <a:cubicBezTo>
                      <a:pt x="54" y="13"/>
                      <a:pt x="54" y="13"/>
                      <a:pt x="54" y="13"/>
                    </a:cubicBezTo>
                    <a:cubicBezTo>
                      <a:pt x="54" y="13"/>
                      <a:pt x="47" y="9"/>
                      <a:pt x="30" y="9"/>
                    </a:cubicBezTo>
                    <a:cubicBezTo>
                      <a:pt x="21" y="10"/>
                      <a:pt x="21" y="10"/>
                      <a:pt x="21" y="10"/>
                    </a:cubicBezTo>
                    <a:cubicBezTo>
                      <a:pt x="12" y="10"/>
                      <a:pt x="12" y="10"/>
                      <a:pt x="12" y="10"/>
                    </a:cubicBezTo>
                    <a:cubicBezTo>
                      <a:pt x="4" y="9"/>
                      <a:pt x="4" y="9"/>
                      <a:pt x="4" y="9"/>
                    </a:cubicBezTo>
                    <a:cubicBezTo>
                      <a:pt x="11" y="0"/>
                      <a:pt x="11" y="0"/>
                      <a:pt x="11" y="0"/>
                    </a:cubicBezTo>
                    <a:cubicBezTo>
                      <a:pt x="30" y="0"/>
                      <a:pt x="49" y="0"/>
                      <a:pt x="68" y="0"/>
                    </a:cubicBezTo>
                    <a:cubicBezTo>
                      <a:pt x="67" y="3"/>
                      <a:pt x="67" y="3"/>
                      <a:pt x="67" y="3"/>
                    </a:cubicBezTo>
                    <a:cubicBezTo>
                      <a:pt x="54" y="3"/>
                      <a:pt x="40" y="3"/>
                      <a:pt x="26" y="3"/>
                    </a:cubicBezTo>
                    <a:cubicBezTo>
                      <a:pt x="22" y="8"/>
                      <a:pt x="22" y="8"/>
                      <a:pt x="22" y="8"/>
                    </a:cubicBezTo>
                    <a:cubicBezTo>
                      <a:pt x="29" y="7"/>
                      <a:pt x="29" y="7"/>
                      <a:pt x="29" y="7"/>
                    </a:cubicBezTo>
                    <a:lnTo>
                      <a:pt x="3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6" name="Freeform 480"/>
              <p:cNvSpPr>
                <a:spLocks/>
              </p:cNvSpPr>
              <p:nvPr/>
            </p:nvSpPr>
            <p:spPr bwMode="auto">
              <a:xfrm>
                <a:off x="4511675" y="881063"/>
                <a:ext cx="236538" cy="66675"/>
              </a:xfrm>
              <a:custGeom>
                <a:avLst/>
                <a:gdLst>
                  <a:gd name="T0" fmla="*/ 18 w 63"/>
                  <a:gd name="T1" fmla="*/ 18 h 18"/>
                  <a:gd name="T2" fmla="*/ 0 w 63"/>
                  <a:gd name="T3" fmla="*/ 18 h 18"/>
                  <a:gd name="T4" fmla="*/ 1 w 63"/>
                  <a:gd name="T5" fmla="*/ 0 h 18"/>
                  <a:gd name="T6" fmla="*/ 63 w 63"/>
                  <a:gd name="T7" fmla="*/ 0 h 18"/>
                  <a:gd name="T8" fmla="*/ 63 w 63"/>
                  <a:gd name="T9" fmla="*/ 3 h 18"/>
                  <a:gd name="T10" fmla="*/ 19 w 63"/>
                  <a:gd name="T11" fmla="*/ 3 h 18"/>
                  <a:gd name="T12" fmla="*/ 18 w 63"/>
                  <a:gd name="T13" fmla="*/ 8 h 18"/>
                  <a:gd name="T14" fmla="*/ 60 w 63"/>
                  <a:gd name="T15" fmla="*/ 8 h 18"/>
                  <a:gd name="T16" fmla="*/ 60 w 63"/>
                  <a:gd name="T17" fmla="*/ 11 h 18"/>
                  <a:gd name="T18" fmla="*/ 18 w 63"/>
                  <a:gd name="T19" fmla="*/ 11 h 18"/>
                  <a:gd name="T20" fmla="*/ 18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18" y="18"/>
                    </a:moveTo>
                    <a:cubicBezTo>
                      <a:pt x="12" y="18"/>
                      <a:pt x="6" y="18"/>
                      <a:pt x="0" y="18"/>
                    </a:cubicBezTo>
                    <a:cubicBezTo>
                      <a:pt x="1" y="0"/>
                      <a:pt x="1" y="0"/>
                      <a:pt x="1" y="0"/>
                    </a:cubicBezTo>
                    <a:cubicBezTo>
                      <a:pt x="22" y="0"/>
                      <a:pt x="43" y="0"/>
                      <a:pt x="63" y="0"/>
                    </a:cubicBezTo>
                    <a:cubicBezTo>
                      <a:pt x="63" y="3"/>
                      <a:pt x="63" y="3"/>
                      <a:pt x="63" y="3"/>
                    </a:cubicBezTo>
                    <a:cubicBezTo>
                      <a:pt x="48" y="3"/>
                      <a:pt x="34" y="3"/>
                      <a:pt x="19" y="3"/>
                    </a:cubicBezTo>
                    <a:cubicBezTo>
                      <a:pt x="18" y="8"/>
                      <a:pt x="18" y="8"/>
                      <a:pt x="18" y="8"/>
                    </a:cubicBezTo>
                    <a:cubicBezTo>
                      <a:pt x="32" y="8"/>
                      <a:pt x="46" y="8"/>
                      <a:pt x="60" y="8"/>
                    </a:cubicBezTo>
                    <a:cubicBezTo>
                      <a:pt x="60" y="11"/>
                      <a:pt x="60" y="11"/>
                      <a:pt x="60" y="11"/>
                    </a:cubicBezTo>
                    <a:cubicBezTo>
                      <a:pt x="46" y="11"/>
                      <a:pt x="32" y="11"/>
                      <a:pt x="18"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7" name="Freeform 481"/>
              <p:cNvSpPr>
                <a:spLocks noEditPoints="1"/>
              </p:cNvSpPr>
              <p:nvPr/>
            </p:nvSpPr>
            <p:spPr bwMode="auto">
              <a:xfrm>
                <a:off x="4792663" y="881063"/>
                <a:ext cx="280988" cy="66675"/>
              </a:xfrm>
              <a:custGeom>
                <a:avLst/>
                <a:gdLst>
                  <a:gd name="T0" fmla="*/ 0 w 75"/>
                  <a:gd name="T1" fmla="*/ 11 h 18"/>
                  <a:gd name="T2" fmla="*/ 54 w 75"/>
                  <a:gd name="T3" fmla="*/ 0 h 18"/>
                  <a:gd name="T4" fmla="*/ 68 w 75"/>
                  <a:gd name="T5" fmla="*/ 0 h 18"/>
                  <a:gd name="T6" fmla="*/ 68 w 75"/>
                  <a:gd name="T7" fmla="*/ 3 h 18"/>
                  <a:gd name="T8" fmla="*/ 54 w 75"/>
                  <a:gd name="T9" fmla="*/ 3 h 18"/>
                  <a:gd name="T10" fmla="*/ 28 w 75"/>
                  <a:gd name="T11" fmla="*/ 4 h 18"/>
                  <a:gd name="T12" fmla="*/ 18 w 75"/>
                  <a:gd name="T13" fmla="*/ 9 h 18"/>
                  <a:gd name="T14" fmla="*/ 19 w 75"/>
                  <a:gd name="T15" fmla="*/ 9 h 18"/>
                  <a:gd name="T16" fmla="*/ 29 w 75"/>
                  <a:gd name="T17" fmla="*/ 8 h 18"/>
                  <a:gd name="T18" fmla="*/ 44 w 75"/>
                  <a:gd name="T19" fmla="*/ 7 h 18"/>
                  <a:gd name="T20" fmla="*/ 67 w 75"/>
                  <a:gd name="T21" fmla="*/ 8 h 18"/>
                  <a:gd name="T22" fmla="*/ 75 w 75"/>
                  <a:gd name="T23" fmla="*/ 12 h 18"/>
                  <a:gd name="T24" fmla="*/ 66 w 75"/>
                  <a:gd name="T25" fmla="*/ 17 h 18"/>
                  <a:gd name="T26" fmla="*/ 39 w 75"/>
                  <a:gd name="T27" fmla="*/ 18 h 18"/>
                  <a:gd name="T28" fmla="*/ 18 w 75"/>
                  <a:gd name="T29" fmla="*/ 18 h 18"/>
                  <a:gd name="T30" fmla="*/ 5 w 75"/>
                  <a:gd name="T31" fmla="*/ 15 h 18"/>
                  <a:gd name="T32" fmla="*/ 0 w 75"/>
                  <a:gd name="T33" fmla="*/ 11 h 18"/>
                  <a:gd name="T34" fmla="*/ 39 w 75"/>
                  <a:gd name="T35" fmla="*/ 16 h 18"/>
                  <a:gd name="T36" fmla="*/ 53 w 75"/>
                  <a:gd name="T37" fmla="*/ 15 h 18"/>
                  <a:gd name="T38" fmla="*/ 58 w 75"/>
                  <a:gd name="T39" fmla="*/ 12 h 18"/>
                  <a:gd name="T40" fmla="*/ 53 w 75"/>
                  <a:gd name="T41" fmla="*/ 10 h 18"/>
                  <a:gd name="T42" fmla="*/ 39 w 75"/>
                  <a:gd name="T43" fmla="*/ 9 h 18"/>
                  <a:gd name="T44" fmla="*/ 29 w 75"/>
                  <a:gd name="T45" fmla="*/ 10 h 18"/>
                  <a:gd name="T46" fmla="*/ 21 w 75"/>
                  <a:gd name="T47" fmla="*/ 11 h 18"/>
                  <a:gd name="T48" fmla="*/ 18 w 75"/>
                  <a:gd name="T49" fmla="*/ 12 h 18"/>
                  <a:gd name="T50" fmla="*/ 24 w 75"/>
                  <a:gd name="T51" fmla="*/ 15 h 18"/>
                  <a:gd name="T52" fmla="*/ 39 w 75"/>
                  <a:gd name="T53"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5" h="18">
                    <a:moveTo>
                      <a:pt x="0" y="11"/>
                    </a:moveTo>
                    <a:cubicBezTo>
                      <a:pt x="1" y="4"/>
                      <a:pt x="19" y="0"/>
                      <a:pt x="54" y="0"/>
                    </a:cubicBezTo>
                    <a:cubicBezTo>
                      <a:pt x="68" y="0"/>
                      <a:pt x="68" y="0"/>
                      <a:pt x="68" y="0"/>
                    </a:cubicBezTo>
                    <a:cubicBezTo>
                      <a:pt x="68" y="3"/>
                      <a:pt x="68" y="3"/>
                      <a:pt x="68" y="3"/>
                    </a:cubicBezTo>
                    <a:cubicBezTo>
                      <a:pt x="54" y="3"/>
                      <a:pt x="54" y="3"/>
                      <a:pt x="54" y="3"/>
                    </a:cubicBezTo>
                    <a:cubicBezTo>
                      <a:pt x="43" y="3"/>
                      <a:pt x="34" y="3"/>
                      <a:pt x="28" y="4"/>
                    </a:cubicBezTo>
                    <a:cubicBezTo>
                      <a:pt x="22" y="5"/>
                      <a:pt x="18" y="9"/>
                      <a:pt x="18" y="9"/>
                    </a:cubicBezTo>
                    <a:cubicBezTo>
                      <a:pt x="19" y="9"/>
                      <a:pt x="19" y="9"/>
                      <a:pt x="19" y="9"/>
                    </a:cubicBezTo>
                    <a:cubicBezTo>
                      <a:pt x="29" y="8"/>
                      <a:pt x="29" y="8"/>
                      <a:pt x="29" y="8"/>
                    </a:cubicBezTo>
                    <a:cubicBezTo>
                      <a:pt x="44" y="7"/>
                      <a:pt x="44" y="7"/>
                      <a:pt x="44" y="7"/>
                    </a:cubicBezTo>
                    <a:cubicBezTo>
                      <a:pt x="54" y="7"/>
                      <a:pt x="67" y="8"/>
                      <a:pt x="67" y="8"/>
                    </a:cubicBezTo>
                    <a:cubicBezTo>
                      <a:pt x="75" y="12"/>
                      <a:pt x="75" y="12"/>
                      <a:pt x="75" y="12"/>
                    </a:cubicBezTo>
                    <a:cubicBezTo>
                      <a:pt x="75" y="12"/>
                      <a:pt x="72" y="16"/>
                      <a:pt x="66" y="17"/>
                    </a:cubicBezTo>
                    <a:cubicBezTo>
                      <a:pt x="59" y="18"/>
                      <a:pt x="50" y="18"/>
                      <a:pt x="39" y="18"/>
                    </a:cubicBezTo>
                    <a:cubicBezTo>
                      <a:pt x="31" y="18"/>
                      <a:pt x="18" y="18"/>
                      <a:pt x="18" y="18"/>
                    </a:cubicBezTo>
                    <a:cubicBezTo>
                      <a:pt x="5" y="15"/>
                      <a:pt x="5" y="15"/>
                      <a:pt x="5" y="15"/>
                    </a:cubicBezTo>
                    <a:lnTo>
                      <a:pt x="0" y="11"/>
                    </a:lnTo>
                    <a:close/>
                    <a:moveTo>
                      <a:pt x="39" y="16"/>
                    </a:moveTo>
                    <a:cubicBezTo>
                      <a:pt x="45" y="16"/>
                      <a:pt x="53" y="15"/>
                      <a:pt x="53" y="15"/>
                    </a:cubicBezTo>
                    <a:cubicBezTo>
                      <a:pt x="58" y="12"/>
                      <a:pt x="58" y="12"/>
                      <a:pt x="58" y="12"/>
                    </a:cubicBezTo>
                    <a:cubicBezTo>
                      <a:pt x="53" y="10"/>
                      <a:pt x="53" y="10"/>
                      <a:pt x="53" y="10"/>
                    </a:cubicBezTo>
                    <a:cubicBezTo>
                      <a:pt x="53" y="10"/>
                      <a:pt x="46" y="9"/>
                      <a:pt x="39" y="9"/>
                    </a:cubicBezTo>
                    <a:cubicBezTo>
                      <a:pt x="29" y="10"/>
                      <a:pt x="29" y="10"/>
                      <a:pt x="29" y="10"/>
                    </a:cubicBezTo>
                    <a:cubicBezTo>
                      <a:pt x="21" y="11"/>
                      <a:pt x="21" y="11"/>
                      <a:pt x="21" y="11"/>
                    </a:cubicBezTo>
                    <a:cubicBezTo>
                      <a:pt x="18" y="12"/>
                      <a:pt x="18" y="12"/>
                      <a:pt x="18" y="12"/>
                    </a:cubicBezTo>
                    <a:cubicBezTo>
                      <a:pt x="24" y="15"/>
                      <a:pt x="24" y="15"/>
                      <a:pt x="24" y="15"/>
                    </a:cubicBezTo>
                    <a:cubicBezTo>
                      <a:pt x="24" y="15"/>
                      <a:pt x="33" y="16"/>
                      <a:pt x="39"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8" name="Freeform 482"/>
              <p:cNvSpPr>
                <a:spLocks/>
              </p:cNvSpPr>
              <p:nvPr/>
            </p:nvSpPr>
            <p:spPr bwMode="auto">
              <a:xfrm>
                <a:off x="9574213" y="881063"/>
                <a:ext cx="236538" cy="66675"/>
              </a:xfrm>
              <a:custGeom>
                <a:avLst/>
                <a:gdLst>
                  <a:gd name="T0" fmla="*/ 21 w 63"/>
                  <a:gd name="T1" fmla="*/ 18 h 18"/>
                  <a:gd name="T2" fmla="*/ 3 w 63"/>
                  <a:gd name="T3" fmla="*/ 18 h 18"/>
                  <a:gd name="T4" fmla="*/ 0 w 63"/>
                  <a:gd name="T5" fmla="*/ 0 h 18"/>
                  <a:gd name="T6" fmla="*/ 63 w 63"/>
                  <a:gd name="T7" fmla="*/ 0 h 18"/>
                  <a:gd name="T8" fmla="*/ 63 w 63"/>
                  <a:gd name="T9" fmla="*/ 3 h 18"/>
                  <a:gd name="T10" fmla="*/ 19 w 63"/>
                  <a:gd name="T11" fmla="*/ 3 h 18"/>
                  <a:gd name="T12" fmla="*/ 19 w 63"/>
                  <a:gd name="T13" fmla="*/ 8 h 18"/>
                  <a:gd name="T14" fmla="*/ 61 w 63"/>
                  <a:gd name="T15" fmla="*/ 8 h 18"/>
                  <a:gd name="T16" fmla="*/ 62 w 63"/>
                  <a:gd name="T17" fmla="*/ 11 h 18"/>
                  <a:gd name="T18" fmla="*/ 20 w 63"/>
                  <a:gd name="T19" fmla="*/ 11 h 18"/>
                  <a:gd name="T20" fmla="*/ 21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21" y="18"/>
                    </a:moveTo>
                    <a:cubicBezTo>
                      <a:pt x="15" y="18"/>
                      <a:pt x="9" y="18"/>
                      <a:pt x="3" y="18"/>
                    </a:cubicBezTo>
                    <a:cubicBezTo>
                      <a:pt x="0" y="0"/>
                      <a:pt x="0" y="0"/>
                      <a:pt x="0" y="0"/>
                    </a:cubicBezTo>
                    <a:cubicBezTo>
                      <a:pt x="21" y="0"/>
                      <a:pt x="42" y="0"/>
                      <a:pt x="63" y="0"/>
                    </a:cubicBezTo>
                    <a:cubicBezTo>
                      <a:pt x="63" y="3"/>
                      <a:pt x="63" y="3"/>
                      <a:pt x="63" y="3"/>
                    </a:cubicBezTo>
                    <a:cubicBezTo>
                      <a:pt x="48" y="3"/>
                      <a:pt x="34" y="3"/>
                      <a:pt x="19" y="3"/>
                    </a:cubicBezTo>
                    <a:cubicBezTo>
                      <a:pt x="19" y="8"/>
                      <a:pt x="19" y="8"/>
                      <a:pt x="19" y="8"/>
                    </a:cubicBezTo>
                    <a:cubicBezTo>
                      <a:pt x="33" y="8"/>
                      <a:pt x="47" y="8"/>
                      <a:pt x="61" y="8"/>
                    </a:cubicBezTo>
                    <a:cubicBezTo>
                      <a:pt x="62" y="11"/>
                      <a:pt x="62" y="11"/>
                      <a:pt x="62" y="11"/>
                    </a:cubicBezTo>
                    <a:cubicBezTo>
                      <a:pt x="48" y="11"/>
                      <a:pt x="34" y="11"/>
                      <a:pt x="20" y="11"/>
                    </a:cubicBezTo>
                    <a:lnTo>
                      <a:pt x="2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9" name="Freeform 483"/>
              <p:cNvSpPr>
                <a:spLocks/>
              </p:cNvSpPr>
              <p:nvPr/>
            </p:nvSpPr>
            <p:spPr bwMode="auto">
              <a:xfrm>
                <a:off x="9852025" y="881063"/>
                <a:ext cx="288925" cy="66675"/>
              </a:xfrm>
              <a:custGeom>
                <a:avLst/>
                <a:gdLst>
                  <a:gd name="T0" fmla="*/ 16 w 77"/>
                  <a:gd name="T1" fmla="*/ 18 h 18"/>
                  <a:gd name="T2" fmla="*/ 58 w 77"/>
                  <a:gd name="T3" fmla="*/ 3 h 18"/>
                  <a:gd name="T4" fmla="*/ 0 w 77"/>
                  <a:gd name="T5" fmla="*/ 3 h 18"/>
                  <a:gd name="T6" fmla="*/ 0 w 77"/>
                  <a:gd name="T7" fmla="*/ 0 h 18"/>
                  <a:gd name="T8" fmla="*/ 76 w 77"/>
                  <a:gd name="T9" fmla="*/ 0 h 18"/>
                  <a:gd name="T10" fmla="*/ 77 w 77"/>
                  <a:gd name="T11" fmla="*/ 3 h 18"/>
                  <a:gd name="T12" fmla="*/ 36 w 77"/>
                  <a:gd name="T13" fmla="*/ 18 h 18"/>
                  <a:gd name="T14" fmla="*/ 16 w 77"/>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8">
                    <a:moveTo>
                      <a:pt x="16" y="18"/>
                    </a:moveTo>
                    <a:cubicBezTo>
                      <a:pt x="30" y="13"/>
                      <a:pt x="44" y="8"/>
                      <a:pt x="58" y="3"/>
                    </a:cubicBezTo>
                    <a:cubicBezTo>
                      <a:pt x="39" y="3"/>
                      <a:pt x="19" y="3"/>
                      <a:pt x="0" y="3"/>
                    </a:cubicBezTo>
                    <a:cubicBezTo>
                      <a:pt x="0" y="0"/>
                      <a:pt x="0" y="0"/>
                      <a:pt x="0" y="0"/>
                    </a:cubicBezTo>
                    <a:cubicBezTo>
                      <a:pt x="25" y="0"/>
                      <a:pt x="51" y="0"/>
                      <a:pt x="76" y="0"/>
                    </a:cubicBezTo>
                    <a:cubicBezTo>
                      <a:pt x="77" y="3"/>
                      <a:pt x="77" y="3"/>
                      <a:pt x="77" y="3"/>
                    </a:cubicBezTo>
                    <a:cubicBezTo>
                      <a:pt x="63" y="8"/>
                      <a:pt x="49" y="13"/>
                      <a:pt x="36" y="18"/>
                    </a:cubicBezTo>
                    <a:cubicBezTo>
                      <a:pt x="29" y="18"/>
                      <a:pt x="23" y="18"/>
                      <a:pt x="16"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0" name="Freeform 484"/>
              <p:cNvSpPr>
                <a:spLocks/>
              </p:cNvSpPr>
              <p:nvPr/>
            </p:nvSpPr>
            <p:spPr bwMode="auto">
              <a:xfrm>
                <a:off x="14638338" y="881063"/>
                <a:ext cx="236538" cy="66675"/>
              </a:xfrm>
              <a:custGeom>
                <a:avLst/>
                <a:gdLst>
                  <a:gd name="T0" fmla="*/ 24 w 63"/>
                  <a:gd name="T1" fmla="*/ 18 h 18"/>
                  <a:gd name="T2" fmla="*/ 6 w 63"/>
                  <a:gd name="T3" fmla="*/ 18 h 18"/>
                  <a:gd name="T4" fmla="*/ 0 w 63"/>
                  <a:gd name="T5" fmla="*/ 0 h 18"/>
                  <a:gd name="T6" fmla="*/ 62 w 63"/>
                  <a:gd name="T7" fmla="*/ 0 h 18"/>
                  <a:gd name="T8" fmla="*/ 63 w 63"/>
                  <a:gd name="T9" fmla="*/ 3 h 18"/>
                  <a:gd name="T10" fmla="*/ 19 w 63"/>
                  <a:gd name="T11" fmla="*/ 3 h 18"/>
                  <a:gd name="T12" fmla="*/ 21 w 63"/>
                  <a:gd name="T13" fmla="*/ 8 h 18"/>
                  <a:gd name="T14" fmla="*/ 63 w 63"/>
                  <a:gd name="T15" fmla="*/ 8 h 18"/>
                  <a:gd name="T16" fmla="*/ 63 w 63"/>
                  <a:gd name="T17" fmla="*/ 11 h 18"/>
                  <a:gd name="T18" fmla="*/ 22 w 63"/>
                  <a:gd name="T19" fmla="*/ 11 h 18"/>
                  <a:gd name="T20" fmla="*/ 24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24" y="18"/>
                    </a:moveTo>
                    <a:cubicBezTo>
                      <a:pt x="18" y="18"/>
                      <a:pt x="12" y="18"/>
                      <a:pt x="6" y="18"/>
                    </a:cubicBezTo>
                    <a:cubicBezTo>
                      <a:pt x="0" y="0"/>
                      <a:pt x="0" y="0"/>
                      <a:pt x="0" y="0"/>
                    </a:cubicBezTo>
                    <a:cubicBezTo>
                      <a:pt x="20" y="0"/>
                      <a:pt x="41" y="0"/>
                      <a:pt x="62" y="0"/>
                    </a:cubicBezTo>
                    <a:cubicBezTo>
                      <a:pt x="63" y="3"/>
                      <a:pt x="63" y="3"/>
                      <a:pt x="63" y="3"/>
                    </a:cubicBezTo>
                    <a:cubicBezTo>
                      <a:pt x="48" y="3"/>
                      <a:pt x="34" y="3"/>
                      <a:pt x="19" y="3"/>
                    </a:cubicBezTo>
                    <a:cubicBezTo>
                      <a:pt x="21" y="8"/>
                      <a:pt x="21" y="8"/>
                      <a:pt x="21" y="8"/>
                    </a:cubicBezTo>
                    <a:cubicBezTo>
                      <a:pt x="35" y="8"/>
                      <a:pt x="49" y="8"/>
                      <a:pt x="63" y="8"/>
                    </a:cubicBezTo>
                    <a:cubicBezTo>
                      <a:pt x="63" y="11"/>
                      <a:pt x="63" y="11"/>
                      <a:pt x="63" y="11"/>
                    </a:cubicBezTo>
                    <a:cubicBezTo>
                      <a:pt x="50" y="11"/>
                      <a:pt x="36" y="11"/>
                      <a:pt x="22" y="11"/>
                    </a:cubicBez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1" name="Freeform 485"/>
              <p:cNvSpPr>
                <a:spLocks noEditPoints="1"/>
              </p:cNvSpPr>
              <p:nvPr/>
            </p:nvSpPr>
            <p:spPr bwMode="auto">
              <a:xfrm>
                <a:off x="14933613" y="881063"/>
                <a:ext cx="285750" cy="66675"/>
              </a:xfrm>
              <a:custGeom>
                <a:avLst/>
                <a:gdLst>
                  <a:gd name="T0" fmla="*/ 33 w 76"/>
                  <a:gd name="T1" fmla="*/ 0 h 18"/>
                  <a:gd name="T2" fmla="*/ 58 w 76"/>
                  <a:gd name="T3" fmla="*/ 1 h 18"/>
                  <a:gd name="T4" fmla="*/ 68 w 76"/>
                  <a:gd name="T5" fmla="*/ 5 h 18"/>
                  <a:gd name="T6" fmla="*/ 50 w 76"/>
                  <a:gd name="T7" fmla="*/ 9 h 18"/>
                  <a:gd name="T8" fmla="*/ 69 w 76"/>
                  <a:gd name="T9" fmla="*/ 11 h 18"/>
                  <a:gd name="T10" fmla="*/ 76 w 76"/>
                  <a:gd name="T11" fmla="*/ 14 h 18"/>
                  <a:gd name="T12" fmla="*/ 67 w 76"/>
                  <a:gd name="T13" fmla="*/ 17 h 18"/>
                  <a:gd name="T14" fmla="*/ 40 w 76"/>
                  <a:gd name="T15" fmla="*/ 18 h 18"/>
                  <a:gd name="T16" fmla="*/ 12 w 76"/>
                  <a:gd name="T17" fmla="*/ 17 h 18"/>
                  <a:gd name="T18" fmla="*/ 0 w 76"/>
                  <a:gd name="T19" fmla="*/ 14 h 18"/>
                  <a:gd name="T20" fmla="*/ 5 w 76"/>
                  <a:gd name="T21" fmla="*/ 11 h 18"/>
                  <a:gd name="T22" fmla="*/ 21 w 76"/>
                  <a:gd name="T23" fmla="*/ 9 h 18"/>
                  <a:gd name="T24" fmla="*/ 5 w 76"/>
                  <a:gd name="T25" fmla="*/ 7 h 18"/>
                  <a:gd name="T26" fmla="*/ 0 w 76"/>
                  <a:gd name="T27" fmla="*/ 5 h 18"/>
                  <a:gd name="T28" fmla="*/ 9 w 76"/>
                  <a:gd name="T29" fmla="*/ 1 h 18"/>
                  <a:gd name="T30" fmla="*/ 33 w 76"/>
                  <a:gd name="T31" fmla="*/ 0 h 18"/>
                  <a:gd name="T32" fmla="*/ 17 w 76"/>
                  <a:gd name="T33" fmla="*/ 14 h 18"/>
                  <a:gd name="T34" fmla="*/ 24 w 76"/>
                  <a:gd name="T35" fmla="*/ 15 h 18"/>
                  <a:gd name="T36" fmla="*/ 39 w 76"/>
                  <a:gd name="T37" fmla="*/ 16 h 18"/>
                  <a:gd name="T38" fmla="*/ 54 w 76"/>
                  <a:gd name="T39" fmla="*/ 15 h 18"/>
                  <a:gd name="T40" fmla="*/ 59 w 76"/>
                  <a:gd name="T41" fmla="*/ 14 h 18"/>
                  <a:gd name="T42" fmla="*/ 53 w 76"/>
                  <a:gd name="T43" fmla="*/ 12 h 18"/>
                  <a:gd name="T44" fmla="*/ 37 w 76"/>
                  <a:gd name="T45" fmla="*/ 10 h 18"/>
                  <a:gd name="T46" fmla="*/ 35 w 76"/>
                  <a:gd name="T47" fmla="*/ 10 h 18"/>
                  <a:gd name="T48" fmla="*/ 21 w 76"/>
                  <a:gd name="T49" fmla="*/ 12 h 18"/>
                  <a:gd name="T50" fmla="*/ 17 w 76"/>
                  <a:gd name="T51" fmla="*/ 14 h 18"/>
                  <a:gd name="T52" fmla="*/ 33 w 76"/>
                  <a:gd name="T53" fmla="*/ 3 h 18"/>
                  <a:gd name="T54" fmla="*/ 21 w 76"/>
                  <a:gd name="T55" fmla="*/ 3 h 18"/>
                  <a:gd name="T56" fmla="*/ 17 w 76"/>
                  <a:gd name="T57" fmla="*/ 5 h 18"/>
                  <a:gd name="T58" fmla="*/ 20 w 76"/>
                  <a:gd name="T59" fmla="*/ 6 h 18"/>
                  <a:gd name="T60" fmla="*/ 25 w 76"/>
                  <a:gd name="T61" fmla="*/ 7 h 18"/>
                  <a:gd name="T62" fmla="*/ 36 w 76"/>
                  <a:gd name="T63" fmla="*/ 8 h 18"/>
                  <a:gd name="T64" fmla="*/ 48 w 76"/>
                  <a:gd name="T65" fmla="*/ 7 h 18"/>
                  <a:gd name="T66" fmla="*/ 51 w 76"/>
                  <a:gd name="T67" fmla="*/ 5 h 18"/>
                  <a:gd name="T68" fmla="*/ 46 w 76"/>
                  <a:gd name="T69" fmla="*/ 3 h 18"/>
                  <a:gd name="T70" fmla="*/ 33 w 76"/>
                  <a:gd name="T71"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18">
                    <a:moveTo>
                      <a:pt x="33" y="0"/>
                    </a:moveTo>
                    <a:cubicBezTo>
                      <a:pt x="43" y="0"/>
                      <a:pt x="52" y="1"/>
                      <a:pt x="58" y="1"/>
                    </a:cubicBezTo>
                    <a:cubicBezTo>
                      <a:pt x="65" y="2"/>
                      <a:pt x="68" y="5"/>
                      <a:pt x="68" y="5"/>
                    </a:cubicBezTo>
                    <a:cubicBezTo>
                      <a:pt x="68" y="5"/>
                      <a:pt x="63" y="8"/>
                      <a:pt x="50" y="9"/>
                    </a:cubicBezTo>
                    <a:cubicBezTo>
                      <a:pt x="59" y="9"/>
                      <a:pt x="69" y="11"/>
                      <a:pt x="69" y="11"/>
                    </a:cubicBezTo>
                    <a:cubicBezTo>
                      <a:pt x="76" y="14"/>
                      <a:pt x="76" y="14"/>
                      <a:pt x="76" y="14"/>
                    </a:cubicBezTo>
                    <a:cubicBezTo>
                      <a:pt x="76" y="14"/>
                      <a:pt x="73" y="16"/>
                      <a:pt x="67" y="17"/>
                    </a:cubicBezTo>
                    <a:cubicBezTo>
                      <a:pt x="61" y="18"/>
                      <a:pt x="52" y="18"/>
                      <a:pt x="40" y="18"/>
                    </a:cubicBezTo>
                    <a:cubicBezTo>
                      <a:pt x="28" y="18"/>
                      <a:pt x="19" y="18"/>
                      <a:pt x="12" y="17"/>
                    </a:cubicBezTo>
                    <a:cubicBezTo>
                      <a:pt x="5" y="16"/>
                      <a:pt x="0" y="14"/>
                      <a:pt x="0" y="14"/>
                    </a:cubicBezTo>
                    <a:cubicBezTo>
                      <a:pt x="5" y="11"/>
                      <a:pt x="5" y="11"/>
                      <a:pt x="5" y="11"/>
                    </a:cubicBezTo>
                    <a:cubicBezTo>
                      <a:pt x="5" y="11"/>
                      <a:pt x="13" y="10"/>
                      <a:pt x="21" y="9"/>
                    </a:cubicBezTo>
                    <a:cubicBezTo>
                      <a:pt x="14" y="8"/>
                      <a:pt x="5" y="7"/>
                      <a:pt x="5" y="7"/>
                    </a:cubicBezTo>
                    <a:cubicBezTo>
                      <a:pt x="0" y="5"/>
                      <a:pt x="0" y="5"/>
                      <a:pt x="0" y="5"/>
                    </a:cubicBezTo>
                    <a:cubicBezTo>
                      <a:pt x="0" y="5"/>
                      <a:pt x="2" y="2"/>
                      <a:pt x="9" y="1"/>
                    </a:cubicBezTo>
                    <a:cubicBezTo>
                      <a:pt x="14" y="1"/>
                      <a:pt x="23" y="0"/>
                      <a:pt x="33" y="0"/>
                    </a:cubicBezTo>
                    <a:close/>
                    <a:moveTo>
                      <a:pt x="17" y="14"/>
                    </a:moveTo>
                    <a:cubicBezTo>
                      <a:pt x="24" y="15"/>
                      <a:pt x="24" y="15"/>
                      <a:pt x="24" y="15"/>
                    </a:cubicBezTo>
                    <a:cubicBezTo>
                      <a:pt x="24" y="15"/>
                      <a:pt x="33" y="16"/>
                      <a:pt x="39" y="16"/>
                    </a:cubicBezTo>
                    <a:cubicBezTo>
                      <a:pt x="45" y="16"/>
                      <a:pt x="54" y="15"/>
                      <a:pt x="54" y="15"/>
                    </a:cubicBezTo>
                    <a:cubicBezTo>
                      <a:pt x="59" y="14"/>
                      <a:pt x="59" y="14"/>
                      <a:pt x="59" y="14"/>
                    </a:cubicBezTo>
                    <a:cubicBezTo>
                      <a:pt x="53" y="12"/>
                      <a:pt x="53" y="12"/>
                      <a:pt x="53" y="12"/>
                    </a:cubicBezTo>
                    <a:cubicBezTo>
                      <a:pt x="53" y="12"/>
                      <a:pt x="44" y="11"/>
                      <a:pt x="37" y="10"/>
                    </a:cubicBezTo>
                    <a:cubicBezTo>
                      <a:pt x="35" y="10"/>
                      <a:pt x="35" y="10"/>
                      <a:pt x="35" y="10"/>
                    </a:cubicBezTo>
                    <a:cubicBezTo>
                      <a:pt x="29" y="11"/>
                      <a:pt x="21" y="12"/>
                      <a:pt x="21" y="12"/>
                    </a:cubicBezTo>
                    <a:lnTo>
                      <a:pt x="17" y="14"/>
                    </a:lnTo>
                    <a:close/>
                    <a:moveTo>
                      <a:pt x="33" y="3"/>
                    </a:moveTo>
                    <a:cubicBezTo>
                      <a:pt x="21" y="3"/>
                      <a:pt x="21" y="3"/>
                      <a:pt x="21" y="3"/>
                    </a:cubicBezTo>
                    <a:cubicBezTo>
                      <a:pt x="17" y="5"/>
                      <a:pt x="17" y="5"/>
                      <a:pt x="17" y="5"/>
                    </a:cubicBezTo>
                    <a:cubicBezTo>
                      <a:pt x="20" y="6"/>
                      <a:pt x="20" y="6"/>
                      <a:pt x="20" y="6"/>
                    </a:cubicBezTo>
                    <a:cubicBezTo>
                      <a:pt x="25" y="7"/>
                      <a:pt x="25" y="7"/>
                      <a:pt x="25" y="7"/>
                    </a:cubicBezTo>
                    <a:cubicBezTo>
                      <a:pt x="36" y="8"/>
                      <a:pt x="36" y="8"/>
                      <a:pt x="36" y="8"/>
                    </a:cubicBezTo>
                    <a:cubicBezTo>
                      <a:pt x="48" y="7"/>
                      <a:pt x="48" y="7"/>
                      <a:pt x="48" y="7"/>
                    </a:cubicBezTo>
                    <a:cubicBezTo>
                      <a:pt x="51" y="5"/>
                      <a:pt x="51" y="5"/>
                      <a:pt x="51" y="5"/>
                    </a:cubicBezTo>
                    <a:cubicBezTo>
                      <a:pt x="46" y="3"/>
                      <a:pt x="46" y="3"/>
                      <a:pt x="46" y="3"/>
                    </a:cubicBezTo>
                    <a:lnTo>
                      <a:pt x="3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2" name="Freeform 486"/>
              <p:cNvSpPr>
                <a:spLocks/>
              </p:cNvSpPr>
              <p:nvPr/>
            </p:nvSpPr>
            <p:spPr bwMode="auto">
              <a:xfrm>
                <a:off x="19697700" y="881063"/>
                <a:ext cx="247650" cy="66675"/>
              </a:xfrm>
              <a:custGeom>
                <a:avLst/>
                <a:gdLst>
                  <a:gd name="T0" fmla="*/ 29 w 66"/>
                  <a:gd name="T1" fmla="*/ 18 h 18"/>
                  <a:gd name="T2" fmla="*/ 11 w 66"/>
                  <a:gd name="T3" fmla="*/ 18 h 18"/>
                  <a:gd name="T4" fmla="*/ 0 w 66"/>
                  <a:gd name="T5" fmla="*/ 0 h 18"/>
                  <a:gd name="T6" fmla="*/ 63 w 66"/>
                  <a:gd name="T7" fmla="*/ 0 h 18"/>
                  <a:gd name="T8" fmla="*/ 64 w 66"/>
                  <a:gd name="T9" fmla="*/ 3 h 18"/>
                  <a:gd name="T10" fmla="*/ 20 w 66"/>
                  <a:gd name="T11" fmla="*/ 3 h 18"/>
                  <a:gd name="T12" fmla="*/ 23 w 66"/>
                  <a:gd name="T13" fmla="*/ 8 h 18"/>
                  <a:gd name="T14" fmla="*/ 65 w 66"/>
                  <a:gd name="T15" fmla="*/ 8 h 18"/>
                  <a:gd name="T16" fmla="*/ 66 w 66"/>
                  <a:gd name="T17" fmla="*/ 11 h 18"/>
                  <a:gd name="T18" fmla="*/ 24 w 66"/>
                  <a:gd name="T19" fmla="*/ 11 h 18"/>
                  <a:gd name="T20" fmla="*/ 29 w 66"/>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8">
                    <a:moveTo>
                      <a:pt x="29" y="18"/>
                    </a:moveTo>
                    <a:cubicBezTo>
                      <a:pt x="23" y="18"/>
                      <a:pt x="17" y="18"/>
                      <a:pt x="11" y="18"/>
                    </a:cubicBezTo>
                    <a:cubicBezTo>
                      <a:pt x="0" y="0"/>
                      <a:pt x="0" y="0"/>
                      <a:pt x="0" y="0"/>
                    </a:cubicBezTo>
                    <a:cubicBezTo>
                      <a:pt x="21" y="0"/>
                      <a:pt x="42" y="0"/>
                      <a:pt x="63" y="0"/>
                    </a:cubicBezTo>
                    <a:cubicBezTo>
                      <a:pt x="64" y="3"/>
                      <a:pt x="64" y="3"/>
                      <a:pt x="64" y="3"/>
                    </a:cubicBezTo>
                    <a:cubicBezTo>
                      <a:pt x="49" y="3"/>
                      <a:pt x="35" y="3"/>
                      <a:pt x="20" y="3"/>
                    </a:cubicBezTo>
                    <a:cubicBezTo>
                      <a:pt x="23" y="8"/>
                      <a:pt x="23" y="8"/>
                      <a:pt x="23" y="8"/>
                    </a:cubicBezTo>
                    <a:cubicBezTo>
                      <a:pt x="37" y="8"/>
                      <a:pt x="51" y="8"/>
                      <a:pt x="65" y="8"/>
                    </a:cubicBezTo>
                    <a:cubicBezTo>
                      <a:pt x="66" y="11"/>
                      <a:pt x="66" y="11"/>
                      <a:pt x="66" y="11"/>
                    </a:cubicBezTo>
                    <a:cubicBezTo>
                      <a:pt x="52" y="11"/>
                      <a:pt x="38" y="11"/>
                      <a:pt x="24" y="11"/>
                    </a:cubicBezTo>
                    <a:lnTo>
                      <a:pt x="2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3" name="Freeform 487"/>
              <p:cNvSpPr>
                <a:spLocks noEditPoints="1"/>
              </p:cNvSpPr>
              <p:nvPr/>
            </p:nvSpPr>
            <p:spPr bwMode="auto">
              <a:xfrm>
                <a:off x="19989800" y="881063"/>
                <a:ext cx="285750" cy="66675"/>
              </a:xfrm>
              <a:custGeom>
                <a:avLst/>
                <a:gdLst>
                  <a:gd name="T0" fmla="*/ 76 w 76"/>
                  <a:gd name="T1" fmla="*/ 8 h 18"/>
                  <a:gd name="T2" fmla="*/ 68 w 76"/>
                  <a:gd name="T3" fmla="*/ 16 h 18"/>
                  <a:gd name="T4" fmla="*/ 30 w 76"/>
                  <a:gd name="T5" fmla="*/ 18 h 18"/>
                  <a:gd name="T6" fmla="*/ 15 w 76"/>
                  <a:gd name="T7" fmla="*/ 18 h 18"/>
                  <a:gd name="T8" fmla="*/ 14 w 76"/>
                  <a:gd name="T9" fmla="*/ 16 h 18"/>
                  <a:gd name="T10" fmla="*/ 27 w 76"/>
                  <a:gd name="T11" fmla="*/ 16 h 18"/>
                  <a:gd name="T12" fmla="*/ 53 w 76"/>
                  <a:gd name="T13" fmla="*/ 15 h 18"/>
                  <a:gd name="T14" fmla="*/ 60 w 76"/>
                  <a:gd name="T15" fmla="*/ 10 h 18"/>
                  <a:gd name="T16" fmla="*/ 59 w 76"/>
                  <a:gd name="T17" fmla="*/ 10 h 18"/>
                  <a:gd name="T18" fmla="*/ 49 w 76"/>
                  <a:gd name="T19" fmla="*/ 11 h 18"/>
                  <a:gd name="T20" fmla="*/ 35 w 76"/>
                  <a:gd name="T21" fmla="*/ 12 h 18"/>
                  <a:gd name="T22" fmla="*/ 11 w 76"/>
                  <a:gd name="T23" fmla="*/ 10 h 18"/>
                  <a:gd name="T24" fmla="*/ 0 w 76"/>
                  <a:gd name="T25" fmla="*/ 6 h 18"/>
                  <a:gd name="T26" fmla="*/ 7 w 76"/>
                  <a:gd name="T27" fmla="*/ 2 h 18"/>
                  <a:gd name="T28" fmla="*/ 33 w 76"/>
                  <a:gd name="T29" fmla="*/ 0 h 18"/>
                  <a:gd name="T30" fmla="*/ 54 w 76"/>
                  <a:gd name="T31" fmla="*/ 1 h 18"/>
                  <a:gd name="T32" fmla="*/ 69 w 76"/>
                  <a:gd name="T33" fmla="*/ 4 h 18"/>
                  <a:gd name="T34" fmla="*/ 76 w 76"/>
                  <a:gd name="T35" fmla="*/ 8 h 18"/>
                  <a:gd name="T36" fmla="*/ 34 w 76"/>
                  <a:gd name="T37" fmla="*/ 3 h 18"/>
                  <a:gd name="T38" fmla="*/ 21 w 76"/>
                  <a:gd name="T39" fmla="*/ 4 h 18"/>
                  <a:gd name="T40" fmla="*/ 17 w 76"/>
                  <a:gd name="T41" fmla="*/ 6 h 18"/>
                  <a:gd name="T42" fmla="*/ 24 w 76"/>
                  <a:gd name="T43" fmla="*/ 9 h 18"/>
                  <a:gd name="T44" fmla="*/ 38 w 76"/>
                  <a:gd name="T45" fmla="*/ 9 h 18"/>
                  <a:gd name="T46" fmla="*/ 53 w 76"/>
                  <a:gd name="T47" fmla="*/ 9 h 18"/>
                  <a:gd name="T48" fmla="*/ 57 w 76"/>
                  <a:gd name="T49" fmla="*/ 7 h 18"/>
                  <a:gd name="T50" fmla="*/ 54 w 76"/>
                  <a:gd name="T51" fmla="*/ 5 h 18"/>
                  <a:gd name="T52" fmla="*/ 46 w 76"/>
                  <a:gd name="T53" fmla="*/ 3 h 18"/>
                  <a:gd name="T54" fmla="*/ 34 w 76"/>
                  <a:gd name="T5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8">
                    <a:moveTo>
                      <a:pt x="76" y="8"/>
                    </a:moveTo>
                    <a:cubicBezTo>
                      <a:pt x="76" y="8"/>
                      <a:pt x="76" y="14"/>
                      <a:pt x="68" y="16"/>
                    </a:cubicBezTo>
                    <a:cubicBezTo>
                      <a:pt x="60" y="18"/>
                      <a:pt x="47" y="18"/>
                      <a:pt x="30" y="18"/>
                    </a:cubicBezTo>
                    <a:cubicBezTo>
                      <a:pt x="23" y="18"/>
                      <a:pt x="15" y="18"/>
                      <a:pt x="15" y="18"/>
                    </a:cubicBezTo>
                    <a:cubicBezTo>
                      <a:pt x="14" y="16"/>
                      <a:pt x="14" y="16"/>
                      <a:pt x="14" y="16"/>
                    </a:cubicBezTo>
                    <a:cubicBezTo>
                      <a:pt x="27" y="16"/>
                      <a:pt x="27" y="16"/>
                      <a:pt x="27" y="16"/>
                    </a:cubicBezTo>
                    <a:cubicBezTo>
                      <a:pt x="39" y="16"/>
                      <a:pt x="53" y="15"/>
                      <a:pt x="53" y="15"/>
                    </a:cubicBezTo>
                    <a:cubicBezTo>
                      <a:pt x="60" y="10"/>
                      <a:pt x="60" y="10"/>
                      <a:pt x="60" y="10"/>
                    </a:cubicBezTo>
                    <a:cubicBezTo>
                      <a:pt x="59" y="10"/>
                      <a:pt x="59" y="10"/>
                      <a:pt x="59" y="10"/>
                    </a:cubicBezTo>
                    <a:cubicBezTo>
                      <a:pt x="49" y="11"/>
                      <a:pt x="49" y="11"/>
                      <a:pt x="49" y="11"/>
                    </a:cubicBezTo>
                    <a:cubicBezTo>
                      <a:pt x="35" y="12"/>
                      <a:pt x="35" y="12"/>
                      <a:pt x="35" y="12"/>
                    </a:cubicBezTo>
                    <a:cubicBezTo>
                      <a:pt x="25" y="12"/>
                      <a:pt x="17" y="11"/>
                      <a:pt x="11" y="10"/>
                    </a:cubicBezTo>
                    <a:cubicBezTo>
                      <a:pt x="5" y="9"/>
                      <a:pt x="0" y="6"/>
                      <a:pt x="0" y="6"/>
                    </a:cubicBezTo>
                    <a:cubicBezTo>
                      <a:pt x="7" y="2"/>
                      <a:pt x="7" y="2"/>
                      <a:pt x="7" y="2"/>
                    </a:cubicBezTo>
                    <a:cubicBezTo>
                      <a:pt x="7" y="2"/>
                      <a:pt x="21" y="0"/>
                      <a:pt x="33" y="0"/>
                    </a:cubicBezTo>
                    <a:cubicBezTo>
                      <a:pt x="40" y="0"/>
                      <a:pt x="47" y="1"/>
                      <a:pt x="54" y="1"/>
                    </a:cubicBezTo>
                    <a:cubicBezTo>
                      <a:pt x="60" y="2"/>
                      <a:pt x="69" y="4"/>
                      <a:pt x="69" y="4"/>
                    </a:cubicBezTo>
                    <a:lnTo>
                      <a:pt x="76" y="8"/>
                    </a:lnTo>
                    <a:close/>
                    <a:moveTo>
                      <a:pt x="34" y="3"/>
                    </a:moveTo>
                    <a:cubicBezTo>
                      <a:pt x="28" y="3"/>
                      <a:pt x="21" y="4"/>
                      <a:pt x="21" y="4"/>
                    </a:cubicBezTo>
                    <a:cubicBezTo>
                      <a:pt x="17" y="6"/>
                      <a:pt x="17" y="6"/>
                      <a:pt x="17" y="6"/>
                    </a:cubicBezTo>
                    <a:cubicBezTo>
                      <a:pt x="24" y="9"/>
                      <a:pt x="24" y="9"/>
                      <a:pt x="24" y="9"/>
                    </a:cubicBezTo>
                    <a:cubicBezTo>
                      <a:pt x="24" y="9"/>
                      <a:pt x="32" y="9"/>
                      <a:pt x="38" y="9"/>
                    </a:cubicBezTo>
                    <a:cubicBezTo>
                      <a:pt x="44" y="9"/>
                      <a:pt x="53" y="9"/>
                      <a:pt x="53" y="9"/>
                    </a:cubicBezTo>
                    <a:cubicBezTo>
                      <a:pt x="57" y="7"/>
                      <a:pt x="57" y="7"/>
                      <a:pt x="57" y="7"/>
                    </a:cubicBezTo>
                    <a:cubicBezTo>
                      <a:pt x="54" y="5"/>
                      <a:pt x="54" y="5"/>
                      <a:pt x="54" y="5"/>
                    </a:cubicBezTo>
                    <a:cubicBezTo>
                      <a:pt x="46" y="3"/>
                      <a:pt x="46" y="3"/>
                      <a:pt x="46" y="3"/>
                    </a:cubicBezTo>
                    <a:lnTo>
                      <a:pt x="3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4" name="Freeform 488"/>
              <p:cNvSpPr>
                <a:spLocks/>
              </p:cNvSpPr>
              <p:nvPr/>
            </p:nvSpPr>
            <p:spPr bwMode="auto">
              <a:xfrm>
                <a:off x="24591963" y="881063"/>
                <a:ext cx="258763" cy="66675"/>
              </a:xfrm>
              <a:custGeom>
                <a:avLst/>
                <a:gdLst>
                  <a:gd name="T0" fmla="*/ 33 w 69"/>
                  <a:gd name="T1" fmla="*/ 18 h 18"/>
                  <a:gd name="T2" fmla="*/ 15 w 69"/>
                  <a:gd name="T3" fmla="*/ 18 h 18"/>
                  <a:gd name="T4" fmla="*/ 0 w 69"/>
                  <a:gd name="T5" fmla="*/ 0 h 18"/>
                  <a:gd name="T6" fmla="*/ 63 w 69"/>
                  <a:gd name="T7" fmla="*/ 0 h 18"/>
                  <a:gd name="T8" fmla="*/ 65 w 69"/>
                  <a:gd name="T9" fmla="*/ 3 h 18"/>
                  <a:gd name="T10" fmla="*/ 20 w 69"/>
                  <a:gd name="T11" fmla="*/ 3 h 18"/>
                  <a:gd name="T12" fmla="*/ 25 w 69"/>
                  <a:gd name="T13" fmla="*/ 8 h 18"/>
                  <a:gd name="T14" fmla="*/ 67 w 69"/>
                  <a:gd name="T15" fmla="*/ 8 h 18"/>
                  <a:gd name="T16" fmla="*/ 69 w 69"/>
                  <a:gd name="T17" fmla="*/ 11 h 18"/>
                  <a:gd name="T18" fmla="*/ 27 w 69"/>
                  <a:gd name="T19" fmla="*/ 11 h 18"/>
                  <a:gd name="T20" fmla="*/ 33 w 69"/>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8">
                    <a:moveTo>
                      <a:pt x="33" y="18"/>
                    </a:moveTo>
                    <a:cubicBezTo>
                      <a:pt x="27" y="18"/>
                      <a:pt x="21" y="18"/>
                      <a:pt x="15" y="18"/>
                    </a:cubicBezTo>
                    <a:cubicBezTo>
                      <a:pt x="0" y="0"/>
                      <a:pt x="0" y="0"/>
                      <a:pt x="0" y="0"/>
                    </a:cubicBezTo>
                    <a:cubicBezTo>
                      <a:pt x="21" y="0"/>
                      <a:pt x="42" y="0"/>
                      <a:pt x="63" y="0"/>
                    </a:cubicBezTo>
                    <a:cubicBezTo>
                      <a:pt x="65" y="3"/>
                      <a:pt x="65" y="3"/>
                      <a:pt x="65" y="3"/>
                    </a:cubicBezTo>
                    <a:cubicBezTo>
                      <a:pt x="50" y="3"/>
                      <a:pt x="35" y="3"/>
                      <a:pt x="20" y="3"/>
                    </a:cubicBezTo>
                    <a:cubicBezTo>
                      <a:pt x="25" y="8"/>
                      <a:pt x="25" y="8"/>
                      <a:pt x="25" y="8"/>
                    </a:cubicBezTo>
                    <a:cubicBezTo>
                      <a:pt x="39" y="8"/>
                      <a:pt x="53" y="8"/>
                      <a:pt x="67" y="8"/>
                    </a:cubicBezTo>
                    <a:cubicBezTo>
                      <a:pt x="69" y="11"/>
                      <a:pt x="69" y="11"/>
                      <a:pt x="69" y="11"/>
                    </a:cubicBezTo>
                    <a:cubicBezTo>
                      <a:pt x="55" y="11"/>
                      <a:pt x="41" y="11"/>
                      <a:pt x="27" y="11"/>
                    </a:cubicBezTo>
                    <a:lnTo>
                      <a:pt x="33"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5" name="Freeform 489"/>
              <p:cNvSpPr>
                <a:spLocks/>
              </p:cNvSpPr>
              <p:nvPr/>
            </p:nvSpPr>
            <p:spPr bwMode="auto">
              <a:xfrm>
                <a:off x="24903113" y="881063"/>
                <a:ext cx="220663" cy="66675"/>
              </a:xfrm>
              <a:custGeom>
                <a:avLst/>
                <a:gdLst>
                  <a:gd name="T0" fmla="*/ 59 w 59"/>
                  <a:gd name="T1" fmla="*/ 18 h 18"/>
                  <a:gd name="T2" fmla="*/ 41 w 59"/>
                  <a:gd name="T3" fmla="*/ 18 h 18"/>
                  <a:gd name="T4" fmla="*/ 32 w 59"/>
                  <a:gd name="T5" fmla="*/ 7 h 18"/>
                  <a:gd name="T6" fmla="*/ 30 w 59"/>
                  <a:gd name="T7" fmla="*/ 4 h 18"/>
                  <a:gd name="T8" fmla="*/ 26 w 59"/>
                  <a:gd name="T9" fmla="*/ 4 h 18"/>
                  <a:gd name="T10" fmla="*/ 11 w 59"/>
                  <a:gd name="T11" fmla="*/ 7 h 18"/>
                  <a:gd name="T12" fmla="*/ 0 w 59"/>
                  <a:gd name="T13" fmla="*/ 5 h 18"/>
                  <a:gd name="T14" fmla="*/ 30 w 59"/>
                  <a:gd name="T15" fmla="*/ 0 h 18"/>
                  <a:gd name="T16" fmla="*/ 44 w 59"/>
                  <a:gd name="T17" fmla="*/ 0 h 18"/>
                  <a:gd name="T18" fmla="*/ 59 w 59"/>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8">
                    <a:moveTo>
                      <a:pt x="59" y="18"/>
                    </a:moveTo>
                    <a:cubicBezTo>
                      <a:pt x="41" y="18"/>
                      <a:pt x="41" y="18"/>
                      <a:pt x="41" y="18"/>
                    </a:cubicBezTo>
                    <a:cubicBezTo>
                      <a:pt x="32" y="7"/>
                      <a:pt x="32" y="7"/>
                      <a:pt x="32" y="7"/>
                    </a:cubicBezTo>
                    <a:cubicBezTo>
                      <a:pt x="30" y="4"/>
                      <a:pt x="30" y="4"/>
                      <a:pt x="30" y="4"/>
                    </a:cubicBezTo>
                    <a:cubicBezTo>
                      <a:pt x="26" y="4"/>
                      <a:pt x="26" y="4"/>
                      <a:pt x="26" y="4"/>
                    </a:cubicBezTo>
                    <a:cubicBezTo>
                      <a:pt x="26" y="4"/>
                      <a:pt x="19" y="5"/>
                      <a:pt x="11" y="7"/>
                    </a:cubicBezTo>
                    <a:cubicBezTo>
                      <a:pt x="0" y="5"/>
                      <a:pt x="0" y="5"/>
                      <a:pt x="0" y="5"/>
                    </a:cubicBezTo>
                    <a:cubicBezTo>
                      <a:pt x="10" y="3"/>
                      <a:pt x="20" y="2"/>
                      <a:pt x="30" y="0"/>
                    </a:cubicBezTo>
                    <a:cubicBezTo>
                      <a:pt x="44" y="0"/>
                      <a:pt x="44" y="0"/>
                      <a:pt x="44" y="0"/>
                    </a:cubicBezTo>
                    <a:lnTo>
                      <a:pt x="5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6" name="Freeform 490"/>
              <p:cNvSpPr>
                <a:spLocks noEditPoints="1"/>
              </p:cNvSpPr>
              <p:nvPr/>
            </p:nvSpPr>
            <p:spPr bwMode="auto">
              <a:xfrm>
                <a:off x="25233313" y="881063"/>
                <a:ext cx="280988" cy="66675"/>
              </a:xfrm>
              <a:custGeom>
                <a:avLst/>
                <a:gdLst>
                  <a:gd name="T0" fmla="*/ 75 w 75"/>
                  <a:gd name="T1" fmla="*/ 9 h 18"/>
                  <a:gd name="T2" fmla="*/ 71 w 75"/>
                  <a:gd name="T3" fmla="*/ 16 h 18"/>
                  <a:gd name="T4" fmla="*/ 45 w 75"/>
                  <a:gd name="T5" fmla="*/ 18 h 18"/>
                  <a:gd name="T6" fmla="*/ 15 w 75"/>
                  <a:gd name="T7" fmla="*/ 16 h 18"/>
                  <a:gd name="T8" fmla="*/ 0 w 75"/>
                  <a:gd name="T9" fmla="*/ 9 h 18"/>
                  <a:gd name="T10" fmla="*/ 3 w 75"/>
                  <a:gd name="T11" fmla="*/ 3 h 18"/>
                  <a:gd name="T12" fmla="*/ 30 w 75"/>
                  <a:gd name="T13" fmla="*/ 0 h 18"/>
                  <a:gd name="T14" fmla="*/ 60 w 75"/>
                  <a:gd name="T15" fmla="*/ 3 h 18"/>
                  <a:gd name="T16" fmla="*/ 75 w 75"/>
                  <a:gd name="T17" fmla="*/ 9 h 18"/>
                  <a:gd name="T18" fmla="*/ 18 w 75"/>
                  <a:gd name="T19" fmla="*/ 9 h 18"/>
                  <a:gd name="T20" fmla="*/ 27 w 75"/>
                  <a:gd name="T21" fmla="*/ 15 h 18"/>
                  <a:gd name="T22" fmla="*/ 43 w 75"/>
                  <a:gd name="T23" fmla="*/ 16 h 18"/>
                  <a:gd name="T24" fmla="*/ 57 w 75"/>
                  <a:gd name="T25" fmla="*/ 15 h 18"/>
                  <a:gd name="T26" fmla="*/ 57 w 75"/>
                  <a:gd name="T27" fmla="*/ 9 h 18"/>
                  <a:gd name="T28" fmla="*/ 48 w 75"/>
                  <a:gd name="T29" fmla="*/ 4 h 18"/>
                  <a:gd name="T30" fmla="*/ 32 w 75"/>
                  <a:gd name="T31" fmla="*/ 3 h 18"/>
                  <a:gd name="T32" fmla="*/ 18 w 75"/>
                  <a:gd name="T33" fmla="*/ 4 h 18"/>
                  <a:gd name="T34" fmla="*/ 18 w 75"/>
                  <a:gd name="T3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18">
                    <a:moveTo>
                      <a:pt x="75" y="9"/>
                    </a:moveTo>
                    <a:cubicBezTo>
                      <a:pt x="71" y="16"/>
                      <a:pt x="71" y="16"/>
                      <a:pt x="71" y="16"/>
                    </a:cubicBezTo>
                    <a:cubicBezTo>
                      <a:pt x="71" y="16"/>
                      <a:pt x="58" y="18"/>
                      <a:pt x="45" y="18"/>
                    </a:cubicBezTo>
                    <a:cubicBezTo>
                      <a:pt x="33" y="18"/>
                      <a:pt x="23" y="18"/>
                      <a:pt x="15" y="16"/>
                    </a:cubicBezTo>
                    <a:cubicBezTo>
                      <a:pt x="7" y="15"/>
                      <a:pt x="0" y="9"/>
                      <a:pt x="0" y="9"/>
                    </a:cubicBezTo>
                    <a:cubicBezTo>
                      <a:pt x="3" y="3"/>
                      <a:pt x="3" y="3"/>
                      <a:pt x="3" y="3"/>
                    </a:cubicBezTo>
                    <a:cubicBezTo>
                      <a:pt x="3" y="3"/>
                      <a:pt x="17" y="0"/>
                      <a:pt x="30" y="0"/>
                    </a:cubicBezTo>
                    <a:cubicBezTo>
                      <a:pt x="42" y="0"/>
                      <a:pt x="52" y="1"/>
                      <a:pt x="60" y="3"/>
                    </a:cubicBezTo>
                    <a:cubicBezTo>
                      <a:pt x="67" y="4"/>
                      <a:pt x="75" y="9"/>
                      <a:pt x="75" y="9"/>
                    </a:cubicBezTo>
                    <a:close/>
                    <a:moveTo>
                      <a:pt x="18" y="9"/>
                    </a:moveTo>
                    <a:cubicBezTo>
                      <a:pt x="27" y="15"/>
                      <a:pt x="27" y="15"/>
                      <a:pt x="27" y="15"/>
                    </a:cubicBezTo>
                    <a:cubicBezTo>
                      <a:pt x="27" y="15"/>
                      <a:pt x="36" y="16"/>
                      <a:pt x="43" y="16"/>
                    </a:cubicBezTo>
                    <a:cubicBezTo>
                      <a:pt x="50" y="16"/>
                      <a:pt x="57" y="15"/>
                      <a:pt x="57" y="15"/>
                    </a:cubicBezTo>
                    <a:cubicBezTo>
                      <a:pt x="57" y="9"/>
                      <a:pt x="57" y="9"/>
                      <a:pt x="57" y="9"/>
                    </a:cubicBezTo>
                    <a:cubicBezTo>
                      <a:pt x="48" y="4"/>
                      <a:pt x="48" y="4"/>
                      <a:pt x="48" y="4"/>
                    </a:cubicBezTo>
                    <a:cubicBezTo>
                      <a:pt x="48" y="4"/>
                      <a:pt x="38" y="3"/>
                      <a:pt x="32" y="3"/>
                    </a:cubicBezTo>
                    <a:cubicBezTo>
                      <a:pt x="25" y="3"/>
                      <a:pt x="18" y="4"/>
                      <a:pt x="18" y="4"/>
                    </a:cubicBezTo>
                    <a:lnTo>
                      <a:pt x="18"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7" name="Freeform 491"/>
              <p:cNvSpPr>
                <a:spLocks/>
              </p:cNvSpPr>
              <p:nvPr/>
            </p:nvSpPr>
            <p:spPr bwMode="auto">
              <a:xfrm>
                <a:off x="29654500" y="881063"/>
                <a:ext cx="263525" cy="66675"/>
              </a:xfrm>
              <a:custGeom>
                <a:avLst/>
                <a:gdLst>
                  <a:gd name="T0" fmla="*/ 36 w 70"/>
                  <a:gd name="T1" fmla="*/ 18 h 18"/>
                  <a:gd name="T2" fmla="*/ 18 w 70"/>
                  <a:gd name="T3" fmla="*/ 18 h 18"/>
                  <a:gd name="T4" fmla="*/ 0 w 70"/>
                  <a:gd name="T5" fmla="*/ 0 h 18"/>
                  <a:gd name="T6" fmla="*/ 62 w 70"/>
                  <a:gd name="T7" fmla="*/ 0 h 18"/>
                  <a:gd name="T8" fmla="*/ 65 w 70"/>
                  <a:gd name="T9" fmla="*/ 3 h 18"/>
                  <a:gd name="T10" fmla="*/ 20 w 70"/>
                  <a:gd name="T11" fmla="*/ 3 h 18"/>
                  <a:gd name="T12" fmla="*/ 26 w 70"/>
                  <a:gd name="T13" fmla="*/ 8 h 18"/>
                  <a:gd name="T14" fmla="*/ 68 w 70"/>
                  <a:gd name="T15" fmla="*/ 8 h 18"/>
                  <a:gd name="T16" fmla="*/ 70 w 70"/>
                  <a:gd name="T17" fmla="*/ 11 h 18"/>
                  <a:gd name="T18" fmla="*/ 29 w 70"/>
                  <a:gd name="T19" fmla="*/ 11 h 18"/>
                  <a:gd name="T20" fmla="*/ 36 w 70"/>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18">
                    <a:moveTo>
                      <a:pt x="36" y="18"/>
                    </a:moveTo>
                    <a:cubicBezTo>
                      <a:pt x="30" y="18"/>
                      <a:pt x="24" y="18"/>
                      <a:pt x="18" y="18"/>
                    </a:cubicBezTo>
                    <a:cubicBezTo>
                      <a:pt x="0" y="0"/>
                      <a:pt x="0" y="0"/>
                      <a:pt x="0" y="0"/>
                    </a:cubicBezTo>
                    <a:cubicBezTo>
                      <a:pt x="21" y="0"/>
                      <a:pt x="41" y="0"/>
                      <a:pt x="62" y="0"/>
                    </a:cubicBezTo>
                    <a:cubicBezTo>
                      <a:pt x="65" y="3"/>
                      <a:pt x="65" y="3"/>
                      <a:pt x="65" y="3"/>
                    </a:cubicBezTo>
                    <a:cubicBezTo>
                      <a:pt x="50" y="3"/>
                      <a:pt x="35" y="3"/>
                      <a:pt x="20" y="3"/>
                    </a:cubicBezTo>
                    <a:cubicBezTo>
                      <a:pt x="26" y="8"/>
                      <a:pt x="26" y="8"/>
                      <a:pt x="26" y="8"/>
                    </a:cubicBezTo>
                    <a:cubicBezTo>
                      <a:pt x="40" y="8"/>
                      <a:pt x="54" y="8"/>
                      <a:pt x="68" y="8"/>
                    </a:cubicBezTo>
                    <a:cubicBezTo>
                      <a:pt x="70" y="11"/>
                      <a:pt x="70" y="11"/>
                      <a:pt x="70" y="11"/>
                    </a:cubicBezTo>
                    <a:cubicBezTo>
                      <a:pt x="56" y="11"/>
                      <a:pt x="43" y="11"/>
                      <a:pt x="29" y="11"/>
                    </a:cubicBezTo>
                    <a:lnTo>
                      <a:pt x="3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 name="Freeform 492"/>
              <p:cNvSpPr>
                <a:spLocks/>
              </p:cNvSpPr>
              <p:nvPr/>
            </p:nvSpPr>
            <p:spPr bwMode="auto">
              <a:xfrm>
                <a:off x="29970413" y="881063"/>
                <a:ext cx="228600" cy="66675"/>
              </a:xfrm>
              <a:custGeom>
                <a:avLst/>
                <a:gdLst>
                  <a:gd name="T0" fmla="*/ 61 w 61"/>
                  <a:gd name="T1" fmla="*/ 18 h 18"/>
                  <a:gd name="T2" fmla="*/ 43 w 61"/>
                  <a:gd name="T3" fmla="*/ 18 h 18"/>
                  <a:gd name="T4" fmla="*/ 32 w 61"/>
                  <a:gd name="T5" fmla="*/ 7 h 18"/>
                  <a:gd name="T6" fmla="*/ 29 w 61"/>
                  <a:gd name="T7" fmla="*/ 4 h 18"/>
                  <a:gd name="T8" fmla="*/ 25 w 61"/>
                  <a:gd name="T9" fmla="*/ 4 h 18"/>
                  <a:gd name="T10" fmla="*/ 11 w 61"/>
                  <a:gd name="T11" fmla="*/ 7 h 18"/>
                  <a:gd name="T12" fmla="*/ 0 w 61"/>
                  <a:gd name="T13" fmla="*/ 5 h 18"/>
                  <a:gd name="T14" fmla="*/ 28 w 61"/>
                  <a:gd name="T15" fmla="*/ 0 h 18"/>
                  <a:gd name="T16" fmla="*/ 43 w 61"/>
                  <a:gd name="T17" fmla="*/ 0 h 18"/>
                  <a:gd name="T18" fmla="*/ 61 w 61"/>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8">
                    <a:moveTo>
                      <a:pt x="61" y="18"/>
                    </a:moveTo>
                    <a:cubicBezTo>
                      <a:pt x="55" y="18"/>
                      <a:pt x="43" y="18"/>
                      <a:pt x="43" y="18"/>
                    </a:cubicBezTo>
                    <a:cubicBezTo>
                      <a:pt x="32" y="7"/>
                      <a:pt x="32" y="7"/>
                      <a:pt x="32" y="7"/>
                    </a:cubicBezTo>
                    <a:cubicBezTo>
                      <a:pt x="29" y="4"/>
                      <a:pt x="29" y="4"/>
                      <a:pt x="29" y="4"/>
                    </a:cubicBezTo>
                    <a:cubicBezTo>
                      <a:pt x="25" y="4"/>
                      <a:pt x="25" y="4"/>
                      <a:pt x="25" y="4"/>
                    </a:cubicBezTo>
                    <a:cubicBezTo>
                      <a:pt x="25" y="4"/>
                      <a:pt x="19" y="5"/>
                      <a:pt x="11" y="7"/>
                    </a:cubicBezTo>
                    <a:cubicBezTo>
                      <a:pt x="0" y="5"/>
                      <a:pt x="0" y="5"/>
                      <a:pt x="0" y="5"/>
                    </a:cubicBezTo>
                    <a:cubicBezTo>
                      <a:pt x="9" y="3"/>
                      <a:pt x="19" y="2"/>
                      <a:pt x="28" y="0"/>
                    </a:cubicBezTo>
                    <a:cubicBezTo>
                      <a:pt x="43" y="0"/>
                      <a:pt x="43" y="0"/>
                      <a:pt x="43" y="0"/>
                    </a:cubicBezTo>
                    <a:cubicBezTo>
                      <a:pt x="49" y="7"/>
                      <a:pt x="55" y="12"/>
                      <a:pt x="6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 name="Freeform 493"/>
              <p:cNvSpPr>
                <a:spLocks/>
              </p:cNvSpPr>
              <p:nvPr/>
            </p:nvSpPr>
            <p:spPr bwMode="auto">
              <a:xfrm>
                <a:off x="30300613" y="881063"/>
                <a:ext cx="231775" cy="66675"/>
              </a:xfrm>
              <a:custGeom>
                <a:avLst/>
                <a:gdLst>
                  <a:gd name="T0" fmla="*/ 62 w 62"/>
                  <a:gd name="T1" fmla="*/ 18 h 18"/>
                  <a:gd name="T2" fmla="*/ 44 w 62"/>
                  <a:gd name="T3" fmla="*/ 18 h 18"/>
                  <a:gd name="T4" fmla="*/ 32 w 62"/>
                  <a:gd name="T5" fmla="*/ 7 h 18"/>
                  <a:gd name="T6" fmla="*/ 29 w 62"/>
                  <a:gd name="T7" fmla="*/ 4 h 18"/>
                  <a:gd name="T8" fmla="*/ 26 w 62"/>
                  <a:gd name="T9" fmla="*/ 4 h 18"/>
                  <a:gd name="T10" fmla="*/ 11 w 62"/>
                  <a:gd name="T11" fmla="*/ 7 h 18"/>
                  <a:gd name="T12" fmla="*/ 0 w 62"/>
                  <a:gd name="T13" fmla="*/ 5 h 18"/>
                  <a:gd name="T14" fmla="*/ 28 w 62"/>
                  <a:gd name="T15" fmla="*/ 0 h 18"/>
                  <a:gd name="T16" fmla="*/ 43 w 62"/>
                  <a:gd name="T17" fmla="*/ 0 h 18"/>
                  <a:gd name="T18" fmla="*/ 62 w 62"/>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8">
                    <a:moveTo>
                      <a:pt x="62" y="18"/>
                    </a:moveTo>
                    <a:cubicBezTo>
                      <a:pt x="56" y="18"/>
                      <a:pt x="44" y="18"/>
                      <a:pt x="44" y="18"/>
                    </a:cubicBezTo>
                    <a:cubicBezTo>
                      <a:pt x="32" y="7"/>
                      <a:pt x="32" y="7"/>
                      <a:pt x="32" y="7"/>
                    </a:cubicBezTo>
                    <a:cubicBezTo>
                      <a:pt x="29" y="4"/>
                      <a:pt x="29" y="4"/>
                      <a:pt x="29" y="4"/>
                    </a:cubicBezTo>
                    <a:cubicBezTo>
                      <a:pt x="26" y="4"/>
                      <a:pt x="26" y="4"/>
                      <a:pt x="26" y="4"/>
                    </a:cubicBezTo>
                    <a:cubicBezTo>
                      <a:pt x="26" y="4"/>
                      <a:pt x="19" y="5"/>
                      <a:pt x="11" y="7"/>
                    </a:cubicBezTo>
                    <a:cubicBezTo>
                      <a:pt x="0" y="5"/>
                      <a:pt x="0" y="5"/>
                      <a:pt x="0" y="5"/>
                    </a:cubicBezTo>
                    <a:cubicBezTo>
                      <a:pt x="10" y="3"/>
                      <a:pt x="19" y="2"/>
                      <a:pt x="28" y="0"/>
                    </a:cubicBezTo>
                    <a:cubicBezTo>
                      <a:pt x="43" y="0"/>
                      <a:pt x="43" y="0"/>
                      <a:pt x="43" y="0"/>
                    </a:cubicBezTo>
                    <a:cubicBezTo>
                      <a:pt x="49" y="7"/>
                      <a:pt x="56" y="12"/>
                      <a:pt x="6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 name="Freeform 494"/>
              <p:cNvSpPr>
                <a:spLocks/>
              </p:cNvSpPr>
              <p:nvPr/>
            </p:nvSpPr>
            <p:spPr bwMode="auto">
              <a:xfrm>
                <a:off x="34713863" y="881063"/>
                <a:ext cx="274638" cy="66675"/>
              </a:xfrm>
              <a:custGeom>
                <a:avLst/>
                <a:gdLst>
                  <a:gd name="T0" fmla="*/ 40 w 73"/>
                  <a:gd name="T1" fmla="*/ 18 h 18"/>
                  <a:gd name="T2" fmla="*/ 22 w 73"/>
                  <a:gd name="T3" fmla="*/ 18 h 18"/>
                  <a:gd name="T4" fmla="*/ 0 w 73"/>
                  <a:gd name="T5" fmla="*/ 0 h 18"/>
                  <a:gd name="T6" fmla="*/ 63 w 73"/>
                  <a:gd name="T7" fmla="*/ 0 h 18"/>
                  <a:gd name="T8" fmla="*/ 66 w 73"/>
                  <a:gd name="T9" fmla="*/ 3 h 18"/>
                  <a:gd name="T10" fmla="*/ 21 w 73"/>
                  <a:gd name="T11" fmla="*/ 3 h 18"/>
                  <a:gd name="T12" fmla="*/ 28 w 73"/>
                  <a:gd name="T13" fmla="*/ 8 h 18"/>
                  <a:gd name="T14" fmla="*/ 70 w 73"/>
                  <a:gd name="T15" fmla="*/ 8 h 18"/>
                  <a:gd name="T16" fmla="*/ 73 w 73"/>
                  <a:gd name="T17" fmla="*/ 11 h 18"/>
                  <a:gd name="T18" fmla="*/ 31 w 73"/>
                  <a:gd name="T19" fmla="*/ 11 h 18"/>
                  <a:gd name="T20" fmla="*/ 40 w 7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8">
                    <a:moveTo>
                      <a:pt x="40" y="18"/>
                    </a:moveTo>
                    <a:cubicBezTo>
                      <a:pt x="22" y="18"/>
                      <a:pt x="22" y="18"/>
                      <a:pt x="22" y="18"/>
                    </a:cubicBezTo>
                    <a:cubicBezTo>
                      <a:pt x="15" y="12"/>
                      <a:pt x="8" y="7"/>
                      <a:pt x="0" y="0"/>
                    </a:cubicBezTo>
                    <a:cubicBezTo>
                      <a:pt x="21" y="0"/>
                      <a:pt x="42" y="0"/>
                      <a:pt x="63" y="0"/>
                    </a:cubicBezTo>
                    <a:cubicBezTo>
                      <a:pt x="66" y="3"/>
                      <a:pt x="66" y="3"/>
                      <a:pt x="66" y="3"/>
                    </a:cubicBezTo>
                    <a:cubicBezTo>
                      <a:pt x="51" y="3"/>
                      <a:pt x="36" y="3"/>
                      <a:pt x="21" y="3"/>
                    </a:cubicBezTo>
                    <a:cubicBezTo>
                      <a:pt x="28" y="8"/>
                      <a:pt x="28" y="8"/>
                      <a:pt x="28" y="8"/>
                    </a:cubicBezTo>
                    <a:cubicBezTo>
                      <a:pt x="42" y="8"/>
                      <a:pt x="56" y="8"/>
                      <a:pt x="70" y="8"/>
                    </a:cubicBezTo>
                    <a:cubicBezTo>
                      <a:pt x="73" y="11"/>
                      <a:pt x="73" y="11"/>
                      <a:pt x="73" y="11"/>
                    </a:cubicBezTo>
                    <a:cubicBezTo>
                      <a:pt x="59" y="11"/>
                      <a:pt x="45" y="11"/>
                      <a:pt x="31" y="11"/>
                    </a:cubicBezTo>
                    <a:lnTo>
                      <a:pt x="4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 name="Freeform 495"/>
              <p:cNvSpPr>
                <a:spLocks/>
              </p:cNvSpPr>
              <p:nvPr/>
            </p:nvSpPr>
            <p:spPr bwMode="auto">
              <a:xfrm>
                <a:off x="35032950" y="881063"/>
                <a:ext cx="244475" cy="66675"/>
              </a:xfrm>
              <a:custGeom>
                <a:avLst/>
                <a:gdLst>
                  <a:gd name="T0" fmla="*/ 65 w 65"/>
                  <a:gd name="T1" fmla="*/ 18 h 18"/>
                  <a:gd name="T2" fmla="*/ 47 w 65"/>
                  <a:gd name="T3" fmla="*/ 18 h 18"/>
                  <a:gd name="T4" fmla="*/ 32 w 65"/>
                  <a:gd name="T5" fmla="*/ 7 h 18"/>
                  <a:gd name="T6" fmla="*/ 29 w 65"/>
                  <a:gd name="T7" fmla="*/ 4 h 18"/>
                  <a:gd name="T8" fmla="*/ 25 w 65"/>
                  <a:gd name="T9" fmla="*/ 4 h 18"/>
                  <a:gd name="T10" fmla="*/ 11 w 65"/>
                  <a:gd name="T11" fmla="*/ 7 h 18"/>
                  <a:gd name="T12" fmla="*/ 0 w 65"/>
                  <a:gd name="T13" fmla="*/ 5 h 18"/>
                  <a:gd name="T14" fmla="*/ 27 w 65"/>
                  <a:gd name="T15" fmla="*/ 0 h 18"/>
                  <a:gd name="T16" fmla="*/ 42 w 65"/>
                  <a:gd name="T17" fmla="*/ 0 h 18"/>
                  <a:gd name="T18" fmla="*/ 65 w 65"/>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8">
                    <a:moveTo>
                      <a:pt x="65" y="18"/>
                    </a:moveTo>
                    <a:cubicBezTo>
                      <a:pt x="47" y="18"/>
                      <a:pt x="47" y="18"/>
                      <a:pt x="47" y="18"/>
                    </a:cubicBezTo>
                    <a:cubicBezTo>
                      <a:pt x="32" y="7"/>
                      <a:pt x="32" y="7"/>
                      <a:pt x="32" y="7"/>
                    </a:cubicBezTo>
                    <a:cubicBezTo>
                      <a:pt x="29" y="4"/>
                      <a:pt x="29" y="4"/>
                      <a:pt x="29" y="4"/>
                    </a:cubicBezTo>
                    <a:cubicBezTo>
                      <a:pt x="25" y="4"/>
                      <a:pt x="25" y="4"/>
                      <a:pt x="25" y="4"/>
                    </a:cubicBezTo>
                    <a:cubicBezTo>
                      <a:pt x="25" y="4"/>
                      <a:pt x="19" y="5"/>
                      <a:pt x="11" y="7"/>
                    </a:cubicBezTo>
                    <a:cubicBezTo>
                      <a:pt x="0" y="5"/>
                      <a:pt x="0" y="5"/>
                      <a:pt x="0" y="5"/>
                    </a:cubicBezTo>
                    <a:cubicBezTo>
                      <a:pt x="9" y="3"/>
                      <a:pt x="18" y="2"/>
                      <a:pt x="27" y="0"/>
                    </a:cubicBezTo>
                    <a:cubicBezTo>
                      <a:pt x="42" y="0"/>
                      <a:pt x="42" y="0"/>
                      <a:pt x="42" y="0"/>
                    </a:cubicBezTo>
                    <a:cubicBezTo>
                      <a:pt x="50" y="7"/>
                      <a:pt x="57" y="12"/>
                      <a:pt x="6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 name="Freeform 496"/>
              <p:cNvSpPr>
                <a:spLocks/>
              </p:cNvSpPr>
              <p:nvPr/>
            </p:nvSpPr>
            <p:spPr bwMode="auto">
              <a:xfrm>
                <a:off x="35340925" y="881063"/>
                <a:ext cx="352425" cy="66675"/>
              </a:xfrm>
              <a:custGeom>
                <a:avLst/>
                <a:gdLst>
                  <a:gd name="T0" fmla="*/ 94 w 94"/>
                  <a:gd name="T1" fmla="*/ 18 h 18"/>
                  <a:gd name="T2" fmla="*/ 19 w 94"/>
                  <a:gd name="T3" fmla="*/ 18 h 18"/>
                  <a:gd name="T4" fmla="*/ 16 w 94"/>
                  <a:gd name="T5" fmla="*/ 16 h 18"/>
                  <a:gd name="T6" fmla="*/ 39 w 94"/>
                  <a:gd name="T7" fmla="*/ 11 h 18"/>
                  <a:gd name="T8" fmla="*/ 52 w 94"/>
                  <a:gd name="T9" fmla="*/ 9 h 18"/>
                  <a:gd name="T10" fmla="*/ 56 w 94"/>
                  <a:gd name="T11" fmla="*/ 7 h 18"/>
                  <a:gd name="T12" fmla="*/ 56 w 94"/>
                  <a:gd name="T13" fmla="*/ 5 h 18"/>
                  <a:gd name="T14" fmla="*/ 49 w 94"/>
                  <a:gd name="T15" fmla="*/ 3 h 18"/>
                  <a:gd name="T16" fmla="*/ 35 w 94"/>
                  <a:gd name="T17" fmla="*/ 3 h 18"/>
                  <a:gd name="T18" fmla="*/ 24 w 94"/>
                  <a:gd name="T19" fmla="*/ 3 h 18"/>
                  <a:gd name="T20" fmla="*/ 12 w 94"/>
                  <a:gd name="T21" fmla="*/ 5 h 18"/>
                  <a:gd name="T22" fmla="*/ 0 w 94"/>
                  <a:gd name="T23" fmla="*/ 3 h 18"/>
                  <a:gd name="T24" fmla="*/ 15 w 94"/>
                  <a:gd name="T25" fmla="*/ 1 h 18"/>
                  <a:gd name="T26" fmla="*/ 33 w 94"/>
                  <a:gd name="T27" fmla="*/ 0 h 18"/>
                  <a:gd name="T28" fmla="*/ 60 w 94"/>
                  <a:gd name="T29" fmla="*/ 1 h 18"/>
                  <a:gd name="T30" fmla="*/ 73 w 94"/>
                  <a:gd name="T31" fmla="*/ 5 h 18"/>
                  <a:gd name="T32" fmla="*/ 73 w 94"/>
                  <a:gd name="T33" fmla="*/ 7 h 18"/>
                  <a:gd name="T34" fmla="*/ 68 w 94"/>
                  <a:gd name="T35" fmla="*/ 9 h 18"/>
                  <a:gd name="T36" fmla="*/ 54 w 94"/>
                  <a:gd name="T37" fmla="*/ 13 h 18"/>
                  <a:gd name="T38" fmla="*/ 38 w 94"/>
                  <a:gd name="T39" fmla="*/ 15 h 18"/>
                  <a:gd name="T40" fmla="*/ 38 w 94"/>
                  <a:gd name="T41" fmla="*/ 16 h 18"/>
                  <a:gd name="T42" fmla="*/ 91 w 94"/>
                  <a:gd name="T43" fmla="*/ 16 h 18"/>
                  <a:gd name="T44" fmla="*/ 94 w 94"/>
                  <a:gd name="T4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18">
                    <a:moveTo>
                      <a:pt x="94" y="18"/>
                    </a:moveTo>
                    <a:cubicBezTo>
                      <a:pt x="69" y="18"/>
                      <a:pt x="44" y="18"/>
                      <a:pt x="19" y="18"/>
                    </a:cubicBezTo>
                    <a:cubicBezTo>
                      <a:pt x="16" y="16"/>
                      <a:pt x="16" y="16"/>
                      <a:pt x="16" y="16"/>
                    </a:cubicBezTo>
                    <a:cubicBezTo>
                      <a:pt x="24" y="15"/>
                      <a:pt x="31" y="13"/>
                      <a:pt x="39" y="11"/>
                    </a:cubicBezTo>
                    <a:cubicBezTo>
                      <a:pt x="46" y="10"/>
                      <a:pt x="52" y="9"/>
                      <a:pt x="52" y="9"/>
                    </a:cubicBezTo>
                    <a:cubicBezTo>
                      <a:pt x="56" y="7"/>
                      <a:pt x="56" y="7"/>
                      <a:pt x="56" y="7"/>
                    </a:cubicBezTo>
                    <a:cubicBezTo>
                      <a:pt x="56" y="5"/>
                      <a:pt x="56" y="5"/>
                      <a:pt x="56" y="5"/>
                    </a:cubicBezTo>
                    <a:cubicBezTo>
                      <a:pt x="49" y="3"/>
                      <a:pt x="49" y="3"/>
                      <a:pt x="49" y="3"/>
                    </a:cubicBezTo>
                    <a:cubicBezTo>
                      <a:pt x="35" y="3"/>
                      <a:pt x="35" y="3"/>
                      <a:pt x="35" y="3"/>
                    </a:cubicBezTo>
                    <a:cubicBezTo>
                      <a:pt x="24" y="3"/>
                      <a:pt x="24" y="3"/>
                      <a:pt x="24" y="3"/>
                    </a:cubicBezTo>
                    <a:cubicBezTo>
                      <a:pt x="12" y="5"/>
                      <a:pt x="12" y="5"/>
                      <a:pt x="12" y="5"/>
                    </a:cubicBezTo>
                    <a:cubicBezTo>
                      <a:pt x="0" y="3"/>
                      <a:pt x="0" y="3"/>
                      <a:pt x="0" y="3"/>
                    </a:cubicBezTo>
                    <a:cubicBezTo>
                      <a:pt x="15" y="1"/>
                      <a:pt x="15" y="1"/>
                      <a:pt x="15" y="1"/>
                    </a:cubicBezTo>
                    <a:cubicBezTo>
                      <a:pt x="15" y="1"/>
                      <a:pt x="27" y="0"/>
                      <a:pt x="33" y="0"/>
                    </a:cubicBezTo>
                    <a:cubicBezTo>
                      <a:pt x="43" y="0"/>
                      <a:pt x="52" y="1"/>
                      <a:pt x="60" y="1"/>
                    </a:cubicBezTo>
                    <a:cubicBezTo>
                      <a:pt x="67" y="3"/>
                      <a:pt x="73" y="5"/>
                      <a:pt x="73" y="5"/>
                    </a:cubicBezTo>
                    <a:cubicBezTo>
                      <a:pt x="73" y="7"/>
                      <a:pt x="73" y="7"/>
                      <a:pt x="73" y="7"/>
                    </a:cubicBezTo>
                    <a:cubicBezTo>
                      <a:pt x="68" y="9"/>
                      <a:pt x="68" y="9"/>
                      <a:pt x="68" y="9"/>
                    </a:cubicBezTo>
                    <a:cubicBezTo>
                      <a:pt x="68" y="9"/>
                      <a:pt x="60" y="11"/>
                      <a:pt x="54" y="13"/>
                    </a:cubicBezTo>
                    <a:cubicBezTo>
                      <a:pt x="38" y="15"/>
                      <a:pt x="38" y="15"/>
                      <a:pt x="38" y="15"/>
                    </a:cubicBezTo>
                    <a:cubicBezTo>
                      <a:pt x="38" y="16"/>
                      <a:pt x="38" y="16"/>
                      <a:pt x="38" y="16"/>
                    </a:cubicBezTo>
                    <a:cubicBezTo>
                      <a:pt x="56" y="16"/>
                      <a:pt x="73" y="16"/>
                      <a:pt x="91" y="16"/>
                    </a:cubicBezTo>
                    <a:lnTo>
                      <a:pt x="9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 name="Freeform 497"/>
              <p:cNvSpPr>
                <a:spLocks noEditPoints="1"/>
              </p:cNvSpPr>
              <p:nvPr/>
            </p:nvSpPr>
            <p:spPr bwMode="auto">
              <a:xfrm>
                <a:off x="-23931563" y="1238251"/>
                <a:ext cx="377825" cy="165100"/>
              </a:xfrm>
              <a:custGeom>
                <a:avLst/>
                <a:gdLst>
                  <a:gd name="T0" fmla="*/ 0 w 101"/>
                  <a:gd name="T1" fmla="*/ 39 h 44"/>
                  <a:gd name="T2" fmla="*/ 11 w 101"/>
                  <a:gd name="T3" fmla="*/ 36 h 44"/>
                  <a:gd name="T4" fmla="*/ 32 w 101"/>
                  <a:gd name="T5" fmla="*/ 35 h 44"/>
                  <a:gd name="T6" fmla="*/ 50 w 101"/>
                  <a:gd name="T7" fmla="*/ 36 h 44"/>
                  <a:gd name="T8" fmla="*/ 53 w 101"/>
                  <a:gd name="T9" fmla="*/ 39 h 44"/>
                  <a:gd name="T10" fmla="*/ 42 w 101"/>
                  <a:gd name="T11" fmla="*/ 42 h 44"/>
                  <a:gd name="T12" fmla="*/ 21 w 101"/>
                  <a:gd name="T13" fmla="*/ 44 h 44"/>
                  <a:gd name="T14" fmla="*/ 2 w 101"/>
                  <a:gd name="T15" fmla="*/ 42 h 44"/>
                  <a:gd name="T16" fmla="*/ 0 w 101"/>
                  <a:gd name="T17" fmla="*/ 39 h 44"/>
                  <a:gd name="T18" fmla="*/ 54 w 101"/>
                  <a:gd name="T19" fmla="*/ 30 h 44"/>
                  <a:gd name="T20" fmla="*/ 23 w 101"/>
                  <a:gd name="T21" fmla="*/ 30 h 44"/>
                  <a:gd name="T22" fmla="*/ 51 w 101"/>
                  <a:gd name="T23" fmla="*/ 0 h 44"/>
                  <a:gd name="T24" fmla="*/ 101 w 101"/>
                  <a:gd name="T25" fmla="*/ 0 h 44"/>
                  <a:gd name="T26" fmla="*/ 54 w 101"/>
                  <a:gd name="T27"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44">
                    <a:moveTo>
                      <a:pt x="0" y="39"/>
                    </a:moveTo>
                    <a:cubicBezTo>
                      <a:pt x="11" y="36"/>
                      <a:pt x="11" y="36"/>
                      <a:pt x="11" y="36"/>
                    </a:cubicBezTo>
                    <a:cubicBezTo>
                      <a:pt x="11" y="36"/>
                      <a:pt x="24" y="35"/>
                      <a:pt x="32" y="35"/>
                    </a:cubicBezTo>
                    <a:cubicBezTo>
                      <a:pt x="41" y="35"/>
                      <a:pt x="50" y="36"/>
                      <a:pt x="50" y="36"/>
                    </a:cubicBezTo>
                    <a:cubicBezTo>
                      <a:pt x="53" y="39"/>
                      <a:pt x="53" y="39"/>
                      <a:pt x="53" y="39"/>
                    </a:cubicBezTo>
                    <a:cubicBezTo>
                      <a:pt x="42" y="42"/>
                      <a:pt x="42" y="42"/>
                      <a:pt x="42" y="42"/>
                    </a:cubicBezTo>
                    <a:cubicBezTo>
                      <a:pt x="42" y="42"/>
                      <a:pt x="29" y="44"/>
                      <a:pt x="21" y="44"/>
                    </a:cubicBezTo>
                    <a:cubicBezTo>
                      <a:pt x="12" y="44"/>
                      <a:pt x="2" y="42"/>
                      <a:pt x="2" y="42"/>
                    </a:cubicBezTo>
                    <a:lnTo>
                      <a:pt x="0" y="39"/>
                    </a:lnTo>
                    <a:close/>
                    <a:moveTo>
                      <a:pt x="54" y="30"/>
                    </a:moveTo>
                    <a:cubicBezTo>
                      <a:pt x="44" y="30"/>
                      <a:pt x="33" y="30"/>
                      <a:pt x="23" y="30"/>
                    </a:cubicBezTo>
                    <a:cubicBezTo>
                      <a:pt x="32" y="20"/>
                      <a:pt x="42" y="10"/>
                      <a:pt x="51" y="0"/>
                    </a:cubicBezTo>
                    <a:cubicBezTo>
                      <a:pt x="68" y="0"/>
                      <a:pt x="84" y="0"/>
                      <a:pt x="101" y="0"/>
                    </a:cubicBezTo>
                    <a:cubicBezTo>
                      <a:pt x="85" y="10"/>
                      <a:pt x="70" y="20"/>
                      <a:pt x="54"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 name="Freeform 498"/>
              <p:cNvSpPr>
                <a:spLocks/>
              </p:cNvSpPr>
              <p:nvPr/>
            </p:nvSpPr>
            <p:spPr bwMode="auto">
              <a:xfrm>
                <a:off x="-19251613" y="1535113"/>
                <a:ext cx="765175" cy="165100"/>
              </a:xfrm>
              <a:custGeom>
                <a:avLst/>
                <a:gdLst>
                  <a:gd name="T0" fmla="*/ 179 w 204"/>
                  <a:gd name="T1" fmla="*/ 44 h 44"/>
                  <a:gd name="T2" fmla="*/ 0 w 204"/>
                  <a:gd name="T3" fmla="*/ 44 h 44"/>
                  <a:gd name="T4" fmla="*/ 5 w 204"/>
                  <a:gd name="T5" fmla="*/ 39 h 44"/>
                  <a:gd name="T6" fmla="*/ 86 w 204"/>
                  <a:gd name="T7" fmla="*/ 28 h 44"/>
                  <a:gd name="T8" fmla="*/ 133 w 204"/>
                  <a:gd name="T9" fmla="*/ 20 h 44"/>
                  <a:gd name="T10" fmla="*/ 152 w 204"/>
                  <a:gd name="T11" fmla="*/ 17 h 44"/>
                  <a:gd name="T12" fmla="*/ 161 w 204"/>
                  <a:gd name="T13" fmla="*/ 13 h 44"/>
                  <a:gd name="T14" fmla="*/ 155 w 204"/>
                  <a:gd name="T15" fmla="*/ 8 h 44"/>
                  <a:gd name="T16" fmla="*/ 127 w 204"/>
                  <a:gd name="T17" fmla="*/ 6 h 44"/>
                  <a:gd name="T18" fmla="*/ 96 w 204"/>
                  <a:gd name="T19" fmla="*/ 7 h 44"/>
                  <a:gd name="T20" fmla="*/ 60 w 204"/>
                  <a:gd name="T21" fmla="*/ 10 h 44"/>
                  <a:gd name="T22" fmla="*/ 42 w 204"/>
                  <a:gd name="T23" fmla="*/ 6 h 44"/>
                  <a:gd name="T24" fmla="*/ 90 w 204"/>
                  <a:gd name="T25" fmla="*/ 2 h 44"/>
                  <a:gd name="T26" fmla="*/ 135 w 204"/>
                  <a:gd name="T27" fmla="*/ 0 h 44"/>
                  <a:gd name="T28" fmla="*/ 190 w 204"/>
                  <a:gd name="T29" fmla="*/ 3 h 44"/>
                  <a:gd name="T30" fmla="*/ 204 w 204"/>
                  <a:gd name="T31" fmla="*/ 12 h 44"/>
                  <a:gd name="T32" fmla="*/ 192 w 204"/>
                  <a:gd name="T33" fmla="*/ 17 h 44"/>
                  <a:gd name="T34" fmla="*/ 166 w 204"/>
                  <a:gd name="T35" fmla="*/ 23 h 44"/>
                  <a:gd name="T36" fmla="*/ 114 w 204"/>
                  <a:gd name="T37" fmla="*/ 30 h 44"/>
                  <a:gd name="T38" fmla="*/ 60 w 204"/>
                  <a:gd name="T39" fmla="*/ 38 h 44"/>
                  <a:gd name="T40" fmla="*/ 60 w 204"/>
                  <a:gd name="T41" fmla="*/ 38 h 44"/>
                  <a:gd name="T42" fmla="*/ 186 w 204"/>
                  <a:gd name="T43" fmla="*/ 38 h 44"/>
                  <a:gd name="T44" fmla="*/ 179 w 204"/>
                  <a:gd name="T4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4" h="44">
                    <a:moveTo>
                      <a:pt x="179" y="44"/>
                    </a:moveTo>
                    <a:cubicBezTo>
                      <a:pt x="120" y="44"/>
                      <a:pt x="59" y="44"/>
                      <a:pt x="0" y="44"/>
                    </a:cubicBezTo>
                    <a:cubicBezTo>
                      <a:pt x="5" y="39"/>
                      <a:pt x="5" y="39"/>
                      <a:pt x="5" y="39"/>
                    </a:cubicBezTo>
                    <a:cubicBezTo>
                      <a:pt x="32" y="35"/>
                      <a:pt x="59" y="31"/>
                      <a:pt x="86" y="28"/>
                    </a:cubicBezTo>
                    <a:cubicBezTo>
                      <a:pt x="109" y="24"/>
                      <a:pt x="125" y="22"/>
                      <a:pt x="133" y="20"/>
                    </a:cubicBezTo>
                    <a:cubicBezTo>
                      <a:pt x="141" y="19"/>
                      <a:pt x="152" y="17"/>
                      <a:pt x="152" y="17"/>
                    </a:cubicBezTo>
                    <a:cubicBezTo>
                      <a:pt x="161" y="13"/>
                      <a:pt x="161" y="13"/>
                      <a:pt x="161" y="13"/>
                    </a:cubicBezTo>
                    <a:cubicBezTo>
                      <a:pt x="155" y="8"/>
                      <a:pt x="155" y="8"/>
                      <a:pt x="155" y="8"/>
                    </a:cubicBezTo>
                    <a:cubicBezTo>
                      <a:pt x="149" y="7"/>
                      <a:pt x="139" y="6"/>
                      <a:pt x="127" y="6"/>
                    </a:cubicBezTo>
                    <a:cubicBezTo>
                      <a:pt x="117" y="6"/>
                      <a:pt x="107" y="7"/>
                      <a:pt x="96" y="7"/>
                    </a:cubicBezTo>
                    <a:cubicBezTo>
                      <a:pt x="86" y="8"/>
                      <a:pt x="74" y="9"/>
                      <a:pt x="60" y="10"/>
                    </a:cubicBezTo>
                    <a:cubicBezTo>
                      <a:pt x="54" y="9"/>
                      <a:pt x="48" y="7"/>
                      <a:pt x="42" y="6"/>
                    </a:cubicBezTo>
                    <a:cubicBezTo>
                      <a:pt x="59" y="4"/>
                      <a:pt x="75" y="2"/>
                      <a:pt x="90" y="2"/>
                    </a:cubicBezTo>
                    <a:cubicBezTo>
                      <a:pt x="104" y="1"/>
                      <a:pt x="119" y="0"/>
                      <a:pt x="135" y="0"/>
                    </a:cubicBezTo>
                    <a:cubicBezTo>
                      <a:pt x="159" y="0"/>
                      <a:pt x="178" y="1"/>
                      <a:pt x="190" y="3"/>
                    </a:cubicBezTo>
                    <a:cubicBezTo>
                      <a:pt x="203" y="5"/>
                      <a:pt x="204" y="12"/>
                      <a:pt x="204" y="12"/>
                    </a:cubicBezTo>
                    <a:cubicBezTo>
                      <a:pt x="204" y="12"/>
                      <a:pt x="198" y="16"/>
                      <a:pt x="192" y="17"/>
                    </a:cubicBezTo>
                    <a:cubicBezTo>
                      <a:pt x="186" y="19"/>
                      <a:pt x="177" y="21"/>
                      <a:pt x="166" y="23"/>
                    </a:cubicBezTo>
                    <a:cubicBezTo>
                      <a:pt x="155" y="25"/>
                      <a:pt x="138" y="27"/>
                      <a:pt x="114" y="30"/>
                    </a:cubicBezTo>
                    <a:cubicBezTo>
                      <a:pt x="96" y="33"/>
                      <a:pt x="78" y="35"/>
                      <a:pt x="60" y="38"/>
                    </a:cubicBezTo>
                    <a:cubicBezTo>
                      <a:pt x="60" y="38"/>
                      <a:pt x="60" y="38"/>
                      <a:pt x="60" y="38"/>
                    </a:cubicBezTo>
                    <a:cubicBezTo>
                      <a:pt x="102" y="38"/>
                      <a:pt x="144" y="38"/>
                      <a:pt x="186" y="38"/>
                    </a:cubicBezTo>
                    <a:lnTo>
                      <a:pt x="179"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 name="Freeform 499"/>
              <p:cNvSpPr>
                <a:spLocks noEditPoints="1"/>
              </p:cNvSpPr>
              <p:nvPr/>
            </p:nvSpPr>
            <p:spPr bwMode="auto">
              <a:xfrm>
                <a:off x="-19097625" y="1238251"/>
                <a:ext cx="1136650" cy="179388"/>
              </a:xfrm>
              <a:custGeom>
                <a:avLst/>
                <a:gdLst>
                  <a:gd name="T0" fmla="*/ 300 w 303"/>
                  <a:gd name="T1" fmla="*/ 21 h 48"/>
                  <a:gd name="T2" fmla="*/ 284 w 303"/>
                  <a:gd name="T3" fmla="*/ 29 h 48"/>
                  <a:gd name="T4" fmla="*/ 256 w 303"/>
                  <a:gd name="T5" fmla="*/ 34 h 48"/>
                  <a:gd name="T6" fmla="*/ 220 w 303"/>
                  <a:gd name="T7" fmla="*/ 36 h 48"/>
                  <a:gd name="T8" fmla="*/ 197 w 303"/>
                  <a:gd name="T9" fmla="*/ 35 h 48"/>
                  <a:gd name="T10" fmla="*/ 187 w 303"/>
                  <a:gd name="T11" fmla="*/ 32 h 48"/>
                  <a:gd name="T12" fmla="*/ 184 w 303"/>
                  <a:gd name="T13" fmla="*/ 32 h 48"/>
                  <a:gd name="T14" fmla="*/ 159 w 303"/>
                  <a:gd name="T15" fmla="*/ 35 h 48"/>
                  <a:gd name="T16" fmla="*/ 129 w 303"/>
                  <a:gd name="T17" fmla="*/ 36 h 48"/>
                  <a:gd name="T18" fmla="*/ 86 w 303"/>
                  <a:gd name="T19" fmla="*/ 33 h 48"/>
                  <a:gd name="T20" fmla="*/ 79 w 303"/>
                  <a:gd name="T21" fmla="*/ 25 h 48"/>
                  <a:gd name="T22" fmla="*/ 111 w 303"/>
                  <a:gd name="T23" fmla="*/ 15 h 48"/>
                  <a:gd name="T24" fmla="*/ 174 w 303"/>
                  <a:gd name="T25" fmla="*/ 11 h 48"/>
                  <a:gd name="T26" fmla="*/ 204 w 303"/>
                  <a:gd name="T27" fmla="*/ 12 h 48"/>
                  <a:gd name="T28" fmla="*/ 232 w 303"/>
                  <a:gd name="T29" fmla="*/ 13 h 48"/>
                  <a:gd name="T30" fmla="*/ 214 w 303"/>
                  <a:gd name="T31" fmla="*/ 26 h 48"/>
                  <a:gd name="T32" fmla="*/ 213 w 303"/>
                  <a:gd name="T33" fmla="*/ 27 h 48"/>
                  <a:gd name="T34" fmla="*/ 227 w 303"/>
                  <a:gd name="T35" fmla="*/ 32 h 48"/>
                  <a:gd name="T36" fmla="*/ 252 w 303"/>
                  <a:gd name="T37" fmla="*/ 29 h 48"/>
                  <a:gd name="T38" fmla="*/ 269 w 303"/>
                  <a:gd name="T39" fmla="*/ 21 h 48"/>
                  <a:gd name="T40" fmla="*/ 265 w 303"/>
                  <a:gd name="T41" fmla="*/ 13 h 48"/>
                  <a:gd name="T42" fmla="*/ 236 w 303"/>
                  <a:gd name="T43" fmla="*/ 7 h 48"/>
                  <a:gd name="T44" fmla="*/ 185 w 303"/>
                  <a:gd name="T45" fmla="*/ 5 h 48"/>
                  <a:gd name="T46" fmla="*/ 116 w 303"/>
                  <a:gd name="T47" fmla="*/ 7 h 48"/>
                  <a:gd name="T48" fmla="*/ 66 w 303"/>
                  <a:gd name="T49" fmla="*/ 14 h 48"/>
                  <a:gd name="T50" fmla="*/ 39 w 303"/>
                  <a:gd name="T51" fmla="*/ 25 h 48"/>
                  <a:gd name="T52" fmla="*/ 53 w 303"/>
                  <a:gd name="T53" fmla="*/ 39 h 48"/>
                  <a:gd name="T54" fmla="*/ 128 w 303"/>
                  <a:gd name="T55" fmla="*/ 43 h 48"/>
                  <a:gd name="T56" fmla="*/ 213 w 303"/>
                  <a:gd name="T57" fmla="*/ 41 h 48"/>
                  <a:gd name="T58" fmla="*/ 208 w 303"/>
                  <a:gd name="T59" fmla="*/ 45 h 48"/>
                  <a:gd name="T60" fmla="*/ 124 w 303"/>
                  <a:gd name="T61" fmla="*/ 48 h 48"/>
                  <a:gd name="T62" fmla="*/ 27 w 303"/>
                  <a:gd name="T63" fmla="*/ 42 h 48"/>
                  <a:gd name="T64" fmla="*/ 7 w 303"/>
                  <a:gd name="T65" fmla="*/ 25 h 48"/>
                  <a:gd name="T66" fmla="*/ 41 w 303"/>
                  <a:gd name="T67" fmla="*/ 12 h 48"/>
                  <a:gd name="T68" fmla="*/ 106 w 303"/>
                  <a:gd name="T69" fmla="*/ 3 h 48"/>
                  <a:gd name="T70" fmla="*/ 190 w 303"/>
                  <a:gd name="T71" fmla="*/ 0 h 48"/>
                  <a:gd name="T72" fmla="*/ 255 w 303"/>
                  <a:gd name="T73" fmla="*/ 3 h 48"/>
                  <a:gd name="T74" fmla="*/ 295 w 303"/>
                  <a:gd name="T75" fmla="*/ 10 h 48"/>
                  <a:gd name="T76" fmla="*/ 300 w 303"/>
                  <a:gd name="T77" fmla="*/ 21 h 48"/>
                  <a:gd name="T78" fmla="*/ 113 w 303"/>
                  <a:gd name="T79" fmla="*/ 25 h 48"/>
                  <a:gd name="T80" fmla="*/ 138 w 303"/>
                  <a:gd name="T81" fmla="*/ 32 h 48"/>
                  <a:gd name="T82" fmla="*/ 185 w 303"/>
                  <a:gd name="T83" fmla="*/ 23 h 48"/>
                  <a:gd name="T84" fmla="*/ 194 w 303"/>
                  <a:gd name="T85" fmla="*/ 16 h 48"/>
                  <a:gd name="T86" fmla="*/ 171 w 303"/>
                  <a:gd name="T87" fmla="*/ 16 h 48"/>
                  <a:gd name="T88" fmla="*/ 132 w 303"/>
                  <a:gd name="T89" fmla="*/ 18 h 48"/>
                  <a:gd name="T90" fmla="*/ 113 w 303"/>
                  <a:gd name="T91"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3" h="48">
                    <a:moveTo>
                      <a:pt x="300" y="21"/>
                    </a:moveTo>
                    <a:cubicBezTo>
                      <a:pt x="300" y="21"/>
                      <a:pt x="292" y="27"/>
                      <a:pt x="284" y="29"/>
                    </a:cubicBezTo>
                    <a:cubicBezTo>
                      <a:pt x="276" y="31"/>
                      <a:pt x="267" y="33"/>
                      <a:pt x="256" y="34"/>
                    </a:cubicBezTo>
                    <a:cubicBezTo>
                      <a:pt x="245" y="35"/>
                      <a:pt x="233" y="36"/>
                      <a:pt x="220" y="36"/>
                    </a:cubicBezTo>
                    <a:cubicBezTo>
                      <a:pt x="211" y="36"/>
                      <a:pt x="203" y="35"/>
                      <a:pt x="197" y="35"/>
                    </a:cubicBezTo>
                    <a:cubicBezTo>
                      <a:pt x="191" y="34"/>
                      <a:pt x="187" y="32"/>
                      <a:pt x="187" y="32"/>
                    </a:cubicBezTo>
                    <a:cubicBezTo>
                      <a:pt x="184" y="32"/>
                      <a:pt x="184" y="32"/>
                      <a:pt x="184" y="32"/>
                    </a:cubicBezTo>
                    <a:cubicBezTo>
                      <a:pt x="177" y="33"/>
                      <a:pt x="168" y="34"/>
                      <a:pt x="159" y="35"/>
                    </a:cubicBezTo>
                    <a:cubicBezTo>
                      <a:pt x="150" y="36"/>
                      <a:pt x="140" y="36"/>
                      <a:pt x="129" y="36"/>
                    </a:cubicBezTo>
                    <a:cubicBezTo>
                      <a:pt x="109" y="36"/>
                      <a:pt x="95" y="35"/>
                      <a:pt x="86" y="33"/>
                    </a:cubicBezTo>
                    <a:cubicBezTo>
                      <a:pt x="77" y="31"/>
                      <a:pt x="79" y="25"/>
                      <a:pt x="79" y="25"/>
                    </a:cubicBezTo>
                    <a:cubicBezTo>
                      <a:pt x="79" y="25"/>
                      <a:pt x="94" y="18"/>
                      <a:pt x="111" y="15"/>
                    </a:cubicBezTo>
                    <a:cubicBezTo>
                      <a:pt x="128" y="13"/>
                      <a:pt x="149" y="11"/>
                      <a:pt x="174" y="11"/>
                    </a:cubicBezTo>
                    <a:cubicBezTo>
                      <a:pt x="183" y="11"/>
                      <a:pt x="193" y="12"/>
                      <a:pt x="204" y="12"/>
                    </a:cubicBezTo>
                    <a:cubicBezTo>
                      <a:pt x="214" y="12"/>
                      <a:pt x="224" y="13"/>
                      <a:pt x="232" y="13"/>
                    </a:cubicBezTo>
                    <a:cubicBezTo>
                      <a:pt x="214" y="26"/>
                      <a:pt x="214" y="26"/>
                      <a:pt x="214" y="26"/>
                    </a:cubicBezTo>
                    <a:cubicBezTo>
                      <a:pt x="213" y="27"/>
                      <a:pt x="213" y="27"/>
                      <a:pt x="213" y="27"/>
                    </a:cubicBezTo>
                    <a:cubicBezTo>
                      <a:pt x="213" y="27"/>
                      <a:pt x="215" y="32"/>
                      <a:pt x="227" y="32"/>
                    </a:cubicBezTo>
                    <a:cubicBezTo>
                      <a:pt x="236" y="32"/>
                      <a:pt x="245" y="31"/>
                      <a:pt x="252" y="29"/>
                    </a:cubicBezTo>
                    <a:cubicBezTo>
                      <a:pt x="260" y="27"/>
                      <a:pt x="269" y="21"/>
                      <a:pt x="269" y="21"/>
                    </a:cubicBezTo>
                    <a:cubicBezTo>
                      <a:pt x="265" y="13"/>
                      <a:pt x="265" y="13"/>
                      <a:pt x="265" y="13"/>
                    </a:cubicBezTo>
                    <a:cubicBezTo>
                      <a:pt x="265" y="13"/>
                      <a:pt x="250" y="8"/>
                      <a:pt x="236" y="7"/>
                    </a:cubicBezTo>
                    <a:cubicBezTo>
                      <a:pt x="222" y="5"/>
                      <a:pt x="205" y="5"/>
                      <a:pt x="185" y="5"/>
                    </a:cubicBezTo>
                    <a:cubicBezTo>
                      <a:pt x="160" y="5"/>
                      <a:pt x="137" y="6"/>
                      <a:pt x="116" y="7"/>
                    </a:cubicBezTo>
                    <a:cubicBezTo>
                      <a:pt x="96" y="9"/>
                      <a:pt x="79" y="11"/>
                      <a:pt x="66" y="14"/>
                    </a:cubicBezTo>
                    <a:cubicBezTo>
                      <a:pt x="53" y="18"/>
                      <a:pt x="39" y="25"/>
                      <a:pt x="39" y="25"/>
                    </a:cubicBezTo>
                    <a:cubicBezTo>
                      <a:pt x="39" y="25"/>
                      <a:pt x="38" y="35"/>
                      <a:pt x="53" y="39"/>
                    </a:cubicBezTo>
                    <a:cubicBezTo>
                      <a:pt x="68" y="42"/>
                      <a:pt x="93" y="43"/>
                      <a:pt x="128" y="43"/>
                    </a:cubicBezTo>
                    <a:cubicBezTo>
                      <a:pt x="154" y="43"/>
                      <a:pt x="183" y="42"/>
                      <a:pt x="213" y="41"/>
                    </a:cubicBezTo>
                    <a:cubicBezTo>
                      <a:pt x="208" y="45"/>
                      <a:pt x="208" y="45"/>
                      <a:pt x="208" y="45"/>
                    </a:cubicBezTo>
                    <a:cubicBezTo>
                      <a:pt x="181" y="47"/>
                      <a:pt x="153" y="48"/>
                      <a:pt x="124" y="48"/>
                    </a:cubicBezTo>
                    <a:cubicBezTo>
                      <a:pt x="80" y="48"/>
                      <a:pt x="47" y="46"/>
                      <a:pt x="27" y="42"/>
                    </a:cubicBezTo>
                    <a:cubicBezTo>
                      <a:pt x="6" y="38"/>
                      <a:pt x="0" y="33"/>
                      <a:pt x="7" y="25"/>
                    </a:cubicBezTo>
                    <a:cubicBezTo>
                      <a:pt x="7" y="25"/>
                      <a:pt x="24" y="16"/>
                      <a:pt x="41" y="12"/>
                    </a:cubicBezTo>
                    <a:cubicBezTo>
                      <a:pt x="59" y="8"/>
                      <a:pt x="81" y="5"/>
                      <a:pt x="106" y="3"/>
                    </a:cubicBezTo>
                    <a:cubicBezTo>
                      <a:pt x="132" y="1"/>
                      <a:pt x="160" y="0"/>
                      <a:pt x="190" y="0"/>
                    </a:cubicBezTo>
                    <a:cubicBezTo>
                      <a:pt x="215" y="0"/>
                      <a:pt x="237" y="1"/>
                      <a:pt x="255" y="3"/>
                    </a:cubicBezTo>
                    <a:cubicBezTo>
                      <a:pt x="274" y="4"/>
                      <a:pt x="287" y="7"/>
                      <a:pt x="295" y="10"/>
                    </a:cubicBezTo>
                    <a:cubicBezTo>
                      <a:pt x="303" y="13"/>
                      <a:pt x="300" y="21"/>
                      <a:pt x="300" y="21"/>
                    </a:cubicBezTo>
                    <a:close/>
                    <a:moveTo>
                      <a:pt x="113" y="25"/>
                    </a:moveTo>
                    <a:cubicBezTo>
                      <a:pt x="113" y="25"/>
                      <a:pt x="116" y="32"/>
                      <a:pt x="138" y="32"/>
                    </a:cubicBezTo>
                    <a:cubicBezTo>
                      <a:pt x="161" y="32"/>
                      <a:pt x="177" y="29"/>
                      <a:pt x="185" y="23"/>
                    </a:cubicBezTo>
                    <a:cubicBezTo>
                      <a:pt x="194" y="16"/>
                      <a:pt x="194" y="16"/>
                      <a:pt x="194" y="16"/>
                    </a:cubicBezTo>
                    <a:cubicBezTo>
                      <a:pt x="187" y="16"/>
                      <a:pt x="179" y="16"/>
                      <a:pt x="171" y="16"/>
                    </a:cubicBezTo>
                    <a:cubicBezTo>
                      <a:pt x="155" y="16"/>
                      <a:pt x="143" y="17"/>
                      <a:pt x="132" y="18"/>
                    </a:cubicBezTo>
                    <a:cubicBezTo>
                      <a:pt x="122" y="20"/>
                      <a:pt x="113" y="25"/>
                      <a:pt x="113"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 name="Freeform 500"/>
              <p:cNvSpPr>
                <a:spLocks/>
              </p:cNvSpPr>
              <p:nvPr/>
            </p:nvSpPr>
            <p:spPr bwMode="auto">
              <a:xfrm>
                <a:off x="-13928725" y="1535113"/>
                <a:ext cx="735013" cy="168275"/>
              </a:xfrm>
              <a:custGeom>
                <a:avLst/>
                <a:gdLst>
                  <a:gd name="T0" fmla="*/ 196 w 196"/>
                  <a:gd name="T1" fmla="*/ 11 h 45"/>
                  <a:gd name="T2" fmla="*/ 176 w 196"/>
                  <a:gd name="T3" fmla="*/ 18 h 45"/>
                  <a:gd name="T4" fmla="*/ 132 w 196"/>
                  <a:gd name="T5" fmla="*/ 21 h 45"/>
                  <a:gd name="T6" fmla="*/ 132 w 196"/>
                  <a:gd name="T7" fmla="*/ 22 h 45"/>
                  <a:gd name="T8" fmla="*/ 177 w 196"/>
                  <a:gd name="T9" fmla="*/ 25 h 45"/>
                  <a:gd name="T10" fmla="*/ 187 w 196"/>
                  <a:gd name="T11" fmla="*/ 32 h 45"/>
                  <a:gd name="T12" fmla="*/ 152 w 196"/>
                  <a:gd name="T13" fmla="*/ 41 h 45"/>
                  <a:gd name="T14" fmla="*/ 72 w 196"/>
                  <a:gd name="T15" fmla="*/ 45 h 45"/>
                  <a:gd name="T16" fmla="*/ 0 w 196"/>
                  <a:gd name="T17" fmla="*/ 42 h 45"/>
                  <a:gd name="T18" fmla="*/ 5 w 196"/>
                  <a:gd name="T19" fmla="*/ 36 h 45"/>
                  <a:gd name="T20" fmla="*/ 39 w 196"/>
                  <a:gd name="T21" fmla="*/ 38 h 45"/>
                  <a:gd name="T22" fmla="*/ 75 w 196"/>
                  <a:gd name="T23" fmla="*/ 39 h 45"/>
                  <a:gd name="T24" fmla="*/ 122 w 196"/>
                  <a:gd name="T25" fmla="*/ 37 h 45"/>
                  <a:gd name="T26" fmla="*/ 142 w 196"/>
                  <a:gd name="T27" fmla="*/ 31 h 45"/>
                  <a:gd name="T28" fmla="*/ 130 w 196"/>
                  <a:gd name="T29" fmla="*/ 26 h 45"/>
                  <a:gd name="T30" fmla="*/ 78 w 196"/>
                  <a:gd name="T31" fmla="*/ 25 h 45"/>
                  <a:gd name="T32" fmla="*/ 56 w 196"/>
                  <a:gd name="T33" fmla="*/ 25 h 45"/>
                  <a:gd name="T34" fmla="*/ 60 w 196"/>
                  <a:gd name="T35" fmla="*/ 19 h 45"/>
                  <a:gd name="T36" fmla="*/ 84 w 196"/>
                  <a:gd name="T37" fmla="*/ 19 h 45"/>
                  <a:gd name="T38" fmla="*/ 153 w 196"/>
                  <a:gd name="T39" fmla="*/ 12 h 45"/>
                  <a:gd name="T40" fmla="*/ 145 w 196"/>
                  <a:gd name="T41" fmla="*/ 8 h 45"/>
                  <a:gd name="T42" fmla="*/ 114 w 196"/>
                  <a:gd name="T43" fmla="*/ 6 h 45"/>
                  <a:gd name="T44" fmla="*/ 85 w 196"/>
                  <a:gd name="T45" fmla="*/ 7 h 45"/>
                  <a:gd name="T46" fmla="*/ 50 w 196"/>
                  <a:gd name="T47" fmla="*/ 9 h 45"/>
                  <a:gd name="T48" fmla="*/ 33 w 196"/>
                  <a:gd name="T49" fmla="*/ 5 h 45"/>
                  <a:gd name="T50" fmla="*/ 121 w 196"/>
                  <a:gd name="T51" fmla="*/ 0 h 45"/>
                  <a:gd name="T52" fmla="*/ 180 w 196"/>
                  <a:gd name="T53" fmla="*/ 3 h 45"/>
                  <a:gd name="T54" fmla="*/ 196 w 196"/>
                  <a:gd name="T55"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6" h="45">
                    <a:moveTo>
                      <a:pt x="196" y="11"/>
                    </a:moveTo>
                    <a:cubicBezTo>
                      <a:pt x="196" y="11"/>
                      <a:pt x="187" y="16"/>
                      <a:pt x="176" y="18"/>
                    </a:cubicBezTo>
                    <a:cubicBezTo>
                      <a:pt x="165" y="19"/>
                      <a:pt x="150" y="20"/>
                      <a:pt x="132" y="21"/>
                    </a:cubicBezTo>
                    <a:cubicBezTo>
                      <a:pt x="132" y="22"/>
                      <a:pt x="132" y="22"/>
                      <a:pt x="132" y="22"/>
                    </a:cubicBezTo>
                    <a:cubicBezTo>
                      <a:pt x="153" y="22"/>
                      <a:pt x="168" y="23"/>
                      <a:pt x="177" y="25"/>
                    </a:cubicBezTo>
                    <a:cubicBezTo>
                      <a:pt x="186" y="27"/>
                      <a:pt x="187" y="32"/>
                      <a:pt x="187" y="32"/>
                    </a:cubicBezTo>
                    <a:cubicBezTo>
                      <a:pt x="187" y="32"/>
                      <a:pt x="172" y="39"/>
                      <a:pt x="152" y="41"/>
                    </a:cubicBezTo>
                    <a:cubicBezTo>
                      <a:pt x="132" y="44"/>
                      <a:pt x="106" y="45"/>
                      <a:pt x="72" y="45"/>
                    </a:cubicBezTo>
                    <a:cubicBezTo>
                      <a:pt x="43" y="45"/>
                      <a:pt x="19" y="44"/>
                      <a:pt x="0" y="42"/>
                    </a:cubicBezTo>
                    <a:cubicBezTo>
                      <a:pt x="5" y="36"/>
                      <a:pt x="5" y="36"/>
                      <a:pt x="5" y="36"/>
                    </a:cubicBezTo>
                    <a:cubicBezTo>
                      <a:pt x="16" y="37"/>
                      <a:pt x="27" y="38"/>
                      <a:pt x="39" y="38"/>
                    </a:cubicBezTo>
                    <a:cubicBezTo>
                      <a:pt x="52" y="39"/>
                      <a:pt x="63" y="39"/>
                      <a:pt x="75" y="39"/>
                    </a:cubicBezTo>
                    <a:cubicBezTo>
                      <a:pt x="95" y="39"/>
                      <a:pt x="111" y="38"/>
                      <a:pt x="122" y="37"/>
                    </a:cubicBezTo>
                    <a:cubicBezTo>
                      <a:pt x="134" y="36"/>
                      <a:pt x="142" y="31"/>
                      <a:pt x="142" y="31"/>
                    </a:cubicBezTo>
                    <a:cubicBezTo>
                      <a:pt x="142" y="31"/>
                      <a:pt x="140" y="27"/>
                      <a:pt x="130" y="26"/>
                    </a:cubicBezTo>
                    <a:cubicBezTo>
                      <a:pt x="120" y="25"/>
                      <a:pt x="103" y="25"/>
                      <a:pt x="78" y="25"/>
                    </a:cubicBezTo>
                    <a:cubicBezTo>
                      <a:pt x="71" y="25"/>
                      <a:pt x="63" y="25"/>
                      <a:pt x="56" y="25"/>
                    </a:cubicBezTo>
                    <a:cubicBezTo>
                      <a:pt x="60" y="19"/>
                      <a:pt x="60" y="19"/>
                      <a:pt x="60" y="19"/>
                    </a:cubicBezTo>
                    <a:cubicBezTo>
                      <a:pt x="68" y="19"/>
                      <a:pt x="76" y="19"/>
                      <a:pt x="84" y="19"/>
                    </a:cubicBezTo>
                    <a:cubicBezTo>
                      <a:pt x="126" y="19"/>
                      <a:pt x="153" y="12"/>
                      <a:pt x="153" y="12"/>
                    </a:cubicBezTo>
                    <a:cubicBezTo>
                      <a:pt x="153" y="12"/>
                      <a:pt x="152" y="9"/>
                      <a:pt x="145" y="8"/>
                    </a:cubicBezTo>
                    <a:cubicBezTo>
                      <a:pt x="139" y="7"/>
                      <a:pt x="128" y="6"/>
                      <a:pt x="114" y="6"/>
                    </a:cubicBezTo>
                    <a:cubicBezTo>
                      <a:pt x="104" y="6"/>
                      <a:pt x="94" y="6"/>
                      <a:pt x="85" y="7"/>
                    </a:cubicBezTo>
                    <a:cubicBezTo>
                      <a:pt x="75" y="7"/>
                      <a:pt x="63" y="8"/>
                      <a:pt x="50" y="9"/>
                    </a:cubicBezTo>
                    <a:cubicBezTo>
                      <a:pt x="33" y="5"/>
                      <a:pt x="33" y="5"/>
                      <a:pt x="33" y="5"/>
                    </a:cubicBezTo>
                    <a:cubicBezTo>
                      <a:pt x="59" y="2"/>
                      <a:pt x="89" y="0"/>
                      <a:pt x="121" y="0"/>
                    </a:cubicBezTo>
                    <a:cubicBezTo>
                      <a:pt x="147" y="0"/>
                      <a:pt x="167" y="1"/>
                      <a:pt x="180" y="3"/>
                    </a:cubicBezTo>
                    <a:cubicBezTo>
                      <a:pt x="194" y="5"/>
                      <a:pt x="196" y="11"/>
                      <a:pt x="19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 name="Freeform 501"/>
              <p:cNvSpPr>
                <a:spLocks noEditPoints="1"/>
              </p:cNvSpPr>
              <p:nvPr/>
            </p:nvSpPr>
            <p:spPr bwMode="auto">
              <a:xfrm>
                <a:off x="-13719175" y="1238251"/>
                <a:ext cx="877888" cy="160338"/>
              </a:xfrm>
              <a:custGeom>
                <a:avLst/>
                <a:gdLst>
                  <a:gd name="T0" fmla="*/ 179 w 234"/>
                  <a:gd name="T1" fmla="*/ 18 h 43"/>
                  <a:gd name="T2" fmla="*/ 163 w 234"/>
                  <a:gd name="T3" fmla="*/ 25 h 43"/>
                  <a:gd name="T4" fmla="*/ 211 w 234"/>
                  <a:gd name="T5" fmla="*/ 25 h 43"/>
                  <a:gd name="T6" fmla="*/ 207 w 234"/>
                  <a:gd name="T7" fmla="*/ 30 h 43"/>
                  <a:gd name="T8" fmla="*/ 153 w 234"/>
                  <a:gd name="T9" fmla="*/ 30 h 43"/>
                  <a:gd name="T10" fmla="*/ 129 w 234"/>
                  <a:gd name="T11" fmla="*/ 43 h 43"/>
                  <a:gd name="T12" fmla="*/ 97 w 234"/>
                  <a:gd name="T13" fmla="*/ 43 h 43"/>
                  <a:gd name="T14" fmla="*/ 121 w 234"/>
                  <a:gd name="T15" fmla="*/ 30 h 43"/>
                  <a:gd name="T16" fmla="*/ 77 w 234"/>
                  <a:gd name="T17" fmla="*/ 30 h 43"/>
                  <a:gd name="T18" fmla="*/ 52 w 234"/>
                  <a:gd name="T19" fmla="*/ 43 h 43"/>
                  <a:gd name="T20" fmla="*/ 21 w 234"/>
                  <a:gd name="T21" fmla="*/ 43 h 43"/>
                  <a:gd name="T22" fmla="*/ 45 w 234"/>
                  <a:gd name="T23" fmla="*/ 30 h 43"/>
                  <a:gd name="T24" fmla="*/ 0 w 234"/>
                  <a:gd name="T25" fmla="*/ 30 h 43"/>
                  <a:gd name="T26" fmla="*/ 4 w 234"/>
                  <a:gd name="T27" fmla="*/ 25 h 43"/>
                  <a:gd name="T28" fmla="*/ 55 w 234"/>
                  <a:gd name="T29" fmla="*/ 25 h 43"/>
                  <a:gd name="T30" fmla="*/ 72 w 234"/>
                  <a:gd name="T31" fmla="*/ 18 h 43"/>
                  <a:gd name="T32" fmla="*/ 25 w 234"/>
                  <a:gd name="T33" fmla="*/ 18 h 43"/>
                  <a:gd name="T34" fmla="*/ 29 w 234"/>
                  <a:gd name="T35" fmla="*/ 13 h 43"/>
                  <a:gd name="T36" fmla="*/ 81 w 234"/>
                  <a:gd name="T37" fmla="*/ 13 h 43"/>
                  <a:gd name="T38" fmla="*/ 106 w 234"/>
                  <a:gd name="T39" fmla="*/ 0 h 43"/>
                  <a:gd name="T40" fmla="*/ 138 w 234"/>
                  <a:gd name="T41" fmla="*/ 0 h 43"/>
                  <a:gd name="T42" fmla="*/ 113 w 234"/>
                  <a:gd name="T43" fmla="*/ 13 h 43"/>
                  <a:gd name="T44" fmla="*/ 158 w 234"/>
                  <a:gd name="T45" fmla="*/ 13 h 43"/>
                  <a:gd name="T46" fmla="*/ 182 w 234"/>
                  <a:gd name="T47" fmla="*/ 0 h 43"/>
                  <a:gd name="T48" fmla="*/ 213 w 234"/>
                  <a:gd name="T49" fmla="*/ 0 h 43"/>
                  <a:gd name="T50" fmla="*/ 189 w 234"/>
                  <a:gd name="T51" fmla="*/ 13 h 43"/>
                  <a:gd name="T52" fmla="*/ 234 w 234"/>
                  <a:gd name="T53" fmla="*/ 13 h 43"/>
                  <a:gd name="T54" fmla="*/ 230 w 234"/>
                  <a:gd name="T55" fmla="*/ 18 h 43"/>
                  <a:gd name="T56" fmla="*/ 179 w 234"/>
                  <a:gd name="T57" fmla="*/ 18 h 43"/>
                  <a:gd name="T58" fmla="*/ 86 w 234"/>
                  <a:gd name="T59" fmla="*/ 25 h 43"/>
                  <a:gd name="T60" fmla="*/ 131 w 234"/>
                  <a:gd name="T61" fmla="*/ 25 h 43"/>
                  <a:gd name="T62" fmla="*/ 148 w 234"/>
                  <a:gd name="T63" fmla="*/ 18 h 43"/>
                  <a:gd name="T64" fmla="*/ 103 w 234"/>
                  <a:gd name="T65" fmla="*/ 18 h 43"/>
                  <a:gd name="T66" fmla="*/ 86 w 234"/>
                  <a:gd name="T67"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4" h="43">
                    <a:moveTo>
                      <a:pt x="179" y="18"/>
                    </a:moveTo>
                    <a:cubicBezTo>
                      <a:pt x="163" y="25"/>
                      <a:pt x="163" y="25"/>
                      <a:pt x="163" y="25"/>
                    </a:cubicBezTo>
                    <a:cubicBezTo>
                      <a:pt x="179" y="25"/>
                      <a:pt x="195" y="25"/>
                      <a:pt x="211" y="25"/>
                    </a:cubicBezTo>
                    <a:cubicBezTo>
                      <a:pt x="207" y="30"/>
                      <a:pt x="207" y="30"/>
                      <a:pt x="207" y="30"/>
                    </a:cubicBezTo>
                    <a:cubicBezTo>
                      <a:pt x="189" y="30"/>
                      <a:pt x="171" y="30"/>
                      <a:pt x="153" y="30"/>
                    </a:cubicBezTo>
                    <a:cubicBezTo>
                      <a:pt x="145" y="35"/>
                      <a:pt x="137" y="39"/>
                      <a:pt x="129" y="43"/>
                    </a:cubicBezTo>
                    <a:cubicBezTo>
                      <a:pt x="118" y="43"/>
                      <a:pt x="107" y="43"/>
                      <a:pt x="97" y="43"/>
                    </a:cubicBezTo>
                    <a:cubicBezTo>
                      <a:pt x="105" y="39"/>
                      <a:pt x="113" y="35"/>
                      <a:pt x="121" y="30"/>
                    </a:cubicBezTo>
                    <a:cubicBezTo>
                      <a:pt x="106" y="30"/>
                      <a:pt x="92" y="30"/>
                      <a:pt x="77" y="30"/>
                    </a:cubicBezTo>
                    <a:cubicBezTo>
                      <a:pt x="69" y="35"/>
                      <a:pt x="60" y="39"/>
                      <a:pt x="52" y="43"/>
                    </a:cubicBezTo>
                    <a:cubicBezTo>
                      <a:pt x="42" y="43"/>
                      <a:pt x="31" y="43"/>
                      <a:pt x="21" y="43"/>
                    </a:cubicBezTo>
                    <a:cubicBezTo>
                      <a:pt x="29" y="39"/>
                      <a:pt x="37" y="35"/>
                      <a:pt x="45" y="30"/>
                    </a:cubicBezTo>
                    <a:cubicBezTo>
                      <a:pt x="30" y="30"/>
                      <a:pt x="15" y="30"/>
                      <a:pt x="0" y="30"/>
                    </a:cubicBezTo>
                    <a:cubicBezTo>
                      <a:pt x="4" y="25"/>
                      <a:pt x="4" y="25"/>
                      <a:pt x="4" y="25"/>
                    </a:cubicBezTo>
                    <a:cubicBezTo>
                      <a:pt x="21" y="25"/>
                      <a:pt x="38" y="25"/>
                      <a:pt x="55" y="25"/>
                    </a:cubicBezTo>
                    <a:cubicBezTo>
                      <a:pt x="72" y="18"/>
                      <a:pt x="72" y="18"/>
                      <a:pt x="72" y="18"/>
                    </a:cubicBezTo>
                    <a:cubicBezTo>
                      <a:pt x="56" y="18"/>
                      <a:pt x="41" y="18"/>
                      <a:pt x="25" y="18"/>
                    </a:cubicBezTo>
                    <a:cubicBezTo>
                      <a:pt x="29" y="13"/>
                      <a:pt x="29" y="13"/>
                      <a:pt x="29" y="13"/>
                    </a:cubicBezTo>
                    <a:cubicBezTo>
                      <a:pt x="47" y="13"/>
                      <a:pt x="64" y="13"/>
                      <a:pt x="81" y="13"/>
                    </a:cubicBezTo>
                    <a:cubicBezTo>
                      <a:pt x="89" y="9"/>
                      <a:pt x="98" y="4"/>
                      <a:pt x="106" y="0"/>
                    </a:cubicBezTo>
                    <a:cubicBezTo>
                      <a:pt x="116" y="0"/>
                      <a:pt x="127" y="0"/>
                      <a:pt x="138" y="0"/>
                    </a:cubicBezTo>
                    <a:cubicBezTo>
                      <a:pt x="129" y="4"/>
                      <a:pt x="121" y="9"/>
                      <a:pt x="113" y="13"/>
                    </a:cubicBezTo>
                    <a:cubicBezTo>
                      <a:pt x="128" y="13"/>
                      <a:pt x="143" y="13"/>
                      <a:pt x="158" y="13"/>
                    </a:cubicBezTo>
                    <a:cubicBezTo>
                      <a:pt x="166" y="9"/>
                      <a:pt x="174" y="4"/>
                      <a:pt x="182" y="0"/>
                    </a:cubicBezTo>
                    <a:cubicBezTo>
                      <a:pt x="193" y="0"/>
                      <a:pt x="203" y="0"/>
                      <a:pt x="213" y="0"/>
                    </a:cubicBezTo>
                    <a:cubicBezTo>
                      <a:pt x="205" y="4"/>
                      <a:pt x="197" y="9"/>
                      <a:pt x="189" y="13"/>
                    </a:cubicBezTo>
                    <a:cubicBezTo>
                      <a:pt x="204" y="13"/>
                      <a:pt x="219" y="13"/>
                      <a:pt x="234" y="13"/>
                    </a:cubicBezTo>
                    <a:cubicBezTo>
                      <a:pt x="230" y="18"/>
                      <a:pt x="230" y="18"/>
                      <a:pt x="230" y="18"/>
                    </a:cubicBezTo>
                    <a:cubicBezTo>
                      <a:pt x="213" y="18"/>
                      <a:pt x="196" y="18"/>
                      <a:pt x="179" y="18"/>
                    </a:cubicBezTo>
                    <a:close/>
                    <a:moveTo>
                      <a:pt x="86" y="25"/>
                    </a:moveTo>
                    <a:cubicBezTo>
                      <a:pt x="101" y="25"/>
                      <a:pt x="116" y="25"/>
                      <a:pt x="131" y="25"/>
                    </a:cubicBezTo>
                    <a:cubicBezTo>
                      <a:pt x="148" y="18"/>
                      <a:pt x="148" y="18"/>
                      <a:pt x="148" y="18"/>
                    </a:cubicBezTo>
                    <a:cubicBezTo>
                      <a:pt x="133" y="18"/>
                      <a:pt x="118" y="18"/>
                      <a:pt x="103" y="18"/>
                    </a:cubicBezTo>
                    <a:lnTo>
                      <a:pt x="86"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 name="Freeform 502"/>
              <p:cNvSpPr>
                <a:spLocks noEditPoints="1"/>
              </p:cNvSpPr>
              <p:nvPr/>
            </p:nvSpPr>
            <p:spPr bwMode="auto">
              <a:xfrm>
                <a:off x="-8840788" y="1538288"/>
                <a:ext cx="754063" cy="161925"/>
              </a:xfrm>
              <a:custGeom>
                <a:avLst/>
                <a:gdLst>
                  <a:gd name="T0" fmla="*/ 198 w 201"/>
                  <a:gd name="T1" fmla="*/ 34 h 43"/>
                  <a:gd name="T2" fmla="*/ 162 w 201"/>
                  <a:gd name="T3" fmla="*/ 34 h 43"/>
                  <a:gd name="T4" fmla="*/ 156 w 201"/>
                  <a:gd name="T5" fmla="*/ 43 h 43"/>
                  <a:gd name="T6" fmla="*/ 115 w 201"/>
                  <a:gd name="T7" fmla="*/ 43 h 43"/>
                  <a:gd name="T8" fmla="*/ 121 w 201"/>
                  <a:gd name="T9" fmla="*/ 34 h 43"/>
                  <a:gd name="T10" fmla="*/ 0 w 201"/>
                  <a:gd name="T11" fmla="*/ 34 h 43"/>
                  <a:gd name="T12" fmla="*/ 3 w 201"/>
                  <a:gd name="T13" fmla="*/ 28 h 43"/>
                  <a:gd name="T14" fmla="*/ 141 w 201"/>
                  <a:gd name="T15" fmla="*/ 0 h 43"/>
                  <a:gd name="T16" fmla="*/ 183 w 201"/>
                  <a:gd name="T17" fmla="*/ 0 h 43"/>
                  <a:gd name="T18" fmla="*/ 166 w 201"/>
                  <a:gd name="T19" fmla="*/ 28 h 43"/>
                  <a:gd name="T20" fmla="*/ 201 w 201"/>
                  <a:gd name="T21" fmla="*/ 28 h 43"/>
                  <a:gd name="T22" fmla="*/ 198 w 201"/>
                  <a:gd name="T23" fmla="*/ 34 h 43"/>
                  <a:gd name="T24" fmla="*/ 124 w 201"/>
                  <a:gd name="T25" fmla="*/ 28 h 43"/>
                  <a:gd name="T26" fmla="*/ 131 w 201"/>
                  <a:gd name="T27" fmla="*/ 17 h 43"/>
                  <a:gd name="T28" fmla="*/ 139 w 201"/>
                  <a:gd name="T29" fmla="*/ 8 h 43"/>
                  <a:gd name="T30" fmla="*/ 137 w 201"/>
                  <a:gd name="T31" fmla="*/ 8 h 43"/>
                  <a:gd name="T32" fmla="*/ 118 w 201"/>
                  <a:gd name="T33" fmla="*/ 12 h 43"/>
                  <a:gd name="T34" fmla="*/ 43 w 201"/>
                  <a:gd name="T35" fmla="*/ 28 h 43"/>
                  <a:gd name="T36" fmla="*/ 124 w 201"/>
                  <a:gd name="T37"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43">
                    <a:moveTo>
                      <a:pt x="198" y="34"/>
                    </a:moveTo>
                    <a:cubicBezTo>
                      <a:pt x="186" y="34"/>
                      <a:pt x="174" y="34"/>
                      <a:pt x="162" y="34"/>
                    </a:cubicBezTo>
                    <a:cubicBezTo>
                      <a:pt x="156" y="43"/>
                      <a:pt x="156" y="43"/>
                      <a:pt x="156" y="43"/>
                    </a:cubicBezTo>
                    <a:cubicBezTo>
                      <a:pt x="143" y="43"/>
                      <a:pt x="129" y="43"/>
                      <a:pt x="115" y="43"/>
                    </a:cubicBezTo>
                    <a:cubicBezTo>
                      <a:pt x="121" y="34"/>
                      <a:pt x="121" y="34"/>
                      <a:pt x="121" y="34"/>
                    </a:cubicBezTo>
                    <a:cubicBezTo>
                      <a:pt x="80" y="34"/>
                      <a:pt x="40" y="34"/>
                      <a:pt x="0" y="34"/>
                    </a:cubicBezTo>
                    <a:cubicBezTo>
                      <a:pt x="3" y="28"/>
                      <a:pt x="3" y="28"/>
                      <a:pt x="3" y="28"/>
                    </a:cubicBezTo>
                    <a:cubicBezTo>
                      <a:pt x="49" y="19"/>
                      <a:pt x="96" y="9"/>
                      <a:pt x="141" y="0"/>
                    </a:cubicBezTo>
                    <a:cubicBezTo>
                      <a:pt x="155" y="0"/>
                      <a:pt x="169" y="0"/>
                      <a:pt x="183" y="0"/>
                    </a:cubicBezTo>
                    <a:cubicBezTo>
                      <a:pt x="177" y="9"/>
                      <a:pt x="171" y="18"/>
                      <a:pt x="166" y="28"/>
                    </a:cubicBezTo>
                    <a:cubicBezTo>
                      <a:pt x="178" y="28"/>
                      <a:pt x="189" y="28"/>
                      <a:pt x="201" y="28"/>
                    </a:cubicBezTo>
                    <a:lnTo>
                      <a:pt x="198" y="34"/>
                    </a:lnTo>
                    <a:close/>
                    <a:moveTo>
                      <a:pt x="124" y="28"/>
                    </a:moveTo>
                    <a:cubicBezTo>
                      <a:pt x="131" y="17"/>
                      <a:pt x="131" y="17"/>
                      <a:pt x="131" y="17"/>
                    </a:cubicBezTo>
                    <a:cubicBezTo>
                      <a:pt x="139" y="8"/>
                      <a:pt x="139" y="8"/>
                      <a:pt x="139" y="8"/>
                    </a:cubicBezTo>
                    <a:cubicBezTo>
                      <a:pt x="137" y="8"/>
                      <a:pt x="137" y="8"/>
                      <a:pt x="137" y="8"/>
                    </a:cubicBezTo>
                    <a:cubicBezTo>
                      <a:pt x="137" y="8"/>
                      <a:pt x="127" y="11"/>
                      <a:pt x="118" y="12"/>
                    </a:cubicBezTo>
                    <a:cubicBezTo>
                      <a:pt x="93" y="17"/>
                      <a:pt x="68" y="23"/>
                      <a:pt x="43" y="28"/>
                    </a:cubicBezTo>
                    <a:cubicBezTo>
                      <a:pt x="70" y="28"/>
                      <a:pt x="97" y="28"/>
                      <a:pt x="124"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 name="Freeform 503"/>
              <p:cNvSpPr>
                <a:spLocks noEditPoints="1"/>
              </p:cNvSpPr>
              <p:nvPr/>
            </p:nvSpPr>
            <p:spPr bwMode="auto">
              <a:xfrm>
                <a:off x="-8615363" y="1230313"/>
                <a:ext cx="698500" cy="179388"/>
              </a:xfrm>
              <a:custGeom>
                <a:avLst/>
                <a:gdLst>
                  <a:gd name="T0" fmla="*/ 176 w 186"/>
                  <a:gd name="T1" fmla="*/ 31 h 48"/>
                  <a:gd name="T2" fmla="*/ 153 w 186"/>
                  <a:gd name="T3" fmla="*/ 39 h 48"/>
                  <a:gd name="T4" fmla="*/ 96 w 186"/>
                  <a:gd name="T5" fmla="*/ 42 h 48"/>
                  <a:gd name="T6" fmla="*/ 92 w 186"/>
                  <a:gd name="T7" fmla="*/ 48 h 48"/>
                  <a:gd name="T8" fmla="*/ 68 w 186"/>
                  <a:gd name="T9" fmla="*/ 48 h 48"/>
                  <a:gd name="T10" fmla="*/ 72 w 186"/>
                  <a:gd name="T11" fmla="*/ 42 h 48"/>
                  <a:gd name="T12" fmla="*/ 0 w 186"/>
                  <a:gd name="T13" fmla="*/ 40 h 48"/>
                  <a:gd name="T14" fmla="*/ 4 w 186"/>
                  <a:gd name="T15" fmla="*/ 34 h 48"/>
                  <a:gd name="T16" fmla="*/ 39 w 186"/>
                  <a:gd name="T17" fmla="*/ 36 h 48"/>
                  <a:gd name="T18" fmla="*/ 75 w 186"/>
                  <a:gd name="T19" fmla="*/ 37 h 48"/>
                  <a:gd name="T20" fmla="*/ 82 w 186"/>
                  <a:gd name="T21" fmla="*/ 26 h 48"/>
                  <a:gd name="T22" fmla="*/ 68 w 186"/>
                  <a:gd name="T23" fmla="*/ 25 h 48"/>
                  <a:gd name="T24" fmla="*/ 28 w 186"/>
                  <a:gd name="T25" fmla="*/ 21 h 48"/>
                  <a:gd name="T26" fmla="*/ 18 w 186"/>
                  <a:gd name="T27" fmla="*/ 14 h 48"/>
                  <a:gd name="T28" fmla="*/ 41 w 186"/>
                  <a:gd name="T29" fmla="*/ 8 h 48"/>
                  <a:gd name="T30" fmla="*/ 95 w 186"/>
                  <a:gd name="T31" fmla="*/ 5 h 48"/>
                  <a:gd name="T32" fmla="*/ 98 w 186"/>
                  <a:gd name="T33" fmla="*/ 0 h 48"/>
                  <a:gd name="T34" fmla="*/ 122 w 186"/>
                  <a:gd name="T35" fmla="*/ 0 h 48"/>
                  <a:gd name="T36" fmla="*/ 119 w 186"/>
                  <a:gd name="T37" fmla="*/ 5 h 48"/>
                  <a:gd name="T38" fmla="*/ 186 w 186"/>
                  <a:gd name="T39" fmla="*/ 7 h 48"/>
                  <a:gd name="T40" fmla="*/ 170 w 186"/>
                  <a:gd name="T41" fmla="*/ 12 h 48"/>
                  <a:gd name="T42" fmla="*/ 115 w 186"/>
                  <a:gd name="T43" fmla="*/ 10 h 48"/>
                  <a:gd name="T44" fmla="*/ 109 w 186"/>
                  <a:gd name="T45" fmla="*/ 21 h 48"/>
                  <a:gd name="T46" fmla="*/ 122 w 186"/>
                  <a:gd name="T47" fmla="*/ 21 h 48"/>
                  <a:gd name="T48" fmla="*/ 166 w 186"/>
                  <a:gd name="T49" fmla="*/ 26 h 48"/>
                  <a:gd name="T50" fmla="*/ 176 w 186"/>
                  <a:gd name="T51" fmla="*/ 31 h 48"/>
                  <a:gd name="T52" fmla="*/ 60 w 186"/>
                  <a:gd name="T53" fmla="*/ 14 h 48"/>
                  <a:gd name="T54" fmla="*/ 65 w 186"/>
                  <a:gd name="T55" fmla="*/ 17 h 48"/>
                  <a:gd name="T56" fmla="*/ 86 w 186"/>
                  <a:gd name="T57" fmla="*/ 19 h 48"/>
                  <a:gd name="T58" fmla="*/ 92 w 186"/>
                  <a:gd name="T59" fmla="*/ 10 h 48"/>
                  <a:gd name="T60" fmla="*/ 69 w 186"/>
                  <a:gd name="T61" fmla="*/ 11 h 48"/>
                  <a:gd name="T62" fmla="*/ 60 w 186"/>
                  <a:gd name="T63" fmla="*/ 14 h 48"/>
                  <a:gd name="T64" fmla="*/ 133 w 186"/>
                  <a:gd name="T65" fmla="*/ 32 h 48"/>
                  <a:gd name="T66" fmla="*/ 128 w 186"/>
                  <a:gd name="T67" fmla="*/ 29 h 48"/>
                  <a:gd name="T68" fmla="*/ 105 w 186"/>
                  <a:gd name="T69" fmla="*/ 27 h 48"/>
                  <a:gd name="T70" fmla="*/ 99 w 186"/>
                  <a:gd name="T71" fmla="*/ 36 h 48"/>
                  <a:gd name="T72" fmla="*/ 133 w 186"/>
                  <a:gd name="T7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48">
                    <a:moveTo>
                      <a:pt x="176" y="31"/>
                    </a:moveTo>
                    <a:cubicBezTo>
                      <a:pt x="176" y="31"/>
                      <a:pt x="167" y="37"/>
                      <a:pt x="153" y="39"/>
                    </a:cubicBezTo>
                    <a:cubicBezTo>
                      <a:pt x="139" y="40"/>
                      <a:pt x="120" y="41"/>
                      <a:pt x="96" y="42"/>
                    </a:cubicBezTo>
                    <a:cubicBezTo>
                      <a:pt x="92" y="48"/>
                      <a:pt x="92" y="48"/>
                      <a:pt x="92" y="48"/>
                    </a:cubicBezTo>
                    <a:cubicBezTo>
                      <a:pt x="84" y="48"/>
                      <a:pt x="76" y="48"/>
                      <a:pt x="68" y="48"/>
                    </a:cubicBezTo>
                    <a:cubicBezTo>
                      <a:pt x="72" y="42"/>
                      <a:pt x="72" y="42"/>
                      <a:pt x="72" y="42"/>
                    </a:cubicBezTo>
                    <a:cubicBezTo>
                      <a:pt x="43" y="42"/>
                      <a:pt x="19" y="41"/>
                      <a:pt x="0" y="40"/>
                    </a:cubicBezTo>
                    <a:cubicBezTo>
                      <a:pt x="4" y="34"/>
                      <a:pt x="4" y="34"/>
                      <a:pt x="4" y="34"/>
                    </a:cubicBezTo>
                    <a:cubicBezTo>
                      <a:pt x="14" y="35"/>
                      <a:pt x="26" y="35"/>
                      <a:pt x="39" y="36"/>
                    </a:cubicBezTo>
                    <a:cubicBezTo>
                      <a:pt x="53" y="36"/>
                      <a:pt x="65" y="36"/>
                      <a:pt x="75" y="37"/>
                    </a:cubicBezTo>
                    <a:cubicBezTo>
                      <a:pt x="82" y="26"/>
                      <a:pt x="82" y="26"/>
                      <a:pt x="82" y="26"/>
                    </a:cubicBezTo>
                    <a:cubicBezTo>
                      <a:pt x="68" y="25"/>
                      <a:pt x="68" y="25"/>
                      <a:pt x="68" y="25"/>
                    </a:cubicBezTo>
                    <a:cubicBezTo>
                      <a:pt x="49" y="24"/>
                      <a:pt x="36" y="22"/>
                      <a:pt x="28" y="21"/>
                    </a:cubicBezTo>
                    <a:cubicBezTo>
                      <a:pt x="20" y="19"/>
                      <a:pt x="18" y="14"/>
                      <a:pt x="18" y="14"/>
                    </a:cubicBezTo>
                    <a:cubicBezTo>
                      <a:pt x="18" y="14"/>
                      <a:pt x="28" y="9"/>
                      <a:pt x="41" y="8"/>
                    </a:cubicBezTo>
                    <a:cubicBezTo>
                      <a:pt x="55" y="6"/>
                      <a:pt x="73" y="5"/>
                      <a:pt x="95" y="5"/>
                    </a:cubicBezTo>
                    <a:cubicBezTo>
                      <a:pt x="98" y="0"/>
                      <a:pt x="98" y="0"/>
                      <a:pt x="98" y="0"/>
                    </a:cubicBezTo>
                    <a:cubicBezTo>
                      <a:pt x="106" y="0"/>
                      <a:pt x="114" y="0"/>
                      <a:pt x="122" y="0"/>
                    </a:cubicBezTo>
                    <a:cubicBezTo>
                      <a:pt x="119" y="5"/>
                      <a:pt x="119" y="5"/>
                      <a:pt x="119" y="5"/>
                    </a:cubicBezTo>
                    <a:cubicBezTo>
                      <a:pt x="143" y="5"/>
                      <a:pt x="165" y="5"/>
                      <a:pt x="186" y="7"/>
                    </a:cubicBezTo>
                    <a:cubicBezTo>
                      <a:pt x="170" y="12"/>
                      <a:pt x="170" y="12"/>
                      <a:pt x="170" y="12"/>
                    </a:cubicBezTo>
                    <a:cubicBezTo>
                      <a:pt x="152" y="11"/>
                      <a:pt x="134" y="10"/>
                      <a:pt x="115" y="10"/>
                    </a:cubicBezTo>
                    <a:cubicBezTo>
                      <a:pt x="109" y="21"/>
                      <a:pt x="109" y="21"/>
                      <a:pt x="109" y="21"/>
                    </a:cubicBezTo>
                    <a:cubicBezTo>
                      <a:pt x="122" y="21"/>
                      <a:pt x="122" y="21"/>
                      <a:pt x="122" y="21"/>
                    </a:cubicBezTo>
                    <a:cubicBezTo>
                      <a:pt x="144" y="23"/>
                      <a:pt x="159" y="24"/>
                      <a:pt x="166" y="26"/>
                    </a:cubicBezTo>
                    <a:cubicBezTo>
                      <a:pt x="174" y="27"/>
                      <a:pt x="176" y="31"/>
                      <a:pt x="176" y="31"/>
                    </a:cubicBezTo>
                    <a:close/>
                    <a:moveTo>
                      <a:pt x="60" y="14"/>
                    </a:moveTo>
                    <a:cubicBezTo>
                      <a:pt x="65" y="17"/>
                      <a:pt x="65" y="17"/>
                      <a:pt x="65" y="17"/>
                    </a:cubicBezTo>
                    <a:cubicBezTo>
                      <a:pt x="65" y="17"/>
                      <a:pt x="76" y="18"/>
                      <a:pt x="86" y="19"/>
                    </a:cubicBezTo>
                    <a:cubicBezTo>
                      <a:pt x="92" y="10"/>
                      <a:pt x="92" y="10"/>
                      <a:pt x="92" y="10"/>
                    </a:cubicBezTo>
                    <a:cubicBezTo>
                      <a:pt x="82" y="10"/>
                      <a:pt x="69" y="11"/>
                      <a:pt x="69" y="11"/>
                    </a:cubicBezTo>
                    <a:lnTo>
                      <a:pt x="60" y="14"/>
                    </a:lnTo>
                    <a:close/>
                    <a:moveTo>
                      <a:pt x="133" y="32"/>
                    </a:moveTo>
                    <a:cubicBezTo>
                      <a:pt x="128" y="29"/>
                      <a:pt x="128" y="29"/>
                      <a:pt x="128" y="29"/>
                    </a:cubicBezTo>
                    <a:cubicBezTo>
                      <a:pt x="128" y="29"/>
                      <a:pt x="116" y="28"/>
                      <a:pt x="105" y="27"/>
                    </a:cubicBezTo>
                    <a:cubicBezTo>
                      <a:pt x="99" y="36"/>
                      <a:pt x="99" y="36"/>
                      <a:pt x="99" y="36"/>
                    </a:cubicBezTo>
                    <a:cubicBezTo>
                      <a:pt x="121" y="36"/>
                      <a:pt x="133" y="32"/>
                      <a:pt x="133"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 name="Freeform 504"/>
              <p:cNvSpPr>
                <a:spLocks/>
              </p:cNvSpPr>
              <p:nvPr/>
            </p:nvSpPr>
            <p:spPr bwMode="auto">
              <a:xfrm>
                <a:off x="-3506788" y="1538288"/>
                <a:ext cx="663575" cy="165100"/>
              </a:xfrm>
              <a:custGeom>
                <a:avLst/>
                <a:gdLst>
                  <a:gd name="T0" fmla="*/ 95 w 177"/>
                  <a:gd name="T1" fmla="*/ 16 h 44"/>
                  <a:gd name="T2" fmla="*/ 157 w 177"/>
                  <a:gd name="T3" fmla="*/ 19 h 44"/>
                  <a:gd name="T4" fmla="*/ 177 w 177"/>
                  <a:gd name="T5" fmla="*/ 29 h 44"/>
                  <a:gd name="T6" fmla="*/ 146 w 177"/>
                  <a:gd name="T7" fmla="*/ 40 h 44"/>
                  <a:gd name="T8" fmla="*/ 69 w 177"/>
                  <a:gd name="T9" fmla="*/ 44 h 44"/>
                  <a:gd name="T10" fmla="*/ 0 w 177"/>
                  <a:gd name="T11" fmla="*/ 41 h 44"/>
                  <a:gd name="T12" fmla="*/ 3 w 177"/>
                  <a:gd name="T13" fmla="*/ 35 h 44"/>
                  <a:gd name="T14" fmla="*/ 35 w 177"/>
                  <a:gd name="T15" fmla="*/ 37 h 44"/>
                  <a:gd name="T16" fmla="*/ 70 w 177"/>
                  <a:gd name="T17" fmla="*/ 38 h 44"/>
                  <a:gd name="T18" fmla="*/ 115 w 177"/>
                  <a:gd name="T19" fmla="*/ 36 h 44"/>
                  <a:gd name="T20" fmla="*/ 133 w 177"/>
                  <a:gd name="T21" fmla="*/ 30 h 44"/>
                  <a:gd name="T22" fmla="*/ 75 w 177"/>
                  <a:gd name="T23" fmla="*/ 22 h 44"/>
                  <a:gd name="T24" fmla="*/ 54 w 177"/>
                  <a:gd name="T25" fmla="*/ 22 h 44"/>
                  <a:gd name="T26" fmla="*/ 32 w 177"/>
                  <a:gd name="T27" fmla="*/ 23 h 44"/>
                  <a:gd name="T28" fmla="*/ 14 w 177"/>
                  <a:gd name="T29" fmla="*/ 21 h 44"/>
                  <a:gd name="T30" fmla="*/ 32 w 177"/>
                  <a:gd name="T31" fmla="*/ 0 h 44"/>
                  <a:gd name="T32" fmla="*/ 169 w 177"/>
                  <a:gd name="T33" fmla="*/ 0 h 44"/>
                  <a:gd name="T34" fmla="*/ 167 w 177"/>
                  <a:gd name="T35" fmla="*/ 6 h 44"/>
                  <a:gd name="T36" fmla="*/ 67 w 177"/>
                  <a:gd name="T37" fmla="*/ 6 h 44"/>
                  <a:gd name="T38" fmla="*/ 57 w 177"/>
                  <a:gd name="T39" fmla="*/ 17 h 44"/>
                  <a:gd name="T40" fmla="*/ 73 w 177"/>
                  <a:gd name="T41" fmla="*/ 16 h 44"/>
                  <a:gd name="T42" fmla="*/ 95 w 177"/>
                  <a:gd name="T43"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7" h="44">
                    <a:moveTo>
                      <a:pt x="95" y="16"/>
                    </a:moveTo>
                    <a:cubicBezTo>
                      <a:pt x="122" y="16"/>
                      <a:pt x="142" y="17"/>
                      <a:pt x="157" y="19"/>
                    </a:cubicBezTo>
                    <a:cubicBezTo>
                      <a:pt x="172" y="22"/>
                      <a:pt x="177" y="29"/>
                      <a:pt x="177" y="29"/>
                    </a:cubicBezTo>
                    <a:cubicBezTo>
                      <a:pt x="177" y="29"/>
                      <a:pt x="165" y="37"/>
                      <a:pt x="146" y="40"/>
                    </a:cubicBezTo>
                    <a:cubicBezTo>
                      <a:pt x="127" y="42"/>
                      <a:pt x="102" y="44"/>
                      <a:pt x="69" y="44"/>
                    </a:cubicBezTo>
                    <a:cubicBezTo>
                      <a:pt x="39" y="44"/>
                      <a:pt x="16" y="43"/>
                      <a:pt x="0" y="41"/>
                    </a:cubicBezTo>
                    <a:cubicBezTo>
                      <a:pt x="3" y="35"/>
                      <a:pt x="3" y="35"/>
                      <a:pt x="3" y="35"/>
                    </a:cubicBezTo>
                    <a:cubicBezTo>
                      <a:pt x="12" y="36"/>
                      <a:pt x="23" y="37"/>
                      <a:pt x="35" y="37"/>
                    </a:cubicBezTo>
                    <a:cubicBezTo>
                      <a:pt x="48" y="38"/>
                      <a:pt x="60" y="38"/>
                      <a:pt x="70" y="38"/>
                    </a:cubicBezTo>
                    <a:cubicBezTo>
                      <a:pt x="90" y="38"/>
                      <a:pt x="105" y="37"/>
                      <a:pt x="115" y="36"/>
                    </a:cubicBezTo>
                    <a:cubicBezTo>
                      <a:pt x="126" y="34"/>
                      <a:pt x="133" y="30"/>
                      <a:pt x="133" y="30"/>
                    </a:cubicBezTo>
                    <a:cubicBezTo>
                      <a:pt x="133" y="30"/>
                      <a:pt x="116" y="22"/>
                      <a:pt x="75" y="22"/>
                    </a:cubicBezTo>
                    <a:cubicBezTo>
                      <a:pt x="75" y="22"/>
                      <a:pt x="63" y="22"/>
                      <a:pt x="54" y="22"/>
                    </a:cubicBezTo>
                    <a:cubicBezTo>
                      <a:pt x="46" y="22"/>
                      <a:pt x="38" y="23"/>
                      <a:pt x="32" y="23"/>
                    </a:cubicBezTo>
                    <a:cubicBezTo>
                      <a:pt x="26" y="22"/>
                      <a:pt x="20" y="22"/>
                      <a:pt x="14" y="21"/>
                    </a:cubicBezTo>
                    <a:cubicBezTo>
                      <a:pt x="20" y="14"/>
                      <a:pt x="26" y="7"/>
                      <a:pt x="32" y="0"/>
                    </a:cubicBezTo>
                    <a:cubicBezTo>
                      <a:pt x="78" y="0"/>
                      <a:pt x="124" y="0"/>
                      <a:pt x="169" y="0"/>
                    </a:cubicBezTo>
                    <a:cubicBezTo>
                      <a:pt x="167" y="6"/>
                      <a:pt x="167" y="6"/>
                      <a:pt x="167" y="6"/>
                    </a:cubicBezTo>
                    <a:cubicBezTo>
                      <a:pt x="134" y="6"/>
                      <a:pt x="100" y="6"/>
                      <a:pt x="67" y="6"/>
                    </a:cubicBezTo>
                    <a:cubicBezTo>
                      <a:pt x="57" y="17"/>
                      <a:pt x="57" y="17"/>
                      <a:pt x="57" y="17"/>
                    </a:cubicBezTo>
                    <a:cubicBezTo>
                      <a:pt x="57" y="17"/>
                      <a:pt x="67" y="17"/>
                      <a:pt x="73" y="16"/>
                    </a:cubicBezTo>
                    <a:cubicBezTo>
                      <a:pt x="79" y="16"/>
                      <a:pt x="86" y="16"/>
                      <a:pt x="9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 name="Freeform 505"/>
              <p:cNvSpPr>
                <a:spLocks noEditPoints="1"/>
              </p:cNvSpPr>
              <p:nvPr/>
            </p:nvSpPr>
            <p:spPr bwMode="auto">
              <a:xfrm>
                <a:off x="-3562350" y="1238251"/>
                <a:ext cx="1041400" cy="160338"/>
              </a:xfrm>
              <a:custGeom>
                <a:avLst/>
                <a:gdLst>
                  <a:gd name="T0" fmla="*/ 115 w 278"/>
                  <a:gd name="T1" fmla="*/ 13 h 43"/>
                  <a:gd name="T2" fmla="*/ 96 w 278"/>
                  <a:gd name="T3" fmla="*/ 23 h 43"/>
                  <a:gd name="T4" fmla="*/ 52 w 278"/>
                  <a:gd name="T5" fmla="*/ 26 h 43"/>
                  <a:gd name="T6" fmla="*/ 11 w 278"/>
                  <a:gd name="T7" fmla="*/ 23 h 43"/>
                  <a:gd name="T8" fmla="*/ 0 w 278"/>
                  <a:gd name="T9" fmla="*/ 13 h 43"/>
                  <a:gd name="T10" fmla="*/ 62 w 278"/>
                  <a:gd name="T11" fmla="*/ 0 h 43"/>
                  <a:gd name="T12" fmla="*/ 104 w 278"/>
                  <a:gd name="T13" fmla="*/ 3 h 43"/>
                  <a:gd name="T14" fmla="*/ 115 w 278"/>
                  <a:gd name="T15" fmla="*/ 13 h 43"/>
                  <a:gd name="T16" fmla="*/ 35 w 278"/>
                  <a:gd name="T17" fmla="*/ 13 h 43"/>
                  <a:gd name="T18" fmla="*/ 37 w 278"/>
                  <a:gd name="T19" fmla="*/ 19 h 43"/>
                  <a:gd name="T20" fmla="*/ 53 w 278"/>
                  <a:gd name="T21" fmla="*/ 22 h 43"/>
                  <a:gd name="T22" fmla="*/ 80 w 278"/>
                  <a:gd name="T23" fmla="*/ 13 h 43"/>
                  <a:gd name="T24" fmla="*/ 60 w 278"/>
                  <a:gd name="T25" fmla="*/ 4 h 43"/>
                  <a:gd name="T26" fmla="*/ 43 w 278"/>
                  <a:gd name="T27" fmla="*/ 7 h 43"/>
                  <a:gd name="T28" fmla="*/ 35 w 278"/>
                  <a:gd name="T29" fmla="*/ 13 h 43"/>
                  <a:gd name="T30" fmla="*/ 236 w 278"/>
                  <a:gd name="T31" fmla="*/ 0 h 43"/>
                  <a:gd name="T32" fmla="*/ 75 w 278"/>
                  <a:gd name="T33" fmla="*/ 43 h 43"/>
                  <a:gd name="T34" fmla="*/ 40 w 278"/>
                  <a:gd name="T35" fmla="*/ 43 h 43"/>
                  <a:gd name="T36" fmla="*/ 202 w 278"/>
                  <a:gd name="T37" fmla="*/ 0 h 43"/>
                  <a:gd name="T38" fmla="*/ 236 w 278"/>
                  <a:gd name="T39" fmla="*/ 0 h 43"/>
                  <a:gd name="T40" fmla="*/ 278 w 278"/>
                  <a:gd name="T41" fmla="*/ 30 h 43"/>
                  <a:gd name="T42" fmla="*/ 260 w 278"/>
                  <a:gd name="T43" fmla="*/ 40 h 43"/>
                  <a:gd name="T44" fmla="*/ 215 w 278"/>
                  <a:gd name="T45" fmla="*/ 43 h 43"/>
                  <a:gd name="T46" fmla="*/ 174 w 278"/>
                  <a:gd name="T47" fmla="*/ 40 h 43"/>
                  <a:gd name="T48" fmla="*/ 163 w 278"/>
                  <a:gd name="T49" fmla="*/ 30 h 43"/>
                  <a:gd name="T50" fmla="*/ 225 w 278"/>
                  <a:gd name="T51" fmla="*/ 17 h 43"/>
                  <a:gd name="T52" fmla="*/ 267 w 278"/>
                  <a:gd name="T53" fmla="*/ 20 h 43"/>
                  <a:gd name="T54" fmla="*/ 278 w 278"/>
                  <a:gd name="T55" fmla="*/ 30 h 43"/>
                  <a:gd name="T56" fmla="*/ 198 w 278"/>
                  <a:gd name="T57" fmla="*/ 30 h 43"/>
                  <a:gd name="T58" fmla="*/ 201 w 278"/>
                  <a:gd name="T59" fmla="*/ 36 h 43"/>
                  <a:gd name="T60" fmla="*/ 217 w 278"/>
                  <a:gd name="T61" fmla="*/ 39 h 43"/>
                  <a:gd name="T62" fmla="*/ 244 w 278"/>
                  <a:gd name="T63" fmla="*/ 30 h 43"/>
                  <a:gd name="T64" fmla="*/ 224 w 278"/>
                  <a:gd name="T65" fmla="*/ 22 h 43"/>
                  <a:gd name="T66" fmla="*/ 206 w 278"/>
                  <a:gd name="T67" fmla="*/ 24 h 43"/>
                  <a:gd name="T68" fmla="*/ 198 w 278"/>
                  <a:gd name="T69"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8" h="43">
                    <a:moveTo>
                      <a:pt x="115" y="13"/>
                    </a:moveTo>
                    <a:cubicBezTo>
                      <a:pt x="115" y="13"/>
                      <a:pt x="107" y="21"/>
                      <a:pt x="96" y="23"/>
                    </a:cubicBezTo>
                    <a:cubicBezTo>
                      <a:pt x="86" y="25"/>
                      <a:pt x="70" y="26"/>
                      <a:pt x="52" y="26"/>
                    </a:cubicBezTo>
                    <a:cubicBezTo>
                      <a:pt x="33" y="26"/>
                      <a:pt x="20" y="25"/>
                      <a:pt x="11" y="23"/>
                    </a:cubicBezTo>
                    <a:cubicBezTo>
                      <a:pt x="2" y="20"/>
                      <a:pt x="0" y="13"/>
                      <a:pt x="0" y="13"/>
                    </a:cubicBezTo>
                    <a:cubicBezTo>
                      <a:pt x="4" y="4"/>
                      <a:pt x="24" y="0"/>
                      <a:pt x="62" y="0"/>
                    </a:cubicBezTo>
                    <a:cubicBezTo>
                      <a:pt x="81" y="0"/>
                      <a:pt x="95" y="1"/>
                      <a:pt x="104" y="3"/>
                    </a:cubicBezTo>
                    <a:cubicBezTo>
                      <a:pt x="113" y="5"/>
                      <a:pt x="115" y="13"/>
                      <a:pt x="115" y="13"/>
                    </a:cubicBezTo>
                    <a:close/>
                    <a:moveTo>
                      <a:pt x="35" y="13"/>
                    </a:moveTo>
                    <a:cubicBezTo>
                      <a:pt x="37" y="19"/>
                      <a:pt x="37" y="19"/>
                      <a:pt x="37" y="19"/>
                    </a:cubicBezTo>
                    <a:cubicBezTo>
                      <a:pt x="37" y="19"/>
                      <a:pt x="45" y="22"/>
                      <a:pt x="53" y="22"/>
                    </a:cubicBezTo>
                    <a:cubicBezTo>
                      <a:pt x="69" y="22"/>
                      <a:pt x="80" y="13"/>
                      <a:pt x="80" y="13"/>
                    </a:cubicBezTo>
                    <a:cubicBezTo>
                      <a:pt x="80" y="13"/>
                      <a:pt x="76" y="4"/>
                      <a:pt x="60" y="4"/>
                    </a:cubicBezTo>
                    <a:cubicBezTo>
                      <a:pt x="53" y="4"/>
                      <a:pt x="43" y="7"/>
                      <a:pt x="43" y="7"/>
                    </a:cubicBezTo>
                    <a:lnTo>
                      <a:pt x="35" y="13"/>
                    </a:lnTo>
                    <a:close/>
                    <a:moveTo>
                      <a:pt x="236" y="0"/>
                    </a:moveTo>
                    <a:cubicBezTo>
                      <a:pt x="183" y="14"/>
                      <a:pt x="129" y="29"/>
                      <a:pt x="75" y="43"/>
                    </a:cubicBezTo>
                    <a:cubicBezTo>
                      <a:pt x="64" y="43"/>
                      <a:pt x="52" y="43"/>
                      <a:pt x="40" y="43"/>
                    </a:cubicBezTo>
                    <a:cubicBezTo>
                      <a:pt x="95" y="29"/>
                      <a:pt x="148" y="14"/>
                      <a:pt x="202" y="0"/>
                    </a:cubicBezTo>
                    <a:cubicBezTo>
                      <a:pt x="213" y="0"/>
                      <a:pt x="225" y="0"/>
                      <a:pt x="236" y="0"/>
                    </a:cubicBezTo>
                    <a:close/>
                    <a:moveTo>
                      <a:pt x="278" y="30"/>
                    </a:moveTo>
                    <a:cubicBezTo>
                      <a:pt x="278" y="30"/>
                      <a:pt x="271" y="38"/>
                      <a:pt x="260" y="40"/>
                    </a:cubicBezTo>
                    <a:cubicBezTo>
                      <a:pt x="249" y="42"/>
                      <a:pt x="234" y="43"/>
                      <a:pt x="215" y="43"/>
                    </a:cubicBezTo>
                    <a:cubicBezTo>
                      <a:pt x="197" y="43"/>
                      <a:pt x="184" y="42"/>
                      <a:pt x="174" y="40"/>
                    </a:cubicBezTo>
                    <a:cubicBezTo>
                      <a:pt x="165" y="38"/>
                      <a:pt x="163" y="30"/>
                      <a:pt x="163" y="30"/>
                    </a:cubicBezTo>
                    <a:cubicBezTo>
                      <a:pt x="166" y="21"/>
                      <a:pt x="187" y="17"/>
                      <a:pt x="225" y="17"/>
                    </a:cubicBezTo>
                    <a:cubicBezTo>
                      <a:pt x="244" y="17"/>
                      <a:pt x="257" y="18"/>
                      <a:pt x="267" y="20"/>
                    </a:cubicBezTo>
                    <a:cubicBezTo>
                      <a:pt x="276" y="22"/>
                      <a:pt x="278" y="30"/>
                      <a:pt x="278" y="30"/>
                    </a:cubicBezTo>
                    <a:close/>
                    <a:moveTo>
                      <a:pt x="198" y="30"/>
                    </a:moveTo>
                    <a:cubicBezTo>
                      <a:pt x="201" y="36"/>
                      <a:pt x="201" y="36"/>
                      <a:pt x="201" y="36"/>
                    </a:cubicBezTo>
                    <a:cubicBezTo>
                      <a:pt x="201" y="36"/>
                      <a:pt x="209" y="39"/>
                      <a:pt x="217" y="39"/>
                    </a:cubicBezTo>
                    <a:cubicBezTo>
                      <a:pt x="233" y="39"/>
                      <a:pt x="244" y="30"/>
                      <a:pt x="244" y="30"/>
                    </a:cubicBezTo>
                    <a:cubicBezTo>
                      <a:pt x="244" y="30"/>
                      <a:pt x="239" y="22"/>
                      <a:pt x="224" y="22"/>
                    </a:cubicBezTo>
                    <a:cubicBezTo>
                      <a:pt x="216" y="22"/>
                      <a:pt x="206" y="24"/>
                      <a:pt x="206" y="24"/>
                    </a:cubicBezTo>
                    <a:lnTo>
                      <a:pt x="198"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 name="Freeform 506"/>
              <p:cNvSpPr>
                <a:spLocks noEditPoints="1"/>
              </p:cNvSpPr>
              <p:nvPr/>
            </p:nvSpPr>
            <p:spPr bwMode="auto">
              <a:xfrm>
                <a:off x="1709738" y="1535113"/>
                <a:ext cx="671513" cy="168275"/>
              </a:xfrm>
              <a:custGeom>
                <a:avLst/>
                <a:gdLst>
                  <a:gd name="T0" fmla="*/ 0 w 179"/>
                  <a:gd name="T1" fmla="*/ 26 h 45"/>
                  <a:gd name="T2" fmla="*/ 131 w 179"/>
                  <a:gd name="T3" fmla="*/ 0 h 45"/>
                  <a:gd name="T4" fmla="*/ 164 w 179"/>
                  <a:gd name="T5" fmla="*/ 1 h 45"/>
                  <a:gd name="T6" fmla="*/ 163 w 179"/>
                  <a:gd name="T7" fmla="*/ 7 h 45"/>
                  <a:gd name="T8" fmla="*/ 131 w 179"/>
                  <a:gd name="T9" fmla="*/ 6 h 45"/>
                  <a:gd name="T10" fmla="*/ 67 w 179"/>
                  <a:gd name="T11" fmla="*/ 10 h 45"/>
                  <a:gd name="T12" fmla="*/ 42 w 179"/>
                  <a:gd name="T13" fmla="*/ 22 h 45"/>
                  <a:gd name="T14" fmla="*/ 44 w 179"/>
                  <a:gd name="T15" fmla="*/ 22 h 45"/>
                  <a:gd name="T16" fmla="*/ 69 w 179"/>
                  <a:gd name="T17" fmla="*/ 18 h 45"/>
                  <a:gd name="T18" fmla="*/ 105 w 179"/>
                  <a:gd name="T19" fmla="*/ 17 h 45"/>
                  <a:gd name="T20" fmla="*/ 160 w 179"/>
                  <a:gd name="T21" fmla="*/ 20 h 45"/>
                  <a:gd name="T22" fmla="*/ 179 w 179"/>
                  <a:gd name="T23" fmla="*/ 30 h 45"/>
                  <a:gd name="T24" fmla="*/ 154 w 179"/>
                  <a:gd name="T25" fmla="*/ 41 h 45"/>
                  <a:gd name="T26" fmla="*/ 90 w 179"/>
                  <a:gd name="T27" fmla="*/ 45 h 45"/>
                  <a:gd name="T28" fmla="*/ 40 w 179"/>
                  <a:gd name="T29" fmla="*/ 43 h 45"/>
                  <a:gd name="T30" fmla="*/ 9 w 179"/>
                  <a:gd name="T31" fmla="*/ 36 h 45"/>
                  <a:gd name="T32" fmla="*/ 0 w 179"/>
                  <a:gd name="T33" fmla="*/ 26 h 45"/>
                  <a:gd name="T34" fmla="*/ 90 w 179"/>
                  <a:gd name="T35" fmla="*/ 39 h 45"/>
                  <a:gd name="T36" fmla="*/ 124 w 179"/>
                  <a:gd name="T37" fmla="*/ 37 h 45"/>
                  <a:gd name="T38" fmla="*/ 137 w 179"/>
                  <a:gd name="T39" fmla="*/ 30 h 45"/>
                  <a:gd name="T40" fmla="*/ 127 w 179"/>
                  <a:gd name="T41" fmla="*/ 24 h 45"/>
                  <a:gd name="T42" fmla="*/ 94 w 179"/>
                  <a:gd name="T43" fmla="*/ 22 h 45"/>
                  <a:gd name="T44" fmla="*/ 68 w 179"/>
                  <a:gd name="T45" fmla="*/ 23 h 45"/>
                  <a:gd name="T46" fmla="*/ 50 w 179"/>
                  <a:gd name="T47" fmla="*/ 26 h 45"/>
                  <a:gd name="T48" fmla="*/ 42 w 179"/>
                  <a:gd name="T49" fmla="*/ 29 h 45"/>
                  <a:gd name="T50" fmla="*/ 55 w 179"/>
                  <a:gd name="T51" fmla="*/ 36 h 45"/>
                  <a:gd name="T52" fmla="*/ 90 w 179"/>
                  <a:gd name="T53" fmla="*/ 3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9" h="45">
                    <a:moveTo>
                      <a:pt x="0" y="26"/>
                    </a:moveTo>
                    <a:cubicBezTo>
                      <a:pt x="3" y="9"/>
                      <a:pt x="47" y="0"/>
                      <a:pt x="131" y="0"/>
                    </a:cubicBezTo>
                    <a:cubicBezTo>
                      <a:pt x="144" y="0"/>
                      <a:pt x="155" y="0"/>
                      <a:pt x="164" y="1"/>
                    </a:cubicBezTo>
                    <a:cubicBezTo>
                      <a:pt x="163" y="7"/>
                      <a:pt x="163" y="7"/>
                      <a:pt x="163" y="7"/>
                    </a:cubicBezTo>
                    <a:cubicBezTo>
                      <a:pt x="154" y="6"/>
                      <a:pt x="143" y="6"/>
                      <a:pt x="131" y="6"/>
                    </a:cubicBezTo>
                    <a:cubicBezTo>
                      <a:pt x="103" y="6"/>
                      <a:pt x="82" y="7"/>
                      <a:pt x="67" y="10"/>
                    </a:cubicBezTo>
                    <a:cubicBezTo>
                      <a:pt x="53" y="12"/>
                      <a:pt x="42" y="22"/>
                      <a:pt x="42" y="22"/>
                    </a:cubicBezTo>
                    <a:cubicBezTo>
                      <a:pt x="44" y="22"/>
                      <a:pt x="44" y="22"/>
                      <a:pt x="44" y="22"/>
                    </a:cubicBezTo>
                    <a:cubicBezTo>
                      <a:pt x="50" y="20"/>
                      <a:pt x="58" y="19"/>
                      <a:pt x="69" y="18"/>
                    </a:cubicBezTo>
                    <a:cubicBezTo>
                      <a:pt x="79" y="17"/>
                      <a:pt x="91" y="17"/>
                      <a:pt x="105" y="17"/>
                    </a:cubicBezTo>
                    <a:cubicBezTo>
                      <a:pt x="129" y="17"/>
                      <a:pt x="147" y="18"/>
                      <a:pt x="160" y="20"/>
                    </a:cubicBezTo>
                    <a:cubicBezTo>
                      <a:pt x="173" y="23"/>
                      <a:pt x="179" y="30"/>
                      <a:pt x="179" y="30"/>
                    </a:cubicBezTo>
                    <a:cubicBezTo>
                      <a:pt x="179" y="30"/>
                      <a:pt x="170" y="38"/>
                      <a:pt x="154" y="41"/>
                    </a:cubicBezTo>
                    <a:cubicBezTo>
                      <a:pt x="138" y="43"/>
                      <a:pt x="116" y="45"/>
                      <a:pt x="90" y="45"/>
                    </a:cubicBezTo>
                    <a:cubicBezTo>
                      <a:pt x="71" y="45"/>
                      <a:pt x="54" y="44"/>
                      <a:pt x="40" y="43"/>
                    </a:cubicBezTo>
                    <a:cubicBezTo>
                      <a:pt x="27" y="41"/>
                      <a:pt x="16" y="39"/>
                      <a:pt x="9" y="36"/>
                    </a:cubicBezTo>
                    <a:cubicBezTo>
                      <a:pt x="2" y="33"/>
                      <a:pt x="0" y="26"/>
                      <a:pt x="0" y="26"/>
                    </a:cubicBezTo>
                    <a:close/>
                    <a:moveTo>
                      <a:pt x="90" y="39"/>
                    </a:moveTo>
                    <a:cubicBezTo>
                      <a:pt x="104" y="39"/>
                      <a:pt x="116" y="38"/>
                      <a:pt x="124" y="37"/>
                    </a:cubicBezTo>
                    <a:cubicBezTo>
                      <a:pt x="132" y="35"/>
                      <a:pt x="137" y="30"/>
                      <a:pt x="137" y="30"/>
                    </a:cubicBezTo>
                    <a:cubicBezTo>
                      <a:pt x="137" y="30"/>
                      <a:pt x="134" y="25"/>
                      <a:pt x="127" y="24"/>
                    </a:cubicBezTo>
                    <a:cubicBezTo>
                      <a:pt x="120" y="23"/>
                      <a:pt x="109" y="22"/>
                      <a:pt x="94" y="22"/>
                    </a:cubicBezTo>
                    <a:cubicBezTo>
                      <a:pt x="85" y="22"/>
                      <a:pt x="76" y="22"/>
                      <a:pt x="68" y="23"/>
                    </a:cubicBezTo>
                    <a:cubicBezTo>
                      <a:pt x="61" y="24"/>
                      <a:pt x="50" y="26"/>
                      <a:pt x="50" y="26"/>
                    </a:cubicBezTo>
                    <a:cubicBezTo>
                      <a:pt x="42" y="29"/>
                      <a:pt x="42" y="29"/>
                      <a:pt x="42" y="29"/>
                    </a:cubicBezTo>
                    <a:cubicBezTo>
                      <a:pt x="42" y="29"/>
                      <a:pt x="46" y="34"/>
                      <a:pt x="55" y="36"/>
                    </a:cubicBezTo>
                    <a:cubicBezTo>
                      <a:pt x="64" y="38"/>
                      <a:pt x="76" y="39"/>
                      <a:pt x="90"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 name="Freeform 507"/>
              <p:cNvSpPr>
                <a:spLocks/>
              </p:cNvSpPr>
              <p:nvPr/>
            </p:nvSpPr>
            <p:spPr bwMode="auto">
              <a:xfrm>
                <a:off x="1743075" y="1238251"/>
                <a:ext cx="698500" cy="100013"/>
              </a:xfrm>
              <a:custGeom>
                <a:avLst/>
                <a:gdLst>
                  <a:gd name="T0" fmla="*/ 0 w 186"/>
                  <a:gd name="T1" fmla="*/ 27 h 27"/>
                  <a:gd name="T2" fmla="*/ 83 w 186"/>
                  <a:gd name="T3" fmla="*/ 0 h 27"/>
                  <a:gd name="T4" fmla="*/ 104 w 186"/>
                  <a:gd name="T5" fmla="*/ 0 h 27"/>
                  <a:gd name="T6" fmla="*/ 186 w 186"/>
                  <a:gd name="T7" fmla="*/ 27 h 27"/>
                  <a:gd name="T8" fmla="*/ 151 w 186"/>
                  <a:gd name="T9" fmla="*/ 27 h 27"/>
                  <a:gd name="T10" fmla="*/ 93 w 186"/>
                  <a:gd name="T11" fmla="*/ 7 h 27"/>
                  <a:gd name="T12" fmla="*/ 34 w 186"/>
                  <a:gd name="T13" fmla="*/ 27 h 27"/>
                  <a:gd name="T14" fmla="*/ 0 w 186"/>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27">
                    <a:moveTo>
                      <a:pt x="0" y="27"/>
                    </a:moveTo>
                    <a:cubicBezTo>
                      <a:pt x="28" y="18"/>
                      <a:pt x="55" y="9"/>
                      <a:pt x="83" y="0"/>
                    </a:cubicBezTo>
                    <a:cubicBezTo>
                      <a:pt x="90" y="0"/>
                      <a:pt x="97" y="0"/>
                      <a:pt x="104" y="0"/>
                    </a:cubicBezTo>
                    <a:cubicBezTo>
                      <a:pt x="131" y="9"/>
                      <a:pt x="159" y="18"/>
                      <a:pt x="186" y="27"/>
                    </a:cubicBezTo>
                    <a:cubicBezTo>
                      <a:pt x="175" y="27"/>
                      <a:pt x="163" y="27"/>
                      <a:pt x="151" y="27"/>
                    </a:cubicBezTo>
                    <a:cubicBezTo>
                      <a:pt x="132" y="20"/>
                      <a:pt x="112" y="14"/>
                      <a:pt x="93" y="7"/>
                    </a:cubicBezTo>
                    <a:cubicBezTo>
                      <a:pt x="73" y="14"/>
                      <a:pt x="54" y="20"/>
                      <a:pt x="34" y="27"/>
                    </a:cubicBezTo>
                    <a:cubicBezTo>
                      <a:pt x="23" y="27"/>
                      <a:pt x="11"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 name="Freeform 508"/>
              <p:cNvSpPr>
                <a:spLocks/>
              </p:cNvSpPr>
              <p:nvPr/>
            </p:nvSpPr>
            <p:spPr bwMode="auto">
              <a:xfrm>
                <a:off x="6919913" y="1538288"/>
                <a:ext cx="682625" cy="161925"/>
              </a:xfrm>
              <a:custGeom>
                <a:avLst/>
                <a:gdLst>
                  <a:gd name="T0" fmla="*/ 35 w 182"/>
                  <a:gd name="T1" fmla="*/ 43 h 43"/>
                  <a:gd name="T2" fmla="*/ 137 w 182"/>
                  <a:gd name="T3" fmla="*/ 6 h 43"/>
                  <a:gd name="T4" fmla="*/ 0 w 182"/>
                  <a:gd name="T5" fmla="*/ 6 h 43"/>
                  <a:gd name="T6" fmla="*/ 0 w 182"/>
                  <a:gd name="T7" fmla="*/ 0 h 43"/>
                  <a:gd name="T8" fmla="*/ 182 w 182"/>
                  <a:gd name="T9" fmla="*/ 0 h 43"/>
                  <a:gd name="T10" fmla="*/ 182 w 182"/>
                  <a:gd name="T11" fmla="*/ 5 h 43"/>
                  <a:gd name="T12" fmla="*/ 81 w 182"/>
                  <a:gd name="T13" fmla="*/ 43 h 43"/>
                  <a:gd name="T14" fmla="*/ 35 w 18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43">
                    <a:moveTo>
                      <a:pt x="35" y="43"/>
                    </a:moveTo>
                    <a:cubicBezTo>
                      <a:pt x="69" y="31"/>
                      <a:pt x="103" y="18"/>
                      <a:pt x="137" y="6"/>
                    </a:cubicBezTo>
                    <a:cubicBezTo>
                      <a:pt x="92" y="6"/>
                      <a:pt x="46" y="6"/>
                      <a:pt x="0" y="6"/>
                    </a:cubicBezTo>
                    <a:cubicBezTo>
                      <a:pt x="0" y="0"/>
                      <a:pt x="0" y="0"/>
                      <a:pt x="0" y="0"/>
                    </a:cubicBezTo>
                    <a:cubicBezTo>
                      <a:pt x="61" y="0"/>
                      <a:pt x="121" y="0"/>
                      <a:pt x="182" y="0"/>
                    </a:cubicBezTo>
                    <a:cubicBezTo>
                      <a:pt x="182" y="5"/>
                      <a:pt x="182" y="5"/>
                      <a:pt x="182" y="5"/>
                    </a:cubicBezTo>
                    <a:cubicBezTo>
                      <a:pt x="148" y="17"/>
                      <a:pt x="115" y="30"/>
                      <a:pt x="81" y="43"/>
                    </a:cubicBezTo>
                    <a:cubicBezTo>
                      <a:pt x="65" y="43"/>
                      <a:pt x="50" y="43"/>
                      <a:pt x="35"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5" name="Freeform 509"/>
              <p:cNvSpPr>
                <a:spLocks noEditPoints="1"/>
              </p:cNvSpPr>
              <p:nvPr/>
            </p:nvSpPr>
            <p:spPr bwMode="auto">
              <a:xfrm>
                <a:off x="6810375" y="1238251"/>
                <a:ext cx="952500" cy="160338"/>
              </a:xfrm>
              <a:custGeom>
                <a:avLst/>
                <a:gdLst>
                  <a:gd name="T0" fmla="*/ 0 w 254"/>
                  <a:gd name="T1" fmla="*/ 32 h 43"/>
                  <a:gd name="T2" fmla="*/ 11 w 254"/>
                  <a:gd name="T3" fmla="*/ 25 h 43"/>
                  <a:gd name="T4" fmla="*/ 53 w 254"/>
                  <a:gd name="T5" fmla="*/ 19 h 43"/>
                  <a:gd name="T6" fmla="*/ 29 w 254"/>
                  <a:gd name="T7" fmla="*/ 14 h 43"/>
                  <a:gd name="T8" fmla="*/ 23 w 254"/>
                  <a:gd name="T9" fmla="*/ 9 h 43"/>
                  <a:gd name="T10" fmla="*/ 42 w 254"/>
                  <a:gd name="T11" fmla="*/ 2 h 43"/>
                  <a:gd name="T12" fmla="*/ 94 w 254"/>
                  <a:gd name="T13" fmla="*/ 0 h 43"/>
                  <a:gd name="T14" fmla="*/ 143 w 254"/>
                  <a:gd name="T15" fmla="*/ 2 h 43"/>
                  <a:gd name="T16" fmla="*/ 162 w 254"/>
                  <a:gd name="T17" fmla="*/ 9 h 43"/>
                  <a:gd name="T18" fmla="*/ 150 w 254"/>
                  <a:gd name="T19" fmla="*/ 15 h 43"/>
                  <a:gd name="T20" fmla="*/ 110 w 254"/>
                  <a:gd name="T21" fmla="*/ 20 h 43"/>
                  <a:gd name="T22" fmla="*/ 172 w 254"/>
                  <a:gd name="T23" fmla="*/ 30 h 43"/>
                  <a:gd name="T24" fmla="*/ 196 w 254"/>
                  <a:gd name="T25" fmla="*/ 21 h 43"/>
                  <a:gd name="T26" fmla="*/ 239 w 254"/>
                  <a:gd name="T27" fmla="*/ 21 h 43"/>
                  <a:gd name="T28" fmla="*/ 200 w 254"/>
                  <a:gd name="T29" fmla="*/ 34 h 43"/>
                  <a:gd name="T30" fmla="*/ 254 w 254"/>
                  <a:gd name="T31" fmla="*/ 43 h 43"/>
                  <a:gd name="T32" fmla="*/ 200 w 254"/>
                  <a:gd name="T33" fmla="*/ 43 h 43"/>
                  <a:gd name="T34" fmla="*/ 173 w 254"/>
                  <a:gd name="T35" fmla="*/ 39 h 43"/>
                  <a:gd name="T36" fmla="*/ 134 w 254"/>
                  <a:gd name="T37" fmla="*/ 42 h 43"/>
                  <a:gd name="T38" fmla="*/ 89 w 254"/>
                  <a:gd name="T39" fmla="*/ 43 h 43"/>
                  <a:gd name="T40" fmla="*/ 24 w 254"/>
                  <a:gd name="T41" fmla="*/ 40 h 43"/>
                  <a:gd name="T42" fmla="*/ 0 w 254"/>
                  <a:gd name="T43" fmla="*/ 32 h 43"/>
                  <a:gd name="T44" fmla="*/ 91 w 254"/>
                  <a:gd name="T45" fmla="*/ 37 h 43"/>
                  <a:gd name="T46" fmla="*/ 147 w 254"/>
                  <a:gd name="T47" fmla="*/ 34 h 43"/>
                  <a:gd name="T48" fmla="*/ 78 w 254"/>
                  <a:gd name="T49" fmla="*/ 23 h 43"/>
                  <a:gd name="T50" fmla="*/ 52 w 254"/>
                  <a:gd name="T51" fmla="*/ 27 h 43"/>
                  <a:gd name="T52" fmla="*/ 45 w 254"/>
                  <a:gd name="T53" fmla="*/ 31 h 43"/>
                  <a:gd name="T54" fmla="*/ 57 w 254"/>
                  <a:gd name="T55" fmla="*/ 35 h 43"/>
                  <a:gd name="T56" fmla="*/ 91 w 254"/>
                  <a:gd name="T57" fmla="*/ 37 h 43"/>
                  <a:gd name="T58" fmla="*/ 63 w 254"/>
                  <a:gd name="T59" fmla="*/ 9 h 43"/>
                  <a:gd name="T60" fmla="*/ 69 w 254"/>
                  <a:gd name="T61" fmla="*/ 13 h 43"/>
                  <a:gd name="T62" fmla="*/ 86 w 254"/>
                  <a:gd name="T63" fmla="*/ 16 h 43"/>
                  <a:gd name="T64" fmla="*/ 114 w 254"/>
                  <a:gd name="T65" fmla="*/ 13 h 43"/>
                  <a:gd name="T66" fmla="*/ 122 w 254"/>
                  <a:gd name="T67" fmla="*/ 9 h 43"/>
                  <a:gd name="T68" fmla="*/ 114 w 254"/>
                  <a:gd name="T69" fmla="*/ 6 h 43"/>
                  <a:gd name="T70" fmla="*/ 93 w 254"/>
                  <a:gd name="T71" fmla="*/ 5 h 43"/>
                  <a:gd name="T72" fmla="*/ 71 w 254"/>
                  <a:gd name="T73" fmla="*/ 7 h 43"/>
                  <a:gd name="T74" fmla="*/ 63 w 254"/>
                  <a:gd name="T75"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4" h="43">
                    <a:moveTo>
                      <a:pt x="0" y="32"/>
                    </a:moveTo>
                    <a:cubicBezTo>
                      <a:pt x="0" y="32"/>
                      <a:pt x="4" y="27"/>
                      <a:pt x="11" y="25"/>
                    </a:cubicBezTo>
                    <a:cubicBezTo>
                      <a:pt x="19" y="23"/>
                      <a:pt x="33" y="21"/>
                      <a:pt x="53" y="19"/>
                    </a:cubicBezTo>
                    <a:cubicBezTo>
                      <a:pt x="41" y="17"/>
                      <a:pt x="29" y="14"/>
                      <a:pt x="29" y="14"/>
                    </a:cubicBezTo>
                    <a:cubicBezTo>
                      <a:pt x="23" y="9"/>
                      <a:pt x="23" y="9"/>
                      <a:pt x="23" y="9"/>
                    </a:cubicBezTo>
                    <a:cubicBezTo>
                      <a:pt x="23" y="9"/>
                      <a:pt x="29" y="4"/>
                      <a:pt x="42" y="2"/>
                    </a:cubicBezTo>
                    <a:cubicBezTo>
                      <a:pt x="55" y="1"/>
                      <a:pt x="72" y="0"/>
                      <a:pt x="94" y="0"/>
                    </a:cubicBezTo>
                    <a:cubicBezTo>
                      <a:pt x="115" y="0"/>
                      <a:pt x="131" y="1"/>
                      <a:pt x="143" y="2"/>
                    </a:cubicBezTo>
                    <a:cubicBezTo>
                      <a:pt x="155" y="4"/>
                      <a:pt x="162" y="9"/>
                      <a:pt x="162" y="9"/>
                    </a:cubicBezTo>
                    <a:cubicBezTo>
                      <a:pt x="162" y="9"/>
                      <a:pt x="158" y="13"/>
                      <a:pt x="150" y="15"/>
                    </a:cubicBezTo>
                    <a:cubicBezTo>
                      <a:pt x="142" y="17"/>
                      <a:pt x="129" y="19"/>
                      <a:pt x="110" y="20"/>
                    </a:cubicBezTo>
                    <a:cubicBezTo>
                      <a:pt x="131" y="23"/>
                      <a:pt x="152" y="27"/>
                      <a:pt x="172" y="30"/>
                    </a:cubicBezTo>
                    <a:cubicBezTo>
                      <a:pt x="182" y="28"/>
                      <a:pt x="190" y="25"/>
                      <a:pt x="196" y="21"/>
                    </a:cubicBezTo>
                    <a:cubicBezTo>
                      <a:pt x="210" y="21"/>
                      <a:pt x="225" y="21"/>
                      <a:pt x="239" y="21"/>
                    </a:cubicBezTo>
                    <a:cubicBezTo>
                      <a:pt x="231" y="26"/>
                      <a:pt x="218" y="31"/>
                      <a:pt x="200" y="34"/>
                    </a:cubicBezTo>
                    <a:cubicBezTo>
                      <a:pt x="218" y="37"/>
                      <a:pt x="236" y="40"/>
                      <a:pt x="254" y="43"/>
                    </a:cubicBezTo>
                    <a:cubicBezTo>
                      <a:pt x="236" y="43"/>
                      <a:pt x="218" y="43"/>
                      <a:pt x="200" y="43"/>
                    </a:cubicBezTo>
                    <a:cubicBezTo>
                      <a:pt x="191" y="41"/>
                      <a:pt x="182" y="40"/>
                      <a:pt x="173" y="39"/>
                    </a:cubicBezTo>
                    <a:cubicBezTo>
                      <a:pt x="161" y="40"/>
                      <a:pt x="148" y="41"/>
                      <a:pt x="134" y="42"/>
                    </a:cubicBezTo>
                    <a:cubicBezTo>
                      <a:pt x="121" y="43"/>
                      <a:pt x="106" y="43"/>
                      <a:pt x="89" y="43"/>
                    </a:cubicBezTo>
                    <a:cubicBezTo>
                      <a:pt x="61" y="43"/>
                      <a:pt x="40" y="42"/>
                      <a:pt x="24" y="40"/>
                    </a:cubicBezTo>
                    <a:cubicBezTo>
                      <a:pt x="8" y="38"/>
                      <a:pt x="0" y="32"/>
                      <a:pt x="0" y="32"/>
                    </a:cubicBezTo>
                    <a:close/>
                    <a:moveTo>
                      <a:pt x="91" y="37"/>
                    </a:moveTo>
                    <a:cubicBezTo>
                      <a:pt x="112" y="37"/>
                      <a:pt x="131" y="36"/>
                      <a:pt x="147" y="34"/>
                    </a:cubicBezTo>
                    <a:cubicBezTo>
                      <a:pt x="123" y="31"/>
                      <a:pt x="100" y="27"/>
                      <a:pt x="78" y="23"/>
                    </a:cubicBezTo>
                    <a:cubicBezTo>
                      <a:pt x="65" y="25"/>
                      <a:pt x="52" y="27"/>
                      <a:pt x="52" y="27"/>
                    </a:cubicBezTo>
                    <a:cubicBezTo>
                      <a:pt x="45" y="31"/>
                      <a:pt x="45" y="31"/>
                      <a:pt x="45" y="31"/>
                    </a:cubicBezTo>
                    <a:cubicBezTo>
                      <a:pt x="45" y="31"/>
                      <a:pt x="49" y="34"/>
                      <a:pt x="57" y="35"/>
                    </a:cubicBezTo>
                    <a:cubicBezTo>
                      <a:pt x="65" y="37"/>
                      <a:pt x="77" y="37"/>
                      <a:pt x="91" y="37"/>
                    </a:cubicBezTo>
                    <a:close/>
                    <a:moveTo>
                      <a:pt x="63" y="9"/>
                    </a:moveTo>
                    <a:cubicBezTo>
                      <a:pt x="69" y="13"/>
                      <a:pt x="69" y="13"/>
                      <a:pt x="69" y="13"/>
                    </a:cubicBezTo>
                    <a:cubicBezTo>
                      <a:pt x="69" y="13"/>
                      <a:pt x="79" y="15"/>
                      <a:pt x="86" y="16"/>
                    </a:cubicBezTo>
                    <a:cubicBezTo>
                      <a:pt x="99" y="15"/>
                      <a:pt x="114" y="13"/>
                      <a:pt x="114" y="13"/>
                    </a:cubicBezTo>
                    <a:cubicBezTo>
                      <a:pt x="122" y="9"/>
                      <a:pt x="122" y="9"/>
                      <a:pt x="122" y="9"/>
                    </a:cubicBezTo>
                    <a:cubicBezTo>
                      <a:pt x="114" y="6"/>
                      <a:pt x="114" y="6"/>
                      <a:pt x="114" y="6"/>
                    </a:cubicBezTo>
                    <a:cubicBezTo>
                      <a:pt x="114" y="6"/>
                      <a:pt x="102" y="5"/>
                      <a:pt x="93" y="5"/>
                    </a:cubicBezTo>
                    <a:cubicBezTo>
                      <a:pt x="84" y="5"/>
                      <a:pt x="71" y="7"/>
                      <a:pt x="71" y="7"/>
                    </a:cubicBezTo>
                    <a:lnTo>
                      <a:pt x="6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6" name="Freeform 510"/>
              <p:cNvSpPr>
                <a:spLocks noEditPoints="1"/>
              </p:cNvSpPr>
              <p:nvPr/>
            </p:nvSpPr>
            <p:spPr bwMode="auto">
              <a:xfrm>
                <a:off x="12144375" y="1535113"/>
                <a:ext cx="674688" cy="168275"/>
              </a:xfrm>
              <a:custGeom>
                <a:avLst/>
                <a:gdLst>
                  <a:gd name="T0" fmla="*/ 81 w 180"/>
                  <a:gd name="T1" fmla="*/ 0 h 45"/>
                  <a:gd name="T2" fmla="*/ 142 w 180"/>
                  <a:gd name="T3" fmla="*/ 3 h 45"/>
                  <a:gd name="T4" fmla="*/ 165 w 180"/>
                  <a:gd name="T5" fmla="*/ 10 h 45"/>
                  <a:gd name="T6" fmla="*/ 120 w 180"/>
                  <a:gd name="T7" fmla="*/ 21 h 45"/>
                  <a:gd name="T8" fmla="*/ 165 w 180"/>
                  <a:gd name="T9" fmla="*/ 27 h 45"/>
                  <a:gd name="T10" fmla="*/ 180 w 180"/>
                  <a:gd name="T11" fmla="*/ 33 h 45"/>
                  <a:gd name="T12" fmla="*/ 159 w 180"/>
                  <a:gd name="T13" fmla="*/ 42 h 45"/>
                  <a:gd name="T14" fmla="*/ 94 w 180"/>
                  <a:gd name="T15" fmla="*/ 45 h 45"/>
                  <a:gd name="T16" fmla="*/ 26 w 180"/>
                  <a:gd name="T17" fmla="*/ 42 h 45"/>
                  <a:gd name="T18" fmla="*/ 0 w 180"/>
                  <a:gd name="T19" fmla="*/ 33 h 45"/>
                  <a:gd name="T20" fmla="*/ 11 w 180"/>
                  <a:gd name="T21" fmla="*/ 27 h 45"/>
                  <a:gd name="T22" fmla="*/ 51 w 180"/>
                  <a:gd name="T23" fmla="*/ 22 h 45"/>
                  <a:gd name="T24" fmla="*/ 15 w 180"/>
                  <a:gd name="T25" fmla="*/ 17 h 45"/>
                  <a:gd name="T26" fmla="*/ 3 w 180"/>
                  <a:gd name="T27" fmla="*/ 10 h 45"/>
                  <a:gd name="T28" fmla="*/ 23 w 180"/>
                  <a:gd name="T29" fmla="*/ 3 h 45"/>
                  <a:gd name="T30" fmla="*/ 81 w 180"/>
                  <a:gd name="T31" fmla="*/ 0 h 45"/>
                  <a:gd name="T32" fmla="*/ 41 w 180"/>
                  <a:gd name="T33" fmla="*/ 33 h 45"/>
                  <a:gd name="T34" fmla="*/ 56 w 180"/>
                  <a:gd name="T35" fmla="*/ 38 h 45"/>
                  <a:gd name="T36" fmla="*/ 92 w 180"/>
                  <a:gd name="T37" fmla="*/ 39 h 45"/>
                  <a:gd name="T38" fmla="*/ 128 w 180"/>
                  <a:gd name="T39" fmla="*/ 38 h 45"/>
                  <a:gd name="T40" fmla="*/ 139 w 180"/>
                  <a:gd name="T41" fmla="*/ 33 h 45"/>
                  <a:gd name="T42" fmla="*/ 126 w 180"/>
                  <a:gd name="T43" fmla="*/ 28 h 45"/>
                  <a:gd name="T44" fmla="*/ 89 w 180"/>
                  <a:gd name="T45" fmla="*/ 25 h 45"/>
                  <a:gd name="T46" fmla="*/ 84 w 180"/>
                  <a:gd name="T47" fmla="*/ 24 h 45"/>
                  <a:gd name="T48" fmla="*/ 51 w 180"/>
                  <a:gd name="T49" fmla="*/ 28 h 45"/>
                  <a:gd name="T50" fmla="*/ 41 w 180"/>
                  <a:gd name="T51" fmla="*/ 33 h 45"/>
                  <a:gd name="T52" fmla="*/ 83 w 180"/>
                  <a:gd name="T53" fmla="*/ 6 h 45"/>
                  <a:gd name="T54" fmla="*/ 54 w 180"/>
                  <a:gd name="T55" fmla="*/ 7 h 45"/>
                  <a:gd name="T56" fmla="*/ 44 w 180"/>
                  <a:gd name="T57" fmla="*/ 11 h 45"/>
                  <a:gd name="T58" fmla="*/ 49 w 180"/>
                  <a:gd name="T59" fmla="*/ 14 h 45"/>
                  <a:gd name="T60" fmla="*/ 61 w 180"/>
                  <a:gd name="T61" fmla="*/ 16 h 45"/>
                  <a:gd name="T62" fmla="*/ 87 w 180"/>
                  <a:gd name="T63" fmla="*/ 18 h 45"/>
                  <a:gd name="T64" fmla="*/ 117 w 180"/>
                  <a:gd name="T65" fmla="*/ 15 h 45"/>
                  <a:gd name="T66" fmla="*/ 125 w 180"/>
                  <a:gd name="T67" fmla="*/ 11 h 45"/>
                  <a:gd name="T68" fmla="*/ 112 w 180"/>
                  <a:gd name="T69" fmla="*/ 7 h 45"/>
                  <a:gd name="T70" fmla="*/ 83 w 180"/>
                  <a:gd name="T71"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45">
                    <a:moveTo>
                      <a:pt x="81" y="0"/>
                    </a:moveTo>
                    <a:cubicBezTo>
                      <a:pt x="106" y="0"/>
                      <a:pt x="126" y="1"/>
                      <a:pt x="142" y="3"/>
                    </a:cubicBezTo>
                    <a:cubicBezTo>
                      <a:pt x="157" y="5"/>
                      <a:pt x="165" y="10"/>
                      <a:pt x="165" y="10"/>
                    </a:cubicBezTo>
                    <a:cubicBezTo>
                      <a:pt x="165" y="10"/>
                      <a:pt x="151" y="19"/>
                      <a:pt x="120" y="21"/>
                    </a:cubicBezTo>
                    <a:cubicBezTo>
                      <a:pt x="141" y="23"/>
                      <a:pt x="156" y="25"/>
                      <a:pt x="165" y="27"/>
                    </a:cubicBezTo>
                    <a:cubicBezTo>
                      <a:pt x="175" y="28"/>
                      <a:pt x="180" y="33"/>
                      <a:pt x="180" y="33"/>
                    </a:cubicBezTo>
                    <a:cubicBezTo>
                      <a:pt x="180" y="33"/>
                      <a:pt x="174" y="39"/>
                      <a:pt x="159" y="42"/>
                    </a:cubicBezTo>
                    <a:cubicBezTo>
                      <a:pt x="143" y="44"/>
                      <a:pt x="122" y="45"/>
                      <a:pt x="94" y="45"/>
                    </a:cubicBezTo>
                    <a:cubicBezTo>
                      <a:pt x="66" y="45"/>
                      <a:pt x="43" y="44"/>
                      <a:pt x="26" y="42"/>
                    </a:cubicBezTo>
                    <a:cubicBezTo>
                      <a:pt x="10" y="40"/>
                      <a:pt x="0" y="33"/>
                      <a:pt x="0" y="33"/>
                    </a:cubicBezTo>
                    <a:cubicBezTo>
                      <a:pt x="0" y="33"/>
                      <a:pt x="3" y="28"/>
                      <a:pt x="11" y="27"/>
                    </a:cubicBezTo>
                    <a:cubicBezTo>
                      <a:pt x="19" y="25"/>
                      <a:pt x="32" y="23"/>
                      <a:pt x="51" y="22"/>
                    </a:cubicBezTo>
                    <a:cubicBezTo>
                      <a:pt x="34" y="20"/>
                      <a:pt x="22" y="18"/>
                      <a:pt x="15" y="17"/>
                    </a:cubicBezTo>
                    <a:cubicBezTo>
                      <a:pt x="7" y="15"/>
                      <a:pt x="3" y="10"/>
                      <a:pt x="3" y="10"/>
                    </a:cubicBezTo>
                    <a:cubicBezTo>
                      <a:pt x="3" y="10"/>
                      <a:pt x="9" y="5"/>
                      <a:pt x="23" y="3"/>
                    </a:cubicBezTo>
                    <a:cubicBezTo>
                      <a:pt x="38" y="1"/>
                      <a:pt x="57" y="0"/>
                      <a:pt x="81" y="0"/>
                    </a:cubicBezTo>
                    <a:close/>
                    <a:moveTo>
                      <a:pt x="41" y="33"/>
                    </a:moveTo>
                    <a:cubicBezTo>
                      <a:pt x="41" y="33"/>
                      <a:pt x="47" y="37"/>
                      <a:pt x="56" y="38"/>
                    </a:cubicBezTo>
                    <a:cubicBezTo>
                      <a:pt x="65" y="39"/>
                      <a:pt x="77" y="39"/>
                      <a:pt x="92" y="39"/>
                    </a:cubicBezTo>
                    <a:cubicBezTo>
                      <a:pt x="108" y="39"/>
                      <a:pt x="120" y="39"/>
                      <a:pt x="128" y="38"/>
                    </a:cubicBezTo>
                    <a:cubicBezTo>
                      <a:pt x="136" y="37"/>
                      <a:pt x="139" y="33"/>
                      <a:pt x="139" y="33"/>
                    </a:cubicBezTo>
                    <a:cubicBezTo>
                      <a:pt x="139" y="33"/>
                      <a:pt x="135" y="30"/>
                      <a:pt x="126" y="28"/>
                    </a:cubicBezTo>
                    <a:cubicBezTo>
                      <a:pt x="118" y="27"/>
                      <a:pt x="106" y="26"/>
                      <a:pt x="89" y="25"/>
                    </a:cubicBezTo>
                    <a:cubicBezTo>
                      <a:pt x="84" y="24"/>
                      <a:pt x="84" y="24"/>
                      <a:pt x="84" y="24"/>
                    </a:cubicBezTo>
                    <a:cubicBezTo>
                      <a:pt x="68" y="25"/>
                      <a:pt x="57" y="27"/>
                      <a:pt x="51" y="28"/>
                    </a:cubicBezTo>
                    <a:cubicBezTo>
                      <a:pt x="44" y="29"/>
                      <a:pt x="41" y="33"/>
                      <a:pt x="41" y="33"/>
                    </a:cubicBezTo>
                    <a:close/>
                    <a:moveTo>
                      <a:pt x="83" y="6"/>
                    </a:moveTo>
                    <a:cubicBezTo>
                      <a:pt x="71" y="6"/>
                      <a:pt x="61" y="6"/>
                      <a:pt x="54" y="7"/>
                    </a:cubicBezTo>
                    <a:cubicBezTo>
                      <a:pt x="47" y="8"/>
                      <a:pt x="44" y="11"/>
                      <a:pt x="44" y="11"/>
                    </a:cubicBezTo>
                    <a:cubicBezTo>
                      <a:pt x="49" y="14"/>
                      <a:pt x="49" y="14"/>
                      <a:pt x="49" y="14"/>
                    </a:cubicBezTo>
                    <a:cubicBezTo>
                      <a:pt x="61" y="16"/>
                      <a:pt x="61" y="16"/>
                      <a:pt x="61" y="16"/>
                    </a:cubicBezTo>
                    <a:cubicBezTo>
                      <a:pt x="61" y="16"/>
                      <a:pt x="75" y="18"/>
                      <a:pt x="87" y="18"/>
                    </a:cubicBezTo>
                    <a:cubicBezTo>
                      <a:pt x="101" y="17"/>
                      <a:pt x="117" y="15"/>
                      <a:pt x="117" y="15"/>
                    </a:cubicBezTo>
                    <a:cubicBezTo>
                      <a:pt x="125" y="11"/>
                      <a:pt x="125" y="11"/>
                      <a:pt x="125" y="11"/>
                    </a:cubicBezTo>
                    <a:cubicBezTo>
                      <a:pt x="125" y="11"/>
                      <a:pt x="120" y="8"/>
                      <a:pt x="112" y="7"/>
                    </a:cubicBezTo>
                    <a:cubicBezTo>
                      <a:pt x="105" y="6"/>
                      <a:pt x="95" y="6"/>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7" name="Freeform 511"/>
              <p:cNvSpPr>
                <a:spLocks/>
              </p:cNvSpPr>
              <p:nvPr/>
            </p:nvSpPr>
            <p:spPr bwMode="auto">
              <a:xfrm>
                <a:off x="12053888" y="1230313"/>
                <a:ext cx="649288" cy="101600"/>
              </a:xfrm>
              <a:custGeom>
                <a:avLst/>
                <a:gdLst>
                  <a:gd name="T0" fmla="*/ 103 w 173"/>
                  <a:gd name="T1" fmla="*/ 0 h 27"/>
                  <a:gd name="T2" fmla="*/ 99 w 173"/>
                  <a:gd name="T3" fmla="*/ 11 h 27"/>
                  <a:gd name="T4" fmla="*/ 167 w 173"/>
                  <a:gd name="T5" fmla="*/ 8 h 27"/>
                  <a:gd name="T6" fmla="*/ 173 w 173"/>
                  <a:gd name="T7" fmla="*/ 14 h 27"/>
                  <a:gd name="T8" fmla="*/ 110 w 173"/>
                  <a:gd name="T9" fmla="*/ 15 h 27"/>
                  <a:gd name="T10" fmla="*/ 154 w 173"/>
                  <a:gd name="T11" fmla="*/ 24 h 27"/>
                  <a:gd name="T12" fmla="*/ 119 w 173"/>
                  <a:gd name="T13" fmla="*/ 27 h 27"/>
                  <a:gd name="T14" fmla="*/ 87 w 173"/>
                  <a:gd name="T15" fmla="*/ 17 h 27"/>
                  <a:gd name="T16" fmla="*/ 63 w 173"/>
                  <a:gd name="T17" fmla="*/ 27 h 27"/>
                  <a:gd name="T18" fmla="*/ 26 w 173"/>
                  <a:gd name="T19" fmla="*/ 24 h 27"/>
                  <a:gd name="T20" fmla="*/ 65 w 173"/>
                  <a:gd name="T21" fmla="*/ 15 h 27"/>
                  <a:gd name="T22" fmla="*/ 0 w 173"/>
                  <a:gd name="T23" fmla="*/ 14 h 27"/>
                  <a:gd name="T24" fmla="*/ 5 w 173"/>
                  <a:gd name="T25" fmla="*/ 8 h 27"/>
                  <a:gd name="T26" fmla="*/ 73 w 173"/>
                  <a:gd name="T27" fmla="*/ 11 h 27"/>
                  <a:gd name="T28" fmla="*/ 63 w 173"/>
                  <a:gd name="T29" fmla="*/ 0 h 27"/>
                  <a:gd name="T30" fmla="*/ 103 w 173"/>
                  <a:gd name="T3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27">
                    <a:moveTo>
                      <a:pt x="103" y="0"/>
                    </a:moveTo>
                    <a:cubicBezTo>
                      <a:pt x="99" y="11"/>
                      <a:pt x="99" y="11"/>
                      <a:pt x="99" y="11"/>
                    </a:cubicBezTo>
                    <a:cubicBezTo>
                      <a:pt x="122" y="10"/>
                      <a:pt x="144" y="9"/>
                      <a:pt x="167" y="8"/>
                    </a:cubicBezTo>
                    <a:cubicBezTo>
                      <a:pt x="173" y="14"/>
                      <a:pt x="173" y="14"/>
                      <a:pt x="173" y="14"/>
                    </a:cubicBezTo>
                    <a:cubicBezTo>
                      <a:pt x="152" y="14"/>
                      <a:pt x="131" y="14"/>
                      <a:pt x="110" y="15"/>
                    </a:cubicBezTo>
                    <a:cubicBezTo>
                      <a:pt x="124" y="18"/>
                      <a:pt x="139" y="21"/>
                      <a:pt x="154" y="24"/>
                    </a:cubicBezTo>
                    <a:cubicBezTo>
                      <a:pt x="143" y="25"/>
                      <a:pt x="131" y="26"/>
                      <a:pt x="119" y="27"/>
                    </a:cubicBezTo>
                    <a:cubicBezTo>
                      <a:pt x="109" y="24"/>
                      <a:pt x="98" y="20"/>
                      <a:pt x="87" y="17"/>
                    </a:cubicBezTo>
                    <a:cubicBezTo>
                      <a:pt x="79" y="20"/>
                      <a:pt x="71" y="24"/>
                      <a:pt x="63" y="27"/>
                    </a:cubicBezTo>
                    <a:cubicBezTo>
                      <a:pt x="51" y="26"/>
                      <a:pt x="38" y="25"/>
                      <a:pt x="26" y="24"/>
                    </a:cubicBezTo>
                    <a:cubicBezTo>
                      <a:pt x="39" y="21"/>
                      <a:pt x="52" y="18"/>
                      <a:pt x="65" y="15"/>
                    </a:cubicBezTo>
                    <a:cubicBezTo>
                      <a:pt x="43" y="14"/>
                      <a:pt x="22" y="14"/>
                      <a:pt x="0" y="14"/>
                    </a:cubicBezTo>
                    <a:cubicBezTo>
                      <a:pt x="5" y="8"/>
                      <a:pt x="5" y="8"/>
                      <a:pt x="5" y="8"/>
                    </a:cubicBezTo>
                    <a:cubicBezTo>
                      <a:pt x="28" y="9"/>
                      <a:pt x="50" y="10"/>
                      <a:pt x="73" y="11"/>
                    </a:cubicBezTo>
                    <a:cubicBezTo>
                      <a:pt x="63" y="0"/>
                      <a:pt x="63" y="0"/>
                      <a:pt x="63" y="0"/>
                    </a:cubicBezTo>
                    <a:cubicBezTo>
                      <a:pt x="76" y="0"/>
                      <a:pt x="90" y="0"/>
                      <a:pt x="10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8" name="Freeform 512"/>
              <p:cNvSpPr>
                <a:spLocks noEditPoints="1"/>
              </p:cNvSpPr>
              <p:nvPr/>
            </p:nvSpPr>
            <p:spPr bwMode="auto">
              <a:xfrm>
                <a:off x="17305338" y="1535113"/>
                <a:ext cx="696913" cy="168275"/>
              </a:xfrm>
              <a:custGeom>
                <a:avLst/>
                <a:gdLst>
                  <a:gd name="T0" fmla="*/ 182 w 186"/>
                  <a:gd name="T1" fmla="*/ 19 h 45"/>
                  <a:gd name="T2" fmla="*/ 160 w 186"/>
                  <a:gd name="T3" fmla="*/ 38 h 45"/>
                  <a:gd name="T4" fmla="*/ 68 w 186"/>
                  <a:gd name="T5" fmla="*/ 45 h 45"/>
                  <a:gd name="T6" fmla="*/ 33 w 186"/>
                  <a:gd name="T7" fmla="*/ 44 h 45"/>
                  <a:gd name="T8" fmla="*/ 30 w 186"/>
                  <a:gd name="T9" fmla="*/ 38 h 45"/>
                  <a:gd name="T10" fmla="*/ 63 w 186"/>
                  <a:gd name="T11" fmla="*/ 39 h 45"/>
                  <a:gd name="T12" fmla="*/ 125 w 186"/>
                  <a:gd name="T13" fmla="*/ 35 h 45"/>
                  <a:gd name="T14" fmla="*/ 143 w 186"/>
                  <a:gd name="T15" fmla="*/ 23 h 45"/>
                  <a:gd name="T16" fmla="*/ 141 w 186"/>
                  <a:gd name="T17" fmla="*/ 23 h 45"/>
                  <a:gd name="T18" fmla="*/ 117 w 186"/>
                  <a:gd name="T19" fmla="*/ 27 h 45"/>
                  <a:gd name="T20" fmla="*/ 82 w 186"/>
                  <a:gd name="T21" fmla="*/ 28 h 45"/>
                  <a:gd name="T22" fmla="*/ 25 w 186"/>
                  <a:gd name="T23" fmla="*/ 25 h 45"/>
                  <a:gd name="T24" fmla="*/ 0 w 186"/>
                  <a:gd name="T25" fmla="*/ 15 h 45"/>
                  <a:gd name="T26" fmla="*/ 18 w 186"/>
                  <a:gd name="T27" fmla="*/ 4 h 45"/>
                  <a:gd name="T28" fmla="*/ 79 w 186"/>
                  <a:gd name="T29" fmla="*/ 0 h 45"/>
                  <a:gd name="T30" fmla="*/ 130 w 186"/>
                  <a:gd name="T31" fmla="*/ 3 h 45"/>
                  <a:gd name="T32" fmla="*/ 165 w 186"/>
                  <a:gd name="T33" fmla="*/ 9 h 45"/>
                  <a:gd name="T34" fmla="*/ 182 w 186"/>
                  <a:gd name="T35" fmla="*/ 19 h 45"/>
                  <a:gd name="T36" fmla="*/ 83 w 186"/>
                  <a:gd name="T37" fmla="*/ 6 h 45"/>
                  <a:gd name="T38" fmla="*/ 51 w 186"/>
                  <a:gd name="T39" fmla="*/ 8 h 45"/>
                  <a:gd name="T40" fmla="*/ 42 w 186"/>
                  <a:gd name="T41" fmla="*/ 15 h 45"/>
                  <a:gd name="T42" fmla="*/ 56 w 186"/>
                  <a:gd name="T43" fmla="*/ 21 h 45"/>
                  <a:gd name="T44" fmla="*/ 90 w 186"/>
                  <a:gd name="T45" fmla="*/ 23 h 45"/>
                  <a:gd name="T46" fmla="*/ 125 w 186"/>
                  <a:gd name="T47" fmla="*/ 21 h 45"/>
                  <a:gd name="T48" fmla="*/ 137 w 186"/>
                  <a:gd name="T49" fmla="*/ 16 h 45"/>
                  <a:gd name="T50" fmla="*/ 128 w 186"/>
                  <a:gd name="T51" fmla="*/ 11 h 45"/>
                  <a:gd name="T52" fmla="*/ 109 w 186"/>
                  <a:gd name="T53" fmla="*/ 7 h 45"/>
                  <a:gd name="T54" fmla="*/ 83 w 186"/>
                  <a:gd name="T55"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45">
                    <a:moveTo>
                      <a:pt x="182" y="19"/>
                    </a:moveTo>
                    <a:cubicBezTo>
                      <a:pt x="186" y="28"/>
                      <a:pt x="179" y="34"/>
                      <a:pt x="160" y="38"/>
                    </a:cubicBezTo>
                    <a:cubicBezTo>
                      <a:pt x="141" y="43"/>
                      <a:pt x="110" y="45"/>
                      <a:pt x="68" y="45"/>
                    </a:cubicBezTo>
                    <a:cubicBezTo>
                      <a:pt x="52" y="45"/>
                      <a:pt x="40" y="45"/>
                      <a:pt x="33" y="44"/>
                    </a:cubicBezTo>
                    <a:cubicBezTo>
                      <a:pt x="30" y="38"/>
                      <a:pt x="30" y="38"/>
                      <a:pt x="30" y="38"/>
                    </a:cubicBezTo>
                    <a:cubicBezTo>
                      <a:pt x="41" y="39"/>
                      <a:pt x="52" y="39"/>
                      <a:pt x="63" y="39"/>
                    </a:cubicBezTo>
                    <a:cubicBezTo>
                      <a:pt x="92" y="39"/>
                      <a:pt x="112" y="38"/>
                      <a:pt x="125" y="35"/>
                    </a:cubicBezTo>
                    <a:cubicBezTo>
                      <a:pt x="138" y="33"/>
                      <a:pt x="143" y="23"/>
                      <a:pt x="143" y="23"/>
                    </a:cubicBezTo>
                    <a:cubicBezTo>
                      <a:pt x="141" y="23"/>
                      <a:pt x="141" y="23"/>
                      <a:pt x="141" y="23"/>
                    </a:cubicBezTo>
                    <a:cubicBezTo>
                      <a:pt x="134" y="25"/>
                      <a:pt x="126" y="27"/>
                      <a:pt x="117" y="27"/>
                    </a:cubicBezTo>
                    <a:cubicBezTo>
                      <a:pt x="107" y="28"/>
                      <a:pt x="95" y="28"/>
                      <a:pt x="82" y="28"/>
                    </a:cubicBezTo>
                    <a:cubicBezTo>
                      <a:pt x="59" y="28"/>
                      <a:pt x="40" y="27"/>
                      <a:pt x="25" y="25"/>
                    </a:cubicBezTo>
                    <a:cubicBezTo>
                      <a:pt x="11" y="22"/>
                      <a:pt x="0" y="15"/>
                      <a:pt x="0" y="15"/>
                    </a:cubicBezTo>
                    <a:cubicBezTo>
                      <a:pt x="0" y="15"/>
                      <a:pt x="4" y="7"/>
                      <a:pt x="18" y="4"/>
                    </a:cubicBezTo>
                    <a:cubicBezTo>
                      <a:pt x="32" y="2"/>
                      <a:pt x="53" y="0"/>
                      <a:pt x="79" y="0"/>
                    </a:cubicBezTo>
                    <a:cubicBezTo>
                      <a:pt x="98" y="0"/>
                      <a:pt x="115" y="1"/>
                      <a:pt x="130" y="3"/>
                    </a:cubicBezTo>
                    <a:cubicBezTo>
                      <a:pt x="144" y="4"/>
                      <a:pt x="156" y="6"/>
                      <a:pt x="165" y="9"/>
                    </a:cubicBezTo>
                    <a:cubicBezTo>
                      <a:pt x="174" y="12"/>
                      <a:pt x="182" y="19"/>
                      <a:pt x="182" y="19"/>
                    </a:cubicBezTo>
                    <a:close/>
                    <a:moveTo>
                      <a:pt x="83" y="6"/>
                    </a:moveTo>
                    <a:cubicBezTo>
                      <a:pt x="68" y="6"/>
                      <a:pt x="57" y="7"/>
                      <a:pt x="51" y="8"/>
                    </a:cubicBezTo>
                    <a:cubicBezTo>
                      <a:pt x="43" y="10"/>
                      <a:pt x="42" y="15"/>
                      <a:pt x="42" y="15"/>
                    </a:cubicBezTo>
                    <a:cubicBezTo>
                      <a:pt x="42" y="15"/>
                      <a:pt x="48" y="19"/>
                      <a:pt x="56" y="21"/>
                    </a:cubicBezTo>
                    <a:cubicBezTo>
                      <a:pt x="64" y="22"/>
                      <a:pt x="75" y="23"/>
                      <a:pt x="90" y="23"/>
                    </a:cubicBezTo>
                    <a:cubicBezTo>
                      <a:pt x="104" y="23"/>
                      <a:pt x="116" y="22"/>
                      <a:pt x="125" y="21"/>
                    </a:cubicBezTo>
                    <a:cubicBezTo>
                      <a:pt x="134" y="19"/>
                      <a:pt x="137" y="16"/>
                      <a:pt x="137" y="16"/>
                    </a:cubicBezTo>
                    <a:cubicBezTo>
                      <a:pt x="128" y="11"/>
                      <a:pt x="128" y="11"/>
                      <a:pt x="128" y="11"/>
                    </a:cubicBezTo>
                    <a:cubicBezTo>
                      <a:pt x="128" y="11"/>
                      <a:pt x="117" y="8"/>
                      <a:pt x="109" y="7"/>
                    </a:cubicBezTo>
                    <a:cubicBezTo>
                      <a:pt x="101" y="7"/>
                      <a:pt x="93" y="6"/>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9" name="Freeform 513"/>
              <p:cNvSpPr>
                <a:spLocks/>
              </p:cNvSpPr>
              <p:nvPr/>
            </p:nvSpPr>
            <p:spPr bwMode="auto">
              <a:xfrm>
                <a:off x="17357725" y="1238251"/>
                <a:ext cx="385763" cy="195263"/>
              </a:xfrm>
              <a:custGeom>
                <a:avLst/>
                <a:gdLst>
                  <a:gd name="T0" fmla="*/ 0 w 103"/>
                  <a:gd name="T1" fmla="*/ 27 h 52"/>
                  <a:gd name="T2" fmla="*/ 7 w 103"/>
                  <a:gd name="T3" fmla="*/ 12 h 52"/>
                  <a:gd name="T4" fmla="*/ 41 w 103"/>
                  <a:gd name="T5" fmla="*/ 0 h 52"/>
                  <a:gd name="T6" fmla="*/ 77 w 103"/>
                  <a:gd name="T7" fmla="*/ 0 h 52"/>
                  <a:gd name="T8" fmla="*/ 45 w 103"/>
                  <a:gd name="T9" fmla="*/ 13 h 52"/>
                  <a:gd name="T10" fmla="*/ 39 w 103"/>
                  <a:gd name="T11" fmla="*/ 26 h 52"/>
                  <a:gd name="T12" fmla="*/ 59 w 103"/>
                  <a:gd name="T13" fmla="*/ 40 h 52"/>
                  <a:gd name="T14" fmla="*/ 103 w 103"/>
                  <a:gd name="T15" fmla="*/ 52 h 52"/>
                  <a:gd name="T16" fmla="*/ 66 w 103"/>
                  <a:gd name="T17" fmla="*/ 52 h 52"/>
                  <a:gd name="T18" fmla="*/ 20 w 103"/>
                  <a:gd name="T19" fmla="*/ 41 h 52"/>
                  <a:gd name="T20" fmla="*/ 0 w 103"/>
                  <a:gd name="T21"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52">
                    <a:moveTo>
                      <a:pt x="0" y="27"/>
                    </a:moveTo>
                    <a:cubicBezTo>
                      <a:pt x="0" y="27"/>
                      <a:pt x="0" y="17"/>
                      <a:pt x="7" y="12"/>
                    </a:cubicBezTo>
                    <a:cubicBezTo>
                      <a:pt x="14" y="8"/>
                      <a:pt x="25" y="4"/>
                      <a:pt x="41" y="0"/>
                    </a:cubicBezTo>
                    <a:cubicBezTo>
                      <a:pt x="53" y="0"/>
                      <a:pt x="65" y="0"/>
                      <a:pt x="77" y="0"/>
                    </a:cubicBezTo>
                    <a:cubicBezTo>
                      <a:pt x="63" y="4"/>
                      <a:pt x="52" y="8"/>
                      <a:pt x="45" y="13"/>
                    </a:cubicBezTo>
                    <a:cubicBezTo>
                      <a:pt x="39" y="17"/>
                      <a:pt x="39" y="26"/>
                      <a:pt x="39" y="26"/>
                    </a:cubicBezTo>
                    <a:cubicBezTo>
                      <a:pt x="39" y="26"/>
                      <a:pt x="48" y="35"/>
                      <a:pt x="59" y="40"/>
                    </a:cubicBezTo>
                    <a:cubicBezTo>
                      <a:pt x="70" y="44"/>
                      <a:pt x="85" y="49"/>
                      <a:pt x="103" y="52"/>
                    </a:cubicBezTo>
                    <a:cubicBezTo>
                      <a:pt x="91" y="52"/>
                      <a:pt x="78" y="52"/>
                      <a:pt x="66" y="52"/>
                    </a:cubicBezTo>
                    <a:cubicBezTo>
                      <a:pt x="47" y="49"/>
                      <a:pt x="32" y="45"/>
                      <a:pt x="20" y="41"/>
                    </a:cubicBezTo>
                    <a:cubicBezTo>
                      <a:pt x="9" y="36"/>
                      <a:pt x="0"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0" name="Freeform 514"/>
              <p:cNvSpPr>
                <a:spLocks noEditPoints="1"/>
              </p:cNvSpPr>
              <p:nvPr/>
            </p:nvSpPr>
            <p:spPr bwMode="auto">
              <a:xfrm>
                <a:off x="22582188" y="1535113"/>
                <a:ext cx="715963" cy="168275"/>
              </a:xfrm>
              <a:custGeom>
                <a:avLst/>
                <a:gdLst>
                  <a:gd name="T0" fmla="*/ 185 w 191"/>
                  <a:gd name="T1" fmla="*/ 22 h 45"/>
                  <a:gd name="T2" fmla="*/ 175 w 191"/>
                  <a:gd name="T3" fmla="*/ 39 h 45"/>
                  <a:gd name="T4" fmla="*/ 111 w 191"/>
                  <a:gd name="T5" fmla="*/ 45 h 45"/>
                  <a:gd name="T6" fmla="*/ 40 w 191"/>
                  <a:gd name="T7" fmla="*/ 39 h 45"/>
                  <a:gd name="T8" fmla="*/ 6 w 191"/>
                  <a:gd name="T9" fmla="*/ 22 h 45"/>
                  <a:gd name="T10" fmla="*/ 16 w 191"/>
                  <a:gd name="T11" fmla="*/ 5 h 45"/>
                  <a:gd name="T12" fmla="*/ 79 w 191"/>
                  <a:gd name="T13" fmla="*/ 0 h 45"/>
                  <a:gd name="T14" fmla="*/ 150 w 191"/>
                  <a:gd name="T15" fmla="*/ 6 h 45"/>
                  <a:gd name="T16" fmla="*/ 185 w 191"/>
                  <a:gd name="T17" fmla="*/ 22 h 45"/>
                  <a:gd name="T18" fmla="*/ 49 w 191"/>
                  <a:gd name="T19" fmla="*/ 22 h 45"/>
                  <a:gd name="T20" fmla="*/ 69 w 191"/>
                  <a:gd name="T21" fmla="*/ 35 h 45"/>
                  <a:gd name="T22" fmla="*/ 107 w 191"/>
                  <a:gd name="T23" fmla="*/ 39 h 45"/>
                  <a:gd name="T24" fmla="*/ 140 w 191"/>
                  <a:gd name="T25" fmla="*/ 35 h 45"/>
                  <a:gd name="T26" fmla="*/ 142 w 191"/>
                  <a:gd name="T27" fmla="*/ 22 h 45"/>
                  <a:gd name="T28" fmla="*/ 122 w 191"/>
                  <a:gd name="T29" fmla="*/ 10 h 45"/>
                  <a:gd name="T30" fmla="*/ 83 w 191"/>
                  <a:gd name="T31" fmla="*/ 6 h 45"/>
                  <a:gd name="T32" fmla="*/ 51 w 191"/>
                  <a:gd name="T33" fmla="*/ 10 h 45"/>
                  <a:gd name="T34" fmla="*/ 49 w 191"/>
                  <a:gd name="T35"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45">
                    <a:moveTo>
                      <a:pt x="185" y="22"/>
                    </a:moveTo>
                    <a:cubicBezTo>
                      <a:pt x="191" y="30"/>
                      <a:pt x="187" y="35"/>
                      <a:pt x="175" y="39"/>
                    </a:cubicBezTo>
                    <a:cubicBezTo>
                      <a:pt x="163" y="43"/>
                      <a:pt x="142" y="45"/>
                      <a:pt x="111" y="45"/>
                    </a:cubicBezTo>
                    <a:cubicBezTo>
                      <a:pt x="82" y="45"/>
                      <a:pt x="58" y="43"/>
                      <a:pt x="40" y="39"/>
                    </a:cubicBezTo>
                    <a:cubicBezTo>
                      <a:pt x="22" y="35"/>
                      <a:pt x="11" y="30"/>
                      <a:pt x="6" y="22"/>
                    </a:cubicBezTo>
                    <a:cubicBezTo>
                      <a:pt x="0" y="15"/>
                      <a:pt x="4" y="9"/>
                      <a:pt x="16" y="5"/>
                    </a:cubicBezTo>
                    <a:cubicBezTo>
                      <a:pt x="28" y="2"/>
                      <a:pt x="49" y="0"/>
                      <a:pt x="79" y="0"/>
                    </a:cubicBezTo>
                    <a:cubicBezTo>
                      <a:pt x="109" y="0"/>
                      <a:pt x="132" y="2"/>
                      <a:pt x="150" y="6"/>
                    </a:cubicBezTo>
                    <a:cubicBezTo>
                      <a:pt x="168" y="10"/>
                      <a:pt x="180" y="15"/>
                      <a:pt x="185" y="22"/>
                    </a:cubicBezTo>
                    <a:close/>
                    <a:moveTo>
                      <a:pt x="49" y="22"/>
                    </a:moveTo>
                    <a:cubicBezTo>
                      <a:pt x="49" y="22"/>
                      <a:pt x="60" y="33"/>
                      <a:pt x="69" y="35"/>
                    </a:cubicBezTo>
                    <a:cubicBezTo>
                      <a:pt x="78" y="38"/>
                      <a:pt x="91" y="39"/>
                      <a:pt x="107" y="39"/>
                    </a:cubicBezTo>
                    <a:cubicBezTo>
                      <a:pt x="123" y="39"/>
                      <a:pt x="140" y="35"/>
                      <a:pt x="140" y="35"/>
                    </a:cubicBezTo>
                    <a:cubicBezTo>
                      <a:pt x="142" y="22"/>
                      <a:pt x="142" y="22"/>
                      <a:pt x="142" y="22"/>
                    </a:cubicBezTo>
                    <a:cubicBezTo>
                      <a:pt x="142" y="22"/>
                      <a:pt x="131" y="13"/>
                      <a:pt x="122" y="10"/>
                    </a:cubicBezTo>
                    <a:cubicBezTo>
                      <a:pt x="113" y="7"/>
                      <a:pt x="100" y="6"/>
                      <a:pt x="83" y="6"/>
                    </a:cubicBezTo>
                    <a:cubicBezTo>
                      <a:pt x="67" y="6"/>
                      <a:pt x="51" y="10"/>
                      <a:pt x="51" y="10"/>
                    </a:cubicBezTo>
                    <a:lnTo>
                      <a:pt x="4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1" name="Freeform 515"/>
              <p:cNvSpPr>
                <a:spLocks/>
              </p:cNvSpPr>
              <p:nvPr/>
            </p:nvSpPr>
            <p:spPr bwMode="auto">
              <a:xfrm>
                <a:off x="22491700" y="1238251"/>
                <a:ext cx="420688" cy="195263"/>
              </a:xfrm>
              <a:custGeom>
                <a:avLst/>
                <a:gdLst>
                  <a:gd name="T0" fmla="*/ 109 w 112"/>
                  <a:gd name="T1" fmla="*/ 27 h 52"/>
                  <a:gd name="T2" fmla="*/ 106 w 112"/>
                  <a:gd name="T3" fmla="*/ 41 h 52"/>
                  <a:gd name="T4" fmla="*/ 74 w 112"/>
                  <a:gd name="T5" fmla="*/ 52 h 52"/>
                  <a:gd name="T6" fmla="*/ 37 w 112"/>
                  <a:gd name="T7" fmla="*/ 52 h 52"/>
                  <a:gd name="T8" fmla="*/ 67 w 112"/>
                  <a:gd name="T9" fmla="*/ 40 h 52"/>
                  <a:gd name="T10" fmla="*/ 70 w 112"/>
                  <a:gd name="T11" fmla="*/ 26 h 52"/>
                  <a:gd name="T12" fmla="*/ 47 w 112"/>
                  <a:gd name="T13" fmla="*/ 13 h 52"/>
                  <a:gd name="T14" fmla="*/ 0 w 112"/>
                  <a:gd name="T15" fmla="*/ 0 h 52"/>
                  <a:gd name="T16" fmla="*/ 37 w 112"/>
                  <a:gd name="T17" fmla="*/ 0 h 52"/>
                  <a:gd name="T18" fmla="*/ 85 w 112"/>
                  <a:gd name="T19" fmla="*/ 12 h 52"/>
                  <a:gd name="T20" fmla="*/ 109 w 112"/>
                  <a:gd name="T21"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52">
                    <a:moveTo>
                      <a:pt x="109" y="27"/>
                    </a:moveTo>
                    <a:cubicBezTo>
                      <a:pt x="109" y="27"/>
                      <a:pt x="112" y="36"/>
                      <a:pt x="106" y="41"/>
                    </a:cubicBezTo>
                    <a:cubicBezTo>
                      <a:pt x="100" y="45"/>
                      <a:pt x="89" y="49"/>
                      <a:pt x="74" y="52"/>
                    </a:cubicBezTo>
                    <a:cubicBezTo>
                      <a:pt x="62" y="52"/>
                      <a:pt x="50" y="52"/>
                      <a:pt x="37" y="52"/>
                    </a:cubicBezTo>
                    <a:cubicBezTo>
                      <a:pt x="51" y="49"/>
                      <a:pt x="67" y="40"/>
                      <a:pt x="67" y="40"/>
                    </a:cubicBezTo>
                    <a:cubicBezTo>
                      <a:pt x="70" y="26"/>
                      <a:pt x="70" y="26"/>
                      <a:pt x="70" y="26"/>
                    </a:cubicBezTo>
                    <a:cubicBezTo>
                      <a:pt x="70" y="26"/>
                      <a:pt x="59" y="17"/>
                      <a:pt x="47" y="13"/>
                    </a:cubicBezTo>
                    <a:cubicBezTo>
                      <a:pt x="35" y="8"/>
                      <a:pt x="19" y="4"/>
                      <a:pt x="0" y="0"/>
                    </a:cubicBezTo>
                    <a:cubicBezTo>
                      <a:pt x="13" y="0"/>
                      <a:pt x="25" y="0"/>
                      <a:pt x="37" y="0"/>
                    </a:cubicBezTo>
                    <a:cubicBezTo>
                      <a:pt x="57" y="4"/>
                      <a:pt x="73" y="8"/>
                      <a:pt x="85" y="12"/>
                    </a:cubicBezTo>
                    <a:cubicBezTo>
                      <a:pt x="98" y="17"/>
                      <a:pt x="109" y="27"/>
                      <a:pt x="109"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2" name="Freeform 516"/>
              <p:cNvSpPr>
                <a:spLocks/>
              </p:cNvSpPr>
              <p:nvPr/>
            </p:nvSpPr>
            <p:spPr bwMode="auto">
              <a:xfrm>
                <a:off x="27955875" y="1628776"/>
                <a:ext cx="371475" cy="22225"/>
              </a:xfrm>
              <a:custGeom>
                <a:avLst/>
                <a:gdLst>
                  <a:gd name="T0" fmla="*/ 6 w 99"/>
                  <a:gd name="T1" fmla="*/ 6 h 6"/>
                  <a:gd name="T2" fmla="*/ 0 w 99"/>
                  <a:gd name="T3" fmla="*/ 0 h 6"/>
                  <a:gd name="T4" fmla="*/ 93 w 99"/>
                  <a:gd name="T5" fmla="*/ 0 h 6"/>
                  <a:gd name="T6" fmla="*/ 99 w 99"/>
                  <a:gd name="T7" fmla="*/ 6 h 6"/>
                  <a:gd name="T8" fmla="*/ 6 w 99"/>
                  <a:gd name="T9" fmla="*/ 6 h 6"/>
                </a:gdLst>
                <a:ahLst/>
                <a:cxnLst>
                  <a:cxn ang="0">
                    <a:pos x="T0" y="T1"/>
                  </a:cxn>
                  <a:cxn ang="0">
                    <a:pos x="T2" y="T3"/>
                  </a:cxn>
                  <a:cxn ang="0">
                    <a:pos x="T4" y="T5"/>
                  </a:cxn>
                  <a:cxn ang="0">
                    <a:pos x="T6" y="T7"/>
                  </a:cxn>
                  <a:cxn ang="0">
                    <a:pos x="T8" y="T9"/>
                  </a:cxn>
                </a:cxnLst>
                <a:rect l="0" t="0" r="r" b="b"/>
                <a:pathLst>
                  <a:path w="99" h="6">
                    <a:moveTo>
                      <a:pt x="6" y="6"/>
                    </a:moveTo>
                    <a:cubicBezTo>
                      <a:pt x="0" y="0"/>
                      <a:pt x="0" y="0"/>
                      <a:pt x="0" y="0"/>
                    </a:cubicBezTo>
                    <a:cubicBezTo>
                      <a:pt x="31" y="0"/>
                      <a:pt x="62" y="0"/>
                      <a:pt x="93" y="0"/>
                    </a:cubicBezTo>
                    <a:cubicBezTo>
                      <a:pt x="99" y="6"/>
                      <a:pt x="99" y="6"/>
                      <a:pt x="99" y="6"/>
                    </a:cubicBezTo>
                    <a:cubicBezTo>
                      <a:pt x="68" y="6"/>
                      <a:pt x="37" y="6"/>
                      <a:pt x="6"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3" name="Freeform 517"/>
              <p:cNvSpPr>
                <a:spLocks/>
              </p:cNvSpPr>
              <p:nvPr/>
            </p:nvSpPr>
            <p:spPr bwMode="auto">
              <a:xfrm>
                <a:off x="27614563" y="1392238"/>
                <a:ext cx="611188" cy="14288"/>
              </a:xfrm>
              <a:custGeom>
                <a:avLst/>
                <a:gdLst>
                  <a:gd name="T0" fmla="*/ 163 w 163"/>
                  <a:gd name="T1" fmla="*/ 4 h 4"/>
                  <a:gd name="T2" fmla="*/ 4 w 163"/>
                  <a:gd name="T3" fmla="*/ 4 h 4"/>
                  <a:gd name="T4" fmla="*/ 0 w 163"/>
                  <a:gd name="T5" fmla="*/ 0 h 4"/>
                  <a:gd name="T6" fmla="*/ 159 w 163"/>
                  <a:gd name="T7" fmla="*/ 0 h 4"/>
                  <a:gd name="T8" fmla="*/ 163 w 163"/>
                  <a:gd name="T9" fmla="*/ 4 h 4"/>
                </a:gdLst>
                <a:ahLst/>
                <a:cxnLst>
                  <a:cxn ang="0">
                    <a:pos x="T0" y="T1"/>
                  </a:cxn>
                  <a:cxn ang="0">
                    <a:pos x="T2" y="T3"/>
                  </a:cxn>
                  <a:cxn ang="0">
                    <a:pos x="T4" y="T5"/>
                  </a:cxn>
                  <a:cxn ang="0">
                    <a:pos x="T6" y="T7"/>
                  </a:cxn>
                  <a:cxn ang="0">
                    <a:pos x="T8" y="T9"/>
                  </a:cxn>
                </a:cxnLst>
                <a:rect l="0" t="0" r="r" b="b"/>
                <a:pathLst>
                  <a:path w="163" h="4">
                    <a:moveTo>
                      <a:pt x="163" y="4"/>
                    </a:moveTo>
                    <a:cubicBezTo>
                      <a:pt x="110" y="4"/>
                      <a:pt x="57" y="4"/>
                      <a:pt x="4" y="4"/>
                    </a:cubicBezTo>
                    <a:cubicBezTo>
                      <a:pt x="0" y="0"/>
                      <a:pt x="0" y="0"/>
                      <a:pt x="0" y="0"/>
                    </a:cubicBezTo>
                    <a:cubicBezTo>
                      <a:pt x="53" y="0"/>
                      <a:pt x="106" y="0"/>
                      <a:pt x="159" y="0"/>
                    </a:cubicBezTo>
                    <a:lnTo>
                      <a:pt x="163"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4" name="Freeform 518"/>
              <p:cNvSpPr>
                <a:spLocks noEditPoints="1"/>
              </p:cNvSpPr>
              <p:nvPr/>
            </p:nvSpPr>
            <p:spPr bwMode="auto">
              <a:xfrm>
                <a:off x="33023175" y="1587501"/>
                <a:ext cx="727075" cy="63500"/>
              </a:xfrm>
              <a:custGeom>
                <a:avLst/>
                <a:gdLst>
                  <a:gd name="T0" fmla="*/ 6 w 194"/>
                  <a:gd name="T1" fmla="*/ 5 h 17"/>
                  <a:gd name="T2" fmla="*/ 0 w 194"/>
                  <a:gd name="T3" fmla="*/ 0 h 17"/>
                  <a:gd name="T4" fmla="*/ 174 w 194"/>
                  <a:gd name="T5" fmla="*/ 0 h 17"/>
                  <a:gd name="T6" fmla="*/ 180 w 194"/>
                  <a:gd name="T7" fmla="*/ 5 h 17"/>
                  <a:gd name="T8" fmla="*/ 6 w 194"/>
                  <a:gd name="T9" fmla="*/ 5 h 17"/>
                  <a:gd name="T10" fmla="*/ 20 w 194"/>
                  <a:gd name="T11" fmla="*/ 17 h 17"/>
                  <a:gd name="T12" fmla="*/ 14 w 194"/>
                  <a:gd name="T13" fmla="*/ 12 h 17"/>
                  <a:gd name="T14" fmla="*/ 188 w 194"/>
                  <a:gd name="T15" fmla="*/ 12 h 17"/>
                  <a:gd name="T16" fmla="*/ 194 w 194"/>
                  <a:gd name="T17" fmla="*/ 17 h 17"/>
                  <a:gd name="T18" fmla="*/ 20 w 194"/>
                  <a:gd name="T1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7">
                    <a:moveTo>
                      <a:pt x="6" y="5"/>
                    </a:moveTo>
                    <a:cubicBezTo>
                      <a:pt x="0" y="0"/>
                      <a:pt x="0" y="0"/>
                      <a:pt x="0" y="0"/>
                    </a:cubicBezTo>
                    <a:cubicBezTo>
                      <a:pt x="58" y="0"/>
                      <a:pt x="116" y="0"/>
                      <a:pt x="174" y="0"/>
                    </a:cubicBezTo>
                    <a:cubicBezTo>
                      <a:pt x="180" y="5"/>
                      <a:pt x="180" y="5"/>
                      <a:pt x="180" y="5"/>
                    </a:cubicBezTo>
                    <a:cubicBezTo>
                      <a:pt x="122" y="5"/>
                      <a:pt x="64" y="5"/>
                      <a:pt x="6" y="5"/>
                    </a:cubicBezTo>
                    <a:close/>
                    <a:moveTo>
                      <a:pt x="20" y="17"/>
                    </a:moveTo>
                    <a:cubicBezTo>
                      <a:pt x="14" y="12"/>
                      <a:pt x="14" y="12"/>
                      <a:pt x="14" y="12"/>
                    </a:cubicBezTo>
                    <a:cubicBezTo>
                      <a:pt x="72" y="12"/>
                      <a:pt x="130" y="12"/>
                      <a:pt x="188" y="12"/>
                    </a:cubicBezTo>
                    <a:cubicBezTo>
                      <a:pt x="194" y="17"/>
                      <a:pt x="194" y="17"/>
                      <a:pt x="194" y="17"/>
                    </a:cubicBezTo>
                    <a:cubicBezTo>
                      <a:pt x="136" y="17"/>
                      <a:pt x="78" y="17"/>
                      <a:pt x="2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5" name="Freeform 519"/>
              <p:cNvSpPr>
                <a:spLocks/>
              </p:cNvSpPr>
              <p:nvPr/>
            </p:nvSpPr>
            <p:spPr bwMode="auto">
              <a:xfrm>
                <a:off x="32704088" y="1263651"/>
                <a:ext cx="674688" cy="109538"/>
              </a:xfrm>
              <a:custGeom>
                <a:avLst/>
                <a:gdLst>
                  <a:gd name="T0" fmla="*/ 77 w 180"/>
                  <a:gd name="T1" fmla="*/ 17 h 29"/>
                  <a:gd name="T2" fmla="*/ 6 w 180"/>
                  <a:gd name="T3" fmla="*/ 17 h 29"/>
                  <a:gd name="T4" fmla="*/ 0 w 180"/>
                  <a:gd name="T5" fmla="*/ 12 h 29"/>
                  <a:gd name="T6" fmla="*/ 71 w 180"/>
                  <a:gd name="T7" fmla="*/ 12 h 29"/>
                  <a:gd name="T8" fmla="*/ 57 w 180"/>
                  <a:gd name="T9" fmla="*/ 0 h 29"/>
                  <a:gd name="T10" fmla="*/ 89 w 180"/>
                  <a:gd name="T11" fmla="*/ 0 h 29"/>
                  <a:gd name="T12" fmla="*/ 103 w 180"/>
                  <a:gd name="T13" fmla="*/ 12 h 29"/>
                  <a:gd name="T14" fmla="*/ 174 w 180"/>
                  <a:gd name="T15" fmla="*/ 12 h 29"/>
                  <a:gd name="T16" fmla="*/ 180 w 180"/>
                  <a:gd name="T17" fmla="*/ 17 h 29"/>
                  <a:gd name="T18" fmla="*/ 109 w 180"/>
                  <a:gd name="T19" fmla="*/ 17 h 29"/>
                  <a:gd name="T20" fmla="*/ 122 w 180"/>
                  <a:gd name="T21" fmla="*/ 29 h 29"/>
                  <a:gd name="T22" fmla="*/ 90 w 180"/>
                  <a:gd name="T23" fmla="*/ 29 h 29"/>
                  <a:gd name="T24" fmla="*/ 77 w 180"/>
                  <a:gd name="T25"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29">
                    <a:moveTo>
                      <a:pt x="77" y="17"/>
                    </a:moveTo>
                    <a:cubicBezTo>
                      <a:pt x="53" y="17"/>
                      <a:pt x="29" y="17"/>
                      <a:pt x="6" y="17"/>
                    </a:cubicBezTo>
                    <a:cubicBezTo>
                      <a:pt x="0" y="12"/>
                      <a:pt x="0" y="12"/>
                      <a:pt x="0" y="12"/>
                    </a:cubicBezTo>
                    <a:cubicBezTo>
                      <a:pt x="23" y="12"/>
                      <a:pt x="47" y="12"/>
                      <a:pt x="71" y="12"/>
                    </a:cubicBezTo>
                    <a:cubicBezTo>
                      <a:pt x="57" y="0"/>
                      <a:pt x="57" y="0"/>
                      <a:pt x="57" y="0"/>
                    </a:cubicBezTo>
                    <a:cubicBezTo>
                      <a:pt x="68" y="0"/>
                      <a:pt x="79" y="0"/>
                      <a:pt x="89" y="0"/>
                    </a:cubicBezTo>
                    <a:cubicBezTo>
                      <a:pt x="103" y="12"/>
                      <a:pt x="103" y="12"/>
                      <a:pt x="103" y="12"/>
                    </a:cubicBezTo>
                    <a:cubicBezTo>
                      <a:pt x="127" y="12"/>
                      <a:pt x="150" y="12"/>
                      <a:pt x="174" y="12"/>
                    </a:cubicBezTo>
                    <a:cubicBezTo>
                      <a:pt x="180" y="17"/>
                      <a:pt x="180" y="17"/>
                      <a:pt x="180" y="17"/>
                    </a:cubicBezTo>
                    <a:cubicBezTo>
                      <a:pt x="156" y="17"/>
                      <a:pt x="133" y="17"/>
                      <a:pt x="109" y="17"/>
                    </a:cubicBezTo>
                    <a:cubicBezTo>
                      <a:pt x="122" y="29"/>
                      <a:pt x="122" y="29"/>
                      <a:pt x="122" y="29"/>
                    </a:cubicBezTo>
                    <a:cubicBezTo>
                      <a:pt x="112" y="29"/>
                      <a:pt x="101" y="29"/>
                      <a:pt x="90" y="29"/>
                    </a:cubicBezTo>
                    <a:lnTo>
                      <a:pt x="7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6" name="Freeform 520"/>
              <p:cNvSpPr>
                <a:spLocks noEditPoints="1"/>
              </p:cNvSpPr>
              <p:nvPr/>
            </p:nvSpPr>
            <p:spPr bwMode="auto">
              <a:xfrm>
                <a:off x="33323213" y="3011488"/>
                <a:ext cx="484188" cy="63500"/>
              </a:xfrm>
              <a:custGeom>
                <a:avLst/>
                <a:gdLst>
                  <a:gd name="T0" fmla="*/ 0 w 129"/>
                  <a:gd name="T1" fmla="*/ 16 h 17"/>
                  <a:gd name="T2" fmla="*/ 6 w 129"/>
                  <a:gd name="T3" fmla="*/ 8 h 17"/>
                  <a:gd name="T4" fmla="*/ 16 w 129"/>
                  <a:gd name="T5" fmla="*/ 0 h 17"/>
                  <a:gd name="T6" fmla="*/ 49 w 129"/>
                  <a:gd name="T7" fmla="*/ 0 h 17"/>
                  <a:gd name="T8" fmla="*/ 48 w 129"/>
                  <a:gd name="T9" fmla="*/ 17 h 17"/>
                  <a:gd name="T10" fmla="*/ 3 w 129"/>
                  <a:gd name="T11" fmla="*/ 17 h 17"/>
                  <a:gd name="T12" fmla="*/ 0 w 129"/>
                  <a:gd name="T13" fmla="*/ 16 h 17"/>
                  <a:gd name="T14" fmla="*/ 80 w 129"/>
                  <a:gd name="T15" fmla="*/ 16 h 17"/>
                  <a:gd name="T16" fmla="*/ 96 w 129"/>
                  <a:gd name="T17" fmla="*/ 0 h 17"/>
                  <a:gd name="T18" fmla="*/ 129 w 129"/>
                  <a:gd name="T19" fmla="*/ 0 h 17"/>
                  <a:gd name="T20" fmla="*/ 128 w 129"/>
                  <a:gd name="T21" fmla="*/ 17 h 17"/>
                  <a:gd name="T22" fmla="*/ 83 w 129"/>
                  <a:gd name="T23" fmla="*/ 17 h 17"/>
                  <a:gd name="T24" fmla="*/ 80 w 129"/>
                  <a:gd name="T25"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
                    <a:moveTo>
                      <a:pt x="0" y="16"/>
                    </a:moveTo>
                    <a:cubicBezTo>
                      <a:pt x="6" y="8"/>
                      <a:pt x="6" y="8"/>
                      <a:pt x="6" y="8"/>
                    </a:cubicBezTo>
                    <a:cubicBezTo>
                      <a:pt x="16" y="0"/>
                      <a:pt x="16" y="0"/>
                      <a:pt x="16" y="0"/>
                    </a:cubicBezTo>
                    <a:cubicBezTo>
                      <a:pt x="27" y="0"/>
                      <a:pt x="38" y="0"/>
                      <a:pt x="49" y="0"/>
                    </a:cubicBezTo>
                    <a:cubicBezTo>
                      <a:pt x="48" y="17"/>
                      <a:pt x="48" y="17"/>
                      <a:pt x="48" y="17"/>
                    </a:cubicBezTo>
                    <a:cubicBezTo>
                      <a:pt x="33" y="17"/>
                      <a:pt x="18" y="17"/>
                      <a:pt x="3" y="17"/>
                    </a:cubicBezTo>
                    <a:lnTo>
                      <a:pt x="0" y="16"/>
                    </a:lnTo>
                    <a:close/>
                    <a:moveTo>
                      <a:pt x="80" y="16"/>
                    </a:moveTo>
                    <a:cubicBezTo>
                      <a:pt x="80" y="16"/>
                      <a:pt x="87" y="6"/>
                      <a:pt x="96" y="0"/>
                    </a:cubicBezTo>
                    <a:cubicBezTo>
                      <a:pt x="107" y="0"/>
                      <a:pt x="118" y="0"/>
                      <a:pt x="129" y="0"/>
                    </a:cubicBezTo>
                    <a:cubicBezTo>
                      <a:pt x="127" y="7"/>
                      <a:pt x="128" y="17"/>
                      <a:pt x="128" y="17"/>
                    </a:cubicBezTo>
                    <a:cubicBezTo>
                      <a:pt x="113" y="17"/>
                      <a:pt x="98" y="17"/>
                      <a:pt x="83" y="17"/>
                    </a:cubicBezTo>
                    <a:lnTo>
                      <a:pt x="8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7" name="Freeform 521"/>
              <p:cNvSpPr>
                <a:spLocks/>
              </p:cNvSpPr>
              <p:nvPr/>
            </p:nvSpPr>
            <p:spPr bwMode="auto">
              <a:xfrm>
                <a:off x="33851850" y="3341688"/>
                <a:ext cx="184150" cy="65088"/>
              </a:xfrm>
              <a:custGeom>
                <a:avLst/>
                <a:gdLst>
                  <a:gd name="T0" fmla="*/ 3 w 49"/>
                  <a:gd name="T1" fmla="*/ 17 h 17"/>
                  <a:gd name="T2" fmla="*/ 0 w 49"/>
                  <a:gd name="T3" fmla="*/ 16 h 17"/>
                  <a:gd name="T4" fmla="*/ 5 w 49"/>
                  <a:gd name="T5" fmla="*/ 9 h 17"/>
                  <a:gd name="T6" fmla="*/ 16 w 49"/>
                  <a:gd name="T7" fmla="*/ 0 h 17"/>
                  <a:gd name="T8" fmla="*/ 49 w 49"/>
                  <a:gd name="T9" fmla="*/ 0 h 17"/>
                  <a:gd name="T10" fmla="*/ 48 w 49"/>
                  <a:gd name="T11" fmla="*/ 17 h 17"/>
                  <a:gd name="T12" fmla="*/ 3 w 49"/>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49" h="17">
                    <a:moveTo>
                      <a:pt x="3" y="17"/>
                    </a:moveTo>
                    <a:cubicBezTo>
                      <a:pt x="0" y="16"/>
                      <a:pt x="0" y="16"/>
                      <a:pt x="0" y="16"/>
                    </a:cubicBezTo>
                    <a:cubicBezTo>
                      <a:pt x="5" y="9"/>
                      <a:pt x="5" y="9"/>
                      <a:pt x="5" y="9"/>
                    </a:cubicBezTo>
                    <a:cubicBezTo>
                      <a:pt x="16" y="0"/>
                      <a:pt x="16" y="0"/>
                      <a:pt x="16" y="0"/>
                    </a:cubicBezTo>
                    <a:cubicBezTo>
                      <a:pt x="27" y="0"/>
                      <a:pt x="38" y="0"/>
                      <a:pt x="49" y="0"/>
                    </a:cubicBezTo>
                    <a:cubicBezTo>
                      <a:pt x="48" y="17"/>
                      <a:pt x="48" y="17"/>
                      <a:pt x="48" y="17"/>
                    </a:cubicBezTo>
                    <a:cubicBezTo>
                      <a:pt x="33" y="17"/>
                      <a:pt x="18" y="17"/>
                      <a:pt x="3"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8" name="Freeform 522"/>
              <p:cNvSpPr>
                <a:spLocks/>
              </p:cNvSpPr>
              <p:nvPr/>
            </p:nvSpPr>
            <p:spPr bwMode="auto">
              <a:xfrm>
                <a:off x="36480750" y="2105026"/>
                <a:ext cx="611188" cy="211138"/>
              </a:xfrm>
              <a:custGeom>
                <a:avLst/>
                <a:gdLst>
                  <a:gd name="T0" fmla="*/ 136 w 163"/>
                  <a:gd name="T1" fmla="*/ 46 h 56"/>
                  <a:gd name="T2" fmla="*/ 126 w 163"/>
                  <a:gd name="T3" fmla="*/ 53 h 56"/>
                  <a:gd name="T4" fmla="*/ 70 w 163"/>
                  <a:gd name="T5" fmla="*/ 56 h 56"/>
                  <a:gd name="T6" fmla="*/ 63 w 163"/>
                  <a:gd name="T7" fmla="*/ 50 h 56"/>
                  <a:gd name="T8" fmla="*/ 89 w 163"/>
                  <a:gd name="T9" fmla="*/ 49 h 56"/>
                  <a:gd name="T10" fmla="*/ 93 w 163"/>
                  <a:gd name="T11" fmla="*/ 45 h 56"/>
                  <a:gd name="T12" fmla="*/ 83 w 163"/>
                  <a:gd name="T13" fmla="*/ 37 h 56"/>
                  <a:gd name="T14" fmla="*/ 85 w 163"/>
                  <a:gd name="T15" fmla="*/ 31 h 56"/>
                  <a:gd name="T16" fmla="*/ 115 w 163"/>
                  <a:gd name="T17" fmla="*/ 28 h 56"/>
                  <a:gd name="T18" fmla="*/ 114 w 163"/>
                  <a:gd name="T19" fmla="*/ 27 h 56"/>
                  <a:gd name="T20" fmla="*/ 62 w 163"/>
                  <a:gd name="T21" fmla="*/ 20 h 56"/>
                  <a:gd name="T22" fmla="*/ 51 w 163"/>
                  <a:gd name="T23" fmla="*/ 11 h 56"/>
                  <a:gd name="T24" fmla="*/ 37 w 163"/>
                  <a:gd name="T25" fmla="*/ 7 h 56"/>
                  <a:gd name="T26" fmla="*/ 7 w 163"/>
                  <a:gd name="T27" fmla="*/ 6 h 56"/>
                  <a:gd name="T28" fmla="*/ 0 w 163"/>
                  <a:gd name="T29" fmla="*/ 0 h 56"/>
                  <a:gd name="T30" fmla="*/ 62 w 163"/>
                  <a:gd name="T31" fmla="*/ 3 h 56"/>
                  <a:gd name="T32" fmla="*/ 90 w 163"/>
                  <a:gd name="T33" fmla="*/ 10 h 56"/>
                  <a:gd name="T34" fmla="*/ 101 w 163"/>
                  <a:gd name="T35" fmla="*/ 19 h 56"/>
                  <a:gd name="T36" fmla="*/ 119 w 163"/>
                  <a:gd name="T37" fmla="*/ 24 h 56"/>
                  <a:gd name="T38" fmla="*/ 155 w 163"/>
                  <a:gd name="T39" fmla="*/ 25 h 56"/>
                  <a:gd name="T40" fmla="*/ 163 w 163"/>
                  <a:gd name="T41" fmla="*/ 31 h 56"/>
                  <a:gd name="T42" fmla="*/ 130 w 163"/>
                  <a:gd name="T43" fmla="*/ 32 h 56"/>
                  <a:gd name="T44" fmla="*/ 123 w 163"/>
                  <a:gd name="T45" fmla="*/ 37 h 56"/>
                  <a:gd name="T46" fmla="*/ 136 w 163"/>
                  <a:gd name="T4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3" h="56">
                    <a:moveTo>
                      <a:pt x="136" y="46"/>
                    </a:moveTo>
                    <a:cubicBezTo>
                      <a:pt x="136" y="46"/>
                      <a:pt x="137" y="52"/>
                      <a:pt x="126" y="53"/>
                    </a:cubicBezTo>
                    <a:cubicBezTo>
                      <a:pt x="116" y="55"/>
                      <a:pt x="97" y="56"/>
                      <a:pt x="70" y="56"/>
                    </a:cubicBezTo>
                    <a:cubicBezTo>
                      <a:pt x="63" y="50"/>
                      <a:pt x="63" y="50"/>
                      <a:pt x="63" y="50"/>
                    </a:cubicBezTo>
                    <a:cubicBezTo>
                      <a:pt x="74" y="50"/>
                      <a:pt x="89" y="49"/>
                      <a:pt x="89" y="49"/>
                    </a:cubicBezTo>
                    <a:cubicBezTo>
                      <a:pt x="93" y="45"/>
                      <a:pt x="93" y="45"/>
                      <a:pt x="93" y="45"/>
                    </a:cubicBezTo>
                    <a:cubicBezTo>
                      <a:pt x="83" y="37"/>
                      <a:pt x="83" y="37"/>
                      <a:pt x="83" y="37"/>
                    </a:cubicBezTo>
                    <a:cubicBezTo>
                      <a:pt x="85" y="31"/>
                      <a:pt x="85" y="31"/>
                      <a:pt x="85" y="31"/>
                    </a:cubicBezTo>
                    <a:cubicBezTo>
                      <a:pt x="85" y="31"/>
                      <a:pt x="100" y="28"/>
                      <a:pt x="115" y="28"/>
                    </a:cubicBezTo>
                    <a:cubicBezTo>
                      <a:pt x="114" y="27"/>
                      <a:pt x="114" y="27"/>
                      <a:pt x="114" y="27"/>
                    </a:cubicBezTo>
                    <a:cubicBezTo>
                      <a:pt x="85" y="27"/>
                      <a:pt x="62" y="20"/>
                      <a:pt x="62" y="20"/>
                    </a:cubicBezTo>
                    <a:cubicBezTo>
                      <a:pt x="51" y="11"/>
                      <a:pt x="51" y="11"/>
                      <a:pt x="51" y="11"/>
                    </a:cubicBezTo>
                    <a:cubicBezTo>
                      <a:pt x="51" y="11"/>
                      <a:pt x="44" y="8"/>
                      <a:pt x="37" y="7"/>
                    </a:cubicBezTo>
                    <a:cubicBezTo>
                      <a:pt x="31" y="6"/>
                      <a:pt x="20" y="6"/>
                      <a:pt x="7" y="6"/>
                    </a:cubicBezTo>
                    <a:cubicBezTo>
                      <a:pt x="0" y="0"/>
                      <a:pt x="0" y="0"/>
                      <a:pt x="0" y="0"/>
                    </a:cubicBezTo>
                    <a:cubicBezTo>
                      <a:pt x="27" y="0"/>
                      <a:pt x="48" y="1"/>
                      <a:pt x="62" y="3"/>
                    </a:cubicBezTo>
                    <a:cubicBezTo>
                      <a:pt x="76" y="4"/>
                      <a:pt x="90" y="10"/>
                      <a:pt x="90" y="10"/>
                    </a:cubicBezTo>
                    <a:cubicBezTo>
                      <a:pt x="101" y="19"/>
                      <a:pt x="101" y="19"/>
                      <a:pt x="101" y="19"/>
                    </a:cubicBezTo>
                    <a:cubicBezTo>
                      <a:pt x="101" y="19"/>
                      <a:pt x="110" y="22"/>
                      <a:pt x="119" y="24"/>
                    </a:cubicBezTo>
                    <a:cubicBezTo>
                      <a:pt x="128" y="24"/>
                      <a:pt x="140" y="25"/>
                      <a:pt x="155" y="25"/>
                    </a:cubicBezTo>
                    <a:cubicBezTo>
                      <a:pt x="163" y="31"/>
                      <a:pt x="163" y="31"/>
                      <a:pt x="163" y="31"/>
                    </a:cubicBezTo>
                    <a:cubicBezTo>
                      <a:pt x="147" y="31"/>
                      <a:pt x="136" y="31"/>
                      <a:pt x="130" y="32"/>
                    </a:cubicBezTo>
                    <a:cubicBezTo>
                      <a:pt x="123" y="33"/>
                      <a:pt x="123" y="37"/>
                      <a:pt x="123" y="37"/>
                    </a:cubicBezTo>
                    <a:lnTo>
                      <a:pt x="136"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9" name="Freeform 523"/>
              <p:cNvSpPr>
                <a:spLocks/>
              </p:cNvSpPr>
              <p:nvPr/>
            </p:nvSpPr>
            <p:spPr bwMode="auto">
              <a:xfrm>
                <a:off x="36915725" y="2414588"/>
                <a:ext cx="600075" cy="214313"/>
              </a:xfrm>
              <a:custGeom>
                <a:avLst/>
                <a:gdLst>
                  <a:gd name="T0" fmla="*/ 64 w 160"/>
                  <a:gd name="T1" fmla="*/ 51 h 57"/>
                  <a:gd name="T2" fmla="*/ 113 w 160"/>
                  <a:gd name="T3" fmla="*/ 51 h 57"/>
                  <a:gd name="T4" fmla="*/ 55 w 160"/>
                  <a:gd name="T5" fmla="*/ 6 h 57"/>
                  <a:gd name="T6" fmla="*/ 7 w 160"/>
                  <a:gd name="T7" fmla="*/ 6 h 57"/>
                  <a:gd name="T8" fmla="*/ 0 w 160"/>
                  <a:gd name="T9" fmla="*/ 0 h 57"/>
                  <a:gd name="T10" fmla="*/ 87 w 160"/>
                  <a:gd name="T11" fmla="*/ 0 h 57"/>
                  <a:gd name="T12" fmla="*/ 160 w 160"/>
                  <a:gd name="T13" fmla="*/ 57 h 57"/>
                  <a:gd name="T14" fmla="*/ 71 w 160"/>
                  <a:gd name="T15" fmla="*/ 57 h 57"/>
                  <a:gd name="T16" fmla="*/ 64 w 160"/>
                  <a:gd name="T17"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57">
                    <a:moveTo>
                      <a:pt x="64" y="51"/>
                    </a:moveTo>
                    <a:cubicBezTo>
                      <a:pt x="80" y="51"/>
                      <a:pt x="97" y="51"/>
                      <a:pt x="113" y="51"/>
                    </a:cubicBezTo>
                    <a:cubicBezTo>
                      <a:pt x="93" y="36"/>
                      <a:pt x="74" y="21"/>
                      <a:pt x="55" y="6"/>
                    </a:cubicBezTo>
                    <a:cubicBezTo>
                      <a:pt x="38" y="6"/>
                      <a:pt x="23" y="6"/>
                      <a:pt x="7" y="6"/>
                    </a:cubicBezTo>
                    <a:cubicBezTo>
                      <a:pt x="0" y="0"/>
                      <a:pt x="0" y="0"/>
                      <a:pt x="0" y="0"/>
                    </a:cubicBezTo>
                    <a:cubicBezTo>
                      <a:pt x="29" y="0"/>
                      <a:pt x="58" y="0"/>
                      <a:pt x="87" y="0"/>
                    </a:cubicBezTo>
                    <a:cubicBezTo>
                      <a:pt x="111" y="19"/>
                      <a:pt x="136" y="38"/>
                      <a:pt x="160" y="57"/>
                    </a:cubicBezTo>
                    <a:cubicBezTo>
                      <a:pt x="131" y="57"/>
                      <a:pt x="101" y="57"/>
                      <a:pt x="71" y="57"/>
                    </a:cubicBezTo>
                    <a:lnTo>
                      <a:pt x="64"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0" name="Freeform 524"/>
              <p:cNvSpPr>
                <a:spLocks/>
              </p:cNvSpPr>
              <p:nvPr/>
            </p:nvSpPr>
            <p:spPr bwMode="auto">
              <a:xfrm>
                <a:off x="41903650" y="2093913"/>
                <a:ext cx="481013" cy="241300"/>
              </a:xfrm>
              <a:custGeom>
                <a:avLst/>
                <a:gdLst>
                  <a:gd name="T0" fmla="*/ 0 w 128"/>
                  <a:gd name="T1" fmla="*/ 0 h 64"/>
                  <a:gd name="T2" fmla="*/ 33 w 128"/>
                  <a:gd name="T3" fmla="*/ 0 h 64"/>
                  <a:gd name="T4" fmla="*/ 128 w 128"/>
                  <a:gd name="T5" fmla="*/ 64 h 64"/>
                  <a:gd name="T6" fmla="*/ 94 w 128"/>
                  <a:gd name="T7" fmla="*/ 64 h 64"/>
                  <a:gd name="T8" fmla="*/ 0 w 128"/>
                  <a:gd name="T9" fmla="*/ 0 h 64"/>
                </a:gdLst>
                <a:ahLst/>
                <a:cxnLst>
                  <a:cxn ang="0">
                    <a:pos x="T0" y="T1"/>
                  </a:cxn>
                  <a:cxn ang="0">
                    <a:pos x="T2" y="T3"/>
                  </a:cxn>
                  <a:cxn ang="0">
                    <a:pos x="T4" y="T5"/>
                  </a:cxn>
                  <a:cxn ang="0">
                    <a:pos x="T6" y="T7"/>
                  </a:cxn>
                  <a:cxn ang="0">
                    <a:pos x="T8" y="T9"/>
                  </a:cxn>
                </a:cxnLst>
                <a:rect l="0" t="0" r="r" b="b"/>
                <a:pathLst>
                  <a:path w="128" h="64">
                    <a:moveTo>
                      <a:pt x="0" y="0"/>
                    </a:moveTo>
                    <a:cubicBezTo>
                      <a:pt x="11" y="0"/>
                      <a:pt x="22" y="0"/>
                      <a:pt x="33" y="0"/>
                    </a:cubicBezTo>
                    <a:cubicBezTo>
                      <a:pt x="65" y="21"/>
                      <a:pt x="96" y="42"/>
                      <a:pt x="128" y="64"/>
                    </a:cubicBezTo>
                    <a:cubicBezTo>
                      <a:pt x="117" y="64"/>
                      <a:pt x="105" y="64"/>
                      <a:pt x="94" y="64"/>
                    </a:cubicBezTo>
                    <a:cubicBezTo>
                      <a:pt x="63" y="42"/>
                      <a:pt x="31" y="2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1" name="Freeform 525"/>
              <p:cNvSpPr>
                <a:spLocks/>
              </p:cNvSpPr>
              <p:nvPr/>
            </p:nvSpPr>
            <p:spPr bwMode="auto">
              <a:xfrm>
                <a:off x="42186225" y="2414588"/>
                <a:ext cx="798513" cy="173038"/>
              </a:xfrm>
              <a:custGeom>
                <a:avLst/>
                <a:gdLst>
                  <a:gd name="T0" fmla="*/ 41 w 213"/>
                  <a:gd name="T1" fmla="*/ 0 h 46"/>
                  <a:gd name="T2" fmla="*/ 213 w 213"/>
                  <a:gd name="T3" fmla="*/ 46 h 46"/>
                  <a:gd name="T4" fmla="*/ 171 w 213"/>
                  <a:gd name="T5" fmla="*/ 46 h 46"/>
                  <a:gd name="T6" fmla="*/ 0 w 213"/>
                  <a:gd name="T7" fmla="*/ 0 h 46"/>
                  <a:gd name="T8" fmla="*/ 41 w 213"/>
                  <a:gd name="T9" fmla="*/ 0 h 46"/>
                </a:gdLst>
                <a:ahLst/>
                <a:cxnLst>
                  <a:cxn ang="0">
                    <a:pos x="T0" y="T1"/>
                  </a:cxn>
                  <a:cxn ang="0">
                    <a:pos x="T2" y="T3"/>
                  </a:cxn>
                  <a:cxn ang="0">
                    <a:pos x="T4" y="T5"/>
                  </a:cxn>
                  <a:cxn ang="0">
                    <a:pos x="T6" y="T7"/>
                  </a:cxn>
                  <a:cxn ang="0">
                    <a:pos x="T8" y="T9"/>
                  </a:cxn>
                </a:cxnLst>
                <a:rect l="0" t="0" r="r" b="b"/>
                <a:pathLst>
                  <a:path w="213" h="46">
                    <a:moveTo>
                      <a:pt x="41" y="0"/>
                    </a:moveTo>
                    <a:cubicBezTo>
                      <a:pt x="98" y="15"/>
                      <a:pt x="155" y="31"/>
                      <a:pt x="213" y="46"/>
                    </a:cubicBezTo>
                    <a:cubicBezTo>
                      <a:pt x="199" y="46"/>
                      <a:pt x="185" y="46"/>
                      <a:pt x="171" y="46"/>
                    </a:cubicBezTo>
                    <a:cubicBezTo>
                      <a:pt x="114" y="31"/>
                      <a:pt x="57" y="15"/>
                      <a:pt x="0" y="0"/>
                    </a:cubicBezTo>
                    <a:cubicBezTo>
                      <a:pt x="14" y="0"/>
                      <a:pt x="28" y="0"/>
                      <a:pt x="4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2" name="Freeform 526"/>
              <p:cNvSpPr>
                <a:spLocks/>
              </p:cNvSpPr>
              <p:nvPr/>
            </p:nvSpPr>
            <p:spPr bwMode="auto">
              <a:xfrm>
                <a:off x="40100250" y="5018088"/>
                <a:ext cx="746125" cy="120650"/>
              </a:xfrm>
              <a:custGeom>
                <a:avLst/>
                <a:gdLst>
                  <a:gd name="T0" fmla="*/ 0 w 199"/>
                  <a:gd name="T1" fmla="*/ 32 h 32"/>
                  <a:gd name="T2" fmla="*/ 59 w 199"/>
                  <a:gd name="T3" fmla="*/ 0 h 32"/>
                  <a:gd name="T4" fmla="*/ 199 w 199"/>
                  <a:gd name="T5" fmla="*/ 32 h 32"/>
                  <a:gd name="T6" fmla="*/ 0 w 199"/>
                  <a:gd name="T7" fmla="*/ 32 h 32"/>
                </a:gdLst>
                <a:ahLst/>
                <a:cxnLst>
                  <a:cxn ang="0">
                    <a:pos x="T0" y="T1"/>
                  </a:cxn>
                  <a:cxn ang="0">
                    <a:pos x="T2" y="T3"/>
                  </a:cxn>
                  <a:cxn ang="0">
                    <a:pos x="T4" y="T5"/>
                  </a:cxn>
                  <a:cxn ang="0">
                    <a:pos x="T6" y="T7"/>
                  </a:cxn>
                </a:cxnLst>
                <a:rect l="0" t="0" r="r" b="b"/>
                <a:pathLst>
                  <a:path w="199" h="32">
                    <a:moveTo>
                      <a:pt x="0" y="32"/>
                    </a:moveTo>
                    <a:cubicBezTo>
                      <a:pt x="19" y="21"/>
                      <a:pt x="39" y="11"/>
                      <a:pt x="59" y="0"/>
                    </a:cubicBezTo>
                    <a:cubicBezTo>
                      <a:pt x="105" y="11"/>
                      <a:pt x="152" y="21"/>
                      <a:pt x="199" y="32"/>
                    </a:cubicBezTo>
                    <a:cubicBezTo>
                      <a:pt x="133" y="32"/>
                      <a:pt x="66" y="32"/>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3" name="Freeform 527"/>
              <p:cNvSpPr>
                <a:spLocks/>
              </p:cNvSpPr>
              <p:nvPr/>
            </p:nvSpPr>
            <p:spPr bwMode="auto">
              <a:xfrm>
                <a:off x="40659050" y="5586413"/>
                <a:ext cx="757238" cy="128588"/>
              </a:xfrm>
              <a:custGeom>
                <a:avLst/>
                <a:gdLst>
                  <a:gd name="T0" fmla="*/ 202 w 202"/>
                  <a:gd name="T1" fmla="*/ 0 h 34"/>
                  <a:gd name="T2" fmla="*/ 144 w 202"/>
                  <a:gd name="T3" fmla="*/ 34 h 34"/>
                  <a:gd name="T4" fmla="*/ 0 w 202"/>
                  <a:gd name="T5" fmla="*/ 0 h 34"/>
                  <a:gd name="T6" fmla="*/ 202 w 202"/>
                  <a:gd name="T7" fmla="*/ 0 h 34"/>
                </a:gdLst>
                <a:ahLst/>
                <a:cxnLst>
                  <a:cxn ang="0">
                    <a:pos x="T0" y="T1"/>
                  </a:cxn>
                  <a:cxn ang="0">
                    <a:pos x="T2" y="T3"/>
                  </a:cxn>
                  <a:cxn ang="0">
                    <a:pos x="T4" y="T5"/>
                  </a:cxn>
                  <a:cxn ang="0">
                    <a:pos x="T6" y="T7"/>
                  </a:cxn>
                </a:cxnLst>
                <a:rect l="0" t="0" r="r" b="b"/>
                <a:pathLst>
                  <a:path w="202" h="34">
                    <a:moveTo>
                      <a:pt x="202" y="0"/>
                    </a:moveTo>
                    <a:cubicBezTo>
                      <a:pt x="183" y="11"/>
                      <a:pt x="164" y="22"/>
                      <a:pt x="144" y="34"/>
                    </a:cubicBezTo>
                    <a:cubicBezTo>
                      <a:pt x="96" y="22"/>
                      <a:pt x="48" y="11"/>
                      <a:pt x="0" y="0"/>
                    </a:cubicBezTo>
                    <a:cubicBezTo>
                      <a:pt x="67" y="0"/>
                      <a:pt x="135" y="0"/>
                      <a:pt x="20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4" name="Freeform 528"/>
              <p:cNvSpPr>
                <a:spLocks/>
              </p:cNvSpPr>
              <p:nvPr/>
            </p:nvSpPr>
            <p:spPr bwMode="auto">
              <a:xfrm>
                <a:off x="46505813" y="5311776"/>
                <a:ext cx="762000" cy="147638"/>
              </a:xfrm>
              <a:custGeom>
                <a:avLst/>
                <a:gdLst>
                  <a:gd name="T0" fmla="*/ 0 w 203"/>
                  <a:gd name="T1" fmla="*/ 0 h 39"/>
                  <a:gd name="T2" fmla="*/ 203 w 203"/>
                  <a:gd name="T3" fmla="*/ 20 h 39"/>
                  <a:gd name="T4" fmla="*/ 57 w 203"/>
                  <a:gd name="T5" fmla="*/ 39 h 39"/>
                  <a:gd name="T6" fmla="*/ 0 w 203"/>
                  <a:gd name="T7" fmla="*/ 0 h 39"/>
                </a:gdLst>
                <a:ahLst/>
                <a:cxnLst>
                  <a:cxn ang="0">
                    <a:pos x="T0" y="T1"/>
                  </a:cxn>
                  <a:cxn ang="0">
                    <a:pos x="T2" y="T3"/>
                  </a:cxn>
                  <a:cxn ang="0">
                    <a:pos x="T4" y="T5"/>
                  </a:cxn>
                  <a:cxn ang="0">
                    <a:pos x="T6" y="T7"/>
                  </a:cxn>
                </a:cxnLst>
                <a:rect l="0" t="0" r="r" b="b"/>
                <a:pathLst>
                  <a:path w="203" h="39">
                    <a:moveTo>
                      <a:pt x="0" y="0"/>
                    </a:moveTo>
                    <a:cubicBezTo>
                      <a:pt x="68" y="7"/>
                      <a:pt x="135" y="13"/>
                      <a:pt x="203" y="20"/>
                    </a:cubicBezTo>
                    <a:cubicBezTo>
                      <a:pt x="154" y="26"/>
                      <a:pt x="105" y="32"/>
                      <a:pt x="57" y="39"/>
                    </a:cubicBezTo>
                    <a:cubicBezTo>
                      <a:pt x="38" y="26"/>
                      <a:pt x="19" y="1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5" name="Freeform 529"/>
              <p:cNvSpPr>
                <a:spLocks/>
              </p:cNvSpPr>
              <p:nvPr/>
            </p:nvSpPr>
            <p:spPr bwMode="auto">
              <a:xfrm>
                <a:off x="34286825" y="5311776"/>
                <a:ext cx="731838" cy="147638"/>
              </a:xfrm>
              <a:custGeom>
                <a:avLst/>
                <a:gdLst>
                  <a:gd name="T0" fmla="*/ 195 w 195"/>
                  <a:gd name="T1" fmla="*/ 39 h 39"/>
                  <a:gd name="T2" fmla="*/ 0 w 195"/>
                  <a:gd name="T3" fmla="*/ 19 h 39"/>
                  <a:gd name="T4" fmla="*/ 155 w 195"/>
                  <a:gd name="T5" fmla="*/ 0 h 39"/>
                  <a:gd name="T6" fmla="*/ 195 w 195"/>
                  <a:gd name="T7" fmla="*/ 39 h 39"/>
                </a:gdLst>
                <a:ahLst/>
                <a:cxnLst>
                  <a:cxn ang="0">
                    <a:pos x="T0" y="T1"/>
                  </a:cxn>
                  <a:cxn ang="0">
                    <a:pos x="T2" y="T3"/>
                  </a:cxn>
                  <a:cxn ang="0">
                    <a:pos x="T4" y="T5"/>
                  </a:cxn>
                  <a:cxn ang="0">
                    <a:pos x="T6" y="T7"/>
                  </a:cxn>
                </a:cxnLst>
                <a:rect l="0" t="0" r="r" b="b"/>
                <a:pathLst>
                  <a:path w="195" h="39">
                    <a:moveTo>
                      <a:pt x="195" y="39"/>
                    </a:moveTo>
                    <a:cubicBezTo>
                      <a:pt x="130" y="32"/>
                      <a:pt x="65" y="26"/>
                      <a:pt x="0" y="19"/>
                    </a:cubicBezTo>
                    <a:cubicBezTo>
                      <a:pt x="52" y="13"/>
                      <a:pt x="103" y="7"/>
                      <a:pt x="155" y="0"/>
                    </a:cubicBezTo>
                    <a:cubicBezTo>
                      <a:pt x="168" y="13"/>
                      <a:pt x="182" y="26"/>
                      <a:pt x="195"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pic>
        <p:nvPicPr>
          <p:cNvPr id="276" name="Picture 2"/>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t="5015" b="5075"/>
          <a:stretch/>
        </p:blipFill>
        <p:spPr bwMode="auto">
          <a:xfrm>
            <a:off x="723172" y="2046689"/>
            <a:ext cx="1695748" cy="952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7" name="Group 276"/>
          <p:cNvGrpSpPr/>
          <p:nvPr userDrawn="1"/>
        </p:nvGrpSpPr>
        <p:grpSpPr>
          <a:xfrm>
            <a:off x="2004" y="4371415"/>
            <a:ext cx="3048000" cy="2486585"/>
            <a:chOff x="0" y="4371415"/>
            <a:chExt cx="3048000" cy="2486585"/>
          </a:xfrm>
        </p:grpSpPr>
        <p:sp>
          <p:nvSpPr>
            <p:cNvPr id="278" name="Rectangle 277"/>
            <p:cNvSpPr/>
            <p:nvPr/>
          </p:nvSpPr>
          <p:spPr>
            <a:xfrm>
              <a:off x="0" y="4371415"/>
              <a:ext cx="3048000" cy="2486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p:cNvSpPr txBox="1"/>
            <p:nvPr/>
          </p:nvSpPr>
          <p:spPr>
            <a:xfrm>
              <a:off x="0" y="4748339"/>
              <a:ext cx="3048000" cy="1938992"/>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StandsSIM</a:t>
              </a:r>
              <a:endParaRPr lang="en-US" sz="4000" b="1" dirty="0">
                <a:solidFill>
                  <a:schemeClr val="bg1"/>
                </a:solidFill>
                <a:latin typeface="Arial" panose="020B0604020202020204" pitchFamily="34" charset="0"/>
                <a:cs typeface="Arial" panose="020B0604020202020204" pitchFamily="34" charset="0"/>
              </a:endParaRPr>
            </a:p>
            <a:p>
              <a:pPr algn="ctr"/>
              <a:r>
                <a:rPr lang="en-US" sz="4000" b="1" dirty="0">
                  <a:solidFill>
                    <a:schemeClr val="bg1"/>
                  </a:solidFill>
                  <a:latin typeface="Arial" panose="020B0604020202020204" pitchFamily="34" charset="0"/>
                  <a:cs typeface="Arial" panose="020B0604020202020204" pitchFamily="34" charset="0"/>
                </a:rPr>
                <a:t>&amp;</a:t>
              </a:r>
            </a:p>
            <a:p>
              <a:pPr algn="ctr"/>
              <a:r>
                <a:rPr lang="en-US" sz="4000" b="1" dirty="0">
                  <a:solidFill>
                    <a:schemeClr val="bg1"/>
                  </a:solidFill>
                  <a:latin typeface="Arial" panose="020B0604020202020204" pitchFamily="34" charset="0"/>
                  <a:cs typeface="Arial" panose="020B0604020202020204" pitchFamily="34" charset="0"/>
                </a:rPr>
                <a:t>SIMWOOD</a:t>
              </a:r>
            </a:p>
          </p:txBody>
        </p:sp>
      </p:grpSp>
    </p:spTree>
    <p:extLst>
      <p:ext uri="{BB962C8B-B14F-4D97-AF65-F5344CB8AC3E}">
        <p14:creationId xmlns:p14="http://schemas.microsoft.com/office/powerpoint/2010/main" val="672074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userDrawn="1"/>
        </p:nvGrpSpPr>
        <p:grpSpPr>
          <a:xfrm>
            <a:off x="-4470" y="4371415"/>
            <a:ext cx="12196469" cy="2486585"/>
            <a:chOff x="3048000" y="4371415"/>
            <a:chExt cx="3048000" cy="2486585"/>
          </a:xfrm>
        </p:grpSpPr>
        <p:sp>
          <p:nvSpPr>
            <p:cNvPr id="8" name="Rectangle 7"/>
            <p:cNvSpPr/>
            <p:nvPr/>
          </p:nvSpPr>
          <p:spPr>
            <a:xfrm>
              <a:off x="3048000" y="4371415"/>
              <a:ext cx="3048000" cy="24865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48000" y="4748339"/>
              <a:ext cx="720271"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Eucalypt</a:t>
              </a:r>
            </a:p>
          </p:txBody>
        </p:sp>
      </p:grpSp>
      <p:pic>
        <p:nvPicPr>
          <p:cNvPr id="10" name="Picture 9"/>
          <p:cNvPicPr>
            <a:picLocks noChangeAspect="1"/>
          </p:cNvPicPr>
          <p:nvPr userDrawn="1"/>
        </p:nvPicPr>
        <p:blipFill>
          <a:blip r:embed="rId2" cstate="email">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5" y="-121025"/>
            <a:ext cx="3029902" cy="5168277"/>
          </a:xfrm>
          <a:prstGeom prst="rect">
            <a:avLst/>
          </a:prstGeom>
        </p:spPr>
      </p:pic>
    </p:spTree>
    <p:extLst>
      <p:ext uri="{BB962C8B-B14F-4D97-AF65-F5344CB8AC3E}">
        <p14:creationId xmlns:p14="http://schemas.microsoft.com/office/powerpoint/2010/main" val="4073166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6" name="Group 5"/>
          <p:cNvGrpSpPr/>
          <p:nvPr userDrawn="1"/>
        </p:nvGrpSpPr>
        <p:grpSpPr>
          <a:xfrm>
            <a:off x="4508" y="4371415"/>
            <a:ext cx="12187491" cy="2486585"/>
            <a:chOff x="6096000" y="4371415"/>
            <a:chExt cx="3048000" cy="2486585"/>
          </a:xfrm>
        </p:grpSpPr>
        <p:sp>
          <p:nvSpPr>
            <p:cNvPr id="7" name="Rectangle 6"/>
            <p:cNvSpPr/>
            <p:nvPr/>
          </p:nvSpPr>
          <p:spPr>
            <a:xfrm>
              <a:off x="6096000" y="4371415"/>
              <a:ext cx="3048000" cy="24865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96000" y="4748339"/>
              <a:ext cx="758919" cy="1323439"/>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Maritime pine</a:t>
              </a:r>
            </a:p>
          </p:txBody>
        </p:sp>
      </p:grpSp>
      <p:pic>
        <p:nvPicPr>
          <p:cNvPr id="10" name="Picture 9" descr="pb_4.jpg"/>
          <p:cNvPicPr>
            <a:picLocks noChangeAspect="1"/>
          </p:cNvPicPr>
          <p:nvPr userDrawn="1"/>
        </p:nvPicPr>
        <p:blipFill>
          <a:blip r:embed="rId2" cstate="print">
            <a:clrChange>
              <a:clrFrom>
                <a:srgbClr val="FBFBFB"/>
              </a:clrFrom>
              <a:clrTo>
                <a:srgbClr val="FBFBFB">
                  <a:alpha val="0"/>
                </a:srgbClr>
              </a:clrTo>
            </a:clrChange>
          </a:blip>
          <a:srcRect b="4820"/>
          <a:stretch>
            <a:fillRect/>
          </a:stretch>
        </p:blipFill>
        <p:spPr>
          <a:xfrm>
            <a:off x="-8040" y="836616"/>
            <a:ext cx="2887642" cy="3650325"/>
          </a:xfrm>
          <a:prstGeom prst="rect">
            <a:avLst/>
          </a:prstGeom>
        </p:spPr>
      </p:pic>
    </p:spTree>
    <p:extLst>
      <p:ext uri="{BB962C8B-B14F-4D97-AF65-F5344CB8AC3E}">
        <p14:creationId xmlns:p14="http://schemas.microsoft.com/office/powerpoint/2010/main" val="1075181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39" y="4371415"/>
            <a:ext cx="12191961" cy="2486585"/>
            <a:chOff x="9144000" y="4371415"/>
            <a:chExt cx="3048000" cy="2486585"/>
          </a:xfrm>
          <a:solidFill>
            <a:schemeClr val="accent1"/>
          </a:solidFill>
        </p:grpSpPr>
        <p:sp>
          <p:nvSpPr>
            <p:cNvPr id="7" name="Rectangle 6"/>
            <p:cNvSpPr/>
            <p:nvPr/>
          </p:nvSpPr>
          <p:spPr>
            <a:xfrm>
              <a:off x="9144000" y="4371415"/>
              <a:ext cx="3048000" cy="24865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0" y="4748339"/>
              <a:ext cx="655085" cy="1323439"/>
            </a:xfrm>
            <a:prstGeom prst="rect">
              <a:avLst/>
            </a:prstGeom>
            <a:grp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Stone</a:t>
              </a:r>
              <a:r>
                <a:rPr lang="en-US" sz="4000" b="1" baseline="0" dirty="0">
                  <a:solidFill>
                    <a:schemeClr val="bg1"/>
                  </a:solidFill>
                  <a:latin typeface="Arial" panose="020B0604020202020204" pitchFamily="34" charset="0"/>
                  <a:cs typeface="Arial" panose="020B0604020202020204" pitchFamily="34" charset="0"/>
                </a:rPr>
                <a:t> pine</a:t>
              </a:r>
              <a:endParaRPr lang="en-US" sz="4000" b="1" dirty="0">
                <a:solidFill>
                  <a:schemeClr val="bg1"/>
                </a:solidFill>
                <a:latin typeface="Arial" panose="020B0604020202020204" pitchFamily="34" charset="0"/>
                <a:cs typeface="Arial" panose="020B0604020202020204" pitchFamily="34" charset="0"/>
              </a:endParaRPr>
            </a:p>
          </p:txBody>
        </p:sp>
      </p:grpSp>
      <p:pic>
        <p:nvPicPr>
          <p:cNvPr id="10" name="Picture 2"/>
          <p:cNvPicPr>
            <a:picLocks noChangeAspect="1" noChangeArrowheads="1"/>
          </p:cNvPicPr>
          <p:nvPr userDrawn="1"/>
        </p:nvPicPr>
        <p:blipFill>
          <a:blip r:embed="rId2" cstate="print">
            <a:clrChange>
              <a:clrFrom>
                <a:srgbClr val="FFFFFF"/>
              </a:clrFrom>
              <a:clrTo>
                <a:srgbClr val="FFFFFF">
                  <a:alpha val="0"/>
                </a:srgbClr>
              </a:clrTo>
            </a:clrChange>
          </a:blip>
          <a:srcRect l="18806" t="44259" r="66368" b="33771"/>
          <a:stretch>
            <a:fillRect/>
          </a:stretch>
        </p:blipFill>
        <p:spPr bwMode="auto">
          <a:xfrm>
            <a:off x="29575" y="1664203"/>
            <a:ext cx="3316410" cy="3071576"/>
          </a:xfrm>
          <a:prstGeom prst="rect">
            <a:avLst/>
          </a:prstGeom>
          <a:noFill/>
          <a:ln w="9525">
            <a:noFill/>
            <a:miter lim="800000"/>
            <a:headEnd/>
            <a:tailEnd/>
          </a:ln>
        </p:spPr>
      </p:pic>
    </p:spTree>
    <p:extLst>
      <p:ext uri="{BB962C8B-B14F-4D97-AF65-F5344CB8AC3E}">
        <p14:creationId xmlns:p14="http://schemas.microsoft.com/office/powerpoint/2010/main" val="2794116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EC955-D1C9-453E-8F6D-1EA4CEF6B9AA}" type="datetimeFigureOut">
              <a:rPr lang="en-US" smtClean="0"/>
              <a:pPr/>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673630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1EC955-D1C9-453E-8F6D-1EA4CEF6B9AA}" type="datetimeFigureOut">
              <a:rPr lang="en-US" smtClean="0"/>
              <a:pPr/>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633991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1EC955-D1C9-453E-8F6D-1EA4CEF6B9AA}" type="datetimeFigureOut">
              <a:rPr lang="en-US" smtClean="0"/>
              <a:pPr/>
              <a:t>10/5/2020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3902757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1EC955-D1C9-453E-8F6D-1EA4CEF6B9AA}" type="datetimeFigureOut">
              <a:rPr lang="en-US" smtClean="0"/>
              <a:pPr/>
              <a:t>10/5/2020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9009216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1EC955-D1C9-453E-8F6D-1EA4CEF6B9AA}" type="datetimeFigureOut">
              <a:rPr lang="en-US" smtClean="0"/>
              <a:pPr/>
              <a:t>10/5/2020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3638056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71" y="404664"/>
            <a:ext cx="11329259" cy="720080"/>
          </a:xfrm>
        </p:spPr>
        <p:txBody>
          <a:bodyPr>
            <a:normAutofit/>
          </a:bodyPr>
          <a:lstStyle>
            <a:lvl1pPr algn="l">
              <a:buClr>
                <a:srgbClr val="008000"/>
              </a:buClr>
              <a:buFont typeface="Wingdings" pitchFamily="2" charset="2"/>
              <a:buChar char="§"/>
              <a:defRPr sz="3600" b="1">
                <a:solidFill>
                  <a:srgbClr val="008000"/>
                </a:solidFill>
              </a:defRPr>
            </a:lvl1pPr>
          </a:lstStyle>
          <a:p>
            <a:r>
              <a:rPr lang="en-US" dirty="0"/>
              <a:t> Click to edit Master title style</a:t>
            </a:r>
            <a:endParaRPr lang="pt-PT" dirty="0"/>
          </a:p>
        </p:txBody>
      </p:sp>
      <p:sp>
        <p:nvSpPr>
          <p:cNvPr id="3" name="Content Placeholder 2"/>
          <p:cNvSpPr>
            <a:spLocks noGrp="1"/>
          </p:cNvSpPr>
          <p:nvPr>
            <p:ph idx="1"/>
          </p:nvPr>
        </p:nvSpPr>
        <p:spPr>
          <a:xfrm>
            <a:off x="431371" y="1338454"/>
            <a:ext cx="11329259" cy="5001419"/>
          </a:xfrm>
        </p:spPr>
        <p:txBody>
          <a:bodyPr>
            <a:normAutofit/>
          </a:bodyPr>
          <a:lstStyle>
            <a:lvl1pPr algn="just">
              <a:spcBef>
                <a:spcPts val="1200"/>
              </a:spcBef>
              <a:buFont typeface="Wingdings" pitchFamily="2" charset="2"/>
              <a:buChar char="ü"/>
              <a:defRPr sz="2800"/>
            </a:lvl1pPr>
            <a:lvl2pPr algn="just">
              <a:spcBef>
                <a:spcPts val="1200"/>
              </a:spcBef>
              <a:defRPr sz="2400"/>
            </a:lvl2pPr>
            <a:lvl3pPr algn="just">
              <a:spcBef>
                <a:spcPts val="1200"/>
              </a:spcBef>
              <a:defRPr sz="2000"/>
            </a:lvl3pPr>
            <a:lvl4pPr algn="just">
              <a:spcBef>
                <a:spcPts val="1200"/>
              </a:spcBef>
              <a:defRPr sz="1800"/>
            </a:lvl4pPr>
            <a:lvl5pPr algn="just">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05/10/2020</a:t>
            </a:fld>
            <a:endParaRPr lang="pt-PT"/>
          </a:p>
        </p:txBody>
      </p:sp>
      <p:sp>
        <p:nvSpPr>
          <p:cNvPr id="5" name="Footer Placeholder 4"/>
          <p:cNvSpPr>
            <a:spLocks noGrp="1"/>
          </p:cNvSpPr>
          <p:nvPr>
            <p:ph type="ftr" sz="quarter" idx="11"/>
          </p:nvPr>
        </p:nvSpPr>
        <p:spPr/>
        <p:txBody>
          <a:bodyPr/>
          <a:lstStyle/>
          <a:p>
            <a:endParaRPr lang="pt-PT"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EC955-D1C9-453E-8F6D-1EA4CEF6B9AA}" type="datetimeFigureOut">
              <a:rPr lang="en-US" smtClean="0"/>
              <a:pPr/>
              <a:t>10/5/2020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3998599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EC955-D1C9-453E-8F6D-1EA4CEF6B9AA}" type="datetimeFigureOut">
              <a:rPr lang="en-US" smtClean="0"/>
              <a:pPr/>
              <a:t>10/5/2020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597177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EC955-D1C9-453E-8F6D-1EA4CEF6B9AA}" type="datetimeFigureOut">
              <a:rPr lang="en-US" smtClean="0"/>
              <a:pPr/>
              <a:t>10/5/2020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5278909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EC955-D1C9-453E-8F6D-1EA4CEF6B9AA}" type="datetimeFigureOut">
              <a:rPr lang="en-US" smtClean="0"/>
              <a:pPr/>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435836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EC955-D1C9-453E-8F6D-1EA4CEF6B9AA}" type="datetimeFigureOut">
              <a:rPr lang="en-US" smtClean="0"/>
              <a:pPr/>
              <a:t>10/5/2020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2738191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71" y="116632"/>
            <a:ext cx="11329259" cy="720080"/>
          </a:xfrm>
        </p:spPr>
        <p:txBody>
          <a:bodyPr>
            <a:normAutofit/>
          </a:bodyPr>
          <a:lstStyle>
            <a:lvl1pPr algn="l">
              <a:buClr>
                <a:srgbClr val="008000"/>
              </a:buClr>
              <a:buFont typeface="Wingdings" pitchFamily="2" charset="2"/>
              <a:buChar char="§"/>
              <a:defRPr sz="3600" b="1">
                <a:solidFill>
                  <a:srgbClr val="008000"/>
                </a:solidFill>
              </a:defRPr>
            </a:lvl1pPr>
          </a:lstStyle>
          <a:p>
            <a:r>
              <a:rPr lang="en-US" dirty="0"/>
              <a:t> Click to edit Master title style</a:t>
            </a:r>
            <a:endParaRPr lang="pt-PT" dirty="0"/>
          </a:p>
        </p:txBody>
      </p:sp>
      <p:sp>
        <p:nvSpPr>
          <p:cNvPr id="3" name="Content Placeholder 2"/>
          <p:cNvSpPr>
            <a:spLocks noGrp="1"/>
          </p:cNvSpPr>
          <p:nvPr>
            <p:ph idx="1"/>
          </p:nvPr>
        </p:nvSpPr>
        <p:spPr>
          <a:xfrm>
            <a:off x="431371" y="1338454"/>
            <a:ext cx="11329259" cy="5001419"/>
          </a:xfrm>
        </p:spPr>
        <p:txBody>
          <a:bodyPr>
            <a:normAutofit/>
          </a:bodyPr>
          <a:lstStyle>
            <a:lvl1pPr algn="just">
              <a:spcBef>
                <a:spcPts val="1200"/>
              </a:spcBef>
              <a:buFont typeface="Wingdings" pitchFamily="2" charset="2"/>
              <a:buChar char="ü"/>
              <a:defRPr sz="2800"/>
            </a:lvl1pPr>
            <a:lvl2pPr algn="just">
              <a:spcBef>
                <a:spcPts val="1200"/>
              </a:spcBef>
              <a:defRPr sz="2400"/>
            </a:lvl2pPr>
            <a:lvl3pPr algn="just">
              <a:spcBef>
                <a:spcPts val="1200"/>
              </a:spcBef>
              <a:defRPr sz="2000"/>
            </a:lvl3pPr>
            <a:lvl4pPr algn="just">
              <a:spcBef>
                <a:spcPts val="1200"/>
              </a:spcBef>
              <a:defRPr sz="1800"/>
            </a:lvl4pPr>
            <a:lvl5pPr algn="just">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05/10/2020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extLst>
      <p:ext uri="{BB962C8B-B14F-4D97-AF65-F5344CB8AC3E}">
        <p14:creationId xmlns:p14="http://schemas.microsoft.com/office/powerpoint/2010/main" val="3328511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71" y="404664"/>
            <a:ext cx="11329259" cy="720080"/>
          </a:xfrm>
        </p:spPr>
        <p:txBody>
          <a:bodyPr>
            <a:normAutofit/>
          </a:bodyPr>
          <a:lstStyle>
            <a:lvl1pPr algn="l">
              <a:buClr>
                <a:srgbClr val="008000"/>
              </a:buClr>
              <a:buFont typeface="Wingdings" pitchFamily="2" charset="2"/>
              <a:buChar char="§"/>
              <a:defRPr sz="3600" b="1">
                <a:solidFill>
                  <a:srgbClr val="008000"/>
                </a:solidFill>
              </a:defRPr>
            </a:lvl1pPr>
          </a:lstStyle>
          <a:p>
            <a:r>
              <a:rPr lang="en-US" dirty="0"/>
              <a:t> Click to edit Master title style</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05/10/2020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
        <p:nvSpPr>
          <p:cNvPr id="2" name="Title 1"/>
          <p:cNvSpPr>
            <a:spLocks noGrp="1"/>
          </p:cNvSpPr>
          <p:nvPr>
            <p:ph type="title" hasCustomPrompt="1"/>
          </p:nvPr>
        </p:nvSpPr>
        <p:spPr>
          <a:xfrm>
            <a:off x="431371" y="404664"/>
            <a:ext cx="11329259" cy="720080"/>
          </a:xfrm>
        </p:spPr>
        <p:txBody>
          <a:bodyPr>
            <a:normAutofit/>
          </a:bodyPr>
          <a:lstStyle>
            <a:lvl1pPr algn="l">
              <a:buClr>
                <a:srgbClr val="008000"/>
              </a:buClr>
              <a:buFont typeface="Wingdings" pitchFamily="2" charset="2"/>
              <a:buChar char="§"/>
              <a:defRPr sz="3600" b="1">
                <a:solidFill>
                  <a:schemeClr val="bg1"/>
                </a:solidFill>
              </a:defRPr>
            </a:lvl1pPr>
          </a:lstStyle>
          <a:p>
            <a:r>
              <a:rPr lang="en-US" dirty="0"/>
              <a:t> Click to edit Master title style</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05/10/2020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rgbClr val="008000"/>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CA7B8B8-6764-4DB0-A962-41300A23605B}" type="datetimeFigureOut">
              <a:rPr lang="pt-PT" smtClean="0"/>
              <a:pPr/>
              <a:t>05/10/2020</a:t>
            </a:fld>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60040"/>
            <a:ext cx="12192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pt-PT"/>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A7B8B8-6764-4DB0-A962-41300A23605B}" type="datetimeFigureOut">
              <a:rPr lang="pt-PT" smtClean="0"/>
              <a:pPr/>
              <a:t>05/10/2020</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2.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24"/>
            <a:ext cx="12192000" cy="6858000"/>
          </a:xfrm>
          <a:prstGeom prst="rect">
            <a:avLst/>
          </a:prstGeom>
          <a:solidFill>
            <a:srgbClr val="008000"/>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sp>
        <p:nvSpPr>
          <p:cNvPr id="9" name="Rectangle 8"/>
          <p:cNvSpPr/>
          <p:nvPr/>
        </p:nvSpPr>
        <p:spPr>
          <a:xfrm>
            <a:off x="239350" y="188640"/>
            <a:ext cx="11713301" cy="6525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 Click to edit Master title style</a:t>
            </a:r>
            <a:endParaRPr lang="pt-PT"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A7B8B8-6764-4DB0-A962-41300A23605B}" type="datetimeFigureOut">
              <a:rPr lang="pt-PT" smtClean="0"/>
              <a:pPr/>
              <a:t>05/10/2020</a:t>
            </a:fld>
            <a:endParaRPr lang="pt-PT"/>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8FECA-F2E4-4E05-92EC-58E99EA0B15D}" type="slidenum">
              <a:rPr lang="pt-PT" smtClean="0"/>
              <a:pPr/>
              <a:t>‹#›</a:t>
            </a:fld>
            <a:endParaRPr lang="pt-PT"/>
          </a:p>
        </p:txBody>
      </p:sp>
      <p:sp>
        <p:nvSpPr>
          <p:cNvPr id="10" name="Footer Placeholder 4">
            <a:extLst>
              <a:ext uri="{FF2B5EF4-FFF2-40B4-BE49-F238E27FC236}">
                <a16:creationId xmlns:a16="http://schemas.microsoft.com/office/drawing/2014/main" id="{6377898C-B58A-43EB-BB9E-9F5D83375411}"/>
              </a:ext>
            </a:extLst>
          </p:cNvPr>
          <p:cNvSpPr txBox="1">
            <a:spLocks/>
          </p:cNvSpPr>
          <p:nvPr userDrawn="1"/>
        </p:nvSpPr>
        <p:spPr>
          <a:xfrm>
            <a:off x="218976" y="6332426"/>
            <a:ext cx="5877024" cy="624966"/>
          </a:xfrm>
          <a:prstGeom prst="rect">
            <a:avLst/>
          </a:prstGeom>
        </p:spPr>
        <p:txBody>
          <a:bodyPr/>
          <a:lstStyle>
            <a:defPPr>
              <a:defRPr lang="pt-PT"/>
            </a:defPPr>
            <a:lvl1pPr marL="0" algn="l"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PT" dirty="0">
                <a:solidFill>
                  <a:schemeClr val="bg1">
                    <a:lumMod val="50000"/>
                  </a:schemeClr>
                </a:solidFill>
              </a:rPr>
              <a:t>Margarida </a:t>
            </a:r>
            <a:r>
              <a:rPr lang="pt-PT">
                <a:solidFill>
                  <a:schemeClr val="bg1">
                    <a:lumMod val="50000"/>
                  </a:schemeClr>
                </a:solidFill>
              </a:rPr>
              <a:t>Tomé &amp; </a:t>
            </a:r>
            <a:r>
              <a:rPr lang="pt-PT" dirty="0">
                <a:solidFill>
                  <a:schemeClr val="bg1">
                    <a:lumMod val="50000"/>
                  </a:schemeClr>
                </a:solidFill>
              </a:rPr>
              <a:t>Susana Barreiro – </a:t>
            </a:r>
            <a:r>
              <a:rPr lang="pt-PT" dirty="0" err="1">
                <a:solidFill>
                  <a:schemeClr val="bg1">
                    <a:lumMod val="50000"/>
                  </a:schemeClr>
                </a:solidFill>
              </a:rPr>
              <a:t>last</a:t>
            </a:r>
            <a:r>
              <a:rPr lang="pt-PT" dirty="0">
                <a:solidFill>
                  <a:schemeClr val="bg1">
                    <a:lumMod val="50000"/>
                  </a:schemeClr>
                </a:solidFill>
              </a:rPr>
              <a:t> </a:t>
            </a:r>
            <a:r>
              <a:rPr lang="pt-PT" dirty="0" err="1">
                <a:solidFill>
                  <a:schemeClr val="bg1">
                    <a:lumMod val="50000"/>
                  </a:schemeClr>
                </a:solidFill>
              </a:rPr>
              <a:t>revision</a:t>
            </a:r>
            <a:r>
              <a:rPr lang="pt-PT" dirty="0">
                <a:solidFill>
                  <a:schemeClr val="bg1">
                    <a:lumMod val="50000"/>
                  </a:schemeClr>
                </a:solidFill>
              </a:rPr>
              <a:t> </a:t>
            </a:r>
            <a:r>
              <a:rPr lang="pt-PT" dirty="0" err="1">
                <a:solidFill>
                  <a:schemeClr val="bg1">
                    <a:lumMod val="50000"/>
                  </a:schemeClr>
                </a:solidFill>
              </a:rPr>
              <a:t>Sept</a:t>
            </a:r>
            <a:r>
              <a:rPr lang="pt-PT" dirty="0">
                <a:solidFill>
                  <a:schemeClr val="bg1">
                    <a:lumMod val="50000"/>
                  </a:schemeClr>
                </a:solidFill>
              </a:rPr>
              <a:t> 2020</a:t>
            </a:r>
          </a:p>
        </p:txBody>
      </p:sp>
    </p:spTree>
  </p:cSld>
  <p:clrMap bg1="lt1" tx1="dk1" bg2="lt2" tx2="dk2" accent1="accent1" accent2="accent2" accent3="accent3" accent4="accent4" accent5="accent5" accent6="accent6" hlink="hlink" folHlink="folHlink"/>
  <p:sldLayoutIdLst>
    <p:sldLayoutId id="2147483675" r:id="rId1"/>
    <p:sldLayoutId id="2147483664" r:id="rId2"/>
    <p:sldLayoutId id="2147483665" r:id="rId3"/>
    <p:sldLayoutId id="2147483691" r:id="rId4"/>
    <p:sldLayoutId id="2147483727" r:id="rId5"/>
    <p:sldLayoutId id="2147483692" r:id="rId6"/>
    <p:sldLayoutId id="2147483694" r:id="rId7"/>
    <p:sldLayoutId id="2147483693"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8" r:id="rId18"/>
    <p:sldLayoutId id="2147483679" r:id="rId19"/>
    <p:sldLayoutId id="2147483680" r:id="rId20"/>
    <p:sldLayoutId id="2147483681" r:id="rId21"/>
    <p:sldLayoutId id="2147483684" r:id="rId22"/>
    <p:sldLayoutId id="2147483685" r:id="rId23"/>
    <p:sldLayoutId id="2147483686" r:id="rId24"/>
    <p:sldLayoutId id="2147483662" r:id="rId25"/>
    <p:sldLayoutId id="2147483661" r:id="rId26"/>
    <p:sldLayoutId id="2147483651" r:id="rId27"/>
    <p:sldLayoutId id="2147483652" r:id="rId28"/>
    <p:sldLayoutId id="2147483726" r:id="rId29"/>
    <p:sldLayoutId id="2147483728" r:id="rId30"/>
  </p:sldLayoutIdLst>
  <p:txStyles>
    <p:titleStyle>
      <a:lvl1pPr algn="ctr"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p:titleStyle>
    <p:body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EC955-D1C9-453E-8F6D-1EA4CEF6B9AA}" type="datetimeFigureOut">
              <a:rPr lang="en-US" smtClean="0"/>
              <a:pPr/>
              <a:t>10/5/2020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AD8471-CB8F-46EE-89E8-0EA95706ABF0}" type="slidenum">
              <a:rPr lang="en-US" smtClean="0"/>
              <a:pPr/>
              <a:t>‹#›</a:t>
            </a:fld>
            <a:endParaRPr lang="en-US"/>
          </a:p>
        </p:txBody>
      </p:sp>
    </p:spTree>
    <p:extLst>
      <p:ext uri="{BB962C8B-B14F-4D97-AF65-F5344CB8AC3E}">
        <p14:creationId xmlns:p14="http://schemas.microsoft.com/office/powerpoint/2010/main" val="95533404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12.xml"/><Relationship Id="rId4" Type="http://schemas.openxmlformats.org/officeDocument/2006/relationships/image" Target="../media/image93.emf"/></Relationships>
</file>

<file path=ppt/slides/_rels/slide12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12.xml"/><Relationship Id="rId5" Type="http://schemas.openxmlformats.org/officeDocument/2006/relationships/image" Target="../media/image94.emf"/><Relationship Id="rId4" Type="http://schemas.openxmlformats.org/officeDocument/2006/relationships/image" Target="../media/image93.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4.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30.xml"/><Relationship Id="rId5" Type="http://schemas.openxmlformats.org/officeDocument/2006/relationships/image" Target="../media/image48.png"/><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chart" Target="../charts/chart1.xml"/><Relationship Id="rId5" Type="http://schemas.openxmlformats.org/officeDocument/2006/relationships/image" Target="../media/image49.wmf"/><Relationship Id="rId4" Type="http://schemas.openxmlformats.org/officeDocument/2006/relationships/oleObject" Target="../embeddings/oleObject1.bin"/></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hyperlink" Target="http://www.isa.utl.pt/cef/forchange/fctools/" TargetMode="Externa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58.png"/><Relationship Id="rId4" Type="http://schemas.openxmlformats.org/officeDocument/2006/relationships/image" Target="../media/image57.emf"/></Relationships>
</file>

<file path=ppt/slides/_rels/slide9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9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49"/>
            <a:ext cx="12350011" cy="9263911"/>
          </a:xfrm>
          <a:prstGeom prst="rect">
            <a:avLst/>
          </a:prstGeom>
        </p:spPr>
      </p:pic>
      <p:sp>
        <p:nvSpPr>
          <p:cNvPr id="192514" name="Rectangle 2"/>
          <p:cNvSpPr>
            <a:spLocks noGrp="1" noChangeArrowheads="1"/>
          </p:cNvSpPr>
          <p:nvPr>
            <p:ph type="ctrTitle"/>
          </p:nvPr>
        </p:nvSpPr>
        <p:spPr>
          <a:xfrm>
            <a:off x="1947656" y="980728"/>
            <a:ext cx="8296688" cy="3384376"/>
          </a:xfrm>
          <a:solidFill>
            <a:schemeClr val="bg1"/>
          </a:solidFill>
        </p:spPr>
        <p:txBody>
          <a:bodyPr>
            <a:normAutofit/>
          </a:bodyPr>
          <a:lstStyle/>
          <a:p>
            <a:pPr>
              <a:buNone/>
            </a:pPr>
            <a:r>
              <a:rPr lang="en-US" dirty="0"/>
              <a:t>Overview of forest models and simulators as a support to sustainable forest management in a global change context</a:t>
            </a:r>
            <a:endParaRPr lang="pt-PT" dirty="0"/>
          </a:p>
        </p:txBody>
      </p:sp>
    </p:spTree>
    <p:extLst>
      <p:ext uri="{BB962C8B-B14F-4D97-AF65-F5344CB8AC3E}">
        <p14:creationId xmlns:p14="http://schemas.microsoft.com/office/powerpoint/2010/main" val="2857500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Evolution of Forestry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56940983"/>
              </p:ext>
            </p:extLst>
          </p:nvPr>
        </p:nvGraphicFramePr>
        <p:xfrm>
          <a:off x="767409" y="1338263"/>
          <a:ext cx="10873207" cy="914400"/>
        </p:xfrm>
        <a:graphic>
          <a:graphicData uri="http://schemas.openxmlformats.org/drawingml/2006/table">
            <a:tbl>
              <a:tblPr firstRow="1" bandRow="1">
                <a:tableStyleId>{1FECB4D8-DB02-4DC6-A0A2-4F2EBAE1DC90}</a:tableStyleId>
              </a:tblPr>
              <a:tblGrid>
                <a:gridCol w="4791534">
                  <a:extLst>
                    <a:ext uri="{9D8B030D-6E8A-4147-A177-3AD203B41FA5}">
                      <a16:colId xmlns:a16="http://schemas.microsoft.com/office/drawing/2014/main" val="2272971123"/>
                    </a:ext>
                  </a:extLst>
                </a:gridCol>
                <a:gridCol w="1197986">
                  <a:extLst>
                    <a:ext uri="{9D8B030D-6E8A-4147-A177-3AD203B41FA5}">
                      <a16:colId xmlns:a16="http://schemas.microsoft.com/office/drawing/2014/main" val="988980232"/>
                    </a:ext>
                  </a:extLst>
                </a:gridCol>
                <a:gridCol w="4883687">
                  <a:extLst>
                    <a:ext uri="{9D8B030D-6E8A-4147-A177-3AD203B41FA5}">
                      <a16:colId xmlns:a16="http://schemas.microsoft.com/office/drawing/2014/main" val="1553161866"/>
                    </a:ext>
                  </a:extLst>
                </a:gridCol>
              </a:tblGrid>
              <a:tr h="370840">
                <a:tc>
                  <a:txBody>
                    <a:bodyPr/>
                    <a:lstStyle/>
                    <a:p>
                      <a:r>
                        <a:rPr lang="pt-PT" sz="2400" dirty="0"/>
                        <a:t>Stage</a:t>
                      </a:r>
                      <a:r>
                        <a:rPr lang="pt-PT" sz="2400" baseline="0" dirty="0"/>
                        <a:t> of development</a:t>
                      </a:r>
                      <a:endParaRPr lang="en-US" sz="2400" dirty="0"/>
                    </a:p>
                  </a:txBody>
                  <a:tcPr>
                    <a:solidFill>
                      <a:srgbClr val="009900"/>
                    </a:solidFill>
                  </a:tcPr>
                </a:tc>
                <a:tc>
                  <a:txBody>
                    <a:bodyPr/>
                    <a:lstStyle/>
                    <a:p>
                      <a:endParaRPr lang="en-US" sz="2400" dirty="0"/>
                    </a:p>
                  </a:txBody>
                  <a:tcPr>
                    <a:solidFill>
                      <a:srgbClr val="009900"/>
                    </a:solidFill>
                  </a:tcPr>
                </a:tc>
                <a:tc>
                  <a:txBody>
                    <a:bodyPr/>
                    <a:lstStyle/>
                    <a:p>
                      <a:r>
                        <a:rPr lang="pt-PT" sz="2400" dirty="0"/>
                        <a:t>Result</a:t>
                      </a:r>
                      <a:endParaRPr lang="en-US" sz="2400" dirty="0"/>
                    </a:p>
                  </a:txBody>
                  <a:tcPr>
                    <a:solidFill>
                      <a:srgbClr val="009900"/>
                    </a:solidFill>
                  </a:tcPr>
                </a:tc>
                <a:extLst>
                  <a:ext uri="{0D108BD9-81ED-4DB2-BD59-A6C34878D82A}">
                    <a16:rowId xmlns:a16="http://schemas.microsoft.com/office/drawing/2014/main" val="1550824242"/>
                  </a:ext>
                </a:extLst>
              </a:tr>
              <a:tr h="370840">
                <a:tc>
                  <a:txBody>
                    <a:bodyPr/>
                    <a:lstStyle/>
                    <a:p>
                      <a:r>
                        <a:rPr lang="pt-PT" sz="2400" dirty="0"/>
                        <a:t>Preforestry - exploitation</a:t>
                      </a:r>
                      <a:endParaRPr lang="en-US" sz="2400" dirty="0"/>
                    </a:p>
                  </a:txBody>
                  <a:tcPr/>
                </a:tc>
                <a:tc>
                  <a:txBody>
                    <a:bodyPr/>
                    <a:lstStyle/>
                    <a:p>
                      <a:endParaRPr lang="en-US" sz="2400" dirty="0"/>
                    </a:p>
                  </a:txBody>
                  <a:tcPr/>
                </a:tc>
                <a:tc>
                  <a:txBody>
                    <a:bodyPr/>
                    <a:lstStyle/>
                    <a:p>
                      <a:r>
                        <a:rPr lang="en-US" sz="2400" dirty="0"/>
                        <a:t>Resource depletion</a:t>
                      </a:r>
                    </a:p>
                  </a:txBody>
                  <a:tcPr/>
                </a:tc>
                <a:extLst>
                  <a:ext uri="{0D108BD9-81ED-4DB2-BD59-A6C34878D82A}">
                    <a16:rowId xmlns:a16="http://schemas.microsoft.com/office/drawing/2014/main" val="2006478421"/>
                  </a:ext>
                </a:extLst>
              </a:tr>
            </a:tbl>
          </a:graphicData>
        </a:graphic>
      </p:graphicFrame>
      <p:sp>
        <p:nvSpPr>
          <p:cNvPr id="27" name="TextBox 26"/>
          <p:cNvSpPr txBox="1"/>
          <p:nvPr/>
        </p:nvSpPr>
        <p:spPr>
          <a:xfrm>
            <a:off x="8112224" y="6300028"/>
            <a:ext cx="3816424" cy="369332"/>
          </a:xfrm>
          <a:prstGeom prst="rect">
            <a:avLst/>
          </a:prstGeom>
          <a:noFill/>
        </p:spPr>
        <p:txBody>
          <a:bodyPr wrap="square" rtlCol="0">
            <a:spAutoFit/>
          </a:bodyPr>
          <a:lstStyle/>
          <a:p>
            <a:pPr algn="r"/>
            <a:r>
              <a:rPr lang="pt-PT" dirty="0">
                <a:solidFill>
                  <a:srgbClr val="008000"/>
                </a:solidFill>
              </a:rPr>
              <a:t>(adapted from Kimmins, 1997)</a:t>
            </a:r>
            <a:endParaRPr lang="en-US" dirty="0">
              <a:solidFill>
                <a:srgbClr val="008000"/>
              </a:solidFill>
            </a:endParaRPr>
          </a:p>
        </p:txBody>
      </p:sp>
      <p:sp>
        <p:nvSpPr>
          <p:cNvPr id="7" name="Right Arrow 6"/>
          <p:cNvSpPr/>
          <p:nvPr/>
        </p:nvSpPr>
        <p:spPr>
          <a:xfrm>
            <a:off x="5519936" y="1916832"/>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275892"/>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9410" name="Rectangle 2"/>
          <p:cNvSpPr>
            <a:spLocks noChangeArrowheads="1"/>
          </p:cNvSpPr>
          <p:nvPr/>
        </p:nvSpPr>
        <p:spPr bwMode="auto">
          <a:xfrm>
            <a:off x="152400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529411" name="Picture 3" descr="Carbono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01" y="539750"/>
            <a:ext cx="8867775" cy="3652838"/>
          </a:xfrm>
          <a:prstGeom prst="rect">
            <a:avLst/>
          </a:prstGeom>
          <a:noFill/>
          <a:extLst>
            <a:ext uri="{909E8E84-426E-40DD-AFC4-6F175D3DCCD1}">
              <a14:hiddenFill xmlns:a14="http://schemas.microsoft.com/office/drawing/2010/main">
                <a:solidFill>
                  <a:srgbClr val="FFFFFF"/>
                </a:solidFill>
              </a14:hiddenFill>
            </a:ext>
          </a:extLst>
        </p:spPr>
      </p:pic>
      <p:sp>
        <p:nvSpPr>
          <p:cNvPr id="529412" name="Text Box 4"/>
          <p:cNvSpPr txBox="1">
            <a:spLocks noChangeArrowheads="1"/>
          </p:cNvSpPr>
          <p:nvPr/>
        </p:nvSpPr>
        <p:spPr bwMode="auto">
          <a:xfrm>
            <a:off x="7429500" y="406400"/>
            <a:ext cx="276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sz="2400" b="1">
                <a:latin typeface="Trebuchet MS" pitchFamily="34" charset="0"/>
              </a:rPr>
              <a:t>C stock -Year 0</a:t>
            </a:r>
          </a:p>
        </p:txBody>
      </p:sp>
    </p:spTree>
    <p:extLst>
      <p:ext uri="{BB962C8B-B14F-4D97-AF65-F5344CB8AC3E}">
        <p14:creationId xmlns:p14="http://schemas.microsoft.com/office/powerpoint/2010/main" val="2779210827"/>
      </p:ext>
    </p:extLst>
  </p:cSld>
  <p:clrMapOvr>
    <a:masterClrMapping/>
  </p:clrMapOvr>
  <p:transition advTm="1000"/>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152400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530435" name="Picture 3" descr="Carbono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01" y="539750"/>
            <a:ext cx="8867775" cy="3652838"/>
          </a:xfrm>
          <a:prstGeom prst="rect">
            <a:avLst/>
          </a:prstGeom>
          <a:noFill/>
          <a:extLst>
            <a:ext uri="{909E8E84-426E-40DD-AFC4-6F175D3DCCD1}">
              <a14:hiddenFill xmlns:a14="http://schemas.microsoft.com/office/drawing/2010/main">
                <a:solidFill>
                  <a:srgbClr val="FFFFFF"/>
                </a:solidFill>
              </a14:hiddenFill>
            </a:ext>
          </a:extLst>
        </p:spPr>
      </p:pic>
      <p:sp>
        <p:nvSpPr>
          <p:cNvPr id="530436" name="Text Box 4"/>
          <p:cNvSpPr txBox="1">
            <a:spLocks noChangeArrowheads="1"/>
          </p:cNvSpPr>
          <p:nvPr/>
        </p:nvSpPr>
        <p:spPr bwMode="auto">
          <a:xfrm>
            <a:off x="7429500" y="406400"/>
            <a:ext cx="276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sz="2400" b="1">
                <a:latin typeface="Trebuchet MS" pitchFamily="34" charset="0"/>
              </a:rPr>
              <a:t>C stock -Year 10</a:t>
            </a:r>
          </a:p>
        </p:txBody>
      </p:sp>
      <p:pic>
        <p:nvPicPr>
          <p:cNvPr id="530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0" y="4318000"/>
            <a:ext cx="46863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55940" y="6417333"/>
            <a:ext cx="1260140" cy="307777"/>
          </a:xfrm>
          <a:prstGeom prst="rect">
            <a:avLst/>
          </a:prstGeom>
          <a:solidFill>
            <a:schemeClr val="bg1"/>
          </a:solidFill>
        </p:spPr>
        <p:txBody>
          <a:bodyPr wrap="square" rtlCol="0">
            <a:spAutoFit/>
          </a:bodyPr>
          <a:lstStyle/>
          <a:p>
            <a:pPr algn="ctr"/>
            <a:r>
              <a:rPr lang="pt-PT" sz="1400" dirty="0">
                <a:latin typeface="+mj-lt"/>
              </a:rPr>
              <a:t>Age class</a:t>
            </a:r>
            <a:endParaRPr lang="en-US" sz="1400" dirty="0">
              <a:latin typeface="+mj-lt"/>
            </a:endParaRPr>
          </a:p>
        </p:txBody>
      </p:sp>
    </p:spTree>
    <p:extLst>
      <p:ext uri="{BB962C8B-B14F-4D97-AF65-F5344CB8AC3E}">
        <p14:creationId xmlns:p14="http://schemas.microsoft.com/office/powerpoint/2010/main" val="1987866598"/>
      </p:ext>
    </p:extLst>
  </p:cSld>
  <p:clrMapOvr>
    <a:masterClrMapping/>
  </p:clrMapOvr>
  <p:transition advTm="1000"/>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1458" name="Rectangle 2"/>
          <p:cNvSpPr>
            <a:spLocks noChangeArrowheads="1"/>
          </p:cNvSpPr>
          <p:nvPr/>
        </p:nvSpPr>
        <p:spPr bwMode="auto">
          <a:xfrm>
            <a:off x="152400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531459" name="Picture 3" descr="Carbono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01" y="539750"/>
            <a:ext cx="8867775" cy="3652838"/>
          </a:xfrm>
          <a:prstGeom prst="rect">
            <a:avLst/>
          </a:prstGeom>
          <a:noFill/>
          <a:extLst>
            <a:ext uri="{909E8E84-426E-40DD-AFC4-6F175D3DCCD1}">
              <a14:hiddenFill xmlns:a14="http://schemas.microsoft.com/office/drawing/2010/main">
                <a:solidFill>
                  <a:srgbClr val="FFFFFF"/>
                </a:solidFill>
              </a14:hiddenFill>
            </a:ext>
          </a:extLst>
        </p:spPr>
      </p:pic>
      <p:sp>
        <p:nvSpPr>
          <p:cNvPr id="531460" name="Text Box 4"/>
          <p:cNvSpPr txBox="1">
            <a:spLocks noChangeArrowheads="1"/>
          </p:cNvSpPr>
          <p:nvPr/>
        </p:nvSpPr>
        <p:spPr bwMode="auto">
          <a:xfrm>
            <a:off x="7429500" y="406400"/>
            <a:ext cx="276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sz="2400" b="1">
                <a:latin typeface="Trebuchet MS" pitchFamily="34" charset="0"/>
              </a:rPr>
              <a:t>C stock -Year 20</a:t>
            </a:r>
          </a:p>
        </p:txBody>
      </p:sp>
      <p:pic>
        <p:nvPicPr>
          <p:cNvPr id="531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1" y="4318001"/>
            <a:ext cx="469582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555940" y="6417333"/>
            <a:ext cx="1260140" cy="307777"/>
          </a:xfrm>
          <a:prstGeom prst="rect">
            <a:avLst/>
          </a:prstGeom>
          <a:solidFill>
            <a:schemeClr val="bg1"/>
          </a:solidFill>
        </p:spPr>
        <p:txBody>
          <a:bodyPr wrap="square" rtlCol="0">
            <a:spAutoFit/>
          </a:bodyPr>
          <a:lstStyle/>
          <a:p>
            <a:pPr algn="ctr"/>
            <a:r>
              <a:rPr lang="pt-PT" sz="1400" dirty="0">
                <a:latin typeface="+mj-lt"/>
              </a:rPr>
              <a:t>Age class</a:t>
            </a:r>
            <a:endParaRPr lang="en-US" sz="1400" dirty="0">
              <a:latin typeface="+mj-lt"/>
            </a:endParaRPr>
          </a:p>
        </p:txBody>
      </p:sp>
    </p:spTree>
    <p:extLst>
      <p:ext uri="{BB962C8B-B14F-4D97-AF65-F5344CB8AC3E}">
        <p14:creationId xmlns:p14="http://schemas.microsoft.com/office/powerpoint/2010/main" val="1152182170"/>
      </p:ext>
    </p:extLst>
  </p:cSld>
  <p:clrMapOvr>
    <a:masterClrMapping/>
  </p:clrMapOvr>
  <p:transition advTm="1000"/>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82" name="Rectangle 2"/>
          <p:cNvSpPr>
            <a:spLocks noChangeArrowheads="1"/>
          </p:cNvSpPr>
          <p:nvPr/>
        </p:nvSpPr>
        <p:spPr bwMode="auto">
          <a:xfrm>
            <a:off x="152400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532483" name="Picture 3" descr="Carbono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01" y="539750"/>
            <a:ext cx="8867775" cy="3652838"/>
          </a:xfrm>
          <a:prstGeom prst="rect">
            <a:avLst/>
          </a:prstGeom>
          <a:noFill/>
          <a:extLst>
            <a:ext uri="{909E8E84-426E-40DD-AFC4-6F175D3DCCD1}">
              <a14:hiddenFill xmlns:a14="http://schemas.microsoft.com/office/drawing/2010/main">
                <a:solidFill>
                  <a:srgbClr val="FFFFFF"/>
                </a:solidFill>
              </a14:hiddenFill>
            </a:ext>
          </a:extLst>
        </p:spPr>
      </p:pic>
      <p:sp>
        <p:nvSpPr>
          <p:cNvPr id="532484" name="Text Box 4"/>
          <p:cNvSpPr txBox="1">
            <a:spLocks noChangeArrowheads="1"/>
          </p:cNvSpPr>
          <p:nvPr/>
        </p:nvSpPr>
        <p:spPr bwMode="auto">
          <a:xfrm>
            <a:off x="7429500" y="406400"/>
            <a:ext cx="276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sz="2400" b="1">
                <a:latin typeface="Trebuchet MS" pitchFamily="34" charset="0"/>
              </a:rPr>
              <a:t>C stock -Year 30</a:t>
            </a:r>
          </a:p>
        </p:txBody>
      </p:sp>
      <p:pic>
        <p:nvPicPr>
          <p:cNvPr id="532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0" y="4318000"/>
            <a:ext cx="470535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555940" y="6417333"/>
            <a:ext cx="1260140" cy="307777"/>
          </a:xfrm>
          <a:prstGeom prst="rect">
            <a:avLst/>
          </a:prstGeom>
          <a:solidFill>
            <a:schemeClr val="bg1"/>
          </a:solidFill>
        </p:spPr>
        <p:txBody>
          <a:bodyPr wrap="square" rtlCol="0">
            <a:spAutoFit/>
          </a:bodyPr>
          <a:lstStyle/>
          <a:p>
            <a:pPr algn="ctr"/>
            <a:r>
              <a:rPr lang="pt-PT" sz="1400" dirty="0">
                <a:latin typeface="+mj-lt"/>
              </a:rPr>
              <a:t>Age class</a:t>
            </a:r>
            <a:endParaRPr lang="en-US" sz="1400" dirty="0">
              <a:latin typeface="+mj-lt"/>
            </a:endParaRPr>
          </a:p>
        </p:txBody>
      </p:sp>
    </p:spTree>
    <p:extLst>
      <p:ext uri="{BB962C8B-B14F-4D97-AF65-F5344CB8AC3E}">
        <p14:creationId xmlns:p14="http://schemas.microsoft.com/office/powerpoint/2010/main" val="77593632"/>
      </p:ext>
    </p:extLst>
  </p:cSld>
  <p:clrMapOvr>
    <a:masterClrMapping/>
  </p:clrMapOvr>
  <p:transition advTm="1000"/>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3506" name="Rectangle 2"/>
          <p:cNvSpPr>
            <a:spLocks noChangeArrowheads="1"/>
          </p:cNvSpPr>
          <p:nvPr/>
        </p:nvSpPr>
        <p:spPr bwMode="auto">
          <a:xfrm>
            <a:off x="152400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533507" name="Picture 3" descr="Carbono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01" y="539750"/>
            <a:ext cx="8867775" cy="3652838"/>
          </a:xfrm>
          <a:prstGeom prst="rect">
            <a:avLst/>
          </a:prstGeom>
          <a:noFill/>
          <a:extLst>
            <a:ext uri="{909E8E84-426E-40DD-AFC4-6F175D3DCCD1}">
              <a14:hiddenFill xmlns:a14="http://schemas.microsoft.com/office/drawing/2010/main">
                <a:solidFill>
                  <a:srgbClr val="FFFFFF"/>
                </a:solidFill>
              </a14:hiddenFill>
            </a:ext>
          </a:extLst>
        </p:spPr>
      </p:pic>
      <p:sp>
        <p:nvSpPr>
          <p:cNvPr id="533508" name="Text Box 4"/>
          <p:cNvSpPr txBox="1">
            <a:spLocks noChangeArrowheads="1"/>
          </p:cNvSpPr>
          <p:nvPr/>
        </p:nvSpPr>
        <p:spPr bwMode="auto">
          <a:xfrm>
            <a:off x="7429500" y="406400"/>
            <a:ext cx="276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sz="2400" b="1">
                <a:latin typeface="Trebuchet MS" pitchFamily="34" charset="0"/>
              </a:rPr>
              <a:t>C stock -Year 40</a:t>
            </a:r>
          </a:p>
        </p:txBody>
      </p:sp>
      <p:pic>
        <p:nvPicPr>
          <p:cNvPr id="533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1" y="4318001"/>
            <a:ext cx="469582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555940" y="6417333"/>
            <a:ext cx="1260140" cy="307777"/>
          </a:xfrm>
          <a:prstGeom prst="rect">
            <a:avLst/>
          </a:prstGeom>
          <a:solidFill>
            <a:schemeClr val="bg1"/>
          </a:solidFill>
        </p:spPr>
        <p:txBody>
          <a:bodyPr wrap="square" rtlCol="0">
            <a:spAutoFit/>
          </a:bodyPr>
          <a:lstStyle/>
          <a:p>
            <a:pPr algn="ctr"/>
            <a:r>
              <a:rPr lang="pt-PT" sz="1400" dirty="0">
                <a:latin typeface="+mj-lt"/>
              </a:rPr>
              <a:t>Age class</a:t>
            </a:r>
            <a:endParaRPr lang="en-US" sz="1400" dirty="0">
              <a:latin typeface="+mj-lt"/>
            </a:endParaRPr>
          </a:p>
        </p:txBody>
      </p:sp>
    </p:spTree>
    <p:extLst>
      <p:ext uri="{BB962C8B-B14F-4D97-AF65-F5344CB8AC3E}">
        <p14:creationId xmlns:p14="http://schemas.microsoft.com/office/powerpoint/2010/main" val="993633011"/>
      </p:ext>
    </p:extLst>
  </p:cSld>
  <p:clrMapOvr>
    <a:masterClrMapping/>
  </p:clrMapOvr>
  <p:transition advTm="1000"/>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4530" name="Rectangle 2"/>
          <p:cNvSpPr>
            <a:spLocks noChangeArrowheads="1"/>
          </p:cNvSpPr>
          <p:nvPr/>
        </p:nvSpPr>
        <p:spPr bwMode="auto">
          <a:xfrm>
            <a:off x="152400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534531" name="Picture 3" descr="Carbono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01" y="539750"/>
            <a:ext cx="8867775" cy="3652838"/>
          </a:xfrm>
          <a:prstGeom prst="rect">
            <a:avLst/>
          </a:prstGeom>
          <a:noFill/>
          <a:extLst>
            <a:ext uri="{909E8E84-426E-40DD-AFC4-6F175D3DCCD1}">
              <a14:hiddenFill xmlns:a14="http://schemas.microsoft.com/office/drawing/2010/main">
                <a:solidFill>
                  <a:srgbClr val="FFFFFF"/>
                </a:solidFill>
              </a14:hiddenFill>
            </a:ext>
          </a:extLst>
        </p:spPr>
      </p:pic>
      <p:sp>
        <p:nvSpPr>
          <p:cNvPr id="534532" name="Text Box 4"/>
          <p:cNvSpPr txBox="1">
            <a:spLocks noChangeArrowheads="1"/>
          </p:cNvSpPr>
          <p:nvPr/>
        </p:nvSpPr>
        <p:spPr bwMode="auto">
          <a:xfrm>
            <a:off x="7429500" y="406400"/>
            <a:ext cx="276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sz="2400" b="1">
                <a:latin typeface="Trebuchet MS" pitchFamily="34" charset="0"/>
              </a:rPr>
              <a:t>C stock -Year 50</a:t>
            </a:r>
          </a:p>
        </p:txBody>
      </p:sp>
      <p:pic>
        <p:nvPicPr>
          <p:cNvPr id="534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1" y="4318001"/>
            <a:ext cx="4714875"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555940" y="6417333"/>
            <a:ext cx="1260140" cy="307777"/>
          </a:xfrm>
          <a:prstGeom prst="rect">
            <a:avLst/>
          </a:prstGeom>
          <a:solidFill>
            <a:schemeClr val="bg1"/>
          </a:solidFill>
        </p:spPr>
        <p:txBody>
          <a:bodyPr wrap="square" rtlCol="0">
            <a:spAutoFit/>
          </a:bodyPr>
          <a:lstStyle/>
          <a:p>
            <a:pPr algn="ctr"/>
            <a:r>
              <a:rPr lang="pt-PT" sz="1400" dirty="0">
                <a:latin typeface="+mj-lt"/>
              </a:rPr>
              <a:t>Age class</a:t>
            </a:r>
            <a:endParaRPr lang="en-US" sz="1400" dirty="0">
              <a:latin typeface="+mj-lt"/>
            </a:endParaRPr>
          </a:p>
        </p:txBody>
      </p:sp>
      <p:sp>
        <p:nvSpPr>
          <p:cNvPr id="2" name="Rectangle 1"/>
          <p:cNvSpPr/>
          <p:nvPr/>
        </p:nvSpPr>
        <p:spPr>
          <a:xfrm>
            <a:off x="5240637" y="3244334"/>
            <a:ext cx="1710725" cy="369332"/>
          </a:xfrm>
          <a:prstGeom prst="rect">
            <a:avLst/>
          </a:prstGeom>
        </p:spPr>
        <p:txBody>
          <a:bodyPr wrap="none">
            <a:spAutoFit/>
          </a:bodyPr>
          <a:lstStyle/>
          <a:p>
            <a:r>
              <a:rPr lang="pt-PT" dirty="0" err="1">
                <a:latin typeface="Arial" panose="020B0604020202020204" pitchFamily="34" charset="0"/>
                <a:ea typeface="Times New Roman" panose="02020603050405020304" pitchFamily="18" charset="0"/>
                <a:cs typeface="Times New Roman" panose="02020603050405020304" pitchFamily="18" charset="0"/>
              </a:rPr>
              <a:t>janecopeco</a:t>
            </a:r>
            <a:r>
              <a:rPr lang="pt-PT" dirty="0">
                <a:latin typeface="Arial" panose="020B0604020202020204" pitchFamily="34" charset="0"/>
                <a:ea typeface="Times New Roman" panose="02020603050405020304" pitchFamily="18" charset="0"/>
                <a:cs typeface="Times New Roman" panose="02020603050405020304" pitchFamily="18" charset="0"/>
              </a:rPr>
              <a:t>*90</a:t>
            </a:r>
            <a:endParaRPr lang="pt-PT" dirty="0"/>
          </a:p>
        </p:txBody>
      </p:sp>
    </p:spTree>
    <p:extLst>
      <p:ext uri="{BB962C8B-B14F-4D97-AF65-F5344CB8AC3E}">
        <p14:creationId xmlns:p14="http://schemas.microsoft.com/office/powerpoint/2010/main" val="2994957602"/>
      </p:ext>
    </p:extLst>
  </p:cSld>
  <p:clrMapOvr>
    <a:masterClrMapping/>
  </p:clrMapOvr>
  <p:transition advTm="100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Global indicators of sustainability / ES</a:t>
            </a:r>
            <a:endParaRPr lang="pt-PT" dirty="0"/>
          </a:p>
        </p:txBody>
      </p:sp>
      <p:sp>
        <p:nvSpPr>
          <p:cNvPr id="5" name="Content Placeholder 4"/>
          <p:cNvSpPr>
            <a:spLocks noGrp="1"/>
          </p:cNvSpPr>
          <p:nvPr>
            <p:ph idx="1"/>
          </p:nvPr>
        </p:nvSpPr>
        <p:spPr/>
        <p:txBody>
          <a:bodyPr/>
          <a:lstStyle/>
          <a:p>
            <a:r>
              <a:rPr lang="en-GB" dirty="0"/>
              <a:t>Here we can compute, for each year, a large set of indicators of sustainability / ecosystem services</a:t>
            </a:r>
          </a:p>
          <a:p>
            <a:pPr lvl="1"/>
            <a:r>
              <a:rPr lang="en-GB" dirty="0"/>
              <a:t>Carbon stock and carbon sequestration</a:t>
            </a:r>
          </a:p>
          <a:p>
            <a:pPr lvl="1"/>
            <a:r>
              <a:rPr lang="en-GB" dirty="0"/>
              <a:t>Diversity indicators (e.g. Shannon-Winner for age </a:t>
            </a:r>
            <a:r>
              <a:rPr lang="en-GB" dirty="0" err="1"/>
              <a:t>classe</a:t>
            </a:r>
            <a:r>
              <a:rPr lang="en-GB" dirty="0"/>
              <a:t>, forest types, </a:t>
            </a:r>
            <a:r>
              <a:rPr lang="en-GB" dirty="0" err="1"/>
              <a:t>etc</a:t>
            </a:r>
            <a:r>
              <a:rPr lang="en-GB" dirty="0"/>
              <a:t>)</a:t>
            </a:r>
          </a:p>
          <a:p>
            <a:pPr lvl="1"/>
            <a:r>
              <a:rPr lang="en-GB" dirty="0"/>
              <a:t>Wages and employment</a:t>
            </a:r>
          </a:p>
          <a:p>
            <a:pPr lvl="1"/>
            <a:r>
              <a:rPr lang="en-GB" dirty="0"/>
              <a:t>% of areas dedicated to recreation</a:t>
            </a:r>
          </a:p>
          <a:p>
            <a:pPr lvl="1"/>
            <a:r>
              <a:rPr lang="en-GB" dirty="0"/>
              <a:t>Burned area</a:t>
            </a:r>
          </a:p>
          <a:p>
            <a:pPr lvl="1"/>
            <a:r>
              <a:rPr lang="en-GB" dirty="0"/>
              <a:t>Area with health problems</a:t>
            </a:r>
            <a:endParaRPr lang="pt-PT" dirty="0"/>
          </a:p>
          <a:p>
            <a:pPr lvl="1"/>
            <a:r>
              <a:rPr lang="en-GB" dirty="0"/>
              <a:t>----</a:t>
            </a:r>
          </a:p>
        </p:txBody>
      </p:sp>
    </p:spTree>
    <p:extLst>
      <p:ext uri="{BB962C8B-B14F-4D97-AF65-F5344CB8AC3E}">
        <p14:creationId xmlns:p14="http://schemas.microsoft.com/office/powerpoint/2010/main" val="234528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left)">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1838325" y="441325"/>
            <a:ext cx="8515350" cy="711200"/>
          </a:xfrm>
        </p:spPr>
        <p:txBody>
          <a:bodyPr/>
          <a:lstStyle/>
          <a:p>
            <a:r>
              <a:rPr lang="pt-PT"/>
              <a:t>Evolution of C stocks</a:t>
            </a:r>
          </a:p>
        </p:txBody>
      </p:sp>
      <p:sp>
        <p:nvSpPr>
          <p:cNvPr id="537604" name="Rectangle 4"/>
          <p:cNvSpPr>
            <a:spLocks noChangeArrowheads="1"/>
          </p:cNvSpPr>
          <p:nvPr/>
        </p:nvSpPr>
        <p:spPr bwMode="auto">
          <a:xfrm>
            <a:off x="1836738" y="1125539"/>
            <a:ext cx="8515350" cy="5068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5376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9239" y="1223964"/>
            <a:ext cx="6611937"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0147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37605"/>
                                        </p:tgtEl>
                                        <p:attrNameLst>
                                          <p:attrName>style.visibility</p:attrName>
                                        </p:attrNameLst>
                                      </p:cBhvr>
                                      <p:to>
                                        <p:strVal val="visible"/>
                                      </p:to>
                                    </p:set>
                                    <p:animEffect transition="in" filter="dissolve">
                                      <p:cBhvr>
                                        <p:cTn id="7" dur="500"/>
                                        <p:tgtEl>
                                          <p:spTgt spid="537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9650" name="Rectangle 2"/>
          <p:cNvSpPr>
            <a:spLocks noChangeArrowheads="1"/>
          </p:cNvSpPr>
          <p:nvPr/>
        </p:nvSpPr>
        <p:spPr bwMode="auto">
          <a:xfrm>
            <a:off x="152400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p>
        </p:txBody>
      </p:sp>
      <p:sp>
        <p:nvSpPr>
          <p:cNvPr id="539651" name="Rectangle 3"/>
          <p:cNvSpPr>
            <a:spLocks noChangeArrowheads="1"/>
          </p:cNvSpPr>
          <p:nvPr/>
        </p:nvSpPr>
        <p:spPr bwMode="auto">
          <a:xfrm>
            <a:off x="4116388" y="14843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539652" name="Rectangle 4"/>
          <p:cNvSpPr>
            <a:spLocks noChangeArrowheads="1"/>
          </p:cNvSpPr>
          <p:nvPr/>
        </p:nvSpPr>
        <p:spPr bwMode="auto">
          <a:xfrm>
            <a:off x="1714500" y="22812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539653" name="Rectangle 5"/>
          <p:cNvSpPr>
            <a:spLocks noChangeArrowheads="1"/>
          </p:cNvSpPr>
          <p:nvPr/>
        </p:nvSpPr>
        <p:spPr bwMode="auto">
          <a:xfrm>
            <a:off x="3205163" y="24098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539654" name="Rectangle 6"/>
          <p:cNvSpPr>
            <a:spLocks noChangeArrowheads="1"/>
          </p:cNvSpPr>
          <p:nvPr/>
        </p:nvSpPr>
        <p:spPr bwMode="auto">
          <a:xfrm>
            <a:off x="3271838" y="24003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539655" name="Rectangle 7"/>
          <p:cNvSpPr>
            <a:spLocks noChangeArrowheads="1"/>
          </p:cNvSpPr>
          <p:nvPr/>
        </p:nvSpPr>
        <p:spPr bwMode="auto">
          <a:xfrm>
            <a:off x="4210050" y="19002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539656" name="Rectangle 8"/>
          <p:cNvSpPr>
            <a:spLocks noChangeArrowheads="1"/>
          </p:cNvSpPr>
          <p:nvPr/>
        </p:nvSpPr>
        <p:spPr bwMode="auto">
          <a:xfrm>
            <a:off x="4286250" y="22860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539657" name="Rectangle 9"/>
          <p:cNvSpPr>
            <a:spLocks noChangeArrowheads="1"/>
          </p:cNvSpPr>
          <p:nvPr/>
        </p:nvSpPr>
        <p:spPr bwMode="auto">
          <a:xfrm>
            <a:off x="3876675" y="23669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pic>
        <p:nvPicPr>
          <p:cNvPr id="539658" name="Picture 10"/>
          <p:cNvPicPr>
            <a:picLocks noChangeAspect="1" noChangeArrowheads="1"/>
          </p:cNvPicPr>
          <p:nvPr/>
        </p:nvPicPr>
        <p:blipFill>
          <a:blip r:embed="rId2">
            <a:extLst>
              <a:ext uri="{28A0092B-C50C-407E-A947-70E740481C1C}">
                <a14:useLocalDpi xmlns:a14="http://schemas.microsoft.com/office/drawing/2010/main" val="0"/>
              </a:ext>
            </a:extLst>
          </a:blip>
          <a:srcRect l="935" t="5589" r="546" b="1341"/>
          <a:stretch>
            <a:fillRect/>
          </a:stretch>
        </p:blipFill>
        <p:spPr bwMode="auto">
          <a:xfrm>
            <a:off x="-30048" y="717688"/>
            <a:ext cx="9144000" cy="678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9659" name="Rectangle 11"/>
          <p:cNvSpPr>
            <a:spLocks noChangeArrowheads="1"/>
          </p:cNvSpPr>
          <p:nvPr/>
        </p:nvSpPr>
        <p:spPr bwMode="auto">
          <a:xfrm>
            <a:off x="1841500" y="266700"/>
            <a:ext cx="8089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400" b="1">
                <a:latin typeface="Arial" charset="0"/>
                <a:cs typeface="Times New Roman" pitchFamily="18" charset="0"/>
              </a:rPr>
              <a:t>Real-time 3D visualization of the landscape</a:t>
            </a:r>
            <a:endParaRPr lang="en-US" sz="2400" b="1">
              <a:latin typeface="Arial" charset="0"/>
            </a:endParaRPr>
          </a:p>
        </p:txBody>
      </p:sp>
      <p:pic>
        <p:nvPicPr>
          <p:cNvPr id="53966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757" y="717688"/>
            <a:ext cx="6621463"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661" name="Picture 13"/>
          <p:cNvPicPr>
            <a:picLocks noChangeAspect="1" noChangeArrowheads="1"/>
          </p:cNvPicPr>
          <p:nvPr/>
        </p:nvPicPr>
        <p:blipFill>
          <a:blip r:embed="rId4">
            <a:extLst>
              <a:ext uri="{28A0092B-C50C-407E-A947-70E740481C1C}">
                <a14:useLocalDpi xmlns:a14="http://schemas.microsoft.com/office/drawing/2010/main" val="0"/>
              </a:ext>
            </a:extLst>
          </a:blip>
          <a:srcRect l="1833" t="5316" r="507" b="1788"/>
          <a:stretch>
            <a:fillRect/>
          </a:stretch>
        </p:blipFill>
        <p:spPr bwMode="auto">
          <a:xfrm>
            <a:off x="6742920" y="2928937"/>
            <a:ext cx="54483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4935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39658"/>
                                        </p:tgtEl>
                                        <p:attrNameLst>
                                          <p:attrName>style.visibility</p:attrName>
                                        </p:attrNameLst>
                                      </p:cBhvr>
                                      <p:to>
                                        <p:strVal val="visible"/>
                                      </p:to>
                                    </p:set>
                                    <p:animEffect transition="in" filter="dissolve">
                                      <p:cBhvr>
                                        <p:cTn id="7" dur="500"/>
                                        <p:tgtEl>
                                          <p:spTgt spid="5396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39660"/>
                                        </p:tgtEl>
                                        <p:attrNameLst>
                                          <p:attrName>style.visibility</p:attrName>
                                        </p:attrNameLst>
                                      </p:cBhvr>
                                      <p:to>
                                        <p:strVal val="visible"/>
                                      </p:to>
                                    </p:set>
                                    <p:animEffect transition="in" filter="dissolve">
                                      <p:cBhvr>
                                        <p:cTn id="12" dur="500"/>
                                        <p:tgtEl>
                                          <p:spTgt spid="5396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39661"/>
                                        </p:tgtEl>
                                        <p:attrNameLst>
                                          <p:attrName>style.visibility</p:attrName>
                                        </p:attrNameLst>
                                      </p:cBhvr>
                                      <p:to>
                                        <p:strVal val="visible"/>
                                      </p:to>
                                    </p:set>
                                    <p:animEffect transition="in" filter="dissolve">
                                      <p:cBhvr>
                                        <p:cTn id="17" dur="500"/>
                                        <p:tgtEl>
                                          <p:spTgt spid="539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title"/>
          </p:nvPr>
        </p:nvSpPr>
        <p:spPr>
          <a:xfrm>
            <a:off x="1838325" y="2717800"/>
            <a:ext cx="8515350" cy="711200"/>
          </a:xfrm>
        </p:spPr>
        <p:txBody>
          <a:bodyPr/>
          <a:lstStyle/>
          <a:p>
            <a:r>
              <a:rPr lang="pt-PT" sz="3400"/>
              <a:t>Regional simulators</a:t>
            </a:r>
          </a:p>
        </p:txBody>
      </p:sp>
    </p:spTree>
    <p:extLst>
      <p:ext uri="{BB962C8B-B14F-4D97-AF65-F5344CB8AC3E}">
        <p14:creationId xmlns:p14="http://schemas.microsoft.com/office/powerpoint/2010/main" val="2307885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Evolution of Forestry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25354652"/>
              </p:ext>
            </p:extLst>
          </p:nvPr>
        </p:nvGraphicFramePr>
        <p:xfrm>
          <a:off x="767409" y="1338263"/>
          <a:ext cx="10873207" cy="1737360"/>
        </p:xfrm>
        <a:graphic>
          <a:graphicData uri="http://schemas.openxmlformats.org/drawingml/2006/table">
            <a:tbl>
              <a:tblPr firstRow="1" bandRow="1">
                <a:tableStyleId>{1FECB4D8-DB02-4DC6-A0A2-4F2EBAE1DC90}</a:tableStyleId>
              </a:tblPr>
              <a:tblGrid>
                <a:gridCol w="4791534">
                  <a:extLst>
                    <a:ext uri="{9D8B030D-6E8A-4147-A177-3AD203B41FA5}">
                      <a16:colId xmlns:a16="http://schemas.microsoft.com/office/drawing/2014/main" val="2272971123"/>
                    </a:ext>
                  </a:extLst>
                </a:gridCol>
                <a:gridCol w="1197986">
                  <a:extLst>
                    <a:ext uri="{9D8B030D-6E8A-4147-A177-3AD203B41FA5}">
                      <a16:colId xmlns:a16="http://schemas.microsoft.com/office/drawing/2014/main" val="988980232"/>
                    </a:ext>
                  </a:extLst>
                </a:gridCol>
                <a:gridCol w="4883687">
                  <a:extLst>
                    <a:ext uri="{9D8B030D-6E8A-4147-A177-3AD203B41FA5}">
                      <a16:colId xmlns:a16="http://schemas.microsoft.com/office/drawing/2014/main" val="1553161866"/>
                    </a:ext>
                  </a:extLst>
                </a:gridCol>
              </a:tblGrid>
              <a:tr h="370840">
                <a:tc>
                  <a:txBody>
                    <a:bodyPr/>
                    <a:lstStyle/>
                    <a:p>
                      <a:r>
                        <a:rPr lang="pt-PT" sz="2400" dirty="0"/>
                        <a:t>Stage</a:t>
                      </a:r>
                      <a:r>
                        <a:rPr lang="pt-PT" sz="2400" baseline="0" dirty="0"/>
                        <a:t> of development</a:t>
                      </a:r>
                      <a:endParaRPr lang="en-US" sz="2400" dirty="0"/>
                    </a:p>
                  </a:txBody>
                  <a:tcPr>
                    <a:solidFill>
                      <a:srgbClr val="009900"/>
                    </a:solidFill>
                  </a:tcPr>
                </a:tc>
                <a:tc>
                  <a:txBody>
                    <a:bodyPr/>
                    <a:lstStyle/>
                    <a:p>
                      <a:endParaRPr lang="en-US" sz="2400" dirty="0"/>
                    </a:p>
                  </a:txBody>
                  <a:tcPr>
                    <a:solidFill>
                      <a:srgbClr val="009900"/>
                    </a:solidFill>
                  </a:tcPr>
                </a:tc>
                <a:tc>
                  <a:txBody>
                    <a:bodyPr/>
                    <a:lstStyle/>
                    <a:p>
                      <a:r>
                        <a:rPr lang="pt-PT" sz="2400" dirty="0"/>
                        <a:t>Result</a:t>
                      </a:r>
                      <a:endParaRPr lang="en-US" sz="2400" dirty="0"/>
                    </a:p>
                  </a:txBody>
                  <a:tcPr>
                    <a:solidFill>
                      <a:srgbClr val="009900"/>
                    </a:solidFill>
                  </a:tcPr>
                </a:tc>
                <a:extLst>
                  <a:ext uri="{0D108BD9-81ED-4DB2-BD59-A6C34878D82A}">
                    <a16:rowId xmlns:a16="http://schemas.microsoft.com/office/drawing/2014/main" val="1550824242"/>
                  </a:ext>
                </a:extLst>
              </a:tr>
              <a:tr h="370840">
                <a:tc>
                  <a:txBody>
                    <a:bodyPr/>
                    <a:lstStyle/>
                    <a:p>
                      <a:r>
                        <a:rPr lang="pt-PT" sz="2400" dirty="0"/>
                        <a:t>Preforestry - exploitation</a:t>
                      </a:r>
                      <a:endParaRPr lang="en-US" sz="2400" dirty="0"/>
                    </a:p>
                  </a:txBody>
                  <a:tcPr/>
                </a:tc>
                <a:tc>
                  <a:txBody>
                    <a:bodyPr/>
                    <a:lstStyle/>
                    <a:p>
                      <a:endParaRPr lang="en-US" sz="2400" dirty="0"/>
                    </a:p>
                  </a:txBody>
                  <a:tcPr/>
                </a:tc>
                <a:tc>
                  <a:txBody>
                    <a:bodyPr/>
                    <a:lstStyle/>
                    <a:p>
                      <a:r>
                        <a:rPr lang="en-US" sz="2400" dirty="0"/>
                        <a:t>Resource depletion</a:t>
                      </a:r>
                    </a:p>
                  </a:txBody>
                  <a:tcPr/>
                </a:tc>
                <a:extLst>
                  <a:ext uri="{0D108BD9-81ED-4DB2-BD59-A6C34878D82A}">
                    <a16:rowId xmlns:a16="http://schemas.microsoft.com/office/drawing/2014/main" val="2006478421"/>
                  </a:ext>
                </a:extLst>
              </a:tr>
              <a:tr h="370840">
                <a:tc>
                  <a:txBody>
                    <a:bodyPr/>
                    <a:lstStyle/>
                    <a:p>
                      <a:r>
                        <a:rPr lang="pt-PT" sz="2400" dirty="0"/>
                        <a:t>Administrative forestry</a:t>
                      </a:r>
                      <a:endParaRPr lang="en-US" sz="2400" dirty="0"/>
                    </a:p>
                    <a:p>
                      <a:r>
                        <a:rPr lang="pt-PT" sz="2400" dirty="0"/>
                        <a:t>(timber oriented)</a:t>
                      </a:r>
                      <a:endParaRPr lang="en-US" sz="2400" dirty="0"/>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3542554057"/>
                  </a:ext>
                </a:extLst>
              </a:tr>
            </a:tbl>
          </a:graphicData>
        </a:graphic>
      </p:graphicFrame>
      <p:sp>
        <p:nvSpPr>
          <p:cNvPr id="27" name="TextBox 26"/>
          <p:cNvSpPr txBox="1"/>
          <p:nvPr/>
        </p:nvSpPr>
        <p:spPr>
          <a:xfrm>
            <a:off x="8112224" y="6300028"/>
            <a:ext cx="3816424" cy="369332"/>
          </a:xfrm>
          <a:prstGeom prst="rect">
            <a:avLst/>
          </a:prstGeom>
          <a:noFill/>
        </p:spPr>
        <p:txBody>
          <a:bodyPr wrap="square" rtlCol="0">
            <a:spAutoFit/>
          </a:bodyPr>
          <a:lstStyle/>
          <a:p>
            <a:pPr algn="r"/>
            <a:r>
              <a:rPr lang="pt-PT" dirty="0">
                <a:solidFill>
                  <a:srgbClr val="008000"/>
                </a:solidFill>
              </a:rPr>
              <a:t>(adapted from Kimmins, 1997)</a:t>
            </a:r>
            <a:endParaRPr lang="en-US" dirty="0">
              <a:solidFill>
                <a:srgbClr val="008000"/>
              </a:solidFill>
            </a:endParaRPr>
          </a:p>
        </p:txBody>
      </p:sp>
      <p:sp>
        <p:nvSpPr>
          <p:cNvPr id="7" name="Right Arrow 6"/>
          <p:cNvSpPr/>
          <p:nvPr/>
        </p:nvSpPr>
        <p:spPr>
          <a:xfrm>
            <a:off x="5519936" y="1916832"/>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5519936" y="2520922"/>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9672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p:txBody>
          <a:bodyPr/>
          <a:lstStyle/>
          <a:p>
            <a:r>
              <a:rPr lang="en-US"/>
              <a:t>Regional simulators</a:t>
            </a:r>
            <a:endParaRPr lang="pt-PT"/>
          </a:p>
        </p:txBody>
      </p:sp>
      <p:sp>
        <p:nvSpPr>
          <p:cNvPr id="560132" name="Rectangle 4"/>
          <p:cNvSpPr>
            <a:spLocks noGrp="1" noChangeArrowheads="1"/>
          </p:cNvSpPr>
          <p:nvPr>
            <p:ph idx="1"/>
          </p:nvPr>
        </p:nvSpPr>
        <p:spPr/>
        <p:txBody>
          <a:bodyPr/>
          <a:lstStyle/>
          <a:p>
            <a:r>
              <a:rPr lang="pt-PT"/>
              <a:t>Start with NFI information to characterize the forest resources in a region (e.g. NUT, country, Europe)</a:t>
            </a:r>
          </a:p>
          <a:p>
            <a:r>
              <a:rPr lang="pt-PT"/>
              <a:t>use forest growth models to predict long-term development of forest resources in the region</a:t>
            </a:r>
          </a:p>
          <a:p>
            <a:r>
              <a:rPr lang="pt-PT"/>
              <a:t>take into account the influence of a certain number of external variables – the drivers</a:t>
            </a:r>
          </a:p>
          <a:p>
            <a:r>
              <a:rPr lang="pt-PT"/>
              <a:t>compute the subset of sustainability indicators that directly relate to forest resources</a:t>
            </a:r>
          </a:p>
          <a:p>
            <a:pPr lvl="1"/>
            <a:endParaRPr lang="pt-PT" dirty="0"/>
          </a:p>
        </p:txBody>
      </p:sp>
    </p:spTree>
    <p:extLst>
      <p:ext uri="{BB962C8B-B14F-4D97-AF65-F5344CB8AC3E}">
        <p14:creationId xmlns:p14="http://schemas.microsoft.com/office/powerpoint/2010/main" val="1640236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60132">
                                            <p:txEl>
                                              <p:pRg st="0" end="0"/>
                                            </p:txEl>
                                          </p:spTgt>
                                        </p:tgtEl>
                                        <p:attrNameLst>
                                          <p:attrName>style.visibility</p:attrName>
                                        </p:attrNameLst>
                                      </p:cBhvr>
                                      <p:to>
                                        <p:strVal val="visible"/>
                                      </p:to>
                                    </p:set>
                                    <p:animEffect transition="in" filter="wipe(left)">
                                      <p:cBhvr>
                                        <p:cTn id="7" dur="500"/>
                                        <p:tgtEl>
                                          <p:spTgt spid="5601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60132">
                                            <p:txEl>
                                              <p:pRg st="1" end="1"/>
                                            </p:txEl>
                                          </p:spTgt>
                                        </p:tgtEl>
                                        <p:attrNameLst>
                                          <p:attrName>style.visibility</p:attrName>
                                        </p:attrNameLst>
                                      </p:cBhvr>
                                      <p:to>
                                        <p:strVal val="visible"/>
                                      </p:to>
                                    </p:set>
                                    <p:animEffect transition="in" filter="wipe(left)">
                                      <p:cBhvr>
                                        <p:cTn id="12" dur="500"/>
                                        <p:tgtEl>
                                          <p:spTgt spid="5601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60132">
                                            <p:txEl>
                                              <p:pRg st="2" end="2"/>
                                            </p:txEl>
                                          </p:spTgt>
                                        </p:tgtEl>
                                        <p:attrNameLst>
                                          <p:attrName>style.visibility</p:attrName>
                                        </p:attrNameLst>
                                      </p:cBhvr>
                                      <p:to>
                                        <p:strVal val="visible"/>
                                      </p:to>
                                    </p:set>
                                    <p:animEffect transition="in" filter="wipe(left)">
                                      <p:cBhvr>
                                        <p:cTn id="17" dur="500"/>
                                        <p:tgtEl>
                                          <p:spTgt spid="56013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60132">
                                            <p:txEl>
                                              <p:pRg st="3" end="3"/>
                                            </p:txEl>
                                          </p:spTgt>
                                        </p:tgtEl>
                                        <p:attrNameLst>
                                          <p:attrName>style.visibility</p:attrName>
                                        </p:attrNameLst>
                                      </p:cBhvr>
                                      <p:to>
                                        <p:strVal val="visible"/>
                                      </p:to>
                                    </p:set>
                                    <p:animEffect transition="in" filter="wipe(left)">
                                      <p:cBhvr>
                                        <p:cTn id="22" dur="500"/>
                                        <p:tgtEl>
                                          <p:spTgt spid="5601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65657" name="Group 89"/>
          <p:cNvGrpSpPr>
            <a:grpSpLocks/>
          </p:cNvGrpSpPr>
          <p:nvPr/>
        </p:nvGrpSpPr>
        <p:grpSpPr bwMode="auto">
          <a:xfrm>
            <a:off x="218015" y="2896049"/>
            <a:ext cx="1280636" cy="588963"/>
            <a:chOff x="59" y="1145"/>
            <a:chExt cx="658" cy="371"/>
          </a:xfrm>
        </p:grpSpPr>
        <p:sp>
          <p:nvSpPr>
            <p:cNvPr id="365572" name="AutoShape 4"/>
            <p:cNvSpPr>
              <a:spLocks noChangeArrowheads="1"/>
            </p:cNvSpPr>
            <p:nvPr/>
          </p:nvSpPr>
          <p:spPr bwMode="auto">
            <a:xfrm>
              <a:off x="59" y="1153"/>
              <a:ext cx="658" cy="363"/>
            </a:xfrm>
            <a:prstGeom prst="parallelogram">
              <a:avLst>
                <a:gd name="adj" fmla="val 45317"/>
              </a:avLst>
            </a:prstGeom>
            <a:noFill/>
            <a:ln w="57150">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365573" name="Text Box 5"/>
            <p:cNvSpPr txBox="1">
              <a:spLocks noChangeArrowheads="1"/>
            </p:cNvSpPr>
            <p:nvPr/>
          </p:nvSpPr>
          <p:spPr bwMode="auto">
            <a:xfrm>
              <a:off x="169" y="1145"/>
              <a:ext cx="421"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altLang="en-US" sz="1600" b="1" dirty="0">
                  <a:latin typeface="Arial" panose="020B0604020202020204" pitchFamily="34" charset="0"/>
                </a:rPr>
                <a:t>NFI data</a:t>
              </a:r>
            </a:p>
          </p:txBody>
        </p:sp>
      </p:grpSp>
      <p:sp>
        <p:nvSpPr>
          <p:cNvPr id="365575" name="Text Box 7"/>
          <p:cNvSpPr txBox="1">
            <a:spLocks noChangeArrowheads="1"/>
          </p:cNvSpPr>
          <p:nvPr/>
        </p:nvSpPr>
        <p:spPr bwMode="auto">
          <a:xfrm>
            <a:off x="2135560" y="2781301"/>
            <a:ext cx="1223962" cy="954107"/>
          </a:xfrm>
          <a:prstGeom prst="rect">
            <a:avLst/>
          </a:prstGeom>
          <a:noFill/>
          <a:ln w="57150">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sz="1600" b="1">
                <a:latin typeface="Arial" panose="020B0604020202020204" pitchFamily="34" charset="0"/>
              </a:rPr>
              <a:t>Forest resources</a:t>
            </a:r>
          </a:p>
          <a:p>
            <a:pPr>
              <a:spcBef>
                <a:spcPct val="50000"/>
              </a:spcBef>
            </a:pPr>
            <a:r>
              <a:rPr lang="pt-PT" altLang="en-US" sz="1600" b="1">
                <a:latin typeface="Arial" panose="020B0604020202020204" pitchFamily="34" charset="0"/>
              </a:rPr>
              <a:t>Year t</a:t>
            </a:r>
          </a:p>
        </p:txBody>
      </p:sp>
      <p:sp>
        <p:nvSpPr>
          <p:cNvPr id="365576" name="Text Box 8"/>
          <p:cNvSpPr txBox="1">
            <a:spLocks noChangeArrowheads="1"/>
          </p:cNvSpPr>
          <p:nvPr/>
        </p:nvSpPr>
        <p:spPr bwMode="auto">
          <a:xfrm>
            <a:off x="6223373" y="2659063"/>
            <a:ext cx="1597025" cy="1077218"/>
          </a:xfrm>
          <a:prstGeom prst="rect">
            <a:avLst/>
          </a:prstGeom>
          <a:noFill/>
          <a:ln w="57150">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sz="1600" b="1">
                <a:latin typeface="Arial" panose="020B0604020202020204" pitchFamily="34" charset="0"/>
              </a:rPr>
              <a:t>Modify forest resources according to drivers</a:t>
            </a:r>
          </a:p>
        </p:txBody>
      </p:sp>
      <p:sp>
        <p:nvSpPr>
          <p:cNvPr id="365577" name="Text Box 9"/>
          <p:cNvSpPr txBox="1">
            <a:spLocks noChangeArrowheads="1"/>
          </p:cNvSpPr>
          <p:nvPr/>
        </p:nvSpPr>
        <p:spPr bwMode="auto">
          <a:xfrm>
            <a:off x="3862761" y="2636838"/>
            <a:ext cx="1836737" cy="1077218"/>
          </a:xfrm>
          <a:prstGeom prst="rect">
            <a:avLst/>
          </a:prstGeom>
          <a:noFill/>
          <a:ln w="57150">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sz="1600" b="1">
                <a:latin typeface="Arial" panose="020B0604020202020204" pitchFamily="34" charset="0"/>
              </a:rPr>
              <a:t>Apply forest growth models to update forest resources</a:t>
            </a:r>
          </a:p>
        </p:txBody>
      </p:sp>
      <p:sp>
        <p:nvSpPr>
          <p:cNvPr id="365578" name="Text Box 10"/>
          <p:cNvSpPr txBox="1">
            <a:spLocks noChangeArrowheads="1"/>
          </p:cNvSpPr>
          <p:nvPr/>
        </p:nvSpPr>
        <p:spPr bwMode="auto">
          <a:xfrm>
            <a:off x="8364910" y="2781301"/>
            <a:ext cx="1223962" cy="954107"/>
          </a:xfrm>
          <a:prstGeom prst="rect">
            <a:avLst/>
          </a:prstGeom>
          <a:noFill/>
          <a:ln w="57150">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sz="1600" b="1">
                <a:latin typeface="Arial" panose="020B0604020202020204" pitchFamily="34" charset="0"/>
              </a:rPr>
              <a:t>Forest resources</a:t>
            </a:r>
          </a:p>
          <a:p>
            <a:pPr>
              <a:spcBef>
                <a:spcPct val="50000"/>
              </a:spcBef>
            </a:pPr>
            <a:r>
              <a:rPr lang="pt-PT" altLang="en-US" sz="1600" b="1">
                <a:latin typeface="Arial" panose="020B0604020202020204" pitchFamily="34" charset="0"/>
              </a:rPr>
              <a:t>Year t+1</a:t>
            </a:r>
          </a:p>
        </p:txBody>
      </p:sp>
      <p:grpSp>
        <p:nvGrpSpPr>
          <p:cNvPr id="365587" name="Group 19"/>
          <p:cNvGrpSpPr>
            <a:grpSpLocks/>
          </p:cNvGrpSpPr>
          <p:nvPr/>
        </p:nvGrpSpPr>
        <p:grpSpPr bwMode="auto">
          <a:xfrm>
            <a:off x="2567361" y="512764"/>
            <a:ext cx="6084887" cy="2268537"/>
            <a:chOff x="952" y="1389"/>
            <a:chExt cx="3720" cy="408"/>
          </a:xfrm>
        </p:grpSpPr>
        <p:sp>
          <p:nvSpPr>
            <p:cNvPr id="365582" name="Line 14"/>
            <p:cNvSpPr>
              <a:spLocks noChangeShapeType="1"/>
            </p:cNvSpPr>
            <p:nvPr/>
          </p:nvSpPr>
          <p:spPr bwMode="auto">
            <a:xfrm flipV="1">
              <a:off x="4649" y="1389"/>
              <a:ext cx="0" cy="408"/>
            </a:xfrm>
            <a:prstGeom prst="line">
              <a:avLst/>
            </a:prstGeom>
            <a:noFill/>
            <a:ln w="76200">
              <a:solidFill>
                <a:srgbClr val="1C1C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583" name="Line 15"/>
            <p:cNvSpPr>
              <a:spLocks noChangeShapeType="1"/>
            </p:cNvSpPr>
            <p:nvPr/>
          </p:nvSpPr>
          <p:spPr bwMode="auto">
            <a:xfrm flipH="1">
              <a:off x="952" y="1389"/>
              <a:ext cx="3720" cy="0"/>
            </a:xfrm>
            <a:prstGeom prst="line">
              <a:avLst/>
            </a:prstGeom>
            <a:noFill/>
            <a:ln w="76200">
              <a:solidFill>
                <a:srgbClr val="1C1C1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584" name="Line 16"/>
            <p:cNvSpPr>
              <a:spLocks noChangeShapeType="1"/>
            </p:cNvSpPr>
            <p:nvPr/>
          </p:nvSpPr>
          <p:spPr bwMode="auto">
            <a:xfrm flipV="1">
              <a:off x="975" y="1389"/>
              <a:ext cx="0" cy="408"/>
            </a:xfrm>
            <a:prstGeom prst="line">
              <a:avLst/>
            </a:prstGeom>
            <a:noFill/>
            <a:ln w="76200">
              <a:solidFill>
                <a:srgbClr val="1C1C1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65599" name="Line 31"/>
          <p:cNvSpPr>
            <a:spLocks noChangeShapeType="1"/>
          </p:cNvSpPr>
          <p:nvPr/>
        </p:nvSpPr>
        <p:spPr bwMode="auto">
          <a:xfrm>
            <a:off x="3357936" y="3249614"/>
            <a:ext cx="503237" cy="1587"/>
          </a:xfrm>
          <a:prstGeom prst="line">
            <a:avLst/>
          </a:prstGeom>
          <a:noFill/>
          <a:ln w="76200">
            <a:solidFill>
              <a:srgbClr val="1C1C1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600" name="Line 32"/>
          <p:cNvSpPr>
            <a:spLocks noChangeShapeType="1"/>
          </p:cNvSpPr>
          <p:nvPr/>
        </p:nvSpPr>
        <p:spPr bwMode="auto">
          <a:xfrm>
            <a:off x="7858497" y="3249614"/>
            <a:ext cx="503238" cy="1587"/>
          </a:xfrm>
          <a:prstGeom prst="line">
            <a:avLst/>
          </a:prstGeom>
          <a:noFill/>
          <a:ln w="76200">
            <a:solidFill>
              <a:srgbClr val="1C1C1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601" name="Line 33"/>
          <p:cNvSpPr>
            <a:spLocks noChangeShapeType="1"/>
          </p:cNvSpPr>
          <p:nvPr/>
        </p:nvSpPr>
        <p:spPr bwMode="auto">
          <a:xfrm>
            <a:off x="5699497" y="3249614"/>
            <a:ext cx="503238" cy="1587"/>
          </a:xfrm>
          <a:prstGeom prst="line">
            <a:avLst/>
          </a:prstGeom>
          <a:noFill/>
          <a:ln w="76200">
            <a:solidFill>
              <a:srgbClr val="1C1C1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65662" name="Group 94"/>
          <p:cNvGrpSpPr>
            <a:grpSpLocks/>
          </p:cNvGrpSpPr>
          <p:nvPr/>
        </p:nvGrpSpPr>
        <p:grpSpPr bwMode="auto">
          <a:xfrm>
            <a:off x="9984432" y="2630560"/>
            <a:ext cx="2159477" cy="1042525"/>
            <a:chOff x="4581" y="799"/>
            <a:chExt cx="1179" cy="613"/>
          </a:xfrm>
        </p:grpSpPr>
        <p:sp>
          <p:nvSpPr>
            <p:cNvPr id="365608" name="AutoShape 40"/>
            <p:cNvSpPr>
              <a:spLocks noChangeArrowheads="1"/>
            </p:cNvSpPr>
            <p:nvPr/>
          </p:nvSpPr>
          <p:spPr bwMode="auto">
            <a:xfrm>
              <a:off x="4581" y="799"/>
              <a:ext cx="1179" cy="613"/>
            </a:xfrm>
            <a:prstGeom prst="parallelogram">
              <a:avLst>
                <a:gd name="adj" fmla="val 48083"/>
              </a:avLst>
            </a:prstGeom>
            <a:noFill/>
            <a:ln w="57150">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5609" name="Text Box 41"/>
            <p:cNvSpPr txBox="1">
              <a:spLocks noChangeArrowheads="1"/>
            </p:cNvSpPr>
            <p:nvPr/>
          </p:nvSpPr>
          <p:spPr bwMode="auto">
            <a:xfrm>
              <a:off x="4717" y="969"/>
              <a:ext cx="981" cy="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sz="1600" b="1" dirty="0" err="1">
                  <a:latin typeface="Arial" panose="020B0604020202020204" pitchFamily="34" charset="0"/>
                </a:rPr>
                <a:t>Sustainability</a:t>
              </a:r>
              <a:r>
                <a:rPr lang="pt-PT" altLang="en-US" sz="1600" b="1" dirty="0">
                  <a:latin typeface="Arial" panose="020B0604020202020204" pitchFamily="34" charset="0"/>
                </a:rPr>
                <a:t> </a:t>
              </a:r>
              <a:r>
                <a:rPr lang="pt-PT" altLang="en-US" sz="1600" b="1" dirty="0" err="1">
                  <a:latin typeface="Arial" panose="020B0604020202020204" pitchFamily="34" charset="0"/>
                </a:rPr>
                <a:t>indicators</a:t>
              </a:r>
              <a:endParaRPr lang="pt-PT" altLang="en-US" sz="1600" b="1" dirty="0">
                <a:latin typeface="Arial" panose="020B0604020202020204" pitchFamily="34" charset="0"/>
              </a:endParaRPr>
            </a:p>
          </p:txBody>
        </p:sp>
      </p:grpSp>
      <p:grpSp>
        <p:nvGrpSpPr>
          <p:cNvPr id="365656" name="Group 88"/>
          <p:cNvGrpSpPr>
            <a:grpSpLocks/>
          </p:cNvGrpSpPr>
          <p:nvPr/>
        </p:nvGrpSpPr>
        <p:grpSpPr bwMode="auto">
          <a:xfrm>
            <a:off x="1992313" y="3733800"/>
            <a:ext cx="2184400" cy="1574800"/>
            <a:chOff x="454" y="2352"/>
            <a:chExt cx="1376" cy="992"/>
          </a:xfrm>
        </p:grpSpPr>
        <p:sp>
          <p:nvSpPr>
            <p:cNvPr id="365621" name="Text Box 53"/>
            <p:cNvSpPr txBox="1">
              <a:spLocks noChangeArrowheads="1"/>
            </p:cNvSpPr>
            <p:nvPr/>
          </p:nvSpPr>
          <p:spPr bwMode="auto">
            <a:xfrm>
              <a:off x="454" y="2818"/>
              <a:ext cx="1088" cy="526"/>
            </a:xfrm>
            <a:prstGeom prst="rect">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sz="1600" b="1" dirty="0" err="1">
                  <a:solidFill>
                    <a:schemeClr val="bg1"/>
                  </a:solidFill>
                  <a:latin typeface="Arial" panose="020B0604020202020204" pitchFamily="34" charset="0"/>
                </a:rPr>
                <a:t>Forest</a:t>
              </a:r>
              <a:r>
                <a:rPr lang="pt-PT" altLang="en-US" sz="1600" b="1" dirty="0">
                  <a:solidFill>
                    <a:schemeClr val="bg1"/>
                  </a:solidFill>
                  <a:latin typeface="Arial" panose="020B0604020202020204" pitchFamily="34" charset="0"/>
                </a:rPr>
                <a:t> management </a:t>
              </a:r>
              <a:r>
                <a:rPr lang="pt-PT" altLang="en-US" sz="1600" b="1" dirty="0" err="1">
                  <a:solidFill>
                    <a:schemeClr val="bg1"/>
                  </a:solidFill>
                  <a:latin typeface="Arial" panose="020B0604020202020204" pitchFamily="34" charset="0"/>
                </a:rPr>
                <a:t>approaches</a:t>
              </a:r>
              <a:endParaRPr lang="pt-PT" altLang="en-US" sz="1600" b="1" dirty="0">
                <a:solidFill>
                  <a:schemeClr val="bg1"/>
                </a:solidFill>
                <a:latin typeface="Arial" panose="020B0604020202020204" pitchFamily="34" charset="0"/>
              </a:endParaRPr>
            </a:p>
          </p:txBody>
        </p:sp>
        <p:sp>
          <p:nvSpPr>
            <p:cNvPr id="365648" name="Line 80"/>
            <p:cNvSpPr>
              <a:spLocks noChangeShapeType="1"/>
            </p:cNvSpPr>
            <p:nvPr/>
          </p:nvSpPr>
          <p:spPr bwMode="auto">
            <a:xfrm rot="11589252" flipH="1">
              <a:off x="1383" y="2352"/>
              <a:ext cx="447" cy="488"/>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5655" name="Group 87"/>
          <p:cNvGrpSpPr>
            <a:grpSpLocks/>
          </p:cNvGrpSpPr>
          <p:nvPr/>
        </p:nvGrpSpPr>
        <p:grpSpPr bwMode="auto">
          <a:xfrm>
            <a:off x="4149726" y="677864"/>
            <a:ext cx="5903913" cy="5818187"/>
            <a:chOff x="340" y="458"/>
            <a:chExt cx="3719" cy="3665"/>
          </a:xfrm>
        </p:grpSpPr>
        <p:grpSp>
          <p:nvGrpSpPr>
            <p:cNvPr id="365637" name="Group 69"/>
            <p:cNvGrpSpPr>
              <a:grpSpLocks/>
            </p:cNvGrpSpPr>
            <p:nvPr/>
          </p:nvGrpSpPr>
          <p:grpSpPr bwMode="auto">
            <a:xfrm>
              <a:off x="975" y="482"/>
              <a:ext cx="1157" cy="973"/>
              <a:chOff x="952" y="459"/>
              <a:chExt cx="1157" cy="973"/>
            </a:xfrm>
          </p:grpSpPr>
          <p:pic>
            <p:nvPicPr>
              <p:cNvPr id="365624" name="Picture 56" descr="transporte"/>
              <p:cNvPicPr>
                <a:picLocks noChangeAspect="1" noChangeArrowheads="1"/>
              </p:cNvPicPr>
              <p:nvPr/>
            </p:nvPicPr>
            <p:blipFill>
              <a:blip r:embed="rId2" cstate="print">
                <a:extLst>
                  <a:ext uri="{28A0092B-C50C-407E-A947-70E740481C1C}">
                    <a14:useLocalDpi xmlns:a14="http://schemas.microsoft.com/office/drawing/2010/main" val="0"/>
                  </a:ext>
                </a:extLst>
              </a:blip>
              <a:srcRect t="11479"/>
              <a:stretch>
                <a:fillRect/>
              </a:stretch>
            </p:blipFill>
            <p:spPr bwMode="auto">
              <a:xfrm>
                <a:off x="953" y="628"/>
                <a:ext cx="1134" cy="804"/>
              </a:xfrm>
              <a:prstGeom prst="rect">
                <a:avLst/>
              </a:prstGeom>
              <a:noFill/>
              <a:extLst>
                <a:ext uri="{909E8E84-426E-40DD-AFC4-6F175D3DCCD1}">
                  <a14:hiddenFill xmlns:a14="http://schemas.microsoft.com/office/drawing/2010/main">
                    <a:solidFill>
                      <a:srgbClr val="FFFFFF"/>
                    </a:solidFill>
                  </a14:hiddenFill>
                </a:ext>
              </a:extLst>
            </p:spPr>
          </p:pic>
          <p:sp>
            <p:nvSpPr>
              <p:cNvPr id="365625" name="Text Box 57"/>
              <p:cNvSpPr txBox="1">
                <a:spLocks noChangeArrowheads="1"/>
              </p:cNvSpPr>
              <p:nvPr/>
            </p:nvSpPr>
            <p:spPr bwMode="auto">
              <a:xfrm>
                <a:off x="952" y="459"/>
                <a:ext cx="115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pt-PT" altLang="en-US" sz="1400" b="1">
                    <a:latin typeface="Arial" panose="020B0604020202020204" pitchFamily="34" charset="0"/>
                  </a:rPr>
                  <a:t>Wood consumption</a:t>
                </a:r>
              </a:p>
            </p:txBody>
          </p:sp>
        </p:grpSp>
        <p:grpSp>
          <p:nvGrpSpPr>
            <p:cNvPr id="365639" name="Group 71"/>
            <p:cNvGrpSpPr>
              <a:grpSpLocks/>
            </p:cNvGrpSpPr>
            <p:nvPr/>
          </p:nvGrpSpPr>
          <p:grpSpPr bwMode="auto">
            <a:xfrm>
              <a:off x="2897" y="2772"/>
              <a:ext cx="1162" cy="1043"/>
              <a:chOff x="2240" y="2478"/>
              <a:chExt cx="1162" cy="1043"/>
            </a:xfrm>
          </p:grpSpPr>
          <p:pic>
            <p:nvPicPr>
              <p:cNvPr id="365629" name="Picture 61" descr="Unit_Presentation_Ceabn_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 y="2478"/>
                <a:ext cx="1134" cy="858"/>
              </a:xfrm>
              <a:prstGeom prst="rect">
                <a:avLst/>
              </a:prstGeom>
              <a:noFill/>
              <a:extLst>
                <a:ext uri="{909E8E84-426E-40DD-AFC4-6F175D3DCCD1}">
                  <a14:hiddenFill xmlns:a14="http://schemas.microsoft.com/office/drawing/2010/main">
                    <a:solidFill>
                      <a:srgbClr val="FFFFFF"/>
                    </a:solidFill>
                  </a14:hiddenFill>
                </a:ext>
              </a:extLst>
            </p:spPr>
          </p:pic>
          <p:sp>
            <p:nvSpPr>
              <p:cNvPr id="365630" name="Text Box 62"/>
              <p:cNvSpPr txBox="1">
                <a:spLocks noChangeArrowheads="1"/>
              </p:cNvSpPr>
              <p:nvPr/>
            </p:nvSpPr>
            <p:spPr bwMode="auto">
              <a:xfrm>
                <a:off x="2245" y="3329"/>
                <a:ext cx="115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sz="1400" b="1">
                    <a:latin typeface="Arial" panose="020B0604020202020204" pitchFamily="34" charset="0"/>
                  </a:rPr>
                  <a:t>Land use changes</a:t>
                </a:r>
              </a:p>
            </p:txBody>
          </p:sp>
        </p:grpSp>
        <p:grpSp>
          <p:nvGrpSpPr>
            <p:cNvPr id="365638" name="Group 70"/>
            <p:cNvGrpSpPr>
              <a:grpSpLocks/>
            </p:cNvGrpSpPr>
            <p:nvPr/>
          </p:nvGrpSpPr>
          <p:grpSpPr bwMode="auto">
            <a:xfrm>
              <a:off x="340" y="2772"/>
              <a:ext cx="1179" cy="1031"/>
              <a:chOff x="884" y="2500"/>
              <a:chExt cx="1179" cy="1031"/>
            </a:xfrm>
          </p:grpSpPr>
          <p:sp>
            <p:nvSpPr>
              <p:cNvPr id="365596" name="Text Box 28"/>
              <p:cNvSpPr txBox="1">
                <a:spLocks noChangeArrowheads="1"/>
              </p:cNvSpPr>
              <p:nvPr/>
            </p:nvSpPr>
            <p:spPr bwMode="auto">
              <a:xfrm>
                <a:off x="884" y="3339"/>
                <a:ext cx="117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sz="1400" b="1">
                    <a:latin typeface="Arial" panose="020B0604020202020204" pitchFamily="34" charset="0"/>
                  </a:rPr>
                  <a:t>Change of FMA</a:t>
                </a:r>
              </a:p>
            </p:txBody>
          </p:sp>
          <p:pic>
            <p:nvPicPr>
              <p:cNvPr id="365636" name="Picture 68" descr="Montado"/>
              <p:cNvPicPr>
                <a:picLocks noChangeAspect="1" noChangeArrowheads="1"/>
              </p:cNvPicPr>
              <p:nvPr/>
            </p:nvPicPr>
            <p:blipFill>
              <a:blip r:embed="rId4">
                <a:extLst>
                  <a:ext uri="{28A0092B-C50C-407E-A947-70E740481C1C}">
                    <a14:useLocalDpi xmlns:a14="http://schemas.microsoft.com/office/drawing/2010/main" val="0"/>
                  </a:ext>
                </a:extLst>
              </a:blip>
              <a:srcRect l="4343" r="16066" b="9303"/>
              <a:stretch>
                <a:fillRect/>
              </a:stretch>
            </p:blipFill>
            <p:spPr bwMode="auto">
              <a:xfrm>
                <a:off x="884" y="2500"/>
                <a:ext cx="1134" cy="8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5642" name="Group 74"/>
            <p:cNvGrpSpPr>
              <a:grpSpLocks/>
            </p:cNvGrpSpPr>
            <p:nvPr/>
          </p:nvGrpSpPr>
          <p:grpSpPr bwMode="auto">
            <a:xfrm>
              <a:off x="2336" y="458"/>
              <a:ext cx="776" cy="1021"/>
              <a:chOff x="2336" y="482"/>
              <a:chExt cx="776" cy="1021"/>
            </a:xfrm>
          </p:grpSpPr>
          <p:pic>
            <p:nvPicPr>
              <p:cNvPr id="365640" name="Picture 72" descr="fire1"/>
              <p:cNvPicPr>
                <a:picLocks noChangeAspect="1" noChangeArrowheads="1"/>
              </p:cNvPicPr>
              <p:nvPr/>
            </p:nvPicPr>
            <p:blipFill>
              <a:blip r:embed="rId5">
                <a:extLst>
                  <a:ext uri="{28A0092B-C50C-407E-A947-70E740481C1C}">
                    <a14:useLocalDpi xmlns:a14="http://schemas.microsoft.com/office/drawing/2010/main" val="0"/>
                  </a:ext>
                </a:extLst>
              </a:blip>
              <a:srcRect t="13934"/>
              <a:stretch>
                <a:fillRect/>
              </a:stretch>
            </p:blipFill>
            <p:spPr bwMode="auto">
              <a:xfrm>
                <a:off x="2336" y="663"/>
                <a:ext cx="776" cy="840"/>
              </a:xfrm>
              <a:prstGeom prst="rect">
                <a:avLst/>
              </a:prstGeom>
              <a:noFill/>
              <a:extLst>
                <a:ext uri="{909E8E84-426E-40DD-AFC4-6F175D3DCCD1}">
                  <a14:hiddenFill xmlns:a14="http://schemas.microsoft.com/office/drawing/2010/main">
                    <a:solidFill>
                      <a:srgbClr val="FFFFFF"/>
                    </a:solidFill>
                  </a14:hiddenFill>
                </a:ext>
              </a:extLst>
            </p:spPr>
          </p:pic>
          <p:sp>
            <p:nvSpPr>
              <p:cNvPr id="365641" name="Text Box 73"/>
              <p:cNvSpPr txBox="1">
                <a:spLocks noChangeArrowheads="1"/>
              </p:cNvSpPr>
              <p:nvPr/>
            </p:nvSpPr>
            <p:spPr bwMode="auto">
              <a:xfrm>
                <a:off x="2428" y="482"/>
                <a:ext cx="58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pt-PT" altLang="en-US" sz="1400" b="1">
                    <a:latin typeface="Arial" panose="020B0604020202020204" pitchFamily="34" charset="0"/>
                  </a:rPr>
                  <a:t>Hazards</a:t>
                </a:r>
              </a:p>
            </p:txBody>
          </p:sp>
        </p:grpSp>
        <p:sp>
          <p:nvSpPr>
            <p:cNvPr id="365643" name="Line 75"/>
            <p:cNvSpPr>
              <a:spLocks noChangeShapeType="1"/>
            </p:cNvSpPr>
            <p:nvPr/>
          </p:nvSpPr>
          <p:spPr bwMode="auto">
            <a:xfrm flipV="1">
              <a:off x="1066" y="2500"/>
              <a:ext cx="680" cy="181"/>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644" name="Line 76"/>
            <p:cNvSpPr>
              <a:spLocks noChangeShapeType="1"/>
            </p:cNvSpPr>
            <p:nvPr/>
          </p:nvSpPr>
          <p:spPr bwMode="auto">
            <a:xfrm flipH="1" flipV="1">
              <a:off x="2692" y="2500"/>
              <a:ext cx="591" cy="20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645" name="Line 77"/>
            <p:cNvSpPr>
              <a:spLocks noChangeShapeType="1"/>
            </p:cNvSpPr>
            <p:nvPr/>
          </p:nvSpPr>
          <p:spPr bwMode="auto">
            <a:xfrm>
              <a:off x="1565" y="1480"/>
              <a:ext cx="249" cy="159"/>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646" name="Line 78"/>
            <p:cNvSpPr>
              <a:spLocks noChangeShapeType="1"/>
            </p:cNvSpPr>
            <p:nvPr/>
          </p:nvSpPr>
          <p:spPr bwMode="auto">
            <a:xfrm flipH="1">
              <a:off x="2404" y="1502"/>
              <a:ext cx="204" cy="13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65652" name="Group 84"/>
            <p:cNvGrpSpPr>
              <a:grpSpLocks/>
            </p:cNvGrpSpPr>
            <p:nvPr/>
          </p:nvGrpSpPr>
          <p:grpSpPr bwMode="auto">
            <a:xfrm>
              <a:off x="1678" y="2750"/>
              <a:ext cx="1043" cy="1373"/>
              <a:chOff x="1542" y="2750"/>
              <a:chExt cx="1043" cy="1373"/>
            </a:xfrm>
          </p:grpSpPr>
          <p:pic>
            <p:nvPicPr>
              <p:cNvPr id="365650" name="Picture 8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5" y="2750"/>
                <a:ext cx="1017" cy="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5651" name="Text Box 83"/>
              <p:cNvSpPr txBox="1">
                <a:spLocks noChangeArrowheads="1"/>
              </p:cNvSpPr>
              <p:nvPr/>
            </p:nvSpPr>
            <p:spPr bwMode="auto">
              <a:xfrm>
                <a:off x="1542" y="3793"/>
                <a:ext cx="10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sz="1400" b="1">
                    <a:latin typeface="Arial" panose="020B0604020202020204" pitchFamily="34" charset="0"/>
                  </a:rPr>
                  <a:t>Climate scenarios</a:t>
                </a:r>
              </a:p>
            </p:txBody>
          </p:sp>
        </p:grpSp>
        <p:sp>
          <p:nvSpPr>
            <p:cNvPr id="365653" name="Line 85"/>
            <p:cNvSpPr>
              <a:spLocks noChangeShapeType="1"/>
            </p:cNvSpPr>
            <p:nvPr/>
          </p:nvSpPr>
          <p:spPr bwMode="auto">
            <a:xfrm flipV="1">
              <a:off x="2200" y="2455"/>
              <a:ext cx="0" cy="249"/>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 name="Line 32"/>
          <p:cNvSpPr>
            <a:spLocks noChangeShapeType="1"/>
          </p:cNvSpPr>
          <p:nvPr/>
        </p:nvSpPr>
        <p:spPr bwMode="auto">
          <a:xfrm>
            <a:off x="9696400" y="3249614"/>
            <a:ext cx="503238" cy="1587"/>
          </a:xfrm>
          <a:prstGeom prst="line">
            <a:avLst/>
          </a:prstGeom>
          <a:noFill/>
          <a:ln w="76200">
            <a:solidFill>
              <a:srgbClr val="1C1C1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Line 31"/>
          <p:cNvSpPr>
            <a:spLocks noChangeShapeType="1"/>
          </p:cNvSpPr>
          <p:nvPr/>
        </p:nvSpPr>
        <p:spPr bwMode="auto">
          <a:xfrm>
            <a:off x="1415480" y="3249614"/>
            <a:ext cx="648000" cy="1587"/>
          </a:xfrm>
          <a:prstGeom prst="line">
            <a:avLst/>
          </a:prstGeom>
          <a:noFill/>
          <a:ln w="76200">
            <a:solidFill>
              <a:srgbClr val="1C1C1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6686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557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65599"/>
                                        </p:tgtEl>
                                        <p:attrNameLst>
                                          <p:attrName>style.visibility</p:attrName>
                                        </p:attrNameLst>
                                      </p:cBhvr>
                                      <p:to>
                                        <p:strVal val="visible"/>
                                      </p:to>
                                    </p:set>
                                    <p:animEffect transition="in" filter="wipe(left)">
                                      <p:cBhvr>
                                        <p:cTn id="16" dur="500"/>
                                        <p:tgtEl>
                                          <p:spTgt spid="36559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557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5656"/>
                                        </p:tgtEl>
                                        <p:attrNameLst>
                                          <p:attrName>style.visibility</p:attrName>
                                        </p:attrNameLst>
                                      </p:cBhvr>
                                      <p:to>
                                        <p:strVal val="visible"/>
                                      </p:to>
                                    </p:set>
                                    <p:animEffect transition="in" filter="wipe(down)">
                                      <p:cBhvr>
                                        <p:cTn id="25" dur="500"/>
                                        <p:tgtEl>
                                          <p:spTgt spid="3656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65601"/>
                                        </p:tgtEl>
                                        <p:attrNameLst>
                                          <p:attrName>style.visibility</p:attrName>
                                        </p:attrNameLst>
                                      </p:cBhvr>
                                      <p:to>
                                        <p:strVal val="visible"/>
                                      </p:to>
                                    </p:set>
                                    <p:animEffect transition="in" filter="wipe(left)">
                                      <p:cBhvr>
                                        <p:cTn id="30" dur="500"/>
                                        <p:tgtEl>
                                          <p:spTgt spid="36560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55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365655"/>
                                        </p:tgtEl>
                                        <p:attrNameLst>
                                          <p:attrName>style.visibility</p:attrName>
                                        </p:attrNameLst>
                                      </p:cBhvr>
                                      <p:to>
                                        <p:strVal val="visible"/>
                                      </p:to>
                                    </p:set>
                                    <p:animEffect transition="in" filter="box(in)">
                                      <p:cBhvr>
                                        <p:cTn id="39" dur="500"/>
                                        <p:tgtEl>
                                          <p:spTgt spid="36565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65600"/>
                                        </p:tgtEl>
                                        <p:attrNameLst>
                                          <p:attrName>style.visibility</p:attrName>
                                        </p:attrNameLst>
                                      </p:cBhvr>
                                      <p:to>
                                        <p:strVal val="visible"/>
                                      </p:to>
                                    </p:set>
                                    <p:animEffect transition="in" filter="wipe(left)">
                                      <p:cBhvr>
                                        <p:cTn id="44" dur="500"/>
                                        <p:tgtEl>
                                          <p:spTgt spid="36560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557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365587"/>
                                        </p:tgtEl>
                                        <p:attrNameLst>
                                          <p:attrName>style.visibility</p:attrName>
                                        </p:attrNameLst>
                                      </p:cBhvr>
                                      <p:to>
                                        <p:strVal val="visible"/>
                                      </p:to>
                                    </p:set>
                                    <p:animEffect transition="in" filter="wipe(right)">
                                      <p:cBhvr>
                                        <p:cTn id="53" dur="500"/>
                                        <p:tgtEl>
                                          <p:spTgt spid="36558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ipe(left)">
                                      <p:cBhvr>
                                        <p:cTn id="58" dur="500"/>
                                        <p:tgtEl>
                                          <p:spTgt spid="49"/>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5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5" grpId="0" animBg="1"/>
      <p:bldP spid="365576" grpId="0" animBg="1"/>
      <p:bldP spid="365577" grpId="0" animBg="1"/>
      <p:bldP spid="365578" grpId="0" animBg="1"/>
      <p:bldP spid="365599" grpId="0" animBg="1"/>
      <p:bldP spid="365600" grpId="0" animBg="1"/>
      <p:bldP spid="365601" grpId="0" animBg="1"/>
      <p:bldP spid="49" grpId="0" animBg="1"/>
      <p:bldP spid="5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title"/>
          </p:nvPr>
        </p:nvSpPr>
        <p:spPr/>
        <p:txBody>
          <a:bodyPr/>
          <a:lstStyle/>
          <a:p>
            <a:r>
              <a:rPr lang="en-US" sz="3200" dirty="0"/>
              <a:t>Example of standsSIM.sd</a:t>
            </a:r>
            <a:endParaRPr lang="pt-PT" sz="3200" dirty="0"/>
          </a:p>
        </p:txBody>
      </p:sp>
      <p:sp>
        <p:nvSpPr>
          <p:cNvPr id="561155" name="Rectangle 3"/>
          <p:cNvSpPr>
            <a:spLocks noChangeArrowheads="1"/>
          </p:cNvSpPr>
          <p:nvPr/>
        </p:nvSpPr>
        <p:spPr bwMode="auto">
          <a:xfrm>
            <a:off x="1836738" y="1946275"/>
            <a:ext cx="8515350" cy="4248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1156" name="Rectangle 4"/>
          <p:cNvSpPr>
            <a:spLocks noGrp="1" noChangeArrowheads="1"/>
          </p:cNvSpPr>
          <p:nvPr>
            <p:ph type="body" idx="1"/>
          </p:nvPr>
        </p:nvSpPr>
        <p:spPr/>
        <p:txBody>
          <a:bodyPr/>
          <a:lstStyle/>
          <a:p>
            <a:r>
              <a:rPr lang="pt-PT" dirty="0"/>
              <a:t>Drivers:</a:t>
            </a:r>
          </a:p>
          <a:p>
            <a:pPr lvl="1"/>
            <a:r>
              <a:rPr lang="pt-PT" dirty="0"/>
              <a:t>Annual wood harvest</a:t>
            </a:r>
          </a:p>
          <a:p>
            <a:pPr lvl="1"/>
            <a:r>
              <a:rPr lang="pt-PT" dirty="0"/>
              <a:t>Area burned per year</a:t>
            </a:r>
          </a:p>
          <a:p>
            <a:pPr lvl="1"/>
            <a:r>
              <a:rPr lang="pt-PT" dirty="0"/>
              <a:t>% of burned area that is harvested for industrial use</a:t>
            </a:r>
          </a:p>
          <a:p>
            <a:pPr lvl="1"/>
            <a:r>
              <a:rPr lang="pt-PT" dirty="0"/>
              <a:t>Minimum age that allows industrial use after fire</a:t>
            </a:r>
          </a:p>
          <a:p>
            <a:pPr lvl="1"/>
            <a:r>
              <a:rPr lang="pt-PT" dirty="0"/>
              <a:t>Minimum age for final harvest</a:t>
            </a:r>
          </a:p>
          <a:p>
            <a:pPr lvl="1"/>
            <a:r>
              <a:rPr lang="pt-PT" dirty="0"/>
              <a:t>New areas planted every year</a:t>
            </a:r>
          </a:p>
          <a:p>
            <a:pPr lvl="1"/>
            <a:r>
              <a:rPr lang="pt-PT" dirty="0"/>
              <a:t>% of area abandoned </a:t>
            </a:r>
            <a:r>
              <a:rPr lang="pt-PT" dirty="0" err="1"/>
              <a:t>every</a:t>
            </a:r>
            <a:r>
              <a:rPr lang="pt-PT" dirty="0"/>
              <a:t> </a:t>
            </a:r>
            <a:r>
              <a:rPr lang="pt-PT" dirty="0" err="1"/>
              <a:t>year</a:t>
            </a:r>
            <a:endParaRPr lang="pt-PT" dirty="0"/>
          </a:p>
          <a:p>
            <a:pPr lvl="1"/>
            <a:r>
              <a:rPr lang="en-GB" dirty="0"/>
              <a:t>Climatic scenarios</a:t>
            </a:r>
            <a:endParaRPr lang="pt-PT" dirty="0"/>
          </a:p>
        </p:txBody>
      </p:sp>
    </p:spTree>
    <p:extLst>
      <p:ext uri="{BB962C8B-B14F-4D97-AF65-F5344CB8AC3E}">
        <p14:creationId xmlns:p14="http://schemas.microsoft.com/office/powerpoint/2010/main" val="3207455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61156">
                                            <p:txEl>
                                              <p:pRg st="0" end="0"/>
                                            </p:txEl>
                                          </p:spTgt>
                                        </p:tgtEl>
                                        <p:attrNameLst>
                                          <p:attrName>style.visibility</p:attrName>
                                        </p:attrNameLst>
                                      </p:cBhvr>
                                      <p:to>
                                        <p:strVal val="visible"/>
                                      </p:to>
                                    </p:set>
                                    <p:animEffect transition="in" filter="wipe(left)">
                                      <p:cBhvr>
                                        <p:cTn id="7" dur="500"/>
                                        <p:tgtEl>
                                          <p:spTgt spid="5611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61156">
                                            <p:txEl>
                                              <p:pRg st="1" end="1"/>
                                            </p:txEl>
                                          </p:spTgt>
                                        </p:tgtEl>
                                        <p:attrNameLst>
                                          <p:attrName>style.visibility</p:attrName>
                                        </p:attrNameLst>
                                      </p:cBhvr>
                                      <p:to>
                                        <p:strVal val="visible"/>
                                      </p:to>
                                    </p:set>
                                    <p:animEffect transition="in" filter="wipe(left)">
                                      <p:cBhvr>
                                        <p:cTn id="12" dur="500"/>
                                        <p:tgtEl>
                                          <p:spTgt spid="5611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61156">
                                            <p:txEl>
                                              <p:pRg st="2" end="2"/>
                                            </p:txEl>
                                          </p:spTgt>
                                        </p:tgtEl>
                                        <p:attrNameLst>
                                          <p:attrName>style.visibility</p:attrName>
                                        </p:attrNameLst>
                                      </p:cBhvr>
                                      <p:to>
                                        <p:strVal val="visible"/>
                                      </p:to>
                                    </p:set>
                                    <p:animEffect transition="in" filter="wipe(left)">
                                      <p:cBhvr>
                                        <p:cTn id="17" dur="500"/>
                                        <p:tgtEl>
                                          <p:spTgt spid="56115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61156">
                                            <p:txEl>
                                              <p:pRg st="3" end="3"/>
                                            </p:txEl>
                                          </p:spTgt>
                                        </p:tgtEl>
                                        <p:attrNameLst>
                                          <p:attrName>style.visibility</p:attrName>
                                        </p:attrNameLst>
                                      </p:cBhvr>
                                      <p:to>
                                        <p:strVal val="visible"/>
                                      </p:to>
                                    </p:set>
                                    <p:animEffect transition="in" filter="wipe(left)">
                                      <p:cBhvr>
                                        <p:cTn id="22" dur="500"/>
                                        <p:tgtEl>
                                          <p:spTgt spid="56115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61156">
                                            <p:txEl>
                                              <p:pRg st="4" end="4"/>
                                            </p:txEl>
                                          </p:spTgt>
                                        </p:tgtEl>
                                        <p:attrNameLst>
                                          <p:attrName>style.visibility</p:attrName>
                                        </p:attrNameLst>
                                      </p:cBhvr>
                                      <p:to>
                                        <p:strVal val="visible"/>
                                      </p:to>
                                    </p:set>
                                    <p:animEffect transition="in" filter="wipe(left)">
                                      <p:cBhvr>
                                        <p:cTn id="27" dur="500"/>
                                        <p:tgtEl>
                                          <p:spTgt spid="56115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561156">
                                            <p:txEl>
                                              <p:pRg st="5" end="5"/>
                                            </p:txEl>
                                          </p:spTgt>
                                        </p:tgtEl>
                                        <p:attrNameLst>
                                          <p:attrName>style.visibility</p:attrName>
                                        </p:attrNameLst>
                                      </p:cBhvr>
                                      <p:to>
                                        <p:strVal val="visible"/>
                                      </p:to>
                                    </p:set>
                                    <p:animEffect transition="in" filter="wipe(left)">
                                      <p:cBhvr>
                                        <p:cTn id="32" dur="500"/>
                                        <p:tgtEl>
                                          <p:spTgt spid="56115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61156">
                                            <p:txEl>
                                              <p:pRg st="6" end="6"/>
                                            </p:txEl>
                                          </p:spTgt>
                                        </p:tgtEl>
                                        <p:attrNameLst>
                                          <p:attrName>style.visibility</p:attrName>
                                        </p:attrNameLst>
                                      </p:cBhvr>
                                      <p:to>
                                        <p:strVal val="visible"/>
                                      </p:to>
                                    </p:set>
                                    <p:animEffect transition="in" filter="wipe(left)">
                                      <p:cBhvr>
                                        <p:cTn id="37" dur="500"/>
                                        <p:tgtEl>
                                          <p:spTgt spid="56115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561156">
                                            <p:txEl>
                                              <p:pRg st="7" end="7"/>
                                            </p:txEl>
                                          </p:spTgt>
                                        </p:tgtEl>
                                        <p:attrNameLst>
                                          <p:attrName>style.visibility</p:attrName>
                                        </p:attrNameLst>
                                      </p:cBhvr>
                                      <p:to>
                                        <p:strVal val="visible"/>
                                      </p:to>
                                    </p:set>
                                    <p:animEffect transition="in" filter="wipe(left)">
                                      <p:cBhvr>
                                        <p:cTn id="42" dur="500"/>
                                        <p:tgtEl>
                                          <p:spTgt spid="56115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61156">
                                            <p:txEl>
                                              <p:pRg st="8" end="8"/>
                                            </p:txEl>
                                          </p:spTgt>
                                        </p:tgtEl>
                                        <p:attrNameLst>
                                          <p:attrName>style.visibility</p:attrName>
                                        </p:attrNameLst>
                                      </p:cBhvr>
                                      <p:to>
                                        <p:strVal val="visible"/>
                                      </p:to>
                                    </p:set>
                                    <p:animEffect transition="in" filter="wipe(left)">
                                      <p:cBhvr>
                                        <p:cTn id="47" dur="500"/>
                                        <p:tgtEl>
                                          <p:spTgt spid="56115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p:txBody>
          <a:bodyPr/>
          <a:lstStyle/>
          <a:p>
            <a:r>
              <a:rPr lang="pt-PT" altLang="en-US" dirty="0" err="1"/>
              <a:t>Implementation</a:t>
            </a:r>
            <a:r>
              <a:rPr lang="pt-PT" altLang="en-US" dirty="0"/>
              <a:t> </a:t>
            </a:r>
            <a:r>
              <a:rPr lang="pt-PT" altLang="en-US" dirty="0" err="1"/>
              <a:t>of</a:t>
            </a:r>
            <a:r>
              <a:rPr lang="pt-PT" altLang="en-US" dirty="0"/>
              <a:t> 3PG in </a:t>
            </a:r>
            <a:r>
              <a:rPr lang="pt-PT" altLang="en-US" dirty="0" err="1"/>
              <a:t>standsSIM-sd</a:t>
            </a:r>
            <a:endParaRPr lang="pt-PT" altLang="en-US" dirty="0"/>
          </a:p>
        </p:txBody>
      </p:sp>
      <p:sp>
        <p:nvSpPr>
          <p:cNvPr id="499715" name="Rectangle 3"/>
          <p:cNvSpPr>
            <a:spLocks noChangeArrowheads="1"/>
          </p:cNvSpPr>
          <p:nvPr/>
        </p:nvSpPr>
        <p:spPr bwMode="auto">
          <a:xfrm>
            <a:off x="2100264" y="1125538"/>
            <a:ext cx="8027987" cy="5003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9716" name="Rectangle 4"/>
          <p:cNvSpPr>
            <a:spLocks noGrp="1" noChangeArrowheads="1"/>
          </p:cNvSpPr>
          <p:nvPr>
            <p:ph type="body" idx="1"/>
          </p:nvPr>
        </p:nvSpPr>
        <p:spPr/>
        <p:txBody>
          <a:bodyPr>
            <a:normAutofit/>
          </a:bodyPr>
          <a:lstStyle/>
          <a:p>
            <a:r>
              <a:rPr lang="en-US" altLang="en-US" dirty="0"/>
              <a:t>For climate change impacts </a:t>
            </a:r>
            <a:r>
              <a:rPr lang="en-US" altLang="en-US" dirty="0" err="1"/>
              <a:t>standsSIM-sd</a:t>
            </a:r>
            <a:r>
              <a:rPr lang="en-US" altLang="en-US" dirty="0"/>
              <a:t> use of the 3PGout+ model</a:t>
            </a:r>
          </a:p>
          <a:p>
            <a:r>
              <a:rPr lang="pt-PT" altLang="en-US" dirty="0" err="1"/>
              <a:t>The</a:t>
            </a:r>
            <a:r>
              <a:rPr lang="pt-PT" altLang="en-US" dirty="0"/>
              <a:t> input </a:t>
            </a:r>
            <a:r>
              <a:rPr lang="pt-PT" altLang="en-US" dirty="0" err="1"/>
              <a:t>needed</a:t>
            </a:r>
            <a:r>
              <a:rPr lang="pt-PT" altLang="en-US" dirty="0"/>
              <a:t> for </a:t>
            </a:r>
            <a:r>
              <a:rPr lang="pt-PT" altLang="en-US" dirty="0" err="1"/>
              <a:t>the</a:t>
            </a:r>
            <a:r>
              <a:rPr lang="pt-PT" altLang="en-US" dirty="0"/>
              <a:t> 3PG-based </a:t>
            </a:r>
            <a:r>
              <a:rPr lang="pt-PT" altLang="en-US" dirty="0" err="1"/>
              <a:t>growth</a:t>
            </a:r>
            <a:r>
              <a:rPr lang="pt-PT" altLang="en-US" dirty="0"/>
              <a:t> </a:t>
            </a:r>
            <a:r>
              <a:rPr lang="pt-PT" altLang="en-US" dirty="0" err="1"/>
              <a:t>models</a:t>
            </a:r>
            <a:r>
              <a:rPr lang="pt-PT" altLang="en-US" dirty="0"/>
              <a:t> </a:t>
            </a:r>
            <a:r>
              <a:rPr lang="pt-PT" altLang="en-US" dirty="0" err="1"/>
              <a:t>is</a:t>
            </a:r>
            <a:r>
              <a:rPr lang="pt-PT" altLang="en-US" dirty="0"/>
              <a:t> </a:t>
            </a:r>
            <a:r>
              <a:rPr lang="pt-PT" altLang="en-US" dirty="0" err="1"/>
              <a:t>not</a:t>
            </a:r>
            <a:r>
              <a:rPr lang="pt-PT" altLang="en-US" dirty="0"/>
              <a:t> </a:t>
            </a:r>
            <a:r>
              <a:rPr lang="pt-PT" altLang="en-US" dirty="0" err="1"/>
              <a:t>available</a:t>
            </a:r>
            <a:r>
              <a:rPr lang="pt-PT" altLang="en-US" dirty="0"/>
              <a:t> </a:t>
            </a:r>
            <a:r>
              <a:rPr lang="pt-PT" altLang="en-US" dirty="0" err="1"/>
              <a:t>from</a:t>
            </a:r>
            <a:r>
              <a:rPr lang="pt-PT" altLang="en-US" dirty="0"/>
              <a:t> </a:t>
            </a:r>
            <a:r>
              <a:rPr lang="pt-PT" altLang="en-US" dirty="0" err="1"/>
              <a:t>the</a:t>
            </a:r>
            <a:r>
              <a:rPr lang="pt-PT" altLang="en-US" dirty="0"/>
              <a:t> Portuguese NFI:</a:t>
            </a:r>
          </a:p>
          <a:p>
            <a:pPr lvl="1"/>
            <a:r>
              <a:rPr lang="pt-PT" altLang="en-US" dirty="0" err="1"/>
              <a:t>Soil</a:t>
            </a:r>
            <a:r>
              <a:rPr lang="pt-PT" altLang="en-US" dirty="0"/>
              <a:t> texture, </a:t>
            </a:r>
            <a:r>
              <a:rPr lang="pt-PT" altLang="en-US" dirty="0" err="1"/>
              <a:t>Fertility</a:t>
            </a:r>
            <a:r>
              <a:rPr lang="pt-PT" altLang="en-US" dirty="0"/>
              <a:t> rating, </a:t>
            </a:r>
            <a:r>
              <a:rPr lang="pt-PT" altLang="en-US" dirty="0" err="1"/>
              <a:t>Maximum</a:t>
            </a:r>
            <a:r>
              <a:rPr lang="pt-PT" altLang="en-US" dirty="0"/>
              <a:t> </a:t>
            </a:r>
            <a:r>
              <a:rPr lang="pt-PT" altLang="en-US" dirty="0" err="1"/>
              <a:t>available</a:t>
            </a:r>
            <a:r>
              <a:rPr lang="pt-PT" altLang="en-US" dirty="0"/>
              <a:t> </a:t>
            </a:r>
            <a:r>
              <a:rPr lang="pt-PT" altLang="en-US" dirty="0" err="1"/>
              <a:t>soil</a:t>
            </a:r>
            <a:r>
              <a:rPr lang="pt-PT" altLang="en-US" dirty="0"/>
              <a:t> </a:t>
            </a:r>
            <a:r>
              <a:rPr lang="pt-PT" altLang="en-US" dirty="0" err="1"/>
              <a:t>water</a:t>
            </a:r>
            <a:endParaRPr lang="pt-PT" altLang="en-US" dirty="0"/>
          </a:p>
          <a:p>
            <a:r>
              <a:rPr lang="pt-PT" altLang="en-US" dirty="0" err="1"/>
              <a:t>How</a:t>
            </a:r>
            <a:r>
              <a:rPr lang="pt-PT" altLang="en-US" dirty="0"/>
              <a:t> to solve </a:t>
            </a:r>
            <a:r>
              <a:rPr lang="pt-PT" altLang="en-US" dirty="0" err="1"/>
              <a:t>the</a:t>
            </a:r>
            <a:r>
              <a:rPr lang="pt-PT" altLang="en-US" dirty="0"/>
              <a:t> </a:t>
            </a:r>
            <a:r>
              <a:rPr lang="pt-PT" altLang="en-US" dirty="0" err="1"/>
              <a:t>problem</a:t>
            </a:r>
            <a:r>
              <a:rPr lang="pt-PT" altLang="en-US" dirty="0"/>
              <a:t>?</a:t>
            </a:r>
          </a:p>
          <a:p>
            <a:pPr lvl="1"/>
            <a:r>
              <a:rPr lang="pt-PT" altLang="en-US" dirty="0"/>
              <a:t>Persuade </a:t>
            </a:r>
            <a:r>
              <a:rPr lang="pt-PT" altLang="en-US" dirty="0" err="1"/>
              <a:t>the</a:t>
            </a:r>
            <a:r>
              <a:rPr lang="pt-PT" altLang="en-US" dirty="0"/>
              <a:t> Portuguese </a:t>
            </a:r>
            <a:r>
              <a:rPr lang="pt-PT" altLang="en-US" dirty="0" err="1"/>
              <a:t>Forest</a:t>
            </a:r>
            <a:r>
              <a:rPr lang="pt-PT" altLang="en-US" dirty="0"/>
              <a:t> </a:t>
            </a:r>
            <a:r>
              <a:rPr lang="pt-PT" altLang="en-US" dirty="0" err="1"/>
              <a:t>Authority</a:t>
            </a:r>
            <a:r>
              <a:rPr lang="pt-PT" altLang="en-US" dirty="0"/>
              <a:t> to improve </a:t>
            </a:r>
            <a:r>
              <a:rPr lang="pt-PT" altLang="en-US" dirty="0" err="1"/>
              <a:t>soil</a:t>
            </a:r>
            <a:r>
              <a:rPr lang="pt-PT" altLang="en-US" dirty="0"/>
              <a:t> </a:t>
            </a:r>
            <a:r>
              <a:rPr lang="pt-PT" altLang="en-US" dirty="0" err="1"/>
              <a:t>characterization</a:t>
            </a:r>
            <a:r>
              <a:rPr lang="pt-PT" altLang="en-US" dirty="0"/>
              <a:t> in NFI (</a:t>
            </a:r>
            <a:r>
              <a:rPr lang="pt-PT" altLang="en-US" dirty="0" err="1"/>
              <a:t>long</a:t>
            </a:r>
            <a:r>
              <a:rPr lang="pt-PT" altLang="en-US" dirty="0"/>
              <a:t> </a:t>
            </a:r>
            <a:r>
              <a:rPr lang="pt-PT" altLang="en-US" dirty="0" err="1"/>
              <a:t>term</a:t>
            </a:r>
            <a:r>
              <a:rPr lang="pt-PT" altLang="en-US" dirty="0"/>
              <a:t> </a:t>
            </a:r>
            <a:r>
              <a:rPr lang="pt-PT" altLang="en-US" dirty="0" err="1"/>
              <a:t>strategy</a:t>
            </a:r>
            <a:r>
              <a:rPr lang="pt-PT" altLang="en-US" dirty="0"/>
              <a:t>)</a:t>
            </a:r>
          </a:p>
          <a:p>
            <a:pPr lvl="1"/>
            <a:r>
              <a:rPr lang="pt-PT" altLang="en-US" dirty="0" err="1"/>
              <a:t>Obtain</a:t>
            </a:r>
            <a:r>
              <a:rPr lang="pt-PT" altLang="en-US" dirty="0"/>
              <a:t> </a:t>
            </a:r>
            <a:r>
              <a:rPr lang="pt-PT" altLang="en-US" dirty="0" err="1"/>
              <a:t>the</a:t>
            </a:r>
            <a:r>
              <a:rPr lang="pt-PT" altLang="en-US" dirty="0"/>
              <a:t> </a:t>
            </a:r>
            <a:r>
              <a:rPr lang="pt-PT" altLang="en-US" dirty="0" err="1"/>
              <a:t>soil</a:t>
            </a:r>
            <a:r>
              <a:rPr lang="pt-PT" altLang="en-US" dirty="0"/>
              <a:t> </a:t>
            </a:r>
            <a:r>
              <a:rPr lang="pt-PT" altLang="en-US" dirty="0" err="1"/>
              <a:t>type</a:t>
            </a:r>
            <a:r>
              <a:rPr lang="pt-PT" altLang="en-US" dirty="0"/>
              <a:t> </a:t>
            </a:r>
            <a:r>
              <a:rPr lang="pt-PT" altLang="en-US" dirty="0" err="1"/>
              <a:t>from</a:t>
            </a:r>
            <a:r>
              <a:rPr lang="pt-PT" altLang="en-US" dirty="0"/>
              <a:t> </a:t>
            </a:r>
            <a:r>
              <a:rPr lang="pt-PT" altLang="en-US" dirty="0" err="1"/>
              <a:t>soil</a:t>
            </a:r>
            <a:r>
              <a:rPr lang="pt-PT" altLang="en-US" dirty="0"/>
              <a:t> </a:t>
            </a:r>
            <a:r>
              <a:rPr lang="pt-PT" altLang="en-US" dirty="0" err="1"/>
              <a:t>maps</a:t>
            </a:r>
            <a:r>
              <a:rPr lang="pt-PT" altLang="en-US" dirty="0"/>
              <a:t> </a:t>
            </a:r>
            <a:r>
              <a:rPr lang="pt-PT" altLang="en-US" dirty="0" err="1"/>
              <a:t>and</a:t>
            </a:r>
            <a:r>
              <a:rPr lang="pt-PT" altLang="en-US" dirty="0"/>
              <a:t> </a:t>
            </a:r>
            <a:r>
              <a:rPr lang="pt-PT" altLang="en-US" dirty="0" err="1"/>
              <a:t>estimate</a:t>
            </a:r>
            <a:r>
              <a:rPr lang="pt-PT" altLang="en-US" dirty="0"/>
              <a:t> </a:t>
            </a:r>
            <a:r>
              <a:rPr lang="pt-PT" altLang="en-US" dirty="0" err="1"/>
              <a:t>the</a:t>
            </a:r>
            <a:r>
              <a:rPr lang="pt-PT" altLang="en-US" dirty="0"/>
              <a:t> 3PG input </a:t>
            </a:r>
            <a:r>
              <a:rPr lang="pt-PT" altLang="en-US" dirty="0" err="1"/>
              <a:t>from</a:t>
            </a:r>
            <a:r>
              <a:rPr lang="pt-PT" altLang="en-US" dirty="0"/>
              <a:t> </a:t>
            </a:r>
            <a:r>
              <a:rPr lang="pt-PT" altLang="en-US" dirty="0" err="1"/>
              <a:t>that</a:t>
            </a:r>
            <a:r>
              <a:rPr lang="pt-PT" altLang="en-US" dirty="0"/>
              <a:t> (short </a:t>
            </a:r>
            <a:r>
              <a:rPr lang="pt-PT" altLang="en-US" dirty="0" err="1"/>
              <a:t>term</a:t>
            </a:r>
            <a:r>
              <a:rPr lang="pt-PT" altLang="en-US" dirty="0"/>
              <a:t> </a:t>
            </a:r>
            <a:r>
              <a:rPr lang="pt-PT" altLang="en-US" dirty="0" err="1"/>
              <a:t>strategy</a:t>
            </a:r>
            <a:r>
              <a:rPr lang="pt-PT" altLang="en-US" dirty="0"/>
              <a:t>)</a:t>
            </a:r>
          </a:p>
        </p:txBody>
      </p:sp>
      <p:grpSp>
        <p:nvGrpSpPr>
          <p:cNvPr id="4" name="Group 3"/>
          <p:cNvGrpSpPr/>
          <p:nvPr/>
        </p:nvGrpSpPr>
        <p:grpSpPr>
          <a:xfrm>
            <a:off x="6100088" y="2604450"/>
            <a:ext cx="3834680" cy="3632862"/>
            <a:chOff x="4168691" y="4151523"/>
            <a:chExt cx="3834680" cy="3632862"/>
          </a:xfrm>
        </p:grpSpPr>
        <p:sp>
          <p:nvSpPr>
            <p:cNvPr id="3" name="Explosion 1 2"/>
            <p:cNvSpPr/>
            <p:nvPr/>
          </p:nvSpPr>
          <p:spPr bwMode="auto">
            <a:xfrm>
              <a:off x="4168691" y="4151523"/>
              <a:ext cx="3834680" cy="3632862"/>
            </a:xfrm>
            <a:prstGeom prst="irregularSeal1">
              <a:avLst/>
            </a:pr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anose="02020603050405020304" pitchFamily="18" charset="0"/>
              </a:endParaRPr>
            </a:p>
          </p:txBody>
        </p:sp>
        <p:sp>
          <p:nvSpPr>
            <p:cNvPr id="2" name="TextBox 1"/>
            <p:cNvSpPr txBox="1"/>
            <p:nvPr/>
          </p:nvSpPr>
          <p:spPr>
            <a:xfrm>
              <a:off x="4761148" y="5556727"/>
              <a:ext cx="2592288" cy="707886"/>
            </a:xfrm>
            <a:prstGeom prst="rect">
              <a:avLst/>
            </a:prstGeom>
            <a:solidFill>
              <a:srgbClr val="009900"/>
            </a:solidFill>
            <a:ln>
              <a:noFill/>
            </a:ln>
          </p:spPr>
          <p:txBody>
            <a:bodyPr wrap="square" rtlCol="0">
              <a:spAutoFit/>
            </a:bodyPr>
            <a:lstStyle/>
            <a:p>
              <a:pPr algn="ctr"/>
              <a:r>
                <a:rPr lang="pt-PT" sz="2000" dirty="0">
                  <a:solidFill>
                    <a:schemeClr val="bg1"/>
                  </a:solidFill>
                  <a:latin typeface="+mj-lt"/>
                </a:rPr>
                <a:t>A </a:t>
              </a:r>
              <a:r>
                <a:rPr lang="pt-PT" sz="2000" dirty="0" err="1">
                  <a:solidFill>
                    <a:schemeClr val="bg1"/>
                  </a:solidFill>
                  <a:latin typeface="+mj-lt"/>
                </a:rPr>
                <a:t>problem</a:t>
              </a:r>
              <a:r>
                <a:rPr lang="pt-PT" sz="2000" dirty="0">
                  <a:solidFill>
                    <a:schemeClr val="bg1"/>
                  </a:solidFill>
                  <a:latin typeface="+mj-lt"/>
                </a:rPr>
                <a:t> </a:t>
              </a:r>
              <a:r>
                <a:rPr lang="pt-PT" sz="2000" dirty="0" err="1">
                  <a:solidFill>
                    <a:schemeClr val="bg1"/>
                  </a:solidFill>
                  <a:latin typeface="+mj-lt"/>
                </a:rPr>
                <a:t>really</a:t>
              </a:r>
              <a:r>
                <a:rPr lang="pt-PT" sz="2000" dirty="0">
                  <a:solidFill>
                    <a:schemeClr val="bg1"/>
                  </a:solidFill>
                  <a:latin typeface="+mj-lt"/>
                </a:rPr>
                <a:t> </a:t>
              </a:r>
              <a:r>
                <a:rPr lang="pt-PT" sz="2000" dirty="0" err="1">
                  <a:solidFill>
                    <a:schemeClr val="bg1"/>
                  </a:solidFill>
                  <a:latin typeface="+mj-lt"/>
                </a:rPr>
                <a:t>not</a:t>
              </a:r>
              <a:r>
                <a:rPr lang="pt-PT" sz="2000" dirty="0">
                  <a:solidFill>
                    <a:schemeClr val="bg1"/>
                  </a:solidFill>
                  <a:latin typeface="+mj-lt"/>
                </a:rPr>
                <a:t> </a:t>
              </a:r>
              <a:r>
                <a:rPr lang="pt-PT" sz="2000" dirty="0" err="1">
                  <a:solidFill>
                    <a:schemeClr val="bg1"/>
                  </a:solidFill>
                  <a:latin typeface="+mj-lt"/>
                </a:rPr>
                <a:t>solved</a:t>
              </a:r>
              <a:r>
                <a:rPr lang="pt-PT" sz="2000" dirty="0">
                  <a:solidFill>
                    <a:schemeClr val="bg1"/>
                  </a:solidFill>
                  <a:latin typeface="+mj-lt"/>
                </a:rPr>
                <a:t>!</a:t>
              </a:r>
              <a:endParaRPr lang="en-US" sz="2000" dirty="0">
                <a:solidFill>
                  <a:schemeClr val="bg1"/>
                </a:solidFill>
                <a:latin typeface="+mj-lt"/>
              </a:endParaRPr>
            </a:p>
          </p:txBody>
        </p:sp>
      </p:grpSp>
    </p:spTree>
    <p:extLst>
      <p:ext uri="{BB962C8B-B14F-4D97-AF65-F5344CB8AC3E}">
        <p14:creationId xmlns:p14="http://schemas.microsoft.com/office/powerpoint/2010/main" val="248565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9716">
                                            <p:txEl>
                                              <p:pRg st="0" end="0"/>
                                            </p:txEl>
                                          </p:spTgt>
                                        </p:tgtEl>
                                        <p:attrNameLst>
                                          <p:attrName>style.visibility</p:attrName>
                                        </p:attrNameLst>
                                      </p:cBhvr>
                                      <p:to>
                                        <p:strVal val="visible"/>
                                      </p:to>
                                    </p:set>
                                    <p:animEffect transition="in" filter="wipe(left)">
                                      <p:cBhvr>
                                        <p:cTn id="7" dur="500"/>
                                        <p:tgtEl>
                                          <p:spTgt spid="4997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99716">
                                            <p:txEl>
                                              <p:pRg st="1" end="1"/>
                                            </p:txEl>
                                          </p:spTgt>
                                        </p:tgtEl>
                                        <p:attrNameLst>
                                          <p:attrName>style.visibility</p:attrName>
                                        </p:attrNameLst>
                                      </p:cBhvr>
                                      <p:to>
                                        <p:strVal val="visible"/>
                                      </p:to>
                                    </p:set>
                                    <p:animEffect transition="in" filter="wipe(left)">
                                      <p:cBhvr>
                                        <p:cTn id="12" dur="500"/>
                                        <p:tgtEl>
                                          <p:spTgt spid="4997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99716">
                                            <p:txEl>
                                              <p:pRg st="2" end="2"/>
                                            </p:txEl>
                                          </p:spTgt>
                                        </p:tgtEl>
                                        <p:attrNameLst>
                                          <p:attrName>style.visibility</p:attrName>
                                        </p:attrNameLst>
                                      </p:cBhvr>
                                      <p:to>
                                        <p:strVal val="visible"/>
                                      </p:to>
                                    </p:set>
                                    <p:animEffect transition="in" filter="wipe(left)">
                                      <p:cBhvr>
                                        <p:cTn id="17" dur="500"/>
                                        <p:tgtEl>
                                          <p:spTgt spid="4997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99716">
                                            <p:txEl>
                                              <p:pRg st="3" end="3"/>
                                            </p:txEl>
                                          </p:spTgt>
                                        </p:tgtEl>
                                        <p:attrNameLst>
                                          <p:attrName>style.visibility</p:attrName>
                                        </p:attrNameLst>
                                      </p:cBhvr>
                                      <p:to>
                                        <p:strVal val="visible"/>
                                      </p:to>
                                    </p:set>
                                    <p:animEffect transition="in" filter="wipe(left)">
                                      <p:cBhvr>
                                        <p:cTn id="22" dur="500"/>
                                        <p:tgtEl>
                                          <p:spTgt spid="4997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99716">
                                            <p:txEl>
                                              <p:pRg st="4" end="4"/>
                                            </p:txEl>
                                          </p:spTgt>
                                        </p:tgtEl>
                                        <p:attrNameLst>
                                          <p:attrName>style.visibility</p:attrName>
                                        </p:attrNameLst>
                                      </p:cBhvr>
                                      <p:to>
                                        <p:strVal val="visible"/>
                                      </p:to>
                                    </p:set>
                                    <p:animEffect transition="in" filter="wipe(left)">
                                      <p:cBhvr>
                                        <p:cTn id="27" dur="500"/>
                                        <p:tgtEl>
                                          <p:spTgt spid="4997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99716">
                                            <p:txEl>
                                              <p:pRg st="5" end="5"/>
                                            </p:txEl>
                                          </p:spTgt>
                                        </p:tgtEl>
                                        <p:attrNameLst>
                                          <p:attrName>style.visibility</p:attrName>
                                        </p:attrNameLst>
                                      </p:cBhvr>
                                      <p:to>
                                        <p:strVal val="visible"/>
                                      </p:to>
                                    </p:set>
                                    <p:animEffect transition="in" filter="wipe(left)">
                                      <p:cBhvr>
                                        <p:cTn id="32" dur="500"/>
                                        <p:tgtEl>
                                          <p:spTgt spid="4997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p:txBody>
          <a:bodyPr/>
          <a:lstStyle/>
          <a:p>
            <a:r>
              <a:rPr lang="pt-PT" altLang="en-US" dirty="0"/>
              <a:t>Drivers</a:t>
            </a:r>
          </a:p>
        </p:txBody>
      </p:sp>
      <p:sp>
        <p:nvSpPr>
          <p:cNvPr id="443395" name="Rectangle 3"/>
          <p:cNvSpPr>
            <a:spLocks noChangeArrowheads="1"/>
          </p:cNvSpPr>
          <p:nvPr/>
        </p:nvSpPr>
        <p:spPr bwMode="auto">
          <a:xfrm>
            <a:off x="2100264" y="1089026"/>
            <a:ext cx="8027987" cy="4968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3396" name="Rectangle 4"/>
          <p:cNvSpPr>
            <a:spLocks noGrp="1" noChangeArrowheads="1"/>
          </p:cNvSpPr>
          <p:nvPr>
            <p:ph type="body" idx="1"/>
          </p:nvPr>
        </p:nvSpPr>
        <p:spPr/>
        <p:txBody>
          <a:bodyPr>
            <a:normAutofit/>
          </a:bodyPr>
          <a:lstStyle/>
          <a:p>
            <a:r>
              <a:rPr lang="pt-PT" altLang="en-US" sz="2800" dirty="0" err="1"/>
              <a:t>Wood</a:t>
            </a:r>
            <a:r>
              <a:rPr lang="pt-PT" altLang="en-US" sz="2800" dirty="0"/>
              <a:t> </a:t>
            </a:r>
            <a:r>
              <a:rPr lang="pt-PT" altLang="en-US" sz="2800" dirty="0" err="1"/>
              <a:t>demand</a:t>
            </a:r>
            <a:endParaRPr lang="pt-PT" altLang="en-US" sz="2800" dirty="0"/>
          </a:p>
          <a:p>
            <a:pPr lvl="1"/>
            <a:r>
              <a:rPr lang="pt-PT" altLang="en-US" sz="2400" dirty="0"/>
              <a:t>CELPA </a:t>
            </a:r>
            <a:r>
              <a:rPr lang="pt-PT" altLang="en-US" sz="2400" dirty="0" err="1"/>
              <a:t>statistics</a:t>
            </a:r>
            <a:r>
              <a:rPr lang="pt-PT" altLang="en-US" sz="2400" dirty="0"/>
              <a:t> (</a:t>
            </a:r>
            <a:r>
              <a:rPr lang="pt-PT" altLang="en-US" sz="2400" dirty="0" err="1"/>
              <a:t>consumption-import</a:t>
            </a:r>
            <a:r>
              <a:rPr lang="pt-PT" altLang="en-US" sz="2400" dirty="0"/>
              <a:t>) </a:t>
            </a:r>
            <a:r>
              <a:rPr lang="pt-PT" altLang="en-US" sz="2400" dirty="0" err="1"/>
              <a:t>till</a:t>
            </a:r>
            <a:r>
              <a:rPr lang="pt-PT" altLang="en-US" sz="2400" dirty="0"/>
              <a:t> 2013 </a:t>
            </a:r>
            <a:r>
              <a:rPr lang="pt-PT" altLang="en-US" sz="2400" dirty="0" err="1"/>
              <a:t>and</a:t>
            </a:r>
            <a:r>
              <a:rPr lang="pt-PT" altLang="en-US" sz="2400" dirty="0"/>
              <a:t> </a:t>
            </a:r>
            <a:r>
              <a:rPr lang="pt-PT" altLang="en-US" sz="2400" dirty="0" err="1"/>
              <a:t>maintenance</a:t>
            </a:r>
            <a:r>
              <a:rPr lang="pt-PT" altLang="en-US" sz="2400" dirty="0"/>
              <a:t> </a:t>
            </a:r>
            <a:r>
              <a:rPr lang="pt-PT" altLang="en-US" sz="2400" dirty="0" err="1"/>
              <a:t>of</a:t>
            </a:r>
            <a:r>
              <a:rPr lang="pt-PT" altLang="en-US" sz="2400" dirty="0"/>
              <a:t> </a:t>
            </a:r>
            <a:r>
              <a:rPr lang="pt-PT" altLang="en-US" sz="2400" dirty="0" err="1"/>
              <a:t>the</a:t>
            </a:r>
            <a:r>
              <a:rPr lang="pt-PT" altLang="en-US" sz="2400" dirty="0"/>
              <a:t> 2013 </a:t>
            </a:r>
            <a:r>
              <a:rPr lang="pt-PT" altLang="en-US" sz="2400" dirty="0" err="1"/>
              <a:t>value</a:t>
            </a:r>
            <a:r>
              <a:rPr lang="pt-PT" altLang="en-US" sz="2400" dirty="0"/>
              <a:t> </a:t>
            </a:r>
            <a:r>
              <a:rPr lang="pt-PT" altLang="en-US" sz="2400" dirty="0" err="1"/>
              <a:t>till</a:t>
            </a:r>
            <a:r>
              <a:rPr lang="pt-PT" altLang="en-US" sz="2400" dirty="0"/>
              <a:t> 2037</a:t>
            </a:r>
          </a:p>
          <a:p>
            <a:pPr lvl="2"/>
            <a:r>
              <a:rPr lang="pt-PT" altLang="en-US" sz="2000" dirty="0" err="1"/>
              <a:t>Between</a:t>
            </a:r>
            <a:r>
              <a:rPr lang="pt-PT" altLang="en-US" sz="2000" dirty="0"/>
              <a:t> 8 </a:t>
            </a:r>
            <a:r>
              <a:rPr lang="pt-PT" altLang="en-US" sz="2000" dirty="0" err="1"/>
              <a:t>and</a:t>
            </a:r>
            <a:r>
              <a:rPr lang="pt-PT" altLang="en-US" sz="2000" dirty="0"/>
              <a:t> 35% </a:t>
            </a:r>
            <a:r>
              <a:rPr lang="pt-PT" altLang="en-US" sz="2000" dirty="0" err="1"/>
              <a:t>of</a:t>
            </a:r>
            <a:r>
              <a:rPr lang="pt-PT" altLang="en-US" sz="2000" dirty="0"/>
              <a:t> </a:t>
            </a:r>
            <a:r>
              <a:rPr lang="pt-PT" altLang="en-US" sz="2000" dirty="0" err="1"/>
              <a:t>the</a:t>
            </a:r>
            <a:r>
              <a:rPr lang="pt-PT" altLang="en-US" sz="2000" dirty="0"/>
              <a:t> </a:t>
            </a:r>
            <a:r>
              <a:rPr lang="pt-PT" altLang="en-US" sz="2000" dirty="0" err="1"/>
              <a:t>wood</a:t>
            </a:r>
            <a:r>
              <a:rPr lang="pt-PT" altLang="en-US" sz="2000" dirty="0"/>
              <a:t> </a:t>
            </a:r>
            <a:r>
              <a:rPr lang="pt-PT" altLang="en-US" sz="2000" dirty="0" err="1"/>
              <a:t>consumption</a:t>
            </a:r>
            <a:r>
              <a:rPr lang="pt-PT" altLang="en-US" sz="2000" dirty="0"/>
              <a:t> </a:t>
            </a:r>
            <a:r>
              <a:rPr lang="pt-PT" altLang="en-US" sz="2000" dirty="0" err="1"/>
              <a:t>has</a:t>
            </a:r>
            <a:r>
              <a:rPr lang="pt-PT" altLang="en-US" sz="2000" dirty="0"/>
              <a:t> </a:t>
            </a:r>
            <a:r>
              <a:rPr lang="pt-PT" altLang="en-US" sz="2000" dirty="0" err="1"/>
              <a:t>been</a:t>
            </a:r>
            <a:r>
              <a:rPr lang="pt-PT" altLang="en-US" sz="2000" dirty="0"/>
              <a:t> </a:t>
            </a:r>
            <a:r>
              <a:rPr lang="pt-PT" altLang="en-US" sz="2000" dirty="0" err="1"/>
              <a:t>imported</a:t>
            </a:r>
            <a:r>
              <a:rPr lang="pt-PT" altLang="en-US" sz="2000" dirty="0"/>
              <a:t> in </a:t>
            </a:r>
            <a:r>
              <a:rPr lang="pt-PT" altLang="en-US" sz="2000" dirty="0" err="1"/>
              <a:t>the</a:t>
            </a:r>
            <a:r>
              <a:rPr lang="pt-PT" altLang="en-US" sz="2000" dirty="0"/>
              <a:t> </a:t>
            </a:r>
            <a:r>
              <a:rPr lang="pt-PT" altLang="en-US" sz="2000" dirty="0" err="1"/>
              <a:t>period</a:t>
            </a:r>
            <a:r>
              <a:rPr lang="pt-PT" altLang="en-US" sz="2000" dirty="0"/>
              <a:t> 2007-2013</a:t>
            </a:r>
          </a:p>
          <a:p>
            <a:r>
              <a:rPr lang="pt-PT" altLang="en-US" sz="2800" dirty="0" err="1"/>
              <a:t>Forest</a:t>
            </a:r>
            <a:r>
              <a:rPr lang="pt-PT" altLang="en-US" sz="2800" dirty="0"/>
              <a:t> </a:t>
            </a:r>
            <a:r>
              <a:rPr lang="pt-PT" altLang="en-US" sz="2800" dirty="0" err="1"/>
              <a:t>fires</a:t>
            </a:r>
            <a:endParaRPr lang="pt-PT" altLang="en-US" sz="2800" dirty="0"/>
          </a:p>
          <a:p>
            <a:pPr lvl="1"/>
            <a:r>
              <a:rPr lang="pt-PT" altLang="en-US" sz="2400" dirty="0" err="1"/>
              <a:t>Area</a:t>
            </a:r>
            <a:r>
              <a:rPr lang="pt-PT" altLang="en-US" sz="2400" dirty="0"/>
              <a:t> </a:t>
            </a:r>
            <a:r>
              <a:rPr lang="pt-PT" altLang="en-US" sz="2400" dirty="0" err="1"/>
              <a:t>burned</a:t>
            </a:r>
            <a:r>
              <a:rPr lang="pt-PT" altLang="en-US" sz="2400" dirty="0"/>
              <a:t> </a:t>
            </a:r>
            <a:r>
              <a:rPr lang="pt-PT" altLang="en-US" sz="2400" dirty="0" err="1"/>
              <a:t>based</a:t>
            </a:r>
            <a:r>
              <a:rPr lang="pt-PT" altLang="en-US" sz="2400" dirty="0"/>
              <a:t> </a:t>
            </a:r>
            <a:r>
              <a:rPr lang="pt-PT" altLang="en-US" sz="2400" dirty="0" err="1"/>
              <a:t>on</a:t>
            </a:r>
            <a:r>
              <a:rPr lang="pt-PT" altLang="en-US" sz="2400" dirty="0"/>
              <a:t> </a:t>
            </a:r>
            <a:r>
              <a:rPr lang="pt-PT" altLang="en-US" sz="2400" dirty="0" err="1"/>
              <a:t>historical</a:t>
            </a:r>
            <a:r>
              <a:rPr lang="pt-PT" altLang="en-US" sz="2400" dirty="0"/>
              <a:t> series, </a:t>
            </a:r>
            <a:r>
              <a:rPr lang="pt-PT" altLang="en-US" sz="2400" dirty="0" err="1"/>
              <a:t>considering</a:t>
            </a:r>
            <a:r>
              <a:rPr lang="pt-PT" altLang="en-US" sz="2400" dirty="0"/>
              <a:t> </a:t>
            </a:r>
            <a:r>
              <a:rPr lang="pt-PT" altLang="en-US" sz="2400" dirty="0" err="1"/>
              <a:t>two</a:t>
            </a:r>
            <a:r>
              <a:rPr lang="pt-PT" altLang="en-US" sz="2400" dirty="0"/>
              <a:t> </a:t>
            </a:r>
            <a:r>
              <a:rPr lang="pt-PT" altLang="en-US" sz="2400" dirty="0" err="1"/>
              <a:t>scenarios</a:t>
            </a:r>
            <a:r>
              <a:rPr lang="pt-PT" altLang="en-US" sz="2400" dirty="0"/>
              <a:t>:</a:t>
            </a:r>
          </a:p>
          <a:p>
            <a:pPr lvl="2"/>
            <a:r>
              <a:rPr lang="pt-PT" altLang="en-US" sz="2000" dirty="0"/>
              <a:t>Business as </a:t>
            </a:r>
            <a:r>
              <a:rPr lang="pt-PT" altLang="en-US" sz="2000" dirty="0" err="1"/>
              <a:t>usuall</a:t>
            </a:r>
            <a:endParaRPr lang="pt-PT" altLang="en-US" sz="2000" dirty="0"/>
          </a:p>
          <a:p>
            <a:pPr lvl="2"/>
            <a:r>
              <a:rPr lang="pt-PT" altLang="en-US" sz="2000" dirty="0" err="1"/>
              <a:t>Increased</a:t>
            </a:r>
            <a:r>
              <a:rPr lang="pt-PT" altLang="en-US" sz="2000" dirty="0"/>
              <a:t> </a:t>
            </a:r>
            <a:r>
              <a:rPr lang="pt-PT" altLang="en-US" sz="2000" dirty="0" err="1"/>
              <a:t>fires</a:t>
            </a:r>
            <a:r>
              <a:rPr lang="pt-PT" altLang="en-US" sz="2000" dirty="0"/>
              <a:t> </a:t>
            </a:r>
            <a:r>
              <a:rPr lang="pt-PT" altLang="en-US" sz="2000" dirty="0" err="1"/>
              <a:t>due</a:t>
            </a:r>
            <a:r>
              <a:rPr lang="pt-PT" altLang="en-US" sz="2000" dirty="0"/>
              <a:t> to </a:t>
            </a:r>
            <a:r>
              <a:rPr lang="pt-PT" altLang="en-US" sz="2000" dirty="0" err="1"/>
              <a:t>climate</a:t>
            </a:r>
            <a:r>
              <a:rPr lang="pt-PT" altLang="en-US" sz="2000" dirty="0"/>
              <a:t> </a:t>
            </a:r>
            <a:r>
              <a:rPr lang="pt-PT" altLang="en-US" sz="2000" dirty="0" err="1"/>
              <a:t>change</a:t>
            </a:r>
            <a:endParaRPr lang="pt-PT" altLang="en-US" sz="2000" dirty="0"/>
          </a:p>
        </p:txBody>
      </p:sp>
    </p:spTree>
    <p:extLst>
      <p:ext uri="{BB962C8B-B14F-4D97-AF65-F5344CB8AC3E}">
        <p14:creationId xmlns:p14="http://schemas.microsoft.com/office/powerpoint/2010/main" val="193130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3396">
                                            <p:txEl>
                                              <p:pRg st="0" end="0"/>
                                            </p:txEl>
                                          </p:spTgt>
                                        </p:tgtEl>
                                        <p:attrNameLst>
                                          <p:attrName>style.visibility</p:attrName>
                                        </p:attrNameLst>
                                      </p:cBhvr>
                                      <p:to>
                                        <p:strVal val="visible"/>
                                      </p:to>
                                    </p:set>
                                    <p:animEffect transition="in" filter="wipe(left)">
                                      <p:cBhvr>
                                        <p:cTn id="7" dur="500"/>
                                        <p:tgtEl>
                                          <p:spTgt spid="4433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3396">
                                            <p:txEl>
                                              <p:pRg st="1" end="1"/>
                                            </p:txEl>
                                          </p:spTgt>
                                        </p:tgtEl>
                                        <p:attrNameLst>
                                          <p:attrName>style.visibility</p:attrName>
                                        </p:attrNameLst>
                                      </p:cBhvr>
                                      <p:to>
                                        <p:strVal val="visible"/>
                                      </p:to>
                                    </p:set>
                                    <p:animEffect transition="in" filter="wipe(left)">
                                      <p:cBhvr>
                                        <p:cTn id="12" dur="500"/>
                                        <p:tgtEl>
                                          <p:spTgt spid="4433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3396">
                                            <p:txEl>
                                              <p:pRg st="2" end="2"/>
                                            </p:txEl>
                                          </p:spTgt>
                                        </p:tgtEl>
                                        <p:attrNameLst>
                                          <p:attrName>style.visibility</p:attrName>
                                        </p:attrNameLst>
                                      </p:cBhvr>
                                      <p:to>
                                        <p:strVal val="visible"/>
                                      </p:to>
                                    </p:set>
                                    <p:animEffect transition="in" filter="wipe(left)">
                                      <p:cBhvr>
                                        <p:cTn id="17" dur="500"/>
                                        <p:tgtEl>
                                          <p:spTgt spid="4433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43396">
                                            <p:txEl>
                                              <p:pRg st="3" end="3"/>
                                            </p:txEl>
                                          </p:spTgt>
                                        </p:tgtEl>
                                        <p:attrNameLst>
                                          <p:attrName>style.visibility</p:attrName>
                                        </p:attrNameLst>
                                      </p:cBhvr>
                                      <p:to>
                                        <p:strVal val="visible"/>
                                      </p:to>
                                    </p:set>
                                    <p:animEffect transition="in" filter="wipe(left)">
                                      <p:cBhvr>
                                        <p:cTn id="22" dur="500"/>
                                        <p:tgtEl>
                                          <p:spTgt spid="44339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43396">
                                            <p:txEl>
                                              <p:pRg st="4" end="4"/>
                                            </p:txEl>
                                          </p:spTgt>
                                        </p:tgtEl>
                                        <p:attrNameLst>
                                          <p:attrName>style.visibility</p:attrName>
                                        </p:attrNameLst>
                                      </p:cBhvr>
                                      <p:to>
                                        <p:strVal val="visible"/>
                                      </p:to>
                                    </p:set>
                                    <p:animEffect transition="in" filter="wipe(left)">
                                      <p:cBhvr>
                                        <p:cTn id="27" dur="500"/>
                                        <p:tgtEl>
                                          <p:spTgt spid="44339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43396">
                                            <p:txEl>
                                              <p:pRg st="5" end="5"/>
                                            </p:txEl>
                                          </p:spTgt>
                                        </p:tgtEl>
                                        <p:attrNameLst>
                                          <p:attrName>style.visibility</p:attrName>
                                        </p:attrNameLst>
                                      </p:cBhvr>
                                      <p:to>
                                        <p:strVal val="visible"/>
                                      </p:to>
                                    </p:set>
                                    <p:animEffect transition="in" filter="wipe(left)">
                                      <p:cBhvr>
                                        <p:cTn id="32" dur="500"/>
                                        <p:tgtEl>
                                          <p:spTgt spid="44339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43396">
                                            <p:txEl>
                                              <p:pRg st="6" end="6"/>
                                            </p:txEl>
                                          </p:spTgt>
                                        </p:tgtEl>
                                        <p:attrNameLst>
                                          <p:attrName>style.visibility</p:attrName>
                                        </p:attrNameLst>
                                      </p:cBhvr>
                                      <p:to>
                                        <p:strVal val="visible"/>
                                      </p:to>
                                    </p:set>
                                    <p:animEffect transition="in" filter="wipe(left)">
                                      <p:cBhvr>
                                        <p:cTn id="37" dur="500"/>
                                        <p:tgtEl>
                                          <p:spTgt spid="44339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r>
              <a:rPr lang="pt-PT" altLang="en-US" dirty="0"/>
              <a:t>Drivers  (</a:t>
            </a:r>
            <a:r>
              <a:rPr lang="pt-PT" altLang="en-US" dirty="0" err="1"/>
              <a:t>cont</a:t>
            </a:r>
            <a:r>
              <a:rPr lang="pt-PT" altLang="en-US" dirty="0"/>
              <a:t>)</a:t>
            </a:r>
          </a:p>
        </p:txBody>
      </p:sp>
      <p:sp>
        <p:nvSpPr>
          <p:cNvPr id="444419" name="Rectangle 3"/>
          <p:cNvSpPr>
            <a:spLocks noChangeArrowheads="1"/>
          </p:cNvSpPr>
          <p:nvPr/>
        </p:nvSpPr>
        <p:spPr bwMode="auto">
          <a:xfrm>
            <a:off x="2100264" y="1089026"/>
            <a:ext cx="8027987" cy="4968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20" name="Rectangle 4"/>
          <p:cNvSpPr>
            <a:spLocks noGrp="1" noChangeArrowheads="1"/>
          </p:cNvSpPr>
          <p:nvPr>
            <p:ph type="body" idx="1"/>
          </p:nvPr>
        </p:nvSpPr>
        <p:spPr/>
        <p:txBody>
          <a:bodyPr>
            <a:normAutofit/>
          </a:bodyPr>
          <a:lstStyle/>
          <a:p>
            <a:pPr>
              <a:lnSpc>
                <a:spcPct val="90000"/>
              </a:lnSpc>
            </a:pPr>
            <a:r>
              <a:rPr lang="pt-PT" altLang="en-US" sz="2800" dirty="0" err="1"/>
              <a:t>Changes</a:t>
            </a:r>
            <a:r>
              <a:rPr lang="pt-PT" altLang="en-US" sz="2800" dirty="0"/>
              <a:t> in </a:t>
            </a:r>
            <a:r>
              <a:rPr lang="pt-PT" altLang="en-US" sz="2800" dirty="0" err="1"/>
              <a:t>forest</a:t>
            </a:r>
            <a:r>
              <a:rPr lang="pt-PT" altLang="en-US" sz="2800" dirty="0"/>
              <a:t> management</a:t>
            </a:r>
          </a:p>
          <a:p>
            <a:pPr lvl="1">
              <a:lnSpc>
                <a:spcPct val="90000"/>
              </a:lnSpc>
            </a:pPr>
            <a:r>
              <a:rPr lang="pt-PT" altLang="en-US" sz="2400" dirty="0" err="1"/>
              <a:t>After</a:t>
            </a:r>
            <a:r>
              <a:rPr lang="pt-PT" altLang="en-US" sz="2400" dirty="0"/>
              <a:t> </a:t>
            </a:r>
            <a:r>
              <a:rPr lang="pt-PT" altLang="en-US" sz="2400" dirty="0" err="1"/>
              <a:t>harvesting</a:t>
            </a:r>
            <a:r>
              <a:rPr lang="pt-PT" altLang="en-US" sz="2400" dirty="0"/>
              <a:t>, </a:t>
            </a:r>
            <a:r>
              <a:rPr lang="pt-PT" altLang="en-US" sz="2400" dirty="0" err="1"/>
              <a:t>uneven-aged</a:t>
            </a:r>
            <a:r>
              <a:rPr lang="pt-PT" altLang="en-US" sz="2400" dirty="0"/>
              <a:t> stands are </a:t>
            </a:r>
            <a:r>
              <a:rPr lang="pt-PT" altLang="en-US" sz="2400" dirty="0" err="1"/>
              <a:t>converted</a:t>
            </a:r>
            <a:r>
              <a:rPr lang="pt-PT" altLang="en-US" sz="2400" dirty="0"/>
              <a:t> to </a:t>
            </a:r>
            <a:r>
              <a:rPr lang="pt-PT" altLang="en-US" sz="2400" dirty="0" err="1"/>
              <a:t>even-aged</a:t>
            </a:r>
            <a:endParaRPr lang="pt-PT" altLang="en-US" sz="2400" dirty="0"/>
          </a:p>
          <a:p>
            <a:pPr lvl="1">
              <a:lnSpc>
                <a:spcPct val="90000"/>
              </a:lnSpc>
            </a:pPr>
            <a:r>
              <a:rPr lang="pt-PT" altLang="en-US" sz="2400" dirty="0" err="1"/>
              <a:t>Just</a:t>
            </a:r>
            <a:r>
              <a:rPr lang="pt-PT" altLang="en-US" sz="2400" dirty="0"/>
              <a:t> </a:t>
            </a:r>
            <a:r>
              <a:rPr lang="pt-PT" altLang="en-US" sz="2400" dirty="0" err="1"/>
              <a:t>two</a:t>
            </a:r>
            <a:r>
              <a:rPr lang="pt-PT" altLang="en-US" sz="2400" dirty="0"/>
              <a:t> </a:t>
            </a:r>
            <a:r>
              <a:rPr lang="pt-PT" altLang="en-US" sz="2400" dirty="0" err="1"/>
              <a:t>FMAs</a:t>
            </a:r>
            <a:r>
              <a:rPr lang="pt-PT" altLang="en-US" sz="2400" dirty="0"/>
              <a:t>, no </a:t>
            </a:r>
            <a:r>
              <a:rPr lang="pt-PT" altLang="en-US" sz="2400" dirty="0" err="1"/>
              <a:t>options</a:t>
            </a:r>
            <a:r>
              <a:rPr lang="pt-PT" altLang="en-US" sz="2400" dirty="0"/>
              <a:t>: UEAF </a:t>
            </a:r>
            <a:r>
              <a:rPr lang="pt-PT" altLang="en-US" sz="2400" dirty="0" err="1"/>
              <a:t>and</a:t>
            </a:r>
            <a:r>
              <a:rPr lang="pt-PT" altLang="en-US" sz="2400" dirty="0"/>
              <a:t> EAF</a:t>
            </a:r>
          </a:p>
          <a:p>
            <a:pPr>
              <a:lnSpc>
                <a:spcPct val="90000"/>
              </a:lnSpc>
            </a:pPr>
            <a:r>
              <a:rPr lang="pt-PT" altLang="en-US" sz="2800" dirty="0"/>
              <a:t>Land use </a:t>
            </a:r>
            <a:r>
              <a:rPr lang="pt-PT" altLang="en-US" sz="2800" dirty="0" err="1"/>
              <a:t>changes</a:t>
            </a:r>
            <a:r>
              <a:rPr lang="pt-PT" altLang="en-US" sz="2800" dirty="0"/>
              <a:t> to/</a:t>
            </a:r>
            <a:r>
              <a:rPr lang="pt-PT" altLang="en-US" sz="2800" dirty="0" err="1"/>
              <a:t>from</a:t>
            </a:r>
            <a:r>
              <a:rPr lang="pt-PT" altLang="en-US" sz="2800" dirty="0"/>
              <a:t> </a:t>
            </a:r>
            <a:r>
              <a:rPr lang="pt-PT" altLang="en-US" sz="2800" dirty="0" err="1"/>
              <a:t>other</a:t>
            </a:r>
            <a:r>
              <a:rPr lang="pt-PT" altLang="en-US" sz="2800" dirty="0"/>
              <a:t> uses</a:t>
            </a:r>
          </a:p>
          <a:p>
            <a:pPr lvl="1">
              <a:lnSpc>
                <a:spcPct val="90000"/>
              </a:lnSpc>
            </a:pPr>
            <a:r>
              <a:rPr lang="pt-PT" altLang="en-US" sz="2400" dirty="0" err="1"/>
              <a:t>Annual</a:t>
            </a:r>
            <a:r>
              <a:rPr lang="pt-PT" altLang="en-US" sz="2400" dirty="0"/>
              <a:t> </a:t>
            </a:r>
            <a:r>
              <a:rPr lang="pt-PT" altLang="en-US" sz="2400" dirty="0" err="1"/>
              <a:t>area</a:t>
            </a:r>
            <a:r>
              <a:rPr lang="pt-PT" altLang="en-US" sz="2400" dirty="0"/>
              <a:t> </a:t>
            </a:r>
            <a:r>
              <a:rPr lang="pt-PT" altLang="en-US" sz="2400" dirty="0" err="1"/>
              <a:t>of</a:t>
            </a:r>
            <a:r>
              <a:rPr lang="pt-PT" altLang="en-US" sz="2400" dirty="0"/>
              <a:t> </a:t>
            </a:r>
            <a:r>
              <a:rPr lang="pt-PT" altLang="en-US" sz="2400" dirty="0" err="1"/>
              <a:t>afforestation</a:t>
            </a:r>
            <a:r>
              <a:rPr lang="pt-PT" altLang="en-US" sz="2400" dirty="0"/>
              <a:t> </a:t>
            </a:r>
            <a:r>
              <a:rPr lang="pt-PT" altLang="en-US" sz="2400" dirty="0" err="1"/>
              <a:t>based</a:t>
            </a:r>
            <a:r>
              <a:rPr lang="pt-PT" altLang="en-US" sz="2400" dirty="0"/>
              <a:t> </a:t>
            </a:r>
            <a:r>
              <a:rPr lang="pt-PT" altLang="en-US" sz="2400" dirty="0" err="1"/>
              <a:t>on</a:t>
            </a:r>
            <a:r>
              <a:rPr lang="pt-PT" altLang="en-US" sz="2400" dirty="0"/>
              <a:t> </a:t>
            </a:r>
            <a:r>
              <a:rPr lang="pt-PT" altLang="en-US" sz="2400" dirty="0" err="1"/>
              <a:t>our</a:t>
            </a:r>
            <a:r>
              <a:rPr lang="pt-PT" altLang="en-US" sz="2400" dirty="0"/>
              <a:t> “expert </a:t>
            </a:r>
            <a:r>
              <a:rPr lang="pt-PT" altLang="en-US" sz="2400" dirty="0" err="1"/>
              <a:t>judgement</a:t>
            </a:r>
            <a:r>
              <a:rPr lang="pt-PT" altLang="en-US" sz="2400" dirty="0"/>
              <a:t>” (</a:t>
            </a:r>
            <a:r>
              <a:rPr lang="pt-PT" altLang="en-US" sz="2400" dirty="0" err="1"/>
              <a:t>till</a:t>
            </a:r>
            <a:r>
              <a:rPr lang="pt-PT" altLang="en-US" sz="2400" dirty="0"/>
              <a:t> 2014: 800 </a:t>
            </a:r>
            <a:r>
              <a:rPr lang="pt-PT" altLang="en-US" sz="2400" dirty="0" err="1"/>
              <a:t>ha</a:t>
            </a:r>
            <a:r>
              <a:rPr lang="pt-PT" altLang="en-US" sz="2400" dirty="0"/>
              <a:t>; 2015-2019: 1600 </a:t>
            </a:r>
            <a:r>
              <a:rPr lang="pt-PT" altLang="en-US" sz="2400" dirty="0" err="1"/>
              <a:t>ha</a:t>
            </a:r>
            <a:r>
              <a:rPr lang="pt-PT" altLang="en-US" sz="2400" dirty="0"/>
              <a:t>; 2020-2026: 1200 </a:t>
            </a:r>
            <a:r>
              <a:rPr lang="pt-PT" altLang="en-US" sz="2400" dirty="0" err="1"/>
              <a:t>ha</a:t>
            </a:r>
            <a:r>
              <a:rPr lang="pt-PT" altLang="en-US" sz="2400" dirty="0"/>
              <a:t>; </a:t>
            </a:r>
            <a:r>
              <a:rPr lang="pt-PT" altLang="en-US" sz="2400" dirty="0" err="1"/>
              <a:t>nothing</a:t>
            </a:r>
            <a:r>
              <a:rPr lang="pt-PT" altLang="en-US" sz="2400" dirty="0"/>
              <a:t> </a:t>
            </a:r>
            <a:r>
              <a:rPr lang="pt-PT" altLang="en-US" sz="2400" dirty="0" err="1"/>
              <a:t>after</a:t>
            </a:r>
            <a:r>
              <a:rPr lang="pt-PT" altLang="en-US" sz="2400" dirty="0"/>
              <a:t> 2027)</a:t>
            </a:r>
          </a:p>
          <a:p>
            <a:pPr lvl="1">
              <a:lnSpc>
                <a:spcPct val="90000"/>
              </a:lnSpc>
            </a:pPr>
            <a:r>
              <a:rPr lang="pt-PT" altLang="en-US" sz="2400" dirty="0"/>
              <a:t>No </a:t>
            </a:r>
            <a:r>
              <a:rPr lang="pt-PT" altLang="en-US" sz="2400" dirty="0" err="1"/>
              <a:t>defforestation</a:t>
            </a:r>
            <a:r>
              <a:rPr lang="pt-PT" altLang="en-US" sz="2400" dirty="0"/>
              <a:t> </a:t>
            </a:r>
            <a:r>
              <a:rPr lang="pt-PT" altLang="en-US" sz="2400" dirty="0" err="1"/>
              <a:t>was</a:t>
            </a:r>
            <a:r>
              <a:rPr lang="pt-PT" altLang="en-US" sz="2400" dirty="0"/>
              <a:t> </a:t>
            </a:r>
            <a:r>
              <a:rPr lang="pt-PT" altLang="en-US" sz="2400" dirty="0" err="1"/>
              <a:t>considered</a:t>
            </a:r>
            <a:endParaRPr lang="pt-PT" altLang="en-US" sz="2400" dirty="0"/>
          </a:p>
        </p:txBody>
      </p:sp>
    </p:spTree>
    <p:extLst>
      <p:ext uri="{BB962C8B-B14F-4D97-AF65-F5344CB8AC3E}">
        <p14:creationId xmlns:p14="http://schemas.microsoft.com/office/powerpoint/2010/main" val="422891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4420">
                                            <p:txEl>
                                              <p:pRg st="0" end="0"/>
                                            </p:txEl>
                                          </p:spTgt>
                                        </p:tgtEl>
                                        <p:attrNameLst>
                                          <p:attrName>style.visibility</p:attrName>
                                        </p:attrNameLst>
                                      </p:cBhvr>
                                      <p:to>
                                        <p:strVal val="visible"/>
                                      </p:to>
                                    </p:set>
                                    <p:animEffect transition="in" filter="wipe(left)">
                                      <p:cBhvr>
                                        <p:cTn id="7" dur="500"/>
                                        <p:tgtEl>
                                          <p:spTgt spid="4444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4420">
                                            <p:txEl>
                                              <p:pRg st="1" end="1"/>
                                            </p:txEl>
                                          </p:spTgt>
                                        </p:tgtEl>
                                        <p:attrNameLst>
                                          <p:attrName>style.visibility</p:attrName>
                                        </p:attrNameLst>
                                      </p:cBhvr>
                                      <p:to>
                                        <p:strVal val="visible"/>
                                      </p:to>
                                    </p:set>
                                    <p:animEffect transition="in" filter="wipe(left)">
                                      <p:cBhvr>
                                        <p:cTn id="12" dur="500"/>
                                        <p:tgtEl>
                                          <p:spTgt spid="4444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4420">
                                            <p:txEl>
                                              <p:pRg st="2" end="2"/>
                                            </p:txEl>
                                          </p:spTgt>
                                        </p:tgtEl>
                                        <p:attrNameLst>
                                          <p:attrName>style.visibility</p:attrName>
                                        </p:attrNameLst>
                                      </p:cBhvr>
                                      <p:to>
                                        <p:strVal val="visible"/>
                                      </p:to>
                                    </p:set>
                                    <p:animEffect transition="in" filter="wipe(left)">
                                      <p:cBhvr>
                                        <p:cTn id="17" dur="500"/>
                                        <p:tgtEl>
                                          <p:spTgt spid="4444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44420">
                                            <p:txEl>
                                              <p:pRg st="3" end="3"/>
                                            </p:txEl>
                                          </p:spTgt>
                                        </p:tgtEl>
                                        <p:attrNameLst>
                                          <p:attrName>style.visibility</p:attrName>
                                        </p:attrNameLst>
                                      </p:cBhvr>
                                      <p:to>
                                        <p:strVal val="visible"/>
                                      </p:to>
                                    </p:set>
                                    <p:animEffect transition="in" filter="wipe(left)">
                                      <p:cBhvr>
                                        <p:cTn id="22" dur="500"/>
                                        <p:tgtEl>
                                          <p:spTgt spid="4444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44420">
                                            <p:txEl>
                                              <p:pRg st="4" end="4"/>
                                            </p:txEl>
                                          </p:spTgt>
                                        </p:tgtEl>
                                        <p:attrNameLst>
                                          <p:attrName>style.visibility</p:attrName>
                                        </p:attrNameLst>
                                      </p:cBhvr>
                                      <p:to>
                                        <p:strVal val="visible"/>
                                      </p:to>
                                    </p:set>
                                    <p:animEffect transition="in" filter="wipe(left)">
                                      <p:cBhvr>
                                        <p:cTn id="27" dur="500"/>
                                        <p:tgtEl>
                                          <p:spTgt spid="4444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44420">
                                            <p:txEl>
                                              <p:pRg st="5" end="5"/>
                                            </p:txEl>
                                          </p:spTgt>
                                        </p:tgtEl>
                                        <p:attrNameLst>
                                          <p:attrName>style.visibility</p:attrName>
                                        </p:attrNameLst>
                                      </p:cBhvr>
                                      <p:to>
                                        <p:strVal val="visible"/>
                                      </p:to>
                                    </p:set>
                                    <p:animEffect transition="in" filter="wipe(left)">
                                      <p:cBhvr>
                                        <p:cTn id="32" dur="500"/>
                                        <p:tgtEl>
                                          <p:spTgt spid="4444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r>
              <a:rPr lang="pt-PT" altLang="en-US" dirty="0"/>
              <a:t>Drivers  (</a:t>
            </a:r>
            <a:r>
              <a:rPr lang="pt-PT" altLang="en-US" dirty="0" err="1"/>
              <a:t>cont</a:t>
            </a:r>
            <a:r>
              <a:rPr lang="pt-PT" altLang="en-US" dirty="0"/>
              <a:t>)</a:t>
            </a:r>
          </a:p>
        </p:txBody>
      </p:sp>
      <p:sp>
        <p:nvSpPr>
          <p:cNvPr id="444419" name="Rectangle 3"/>
          <p:cNvSpPr>
            <a:spLocks noChangeArrowheads="1"/>
          </p:cNvSpPr>
          <p:nvPr/>
        </p:nvSpPr>
        <p:spPr bwMode="auto">
          <a:xfrm>
            <a:off x="2100264" y="1089026"/>
            <a:ext cx="8027987" cy="4968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20" name="Rectangle 4"/>
          <p:cNvSpPr>
            <a:spLocks noGrp="1" noChangeArrowheads="1"/>
          </p:cNvSpPr>
          <p:nvPr>
            <p:ph type="body" idx="1"/>
          </p:nvPr>
        </p:nvSpPr>
        <p:spPr/>
        <p:txBody>
          <a:bodyPr>
            <a:normAutofit/>
          </a:bodyPr>
          <a:lstStyle/>
          <a:p>
            <a:pPr>
              <a:lnSpc>
                <a:spcPct val="90000"/>
              </a:lnSpc>
            </a:pPr>
            <a:r>
              <a:rPr lang="pt-PT" altLang="en-US" sz="2800" dirty="0" err="1"/>
              <a:t>Climate</a:t>
            </a:r>
            <a:r>
              <a:rPr lang="pt-PT" altLang="en-US" sz="2800" dirty="0"/>
              <a:t> </a:t>
            </a:r>
            <a:r>
              <a:rPr lang="pt-PT" altLang="en-US" sz="2800" dirty="0" err="1"/>
              <a:t>scenarios</a:t>
            </a:r>
            <a:endParaRPr lang="pt-PT" altLang="en-US" sz="2800" dirty="0"/>
          </a:p>
          <a:p>
            <a:pPr lvl="1">
              <a:lnSpc>
                <a:spcPct val="90000"/>
              </a:lnSpc>
            </a:pPr>
            <a:r>
              <a:rPr lang="pt-PT" altLang="en-US" sz="2400" dirty="0" err="1"/>
              <a:t>Scenario</a:t>
            </a:r>
            <a:r>
              <a:rPr lang="pt-PT" altLang="en-US" sz="2400" dirty="0"/>
              <a:t> A1B</a:t>
            </a:r>
          </a:p>
          <a:p>
            <a:pPr lvl="1">
              <a:lnSpc>
                <a:spcPct val="90000"/>
              </a:lnSpc>
            </a:pPr>
            <a:r>
              <a:rPr lang="pt-PT" altLang="en-US" sz="2400" dirty="0" err="1"/>
              <a:t>Model</a:t>
            </a:r>
            <a:r>
              <a:rPr lang="pt-PT" altLang="en-US" sz="2400" dirty="0"/>
              <a:t> </a:t>
            </a:r>
            <a:r>
              <a:rPr lang="pt-PT" altLang="en-US" sz="2400" dirty="0" err="1"/>
              <a:t>HadRM</a:t>
            </a:r>
            <a:r>
              <a:rPr lang="pt-PT" altLang="en-US" sz="2400" dirty="0"/>
              <a:t> (25 km) </a:t>
            </a:r>
            <a:r>
              <a:rPr lang="pt-PT" altLang="en-US" sz="2400" dirty="0" err="1"/>
              <a:t>that</a:t>
            </a:r>
            <a:r>
              <a:rPr lang="pt-PT" altLang="en-US" sz="2400" dirty="0"/>
              <a:t> </a:t>
            </a:r>
            <a:r>
              <a:rPr lang="pt-PT" altLang="en-US" sz="2400" dirty="0" err="1"/>
              <a:t>has</a:t>
            </a:r>
            <a:r>
              <a:rPr lang="pt-PT" altLang="en-US" sz="2400" dirty="0"/>
              <a:t> </a:t>
            </a:r>
            <a:r>
              <a:rPr lang="pt-PT" altLang="en-US" sz="2400" dirty="0" err="1"/>
              <a:t>been</a:t>
            </a:r>
            <a:r>
              <a:rPr lang="pt-PT" altLang="en-US" sz="2400" dirty="0"/>
              <a:t> </a:t>
            </a:r>
            <a:r>
              <a:rPr lang="pt-PT" altLang="en-US" sz="2400" dirty="0" err="1"/>
              <a:t>found</a:t>
            </a:r>
            <a:r>
              <a:rPr lang="pt-PT" altLang="en-US" sz="2400" dirty="0"/>
              <a:t> to </a:t>
            </a:r>
            <a:r>
              <a:rPr lang="pt-PT" altLang="en-US" sz="2400" dirty="0" err="1"/>
              <a:t>be</a:t>
            </a:r>
            <a:r>
              <a:rPr lang="pt-PT" altLang="en-US" sz="2400" dirty="0"/>
              <a:t> </a:t>
            </a:r>
            <a:r>
              <a:rPr lang="pt-PT" altLang="en-US" sz="2400" dirty="0" err="1"/>
              <a:t>the</a:t>
            </a:r>
            <a:r>
              <a:rPr lang="pt-PT" altLang="en-US" sz="2400" dirty="0"/>
              <a:t> </a:t>
            </a:r>
            <a:r>
              <a:rPr lang="pt-PT" altLang="en-US" sz="2400" dirty="0" err="1"/>
              <a:t>most</a:t>
            </a:r>
            <a:r>
              <a:rPr lang="pt-PT" altLang="en-US" sz="2400" dirty="0"/>
              <a:t> </a:t>
            </a:r>
            <a:r>
              <a:rPr lang="pt-PT" altLang="en-US" sz="2400" dirty="0" err="1"/>
              <a:t>appropriate</a:t>
            </a:r>
            <a:r>
              <a:rPr lang="pt-PT" altLang="en-US" sz="2400" dirty="0"/>
              <a:t> for Portugal</a:t>
            </a:r>
          </a:p>
          <a:p>
            <a:pPr lvl="1">
              <a:lnSpc>
                <a:spcPct val="90000"/>
              </a:lnSpc>
            </a:pPr>
            <a:r>
              <a:rPr lang="pt-PT" altLang="en-US" sz="2400" dirty="0" err="1"/>
              <a:t>Selection</a:t>
            </a:r>
            <a:r>
              <a:rPr lang="pt-PT" altLang="en-US" sz="2400" dirty="0"/>
              <a:t> </a:t>
            </a:r>
            <a:r>
              <a:rPr lang="pt-PT" altLang="en-US" sz="2400" dirty="0" err="1"/>
              <a:t>of</a:t>
            </a:r>
            <a:r>
              <a:rPr lang="pt-PT" altLang="en-US" sz="2400" dirty="0"/>
              <a:t> </a:t>
            </a:r>
            <a:r>
              <a:rPr lang="pt-PT" altLang="en-US" sz="2400" dirty="0" err="1"/>
              <a:t>the</a:t>
            </a:r>
            <a:r>
              <a:rPr lang="pt-PT" altLang="en-US" sz="2400" dirty="0"/>
              <a:t> “</a:t>
            </a:r>
            <a:r>
              <a:rPr lang="pt-PT" altLang="en-US" sz="2400" dirty="0" err="1"/>
              <a:t>metereological</a:t>
            </a:r>
            <a:r>
              <a:rPr lang="pt-PT" altLang="en-US" sz="2400" dirty="0"/>
              <a:t> station” </a:t>
            </a:r>
            <a:r>
              <a:rPr lang="pt-PT" altLang="en-US" sz="2400" dirty="0" err="1"/>
              <a:t>closest</a:t>
            </a:r>
            <a:r>
              <a:rPr lang="pt-PT" altLang="en-US" sz="2400" dirty="0"/>
              <a:t> to </a:t>
            </a:r>
            <a:r>
              <a:rPr lang="pt-PT" altLang="en-US" sz="2400" dirty="0" err="1"/>
              <a:t>each</a:t>
            </a:r>
            <a:r>
              <a:rPr lang="pt-PT" altLang="en-US" sz="2400" dirty="0"/>
              <a:t> NFI </a:t>
            </a:r>
            <a:r>
              <a:rPr lang="pt-PT" altLang="en-US" sz="2400" dirty="0" err="1"/>
              <a:t>plot</a:t>
            </a:r>
            <a:r>
              <a:rPr lang="pt-PT" altLang="en-US" sz="2400" dirty="0"/>
              <a:t> </a:t>
            </a:r>
            <a:r>
              <a:rPr lang="pt-PT" altLang="en-US" sz="2400" dirty="0" err="1"/>
              <a:t>and</a:t>
            </a:r>
            <a:r>
              <a:rPr lang="pt-PT" altLang="en-US" sz="2400" dirty="0"/>
              <a:t> </a:t>
            </a:r>
            <a:r>
              <a:rPr lang="pt-PT" altLang="en-US" sz="2400" dirty="0" err="1"/>
              <a:t>simulations</a:t>
            </a:r>
            <a:r>
              <a:rPr lang="pt-PT" altLang="en-US" sz="2400" dirty="0"/>
              <a:t> </a:t>
            </a:r>
            <a:r>
              <a:rPr lang="pt-PT" altLang="en-US" sz="2400" dirty="0" err="1"/>
              <a:t>made</a:t>
            </a:r>
            <a:r>
              <a:rPr lang="pt-PT" altLang="en-US" sz="2400" dirty="0"/>
              <a:t> </a:t>
            </a:r>
            <a:r>
              <a:rPr lang="pt-PT" altLang="en-US" sz="2400" dirty="0" err="1"/>
              <a:t>with</a:t>
            </a:r>
            <a:r>
              <a:rPr lang="pt-PT" altLang="en-US" sz="2400" dirty="0"/>
              <a:t> </a:t>
            </a:r>
            <a:r>
              <a:rPr lang="pt-PT" altLang="en-US" sz="2400" dirty="0" err="1"/>
              <a:t>averages</a:t>
            </a:r>
            <a:r>
              <a:rPr lang="pt-PT" altLang="en-US" sz="2400" dirty="0"/>
              <a:t> for </a:t>
            </a:r>
            <a:r>
              <a:rPr lang="pt-PT" altLang="en-US" sz="2400" dirty="0" err="1"/>
              <a:t>two</a:t>
            </a:r>
            <a:r>
              <a:rPr lang="pt-PT" altLang="en-US" sz="2400" dirty="0"/>
              <a:t> </a:t>
            </a:r>
            <a:r>
              <a:rPr lang="pt-PT" altLang="en-US" sz="2400" dirty="0" err="1"/>
              <a:t>periods</a:t>
            </a:r>
            <a:r>
              <a:rPr lang="pt-PT" altLang="en-US" sz="2400" dirty="0"/>
              <a:t>:</a:t>
            </a:r>
          </a:p>
          <a:p>
            <a:pPr lvl="2">
              <a:lnSpc>
                <a:spcPct val="90000"/>
              </a:lnSpc>
            </a:pPr>
            <a:r>
              <a:rPr lang="pt-PT" altLang="en-US" sz="2000" dirty="0"/>
              <a:t>2001 – 2030</a:t>
            </a:r>
          </a:p>
          <a:p>
            <a:pPr lvl="2">
              <a:lnSpc>
                <a:spcPct val="90000"/>
              </a:lnSpc>
            </a:pPr>
            <a:r>
              <a:rPr lang="pt-PT" altLang="en-US" sz="2000" dirty="0"/>
              <a:t>2061 – 2090</a:t>
            </a:r>
          </a:p>
          <a:p>
            <a:pPr lvl="1">
              <a:lnSpc>
                <a:spcPct val="90000"/>
              </a:lnSpc>
            </a:pPr>
            <a:endParaRPr lang="pt-PT" altLang="en-US" sz="2400" dirty="0"/>
          </a:p>
          <a:p>
            <a:pPr lvl="1">
              <a:lnSpc>
                <a:spcPct val="90000"/>
              </a:lnSpc>
            </a:pPr>
            <a:endParaRPr lang="pt-PT" altLang="en-US" sz="2400" dirty="0"/>
          </a:p>
        </p:txBody>
      </p:sp>
    </p:spTree>
    <p:extLst>
      <p:ext uri="{BB962C8B-B14F-4D97-AF65-F5344CB8AC3E}">
        <p14:creationId xmlns:p14="http://schemas.microsoft.com/office/powerpoint/2010/main" val="367569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4420">
                                            <p:txEl>
                                              <p:pRg st="0" end="0"/>
                                            </p:txEl>
                                          </p:spTgt>
                                        </p:tgtEl>
                                        <p:attrNameLst>
                                          <p:attrName>style.visibility</p:attrName>
                                        </p:attrNameLst>
                                      </p:cBhvr>
                                      <p:to>
                                        <p:strVal val="visible"/>
                                      </p:to>
                                    </p:set>
                                    <p:animEffect transition="in" filter="wipe(left)">
                                      <p:cBhvr>
                                        <p:cTn id="7" dur="500"/>
                                        <p:tgtEl>
                                          <p:spTgt spid="4444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4420">
                                            <p:txEl>
                                              <p:pRg st="1" end="1"/>
                                            </p:txEl>
                                          </p:spTgt>
                                        </p:tgtEl>
                                        <p:attrNameLst>
                                          <p:attrName>style.visibility</p:attrName>
                                        </p:attrNameLst>
                                      </p:cBhvr>
                                      <p:to>
                                        <p:strVal val="visible"/>
                                      </p:to>
                                    </p:set>
                                    <p:animEffect transition="in" filter="wipe(left)">
                                      <p:cBhvr>
                                        <p:cTn id="12" dur="500"/>
                                        <p:tgtEl>
                                          <p:spTgt spid="4444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4420">
                                            <p:txEl>
                                              <p:pRg st="2" end="2"/>
                                            </p:txEl>
                                          </p:spTgt>
                                        </p:tgtEl>
                                        <p:attrNameLst>
                                          <p:attrName>style.visibility</p:attrName>
                                        </p:attrNameLst>
                                      </p:cBhvr>
                                      <p:to>
                                        <p:strVal val="visible"/>
                                      </p:to>
                                    </p:set>
                                    <p:animEffect transition="in" filter="wipe(left)">
                                      <p:cBhvr>
                                        <p:cTn id="17" dur="500"/>
                                        <p:tgtEl>
                                          <p:spTgt spid="4444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44420">
                                            <p:txEl>
                                              <p:pRg st="3" end="3"/>
                                            </p:txEl>
                                          </p:spTgt>
                                        </p:tgtEl>
                                        <p:attrNameLst>
                                          <p:attrName>style.visibility</p:attrName>
                                        </p:attrNameLst>
                                      </p:cBhvr>
                                      <p:to>
                                        <p:strVal val="visible"/>
                                      </p:to>
                                    </p:set>
                                    <p:animEffect transition="in" filter="wipe(left)">
                                      <p:cBhvr>
                                        <p:cTn id="22" dur="500"/>
                                        <p:tgtEl>
                                          <p:spTgt spid="4444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44420">
                                            <p:txEl>
                                              <p:pRg st="4" end="4"/>
                                            </p:txEl>
                                          </p:spTgt>
                                        </p:tgtEl>
                                        <p:attrNameLst>
                                          <p:attrName>style.visibility</p:attrName>
                                        </p:attrNameLst>
                                      </p:cBhvr>
                                      <p:to>
                                        <p:strVal val="visible"/>
                                      </p:to>
                                    </p:set>
                                    <p:animEffect transition="in" filter="wipe(left)">
                                      <p:cBhvr>
                                        <p:cTn id="27" dur="500"/>
                                        <p:tgtEl>
                                          <p:spTgt spid="4444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44420">
                                            <p:txEl>
                                              <p:pRg st="5" end="5"/>
                                            </p:txEl>
                                          </p:spTgt>
                                        </p:tgtEl>
                                        <p:attrNameLst>
                                          <p:attrName>style.visibility</p:attrName>
                                        </p:attrNameLst>
                                      </p:cBhvr>
                                      <p:to>
                                        <p:strVal val="visible"/>
                                      </p:to>
                                    </p:set>
                                    <p:animEffect transition="in" filter="wipe(left)">
                                      <p:cBhvr>
                                        <p:cTn id="32" dur="500"/>
                                        <p:tgtEl>
                                          <p:spTgt spid="4444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pt-PT" dirty="0" err="1"/>
              <a:t>Precipitation</a:t>
            </a:r>
            <a:r>
              <a:rPr lang="pt-PT" dirty="0"/>
              <a:t> in </a:t>
            </a:r>
            <a:r>
              <a:rPr lang="pt-PT" dirty="0" err="1"/>
              <a:t>the</a:t>
            </a:r>
            <a:r>
              <a:rPr lang="pt-PT" dirty="0"/>
              <a:t> </a:t>
            </a:r>
            <a:r>
              <a:rPr lang="pt-PT" dirty="0" err="1"/>
              <a:t>two</a:t>
            </a:r>
            <a:r>
              <a:rPr lang="pt-PT" dirty="0"/>
              <a:t> </a:t>
            </a:r>
            <a:r>
              <a:rPr lang="pt-PT" dirty="0" err="1"/>
              <a:t>climate</a:t>
            </a:r>
            <a:r>
              <a:rPr lang="pt-PT" dirty="0"/>
              <a:t> </a:t>
            </a:r>
            <a:r>
              <a:rPr lang="pt-PT" dirty="0" err="1"/>
              <a:t>scenarios</a:t>
            </a:r>
            <a:endParaRPr lang="en-US" dirty="0"/>
          </a:p>
        </p:txBody>
      </p:sp>
      <p:sp>
        <p:nvSpPr>
          <p:cNvPr id="6" name="Content Placeholder 5"/>
          <p:cNvSpPr>
            <a:spLocks noGrp="1"/>
          </p:cNvSpPr>
          <p:nvPr>
            <p:ph idx="1"/>
          </p:nvPr>
        </p:nvSpPr>
        <p:spPr/>
        <p:txBody>
          <a:bodyPr/>
          <a:lstStyle/>
          <a:p>
            <a:pPr marL="0" indent="0">
              <a:buNone/>
            </a:pPr>
            <a:r>
              <a:rPr lang="pt-PT" dirty="0"/>
              <a:t> </a:t>
            </a:r>
            <a:endParaRPr lang="en-US" dirty="0"/>
          </a:p>
        </p:txBody>
      </p:sp>
      <p:pic>
        <p:nvPicPr>
          <p:cNvPr id="8" name="Picture 7"/>
          <p:cNvPicPr>
            <a:picLocks noChangeAspect="1"/>
          </p:cNvPicPr>
          <p:nvPr/>
        </p:nvPicPr>
        <p:blipFill>
          <a:blip r:embed="rId2"/>
          <a:stretch>
            <a:fillRect/>
          </a:stretch>
        </p:blipFill>
        <p:spPr>
          <a:xfrm>
            <a:off x="3468397" y="1505546"/>
            <a:ext cx="5255207" cy="3846909"/>
          </a:xfrm>
          <a:prstGeom prst="rect">
            <a:avLst/>
          </a:prstGeom>
        </p:spPr>
      </p:pic>
    </p:spTree>
    <p:extLst>
      <p:ext uri="{BB962C8B-B14F-4D97-AF65-F5344CB8AC3E}">
        <p14:creationId xmlns:p14="http://schemas.microsoft.com/office/powerpoint/2010/main" val="868316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p:txBody>
          <a:bodyPr/>
          <a:lstStyle/>
          <a:p>
            <a:r>
              <a:rPr lang="pt-PT" altLang="en-US" dirty="0" err="1"/>
              <a:t>Scenarios</a:t>
            </a:r>
            <a:endParaRPr lang="pt-PT" altLang="en-US" dirty="0"/>
          </a:p>
        </p:txBody>
      </p:sp>
      <p:sp>
        <p:nvSpPr>
          <p:cNvPr id="479236" name="Rectangle 4"/>
          <p:cNvSpPr>
            <a:spLocks noGrp="1" noChangeArrowheads="1"/>
          </p:cNvSpPr>
          <p:nvPr>
            <p:ph type="body" idx="1"/>
          </p:nvPr>
        </p:nvSpPr>
        <p:spPr/>
        <p:txBody>
          <a:bodyPr>
            <a:normAutofit/>
          </a:bodyPr>
          <a:lstStyle/>
          <a:p>
            <a:r>
              <a:rPr lang="en-US" altLang="en-US" sz="2800" dirty="0"/>
              <a:t>A scenario is made up by the annual values for the drivers</a:t>
            </a:r>
          </a:p>
          <a:p>
            <a:r>
              <a:rPr lang="en-US" altLang="en-US" sz="2800" dirty="0"/>
              <a:t>Other user options:</a:t>
            </a:r>
          </a:p>
          <a:p>
            <a:pPr lvl="1"/>
            <a:r>
              <a:rPr lang="en-US" altLang="en-US" sz="2400" dirty="0"/>
              <a:t>minimum age for harvest (8 years)</a:t>
            </a:r>
          </a:p>
          <a:p>
            <a:pPr lvl="1"/>
            <a:r>
              <a:rPr lang="en-US" altLang="en-US" sz="2400" dirty="0"/>
              <a:t>minimum age allowing industrial use after fire (5 years)</a:t>
            </a:r>
          </a:p>
          <a:p>
            <a:pPr lvl="1"/>
            <a:r>
              <a:rPr lang="en-US" altLang="en-US" sz="2400" dirty="0"/>
              <a:t> % burned area harvested for industrial use (50%)</a:t>
            </a:r>
          </a:p>
          <a:p>
            <a:pPr lvl="1"/>
            <a:r>
              <a:rPr lang="pt-PT" altLang="en-US" sz="2400" dirty="0" err="1"/>
              <a:t>Minimum</a:t>
            </a:r>
            <a:r>
              <a:rPr lang="pt-PT" altLang="en-US" sz="2400" dirty="0"/>
              <a:t> </a:t>
            </a:r>
            <a:r>
              <a:rPr lang="pt-PT" altLang="en-US" sz="2400" dirty="0" err="1"/>
              <a:t>fire</a:t>
            </a:r>
            <a:r>
              <a:rPr lang="pt-PT" altLang="en-US" sz="2400" dirty="0"/>
              <a:t> </a:t>
            </a:r>
            <a:r>
              <a:rPr lang="pt-PT" altLang="en-US" sz="2400" dirty="0" err="1"/>
              <a:t>recurrence</a:t>
            </a:r>
            <a:r>
              <a:rPr lang="pt-PT" altLang="en-US" sz="2400" dirty="0"/>
              <a:t> (5 </a:t>
            </a:r>
            <a:r>
              <a:rPr lang="pt-PT" altLang="en-US" sz="2400" dirty="0" err="1"/>
              <a:t>years</a:t>
            </a:r>
            <a:r>
              <a:rPr lang="pt-PT" altLang="en-US" sz="2400" dirty="0"/>
              <a:t>) </a:t>
            </a:r>
            <a:endParaRPr lang="en-US" altLang="en-US" sz="2400" dirty="0"/>
          </a:p>
          <a:p>
            <a:endParaRPr lang="pt-PT" altLang="en-US" sz="2800" dirty="0"/>
          </a:p>
        </p:txBody>
      </p:sp>
    </p:spTree>
    <p:extLst>
      <p:ext uri="{BB962C8B-B14F-4D97-AF65-F5344CB8AC3E}">
        <p14:creationId xmlns:p14="http://schemas.microsoft.com/office/powerpoint/2010/main" val="22475101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p:txBody>
          <a:bodyPr/>
          <a:lstStyle/>
          <a:p>
            <a:r>
              <a:rPr lang="pt-PT" altLang="en-US" dirty="0" err="1"/>
              <a:t>Fire</a:t>
            </a:r>
            <a:r>
              <a:rPr lang="pt-PT" altLang="en-US" dirty="0"/>
              <a:t> </a:t>
            </a:r>
            <a:r>
              <a:rPr lang="pt-PT" altLang="en-US" dirty="0" err="1"/>
              <a:t>and</a:t>
            </a:r>
            <a:r>
              <a:rPr lang="pt-PT" altLang="en-US" dirty="0"/>
              <a:t> </a:t>
            </a:r>
            <a:r>
              <a:rPr lang="pt-PT" altLang="en-US" dirty="0" err="1"/>
              <a:t>harvesting</a:t>
            </a:r>
            <a:r>
              <a:rPr lang="pt-PT" altLang="en-US" dirty="0"/>
              <a:t> modules</a:t>
            </a:r>
          </a:p>
        </p:txBody>
      </p:sp>
      <p:sp>
        <p:nvSpPr>
          <p:cNvPr id="451587" name="Rectangle 3"/>
          <p:cNvSpPr>
            <a:spLocks noChangeArrowheads="1"/>
          </p:cNvSpPr>
          <p:nvPr/>
        </p:nvSpPr>
        <p:spPr bwMode="auto">
          <a:xfrm>
            <a:off x="2100264" y="1089026"/>
            <a:ext cx="8027987" cy="4968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1588" name="Rectangle 4"/>
          <p:cNvSpPr>
            <a:spLocks noGrp="1" noChangeArrowheads="1"/>
          </p:cNvSpPr>
          <p:nvPr>
            <p:ph type="body" idx="1"/>
          </p:nvPr>
        </p:nvSpPr>
        <p:spPr/>
        <p:txBody>
          <a:bodyPr>
            <a:normAutofit/>
          </a:bodyPr>
          <a:lstStyle/>
          <a:p>
            <a:r>
              <a:rPr lang="en-US" altLang="en-US" sz="2800" dirty="0"/>
              <a:t>All these modules work at “stand” level:</a:t>
            </a:r>
          </a:p>
          <a:p>
            <a:pPr lvl="1"/>
            <a:r>
              <a:rPr lang="pt-PT" altLang="en-US" sz="2400" dirty="0"/>
              <a:t>A </a:t>
            </a:r>
            <a:r>
              <a:rPr lang="pt-PT" altLang="en-US" sz="2400" dirty="0" err="1"/>
              <a:t>probability</a:t>
            </a:r>
            <a:r>
              <a:rPr lang="pt-PT" altLang="en-US" sz="2400" dirty="0"/>
              <a:t> </a:t>
            </a:r>
            <a:r>
              <a:rPr lang="pt-PT" altLang="en-US" sz="2400" dirty="0" err="1"/>
              <a:t>of</a:t>
            </a:r>
            <a:r>
              <a:rPr lang="pt-PT" altLang="en-US" sz="2400" dirty="0"/>
              <a:t> </a:t>
            </a:r>
            <a:r>
              <a:rPr lang="pt-PT" altLang="en-US" sz="2400" dirty="0" err="1"/>
              <a:t>occurrence</a:t>
            </a:r>
            <a:r>
              <a:rPr lang="pt-PT" altLang="en-US" sz="2400" dirty="0"/>
              <a:t> </a:t>
            </a:r>
            <a:r>
              <a:rPr lang="pt-PT" altLang="en-US" sz="2400" dirty="0" err="1"/>
              <a:t>of</a:t>
            </a:r>
            <a:r>
              <a:rPr lang="pt-PT" altLang="en-US" sz="2400" dirty="0"/>
              <a:t> </a:t>
            </a:r>
            <a:r>
              <a:rPr lang="pt-PT" altLang="en-US" sz="2400" dirty="0" err="1"/>
              <a:t>the</a:t>
            </a:r>
            <a:r>
              <a:rPr lang="pt-PT" altLang="en-US" sz="2400" dirty="0"/>
              <a:t> </a:t>
            </a:r>
            <a:r>
              <a:rPr lang="pt-PT" altLang="en-US" sz="2400" dirty="0" err="1"/>
              <a:t>event</a:t>
            </a:r>
            <a:r>
              <a:rPr lang="pt-PT" altLang="en-US" sz="2400" dirty="0"/>
              <a:t> </a:t>
            </a:r>
            <a:r>
              <a:rPr lang="pt-PT" altLang="en-US" sz="2400" dirty="0" err="1"/>
              <a:t>is</a:t>
            </a:r>
            <a:r>
              <a:rPr lang="pt-PT" altLang="en-US" sz="2400" dirty="0"/>
              <a:t> </a:t>
            </a:r>
            <a:r>
              <a:rPr lang="pt-PT" altLang="en-US" sz="2400" dirty="0" err="1"/>
              <a:t>estimated</a:t>
            </a:r>
            <a:r>
              <a:rPr lang="pt-PT" altLang="en-US" sz="2400" dirty="0"/>
              <a:t> for </a:t>
            </a:r>
            <a:r>
              <a:rPr lang="pt-PT" altLang="en-US" sz="2400" dirty="0" err="1"/>
              <a:t>each</a:t>
            </a:r>
            <a:r>
              <a:rPr lang="pt-PT" altLang="en-US" sz="2400" dirty="0"/>
              <a:t> stand</a:t>
            </a:r>
          </a:p>
          <a:p>
            <a:pPr lvl="1"/>
            <a:r>
              <a:rPr lang="pt-PT" altLang="en-US" sz="2400" dirty="0" err="1"/>
              <a:t>The</a:t>
            </a:r>
            <a:r>
              <a:rPr lang="pt-PT" altLang="en-US" sz="2400" dirty="0"/>
              <a:t> </a:t>
            </a:r>
            <a:r>
              <a:rPr lang="pt-PT" altLang="en-US" sz="2400" dirty="0" err="1"/>
              <a:t>event</a:t>
            </a:r>
            <a:r>
              <a:rPr lang="pt-PT" altLang="en-US" sz="2400" dirty="0"/>
              <a:t> </a:t>
            </a:r>
            <a:r>
              <a:rPr lang="pt-PT" altLang="en-US" sz="2400" dirty="0" err="1"/>
              <a:t>occurs</a:t>
            </a:r>
            <a:r>
              <a:rPr lang="pt-PT" altLang="en-US" sz="2400" dirty="0"/>
              <a:t> </a:t>
            </a:r>
            <a:r>
              <a:rPr lang="pt-PT" altLang="en-US" sz="2400" dirty="0" err="1"/>
              <a:t>or</a:t>
            </a:r>
            <a:r>
              <a:rPr lang="pt-PT" altLang="en-US" sz="2400" dirty="0"/>
              <a:t> </a:t>
            </a:r>
            <a:r>
              <a:rPr lang="pt-PT" altLang="en-US" sz="2400" dirty="0" err="1"/>
              <a:t>not</a:t>
            </a:r>
            <a:r>
              <a:rPr lang="pt-PT" altLang="en-US" sz="2400" dirty="0"/>
              <a:t> </a:t>
            </a:r>
            <a:r>
              <a:rPr lang="pt-PT" altLang="en-US" sz="2400" dirty="0" err="1"/>
              <a:t>by</a:t>
            </a:r>
            <a:r>
              <a:rPr lang="pt-PT" altLang="en-US" sz="2400" dirty="0"/>
              <a:t> </a:t>
            </a:r>
            <a:r>
              <a:rPr lang="pt-PT" altLang="en-US" sz="2400" dirty="0" err="1"/>
              <a:t>comparision</a:t>
            </a:r>
            <a:r>
              <a:rPr lang="pt-PT" altLang="en-US" sz="2400" dirty="0"/>
              <a:t> </a:t>
            </a:r>
            <a:r>
              <a:rPr lang="pt-PT" altLang="en-US" sz="2400" dirty="0" err="1"/>
              <a:t>with</a:t>
            </a:r>
            <a:r>
              <a:rPr lang="pt-PT" altLang="en-US" sz="2400" dirty="0"/>
              <a:t> a </a:t>
            </a:r>
            <a:r>
              <a:rPr lang="pt-PT" altLang="en-US" sz="2400" dirty="0" err="1"/>
              <a:t>random</a:t>
            </a:r>
            <a:r>
              <a:rPr lang="pt-PT" altLang="en-US" sz="2400" dirty="0"/>
              <a:t> </a:t>
            </a:r>
            <a:r>
              <a:rPr lang="pt-PT" altLang="en-US" sz="2400" dirty="0" err="1"/>
              <a:t>number</a:t>
            </a:r>
            <a:endParaRPr lang="pt-PT" altLang="en-US" sz="2400" dirty="0"/>
          </a:p>
          <a:p>
            <a:pPr lvl="1"/>
            <a:r>
              <a:rPr lang="pt-PT" altLang="en-US" sz="2400" dirty="0"/>
              <a:t>In case </a:t>
            </a:r>
            <a:r>
              <a:rPr lang="pt-PT" altLang="en-US" sz="2400" dirty="0" err="1"/>
              <a:t>the</a:t>
            </a:r>
            <a:r>
              <a:rPr lang="pt-PT" altLang="en-US" sz="2400" dirty="0"/>
              <a:t> </a:t>
            </a:r>
            <a:r>
              <a:rPr lang="pt-PT" altLang="en-US" sz="2400" dirty="0" err="1"/>
              <a:t>event</a:t>
            </a:r>
            <a:r>
              <a:rPr lang="pt-PT" altLang="en-US" sz="2400" dirty="0"/>
              <a:t> </a:t>
            </a:r>
            <a:r>
              <a:rPr lang="pt-PT" altLang="en-US" sz="2400" dirty="0" err="1"/>
              <a:t>occurs</a:t>
            </a:r>
            <a:r>
              <a:rPr lang="pt-PT" altLang="en-US" sz="2400" dirty="0"/>
              <a:t> </a:t>
            </a:r>
            <a:r>
              <a:rPr lang="pt-PT" altLang="en-US" sz="2400" dirty="0" err="1"/>
              <a:t>the</a:t>
            </a:r>
            <a:r>
              <a:rPr lang="pt-PT" altLang="en-US" sz="2400" dirty="0"/>
              <a:t> </a:t>
            </a:r>
            <a:r>
              <a:rPr lang="pt-PT" altLang="en-US" sz="2400" dirty="0" err="1"/>
              <a:t>simulator</a:t>
            </a:r>
            <a:r>
              <a:rPr lang="pt-PT" altLang="en-US" sz="2400" dirty="0"/>
              <a:t> takes a </a:t>
            </a:r>
            <a:r>
              <a:rPr lang="pt-PT" altLang="en-US" sz="2400" dirty="0" err="1"/>
              <a:t>specific</a:t>
            </a:r>
            <a:r>
              <a:rPr lang="pt-PT" altLang="en-US" sz="2400" dirty="0"/>
              <a:t> </a:t>
            </a:r>
            <a:r>
              <a:rPr lang="pt-PT" altLang="en-US" sz="2400" dirty="0" err="1"/>
              <a:t>action</a:t>
            </a:r>
            <a:r>
              <a:rPr lang="pt-PT" altLang="en-US" sz="2400" dirty="0"/>
              <a:t> </a:t>
            </a:r>
            <a:r>
              <a:rPr lang="pt-PT" altLang="en-US" sz="2400" dirty="0" err="1"/>
              <a:t>depending</a:t>
            </a:r>
            <a:r>
              <a:rPr lang="pt-PT" altLang="en-US" sz="2400" dirty="0"/>
              <a:t> </a:t>
            </a:r>
            <a:r>
              <a:rPr lang="pt-PT" altLang="en-US" sz="2400" dirty="0" err="1"/>
              <a:t>on</a:t>
            </a:r>
            <a:r>
              <a:rPr lang="pt-PT" altLang="en-US" sz="2400" dirty="0"/>
              <a:t> </a:t>
            </a:r>
            <a:r>
              <a:rPr lang="pt-PT" altLang="en-US" sz="2400" dirty="0" err="1"/>
              <a:t>the</a:t>
            </a:r>
            <a:r>
              <a:rPr lang="pt-PT" altLang="en-US" sz="2400" dirty="0"/>
              <a:t> </a:t>
            </a:r>
            <a:r>
              <a:rPr lang="pt-PT" altLang="en-US" sz="2400" dirty="0" err="1"/>
              <a:t>event</a:t>
            </a:r>
            <a:endParaRPr lang="pt-PT" altLang="en-US" sz="2400" dirty="0"/>
          </a:p>
          <a:p>
            <a:pPr lvl="2"/>
            <a:endParaRPr lang="pt-PT" altLang="en-US" sz="2000" dirty="0"/>
          </a:p>
        </p:txBody>
      </p:sp>
    </p:spTree>
    <p:extLst>
      <p:ext uri="{BB962C8B-B14F-4D97-AF65-F5344CB8AC3E}">
        <p14:creationId xmlns:p14="http://schemas.microsoft.com/office/powerpoint/2010/main" val="3261085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Evolution of Forestry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55585860"/>
              </p:ext>
            </p:extLst>
          </p:nvPr>
        </p:nvGraphicFramePr>
        <p:xfrm>
          <a:off x="767409" y="1338263"/>
          <a:ext cx="10873207" cy="1737360"/>
        </p:xfrm>
        <a:graphic>
          <a:graphicData uri="http://schemas.openxmlformats.org/drawingml/2006/table">
            <a:tbl>
              <a:tblPr firstRow="1" bandRow="1">
                <a:tableStyleId>{1FECB4D8-DB02-4DC6-A0A2-4F2EBAE1DC90}</a:tableStyleId>
              </a:tblPr>
              <a:tblGrid>
                <a:gridCol w="4791534">
                  <a:extLst>
                    <a:ext uri="{9D8B030D-6E8A-4147-A177-3AD203B41FA5}">
                      <a16:colId xmlns:a16="http://schemas.microsoft.com/office/drawing/2014/main" val="2272971123"/>
                    </a:ext>
                  </a:extLst>
                </a:gridCol>
                <a:gridCol w="1197986">
                  <a:extLst>
                    <a:ext uri="{9D8B030D-6E8A-4147-A177-3AD203B41FA5}">
                      <a16:colId xmlns:a16="http://schemas.microsoft.com/office/drawing/2014/main" val="988980232"/>
                    </a:ext>
                  </a:extLst>
                </a:gridCol>
                <a:gridCol w="4883687">
                  <a:extLst>
                    <a:ext uri="{9D8B030D-6E8A-4147-A177-3AD203B41FA5}">
                      <a16:colId xmlns:a16="http://schemas.microsoft.com/office/drawing/2014/main" val="1553161866"/>
                    </a:ext>
                  </a:extLst>
                </a:gridCol>
              </a:tblGrid>
              <a:tr h="370840">
                <a:tc>
                  <a:txBody>
                    <a:bodyPr/>
                    <a:lstStyle/>
                    <a:p>
                      <a:r>
                        <a:rPr lang="pt-PT" sz="2400" dirty="0"/>
                        <a:t>Stage</a:t>
                      </a:r>
                      <a:r>
                        <a:rPr lang="pt-PT" sz="2400" baseline="0" dirty="0"/>
                        <a:t> of development</a:t>
                      </a:r>
                      <a:endParaRPr lang="en-US" sz="2400" dirty="0"/>
                    </a:p>
                  </a:txBody>
                  <a:tcPr>
                    <a:solidFill>
                      <a:srgbClr val="009900"/>
                    </a:solidFill>
                  </a:tcPr>
                </a:tc>
                <a:tc>
                  <a:txBody>
                    <a:bodyPr/>
                    <a:lstStyle/>
                    <a:p>
                      <a:endParaRPr lang="en-US" sz="2400" dirty="0"/>
                    </a:p>
                  </a:txBody>
                  <a:tcPr>
                    <a:solidFill>
                      <a:srgbClr val="009900"/>
                    </a:solidFill>
                  </a:tcPr>
                </a:tc>
                <a:tc>
                  <a:txBody>
                    <a:bodyPr/>
                    <a:lstStyle/>
                    <a:p>
                      <a:r>
                        <a:rPr lang="pt-PT" sz="2400" dirty="0"/>
                        <a:t>Result</a:t>
                      </a:r>
                      <a:endParaRPr lang="en-US" sz="2400" dirty="0"/>
                    </a:p>
                  </a:txBody>
                  <a:tcPr>
                    <a:solidFill>
                      <a:srgbClr val="009900"/>
                    </a:solidFill>
                  </a:tcPr>
                </a:tc>
                <a:extLst>
                  <a:ext uri="{0D108BD9-81ED-4DB2-BD59-A6C34878D82A}">
                    <a16:rowId xmlns:a16="http://schemas.microsoft.com/office/drawing/2014/main" val="1550824242"/>
                  </a:ext>
                </a:extLst>
              </a:tr>
              <a:tr h="370840">
                <a:tc>
                  <a:txBody>
                    <a:bodyPr/>
                    <a:lstStyle/>
                    <a:p>
                      <a:r>
                        <a:rPr lang="pt-PT" sz="2400" dirty="0"/>
                        <a:t>Preforestry - exploitation</a:t>
                      </a:r>
                      <a:endParaRPr lang="en-US" sz="2400" dirty="0"/>
                    </a:p>
                  </a:txBody>
                  <a:tcPr/>
                </a:tc>
                <a:tc>
                  <a:txBody>
                    <a:bodyPr/>
                    <a:lstStyle/>
                    <a:p>
                      <a:endParaRPr lang="en-US" sz="2400" dirty="0"/>
                    </a:p>
                  </a:txBody>
                  <a:tcPr/>
                </a:tc>
                <a:tc>
                  <a:txBody>
                    <a:bodyPr/>
                    <a:lstStyle/>
                    <a:p>
                      <a:r>
                        <a:rPr lang="en-US" sz="2400" dirty="0"/>
                        <a:t>Resource depletion</a:t>
                      </a:r>
                    </a:p>
                  </a:txBody>
                  <a:tcPr/>
                </a:tc>
                <a:extLst>
                  <a:ext uri="{0D108BD9-81ED-4DB2-BD59-A6C34878D82A}">
                    <a16:rowId xmlns:a16="http://schemas.microsoft.com/office/drawing/2014/main" val="2006478421"/>
                  </a:ext>
                </a:extLst>
              </a:tr>
              <a:tr h="370840">
                <a:tc>
                  <a:txBody>
                    <a:bodyPr/>
                    <a:lstStyle/>
                    <a:p>
                      <a:r>
                        <a:rPr lang="pt-PT" sz="2400" dirty="0"/>
                        <a:t>Administrative forestry</a:t>
                      </a:r>
                      <a:endParaRPr lang="en-US" sz="2400" dirty="0"/>
                    </a:p>
                    <a:p>
                      <a:r>
                        <a:rPr lang="pt-PT" sz="2400" dirty="0"/>
                        <a:t>(timber oriented)</a:t>
                      </a:r>
                      <a:endParaRPr lang="en-US" sz="2400" dirty="0"/>
                    </a:p>
                  </a:txBody>
                  <a:tcPr/>
                </a:tc>
                <a:tc>
                  <a:txBody>
                    <a:bodyPr/>
                    <a:lstStyle/>
                    <a:p>
                      <a:endParaRPr lang="en-US" sz="2400" dirty="0"/>
                    </a:p>
                  </a:txBody>
                  <a:tcPr/>
                </a:tc>
                <a:tc>
                  <a:txBody>
                    <a:bodyPr/>
                    <a:lstStyle/>
                    <a:p>
                      <a:r>
                        <a:rPr lang="en-US" sz="2400" dirty="0"/>
                        <a:t>Failure to achieve conservation and sustainability goals</a:t>
                      </a:r>
                    </a:p>
                  </a:txBody>
                  <a:tcPr/>
                </a:tc>
                <a:extLst>
                  <a:ext uri="{0D108BD9-81ED-4DB2-BD59-A6C34878D82A}">
                    <a16:rowId xmlns:a16="http://schemas.microsoft.com/office/drawing/2014/main" val="3542554057"/>
                  </a:ext>
                </a:extLst>
              </a:tr>
            </a:tbl>
          </a:graphicData>
        </a:graphic>
      </p:graphicFrame>
      <p:sp>
        <p:nvSpPr>
          <p:cNvPr id="27" name="TextBox 26"/>
          <p:cNvSpPr txBox="1"/>
          <p:nvPr/>
        </p:nvSpPr>
        <p:spPr>
          <a:xfrm>
            <a:off x="8112224" y="6300028"/>
            <a:ext cx="3816424" cy="369332"/>
          </a:xfrm>
          <a:prstGeom prst="rect">
            <a:avLst/>
          </a:prstGeom>
          <a:noFill/>
        </p:spPr>
        <p:txBody>
          <a:bodyPr wrap="square" rtlCol="0">
            <a:spAutoFit/>
          </a:bodyPr>
          <a:lstStyle/>
          <a:p>
            <a:pPr algn="r"/>
            <a:r>
              <a:rPr lang="pt-PT" dirty="0">
                <a:solidFill>
                  <a:srgbClr val="008000"/>
                </a:solidFill>
              </a:rPr>
              <a:t>(adapted from Kimmins, 1997)</a:t>
            </a:r>
            <a:endParaRPr lang="en-US" dirty="0">
              <a:solidFill>
                <a:srgbClr val="008000"/>
              </a:solidFill>
            </a:endParaRPr>
          </a:p>
        </p:txBody>
      </p:sp>
      <p:sp>
        <p:nvSpPr>
          <p:cNvPr id="7" name="Right Arrow 6"/>
          <p:cNvSpPr/>
          <p:nvPr/>
        </p:nvSpPr>
        <p:spPr>
          <a:xfrm>
            <a:off x="5519936" y="1916832"/>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5519936" y="2520922"/>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319965"/>
      </p:ext>
    </p:extLst>
  </p:cSld>
  <p:clrMapOvr>
    <a:masterClrMapping/>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ChangeArrowheads="1"/>
          </p:cNvSpPr>
          <p:nvPr/>
        </p:nvSpPr>
        <p:spPr bwMode="auto">
          <a:xfrm>
            <a:off x="1790700" y="800101"/>
            <a:ext cx="8610600" cy="1800225"/>
          </a:xfrm>
          <a:prstGeom prst="rect">
            <a:avLst/>
          </a:prstGeom>
          <a:solidFill>
            <a:schemeClr val="bg1"/>
          </a:solidFill>
          <a:ln>
            <a:noFill/>
          </a:ln>
          <a:effectLst/>
          <a:extLs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800" b="1" u="sng">
                <a:solidFill>
                  <a:srgbClr val="006600"/>
                </a:solidFill>
                <a:latin typeface="Trebuchet MS" panose="020B0603020202020204" pitchFamily="34" charset="0"/>
              </a:defRPr>
            </a:lvl1pPr>
            <a:lvl2pPr>
              <a:defRPr sz="2800" b="1" u="sng">
                <a:solidFill>
                  <a:srgbClr val="006600"/>
                </a:solidFill>
                <a:latin typeface="Trebuchet MS" panose="020B0603020202020204" pitchFamily="34" charset="0"/>
              </a:defRPr>
            </a:lvl2pPr>
            <a:lvl3pPr>
              <a:defRPr sz="2800" b="1" u="sng">
                <a:solidFill>
                  <a:srgbClr val="006600"/>
                </a:solidFill>
                <a:latin typeface="Trebuchet MS" panose="020B0603020202020204" pitchFamily="34" charset="0"/>
              </a:defRPr>
            </a:lvl3pPr>
            <a:lvl4pPr>
              <a:defRPr sz="2800" b="1" u="sng">
                <a:solidFill>
                  <a:srgbClr val="006600"/>
                </a:solidFill>
                <a:latin typeface="Trebuchet MS" panose="020B0603020202020204" pitchFamily="34" charset="0"/>
              </a:defRPr>
            </a:lvl4pPr>
            <a:lvl5pPr>
              <a:defRPr sz="2800" b="1" u="sng">
                <a:solidFill>
                  <a:srgbClr val="006600"/>
                </a:solidFill>
                <a:latin typeface="Trebuchet MS" panose="020B0603020202020204" pitchFamily="34" charset="0"/>
              </a:defRPr>
            </a:lvl5pPr>
            <a:lvl6pPr marL="457200" eaLnBrk="0" fontAlgn="base" hangingPunct="0">
              <a:spcBef>
                <a:spcPct val="0"/>
              </a:spcBef>
              <a:spcAft>
                <a:spcPct val="0"/>
              </a:spcAft>
              <a:defRPr sz="2800" b="1" u="sng">
                <a:solidFill>
                  <a:srgbClr val="006600"/>
                </a:solidFill>
                <a:latin typeface="Trebuchet MS" panose="020B0603020202020204" pitchFamily="34" charset="0"/>
              </a:defRPr>
            </a:lvl6pPr>
            <a:lvl7pPr marL="914400" eaLnBrk="0" fontAlgn="base" hangingPunct="0">
              <a:spcBef>
                <a:spcPct val="0"/>
              </a:spcBef>
              <a:spcAft>
                <a:spcPct val="0"/>
              </a:spcAft>
              <a:defRPr sz="2800" b="1" u="sng">
                <a:solidFill>
                  <a:srgbClr val="006600"/>
                </a:solidFill>
                <a:latin typeface="Trebuchet MS" panose="020B0603020202020204" pitchFamily="34" charset="0"/>
              </a:defRPr>
            </a:lvl7pPr>
            <a:lvl8pPr marL="1371600" eaLnBrk="0" fontAlgn="base" hangingPunct="0">
              <a:spcBef>
                <a:spcPct val="0"/>
              </a:spcBef>
              <a:spcAft>
                <a:spcPct val="0"/>
              </a:spcAft>
              <a:defRPr sz="2800" b="1" u="sng">
                <a:solidFill>
                  <a:srgbClr val="006600"/>
                </a:solidFill>
                <a:latin typeface="Trebuchet MS" panose="020B0603020202020204" pitchFamily="34" charset="0"/>
              </a:defRPr>
            </a:lvl8pPr>
            <a:lvl9pPr marL="1828800" eaLnBrk="0" fontAlgn="base" hangingPunct="0">
              <a:spcBef>
                <a:spcPct val="0"/>
              </a:spcBef>
              <a:spcAft>
                <a:spcPct val="0"/>
              </a:spcAft>
              <a:defRPr sz="2800" b="1" u="sng">
                <a:solidFill>
                  <a:srgbClr val="006600"/>
                </a:solidFill>
                <a:latin typeface="Trebuchet MS" panose="020B0603020202020204" pitchFamily="34" charset="0"/>
              </a:defRPr>
            </a:lvl9pPr>
          </a:lstStyle>
          <a:p>
            <a:pPr algn="ctr"/>
            <a:r>
              <a:rPr lang="en-GB" altLang="en-US" sz="3900" u="none" dirty="0">
                <a:solidFill>
                  <a:srgbClr val="360000"/>
                </a:solidFill>
              </a:rPr>
              <a:t>How does the simulator work?</a:t>
            </a:r>
            <a:endParaRPr lang="en-GB" altLang="en-US" sz="6300" u="none" dirty="0"/>
          </a:p>
        </p:txBody>
      </p:sp>
    </p:spTree>
    <p:extLst>
      <p:ext uri="{BB962C8B-B14F-4D97-AF65-F5344CB8AC3E}">
        <p14:creationId xmlns:p14="http://schemas.microsoft.com/office/powerpoint/2010/main" val="364848504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4" name="Rectangle 4"/>
          <p:cNvSpPr>
            <a:spLocks noGrp="1" noChangeArrowheads="1"/>
          </p:cNvSpPr>
          <p:nvPr>
            <p:ph type="title"/>
          </p:nvPr>
        </p:nvSpPr>
        <p:spPr/>
        <p:txBody>
          <a:bodyPr/>
          <a:lstStyle/>
          <a:p>
            <a:r>
              <a:rPr lang="pt-PT" altLang="en-US"/>
              <a:t>Implementation of the drivers</a:t>
            </a:r>
          </a:p>
        </p:txBody>
      </p:sp>
      <p:pic>
        <p:nvPicPr>
          <p:cNvPr id="4454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1957388"/>
            <a:ext cx="50927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5448" name="Group 8"/>
          <p:cNvGrpSpPr>
            <a:grpSpLocks/>
          </p:cNvGrpSpPr>
          <p:nvPr/>
        </p:nvGrpSpPr>
        <p:grpSpPr bwMode="auto">
          <a:xfrm>
            <a:off x="1882776" y="4519619"/>
            <a:ext cx="3457575" cy="369888"/>
            <a:chOff x="226" y="2847"/>
            <a:chExt cx="2178" cy="233"/>
          </a:xfrm>
        </p:grpSpPr>
        <p:sp>
          <p:nvSpPr>
            <p:cNvPr id="445446" name="Text Box 6"/>
            <p:cNvSpPr txBox="1">
              <a:spLocks noChangeArrowheads="1"/>
            </p:cNvSpPr>
            <p:nvPr/>
          </p:nvSpPr>
          <p:spPr bwMode="auto">
            <a:xfrm>
              <a:off x="226" y="2847"/>
              <a:ext cx="1611" cy="233"/>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a:solidFill>
                    <a:schemeClr val="bg1"/>
                  </a:solidFill>
                  <a:latin typeface="Trebuchet MS" panose="020B0603020202020204" pitchFamily="34" charset="0"/>
                </a:rPr>
                <a:t>Fire module</a:t>
              </a:r>
            </a:p>
          </p:txBody>
        </p:sp>
        <p:sp>
          <p:nvSpPr>
            <p:cNvPr id="445447" name="Line 7"/>
            <p:cNvSpPr>
              <a:spLocks noChangeShapeType="1"/>
            </p:cNvSpPr>
            <p:nvPr/>
          </p:nvSpPr>
          <p:spPr bwMode="auto">
            <a:xfrm>
              <a:off x="1905" y="2983"/>
              <a:ext cx="499" cy="0"/>
            </a:xfrm>
            <a:prstGeom prst="line">
              <a:avLst/>
            </a:prstGeom>
            <a:noFill/>
            <a:ln w="762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45449" name="Text Box 9"/>
          <p:cNvSpPr txBox="1">
            <a:spLocks noChangeArrowheads="1"/>
          </p:cNvSpPr>
          <p:nvPr/>
        </p:nvSpPr>
        <p:spPr bwMode="auto">
          <a:xfrm>
            <a:off x="8220076" y="2168526"/>
            <a:ext cx="2124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sz="2000" b="1">
                <a:solidFill>
                  <a:srgbClr val="360000"/>
                </a:solidFill>
                <a:latin typeface="Trebuchet MS" panose="020B0603020202020204" pitchFamily="34" charset="0"/>
              </a:rPr>
              <a:t>Wood demand</a:t>
            </a:r>
          </a:p>
        </p:txBody>
      </p:sp>
    </p:spTree>
    <p:extLst>
      <p:ext uri="{BB962C8B-B14F-4D97-AF65-F5344CB8AC3E}">
        <p14:creationId xmlns:p14="http://schemas.microsoft.com/office/powerpoint/2010/main" val="1537457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45448"/>
                                        </p:tgtEl>
                                        <p:attrNameLst>
                                          <p:attrName>style.visibility</p:attrName>
                                        </p:attrNameLst>
                                      </p:cBhvr>
                                      <p:to>
                                        <p:strVal val="visible"/>
                                      </p:to>
                                    </p:set>
                                    <p:animEffect transition="in" filter="wipe(left)">
                                      <p:cBhvr>
                                        <p:cTn id="7" dur="500"/>
                                        <p:tgtEl>
                                          <p:spTgt spid="445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r>
              <a:rPr lang="pt-PT" altLang="en-US"/>
              <a:t>Implementation of the drivers</a:t>
            </a:r>
          </a:p>
        </p:txBody>
      </p:sp>
      <p:pic>
        <p:nvPicPr>
          <p:cNvPr id="4474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1957388"/>
            <a:ext cx="50927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7492" name="Text Box 4"/>
          <p:cNvSpPr txBox="1">
            <a:spLocks noChangeArrowheads="1"/>
          </p:cNvSpPr>
          <p:nvPr/>
        </p:nvSpPr>
        <p:spPr bwMode="auto">
          <a:xfrm>
            <a:off x="1882776" y="4519613"/>
            <a:ext cx="2557463" cy="369332"/>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a:solidFill>
                  <a:schemeClr val="bg1"/>
                </a:solidFill>
                <a:latin typeface="Trebuchet MS" panose="020B0603020202020204" pitchFamily="34" charset="0"/>
              </a:rPr>
              <a:t>Fire module</a:t>
            </a:r>
          </a:p>
        </p:txBody>
      </p:sp>
      <p:sp>
        <p:nvSpPr>
          <p:cNvPr id="447493" name="Line 5"/>
          <p:cNvSpPr>
            <a:spLocks noChangeShapeType="1"/>
          </p:cNvSpPr>
          <p:nvPr/>
        </p:nvSpPr>
        <p:spPr bwMode="auto">
          <a:xfrm>
            <a:off x="4548188" y="4735513"/>
            <a:ext cx="792162" cy="0"/>
          </a:xfrm>
          <a:prstGeom prst="line">
            <a:avLst/>
          </a:prstGeom>
          <a:noFill/>
          <a:ln w="762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74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814" y="1957389"/>
            <a:ext cx="5132387" cy="358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7501" name="Group 13"/>
          <p:cNvGrpSpPr>
            <a:grpSpLocks/>
          </p:cNvGrpSpPr>
          <p:nvPr/>
        </p:nvGrpSpPr>
        <p:grpSpPr bwMode="auto">
          <a:xfrm>
            <a:off x="1882776" y="3681418"/>
            <a:ext cx="3457575" cy="369888"/>
            <a:chOff x="226" y="2319"/>
            <a:chExt cx="2178" cy="233"/>
          </a:xfrm>
        </p:grpSpPr>
        <p:sp>
          <p:nvSpPr>
            <p:cNvPr id="447499" name="Text Box 11"/>
            <p:cNvSpPr txBox="1">
              <a:spLocks noChangeArrowheads="1"/>
            </p:cNvSpPr>
            <p:nvPr/>
          </p:nvSpPr>
          <p:spPr bwMode="auto">
            <a:xfrm>
              <a:off x="226" y="2319"/>
              <a:ext cx="1611" cy="233"/>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a:solidFill>
                    <a:schemeClr val="bg1"/>
                  </a:solidFill>
                  <a:latin typeface="Trebuchet MS" panose="020B0603020202020204" pitchFamily="34" charset="0"/>
                </a:rPr>
                <a:t>Thinning module</a:t>
              </a:r>
            </a:p>
          </p:txBody>
        </p:sp>
        <p:sp>
          <p:nvSpPr>
            <p:cNvPr id="447500" name="Line 12"/>
            <p:cNvSpPr>
              <a:spLocks noChangeShapeType="1"/>
            </p:cNvSpPr>
            <p:nvPr/>
          </p:nvSpPr>
          <p:spPr bwMode="auto">
            <a:xfrm>
              <a:off x="1905" y="2455"/>
              <a:ext cx="499" cy="0"/>
            </a:xfrm>
            <a:prstGeom prst="line">
              <a:avLst/>
            </a:prstGeom>
            <a:noFill/>
            <a:ln w="762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47502" name="Text Box 14"/>
          <p:cNvSpPr txBox="1">
            <a:spLocks noChangeArrowheads="1"/>
          </p:cNvSpPr>
          <p:nvPr/>
        </p:nvSpPr>
        <p:spPr bwMode="auto">
          <a:xfrm>
            <a:off x="8220076" y="2168526"/>
            <a:ext cx="2124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sz="2000" b="1">
                <a:solidFill>
                  <a:srgbClr val="360000"/>
                </a:solidFill>
                <a:latin typeface="Trebuchet MS" panose="020B0603020202020204" pitchFamily="34" charset="0"/>
              </a:rPr>
              <a:t>Wood demand</a:t>
            </a:r>
          </a:p>
        </p:txBody>
      </p:sp>
    </p:spTree>
    <p:extLst>
      <p:ext uri="{BB962C8B-B14F-4D97-AF65-F5344CB8AC3E}">
        <p14:creationId xmlns:p14="http://schemas.microsoft.com/office/powerpoint/2010/main" val="3387603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47501"/>
                                        </p:tgtEl>
                                        <p:attrNameLst>
                                          <p:attrName>style.visibility</p:attrName>
                                        </p:attrNameLst>
                                      </p:cBhvr>
                                      <p:to>
                                        <p:strVal val="visible"/>
                                      </p:to>
                                    </p:set>
                                    <p:animEffect transition="in" filter="wipe(left)">
                                      <p:cBhvr>
                                        <p:cTn id="7" dur="500"/>
                                        <p:tgtEl>
                                          <p:spTgt spid="447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p:txBody>
          <a:bodyPr/>
          <a:lstStyle/>
          <a:p>
            <a:r>
              <a:rPr lang="pt-PT" altLang="en-US"/>
              <a:t>Implementation of the drivers</a:t>
            </a:r>
          </a:p>
        </p:txBody>
      </p:sp>
      <p:pic>
        <p:nvPicPr>
          <p:cNvPr id="4495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1957388"/>
            <a:ext cx="50927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9540" name="Text Box 4"/>
          <p:cNvSpPr txBox="1">
            <a:spLocks noChangeArrowheads="1"/>
          </p:cNvSpPr>
          <p:nvPr/>
        </p:nvSpPr>
        <p:spPr bwMode="auto">
          <a:xfrm>
            <a:off x="1882776" y="4519613"/>
            <a:ext cx="2557463" cy="369332"/>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a:solidFill>
                  <a:schemeClr val="bg1"/>
                </a:solidFill>
                <a:latin typeface="Trebuchet MS" panose="020B0603020202020204" pitchFamily="34" charset="0"/>
              </a:rPr>
              <a:t>Fire module</a:t>
            </a:r>
          </a:p>
        </p:txBody>
      </p:sp>
      <p:sp>
        <p:nvSpPr>
          <p:cNvPr id="449541" name="Line 5"/>
          <p:cNvSpPr>
            <a:spLocks noChangeShapeType="1"/>
          </p:cNvSpPr>
          <p:nvPr/>
        </p:nvSpPr>
        <p:spPr bwMode="auto">
          <a:xfrm>
            <a:off x="4548188" y="4735513"/>
            <a:ext cx="792162" cy="0"/>
          </a:xfrm>
          <a:prstGeom prst="line">
            <a:avLst/>
          </a:prstGeom>
          <a:noFill/>
          <a:ln w="762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95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814" y="1957389"/>
            <a:ext cx="5132387" cy="358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9543" name="Text Box 7"/>
          <p:cNvSpPr txBox="1">
            <a:spLocks noChangeArrowheads="1"/>
          </p:cNvSpPr>
          <p:nvPr/>
        </p:nvSpPr>
        <p:spPr bwMode="auto">
          <a:xfrm>
            <a:off x="1882776" y="3681413"/>
            <a:ext cx="2557463" cy="369332"/>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a:solidFill>
                  <a:schemeClr val="bg1"/>
                </a:solidFill>
                <a:latin typeface="Trebuchet MS" panose="020B0603020202020204" pitchFamily="34" charset="0"/>
              </a:rPr>
              <a:t>Thinning module</a:t>
            </a:r>
          </a:p>
        </p:txBody>
      </p:sp>
      <p:sp>
        <p:nvSpPr>
          <p:cNvPr id="449544" name="Line 8"/>
          <p:cNvSpPr>
            <a:spLocks noChangeShapeType="1"/>
          </p:cNvSpPr>
          <p:nvPr/>
        </p:nvSpPr>
        <p:spPr bwMode="auto">
          <a:xfrm>
            <a:off x="4548188" y="3897313"/>
            <a:ext cx="792162" cy="0"/>
          </a:xfrm>
          <a:prstGeom prst="line">
            <a:avLst/>
          </a:prstGeom>
          <a:noFill/>
          <a:ln w="762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954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0814" y="1957389"/>
            <a:ext cx="5121275"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49548" name="Group 12"/>
          <p:cNvGrpSpPr>
            <a:grpSpLocks/>
          </p:cNvGrpSpPr>
          <p:nvPr/>
        </p:nvGrpSpPr>
        <p:grpSpPr bwMode="auto">
          <a:xfrm>
            <a:off x="1882776" y="2708279"/>
            <a:ext cx="3457575" cy="369888"/>
            <a:chOff x="226" y="1706"/>
            <a:chExt cx="2178" cy="233"/>
          </a:xfrm>
        </p:grpSpPr>
        <p:sp>
          <p:nvSpPr>
            <p:cNvPr id="449546" name="Text Box 10"/>
            <p:cNvSpPr txBox="1">
              <a:spLocks noChangeArrowheads="1"/>
            </p:cNvSpPr>
            <p:nvPr/>
          </p:nvSpPr>
          <p:spPr bwMode="auto">
            <a:xfrm>
              <a:off x="226" y="1706"/>
              <a:ext cx="1611" cy="233"/>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a:solidFill>
                    <a:schemeClr val="bg1"/>
                  </a:solidFill>
                  <a:latin typeface="Trebuchet MS" panose="020B0603020202020204" pitchFamily="34" charset="0"/>
                </a:rPr>
                <a:t>Final cut module</a:t>
              </a:r>
            </a:p>
          </p:txBody>
        </p:sp>
        <p:sp>
          <p:nvSpPr>
            <p:cNvPr id="449547" name="Line 11"/>
            <p:cNvSpPr>
              <a:spLocks noChangeShapeType="1"/>
            </p:cNvSpPr>
            <p:nvPr/>
          </p:nvSpPr>
          <p:spPr bwMode="auto">
            <a:xfrm>
              <a:off x="1905" y="1842"/>
              <a:ext cx="499" cy="0"/>
            </a:xfrm>
            <a:prstGeom prst="line">
              <a:avLst/>
            </a:prstGeom>
            <a:noFill/>
            <a:ln w="762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49549" name="Text Box 13"/>
          <p:cNvSpPr txBox="1">
            <a:spLocks noChangeArrowheads="1"/>
          </p:cNvSpPr>
          <p:nvPr/>
        </p:nvSpPr>
        <p:spPr bwMode="auto">
          <a:xfrm>
            <a:off x="8220076" y="2168526"/>
            <a:ext cx="2124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sz="2000" b="1">
                <a:solidFill>
                  <a:srgbClr val="360000"/>
                </a:solidFill>
                <a:latin typeface="Trebuchet MS" panose="020B0603020202020204" pitchFamily="34" charset="0"/>
              </a:rPr>
              <a:t>Wood demand</a:t>
            </a:r>
          </a:p>
        </p:txBody>
      </p:sp>
    </p:spTree>
    <p:extLst>
      <p:ext uri="{BB962C8B-B14F-4D97-AF65-F5344CB8AC3E}">
        <p14:creationId xmlns:p14="http://schemas.microsoft.com/office/powerpoint/2010/main" val="4160531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49548"/>
                                        </p:tgtEl>
                                        <p:attrNameLst>
                                          <p:attrName>style.visibility</p:attrName>
                                        </p:attrNameLst>
                                      </p:cBhvr>
                                      <p:to>
                                        <p:strVal val="visible"/>
                                      </p:to>
                                    </p:set>
                                    <p:animEffect transition="in" filter="wipe(left)">
                                      <p:cBhvr>
                                        <p:cTn id="7" dur="500"/>
                                        <p:tgtEl>
                                          <p:spTgt spid="449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p:txBody>
          <a:bodyPr/>
          <a:lstStyle/>
          <a:p>
            <a:r>
              <a:rPr lang="pt-PT" altLang="en-US"/>
              <a:t>Implementation of the drivers</a:t>
            </a:r>
          </a:p>
        </p:txBody>
      </p:sp>
      <p:pic>
        <p:nvPicPr>
          <p:cNvPr id="4505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1957388"/>
            <a:ext cx="50927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64" name="Text Box 4"/>
          <p:cNvSpPr txBox="1">
            <a:spLocks noChangeArrowheads="1"/>
          </p:cNvSpPr>
          <p:nvPr/>
        </p:nvSpPr>
        <p:spPr bwMode="auto">
          <a:xfrm>
            <a:off x="1882776" y="4519613"/>
            <a:ext cx="2557463" cy="369332"/>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a:solidFill>
                  <a:schemeClr val="bg1"/>
                </a:solidFill>
                <a:latin typeface="Trebuchet MS" panose="020B0603020202020204" pitchFamily="34" charset="0"/>
              </a:rPr>
              <a:t>Fire module</a:t>
            </a:r>
          </a:p>
        </p:txBody>
      </p:sp>
      <p:sp>
        <p:nvSpPr>
          <p:cNvPr id="450565" name="Line 5"/>
          <p:cNvSpPr>
            <a:spLocks noChangeShapeType="1"/>
          </p:cNvSpPr>
          <p:nvPr/>
        </p:nvSpPr>
        <p:spPr bwMode="auto">
          <a:xfrm>
            <a:off x="4548188" y="4735513"/>
            <a:ext cx="792162" cy="0"/>
          </a:xfrm>
          <a:prstGeom prst="line">
            <a:avLst/>
          </a:prstGeom>
          <a:noFill/>
          <a:ln w="762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505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814" y="1957389"/>
            <a:ext cx="5132387" cy="358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67" name="Text Box 7"/>
          <p:cNvSpPr txBox="1">
            <a:spLocks noChangeArrowheads="1"/>
          </p:cNvSpPr>
          <p:nvPr/>
        </p:nvSpPr>
        <p:spPr bwMode="auto">
          <a:xfrm>
            <a:off x="1882776" y="3681413"/>
            <a:ext cx="2557463" cy="369332"/>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a:solidFill>
                  <a:schemeClr val="bg1"/>
                </a:solidFill>
                <a:latin typeface="Trebuchet MS" panose="020B0603020202020204" pitchFamily="34" charset="0"/>
              </a:rPr>
              <a:t>Thinning module</a:t>
            </a:r>
          </a:p>
        </p:txBody>
      </p:sp>
      <p:sp>
        <p:nvSpPr>
          <p:cNvPr id="450568" name="Line 8"/>
          <p:cNvSpPr>
            <a:spLocks noChangeShapeType="1"/>
          </p:cNvSpPr>
          <p:nvPr/>
        </p:nvSpPr>
        <p:spPr bwMode="auto">
          <a:xfrm>
            <a:off x="4548188" y="3897313"/>
            <a:ext cx="792162" cy="0"/>
          </a:xfrm>
          <a:prstGeom prst="line">
            <a:avLst/>
          </a:prstGeom>
          <a:noFill/>
          <a:ln w="762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5056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0814" y="1957389"/>
            <a:ext cx="5121275"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70" name="Text Box 10"/>
          <p:cNvSpPr txBox="1">
            <a:spLocks noChangeArrowheads="1"/>
          </p:cNvSpPr>
          <p:nvPr/>
        </p:nvSpPr>
        <p:spPr bwMode="auto">
          <a:xfrm>
            <a:off x="1882776" y="2708275"/>
            <a:ext cx="2557463" cy="369332"/>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dirty="0" err="1">
                <a:solidFill>
                  <a:schemeClr val="bg1"/>
                </a:solidFill>
                <a:latin typeface="Trebuchet MS" panose="020B0603020202020204" pitchFamily="34" charset="0"/>
              </a:rPr>
              <a:t>Clearcut</a:t>
            </a:r>
            <a:r>
              <a:rPr lang="pt-PT" altLang="en-US" dirty="0">
                <a:solidFill>
                  <a:schemeClr val="bg1"/>
                </a:solidFill>
                <a:latin typeface="Trebuchet MS" panose="020B0603020202020204" pitchFamily="34" charset="0"/>
              </a:rPr>
              <a:t> module</a:t>
            </a:r>
          </a:p>
        </p:txBody>
      </p:sp>
      <p:sp>
        <p:nvSpPr>
          <p:cNvPr id="450571" name="Line 11"/>
          <p:cNvSpPr>
            <a:spLocks noChangeShapeType="1"/>
          </p:cNvSpPr>
          <p:nvPr/>
        </p:nvSpPr>
        <p:spPr bwMode="auto">
          <a:xfrm>
            <a:off x="4548188" y="2924175"/>
            <a:ext cx="792162" cy="0"/>
          </a:xfrm>
          <a:prstGeom prst="line">
            <a:avLst/>
          </a:prstGeom>
          <a:noFill/>
          <a:ln w="762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50576"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0814" y="1957389"/>
            <a:ext cx="5121275"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77" name="Text Box 17"/>
          <p:cNvSpPr txBox="1">
            <a:spLocks noChangeArrowheads="1"/>
          </p:cNvSpPr>
          <p:nvPr/>
        </p:nvSpPr>
        <p:spPr bwMode="auto">
          <a:xfrm>
            <a:off x="8220076" y="2168526"/>
            <a:ext cx="2124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sz="2000" b="1">
                <a:solidFill>
                  <a:srgbClr val="360000"/>
                </a:solidFill>
                <a:latin typeface="Trebuchet MS" panose="020B0603020202020204" pitchFamily="34" charset="0"/>
              </a:rPr>
              <a:t>Wood demand</a:t>
            </a:r>
          </a:p>
        </p:txBody>
      </p:sp>
    </p:spTree>
    <p:extLst>
      <p:ext uri="{BB962C8B-B14F-4D97-AF65-F5344CB8AC3E}">
        <p14:creationId xmlns:p14="http://schemas.microsoft.com/office/powerpoint/2010/main" val="32833522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p:txBody>
          <a:bodyPr/>
          <a:lstStyle/>
          <a:p>
            <a:r>
              <a:rPr lang="pt-PT" altLang="en-US" dirty="0" err="1"/>
              <a:t>Actions</a:t>
            </a:r>
            <a:r>
              <a:rPr lang="pt-PT" altLang="en-US" dirty="0"/>
              <a:t> </a:t>
            </a:r>
            <a:r>
              <a:rPr lang="pt-PT" altLang="en-US" dirty="0" err="1"/>
              <a:t>taken</a:t>
            </a:r>
            <a:r>
              <a:rPr lang="pt-PT" altLang="en-US" dirty="0"/>
              <a:t> for a </a:t>
            </a:r>
            <a:r>
              <a:rPr lang="pt-PT" altLang="en-US" dirty="0" err="1"/>
              <a:t>clearcut</a:t>
            </a:r>
            <a:r>
              <a:rPr lang="pt-PT" altLang="en-US" dirty="0"/>
              <a:t> (as </a:t>
            </a:r>
            <a:r>
              <a:rPr lang="pt-PT" altLang="en-US" dirty="0" err="1"/>
              <a:t>an</a:t>
            </a:r>
            <a:r>
              <a:rPr lang="pt-PT" altLang="en-US" dirty="0"/>
              <a:t> </a:t>
            </a:r>
            <a:r>
              <a:rPr lang="pt-PT" altLang="en-US" dirty="0" err="1"/>
              <a:t>example</a:t>
            </a:r>
            <a:r>
              <a:rPr lang="pt-PT" altLang="en-US" dirty="0"/>
              <a:t>):</a:t>
            </a:r>
          </a:p>
        </p:txBody>
      </p:sp>
      <p:sp>
        <p:nvSpPr>
          <p:cNvPr id="463875" name="Rectangle 3"/>
          <p:cNvSpPr>
            <a:spLocks noChangeArrowheads="1"/>
          </p:cNvSpPr>
          <p:nvPr/>
        </p:nvSpPr>
        <p:spPr bwMode="auto">
          <a:xfrm>
            <a:off x="2100264" y="1089026"/>
            <a:ext cx="8027987" cy="4968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3876" name="Rectangle 4"/>
          <p:cNvSpPr>
            <a:spLocks noGrp="1" noChangeArrowheads="1"/>
          </p:cNvSpPr>
          <p:nvPr>
            <p:ph type="body" idx="1"/>
          </p:nvPr>
        </p:nvSpPr>
        <p:spPr/>
        <p:txBody>
          <a:bodyPr/>
          <a:lstStyle/>
          <a:p>
            <a:pPr>
              <a:buFont typeface="Wingdings" panose="05000000000000000000" pitchFamily="2" charset="2"/>
              <a:buNone/>
            </a:pPr>
            <a:r>
              <a:rPr lang="pt-PT" altLang="en-US"/>
              <a:t> </a:t>
            </a:r>
          </a:p>
        </p:txBody>
      </p:sp>
      <p:sp>
        <p:nvSpPr>
          <p:cNvPr id="463878" name="Text Box 6"/>
          <p:cNvSpPr txBox="1">
            <a:spLocks noChangeArrowheads="1"/>
          </p:cNvSpPr>
          <p:nvPr/>
        </p:nvSpPr>
        <p:spPr bwMode="auto">
          <a:xfrm>
            <a:off x="3863975" y="1376363"/>
            <a:ext cx="4464050" cy="707886"/>
          </a:xfrm>
          <a:prstGeom prst="rect">
            <a:avLst/>
          </a:prstGeom>
          <a:noFill/>
          <a:ln w="38100">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altLang="en-US" sz="2000">
                <a:solidFill>
                  <a:srgbClr val="360000"/>
                </a:solidFill>
                <a:latin typeface="Trebuchet MS" panose="020B0603020202020204" pitchFamily="34" charset="0"/>
              </a:rPr>
              <a:t>The merchantable volume is added to the harvested volume</a:t>
            </a:r>
          </a:p>
        </p:txBody>
      </p:sp>
      <p:sp>
        <p:nvSpPr>
          <p:cNvPr id="463879" name="Line 7"/>
          <p:cNvSpPr>
            <a:spLocks noChangeShapeType="1"/>
          </p:cNvSpPr>
          <p:nvPr/>
        </p:nvSpPr>
        <p:spPr bwMode="auto">
          <a:xfrm>
            <a:off x="6096000" y="2132014"/>
            <a:ext cx="0" cy="325437"/>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880" name="Line 8"/>
          <p:cNvSpPr>
            <a:spLocks noChangeShapeType="1"/>
          </p:cNvSpPr>
          <p:nvPr/>
        </p:nvSpPr>
        <p:spPr bwMode="auto">
          <a:xfrm>
            <a:off x="4151313" y="2457450"/>
            <a:ext cx="3924300" cy="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882" name="Line 10"/>
          <p:cNvSpPr>
            <a:spLocks noChangeShapeType="1"/>
          </p:cNvSpPr>
          <p:nvPr/>
        </p:nvSpPr>
        <p:spPr bwMode="auto">
          <a:xfrm>
            <a:off x="4151313" y="2457450"/>
            <a:ext cx="0" cy="395288"/>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883" name="Line 11"/>
          <p:cNvSpPr>
            <a:spLocks noChangeShapeType="1"/>
          </p:cNvSpPr>
          <p:nvPr/>
        </p:nvSpPr>
        <p:spPr bwMode="auto">
          <a:xfrm>
            <a:off x="8075613" y="2457450"/>
            <a:ext cx="0" cy="395288"/>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884" name="Text Box 12"/>
          <p:cNvSpPr txBox="1">
            <a:spLocks noChangeArrowheads="1"/>
          </p:cNvSpPr>
          <p:nvPr/>
        </p:nvSpPr>
        <p:spPr bwMode="auto">
          <a:xfrm>
            <a:off x="3432176" y="2852738"/>
            <a:ext cx="1368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b="1">
                <a:solidFill>
                  <a:srgbClr val="360000"/>
                </a:solidFill>
                <a:latin typeface="Trebuchet MS" panose="020B0603020202020204" pitchFamily="34" charset="0"/>
              </a:rPr>
              <a:t>abandoned</a:t>
            </a:r>
          </a:p>
        </p:txBody>
      </p:sp>
      <p:sp>
        <p:nvSpPr>
          <p:cNvPr id="463885" name="Text Box 13"/>
          <p:cNvSpPr txBox="1">
            <a:spLocks noChangeArrowheads="1"/>
          </p:cNvSpPr>
          <p:nvPr/>
        </p:nvSpPr>
        <p:spPr bwMode="auto">
          <a:xfrm>
            <a:off x="4332288" y="3284538"/>
            <a:ext cx="1619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altLang="en-US" b="1">
                <a:solidFill>
                  <a:srgbClr val="360000"/>
                </a:solidFill>
                <a:latin typeface="Trebuchet MS" panose="020B0603020202020204" pitchFamily="34" charset="0"/>
              </a:rPr>
              <a:t>regenerated by coppice</a:t>
            </a:r>
          </a:p>
        </p:txBody>
      </p:sp>
      <p:sp>
        <p:nvSpPr>
          <p:cNvPr id="463886" name="Text Box 14"/>
          <p:cNvSpPr txBox="1">
            <a:spLocks noChangeArrowheads="1"/>
          </p:cNvSpPr>
          <p:nvPr/>
        </p:nvSpPr>
        <p:spPr bwMode="auto">
          <a:xfrm>
            <a:off x="5880101" y="2852738"/>
            <a:ext cx="1368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b="1">
                <a:solidFill>
                  <a:srgbClr val="360000"/>
                </a:solidFill>
                <a:latin typeface="Trebuchet MS" panose="020B0603020202020204" pitchFamily="34" charset="0"/>
              </a:rPr>
              <a:t>replanted</a:t>
            </a:r>
          </a:p>
        </p:txBody>
      </p:sp>
      <p:sp>
        <p:nvSpPr>
          <p:cNvPr id="463887" name="Text Box 15"/>
          <p:cNvSpPr txBox="1">
            <a:spLocks noChangeArrowheads="1"/>
          </p:cNvSpPr>
          <p:nvPr/>
        </p:nvSpPr>
        <p:spPr bwMode="auto">
          <a:xfrm>
            <a:off x="7212014" y="2924175"/>
            <a:ext cx="17287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altLang="en-US" b="1">
                <a:solidFill>
                  <a:srgbClr val="360000"/>
                </a:solidFill>
                <a:latin typeface="Trebuchet MS" panose="020B0603020202020204" pitchFamily="34" charset="0"/>
              </a:rPr>
              <a:t>replanted with another species</a:t>
            </a:r>
          </a:p>
        </p:txBody>
      </p:sp>
      <p:sp>
        <p:nvSpPr>
          <p:cNvPr id="463888" name="Line 16"/>
          <p:cNvSpPr>
            <a:spLocks noChangeShapeType="1"/>
          </p:cNvSpPr>
          <p:nvPr/>
        </p:nvSpPr>
        <p:spPr bwMode="auto">
          <a:xfrm>
            <a:off x="5232400" y="2457450"/>
            <a:ext cx="0" cy="719138"/>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889" name="Line 17"/>
          <p:cNvSpPr>
            <a:spLocks noChangeShapeType="1"/>
          </p:cNvSpPr>
          <p:nvPr/>
        </p:nvSpPr>
        <p:spPr bwMode="auto">
          <a:xfrm>
            <a:off x="6564313" y="2457450"/>
            <a:ext cx="0" cy="395288"/>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890" name="Text Box 18"/>
          <p:cNvSpPr txBox="1">
            <a:spLocks noChangeArrowheads="1"/>
          </p:cNvSpPr>
          <p:nvPr/>
        </p:nvSpPr>
        <p:spPr bwMode="auto">
          <a:xfrm>
            <a:off x="3863975" y="4705350"/>
            <a:ext cx="4464050" cy="707886"/>
          </a:xfrm>
          <a:prstGeom prst="rect">
            <a:avLst/>
          </a:prstGeom>
          <a:noFill/>
          <a:ln w="38100">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altLang="en-US" sz="2000" dirty="0" err="1">
                <a:solidFill>
                  <a:srgbClr val="360000"/>
                </a:solidFill>
                <a:latin typeface="Trebuchet MS" panose="020B0603020202020204" pitchFamily="34" charset="0"/>
              </a:rPr>
              <a:t>Initialization</a:t>
            </a:r>
            <a:r>
              <a:rPr lang="pt-PT" altLang="en-US" sz="2000" dirty="0">
                <a:solidFill>
                  <a:srgbClr val="360000"/>
                </a:solidFill>
                <a:latin typeface="Trebuchet MS" panose="020B0603020202020204" pitchFamily="34" charset="0"/>
              </a:rPr>
              <a:t> module </a:t>
            </a:r>
            <a:r>
              <a:rPr lang="pt-PT" altLang="en-US" sz="2000" dirty="0" err="1">
                <a:solidFill>
                  <a:srgbClr val="360000"/>
                </a:solidFill>
                <a:latin typeface="Trebuchet MS" panose="020B0603020202020204" pitchFamily="34" charset="0"/>
              </a:rPr>
              <a:t>of</a:t>
            </a:r>
            <a:r>
              <a:rPr lang="pt-PT" altLang="en-US" sz="2000" dirty="0">
                <a:solidFill>
                  <a:srgbClr val="360000"/>
                </a:solidFill>
                <a:latin typeface="Trebuchet MS" panose="020B0603020202020204" pitchFamily="34" charset="0"/>
              </a:rPr>
              <a:t> </a:t>
            </a:r>
            <a:r>
              <a:rPr lang="pt-PT" altLang="en-US" sz="2000" dirty="0" err="1">
                <a:solidFill>
                  <a:srgbClr val="360000"/>
                </a:solidFill>
                <a:latin typeface="Trebuchet MS" panose="020B0603020202020204" pitchFamily="34" charset="0"/>
              </a:rPr>
              <a:t>the</a:t>
            </a:r>
            <a:r>
              <a:rPr lang="pt-PT" altLang="en-US" sz="2000" dirty="0">
                <a:solidFill>
                  <a:srgbClr val="360000"/>
                </a:solidFill>
                <a:latin typeface="Trebuchet MS" panose="020B0603020202020204" pitchFamily="34" charset="0"/>
              </a:rPr>
              <a:t> </a:t>
            </a:r>
            <a:r>
              <a:rPr lang="pt-PT" altLang="en-US" sz="2000" dirty="0" err="1">
                <a:solidFill>
                  <a:srgbClr val="360000"/>
                </a:solidFill>
                <a:latin typeface="Trebuchet MS" panose="020B0603020202020204" pitchFamily="34" charset="0"/>
              </a:rPr>
              <a:t>growth</a:t>
            </a:r>
            <a:r>
              <a:rPr lang="pt-PT" altLang="en-US" sz="2000" dirty="0">
                <a:solidFill>
                  <a:srgbClr val="360000"/>
                </a:solidFill>
                <a:latin typeface="Trebuchet MS" panose="020B0603020202020204" pitchFamily="34" charset="0"/>
              </a:rPr>
              <a:t> </a:t>
            </a:r>
            <a:r>
              <a:rPr lang="pt-PT" altLang="en-US" sz="2000" dirty="0" err="1">
                <a:solidFill>
                  <a:srgbClr val="360000"/>
                </a:solidFill>
                <a:latin typeface="Trebuchet MS" panose="020B0603020202020204" pitchFamily="34" charset="0"/>
              </a:rPr>
              <a:t>model</a:t>
            </a:r>
            <a:r>
              <a:rPr lang="pt-PT" altLang="en-US" sz="2000" dirty="0">
                <a:solidFill>
                  <a:srgbClr val="360000"/>
                </a:solidFill>
                <a:latin typeface="Trebuchet MS" panose="020B0603020202020204" pitchFamily="34" charset="0"/>
              </a:rPr>
              <a:t> </a:t>
            </a:r>
            <a:r>
              <a:rPr lang="pt-PT" altLang="en-US" sz="2000" dirty="0" err="1">
                <a:solidFill>
                  <a:srgbClr val="360000"/>
                </a:solidFill>
                <a:latin typeface="Trebuchet MS" panose="020B0603020202020204" pitchFamily="34" charset="0"/>
              </a:rPr>
              <a:t>initiates</a:t>
            </a:r>
            <a:r>
              <a:rPr lang="pt-PT" altLang="en-US" sz="2000" dirty="0">
                <a:solidFill>
                  <a:srgbClr val="360000"/>
                </a:solidFill>
                <a:latin typeface="Trebuchet MS" panose="020B0603020202020204" pitchFamily="34" charset="0"/>
              </a:rPr>
              <a:t> </a:t>
            </a:r>
            <a:r>
              <a:rPr lang="pt-PT" altLang="en-US" sz="2000" dirty="0" err="1">
                <a:solidFill>
                  <a:srgbClr val="360000"/>
                </a:solidFill>
                <a:latin typeface="Trebuchet MS" panose="020B0603020202020204" pitchFamily="34" charset="0"/>
              </a:rPr>
              <a:t>the</a:t>
            </a:r>
            <a:r>
              <a:rPr lang="pt-PT" altLang="en-US" sz="2000" dirty="0">
                <a:solidFill>
                  <a:srgbClr val="360000"/>
                </a:solidFill>
                <a:latin typeface="Trebuchet MS" panose="020B0603020202020204" pitchFamily="34" charset="0"/>
              </a:rPr>
              <a:t> </a:t>
            </a:r>
            <a:r>
              <a:rPr lang="pt-PT" altLang="en-US" sz="2000" dirty="0" err="1">
                <a:solidFill>
                  <a:srgbClr val="360000"/>
                </a:solidFill>
                <a:latin typeface="Trebuchet MS" panose="020B0603020202020204" pitchFamily="34" charset="0"/>
              </a:rPr>
              <a:t>new</a:t>
            </a:r>
            <a:r>
              <a:rPr lang="pt-PT" altLang="en-US" sz="2000" dirty="0">
                <a:solidFill>
                  <a:srgbClr val="360000"/>
                </a:solidFill>
                <a:latin typeface="Trebuchet MS" panose="020B0603020202020204" pitchFamily="34" charset="0"/>
              </a:rPr>
              <a:t> stand</a:t>
            </a:r>
          </a:p>
        </p:txBody>
      </p:sp>
      <p:sp>
        <p:nvSpPr>
          <p:cNvPr id="463893" name="Line 21"/>
          <p:cNvSpPr>
            <a:spLocks noChangeShapeType="1"/>
          </p:cNvSpPr>
          <p:nvPr/>
        </p:nvSpPr>
        <p:spPr bwMode="auto">
          <a:xfrm flipH="1">
            <a:off x="2316163" y="3068638"/>
            <a:ext cx="1079500" cy="0"/>
          </a:xfrm>
          <a:prstGeom prst="line">
            <a:avLst/>
          </a:prstGeom>
          <a:noFill/>
          <a:ln w="381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895" name="Line 23"/>
          <p:cNvSpPr>
            <a:spLocks noChangeShapeType="1"/>
          </p:cNvSpPr>
          <p:nvPr/>
        </p:nvSpPr>
        <p:spPr bwMode="auto">
          <a:xfrm>
            <a:off x="5232400" y="3970339"/>
            <a:ext cx="0" cy="611187"/>
          </a:xfrm>
          <a:prstGeom prst="line">
            <a:avLst/>
          </a:prstGeom>
          <a:noFill/>
          <a:ln w="381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896" name="Line 24"/>
          <p:cNvSpPr>
            <a:spLocks noChangeShapeType="1"/>
          </p:cNvSpPr>
          <p:nvPr/>
        </p:nvSpPr>
        <p:spPr bwMode="auto">
          <a:xfrm>
            <a:off x="6600825" y="3249613"/>
            <a:ext cx="0" cy="1331912"/>
          </a:xfrm>
          <a:prstGeom prst="line">
            <a:avLst/>
          </a:prstGeom>
          <a:noFill/>
          <a:ln w="381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897" name="Line 25"/>
          <p:cNvSpPr>
            <a:spLocks noChangeShapeType="1"/>
          </p:cNvSpPr>
          <p:nvPr/>
        </p:nvSpPr>
        <p:spPr bwMode="auto">
          <a:xfrm>
            <a:off x="8075613" y="3968751"/>
            <a:ext cx="0" cy="612775"/>
          </a:xfrm>
          <a:prstGeom prst="line">
            <a:avLst/>
          </a:prstGeom>
          <a:noFill/>
          <a:ln w="3810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158442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38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63879"/>
                                        </p:tgtEl>
                                        <p:attrNameLst>
                                          <p:attrName>style.visibility</p:attrName>
                                        </p:attrNameLst>
                                      </p:cBhvr>
                                      <p:to>
                                        <p:strVal val="visible"/>
                                      </p:to>
                                    </p:set>
                                    <p:animEffect transition="in" filter="wipe(up)">
                                      <p:cBhvr>
                                        <p:cTn id="11" dur="500"/>
                                        <p:tgtEl>
                                          <p:spTgt spid="46387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463880"/>
                                        </p:tgtEl>
                                        <p:attrNameLst>
                                          <p:attrName>style.visibility</p:attrName>
                                        </p:attrNameLst>
                                      </p:cBhvr>
                                      <p:to>
                                        <p:strVal val="visible"/>
                                      </p:to>
                                    </p:set>
                                    <p:animEffect transition="in" filter="wipe(up)">
                                      <p:cBhvr>
                                        <p:cTn id="14" dur="500"/>
                                        <p:tgtEl>
                                          <p:spTgt spid="46388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463882"/>
                                        </p:tgtEl>
                                        <p:attrNameLst>
                                          <p:attrName>style.visibility</p:attrName>
                                        </p:attrNameLst>
                                      </p:cBhvr>
                                      <p:to>
                                        <p:strVal val="visible"/>
                                      </p:to>
                                    </p:set>
                                    <p:animEffect transition="in" filter="wipe(up)">
                                      <p:cBhvr>
                                        <p:cTn id="17" dur="500"/>
                                        <p:tgtEl>
                                          <p:spTgt spid="463882"/>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463888"/>
                                        </p:tgtEl>
                                        <p:attrNameLst>
                                          <p:attrName>style.visibility</p:attrName>
                                        </p:attrNameLst>
                                      </p:cBhvr>
                                      <p:to>
                                        <p:strVal val="visible"/>
                                      </p:to>
                                    </p:set>
                                    <p:animEffect transition="in" filter="wipe(up)">
                                      <p:cBhvr>
                                        <p:cTn id="20" dur="500"/>
                                        <p:tgtEl>
                                          <p:spTgt spid="46388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463889"/>
                                        </p:tgtEl>
                                        <p:attrNameLst>
                                          <p:attrName>style.visibility</p:attrName>
                                        </p:attrNameLst>
                                      </p:cBhvr>
                                      <p:to>
                                        <p:strVal val="visible"/>
                                      </p:to>
                                    </p:set>
                                    <p:animEffect transition="in" filter="wipe(up)">
                                      <p:cBhvr>
                                        <p:cTn id="23" dur="500"/>
                                        <p:tgtEl>
                                          <p:spTgt spid="46388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63883"/>
                                        </p:tgtEl>
                                        <p:attrNameLst>
                                          <p:attrName>style.visibility</p:attrName>
                                        </p:attrNameLst>
                                      </p:cBhvr>
                                      <p:to>
                                        <p:strVal val="visible"/>
                                      </p:to>
                                    </p:set>
                                    <p:animEffect transition="in" filter="wipe(up)">
                                      <p:cBhvr>
                                        <p:cTn id="26" dur="500"/>
                                        <p:tgtEl>
                                          <p:spTgt spid="463883"/>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63884"/>
                                        </p:tgtEl>
                                        <p:attrNameLst>
                                          <p:attrName>style.visibility</p:attrName>
                                        </p:attrNameLst>
                                      </p:cBhvr>
                                      <p:to>
                                        <p:strVal val="visible"/>
                                      </p:to>
                                    </p:set>
                                    <p:animEffect transition="in" filter="wipe(up)">
                                      <p:cBhvr>
                                        <p:cTn id="29" dur="500"/>
                                        <p:tgtEl>
                                          <p:spTgt spid="46388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63885"/>
                                        </p:tgtEl>
                                        <p:attrNameLst>
                                          <p:attrName>style.visibility</p:attrName>
                                        </p:attrNameLst>
                                      </p:cBhvr>
                                      <p:to>
                                        <p:strVal val="visible"/>
                                      </p:to>
                                    </p:set>
                                    <p:animEffect transition="in" filter="wipe(up)">
                                      <p:cBhvr>
                                        <p:cTn id="32" dur="500"/>
                                        <p:tgtEl>
                                          <p:spTgt spid="463885"/>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463886"/>
                                        </p:tgtEl>
                                        <p:attrNameLst>
                                          <p:attrName>style.visibility</p:attrName>
                                        </p:attrNameLst>
                                      </p:cBhvr>
                                      <p:to>
                                        <p:strVal val="visible"/>
                                      </p:to>
                                    </p:set>
                                    <p:animEffect transition="in" filter="wipe(up)">
                                      <p:cBhvr>
                                        <p:cTn id="35" dur="500"/>
                                        <p:tgtEl>
                                          <p:spTgt spid="463886"/>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463887"/>
                                        </p:tgtEl>
                                        <p:attrNameLst>
                                          <p:attrName>style.visibility</p:attrName>
                                        </p:attrNameLst>
                                      </p:cBhvr>
                                      <p:to>
                                        <p:strVal val="visible"/>
                                      </p:to>
                                    </p:set>
                                    <p:animEffect transition="in" filter="wipe(up)">
                                      <p:cBhvr>
                                        <p:cTn id="38" dur="500"/>
                                        <p:tgtEl>
                                          <p:spTgt spid="46388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63893"/>
                                        </p:tgtEl>
                                        <p:attrNameLst>
                                          <p:attrName>style.visibility</p:attrName>
                                        </p:attrNameLst>
                                      </p:cBhvr>
                                      <p:to>
                                        <p:strVal val="visible"/>
                                      </p:to>
                                    </p:set>
                                    <p:animEffect transition="in" filter="wipe(up)">
                                      <p:cBhvr>
                                        <p:cTn id="43" dur="500"/>
                                        <p:tgtEl>
                                          <p:spTgt spid="46389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463895"/>
                                        </p:tgtEl>
                                        <p:attrNameLst>
                                          <p:attrName>style.visibility</p:attrName>
                                        </p:attrNameLst>
                                      </p:cBhvr>
                                      <p:to>
                                        <p:strVal val="visible"/>
                                      </p:to>
                                    </p:set>
                                    <p:animEffect transition="in" filter="wipe(up)">
                                      <p:cBhvr>
                                        <p:cTn id="48" dur="500"/>
                                        <p:tgtEl>
                                          <p:spTgt spid="463895"/>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463896"/>
                                        </p:tgtEl>
                                        <p:attrNameLst>
                                          <p:attrName>style.visibility</p:attrName>
                                        </p:attrNameLst>
                                      </p:cBhvr>
                                      <p:to>
                                        <p:strVal val="visible"/>
                                      </p:to>
                                    </p:set>
                                    <p:animEffect transition="in" filter="wipe(up)">
                                      <p:cBhvr>
                                        <p:cTn id="51" dur="500"/>
                                        <p:tgtEl>
                                          <p:spTgt spid="46389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463897"/>
                                        </p:tgtEl>
                                        <p:attrNameLst>
                                          <p:attrName>style.visibility</p:attrName>
                                        </p:attrNameLst>
                                      </p:cBhvr>
                                      <p:to>
                                        <p:strVal val="visible"/>
                                      </p:to>
                                    </p:set>
                                    <p:animEffect transition="in" filter="wipe(up)">
                                      <p:cBhvr>
                                        <p:cTn id="54" dur="500"/>
                                        <p:tgtEl>
                                          <p:spTgt spid="463897"/>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463890"/>
                                        </p:tgtEl>
                                        <p:attrNameLst>
                                          <p:attrName>style.visibility</p:attrName>
                                        </p:attrNameLst>
                                      </p:cBhvr>
                                      <p:to>
                                        <p:strVal val="visible"/>
                                      </p:to>
                                    </p:set>
                                    <p:animEffect transition="in" filter="wipe(up)">
                                      <p:cBhvr>
                                        <p:cTn id="57" dur="500"/>
                                        <p:tgtEl>
                                          <p:spTgt spid="463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8" grpId="0" animBg="1"/>
      <p:bldP spid="463879" grpId="0" animBg="1"/>
      <p:bldP spid="463880" grpId="0" animBg="1"/>
      <p:bldP spid="463882" grpId="0" animBg="1"/>
      <p:bldP spid="463883" grpId="0" animBg="1"/>
      <p:bldP spid="463884" grpId="0"/>
      <p:bldP spid="463885" grpId="0"/>
      <p:bldP spid="463886" grpId="0"/>
      <p:bldP spid="463887" grpId="0"/>
      <p:bldP spid="463888" grpId="0" animBg="1"/>
      <p:bldP spid="463889" grpId="0" animBg="1"/>
      <p:bldP spid="463890" grpId="0" animBg="1"/>
      <p:bldP spid="463893" grpId="0" animBg="1"/>
      <p:bldP spid="463895" grpId="0" animBg="1"/>
      <p:bldP spid="463896" grpId="0" animBg="1"/>
      <p:bldP spid="46389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p:txBody>
          <a:bodyPr/>
          <a:lstStyle/>
          <a:p>
            <a:r>
              <a:rPr lang="pt-PT" altLang="en-US" dirty="0"/>
              <a:t>Data </a:t>
            </a:r>
            <a:r>
              <a:rPr lang="pt-PT" altLang="en-US" dirty="0" err="1"/>
              <a:t>used</a:t>
            </a:r>
            <a:r>
              <a:rPr lang="pt-PT" altLang="en-US" dirty="0"/>
              <a:t> as input: NFI 2005-2006</a:t>
            </a:r>
          </a:p>
        </p:txBody>
      </p:sp>
      <p:sp>
        <p:nvSpPr>
          <p:cNvPr id="506883" name="Rectangle 3"/>
          <p:cNvSpPr>
            <a:spLocks noChangeArrowheads="1"/>
          </p:cNvSpPr>
          <p:nvPr/>
        </p:nvSpPr>
        <p:spPr bwMode="auto">
          <a:xfrm>
            <a:off x="2100264" y="1089026"/>
            <a:ext cx="8027987" cy="4968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6884" name="Rectangle 4"/>
          <p:cNvSpPr>
            <a:spLocks noGrp="1" noChangeArrowheads="1"/>
          </p:cNvSpPr>
          <p:nvPr>
            <p:ph type="body" idx="1"/>
          </p:nvPr>
        </p:nvSpPr>
        <p:spPr/>
        <p:txBody>
          <a:bodyPr/>
          <a:lstStyle/>
          <a:p>
            <a:r>
              <a:rPr lang="en-US" altLang="en-US" sz="1800" dirty="0"/>
              <a:t>Area of eucalyptus stands (pure): 663353 ha                </a:t>
            </a:r>
          </a:p>
          <a:p>
            <a:r>
              <a:rPr lang="en-US" altLang="en-US" sz="1800" dirty="0"/>
              <a:t>Number of plots: 1624</a:t>
            </a:r>
          </a:p>
          <a:p>
            <a:r>
              <a:rPr lang="en-US" altLang="en-US" sz="1800" dirty="0"/>
              <a:t>Standing volume: 40.50 (10</a:t>
            </a:r>
            <a:r>
              <a:rPr lang="en-US" altLang="en-US" sz="1800" baseline="30000" dirty="0"/>
              <a:t>6</a:t>
            </a:r>
            <a:r>
              <a:rPr lang="en-US" altLang="en-US" sz="1800" dirty="0"/>
              <a:t> m</a:t>
            </a:r>
            <a:r>
              <a:rPr lang="en-US" altLang="en-US" sz="1800" baseline="30000" dirty="0"/>
              <a:t>3</a:t>
            </a:r>
            <a:r>
              <a:rPr lang="en-US" altLang="en-US" sz="1800" dirty="0"/>
              <a:t>) (official is 43.22)</a:t>
            </a:r>
          </a:p>
          <a:p>
            <a:pPr lvl="2"/>
            <a:endParaRPr lang="pt-PT" altLang="en-US" sz="1400" dirty="0"/>
          </a:p>
        </p:txBody>
      </p:sp>
      <p:pic>
        <p:nvPicPr>
          <p:cNvPr id="2" name="Picture 1"/>
          <p:cNvPicPr>
            <a:picLocks noChangeAspect="1"/>
          </p:cNvPicPr>
          <p:nvPr/>
        </p:nvPicPr>
        <p:blipFill>
          <a:blip r:embed="rId2"/>
          <a:stretch>
            <a:fillRect/>
          </a:stretch>
        </p:blipFill>
        <p:spPr>
          <a:xfrm>
            <a:off x="3287688" y="2663252"/>
            <a:ext cx="5450296" cy="3286029"/>
          </a:xfrm>
          <a:prstGeom prst="rect">
            <a:avLst/>
          </a:prstGeom>
        </p:spPr>
      </p:pic>
    </p:spTree>
    <p:extLst>
      <p:ext uri="{BB962C8B-B14F-4D97-AF65-F5344CB8AC3E}">
        <p14:creationId xmlns:p14="http://schemas.microsoft.com/office/powerpoint/2010/main" val="28788055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23592" y="232686"/>
            <a:ext cx="7339668" cy="6436674"/>
          </a:xfrm>
          <a:prstGeom prst="rect">
            <a:avLst/>
          </a:prstGeom>
        </p:spPr>
      </p:pic>
    </p:spTree>
    <p:extLst>
      <p:ext uri="{BB962C8B-B14F-4D97-AF65-F5344CB8AC3E}">
        <p14:creationId xmlns:p14="http://schemas.microsoft.com/office/powerpoint/2010/main" val="22765298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22800" y="234000"/>
            <a:ext cx="7339668" cy="6436674"/>
          </a:xfrm>
          <a:prstGeom prst="rect">
            <a:avLst/>
          </a:prstGeom>
        </p:spPr>
      </p:pic>
    </p:spTree>
    <p:extLst>
      <p:ext uri="{BB962C8B-B14F-4D97-AF65-F5344CB8AC3E}">
        <p14:creationId xmlns:p14="http://schemas.microsoft.com/office/powerpoint/2010/main" val="24838515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22800" y="234000"/>
            <a:ext cx="7339668" cy="6436674"/>
          </a:xfrm>
          <a:prstGeom prst="rect">
            <a:avLst/>
          </a:prstGeom>
        </p:spPr>
      </p:pic>
    </p:spTree>
    <p:extLst>
      <p:ext uri="{BB962C8B-B14F-4D97-AF65-F5344CB8AC3E}">
        <p14:creationId xmlns:p14="http://schemas.microsoft.com/office/powerpoint/2010/main" val="453474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Evolution of Forestry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79940105"/>
              </p:ext>
            </p:extLst>
          </p:nvPr>
        </p:nvGraphicFramePr>
        <p:xfrm>
          <a:off x="767409" y="1338263"/>
          <a:ext cx="10873207" cy="2926080"/>
        </p:xfrm>
        <a:graphic>
          <a:graphicData uri="http://schemas.openxmlformats.org/drawingml/2006/table">
            <a:tbl>
              <a:tblPr firstRow="1" bandRow="1">
                <a:tableStyleId>{1FECB4D8-DB02-4DC6-A0A2-4F2EBAE1DC90}</a:tableStyleId>
              </a:tblPr>
              <a:tblGrid>
                <a:gridCol w="4791534">
                  <a:extLst>
                    <a:ext uri="{9D8B030D-6E8A-4147-A177-3AD203B41FA5}">
                      <a16:colId xmlns:a16="http://schemas.microsoft.com/office/drawing/2014/main" val="2272971123"/>
                    </a:ext>
                  </a:extLst>
                </a:gridCol>
                <a:gridCol w="1197986">
                  <a:extLst>
                    <a:ext uri="{9D8B030D-6E8A-4147-A177-3AD203B41FA5}">
                      <a16:colId xmlns:a16="http://schemas.microsoft.com/office/drawing/2014/main" val="988980232"/>
                    </a:ext>
                  </a:extLst>
                </a:gridCol>
                <a:gridCol w="4883687">
                  <a:extLst>
                    <a:ext uri="{9D8B030D-6E8A-4147-A177-3AD203B41FA5}">
                      <a16:colId xmlns:a16="http://schemas.microsoft.com/office/drawing/2014/main" val="1553161866"/>
                    </a:ext>
                  </a:extLst>
                </a:gridCol>
              </a:tblGrid>
              <a:tr h="370840">
                <a:tc>
                  <a:txBody>
                    <a:bodyPr/>
                    <a:lstStyle/>
                    <a:p>
                      <a:r>
                        <a:rPr lang="pt-PT" sz="2400" dirty="0"/>
                        <a:t>Stage</a:t>
                      </a:r>
                      <a:r>
                        <a:rPr lang="pt-PT" sz="2400" baseline="0" dirty="0"/>
                        <a:t> of development</a:t>
                      </a:r>
                      <a:endParaRPr lang="en-US" sz="2400" dirty="0"/>
                    </a:p>
                  </a:txBody>
                  <a:tcPr>
                    <a:solidFill>
                      <a:srgbClr val="009900"/>
                    </a:solidFill>
                  </a:tcPr>
                </a:tc>
                <a:tc>
                  <a:txBody>
                    <a:bodyPr/>
                    <a:lstStyle/>
                    <a:p>
                      <a:endParaRPr lang="en-US" sz="2400" dirty="0"/>
                    </a:p>
                  </a:txBody>
                  <a:tcPr>
                    <a:solidFill>
                      <a:srgbClr val="009900"/>
                    </a:solidFill>
                  </a:tcPr>
                </a:tc>
                <a:tc>
                  <a:txBody>
                    <a:bodyPr/>
                    <a:lstStyle/>
                    <a:p>
                      <a:r>
                        <a:rPr lang="pt-PT" sz="2400" dirty="0"/>
                        <a:t>Result</a:t>
                      </a:r>
                      <a:endParaRPr lang="en-US" sz="2400" dirty="0"/>
                    </a:p>
                  </a:txBody>
                  <a:tcPr>
                    <a:solidFill>
                      <a:srgbClr val="009900"/>
                    </a:solidFill>
                  </a:tcPr>
                </a:tc>
                <a:extLst>
                  <a:ext uri="{0D108BD9-81ED-4DB2-BD59-A6C34878D82A}">
                    <a16:rowId xmlns:a16="http://schemas.microsoft.com/office/drawing/2014/main" val="1550824242"/>
                  </a:ext>
                </a:extLst>
              </a:tr>
              <a:tr h="370840">
                <a:tc>
                  <a:txBody>
                    <a:bodyPr/>
                    <a:lstStyle/>
                    <a:p>
                      <a:r>
                        <a:rPr lang="pt-PT" sz="2400" dirty="0"/>
                        <a:t>Preforestry - exploitation</a:t>
                      </a:r>
                      <a:endParaRPr lang="en-US" sz="2400" dirty="0"/>
                    </a:p>
                  </a:txBody>
                  <a:tcPr/>
                </a:tc>
                <a:tc>
                  <a:txBody>
                    <a:bodyPr/>
                    <a:lstStyle/>
                    <a:p>
                      <a:endParaRPr lang="en-US" sz="2400" dirty="0"/>
                    </a:p>
                  </a:txBody>
                  <a:tcPr/>
                </a:tc>
                <a:tc>
                  <a:txBody>
                    <a:bodyPr/>
                    <a:lstStyle/>
                    <a:p>
                      <a:r>
                        <a:rPr lang="en-US" sz="2400" dirty="0"/>
                        <a:t>Resource depletion</a:t>
                      </a:r>
                    </a:p>
                  </a:txBody>
                  <a:tcPr/>
                </a:tc>
                <a:extLst>
                  <a:ext uri="{0D108BD9-81ED-4DB2-BD59-A6C34878D82A}">
                    <a16:rowId xmlns:a16="http://schemas.microsoft.com/office/drawing/2014/main" val="2006478421"/>
                  </a:ext>
                </a:extLst>
              </a:tr>
              <a:tr h="370840">
                <a:tc>
                  <a:txBody>
                    <a:bodyPr/>
                    <a:lstStyle/>
                    <a:p>
                      <a:r>
                        <a:rPr lang="pt-PT" sz="2400" dirty="0"/>
                        <a:t>Administrative forestry</a:t>
                      </a:r>
                      <a:endParaRPr lang="en-US" sz="2400" dirty="0"/>
                    </a:p>
                    <a:p>
                      <a:r>
                        <a:rPr lang="pt-PT" sz="2400" dirty="0"/>
                        <a:t>(timber oriented)</a:t>
                      </a:r>
                      <a:endParaRPr lang="en-US" sz="2400" dirty="0"/>
                    </a:p>
                  </a:txBody>
                  <a:tcPr/>
                </a:tc>
                <a:tc>
                  <a:txBody>
                    <a:bodyPr/>
                    <a:lstStyle/>
                    <a:p>
                      <a:endParaRPr lang="en-US" sz="2400" dirty="0"/>
                    </a:p>
                  </a:txBody>
                  <a:tcPr/>
                </a:tc>
                <a:tc>
                  <a:txBody>
                    <a:bodyPr/>
                    <a:lstStyle/>
                    <a:p>
                      <a:r>
                        <a:rPr lang="en-US" sz="2400" dirty="0"/>
                        <a:t>Failure to achieve conservation and sustainability goals</a:t>
                      </a:r>
                    </a:p>
                  </a:txBody>
                  <a:tcPr/>
                </a:tc>
                <a:extLst>
                  <a:ext uri="{0D108BD9-81ED-4DB2-BD59-A6C34878D82A}">
                    <a16:rowId xmlns:a16="http://schemas.microsoft.com/office/drawing/2014/main" val="3542554057"/>
                  </a:ext>
                </a:extLst>
              </a:tr>
              <a:tr h="370840">
                <a:tc>
                  <a:txBody>
                    <a:bodyPr/>
                    <a:lstStyle/>
                    <a:p>
                      <a:r>
                        <a:rPr lang="pt-PT" sz="2400" dirty="0" err="1"/>
                        <a:t>Ecologically-based</a:t>
                      </a:r>
                      <a:r>
                        <a:rPr lang="pt-PT" sz="2400" dirty="0"/>
                        <a:t> </a:t>
                      </a:r>
                      <a:r>
                        <a:rPr lang="pt-PT" sz="2400" dirty="0" err="1"/>
                        <a:t>forestry</a:t>
                      </a:r>
                      <a:endParaRPr lang="pt-PT" sz="2400" dirty="0"/>
                    </a:p>
                    <a:p>
                      <a:r>
                        <a:rPr lang="en-US" sz="2400" dirty="0"/>
                        <a:t>(considering the ecosystem</a:t>
                      </a:r>
                      <a:r>
                        <a:rPr lang="en-US" sz="2400" baseline="0" dirty="0"/>
                        <a:t> as a whole)</a:t>
                      </a:r>
                      <a:endParaRPr lang="en-US" sz="2400" dirty="0"/>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1768730441"/>
                  </a:ext>
                </a:extLst>
              </a:tr>
            </a:tbl>
          </a:graphicData>
        </a:graphic>
      </p:graphicFrame>
      <p:sp>
        <p:nvSpPr>
          <p:cNvPr id="27" name="TextBox 26"/>
          <p:cNvSpPr txBox="1"/>
          <p:nvPr/>
        </p:nvSpPr>
        <p:spPr>
          <a:xfrm>
            <a:off x="8112224" y="6300028"/>
            <a:ext cx="3816424" cy="369332"/>
          </a:xfrm>
          <a:prstGeom prst="rect">
            <a:avLst/>
          </a:prstGeom>
          <a:noFill/>
        </p:spPr>
        <p:txBody>
          <a:bodyPr wrap="square" rtlCol="0">
            <a:spAutoFit/>
          </a:bodyPr>
          <a:lstStyle/>
          <a:p>
            <a:pPr algn="r"/>
            <a:r>
              <a:rPr lang="pt-PT" dirty="0">
                <a:solidFill>
                  <a:srgbClr val="008000"/>
                </a:solidFill>
              </a:rPr>
              <a:t>(adapted from Kimmins, 1997)</a:t>
            </a:r>
            <a:endParaRPr lang="en-US" dirty="0">
              <a:solidFill>
                <a:srgbClr val="008000"/>
              </a:solidFill>
            </a:endParaRPr>
          </a:p>
        </p:txBody>
      </p:sp>
      <p:sp>
        <p:nvSpPr>
          <p:cNvPr id="7" name="Right Arrow 6"/>
          <p:cNvSpPr/>
          <p:nvPr/>
        </p:nvSpPr>
        <p:spPr>
          <a:xfrm>
            <a:off x="5519936" y="1926562"/>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5519936" y="2520000"/>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5519936" y="3501008"/>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1407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22800" y="234000"/>
            <a:ext cx="7339668" cy="6436674"/>
          </a:xfrm>
          <a:prstGeom prst="rect">
            <a:avLst/>
          </a:prstGeom>
        </p:spPr>
      </p:pic>
    </p:spTree>
    <p:extLst>
      <p:ext uri="{BB962C8B-B14F-4D97-AF65-F5344CB8AC3E}">
        <p14:creationId xmlns:p14="http://schemas.microsoft.com/office/powerpoint/2010/main" val="34874962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22800" y="234000"/>
            <a:ext cx="7339668" cy="6436674"/>
          </a:xfrm>
          <a:prstGeom prst="rect">
            <a:avLst/>
          </a:prstGeom>
        </p:spPr>
      </p:pic>
      <p:grpSp>
        <p:nvGrpSpPr>
          <p:cNvPr id="7" name="Group 6"/>
          <p:cNvGrpSpPr/>
          <p:nvPr/>
        </p:nvGrpSpPr>
        <p:grpSpPr>
          <a:xfrm>
            <a:off x="3503712" y="2744924"/>
            <a:ext cx="1440160" cy="1643698"/>
            <a:chOff x="1871700" y="2890391"/>
            <a:chExt cx="1440160" cy="1643698"/>
          </a:xfrm>
        </p:grpSpPr>
        <p:sp>
          <p:nvSpPr>
            <p:cNvPr id="4" name="TextBox 3"/>
            <p:cNvSpPr txBox="1"/>
            <p:nvPr/>
          </p:nvSpPr>
          <p:spPr>
            <a:xfrm>
              <a:off x="1871700" y="2890391"/>
              <a:ext cx="1440160" cy="1077218"/>
            </a:xfrm>
            <a:prstGeom prst="rect">
              <a:avLst/>
            </a:prstGeom>
            <a:solidFill>
              <a:srgbClr val="009900"/>
            </a:solidFill>
          </p:spPr>
          <p:txBody>
            <a:bodyPr wrap="square" rtlCol="0">
              <a:spAutoFit/>
            </a:bodyPr>
            <a:lstStyle/>
            <a:p>
              <a:r>
                <a:rPr lang="pt-PT" sz="1600" dirty="0">
                  <a:solidFill>
                    <a:schemeClr val="bg1"/>
                  </a:solidFill>
                  <a:latin typeface="+mj-lt"/>
                </a:rPr>
                <a:t>New </a:t>
              </a:r>
              <a:r>
                <a:rPr lang="pt-PT" sz="1600" dirty="0" err="1">
                  <a:solidFill>
                    <a:schemeClr val="bg1"/>
                  </a:solidFill>
                  <a:latin typeface="+mj-lt"/>
                </a:rPr>
                <a:t>plantations</a:t>
              </a:r>
              <a:r>
                <a:rPr lang="pt-PT" sz="1600" dirty="0">
                  <a:solidFill>
                    <a:schemeClr val="bg1"/>
                  </a:solidFill>
                  <a:latin typeface="+mj-lt"/>
                </a:rPr>
                <a:t> </a:t>
              </a:r>
              <a:r>
                <a:rPr lang="pt-PT" sz="1600" dirty="0" err="1">
                  <a:solidFill>
                    <a:schemeClr val="bg1"/>
                  </a:solidFill>
                  <a:latin typeface="+mj-lt"/>
                </a:rPr>
                <a:t>start</a:t>
              </a:r>
              <a:r>
                <a:rPr lang="pt-PT" sz="1600" dirty="0">
                  <a:solidFill>
                    <a:schemeClr val="bg1"/>
                  </a:solidFill>
                  <a:latin typeface="+mj-lt"/>
                </a:rPr>
                <a:t> to </a:t>
              </a:r>
              <a:r>
                <a:rPr lang="pt-PT" sz="1600" dirty="0" err="1">
                  <a:solidFill>
                    <a:schemeClr val="bg1"/>
                  </a:solidFill>
                  <a:latin typeface="+mj-lt"/>
                </a:rPr>
                <a:t>be</a:t>
              </a:r>
              <a:r>
                <a:rPr lang="pt-PT" sz="1600" dirty="0">
                  <a:solidFill>
                    <a:schemeClr val="bg1"/>
                  </a:solidFill>
                  <a:latin typeface="+mj-lt"/>
                </a:rPr>
                <a:t> </a:t>
              </a:r>
              <a:r>
                <a:rPr lang="pt-PT" sz="1600" dirty="0" err="1">
                  <a:solidFill>
                    <a:schemeClr val="bg1"/>
                  </a:solidFill>
                  <a:latin typeface="+mj-lt"/>
                </a:rPr>
                <a:t>harvested</a:t>
              </a:r>
              <a:endParaRPr lang="en-US" sz="1600" dirty="0">
                <a:solidFill>
                  <a:schemeClr val="bg1"/>
                </a:solidFill>
                <a:latin typeface="+mj-lt"/>
              </a:endParaRPr>
            </a:p>
          </p:txBody>
        </p:sp>
        <p:sp>
          <p:nvSpPr>
            <p:cNvPr id="6" name="Down Arrow 5"/>
            <p:cNvSpPr/>
            <p:nvPr/>
          </p:nvSpPr>
          <p:spPr bwMode="auto">
            <a:xfrm>
              <a:off x="2411760" y="3958025"/>
              <a:ext cx="324036" cy="576064"/>
            </a:xfrm>
            <a:prstGeom prst="downArrow">
              <a:avLst/>
            </a:pr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anose="02020603050405020304" pitchFamily="18" charset="0"/>
              </a:endParaRPr>
            </a:p>
          </p:txBody>
        </p:sp>
      </p:grpSp>
    </p:spTree>
    <p:extLst>
      <p:ext uri="{BB962C8B-B14F-4D97-AF65-F5344CB8AC3E}">
        <p14:creationId xmlns:p14="http://schemas.microsoft.com/office/powerpoint/2010/main" val="124902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t-PT" dirty="0"/>
              <a:t>Some </a:t>
            </a:r>
            <a:r>
              <a:rPr lang="pt-PT" dirty="0" err="1"/>
              <a:t>conclusions</a:t>
            </a:r>
            <a:r>
              <a:rPr lang="pt-PT" dirty="0"/>
              <a:t> can </a:t>
            </a:r>
            <a:r>
              <a:rPr lang="pt-PT" dirty="0" err="1"/>
              <a:t>be</a:t>
            </a:r>
            <a:r>
              <a:rPr lang="pt-PT" dirty="0"/>
              <a:t> </a:t>
            </a:r>
            <a:r>
              <a:rPr lang="pt-PT" dirty="0" err="1"/>
              <a:t>drawn</a:t>
            </a:r>
            <a:r>
              <a:rPr lang="pt-PT" dirty="0"/>
              <a:t> </a:t>
            </a:r>
            <a:r>
              <a:rPr lang="pt-PT" dirty="0" err="1"/>
              <a:t>from</a:t>
            </a:r>
            <a:r>
              <a:rPr lang="pt-PT" dirty="0"/>
              <a:t> </a:t>
            </a:r>
            <a:r>
              <a:rPr lang="pt-PT" dirty="0" err="1"/>
              <a:t>this</a:t>
            </a:r>
            <a:r>
              <a:rPr lang="pt-PT" dirty="0"/>
              <a:t> </a:t>
            </a:r>
            <a:r>
              <a:rPr lang="pt-PT" dirty="0" err="1"/>
              <a:t>study</a:t>
            </a:r>
            <a:r>
              <a:rPr lang="pt-PT" dirty="0"/>
              <a:t>:</a:t>
            </a:r>
            <a:endParaRPr lang="en-US" dirty="0"/>
          </a:p>
        </p:txBody>
      </p:sp>
      <p:sp>
        <p:nvSpPr>
          <p:cNvPr id="4" name="Content Placeholder 3"/>
          <p:cNvSpPr>
            <a:spLocks noGrp="1"/>
          </p:cNvSpPr>
          <p:nvPr>
            <p:ph idx="1"/>
          </p:nvPr>
        </p:nvSpPr>
        <p:spPr/>
        <p:txBody>
          <a:bodyPr>
            <a:normAutofit/>
          </a:bodyPr>
          <a:lstStyle/>
          <a:p>
            <a:r>
              <a:rPr lang="pt-PT" sz="2800" dirty="0"/>
              <a:t>Portuguese </a:t>
            </a:r>
            <a:r>
              <a:rPr lang="pt-PT" sz="2800" dirty="0" err="1"/>
              <a:t>eucalyptus</a:t>
            </a:r>
            <a:r>
              <a:rPr lang="pt-PT" sz="2800" dirty="0"/>
              <a:t> </a:t>
            </a:r>
            <a:r>
              <a:rPr lang="pt-PT" sz="2800" dirty="0" err="1"/>
              <a:t>forest</a:t>
            </a:r>
            <a:r>
              <a:rPr lang="pt-PT" sz="2800" dirty="0"/>
              <a:t> </a:t>
            </a:r>
            <a:r>
              <a:rPr lang="pt-PT" sz="2800" dirty="0" err="1"/>
              <a:t>is</a:t>
            </a:r>
            <a:r>
              <a:rPr lang="pt-PT" sz="2800" dirty="0"/>
              <a:t> in </a:t>
            </a:r>
            <a:r>
              <a:rPr lang="pt-PT" sz="2800" dirty="0" err="1"/>
              <a:t>danger</a:t>
            </a:r>
            <a:r>
              <a:rPr lang="pt-PT" sz="2800" dirty="0"/>
              <a:t> </a:t>
            </a:r>
            <a:r>
              <a:rPr lang="pt-PT" sz="2800" dirty="0" err="1"/>
              <a:t>of</a:t>
            </a:r>
            <a:r>
              <a:rPr lang="pt-PT" sz="2800" dirty="0"/>
              <a:t> </a:t>
            </a:r>
            <a:r>
              <a:rPr lang="pt-PT" sz="2800" dirty="0" err="1"/>
              <a:t>becoming</a:t>
            </a:r>
            <a:r>
              <a:rPr lang="pt-PT" sz="2800" dirty="0"/>
              <a:t> </a:t>
            </a:r>
            <a:r>
              <a:rPr lang="pt-PT" sz="2800" dirty="0" err="1"/>
              <a:t>unsustainable</a:t>
            </a:r>
            <a:endParaRPr lang="pt-PT" sz="2800" dirty="0"/>
          </a:p>
          <a:p>
            <a:r>
              <a:rPr lang="pt-PT" sz="2800" dirty="0" err="1"/>
              <a:t>The</a:t>
            </a:r>
            <a:r>
              <a:rPr lang="pt-PT" sz="2800" dirty="0"/>
              <a:t> </a:t>
            </a:r>
            <a:r>
              <a:rPr lang="pt-PT" sz="2800" dirty="0" err="1"/>
              <a:t>impact</a:t>
            </a:r>
            <a:r>
              <a:rPr lang="pt-PT" sz="2800" dirty="0"/>
              <a:t> </a:t>
            </a:r>
            <a:r>
              <a:rPr lang="pt-PT" sz="2800" dirty="0" err="1"/>
              <a:t>of</a:t>
            </a:r>
            <a:r>
              <a:rPr lang="pt-PT" sz="2800" dirty="0"/>
              <a:t> </a:t>
            </a:r>
            <a:r>
              <a:rPr lang="pt-PT" sz="2800" dirty="0" err="1"/>
              <a:t>climate</a:t>
            </a:r>
            <a:r>
              <a:rPr lang="pt-PT" sz="2800" dirty="0"/>
              <a:t> </a:t>
            </a:r>
            <a:r>
              <a:rPr lang="pt-PT" sz="2800" dirty="0" err="1"/>
              <a:t>change</a:t>
            </a:r>
            <a:r>
              <a:rPr lang="pt-PT" sz="2800" dirty="0"/>
              <a:t> </a:t>
            </a:r>
            <a:r>
              <a:rPr lang="pt-PT" sz="2800" dirty="0" err="1"/>
              <a:t>will</a:t>
            </a:r>
            <a:r>
              <a:rPr lang="pt-PT" sz="2800" dirty="0"/>
              <a:t> </a:t>
            </a:r>
            <a:r>
              <a:rPr lang="en-US" sz="2800" dirty="0"/>
              <a:t>emphasize</a:t>
            </a:r>
            <a:r>
              <a:rPr lang="pt-PT" sz="2800" dirty="0"/>
              <a:t> </a:t>
            </a:r>
            <a:r>
              <a:rPr lang="pt-PT" sz="2800" dirty="0" err="1"/>
              <a:t>this</a:t>
            </a:r>
            <a:r>
              <a:rPr lang="pt-PT" sz="2800" dirty="0"/>
              <a:t> </a:t>
            </a:r>
            <a:r>
              <a:rPr lang="pt-PT" sz="2800" dirty="0" err="1"/>
              <a:t>tendency</a:t>
            </a:r>
            <a:endParaRPr lang="pt-PT" sz="2800" dirty="0"/>
          </a:p>
          <a:p>
            <a:r>
              <a:rPr lang="pt-PT" sz="2800" dirty="0" err="1"/>
              <a:t>Wood</a:t>
            </a:r>
            <a:r>
              <a:rPr lang="pt-PT" sz="2800" dirty="0"/>
              <a:t> </a:t>
            </a:r>
            <a:r>
              <a:rPr lang="pt-PT" sz="2800" dirty="0" err="1"/>
              <a:t>import</a:t>
            </a:r>
            <a:r>
              <a:rPr lang="pt-PT" sz="2800" dirty="0"/>
              <a:t> </a:t>
            </a:r>
            <a:r>
              <a:rPr lang="pt-PT" sz="2800" dirty="0" err="1"/>
              <a:t>and</a:t>
            </a:r>
            <a:r>
              <a:rPr lang="pt-PT" sz="2800" dirty="0"/>
              <a:t> </a:t>
            </a:r>
            <a:r>
              <a:rPr lang="pt-PT" sz="2800" dirty="0" err="1"/>
              <a:t>plantations</a:t>
            </a:r>
            <a:r>
              <a:rPr lang="pt-PT" sz="2800" dirty="0"/>
              <a:t> can </a:t>
            </a:r>
            <a:r>
              <a:rPr lang="pt-PT" sz="2800" dirty="0" err="1"/>
              <a:t>help</a:t>
            </a:r>
            <a:r>
              <a:rPr lang="pt-PT" sz="2800" dirty="0"/>
              <a:t> to </a:t>
            </a:r>
            <a:r>
              <a:rPr lang="pt-PT" sz="2800" dirty="0" err="1"/>
              <a:t>meet</a:t>
            </a:r>
            <a:r>
              <a:rPr lang="pt-PT" sz="2800" dirty="0"/>
              <a:t> </a:t>
            </a:r>
            <a:r>
              <a:rPr lang="pt-PT" sz="2800" dirty="0" err="1"/>
              <a:t>wood</a:t>
            </a:r>
            <a:r>
              <a:rPr lang="pt-PT" sz="2800" dirty="0"/>
              <a:t> </a:t>
            </a:r>
            <a:r>
              <a:rPr lang="pt-PT" sz="2800" dirty="0" err="1"/>
              <a:t>demand</a:t>
            </a:r>
            <a:r>
              <a:rPr lang="pt-PT" sz="2800" dirty="0"/>
              <a:t> </a:t>
            </a:r>
            <a:r>
              <a:rPr lang="pt-PT" sz="2800" dirty="0" err="1"/>
              <a:t>without</a:t>
            </a:r>
            <a:r>
              <a:rPr lang="pt-PT" sz="2800" dirty="0"/>
              <a:t> </a:t>
            </a:r>
            <a:r>
              <a:rPr lang="pt-PT" sz="2800" dirty="0" err="1"/>
              <a:t>puting</a:t>
            </a:r>
            <a:r>
              <a:rPr lang="pt-PT" sz="2800" dirty="0"/>
              <a:t> </a:t>
            </a:r>
            <a:r>
              <a:rPr lang="pt-PT" sz="2800" dirty="0" err="1"/>
              <a:t>the</a:t>
            </a:r>
            <a:r>
              <a:rPr lang="pt-PT" sz="2800" dirty="0"/>
              <a:t> </a:t>
            </a:r>
            <a:r>
              <a:rPr lang="pt-PT" sz="2800" dirty="0" err="1"/>
              <a:t>forest</a:t>
            </a:r>
            <a:r>
              <a:rPr lang="pt-PT" sz="2800" dirty="0"/>
              <a:t> </a:t>
            </a:r>
            <a:r>
              <a:rPr lang="pt-PT" sz="2800" dirty="0" err="1"/>
              <a:t>at</a:t>
            </a:r>
            <a:r>
              <a:rPr lang="pt-PT" sz="2800" dirty="0"/>
              <a:t> </a:t>
            </a:r>
            <a:r>
              <a:rPr lang="pt-PT" sz="2800" dirty="0" err="1"/>
              <a:t>risk</a:t>
            </a:r>
            <a:endParaRPr lang="pt-PT" sz="2800" dirty="0"/>
          </a:p>
          <a:p>
            <a:r>
              <a:rPr lang="pt-PT" sz="2800" dirty="0"/>
              <a:t>Regional </a:t>
            </a:r>
            <a:r>
              <a:rPr lang="pt-PT" sz="2800" dirty="0" err="1"/>
              <a:t>simulators</a:t>
            </a:r>
            <a:r>
              <a:rPr lang="pt-PT" sz="2800" dirty="0"/>
              <a:t>, </a:t>
            </a:r>
            <a:r>
              <a:rPr lang="pt-PT" sz="2800" dirty="0" err="1"/>
              <a:t>such</a:t>
            </a:r>
            <a:r>
              <a:rPr lang="pt-PT" sz="2800" dirty="0"/>
              <a:t> as </a:t>
            </a:r>
            <a:r>
              <a:rPr lang="pt-PT" sz="2800" dirty="0" err="1">
                <a:solidFill>
                  <a:srgbClr val="009900"/>
                </a:solidFill>
              </a:rPr>
              <a:t>standsSIM-sd</a:t>
            </a:r>
            <a:r>
              <a:rPr lang="pt-PT" sz="2800" dirty="0"/>
              <a:t>, are </a:t>
            </a:r>
            <a:r>
              <a:rPr lang="pt-PT" sz="2800" dirty="0" err="1"/>
              <a:t>usefull</a:t>
            </a:r>
            <a:r>
              <a:rPr lang="pt-PT" sz="2800" dirty="0"/>
              <a:t> </a:t>
            </a:r>
            <a:r>
              <a:rPr lang="pt-PT" sz="2800" dirty="0" err="1"/>
              <a:t>tools</a:t>
            </a:r>
            <a:r>
              <a:rPr lang="pt-PT" sz="2800" dirty="0"/>
              <a:t> to </a:t>
            </a:r>
            <a:r>
              <a:rPr lang="pt-PT" sz="2800" dirty="0" err="1"/>
              <a:t>analyze</a:t>
            </a:r>
            <a:r>
              <a:rPr lang="pt-PT" sz="2800" dirty="0"/>
              <a:t> </a:t>
            </a:r>
            <a:r>
              <a:rPr lang="pt-PT" sz="2800" dirty="0" err="1"/>
              <a:t>forest</a:t>
            </a:r>
            <a:r>
              <a:rPr lang="pt-PT" sz="2800" dirty="0"/>
              <a:t> </a:t>
            </a:r>
            <a:r>
              <a:rPr lang="pt-PT" sz="2800" dirty="0" err="1"/>
              <a:t>sustainability</a:t>
            </a:r>
            <a:r>
              <a:rPr lang="pt-PT" sz="2800" dirty="0"/>
              <a:t> as </a:t>
            </a:r>
            <a:r>
              <a:rPr lang="pt-PT" sz="2800" dirty="0" err="1"/>
              <a:t>well</a:t>
            </a:r>
            <a:r>
              <a:rPr lang="pt-PT" sz="2800" dirty="0"/>
              <a:t> as to </a:t>
            </a:r>
            <a:r>
              <a:rPr lang="pt-PT" sz="2800" dirty="0" err="1"/>
              <a:t>find</a:t>
            </a:r>
            <a:r>
              <a:rPr lang="pt-PT" sz="2800" dirty="0"/>
              <a:t> </a:t>
            </a:r>
            <a:r>
              <a:rPr lang="pt-PT" sz="2800" dirty="0" err="1"/>
              <a:t>the</a:t>
            </a:r>
            <a:r>
              <a:rPr lang="pt-PT" sz="2800" dirty="0"/>
              <a:t> </a:t>
            </a:r>
            <a:r>
              <a:rPr lang="pt-PT" sz="2800" dirty="0" err="1"/>
              <a:t>best</a:t>
            </a:r>
            <a:r>
              <a:rPr lang="pt-PT" sz="2800" dirty="0"/>
              <a:t> </a:t>
            </a:r>
            <a:r>
              <a:rPr lang="pt-PT" sz="2800" dirty="0" err="1"/>
              <a:t>solutions</a:t>
            </a:r>
            <a:r>
              <a:rPr lang="pt-PT" sz="2800" dirty="0"/>
              <a:t> to </a:t>
            </a:r>
            <a:r>
              <a:rPr lang="pt-PT" sz="2800" dirty="0" err="1"/>
              <a:t>maintain</a:t>
            </a:r>
            <a:r>
              <a:rPr lang="pt-PT" sz="2800" dirty="0"/>
              <a:t> </a:t>
            </a:r>
            <a:r>
              <a:rPr lang="pt-PT" sz="2800" dirty="0" err="1"/>
              <a:t>it</a:t>
            </a:r>
            <a:endParaRPr lang="en-US" sz="2800" dirty="0"/>
          </a:p>
        </p:txBody>
      </p:sp>
    </p:spTree>
    <p:extLst>
      <p:ext uri="{BB962C8B-B14F-4D97-AF65-F5344CB8AC3E}">
        <p14:creationId xmlns:p14="http://schemas.microsoft.com/office/powerpoint/2010/main" val="5975507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6" name="Rectangle 4"/>
          <p:cNvSpPr>
            <a:spLocks noGrp="1" noChangeArrowheads="1"/>
          </p:cNvSpPr>
          <p:nvPr>
            <p:ph type="title"/>
          </p:nvPr>
        </p:nvSpPr>
        <p:spPr>
          <a:xfrm>
            <a:off x="1838325" y="2717800"/>
            <a:ext cx="8515350" cy="711200"/>
          </a:xfrm>
        </p:spPr>
        <p:txBody>
          <a:bodyPr/>
          <a:lstStyle/>
          <a:p>
            <a:r>
              <a:rPr lang="pt-PT" sz="3400" dirty="0"/>
              <a:t>Final </a:t>
            </a:r>
            <a:r>
              <a:rPr lang="pt-PT" sz="3400" dirty="0" err="1"/>
              <a:t>comments</a:t>
            </a:r>
            <a:endParaRPr lang="pt-PT" sz="3400" dirty="0"/>
          </a:p>
        </p:txBody>
      </p:sp>
    </p:spTree>
    <p:extLst>
      <p:ext uri="{BB962C8B-B14F-4D97-AF65-F5344CB8AC3E}">
        <p14:creationId xmlns:p14="http://schemas.microsoft.com/office/powerpoint/2010/main" val="5581941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Good decisions on forest management? </a:t>
            </a:r>
            <a:endParaRPr lang="pt-PT" dirty="0"/>
          </a:p>
        </p:txBody>
      </p:sp>
      <p:sp>
        <p:nvSpPr>
          <p:cNvPr id="4" name="Content Placeholder 3"/>
          <p:cNvSpPr>
            <a:spLocks noGrp="1"/>
          </p:cNvSpPr>
          <p:nvPr>
            <p:ph idx="1"/>
          </p:nvPr>
        </p:nvSpPr>
        <p:spPr/>
        <p:txBody>
          <a:bodyPr/>
          <a:lstStyle/>
          <a:p>
            <a:r>
              <a:rPr lang="en-GB" dirty="0"/>
              <a:t>Depend on good decision support systems that include:</a:t>
            </a:r>
          </a:p>
          <a:p>
            <a:pPr lvl="1"/>
            <a:r>
              <a:rPr lang="en-GB" dirty="0"/>
              <a:t>Forest inventory</a:t>
            </a:r>
          </a:p>
          <a:p>
            <a:pPr lvl="1"/>
            <a:r>
              <a:rPr lang="en-GB" dirty="0"/>
              <a:t>Forest models (give answers to what if? questions)</a:t>
            </a:r>
          </a:p>
          <a:p>
            <a:pPr lvl="1"/>
            <a:r>
              <a:rPr lang="en-GB" dirty="0"/>
              <a:t>Definition of the forest management approaches to test</a:t>
            </a:r>
          </a:p>
          <a:p>
            <a:pPr lvl="1"/>
            <a:r>
              <a:rPr lang="en-GB" dirty="0"/>
              <a:t>Evaluation of the results using optimization and other OR techniques</a:t>
            </a:r>
          </a:p>
          <a:p>
            <a:r>
              <a:rPr lang="en-GB" dirty="0"/>
              <a:t>Where must the research efforts be put? </a:t>
            </a:r>
            <a:endParaRPr lang="pt-PT" dirty="0"/>
          </a:p>
        </p:txBody>
      </p:sp>
    </p:spTree>
    <p:extLst>
      <p:ext uri="{BB962C8B-B14F-4D97-AF65-F5344CB8AC3E}">
        <p14:creationId xmlns:p14="http://schemas.microsoft.com/office/powerpoint/2010/main" val="16768152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008000"/>
        </a:solidFill>
        <a:effectLst/>
      </p:bgPr>
    </p:bg>
    <p:spTree>
      <p:nvGrpSpPr>
        <p:cNvPr id="1" name=""/>
        <p:cNvGrpSpPr/>
        <p:nvPr/>
      </p:nvGrpSpPr>
      <p:grpSpPr>
        <a:xfrm>
          <a:off x="0" y="0"/>
          <a:ext cx="0" cy="0"/>
          <a:chOff x="0" y="0"/>
          <a:chExt cx="0" cy="0"/>
        </a:xfrm>
      </p:grpSpPr>
      <p:grpSp>
        <p:nvGrpSpPr>
          <p:cNvPr id="101381" name="Group 5"/>
          <p:cNvGrpSpPr>
            <a:grpSpLocks/>
          </p:cNvGrpSpPr>
          <p:nvPr/>
        </p:nvGrpSpPr>
        <p:grpSpPr bwMode="auto">
          <a:xfrm>
            <a:off x="-24680" y="1985664"/>
            <a:ext cx="2679700" cy="2300375"/>
            <a:chOff x="132" y="981"/>
            <a:chExt cx="1688" cy="1194"/>
          </a:xfrm>
        </p:grpSpPr>
        <p:sp>
          <p:nvSpPr>
            <p:cNvPr id="101382" name="Rectangle 6"/>
            <p:cNvSpPr>
              <a:spLocks noChangeArrowheads="1"/>
            </p:cNvSpPr>
            <p:nvPr/>
          </p:nvSpPr>
          <p:spPr bwMode="auto">
            <a:xfrm>
              <a:off x="204" y="981"/>
              <a:ext cx="1555" cy="979"/>
            </a:xfrm>
            <a:prstGeom prst="rect">
              <a:avLst/>
            </a:prstGeom>
            <a:solidFill>
              <a:schemeClr val="bg1"/>
            </a:solidFill>
            <a:ln w="9525">
              <a:solidFill>
                <a:schemeClr val="bg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a:ea typeface="+mn-ea"/>
                <a:cs typeface="+mn-cs"/>
              </a:endParaRPr>
            </a:p>
          </p:txBody>
        </p:sp>
        <p:sp>
          <p:nvSpPr>
            <p:cNvPr id="101383" name="Text Box 7"/>
            <p:cNvSpPr txBox="1">
              <a:spLocks noChangeArrowheads="1"/>
            </p:cNvSpPr>
            <p:nvPr/>
          </p:nvSpPr>
          <p:spPr bwMode="auto">
            <a:xfrm>
              <a:off x="132" y="1051"/>
              <a:ext cx="1688" cy="1124"/>
            </a:xfrm>
            <a:prstGeom prst="rect">
              <a:avLst/>
            </a:prstGeom>
            <a:noFill/>
            <a:ln w="9525">
              <a:noFill/>
              <a:miter lim="800000"/>
              <a:headEnd/>
              <a:tailEnd/>
            </a:ln>
            <a:effectLst>
              <a:outerShdw dist="563972" dir="14049741" sx="125000" sy="125000" algn="tl" rotWithShape="0">
                <a:srgbClr val="C7DFD3"/>
              </a:outerShdw>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2000" b="1" i="1" u="none" strike="noStrike" kern="1200" cap="none" spc="0" normalizeH="0" baseline="0" noProof="0" dirty="0">
                  <a:ln>
                    <a:noFill/>
                  </a:ln>
                  <a:solidFill>
                    <a:prstClr val="black"/>
                  </a:solidFill>
                  <a:effectLst/>
                  <a:uLnTx/>
                  <a:uFillTx/>
                  <a:latin typeface="Trebuchet MS" pitchFamily="34" charset="0"/>
                  <a:ea typeface="+mn-ea"/>
                  <a:cs typeface="+mn-cs"/>
                </a:rPr>
                <a:t>Forest simulator computer program</a:t>
              </a:r>
            </a:p>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2000" b="1" i="1" u="none" strike="noStrike" kern="1200" cap="none" spc="0" normalizeH="0" baseline="0" noProof="0" dirty="0">
                  <a:ln>
                    <a:noFill/>
                  </a:ln>
                  <a:solidFill>
                    <a:prstClr val="black"/>
                  </a:solidFill>
                  <a:effectLst/>
                  <a:uLnTx/>
                  <a:uFillTx/>
                  <a:latin typeface="Trebuchet MS" pitchFamily="34" charset="0"/>
                  <a:ea typeface="+mn-ea"/>
                  <a:cs typeface="+mn-cs"/>
                </a:rPr>
                <a:t>(includes a set of forest growth models)</a:t>
              </a:r>
              <a:endParaRPr kumimoji="0" lang="en-GB" sz="2000" b="1" i="0" u="none" strike="noStrike" kern="1200" cap="none" spc="0" normalizeH="0" baseline="0" noProof="0" dirty="0">
                <a:ln>
                  <a:noFill/>
                </a:ln>
                <a:solidFill>
                  <a:prstClr val="black"/>
                </a:solidFill>
                <a:effectLst/>
                <a:uLnTx/>
                <a:uFillTx/>
                <a:latin typeface="Trebuchet MS" pitchFamily="34" charset="0"/>
                <a:ea typeface="+mn-ea"/>
                <a:cs typeface="+mn-cs"/>
              </a:endParaRPr>
            </a:p>
          </p:txBody>
        </p:sp>
      </p:grpSp>
      <p:sp>
        <p:nvSpPr>
          <p:cNvPr id="101387" name="AutoShape 11"/>
          <p:cNvSpPr>
            <a:spLocks noChangeArrowheads="1"/>
          </p:cNvSpPr>
          <p:nvPr/>
        </p:nvSpPr>
        <p:spPr bwMode="auto">
          <a:xfrm rot="2654757">
            <a:off x="1780737" y="4251439"/>
            <a:ext cx="815975" cy="468313"/>
          </a:xfrm>
          <a:prstGeom prst="rightArrow">
            <a:avLst>
              <a:gd name="adj1" fmla="val 50000"/>
              <a:gd name="adj2" fmla="val 43559"/>
            </a:avLst>
          </a:prstGeom>
          <a:solidFill>
            <a:schemeClr val="bg1"/>
          </a:solidFill>
          <a:ln w="9525">
            <a:solidFill>
              <a:schemeClr val="bg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1391" name="Group 15"/>
          <p:cNvGrpSpPr>
            <a:grpSpLocks/>
          </p:cNvGrpSpPr>
          <p:nvPr/>
        </p:nvGrpSpPr>
        <p:grpSpPr bwMode="auto">
          <a:xfrm>
            <a:off x="2915645" y="4618244"/>
            <a:ext cx="2468563" cy="1631949"/>
            <a:chOff x="1882" y="2730"/>
            <a:chExt cx="1555" cy="1028"/>
          </a:xfrm>
        </p:grpSpPr>
        <p:sp>
          <p:nvSpPr>
            <p:cNvPr id="101392" name="Rectangle 16"/>
            <p:cNvSpPr>
              <a:spLocks noChangeArrowheads="1"/>
            </p:cNvSpPr>
            <p:nvPr/>
          </p:nvSpPr>
          <p:spPr bwMode="auto">
            <a:xfrm>
              <a:off x="1882" y="2750"/>
              <a:ext cx="1555" cy="979"/>
            </a:xfrm>
            <a:prstGeom prst="rect">
              <a:avLst/>
            </a:prstGeom>
            <a:solidFill>
              <a:schemeClr val="bg1"/>
            </a:solidFill>
            <a:ln w="9525">
              <a:solidFill>
                <a:schemeClr val="bg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a:ea typeface="+mn-ea"/>
                <a:cs typeface="+mn-cs"/>
              </a:endParaRPr>
            </a:p>
          </p:txBody>
        </p:sp>
        <p:sp>
          <p:nvSpPr>
            <p:cNvPr id="101393" name="Text Box 17"/>
            <p:cNvSpPr txBox="1">
              <a:spLocks noChangeArrowheads="1"/>
            </p:cNvSpPr>
            <p:nvPr/>
          </p:nvSpPr>
          <p:spPr bwMode="auto">
            <a:xfrm>
              <a:off x="1930" y="2730"/>
              <a:ext cx="1439" cy="1028"/>
            </a:xfrm>
            <a:prstGeom prst="rect">
              <a:avLst/>
            </a:prstGeom>
            <a:noFill/>
            <a:ln w="9525">
              <a:noFill/>
              <a:miter lim="800000"/>
              <a:headEnd/>
              <a:tailEnd/>
            </a:ln>
            <a:effectLst>
              <a:outerShdw dist="563972" dir="14049741" sx="125000" sy="125000" algn="tl" rotWithShape="0">
                <a:srgbClr val="C7DFD3"/>
              </a:outerShdw>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rebuchet MS" pitchFamily="34" charset="0"/>
                  <a:ea typeface="+mn-ea"/>
                  <a:cs typeface="+mn-cs"/>
                </a:rPr>
                <a:t>Simulation of several forest management alternatives (MA) for each stand</a:t>
              </a:r>
            </a:p>
          </p:txBody>
        </p:sp>
      </p:grpSp>
      <p:grpSp>
        <p:nvGrpSpPr>
          <p:cNvPr id="101394" name="Group 18"/>
          <p:cNvGrpSpPr>
            <a:grpSpLocks/>
          </p:cNvGrpSpPr>
          <p:nvPr/>
        </p:nvGrpSpPr>
        <p:grpSpPr bwMode="auto">
          <a:xfrm>
            <a:off x="3863752" y="115889"/>
            <a:ext cx="2468562" cy="1685925"/>
            <a:chOff x="2527" y="553"/>
            <a:chExt cx="1555" cy="1062"/>
          </a:xfrm>
        </p:grpSpPr>
        <p:sp>
          <p:nvSpPr>
            <p:cNvPr id="101395" name="Rectangle 19"/>
            <p:cNvSpPr>
              <a:spLocks noChangeArrowheads="1"/>
            </p:cNvSpPr>
            <p:nvPr/>
          </p:nvSpPr>
          <p:spPr bwMode="auto">
            <a:xfrm>
              <a:off x="2527" y="553"/>
              <a:ext cx="1555" cy="1062"/>
            </a:xfrm>
            <a:prstGeom prst="rect">
              <a:avLst/>
            </a:prstGeom>
            <a:solidFill>
              <a:schemeClr val="bg1"/>
            </a:solidFill>
            <a:ln w="38100">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a:ea typeface="+mn-ea"/>
                <a:cs typeface="+mn-cs"/>
              </a:endParaRPr>
            </a:p>
          </p:txBody>
        </p:sp>
        <p:sp>
          <p:nvSpPr>
            <p:cNvPr id="101396" name="Text Box 20"/>
            <p:cNvSpPr txBox="1">
              <a:spLocks noChangeArrowheads="1"/>
            </p:cNvSpPr>
            <p:nvPr/>
          </p:nvSpPr>
          <p:spPr bwMode="auto">
            <a:xfrm>
              <a:off x="2585" y="569"/>
              <a:ext cx="1440" cy="1028"/>
            </a:xfrm>
            <a:prstGeom prst="rect">
              <a:avLst/>
            </a:prstGeom>
            <a:solidFill>
              <a:schemeClr val="bg1"/>
            </a:solidFill>
            <a:ln w="38100">
              <a:noFill/>
              <a:miter lim="800000"/>
              <a:headEnd/>
              <a:tailEnd/>
            </a:ln>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pt-PT" sz="2000" b="1" i="1" u="none" strike="noStrike" kern="1200" cap="none" spc="0" normalizeH="0" baseline="0" noProof="0" dirty="0" err="1">
                  <a:ln>
                    <a:noFill/>
                  </a:ln>
                  <a:solidFill>
                    <a:prstClr val="black"/>
                  </a:solidFill>
                  <a:effectLst/>
                  <a:uLnTx/>
                  <a:uFillTx/>
                  <a:latin typeface="Trebuchet MS" pitchFamily="34" charset="0"/>
                  <a:ea typeface="+mn-ea"/>
                  <a:cs typeface="+mn-cs"/>
                </a:rPr>
                <a:t>Characterisation</a:t>
              </a:r>
              <a:r>
                <a:rPr kumimoji="0" lang="pt-PT" sz="2000" b="1" i="1" u="none" strike="noStrike" kern="1200" cap="none" spc="0" normalizeH="0" baseline="0" noProof="0" dirty="0">
                  <a:ln>
                    <a:noFill/>
                  </a:ln>
                  <a:solidFill>
                    <a:prstClr val="black"/>
                  </a:solidFill>
                  <a:effectLst/>
                  <a:uLnTx/>
                  <a:uFillTx/>
                  <a:latin typeface="Trebuchet MS" pitchFamily="34" charset="0"/>
                  <a:ea typeface="+mn-ea"/>
                  <a:cs typeface="+mn-cs"/>
                </a:rPr>
                <a:t> </a:t>
              </a:r>
              <a:r>
                <a:rPr kumimoji="0" lang="pt-PT" sz="2000" b="1" i="1" u="none" strike="noStrike" kern="1200" cap="none" spc="0" normalizeH="0" baseline="0" noProof="0" dirty="0" err="1">
                  <a:ln>
                    <a:noFill/>
                  </a:ln>
                  <a:solidFill>
                    <a:prstClr val="black"/>
                  </a:solidFill>
                  <a:effectLst/>
                  <a:uLnTx/>
                  <a:uFillTx/>
                  <a:latin typeface="Trebuchet MS" pitchFamily="34" charset="0"/>
                  <a:ea typeface="+mn-ea"/>
                  <a:cs typeface="+mn-cs"/>
                </a:rPr>
                <a:t>of</a:t>
              </a:r>
              <a:r>
                <a:rPr kumimoji="0" lang="pt-PT" sz="2000" b="1" i="1" u="none" strike="noStrike" kern="1200" cap="none" spc="0" normalizeH="0" baseline="0" noProof="0" dirty="0">
                  <a:ln>
                    <a:noFill/>
                  </a:ln>
                  <a:solidFill>
                    <a:prstClr val="black"/>
                  </a:solidFill>
                  <a:effectLst/>
                  <a:uLnTx/>
                  <a:uFillTx/>
                  <a:latin typeface="Trebuchet MS" pitchFamily="34" charset="0"/>
                  <a:ea typeface="+mn-ea"/>
                  <a:cs typeface="+mn-cs"/>
                </a:rPr>
                <a:t> </a:t>
              </a:r>
              <a:r>
                <a:rPr kumimoji="0" lang="pt-PT" sz="2000" b="1" i="1" u="none" strike="noStrike" kern="1200" cap="none" spc="0" normalizeH="0" baseline="0" noProof="0" dirty="0" err="1">
                  <a:ln>
                    <a:noFill/>
                  </a:ln>
                  <a:solidFill>
                    <a:prstClr val="black"/>
                  </a:solidFill>
                  <a:effectLst/>
                  <a:uLnTx/>
                  <a:uFillTx/>
                  <a:latin typeface="Trebuchet MS" pitchFamily="34" charset="0"/>
                  <a:ea typeface="+mn-ea"/>
                  <a:cs typeface="+mn-cs"/>
                </a:rPr>
                <a:t>each</a:t>
              </a:r>
              <a:r>
                <a:rPr kumimoji="0" lang="pt-PT" sz="2000" b="1" i="1" u="none" strike="noStrike" kern="1200" cap="none" spc="0" normalizeH="0" baseline="0" noProof="0" dirty="0">
                  <a:ln>
                    <a:noFill/>
                  </a:ln>
                  <a:solidFill>
                    <a:prstClr val="black"/>
                  </a:solidFill>
                  <a:effectLst/>
                  <a:uLnTx/>
                  <a:uFillTx/>
                  <a:latin typeface="Trebuchet MS" pitchFamily="34" charset="0"/>
                  <a:ea typeface="+mn-ea"/>
                  <a:cs typeface="+mn-cs"/>
                </a:rPr>
                <a:t> stand in </a:t>
              </a:r>
              <a:r>
                <a:rPr kumimoji="0" lang="pt-PT" sz="2000" b="1" i="1" u="none" strike="noStrike" kern="1200" cap="none" spc="0" normalizeH="0" baseline="0" noProof="0" dirty="0" err="1">
                  <a:ln>
                    <a:noFill/>
                  </a:ln>
                  <a:solidFill>
                    <a:prstClr val="black"/>
                  </a:solidFill>
                  <a:effectLst/>
                  <a:uLnTx/>
                  <a:uFillTx/>
                  <a:latin typeface="Trebuchet MS" pitchFamily="34" charset="0"/>
                  <a:ea typeface="+mn-ea"/>
                  <a:cs typeface="+mn-cs"/>
                </a:rPr>
                <a:t>the</a:t>
              </a:r>
              <a:r>
                <a:rPr kumimoji="0" lang="pt-PT" sz="2000" b="1" i="1" u="none" strike="noStrike" kern="1200" cap="none" spc="0" normalizeH="0" baseline="0" noProof="0" dirty="0">
                  <a:ln>
                    <a:noFill/>
                  </a:ln>
                  <a:solidFill>
                    <a:prstClr val="black"/>
                  </a:solidFill>
                  <a:effectLst/>
                  <a:uLnTx/>
                  <a:uFillTx/>
                  <a:latin typeface="Trebuchet MS" pitchFamily="34" charset="0"/>
                  <a:ea typeface="+mn-ea"/>
                  <a:cs typeface="+mn-cs"/>
                </a:rPr>
                <a:t> MU (</a:t>
              </a:r>
              <a:r>
                <a:rPr kumimoji="0" lang="pt-PT" sz="2000" b="1" i="1" u="none" strike="noStrike" kern="1200" cap="none" spc="0" normalizeH="0" baseline="0" noProof="0" dirty="0" err="1">
                  <a:ln>
                    <a:noFill/>
                  </a:ln>
                  <a:solidFill>
                    <a:prstClr val="black"/>
                  </a:solidFill>
                  <a:effectLst/>
                  <a:uLnTx/>
                  <a:uFillTx/>
                  <a:latin typeface="Trebuchet MS" pitchFamily="34" charset="0"/>
                  <a:ea typeface="+mn-ea"/>
                  <a:cs typeface="+mn-cs"/>
                </a:rPr>
                <a:t>values</a:t>
              </a:r>
              <a:r>
                <a:rPr kumimoji="0" lang="pt-PT" sz="2000" b="1" i="1" u="none" strike="noStrike" kern="1200" cap="none" spc="0" normalizeH="0" baseline="0" noProof="0" dirty="0">
                  <a:ln>
                    <a:noFill/>
                  </a:ln>
                  <a:solidFill>
                    <a:prstClr val="black"/>
                  </a:solidFill>
                  <a:effectLst/>
                  <a:uLnTx/>
                  <a:uFillTx/>
                  <a:latin typeface="Trebuchet MS" pitchFamily="34" charset="0"/>
                  <a:ea typeface="+mn-ea"/>
                  <a:cs typeface="+mn-cs"/>
                </a:rPr>
                <a:t> </a:t>
              </a:r>
              <a:r>
                <a:rPr kumimoji="0" lang="pt-PT" sz="2000" b="1" i="1" u="none" strike="noStrike" kern="1200" cap="none" spc="0" normalizeH="0" baseline="0" noProof="0" dirty="0" err="1">
                  <a:ln>
                    <a:noFill/>
                  </a:ln>
                  <a:solidFill>
                    <a:prstClr val="black"/>
                  </a:solidFill>
                  <a:effectLst/>
                  <a:uLnTx/>
                  <a:uFillTx/>
                  <a:latin typeface="Trebuchet MS" pitchFamily="34" charset="0"/>
                  <a:ea typeface="+mn-ea"/>
                  <a:cs typeface="+mn-cs"/>
                </a:rPr>
                <a:t>of</a:t>
              </a:r>
              <a:r>
                <a:rPr kumimoji="0" lang="pt-PT" sz="2000" b="1" i="1" u="none" strike="noStrike" kern="1200" cap="none" spc="0" normalizeH="0" baseline="0" noProof="0" dirty="0">
                  <a:ln>
                    <a:noFill/>
                  </a:ln>
                  <a:solidFill>
                    <a:prstClr val="black"/>
                  </a:solidFill>
                  <a:effectLst/>
                  <a:uLnTx/>
                  <a:uFillTx/>
                  <a:latin typeface="Trebuchet MS" pitchFamily="34" charset="0"/>
                  <a:ea typeface="+mn-ea"/>
                  <a:cs typeface="+mn-cs"/>
                </a:rPr>
                <a:t> </a:t>
              </a:r>
              <a:r>
                <a:rPr kumimoji="0" lang="pt-PT" sz="2000" b="1" i="1" u="none" strike="noStrike" kern="1200" cap="none" spc="0" normalizeH="0" baseline="0" noProof="0" dirty="0" err="1">
                  <a:ln>
                    <a:noFill/>
                  </a:ln>
                  <a:solidFill>
                    <a:prstClr val="black"/>
                  </a:solidFill>
                  <a:effectLst/>
                  <a:uLnTx/>
                  <a:uFillTx/>
                  <a:latin typeface="Trebuchet MS" pitchFamily="34" charset="0"/>
                  <a:ea typeface="+mn-ea"/>
                  <a:cs typeface="+mn-cs"/>
                </a:rPr>
                <a:t>state</a:t>
              </a:r>
              <a:r>
                <a:rPr kumimoji="0" lang="pt-PT" sz="2000" b="1" i="1" u="none" strike="noStrike" kern="1200" cap="none" spc="0" normalizeH="0" baseline="0" noProof="0" dirty="0">
                  <a:ln>
                    <a:noFill/>
                  </a:ln>
                  <a:solidFill>
                    <a:prstClr val="black"/>
                  </a:solidFill>
                  <a:effectLst/>
                  <a:uLnTx/>
                  <a:uFillTx/>
                  <a:latin typeface="Trebuchet MS" pitchFamily="34" charset="0"/>
                  <a:ea typeface="+mn-ea"/>
                  <a:cs typeface="+mn-cs"/>
                </a:rPr>
                <a:t> </a:t>
              </a:r>
              <a:r>
                <a:rPr kumimoji="0" lang="pt-PT" sz="2000" b="1" i="1" u="none" strike="noStrike" kern="1200" cap="none" spc="0" normalizeH="0" baseline="0" noProof="0" dirty="0" err="1">
                  <a:ln>
                    <a:noFill/>
                  </a:ln>
                  <a:solidFill>
                    <a:prstClr val="black"/>
                  </a:solidFill>
                  <a:effectLst/>
                  <a:uLnTx/>
                  <a:uFillTx/>
                  <a:latin typeface="Trebuchet MS" pitchFamily="34" charset="0"/>
                  <a:ea typeface="+mn-ea"/>
                  <a:cs typeface="+mn-cs"/>
                </a:rPr>
                <a:t>variables</a:t>
              </a:r>
              <a:r>
                <a:rPr kumimoji="0" lang="pt-PT" sz="2000" b="1" i="1" u="none" strike="noStrike" kern="1200" cap="none" spc="0" normalizeH="0" baseline="0" noProof="0" dirty="0">
                  <a:ln>
                    <a:noFill/>
                  </a:ln>
                  <a:solidFill>
                    <a:prstClr val="black"/>
                  </a:solidFill>
                  <a:effectLst/>
                  <a:uLnTx/>
                  <a:uFillTx/>
                  <a:latin typeface="Trebuchet MS" pitchFamily="34" charset="0"/>
                  <a:ea typeface="+mn-ea"/>
                  <a:cs typeface="+mn-cs"/>
                </a:rPr>
                <a:t>) </a:t>
              </a:r>
              <a:r>
                <a:rPr kumimoji="0" lang="pt-PT" sz="2000" b="1" i="1" u="none" strike="noStrike" kern="1200" cap="none" spc="0" normalizeH="0" baseline="0" noProof="0" dirty="0" err="1">
                  <a:ln>
                    <a:noFill/>
                  </a:ln>
                  <a:solidFill>
                    <a:prstClr val="black"/>
                  </a:solidFill>
                  <a:effectLst/>
                  <a:uLnTx/>
                  <a:uFillTx/>
                  <a:latin typeface="Trebuchet MS" pitchFamily="34" charset="0"/>
                  <a:ea typeface="+mn-ea"/>
                  <a:cs typeface="+mn-cs"/>
                </a:rPr>
                <a:t>at</a:t>
              </a:r>
              <a:r>
                <a:rPr kumimoji="0" lang="pt-PT" sz="2000" b="1" i="1" u="none" strike="noStrike" kern="1200" cap="none" spc="0" normalizeH="0" baseline="0" noProof="0" dirty="0">
                  <a:ln>
                    <a:noFill/>
                  </a:ln>
                  <a:solidFill>
                    <a:prstClr val="black"/>
                  </a:solidFill>
                  <a:effectLst/>
                  <a:uLnTx/>
                  <a:uFillTx/>
                  <a:latin typeface="Trebuchet MS" pitchFamily="34" charset="0"/>
                  <a:ea typeface="+mn-ea"/>
                  <a:cs typeface="+mn-cs"/>
                </a:rPr>
                <a:t> time t</a:t>
              </a:r>
              <a:endParaRPr kumimoji="0" lang="en-GB" sz="2000" b="1" i="1" u="none" strike="noStrike" kern="1200" cap="none" spc="0" normalizeH="0" baseline="0" noProof="0" dirty="0">
                <a:ln>
                  <a:noFill/>
                </a:ln>
                <a:solidFill>
                  <a:prstClr val="black"/>
                </a:solidFill>
                <a:effectLst/>
                <a:uLnTx/>
                <a:uFillTx/>
                <a:latin typeface="Trebuchet MS" pitchFamily="34" charset="0"/>
                <a:ea typeface="+mn-ea"/>
                <a:cs typeface="+mn-cs"/>
              </a:endParaRPr>
            </a:p>
          </p:txBody>
        </p:sp>
      </p:grpSp>
      <p:grpSp>
        <p:nvGrpSpPr>
          <p:cNvPr id="6" name="Group 5"/>
          <p:cNvGrpSpPr/>
          <p:nvPr/>
        </p:nvGrpSpPr>
        <p:grpSpPr>
          <a:xfrm>
            <a:off x="6296968" y="4467801"/>
            <a:ext cx="2730328" cy="1745246"/>
            <a:chOff x="6306932" y="4632808"/>
            <a:chExt cx="2752317" cy="1685481"/>
          </a:xfrm>
        </p:grpSpPr>
        <p:sp>
          <p:nvSpPr>
            <p:cNvPr id="101398" name="Rectangle 22"/>
            <p:cNvSpPr>
              <a:spLocks noChangeArrowheads="1"/>
            </p:cNvSpPr>
            <p:nvPr/>
          </p:nvSpPr>
          <p:spPr bwMode="auto">
            <a:xfrm>
              <a:off x="6384032" y="4632808"/>
              <a:ext cx="2598118" cy="1685481"/>
            </a:xfrm>
            <a:prstGeom prst="rect">
              <a:avLst/>
            </a:prstGeom>
            <a:solidFill>
              <a:schemeClr val="bg1"/>
            </a:solidFill>
            <a:ln w="9525">
              <a:solidFill>
                <a:schemeClr val="bg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a:ea typeface="+mn-ea"/>
                <a:cs typeface="+mn-cs"/>
              </a:endParaRPr>
            </a:p>
          </p:txBody>
        </p:sp>
        <p:sp>
          <p:nvSpPr>
            <p:cNvPr id="101399" name="Text Box 23"/>
            <p:cNvSpPr txBox="1">
              <a:spLocks noChangeArrowheads="1"/>
            </p:cNvSpPr>
            <p:nvPr/>
          </p:nvSpPr>
          <p:spPr bwMode="auto">
            <a:xfrm>
              <a:off x="6306932" y="4649993"/>
              <a:ext cx="2752317" cy="1575356"/>
            </a:xfrm>
            <a:prstGeom prst="rect">
              <a:avLst/>
            </a:prstGeom>
            <a:noFill/>
            <a:ln w="9525">
              <a:noFill/>
              <a:miter lim="800000"/>
              <a:headEnd/>
              <a:tailEnd/>
            </a:ln>
            <a:effectLst>
              <a:outerShdw dist="563972" dir="14049741" sx="125000" sy="125000" algn="tl" rotWithShape="0">
                <a:srgbClr val="C7DFD3"/>
              </a:outerShdw>
            </a:effectLst>
          </p:spPr>
          <p:txBody>
            <a:bodyPr wrap="square" lIns="54000" rIns="54000">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2000" b="1" i="1" u="none" strike="noStrike" kern="1200" cap="none" spc="0" normalizeH="0" baseline="0" noProof="0" dirty="0">
                  <a:ln>
                    <a:noFill/>
                  </a:ln>
                  <a:solidFill>
                    <a:prstClr val="black"/>
                  </a:solidFill>
                  <a:effectLst/>
                  <a:uLnTx/>
                  <a:uFillTx/>
                  <a:latin typeface="Trebuchet MS" pitchFamily="34" charset="0"/>
                  <a:ea typeface="+mn-ea"/>
                  <a:cs typeface="+mn-cs"/>
                </a:rPr>
                <a:t>Prediction of wood </a:t>
              </a:r>
              <a:r>
                <a:rPr kumimoji="0" lang="en-GB" sz="20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&amp; </a:t>
              </a:r>
              <a:r>
                <a:rPr kumimoji="0" lang="en-GB" sz="2000" b="1" i="1" u="none" strike="noStrike" kern="1200" cap="none" spc="0" normalizeH="0" baseline="0" noProof="0" dirty="0">
                  <a:ln>
                    <a:noFill/>
                  </a:ln>
                  <a:solidFill>
                    <a:prstClr val="black"/>
                  </a:solidFill>
                  <a:effectLst/>
                  <a:uLnTx/>
                  <a:uFillTx/>
                  <a:latin typeface="Trebuchet MS" pitchFamily="34" charset="0"/>
                  <a:ea typeface="+mn-ea"/>
                  <a:cs typeface="+mn-cs"/>
                </a:rPr>
                <a:t>non-wood products and ecosystem services for each combination of FMA</a:t>
              </a:r>
            </a:p>
          </p:txBody>
        </p:sp>
      </p:grpSp>
      <p:sp>
        <p:nvSpPr>
          <p:cNvPr id="101400" name="AutoShape 24"/>
          <p:cNvSpPr>
            <a:spLocks noChangeArrowheads="1"/>
          </p:cNvSpPr>
          <p:nvPr/>
        </p:nvSpPr>
        <p:spPr bwMode="auto">
          <a:xfrm rot="19764379">
            <a:off x="5554081" y="5269237"/>
            <a:ext cx="755650" cy="431800"/>
          </a:xfrm>
          <a:prstGeom prst="rightArrow">
            <a:avLst>
              <a:gd name="adj1" fmla="val 50000"/>
              <a:gd name="adj2" fmla="val 43750"/>
            </a:avLst>
          </a:prstGeom>
          <a:solidFill>
            <a:schemeClr val="bg1"/>
          </a:solidFill>
          <a:ln w="9525">
            <a:solidFill>
              <a:schemeClr val="bg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a:ea typeface="+mn-ea"/>
              <a:cs typeface="+mn-cs"/>
            </a:endParaRPr>
          </a:p>
        </p:txBody>
      </p:sp>
      <p:sp>
        <p:nvSpPr>
          <p:cNvPr id="101415" name="Text Box 39"/>
          <p:cNvSpPr txBox="1">
            <a:spLocks noChangeArrowheads="1"/>
          </p:cNvSpPr>
          <p:nvPr/>
        </p:nvSpPr>
        <p:spPr bwMode="auto">
          <a:xfrm>
            <a:off x="8040216" y="6318289"/>
            <a:ext cx="4067647" cy="461665"/>
          </a:xfrm>
          <a:prstGeom prst="rect">
            <a:avLst/>
          </a:prstGeom>
          <a:solidFill>
            <a:schemeClr val="bg1"/>
          </a:solid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rebuchet MS" pitchFamily="34" charset="0"/>
                <a:ea typeface="+mn-ea"/>
                <a:cs typeface="+mn-cs"/>
              </a:rPr>
              <a:t>Decision support system</a:t>
            </a:r>
          </a:p>
        </p:txBody>
      </p:sp>
      <p:sp>
        <p:nvSpPr>
          <p:cNvPr id="101452" name="AutoShape 76"/>
          <p:cNvSpPr>
            <a:spLocks noChangeArrowheads="1"/>
          </p:cNvSpPr>
          <p:nvPr/>
        </p:nvSpPr>
        <p:spPr bwMode="auto">
          <a:xfrm rot="8513317">
            <a:off x="2422067" y="1199589"/>
            <a:ext cx="1423491" cy="417341"/>
          </a:xfrm>
          <a:prstGeom prst="rightArrow">
            <a:avLst>
              <a:gd name="adj1" fmla="val 50000"/>
              <a:gd name="adj2" fmla="val 60658"/>
            </a:avLst>
          </a:prstGeom>
          <a:solidFill>
            <a:schemeClr val="bg1"/>
          </a:solidFill>
          <a:ln w="9525">
            <a:solidFill>
              <a:schemeClr val="bg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6373453" y="0"/>
            <a:ext cx="14398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Forest inventory</a:t>
            </a:r>
            <a:endParaRPr kumimoji="0" lang="pt-PT"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2"/>
          <a:stretch>
            <a:fillRect/>
          </a:stretch>
        </p:blipFill>
        <p:spPr>
          <a:xfrm>
            <a:off x="407368" y="5338586"/>
            <a:ext cx="1445988" cy="1452443"/>
          </a:xfrm>
          <a:prstGeom prst="rect">
            <a:avLst/>
          </a:prstGeom>
        </p:spPr>
      </p:pic>
      <p:sp>
        <p:nvSpPr>
          <p:cNvPr id="101402" name="AutoShape 26"/>
          <p:cNvSpPr>
            <a:spLocks noChangeArrowheads="1"/>
          </p:cNvSpPr>
          <p:nvPr/>
        </p:nvSpPr>
        <p:spPr bwMode="auto">
          <a:xfrm rot="20728555">
            <a:off x="1607559" y="5544399"/>
            <a:ext cx="1514296" cy="576263"/>
          </a:xfrm>
          <a:prstGeom prst="curvedDownArrow">
            <a:avLst>
              <a:gd name="adj1" fmla="val 34656"/>
              <a:gd name="adj2" fmla="val 69311"/>
              <a:gd name="adj3" fmla="val 33333"/>
            </a:avLst>
          </a:prstGeom>
          <a:solidFill>
            <a:srgbClr val="FFCC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3"/>
          <a:stretch>
            <a:fillRect/>
          </a:stretch>
        </p:blipFill>
        <p:spPr>
          <a:xfrm>
            <a:off x="191344" y="4402858"/>
            <a:ext cx="1194259" cy="1368422"/>
          </a:xfrm>
          <a:prstGeom prst="rect">
            <a:avLst/>
          </a:prstGeom>
        </p:spPr>
      </p:pic>
      <p:pic>
        <p:nvPicPr>
          <p:cNvPr id="3" name="Picture 2"/>
          <p:cNvPicPr>
            <a:picLocks noChangeAspect="1"/>
          </p:cNvPicPr>
          <p:nvPr/>
        </p:nvPicPr>
        <p:blipFill>
          <a:blip r:embed="rId4"/>
          <a:stretch>
            <a:fillRect/>
          </a:stretch>
        </p:blipFill>
        <p:spPr>
          <a:xfrm>
            <a:off x="4718402" y="2415143"/>
            <a:ext cx="2316658" cy="1389995"/>
          </a:xfrm>
          <a:prstGeom prst="rect">
            <a:avLst/>
          </a:prstGeom>
        </p:spPr>
      </p:pic>
      <p:sp>
        <p:nvSpPr>
          <p:cNvPr id="29" name="TextBox 28"/>
          <p:cNvSpPr txBox="1"/>
          <p:nvPr/>
        </p:nvSpPr>
        <p:spPr>
          <a:xfrm>
            <a:off x="2927648" y="2633215"/>
            <a:ext cx="203929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Forest simulator applied several times to each stand</a:t>
            </a:r>
            <a:endParaRPr kumimoji="0" lang="pt-PT" sz="24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1" name="Group 28"/>
          <p:cNvGrpSpPr>
            <a:grpSpLocks/>
          </p:cNvGrpSpPr>
          <p:nvPr/>
        </p:nvGrpSpPr>
        <p:grpSpPr bwMode="auto">
          <a:xfrm>
            <a:off x="7968208" y="476672"/>
            <a:ext cx="2808319" cy="2461883"/>
            <a:chOff x="3945" y="1434"/>
            <a:chExt cx="1678" cy="1471"/>
          </a:xfrm>
        </p:grpSpPr>
        <p:sp>
          <p:nvSpPr>
            <p:cNvPr id="32" name="Rectangle 3"/>
            <p:cNvSpPr>
              <a:spLocks noChangeArrowheads="1"/>
            </p:cNvSpPr>
            <p:nvPr/>
          </p:nvSpPr>
          <p:spPr bwMode="auto">
            <a:xfrm>
              <a:off x="4014" y="1434"/>
              <a:ext cx="1597" cy="1452"/>
            </a:xfrm>
            <a:prstGeom prst="rect">
              <a:avLst/>
            </a:prstGeom>
            <a:solidFill>
              <a:schemeClr val="bg1"/>
            </a:solidFill>
            <a:ln w="9525">
              <a:solidFill>
                <a:schemeClr val="bg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 Box 4"/>
            <p:cNvSpPr txBox="1">
              <a:spLocks noChangeArrowheads="1"/>
            </p:cNvSpPr>
            <p:nvPr/>
          </p:nvSpPr>
          <p:spPr bwMode="auto">
            <a:xfrm>
              <a:off x="3945" y="1471"/>
              <a:ext cx="1678" cy="1434"/>
            </a:xfrm>
            <a:prstGeom prst="rect">
              <a:avLst/>
            </a:prstGeom>
            <a:noFill/>
            <a:ln w="9525">
              <a:noFill/>
              <a:miter lim="800000"/>
              <a:headEnd/>
              <a:tailEnd/>
            </a:ln>
            <a:effectLst>
              <a:outerShdw dist="563972" dir="14049741" sx="125000" sy="125000" algn="tl" rotWithShape="0">
                <a:srgbClr val="C7DFD3"/>
              </a:outerShdw>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2000" b="1" i="1" u="none" strike="noStrike" kern="1200" cap="none" spc="0" normalizeH="0" baseline="0" noProof="0" dirty="0">
                  <a:ln>
                    <a:noFill/>
                  </a:ln>
                  <a:solidFill>
                    <a:prstClr val="black"/>
                  </a:solidFill>
                  <a:effectLst/>
                  <a:uLnTx/>
                  <a:uFillTx/>
                  <a:latin typeface="Trebuchet MS" pitchFamily="34" charset="0"/>
                  <a:ea typeface="+mn-ea"/>
                  <a:cs typeface="+mn-cs"/>
                </a:rPr>
                <a:t>Models and methods to select management options that may sustain conditions and outcomes of interest</a:t>
              </a:r>
            </a:p>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GB" sz="2000" b="1" i="1" u="none" strike="noStrike" kern="1200" cap="none" spc="0" normalizeH="0" baseline="0" noProof="0" dirty="0">
                  <a:ln>
                    <a:noFill/>
                  </a:ln>
                  <a:solidFill>
                    <a:prstClr val="black"/>
                  </a:solidFill>
                  <a:effectLst/>
                  <a:uLnTx/>
                  <a:uFillTx/>
                  <a:latin typeface="Trebuchet MS" pitchFamily="34" charset="0"/>
                  <a:ea typeface="+mn-ea"/>
                  <a:cs typeface="+mn-cs"/>
                </a:rPr>
                <a:t>(multiple criteria)</a:t>
              </a:r>
              <a:endParaRPr kumimoji="0" lang="en-GB" sz="2000" b="1" i="0" u="none" strike="noStrike" kern="1200" cap="none" spc="0" normalizeH="0" baseline="0" noProof="0" dirty="0">
                <a:ln>
                  <a:noFill/>
                </a:ln>
                <a:solidFill>
                  <a:prstClr val="black"/>
                </a:solidFill>
                <a:effectLst/>
                <a:uLnTx/>
                <a:uFillTx/>
                <a:latin typeface="Trebuchet MS" pitchFamily="34" charset="0"/>
                <a:ea typeface="+mn-ea"/>
                <a:cs typeface="+mn-cs"/>
              </a:endParaRPr>
            </a:p>
          </p:txBody>
        </p:sp>
      </p:grpSp>
      <p:sp>
        <p:nvSpPr>
          <p:cNvPr id="35" name="AutoShape 13"/>
          <p:cNvSpPr>
            <a:spLocks noChangeArrowheads="1"/>
          </p:cNvSpPr>
          <p:nvPr/>
        </p:nvSpPr>
        <p:spPr bwMode="auto">
          <a:xfrm rot="17867309">
            <a:off x="8026068" y="3471772"/>
            <a:ext cx="1412494" cy="450201"/>
          </a:xfrm>
          <a:prstGeom prst="rightArrow">
            <a:avLst>
              <a:gd name="adj1" fmla="val 34755"/>
              <a:gd name="adj2" fmla="val 86431"/>
            </a:avLst>
          </a:prstGeom>
          <a:solidFill>
            <a:schemeClr val="bg1"/>
          </a:solidFill>
          <a:ln w="9525">
            <a:solidFill>
              <a:schemeClr val="bg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36"/>
          <p:cNvSpPr txBox="1"/>
          <p:nvPr/>
        </p:nvSpPr>
        <p:spPr>
          <a:xfrm>
            <a:off x="9984432" y="3085711"/>
            <a:ext cx="20162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Optimization and other OR techniques</a:t>
            </a:r>
            <a:endParaRPr kumimoji="0" lang="pt-PT"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AutoShape 26"/>
          <p:cNvSpPr>
            <a:spLocks noChangeArrowheads="1"/>
          </p:cNvSpPr>
          <p:nvPr/>
        </p:nvSpPr>
        <p:spPr bwMode="auto">
          <a:xfrm rot="20728555">
            <a:off x="6830476" y="2445634"/>
            <a:ext cx="1514296" cy="576263"/>
          </a:xfrm>
          <a:prstGeom prst="curvedDownArrow">
            <a:avLst>
              <a:gd name="adj1" fmla="val 34656"/>
              <a:gd name="adj2" fmla="val 69311"/>
              <a:gd name="adj3" fmla="val 33333"/>
            </a:avLst>
          </a:prstGeom>
          <a:solidFill>
            <a:srgbClr val="FFCC00"/>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357" y="3194730"/>
            <a:ext cx="1571625" cy="728663"/>
          </a:xfrm>
          <a:prstGeom prst="rect">
            <a:avLst/>
          </a:prstGeom>
        </p:spPr>
      </p:pic>
      <p:pic>
        <p:nvPicPr>
          <p:cNvPr id="34" name="Picture 33"/>
          <p:cNvPicPr>
            <a:picLocks noChangeAspect="1"/>
          </p:cNvPicPr>
          <p:nvPr/>
        </p:nvPicPr>
        <p:blipFill rotWithShape="1">
          <a:blip r:embed="rId6"/>
          <a:srcRect l="11423" t="48463" r="63285" b="31381"/>
          <a:stretch/>
        </p:blipFill>
        <p:spPr>
          <a:xfrm>
            <a:off x="9165747" y="4563848"/>
            <a:ext cx="2942116" cy="1318865"/>
          </a:xfrm>
          <a:prstGeom prst="rect">
            <a:avLst/>
          </a:prstGeom>
        </p:spPr>
      </p:pic>
      <p:sp>
        <p:nvSpPr>
          <p:cNvPr id="7" name="Oval 6"/>
          <p:cNvSpPr/>
          <p:nvPr/>
        </p:nvSpPr>
        <p:spPr>
          <a:xfrm>
            <a:off x="3503712" y="-531440"/>
            <a:ext cx="3168352" cy="294658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6" name="Oval 35"/>
          <p:cNvSpPr/>
          <p:nvPr/>
        </p:nvSpPr>
        <p:spPr>
          <a:xfrm>
            <a:off x="-312712" y="1562537"/>
            <a:ext cx="3168352" cy="294658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8838029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449"/>
            <a:ext cx="12350011" cy="9263911"/>
          </a:xfrm>
          <a:prstGeom prst="rect">
            <a:avLst/>
          </a:prstGeom>
        </p:spPr>
      </p:pic>
      <p:grpSp>
        <p:nvGrpSpPr>
          <p:cNvPr id="2" name="Group 4"/>
          <p:cNvGrpSpPr>
            <a:grpSpLocks/>
          </p:cNvGrpSpPr>
          <p:nvPr/>
        </p:nvGrpSpPr>
        <p:grpSpPr bwMode="auto">
          <a:xfrm>
            <a:off x="4151314" y="2024064"/>
            <a:ext cx="4752975" cy="2808287"/>
            <a:chOff x="1655" y="1888"/>
            <a:chExt cx="2994" cy="1769"/>
          </a:xfrm>
        </p:grpSpPr>
        <p:sp>
          <p:nvSpPr>
            <p:cNvPr id="53251" name="AutoShape 3"/>
            <p:cNvSpPr>
              <a:spLocks noChangeArrowheads="1"/>
            </p:cNvSpPr>
            <p:nvPr/>
          </p:nvSpPr>
          <p:spPr bwMode="auto">
            <a:xfrm rot="672971">
              <a:off x="1655" y="1888"/>
              <a:ext cx="2994" cy="1769"/>
            </a:xfrm>
            <a:prstGeom prst="irregularSeal2">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252" name="Text Box 2"/>
            <p:cNvSpPr txBox="1">
              <a:spLocks noChangeArrowheads="1"/>
            </p:cNvSpPr>
            <p:nvPr/>
          </p:nvSpPr>
          <p:spPr bwMode="auto">
            <a:xfrm>
              <a:off x="2200" y="2623"/>
              <a:ext cx="1769"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lnSpc>
                  <a:spcPct val="70000"/>
                </a:lnSpc>
                <a:spcBef>
                  <a:spcPct val="50000"/>
                </a:spcBef>
              </a:pPr>
              <a:r>
                <a:rPr lang="pt-PT" sz="4400" b="1" dirty="0">
                  <a:solidFill>
                    <a:srgbClr val="663300"/>
                  </a:solidFill>
                  <a:latin typeface="Trebuchet MS" pitchFamily="34" charset="0"/>
                </a:rPr>
                <a:t>Questions?</a:t>
              </a:r>
              <a:endParaRPr lang="en-US" sz="4400" b="1" dirty="0">
                <a:solidFill>
                  <a:srgbClr val="663300"/>
                </a:solidFill>
                <a:latin typeface="Trebuchet MS" pitchFamily="34" charset="0"/>
              </a:endParaRPr>
            </a:p>
          </p:txBody>
        </p:sp>
      </p:grpSp>
    </p:spTree>
    <p:extLst>
      <p:ext uri="{BB962C8B-B14F-4D97-AF65-F5344CB8AC3E}">
        <p14:creationId xmlns:p14="http://schemas.microsoft.com/office/powerpoint/2010/main" val="3766975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22222E-6 -7.51445E-7 C -0.00399 -0.01064 -0.01805 -0.02127 -0.02291 -0.02127 C -0.05399 -0.02127 -0.08594 0.1452 -0.08594 0.31168 C -0.08594 0.22775 -0.10191 0.1452 -0.11701 0.1452 C -0.13298 0.1452 -0.14809 0.22913 -0.14809 0.31168 C -0.14809 0.27029 -0.15607 0.22775 -0.16406 0.22775 C -0.17205 0.22775 -0.18003 0.26913 -0.18003 0.31168 C -0.18003 0.29041 -0.18403 0.27029 -0.18802 0.27029 C -0.19201 0.27029 -0.196 0.29156 -0.196 0.31168 C -0.196 0.30104 -0.19809 0.29041 -0.2 0.29041 C -0.20104 0.29041 -0.20399 0.30104 -0.20399 0.31168 C -0.20399 0.30636 -0.20503 0.30104 -0.20607 0.30104 C -0.20607 0.29965 -0.20816 0.30636 -0.20816 0.31168 C -0.20816 0.3089 -0.20816 0.30636 -0.2092 0.30636 C -0.2092 0.30775 -0.21024 0.30913 -0.21024 0.31168 C -0.21024 0.31029 -0.21024 0.3089 -0.21024 0.30775 C -0.21128 0.30775 -0.21128 0.30913 -0.21128 0.31052 C -0.21232 0.31052 -0.21232 0.30913 -0.21232 0.30775 C -0.21337 0.30775 -0.21337 0.30913 -0.21337 0.31052 " pathEditMode="relative" ptsTypes="fffffffffffffffffff">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Evolution of Forestry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6930854"/>
              </p:ext>
            </p:extLst>
          </p:nvPr>
        </p:nvGraphicFramePr>
        <p:xfrm>
          <a:off x="767409" y="1338263"/>
          <a:ext cx="10873207" cy="2926080"/>
        </p:xfrm>
        <a:graphic>
          <a:graphicData uri="http://schemas.openxmlformats.org/drawingml/2006/table">
            <a:tbl>
              <a:tblPr firstRow="1" bandRow="1">
                <a:tableStyleId>{1FECB4D8-DB02-4DC6-A0A2-4F2EBAE1DC90}</a:tableStyleId>
              </a:tblPr>
              <a:tblGrid>
                <a:gridCol w="4791534">
                  <a:extLst>
                    <a:ext uri="{9D8B030D-6E8A-4147-A177-3AD203B41FA5}">
                      <a16:colId xmlns:a16="http://schemas.microsoft.com/office/drawing/2014/main" val="2272971123"/>
                    </a:ext>
                  </a:extLst>
                </a:gridCol>
                <a:gridCol w="1197986">
                  <a:extLst>
                    <a:ext uri="{9D8B030D-6E8A-4147-A177-3AD203B41FA5}">
                      <a16:colId xmlns:a16="http://schemas.microsoft.com/office/drawing/2014/main" val="988980232"/>
                    </a:ext>
                  </a:extLst>
                </a:gridCol>
                <a:gridCol w="4883687">
                  <a:extLst>
                    <a:ext uri="{9D8B030D-6E8A-4147-A177-3AD203B41FA5}">
                      <a16:colId xmlns:a16="http://schemas.microsoft.com/office/drawing/2014/main" val="1553161866"/>
                    </a:ext>
                  </a:extLst>
                </a:gridCol>
              </a:tblGrid>
              <a:tr h="370840">
                <a:tc>
                  <a:txBody>
                    <a:bodyPr/>
                    <a:lstStyle/>
                    <a:p>
                      <a:r>
                        <a:rPr lang="pt-PT" sz="2400" dirty="0"/>
                        <a:t>Stage</a:t>
                      </a:r>
                      <a:r>
                        <a:rPr lang="pt-PT" sz="2400" baseline="0" dirty="0"/>
                        <a:t> of development</a:t>
                      </a:r>
                      <a:endParaRPr lang="en-US" sz="2400" dirty="0"/>
                    </a:p>
                  </a:txBody>
                  <a:tcPr>
                    <a:solidFill>
                      <a:srgbClr val="009900"/>
                    </a:solidFill>
                  </a:tcPr>
                </a:tc>
                <a:tc>
                  <a:txBody>
                    <a:bodyPr/>
                    <a:lstStyle/>
                    <a:p>
                      <a:endParaRPr lang="en-US" sz="2400" dirty="0"/>
                    </a:p>
                  </a:txBody>
                  <a:tcPr>
                    <a:solidFill>
                      <a:srgbClr val="009900"/>
                    </a:solidFill>
                  </a:tcPr>
                </a:tc>
                <a:tc>
                  <a:txBody>
                    <a:bodyPr/>
                    <a:lstStyle/>
                    <a:p>
                      <a:r>
                        <a:rPr lang="pt-PT" sz="2400" dirty="0"/>
                        <a:t>Result</a:t>
                      </a:r>
                      <a:endParaRPr lang="en-US" sz="2400" dirty="0"/>
                    </a:p>
                  </a:txBody>
                  <a:tcPr>
                    <a:solidFill>
                      <a:srgbClr val="009900"/>
                    </a:solidFill>
                  </a:tcPr>
                </a:tc>
                <a:extLst>
                  <a:ext uri="{0D108BD9-81ED-4DB2-BD59-A6C34878D82A}">
                    <a16:rowId xmlns:a16="http://schemas.microsoft.com/office/drawing/2014/main" val="1550824242"/>
                  </a:ext>
                </a:extLst>
              </a:tr>
              <a:tr h="370840">
                <a:tc>
                  <a:txBody>
                    <a:bodyPr/>
                    <a:lstStyle/>
                    <a:p>
                      <a:r>
                        <a:rPr lang="pt-PT" sz="2400" dirty="0"/>
                        <a:t>Preforestry - exploitation</a:t>
                      </a:r>
                      <a:endParaRPr lang="en-US" sz="2400" dirty="0"/>
                    </a:p>
                  </a:txBody>
                  <a:tcPr/>
                </a:tc>
                <a:tc>
                  <a:txBody>
                    <a:bodyPr/>
                    <a:lstStyle/>
                    <a:p>
                      <a:endParaRPr lang="en-US" sz="2400" dirty="0"/>
                    </a:p>
                  </a:txBody>
                  <a:tcPr/>
                </a:tc>
                <a:tc>
                  <a:txBody>
                    <a:bodyPr/>
                    <a:lstStyle/>
                    <a:p>
                      <a:r>
                        <a:rPr lang="en-US" sz="2400" dirty="0"/>
                        <a:t>Resource depletion</a:t>
                      </a:r>
                    </a:p>
                  </a:txBody>
                  <a:tcPr/>
                </a:tc>
                <a:extLst>
                  <a:ext uri="{0D108BD9-81ED-4DB2-BD59-A6C34878D82A}">
                    <a16:rowId xmlns:a16="http://schemas.microsoft.com/office/drawing/2014/main" val="2006478421"/>
                  </a:ext>
                </a:extLst>
              </a:tr>
              <a:tr h="370840">
                <a:tc>
                  <a:txBody>
                    <a:bodyPr/>
                    <a:lstStyle/>
                    <a:p>
                      <a:r>
                        <a:rPr lang="pt-PT" sz="2400" dirty="0"/>
                        <a:t>Administrative forestry</a:t>
                      </a:r>
                      <a:endParaRPr lang="en-US" sz="2400" dirty="0"/>
                    </a:p>
                    <a:p>
                      <a:r>
                        <a:rPr lang="pt-PT" sz="2400" dirty="0"/>
                        <a:t>(timber oriented)</a:t>
                      </a:r>
                      <a:endParaRPr lang="en-US" sz="2400" dirty="0"/>
                    </a:p>
                  </a:txBody>
                  <a:tcPr/>
                </a:tc>
                <a:tc>
                  <a:txBody>
                    <a:bodyPr/>
                    <a:lstStyle/>
                    <a:p>
                      <a:endParaRPr lang="en-US" sz="2400" dirty="0"/>
                    </a:p>
                  </a:txBody>
                  <a:tcPr/>
                </a:tc>
                <a:tc>
                  <a:txBody>
                    <a:bodyPr/>
                    <a:lstStyle/>
                    <a:p>
                      <a:r>
                        <a:rPr lang="en-US" sz="2400" dirty="0"/>
                        <a:t>Failure to achieve conservation and sustainability goals</a:t>
                      </a:r>
                    </a:p>
                  </a:txBody>
                  <a:tcPr/>
                </a:tc>
                <a:extLst>
                  <a:ext uri="{0D108BD9-81ED-4DB2-BD59-A6C34878D82A}">
                    <a16:rowId xmlns:a16="http://schemas.microsoft.com/office/drawing/2014/main" val="3542554057"/>
                  </a:ext>
                </a:extLst>
              </a:tr>
              <a:tr h="370840">
                <a:tc>
                  <a:txBody>
                    <a:bodyPr/>
                    <a:lstStyle/>
                    <a:p>
                      <a:r>
                        <a:rPr lang="pt-PT" sz="2400" dirty="0" err="1"/>
                        <a:t>Ecologically-based</a:t>
                      </a:r>
                      <a:r>
                        <a:rPr lang="pt-PT" sz="2400" dirty="0"/>
                        <a:t> </a:t>
                      </a:r>
                      <a:r>
                        <a:rPr lang="pt-PT" sz="2400" dirty="0" err="1"/>
                        <a:t>forestry</a:t>
                      </a:r>
                      <a:endParaRPr lang="pt-PT" sz="2400" dirty="0"/>
                    </a:p>
                    <a:p>
                      <a:r>
                        <a:rPr lang="en-US" sz="2400" dirty="0"/>
                        <a:t>(considering the ecosystem</a:t>
                      </a:r>
                      <a:r>
                        <a:rPr lang="en-US" sz="2400" baseline="0" dirty="0"/>
                        <a:t> as a whole)</a:t>
                      </a:r>
                      <a:endParaRPr lang="en-US" sz="2400" dirty="0"/>
                    </a:p>
                  </a:txBody>
                  <a:tcPr/>
                </a:tc>
                <a:tc>
                  <a:txBody>
                    <a:bodyPr/>
                    <a:lstStyle/>
                    <a:p>
                      <a:endParaRPr lang="en-US" sz="2400" dirty="0"/>
                    </a:p>
                  </a:txBody>
                  <a:tcPr/>
                </a:tc>
                <a:tc>
                  <a:txBody>
                    <a:bodyPr/>
                    <a:lstStyle/>
                    <a:p>
                      <a:r>
                        <a:rPr lang="en-US" sz="2400" dirty="0"/>
                        <a:t>Sustained production of timber achieved by an ecology based management</a:t>
                      </a:r>
                    </a:p>
                  </a:txBody>
                  <a:tcPr/>
                </a:tc>
                <a:extLst>
                  <a:ext uri="{0D108BD9-81ED-4DB2-BD59-A6C34878D82A}">
                    <a16:rowId xmlns:a16="http://schemas.microsoft.com/office/drawing/2014/main" val="1768730441"/>
                  </a:ext>
                </a:extLst>
              </a:tr>
            </a:tbl>
          </a:graphicData>
        </a:graphic>
      </p:graphicFrame>
      <p:sp>
        <p:nvSpPr>
          <p:cNvPr id="27" name="TextBox 26"/>
          <p:cNvSpPr txBox="1"/>
          <p:nvPr/>
        </p:nvSpPr>
        <p:spPr>
          <a:xfrm>
            <a:off x="8112224" y="6300028"/>
            <a:ext cx="3816424" cy="369332"/>
          </a:xfrm>
          <a:prstGeom prst="rect">
            <a:avLst/>
          </a:prstGeom>
          <a:noFill/>
        </p:spPr>
        <p:txBody>
          <a:bodyPr wrap="square" rtlCol="0">
            <a:spAutoFit/>
          </a:bodyPr>
          <a:lstStyle/>
          <a:p>
            <a:pPr algn="r"/>
            <a:r>
              <a:rPr lang="pt-PT" dirty="0">
                <a:solidFill>
                  <a:srgbClr val="008000"/>
                </a:solidFill>
              </a:rPr>
              <a:t>(adapted from Kimmins, 1997)</a:t>
            </a:r>
            <a:endParaRPr lang="en-US" dirty="0">
              <a:solidFill>
                <a:srgbClr val="008000"/>
              </a:solidFill>
            </a:endParaRPr>
          </a:p>
        </p:txBody>
      </p:sp>
      <p:sp>
        <p:nvSpPr>
          <p:cNvPr id="7" name="Right Arrow 6"/>
          <p:cNvSpPr/>
          <p:nvPr/>
        </p:nvSpPr>
        <p:spPr>
          <a:xfrm>
            <a:off x="5519936" y="1918800"/>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5519936" y="2514861"/>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5519936" y="3501008"/>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2837385"/>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Evolution of Forestry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5870656"/>
              </p:ext>
            </p:extLst>
          </p:nvPr>
        </p:nvGraphicFramePr>
        <p:xfrm>
          <a:off x="767409" y="1338263"/>
          <a:ext cx="10873207" cy="4480560"/>
        </p:xfrm>
        <a:graphic>
          <a:graphicData uri="http://schemas.openxmlformats.org/drawingml/2006/table">
            <a:tbl>
              <a:tblPr firstRow="1" bandRow="1">
                <a:tableStyleId>{1FECB4D8-DB02-4DC6-A0A2-4F2EBAE1DC90}</a:tableStyleId>
              </a:tblPr>
              <a:tblGrid>
                <a:gridCol w="4791534">
                  <a:extLst>
                    <a:ext uri="{9D8B030D-6E8A-4147-A177-3AD203B41FA5}">
                      <a16:colId xmlns:a16="http://schemas.microsoft.com/office/drawing/2014/main" val="2272971123"/>
                    </a:ext>
                  </a:extLst>
                </a:gridCol>
                <a:gridCol w="1197986">
                  <a:extLst>
                    <a:ext uri="{9D8B030D-6E8A-4147-A177-3AD203B41FA5}">
                      <a16:colId xmlns:a16="http://schemas.microsoft.com/office/drawing/2014/main" val="988980232"/>
                    </a:ext>
                  </a:extLst>
                </a:gridCol>
                <a:gridCol w="4883687">
                  <a:extLst>
                    <a:ext uri="{9D8B030D-6E8A-4147-A177-3AD203B41FA5}">
                      <a16:colId xmlns:a16="http://schemas.microsoft.com/office/drawing/2014/main" val="1553161866"/>
                    </a:ext>
                  </a:extLst>
                </a:gridCol>
              </a:tblGrid>
              <a:tr h="370840">
                <a:tc>
                  <a:txBody>
                    <a:bodyPr/>
                    <a:lstStyle/>
                    <a:p>
                      <a:r>
                        <a:rPr lang="pt-PT" sz="2400" dirty="0"/>
                        <a:t>Stage</a:t>
                      </a:r>
                      <a:r>
                        <a:rPr lang="pt-PT" sz="2400" baseline="0" dirty="0"/>
                        <a:t> of development</a:t>
                      </a:r>
                      <a:endParaRPr lang="en-US" sz="2400" dirty="0"/>
                    </a:p>
                  </a:txBody>
                  <a:tcPr>
                    <a:solidFill>
                      <a:srgbClr val="009900"/>
                    </a:solidFill>
                  </a:tcPr>
                </a:tc>
                <a:tc>
                  <a:txBody>
                    <a:bodyPr/>
                    <a:lstStyle/>
                    <a:p>
                      <a:endParaRPr lang="en-US" sz="2400" dirty="0"/>
                    </a:p>
                  </a:txBody>
                  <a:tcPr>
                    <a:solidFill>
                      <a:srgbClr val="009900"/>
                    </a:solidFill>
                  </a:tcPr>
                </a:tc>
                <a:tc>
                  <a:txBody>
                    <a:bodyPr/>
                    <a:lstStyle/>
                    <a:p>
                      <a:r>
                        <a:rPr lang="pt-PT" sz="2400" dirty="0"/>
                        <a:t>Result</a:t>
                      </a:r>
                      <a:endParaRPr lang="en-US" sz="2400" dirty="0"/>
                    </a:p>
                  </a:txBody>
                  <a:tcPr>
                    <a:solidFill>
                      <a:srgbClr val="009900"/>
                    </a:solidFill>
                  </a:tcPr>
                </a:tc>
                <a:extLst>
                  <a:ext uri="{0D108BD9-81ED-4DB2-BD59-A6C34878D82A}">
                    <a16:rowId xmlns:a16="http://schemas.microsoft.com/office/drawing/2014/main" val="1550824242"/>
                  </a:ext>
                </a:extLst>
              </a:tr>
              <a:tr h="370840">
                <a:tc>
                  <a:txBody>
                    <a:bodyPr/>
                    <a:lstStyle/>
                    <a:p>
                      <a:r>
                        <a:rPr lang="pt-PT" sz="2400" dirty="0"/>
                        <a:t>Preforestry - exploitation</a:t>
                      </a:r>
                      <a:endParaRPr lang="en-US" sz="2400" dirty="0"/>
                    </a:p>
                  </a:txBody>
                  <a:tcPr/>
                </a:tc>
                <a:tc>
                  <a:txBody>
                    <a:bodyPr/>
                    <a:lstStyle/>
                    <a:p>
                      <a:endParaRPr lang="en-US" sz="2400" dirty="0"/>
                    </a:p>
                  </a:txBody>
                  <a:tcPr/>
                </a:tc>
                <a:tc>
                  <a:txBody>
                    <a:bodyPr/>
                    <a:lstStyle/>
                    <a:p>
                      <a:r>
                        <a:rPr lang="en-US" sz="2400" dirty="0"/>
                        <a:t>Resource depletion</a:t>
                      </a:r>
                    </a:p>
                  </a:txBody>
                  <a:tcPr/>
                </a:tc>
                <a:extLst>
                  <a:ext uri="{0D108BD9-81ED-4DB2-BD59-A6C34878D82A}">
                    <a16:rowId xmlns:a16="http://schemas.microsoft.com/office/drawing/2014/main" val="2006478421"/>
                  </a:ext>
                </a:extLst>
              </a:tr>
              <a:tr h="370840">
                <a:tc>
                  <a:txBody>
                    <a:bodyPr/>
                    <a:lstStyle/>
                    <a:p>
                      <a:r>
                        <a:rPr lang="pt-PT" sz="2400" dirty="0"/>
                        <a:t>Administrative forestry</a:t>
                      </a:r>
                      <a:endParaRPr lang="en-US" sz="2400" dirty="0"/>
                    </a:p>
                    <a:p>
                      <a:r>
                        <a:rPr lang="pt-PT" sz="2400" dirty="0"/>
                        <a:t>(timber oriented)</a:t>
                      </a:r>
                      <a:endParaRPr lang="en-US" sz="2400" dirty="0"/>
                    </a:p>
                  </a:txBody>
                  <a:tcPr/>
                </a:tc>
                <a:tc>
                  <a:txBody>
                    <a:bodyPr/>
                    <a:lstStyle/>
                    <a:p>
                      <a:endParaRPr lang="en-US" sz="2400" dirty="0"/>
                    </a:p>
                  </a:txBody>
                  <a:tcPr/>
                </a:tc>
                <a:tc>
                  <a:txBody>
                    <a:bodyPr/>
                    <a:lstStyle/>
                    <a:p>
                      <a:r>
                        <a:rPr lang="en-US" sz="2400" dirty="0"/>
                        <a:t>Failure to achieve conservation and sustainability goals</a:t>
                      </a:r>
                    </a:p>
                  </a:txBody>
                  <a:tcPr/>
                </a:tc>
                <a:extLst>
                  <a:ext uri="{0D108BD9-81ED-4DB2-BD59-A6C34878D82A}">
                    <a16:rowId xmlns:a16="http://schemas.microsoft.com/office/drawing/2014/main" val="3542554057"/>
                  </a:ext>
                </a:extLst>
              </a:tr>
              <a:tr h="370840">
                <a:tc>
                  <a:txBody>
                    <a:bodyPr/>
                    <a:lstStyle/>
                    <a:p>
                      <a:r>
                        <a:rPr lang="pt-PT" sz="2400" dirty="0" err="1"/>
                        <a:t>Ecologically-based</a:t>
                      </a:r>
                      <a:r>
                        <a:rPr lang="pt-PT" sz="2400" dirty="0"/>
                        <a:t> </a:t>
                      </a:r>
                      <a:r>
                        <a:rPr lang="pt-PT" sz="2400" dirty="0" err="1"/>
                        <a:t>forestry</a:t>
                      </a:r>
                      <a:endParaRPr lang="pt-PT" sz="2400" dirty="0"/>
                    </a:p>
                    <a:p>
                      <a:r>
                        <a:rPr lang="en-US" sz="2400" dirty="0"/>
                        <a:t>(considering the ecosystem</a:t>
                      </a:r>
                      <a:r>
                        <a:rPr lang="en-US" sz="2400" baseline="0" dirty="0"/>
                        <a:t> as a whole)</a:t>
                      </a:r>
                      <a:endParaRPr lang="en-US" sz="2400" dirty="0"/>
                    </a:p>
                  </a:txBody>
                  <a:tcPr/>
                </a:tc>
                <a:tc>
                  <a:txBody>
                    <a:bodyPr/>
                    <a:lstStyle/>
                    <a:p>
                      <a:endParaRPr lang="en-US" sz="2400" dirty="0"/>
                    </a:p>
                  </a:txBody>
                  <a:tcPr/>
                </a:tc>
                <a:tc>
                  <a:txBody>
                    <a:bodyPr/>
                    <a:lstStyle/>
                    <a:p>
                      <a:r>
                        <a:rPr lang="en-US" sz="2400" dirty="0"/>
                        <a:t>Sustained production of timber achieved by an ecology based management</a:t>
                      </a:r>
                    </a:p>
                  </a:txBody>
                  <a:tcPr/>
                </a:tc>
                <a:extLst>
                  <a:ext uri="{0D108BD9-81ED-4DB2-BD59-A6C34878D82A}">
                    <a16:rowId xmlns:a16="http://schemas.microsoft.com/office/drawing/2014/main" val="1768730441"/>
                  </a:ext>
                </a:extLst>
              </a:tr>
              <a:tr h="370840">
                <a:tc>
                  <a:txBody>
                    <a:bodyPr/>
                    <a:lstStyle/>
                    <a:p>
                      <a:r>
                        <a:rPr lang="pt-PT" sz="2400" dirty="0"/>
                        <a:t>Social</a:t>
                      </a:r>
                      <a:r>
                        <a:rPr lang="pt-PT" sz="2400" baseline="0" dirty="0"/>
                        <a:t> and </a:t>
                      </a:r>
                      <a:r>
                        <a:rPr lang="pt-PT" sz="2400" baseline="0" dirty="0" err="1"/>
                        <a:t>ecologically-based</a:t>
                      </a:r>
                      <a:r>
                        <a:rPr lang="pt-PT" sz="2400" baseline="0" dirty="0"/>
                        <a:t> </a:t>
                      </a:r>
                      <a:r>
                        <a:rPr lang="pt-PT" sz="2400" baseline="0" dirty="0" err="1"/>
                        <a:t>forestry</a:t>
                      </a:r>
                      <a:endParaRPr lang="pt-PT" sz="2400" baseline="0" dirty="0"/>
                    </a:p>
                    <a:p>
                      <a:r>
                        <a:rPr lang="en-US" sz="2400" baseline="0" dirty="0"/>
                        <a:t>(emphasis on all ecosystem services)</a:t>
                      </a:r>
                    </a:p>
                    <a:p>
                      <a:endParaRPr lang="en-US" sz="2400" dirty="0"/>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2873812979"/>
                  </a:ext>
                </a:extLst>
              </a:tr>
            </a:tbl>
          </a:graphicData>
        </a:graphic>
      </p:graphicFrame>
      <p:sp>
        <p:nvSpPr>
          <p:cNvPr id="27" name="TextBox 26"/>
          <p:cNvSpPr txBox="1"/>
          <p:nvPr/>
        </p:nvSpPr>
        <p:spPr>
          <a:xfrm>
            <a:off x="8112224" y="6300028"/>
            <a:ext cx="3816424" cy="369332"/>
          </a:xfrm>
          <a:prstGeom prst="rect">
            <a:avLst/>
          </a:prstGeom>
          <a:noFill/>
        </p:spPr>
        <p:txBody>
          <a:bodyPr wrap="square" rtlCol="0">
            <a:spAutoFit/>
          </a:bodyPr>
          <a:lstStyle/>
          <a:p>
            <a:pPr algn="r"/>
            <a:r>
              <a:rPr lang="pt-PT" dirty="0">
                <a:solidFill>
                  <a:srgbClr val="008000"/>
                </a:solidFill>
              </a:rPr>
              <a:t>(adapted from Kimmins, 1997)</a:t>
            </a:r>
            <a:endParaRPr lang="en-US" dirty="0">
              <a:solidFill>
                <a:srgbClr val="008000"/>
              </a:solidFill>
            </a:endParaRPr>
          </a:p>
        </p:txBody>
      </p:sp>
      <p:sp>
        <p:nvSpPr>
          <p:cNvPr id="7" name="Right Arrow 6"/>
          <p:cNvSpPr/>
          <p:nvPr/>
        </p:nvSpPr>
        <p:spPr>
          <a:xfrm>
            <a:off x="5519936" y="1918800"/>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5519936" y="2520000"/>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5519936" y="3501008"/>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a:off x="5519936" y="4869160"/>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7638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Evolution of Forestry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90586035"/>
              </p:ext>
            </p:extLst>
          </p:nvPr>
        </p:nvGraphicFramePr>
        <p:xfrm>
          <a:off x="767409" y="1338263"/>
          <a:ext cx="10873207" cy="4480560"/>
        </p:xfrm>
        <a:graphic>
          <a:graphicData uri="http://schemas.openxmlformats.org/drawingml/2006/table">
            <a:tbl>
              <a:tblPr firstRow="1" bandRow="1">
                <a:tableStyleId>{1FECB4D8-DB02-4DC6-A0A2-4F2EBAE1DC90}</a:tableStyleId>
              </a:tblPr>
              <a:tblGrid>
                <a:gridCol w="4791534">
                  <a:extLst>
                    <a:ext uri="{9D8B030D-6E8A-4147-A177-3AD203B41FA5}">
                      <a16:colId xmlns:a16="http://schemas.microsoft.com/office/drawing/2014/main" val="2272971123"/>
                    </a:ext>
                  </a:extLst>
                </a:gridCol>
                <a:gridCol w="1197986">
                  <a:extLst>
                    <a:ext uri="{9D8B030D-6E8A-4147-A177-3AD203B41FA5}">
                      <a16:colId xmlns:a16="http://schemas.microsoft.com/office/drawing/2014/main" val="988980232"/>
                    </a:ext>
                  </a:extLst>
                </a:gridCol>
                <a:gridCol w="4883687">
                  <a:extLst>
                    <a:ext uri="{9D8B030D-6E8A-4147-A177-3AD203B41FA5}">
                      <a16:colId xmlns:a16="http://schemas.microsoft.com/office/drawing/2014/main" val="1553161866"/>
                    </a:ext>
                  </a:extLst>
                </a:gridCol>
              </a:tblGrid>
              <a:tr h="370840">
                <a:tc>
                  <a:txBody>
                    <a:bodyPr/>
                    <a:lstStyle/>
                    <a:p>
                      <a:r>
                        <a:rPr lang="pt-PT" sz="2400" dirty="0"/>
                        <a:t>Stage</a:t>
                      </a:r>
                      <a:r>
                        <a:rPr lang="pt-PT" sz="2400" baseline="0" dirty="0"/>
                        <a:t> of development</a:t>
                      </a:r>
                      <a:endParaRPr lang="en-US" sz="2400" dirty="0"/>
                    </a:p>
                  </a:txBody>
                  <a:tcPr>
                    <a:solidFill>
                      <a:srgbClr val="009900"/>
                    </a:solidFill>
                  </a:tcPr>
                </a:tc>
                <a:tc>
                  <a:txBody>
                    <a:bodyPr/>
                    <a:lstStyle/>
                    <a:p>
                      <a:endParaRPr lang="en-US" sz="2400" dirty="0"/>
                    </a:p>
                  </a:txBody>
                  <a:tcPr>
                    <a:solidFill>
                      <a:srgbClr val="009900"/>
                    </a:solidFill>
                  </a:tcPr>
                </a:tc>
                <a:tc>
                  <a:txBody>
                    <a:bodyPr/>
                    <a:lstStyle/>
                    <a:p>
                      <a:r>
                        <a:rPr lang="pt-PT" sz="2400" dirty="0"/>
                        <a:t>Result</a:t>
                      </a:r>
                      <a:endParaRPr lang="en-US" sz="2400" dirty="0"/>
                    </a:p>
                  </a:txBody>
                  <a:tcPr>
                    <a:solidFill>
                      <a:srgbClr val="009900"/>
                    </a:solidFill>
                  </a:tcPr>
                </a:tc>
                <a:extLst>
                  <a:ext uri="{0D108BD9-81ED-4DB2-BD59-A6C34878D82A}">
                    <a16:rowId xmlns:a16="http://schemas.microsoft.com/office/drawing/2014/main" val="1550824242"/>
                  </a:ext>
                </a:extLst>
              </a:tr>
              <a:tr h="370840">
                <a:tc>
                  <a:txBody>
                    <a:bodyPr/>
                    <a:lstStyle/>
                    <a:p>
                      <a:r>
                        <a:rPr lang="pt-PT" sz="2400" dirty="0"/>
                        <a:t>Preforestry - exploitation</a:t>
                      </a:r>
                      <a:endParaRPr lang="en-US" sz="2400" dirty="0"/>
                    </a:p>
                  </a:txBody>
                  <a:tcPr/>
                </a:tc>
                <a:tc>
                  <a:txBody>
                    <a:bodyPr/>
                    <a:lstStyle/>
                    <a:p>
                      <a:endParaRPr lang="en-US" sz="2400" dirty="0"/>
                    </a:p>
                  </a:txBody>
                  <a:tcPr/>
                </a:tc>
                <a:tc>
                  <a:txBody>
                    <a:bodyPr/>
                    <a:lstStyle/>
                    <a:p>
                      <a:r>
                        <a:rPr lang="en-US" sz="2400" dirty="0"/>
                        <a:t>Resource depletion</a:t>
                      </a:r>
                    </a:p>
                  </a:txBody>
                  <a:tcPr/>
                </a:tc>
                <a:extLst>
                  <a:ext uri="{0D108BD9-81ED-4DB2-BD59-A6C34878D82A}">
                    <a16:rowId xmlns:a16="http://schemas.microsoft.com/office/drawing/2014/main" val="2006478421"/>
                  </a:ext>
                </a:extLst>
              </a:tr>
              <a:tr h="370840">
                <a:tc>
                  <a:txBody>
                    <a:bodyPr/>
                    <a:lstStyle/>
                    <a:p>
                      <a:r>
                        <a:rPr lang="pt-PT" sz="2400" dirty="0"/>
                        <a:t>Administrative forestry</a:t>
                      </a:r>
                      <a:endParaRPr lang="en-US" sz="2400" dirty="0"/>
                    </a:p>
                    <a:p>
                      <a:r>
                        <a:rPr lang="pt-PT" sz="2400" dirty="0"/>
                        <a:t>(timber oriented)</a:t>
                      </a:r>
                      <a:endParaRPr lang="en-US" sz="2400" dirty="0"/>
                    </a:p>
                  </a:txBody>
                  <a:tcPr/>
                </a:tc>
                <a:tc>
                  <a:txBody>
                    <a:bodyPr/>
                    <a:lstStyle/>
                    <a:p>
                      <a:endParaRPr lang="en-US" sz="2400" dirty="0"/>
                    </a:p>
                  </a:txBody>
                  <a:tcPr/>
                </a:tc>
                <a:tc>
                  <a:txBody>
                    <a:bodyPr/>
                    <a:lstStyle/>
                    <a:p>
                      <a:r>
                        <a:rPr lang="en-US" sz="2400" dirty="0"/>
                        <a:t>Failure to achieve conservation and sustainability goals</a:t>
                      </a:r>
                    </a:p>
                  </a:txBody>
                  <a:tcPr/>
                </a:tc>
                <a:extLst>
                  <a:ext uri="{0D108BD9-81ED-4DB2-BD59-A6C34878D82A}">
                    <a16:rowId xmlns:a16="http://schemas.microsoft.com/office/drawing/2014/main" val="3542554057"/>
                  </a:ext>
                </a:extLst>
              </a:tr>
              <a:tr h="370840">
                <a:tc>
                  <a:txBody>
                    <a:bodyPr/>
                    <a:lstStyle/>
                    <a:p>
                      <a:r>
                        <a:rPr lang="pt-PT" sz="2400" dirty="0" err="1"/>
                        <a:t>Ecologically-based</a:t>
                      </a:r>
                      <a:r>
                        <a:rPr lang="pt-PT" sz="2400" dirty="0"/>
                        <a:t> </a:t>
                      </a:r>
                      <a:r>
                        <a:rPr lang="pt-PT" sz="2400" dirty="0" err="1"/>
                        <a:t>forestry</a:t>
                      </a:r>
                      <a:endParaRPr lang="pt-PT" sz="2400" dirty="0"/>
                    </a:p>
                    <a:p>
                      <a:r>
                        <a:rPr lang="en-US" sz="2400" dirty="0"/>
                        <a:t>(considering the ecosystem</a:t>
                      </a:r>
                      <a:r>
                        <a:rPr lang="en-US" sz="2400" baseline="0" dirty="0"/>
                        <a:t> as a whole)</a:t>
                      </a:r>
                      <a:endParaRPr lang="en-US" sz="2400" dirty="0"/>
                    </a:p>
                  </a:txBody>
                  <a:tcPr/>
                </a:tc>
                <a:tc>
                  <a:txBody>
                    <a:bodyPr/>
                    <a:lstStyle/>
                    <a:p>
                      <a:endParaRPr lang="en-US" sz="2400" dirty="0"/>
                    </a:p>
                  </a:txBody>
                  <a:tcPr/>
                </a:tc>
                <a:tc>
                  <a:txBody>
                    <a:bodyPr/>
                    <a:lstStyle/>
                    <a:p>
                      <a:r>
                        <a:rPr lang="en-US" sz="2400" dirty="0"/>
                        <a:t>Sustained production of timber achieved by an ecology based management</a:t>
                      </a:r>
                    </a:p>
                  </a:txBody>
                  <a:tcPr/>
                </a:tc>
                <a:extLst>
                  <a:ext uri="{0D108BD9-81ED-4DB2-BD59-A6C34878D82A}">
                    <a16:rowId xmlns:a16="http://schemas.microsoft.com/office/drawing/2014/main" val="1768730441"/>
                  </a:ext>
                </a:extLst>
              </a:tr>
              <a:tr h="370840">
                <a:tc>
                  <a:txBody>
                    <a:bodyPr/>
                    <a:lstStyle/>
                    <a:p>
                      <a:r>
                        <a:rPr lang="pt-PT" sz="2400" dirty="0"/>
                        <a:t>Social</a:t>
                      </a:r>
                      <a:r>
                        <a:rPr lang="pt-PT" sz="2400" baseline="0" dirty="0"/>
                        <a:t> and </a:t>
                      </a:r>
                      <a:r>
                        <a:rPr lang="pt-PT" sz="2400" baseline="0" dirty="0" err="1"/>
                        <a:t>ecologically-based</a:t>
                      </a:r>
                      <a:r>
                        <a:rPr lang="pt-PT" sz="2400" baseline="0" dirty="0"/>
                        <a:t> </a:t>
                      </a:r>
                      <a:r>
                        <a:rPr lang="pt-PT" sz="2400" baseline="0" dirty="0" err="1"/>
                        <a:t>forestry</a:t>
                      </a:r>
                      <a:endParaRPr lang="pt-PT" sz="2400" baseline="0" dirty="0"/>
                    </a:p>
                    <a:p>
                      <a:r>
                        <a:rPr lang="en-US" sz="2400" baseline="0" dirty="0"/>
                        <a:t>(emphasis on all ecosystem services)</a:t>
                      </a:r>
                      <a:endParaRPr lang="en-US" sz="2400" dirty="0"/>
                    </a:p>
                  </a:txBody>
                  <a:tcPr/>
                </a:tc>
                <a:tc>
                  <a:txBody>
                    <a:bodyPr/>
                    <a:lstStyle/>
                    <a:p>
                      <a:endParaRPr lang="en-US" sz="2400" dirty="0"/>
                    </a:p>
                  </a:txBody>
                  <a:tcPr/>
                </a:tc>
                <a:tc>
                  <a:txBody>
                    <a:bodyPr/>
                    <a:lstStyle/>
                    <a:p>
                      <a:r>
                        <a:rPr lang="en-US" sz="2400" dirty="0"/>
                        <a:t>Ecologically based forestry that sustains a wide range of forest conditions and values desired by society</a:t>
                      </a:r>
                    </a:p>
                  </a:txBody>
                  <a:tcPr/>
                </a:tc>
                <a:extLst>
                  <a:ext uri="{0D108BD9-81ED-4DB2-BD59-A6C34878D82A}">
                    <a16:rowId xmlns:a16="http://schemas.microsoft.com/office/drawing/2014/main" val="2873812979"/>
                  </a:ext>
                </a:extLst>
              </a:tr>
            </a:tbl>
          </a:graphicData>
        </a:graphic>
      </p:graphicFrame>
      <p:sp>
        <p:nvSpPr>
          <p:cNvPr id="27" name="TextBox 26"/>
          <p:cNvSpPr txBox="1"/>
          <p:nvPr/>
        </p:nvSpPr>
        <p:spPr>
          <a:xfrm>
            <a:off x="8112224" y="6300028"/>
            <a:ext cx="3816424" cy="369332"/>
          </a:xfrm>
          <a:prstGeom prst="rect">
            <a:avLst/>
          </a:prstGeom>
          <a:noFill/>
        </p:spPr>
        <p:txBody>
          <a:bodyPr wrap="square" rtlCol="0">
            <a:spAutoFit/>
          </a:bodyPr>
          <a:lstStyle/>
          <a:p>
            <a:pPr algn="r"/>
            <a:r>
              <a:rPr lang="pt-PT" dirty="0">
                <a:solidFill>
                  <a:srgbClr val="008000"/>
                </a:solidFill>
              </a:rPr>
              <a:t>(adapted from Kimmins, 1997)</a:t>
            </a:r>
            <a:endParaRPr lang="en-US" dirty="0">
              <a:solidFill>
                <a:srgbClr val="008000"/>
              </a:solidFill>
            </a:endParaRPr>
          </a:p>
        </p:txBody>
      </p:sp>
      <p:sp>
        <p:nvSpPr>
          <p:cNvPr id="7" name="Right Arrow 6"/>
          <p:cNvSpPr/>
          <p:nvPr/>
        </p:nvSpPr>
        <p:spPr>
          <a:xfrm>
            <a:off x="5519936" y="1918800"/>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5519936" y="2520000"/>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5519936" y="3501008"/>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a:off x="5519936" y="4870800"/>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330751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Forest management goals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43183318"/>
              </p:ext>
            </p:extLst>
          </p:nvPr>
        </p:nvGraphicFramePr>
        <p:xfrm>
          <a:off x="696000" y="1340768"/>
          <a:ext cx="1542857" cy="2966720"/>
        </p:xfrm>
        <a:graphic>
          <a:graphicData uri="http://schemas.openxmlformats.org/drawingml/2006/table">
            <a:tbl>
              <a:tblPr firstRow="1" bandRow="1">
                <a:tableStyleId>{1FECB4D8-DB02-4DC6-A0A2-4F2EBAE1DC90}</a:tableStyleId>
              </a:tblPr>
              <a:tblGrid>
                <a:gridCol w="1542857">
                  <a:extLst>
                    <a:ext uri="{9D8B030D-6E8A-4147-A177-3AD203B41FA5}">
                      <a16:colId xmlns:a16="http://schemas.microsoft.com/office/drawing/2014/main" val="3556076362"/>
                    </a:ext>
                  </a:extLst>
                </a:gridCol>
              </a:tblGrid>
              <a:tr h="370840">
                <a:tc>
                  <a:txBody>
                    <a:bodyPr/>
                    <a:lstStyle/>
                    <a:p>
                      <a:pPr algn="ctr"/>
                      <a:r>
                        <a:rPr lang="pt-PT" dirty="0"/>
                        <a:t>1950’s</a:t>
                      </a:r>
                      <a:endParaRPr lang="en-US" dirty="0"/>
                    </a:p>
                  </a:txBody>
                  <a:tcPr>
                    <a:solidFill>
                      <a:srgbClr val="009900"/>
                    </a:solidFill>
                  </a:tcPr>
                </a:tc>
                <a:extLst>
                  <a:ext uri="{0D108BD9-81ED-4DB2-BD59-A6C34878D82A}">
                    <a16:rowId xmlns:a16="http://schemas.microsoft.com/office/drawing/2014/main" val="2459917237"/>
                  </a:ext>
                </a:extLst>
              </a:tr>
              <a:tr h="370840">
                <a:tc>
                  <a:txBody>
                    <a:bodyPr/>
                    <a:lstStyle/>
                    <a:p>
                      <a:pPr algn="ctr"/>
                      <a:r>
                        <a:rPr lang="pt-PT" sz="1600" dirty="0"/>
                        <a:t>Timber</a:t>
                      </a:r>
                      <a:endParaRPr lang="en-US" sz="1600" dirty="0"/>
                    </a:p>
                  </a:txBody>
                  <a:tcPr>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758962832"/>
                  </a:ext>
                </a:extLst>
              </a:tr>
              <a:tr h="370840">
                <a:tc>
                  <a:txBody>
                    <a:bodyPr/>
                    <a:lstStyle/>
                    <a:p>
                      <a:pPr algn="ctr"/>
                      <a:endParaRPr lang="en-US" sz="1600" dirty="0"/>
                    </a:p>
                  </a:txBody>
                  <a:tcPr>
                    <a:lnL w="12700" cmpd="sng">
                      <a:noFill/>
                    </a:lnL>
                    <a:lnR w="12700" cap="flat" cmpd="sng" algn="ctr">
                      <a:no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1658366"/>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6310085"/>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4175511"/>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4277568"/>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613639"/>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16193563"/>
                  </a:ext>
                </a:extLst>
              </a:tr>
            </a:tbl>
          </a:graphicData>
        </a:graphic>
      </p:graphicFrame>
      <p:sp>
        <p:nvSpPr>
          <p:cNvPr id="5" name="TextBox 4"/>
          <p:cNvSpPr txBox="1"/>
          <p:nvPr/>
        </p:nvSpPr>
        <p:spPr>
          <a:xfrm>
            <a:off x="8110800" y="6300028"/>
            <a:ext cx="3816424" cy="369332"/>
          </a:xfrm>
          <a:prstGeom prst="rect">
            <a:avLst/>
          </a:prstGeom>
          <a:noFill/>
        </p:spPr>
        <p:txBody>
          <a:bodyPr wrap="square" rtlCol="0">
            <a:spAutoFit/>
          </a:bodyPr>
          <a:lstStyle/>
          <a:p>
            <a:pPr algn="r"/>
            <a:r>
              <a:rPr lang="pt-PT" dirty="0">
                <a:solidFill>
                  <a:srgbClr val="008000"/>
                </a:solidFill>
              </a:rPr>
              <a:t>(adapted </a:t>
            </a:r>
            <a:r>
              <a:rPr lang="en-US" dirty="0">
                <a:solidFill>
                  <a:srgbClr val="008000"/>
                </a:solidFill>
              </a:rPr>
              <a:t>from Lund &amp; Smith, 1997</a:t>
            </a:r>
            <a:r>
              <a:rPr lang="pt-PT" dirty="0">
                <a:solidFill>
                  <a:srgbClr val="008000"/>
                </a:solidFill>
              </a:rPr>
              <a:t>)</a:t>
            </a:r>
            <a:endParaRPr lang="en-US" dirty="0">
              <a:solidFill>
                <a:srgbClr val="008000"/>
              </a:solidFill>
            </a:endParaRPr>
          </a:p>
        </p:txBody>
      </p:sp>
    </p:spTree>
    <p:extLst>
      <p:ext uri="{BB962C8B-B14F-4D97-AF65-F5344CB8AC3E}">
        <p14:creationId xmlns:p14="http://schemas.microsoft.com/office/powerpoint/2010/main" val="3490025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Forest management goals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12534941"/>
              </p:ext>
            </p:extLst>
          </p:nvPr>
        </p:nvGraphicFramePr>
        <p:xfrm>
          <a:off x="696000" y="1340768"/>
          <a:ext cx="3085714" cy="3175000"/>
        </p:xfrm>
        <a:graphic>
          <a:graphicData uri="http://schemas.openxmlformats.org/drawingml/2006/table">
            <a:tbl>
              <a:tblPr firstRow="1" bandRow="1">
                <a:tableStyleId>{1FECB4D8-DB02-4DC6-A0A2-4F2EBAE1DC90}</a:tableStyleId>
              </a:tblPr>
              <a:tblGrid>
                <a:gridCol w="1542857">
                  <a:extLst>
                    <a:ext uri="{9D8B030D-6E8A-4147-A177-3AD203B41FA5}">
                      <a16:colId xmlns:a16="http://schemas.microsoft.com/office/drawing/2014/main" val="3556076362"/>
                    </a:ext>
                  </a:extLst>
                </a:gridCol>
                <a:gridCol w="1542857">
                  <a:extLst>
                    <a:ext uri="{9D8B030D-6E8A-4147-A177-3AD203B41FA5}">
                      <a16:colId xmlns:a16="http://schemas.microsoft.com/office/drawing/2014/main" val="3288505203"/>
                    </a:ext>
                  </a:extLst>
                </a:gridCol>
              </a:tblGrid>
              <a:tr h="370840">
                <a:tc>
                  <a:txBody>
                    <a:bodyPr/>
                    <a:lstStyle/>
                    <a:p>
                      <a:pPr algn="ctr"/>
                      <a:r>
                        <a:rPr lang="pt-PT" dirty="0"/>
                        <a:t>1950’s</a:t>
                      </a:r>
                      <a:endParaRPr lang="en-US" dirty="0"/>
                    </a:p>
                  </a:txBody>
                  <a:tcPr>
                    <a:solidFill>
                      <a:srgbClr val="009900"/>
                    </a:solidFill>
                  </a:tcPr>
                </a:tc>
                <a:tc>
                  <a:txBody>
                    <a:bodyPr/>
                    <a:lstStyle/>
                    <a:p>
                      <a:pPr algn="ctr"/>
                      <a:r>
                        <a:rPr lang="pt-PT" dirty="0"/>
                        <a:t>1960’s</a:t>
                      </a:r>
                      <a:endParaRPr lang="en-US" dirty="0"/>
                    </a:p>
                  </a:txBody>
                  <a:tcPr>
                    <a:solidFill>
                      <a:srgbClr val="009900"/>
                    </a:solidFill>
                  </a:tcPr>
                </a:tc>
                <a:extLst>
                  <a:ext uri="{0D108BD9-81ED-4DB2-BD59-A6C34878D82A}">
                    <a16:rowId xmlns:a16="http://schemas.microsoft.com/office/drawing/2014/main" val="2459917237"/>
                  </a:ext>
                </a:extLst>
              </a:tr>
              <a:tr h="370840">
                <a:tc>
                  <a:txBody>
                    <a:bodyPr/>
                    <a:lstStyle/>
                    <a:p>
                      <a:pPr algn="ctr"/>
                      <a:r>
                        <a:rPr lang="pt-PT" sz="1600" dirty="0"/>
                        <a:t>Timber</a:t>
                      </a:r>
                      <a:endParaRPr lang="en-US" sz="1600" dirty="0"/>
                    </a:p>
                  </a:txBody>
                  <a:tcPr>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758962832"/>
                  </a:ext>
                </a:extLst>
              </a:tr>
              <a:tr h="370840">
                <a:tc>
                  <a:txBody>
                    <a:bodyPr/>
                    <a:lstStyle/>
                    <a:p>
                      <a:pPr algn="ctr"/>
                      <a:endParaRPr lang="en-US" sz="1600" dirty="0"/>
                    </a:p>
                  </a:txBody>
                  <a:tcPr>
                    <a:lnL w="12700" cmpd="sng">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Mutiple</a:t>
                      </a:r>
                      <a:r>
                        <a:rPr lang="pt-PT" sz="1600" baseline="0" dirty="0"/>
                        <a:t> resources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991658366"/>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no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6310085"/>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4175511"/>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4277568"/>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613639"/>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16193563"/>
                  </a:ext>
                </a:extLst>
              </a:tr>
            </a:tbl>
          </a:graphicData>
        </a:graphic>
      </p:graphicFrame>
      <p:sp>
        <p:nvSpPr>
          <p:cNvPr id="5" name="TextBox 4"/>
          <p:cNvSpPr txBox="1"/>
          <p:nvPr/>
        </p:nvSpPr>
        <p:spPr>
          <a:xfrm>
            <a:off x="8110800" y="6300028"/>
            <a:ext cx="3816424" cy="369332"/>
          </a:xfrm>
          <a:prstGeom prst="rect">
            <a:avLst/>
          </a:prstGeom>
          <a:noFill/>
        </p:spPr>
        <p:txBody>
          <a:bodyPr wrap="square" rtlCol="0">
            <a:spAutoFit/>
          </a:bodyPr>
          <a:lstStyle/>
          <a:p>
            <a:pPr algn="r"/>
            <a:r>
              <a:rPr lang="pt-PT" dirty="0">
                <a:solidFill>
                  <a:srgbClr val="008000"/>
                </a:solidFill>
              </a:rPr>
              <a:t>(adapted </a:t>
            </a:r>
            <a:r>
              <a:rPr lang="en-US" dirty="0">
                <a:solidFill>
                  <a:srgbClr val="008000"/>
                </a:solidFill>
              </a:rPr>
              <a:t>from Lund &amp; Smith, 1997</a:t>
            </a:r>
            <a:r>
              <a:rPr lang="pt-PT" dirty="0">
                <a:solidFill>
                  <a:srgbClr val="008000"/>
                </a:solidFill>
              </a:rPr>
              <a:t>)</a:t>
            </a:r>
            <a:endParaRPr lang="en-US" dirty="0">
              <a:solidFill>
                <a:srgbClr val="008000"/>
              </a:solidFill>
            </a:endParaRPr>
          </a:p>
        </p:txBody>
      </p:sp>
    </p:spTree>
    <p:extLst>
      <p:ext uri="{BB962C8B-B14F-4D97-AF65-F5344CB8AC3E}">
        <p14:creationId xmlns:p14="http://schemas.microsoft.com/office/powerpoint/2010/main" val="3052777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Forest management goals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55471837"/>
              </p:ext>
            </p:extLst>
          </p:nvPr>
        </p:nvGraphicFramePr>
        <p:xfrm>
          <a:off x="696000" y="1340768"/>
          <a:ext cx="4628571" cy="3175000"/>
        </p:xfrm>
        <a:graphic>
          <a:graphicData uri="http://schemas.openxmlformats.org/drawingml/2006/table">
            <a:tbl>
              <a:tblPr firstRow="1" bandRow="1">
                <a:tableStyleId>{1FECB4D8-DB02-4DC6-A0A2-4F2EBAE1DC90}</a:tableStyleId>
              </a:tblPr>
              <a:tblGrid>
                <a:gridCol w="1542857">
                  <a:extLst>
                    <a:ext uri="{9D8B030D-6E8A-4147-A177-3AD203B41FA5}">
                      <a16:colId xmlns:a16="http://schemas.microsoft.com/office/drawing/2014/main" val="3556076362"/>
                    </a:ext>
                  </a:extLst>
                </a:gridCol>
                <a:gridCol w="1542857">
                  <a:extLst>
                    <a:ext uri="{9D8B030D-6E8A-4147-A177-3AD203B41FA5}">
                      <a16:colId xmlns:a16="http://schemas.microsoft.com/office/drawing/2014/main" val="3288505203"/>
                    </a:ext>
                  </a:extLst>
                </a:gridCol>
                <a:gridCol w="1542857">
                  <a:extLst>
                    <a:ext uri="{9D8B030D-6E8A-4147-A177-3AD203B41FA5}">
                      <a16:colId xmlns:a16="http://schemas.microsoft.com/office/drawing/2014/main" val="997070022"/>
                    </a:ext>
                  </a:extLst>
                </a:gridCol>
              </a:tblGrid>
              <a:tr h="370840">
                <a:tc>
                  <a:txBody>
                    <a:bodyPr/>
                    <a:lstStyle/>
                    <a:p>
                      <a:pPr algn="ctr"/>
                      <a:r>
                        <a:rPr lang="pt-PT" dirty="0"/>
                        <a:t>1950’s</a:t>
                      </a:r>
                      <a:endParaRPr lang="en-US" dirty="0"/>
                    </a:p>
                  </a:txBody>
                  <a:tcPr>
                    <a:solidFill>
                      <a:srgbClr val="009900"/>
                    </a:solidFill>
                  </a:tcPr>
                </a:tc>
                <a:tc>
                  <a:txBody>
                    <a:bodyPr/>
                    <a:lstStyle/>
                    <a:p>
                      <a:pPr algn="ctr"/>
                      <a:r>
                        <a:rPr lang="pt-PT" dirty="0"/>
                        <a:t>1960’s</a:t>
                      </a:r>
                      <a:endParaRPr lang="en-US" dirty="0"/>
                    </a:p>
                  </a:txBody>
                  <a:tcPr>
                    <a:solidFill>
                      <a:srgbClr val="009900"/>
                    </a:solidFill>
                  </a:tcPr>
                </a:tc>
                <a:tc>
                  <a:txBody>
                    <a:bodyPr/>
                    <a:lstStyle/>
                    <a:p>
                      <a:pPr algn="ctr"/>
                      <a:r>
                        <a:rPr lang="pt-PT" dirty="0"/>
                        <a:t>1970’s</a:t>
                      </a:r>
                      <a:endParaRPr lang="en-US" dirty="0"/>
                    </a:p>
                  </a:txBody>
                  <a:tcPr>
                    <a:solidFill>
                      <a:srgbClr val="009900"/>
                    </a:solidFill>
                  </a:tcPr>
                </a:tc>
                <a:extLst>
                  <a:ext uri="{0D108BD9-81ED-4DB2-BD59-A6C34878D82A}">
                    <a16:rowId xmlns:a16="http://schemas.microsoft.com/office/drawing/2014/main" val="2459917237"/>
                  </a:ext>
                </a:extLst>
              </a:tr>
              <a:tr h="370840">
                <a:tc>
                  <a:txBody>
                    <a:bodyPr/>
                    <a:lstStyle/>
                    <a:p>
                      <a:pPr algn="ctr"/>
                      <a:r>
                        <a:rPr lang="pt-PT" sz="1600" dirty="0"/>
                        <a:t>Timber</a:t>
                      </a:r>
                      <a:endParaRPr lang="en-US" sz="1600" dirty="0"/>
                    </a:p>
                  </a:txBody>
                  <a:tcPr>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758962832"/>
                  </a:ext>
                </a:extLst>
              </a:tr>
              <a:tr h="370840">
                <a:tc>
                  <a:txBody>
                    <a:bodyPr/>
                    <a:lstStyle/>
                    <a:p>
                      <a:pPr algn="ctr"/>
                      <a:endParaRPr lang="en-US" sz="1600" dirty="0"/>
                    </a:p>
                  </a:txBody>
                  <a:tcPr>
                    <a:lnL w="12700" cmpd="sng">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Mutiple</a:t>
                      </a:r>
                      <a:r>
                        <a:rPr lang="pt-PT" sz="1600" baseline="0" dirty="0"/>
                        <a:t> resources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err="1"/>
                        <a:t>Mutiple</a:t>
                      </a:r>
                      <a:r>
                        <a:rPr lang="en-US" sz="1600" dirty="0"/>
                        <a:t> resources</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991658366"/>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Biomass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4176310085"/>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no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4175511"/>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4277568"/>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613639"/>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16193563"/>
                  </a:ext>
                </a:extLst>
              </a:tr>
            </a:tbl>
          </a:graphicData>
        </a:graphic>
      </p:graphicFrame>
      <p:sp>
        <p:nvSpPr>
          <p:cNvPr id="5" name="TextBox 4"/>
          <p:cNvSpPr txBox="1"/>
          <p:nvPr/>
        </p:nvSpPr>
        <p:spPr>
          <a:xfrm>
            <a:off x="8110800" y="6300028"/>
            <a:ext cx="3816424" cy="369332"/>
          </a:xfrm>
          <a:prstGeom prst="rect">
            <a:avLst/>
          </a:prstGeom>
          <a:noFill/>
        </p:spPr>
        <p:txBody>
          <a:bodyPr wrap="square" rtlCol="0">
            <a:spAutoFit/>
          </a:bodyPr>
          <a:lstStyle/>
          <a:p>
            <a:pPr algn="r"/>
            <a:r>
              <a:rPr lang="pt-PT" dirty="0">
                <a:solidFill>
                  <a:srgbClr val="008000"/>
                </a:solidFill>
              </a:rPr>
              <a:t>(adapted </a:t>
            </a:r>
            <a:r>
              <a:rPr lang="en-US" dirty="0">
                <a:solidFill>
                  <a:srgbClr val="008000"/>
                </a:solidFill>
              </a:rPr>
              <a:t>from Lund &amp; Smith, 1997</a:t>
            </a:r>
            <a:r>
              <a:rPr lang="pt-PT" dirty="0">
                <a:solidFill>
                  <a:srgbClr val="008000"/>
                </a:solidFill>
              </a:rPr>
              <a:t>)</a:t>
            </a:r>
            <a:endParaRPr lang="en-US" dirty="0">
              <a:solidFill>
                <a:srgbClr val="008000"/>
              </a:solidFill>
            </a:endParaRPr>
          </a:p>
        </p:txBody>
      </p:sp>
    </p:spTree>
    <p:extLst>
      <p:ext uri="{BB962C8B-B14F-4D97-AF65-F5344CB8AC3E}">
        <p14:creationId xmlns:p14="http://schemas.microsoft.com/office/powerpoint/2010/main" val="202366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6" name="Rectangle 4"/>
          <p:cNvSpPr>
            <a:spLocks noGrp="1" noChangeArrowheads="1"/>
          </p:cNvSpPr>
          <p:nvPr>
            <p:ph type="title"/>
          </p:nvPr>
        </p:nvSpPr>
        <p:spPr>
          <a:xfrm>
            <a:off x="1838325" y="2717800"/>
            <a:ext cx="8515350" cy="711200"/>
          </a:xfrm>
        </p:spPr>
        <p:txBody>
          <a:bodyPr/>
          <a:lstStyle/>
          <a:p>
            <a:r>
              <a:rPr lang="pt-PT" sz="3400" dirty="0"/>
              <a:t>Why do we need forest growth models?</a:t>
            </a:r>
          </a:p>
        </p:txBody>
      </p:sp>
      <p:sp>
        <p:nvSpPr>
          <p:cNvPr id="3" name="Rectangle 4"/>
          <p:cNvSpPr txBox="1">
            <a:spLocks noChangeArrowheads="1"/>
          </p:cNvSpPr>
          <p:nvPr/>
        </p:nvSpPr>
        <p:spPr>
          <a:xfrm>
            <a:off x="2423592" y="3509888"/>
            <a:ext cx="7776864" cy="711200"/>
          </a:xfrm>
          <a:prstGeom prst="rect">
            <a:avLst/>
          </a:prstGeom>
        </p:spPr>
        <p:txBody>
          <a:bodyPr vert="horz" lIns="91440" tIns="45720" rIns="91440" bIns="45720" rtlCol="0" anchor="ctr">
            <a:normAutofit/>
          </a:bodyPr>
          <a:lstStyle>
            <a:lvl1pPr algn="ctr"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a:lstStyle>
          <a:p>
            <a:pPr>
              <a:buNone/>
            </a:pPr>
            <a:r>
              <a:rPr lang="pt-PT" sz="2000" dirty="0">
                <a:solidFill>
                  <a:schemeClr val="tx1"/>
                </a:solidFill>
              </a:rPr>
              <a:t>To support the increasingly complex forest management…</a:t>
            </a:r>
          </a:p>
        </p:txBody>
      </p:sp>
    </p:spTree>
    <p:extLst>
      <p:ext uri="{BB962C8B-B14F-4D97-AF65-F5344CB8AC3E}">
        <p14:creationId xmlns:p14="http://schemas.microsoft.com/office/powerpoint/2010/main" val="1966375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Forest management goals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35789356"/>
              </p:ext>
            </p:extLst>
          </p:nvPr>
        </p:nvGraphicFramePr>
        <p:xfrm>
          <a:off x="696000" y="1340768"/>
          <a:ext cx="6171428" cy="3383280"/>
        </p:xfrm>
        <a:graphic>
          <a:graphicData uri="http://schemas.openxmlformats.org/drawingml/2006/table">
            <a:tbl>
              <a:tblPr firstRow="1" bandRow="1">
                <a:tableStyleId>{1FECB4D8-DB02-4DC6-A0A2-4F2EBAE1DC90}</a:tableStyleId>
              </a:tblPr>
              <a:tblGrid>
                <a:gridCol w="1542857">
                  <a:extLst>
                    <a:ext uri="{9D8B030D-6E8A-4147-A177-3AD203B41FA5}">
                      <a16:colId xmlns:a16="http://schemas.microsoft.com/office/drawing/2014/main" val="3556076362"/>
                    </a:ext>
                  </a:extLst>
                </a:gridCol>
                <a:gridCol w="1542857">
                  <a:extLst>
                    <a:ext uri="{9D8B030D-6E8A-4147-A177-3AD203B41FA5}">
                      <a16:colId xmlns:a16="http://schemas.microsoft.com/office/drawing/2014/main" val="3288505203"/>
                    </a:ext>
                  </a:extLst>
                </a:gridCol>
                <a:gridCol w="1542857">
                  <a:extLst>
                    <a:ext uri="{9D8B030D-6E8A-4147-A177-3AD203B41FA5}">
                      <a16:colId xmlns:a16="http://schemas.microsoft.com/office/drawing/2014/main" val="997070022"/>
                    </a:ext>
                  </a:extLst>
                </a:gridCol>
                <a:gridCol w="1542857">
                  <a:extLst>
                    <a:ext uri="{9D8B030D-6E8A-4147-A177-3AD203B41FA5}">
                      <a16:colId xmlns:a16="http://schemas.microsoft.com/office/drawing/2014/main" val="10290402"/>
                    </a:ext>
                  </a:extLst>
                </a:gridCol>
              </a:tblGrid>
              <a:tr h="370840">
                <a:tc>
                  <a:txBody>
                    <a:bodyPr/>
                    <a:lstStyle/>
                    <a:p>
                      <a:pPr algn="ctr"/>
                      <a:r>
                        <a:rPr lang="pt-PT" dirty="0"/>
                        <a:t>1950’s</a:t>
                      </a:r>
                      <a:endParaRPr lang="en-US" dirty="0"/>
                    </a:p>
                  </a:txBody>
                  <a:tcPr>
                    <a:solidFill>
                      <a:srgbClr val="009900"/>
                    </a:solidFill>
                  </a:tcPr>
                </a:tc>
                <a:tc>
                  <a:txBody>
                    <a:bodyPr/>
                    <a:lstStyle/>
                    <a:p>
                      <a:pPr algn="ctr"/>
                      <a:r>
                        <a:rPr lang="pt-PT" dirty="0"/>
                        <a:t>1960’s</a:t>
                      </a:r>
                      <a:endParaRPr lang="en-US" dirty="0"/>
                    </a:p>
                  </a:txBody>
                  <a:tcPr>
                    <a:solidFill>
                      <a:srgbClr val="009900"/>
                    </a:solidFill>
                  </a:tcPr>
                </a:tc>
                <a:tc>
                  <a:txBody>
                    <a:bodyPr/>
                    <a:lstStyle/>
                    <a:p>
                      <a:pPr algn="ctr"/>
                      <a:r>
                        <a:rPr lang="pt-PT" dirty="0"/>
                        <a:t>1970’s</a:t>
                      </a:r>
                      <a:endParaRPr lang="en-US" dirty="0"/>
                    </a:p>
                  </a:txBody>
                  <a:tcPr>
                    <a:solidFill>
                      <a:srgbClr val="009900"/>
                    </a:solidFill>
                  </a:tcPr>
                </a:tc>
                <a:tc>
                  <a:txBody>
                    <a:bodyPr/>
                    <a:lstStyle/>
                    <a:p>
                      <a:pPr algn="ctr"/>
                      <a:r>
                        <a:rPr lang="pt-PT" dirty="0"/>
                        <a:t>1980’s</a:t>
                      </a:r>
                      <a:endParaRPr lang="en-US" dirty="0"/>
                    </a:p>
                  </a:txBody>
                  <a:tcPr>
                    <a:solidFill>
                      <a:srgbClr val="009900"/>
                    </a:solidFill>
                  </a:tcPr>
                </a:tc>
                <a:extLst>
                  <a:ext uri="{0D108BD9-81ED-4DB2-BD59-A6C34878D82A}">
                    <a16:rowId xmlns:a16="http://schemas.microsoft.com/office/drawing/2014/main" val="2459917237"/>
                  </a:ext>
                </a:extLst>
              </a:tr>
              <a:tr h="370840">
                <a:tc>
                  <a:txBody>
                    <a:bodyPr/>
                    <a:lstStyle/>
                    <a:p>
                      <a:pPr algn="ctr"/>
                      <a:r>
                        <a:rPr lang="pt-PT" sz="1600" dirty="0"/>
                        <a:t>Timber</a:t>
                      </a:r>
                      <a:endParaRPr lang="en-US" sz="1600" dirty="0"/>
                    </a:p>
                  </a:txBody>
                  <a:tcPr>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758962832"/>
                  </a:ext>
                </a:extLst>
              </a:tr>
              <a:tr h="370840">
                <a:tc>
                  <a:txBody>
                    <a:bodyPr/>
                    <a:lstStyle/>
                    <a:p>
                      <a:pPr algn="ctr"/>
                      <a:endParaRPr lang="en-US" sz="1600" dirty="0"/>
                    </a:p>
                  </a:txBody>
                  <a:tcPr>
                    <a:lnL w="12700" cmpd="sng">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Mutiple</a:t>
                      </a:r>
                      <a:r>
                        <a:rPr lang="pt-PT" sz="1600" baseline="0" dirty="0"/>
                        <a:t> resources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err="1"/>
                        <a:t>Mutiple</a:t>
                      </a:r>
                      <a:r>
                        <a:rPr lang="en-US" sz="1600" dirty="0"/>
                        <a:t> resources</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err="1"/>
                        <a:t>Mutiple</a:t>
                      </a:r>
                      <a:r>
                        <a:rPr lang="en-US" sz="1600" dirty="0"/>
                        <a:t> resources</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991658366"/>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Biomass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Biomass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4176310085"/>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Global </a:t>
                      </a:r>
                      <a:r>
                        <a:rPr lang="pt-PT" sz="1600" dirty="0" err="1"/>
                        <a:t>warming</a:t>
                      </a:r>
                      <a:endParaRPr lang="en-US" sz="1600" dirty="0"/>
                    </a:p>
                    <a:p>
                      <a:pPr algn="ctr"/>
                      <a:r>
                        <a:rPr lang="en-US" sz="1600" dirty="0"/>
                        <a:t>C sequestration</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744175511"/>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no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4277568"/>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613639"/>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16193563"/>
                  </a:ext>
                </a:extLst>
              </a:tr>
            </a:tbl>
          </a:graphicData>
        </a:graphic>
      </p:graphicFrame>
      <p:sp>
        <p:nvSpPr>
          <p:cNvPr id="5" name="TextBox 4"/>
          <p:cNvSpPr txBox="1"/>
          <p:nvPr/>
        </p:nvSpPr>
        <p:spPr>
          <a:xfrm>
            <a:off x="8110800" y="6300028"/>
            <a:ext cx="3816424" cy="369332"/>
          </a:xfrm>
          <a:prstGeom prst="rect">
            <a:avLst/>
          </a:prstGeom>
          <a:noFill/>
        </p:spPr>
        <p:txBody>
          <a:bodyPr wrap="square" rtlCol="0">
            <a:spAutoFit/>
          </a:bodyPr>
          <a:lstStyle/>
          <a:p>
            <a:pPr algn="r"/>
            <a:r>
              <a:rPr lang="pt-PT" dirty="0">
                <a:solidFill>
                  <a:srgbClr val="008000"/>
                </a:solidFill>
              </a:rPr>
              <a:t>(adapted </a:t>
            </a:r>
            <a:r>
              <a:rPr lang="en-US" dirty="0">
                <a:solidFill>
                  <a:srgbClr val="008000"/>
                </a:solidFill>
              </a:rPr>
              <a:t>from Lund &amp; Smith, 1997</a:t>
            </a:r>
            <a:r>
              <a:rPr lang="pt-PT" dirty="0">
                <a:solidFill>
                  <a:srgbClr val="008000"/>
                </a:solidFill>
              </a:rPr>
              <a:t>)</a:t>
            </a:r>
            <a:endParaRPr lang="en-US" dirty="0">
              <a:solidFill>
                <a:srgbClr val="008000"/>
              </a:solidFill>
            </a:endParaRPr>
          </a:p>
        </p:txBody>
      </p:sp>
    </p:spTree>
    <p:extLst>
      <p:ext uri="{BB962C8B-B14F-4D97-AF65-F5344CB8AC3E}">
        <p14:creationId xmlns:p14="http://schemas.microsoft.com/office/powerpoint/2010/main" val="2385871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Forest management goals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43539649"/>
              </p:ext>
            </p:extLst>
          </p:nvPr>
        </p:nvGraphicFramePr>
        <p:xfrm>
          <a:off x="696000" y="1340768"/>
          <a:ext cx="7714285" cy="4079240"/>
        </p:xfrm>
        <a:graphic>
          <a:graphicData uri="http://schemas.openxmlformats.org/drawingml/2006/table">
            <a:tbl>
              <a:tblPr firstRow="1" bandRow="1">
                <a:tableStyleId>{1FECB4D8-DB02-4DC6-A0A2-4F2EBAE1DC90}</a:tableStyleId>
              </a:tblPr>
              <a:tblGrid>
                <a:gridCol w="1542857">
                  <a:extLst>
                    <a:ext uri="{9D8B030D-6E8A-4147-A177-3AD203B41FA5}">
                      <a16:colId xmlns:a16="http://schemas.microsoft.com/office/drawing/2014/main" val="3556076362"/>
                    </a:ext>
                  </a:extLst>
                </a:gridCol>
                <a:gridCol w="1542857">
                  <a:extLst>
                    <a:ext uri="{9D8B030D-6E8A-4147-A177-3AD203B41FA5}">
                      <a16:colId xmlns:a16="http://schemas.microsoft.com/office/drawing/2014/main" val="3288505203"/>
                    </a:ext>
                  </a:extLst>
                </a:gridCol>
                <a:gridCol w="1542857">
                  <a:extLst>
                    <a:ext uri="{9D8B030D-6E8A-4147-A177-3AD203B41FA5}">
                      <a16:colId xmlns:a16="http://schemas.microsoft.com/office/drawing/2014/main" val="997070022"/>
                    </a:ext>
                  </a:extLst>
                </a:gridCol>
                <a:gridCol w="1542857">
                  <a:extLst>
                    <a:ext uri="{9D8B030D-6E8A-4147-A177-3AD203B41FA5}">
                      <a16:colId xmlns:a16="http://schemas.microsoft.com/office/drawing/2014/main" val="10290402"/>
                    </a:ext>
                  </a:extLst>
                </a:gridCol>
                <a:gridCol w="1542857">
                  <a:extLst>
                    <a:ext uri="{9D8B030D-6E8A-4147-A177-3AD203B41FA5}">
                      <a16:colId xmlns:a16="http://schemas.microsoft.com/office/drawing/2014/main" val="2738837051"/>
                    </a:ext>
                  </a:extLst>
                </a:gridCol>
              </a:tblGrid>
              <a:tr h="370840">
                <a:tc>
                  <a:txBody>
                    <a:bodyPr/>
                    <a:lstStyle/>
                    <a:p>
                      <a:pPr algn="ctr"/>
                      <a:r>
                        <a:rPr lang="pt-PT" dirty="0"/>
                        <a:t>1950’s</a:t>
                      </a:r>
                      <a:endParaRPr lang="en-US" dirty="0"/>
                    </a:p>
                  </a:txBody>
                  <a:tcPr>
                    <a:solidFill>
                      <a:srgbClr val="009900"/>
                    </a:solidFill>
                  </a:tcPr>
                </a:tc>
                <a:tc>
                  <a:txBody>
                    <a:bodyPr/>
                    <a:lstStyle/>
                    <a:p>
                      <a:pPr algn="ctr"/>
                      <a:r>
                        <a:rPr lang="pt-PT" dirty="0"/>
                        <a:t>1960’s</a:t>
                      </a:r>
                      <a:endParaRPr lang="en-US" dirty="0"/>
                    </a:p>
                  </a:txBody>
                  <a:tcPr>
                    <a:solidFill>
                      <a:srgbClr val="009900"/>
                    </a:solidFill>
                  </a:tcPr>
                </a:tc>
                <a:tc>
                  <a:txBody>
                    <a:bodyPr/>
                    <a:lstStyle/>
                    <a:p>
                      <a:pPr algn="ctr"/>
                      <a:r>
                        <a:rPr lang="pt-PT" dirty="0"/>
                        <a:t>1970’s</a:t>
                      </a:r>
                      <a:endParaRPr lang="en-US" dirty="0"/>
                    </a:p>
                  </a:txBody>
                  <a:tcPr>
                    <a:solidFill>
                      <a:srgbClr val="009900"/>
                    </a:solidFill>
                  </a:tcPr>
                </a:tc>
                <a:tc>
                  <a:txBody>
                    <a:bodyPr/>
                    <a:lstStyle/>
                    <a:p>
                      <a:pPr algn="ctr"/>
                      <a:r>
                        <a:rPr lang="pt-PT" dirty="0"/>
                        <a:t>1980’s</a:t>
                      </a:r>
                      <a:endParaRPr lang="en-US" dirty="0"/>
                    </a:p>
                  </a:txBody>
                  <a:tcPr>
                    <a:solidFill>
                      <a:srgbClr val="009900"/>
                    </a:solidFill>
                  </a:tcPr>
                </a:tc>
                <a:tc>
                  <a:txBody>
                    <a:bodyPr/>
                    <a:lstStyle/>
                    <a:p>
                      <a:pPr algn="ctr"/>
                      <a:r>
                        <a:rPr lang="pt-PT" dirty="0"/>
                        <a:t>1990’s</a:t>
                      </a:r>
                      <a:endParaRPr lang="en-US" dirty="0"/>
                    </a:p>
                  </a:txBody>
                  <a:tcPr>
                    <a:solidFill>
                      <a:srgbClr val="009900"/>
                    </a:solidFill>
                  </a:tcPr>
                </a:tc>
                <a:extLst>
                  <a:ext uri="{0D108BD9-81ED-4DB2-BD59-A6C34878D82A}">
                    <a16:rowId xmlns:a16="http://schemas.microsoft.com/office/drawing/2014/main" val="2459917237"/>
                  </a:ext>
                </a:extLst>
              </a:tr>
              <a:tr h="370840">
                <a:tc>
                  <a:txBody>
                    <a:bodyPr/>
                    <a:lstStyle/>
                    <a:p>
                      <a:pPr algn="ctr"/>
                      <a:r>
                        <a:rPr lang="pt-PT" sz="1600" dirty="0"/>
                        <a:t>Timber</a:t>
                      </a:r>
                      <a:endParaRPr lang="en-US" sz="1600" dirty="0"/>
                    </a:p>
                  </a:txBody>
                  <a:tcPr>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758962832"/>
                  </a:ext>
                </a:extLst>
              </a:tr>
              <a:tr h="370840">
                <a:tc>
                  <a:txBody>
                    <a:bodyPr/>
                    <a:lstStyle/>
                    <a:p>
                      <a:pPr algn="ctr"/>
                      <a:endParaRPr lang="en-US" sz="1600" dirty="0"/>
                    </a:p>
                  </a:txBody>
                  <a:tcPr>
                    <a:lnL w="12700" cmpd="sng">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Mutiple</a:t>
                      </a:r>
                      <a:r>
                        <a:rPr lang="pt-PT" sz="1600" baseline="0" dirty="0"/>
                        <a:t> resources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err="1"/>
                        <a:t>Mutiple</a:t>
                      </a:r>
                      <a:r>
                        <a:rPr lang="en-US" sz="1600" dirty="0"/>
                        <a:t> resources</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err="1"/>
                        <a:t>Mutiple</a:t>
                      </a:r>
                      <a:r>
                        <a:rPr lang="en-US" sz="1600" dirty="0"/>
                        <a:t> resources</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err="1"/>
                        <a:t>Mutiple</a:t>
                      </a:r>
                      <a:r>
                        <a:rPr lang="en-US" sz="1600" dirty="0"/>
                        <a:t> resources</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991658366"/>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Biomass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Biomass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Biomass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4176310085"/>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Global </a:t>
                      </a:r>
                      <a:r>
                        <a:rPr lang="pt-PT" sz="1600" dirty="0" err="1"/>
                        <a:t>warming</a:t>
                      </a:r>
                      <a:endParaRPr lang="en-US" sz="1600" dirty="0"/>
                    </a:p>
                    <a:p>
                      <a:pPr algn="ctr"/>
                      <a:r>
                        <a:rPr lang="en-US" sz="1600" dirty="0"/>
                        <a:t>C sequestration</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Global </a:t>
                      </a:r>
                      <a:r>
                        <a:rPr lang="pt-PT" sz="1600" dirty="0" err="1"/>
                        <a:t>warming</a:t>
                      </a:r>
                      <a:endParaRPr lang="en-US" sz="1600" dirty="0"/>
                    </a:p>
                    <a:p>
                      <a:pPr algn="ctr"/>
                      <a:r>
                        <a:rPr lang="en-US" sz="1600" dirty="0"/>
                        <a:t>C sequestration</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744175511"/>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err="1"/>
                        <a:t>Ecosystem</a:t>
                      </a:r>
                      <a:r>
                        <a:rPr lang="pt-PT" sz="1600" dirty="0"/>
                        <a:t> </a:t>
                      </a:r>
                      <a:r>
                        <a:rPr lang="pt-PT" sz="1600" dirty="0" err="1"/>
                        <a:t>services</a:t>
                      </a:r>
                      <a:r>
                        <a:rPr lang="pt-PT" sz="1600" dirty="0"/>
                        <a:t> (</a:t>
                      </a:r>
                      <a:r>
                        <a:rPr lang="pt-PT" sz="1600" dirty="0" err="1"/>
                        <a:t>biodiversity</a:t>
                      </a:r>
                      <a:r>
                        <a:rPr lang="pt-PT" sz="1600" dirty="0"/>
                        <a:t>) </a:t>
                      </a:r>
                      <a:r>
                        <a:rPr lang="pt-PT" sz="1600" dirty="0" err="1"/>
                        <a:t>NWFPs</a:t>
                      </a:r>
                      <a:endParaRPr lang="pt-PT"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2674277568"/>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no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613639"/>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16193563"/>
                  </a:ext>
                </a:extLst>
              </a:tr>
            </a:tbl>
          </a:graphicData>
        </a:graphic>
      </p:graphicFrame>
      <p:sp>
        <p:nvSpPr>
          <p:cNvPr id="5" name="TextBox 4"/>
          <p:cNvSpPr txBox="1"/>
          <p:nvPr/>
        </p:nvSpPr>
        <p:spPr>
          <a:xfrm>
            <a:off x="8110800" y="6300028"/>
            <a:ext cx="3816424" cy="369332"/>
          </a:xfrm>
          <a:prstGeom prst="rect">
            <a:avLst/>
          </a:prstGeom>
          <a:noFill/>
        </p:spPr>
        <p:txBody>
          <a:bodyPr wrap="square" rtlCol="0">
            <a:spAutoFit/>
          </a:bodyPr>
          <a:lstStyle/>
          <a:p>
            <a:pPr algn="r"/>
            <a:r>
              <a:rPr lang="pt-PT" dirty="0">
                <a:solidFill>
                  <a:srgbClr val="008000"/>
                </a:solidFill>
              </a:rPr>
              <a:t>(adapted </a:t>
            </a:r>
            <a:r>
              <a:rPr lang="en-US" dirty="0">
                <a:solidFill>
                  <a:srgbClr val="008000"/>
                </a:solidFill>
              </a:rPr>
              <a:t>from Lund &amp; Smith, 1997</a:t>
            </a:r>
            <a:r>
              <a:rPr lang="pt-PT" dirty="0">
                <a:solidFill>
                  <a:srgbClr val="008000"/>
                </a:solidFill>
              </a:rPr>
              <a:t>)</a:t>
            </a:r>
            <a:endParaRPr lang="en-US" dirty="0">
              <a:solidFill>
                <a:srgbClr val="008000"/>
              </a:solidFill>
            </a:endParaRPr>
          </a:p>
        </p:txBody>
      </p:sp>
    </p:spTree>
    <p:extLst>
      <p:ext uri="{BB962C8B-B14F-4D97-AF65-F5344CB8AC3E}">
        <p14:creationId xmlns:p14="http://schemas.microsoft.com/office/powerpoint/2010/main" val="2814942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Forest management goals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15709814"/>
              </p:ext>
            </p:extLst>
          </p:nvPr>
        </p:nvGraphicFramePr>
        <p:xfrm>
          <a:off x="696000" y="1340768"/>
          <a:ext cx="9257142" cy="4531360"/>
        </p:xfrm>
        <a:graphic>
          <a:graphicData uri="http://schemas.openxmlformats.org/drawingml/2006/table">
            <a:tbl>
              <a:tblPr firstRow="1" bandRow="1">
                <a:tableStyleId>{1FECB4D8-DB02-4DC6-A0A2-4F2EBAE1DC90}</a:tableStyleId>
              </a:tblPr>
              <a:tblGrid>
                <a:gridCol w="1542857">
                  <a:extLst>
                    <a:ext uri="{9D8B030D-6E8A-4147-A177-3AD203B41FA5}">
                      <a16:colId xmlns:a16="http://schemas.microsoft.com/office/drawing/2014/main" val="3556076362"/>
                    </a:ext>
                  </a:extLst>
                </a:gridCol>
                <a:gridCol w="1542857">
                  <a:extLst>
                    <a:ext uri="{9D8B030D-6E8A-4147-A177-3AD203B41FA5}">
                      <a16:colId xmlns:a16="http://schemas.microsoft.com/office/drawing/2014/main" val="3288505203"/>
                    </a:ext>
                  </a:extLst>
                </a:gridCol>
                <a:gridCol w="1542857">
                  <a:extLst>
                    <a:ext uri="{9D8B030D-6E8A-4147-A177-3AD203B41FA5}">
                      <a16:colId xmlns:a16="http://schemas.microsoft.com/office/drawing/2014/main" val="997070022"/>
                    </a:ext>
                  </a:extLst>
                </a:gridCol>
                <a:gridCol w="1542857">
                  <a:extLst>
                    <a:ext uri="{9D8B030D-6E8A-4147-A177-3AD203B41FA5}">
                      <a16:colId xmlns:a16="http://schemas.microsoft.com/office/drawing/2014/main" val="10290402"/>
                    </a:ext>
                  </a:extLst>
                </a:gridCol>
                <a:gridCol w="1542857">
                  <a:extLst>
                    <a:ext uri="{9D8B030D-6E8A-4147-A177-3AD203B41FA5}">
                      <a16:colId xmlns:a16="http://schemas.microsoft.com/office/drawing/2014/main" val="2738837051"/>
                    </a:ext>
                  </a:extLst>
                </a:gridCol>
                <a:gridCol w="1542857">
                  <a:extLst>
                    <a:ext uri="{9D8B030D-6E8A-4147-A177-3AD203B41FA5}">
                      <a16:colId xmlns:a16="http://schemas.microsoft.com/office/drawing/2014/main" val="1274720060"/>
                    </a:ext>
                  </a:extLst>
                </a:gridCol>
              </a:tblGrid>
              <a:tr h="370840">
                <a:tc>
                  <a:txBody>
                    <a:bodyPr/>
                    <a:lstStyle/>
                    <a:p>
                      <a:pPr algn="ctr"/>
                      <a:r>
                        <a:rPr lang="pt-PT" dirty="0"/>
                        <a:t>1950’s</a:t>
                      </a:r>
                      <a:endParaRPr lang="en-US" dirty="0"/>
                    </a:p>
                  </a:txBody>
                  <a:tcPr>
                    <a:solidFill>
                      <a:srgbClr val="009900"/>
                    </a:solidFill>
                  </a:tcPr>
                </a:tc>
                <a:tc>
                  <a:txBody>
                    <a:bodyPr/>
                    <a:lstStyle/>
                    <a:p>
                      <a:pPr algn="ctr"/>
                      <a:r>
                        <a:rPr lang="pt-PT" dirty="0"/>
                        <a:t>1960’s</a:t>
                      </a:r>
                      <a:endParaRPr lang="en-US" dirty="0"/>
                    </a:p>
                  </a:txBody>
                  <a:tcPr>
                    <a:solidFill>
                      <a:srgbClr val="009900"/>
                    </a:solidFill>
                  </a:tcPr>
                </a:tc>
                <a:tc>
                  <a:txBody>
                    <a:bodyPr/>
                    <a:lstStyle/>
                    <a:p>
                      <a:pPr algn="ctr"/>
                      <a:r>
                        <a:rPr lang="pt-PT" dirty="0"/>
                        <a:t>1970’s</a:t>
                      </a:r>
                      <a:endParaRPr lang="en-US" dirty="0"/>
                    </a:p>
                  </a:txBody>
                  <a:tcPr>
                    <a:solidFill>
                      <a:srgbClr val="009900"/>
                    </a:solidFill>
                  </a:tcPr>
                </a:tc>
                <a:tc>
                  <a:txBody>
                    <a:bodyPr/>
                    <a:lstStyle/>
                    <a:p>
                      <a:pPr algn="ctr"/>
                      <a:r>
                        <a:rPr lang="pt-PT" dirty="0"/>
                        <a:t>1980’s</a:t>
                      </a:r>
                      <a:endParaRPr lang="en-US" dirty="0"/>
                    </a:p>
                  </a:txBody>
                  <a:tcPr>
                    <a:solidFill>
                      <a:srgbClr val="009900"/>
                    </a:solidFill>
                  </a:tcPr>
                </a:tc>
                <a:tc>
                  <a:txBody>
                    <a:bodyPr/>
                    <a:lstStyle/>
                    <a:p>
                      <a:pPr algn="ctr"/>
                      <a:r>
                        <a:rPr lang="pt-PT" dirty="0"/>
                        <a:t>1990’s</a:t>
                      </a:r>
                      <a:endParaRPr lang="en-US" dirty="0"/>
                    </a:p>
                  </a:txBody>
                  <a:tcPr>
                    <a:solidFill>
                      <a:srgbClr val="009900"/>
                    </a:solidFill>
                  </a:tcPr>
                </a:tc>
                <a:tc>
                  <a:txBody>
                    <a:bodyPr/>
                    <a:lstStyle/>
                    <a:p>
                      <a:pPr algn="ctr"/>
                      <a:r>
                        <a:rPr lang="pt-PT" dirty="0"/>
                        <a:t>2000’s</a:t>
                      </a:r>
                      <a:endParaRPr lang="en-US" dirty="0"/>
                    </a:p>
                  </a:txBody>
                  <a:tcPr>
                    <a:solidFill>
                      <a:srgbClr val="009900"/>
                    </a:solidFill>
                  </a:tcPr>
                </a:tc>
                <a:extLst>
                  <a:ext uri="{0D108BD9-81ED-4DB2-BD59-A6C34878D82A}">
                    <a16:rowId xmlns:a16="http://schemas.microsoft.com/office/drawing/2014/main" val="2459917237"/>
                  </a:ext>
                </a:extLst>
              </a:tr>
              <a:tr h="370840">
                <a:tc>
                  <a:txBody>
                    <a:bodyPr/>
                    <a:lstStyle/>
                    <a:p>
                      <a:pPr algn="ctr"/>
                      <a:r>
                        <a:rPr lang="pt-PT" sz="1600" dirty="0"/>
                        <a:t>Timber</a:t>
                      </a:r>
                      <a:endParaRPr lang="en-US" sz="1600" dirty="0"/>
                    </a:p>
                  </a:txBody>
                  <a:tcPr>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758962832"/>
                  </a:ext>
                </a:extLst>
              </a:tr>
              <a:tr h="370840">
                <a:tc>
                  <a:txBody>
                    <a:bodyPr/>
                    <a:lstStyle/>
                    <a:p>
                      <a:pPr algn="ctr"/>
                      <a:endParaRPr lang="en-US" sz="1600" dirty="0"/>
                    </a:p>
                  </a:txBody>
                  <a:tcPr>
                    <a:lnL w="12700" cmpd="sng">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Mutiple</a:t>
                      </a:r>
                      <a:r>
                        <a:rPr lang="pt-PT" sz="1600" baseline="0" dirty="0"/>
                        <a:t> resources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err="1"/>
                        <a:t>Mutiple</a:t>
                      </a:r>
                      <a:r>
                        <a:rPr lang="en-US" sz="1600" dirty="0"/>
                        <a:t> resources</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err="1"/>
                        <a:t>Mutiple</a:t>
                      </a:r>
                      <a:r>
                        <a:rPr lang="en-US" sz="1600" dirty="0"/>
                        <a:t> resources</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err="1"/>
                        <a:t>Mutiple</a:t>
                      </a:r>
                      <a:r>
                        <a:rPr lang="en-US" sz="1600" dirty="0"/>
                        <a:t> resources</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err="1"/>
                        <a:t>Mutiple</a:t>
                      </a:r>
                      <a:r>
                        <a:rPr lang="en-US" sz="1600" dirty="0"/>
                        <a:t> resources</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991658366"/>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Biomass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Biomass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Biomass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Biomass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4176310085"/>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Global </a:t>
                      </a:r>
                      <a:r>
                        <a:rPr lang="pt-PT" sz="1600" dirty="0" err="1"/>
                        <a:t>warming</a:t>
                      </a:r>
                      <a:endParaRPr lang="en-US" sz="1600" dirty="0"/>
                    </a:p>
                    <a:p>
                      <a:pPr algn="ctr"/>
                      <a:r>
                        <a:rPr lang="en-US" sz="1600" dirty="0"/>
                        <a:t>C sequestration</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Global </a:t>
                      </a:r>
                      <a:r>
                        <a:rPr lang="pt-PT" sz="1600" dirty="0" err="1"/>
                        <a:t>warming</a:t>
                      </a:r>
                      <a:endParaRPr lang="en-US" sz="1600" dirty="0"/>
                    </a:p>
                    <a:p>
                      <a:pPr algn="ctr"/>
                      <a:r>
                        <a:rPr lang="en-US" sz="1600" dirty="0"/>
                        <a:t>C sequestration</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Global </a:t>
                      </a:r>
                      <a:r>
                        <a:rPr lang="pt-PT" sz="1600" dirty="0" err="1"/>
                        <a:t>warming</a:t>
                      </a:r>
                      <a:endParaRPr lang="en-US" sz="1600" dirty="0"/>
                    </a:p>
                    <a:p>
                      <a:pPr algn="ctr"/>
                      <a:r>
                        <a:rPr lang="en-US" sz="1600" dirty="0"/>
                        <a:t>C sequestration</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744175511"/>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err="1"/>
                        <a:t>Ecosystem</a:t>
                      </a:r>
                      <a:r>
                        <a:rPr lang="pt-PT" sz="1600" dirty="0"/>
                        <a:t> </a:t>
                      </a:r>
                      <a:r>
                        <a:rPr lang="pt-PT" sz="1600" dirty="0" err="1"/>
                        <a:t>services</a:t>
                      </a:r>
                      <a:r>
                        <a:rPr lang="pt-PT" sz="1600" dirty="0"/>
                        <a:t> (</a:t>
                      </a:r>
                      <a:r>
                        <a:rPr lang="pt-PT" sz="1600" dirty="0" err="1"/>
                        <a:t>biodiversity</a:t>
                      </a:r>
                      <a:r>
                        <a:rPr lang="pt-PT" sz="1600" dirty="0"/>
                        <a:t>) </a:t>
                      </a:r>
                      <a:r>
                        <a:rPr lang="pt-PT" sz="1600" dirty="0" err="1"/>
                        <a:t>NWFPs</a:t>
                      </a:r>
                      <a:endParaRPr lang="pt-PT"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a:t>Ecosystem services (biodiversity) NWFPs</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2674277568"/>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Relationship with other land uses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29613639"/>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w="12700" cap="flat" cmpd="sng" algn="ctr">
                      <a:no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16193563"/>
                  </a:ext>
                </a:extLst>
              </a:tr>
            </a:tbl>
          </a:graphicData>
        </a:graphic>
      </p:graphicFrame>
      <p:sp>
        <p:nvSpPr>
          <p:cNvPr id="5" name="TextBox 4"/>
          <p:cNvSpPr txBox="1"/>
          <p:nvPr/>
        </p:nvSpPr>
        <p:spPr>
          <a:xfrm>
            <a:off x="8110800" y="6300028"/>
            <a:ext cx="3816424" cy="369332"/>
          </a:xfrm>
          <a:prstGeom prst="rect">
            <a:avLst/>
          </a:prstGeom>
          <a:noFill/>
        </p:spPr>
        <p:txBody>
          <a:bodyPr wrap="square" rtlCol="0">
            <a:spAutoFit/>
          </a:bodyPr>
          <a:lstStyle/>
          <a:p>
            <a:pPr algn="r"/>
            <a:r>
              <a:rPr lang="pt-PT" dirty="0">
                <a:solidFill>
                  <a:srgbClr val="008000"/>
                </a:solidFill>
              </a:rPr>
              <a:t>(adapted </a:t>
            </a:r>
            <a:r>
              <a:rPr lang="en-US" dirty="0">
                <a:solidFill>
                  <a:srgbClr val="008000"/>
                </a:solidFill>
              </a:rPr>
              <a:t>from Lund &amp; Smith, 1997</a:t>
            </a:r>
            <a:r>
              <a:rPr lang="pt-PT" dirty="0">
                <a:solidFill>
                  <a:srgbClr val="008000"/>
                </a:solidFill>
              </a:rPr>
              <a:t>)</a:t>
            </a:r>
            <a:endParaRPr lang="en-US" dirty="0">
              <a:solidFill>
                <a:srgbClr val="008000"/>
              </a:solidFill>
            </a:endParaRPr>
          </a:p>
        </p:txBody>
      </p:sp>
    </p:spTree>
    <p:extLst>
      <p:ext uri="{BB962C8B-B14F-4D97-AF65-F5344CB8AC3E}">
        <p14:creationId xmlns:p14="http://schemas.microsoft.com/office/powerpoint/2010/main" val="2768779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Forest management goals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3123582"/>
              </p:ext>
            </p:extLst>
          </p:nvPr>
        </p:nvGraphicFramePr>
        <p:xfrm>
          <a:off x="696000" y="1340768"/>
          <a:ext cx="10799999" cy="4531360"/>
        </p:xfrm>
        <a:graphic>
          <a:graphicData uri="http://schemas.openxmlformats.org/drawingml/2006/table">
            <a:tbl>
              <a:tblPr firstRow="1" bandRow="1">
                <a:tableStyleId>{1FECB4D8-DB02-4DC6-A0A2-4F2EBAE1DC90}</a:tableStyleId>
              </a:tblPr>
              <a:tblGrid>
                <a:gridCol w="1542857">
                  <a:extLst>
                    <a:ext uri="{9D8B030D-6E8A-4147-A177-3AD203B41FA5}">
                      <a16:colId xmlns:a16="http://schemas.microsoft.com/office/drawing/2014/main" val="3556076362"/>
                    </a:ext>
                  </a:extLst>
                </a:gridCol>
                <a:gridCol w="1542857">
                  <a:extLst>
                    <a:ext uri="{9D8B030D-6E8A-4147-A177-3AD203B41FA5}">
                      <a16:colId xmlns:a16="http://schemas.microsoft.com/office/drawing/2014/main" val="3288505203"/>
                    </a:ext>
                  </a:extLst>
                </a:gridCol>
                <a:gridCol w="1542857">
                  <a:extLst>
                    <a:ext uri="{9D8B030D-6E8A-4147-A177-3AD203B41FA5}">
                      <a16:colId xmlns:a16="http://schemas.microsoft.com/office/drawing/2014/main" val="997070022"/>
                    </a:ext>
                  </a:extLst>
                </a:gridCol>
                <a:gridCol w="1542857">
                  <a:extLst>
                    <a:ext uri="{9D8B030D-6E8A-4147-A177-3AD203B41FA5}">
                      <a16:colId xmlns:a16="http://schemas.microsoft.com/office/drawing/2014/main" val="10290402"/>
                    </a:ext>
                  </a:extLst>
                </a:gridCol>
                <a:gridCol w="1542857">
                  <a:extLst>
                    <a:ext uri="{9D8B030D-6E8A-4147-A177-3AD203B41FA5}">
                      <a16:colId xmlns:a16="http://schemas.microsoft.com/office/drawing/2014/main" val="2738837051"/>
                    </a:ext>
                  </a:extLst>
                </a:gridCol>
                <a:gridCol w="1542857">
                  <a:extLst>
                    <a:ext uri="{9D8B030D-6E8A-4147-A177-3AD203B41FA5}">
                      <a16:colId xmlns:a16="http://schemas.microsoft.com/office/drawing/2014/main" val="1274720060"/>
                    </a:ext>
                  </a:extLst>
                </a:gridCol>
                <a:gridCol w="1542857">
                  <a:extLst>
                    <a:ext uri="{9D8B030D-6E8A-4147-A177-3AD203B41FA5}">
                      <a16:colId xmlns:a16="http://schemas.microsoft.com/office/drawing/2014/main" val="3600499181"/>
                    </a:ext>
                  </a:extLst>
                </a:gridCol>
              </a:tblGrid>
              <a:tr h="370840">
                <a:tc>
                  <a:txBody>
                    <a:bodyPr/>
                    <a:lstStyle/>
                    <a:p>
                      <a:pPr algn="ctr"/>
                      <a:r>
                        <a:rPr lang="pt-PT" dirty="0"/>
                        <a:t>1950’s</a:t>
                      </a:r>
                      <a:endParaRPr lang="en-US" dirty="0"/>
                    </a:p>
                  </a:txBody>
                  <a:tcPr>
                    <a:solidFill>
                      <a:srgbClr val="009900"/>
                    </a:solidFill>
                  </a:tcPr>
                </a:tc>
                <a:tc>
                  <a:txBody>
                    <a:bodyPr/>
                    <a:lstStyle/>
                    <a:p>
                      <a:pPr algn="ctr"/>
                      <a:r>
                        <a:rPr lang="pt-PT" dirty="0"/>
                        <a:t>1960’s</a:t>
                      </a:r>
                      <a:endParaRPr lang="en-US" dirty="0"/>
                    </a:p>
                  </a:txBody>
                  <a:tcPr>
                    <a:solidFill>
                      <a:srgbClr val="009900"/>
                    </a:solidFill>
                  </a:tcPr>
                </a:tc>
                <a:tc>
                  <a:txBody>
                    <a:bodyPr/>
                    <a:lstStyle/>
                    <a:p>
                      <a:pPr algn="ctr"/>
                      <a:r>
                        <a:rPr lang="pt-PT" dirty="0"/>
                        <a:t>1970’s</a:t>
                      </a:r>
                      <a:endParaRPr lang="en-US" dirty="0"/>
                    </a:p>
                  </a:txBody>
                  <a:tcPr>
                    <a:solidFill>
                      <a:srgbClr val="009900"/>
                    </a:solidFill>
                  </a:tcPr>
                </a:tc>
                <a:tc>
                  <a:txBody>
                    <a:bodyPr/>
                    <a:lstStyle/>
                    <a:p>
                      <a:pPr algn="ctr"/>
                      <a:r>
                        <a:rPr lang="pt-PT" dirty="0"/>
                        <a:t>1980’s</a:t>
                      </a:r>
                      <a:endParaRPr lang="en-US" dirty="0"/>
                    </a:p>
                  </a:txBody>
                  <a:tcPr>
                    <a:solidFill>
                      <a:srgbClr val="009900"/>
                    </a:solidFill>
                  </a:tcPr>
                </a:tc>
                <a:tc>
                  <a:txBody>
                    <a:bodyPr/>
                    <a:lstStyle/>
                    <a:p>
                      <a:pPr algn="ctr"/>
                      <a:r>
                        <a:rPr lang="pt-PT" dirty="0"/>
                        <a:t>1990’s</a:t>
                      </a:r>
                      <a:endParaRPr lang="en-US" dirty="0"/>
                    </a:p>
                  </a:txBody>
                  <a:tcPr>
                    <a:solidFill>
                      <a:srgbClr val="009900"/>
                    </a:solidFill>
                  </a:tcPr>
                </a:tc>
                <a:tc>
                  <a:txBody>
                    <a:bodyPr/>
                    <a:lstStyle/>
                    <a:p>
                      <a:pPr algn="ctr"/>
                      <a:r>
                        <a:rPr lang="pt-PT" dirty="0"/>
                        <a:t>2000’s</a:t>
                      </a:r>
                      <a:endParaRPr lang="en-US" dirty="0"/>
                    </a:p>
                  </a:txBody>
                  <a:tcPr>
                    <a:solidFill>
                      <a:srgbClr val="009900"/>
                    </a:solidFill>
                  </a:tcPr>
                </a:tc>
                <a:tc>
                  <a:txBody>
                    <a:bodyPr/>
                    <a:lstStyle/>
                    <a:p>
                      <a:pPr algn="ctr"/>
                      <a:r>
                        <a:rPr lang="pt-PT" dirty="0"/>
                        <a:t>2010’s</a:t>
                      </a:r>
                      <a:endParaRPr lang="en-US" dirty="0"/>
                    </a:p>
                  </a:txBody>
                  <a:tcPr>
                    <a:solidFill>
                      <a:srgbClr val="009900"/>
                    </a:solidFill>
                  </a:tcPr>
                </a:tc>
                <a:extLst>
                  <a:ext uri="{0D108BD9-81ED-4DB2-BD59-A6C34878D82A}">
                    <a16:rowId xmlns:a16="http://schemas.microsoft.com/office/drawing/2014/main" val="2459917237"/>
                  </a:ext>
                </a:extLst>
              </a:tr>
              <a:tr h="370840">
                <a:tc>
                  <a:txBody>
                    <a:bodyPr/>
                    <a:lstStyle/>
                    <a:p>
                      <a:pPr algn="ctr"/>
                      <a:r>
                        <a:rPr lang="pt-PT" sz="1600" dirty="0"/>
                        <a:t>Timber</a:t>
                      </a:r>
                      <a:endParaRPr lang="en-US" sz="1600" dirty="0"/>
                    </a:p>
                  </a:txBody>
                  <a:tcPr>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Timber</a:t>
                      </a:r>
                      <a:endParaRPr lang="en-US" sz="1600" dirty="0"/>
                    </a:p>
                  </a:txBody>
                  <a:tcPr>
                    <a:lnL w="12700" cap="flat" cmpd="sng" algn="ctr">
                      <a:solidFill>
                        <a:schemeClr val="accent3">
                          <a:lumMod val="60000"/>
                          <a:lumOff val="40000"/>
                        </a:schemeClr>
                      </a:solidFill>
                      <a:prstDash val="solid"/>
                      <a:round/>
                      <a:headEnd type="none" w="med" len="med"/>
                      <a:tailEnd type="none" w="med" len="med"/>
                    </a:lnL>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758962832"/>
                  </a:ext>
                </a:extLst>
              </a:tr>
              <a:tr h="370840">
                <a:tc>
                  <a:txBody>
                    <a:bodyPr/>
                    <a:lstStyle/>
                    <a:p>
                      <a:pPr algn="ctr"/>
                      <a:endParaRPr lang="en-US" sz="1600" dirty="0"/>
                    </a:p>
                  </a:txBody>
                  <a:tcPr>
                    <a:lnL w="12700" cmpd="sng">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Mutiple</a:t>
                      </a:r>
                      <a:r>
                        <a:rPr lang="pt-PT" sz="1600" baseline="0" dirty="0"/>
                        <a:t> resources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err="1"/>
                        <a:t>Mutiple</a:t>
                      </a:r>
                      <a:r>
                        <a:rPr lang="en-US" sz="1600" dirty="0"/>
                        <a:t> resources</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err="1"/>
                        <a:t>Mutiple</a:t>
                      </a:r>
                      <a:r>
                        <a:rPr lang="en-US" sz="1600" dirty="0"/>
                        <a:t> resources</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err="1"/>
                        <a:t>Mutiple</a:t>
                      </a:r>
                      <a:r>
                        <a:rPr lang="en-US" sz="1600" dirty="0"/>
                        <a:t> resources</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err="1"/>
                        <a:t>Mutiple</a:t>
                      </a:r>
                      <a:r>
                        <a:rPr lang="en-US" sz="1600" dirty="0"/>
                        <a:t> resources</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err="1"/>
                        <a:t>Mutiple</a:t>
                      </a:r>
                      <a:r>
                        <a:rPr lang="en-US" sz="1600" dirty="0"/>
                        <a:t> resources</a:t>
                      </a:r>
                    </a:p>
                  </a:txBody>
                  <a:tcPr>
                    <a:lnL w="12700" cap="flat" cmpd="sng" algn="ctr">
                      <a:solidFill>
                        <a:schemeClr val="accent3">
                          <a:lumMod val="60000"/>
                          <a:lumOff val="40000"/>
                        </a:schemeClr>
                      </a:solidFill>
                      <a:prstDash val="solid"/>
                      <a:round/>
                      <a:headEnd type="none" w="med" len="med"/>
                      <a:tailEnd type="none" w="med" len="med"/>
                    </a:lnL>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991658366"/>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Biomass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Biomass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Biomass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Biomass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Biomass</a:t>
                      </a:r>
                      <a:endParaRPr lang="en-US" sz="1600" dirty="0"/>
                    </a:p>
                  </a:txBody>
                  <a:tcPr>
                    <a:lnL w="12700" cap="flat" cmpd="sng" algn="ctr">
                      <a:solidFill>
                        <a:schemeClr val="accent3">
                          <a:lumMod val="60000"/>
                          <a:lumOff val="40000"/>
                        </a:schemeClr>
                      </a:solidFill>
                      <a:prstDash val="solid"/>
                      <a:round/>
                      <a:headEnd type="none" w="med" len="med"/>
                      <a:tailEnd type="none" w="med" len="med"/>
                    </a:lnL>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4176310085"/>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Global </a:t>
                      </a:r>
                      <a:r>
                        <a:rPr lang="pt-PT" sz="1600" dirty="0" err="1"/>
                        <a:t>warming</a:t>
                      </a:r>
                      <a:endParaRPr lang="en-US" sz="1600" dirty="0"/>
                    </a:p>
                    <a:p>
                      <a:pPr algn="ctr"/>
                      <a:r>
                        <a:rPr lang="en-US" sz="1600" dirty="0"/>
                        <a:t>C sequestration</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a:t>Global warming</a:t>
                      </a:r>
                    </a:p>
                    <a:p>
                      <a:pPr algn="ctr"/>
                      <a:r>
                        <a:rPr lang="en-US" sz="1600" dirty="0"/>
                        <a:t>C sequestration</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a:t>Global warming</a:t>
                      </a:r>
                    </a:p>
                    <a:p>
                      <a:pPr algn="ctr"/>
                      <a:r>
                        <a:rPr lang="en-US" sz="1600" dirty="0"/>
                        <a:t>C sequestration</a:t>
                      </a:r>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en-US" sz="1600" dirty="0"/>
                        <a:t>Global warming</a:t>
                      </a:r>
                    </a:p>
                    <a:p>
                      <a:pPr algn="ctr"/>
                      <a:r>
                        <a:rPr lang="en-US" sz="1600" dirty="0"/>
                        <a:t>C sequestration</a:t>
                      </a:r>
                    </a:p>
                  </a:txBody>
                  <a:tcPr>
                    <a:lnL w="12700" cap="flat" cmpd="sng" algn="ctr">
                      <a:solidFill>
                        <a:schemeClr val="accent3">
                          <a:lumMod val="60000"/>
                          <a:lumOff val="40000"/>
                        </a:schemeClr>
                      </a:solidFill>
                      <a:prstDash val="solid"/>
                      <a:round/>
                      <a:headEnd type="none" w="med" len="med"/>
                      <a:tailEnd type="none" w="med" len="med"/>
                    </a:lnL>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744175511"/>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err="1"/>
                        <a:t>Ecosystem</a:t>
                      </a:r>
                      <a:r>
                        <a:rPr lang="pt-PT" sz="1600" dirty="0"/>
                        <a:t> </a:t>
                      </a:r>
                      <a:r>
                        <a:rPr lang="pt-PT" sz="1600" dirty="0" err="1"/>
                        <a:t>services</a:t>
                      </a:r>
                      <a:r>
                        <a:rPr lang="pt-PT" sz="1600" dirty="0"/>
                        <a:t> (</a:t>
                      </a:r>
                      <a:r>
                        <a:rPr lang="pt-PT" sz="1600" dirty="0" err="1"/>
                        <a:t>biodiversity</a:t>
                      </a:r>
                      <a:r>
                        <a:rPr lang="pt-PT" sz="1600" dirty="0"/>
                        <a:t>) NWFPs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err="1"/>
                        <a:t>Ecosystem</a:t>
                      </a:r>
                      <a:r>
                        <a:rPr lang="pt-PT" sz="1600" dirty="0"/>
                        <a:t> </a:t>
                      </a:r>
                      <a:r>
                        <a:rPr lang="pt-PT" sz="1600" dirty="0" err="1"/>
                        <a:t>services</a:t>
                      </a:r>
                      <a:r>
                        <a:rPr lang="pt-PT" sz="1600" dirty="0"/>
                        <a:t> (</a:t>
                      </a:r>
                      <a:r>
                        <a:rPr lang="pt-PT" sz="1600" dirty="0" err="1"/>
                        <a:t>biodiversity</a:t>
                      </a:r>
                      <a:r>
                        <a:rPr lang="pt-PT" sz="1600" dirty="0"/>
                        <a:t>) </a:t>
                      </a:r>
                      <a:r>
                        <a:rPr lang="pt-PT" sz="1600" dirty="0" err="1"/>
                        <a:t>NWFPs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err="1"/>
                        <a:t>Ecosystem</a:t>
                      </a:r>
                      <a:r>
                        <a:rPr lang="pt-PT" sz="1600" dirty="0"/>
                        <a:t> </a:t>
                      </a:r>
                      <a:r>
                        <a:rPr lang="pt-PT" sz="1600" dirty="0" err="1"/>
                        <a:t>services</a:t>
                      </a:r>
                      <a:r>
                        <a:rPr lang="pt-PT" sz="1600" dirty="0"/>
                        <a:t> (</a:t>
                      </a:r>
                      <a:r>
                        <a:rPr lang="pt-PT" sz="1600" dirty="0" err="1"/>
                        <a:t>biodiversity</a:t>
                      </a:r>
                      <a:r>
                        <a:rPr lang="pt-PT" sz="1600" dirty="0"/>
                        <a:t>) </a:t>
                      </a:r>
                      <a:r>
                        <a:rPr lang="pt-PT" sz="1600" dirty="0" err="1"/>
                        <a:t>NWFPs</a:t>
                      </a:r>
                      <a:endParaRPr lang="en-US" sz="1600" dirty="0"/>
                    </a:p>
                  </a:txBody>
                  <a:tcPr>
                    <a:lnL w="12700" cap="flat" cmpd="sng" algn="ctr">
                      <a:solidFill>
                        <a:schemeClr val="accent3">
                          <a:lumMod val="60000"/>
                          <a:lumOff val="40000"/>
                        </a:schemeClr>
                      </a:solidFill>
                      <a:prstDash val="solid"/>
                      <a:round/>
                      <a:headEnd type="none" w="med" len="med"/>
                      <a:tailEnd type="none" w="med" len="med"/>
                    </a:lnL>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2674277568"/>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a:lnL>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pt-PT" sz="1600" dirty="0"/>
                        <a:t>Relationship with other land uses</a:t>
                      </a:r>
                      <a:endParaRPr lang="en-US" sz="1600" dirty="0"/>
                    </a:p>
                  </a:txBody>
                  <a:tcPr>
                    <a:lnL w="12700" cap="flat" cmpd="sng" algn="ctr">
                      <a:solidFill>
                        <a:schemeClr val="accent3">
                          <a:lumMod val="60000"/>
                          <a:lumOff val="40000"/>
                        </a:schemeClr>
                      </a:solidFill>
                      <a:prstDash val="solid"/>
                      <a:round/>
                      <a:headEnd type="none" w="med" len="med"/>
                      <a:tailEnd type="none" w="med" len="med"/>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tc>
                  <a:txBody>
                    <a:bodyPr/>
                    <a:lstStyle/>
                    <a:p>
                      <a:pPr algn="ctr"/>
                      <a:r>
                        <a:rPr lang="pt-PT" sz="1600" dirty="0"/>
                        <a:t>Relationship with other land uses</a:t>
                      </a:r>
                      <a:endParaRPr lang="en-US" sz="1600" dirty="0"/>
                    </a:p>
                  </a:txBody>
                  <a:tcPr>
                    <a:lnL w="12700" cap="flat" cmpd="sng" algn="ctr">
                      <a:solidFill>
                        <a:schemeClr val="accent3">
                          <a:lumMod val="60000"/>
                          <a:lumOff val="40000"/>
                        </a:schemeClr>
                      </a:solidFill>
                      <a:prstDash val="solid"/>
                      <a:round/>
                      <a:headEnd type="none" w="med" len="med"/>
                      <a:tailEnd type="none" w="med" len="med"/>
                    </a:lnL>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29613639"/>
                  </a:ext>
                </a:extLst>
              </a:tr>
              <a:tr h="370840">
                <a:tc>
                  <a:txBody>
                    <a:bodyPr/>
                    <a:lstStyle/>
                    <a:p>
                      <a:pPr algn="ctr"/>
                      <a:endParaRPr lang="en-US" sz="1600" dirty="0"/>
                    </a:p>
                  </a:txBody>
                  <a:tcP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600" dirty="0"/>
                    </a:p>
                  </a:txBody>
                  <a:tcPr>
                    <a:lnL>
                      <a:noFill/>
                    </a:lnL>
                    <a:lnR w="12700" cap="flat" cmpd="sng" algn="ctr">
                      <a:solidFill>
                        <a:schemeClr val="accent3">
                          <a:lumMod val="60000"/>
                          <a:lumOff val="40000"/>
                        </a:schemeClr>
                      </a:solid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pt-PT" sz="1600" dirty="0"/>
                        <a:t>Bioeconomy</a:t>
                      </a:r>
                      <a:endParaRPr lang="en-US" sz="1600" dirty="0"/>
                    </a:p>
                  </a:txBody>
                  <a:tcPr>
                    <a:lnL w="12700" cap="flat" cmpd="sng" algn="ctr">
                      <a:solidFill>
                        <a:schemeClr val="accent3">
                          <a:lumMod val="60000"/>
                          <a:lumOff val="40000"/>
                        </a:schemeClr>
                      </a:solidFill>
                      <a:prstDash val="solid"/>
                      <a:round/>
                      <a:headEnd type="none" w="med" len="med"/>
                      <a:tailEnd type="none" w="med" len="med"/>
                    </a:lnL>
                    <a:lnT w="12700" cap="flat" cmpd="sng" algn="ctr">
                      <a:solidFill>
                        <a:schemeClr val="accent3">
                          <a:lumMod val="60000"/>
                          <a:lumOff val="40000"/>
                        </a:schemeClr>
                      </a:solidFill>
                      <a:prstDash val="solid"/>
                      <a:round/>
                      <a:headEnd type="none" w="med" len="med"/>
                      <a:tailEnd type="none" w="med" len="med"/>
                    </a:lnT>
                  </a:tcPr>
                </a:tc>
                <a:extLst>
                  <a:ext uri="{0D108BD9-81ED-4DB2-BD59-A6C34878D82A}">
                    <a16:rowId xmlns:a16="http://schemas.microsoft.com/office/drawing/2014/main" val="1616193563"/>
                  </a:ext>
                </a:extLst>
              </a:tr>
            </a:tbl>
          </a:graphicData>
        </a:graphic>
      </p:graphicFrame>
      <p:sp>
        <p:nvSpPr>
          <p:cNvPr id="5" name="TextBox 4"/>
          <p:cNvSpPr txBox="1"/>
          <p:nvPr/>
        </p:nvSpPr>
        <p:spPr>
          <a:xfrm>
            <a:off x="8110800" y="6300028"/>
            <a:ext cx="3816424" cy="369332"/>
          </a:xfrm>
          <a:prstGeom prst="rect">
            <a:avLst/>
          </a:prstGeom>
          <a:noFill/>
        </p:spPr>
        <p:txBody>
          <a:bodyPr wrap="square" rtlCol="0">
            <a:spAutoFit/>
          </a:bodyPr>
          <a:lstStyle/>
          <a:p>
            <a:pPr algn="r"/>
            <a:r>
              <a:rPr lang="pt-PT" dirty="0">
                <a:solidFill>
                  <a:srgbClr val="008000"/>
                </a:solidFill>
              </a:rPr>
              <a:t>(adapted </a:t>
            </a:r>
            <a:r>
              <a:rPr lang="en-US" dirty="0">
                <a:solidFill>
                  <a:srgbClr val="008000"/>
                </a:solidFill>
              </a:rPr>
              <a:t>from Lund &amp; Smith, 1997</a:t>
            </a:r>
            <a:r>
              <a:rPr lang="pt-PT" dirty="0">
                <a:solidFill>
                  <a:srgbClr val="008000"/>
                </a:solidFill>
              </a:rPr>
              <a:t>)</a:t>
            </a:r>
            <a:endParaRPr lang="en-US" dirty="0">
              <a:solidFill>
                <a:srgbClr val="008000"/>
              </a:solidFill>
            </a:endParaRPr>
          </a:p>
        </p:txBody>
      </p:sp>
    </p:spTree>
    <p:extLst>
      <p:ext uri="{BB962C8B-B14F-4D97-AF65-F5344CB8AC3E}">
        <p14:creationId xmlns:p14="http://schemas.microsoft.com/office/powerpoint/2010/main" val="3206206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PT" sz="2800" dirty="0" err="1"/>
              <a:t>Evolution</a:t>
            </a:r>
            <a:r>
              <a:rPr lang="pt-PT" sz="2800" dirty="0"/>
              <a:t> </a:t>
            </a:r>
            <a:r>
              <a:rPr lang="pt-PT" sz="2800" dirty="0" err="1"/>
              <a:t>of</a:t>
            </a:r>
            <a:r>
              <a:rPr lang="pt-PT" sz="2800" dirty="0"/>
              <a:t> </a:t>
            </a:r>
            <a:r>
              <a:rPr lang="pt-PT" sz="2800" dirty="0" err="1"/>
              <a:t>forestry</a:t>
            </a:r>
            <a:r>
              <a:rPr lang="pt-PT" sz="2800" dirty="0"/>
              <a:t> </a:t>
            </a:r>
            <a:r>
              <a:rPr lang="pt-PT" sz="2800" dirty="0" err="1"/>
              <a:t>and</a:t>
            </a:r>
            <a:r>
              <a:rPr lang="pt-PT" sz="2800" dirty="0"/>
              <a:t> </a:t>
            </a:r>
            <a:r>
              <a:rPr lang="pt-PT" sz="2800" dirty="0" err="1"/>
              <a:t>forest</a:t>
            </a:r>
            <a:r>
              <a:rPr lang="pt-PT" sz="2800" dirty="0"/>
              <a:t> management</a:t>
            </a:r>
          </a:p>
        </p:txBody>
      </p:sp>
      <p:sp>
        <p:nvSpPr>
          <p:cNvPr id="3" name="Content Placeholder 2"/>
          <p:cNvSpPr>
            <a:spLocks noGrp="1"/>
          </p:cNvSpPr>
          <p:nvPr>
            <p:ph idx="1"/>
          </p:nvPr>
        </p:nvSpPr>
        <p:spPr/>
        <p:txBody>
          <a:bodyPr>
            <a:normAutofit/>
          </a:bodyPr>
          <a:lstStyle/>
          <a:p>
            <a:r>
              <a:rPr lang="pt-PT" altLang="pt-PT" sz="2400" dirty="0" err="1"/>
              <a:t>The</a:t>
            </a:r>
            <a:r>
              <a:rPr lang="pt-PT" altLang="pt-PT" sz="2400" dirty="0"/>
              <a:t> </a:t>
            </a:r>
            <a:r>
              <a:rPr lang="pt-PT" altLang="pt-PT" sz="2400" dirty="0" err="1"/>
              <a:t>evolution</a:t>
            </a:r>
            <a:r>
              <a:rPr lang="pt-PT" altLang="pt-PT" sz="2400" dirty="0"/>
              <a:t> </a:t>
            </a:r>
            <a:r>
              <a:rPr lang="pt-PT" altLang="pt-PT" sz="2400" dirty="0" err="1"/>
              <a:t>of</a:t>
            </a:r>
            <a:r>
              <a:rPr lang="pt-PT" altLang="pt-PT" sz="2400" dirty="0"/>
              <a:t> </a:t>
            </a:r>
            <a:r>
              <a:rPr lang="pt-PT" altLang="pt-PT" sz="2400" dirty="0" err="1"/>
              <a:t>forestry</a:t>
            </a:r>
            <a:r>
              <a:rPr lang="pt-PT" altLang="pt-PT" sz="2400" dirty="0"/>
              <a:t> </a:t>
            </a:r>
            <a:r>
              <a:rPr lang="pt-PT" altLang="pt-PT" sz="2400" dirty="0" err="1"/>
              <a:t>made</a:t>
            </a:r>
            <a:r>
              <a:rPr lang="pt-PT" altLang="pt-PT" sz="2400" dirty="0"/>
              <a:t> </a:t>
            </a:r>
            <a:r>
              <a:rPr lang="pt-PT" altLang="pt-PT" sz="2400" dirty="0" err="1"/>
              <a:t>the</a:t>
            </a:r>
            <a:r>
              <a:rPr lang="pt-PT" altLang="pt-PT" sz="2400" dirty="0"/>
              <a:t> </a:t>
            </a:r>
            <a:r>
              <a:rPr lang="pt-PT" altLang="pt-PT" sz="2400" dirty="0" err="1"/>
              <a:t>interaction</a:t>
            </a:r>
            <a:r>
              <a:rPr lang="pt-PT" altLang="pt-PT" sz="2400" dirty="0"/>
              <a:t> </a:t>
            </a:r>
            <a:r>
              <a:rPr lang="pt-PT" altLang="pt-PT" sz="2400" dirty="0" err="1"/>
              <a:t>between</a:t>
            </a:r>
            <a:r>
              <a:rPr lang="pt-PT" altLang="pt-PT" sz="2400" dirty="0"/>
              <a:t> </a:t>
            </a:r>
            <a:r>
              <a:rPr lang="pt-PT" altLang="pt-PT" sz="2400" dirty="0" err="1"/>
              <a:t>man</a:t>
            </a:r>
            <a:r>
              <a:rPr lang="pt-PT" altLang="pt-PT" sz="2400" dirty="0"/>
              <a:t> </a:t>
            </a:r>
            <a:r>
              <a:rPr lang="pt-PT" altLang="pt-PT" sz="2400" dirty="0" err="1"/>
              <a:t>and</a:t>
            </a:r>
            <a:r>
              <a:rPr lang="pt-PT" altLang="pt-PT" sz="2400" dirty="0"/>
              <a:t> </a:t>
            </a:r>
            <a:r>
              <a:rPr lang="pt-PT" altLang="pt-PT" sz="2400" dirty="0" err="1"/>
              <a:t>the</a:t>
            </a:r>
            <a:r>
              <a:rPr lang="pt-PT" altLang="pt-PT" sz="2400" dirty="0"/>
              <a:t> </a:t>
            </a:r>
            <a:r>
              <a:rPr lang="pt-PT" altLang="pt-PT" sz="2400" dirty="0" err="1"/>
              <a:t>forest</a:t>
            </a:r>
            <a:r>
              <a:rPr lang="pt-PT" altLang="pt-PT" sz="2400" dirty="0"/>
              <a:t> – </a:t>
            </a:r>
            <a:r>
              <a:rPr lang="pt-PT" altLang="pt-PT" sz="2400" dirty="0" err="1">
                <a:solidFill>
                  <a:srgbClr val="008000"/>
                </a:solidFill>
              </a:rPr>
              <a:t>forest</a:t>
            </a:r>
            <a:r>
              <a:rPr lang="pt-PT" altLang="pt-PT" sz="2400" dirty="0">
                <a:solidFill>
                  <a:srgbClr val="008000"/>
                </a:solidFill>
              </a:rPr>
              <a:t> management </a:t>
            </a:r>
            <a:r>
              <a:rPr lang="pt-PT" altLang="pt-PT" sz="2400" dirty="0"/>
              <a:t>– more </a:t>
            </a:r>
            <a:r>
              <a:rPr lang="pt-PT" altLang="pt-PT" sz="2400" dirty="0" err="1"/>
              <a:t>and</a:t>
            </a:r>
            <a:r>
              <a:rPr lang="pt-PT" altLang="pt-PT" sz="2400" dirty="0"/>
              <a:t> more </a:t>
            </a:r>
            <a:r>
              <a:rPr lang="pt-PT" altLang="pt-PT" sz="2400" dirty="0" err="1"/>
              <a:t>difficult</a:t>
            </a:r>
            <a:endParaRPr lang="pt-PT" altLang="pt-PT" sz="2400" dirty="0"/>
          </a:p>
          <a:p>
            <a:r>
              <a:rPr lang="pt-PT" altLang="pt-PT" sz="2400" dirty="0" err="1"/>
              <a:t>Forest</a:t>
            </a:r>
            <a:r>
              <a:rPr lang="pt-PT" altLang="pt-PT" sz="2400" dirty="0"/>
              <a:t> management </a:t>
            </a:r>
            <a:r>
              <a:rPr lang="pt-PT" altLang="pt-PT" sz="2400" dirty="0" err="1"/>
              <a:t>is</a:t>
            </a:r>
            <a:r>
              <a:rPr lang="pt-PT" altLang="pt-PT" sz="2400" dirty="0"/>
              <a:t> </a:t>
            </a:r>
            <a:r>
              <a:rPr lang="pt-PT" altLang="pt-PT" sz="2400" dirty="0" err="1"/>
              <a:t>nowadays</a:t>
            </a:r>
            <a:r>
              <a:rPr lang="pt-PT" altLang="pt-PT" sz="2400" dirty="0"/>
              <a:t> </a:t>
            </a:r>
            <a:r>
              <a:rPr lang="pt-PT" altLang="pt-PT" sz="2400" dirty="0" err="1"/>
              <a:t>not</a:t>
            </a:r>
            <a:r>
              <a:rPr lang="pt-PT" altLang="pt-PT" sz="2400" dirty="0"/>
              <a:t> </a:t>
            </a:r>
            <a:r>
              <a:rPr lang="pt-PT" altLang="pt-PT" sz="2400" dirty="0" err="1"/>
              <a:t>an</a:t>
            </a:r>
            <a:r>
              <a:rPr lang="pt-PT" altLang="pt-PT" sz="2400" dirty="0"/>
              <a:t> </a:t>
            </a:r>
            <a:r>
              <a:rPr lang="pt-PT" altLang="pt-PT" sz="2400" dirty="0" err="1"/>
              <a:t>easy</a:t>
            </a:r>
            <a:r>
              <a:rPr lang="pt-PT" altLang="pt-PT" sz="2400" dirty="0"/>
              <a:t> </a:t>
            </a:r>
            <a:r>
              <a:rPr lang="pt-PT" altLang="pt-PT" sz="2400" dirty="0" err="1"/>
              <a:t>task</a:t>
            </a:r>
            <a:r>
              <a:rPr lang="pt-PT" altLang="pt-PT" sz="2400" dirty="0"/>
              <a:t>...</a:t>
            </a:r>
          </a:p>
          <a:p>
            <a:r>
              <a:rPr lang="pt-PT" altLang="pt-PT" sz="2400" dirty="0"/>
              <a:t>In 2000 </a:t>
            </a:r>
            <a:r>
              <a:rPr lang="pt-PT" altLang="pt-PT" sz="2400" dirty="0" err="1">
                <a:solidFill>
                  <a:srgbClr val="008000"/>
                </a:solidFill>
              </a:rPr>
              <a:t>multifunctional</a:t>
            </a:r>
            <a:r>
              <a:rPr lang="pt-PT" altLang="pt-PT" sz="2400" dirty="0"/>
              <a:t> </a:t>
            </a:r>
            <a:r>
              <a:rPr lang="pt-PT" altLang="pt-PT" sz="2400" dirty="0" err="1"/>
              <a:t>sustainable</a:t>
            </a:r>
            <a:r>
              <a:rPr lang="pt-PT" altLang="pt-PT" sz="2400" dirty="0"/>
              <a:t> </a:t>
            </a:r>
            <a:r>
              <a:rPr lang="pt-PT" altLang="pt-PT" sz="2400" dirty="0" err="1"/>
              <a:t>forest</a:t>
            </a:r>
            <a:r>
              <a:rPr lang="pt-PT" altLang="pt-PT" sz="2400" dirty="0"/>
              <a:t> management (MCPFC) </a:t>
            </a:r>
            <a:r>
              <a:rPr lang="pt-PT" altLang="pt-PT" sz="2400" dirty="0" err="1"/>
              <a:t>was</a:t>
            </a:r>
            <a:r>
              <a:rPr lang="pt-PT" altLang="pt-PT" sz="2400" dirty="0"/>
              <a:t> in </a:t>
            </a:r>
            <a:r>
              <a:rPr lang="pt-PT" altLang="pt-PT" sz="2400" dirty="0" err="1"/>
              <a:t>the</a:t>
            </a:r>
            <a:r>
              <a:rPr lang="pt-PT" altLang="pt-PT" sz="2400" dirty="0"/>
              <a:t> </a:t>
            </a:r>
            <a:r>
              <a:rPr lang="pt-PT" altLang="pt-PT" sz="2400" dirty="0" err="1"/>
              <a:t>order</a:t>
            </a:r>
            <a:r>
              <a:rPr lang="pt-PT" altLang="pt-PT" sz="2400" dirty="0"/>
              <a:t> </a:t>
            </a:r>
            <a:r>
              <a:rPr lang="pt-PT" altLang="pt-PT" sz="2400" dirty="0" err="1"/>
              <a:t>of</a:t>
            </a:r>
            <a:r>
              <a:rPr lang="pt-PT" altLang="pt-PT" sz="2400" dirty="0"/>
              <a:t> </a:t>
            </a:r>
            <a:r>
              <a:rPr lang="pt-PT" altLang="pt-PT" sz="2400" dirty="0" err="1"/>
              <a:t>the</a:t>
            </a:r>
            <a:r>
              <a:rPr lang="pt-PT" altLang="pt-PT" sz="2400" dirty="0"/>
              <a:t> </a:t>
            </a:r>
            <a:r>
              <a:rPr lang="pt-PT" altLang="pt-PT" sz="2400" dirty="0" err="1"/>
              <a:t>day</a:t>
            </a:r>
            <a:r>
              <a:rPr lang="pt-PT" altLang="pt-PT" sz="2400" dirty="0"/>
              <a:t>:</a:t>
            </a:r>
          </a:p>
          <a:p>
            <a:pPr lvl="1"/>
            <a:r>
              <a:rPr lang="pt-PT" altLang="pt-PT" dirty="0" err="1"/>
              <a:t>Pan-European</a:t>
            </a:r>
            <a:r>
              <a:rPr lang="pt-PT" altLang="pt-PT" dirty="0"/>
              <a:t> (</a:t>
            </a:r>
            <a:r>
              <a:rPr lang="pt-PT" altLang="pt-PT" dirty="0" err="1"/>
              <a:t>and</a:t>
            </a:r>
            <a:r>
              <a:rPr lang="pt-PT" altLang="pt-PT" dirty="0"/>
              <a:t> </a:t>
            </a:r>
            <a:r>
              <a:rPr lang="pt-PT" altLang="pt-PT" dirty="0" err="1"/>
              <a:t>other</a:t>
            </a:r>
            <a:r>
              <a:rPr lang="pt-PT" altLang="pt-PT" dirty="0"/>
              <a:t>) </a:t>
            </a:r>
            <a:r>
              <a:rPr lang="pt-PT" altLang="pt-PT" dirty="0" err="1"/>
              <a:t>criteria</a:t>
            </a:r>
            <a:r>
              <a:rPr lang="pt-PT" altLang="pt-PT" dirty="0"/>
              <a:t> and </a:t>
            </a:r>
            <a:r>
              <a:rPr lang="pt-PT" altLang="pt-PT" dirty="0" err="1"/>
              <a:t>indicators</a:t>
            </a:r>
            <a:r>
              <a:rPr lang="pt-PT" altLang="pt-PT" dirty="0"/>
              <a:t> / </a:t>
            </a:r>
            <a:r>
              <a:rPr lang="pt-PT" altLang="pt-PT" dirty="0" err="1"/>
              <a:t>certification</a:t>
            </a:r>
            <a:r>
              <a:rPr lang="pt-PT" altLang="pt-PT" dirty="0"/>
              <a:t> </a:t>
            </a:r>
            <a:r>
              <a:rPr lang="pt-PT" altLang="pt-PT" dirty="0" err="1"/>
              <a:t>schemes</a:t>
            </a:r>
            <a:r>
              <a:rPr lang="pt-PT" altLang="pt-PT" dirty="0"/>
              <a:t> came to </a:t>
            </a:r>
            <a:r>
              <a:rPr lang="pt-PT" altLang="pt-PT" dirty="0" err="1"/>
              <a:t>the</a:t>
            </a:r>
            <a:r>
              <a:rPr lang="pt-PT" altLang="pt-PT" dirty="0"/>
              <a:t> agenda</a:t>
            </a:r>
          </a:p>
          <a:p>
            <a:pPr lvl="1"/>
            <a:endParaRPr lang="pt-PT" altLang="pt-PT" dirty="0"/>
          </a:p>
          <a:p>
            <a:endParaRPr lang="pt-PT" altLang="pt-PT" sz="2400" dirty="0"/>
          </a:p>
          <a:p>
            <a:endParaRPr lang="pt-PT" sz="3200" dirty="0"/>
          </a:p>
        </p:txBody>
      </p:sp>
    </p:spTree>
    <p:extLst>
      <p:ext uri="{BB962C8B-B14F-4D97-AF65-F5344CB8AC3E}">
        <p14:creationId xmlns:p14="http://schemas.microsoft.com/office/powerpoint/2010/main" val="8904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PT" sz="2800" dirty="0" err="1"/>
              <a:t>Evolution</a:t>
            </a:r>
            <a:r>
              <a:rPr lang="pt-PT" sz="2800" dirty="0"/>
              <a:t> </a:t>
            </a:r>
            <a:r>
              <a:rPr lang="pt-PT" sz="2800" dirty="0" err="1"/>
              <a:t>of</a:t>
            </a:r>
            <a:r>
              <a:rPr lang="pt-PT" sz="2800" dirty="0"/>
              <a:t> </a:t>
            </a:r>
            <a:r>
              <a:rPr lang="pt-PT" sz="2800" dirty="0" err="1"/>
              <a:t>forestry</a:t>
            </a:r>
            <a:r>
              <a:rPr lang="pt-PT" sz="2800" dirty="0"/>
              <a:t> </a:t>
            </a:r>
            <a:r>
              <a:rPr lang="pt-PT" sz="2800" dirty="0" err="1"/>
              <a:t>and</a:t>
            </a:r>
            <a:r>
              <a:rPr lang="pt-PT" sz="2800" dirty="0"/>
              <a:t> </a:t>
            </a:r>
            <a:r>
              <a:rPr lang="pt-PT" sz="2800" dirty="0" err="1"/>
              <a:t>forest</a:t>
            </a:r>
            <a:r>
              <a:rPr lang="pt-PT" sz="2800" dirty="0"/>
              <a:t> management</a:t>
            </a:r>
          </a:p>
        </p:txBody>
      </p:sp>
      <p:sp>
        <p:nvSpPr>
          <p:cNvPr id="3" name="Content Placeholder 2"/>
          <p:cNvSpPr>
            <a:spLocks noGrp="1"/>
          </p:cNvSpPr>
          <p:nvPr>
            <p:ph idx="1"/>
          </p:nvPr>
        </p:nvSpPr>
        <p:spPr/>
        <p:txBody>
          <a:bodyPr>
            <a:normAutofit/>
          </a:bodyPr>
          <a:lstStyle/>
          <a:p>
            <a:r>
              <a:rPr lang="pt-PT" altLang="pt-PT" sz="2400" dirty="0" err="1"/>
              <a:t>The</a:t>
            </a:r>
            <a:r>
              <a:rPr lang="pt-PT" altLang="pt-PT" sz="2400" dirty="0"/>
              <a:t> </a:t>
            </a:r>
            <a:r>
              <a:rPr lang="pt-PT" altLang="pt-PT" sz="2400" dirty="0" err="1"/>
              <a:t>evolution</a:t>
            </a:r>
            <a:r>
              <a:rPr lang="pt-PT" altLang="pt-PT" sz="2400" dirty="0"/>
              <a:t> </a:t>
            </a:r>
            <a:r>
              <a:rPr lang="pt-PT" altLang="pt-PT" sz="2400" dirty="0" err="1"/>
              <a:t>of</a:t>
            </a:r>
            <a:r>
              <a:rPr lang="pt-PT" altLang="pt-PT" sz="2400" dirty="0"/>
              <a:t> </a:t>
            </a:r>
            <a:r>
              <a:rPr lang="pt-PT" altLang="pt-PT" sz="2400" dirty="0" err="1"/>
              <a:t>forestry</a:t>
            </a:r>
            <a:r>
              <a:rPr lang="pt-PT" altLang="pt-PT" sz="2400" dirty="0"/>
              <a:t> </a:t>
            </a:r>
            <a:r>
              <a:rPr lang="pt-PT" altLang="pt-PT" sz="2400" dirty="0" err="1"/>
              <a:t>made</a:t>
            </a:r>
            <a:r>
              <a:rPr lang="pt-PT" altLang="pt-PT" sz="2400" dirty="0"/>
              <a:t> </a:t>
            </a:r>
            <a:r>
              <a:rPr lang="pt-PT" altLang="pt-PT" sz="2400" dirty="0" err="1"/>
              <a:t>the</a:t>
            </a:r>
            <a:r>
              <a:rPr lang="pt-PT" altLang="pt-PT" sz="2400" dirty="0"/>
              <a:t> </a:t>
            </a:r>
            <a:r>
              <a:rPr lang="pt-PT" altLang="pt-PT" sz="2400" dirty="0" err="1"/>
              <a:t>interaction</a:t>
            </a:r>
            <a:r>
              <a:rPr lang="pt-PT" altLang="pt-PT" sz="2400" dirty="0"/>
              <a:t> </a:t>
            </a:r>
            <a:r>
              <a:rPr lang="pt-PT" altLang="pt-PT" sz="2400" dirty="0" err="1"/>
              <a:t>between</a:t>
            </a:r>
            <a:r>
              <a:rPr lang="pt-PT" altLang="pt-PT" sz="2400" dirty="0"/>
              <a:t> </a:t>
            </a:r>
            <a:r>
              <a:rPr lang="pt-PT" altLang="pt-PT" sz="2400" dirty="0" err="1"/>
              <a:t>man</a:t>
            </a:r>
            <a:r>
              <a:rPr lang="pt-PT" altLang="pt-PT" sz="2400" dirty="0"/>
              <a:t> </a:t>
            </a:r>
            <a:r>
              <a:rPr lang="pt-PT" altLang="pt-PT" sz="2400" dirty="0" err="1"/>
              <a:t>and</a:t>
            </a:r>
            <a:r>
              <a:rPr lang="pt-PT" altLang="pt-PT" sz="2400" dirty="0"/>
              <a:t> </a:t>
            </a:r>
            <a:r>
              <a:rPr lang="pt-PT" altLang="pt-PT" sz="2400" dirty="0" err="1"/>
              <a:t>the</a:t>
            </a:r>
            <a:r>
              <a:rPr lang="pt-PT" altLang="pt-PT" sz="2400" dirty="0"/>
              <a:t> </a:t>
            </a:r>
            <a:r>
              <a:rPr lang="pt-PT" altLang="pt-PT" sz="2400" dirty="0" err="1"/>
              <a:t>forest</a:t>
            </a:r>
            <a:r>
              <a:rPr lang="pt-PT" altLang="pt-PT" sz="2400" dirty="0"/>
              <a:t> – </a:t>
            </a:r>
            <a:r>
              <a:rPr lang="pt-PT" altLang="pt-PT" sz="2400" dirty="0" err="1"/>
              <a:t>forest</a:t>
            </a:r>
            <a:r>
              <a:rPr lang="pt-PT" altLang="pt-PT" sz="2400" dirty="0"/>
              <a:t> management – more </a:t>
            </a:r>
            <a:r>
              <a:rPr lang="pt-PT" altLang="pt-PT" sz="2400" dirty="0" err="1"/>
              <a:t>and</a:t>
            </a:r>
            <a:r>
              <a:rPr lang="pt-PT" altLang="pt-PT" sz="2400" dirty="0"/>
              <a:t> more </a:t>
            </a:r>
            <a:r>
              <a:rPr lang="pt-PT" altLang="pt-PT" sz="2400" dirty="0" err="1"/>
              <a:t>difficult</a:t>
            </a:r>
            <a:endParaRPr lang="pt-PT" altLang="pt-PT" sz="2400" dirty="0"/>
          </a:p>
          <a:p>
            <a:r>
              <a:rPr lang="pt-PT" altLang="pt-PT" sz="2400" dirty="0" err="1"/>
              <a:t>Forest</a:t>
            </a:r>
            <a:r>
              <a:rPr lang="pt-PT" altLang="pt-PT" sz="2400" dirty="0"/>
              <a:t> management </a:t>
            </a:r>
            <a:r>
              <a:rPr lang="pt-PT" altLang="pt-PT" sz="2400" dirty="0" err="1"/>
              <a:t>is</a:t>
            </a:r>
            <a:r>
              <a:rPr lang="pt-PT" altLang="pt-PT" sz="2400" dirty="0"/>
              <a:t> </a:t>
            </a:r>
            <a:r>
              <a:rPr lang="pt-PT" altLang="pt-PT" sz="2400" dirty="0" err="1"/>
              <a:t>nowadays</a:t>
            </a:r>
            <a:r>
              <a:rPr lang="pt-PT" altLang="pt-PT" sz="2400" dirty="0"/>
              <a:t> </a:t>
            </a:r>
            <a:r>
              <a:rPr lang="pt-PT" altLang="pt-PT" sz="2400" dirty="0" err="1"/>
              <a:t>not</a:t>
            </a:r>
            <a:r>
              <a:rPr lang="pt-PT" altLang="pt-PT" sz="2400" dirty="0"/>
              <a:t> </a:t>
            </a:r>
            <a:r>
              <a:rPr lang="pt-PT" altLang="pt-PT" sz="2400" dirty="0" err="1"/>
              <a:t>an</a:t>
            </a:r>
            <a:r>
              <a:rPr lang="pt-PT" altLang="pt-PT" sz="2400" dirty="0"/>
              <a:t> </a:t>
            </a:r>
            <a:r>
              <a:rPr lang="pt-PT" altLang="pt-PT" sz="2400" dirty="0" err="1"/>
              <a:t>easy</a:t>
            </a:r>
            <a:r>
              <a:rPr lang="pt-PT" altLang="pt-PT" sz="2400" dirty="0"/>
              <a:t> </a:t>
            </a:r>
            <a:r>
              <a:rPr lang="pt-PT" altLang="pt-PT" sz="2400" dirty="0" err="1"/>
              <a:t>task</a:t>
            </a:r>
            <a:r>
              <a:rPr lang="pt-PT" altLang="pt-PT" sz="2400" dirty="0"/>
              <a:t>...</a:t>
            </a:r>
          </a:p>
          <a:p>
            <a:r>
              <a:rPr lang="pt-PT" altLang="pt-PT" sz="2400" dirty="0"/>
              <a:t>In 2000 </a:t>
            </a:r>
            <a:r>
              <a:rPr lang="pt-PT" altLang="pt-PT" sz="2400" dirty="0" err="1">
                <a:solidFill>
                  <a:srgbClr val="008000"/>
                </a:solidFill>
              </a:rPr>
              <a:t>multifunctional</a:t>
            </a:r>
            <a:r>
              <a:rPr lang="pt-PT" altLang="pt-PT" sz="2400" dirty="0"/>
              <a:t> </a:t>
            </a:r>
            <a:r>
              <a:rPr lang="pt-PT" altLang="pt-PT" sz="2400" dirty="0" err="1"/>
              <a:t>sustainable</a:t>
            </a:r>
            <a:r>
              <a:rPr lang="pt-PT" altLang="pt-PT" sz="2400" dirty="0"/>
              <a:t> </a:t>
            </a:r>
            <a:r>
              <a:rPr lang="pt-PT" altLang="pt-PT" sz="2400" dirty="0" err="1"/>
              <a:t>forest</a:t>
            </a:r>
            <a:r>
              <a:rPr lang="pt-PT" altLang="pt-PT" sz="2400" dirty="0"/>
              <a:t> management (MCPFC) </a:t>
            </a:r>
            <a:r>
              <a:rPr lang="pt-PT" altLang="pt-PT" sz="2400" dirty="0" err="1"/>
              <a:t>was</a:t>
            </a:r>
            <a:r>
              <a:rPr lang="pt-PT" altLang="pt-PT" sz="2400" dirty="0"/>
              <a:t> in </a:t>
            </a:r>
            <a:r>
              <a:rPr lang="pt-PT" altLang="pt-PT" sz="2400" dirty="0" err="1"/>
              <a:t>the</a:t>
            </a:r>
            <a:r>
              <a:rPr lang="pt-PT" altLang="pt-PT" sz="2400" dirty="0"/>
              <a:t> </a:t>
            </a:r>
            <a:r>
              <a:rPr lang="pt-PT" altLang="pt-PT" sz="2400" dirty="0" err="1"/>
              <a:t>order</a:t>
            </a:r>
            <a:r>
              <a:rPr lang="pt-PT" altLang="pt-PT" sz="2400" dirty="0"/>
              <a:t> </a:t>
            </a:r>
            <a:r>
              <a:rPr lang="pt-PT" altLang="pt-PT" sz="2400" dirty="0" err="1"/>
              <a:t>of</a:t>
            </a:r>
            <a:r>
              <a:rPr lang="pt-PT" altLang="pt-PT" sz="2400" dirty="0"/>
              <a:t> </a:t>
            </a:r>
            <a:r>
              <a:rPr lang="pt-PT" altLang="pt-PT" sz="2400" dirty="0" err="1"/>
              <a:t>the</a:t>
            </a:r>
            <a:r>
              <a:rPr lang="pt-PT" altLang="pt-PT" sz="2400" dirty="0"/>
              <a:t> </a:t>
            </a:r>
            <a:r>
              <a:rPr lang="pt-PT" altLang="pt-PT" sz="2400" dirty="0" err="1"/>
              <a:t>day</a:t>
            </a:r>
            <a:r>
              <a:rPr lang="pt-PT" altLang="pt-PT" sz="2400" dirty="0"/>
              <a:t>:</a:t>
            </a:r>
          </a:p>
          <a:p>
            <a:pPr lvl="1"/>
            <a:r>
              <a:rPr lang="pt-PT" altLang="pt-PT" dirty="0"/>
              <a:t>Pan-European criteria and </a:t>
            </a:r>
            <a:r>
              <a:rPr lang="pt-PT" altLang="pt-PT" dirty="0" err="1"/>
              <a:t>indicators</a:t>
            </a:r>
            <a:r>
              <a:rPr lang="pt-PT" altLang="pt-PT" dirty="0"/>
              <a:t>  / </a:t>
            </a:r>
            <a:r>
              <a:rPr lang="pt-PT" altLang="pt-PT" dirty="0" err="1"/>
              <a:t>certification</a:t>
            </a:r>
            <a:endParaRPr lang="pt-PT" altLang="pt-PT" dirty="0"/>
          </a:p>
          <a:p>
            <a:r>
              <a:rPr lang="en-GB" altLang="pt-PT" dirty="0"/>
              <a:t>The importance of </a:t>
            </a:r>
            <a:r>
              <a:rPr lang="en-GB" altLang="pt-PT" dirty="0">
                <a:solidFill>
                  <a:srgbClr val="008000"/>
                </a:solidFill>
              </a:rPr>
              <a:t>ecosystem services </a:t>
            </a:r>
            <a:r>
              <a:rPr lang="en-GB" altLang="pt-PT" dirty="0"/>
              <a:t>became relevant  </a:t>
            </a:r>
            <a:endParaRPr lang="pt-PT" altLang="pt-PT" dirty="0"/>
          </a:p>
          <a:p>
            <a:endParaRPr lang="pt-PT" altLang="pt-PT" sz="2400" dirty="0"/>
          </a:p>
          <a:p>
            <a:endParaRPr lang="pt-PT" sz="3200" dirty="0"/>
          </a:p>
        </p:txBody>
      </p:sp>
    </p:spTree>
    <p:extLst>
      <p:ext uri="{BB962C8B-B14F-4D97-AF65-F5344CB8AC3E}">
        <p14:creationId xmlns:p14="http://schemas.microsoft.com/office/powerpoint/2010/main" val="374787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a:t>Ecosystem</a:t>
            </a:r>
            <a:r>
              <a:rPr lang="pt-PT" dirty="0"/>
              <a:t> </a:t>
            </a:r>
            <a:r>
              <a:rPr lang="pt-PT" dirty="0" err="1"/>
              <a:t>services</a:t>
            </a:r>
            <a:endParaRPr lang="en-US" dirty="0"/>
          </a:p>
        </p:txBody>
      </p:sp>
      <p:sp>
        <p:nvSpPr>
          <p:cNvPr id="3" name="Content Placeholder 2"/>
          <p:cNvSpPr>
            <a:spLocks noGrp="1"/>
          </p:cNvSpPr>
          <p:nvPr>
            <p:ph idx="1"/>
          </p:nvPr>
        </p:nvSpPr>
        <p:spPr/>
        <p:txBody>
          <a:bodyPr>
            <a:normAutofit/>
          </a:bodyPr>
          <a:lstStyle/>
          <a:p>
            <a:r>
              <a:rPr lang="en-US" dirty="0"/>
              <a:t>Ecosystem services are the benefices that nature provides to man and that are essential for man survival, being associated with the quality of life and welfare of society</a:t>
            </a:r>
            <a:r>
              <a:rPr lang="es-ES" dirty="0"/>
              <a:t>:</a:t>
            </a:r>
          </a:p>
          <a:p>
            <a:pPr lvl="1"/>
            <a:r>
              <a:rPr lang="en-US" dirty="0"/>
              <a:t>Forests provide wood, food, medicinal substances and fibers, purify water, regulate climate and produce genetic resources</a:t>
            </a:r>
          </a:p>
          <a:p>
            <a:pPr lvl="1"/>
            <a:r>
              <a:rPr lang="en-US" dirty="0"/>
              <a:t>Protection against natural disasters, erosion control, pollination, fertilization of soil by animal feces, decomposition of animals and plants by microorganisms</a:t>
            </a:r>
          </a:p>
          <a:p>
            <a:pPr lvl="1"/>
            <a:r>
              <a:rPr lang="en-US" dirty="0"/>
              <a:t>Fluvial systems offer fresh water, energy and recreation</a:t>
            </a:r>
          </a:p>
          <a:p>
            <a:pPr lvl="1"/>
            <a:r>
              <a:rPr lang="en-US" dirty="0"/>
              <a:t>The wet coastal areas filter residues, mitigate floods and serve as a nursery for commercial fishing</a:t>
            </a:r>
            <a:endParaRPr lang="es-ES" dirty="0"/>
          </a:p>
        </p:txBody>
      </p:sp>
    </p:spTree>
    <p:extLst>
      <p:ext uri="{BB962C8B-B14F-4D97-AF65-F5344CB8AC3E}">
        <p14:creationId xmlns:p14="http://schemas.microsoft.com/office/powerpoint/2010/main" val="21401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err="1"/>
              <a:t>Ecosystem</a:t>
            </a:r>
            <a:r>
              <a:rPr lang="pt-PT" dirty="0"/>
              <a:t> </a:t>
            </a:r>
            <a:r>
              <a:rPr lang="pt-PT" dirty="0" err="1"/>
              <a:t>services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798484928"/>
              </p:ext>
            </p:extLst>
          </p:nvPr>
        </p:nvGraphicFramePr>
        <p:xfrm>
          <a:off x="767408" y="1052736"/>
          <a:ext cx="10945215" cy="5290766"/>
        </p:xfrm>
        <a:graphic>
          <a:graphicData uri="http://schemas.openxmlformats.org/drawingml/2006/table">
            <a:tbl>
              <a:tblPr firstRow="1" bandRow="1">
                <a:tableStyleId>{0505E3EF-67EA-436B-97B2-0124C06EBD24}</a:tableStyleId>
              </a:tblPr>
              <a:tblGrid>
                <a:gridCol w="3648405">
                  <a:extLst>
                    <a:ext uri="{9D8B030D-6E8A-4147-A177-3AD203B41FA5}">
                      <a16:colId xmlns:a16="http://schemas.microsoft.com/office/drawing/2014/main" val="2229984959"/>
                    </a:ext>
                  </a:extLst>
                </a:gridCol>
                <a:gridCol w="3648405">
                  <a:extLst>
                    <a:ext uri="{9D8B030D-6E8A-4147-A177-3AD203B41FA5}">
                      <a16:colId xmlns:a16="http://schemas.microsoft.com/office/drawing/2014/main" val="753630825"/>
                    </a:ext>
                  </a:extLst>
                </a:gridCol>
                <a:gridCol w="3648405">
                  <a:extLst>
                    <a:ext uri="{9D8B030D-6E8A-4147-A177-3AD203B41FA5}">
                      <a16:colId xmlns:a16="http://schemas.microsoft.com/office/drawing/2014/main" val="1643249338"/>
                    </a:ext>
                  </a:extLst>
                </a:gridCol>
              </a:tblGrid>
              <a:tr h="3797246">
                <a:tc>
                  <a:txBody>
                    <a:bodyPr/>
                    <a:lstStyle/>
                    <a:p>
                      <a:pPr algn="ctr"/>
                      <a:r>
                        <a:rPr lang="en-GB" sz="2800" b="1" noProof="0" dirty="0">
                          <a:solidFill>
                            <a:srgbClr val="008000"/>
                          </a:solidFill>
                        </a:rPr>
                        <a:t>Provisioning</a:t>
                      </a:r>
                    </a:p>
                    <a:p>
                      <a:pPr algn="ctr"/>
                      <a:r>
                        <a:rPr lang="en-GB" b="1" noProof="0" dirty="0"/>
                        <a:t>Products produced by the ecosystems</a:t>
                      </a:r>
                    </a:p>
                    <a:p>
                      <a:pPr algn="ctr"/>
                      <a:endParaRPr lang="en-GB" b="1" noProof="0" dirty="0"/>
                    </a:p>
                    <a:p>
                      <a:pPr algn="ctr"/>
                      <a:endParaRPr lang="en-GB" sz="1200" b="1" noProof="0" dirty="0"/>
                    </a:p>
                    <a:p>
                      <a:pPr marL="540000" indent="-285750" algn="l">
                        <a:buClr>
                          <a:srgbClr val="008000"/>
                        </a:buClr>
                        <a:buSzPct val="120000"/>
                        <a:buFont typeface="Wingdings" panose="05000000000000000000" pitchFamily="2" charset="2"/>
                        <a:buChar char="§"/>
                      </a:pPr>
                      <a:r>
                        <a:rPr lang="en-GB" b="1" noProof="0" dirty="0"/>
                        <a:t>Food</a:t>
                      </a:r>
                    </a:p>
                    <a:p>
                      <a:pPr marL="540000" indent="-285750" algn="l">
                        <a:buClr>
                          <a:srgbClr val="008000"/>
                        </a:buClr>
                        <a:buSzPct val="120000"/>
                        <a:buFont typeface="Wingdings" panose="05000000000000000000" pitchFamily="2" charset="2"/>
                        <a:buChar char="§"/>
                      </a:pPr>
                      <a:r>
                        <a:rPr lang="en-GB" b="1" noProof="0" dirty="0"/>
                        <a:t>Fresh water</a:t>
                      </a:r>
                    </a:p>
                    <a:p>
                      <a:pPr marL="540000" indent="-285750" algn="l">
                        <a:buClr>
                          <a:srgbClr val="008000"/>
                        </a:buClr>
                        <a:buSzPct val="120000"/>
                        <a:buFont typeface="Wingdings" panose="05000000000000000000" pitchFamily="2" charset="2"/>
                        <a:buChar char="§"/>
                      </a:pPr>
                      <a:r>
                        <a:rPr lang="en-GB" b="1" noProof="0" dirty="0"/>
                        <a:t>Material for energy production</a:t>
                      </a:r>
                    </a:p>
                    <a:p>
                      <a:pPr marL="540000" indent="-285750" algn="l">
                        <a:buClr>
                          <a:srgbClr val="008000"/>
                        </a:buClr>
                        <a:buSzPct val="120000"/>
                        <a:buFont typeface="Wingdings" panose="05000000000000000000" pitchFamily="2" charset="2"/>
                        <a:buChar char="§"/>
                      </a:pPr>
                      <a:r>
                        <a:rPr lang="en-GB" b="1" noProof="0" dirty="0"/>
                        <a:t>Wood and </a:t>
                      </a:r>
                      <a:r>
                        <a:rPr lang="en-GB" b="1" noProof="0" dirty="0" err="1"/>
                        <a:t>Fiber</a:t>
                      </a:r>
                      <a:endParaRPr lang="en-GB" b="1" noProof="0" dirty="0"/>
                    </a:p>
                    <a:p>
                      <a:pPr marL="540000" indent="-285750" algn="l">
                        <a:buClr>
                          <a:srgbClr val="008000"/>
                        </a:buClr>
                        <a:buSzPct val="120000"/>
                        <a:buFont typeface="Wingdings" panose="05000000000000000000" pitchFamily="2" charset="2"/>
                        <a:buChar char="§"/>
                      </a:pPr>
                      <a:r>
                        <a:rPr lang="en-GB" b="1" noProof="0" dirty="0"/>
                        <a:t>Biochemical and genetic resources</a:t>
                      </a:r>
                    </a:p>
                    <a:p>
                      <a:pPr marL="540000" indent="-285750" algn="l">
                        <a:buClr>
                          <a:srgbClr val="008000"/>
                        </a:buClr>
                        <a:buSzPct val="120000"/>
                        <a:buFont typeface="Wingdings" panose="05000000000000000000" pitchFamily="2" charset="2"/>
                        <a:buChar char="§"/>
                      </a:pPr>
                      <a:r>
                        <a:rPr lang="en-GB" b="1" noProof="0" dirty="0"/>
                        <a:t>Non-wood products</a:t>
                      </a:r>
                    </a:p>
                    <a:p>
                      <a:pPr marL="285750" indent="-285750" algn="l">
                        <a:buFont typeface="Wingdings" panose="05000000000000000000" pitchFamily="2" charset="2"/>
                        <a:buChar char="ü"/>
                      </a:pPr>
                      <a:endParaRPr lang="en-GB" b="1" noProof="0" dirty="0"/>
                    </a:p>
                  </a:txBody>
                  <a:tcPr>
                    <a:solidFill>
                      <a:schemeClr val="accent6">
                        <a:lumMod val="20000"/>
                        <a:lumOff val="80000"/>
                      </a:schemeClr>
                    </a:solidFill>
                  </a:tcPr>
                </a:tc>
                <a:tc>
                  <a:txBody>
                    <a:bodyPr/>
                    <a:lstStyle/>
                    <a:p>
                      <a:pPr algn="ctr"/>
                      <a:r>
                        <a:rPr lang="en-GB" sz="2800" b="1" noProof="0" dirty="0">
                          <a:solidFill>
                            <a:srgbClr val="008000"/>
                          </a:solidFill>
                        </a:rPr>
                        <a:t>Regulating</a:t>
                      </a:r>
                    </a:p>
                    <a:p>
                      <a:pPr algn="ctr"/>
                      <a:r>
                        <a:rPr lang="en-GB" b="1" noProof="0" dirty="0"/>
                        <a:t>Benefices resulting from the regulation of ecosystem processes</a:t>
                      </a:r>
                    </a:p>
                    <a:p>
                      <a:pPr algn="ctr"/>
                      <a:endParaRPr lang="en-GB" b="1" noProof="0" dirty="0"/>
                    </a:p>
                    <a:p>
                      <a:pPr algn="ctr"/>
                      <a:endParaRPr lang="en-GB" sz="1200" b="1" noProof="0" dirty="0"/>
                    </a:p>
                    <a:p>
                      <a:pPr marL="540000" indent="-285750" algn="l">
                        <a:buClr>
                          <a:srgbClr val="008000"/>
                        </a:buClr>
                        <a:buSzPct val="120000"/>
                        <a:buFont typeface="Wingdings" panose="05000000000000000000" pitchFamily="2" charset="2"/>
                        <a:buChar char="§"/>
                      </a:pPr>
                      <a:r>
                        <a:rPr lang="en-GB" b="1" noProof="0" dirty="0"/>
                        <a:t>Climate control</a:t>
                      </a:r>
                    </a:p>
                    <a:p>
                      <a:pPr marL="540000" indent="-285750" algn="l">
                        <a:buClr>
                          <a:srgbClr val="008000"/>
                        </a:buClr>
                        <a:buSzPct val="120000"/>
                        <a:buFont typeface="Wingdings" panose="05000000000000000000" pitchFamily="2" charset="2"/>
                        <a:buChar char="§"/>
                      </a:pPr>
                      <a:r>
                        <a:rPr lang="en-GB" b="1" noProof="0" dirty="0"/>
                        <a:t>Purification of water and air</a:t>
                      </a:r>
                    </a:p>
                    <a:p>
                      <a:pPr marL="540000" indent="-285750" algn="l">
                        <a:buClr>
                          <a:srgbClr val="008000"/>
                        </a:buClr>
                        <a:buSzPct val="120000"/>
                        <a:buFont typeface="Wingdings" panose="05000000000000000000" pitchFamily="2" charset="2"/>
                        <a:buChar char="§"/>
                      </a:pPr>
                      <a:r>
                        <a:rPr lang="en-GB" b="1" noProof="0" dirty="0"/>
                        <a:t>Regulation of the water cycle </a:t>
                      </a:r>
                    </a:p>
                    <a:p>
                      <a:pPr marL="540000" indent="-285750" algn="l">
                        <a:buClr>
                          <a:srgbClr val="008000"/>
                        </a:buClr>
                        <a:buSzPct val="120000"/>
                        <a:buFont typeface="Wingdings" panose="05000000000000000000" pitchFamily="2" charset="2"/>
                        <a:buChar char="§"/>
                      </a:pPr>
                      <a:r>
                        <a:rPr lang="en-GB" b="1" noProof="0" dirty="0"/>
                        <a:t>Erosion control</a:t>
                      </a:r>
                    </a:p>
                    <a:p>
                      <a:pPr marL="540000" indent="-285750" algn="l">
                        <a:buClr>
                          <a:srgbClr val="008000"/>
                        </a:buClr>
                        <a:buSzPct val="120000"/>
                        <a:buFont typeface="Wingdings" panose="05000000000000000000" pitchFamily="2" charset="2"/>
                        <a:buChar char="§"/>
                      </a:pPr>
                      <a:r>
                        <a:rPr lang="en-GB" b="1" noProof="0" dirty="0"/>
                        <a:t>Control of floods</a:t>
                      </a:r>
                    </a:p>
                    <a:p>
                      <a:pPr marL="540000" indent="-285750" algn="l">
                        <a:buClr>
                          <a:srgbClr val="008000"/>
                        </a:buClr>
                        <a:buSzPct val="120000"/>
                        <a:buFont typeface="Wingdings" panose="05000000000000000000" pitchFamily="2" charset="2"/>
                        <a:buChar char="§"/>
                      </a:pPr>
                      <a:r>
                        <a:rPr lang="en-GB" b="1" noProof="0" dirty="0"/>
                        <a:t>Control of pests and diseases</a:t>
                      </a:r>
                    </a:p>
                  </a:txBody>
                  <a:tcPr>
                    <a:solidFill>
                      <a:schemeClr val="accent6">
                        <a:lumMod val="40000"/>
                        <a:lumOff val="60000"/>
                      </a:schemeClr>
                    </a:solidFill>
                  </a:tcPr>
                </a:tc>
                <a:tc>
                  <a:txBody>
                    <a:bodyPr/>
                    <a:lstStyle/>
                    <a:p>
                      <a:pPr algn="ctr"/>
                      <a:r>
                        <a:rPr lang="en-GB" sz="2800" b="1" noProof="0" dirty="0">
                          <a:solidFill>
                            <a:srgbClr val="008000"/>
                          </a:solidFill>
                        </a:rPr>
                        <a:t>Cultural</a:t>
                      </a:r>
                    </a:p>
                    <a:p>
                      <a:pPr algn="ctr"/>
                      <a:r>
                        <a:rPr lang="en-GB" b="1" noProof="0" dirty="0"/>
                        <a:t>Non-material benefices provided by ecosystems</a:t>
                      </a:r>
                    </a:p>
                    <a:p>
                      <a:pPr algn="ctr"/>
                      <a:endParaRPr lang="en-GB" b="1" noProof="0" dirty="0"/>
                    </a:p>
                    <a:p>
                      <a:pPr algn="ctr"/>
                      <a:endParaRPr lang="en-GB" sz="1400" b="1" noProof="0" dirty="0"/>
                    </a:p>
                    <a:p>
                      <a:pPr marL="540000" indent="-285750" algn="l">
                        <a:buClr>
                          <a:srgbClr val="008000"/>
                        </a:buClr>
                        <a:buSzPct val="120000"/>
                        <a:buFont typeface="Wingdings" panose="05000000000000000000" pitchFamily="2" charset="2"/>
                        <a:buChar char="§"/>
                      </a:pPr>
                      <a:r>
                        <a:rPr lang="en-GB" b="1" noProof="0" dirty="0"/>
                        <a:t>Recreation</a:t>
                      </a:r>
                    </a:p>
                    <a:p>
                      <a:pPr marL="540000" indent="-285750" algn="l">
                        <a:buClr>
                          <a:srgbClr val="008000"/>
                        </a:buClr>
                        <a:buSzPct val="120000"/>
                        <a:buFont typeface="Wingdings" panose="05000000000000000000" pitchFamily="2" charset="2"/>
                        <a:buChar char="§"/>
                      </a:pPr>
                      <a:r>
                        <a:rPr lang="en-GB" b="1" noProof="0" dirty="0"/>
                        <a:t>Science</a:t>
                      </a:r>
                      <a:r>
                        <a:rPr lang="en-GB" b="1" baseline="0" noProof="0" dirty="0"/>
                        <a:t> and e</a:t>
                      </a:r>
                      <a:r>
                        <a:rPr lang="en-GB" b="1" noProof="0" dirty="0"/>
                        <a:t>ducation</a:t>
                      </a:r>
                    </a:p>
                    <a:p>
                      <a:pPr marL="540000" indent="-285750" algn="l">
                        <a:buClr>
                          <a:srgbClr val="008000"/>
                        </a:buClr>
                        <a:buSzPct val="120000"/>
                        <a:buFont typeface="Wingdings" panose="05000000000000000000" pitchFamily="2" charset="2"/>
                        <a:buChar char="§"/>
                      </a:pPr>
                      <a:r>
                        <a:rPr lang="en-GB" b="1" noProof="0" dirty="0" err="1"/>
                        <a:t>Aestethical</a:t>
                      </a:r>
                      <a:endParaRPr lang="en-GB" b="1" noProof="0" dirty="0"/>
                    </a:p>
                    <a:p>
                      <a:pPr marL="540000" indent="-285750" algn="l">
                        <a:buClr>
                          <a:srgbClr val="008000"/>
                        </a:buClr>
                        <a:buSzPct val="120000"/>
                        <a:buFont typeface="Wingdings" panose="05000000000000000000" pitchFamily="2" charset="2"/>
                        <a:buChar char="§"/>
                      </a:pPr>
                      <a:r>
                        <a:rPr lang="en-GB" b="1" noProof="0" dirty="0"/>
                        <a:t>Spiritual</a:t>
                      </a:r>
                    </a:p>
                  </a:txBody>
                  <a:tcPr>
                    <a:solidFill>
                      <a:schemeClr val="accent6">
                        <a:lumMod val="60000"/>
                        <a:lumOff val="40000"/>
                      </a:schemeClr>
                    </a:solidFill>
                  </a:tcPr>
                </a:tc>
                <a:extLst>
                  <a:ext uri="{0D108BD9-81ED-4DB2-BD59-A6C34878D82A}">
                    <a16:rowId xmlns:a16="http://schemas.microsoft.com/office/drawing/2014/main" val="2968034786"/>
                  </a:ext>
                </a:extLst>
              </a:tr>
              <a:tr h="1435366">
                <a:tc gridSpan="3">
                  <a:txBody>
                    <a:bodyPr/>
                    <a:lstStyle/>
                    <a:p>
                      <a:pPr algn="ctr"/>
                      <a:r>
                        <a:rPr lang="en-GB" sz="2800" b="1" noProof="0" dirty="0">
                          <a:solidFill>
                            <a:srgbClr val="008000"/>
                          </a:solidFill>
                        </a:rPr>
                        <a:t>Supporting</a:t>
                      </a:r>
                    </a:p>
                    <a:p>
                      <a:pPr algn="ctr"/>
                      <a:r>
                        <a:rPr lang="en-GB" b="1" noProof="0" dirty="0"/>
                        <a:t>Services needed for the production of all the other services</a:t>
                      </a:r>
                    </a:p>
                    <a:p>
                      <a:pPr marL="0" indent="0" algn="ctr">
                        <a:buFont typeface="Wingdings 2" panose="05020102010507070707" pitchFamily="18" charset="2"/>
                        <a:buNone/>
                      </a:pPr>
                      <a:r>
                        <a:rPr lang="en-GB" sz="1200" b="1" noProof="0" dirty="0">
                          <a:solidFill>
                            <a:srgbClr val="008000"/>
                          </a:solidFill>
                          <a:sym typeface="Wingdings 2" panose="05020102010507070707" pitchFamily="18" charset="2"/>
                        </a:rPr>
                        <a:t></a:t>
                      </a:r>
                      <a:r>
                        <a:rPr lang="en-GB" sz="2800" b="1" noProof="0" dirty="0">
                          <a:solidFill>
                            <a:srgbClr val="008000"/>
                          </a:solidFill>
                          <a:sym typeface="Wingdings 2" panose="05020102010507070707" pitchFamily="18" charset="2"/>
                        </a:rPr>
                        <a:t> </a:t>
                      </a:r>
                      <a:r>
                        <a:rPr lang="en-GB" b="1" noProof="0" dirty="0"/>
                        <a:t>cycle of nutrients</a:t>
                      </a:r>
                      <a:r>
                        <a:rPr lang="en-GB" b="1" baseline="0" noProof="0" dirty="0"/>
                        <a:t>  </a:t>
                      </a:r>
                      <a:r>
                        <a:rPr lang="en-GB" sz="1200" b="1" noProof="0" dirty="0">
                          <a:solidFill>
                            <a:srgbClr val="008000"/>
                          </a:solidFill>
                          <a:sym typeface="Wingdings 2" panose="05020102010507070707" pitchFamily="18" charset="2"/>
                        </a:rPr>
                        <a:t></a:t>
                      </a:r>
                      <a:r>
                        <a:rPr lang="en-GB" sz="1800" b="1" noProof="0" dirty="0">
                          <a:solidFill>
                            <a:srgbClr val="008000"/>
                          </a:solidFill>
                          <a:sym typeface="Wingdings 2" panose="05020102010507070707" pitchFamily="18" charset="2"/>
                        </a:rPr>
                        <a:t> </a:t>
                      </a:r>
                      <a:r>
                        <a:rPr lang="en-GB" b="1" noProof="0" dirty="0"/>
                        <a:t>soil formation</a:t>
                      </a:r>
                      <a:r>
                        <a:rPr lang="en-GB" b="1" baseline="0" noProof="0" dirty="0"/>
                        <a:t> </a:t>
                      </a:r>
                      <a:r>
                        <a:rPr lang="en-GB" sz="1200" b="1" noProof="0" dirty="0">
                          <a:solidFill>
                            <a:srgbClr val="008000"/>
                          </a:solidFill>
                          <a:sym typeface="Wingdings 2" panose="05020102010507070707" pitchFamily="18" charset="2"/>
                        </a:rPr>
                        <a:t></a:t>
                      </a:r>
                      <a:r>
                        <a:rPr lang="en-GB" sz="1800" b="1" noProof="0" dirty="0">
                          <a:solidFill>
                            <a:srgbClr val="008000"/>
                          </a:solidFill>
                          <a:sym typeface="Wingdings 2" panose="05020102010507070707" pitchFamily="18" charset="2"/>
                        </a:rPr>
                        <a:t> </a:t>
                      </a:r>
                      <a:r>
                        <a:rPr lang="en-GB" b="1" noProof="0" dirty="0"/>
                        <a:t>primary production</a:t>
                      </a:r>
                    </a:p>
                    <a:p>
                      <a:pPr marL="0" indent="0" algn="ctr">
                        <a:buFont typeface="Wingdings 2" panose="05020102010507070707" pitchFamily="18" charset="2"/>
                        <a:buNone/>
                      </a:pPr>
                      <a:r>
                        <a:rPr lang="en-GB" sz="1200" b="1" noProof="0" dirty="0">
                          <a:solidFill>
                            <a:srgbClr val="008000"/>
                          </a:solidFill>
                          <a:sym typeface="Wingdings 2" panose="05020102010507070707" pitchFamily="18" charset="2"/>
                        </a:rPr>
                        <a:t></a:t>
                      </a:r>
                      <a:r>
                        <a:rPr lang="en-GB" sz="1800" b="1" noProof="0" dirty="0">
                          <a:solidFill>
                            <a:srgbClr val="008000"/>
                          </a:solidFill>
                          <a:sym typeface="Wingdings 2" panose="05020102010507070707" pitchFamily="18" charset="2"/>
                        </a:rPr>
                        <a:t> </a:t>
                      </a:r>
                      <a:r>
                        <a:rPr lang="en-GB" b="1" noProof="0" dirty="0" err="1"/>
                        <a:t>Polinization</a:t>
                      </a:r>
                      <a:r>
                        <a:rPr lang="en-GB" b="1" noProof="0" dirty="0"/>
                        <a:t> and seed dispersal</a:t>
                      </a:r>
                    </a:p>
                  </a:txBody>
                  <a:tcPr>
                    <a:solidFill>
                      <a:schemeClr val="accent3">
                        <a:lumMod val="60000"/>
                        <a:lumOff val="4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85662862"/>
                  </a:ext>
                </a:extLst>
              </a:tr>
            </a:tbl>
          </a:graphicData>
        </a:graphic>
      </p:graphicFrame>
    </p:spTree>
    <p:extLst>
      <p:ext uri="{BB962C8B-B14F-4D97-AF65-F5344CB8AC3E}">
        <p14:creationId xmlns:p14="http://schemas.microsoft.com/office/powerpoint/2010/main" val="2225600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PT" sz="2800" dirty="0" err="1"/>
              <a:t>Evolution</a:t>
            </a:r>
            <a:r>
              <a:rPr lang="pt-PT" sz="2800" dirty="0"/>
              <a:t> </a:t>
            </a:r>
            <a:r>
              <a:rPr lang="pt-PT" sz="2800" dirty="0" err="1"/>
              <a:t>of</a:t>
            </a:r>
            <a:r>
              <a:rPr lang="pt-PT" sz="2800" dirty="0"/>
              <a:t> </a:t>
            </a:r>
            <a:r>
              <a:rPr lang="pt-PT" sz="2800" dirty="0" err="1"/>
              <a:t>forestry</a:t>
            </a:r>
            <a:r>
              <a:rPr lang="pt-PT" sz="2800" dirty="0"/>
              <a:t> </a:t>
            </a:r>
            <a:r>
              <a:rPr lang="pt-PT" sz="2800" dirty="0" err="1"/>
              <a:t>and</a:t>
            </a:r>
            <a:r>
              <a:rPr lang="pt-PT" sz="2800" dirty="0"/>
              <a:t> </a:t>
            </a:r>
            <a:r>
              <a:rPr lang="pt-PT" sz="2800" dirty="0" err="1"/>
              <a:t>forest</a:t>
            </a:r>
            <a:r>
              <a:rPr lang="pt-PT" sz="2800" dirty="0"/>
              <a:t> management</a:t>
            </a:r>
          </a:p>
        </p:txBody>
      </p:sp>
      <p:sp>
        <p:nvSpPr>
          <p:cNvPr id="3" name="Content Placeholder 2"/>
          <p:cNvSpPr>
            <a:spLocks noGrp="1"/>
          </p:cNvSpPr>
          <p:nvPr>
            <p:ph idx="1"/>
          </p:nvPr>
        </p:nvSpPr>
        <p:spPr/>
        <p:txBody>
          <a:bodyPr>
            <a:normAutofit/>
          </a:bodyPr>
          <a:lstStyle/>
          <a:p>
            <a:r>
              <a:rPr lang="pt-PT" altLang="pt-PT" sz="2400" dirty="0" err="1"/>
              <a:t>The</a:t>
            </a:r>
            <a:r>
              <a:rPr lang="pt-PT" altLang="pt-PT" sz="2400" dirty="0"/>
              <a:t> </a:t>
            </a:r>
            <a:r>
              <a:rPr lang="pt-PT" altLang="pt-PT" sz="2400" dirty="0" err="1"/>
              <a:t>evolution</a:t>
            </a:r>
            <a:r>
              <a:rPr lang="pt-PT" altLang="pt-PT" sz="2400" dirty="0"/>
              <a:t> </a:t>
            </a:r>
            <a:r>
              <a:rPr lang="pt-PT" altLang="pt-PT" sz="2400" dirty="0" err="1"/>
              <a:t>of</a:t>
            </a:r>
            <a:r>
              <a:rPr lang="pt-PT" altLang="pt-PT" sz="2400" dirty="0"/>
              <a:t> </a:t>
            </a:r>
            <a:r>
              <a:rPr lang="pt-PT" altLang="pt-PT" sz="2400" dirty="0" err="1"/>
              <a:t>forestry</a:t>
            </a:r>
            <a:r>
              <a:rPr lang="pt-PT" altLang="pt-PT" sz="2400" dirty="0"/>
              <a:t> </a:t>
            </a:r>
            <a:r>
              <a:rPr lang="pt-PT" altLang="pt-PT" sz="2400" dirty="0" err="1"/>
              <a:t>made</a:t>
            </a:r>
            <a:r>
              <a:rPr lang="pt-PT" altLang="pt-PT" sz="2400" dirty="0"/>
              <a:t> </a:t>
            </a:r>
            <a:r>
              <a:rPr lang="pt-PT" altLang="pt-PT" sz="2400" dirty="0" err="1"/>
              <a:t>the</a:t>
            </a:r>
            <a:r>
              <a:rPr lang="pt-PT" altLang="pt-PT" sz="2400" dirty="0"/>
              <a:t> </a:t>
            </a:r>
            <a:r>
              <a:rPr lang="pt-PT" altLang="pt-PT" sz="2400" dirty="0" err="1"/>
              <a:t>interaction</a:t>
            </a:r>
            <a:r>
              <a:rPr lang="pt-PT" altLang="pt-PT" sz="2400" dirty="0"/>
              <a:t> </a:t>
            </a:r>
            <a:r>
              <a:rPr lang="pt-PT" altLang="pt-PT" sz="2400" dirty="0" err="1"/>
              <a:t>between</a:t>
            </a:r>
            <a:r>
              <a:rPr lang="pt-PT" altLang="pt-PT" sz="2400" dirty="0"/>
              <a:t> </a:t>
            </a:r>
            <a:r>
              <a:rPr lang="pt-PT" altLang="pt-PT" sz="2400" dirty="0" err="1"/>
              <a:t>man</a:t>
            </a:r>
            <a:r>
              <a:rPr lang="pt-PT" altLang="pt-PT" sz="2400" dirty="0"/>
              <a:t> </a:t>
            </a:r>
            <a:r>
              <a:rPr lang="pt-PT" altLang="pt-PT" sz="2400" dirty="0" err="1"/>
              <a:t>and</a:t>
            </a:r>
            <a:r>
              <a:rPr lang="pt-PT" altLang="pt-PT" sz="2400" dirty="0"/>
              <a:t> </a:t>
            </a:r>
            <a:r>
              <a:rPr lang="pt-PT" altLang="pt-PT" sz="2400" dirty="0" err="1"/>
              <a:t>the</a:t>
            </a:r>
            <a:r>
              <a:rPr lang="pt-PT" altLang="pt-PT" sz="2400" dirty="0"/>
              <a:t> </a:t>
            </a:r>
            <a:r>
              <a:rPr lang="pt-PT" altLang="pt-PT" sz="2400" dirty="0" err="1"/>
              <a:t>forest</a:t>
            </a:r>
            <a:r>
              <a:rPr lang="pt-PT" altLang="pt-PT" sz="2400" dirty="0"/>
              <a:t> – </a:t>
            </a:r>
            <a:r>
              <a:rPr lang="pt-PT" altLang="pt-PT" sz="2400" dirty="0" err="1"/>
              <a:t>forest</a:t>
            </a:r>
            <a:r>
              <a:rPr lang="pt-PT" altLang="pt-PT" sz="2400" dirty="0"/>
              <a:t> management – more </a:t>
            </a:r>
            <a:r>
              <a:rPr lang="pt-PT" altLang="pt-PT" sz="2400" dirty="0" err="1"/>
              <a:t>and</a:t>
            </a:r>
            <a:r>
              <a:rPr lang="pt-PT" altLang="pt-PT" sz="2400" dirty="0"/>
              <a:t> more </a:t>
            </a:r>
            <a:r>
              <a:rPr lang="pt-PT" altLang="pt-PT" sz="2400" dirty="0" err="1"/>
              <a:t>difficult</a:t>
            </a:r>
            <a:endParaRPr lang="pt-PT" altLang="pt-PT" sz="2400" dirty="0"/>
          </a:p>
          <a:p>
            <a:r>
              <a:rPr lang="pt-PT" altLang="pt-PT" sz="2400" dirty="0" err="1"/>
              <a:t>Forest</a:t>
            </a:r>
            <a:r>
              <a:rPr lang="pt-PT" altLang="pt-PT" sz="2400" dirty="0"/>
              <a:t> management </a:t>
            </a:r>
            <a:r>
              <a:rPr lang="pt-PT" altLang="pt-PT" sz="2400" dirty="0" err="1"/>
              <a:t>is</a:t>
            </a:r>
            <a:r>
              <a:rPr lang="pt-PT" altLang="pt-PT" sz="2400" dirty="0"/>
              <a:t> </a:t>
            </a:r>
            <a:r>
              <a:rPr lang="pt-PT" altLang="pt-PT" sz="2400" dirty="0" err="1"/>
              <a:t>nowadays</a:t>
            </a:r>
            <a:r>
              <a:rPr lang="pt-PT" altLang="pt-PT" sz="2400" dirty="0"/>
              <a:t> </a:t>
            </a:r>
            <a:r>
              <a:rPr lang="pt-PT" altLang="pt-PT" sz="2400" dirty="0" err="1"/>
              <a:t>not</a:t>
            </a:r>
            <a:r>
              <a:rPr lang="pt-PT" altLang="pt-PT" sz="2400" dirty="0"/>
              <a:t> </a:t>
            </a:r>
            <a:r>
              <a:rPr lang="pt-PT" altLang="pt-PT" sz="2400" dirty="0" err="1"/>
              <a:t>an</a:t>
            </a:r>
            <a:r>
              <a:rPr lang="pt-PT" altLang="pt-PT" sz="2400" dirty="0"/>
              <a:t> </a:t>
            </a:r>
            <a:r>
              <a:rPr lang="pt-PT" altLang="pt-PT" sz="2400" dirty="0" err="1"/>
              <a:t>easy</a:t>
            </a:r>
            <a:r>
              <a:rPr lang="pt-PT" altLang="pt-PT" sz="2400" dirty="0"/>
              <a:t> </a:t>
            </a:r>
            <a:r>
              <a:rPr lang="pt-PT" altLang="pt-PT" sz="2400" dirty="0" err="1"/>
              <a:t>task</a:t>
            </a:r>
            <a:r>
              <a:rPr lang="pt-PT" altLang="pt-PT" sz="2400" dirty="0"/>
              <a:t>...</a:t>
            </a:r>
          </a:p>
          <a:p>
            <a:r>
              <a:rPr lang="pt-PT" altLang="pt-PT" sz="2400" dirty="0"/>
              <a:t>In 2000 </a:t>
            </a:r>
            <a:r>
              <a:rPr lang="pt-PT" altLang="pt-PT" sz="2400" dirty="0" err="1">
                <a:solidFill>
                  <a:srgbClr val="008000"/>
                </a:solidFill>
              </a:rPr>
              <a:t>multifunctional</a:t>
            </a:r>
            <a:r>
              <a:rPr lang="pt-PT" altLang="pt-PT" sz="2400" dirty="0"/>
              <a:t> </a:t>
            </a:r>
            <a:r>
              <a:rPr lang="pt-PT" altLang="pt-PT" sz="2400" dirty="0" err="1"/>
              <a:t>sustainable</a:t>
            </a:r>
            <a:r>
              <a:rPr lang="pt-PT" altLang="pt-PT" sz="2400" dirty="0"/>
              <a:t> </a:t>
            </a:r>
            <a:r>
              <a:rPr lang="pt-PT" altLang="pt-PT" sz="2400" dirty="0" err="1"/>
              <a:t>forest</a:t>
            </a:r>
            <a:r>
              <a:rPr lang="pt-PT" altLang="pt-PT" sz="2400" dirty="0"/>
              <a:t> management (MCPFC) </a:t>
            </a:r>
            <a:r>
              <a:rPr lang="pt-PT" altLang="pt-PT" sz="2400" dirty="0" err="1"/>
              <a:t>was</a:t>
            </a:r>
            <a:r>
              <a:rPr lang="pt-PT" altLang="pt-PT" sz="2400" dirty="0"/>
              <a:t> in </a:t>
            </a:r>
            <a:r>
              <a:rPr lang="pt-PT" altLang="pt-PT" sz="2400" dirty="0" err="1"/>
              <a:t>the</a:t>
            </a:r>
            <a:r>
              <a:rPr lang="pt-PT" altLang="pt-PT" sz="2400" dirty="0"/>
              <a:t> </a:t>
            </a:r>
            <a:r>
              <a:rPr lang="pt-PT" altLang="pt-PT" sz="2400" dirty="0" err="1"/>
              <a:t>order</a:t>
            </a:r>
            <a:r>
              <a:rPr lang="pt-PT" altLang="pt-PT" sz="2400" dirty="0"/>
              <a:t> </a:t>
            </a:r>
            <a:r>
              <a:rPr lang="pt-PT" altLang="pt-PT" sz="2400" dirty="0" err="1"/>
              <a:t>of</a:t>
            </a:r>
            <a:r>
              <a:rPr lang="pt-PT" altLang="pt-PT" sz="2400" dirty="0"/>
              <a:t> </a:t>
            </a:r>
            <a:r>
              <a:rPr lang="pt-PT" altLang="pt-PT" sz="2400" dirty="0" err="1"/>
              <a:t>the</a:t>
            </a:r>
            <a:r>
              <a:rPr lang="pt-PT" altLang="pt-PT" sz="2400" dirty="0"/>
              <a:t> </a:t>
            </a:r>
            <a:r>
              <a:rPr lang="pt-PT" altLang="pt-PT" sz="2400" dirty="0" err="1"/>
              <a:t>day</a:t>
            </a:r>
            <a:r>
              <a:rPr lang="pt-PT" altLang="pt-PT" sz="2400" dirty="0"/>
              <a:t>:</a:t>
            </a:r>
          </a:p>
          <a:p>
            <a:pPr lvl="1"/>
            <a:r>
              <a:rPr lang="en-US" altLang="pt-PT" dirty="0"/>
              <a:t>Pan-European (and other) criteria and indicators / certification schemes came to the agenda</a:t>
            </a:r>
          </a:p>
          <a:p>
            <a:r>
              <a:rPr lang="en-GB" altLang="pt-PT" dirty="0"/>
              <a:t>The importance of </a:t>
            </a:r>
            <a:r>
              <a:rPr lang="en-GB" altLang="pt-PT" dirty="0">
                <a:solidFill>
                  <a:srgbClr val="008000"/>
                </a:solidFill>
              </a:rPr>
              <a:t>ecosystem services </a:t>
            </a:r>
            <a:r>
              <a:rPr lang="en-GB" altLang="pt-PT" dirty="0"/>
              <a:t>became relevant  </a:t>
            </a:r>
            <a:endParaRPr lang="pt-PT" altLang="pt-PT" dirty="0"/>
          </a:p>
          <a:p>
            <a:pPr marL="400050"/>
            <a:r>
              <a:rPr lang="en-US" altLang="pt-PT" sz="2400" dirty="0"/>
              <a:t>Now we are </a:t>
            </a:r>
            <a:r>
              <a:rPr lang="en-US" altLang="pt-PT" sz="2400" dirty="0">
                <a:solidFill>
                  <a:srgbClr val="008000"/>
                </a:solidFill>
              </a:rPr>
              <a:t>in a context of an integrated </a:t>
            </a:r>
            <a:r>
              <a:rPr lang="en-US" altLang="pt-PT" sz="2400" dirty="0" err="1">
                <a:solidFill>
                  <a:srgbClr val="008000"/>
                </a:solidFill>
              </a:rPr>
              <a:t>bioeconomy</a:t>
            </a:r>
            <a:r>
              <a:rPr lang="en-US" altLang="pt-PT" sz="2400" dirty="0">
                <a:solidFill>
                  <a:srgbClr val="008000"/>
                </a:solidFill>
              </a:rPr>
              <a:t>  </a:t>
            </a:r>
          </a:p>
          <a:p>
            <a:endParaRPr lang="pt-PT" altLang="pt-PT" sz="2400" dirty="0"/>
          </a:p>
          <a:p>
            <a:endParaRPr lang="pt-PT" sz="3200" dirty="0"/>
          </a:p>
        </p:txBody>
      </p:sp>
    </p:spTree>
    <p:extLst>
      <p:ext uri="{BB962C8B-B14F-4D97-AF65-F5344CB8AC3E}">
        <p14:creationId xmlns:p14="http://schemas.microsoft.com/office/powerpoint/2010/main" val="5195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left)">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pt-PT" sz="2800" dirty="0" err="1"/>
              <a:t>Implications</a:t>
            </a:r>
            <a:r>
              <a:rPr lang="pt-PT" sz="2800" dirty="0"/>
              <a:t> </a:t>
            </a:r>
            <a:r>
              <a:rPr lang="pt-PT" sz="2800" dirty="0" err="1"/>
              <a:t>of</a:t>
            </a:r>
            <a:r>
              <a:rPr lang="pt-PT" sz="2800" dirty="0"/>
              <a:t> </a:t>
            </a:r>
            <a:r>
              <a:rPr lang="pt-PT" sz="2800" dirty="0" err="1"/>
              <a:t>bioeconomy</a:t>
            </a:r>
            <a:r>
              <a:rPr lang="pt-PT" sz="2800" dirty="0"/>
              <a:t> to </a:t>
            </a:r>
            <a:r>
              <a:rPr lang="pt-PT" sz="2800" dirty="0" err="1"/>
              <a:t>forest</a:t>
            </a:r>
            <a:r>
              <a:rPr lang="pt-PT" sz="2800" dirty="0"/>
              <a:t> management?</a:t>
            </a:r>
          </a:p>
        </p:txBody>
      </p:sp>
      <p:sp>
        <p:nvSpPr>
          <p:cNvPr id="3" name="Content Placeholder 2"/>
          <p:cNvSpPr>
            <a:spLocks noGrp="1"/>
          </p:cNvSpPr>
          <p:nvPr>
            <p:ph idx="1"/>
          </p:nvPr>
        </p:nvSpPr>
        <p:spPr/>
        <p:txBody>
          <a:bodyPr>
            <a:normAutofit/>
          </a:bodyPr>
          <a:lstStyle/>
          <a:p>
            <a:r>
              <a:rPr lang="pt-PT" sz="2400" dirty="0" err="1"/>
              <a:t>Before</a:t>
            </a:r>
            <a:r>
              <a:rPr lang="pt-PT" sz="2400" dirty="0"/>
              <a:t> 2100 </a:t>
            </a:r>
            <a:r>
              <a:rPr lang="pt-PT" sz="2400" dirty="0" err="1"/>
              <a:t>the</a:t>
            </a:r>
            <a:r>
              <a:rPr lang="pt-PT" sz="2400" dirty="0"/>
              <a:t> </a:t>
            </a:r>
            <a:r>
              <a:rPr lang="pt-PT" sz="2400" dirty="0" err="1"/>
              <a:t>Bioeconomy</a:t>
            </a:r>
            <a:r>
              <a:rPr lang="pt-PT" sz="2400" dirty="0"/>
              <a:t> </a:t>
            </a:r>
            <a:r>
              <a:rPr lang="pt-PT" sz="2400" dirty="0" err="1"/>
              <a:t>will</a:t>
            </a:r>
            <a:r>
              <a:rPr lang="pt-PT" sz="2400" dirty="0"/>
              <a:t> </a:t>
            </a:r>
            <a:r>
              <a:rPr lang="pt-PT" sz="2400" dirty="0" err="1"/>
              <a:t>have</a:t>
            </a:r>
            <a:r>
              <a:rPr lang="pt-PT" sz="2400" dirty="0"/>
              <a:t> to </a:t>
            </a:r>
            <a:r>
              <a:rPr lang="pt-PT" sz="2400" dirty="0" err="1"/>
              <a:t>double</a:t>
            </a:r>
            <a:r>
              <a:rPr lang="pt-PT" sz="2400" dirty="0"/>
              <a:t> </a:t>
            </a:r>
            <a:r>
              <a:rPr lang="pt-PT" sz="2400" dirty="0" err="1"/>
              <a:t>its</a:t>
            </a:r>
            <a:r>
              <a:rPr lang="pt-PT" sz="2400" dirty="0"/>
              <a:t> output </a:t>
            </a:r>
            <a:r>
              <a:rPr lang="pt-PT" sz="2400" dirty="0" err="1"/>
              <a:t>of</a:t>
            </a:r>
            <a:r>
              <a:rPr lang="pt-PT" sz="2400" dirty="0"/>
              <a:t> </a:t>
            </a:r>
            <a:r>
              <a:rPr lang="pt-PT" sz="2400" dirty="0" err="1"/>
              <a:t>raw</a:t>
            </a:r>
            <a:r>
              <a:rPr lang="pt-PT" sz="2400" dirty="0"/>
              <a:t> material </a:t>
            </a:r>
            <a:r>
              <a:rPr lang="pt-PT" sz="2400" dirty="0" err="1"/>
              <a:t>while</a:t>
            </a:r>
            <a:r>
              <a:rPr lang="pt-PT" sz="2400" dirty="0"/>
              <a:t> </a:t>
            </a:r>
            <a:r>
              <a:rPr lang="pt-PT" sz="2400" dirty="0" err="1"/>
              <a:t>halving</a:t>
            </a:r>
            <a:r>
              <a:rPr lang="pt-PT" sz="2400" dirty="0"/>
              <a:t> </a:t>
            </a:r>
            <a:r>
              <a:rPr lang="pt-PT" sz="2400" dirty="0" err="1"/>
              <a:t>its</a:t>
            </a:r>
            <a:r>
              <a:rPr lang="pt-PT" sz="2400" dirty="0"/>
              <a:t> </a:t>
            </a:r>
            <a:r>
              <a:rPr lang="pt-PT" sz="2400" dirty="0" err="1"/>
              <a:t>environmental</a:t>
            </a:r>
            <a:r>
              <a:rPr lang="pt-PT" sz="2400" dirty="0"/>
              <a:t> </a:t>
            </a:r>
            <a:r>
              <a:rPr lang="pt-PT" sz="2400" dirty="0" err="1"/>
              <a:t>impact</a:t>
            </a:r>
            <a:r>
              <a:rPr lang="pt-PT" sz="2400" dirty="0"/>
              <a:t> (</a:t>
            </a:r>
            <a:r>
              <a:rPr lang="pt-PT" sz="2400" dirty="0" err="1"/>
              <a:t>White</a:t>
            </a:r>
            <a:r>
              <a:rPr lang="pt-PT" sz="2400" dirty="0"/>
              <a:t> </a:t>
            </a:r>
            <a:r>
              <a:rPr lang="pt-PT" sz="2400" dirty="0" err="1"/>
              <a:t>paper</a:t>
            </a:r>
            <a:r>
              <a:rPr lang="pt-PT" sz="2400" dirty="0"/>
              <a:t> </a:t>
            </a:r>
            <a:r>
              <a:rPr lang="pt-PT" sz="2400" dirty="0" err="1"/>
              <a:t>on</a:t>
            </a:r>
            <a:r>
              <a:rPr lang="pt-PT" sz="2400" dirty="0"/>
              <a:t> </a:t>
            </a:r>
            <a:r>
              <a:rPr lang="pt-PT" sz="2400" i="1" dirty="0"/>
              <a:t>“</a:t>
            </a:r>
            <a:r>
              <a:rPr lang="pt-PT" sz="2400" i="1" dirty="0" err="1"/>
              <a:t>The</a:t>
            </a:r>
            <a:r>
              <a:rPr lang="pt-PT" sz="2400" i="1" dirty="0"/>
              <a:t> </a:t>
            </a:r>
            <a:r>
              <a:rPr lang="pt-PT" sz="2400" i="1" dirty="0" err="1"/>
              <a:t>European</a:t>
            </a:r>
            <a:r>
              <a:rPr lang="pt-PT" sz="2400" i="1" dirty="0"/>
              <a:t> </a:t>
            </a:r>
            <a:r>
              <a:rPr lang="pt-PT" sz="2400" i="1" dirty="0" err="1"/>
              <a:t>bioeconomy</a:t>
            </a:r>
            <a:r>
              <a:rPr lang="pt-PT" sz="2400" i="1" dirty="0"/>
              <a:t> in 2030”</a:t>
            </a:r>
            <a:r>
              <a:rPr lang="pt-PT" sz="2400" dirty="0"/>
              <a:t>)</a:t>
            </a:r>
          </a:p>
          <a:p>
            <a:r>
              <a:rPr lang="pt-PT" sz="2400" dirty="0" err="1"/>
              <a:t>There</a:t>
            </a:r>
            <a:r>
              <a:rPr lang="pt-PT" sz="2400" dirty="0"/>
              <a:t> </a:t>
            </a:r>
            <a:r>
              <a:rPr lang="pt-PT" sz="2400" dirty="0" err="1"/>
              <a:t>is</a:t>
            </a:r>
            <a:r>
              <a:rPr lang="pt-PT" sz="2400" dirty="0"/>
              <a:t> a </a:t>
            </a:r>
            <a:r>
              <a:rPr lang="pt-PT" sz="2400" dirty="0" err="1"/>
              <a:t>recognized</a:t>
            </a:r>
            <a:r>
              <a:rPr lang="pt-PT" sz="2400" dirty="0"/>
              <a:t> </a:t>
            </a:r>
            <a:r>
              <a:rPr lang="pt-PT" sz="2400" dirty="0" err="1"/>
              <a:t>need</a:t>
            </a:r>
            <a:r>
              <a:rPr lang="pt-PT" sz="2400" dirty="0"/>
              <a:t> to </a:t>
            </a:r>
            <a:r>
              <a:rPr lang="pt-PT" sz="2400" dirty="0" err="1"/>
              <a:t>increase</a:t>
            </a:r>
            <a:r>
              <a:rPr lang="pt-PT" sz="2400" dirty="0"/>
              <a:t> </a:t>
            </a:r>
            <a:r>
              <a:rPr lang="pt-PT" sz="2400" dirty="0" err="1"/>
              <a:t>biomass</a:t>
            </a:r>
            <a:r>
              <a:rPr lang="pt-PT" sz="2400" dirty="0"/>
              <a:t> </a:t>
            </a:r>
            <a:r>
              <a:rPr lang="pt-PT" sz="2400" dirty="0" err="1"/>
              <a:t>availability</a:t>
            </a:r>
            <a:r>
              <a:rPr lang="pt-PT" sz="2400" dirty="0"/>
              <a:t> – </a:t>
            </a:r>
            <a:r>
              <a:rPr lang="pt-PT" sz="2400" dirty="0" err="1"/>
              <a:t>not</a:t>
            </a:r>
            <a:r>
              <a:rPr lang="pt-PT" sz="2400" dirty="0"/>
              <a:t> </a:t>
            </a:r>
            <a:r>
              <a:rPr lang="pt-PT" sz="2400" dirty="0" err="1"/>
              <a:t>only</a:t>
            </a:r>
            <a:r>
              <a:rPr lang="pt-PT" sz="2400" dirty="0"/>
              <a:t> in </a:t>
            </a:r>
            <a:r>
              <a:rPr lang="pt-PT" sz="2400" dirty="0" err="1"/>
              <a:t>amount</a:t>
            </a:r>
            <a:r>
              <a:rPr lang="pt-PT" sz="2400" dirty="0"/>
              <a:t> </a:t>
            </a:r>
            <a:r>
              <a:rPr lang="pt-PT" sz="2400" dirty="0" err="1"/>
              <a:t>but</a:t>
            </a:r>
            <a:r>
              <a:rPr lang="pt-PT" sz="2400" dirty="0"/>
              <a:t> </a:t>
            </a:r>
            <a:r>
              <a:rPr lang="pt-PT" sz="2400" dirty="0" err="1"/>
              <a:t>also</a:t>
            </a:r>
            <a:r>
              <a:rPr lang="pt-PT" sz="2400" dirty="0"/>
              <a:t> in </a:t>
            </a:r>
            <a:r>
              <a:rPr lang="pt-PT" sz="2400" dirty="0" err="1"/>
              <a:t>tree</a:t>
            </a:r>
            <a:r>
              <a:rPr lang="pt-PT" sz="2400" dirty="0"/>
              <a:t> </a:t>
            </a:r>
            <a:r>
              <a:rPr lang="pt-PT" sz="2400" dirty="0" err="1"/>
              <a:t>components</a:t>
            </a:r>
            <a:r>
              <a:rPr lang="pt-PT" sz="2400" dirty="0"/>
              <a:t> (use </a:t>
            </a:r>
            <a:r>
              <a:rPr lang="pt-PT" sz="2400" dirty="0" err="1"/>
              <a:t>of</a:t>
            </a:r>
            <a:r>
              <a:rPr lang="pt-PT" sz="2400" dirty="0"/>
              <a:t> </a:t>
            </a:r>
            <a:r>
              <a:rPr lang="pt-PT" sz="2400" dirty="0" err="1"/>
              <a:t>the</a:t>
            </a:r>
            <a:r>
              <a:rPr lang="pt-PT" sz="2400" dirty="0"/>
              <a:t> </a:t>
            </a:r>
            <a:r>
              <a:rPr lang="pt-PT" sz="2400" dirty="0" err="1"/>
              <a:t>whole</a:t>
            </a:r>
            <a:r>
              <a:rPr lang="pt-PT" sz="2400" dirty="0"/>
              <a:t> </a:t>
            </a:r>
            <a:r>
              <a:rPr lang="pt-PT" sz="2400" dirty="0" err="1"/>
              <a:t>tree</a:t>
            </a:r>
            <a:r>
              <a:rPr lang="pt-PT" sz="2400" dirty="0"/>
              <a:t>)</a:t>
            </a:r>
          </a:p>
          <a:p>
            <a:r>
              <a:rPr lang="pt-PT" sz="2400" dirty="0" err="1"/>
              <a:t>Of</a:t>
            </a:r>
            <a:r>
              <a:rPr lang="pt-PT" sz="2400" dirty="0"/>
              <a:t> </a:t>
            </a:r>
            <a:r>
              <a:rPr lang="pt-PT" sz="2400" dirty="0" err="1"/>
              <a:t>course</a:t>
            </a:r>
            <a:r>
              <a:rPr lang="pt-PT" sz="2400" dirty="0"/>
              <a:t> </a:t>
            </a:r>
            <a:r>
              <a:rPr lang="pt-PT" sz="2400" dirty="0" err="1"/>
              <a:t>the</a:t>
            </a:r>
            <a:r>
              <a:rPr lang="pt-PT" sz="2400" dirty="0"/>
              <a:t> </a:t>
            </a:r>
            <a:r>
              <a:rPr lang="pt-PT" sz="2400" dirty="0" err="1"/>
              <a:t>achievement</a:t>
            </a:r>
            <a:r>
              <a:rPr lang="pt-PT" sz="2400" dirty="0"/>
              <a:t> </a:t>
            </a:r>
            <a:r>
              <a:rPr lang="pt-PT" sz="2400" dirty="0" err="1"/>
              <a:t>of</a:t>
            </a:r>
            <a:r>
              <a:rPr lang="pt-PT" sz="2400" dirty="0"/>
              <a:t> </a:t>
            </a:r>
            <a:r>
              <a:rPr lang="pt-PT" sz="2400" dirty="0" err="1"/>
              <a:t>these</a:t>
            </a:r>
            <a:r>
              <a:rPr lang="pt-PT" sz="2400" dirty="0"/>
              <a:t> </a:t>
            </a:r>
            <a:r>
              <a:rPr lang="pt-PT" sz="2400" dirty="0" err="1"/>
              <a:t>goals</a:t>
            </a:r>
            <a:r>
              <a:rPr lang="pt-PT" sz="2400" dirty="0"/>
              <a:t> </a:t>
            </a:r>
            <a:r>
              <a:rPr lang="pt-PT" sz="2400" dirty="0" err="1"/>
              <a:t>has</a:t>
            </a:r>
            <a:r>
              <a:rPr lang="pt-PT" sz="2400" dirty="0"/>
              <a:t> </a:t>
            </a:r>
            <a:r>
              <a:rPr lang="pt-PT" sz="2400" dirty="0" err="1"/>
              <a:t>strong</a:t>
            </a:r>
            <a:r>
              <a:rPr lang="pt-PT" sz="2400" dirty="0"/>
              <a:t>  </a:t>
            </a:r>
            <a:r>
              <a:rPr lang="pt-PT" sz="2400" dirty="0" err="1"/>
              <a:t>implications</a:t>
            </a:r>
            <a:r>
              <a:rPr lang="pt-PT" sz="2400" dirty="0"/>
              <a:t> </a:t>
            </a:r>
            <a:r>
              <a:rPr lang="pt-PT" sz="2400" dirty="0" err="1"/>
              <a:t>on</a:t>
            </a:r>
            <a:r>
              <a:rPr lang="pt-PT" sz="2400" dirty="0"/>
              <a:t> </a:t>
            </a:r>
            <a:r>
              <a:rPr lang="pt-PT" sz="2400" dirty="0" err="1"/>
              <a:t>forest</a:t>
            </a:r>
            <a:r>
              <a:rPr lang="pt-PT" sz="2400" dirty="0"/>
              <a:t> management (</a:t>
            </a:r>
            <a:r>
              <a:rPr lang="pt-PT" sz="2400" dirty="0" err="1"/>
              <a:t>at</a:t>
            </a:r>
            <a:r>
              <a:rPr lang="pt-PT" sz="2400" dirty="0"/>
              <a:t> </a:t>
            </a:r>
            <a:r>
              <a:rPr lang="pt-PT" sz="2400" dirty="0" err="1"/>
              <a:t>all</a:t>
            </a:r>
            <a:r>
              <a:rPr lang="pt-PT" sz="2400" dirty="0"/>
              <a:t> </a:t>
            </a:r>
            <a:r>
              <a:rPr lang="pt-PT" sz="2400" dirty="0" err="1"/>
              <a:t>spatial</a:t>
            </a:r>
            <a:r>
              <a:rPr lang="pt-PT" sz="2400" dirty="0"/>
              <a:t> </a:t>
            </a:r>
            <a:r>
              <a:rPr lang="pt-PT" sz="2400" dirty="0" err="1"/>
              <a:t>levels</a:t>
            </a:r>
            <a:r>
              <a:rPr lang="pt-PT" sz="2400" dirty="0"/>
              <a:t>)! </a:t>
            </a:r>
            <a:endParaRPr lang="en-US" sz="2400" dirty="0"/>
          </a:p>
        </p:txBody>
      </p:sp>
    </p:spTree>
    <p:extLst>
      <p:ext uri="{BB962C8B-B14F-4D97-AF65-F5344CB8AC3E}">
        <p14:creationId xmlns:p14="http://schemas.microsoft.com/office/powerpoint/2010/main" val="45797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6" name="Rectangle 4"/>
          <p:cNvSpPr>
            <a:spLocks noGrp="1" noChangeArrowheads="1"/>
          </p:cNvSpPr>
          <p:nvPr>
            <p:ph type="title"/>
          </p:nvPr>
        </p:nvSpPr>
        <p:spPr>
          <a:xfrm>
            <a:off x="1838325" y="2717800"/>
            <a:ext cx="8515350" cy="711200"/>
          </a:xfrm>
        </p:spPr>
        <p:txBody>
          <a:bodyPr/>
          <a:lstStyle/>
          <a:p>
            <a:r>
              <a:rPr lang="pt-PT" sz="3400" dirty="0" err="1"/>
              <a:t>Forestry</a:t>
            </a:r>
            <a:r>
              <a:rPr lang="pt-PT" sz="3400" dirty="0"/>
              <a:t> </a:t>
            </a:r>
            <a:r>
              <a:rPr lang="pt-PT" sz="3400" dirty="0" err="1"/>
              <a:t>and</a:t>
            </a:r>
            <a:r>
              <a:rPr lang="pt-PT" sz="3400" dirty="0"/>
              <a:t> </a:t>
            </a:r>
            <a:r>
              <a:rPr lang="pt-PT" sz="3400" dirty="0" err="1"/>
              <a:t>forest</a:t>
            </a:r>
            <a:r>
              <a:rPr lang="pt-PT" sz="3400" dirty="0"/>
              <a:t> management</a:t>
            </a:r>
          </a:p>
        </p:txBody>
      </p:sp>
    </p:spTree>
    <p:extLst>
      <p:ext uri="{BB962C8B-B14F-4D97-AF65-F5344CB8AC3E}">
        <p14:creationId xmlns:p14="http://schemas.microsoft.com/office/powerpoint/2010/main" val="656922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0024" y="274638"/>
            <a:ext cx="8892480" cy="706090"/>
          </a:xfrm>
        </p:spPr>
        <p:txBody>
          <a:bodyPr>
            <a:noAutofit/>
          </a:bodyPr>
          <a:lstStyle/>
          <a:p>
            <a:r>
              <a:rPr lang="pt-PT" sz="2800" dirty="0" err="1"/>
              <a:t>Implications</a:t>
            </a:r>
            <a:r>
              <a:rPr lang="pt-PT" sz="2800" dirty="0"/>
              <a:t> </a:t>
            </a:r>
            <a:r>
              <a:rPr lang="pt-PT" sz="2800" dirty="0" err="1"/>
              <a:t>of</a:t>
            </a:r>
            <a:r>
              <a:rPr lang="pt-PT" sz="2800" dirty="0"/>
              <a:t> </a:t>
            </a:r>
            <a:r>
              <a:rPr lang="pt-PT" sz="2800" dirty="0" err="1"/>
              <a:t>bioeconomy</a:t>
            </a:r>
            <a:r>
              <a:rPr lang="pt-PT" sz="2800" dirty="0"/>
              <a:t> to </a:t>
            </a:r>
            <a:r>
              <a:rPr lang="pt-PT" sz="2800" dirty="0" err="1"/>
              <a:t>forest</a:t>
            </a:r>
            <a:r>
              <a:rPr lang="pt-PT" sz="2800" dirty="0"/>
              <a:t> management?</a:t>
            </a:r>
          </a:p>
        </p:txBody>
      </p:sp>
      <p:sp>
        <p:nvSpPr>
          <p:cNvPr id="5" name="TextBox 4"/>
          <p:cNvSpPr txBox="1"/>
          <p:nvPr/>
        </p:nvSpPr>
        <p:spPr>
          <a:xfrm>
            <a:off x="4999113" y="980729"/>
            <a:ext cx="3041102" cy="830997"/>
          </a:xfrm>
          <a:prstGeom prst="rect">
            <a:avLst/>
          </a:prstGeom>
          <a:noFill/>
        </p:spPr>
        <p:txBody>
          <a:bodyPr wrap="square" rtlCol="0">
            <a:spAutoFit/>
          </a:bodyPr>
          <a:lstStyle/>
          <a:p>
            <a:pPr algn="ctr"/>
            <a:r>
              <a:rPr lang="pt-PT" sz="2400" dirty="0" err="1">
                <a:latin typeface="Trebuchet MS" panose="020B0603020202020204" pitchFamily="34" charset="0"/>
              </a:rPr>
              <a:t>Increased</a:t>
            </a:r>
            <a:r>
              <a:rPr lang="pt-PT" sz="2400" dirty="0">
                <a:latin typeface="Trebuchet MS" panose="020B0603020202020204" pitchFamily="34" charset="0"/>
              </a:rPr>
              <a:t> </a:t>
            </a:r>
            <a:r>
              <a:rPr lang="pt-PT" sz="2400" dirty="0" err="1">
                <a:latin typeface="Trebuchet MS" panose="020B0603020202020204" pitchFamily="34" charset="0"/>
              </a:rPr>
              <a:t>biomass</a:t>
            </a:r>
            <a:r>
              <a:rPr lang="pt-PT" sz="2400" dirty="0">
                <a:latin typeface="Trebuchet MS" panose="020B0603020202020204" pitchFamily="34" charset="0"/>
              </a:rPr>
              <a:t> </a:t>
            </a:r>
            <a:r>
              <a:rPr lang="pt-PT" sz="2400" dirty="0" err="1">
                <a:latin typeface="Trebuchet MS" panose="020B0603020202020204" pitchFamily="34" charset="0"/>
              </a:rPr>
              <a:t>needs</a:t>
            </a:r>
            <a:endParaRPr lang="en-US" sz="2400" dirty="0">
              <a:latin typeface="Trebuchet MS" panose="020B0603020202020204" pitchFamily="34" charset="0"/>
            </a:endParaRPr>
          </a:p>
        </p:txBody>
      </p:sp>
      <p:sp>
        <p:nvSpPr>
          <p:cNvPr id="6" name="TextBox 5"/>
          <p:cNvSpPr txBox="1"/>
          <p:nvPr/>
        </p:nvSpPr>
        <p:spPr>
          <a:xfrm>
            <a:off x="1199456" y="1988840"/>
            <a:ext cx="2016224" cy="923330"/>
          </a:xfrm>
          <a:prstGeom prst="rect">
            <a:avLst/>
          </a:prstGeom>
          <a:noFill/>
        </p:spPr>
        <p:txBody>
          <a:bodyPr wrap="square" rtlCol="0">
            <a:spAutoFit/>
          </a:bodyPr>
          <a:lstStyle/>
          <a:p>
            <a:pPr algn="ctr"/>
            <a:r>
              <a:rPr lang="pt-PT" dirty="0" err="1">
                <a:latin typeface="Trebuchet MS" panose="020B0603020202020204" pitchFamily="34" charset="0"/>
              </a:rPr>
              <a:t>Harvest</a:t>
            </a:r>
            <a:r>
              <a:rPr lang="pt-PT" dirty="0">
                <a:latin typeface="Trebuchet MS" panose="020B0603020202020204" pitchFamily="34" charset="0"/>
              </a:rPr>
              <a:t> in natural </a:t>
            </a:r>
            <a:r>
              <a:rPr lang="pt-PT" dirty="0" err="1">
                <a:latin typeface="Trebuchet MS" panose="020B0603020202020204" pitchFamily="34" charset="0"/>
              </a:rPr>
              <a:t>and</a:t>
            </a:r>
            <a:r>
              <a:rPr lang="pt-PT" dirty="0">
                <a:latin typeface="Trebuchet MS" panose="020B0603020202020204" pitchFamily="34" charset="0"/>
              </a:rPr>
              <a:t> </a:t>
            </a:r>
            <a:r>
              <a:rPr lang="pt-PT" dirty="0" err="1">
                <a:latin typeface="Trebuchet MS" panose="020B0603020202020204" pitchFamily="34" charset="0"/>
              </a:rPr>
              <a:t>semi-natural</a:t>
            </a:r>
            <a:r>
              <a:rPr lang="pt-PT" dirty="0">
                <a:latin typeface="Trebuchet MS" panose="020B0603020202020204" pitchFamily="34" charset="0"/>
              </a:rPr>
              <a:t> </a:t>
            </a:r>
            <a:r>
              <a:rPr lang="pt-PT" dirty="0" err="1">
                <a:latin typeface="Trebuchet MS" panose="020B0603020202020204" pitchFamily="34" charset="0"/>
              </a:rPr>
              <a:t>forests</a:t>
            </a:r>
            <a:r>
              <a:rPr lang="pt-PT" dirty="0">
                <a:latin typeface="Trebuchet MS" panose="020B0603020202020204" pitchFamily="34" charset="0"/>
              </a:rPr>
              <a:t>?</a:t>
            </a:r>
            <a:endParaRPr lang="en-US" dirty="0">
              <a:latin typeface="Trebuchet MS" panose="020B0603020202020204" pitchFamily="34" charset="0"/>
            </a:endParaRPr>
          </a:p>
        </p:txBody>
      </p:sp>
      <p:sp>
        <p:nvSpPr>
          <p:cNvPr id="7" name="TextBox 6"/>
          <p:cNvSpPr txBox="1"/>
          <p:nvPr/>
        </p:nvSpPr>
        <p:spPr>
          <a:xfrm>
            <a:off x="6600056" y="1916833"/>
            <a:ext cx="2049760" cy="646331"/>
          </a:xfrm>
          <a:prstGeom prst="rect">
            <a:avLst/>
          </a:prstGeom>
          <a:noFill/>
        </p:spPr>
        <p:txBody>
          <a:bodyPr wrap="square" rtlCol="0">
            <a:spAutoFit/>
          </a:bodyPr>
          <a:lstStyle/>
          <a:p>
            <a:pPr algn="ctr"/>
            <a:r>
              <a:rPr lang="pt-PT" dirty="0" err="1">
                <a:latin typeface="Trebuchet MS" panose="020B0603020202020204" pitchFamily="34" charset="0"/>
              </a:rPr>
              <a:t>Harvest</a:t>
            </a:r>
            <a:r>
              <a:rPr lang="pt-PT" dirty="0">
                <a:latin typeface="Trebuchet MS" panose="020B0603020202020204" pitchFamily="34" charset="0"/>
              </a:rPr>
              <a:t> in </a:t>
            </a:r>
            <a:r>
              <a:rPr lang="pt-PT" dirty="0" err="1">
                <a:latin typeface="Trebuchet MS" panose="020B0603020202020204" pitchFamily="34" charset="0"/>
              </a:rPr>
              <a:t>planted</a:t>
            </a:r>
            <a:r>
              <a:rPr lang="pt-PT" dirty="0">
                <a:latin typeface="Trebuchet MS" panose="020B0603020202020204" pitchFamily="34" charset="0"/>
              </a:rPr>
              <a:t> </a:t>
            </a:r>
            <a:r>
              <a:rPr lang="pt-PT" dirty="0" err="1">
                <a:latin typeface="Trebuchet MS" panose="020B0603020202020204" pitchFamily="34" charset="0"/>
              </a:rPr>
              <a:t>forests</a:t>
            </a:r>
            <a:endParaRPr lang="en-US" dirty="0">
              <a:latin typeface="Trebuchet MS" panose="020B0603020202020204" pitchFamily="34" charset="0"/>
            </a:endParaRPr>
          </a:p>
        </p:txBody>
      </p:sp>
      <p:sp>
        <p:nvSpPr>
          <p:cNvPr id="8" name="TextBox 7"/>
          <p:cNvSpPr txBox="1"/>
          <p:nvPr/>
        </p:nvSpPr>
        <p:spPr>
          <a:xfrm>
            <a:off x="4999112" y="3056440"/>
            <a:ext cx="1744960" cy="646331"/>
          </a:xfrm>
          <a:prstGeom prst="rect">
            <a:avLst/>
          </a:prstGeom>
          <a:noFill/>
        </p:spPr>
        <p:txBody>
          <a:bodyPr wrap="square" rtlCol="0">
            <a:spAutoFit/>
          </a:bodyPr>
          <a:lstStyle/>
          <a:p>
            <a:pPr algn="ctr"/>
            <a:r>
              <a:rPr lang="pt-PT" dirty="0" err="1">
                <a:latin typeface="Trebuchet MS" panose="020B0603020202020204" pitchFamily="34" charset="0"/>
              </a:rPr>
              <a:t>Increase</a:t>
            </a:r>
            <a:r>
              <a:rPr lang="pt-PT" dirty="0">
                <a:latin typeface="Trebuchet MS" panose="020B0603020202020204" pitchFamily="34" charset="0"/>
              </a:rPr>
              <a:t> </a:t>
            </a:r>
            <a:r>
              <a:rPr lang="pt-PT" dirty="0" err="1">
                <a:latin typeface="Trebuchet MS" panose="020B0603020202020204" pitchFamily="34" charset="0"/>
              </a:rPr>
              <a:t>planted</a:t>
            </a:r>
            <a:r>
              <a:rPr lang="pt-PT" dirty="0">
                <a:latin typeface="Trebuchet MS" panose="020B0603020202020204" pitchFamily="34" charset="0"/>
              </a:rPr>
              <a:t> </a:t>
            </a:r>
            <a:r>
              <a:rPr lang="pt-PT" dirty="0" err="1">
                <a:latin typeface="Trebuchet MS" panose="020B0603020202020204" pitchFamily="34" charset="0"/>
              </a:rPr>
              <a:t>area</a:t>
            </a:r>
            <a:endParaRPr lang="en-US" dirty="0">
              <a:latin typeface="Trebuchet MS" panose="020B0603020202020204" pitchFamily="34" charset="0"/>
            </a:endParaRPr>
          </a:p>
        </p:txBody>
      </p:sp>
      <p:sp>
        <p:nvSpPr>
          <p:cNvPr id="9" name="TextBox 8"/>
          <p:cNvSpPr txBox="1"/>
          <p:nvPr/>
        </p:nvSpPr>
        <p:spPr>
          <a:xfrm>
            <a:off x="7951440" y="2924944"/>
            <a:ext cx="1744960" cy="923330"/>
          </a:xfrm>
          <a:prstGeom prst="rect">
            <a:avLst/>
          </a:prstGeom>
          <a:noFill/>
        </p:spPr>
        <p:txBody>
          <a:bodyPr wrap="square" rtlCol="0">
            <a:spAutoFit/>
          </a:bodyPr>
          <a:lstStyle/>
          <a:p>
            <a:pPr algn="ctr"/>
            <a:r>
              <a:rPr lang="pt-PT" dirty="0" err="1">
                <a:latin typeface="Trebuchet MS" panose="020B0603020202020204" pitchFamily="34" charset="0"/>
              </a:rPr>
              <a:t>Increase</a:t>
            </a:r>
            <a:r>
              <a:rPr lang="pt-PT" dirty="0">
                <a:latin typeface="Trebuchet MS" panose="020B0603020202020204" pitchFamily="34" charset="0"/>
              </a:rPr>
              <a:t> </a:t>
            </a:r>
            <a:r>
              <a:rPr lang="pt-PT" dirty="0" err="1">
                <a:latin typeface="Trebuchet MS" panose="020B0603020202020204" pitchFamily="34" charset="0"/>
              </a:rPr>
              <a:t>productivity</a:t>
            </a:r>
            <a:r>
              <a:rPr lang="pt-PT" dirty="0">
                <a:latin typeface="Trebuchet MS" panose="020B0603020202020204" pitchFamily="34" charset="0"/>
              </a:rPr>
              <a:t> </a:t>
            </a:r>
            <a:r>
              <a:rPr lang="pt-PT" dirty="0" err="1">
                <a:latin typeface="Trebuchet MS" panose="020B0603020202020204" pitchFamily="34" charset="0"/>
              </a:rPr>
              <a:t>of</a:t>
            </a:r>
            <a:r>
              <a:rPr lang="pt-PT" dirty="0">
                <a:latin typeface="Trebuchet MS" panose="020B0603020202020204" pitchFamily="34" charset="0"/>
              </a:rPr>
              <a:t> </a:t>
            </a:r>
            <a:r>
              <a:rPr lang="pt-PT" dirty="0" err="1">
                <a:latin typeface="Trebuchet MS" panose="020B0603020202020204" pitchFamily="34" charset="0"/>
              </a:rPr>
              <a:t>existing</a:t>
            </a:r>
            <a:r>
              <a:rPr lang="pt-PT" dirty="0">
                <a:latin typeface="Trebuchet MS" panose="020B0603020202020204" pitchFamily="34" charset="0"/>
              </a:rPr>
              <a:t> </a:t>
            </a:r>
            <a:r>
              <a:rPr lang="pt-PT" dirty="0" err="1">
                <a:latin typeface="Trebuchet MS" panose="020B0603020202020204" pitchFamily="34" charset="0"/>
              </a:rPr>
              <a:t>forests</a:t>
            </a:r>
            <a:endParaRPr lang="en-US" dirty="0">
              <a:latin typeface="Trebuchet MS" panose="020B0603020202020204" pitchFamily="34" charset="0"/>
            </a:endParaRPr>
          </a:p>
        </p:txBody>
      </p:sp>
      <p:sp>
        <p:nvSpPr>
          <p:cNvPr id="10" name="TextBox 9"/>
          <p:cNvSpPr txBox="1"/>
          <p:nvPr/>
        </p:nvSpPr>
        <p:spPr>
          <a:xfrm>
            <a:off x="6384032" y="4149081"/>
            <a:ext cx="1512168" cy="646331"/>
          </a:xfrm>
          <a:prstGeom prst="rect">
            <a:avLst/>
          </a:prstGeom>
          <a:noFill/>
        </p:spPr>
        <p:txBody>
          <a:bodyPr wrap="square" rtlCol="0">
            <a:spAutoFit/>
          </a:bodyPr>
          <a:lstStyle/>
          <a:p>
            <a:pPr algn="ctr"/>
            <a:r>
              <a:rPr lang="pt-PT" dirty="0" err="1">
                <a:latin typeface="Trebuchet MS" panose="020B0603020202020204" pitchFamily="34" charset="0"/>
              </a:rPr>
              <a:t>Tree</a:t>
            </a:r>
            <a:r>
              <a:rPr lang="pt-PT" dirty="0">
                <a:latin typeface="Trebuchet MS" panose="020B0603020202020204" pitchFamily="34" charset="0"/>
              </a:rPr>
              <a:t> </a:t>
            </a:r>
            <a:r>
              <a:rPr lang="pt-PT" dirty="0" err="1">
                <a:latin typeface="Trebuchet MS" panose="020B0603020202020204" pitchFamily="34" charset="0"/>
              </a:rPr>
              <a:t>breeding</a:t>
            </a:r>
            <a:endParaRPr lang="en-US" dirty="0">
              <a:latin typeface="Trebuchet MS" panose="020B0603020202020204" pitchFamily="34" charset="0"/>
            </a:endParaRPr>
          </a:p>
        </p:txBody>
      </p:sp>
      <p:sp>
        <p:nvSpPr>
          <p:cNvPr id="11" name="TextBox 10"/>
          <p:cNvSpPr txBox="1"/>
          <p:nvPr/>
        </p:nvSpPr>
        <p:spPr>
          <a:xfrm>
            <a:off x="9048328" y="4149081"/>
            <a:ext cx="1656184" cy="646331"/>
          </a:xfrm>
          <a:prstGeom prst="rect">
            <a:avLst/>
          </a:prstGeom>
          <a:noFill/>
        </p:spPr>
        <p:txBody>
          <a:bodyPr wrap="square" rtlCol="0">
            <a:spAutoFit/>
          </a:bodyPr>
          <a:lstStyle/>
          <a:p>
            <a:pPr algn="ctr"/>
            <a:r>
              <a:rPr lang="pt-PT" dirty="0" err="1">
                <a:latin typeface="Trebuchet MS" panose="020B0603020202020204" pitchFamily="34" charset="0"/>
              </a:rPr>
              <a:t>Intensification</a:t>
            </a:r>
            <a:r>
              <a:rPr lang="pt-PT" dirty="0">
                <a:latin typeface="Trebuchet MS" panose="020B0603020202020204" pitchFamily="34" charset="0"/>
              </a:rPr>
              <a:t> </a:t>
            </a:r>
            <a:r>
              <a:rPr lang="pt-PT" dirty="0" err="1">
                <a:latin typeface="Trebuchet MS" panose="020B0603020202020204" pitchFamily="34" charset="0"/>
              </a:rPr>
              <a:t>of</a:t>
            </a:r>
            <a:r>
              <a:rPr lang="pt-PT" dirty="0">
                <a:latin typeface="Trebuchet MS" panose="020B0603020202020204" pitchFamily="34" charset="0"/>
              </a:rPr>
              <a:t> </a:t>
            </a:r>
            <a:r>
              <a:rPr lang="pt-PT" dirty="0" err="1">
                <a:latin typeface="Trebuchet MS" panose="020B0603020202020204" pitchFamily="34" charset="0"/>
              </a:rPr>
              <a:t>silviculture</a:t>
            </a:r>
            <a:endParaRPr lang="en-US" dirty="0">
              <a:latin typeface="Trebuchet MS" panose="020B0603020202020204" pitchFamily="34" charset="0"/>
            </a:endParaRPr>
          </a:p>
        </p:txBody>
      </p:sp>
      <p:grpSp>
        <p:nvGrpSpPr>
          <p:cNvPr id="16" name="Group 15"/>
          <p:cNvGrpSpPr/>
          <p:nvPr/>
        </p:nvGrpSpPr>
        <p:grpSpPr>
          <a:xfrm>
            <a:off x="3719736" y="3341686"/>
            <a:ext cx="1898576" cy="1685753"/>
            <a:chOff x="1672444" y="3601018"/>
            <a:chExt cx="1711424" cy="1598438"/>
          </a:xfrm>
        </p:grpSpPr>
        <p:sp>
          <p:nvSpPr>
            <p:cNvPr id="14" name="7-Point Star 13"/>
            <p:cNvSpPr/>
            <p:nvPr/>
          </p:nvSpPr>
          <p:spPr>
            <a:xfrm>
              <a:off x="1672444" y="3601018"/>
              <a:ext cx="1711424" cy="1598438"/>
            </a:xfrm>
            <a:prstGeom prst="star7">
              <a:avLst/>
            </a:prstGeom>
            <a:solidFill>
              <a:srgbClr val="FF6600"/>
            </a:solidFill>
            <a:ln w="317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691680" y="4077072"/>
              <a:ext cx="1656184" cy="496119"/>
            </a:xfrm>
            <a:prstGeom prst="rect">
              <a:avLst/>
            </a:prstGeom>
            <a:noFill/>
          </p:spPr>
          <p:txBody>
            <a:bodyPr wrap="square" rtlCol="0">
              <a:spAutoFit/>
            </a:bodyPr>
            <a:lstStyle/>
            <a:p>
              <a:pPr algn="ctr"/>
              <a:r>
                <a:rPr lang="pt-PT" sz="1400" b="1" u="sng" dirty="0">
                  <a:solidFill>
                    <a:schemeClr val="bg1"/>
                  </a:solidFill>
                  <a:latin typeface="Trebuchet MS" panose="020B0603020202020204" pitchFamily="34" charset="0"/>
                </a:rPr>
                <a:t>LAND USE </a:t>
              </a:r>
              <a:r>
                <a:rPr lang="pt-PT" sz="1400" b="1" dirty="0">
                  <a:solidFill>
                    <a:schemeClr val="bg1"/>
                  </a:solidFill>
                  <a:latin typeface="Trebuchet MS" panose="020B0603020202020204" pitchFamily="34" charset="0"/>
                </a:rPr>
                <a:t>CONFLICTS</a:t>
              </a:r>
              <a:endParaRPr lang="en-US" sz="1400" b="1" dirty="0">
                <a:solidFill>
                  <a:schemeClr val="bg1"/>
                </a:solidFill>
                <a:latin typeface="Trebuchet MS" panose="020B0603020202020204" pitchFamily="34" charset="0"/>
              </a:endParaRPr>
            </a:p>
          </p:txBody>
        </p:sp>
      </p:grpSp>
      <p:grpSp>
        <p:nvGrpSpPr>
          <p:cNvPr id="17" name="Group 16"/>
          <p:cNvGrpSpPr/>
          <p:nvPr/>
        </p:nvGrpSpPr>
        <p:grpSpPr>
          <a:xfrm>
            <a:off x="9689570" y="1539912"/>
            <a:ext cx="2023054" cy="1891476"/>
            <a:chOff x="5364088" y="4722659"/>
            <a:chExt cx="2232247" cy="1951347"/>
          </a:xfrm>
        </p:grpSpPr>
        <p:sp>
          <p:nvSpPr>
            <p:cNvPr id="15" name="7-Point Star 14"/>
            <p:cNvSpPr/>
            <p:nvPr/>
          </p:nvSpPr>
          <p:spPr>
            <a:xfrm>
              <a:off x="5364088" y="4722659"/>
              <a:ext cx="2232247" cy="1951347"/>
            </a:xfrm>
            <a:prstGeom prst="star7">
              <a:avLst/>
            </a:prstGeom>
            <a:solidFill>
              <a:srgbClr val="FF6600"/>
            </a:solidFill>
            <a:ln w="317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80113" y="5229200"/>
              <a:ext cx="1809452" cy="762045"/>
            </a:xfrm>
            <a:prstGeom prst="rect">
              <a:avLst/>
            </a:prstGeom>
            <a:noFill/>
          </p:spPr>
          <p:txBody>
            <a:bodyPr wrap="square" rtlCol="0">
              <a:spAutoFit/>
            </a:bodyPr>
            <a:lstStyle/>
            <a:p>
              <a:pPr algn="ctr"/>
              <a:r>
                <a:rPr lang="pt-PT" sz="1400" b="1" u="sng" dirty="0">
                  <a:solidFill>
                    <a:schemeClr val="bg1"/>
                  </a:solidFill>
                  <a:latin typeface="Trebuchet MS" panose="020B0603020202020204" pitchFamily="34" charset="0"/>
                </a:rPr>
                <a:t>REDUCE</a:t>
              </a:r>
              <a:r>
                <a:rPr lang="pt-PT" sz="1400" b="1" dirty="0">
                  <a:solidFill>
                    <a:schemeClr val="bg1"/>
                  </a:solidFill>
                  <a:latin typeface="Trebuchet MS" panose="020B0603020202020204" pitchFamily="34" charset="0"/>
                </a:rPr>
                <a:t> THE INPUTS OF </a:t>
              </a:r>
              <a:r>
                <a:rPr lang="pt-PT" sz="1400" b="1" u="sng" dirty="0">
                  <a:solidFill>
                    <a:schemeClr val="bg1"/>
                  </a:solidFill>
                  <a:latin typeface="Trebuchet MS" panose="020B0603020202020204" pitchFamily="34" charset="0"/>
                </a:rPr>
                <a:t>FOSSIL ENERGY</a:t>
              </a:r>
              <a:endParaRPr lang="en-US" sz="1400" b="1" u="sng" dirty="0">
                <a:solidFill>
                  <a:schemeClr val="bg1"/>
                </a:solidFill>
                <a:latin typeface="Trebuchet MS" panose="020B0603020202020204" pitchFamily="34" charset="0"/>
              </a:endParaRPr>
            </a:p>
          </p:txBody>
        </p:sp>
      </p:grpSp>
      <p:grpSp>
        <p:nvGrpSpPr>
          <p:cNvPr id="21" name="Group 20"/>
          <p:cNvGrpSpPr/>
          <p:nvPr/>
        </p:nvGrpSpPr>
        <p:grpSpPr>
          <a:xfrm>
            <a:off x="8178416" y="4740817"/>
            <a:ext cx="2022040" cy="1949963"/>
            <a:chOff x="5364088" y="4722659"/>
            <a:chExt cx="2232247" cy="1951347"/>
          </a:xfrm>
        </p:grpSpPr>
        <p:sp>
          <p:nvSpPr>
            <p:cNvPr id="22" name="7-Point Star 21"/>
            <p:cNvSpPr/>
            <p:nvPr/>
          </p:nvSpPr>
          <p:spPr>
            <a:xfrm>
              <a:off x="5364088" y="4722659"/>
              <a:ext cx="2232247" cy="1951347"/>
            </a:xfrm>
            <a:prstGeom prst="star7">
              <a:avLst/>
            </a:prstGeom>
            <a:solidFill>
              <a:srgbClr val="FF6600"/>
            </a:solidFill>
            <a:ln w="317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688485" y="5294748"/>
              <a:ext cx="1669370" cy="739188"/>
            </a:xfrm>
            <a:prstGeom prst="rect">
              <a:avLst/>
            </a:prstGeom>
            <a:noFill/>
          </p:spPr>
          <p:txBody>
            <a:bodyPr wrap="square" rtlCol="0">
              <a:spAutoFit/>
            </a:bodyPr>
            <a:lstStyle/>
            <a:p>
              <a:pPr algn="ctr"/>
              <a:endParaRPr lang="pt-PT" sz="1400" b="1" dirty="0">
                <a:solidFill>
                  <a:schemeClr val="bg1"/>
                </a:solidFill>
                <a:latin typeface="Trebuchet MS" panose="020B0603020202020204" pitchFamily="34" charset="0"/>
              </a:endParaRPr>
            </a:p>
            <a:p>
              <a:pPr algn="ctr"/>
              <a:r>
                <a:rPr lang="pt-PT" sz="1400" b="1" dirty="0">
                  <a:solidFill>
                    <a:schemeClr val="bg1"/>
                  </a:solidFill>
                  <a:latin typeface="Trebuchet MS" panose="020B0603020202020204" pitchFamily="34" charset="0"/>
                </a:rPr>
                <a:t>COMPETITION FOR </a:t>
              </a:r>
              <a:r>
                <a:rPr lang="pt-PT" sz="1400" b="1" u="sng" dirty="0">
                  <a:solidFill>
                    <a:schemeClr val="bg1"/>
                  </a:solidFill>
                  <a:latin typeface="Trebuchet MS" panose="020B0603020202020204" pitchFamily="34" charset="0"/>
                </a:rPr>
                <a:t>WATER</a:t>
              </a:r>
              <a:endParaRPr lang="en-US" sz="1400" b="1" u="sng" dirty="0">
                <a:solidFill>
                  <a:schemeClr val="bg1"/>
                </a:solidFill>
                <a:latin typeface="Trebuchet MS" panose="020B0603020202020204" pitchFamily="34" charset="0"/>
              </a:endParaRPr>
            </a:p>
          </p:txBody>
        </p:sp>
      </p:grpSp>
      <p:cxnSp>
        <p:nvCxnSpPr>
          <p:cNvPr id="31" name="Straight Arrow Connector 30"/>
          <p:cNvCxnSpPr>
            <a:stCxn id="5" idx="2"/>
            <a:endCxn id="6" idx="3"/>
          </p:cNvCxnSpPr>
          <p:nvPr/>
        </p:nvCxnSpPr>
        <p:spPr>
          <a:xfrm flipH="1">
            <a:off x="3215680" y="1811726"/>
            <a:ext cx="3303984" cy="638779"/>
          </a:xfrm>
          <a:prstGeom prst="straightConnector1">
            <a:avLst/>
          </a:prstGeom>
          <a:ln w="31750">
            <a:solidFill>
              <a:srgbClr val="008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2"/>
          </p:cNvCxnSpPr>
          <p:nvPr/>
        </p:nvCxnSpPr>
        <p:spPr>
          <a:xfrm>
            <a:off x="6519665" y="1811725"/>
            <a:ext cx="404427" cy="149724"/>
          </a:xfrm>
          <a:prstGeom prst="straightConnector1">
            <a:avLst/>
          </a:prstGeom>
          <a:ln w="31750">
            <a:solidFill>
              <a:srgbClr val="008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1631504" y="1700808"/>
            <a:ext cx="1224136" cy="1584176"/>
            <a:chOff x="1187624" y="1700808"/>
            <a:chExt cx="1224136" cy="1584176"/>
          </a:xfrm>
        </p:grpSpPr>
        <p:cxnSp>
          <p:nvCxnSpPr>
            <p:cNvPr id="37" name="Straight Connector 36"/>
            <p:cNvCxnSpPr/>
            <p:nvPr/>
          </p:nvCxnSpPr>
          <p:spPr>
            <a:xfrm>
              <a:off x="1187624" y="1700808"/>
              <a:ext cx="1224136" cy="158417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187624" y="1700808"/>
              <a:ext cx="1175556" cy="158417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6600057" y="2636041"/>
            <a:ext cx="1044117" cy="705644"/>
          </a:xfrm>
          <a:prstGeom prst="straightConnector1">
            <a:avLst/>
          </a:prstGeom>
          <a:ln w="31750">
            <a:solidFill>
              <a:srgbClr val="008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7644174" y="2636913"/>
            <a:ext cx="756083" cy="334389"/>
          </a:xfrm>
          <a:prstGeom prst="straightConnector1">
            <a:avLst/>
          </a:prstGeom>
          <a:ln w="31750">
            <a:solidFill>
              <a:srgbClr val="008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9" idx="2"/>
          </p:cNvCxnSpPr>
          <p:nvPr/>
        </p:nvCxnSpPr>
        <p:spPr>
          <a:xfrm flipH="1">
            <a:off x="7526909" y="3848274"/>
            <a:ext cx="1297011" cy="516830"/>
          </a:xfrm>
          <a:prstGeom prst="straightConnector1">
            <a:avLst/>
          </a:prstGeom>
          <a:ln w="31750">
            <a:solidFill>
              <a:srgbClr val="008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9" idx="2"/>
          </p:cNvCxnSpPr>
          <p:nvPr/>
        </p:nvCxnSpPr>
        <p:spPr>
          <a:xfrm>
            <a:off x="8823920" y="3848274"/>
            <a:ext cx="584448" cy="228798"/>
          </a:xfrm>
          <a:prstGeom prst="straightConnector1">
            <a:avLst/>
          </a:prstGeom>
          <a:ln w="31750">
            <a:solidFill>
              <a:srgbClr val="008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5519936" y="4660498"/>
            <a:ext cx="1872207" cy="1864846"/>
            <a:chOff x="5364088" y="4722659"/>
            <a:chExt cx="2232247" cy="1951347"/>
          </a:xfrm>
        </p:grpSpPr>
        <p:sp>
          <p:nvSpPr>
            <p:cNvPr id="58" name="7-Point Star 57"/>
            <p:cNvSpPr/>
            <p:nvPr/>
          </p:nvSpPr>
          <p:spPr>
            <a:xfrm>
              <a:off x="5364088" y="4722659"/>
              <a:ext cx="2232247" cy="1951347"/>
            </a:xfrm>
            <a:prstGeom prst="star7">
              <a:avLst/>
            </a:prstGeom>
            <a:solidFill>
              <a:srgbClr val="FF6600"/>
            </a:solidFill>
            <a:ln w="317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5540070" y="5250314"/>
              <a:ext cx="1809452" cy="998363"/>
            </a:xfrm>
            <a:prstGeom prst="rect">
              <a:avLst/>
            </a:prstGeom>
            <a:noFill/>
          </p:spPr>
          <p:txBody>
            <a:bodyPr wrap="square" rtlCol="0">
              <a:spAutoFit/>
            </a:bodyPr>
            <a:lstStyle/>
            <a:p>
              <a:pPr algn="ctr"/>
              <a:r>
                <a:rPr lang="pt-PT" sz="1400" b="1" dirty="0">
                  <a:solidFill>
                    <a:schemeClr val="bg1"/>
                  </a:solidFill>
                  <a:latin typeface="Trebuchet MS" panose="020B0603020202020204" pitchFamily="34" charset="0"/>
                </a:rPr>
                <a:t>IS THERE ENOUGH KNOWLEDGE?</a:t>
              </a:r>
            </a:p>
            <a:p>
              <a:pPr algn="ctr"/>
              <a:r>
                <a:rPr lang="pt-PT" sz="1400" b="1" u="sng" dirty="0">
                  <a:solidFill>
                    <a:schemeClr val="bg1"/>
                  </a:solidFill>
                  <a:latin typeface="Trebuchet MS" panose="020B0603020202020204" pitchFamily="34" charset="0"/>
                </a:rPr>
                <a:t>RESEARCH</a:t>
              </a:r>
              <a:endParaRPr lang="en-US" sz="1400" b="1" u="sng" dirty="0">
                <a:solidFill>
                  <a:schemeClr val="bg1"/>
                </a:solidFill>
                <a:latin typeface="Trebuchet MS" panose="020B0603020202020204" pitchFamily="34" charset="0"/>
              </a:endParaRPr>
            </a:p>
          </p:txBody>
        </p:sp>
      </p:grpSp>
      <p:sp>
        <p:nvSpPr>
          <p:cNvPr id="61" name="7-Point Star 60"/>
          <p:cNvSpPr/>
          <p:nvPr/>
        </p:nvSpPr>
        <p:spPr>
          <a:xfrm>
            <a:off x="1703512" y="4437112"/>
            <a:ext cx="2023054" cy="1891476"/>
          </a:xfrm>
          <a:prstGeom prst="star7">
            <a:avLst/>
          </a:prstGeom>
          <a:solidFill>
            <a:srgbClr val="FF6600"/>
          </a:solidFill>
          <a:ln w="317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1899292" y="5055775"/>
            <a:ext cx="1639881" cy="954107"/>
          </a:xfrm>
          <a:prstGeom prst="rect">
            <a:avLst/>
          </a:prstGeom>
          <a:noFill/>
        </p:spPr>
        <p:txBody>
          <a:bodyPr wrap="square" rtlCol="0">
            <a:spAutoFit/>
          </a:bodyPr>
          <a:lstStyle/>
          <a:p>
            <a:pPr algn="ctr"/>
            <a:r>
              <a:rPr lang="pt-PT" sz="1400" b="1" u="sng" dirty="0">
                <a:solidFill>
                  <a:schemeClr val="bg1"/>
                </a:solidFill>
                <a:latin typeface="Trebuchet MS" panose="020B0603020202020204" pitchFamily="34" charset="0"/>
              </a:rPr>
              <a:t>SUSTAINABILITY </a:t>
            </a:r>
            <a:r>
              <a:rPr lang="pt-PT" sz="1400" b="1" dirty="0">
                <a:solidFill>
                  <a:schemeClr val="bg1"/>
                </a:solidFill>
                <a:latin typeface="Trebuchet MS" panose="020B0603020202020204" pitchFamily="34" charset="0"/>
              </a:rPr>
              <a:t>BIODIVERSITY HAS TO BE MAINTAINED</a:t>
            </a:r>
            <a:endParaRPr lang="en-US" sz="1400" b="1" dirty="0">
              <a:solidFill>
                <a:schemeClr val="bg1"/>
              </a:solidFill>
              <a:latin typeface="Trebuchet MS" panose="020B0603020202020204" pitchFamily="34" charset="0"/>
            </a:endParaRPr>
          </a:p>
        </p:txBody>
      </p:sp>
      <p:sp>
        <p:nvSpPr>
          <p:cNvPr id="34" name="TextBox 33"/>
          <p:cNvSpPr txBox="1"/>
          <p:nvPr/>
        </p:nvSpPr>
        <p:spPr>
          <a:xfrm>
            <a:off x="9768408" y="4870902"/>
            <a:ext cx="1656184" cy="646331"/>
          </a:xfrm>
          <a:prstGeom prst="rect">
            <a:avLst/>
          </a:prstGeom>
          <a:noFill/>
        </p:spPr>
        <p:txBody>
          <a:bodyPr wrap="square" rtlCol="0">
            <a:spAutoFit/>
          </a:bodyPr>
          <a:lstStyle/>
          <a:p>
            <a:pPr algn="ctr"/>
            <a:r>
              <a:rPr lang="pt-PT" dirty="0" err="1">
                <a:latin typeface="Trebuchet MS" panose="020B0603020202020204" pitchFamily="34" charset="0"/>
              </a:rPr>
              <a:t>Precision</a:t>
            </a:r>
            <a:r>
              <a:rPr lang="pt-PT" dirty="0">
                <a:latin typeface="Trebuchet MS" panose="020B0603020202020204" pitchFamily="34" charset="0"/>
              </a:rPr>
              <a:t> </a:t>
            </a:r>
            <a:r>
              <a:rPr lang="pt-PT" dirty="0" err="1">
                <a:latin typeface="Trebuchet MS" panose="020B0603020202020204" pitchFamily="34" charset="0"/>
              </a:rPr>
              <a:t>silviculture</a:t>
            </a:r>
            <a:r>
              <a:rPr lang="pt-PT" dirty="0">
                <a:latin typeface="Trebuchet MS" panose="020B0603020202020204" pitchFamily="34" charset="0"/>
              </a:rPr>
              <a:t>?</a:t>
            </a:r>
            <a:endParaRPr lang="en-US" dirty="0">
              <a:latin typeface="Trebuchet MS" panose="020B0603020202020204" pitchFamily="34" charset="0"/>
            </a:endParaRPr>
          </a:p>
        </p:txBody>
      </p:sp>
    </p:spTree>
    <p:extLst>
      <p:ext uri="{BB962C8B-B14F-4D97-AF65-F5344CB8AC3E}">
        <p14:creationId xmlns:p14="http://schemas.microsoft.com/office/powerpoint/2010/main" val="397039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right)">
                                      <p:cBhvr>
                                        <p:cTn id="12" dur="500"/>
                                        <p:tgtEl>
                                          <p:spTgt spid="31"/>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circle(out)">
                                      <p:cBhvr>
                                        <p:cTn id="20" dur="10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right)">
                                      <p:cBhvr>
                                        <p:cTn id="33" dur="500"/>
                                        <p:tgtEl>
                                          <p:spTgt spid="43"/>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 calcmode="lin" valueType="num">
                                      <p:cBhvr>
                                        <p:cTn id="43" dur="1000" fill="hold"/>
                                        <p:tgtEl>
                                          <p:spTgt spid="16"/>
                                        </p:tgtEl>
                                        <p:attrNameLst>
                                          <p:attrName>style.rotation</p:attrName>
                                        </p:attrNameLst>
                                      </p:cBhvr>
                                      <p:tavLst>
                                        <p:tav tm="0">
                                          <p:val>
                                            <p:fltVal val="90"/>
                                          </p:val>
                                        </p:tav>
                                        <p:tav tm="100000">
                                          <p:val>
                                            <p:fltVal val="0"/>
                                          </p:val>
                                        </p:tav>
                                      </p:tavLst>
                                    </p:anim>
                                    <p:animEffect transition="in" filter="fade">
                                      <p:cBhvr>
                                        <p:cTn id="44" dur="1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right)">
                                      <p:cBhvr>
                                        <p:cTn id="57" dur="500"/>
                                        <p:tgtEl>
                                          <p:spTgt spid="46"/>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right)">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left)">
                                      <p:cBhvr>
                                        <p:cTn id="65" dur="500"/>
                                        <p:tgtEl>
                                          <p:spTgt spid="48"/>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57"/>
                                        </p:tgtEl>
                                        <p:attrNameLst>
                                          <p:attrName>style.visibility</p:attrName>
                                        </p:attrNameLst>
                                      </p:cBhvr>
                                      <p:to>
                                        <p:strVal val="visible"/>
                                      </p:to>
                                    </p:set>
                                    <p:anim calcmode="lin" valueType="num">
                                      <p:cBhvr>
                                        <p:cTn id="76" dur="1000" fill="hold"/>
                                        <p:tgtEl>
                                          <p:spTgt spid="57"/>
                                        </p:tgtEl>
                                        <p:attrNameLst>
                                          <p:attrName>ppt_w</p:attrName>
                                        </p:attrNameLst>
                                      </p:cBhvr>
                                      <p:tavLst>
                                        <p:tav tm="0">
                                          <p:val>
                                            <p:fltVal val="0"/>
                                          </p:val>
                                        </p:tav>
                                        <p:tav tm="100000">
                                          <p:val>
                                            <p:strVal val="#ppt_w"/>
                                          </p:val>
                                        </p:tav>
                                      </p:tavLst>
                                    </p:anim>
                                    <p:anim calcmode="lin" valueType="num">
                                      <p:cBhvr>
                                        <p:cTn id="77" dur="1000" fill="hold"/>
                                        <p:tgtEl>
                                          <p:spTgt spid="57"/>
                                        </p:tgtEl>
                                        <p:attrNameLst>
                                          <p:attrName>ppt_h</p:attrName>
                                        </p:attrNameLst>
                                      </p:cBhvr>
                                      <p:tavLst>
                                        <p:tav tm="0">
                                          <p:val>
                                            <p:fltVal val="0"/>
                                          </p:val>
                                        </p:tav>
                                        <p:tav tm="100000">
                                          <p:val>
                                            <p:strVal val="#ppt_h"/>
                                          </p:val>
                                        </p:tav>
                                      </p:tavLst>
                                    </p:anim>
                                    <p:anim calcmode="lin" valueType="num">
                                      <p:cBhvr>
                                        <p:cTn id="78" dur="1000" fill="hold"/>
                                        <p:tgtEl>
                                          <p:spTgt spid="57"/>
                                        </p:tgtEl>
                                        <p:attrNameLst>
                                          <p:attrName>style.rotation</p:attrName>
                                        </p:attrNameLst>
                                      </p:cBhvr>
                                      <p:tavLst>
                                        <p:tav tm="0">
                                          <p:val>
                                            <p:fltVal val="90"/>
                                          </p:val>
                                        </p:tav>
                                        <p:tav tm="100000">
                                          <p:val>
                                            <p:fltVal val="0"/>
                                          </p:val>
                                        </p:tav>
                                      </p:tavLst>
                                    </p:anim>
                                    <p:animEffect transition="in" filter="fade">
                                      <p:cBhvr>
                                        <p:cTn id="79" dur="1000"/>
                                        <p:tgtEl>
                                          <p:spTgt spid="57"/>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1000" fill="hold"/>
                                        <p:tgtEl>
                                          <p:spTgt spid="17"/>
                                        </p:tgtEl>
                                        <p:attrNameLst>
                                          <p:attrName>ppt_w</p:attrName>
                                        </p:attrNameLst>
                                      </p:cBhvr>
                                      <p:tavLst>
                                        <p:tav tm="0">
                                          <p:val>
                                            <p:fltVal val="0"/>
                                          </p:val>
                                        </p:tav>
                                        <p:tav tm="100000">
                                          <p:val>
                                            <p:strVal val="#ppt_w"/>
                                          </p:val>
                                        </p:tav>
                                      </p:tavLst>
                                    </p:anim>
                                    <p:anim calcmode="lin" valueType="num">
                                      <p:cBhvr>
                                        <p:cTn id="85" dur="1000" fill="hold"/>
                                        <p:tgtEl>
                                          <p:spTgt spid="17"/>
                                        </p:tgtEl>
                                        <p:attrNameLst>
                                          <p:attrName>ppt_h</p:attrName>
                                        </p:attrNameLst>
                                      </p:cBhvr>
                                      <p:tavLst>
                                        <p:tav tm="0">
                                          <p:val>
                                            <p:fltVal val="0"/>
                                          </p:val>
                                        </p:tav>
                                        <p:tav tm="100000">
                                          <p:val>
                                            <p:strVal val="#ppt_h"/>
                                          </p:val>
                                        </p:tav>
                                      </p:tavLst>
                                    </p:anim>
                                    <p:anim calcmode="lin" valueType="num">
                                      <p:cBhvr>
                                        <p:cTn id="86" dur="1000" fill="hold"/>
                                        <p:tgtEl>
                                          <p:spTgt spid="17"/>
                                        </p:tgtEl>
                                        <p:attrNameLst>
                                          <p:attrName>style.rotation</p:attrName>
                                        </p:attrNameLst>
                                      </p:cBhvr>
                                      <p:tavLst>
                                        <p:tav tm="0">
                                          <p:val>
                                            <p:fltVal val="90"/>
                                          </p:val>
                                        </p:tav>
                                        <p:tav tm="100000">
                                          <p:val>
                                            <p:fltVal val="0"/>
                                          </p:val>
                                        </p:tav>
                                      </p:tavLst>
                                    </p:anim>
                                    <p:animEffect transition="in" filter="fade">
                                      <p:cBhvr>
                                        <p:cTn id="87" dur="10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31" presetClass="entr" presetSubtype="0" fill="hold" grpId="0" nodeType="clickEffect">
                                  <p:stCondLst>
                                    <p:cond delay="0"/>
                                  </p:stCondLst>
                                  <p:childTnLst>
                                    <p:set>
                                      <p:cBhvr>
                                        <p:cTn id="91" dur="1" fill="hold">
                                          <p:stCondLst>
                                            <p:cond delay="0"/>
                                          </p:stCondLst>
                                        </p:cTn>
                                        <p:tgtEl>
                                          <p:spTgt spid="61"/>
                                        </p:tgtEl>
                                        <p:attrNameLst>
                                          <p:attrName>style.visibility</p:attrName>
                                        </p:attrNameLst>
                                      </p:cBhvr>
                                      <p:to>
                                        <p:strVal val="visible"/>
                                      </p:to>
                                    </p:set>
                                    <p:anim calcmode="lin" valueType="num">
                                      <p:cBhvr>
                                        <p:cTn id="92" dur="1000" fill="hold"/>
                                        <p:tgtEl>
                                          <p:spTgt spid="61"/>
                                        </p:tgtEl>
                                        <p:attrNameLst>
                                          <p:attrName>ppt_w</p:attrName>
                                        </p:attrNameLst>
                                      </p:cBhvr>
                                      <p:tavLst>
                                        <p:tav tm="0">
                                          <p:val>
                                            <p:fltVal val="0"/>
                                          </p:val>
                                        </p:tav>
                                        <p:tav tm="100000">
                                          <p:val>
                                            <p:strVal val="#ppt_w"/>
                                          </p:val>
                                        </p:tav>
                                      </p:tavLst>
                                    </p:anim>
                                    <p:anim calcmode="lin" valueType="num">
                                      <p:cBhvr>
                                        <p:cTn id="93" dur="1000" fill="hold"/>
                                        <p:tgtEl>
                                          <p:spTgt spid="61"/>
                                        </p:tgtEl>
                                        <p:attrNameLst>
                                          <p:attrName>ppt_h</p:attrName>
                                        </p:attrNameLst>
                                      </p:cBhvr>
                                      <p:tavLst>
                                        <p:tav tm="0">
                                          <p:val>
                                            <p:fltVal val="0"/>
                                          </p:val>
                                        </p:tav>
                                        <p:tav tm="100000">
                                          <p:val>
                                            <p:strVal val="#ppt_h"/>
                                          </p:val>
                                        </p:tav>
                                      </p:tavLst>
                                    </p:anim>
                                    <p:anim calcmode="lin" valueType="num">
                                      <p:cBhvr>
                                        <p:cTn id="94" dur="1000" fill="hold"/>
                                        <p:tgtEl>
                                          <p:spTgt spid="61"/>
                                        </p:tgtEl>
                                        <p:attrNameLst>
                                          <p:attrName>style.rotation</p:attrName>
                                        </p:attrNameLst>
                                      </p:cBhvr>
                                      <p:tavLst>
                                        <p:tav tm="0">
                                          <p:val>
                                            <p:fltVal val="90"/>
                                          </p:val>
                                        </p:tav>
                                        <p:tav tm="100000">
                                          <p:val>
                                            <p:fltVal val="0"/>
                                          </p:val>
                                        </p:tav>
                                      </p:tavLst>
                                    </p:anim>
                                    <p:animEffect transition="in" filter="fade">
                                      <p:cBhvr>
                                        <p:cTn id="95" dur="1000"/>
                                        <p:tgtEl>
                                          <p:spTgt spid="61"/>
                                        </p:tgtEl>
                                      </p:cBhvr>
                                    </p:animEffect>
                                  </p:childTnLst>
                                </p:cTn>
                              </p:par>
                            </p:childTnLst>
                          </p:cTn>
                        </p:par>
                      </p:childTnLst>
                    </p:cTn>
                  </p:par>
                  <p:par>
                    <p:cTn id="96" fill="hold">
                      <p:stCondLst>
                        <p:cond delay="indefinite"/>
                      </p:stCondLst>
                      <p:childTnLst>
                        <p:par>
                          <p:cTn id="97" fill="hold">
                            <p:stCondLst>
                              <p:cond delay="0"/>
                            </p:stCondLst>
                            <p:childTnLst>
                              <p:par>
                                <p:cTn id="98" presetID="31" presetClass="entr" presetSubtype="0" fill="hold" nodeType="clickEffect">
                                  <p:stCondLst>
                                    <p:cond delay="0"/>
                                  </p:stCondLst>
                                  <p:childTnLst>
                                    <p:set>
                                      <p:cBhvr>
                                        <p:cTn id="99" dur="1" fill="hold">
                                          <p:stCondLst>
                                            <p:cond delay="0"/>
                                          </p:stCondLst>
                                        </p:cTn>
                                        <p:tgtEl>
                                          <p:spTgt spid="21"/>
                                        </p:tgtEl>
                                        <p:attrNameLst>
                                          <p:attrName>style.visibility</p:attrName>
                                        </p:attrNameLst>
                                      </p:cBhvr>
                                      <p:to>
                                        <p:strVal val="visible"/>
                                      </p:to>
                                    </p:set>
                                    <p:anim calcmode="lin" valueType="num">
                                      <p:cBhvr>
                                        <p:cTn id="100" dur="1000" fill="hold"/>
                                        <p:tgtEl>
                                          <p:spTgt spid="21"/>
                                        </p:tgtEl>
                                        <p:attrNameLst>
                                          <p:attrName>ppt_w</p:attrName>
                                        </p:attrNameLst>
                                      </p:cBhvr>
                                      <p:tavLst>
                                        <p:tav tm="0">
                                          <p:val>
                                            <p:fltVal val="0"/>
                                          </p:val>
                                        </p:tav>
                                        <p:tav tm="100000">
                                          <p:val>
                                            <p:strVal val="#ppt_w"/>
                                          </p:val>
                                        </p:tav>
                                      </p:tavLst>
                                    </p:anim>
                                    <p:anim calcmode="lin" valueType="num">
                                      <p:cBhvr>
                                        <p:cTn id="101" dur="1000" fill="hold"/>
                                        <p:tgtEl>
                                          <p:spTgt spid="21"/>
                                        </p:tgtEl>
                                        <p:attrNameLst>
                                          <p:attrName>ppt_h</p:attrName>
                                        </p:attrNameLst>
                                      </p:cBhvr>
                                      <p:tavLst>
                                        <p:tav tm="0">
                                          <p:val>
                                            <p:fltVal val="0"/>
                                          </p:val>
                                        </p:tav>
                                        <p:tav tm="100000">
                                          <p:val>
                                            <p:strVal val="#ppt_h"/>
                                          </p:val>
                                        </p:tav>
                                      </p:tavLst>
                                    </p:anim>
                                    <p:anim calcmode="lin" valueType="num">
                                      <p:cBhvr>
                                        <p:cTn id="102" dur="1000" fill="hold"/>
                                        <p:tgtEl>
                                          <p:spTgt spid="21"/>
                                        </p:tgtEl>
                                        <p:attrNameLst>
                                          <p:attrName>style.rotation</p:attrName>
                                        </p:attrNameLst>
                                      </p:cBhvr>
                                      <p:tavLst>
                                        <p:tav tm="0">
                                          <p:val>
                                            <p:fltVal val="90"/>
                                          </p:val>
                                        </p:tav>
                                        <p:tav tm="100000">
                                          <p:val>
                                            <p:fltVal val="0"/>
                                          </p:val>
                                        </p:tav>
                                      </p:tavLst>
                                    </p:anim>
                                    <p:animEffect transition="in" filter="fade">
                                      <p:cBhvr>
                                        <p:cTn id="10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61" grpId="0" animBg="1"/>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404664"/>
            <a:ext cx="8964488" cy="720080"/>
          </a:xfrm>
        </p:spPr>
        <p:txBody>
          <a:bodyPr>
            <a:noAutofit/>
          </a:bodyPr>
          <a:lstStyle/>
          <a:p>
            <a:r>
              <a:rPr lang="pt-PT" sz="2800" dirty="0" err="1"/>
              <a:t>Implications</a:t>
            </a:r>
            <a:r>
              <a:rPr lang="pt-PT" sz="2800" dirty="0"/>
              <a:t> </a:t>
            </a:r>
            <a:r>
              <a:rPr lang="pt-PT" sz="2800" dirty="0" err="1"/>
              <a:t>of</a:t>
            </a:r>
            <a:r>
              <a:rPr lang="pt-PT" sz="2800" dirty="0"/>
              <a:t> </a:t>
            </a:r>
            <a:r>
              <a:rPr lang="pt-PT" sz="2800" dirty="0" err="1"/>
              <a:t>bioeconomy</a:t>
            </a:r>
            <a:r>
              <a:rPr lang="pt-PT" sz="2800" dirty="0"/>
              <a:t> to </a:t>
            </a:r>
            <a:r>
              <a:rPr lang="pt-PT" sz="2800" dirty="0" err="1"/>
              <a:t>forest</a:t>
            </a:r>
            <a:r>
              <a:rPr lang="pt-PT" sz="2800" dirty="0"/>
              <a:t> management?</a:t>
            </a:r>
          </a:p>
        </p:txBody>
      </p:sp>
      <p:sp>
        <p:nvSpPr>
          <p:cNvPr id="3" name="Content Placeholder 2"/>
          <p:cNvSpPr>
            <a:spLocks noGrp="1"/>
          </p:cNvSpPr>
          <p:nvPr>
            <p:ph idx="1"/>
          </p:nvPr>
        </p:nvSpPr>
        <p:spPr/>
        <p:txBody>
          <a:bodyPr/>
          <a:lstStyle/>
          <a:p>
            <a:r>
              <a:rPr lang="pt-PT" sz="2400" dirty="0" err="1"/>
              <a:t>The</a:t>
            </a:r>
            <a:r>
              <a:rPr lang="pt-PT" sz="2400" dirty="0"/>
              <a:t> </a:t>
            </a:r>
            <a:r>
              <a:rPr lang="pt-PT" sz="2400" dirty="0" err="1"/>
              <a:t>bioeconomy</a:t>
            </a:r>
            <a:r>
              <a:rPr lang="pt-PT" sz="2400" dirty="0"/>
              <a:t> </a:t>
            </a:r>
            <a:r>
              <a:rPr lang="pt-PT" sz="2400" dirty="0" err="1"/>
              <a:t>context</a:t>
            </a:r>
            <a:r>
              <a:rPr lang="pt-PT" sz="2400" dirty="0"/>
              <a:t> </a:t>
            </a:r>
            <a:r>
              <a:rPr lang="pt-PT" sz="2400" dirty="0" err="1"/>
              <a:t>increased</a:t>
            </a:r>
            <a:r>
              <a:rPr lang="pt-PT" sz="2400" dirty="0"/>
              <a:t> </a:t>
            </a:r>
            <a:r>
              <a:rPr lang="pt-PT" sz="2400" dirty="0" err="1"/>
              <a:t>the</a:t>
            </a:r>
            <a:r>
              <a:rPr lang="pt-PT" sz="2400" dirty="0"/>
              <a:t> </a:t>
            </a:r>
            <a:r>
              <a:rPr lang="pt-PT" sz="2400" dirty="0" err="1"/>
              <a:t>complexity</a:t>
            </a:r>
            <a:r>
              <a:rPr lang="pt-PT" sz="2400" dirty="0"/>
              <a:t> </a:t>
            </a:r>
            <a:r>
              <a:rPr lang="pt-PT" sz="2400" dirty="0" err="1"/>
              <a:t>of</a:t>
            </a:r>
            <a:r>
              <a:rPr lang="pt-PT" sz="2400" dirty="0"/>
              <a:t> </a:t>
            </a:r>
            <a:r>
              <a:rPr lang="pt-PT" sz="2400" dirty="0" err="1"/>
              <a:t>forest</a:t>
            </a:r>
            <a:r>
              <a:rPr lang="pt-PT" sz="2400" dirty="0"/>
              <a:t> management</a:t>
            </a:r>
          </a:p>
          <a:p>
            <a:r>
              <a:rPr lang="pt-PT" sz="2400" dirty="0" err="1"/>
              <a:t>The</a:t>
            </a:r>
            <a:r>
              <a:rPr lang="pt-PT" sz="2400" dirty="0"/>
              <a:t> </a:t>
            </a:r>
            <a:r>
              <a:rPr lang="pt-PT" sz="2400" dirty="0" err="1"/>
              <a:t>objective</a:t>
            </a:r>
            <a:r>
              <a:rPr lang="pt-PT" sz="2400" dirty="0"/>
              <a:t> </a:t>
            </a:r>
            <a:r>
              <a:rPr lang="pt-PT" sz="2400" dirty="0" err="1"/>
              <a:t>is</a:t>
            </a:r>
            <a:r>
              <a:rPr lang="pt-PT" sz="2400" dirty="0"/>
              <a:t> to </a:t>
            </a:r>
            <a:r>
              <a:rPr lang="pt-PT" sz="2400" dirty="0" err="1"/>
              <a:t>produce</a:t>
            </a:r>
            <a:r>
              <a:rPr lang="pt-PT" sz="2400" dirty="0"/>
              <a:t> more </a:t>
            </a:r>
            <a:r>
              <a:rPr lang="pt-PT" sz="2400" dirty="0" err="1"/>
              <a:t>reducing</a:t>
            </a:r>
            <a:r>
              <a:rPr lang="pt-PT" sz="2400" dirty="0"/>
              <a:t>, </a:t>
            </a:r>
            <a:r>
              <a:rPr lang="pt-PT" sz="2400" dirty="0" err="1"/>
              <a:t>if</a:t>
            </a:r>
            <a:r>
              <a:rPr lang="pt-PT" sz="2400" dirty="0"/>
              <a:t> </a:t>
            </a:r>
            <a:r>
              <a:rPr lang="pt-PT" sz="2400" dirty="0" err="1"/>
              <a:t>possible</a:t>
            </a:r>
            <a:r>
              <a:rPr lang="pt-PT" sz="2400" dirty="0"/>
              <a:t>, </a:t>
            </a:r>
            <a:r>
              <a:rPr lang="pt-PT" sz="2400" dirty="0" err="1"/>
              <a:t>the</a:t>
            </a:r>
            <a:r>
              <a:rPr lang="pt-PT" sz="2400" dirty="0"/>
              <a:t> </a:t>
            </a:r>
            <a:r>
              <a:rPr lang="pt-PT" sz="2400" dirty="0" err="1"/>
              <a:t>environmental</a:t>
            </a:r>
            <a:r>
              <a:rPr lang="pt-PT" sz="2400" dirty="0"/>
              <a:t> </a:t>
            </a:r>
            <a:r>
              <a:rPr lang="pt-PT" sz="2400" dirty="0" err="1"/>
              <a:t>impacts</a:t>
            </a:r>
            <a:r>
              <a:rPr lang="pt-PT" sz="2400" dirty="0"/>
              <a:t> </a:t>
            </a:r>
            <a:r>
              <a:rPr lang="pt-PT" sz="2400" dirty="0" err="1"/>
              <a:t>of</a:t>
            </a:r>
            <a:r>
              <a:rPr lang="pt-PT" sz="2400" dirty="0"/>
              <a:t> </a:t>
            </a:r>
            <a:r>
              <a:rPr lang="pt-PT" sz="2400" dirty="0" err="1"/>
              <a:t>biomass</a:t>
            </a:r>
            <a:r>
              <a:rPr lang="pt-PT" sz="2400" dirty="0"/>
              <a:t> </a:t>
            </a:r>
            <a:r>
              <a:rPr lang="pt-PT" sz="2400" dirty="0" err="1"/>
              <a:t>production</a:t>
            </a:r>
            <a:endParaRPr lang="pt-PT" sz="2400" dirty="0"/>
          </a:p>
          <a:p>
            <a:r>
              <a:rPr lang="pt-PT" sz="2400" dirty="0" err="1"/>
              <a:t>The</a:t>
            </a:r>
            <a:r>
              <a:rPr lang="pt-PT" sz="2400" dirty="0"/>
              <a:t> </a:t>
            </a:r>
            <a:r>
              <a:rPr lang="pt-PT" sz="2400" dirty="0" err="1"/>
              <a:t>overall</a:t>
            </a:r>
            <a:r>
              <a:rPr lang="pt-PT" sz="2400" dirty="0"/>
              <a:t> </a:t>
            </a:r>
            <a:r>
              <a:rPr lang="pt-PT" sz="2400" dirty="0" err="1"/>
              <a:t>energy</a:t>
            </a:r>
            <a:r>
              <a:rPr lang="pt-PT" sz="2400" dirty="0"/>
              <a:t> balance </a:t>
            </a:r>
            <a:r>
              <a:rPr lang="pt-PT" sz="2400" dirty="0" err="1"/>
              <a:t>has</a:t>
            </a:r>
            <a:r>
              <a:rPr lang="pt-PT" sz="2400" dirty="0"/>
              <a:t> to </a:t>
            </a:r>
            <a:r>
              <a:rPr lang="pt-PT" sz="2400" dirty="0" err="1"/>
              <a:t>be</a:t>
            </a:r>
            <a:r>
              <a:rPr lang="pt-PT" sz="2400" dirty="0"/>
              <a:t> positive </a:t>
            </a:r>
            <a:r>
              <a:rPr lang="pt-PT" sz="2400" dirty="0" err="1"/>
              <a:t>and</a:t>
            </a:r>
            <a:r>
              <a:rPr lang="pt-PT" sz="2400" dirty="0"/>
              <a:t> </a:t>
            </a:r>
            <a:r>
              <a:rPr lang="pt-PT" sz="2400" dirty="0" err="1"/>
              <a:t>without</a:t>
            </a:r>
            <a:r>
              <a:rPr lang="pt-PT" sz="2400" dirty="0"/>
              <a:t> </a:t>
            </a:r>
            <a:r>
              <a:rPr lang="pt-PT" sz="2400" dirty="0" err="1"/>
              <a:t>using</a:t>
            </a:r>
            <a:r>
              <a:rPr lang="pt-PT" sz="2400" dirty="0"/>
              <a:t> </a:t>
            </a:r>
            <a:r>
              <a:rPr lang="pt-PT" sz="2400" dirty="0" err="1"/>
              <a:t>fossil</a:t>
            </a:r>
            <a:r>
              <a:rPr lang="pt-PT" sz="2400" dirty="0"/>
              <a:t> </a:t>
            </a:r>
            <a:r>
              <a:rPr lang="pt-PT" sz="2400" dirty="0" err="1"/>
              <a:t>fuels</a:t>
            </a:r>
            <a:endParaRPr lang="pt-PT" sz="2400" dirty="0"/>
          </a:p>
          <a:p>
            <a:endParaRPr lang="pt-PT" dirty="0"/>
          </a:p>
          <a:p>
            <a:pPr marL="0" indent="0">
              <a:buNone/>
            </a:pPr>
            <a:r>
              <a:rPr lang="pt-PT" dirty="0"/>
              <a:t> </a:t>
            </a:r>
            <a:r>
              <a:rPr lang="pt-PT" b="1" dirty="0" err="1">
                <a:solidFill>
                  <a:srgbClr val="008000"/>
                </a:solidFill>
              </a:rPr>
              <a:t>This</a:t>
            </a:r>
            <a:r>
              <a:rPr lang="pt-PT" b="1" dirty="0">
                <a:solidFill>
                  <a:srgbClr val="008000"/>
                </a:solidFill>
              </a:rPr>
              <a:t> </a:t>
            </a:r>
            <a:r>
              <a:rPr lang="pt-PT" b="1" dirty="0" err="1">
                <a:solidFill>
                  <a:srgbClr val="008000"/>
                </a:solidFill>
              </a:rPr>
              <a:t>is</a:t>
            </a:r>
            <a:r>
              <a:rPr lang="pt-PT" b="1" dirty="0">
                <a:solidFill>
                  <a:srgbClr val="008000"/>
                </a:solidFill>
              </a:rPr>
              <a:t> </a:t>
            </a:r>
            <a:r>
              <a:rPr lang="pt-PT" b="1" dirty="0" err="1">
                <a:solidFill>
                  <a:srgbClr val="008000"/>
                </a:solidFill>
              </a:rPr>
              <a:t>not</a:t>
            </a:r>
            <a:r>
              <a:rPr lang="pt-PT" b="1" dirty="0">
                <a:solidFill>
                  <a:srgbClr val="008000"/>
                </a:solidFill>
              </a:rPr>
              <a:t> </a:t>
            </a:r>
            <a:r>
              <a:rPr lang="pt-PT" b="1" dirty="0" err="1">
                <a:solidFill>
                  <a:srgbClr val="008000"/>
                </a:solidFill>
              </a:rPr>
              <a:t>easy</a:t>
            </a:r>
            <a:r>
              <a:rPr lang="pt-PT" b="1" dirty="0">
                <a:solidFill>
                  <a:srgbClr val="008000"/>
                </a:solidFill>
              </a:rPr>
              <a:t> </a:t>
            </a:r>
            <a:r>
              <a:rPr lang="pt-PT" b="1" dirty="0" err="1">
                <a:solidFill>
                  <a:srgbClr val="008000"/>
                </a:solidFill>
              </a:rPr>
              <a:t>and</a:t>
            </a:r>
            <a:r>
              <a:rPr lang="pt-PT" b="1" dirty="0">
                <a:solidFill>
                  <a:srgbClr val="008000"/>
                </a:solidFill>
              </a:rPr>
              <a:t> </a:t>
            </a:r>
            <a:r>
              <a:rPr lang="pt-PT" b="1" dirty="0" err="1">
                <a:solidFill>
                  <a:srgbClr val="008000"/>
                </a:solidFill>
              </a:rPr>
              <a:t>brings</a:t>
            </a:r>
            <a:r>
              <a:rPr lang="pt-PT" b="1" dirty="0">
                <a:solidFill>
                  <a:srgbClr val="008000"/>
                </a:solidFill>
              </a:rPr>
              <a:t> a series </a:t>
            </a:r>
            <a:r>
              <a:rPr lang="pt-PT" b="1" dirty="0" err="1">
                <a:solidFill>
                  <a:srgbClr val="008000"/>
                </a:solidFill>
              </a:rPr>
              <a:t>of</a:t>
            </a:r>
            <a:r>
              <a:rPr lang="pt-PT" b="1" dirty="0">
                <a:solidFill>
                  <a:srgbClr val="008000"/>
                </a:solidFill>
              </a:rPr>
              <a:t> </a:t>
            </a:r>
            <a:r>
              <a:rPr lang="pt-PT" b="1" dirty="0" err="1">
                <a:solidFill>
                  <a:srgbClr val="008000"/>
                </a:solidFill>
              </a:rPr>
              <a:t>conflicts</a:t>
            </a:r>
            <a:r>
              <a:rPr lang="pt-PT" b="1" dirty="0">
                <a:solidFill>
                  <a:srgbClr val="008000"/>
                </a:solidFill>
              </a:rPr>
              <a:t>!</a:t>
            </a:r>
            <a:endParaRPr lang="en-US" b="1" dirty="0">
              <a:solidFill>
                <a:srgbClr val="008000"/>
              </a:solidFill>
            </a:endParaRPr>
          </a:p>
        </p:txBody>
      </p:sp>
    </p:spTree>
    <p:extLst>
      <p:ext uri="{BB962C8B-B14F-4D97-AF65-F5344CB8AC3E}">
        <p14:creationId xmlns:p14="http://schemas.microsoft.com/office/powerpoint/2010/main" val="189098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Point Star 2"/>
          <p:cNvSpPr/>
          <p:nvPr/>
        </p:nvSpPr>
        <p:spPr>
          <a:xfrm>
            <a:off x="263352" y="188640"/>
            <a:ext cx="2736304" cy="2520280"/>
          </a:xfrm>
          <a:prstGeom prst="star8">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err="1"/>
              <a:t>Avoid</a:t>
            </a:r>
            <a:r>
              <a:rPr lang="pt-PT" dirty="0"/>
              <a:t> </a:t>
            </a:r>
            <a:r>
              <a:rPr lang="pt-PT" dirty="0" err="1"/>
              <a:t>reductions</a:t>
            </a:r>
            <a:r>
              <a:rPr lang="pt-PT" dirty="0"/>
              <a:t> </a:t>
            </a:r>
            <a:r>
              <a:rPr lang="pt-PT" dirty="0" err="1"/>
              <a:t>of</a:t>
            </a:r>
            <a:r>
              <a:rPr lang="pt-PT" dirty="0"/>
              <a:t> C stock in </a:t>
            </a:r>
            <a:r>
              <a:rPr lang="pt-PT" dirty="0" err="1"/>
              <a:t>forests</a:t>
            </a:r>
            <a:r>
              <a:rPr lang="pt-PT" dirty="0"/>
              <a:t> (</a:t>
            </a:r>
            <a:r>
              <a:rPr lang="pt-PT" dirty="0" err="1"/>
              <a:t>pests</a:t>
            </a:r>
            <a:r>
              <a:rPr lang="pt-PT" dirty="0"/>
              <a:t> </a:t>
            </a:r>
            <a:r>
              <a:rPr lang="pt-PT" dirty="0" err="1"/>
              <a:t>and</a:t>
            </a:r>
            <a:r>
              <a:rPr lang="pt-PT" dirty="0"/>
              <a:t> </a:t>
            </a:r>
            <a:r>
              <a:rPr lang="pt-PT" dirty="0" err="1"/>
              <a:t>diseases</a:t>
            </a:r>
            <a:r>
              <a:rPr lang="pt-PT" dirty="0"/>
              <a:t>, </a:t>
            </a:r>
            <a:r>
              <a:rPr lang="pt-PT" dirty="0" err="1"/>
              <a:t>wild</a:t>
            </a:r>
            <a:r>
              <a:rPr lang="pt-PT" dirty="0"/>
              <a:t> </a:t>
            </a:r>
            <a:r>
              <a:rPr lang="pt-PT" dirty="0" err="1"/>
              <a:t>fire</a:t>
            </a:r>
            <a:r>
              <a:rPr lang="pt-PT" dirty="0"/>
              <a:t>, </a:t>
            </a:r>
            <a:r>
              <a:rPr lang="pt-PT" dirty="0" err="1"/>
              <a:t>pollution</a:t>
            </a:r>
            <a:r>
              <a:rPr lang="pt-PT" dirty="0"/>
              <a:t>)</a:t>
            </a:r>
          </a:p>
        </p:txBody>
      </p:sp>
      <p:sp>
        <p:nvSpPr>
          <p:cNvPr id="7" name="6-Point Star 6"/>
          <p:cNvSpPr/>
          <p:nvPr/>
        </p:nvSpPr>
        <p:spPr>
          <a:xfrm>
            <a:off x="4439816" y="188640"/>
            <a:ext cx="2376264" cy="2448272"/>
          </a:xfrm>
          <a:prstGeom prst="star6">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err="1"/>
              <a:t>Increase</a:t>
            </a:r>
            <a:r>
              <a:rPr lang="pt-PT" dirty="0"/>
              <a:t> </a:t>
            </a:r>
            <a:r>
              <a:rPr lang="pt-PT" dirty="0" err="1"/>
              <a:t>resilience</a:t>
            </a:r>
            <a:r>
              <a:rPr lang="pt-PT" dirty="0"/>
              <a:t> </a:t>
            </a:r>
            <a:r>
              <a:rPr lang="pt-PT" dirty="0" err="1"/>
              <a:t>of</a:t>
            </a:r>
            <a:r>
              <a:rPr lang="pt-PT" dirty="0"/>
              <a:t> </a:t>
            </a:r>
            <a:r>
              <a:rPr lang="pt-PT" dirty="0" err="1"/>
              <a:t>tree</a:t>
            </a:r>
            <a:r>
              <a:rPr lang="pt-PT" dirty="0"/>
              <a:t> </a:t>
            </a:r>
            <a:r>
              <a:rPr lang="pt-PT" dirty="0" err="1"/>
              <a:t>species</a:t>
            </a:r>
            <a:r>
              <a:rPr lang="pt-PT" dirty="0"/>
              <a:t> to </a:t>
            </a:r>
            <a:r>
              <a:rPr lang="pt-PT" dirty="0" err="1"/>
              <a:t>climate</a:t>
            </a:r>
            <a:r>
              <a:rPr lang="pt-PT" dirty="0"/>
              <a:t> </a:t>
            </a:r>
            <a:r>
              <a:rPr lang="pt-PT" dirty="0" err="1"/>
              <a:t>change</a:t>
            </a:r>
            <a:endParaRPr lang="pt-PT" dirty="0"/>
          </a:p>
        </p:txBody>
      </p:sp>
      <p:sp>
        <p:nvSpPr>
          <p:cNvPr id="9" name="Regular Pentagon 8"/>
          <p:cNvSpPr/>
          <p:nvPr/>
        </p:nvSpPr>
        <p:spPr>
          <a:xfrm>
            <a:off x="2639616" y="1700808"/>
            <a:ext cx="2331008" cy="1562472"/>
          </a:xfrm>
          <a:prstGeom prst="pentagon">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err="1"/>
              <a:t>Fullfill</a:t>
            </a:r>
            <a:r>
              <a:rPr lang="pt-PT" dirty="0"/>
              <a:t> </a:t>
            </a:r>
            <a:r>
              <a:rPr lang="pt-PT" dirty="0" err="1"/>
              <a:t>energy</a:t>
            </a:r>
            <a:r>
              <a:rPr lang="pt-PT" dirty="0"/>
              <a:t> </a:t>
            </a:r>
            <a:r>
              <a:rPr lang="pt-PT" dirty="0" err="1"/>
              <a:t>needs</a:t>
            </a:r>
            <a:r>
              <a:rPr lang="pt-PT" dirty="0"/>
              <a:t> </a:t>
            </a:r>
            <a:r>
              <a:rPr lang="pt-PT" dirty="0" err="1"/>
              <a:t>withou</a:t>
            </a:r>
            <a:r>
              <a:rPr lang="pt-PT" dirty="0"/>
              <a:t> </a:t>
            </a:r>
            <a:r>
              <a:rPr lang="pt-PT" dirty="0" err="1"/>
              <a:t>using</a:t>
            </a:r>
            <a:r>
              <a:rPr lang="pt-PT" dirty="0"/>
              <a:t> </a:t>
            </a:r>
            <a:r>
              <a:rPr lang="pt-PT" dirty="0" err="1"/>
              <a:t>fossil</a:t>
            </a:r>
            <a:r>
              <a:rPr lang="pt-PT" dirty="0"/>
              <a:t> </a:t>
            </a:r>
            <a:r>
              <a:rPr lang="pt-PT" dirty="0" err="1"/>
              <a:t>fuels</a:t>
            </a:r>
            <a:endParaRPr lang="pt-PT" dirty="0"/>
          </a:p>
        </p:txBody>
      </p:sp>
      <p:sp>
        <p:nvSpPr>
          <p:cNvPr id="10" name="Trapezoid 9"/>
          <p:cNvSpPr/>
          <p:nvPr/>
        </p:nvSpPr>
        <p:spPr>
          <a:xfrm>
            <a:off x="7248128" y="620688"/>
            <a:ext cx="2448272" cy="1368152"/>
          </a:xfrm>
          <a:prstGeom prst="trapezoid">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err="1"/>
              <a:t>Adapt</a:t>
            </a:r>
            <a:r>
              <a:rPr lang="pt-PT" dirty="0"/>
              <a:t> </a:t>
            </a:r>
            <a:r>
              <a:rPr lang="pt-PT" dirty="0" err="1"/>
              <a:t>demand</a:t>
            </a:r>
            <a:r>
              <a:rPr lang="pt-PT" dirty="0"/>
              <a:t> to </a:t>
            </a:r>
            <a:r>
              <a:rPr lang="pt-PT" dirty="0" err="1"/>
              <a:t>the</a:t>
            </a:r>
            <a:r>
              <a:rPr lang="pt-PT" dirty="0"/>
              <a:t> </a:t>
            </a:r>
            <a:r>
              <a:rPr lang="pt-PT" dirty="0" err="1"/>
              <a:t>levels</a:t>
            </a:r>
            <a:r>
              <a:rPr lang="pt-PT" dirty="0"/>
              <a:t> </a:t>
            </a:r>
            <a:r>
              <a:rPr lang="pt-PT" dirty="0" err="1"/>
              <a:t>of</a:t>
            </a:r>
            <a:r>
              <a:rPr lang="pt-PT" dirty="0"/>
              <a:t> </a:t>
            </a:r>
            <a:r>
              <a:rPr lang="pt-PT" dirty="0" err="1"/>
              <a:t>possible</a:t>
            </a:r>
            <a:r>
              <a:rPr lang="pt-PT" dirty="0"/>
              <a:t> </a:t>
            </a:r>
            <a:r>
              <a:rPr lang="pt-PT" dirty="0" err="1"/>
              <a:t>harvest</a:t>
            </a:r>
            <a:endParaRPr lang="pt-PT" dirty="0"/>
          </a:p>
        </p:txBody>
      </p:sp>
      <p:sp>
        <p:nvSpPr>
          <p:cNvPr id="11" name="Isosceles Triangle 10"/>
          <p:cNvSpPr/>
          <p:nvPr/>
        </p:nvSpPr>
        <p:spPr>
          <a:xfrm>
            <a:off x="263352" y="2636912"/>
            <a:ext cx="3240360" cy="3024336"/>
          </a:xfrm>
          <a:prstGeom prst="triangle">
            <a:avLst>
              <a:gd name="adj" fmla="val 4947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New </a:t>
            </a:r>
            <a:r>
              <a:rPr lang="pt-PT" dirty="0" err="1"/>
              <a:t>forest</a:t>
            </a:r>
            <a:r>
              <a:rPr lang="pt-PT" dirty="0"/>
              <a:t> management </a:t>
            </a:r>
            <a:r>
              <a:rPr lang="pt-PT" dirty="0" err="1"/>
              <a:t>approaches</a:t>
            </a:r>
            <a:r>
              <a:rPr lang="pt-PT" dirty="0"/>
              <a:t> as </a:t>
            </a:r>
            <a:r>
              <a:rPr lang="pt-PT" sz="1400" dirty="0"/>
              <a:t>short </a:t>
            </a:r>
            <a:r>
              <a:rPr lang="pt-PT" sz="1400" dirty="0" err="1"/>
              <a:t>rotation</a:t>
            </a:r>
            <a:r>
              <a:rPr lang="pt-PT" sz="1400" dirty="0"/>
              <a:t>,  </a:t>
            </a:r>
            <a:r>
              <a:rPr lang="pt-PT" sz="1400" dirty="0" err="1"/>
              <a:t>uneven</a:t>
            </a:r>
            <a:r>
              <a:rPr lang="pt-PT" sz="1400" dirty="0"/>
              <a:t> </a:t>
            </a:r>
            <a:r>
              <a:rPr lang="pt-PT" sz="1400" dirty="0" err="1"/>
              <a:t>mixed-species</a:t>
            </a:r>
            <a:r>
              <a:rPr lang="pt-PT" sz="1400" dirty="0"/>
              <a:t> </a:t>
            </a:r>
            <a:r>
              <a:rPr lang="pt-PT" sz="1400" dirty="0" err="1"/>
              <a:t>forests</a:t>
            </a:r>
            <a:endParaRPr lang="pt-PT" dirty="0"/>
          </a:p>
        </p:txBody>
      </p:sp>
      <p:sp>
        <p:nvSpPr>
          <p:cNvPr id="12" name="Trapezoid 11"/>
          <p:cNvSpPr/>
          <p:nvPr/>
        </p:nvSpPr>
        <p:spPr>
          <a:xfrm rot="16200000">
            <a:off x="5627948" y="2528900"/>
            <a:ext cx="2232248" cy="1584176"/>
          </a:xfrm>
          <a:prstGeom prst="trapezoid">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pt-PT" dirty="0" err="1"/>
              <a:t>Efficiency</a:t>
            </a:r>
            <a:r>
              <a:rPr lang="pt-PT" dirty="0"/>
              <a:t> </a:t>
            </a:r>
            <a:r>
              <a:rPr lang="pt-PT" dirty="0" err="1"/>
              <a:t>of</a:t>
            </a:r>
            <a:r>
              <a:rPr lang="pt-PT" dirty="0"/>
              <a:t> </a:t>
            </a:r>
            <a:r>
              <a:rPr lang="pt-PT" dirty="0" err="1"/>
              <a:t>water</a:t>
            </a:r>
            <a:r>
              <a:rPr lang="pt-PT" dirty="0"/>
              <a:t> </a:t>
            </a:r>
            <a:r>
              <a:rPr lang="pt-PT" dirty="0" err="1"/>
              <a:t>and</a:t>
            </a:r>
            <a:r>
              <a:rPr lang="pt-PT" dirty="0"/>
              <a:t> </a:t>
            </a:r>
            <a:r>
              <a:rPr lang="pt-PT" dirty="0" err="1"/>
              <a:t>nutrients</a:t>
            </a:r>
            <a:r>
              <a:rPr lang="pt-PT" dirty="0"/>
              <a:t> use</a:t>
            </a:r>
          </a:p>
        </p:txBody>
      </p:sp>
      <p:sp>
        <p:nvSpPr>
          <p:cNvPr id="13" name="Right Triangle 12"/>
          <p:cNvSpPr/>
          <p:nvPr/>
        </p:nvSpPr>
        <p:spPr>
          <a:xfrm>
            <a:off x="2999656" y="3284984"/>
            <a:ext cx="4752528" cy="1296144"/>
          </a:xfrm>
          <a:prstGeom prst="r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err="1"/>
              <a:t>Tree</a:t>
            </a:r>
            <a:r>
              <a:rPr lang="pt-PT" dirty="0"/>
              <a:t> </a:t>
            </a:r>
            <a:r>
              <a:rPr lang="pt-PT" dirty="0" err="1"/>
              <a:t>breeding</a:t>
            </a:r>
            <a:r>
              <a:rPr lang="pt-PT" dirty="0"/>
              <a:t>, </a:t>
            </a:r>
            <a:r>
              <a:rPr lang="pt-PT" dirty="0" err="1"/>
              <a:t>including</a:t>
            </a:r>
            <a:r>
              <a:rPr lang="pt-PT" dirty="0"/>
              <a:t> use </a:t>
            </a:r>
            <a:r>
              <a:rPr lang="pt-PT" dirty="0" err="1"/>
              <a:t>of</a:t>
            </a:r>
            <a:r>
              <a:rPr lang="pt-PT" dirty="0"/>
              <a:t> </a:t>
            </a:r>
            <a:r>
              <a:rPr lang="pt-PT" dirty="0" err="1"/>
              <a:t>GMO’s</a:t>
            </a:r>
            <a:endParaRPr lang="pt-PT" dirty="0"/>
          </a:p>
        </p:txBody>
      </p:sp>
      <p:sp>
        <p:nvSpPr>
          <p:cNvPr id="15" name="L-Shape 14"/>
          <p:cNvSpPr/>
          <p:nvPr/>
        </p:nvSpPr>
        <p:spPr>
          <a:xfrm>
            <a:off x="9984432" y="1124744"/>
            <a:ext cx="1872208" cy="1728192"/>
          </a:xfrm>
          <a:prstGeom prst="corner">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err="1"/>
              <a:t>Impact</a:t>
            </a:r>
            <a:r>
              <a:rPr lang="pt-PT" dirty="0"/>
              <a:t> </a:t>
            </a:r>
            <a:r>
              <a:rPr lang="pt-PT" dirty="0" err="1"/>
              <a:t>of</a:t>
            </a:r>
            <a:r>
              <a:rPr lang="pt-PT" dirty="0"/>
              <a:t> </a:t>
            </a:r>
            <a:r>
              <a:rPr lang="pt-PT" dirty="0" err="1"/>
              <a:t>whole</a:t>
            </a:r>
            <a:r>
              <a:rPr lang="pt-PT" dirty="0"/>
              <a:t> </a:t>
            </a:r>
            <a:r>
              <a:rPr lang="pt-PT" dirty="0" err="1"/>
              <a:t>tree</a:t>
            </a:r>
            <a:r>
              <a:rPr lang="pt-PT" dirty="0"/>
              <a:t> </a:t>
            </a:r>
            <a:r>
              <a:rPr lang="pt-PT" dirty="0" err="1"/>
              <a:t>harvest</a:t>
            </a:r>
            <a:r>
              <a:rPr lang="pt-PT" dirty="0"/>
              <a:t> in </a:t>
            </a:r>
            <a:r>
              <a:rPr lang="pt-PT" dirty="0" err="1"/>
              <a:t>soil</a:t>
            </a:r>
            <a:r>
              <a:rPr lang="pt-PT" dirty="0"/>
              <a:t> </a:t>
            </a:r>
            <a:r>
              <a:rPr lang="pt-PT" dirty="0" err="1"/>
              <a:t>fertility</a:t>
            </a:r>
            <a:endParaRPr lang="pt-PT" dirty="0"/>
          </a:p>
        </p:txBody>
      </p:sp>
      <p:sp>
        <p:nvSpPr>
          <p:cNvPr id="16" name="Flowchart: Manual Input 15"/>
          <p:cNvSpPr/>
          <p:nvPr/>
        </p:nvSpPr>
        <p:spPr>
          <a:xfrm>
            <a:off x="4511824" y="4797152"/>
            <a:ext cx="1584176" cy="864096"/>
          </a:xfrm>
          <a:prstGeom prst="flowChartManualInpu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err="1"/>
              <a:t>Maintain</a:t>
            </a:r>
            <a:r>
              <a:rPr lang="pt-PT" dirty="0"/>
              <a:t> </a:t>
            </a:r>
            <a:r>
              <a:rPr lang="pt-PT" dirty="0" err="1"/>
              <a:t>biodiversity</a:t>
            </a:r>
            <a:endParaRPr lang="pt-PT" dirty="0"/>
          </a:p>
        </p:txBody>
      </p:sp>
      <p:sp>
        <p:nvSpPr>
          <p:cNvPr id="17" name="Flowchart: Decision 16"/>
          <p:cNvSpPr/>
          <p:nvPr/>
        </p:nvSpPr>
        <p:spPr>
          <a:xfrm>
            <a:off x="7752184" y="2636912"/>
            <a:ext cx="2376264" cy="1008112"/>
          </a:xfrm>
          <a:prstGeom prst="flowChartDecision">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err="1"/>
              <a:t>Innovation</a:t>
            </a:r>
            <a:endParaRPr lang="pt-PT" dirty="0"/>
          </a:p>
        </p:txBody>
      </p:sp>
      <p:sp>
        <p:nvSpPr>
          <p:cNvPr id="18" name="TextBox 17"/>
          <p:cNvSpPr txBox="1"/>
          <p:nvPr/>
        </p:nvSpPr>
        <p:spPr>
          <a:xfrm>
            <a:off x="1775520" y="6381328"/>
            <a:ext cx="8568952" cy="369332"/>
          </a:xfrm>
          <a:prstGeom prst="rect">
            <a:avLst/>
          </a:prstGeom>
          <a:noFill/>
        </p:spPr>
        <p:txBody>
          <a:bodyPr wrap="square" rtlCol="0">
            <a:spAutoFit/>
          </a:bodyPr>
          <a:lstStyle/>
          <a:p>
            <a:endParaRPr lang="pt-PT" dirty="0"/>
          </a:p>
        </p:txBody>
      </p:sp>
      <p:sp>
        <p:nvSpPr>
          <p:cNvPr id="21" name="Cross 20"/>
          <p:cNvSpPr/>
          <p:nvPr/>
        </p:nvSpPr>
        <p:spPr>
          <a:xfrm>
            <a:off x="6384032" y="4653136"/>
            <a:ext cx="2088232" cy="1008112"/>
          </a:xfrm>
          <a:prstGeom prst="plus">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err="1"/>
              <a:t>Maintain</a:t>
            </a:r>
            <a:r>
              <a:rPr lang="pt-PT" dirty="0"/>
              <a:t> / </a:t>
            </a:r>
            <a:r>
              <a:rPr lang="pt-PT" dirty="0" err="1"/>
              <a:t>increase</a:t>
            </a:r>
            <a:r>
              <a:rPr lang="pt-PT" dirty="0"/>
              <a:t> </a:t>
            </a:r>
            <a:r>
              <a:rPr lang="pt-PT" dirty="0" err="1"/>
              <a:t>ecosystem</a:t>
            </a:r>
            <a:r>
              <a:rPr lang="pt-PT" dirty="0"/>
              <a:t> </a:t>
            </a:r>
            <a:r>
              <a:rPr lang="pt-PT" dirty="0" err="1"/>
              <a:t>services</a:t>
            </a:r>
            <a:endParaRPr lang="pt-PT" dirty="0"/>
          </a:p>
        </p:txBody>
      </p:sp>
      <p:sp>
        <p:nvSpPr>
          <p:cNvPr id="22" name="Regular Pentagon 21"/>
          <p:cNvSpPr/>
          <p:nvPr/>
        </p:nvSpPr>
        <p:spPr>
          <a:xfrm>
            <a:off x="8436768" y="3861048"/>
            <a:ext cx="1547664" cy="1440160"/>
          </a:xfrm>
          <a:prstGeom prst="pentagon">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err="1"/>
              <a:t>Manage</a:t>
            </a:r>
            <a:r>
              <a:rPr lang="pt-PT" dirty="0"/>
              <a:t> </a:t>
            </a:r>
            <a:r>
              <a:rPr lang="pt-PT" dirty="0" err="1"/>
              <a:t>land</a:t>
            </a:r>
            <a:r>
              <a:rPr lang="pt-PT" dirty="0"/>
              <a:t> use </a:t>
            </a:r>
            <a:r>
              <a:rPr lang="pt-PT" dirty="0" err="1"/>
              <a:t>conflicts</a:t>
            </a:r>
            <a:endParaRPr lang="pt-PT" dirty="0"/>
          </a:p>
        </p:txBody>
      </p:sp>
      <p:sp>
        <p:nvSpPr>
          <p:cNvPr id="24" name="6-Point Star 23"/>
          <p:cNvSpPr/>
          <p:nvPr/>
        </p:nvSpPr>
        <p:spPr>
          <a:xfrm>
            <a:off x="9984432" y="4293096"/>
            <a:ext cx="2016224" cy="1368152"/>
          </a:xfrm>
          <a:prstGeom prst="star6">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err="1"/>
              <a:t>Certification</a:t>
            </a:r>
            <a:endParaRPr lang="pt-PT" dirty="0"/>
          </a:p>
        </p:txBody>
      </p:sp>
      <p:sp>
        <p:nvSpPr>
          <p:cNvPr id="19" name="Rectangle 18"/>
          <p:cNvSpPr/>
          <p:nvPr/>
        </p:nvSpPr>
        <p:spPr>
          <a:xfrm>
            <a:off x="191344" y="5711552"/>
            <a:ext cx="11809312" cy="1039108"/>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800" dirty="0"/>
              <a:t>SOLVING THIS PUZZLE IS THE CHALLENGE OF </a:t>
            </a:r>
          </a:p>
          <a:p>
            <a:pPr algn="ctr"/>
            <a:r>
              <a:rPr lang="pt-PT" sz="2800" dirty="0"/>
              <a:t> TODAY’S  FOREST MANAGERS!!</a:t>
            </a:r>
          </a:p>
        </p:txBody>
      </p:sp>
      <p:sp>
        <p:nvSpPr>
          <p:cNvPr id="20" name="TextBox 19"/>
          <p:cNvSpPr txBox="1"/>
          <p:nvPr/>
        </p:nvSpPr>
        <p:spPr>
          <a:xfrm>
            <a:off x="8400256" y="6516052"/>
            <a:ext cx="3816424" cy="369332"/>
          </a:xfrm>
          <a:prstGeom prst="rect">
            <a:avLst/>
          </a:prstGeom>
          <a:noFill/>
        </p:spPr>
        <p:txBody>
          <a:bodyPr wrap="square" rtlCol="0">
            <a:spAutoFit/>
          </a:bodyPr>
          <a:lstStyle/>
          <a:p>
            <a:pPr algn="r"/>
            <a:r>
              <a:rPr lang="pt-PT" dirty="0">
                <a:solidFill>
                  <a:schemeClr val="bg1"/>
                </a:solidFill>
              </a:rPr>
              <a:t>(</a:t>
            </a:r>
            <a:r>
              <a:rPr lang="pt-PT" dirty="0" err="1">
                <a:solidFill>
                  <a:schemeClr val="bg1"/>
                </a:solidFill>
              </a:rPr>
              <a:t>adapted</a:t>
            </a:r>
            <a:r>
              <a:rPr lang="pt-PT" dirty="0">
                <a:solidFill>
                  <a:schemeClr val="bg1"/>
                </a:solidFill>
              </a:rPr>
              <a:t> </a:t>
            </a:r>
            <a:r>
              <a:rPr lang="pt-PT" dirty="0" err="1">
                <a:solidFill>
                  <a:schemeClr val="bg1"/>
                </a:solidFill>
              </a:rPr>
              <a:t>from</a:t>
            </a:r>
            <a:r>
              <a:rPr lang="pt-PT" dirty="0">
                <a:solidFill>
                  <a:schemeClr val="bg1"/>
                </a:solidFill>
              </a:rPr>
              <a:t> Leal, 2014)</a:t>
            </a:r>
            <a:endParaRPr lang="en-US" dirty="0">
              <a:solidFill>
                <a:schemeClr val="bg1"/>
              </a:solidFill>
            </a:endParaRPr>
          </a:p>
        </p:txBody>
      </p:sp>
    </p:spTree>
    <p:extLst>
      <p:ext uri="{BB962C8B-B14F-4D97-AF65-F5344CB8AC3E}">
        <p14:creationId xmlns:p14="http://schemas.microsoft.com/office/powerpoint/2010/main" val="310564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fltVal val="0"/>
                                          </p:val>
                                        </p:tav>
                                        <p:tav tm="100000">
                                          <p:val>
                                            <p:strVal val="#ppt_w"/>
                                          </p:val>
                                        </p:tav>
                                      </p:tavLst>
                                    </p:anim>
                                    <p:anim calcmode="lin" valueType="num">
                                      <p:cBhvr>
                                        <p:cTn id="48" dur="1000" fill="hold"/>
                                        <p:tgtEl>
                                          <p:spTgt spid="13"/>
                                        </p:tgtEl>
                                        <p:attrNameLst>
                                          <p:attrName>ppt_h</p:attrName>
                                        </p:attrNameLst>
                                      </p:cBhvr>
                                      <p:tavLst>
                                        <p:tav tm="0">
                                          <p:val>
                                            <p:fltVal val="0"/>
                                          </p:val>
                                        </p:tav>
                                        <p:tav tm="100000">
                                          <p:val>
                                            <p:strVal val="#ppt_h"/>
                                          </p:val>
                                        </p:tav>
                                      </p:tavLst>
                                    </p:anim>
                                    <p:anim calcmode="lin" valueType="num">
                                      <p:cBhvr>
                                        <p:cTn id="49" dur="1000" fill="hold"/>
                                        <p:tgtEl>
                                          <p:spTgt spid="13"/>
                                        </p:tgtEl>
                                        <p:attrNameLst>
                                          <p:attrName>style.rotation</p:attrName>
                                        </p:attrNameLst>
                                      </p:cBhvr>
                                      <p:tavLst>
                                        <p:tav tm="0">
                                          <p:val>
                                            <p:fltVal val="90"/>
                                          </p:val>
                                        </p:tav>
                                        <p:tav tm="100000">
                                          <p:val>
                                            <p:fltVal val="0"/>
                                          </p:val>
                                        </p:tav>
                                      </p:tavLst>
                                    </p:anim>
                                    <p:animEffect transition="in" filter="fade">
                                      <p:cBhvr>
                                        <p:cTn id="50" dur="10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ppt_w</p:attrName>
                                        </p:attrNameLst>
                                      </p:cBhvr>
                                      <p:tavLst>
                                        <p:tav tm="0">
                                          <p:val>
                                            <p:fltVal val="0"/>
                                          </p:val>
                                        </p:tav>
                                        <p:tav tm="100000">
                                          <p:val>
                                            <p:strVal val="#ppt_w"/>
                                          </p:val>
                                        </p:tav>
                                      </p:tavLst>
                                    </p:anim>
                                    <p:anim calcmode="lin" valueType="num">
                                      <p:cBhvr>
                                        <p:cTn id="56" dur="1000" fill="hold"/>
                                        <p:tgtEl>
                                          <p:spTgt spid="16"/>
                                        </p:tgtEl>
                                        <p:attrNameLst>
                                          <p:attrName>ppt_h</p:attrName>
                                        </p:attrNameLst>
                                      </p:cBhvr>
                                      <p:tavLst>
                                        <p:tav tm="0">
                                          <p:val>
                                            <p:fltVal val="0"/>
                                          </p:val>
                                        </p:tav>
                                        <p:tav tm="100000">
                                          <p:val>
                                            <p:strVal val="#ppt_h"/>
                                          </p:val>
                                        </p:tav>
                                      </p:tavLst>
                                    </p:anim>
                                    <p:anim calcmode="lin" valueType="num">
                                      <p:cBhvr>
                                        <p:cTn id="57" dur="1000" fill="hold"/>
                                        <p:tgtEl>
                                          <p:spTgt spid="16"/>
                                        </p:tgtEl>
                                        <p:attrNameLst>
                                          <p:attrName>style.rotation</p:attrName>
                                        </p:attrNameLst>
                                      </p:cBhvr>
                                      <p:tavLst>
                                        <p:tav tm="0">
                                          <p:val>
                                            <p:fltVal val="90"/>
                                          </p:val>
                                        </p:tav>
                                        <p:tav tm="100000">
                                          <p:val>
                                            <p:fltVal val="0"/>
                                          </p:val>
                                        </p:tav>
                                      </p:tavLst>
                                    </p:anim>
                                    <p:animEffect transition="in" filter="fade">
                                      <p:cBhvr>
                                        <p:cTn id="58" dur="1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000" fill="hold"/>
                                        <p:tgtEl>
                                          <p:spTgt spid="12"/>
                                        </p:tgtEl>
                                        <p:attrNameLst>
                                          <p:attrName>ppt_w</p:attrName>
                                        </p:attrNameLst>
                                      </p:cBhvr>
                                      <p:tavLst>
                                        <p:tav tm="0">
                                          <p:val>
                                            <p:fltVal val="0"/>
                                          </p:val>
                                        </p:tav>
                                        <p:tav tm="100000">
                                          <p:val>
                                            <p:strVal val="#ppt_w"/>
                                          </p:val>
                                        </p:tav>
                                      </p:tavLst>
                                    </p:anim>
                                    <p:anim calcmode="lin" valueType="num">
                                      <p:cBhvr>
                                        <p:cTn id="64" dur="1000" fill="hold"/>
                                        <p:tgtEl>
                                          <p:spTgt spid="12"/>
                                        </p:tgtEl>
                                        <p:attrNameLst>
                                          <p:attrName>ppt_h</p:attrName>
                                        </p:attrNameLst>
                                      </p:cBhvr>
                                      <p:tavLst>
                                        <p:tav tm="0">
                                          <p:val>
                                            <p:fltVal val="0"/>
                                          </p:val>
                                        </p:tav>
                                        <p:tav tm="100000">
                                          <p:val>
                                            <p:strVal val="#ppt_h"/>
                                          </p:val>
                                        </p:tav>
                                      </p:tavLst>
                                    </p:anim>
                                    <p:anim calcmode="lin" valueType="num">
                                      <p:cBhvr>
                                        <p:cTn id="65" dur="1000" fill="hold"/>
                                        <p:tgtEl>
                                          <p:spTgt spid="12"/>
                                        </p:tgtEl>
                                        <p:attrNameLst>
                                          <p:attrName>style.rotation</p:attrName>
                                        </p:attrNameLst>
                                      </p:cBhvr>
                                      <p:tavLst>
                                        <p:tav tm="0">
                                          <p:val>
                                            <p:fltVal val="90"/>
                                          </p:val>
                                        </p:tav>
                                        <p:tav tm="100000">
                                          <p:val>
                                            <p:fltVal val="0"/>
                                          </p:val>
                                        </p:tav>
                                      </p:tavLst>
                                    </p:anim>
                                    <p:animEffect transition="in" filter="fade">
                                      <p:cBhvr>
                                        <p:cTn id="66" dur="10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1000" fill="hold"/>
                                        <p:tgtEl>
                                          <p:spTgt spid="22"/>
                                        </p:tgtEl>
                                        <p:attrNameLst>
                                          <p:attrName>ppt_w</p:attrName>
                                        </p:attrNameLst>
                                      </p:cBhvr>
                                      <p:tavLst>
                                        <p:tav tm="0">
                                          <p:val>
                                            <p:fltVal val="0"/>
                                          </p:val>
                                        </p:tav>
                                        <p:tav tm="100000">
                                          <p:val>
                                            <p:strVal val="#ppt_w"/>
                                          </p:val>
                                        </p:tav>
                                      </p:tavLst>
                                    </p:anim>
                                    <p:anim calcmode="lin" valueType="num">
                                      <p:cBhvr>
                                        <p:cTn id="72" dur="1000" fill="hold"/>
                                        <p:tgtEl>
                                          <p:spTgt spid="22"/>
                                        </p:tgtEl>
                                        <p:attrNameLst>
                                          <p:attrName>ppt_h</p:attrName>
                                        </p:attrNameLst>
                                      </p:cBhvr>
                                      <p:tavLst>
                                        <p:tav tm="0">
                                          <p:val>
                                            <p:fltVal val="0"/>
                                          </p:val>
                                        </p:tav>
                                        <p:tav tm="100000">
                                          <p:val>
                                            <p:strVal val="#ppt_h"/>
                                          </p:val>
                                        </p:tav>
                                      </p:tavLst>
                                    </p:anim>
                                    <p:anim calcmode="lin" valueType="num">
                                      <p:cBhvr>
                                        <p:cTn id="73" dur="1000" fill="hold"/>
                                        <p:tgtEl>
                                          <p:spTgt spid="22"/>
                                        </p:tgtEl>
                                        <p:attrNameLst>
                                          <p:attrName>style.rotation</p:attrName>
                                        </p:attrNameLst>
                                      </p:cBhvr>
                                      <p:tavLst>
                                        <p:tav tm="0">
                                          <p:val>
                                            <p:fltVal val="90"/>
                                          </p:val>
                                        </p:tav>
                                        <p:tav tm="100000">
                                          <p:val>
                                            <p:fltVal val="0"/>
                                          </p:val>
                                        </p:tav>
                                      </p:tavLst>
                                    </p:anim>
                                    <p:animEffect transition="in" filter="fade">
                                      <p:cBhvr>
                                        <p:cTn id="74" dur="10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1000" fill="hold"/>
                                        <p:tgtEl>
                                          <p:spTgt spid="15"/>
                                        </p:tgtEl>
                                        <p:attrNameLst>
                                          <p:attrName>ppt_w</p:attrName>
                                        </p:attrNameLst>
                                      </p:cBhvr>
                                      <p:tavLst>
                                        <p:tav tm="0">
                                          <p:val>
                                            <p:fltVal val="0"/>
                                          </p:val>
                                        </p:tav>
                                        <p:tav tm="100000">
                                          <p:val>
                                            <p:strVal val="#ppt_w"/>
                                          </p:val>
                                        </p:tav>
                                      </p:tavLst>
                                    </p:anim>
                                    <p:anim calcmode="lin" valueType="num">
                                      <p:cBhvr>
                                        <p:cTn id="80" dur="1000" fill="hold"/>
                                        <p:tgtEl>
                                          <p:spTgt spid="15"/>
                                        </p:tgtEl>
                                        <p:attrNameLst>
                                          <p:attrName>ppt_h</p:attrName>
                                        </p:attrNameLst>
                                      </p:cBhvr>
                                      <p:tavLst>
                                        <p:tav tm="0">
                                          <p:val>
                                            <p:fltVal val="0"/>
                                          </p:val>
                                        </p:tav>
                                        <p:tav tm="100000">
                                          <p:val>
                                            <p:strVal val="#ppt_h"/>
                                          </p:val>
                                        </p:tav>
                                      </p:tavLst>
                                    </p:anim>
                                    <p:anim calcmode="lin" valueType="num">
                                      <p:cBhvr>
                                        <p:cTn id="81" dur="1000" fill="hold"/>
                                        <p:tgtEl>
                                          <p:spTgt spid="15"/>
                                        </p:tgtEl>
                                        <p:attrNameLst>
                                          <p:attrName>style.rotation</p:attrName>
                                        </p:attrNameLst>
                                      </p:cBhvr>
                                      <p:tavLst>
                                        <p:tav tm="0">
                                          <p:val>
                                            <p:fltVal val="90"/>
                                          </p:val>
                                        </p:tav>
                                        <p:tav tm="100000">
                                          <p:val>
                                            <p:fltVal val="0"/>
                                          </p:val>
                                        </p:tav>
                                      </p:tavLst>
                                    </p:anim>
                                    <p:animEffect transition="in" filter="fade">
                                      <p:cBhvr>
                                        <p:cTn id="82" dur="10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p:cTn id="87" dur="1000" fill="hold"/>
                                        <p:tgtEl>
                                          <p:spTgt spid="7"/>
                                        </p:tgtEl>
                                        <p:attrNameLst>
                                          <p:attrName>ppt_w</p:attrName>
                                        </p:attrNameLst>
                                      </p:cBhvr>
                                      <p:tavLst>
                                        <p:tav tm="0">
                                          <p:val>
                                            <p:fltVal val="0"/>
                                          </p:val>
                                        </p:tav>
                                        <p:tav tm="100000">
                                          <p:val>
                                            <p:strVal val="#ppt_w"/>
                                          </p:val>
                                        </p:tav>
                                      </p:tavLst>
                                    </p:anim>
                                    <p:anim calcmode="lin" valueType="num">
                                      <p:cBhvr>
                                        <p:cTn id="88" dur="1000" fill="hold"/>
                                        <p:tgtEl>
                                          <p:spTgt spid="7"/>
                                        </p:tgtEl>
                                        <p:attrNameLst>
                                          <p:attrName>ppt_h</p:attrName>
                                        </p:attrNameLst>
                                      </p:cBhvr>
                                      <p:tavLst>
                                        <p:tav tm="0">
                                          <p:val>
                                            <p:fltVal val="0"/>
                                          </p:val>
                                        </p:tav>
                                        <p:tav tm="100000">
                                          <p:val>
                                            <p:strVal val="#ppt_h"/>
                                          </p:val>
                                        </p:tav>
                                      </p:tavLst>
                                    </p:anim>
                                    <p:anim calcmode="lin" valueType="num">
                                      <p:cBhvr>
                                        <p:cTn id="89" dur="1000" fill="hold"/>
                                        <p:tgtEl>
                                          <p:spTgt spid="7"/>
                                        </p:tgtEl>
                                        <p:attrNameLst>
                                          <p:attrName>style.rotation</p:attrName>
                                        </p:attrNameLst>
                                      </p:cBhvr>
                                      <p:tavLst>
                                        <p:tav tm="0">
                                          <p:val>
                                            <p:fltVal val="90"/>
                                          </p:val>
                                        </p:tav>
                                        <p:tav tm="100000">
                                          <p:val>
                                            <p:fltVal val="0"/>
                                          </p:val>
                                        </p:tav>
                                      </p:tavLst>
                                    </p:anim>
                                    <p:animEffect transition="in" filter="fade">
                                      <p:cBhvr>
                                        <p:cTn id="90" dur="1000"/>
                                        <p:tgtEl>
                                          <p:spTgt spid="7"/>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p:cTn id="95" dur="1000" fill="hold"/>
                                        <p:tgtEl>
                                          <p:spTgt spid="17"/>
                                        </p:tgtEl>
                                        <p:attrNameLst>
                                          <p:attrName>ppt_w</p:attrName>
                                        </p:attrNameLst>
                                      </p:cBhvr>
                                      <p:tavLst>
                                        <p:tav tm="0">
                                          <p:val>
                                            <p:fltVal val="0"/>
                                          </p:val>
                                        </p:tav>
                                        <p:tav tm="100000">
                                          <p:val>
                                            <p:strVal val="#ppt_w"/>
                                          </p:val>
                                        </p:tav>
                                      </p:tavLst>
                                    </p:anim>
                                    <p:anim calcmode="lin" valueType="num">
                                      <p:cBhvr>
                                        <p:cTn id="96" dur="1000" fill="hold"/>
                                        <p:tgtEl>
                                          <p:spTgt spid="17"/>
                                        </p:tgtEl>
                                        <p:attrNameLst>
                                          <p:attrName>ppt_h</p:attrName>
                                        </p:attrNameLst>
                                      </p:cBhvr>
                                      <p:tavLst>
                                        <p:tav tm="0">
                                          <p:val>
                                            <p:fltVal val="0"/>
                                          </p:val>
                                        </p:tav>
                                        <p:tav tm="100000">
                                          <p:val>
                                            <p:strVal val="#ppt_h"/>
                                          </p:val>
                                        </p:tav>
                                      </p:tavLst>
                                    </p:anim>
                                    <p:anim calcmode="lin" valueType="num">
                                      <p:cBhvr>
                                        <p:cTn id="97" dur="1000" fill="hold"/>
                                        <p:tgtEl>
                                          <p:spTgt spid="17"/>
                                        </p:tgtEl>
                                        <p:attrNameLst>
                                          <p:attrName>style.rotation</p:attrName>
                                        </p:attrNameLst>
                                      </p:cBhvr>
                                      <p:tavLst>
                                        <p:tav tm="0">
                                          <p:val>
                                            <p:fltVal val="90"/>
                                          </p:val>
                                        </p:tav>
                                        <p:tav tm="100000">
                                          <p:val>
                                            <p:fltVal val="0"/>
                                          </p:val>
                                        </p:tav>
                                      </p:tavLst>
                                    </p:anim>
                                    <p:animEffect transition="in" filter="fade">
                                      <p:cBhvr>
                                        <p:cTn id="98" dur="1000"/>
                                        <p:tgtEl>
                                          <p:spTgt spid="17"/>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p:cTn id="103" dur="1000" fill="hold"/>
                                        <p:tgtEl>
                                          <p:spTgt spid="24"/>
                                        </p:tgtEl>
                                        <p:attrNameLst>
                                          <p:attrName>ppt_w</p:attrName>
                                        </p:attrNameLst>
                                      </p:cBhvr>
                                      <p:tavLst>
                                        <p:tav tm="0">
                                          <p:val>
                                            <p:fltVal val="0"/>
                                          </p:val>
                                        </p:tav>
                                        <p:tav tm="100000">
                                          <p:val>
                                            <p:strVal val="#ppt_w"/>
                                          </p:val>
                                        </p:tav>
                                      </p:tavLst>
                                    </p:anim>
                                    <p:anim calcmode="lin" valueType="num">
                                      <p:cBhvr>
                                        <p:cTn id="104" dur="1000" fill="hold"/>
                                        <p:tgtEl>
                                          <p:spTgt spid="24"/>
                                        </p:tgtEl>
                                        <p:attrNameLst>
                                          <p:attrName>ppt_h</p:attrName>
                                        </p:attrNameLst>
                                      </p:cBhvr>
                                      <p:tavLst>
                                        <p:tav tm="0">
                                          <p:val>
                                            <p:fltVal val="0"/>
                                          </p:val>
                                        </p:tav>
                                        <p:tav tm="100000">
                                          <p:val>
                                            <p:strVal val="#ppt_h"/>
                                          </p:val>
                                        </p:tav>
                                      </p:tavLst>
                                    </p:anim>
                                    <p:anim calcmode="lin" valueType="num">
                                      <p:cBhvr>
                                        <p:cTn id="105" dur="1000" fill="hold"/>
                                        <p:tgtEl>
                                          <p:spTgt spid="24"/>
                                        </p:tgtEl>
                                        <p:attrNameLst>
                                          <p:attrName>style.rotation</p:attrName>
                                        </p:attrNameLst>
                                      </p:cBhvr>
                                      <p:tavLst>
                                        <p:tav tm="0">
                                          <p:val>
                                            <p:fltVal val="90"/>
                                          </p:val>
                                        </p:tav>
                                        <p:tav tm="100000">
                                          <p:val>
                                            <p:fltVal val="0"/>
                                          </p:val>
                                        </p:tav>
                                      </p:tavLst>
                                    </p:anim>
                                    <p:animEffect transition="in" filter="fade">
                                      <p:cBhvr>
                                        <p:cTn id="10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P spid="11" grpId="0" animBg="1"/>
      <p:bldP spid="12" grpId="0" animBg="1"/>
      <p:bldP spid="13" grpId="0" animBg="1"/>
      <p:bldP spid="15" grpId="0" animBg="1"/>
      <p:bldP spid="16" grpId="0" animBg="1"/>
      <p:bldP spid="17" grpId="0" animBg="1"/>
      <p:bldP spid="21" grpId="0" animBg="1"/>
      <p:bldP spid="22"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Actions that may help to solve the puzzle:</a:t>
            </a:r>
          </a:p>
        </p:txBody>
      </p:sp>
      <p:sp>
        <p:nvSpPr>
          <p:cNvPr id="5" name="Content Placeholder 4"/>
          <p:cNvSpPr>
            <a:spLocks noGrp="1"/>
          </p:cNvSpPr>
          <p:nvPr>
            <p:ph idx="1"/>
          </p:nvPr>
        </p:nvSpPr>
        <p:spPr/>
        <p:txBody>
          <a:bodyPr>
            <a:normAutofit/>
          </a:bodyPr>
          <a:lstStyle/>
          <a:p>
            <a:r>
              <a:rPr lang="en-US" dirty="0"/>
              <a:t>Forestry is a </a:t>
            </a:r>
            <a:r>
              <a:rPr lang="en-US" b="1" dirty="0">
                <a:solidFill>
                  <a:srgbClr val="008000"/>
                </a:solidFill>
              </a:rPr>
              <a:t>science</a:t>
            </a:r>
            <a:r>
              <a:rPr lang="en-US" dirty="0"/>
              <a:t>, therefore the new challenges brought by </a:t>
            </a:r>
            <a:r>
              <a:rPr lang="en-US" dirty="0" err="1"/>
              <a:t>bioeconomy</a:t>
            </a:r>
            <a:r>
              <a:rPr lang="en-US" dirty="0"/>
              <a:t> need to be based on research:</a:t>
            </a:r>
          </a:p>
          <a:p>
            <a:pPr lvl="1"/>
            <a:r>
              <a:rPr lang="en-US" dirty="0"/>
              <a:t>Interdisciplinary research</a:t>
            </a:r>
          </a:p>
          <a:p>
            <a:pPr lvl="1"/>
            <a:r>
              <a:rPr lang="en-US" dirty="0"/>
              <a:t>Including forest managers </a:t>
            </a:r>
            <a:r>
              <a:rPr lang="en-US" sz="2200" dirty="0">
                <a:latin typeface="Arial" panose="020B0604020202020204" pitchFamily="34" charset="0"/>
                <a:cs typeface="Arial" panose="020B0604020202020204" pitchFamily="34" charset="0"/>
              </a:rPr>
              <a:t>&amp;</a:t>
            </a:r>
            <a:r>
              <a:rPr lang="en-US" dirty="0"/>
              <a:t> other actors along the forest products chains may help the transfer of knowledge to practice</a:t>
            </a:r>
          </a:p>
          <a:p>
            <a:r>
              <a:rPr lang="en-US" dirty="0"/>
              <a:t>Forestry is a </a:t>
            </a:r>
            <a:r>
              <a:rPr lang="en-US" b="1" dirty="0">
                <a:solidFill>
                  <a:srgbClr val="008000"/>
                </a:solidFill>
              </a:rPr>
              <a:t>business</a:t>
            </a:r>
            <a:r>
              <a:rPr lang="en-US" dirty="0"/>
              <a:t>, therefore changes in forest management need to be profitable to forest owners:</a:t>
            </a:r>
          </a:p>
          <a:p>
            <a:pPr lvl="1"/>
            <a:r>
              <a:rPr lang="en-US" dirty="0"/>
              <a:t>Forest owners must get part of the “gains” due to </a:t>
            </a:r>
            <a:r>
              <a:rPr lang="en-US" dirty="0" err="1"/>
              <a:t>bioeconomy</a:t>
            </a:r>
            <a:endParaRPr lang="en-US" dirty="0"/>
          </a:p>
          <a:p>
            <a:pPr lvl="1"/>
            <a:r>
              <a:rPr lang="en-US" dirty="0"/>
              <a:t>Importance of the valorization and payment of ecosystem services</a:t>
            </a:r>
          </a:p>
        </p:txBody>
      </p:sp>
    </p:spTree>
    <p:extLst>
      <p:ext uri="{BB962C8B-B14F-4D97-AF65-F5344CB8AC3E}">
        <p14:creationId xmlns:p14="http://schemas.microsoft.com/office/powerpoint/2010/main" val="338343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Actions that may help to solve the puzzle:</a:t>
            </a:r>
          </a:p>
        </p:txBody>
      </p:sp>
      <p:sp>
        <p:nvSpPr>
          <p:cNvPr id="5" name="Content Placeholder 4"/>
          <p:cNvSpPr>
            <a:spLocks noGrp="1"/>
          </p:cNvSpPr>
          <p:nvPr>
            <p:ph idx="1"/>
          </p:nvPr>
        </p:nvSpPr>
        <p:spPr/>
        <p:txBody>
          <a:bodyPr>
            <a:normAutofit/>
          </a:bodyPr>
          <a:lstStyle/>
          <a:p>
            <a:r>
              <a:rPr lang="en-US" dirty="0"/>
              <a:t>Forests are to be maintained in </a:t>
            </a:r>
            <a:r>
              <a:rPr lang="en-US" b="1" dirty="0">
                <a:solidFill>
                  <a:srgbClr val="008000"/>
                </a:solidFill>
              </a:rPr>
              <a:t>good condition</a:t>
            </a:r>
            <a:r>
              <a:rPr lang="en-US" dirty="0"/>
              <a:t>, therefore sustainability has to be guaranteed:</a:t>
            </a:r>
          </a:p>
          <a:p>
            <a:pPr lvl="1"/>
            <a:r>
              <a:rPr lang="en-US" dirty="0"/>
              <a:t>Importance of monitoring systems - certification</a:t>
            </a:r>
          </a:p>
          <a:p>
            <a:r>
              <a:rPr lang="en-US" dirty="0"/>
              <a:t>Appropriate </a:t>
            </a:r>
            <a:r>
              <a:rPr lang="en-US" b="1" dirty="0">
                <a:solidFill>
                  <a:srgbClr val="008000"/>
                </a:solidFill>
              </a:rPr>
              <a:t>policy measures</a:t>
            </a:r>
            <a:r>
              <a:rPr lang="en-US" dirty="0"/>
              <a:t> that promote the interest of forest owners and society in general by a green economy are also needed</a:t>
            </a:r>
          </a:p>
          <a:p>
            <a:endParaRPr lang="pt-PT" dirty="0"/>
          </a:p>
          <a:p>
            <a:pPr marL="0" indent="0" algn="ctr">
              <a:buNone/>
            </a:pPr>
            <a:r>
              <a:rPr lang="pt-PT" sz="3200" b="1" dirty="0">
                <a:solidFill>
                  <a:srgbClr val="008000"/>
                </a:solidFill>
              </a:rPr>
              <a:t>Forest models and simulators may support these actions</a:t>
            </a:r>
            <a:endParaRPr lang="en-US" sz="3200" b="1" dirty="0">
              <a:solidFill>
                <a:srgbClr val="008000"/>
              </a:solidFill>
            </a:endParaRPr>
          </a:p>
          <a:p>
            <a:endParaRPr lang="en-US" dirty="0"/>
          </a:p>
        </p:txBody>
      </p:sp>
    </p:spTree>
    <p:extLst>
      <p:ext uri="{BB962C8B-B14F-4D97-AF65-F5344CB8AC3E}">
        <p14:creationId xmlns:p14="http://schemas.microsoft.com/office/powerpoint/2010/main" val="1142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a:xfrm>
            <a:off x="1838325" y="2717800"/>
            <a:ext cx="8515350" cy="1863328"/>
          </a:xfrm>
        </p:spPr>
        <p:txBody>
          <a:bodyPr>
            <a:normAutofit/>
          </a:bodyPr>
          <a:lstStyle/>
          <a:p>
            <a:r>
              <a:rPr lang="pt-PT" sz="3200" dirty="0" err="1"/>
              <a:t>Components</a:t>
            </a:r>
            <a:r>
              <a:rPr lang="pt-PT" sz="3200" dirty="0"/>
              <a:t> </a:t>
            </a:r>
            <a:r>
              <a:rPr lang="pt-PT" sz="3200" dirty="0" err="1"/>
              <a:t>of</a:t>
            </a:r>
            <a:r>
              <a:rPr lang="pt-PT" sz="3200" dirty="0"/>
              <a:t> </a:t>
            </a:r>
            <a:r>
              <a:rPr lang="pt-PT" sz="3200" dirty="0" err="1"/>
              <a:t>forest</a:t>
            </a:r>
            <a:r>
              <a:rPr lang="pt-PT" sz="3200" dirty="0"/>
              <a:t> </a:t>
            </a:r>
            <a:r>
              <a:rPr lang="pt-PT" sz="3200" dirty="0" err="1"/>
              <a:t>models</a:t>
            </a:r>
            <a:r>
              <a:rPr lang="pt-PT" sz="3200" dirty="0"/>
              <a:t> </a:t>
            </a:r>
            <a:r>
              <a:rPr lang="pt-PT" sz="3200" dirty="0" err="1"/>
              <a:t>and</a:t>
            </a:r>
            <a:r>
              <a:rPr lang="pt-PT" sz="3200" dirty="0"/>
              <a:t> </a:t>
            </a:r>
            <a:r>
              <a:rPr lang="pt-PT" sz="3200" dirty="0" err="1"/>
              <a:t>simulators</a:t>
            </a:r>
            <a:endParaRPr lang="pt-PT" sz="3200" dirty="0"/>
          </a:p>
        </p:txBody>
      </p:sp>
    </p:spTree>
    <p:extLst>
      <p:ext uri="{BB962C8B-B14F-4D97-AF65-F5344CB8AC3E}">
        <p14:creationId xmlns:p14="http://schemas.microsoft.com/office/powerpoint/2010/main" val="3522417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Forest model (Cost Action  FP0603 terminology)</a:t>
            </a:r>
            <a:endParaRPr lang="pt-PT" dirty="0"/>
          </a:p>
        </p:txBody>
      </p:sp>
      <p:sp>
        <p:nvSpPr>
          <p:cNvPr id="93186" name="Rectangle 2"/>
          <p:cNvSpPr>
            <a:spLocks noGrp="1" noChangeArrowheads="1"/>
          </p:cNvSpPr>
          <p:nvPr>
            <p:ph idx="1"/>
          </p:nvPr>
        </p:nvSpPr>
        <p:spPr/>
        <p:txBody>
          <a:bodyPr/>
          <a:lstStyle/>
          <a:p>
            <a:r>
              <a:rPr lang="en-GB" dirty="0"/>
              <a:t>A dynamic representation of the forest and its behaviour (at whatever level of complexity)</a:t>
            </a:r>
          </a:p>
          <a:p>
            <a:r>
              <a:rPr lang="en-GB" dirty="0"/>
              <a:t>The forest is defined by the values of a set of </a:t>
            </a:r>
            <a:r>
              <a:rPr lang="en-GB" dirty="0">
                <a:solidFill>
                  <a:srgbClr val="008000"/>
                </a:solidFill>
              </a:rPr>
              <a:t>state variables</a:t>
            </a:r>
            <a:r>
              <a:rPr lang="en-GB" dirty="0"/>
              <a:t> (N, </a:t>
            </a:r>
            <a:r>
              <a:rPr lang="en-GB" dirty="0" err="1"/>
              <a:t>hdom</a:t>
            </a:r>
            <a:r>
              <a:rPr lang="en-GB" dirty="0"/>
              <a:t>, G, V, W, </a:t>
            </a:r>
            <a:r>
              <a:rPr lang="en-GB" dirty="0" err="1"/>
              <a:t>Wshrubs</a:t>
            </a:r>
            <a:r>
              <a:rPr lang="en-GB" dirty="0"/>
              <a:t>, soil characteristics, </a:t>
            </a:r>
            <a:r>
              <a:rPr lang="en-GB" dirty="0" err="1"/>
              <a:t>etc</a:t>
            </a:r>
            <a:r>
              <a:rPr lang="en-GB" dirty="0"/>
              <a:t>)</a:t>
            </a:r>
          </a:p>
          <a:p>
            <a:r>
              <a:rPr lang="en-GB" dirty="0"/>
              <a:t>The model is able to simulate the evolution of forests over time (evolution of state variables) and its responses to changes in the </a:t>
            </a:r>
            <a:r>
              <a:rPr lang="en-GB" dirty="0">
                <a:solidFill>
                  <a:srgbClr val="008000"/>
                </a:solidFill>
              </a:rPr>
              <a:t>driving variables</a:t>
            </a:r>
          </a:p>
          <a:p>
            <a:r>
              <a:rPr lang="en-GB" dirty="0"/>
              <a:t>The model is based a set of </a:t>
            </a:r>
            <a:r>
              <a:rPr lang="en-GB" dirty="0">
                <a:solidFill>
                  <a:srgbClr val="008000"/>
                </a:solidFill>
              </a:rPr>
              <a:t>(sub-)models or modules</a:t>
            </a:r>
            <a:r>
              <a:rPr lang="en-GB" dirty="0"/>
              <a:t> that together determine the behaviour of the forest</a:t>
            </a:r>
          </a:p>
          <a:p>
            <a:pPr lvl="1"/>
            <a:endParaRPr lang="en-GB" b="1" u="sng" dirty="0">
              <a:solidFill>
                <a:srgbClr val="008000"/>
              </a:solidFill>
            </a:endParaRPr>
          </a:p>
          <a:p>
            <a:pPr lvl="1"/>
            <a:endParaRPr lang="en-GB" b="1" u="sng" dirty="0">
              <a:solidFill>
                <a:srgbClr val="008000"/>
              </a:solidFill>
            </a:endParaRPr>
          </a:p>
          <a:p>
            <a:pPr>
              <a:buFont typeface="Wingdings" pitchFamily="2" charset="2"/>
              <a:buNone/>
            </a:pPr>
            <a:endParaRPr lang="en-GB" dirty="0"/>
          </a:p>
          <a:p>
            <a:pPr lvl="1"/>
            <a:endParaRPr lang="en-GB" sz="600" dirty="0"/>
          </a:p>
          <a:p>
            <a:endParaRPr lang="en-GB" dirty="0"/>
          </a:p>
          <a:p>
            <a:pPr lvl="1"/>
            <a:endParaRPr lang="en-GB" dirty="0"/>
          </a:p>
          <a:p>
            <a:pPr lvl="1"/>
            <a:endParaRPr lang="en-GB" dirty="0"/>
          </a:p>
          <a:p>
            <a:pPr lvl="1"/>
            <a:endParaRPr lang="en-GB" dirty="0"/>
          </a:p>
          <a:p>
            <a:endParaRPr lang="pt-PT" sz="2000" dirty="0"/>
          </a:p>
          <a:p>
            <a:endParaRPr lang="pt-PT" dirty="0"/>
          </a:p>
        </p:txBody>
      </p:sp>
    </p:spTree>
    <p:extLst>
      <p:ext uri="{BB962C8B-B14F-4D97-AF65-F5344CB8AC3E}">
        <p14:creationId xmlns:p14="http://schemas.microsoft.com/office/powerpoint/2010/main" val="536802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3186">
                                            <p:txEl>
                                              <p:pRg st="0" end="0"/>
                                            </p:txEl>
                                          </p:spTgt>
                                        </p:tgtEl>
                                        <p:attrNameLst>
                                          <p:attrName>style.visibility</p:attrName>
                                        </p:attrNameLst>
                                      </p:cBhvr>
                                      <p:to>
                                        <p:strVal val="visible"/>
                                      </p:to>
                                    </p:set>
                                    <p:animEffect transition="in" filter="wipe(left)">
                                      <p:cBhvr>
                                        <p:cTn id="7" dur="500"/>
                                        <p:tgtEl>
                                          <p:spTgt spid="931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3186">
                                            <p:txEl>
                                              <p:pRg st="1" end="1"/>
                                            </p:txEl>
                                          </p:spTgt>
                                        </p:tgtEl>
                                        <p:attrNameLst>
                                          <p:attrName>style.visibility</p:attrName>
                                        </p:attrNameLst>
                                      </p:cBhvr>
                                      <p:to>
                                        <p:strVal val="visible"/>
                                      </p:to>
                                    </p:set>
                                    <p:animEffect transition="in" filter="wipe(left)">
                                      <p:cBhvr>
                                        <p:cTn id="12" dur="500"/>
                                        <p:tgtEl>
                                          <p:spTgt spid="931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3186">
                                            <p:txEl>
                                              <p:pRg st="2" end="2"/>
                                            </p:txEl>
                                          </p:spTgt>
                                        </p:tgtEl>
                                        <p:attrNameLst>
                                          <p:attrName>style.visibility</p:attrName>
                                        </p:attrNameLst>
                                      </p:cBhvr>
                                      <p:to>
                                        <p:strVal val="visible"/>
                                      </p:to>
                                    </p:set>
                                    <p:animEffect transition="in" filter="wipe(left)">
                                      <p:cBhvr>
                                        <p:cTn id="17" dur="500"/>
                                        <p:tgtEl>
                                          <p:spTgt spid="931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3186">
                                            <p:txEl>
                                              <p:pRg st="3" end="3"/>
                                            </p:txEl>
                                          </p:spTgt>
                                        </p:tgtEl>
                                        <p:attrNameLst>
                                          <p:attrName>style.visibility</p:attrName>
                                        </p:attrNameLst>
                                      </p:cBhvr>
                                      <p:to>
                                        <p:strVal val="visible"/>
                                      </p:to>
                                    </p:set>
                                    <p:animEffect transition="in" filter="wipe(left)">
                                      <p:cBhvr>
                                        <p:cTn id="22" dur="500"/>
                                        <p:tgtEl>
                                          <p:spTgt spid="931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variables (Cost Action  FP0603 terminology)</a:t>
            </a:r>
            <a:endParaRPr lang="pt-PT" dirty="0"/>
          </a:p>
        </p:txBody>
      </p:sp>
      <p:sp>
        <p:nvSpPr>
          <p:cNvPr id="95234" name="Rectangle 2"/>
          <p:cNvSpPr>
            <a:spLocks noGrp="1" noChangeArrowheads="1"/>
          </p:cNvSpPr>
          <p:nvPr>
            <p:ph idx="1"/>
          </p:nvPr>
        </p:nvSpPr>
        <p:spPr/>
        <p:txBody>
          <a:bodyPr/>
          <a:lstStyle/>
          <a:p>
            <a:r>
              <a:rPr lang="en-GB" dirty="0"/>
              <a:t>Set of variables (stand and/or tree variables or some ecosystem pools) that characterize the forest at a given moment and whose evolution in time is the result (output) of the model:</a:t>
            </a:r>
          </a:p>
          <a:p>
            <a:pPr lvl="1"/>
            <a:r>
              <a:rPr lang="en-GB" dirty="0">
                <a:solidFill>
                  <a:srgbClr val="008000"/>
                </a:solidFill>
              </a:rPr>
              <a:t>Principal variables</a:t>
            </a:r>
            <a:r>
              <a:rPr lang="en-GB" dirty="0"/>
              <a:t> if they are part of the growth modules</a:t>
            </a:r>
          </a:p>
          <a:p>
            <a:pPr lvl="1"/>
            <a:r>
              <a:rPr lang="en-GB" dirty="0">
                <a:solidFill>
                  <a:srgbClr val="008000"/>
                </a:solidFill>
              </a:rPr>
              <a:t>Derived variables</a:t>
            </a:r>
            <a:r>
              <a:rPr lang="en-GB" dirty="0"/>
              <a:t> if they are indirectly computed from the values of the principal variables</a:t>
            </a:r>
          </a:p>
          <a:p>
            <a:r>
              <a:rPr lang="pt-PT" dirty="0" err="1"/>
              <a:t>Model</a:t>
            </a:r>
            <a:r>
              <a:rPr lang="pt-PT" dirty="0"/>
              <a:t> module</a:t>
            </a:r>
          </a:p>
          <a:p>
            <a:pPr lvl="1"/>
            <a:r>
              <a:rPr lang="pt-PT" dirty="0"/>
              <a:t>Set </a:t>
            </a:r>
            <a:r>
              <a:rPr lang="pt-PT" dirty="0" err="1"/>
              <a:t>of</a:t>
            </a:r>
            <a:r>
              <a:rPr lang="pt-PT" dirty="0"/>
              <a:t> </a:t>
            </a:r>
            <a:r>
              <a:rPr lang="pt-PT" dirty="0" err="1"/>
              <a:t>equations</a:t>
            </a:r>
            <a:r>
              <a:rPr lang="pt-PT" dirty="0"/>
              <a:t> </a:t>
            </a:r>
            <a:r>
              <a:rPr lang="pt-PT" dirty="0" err="1"/>
              <a:t>and</a:t>
            </a:r>
            <a:r>
              <a:rPr lang="pt-PT" dirty="0"/>
              <a:t>/</a:t>
            </a:r>
            <a:r>
              <a:rPr lang="pt-PT" dirty="0" err="1"/>
              <a:t>or</a:t>
            </a:r>
            <a:r>
              <a:rPr lang="pt-PT" dirty="0"/>
              <a:t> </a:t>
            </a:r>
            <a:r>
              <a:rPr lang="pt-PT" dirty="0" err="1"/>
              <a:t>procedures</a:t>
            </a:r>
            <a:r>
              <a:rPr lang="pt-PT" dirty="0"/>
              <a:t> </a:t>
            </a:r>
            <a:r>
              <a:rPr lang="pt-PT" dirty="0" err="1"/>
              <a:t>that</a:t>
            </a:r>
            <a:r>
              <a:rPr lang="pt-PT" dirty="0"/>
              <a:t> led to </a:t>
            </a:r>
            <a:r>
              <a:rPr lang="pt-PT" dirty="0" err="1"/>
              <a:t>the</a:t>
            </a:r>
            <a:r>
              <a:rPr lang="pt-PT" dirty="0"/>
              <a:t> </a:t>
            </a:r>
            <a:r>
              <a:rPr lang="pt-PT" dirty="0" err="1"/>
              <a:t>prediction</a:t>
            </a:r>
            <a:r>
              <a:rPr lang="pt-PT" dirty="0"/>
              <a:t> </a:t>
            </a:r>
            <a:r>
              <a:rPr lang="pt-PT" dirty="0" err="1"/>
              <a:t>of</a:t>
            </a:r>
            <a:r>
              <a:rPr lang="pt-PT" dirty="0"/>
              <a:t> </a:t>
            </a:r>
            <a:r>
              <a:rPr lang="pt-PT" dirty="0" err="1"/>
              <a:t>the</a:t>
            </a:r>
            <a:r>
              <a:rPr lang="pt-PT" dirty="0"/>
              <a:t> future </a:t>
            </a:r>
            <a:r>
              <a:rPr lang="pt-PT" dirty="0" err="1"/>
              <a:t>value</a:t>
            </a:r>
            <a:r>
              <a:rPr lang="pt-PT" dirty="0"/>
              <a:t> </a:t>
            </a:r>
            <a:r>
              <a:rPr lang="pt-PT" dirty="0" err="1"/>
              <a:t>of</a:t>
            </a:r>
            <a:r>
              <a:rPr lang="pt-PT" dirty="0"/>
              <a:t> a </a:t>
            </a:r>
            <a:r>
              <a:rPr lang="pt-PT" dirty="0" err="1"/>
              <a:t>state</a:t>
            </a:r>
            <a:r>
              <a:rPr lang="pt-PT" dirty="0"/>
              <a:t> </a:t>
            </a:r>
            <a:r>
              <a:rPr lang="pt-PT" dirty="0" err="1"/>
              <a:t>variable</a:t>
            </a:r>
            <a:endParaRPr lang="pt-PT" dirty="0"/>
          </a:p>
          <a:p>
            <a:pPr lvl="1"/>
            <a:endParaRPr lang="en-GB" dirty="0"/>
          </a:p>
          <a:p>
            <a:endParaRPr lang="en-GB" dirty="0"/>
          </a:p>
          <a:p>
            <a:pPr lvl="1"/>
            <a:endParaRPr lang="en-GB" dirty="0"/>
          </a:p>
          <a:p>
            <a:pPr lvl="1"/>
            <a:endParaRPr lang="en-GB" dirty="0"/>
          </a:p>
          <a:p>
            <a:pPr lvl="1"/>
            <a:endParaRPr lang="en-GB" dirty="0"/>
          </a:p>
          <a:p>
            <a:endParaRPr lang="pt-PT" sz="2000" dirty="0"/>
          </a:p>
          <a:p>
            <a:endParaRPr lang="pt-PT" dirty="0"/>
          </a:p>
        </p:txBody>
      </p:sp>
    </p:spTree>
    <p:extLst>
      <p:ext uri="{BB962C8B-B14F-4D97-AF65-F5344CB8AC3E}">
        <p14:creationId xmlns:p14="http://schemas.microsoft.com/office/powerpoint/2010/main" val="8076125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5234">
                                            <p:txEl>
                                              <p:pRg st="0" end="0"/>
                                            </p:txEl>
                                          </p:spTgt>
                                        </p:tgtEl>
                                        <p:attrNameLst>
                                          <p:attrName>style.visibility</p:attrName>
                                        </p:attrNameLst>
                                      </p:cBhvr>
                                      <p:to>
                                        <p:strVal val="visible"/>
                                      </p:to>
                                    </p:set>
                                    <p:animEffect transition="in" filter="wipe(left)">
                                      <p:cBhvr>
                                        <p:cTn id="7" dur="500"/>
                                        <p:tgtEl>
                                          <p:spTgt spid="952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5234">
                                            <p:txEl>
                                              <p:pRg st="1" end="1"/>
                                            </p:txEl>
                                          </p:spTgt>
                                        </p:tgtEl>
                                        <p:attrNameLst>
                                          <p:attrName>style.visibility</p:attrName>
                                        </p:attrNameLst>
                                      </p:cBhvr>
                                      <p:to>
                                        <p:strVal val="visible"/>
                                      </p:to>
                                    </p:set>
                                    <p:animEffect transition="in" filter="wipe(left)">
                                      <p:cBhvr>
                                        <p:cTn id="12" dur="500"/>
                                        <p:tgtEl>
                                          <p:spTgt spid="952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5234">
                                            <p:txEl>
                                              <p:pRg st="2" end="2"/>
                                            </p:txEl>
                                          </p:spTgt>
                                        </p:tgtEl>
                                        <p:attrNameLst>
                                          <p:attrName>style.visibility</p:attrName>
                                        </p:attrNameLst>
                                      </p:cBhvr>
                                      <p:to>
                                        <p:strVal val="visible"/>
                                      </p:to>
                                    </p:set>
                                    <p:animEffect transition="in" filter="wipe(left)">
                                      <p:cBhvr>
                                        <p:cTn id="17" dur="500"/>
                                        <p:tgtEl>
                                          <p:spTgt spid="952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5234">
                                            <p:txEl>
                                              <p:pRg st="3" end="3"/>
                                            </p:txEl>
                                          </p:spTgt>
                                        </p:tgtEl>
                                        <p:attrNameLst>
                                          <p:attrName>style.visibility</p:attrName>
                                        </p:attrNameLst>
                                      </p:cBhvr>
                                      <p:to>
                                        <p:strVal val="visible"/>
                                      </p:to>
                                    </p:set>
                                    <p:animEffect transition="in" filter="wipe(left)">
                                      <p:cBhvr>
                                        <p:cTn id="22" dur="500"/>
                                        <p:tgtEl>
                                          <p:spTgt spid="952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5234">
                                            <p:txEl>
                                              <p:pRg st="4" end="4"/>
                                            </p:txEl>
                                          </p:spTgt>
                                        </p:tgtEl>
                                        <p:attrNameLst>
                                          <p:attrName>style.visibility</p:attrName>
                                        </p:attrNameLst>
                                      </p:cBhvr>
                                      <p:to>
                                        <p:strVal val="visible"/>
                                      </p:to>
                                    </p:set>
                                    <p:animEffect transition="in" filter="wipe(left)">
                                      <p:cBhvr>
                                        <p:cTn id="27" dur="500"/>
                                        <p:tgtEl>
                                          <p:spTgt spid="952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variables (Cost Action  FP0603 terminology)</a:t>
            </a:r>
            <a:endParaRPr lang="pt-PT" dirty="0"/>
          </a:p>
        </p:txBody>
      </p:sp>
      <p:sp>
        <p:nvSpPr>
          <p:cNvPr id="95234" name="Rectangle 2"/>
          <p:cNvSpPr>
            <a:spLocks noGrp="1" noChangeArrowheads="1"/>
          </p:cNvSpPr>
          <p:nvPr>
            <p:ph idx="1"/>
          </p:nvPr>
        </p:nvSpPr>
        <p:spPr/>
        <p:txBody>
          <a:bodyPr/>
          <a:lstStyle/>
          <a:p>
            <a:r>
              <a:rPr lang="en-GB" dirty="0"/>
              <a:t>Depending on the type of model, the same state variable can be principal in one model but derived in another one. For instance:</a:t>
            </a:r>
          </a:p>
          <a:p>
            <a:pPr lvl="1"/>
            <a:r>
              <a:rPr lang="pt-PT" b="1" dirty="0" err="1">
                <a:solidFill>
                  <a:srgbClr val="008000"/>
                </a:solidFill>
              </a:rPr>
              <a:t>Dominant</a:t>
            </a:r>
            <a:r>
              <a:rPr lang="pt-PT" b="1" dirty="0">
                <a:solidFill>
                  <a:srgbClr val="008000"/>
                </a:solidFill>
              </a:rPr>
              <a:t> </a:t>
            </a:r>
            <a:r>
              <a:rPr lang="pt-PT" b="1" dirty="0" err="1">
                <a:solidFill>
                  <a:srgbClr val="008000"/>
                </a:solidFill>
              </a:rPr>
              <a:t>height</a:t>
            </a:r>
            <a:r>
              <a:rPr lang="pt-PT" b="1" dirty="0">
                <a:solidFill>
                  <a:srgbClr val="008000"/>
                </a:solidFill>
              </a:rPr>
              <a:t> </a:t>
            </a:r>
            <a:r>
              <a:rPr lang="pt-PT" dirty="0" err="1"/>
              <a:t>is</a:t>
            </a:r>
            <a:r>
              <a:rPr lang="pt-PT" dirty="0"/>
              <a:t> </a:t>
            </a:r>
            <a:r>
              <a:rPr lang="pt-PT" dirty="0" err="1"/>
              <a:t>usually</a:t>
            </a:r>
            <a:r>
              <a:rPr lang="pt-PT" dirty="0"/>
              <a:t> a principal </a:t>
            </a:r>
            <a:r>
              <a:rPr lang="pt-PT" dirty="0" err="1"/>
              <a:t>variable</a:t>
            </a:r>
            <a:r>
              <a:rPr lang="pt-PT" dirty="0"/>
              <a:t> in </a:t>
            </a:r>
            <a:r>
              <a:rPr lang="pt-PT" dirty="0" err="1"/>
              <a:t>empirical</a:t>
            </a:r>
            <a:r>
              <a:rPr lang="pt-PT" dirty="0"/>
              <a:t> </a:t>
            </a:r>
            <a:r>
              <a:rPr lang="pt-PT" dirty="0" err="1"/>
              <a:t>models</a:t>
            </a:r>
            <a:r>
              <a:rPr lang="pt-PT" dirty="0"/>
              <a:t>, </a:t>
            </a:r>
            <a:r>
              <a:rPr lang="pt-PT" dirty="0" err="1"/>
              <a:t>namely</a:t>
            </a:r>
            <a:r>
              <a:rPr lang="pt-PT" dirty="0"/>
              <a:t> for </a:t>
            </a:r>
            <a:r>
              <a:rPr lang="pt-PT" dirty="0" err="1"/>
              <a:t>even-aged</a:t>
            </a:r>
            <a:r>
              <a:rPr lang="pt-PT" dirty="0"/>
              <a:t> </a:t>
            </a:r>
            <a:r>
              <a:rPr lang="pt-PT" dirty="0" err="1"/>
              <a:t>pure</a:t>
            </a:r>
            <a:r>
              <a:rPr lang="pt-PT" dirty="0"/>
              <a:t> stands, </a:t>
            </a:r>
            <a:r>
              <a:rPr lang="pt-PT" dirty="0" err="1"/>
              <a:t>but</a:t>
            </a:r>
            <a:r>
              <a:rPr lang="pt-PT" dirty="0"/>
              <a:t> </a:t>
            </a:r>
            <a:r>
              <a:rPr lang="pt-PT" dirty="0" err="1"/>
              <a:t>it</a:t>
            </a:r>
            <a:r>
              <a:rPr lang="pt-PT" dirty="0"/>
              <a:t> </a:t>
            </a:r>
            <a:r>
              <a:rPr lang="pt-PT" dirty="0" err="1"/>
              <a:t>is</a:t>
            </a:r>
            <a:r>
              <a:rPr lang="pt-PT" dirty="0"/>
              <a:t> </a:t>
            </a:r>
            <a:r>
              <a:rPr lang="pt-PT" dirty="0" err="1"/>
              <a:t>usually</a:t>
            </a:r>
            <a:r>
              <a:rPr lang="pt-PT" dirty="0"/>
              <a:t> </a:t>
            </a:r>
            <a:r>
              <a:rPr lang="pt-PT" dirty="0" err="1"/>
              <a:t>derived</a:t>
            </a:r>
            <a:r>
              <a:rPr lang="pt-PT" dirty="0"/>
              <a:t> in </a:t>
            </a:r>
            <a:r>
              <a:rPr lang="pt-PT" dirty="0" err="1"/>
              <a:t>process-based</a:t>
            </a:r>
            <a:r>
              <a:rPr lang="pt-PT" dirty="0"/>
              <a:t> </a:t>
            </a:r>
            <a:r>
              <a:rPr lang="pt-PT" dirty="0" err="1"/>
              <a:t>models</a:t>
            </a:r>
            <a:endParaRPr lang="pt-PT" dirty="0"/>
          </a:p>
          <a:p>
            <a:pPr lvl="1"/>
            <a:r>
              <a:rPr lang="pt-PT" b="1" dirty="0">
                <a:solidFill>
                  <a:srgbClr val="008000"/>
                </a:solidFill>
              </a:rPr>
              <a:t>Basal </a:t>
            </a:r>
            <a:r>
              <a:rPr lang="pt-PT" b="1" dirty="0" err="1">
                <a:solidFill>
                  <a:srgbClr val="008000"/>
                </a:solidFill>
              </a:rPr>
              <a:t>area</a:t>
            </a:r>
            <a:r>
              <a:rPr lang="pt-PT" b="1" dirty="0">
                <a:solidFill>
                  <a:srgbClr val="008000"/>
                </a:solidFill>
              </a:rPr>
              <a:t> </a:t>
            </a:r>
            <a:r>
              <a:rPr lang="pt-PT" dirty="0" err="1"/>
              <a:t>is</a:t>
            </a:r>
            <a:r>
              <a:rPr lang="pt-PT" dirty="0"/>
              <a:t> a principal </a:t>
            </a:r>
            <a:r>
              <a:rPr lang="pt-PT" dirty="0" err="1"/>
              <a:t>variable</a:t>
            </a:r>
            <a:r>
              <a:rPr lang="pt-PT" dirty="0"/>
              <a:t> in </a:t>
            </a:r>
            <a:r>
              <a:rPr lang="pt-PT" dirty="0" err="1"/>
              <a:t>whole</a:t>
            </a:r>
            <a:r>
              <a:rPr lang="pt-PT" dirty="0"/>
              <a:t> stand </a:t>
            </a:r>
            <a:r>
              <a:rPr lang="pt-PT" dirty="0" err="1"/>
              <a:t>empirical</a:t>
            </a:r>
            <a:r>
              <a:rPr lang="pt-PT" dirty="0"/>
              <a:t> </a:t>
            </a:r>
            <a:r>
              <a:rPr lang="pt-PT" dirty="0" err="1"/>
              <a:t>models</a:t>
            </a:r>
            <a:r>
              <a:rPr lang="pt-PT" dirty="0"/>
              <a:t> </a:t>
            </a:r>
            <a:r>
              <a:rPr lang="pt-PT" dirty="0" err="1"/>
              <a:t>but</a:t>
            </a:r>
            <a:r>
              <a:rPr lang="pt-PT" dirty="0"/>
              <a:t> </a:t>
            </a:r>
            <a:r>
              <a:rPr lang="pt-PT" dirty="0" err="1"/>
              <a:t>it</a:t>
            </a:r>
            <a:r>
              <a:rPr lang="pt-PT" dirty="0"/>
              <a:t> </a:t>
            </a:r>
            <a:r>
              <a:rPr lang="pt-PT" dirty="0" err="1"/>
              <a:t>is</a:t>
            </a:r>
            <a:r>
              <a:rPr lang="pt-PT" dirty="0"/>
              <a:t> </a:t>
            </a:r>
            <a:r>
              <a:rPr lang="pt-PT" dirty="0" err="1"/>
              <a:t>derived</a:t>
            </a:r>
            <a:r>
              <a:rPr lang="pt-PT" dirty="0"/>
              <a:t> in individual </a:t>
            </a:r>
            <a:r>
              <a:rPr lang="pt-PT" dirty="0" err="1"/>
              <a:t>tree</a:t>
            </a:r>
            <a:r>
              <a:rPr lang="pt-PT" dirty="0"/>
              <a:t> </a:t>
            </a:r>
            <a:r>
              <a:rPr lang="pt-PT" dirty="0" err="1"/>
              <a:t>models</a:t>
            </a:r>
            <a:r>
              <a:rPr lang="pt-PT" dirty="0"/>
              <a:t> </a:t>
            </a:r>
            <a:r>
              <a:rPr lang="pt-PT" dirty="0" err="1"/>
              <a:t>where</a:t>
            </a:r>
            <a:r>
              <a:rPr lang="pt-PT" dirty="0"/>
              <a:t> </a:t>
            </a:r>
            <a:r>
              <a:rPr lang="pt-PT" dirty="0" err="1"/>
              <a:t>the</a:t>
            </a:r>
            <a:r>
              <a:rPr lang="pt-PT" dirty="0"/>
              <a:t> “</a:t>
            </a:r>
            <a:r>
              <a:rPr lang="pt-PT" dirty="0" err="1"/>
              <a:t>equivalent</a:t>
            </a:r>
            <a:r>
              <a:rPr lang="pt-PT" dirty="0"/>
              <a:t>” principal </a:t>
            </a:r>
            <a:r>
              <a:rPr lang="pt-PT" dirty="0" err="1"/>
              <a:t>variable</a:t>
            </a:r>
            <a:r>
              <a:rPr lang="pt-PT" dirty="0"/>
              <a:t> are </a:t>
            </a:r>
            <a:r>
              <a:rPr lang="pt-PT" dirty="0" err="1"/>
              <a:t>the</a:t>
            </a:r>
            <a:r>
              <a:rPr lang="pt-PT" dirty="0"/>
              <a:t> </a:t>
            </a:r>
            <a:r>
              <a:rPr lang="pt-PT" b="1" dirty="0" err="1">
                <a:solidFill>
                  <a:srgbClr val="008000"/>
                </a:solidFill>
              </a:rPr>
              <a:t>diameters</a:t>
            </a:r>
            <a:r>
              <a:rPr lang="pt-PT" dirty="0"/>
              <a:t> </a:t>
            </a:r>
            <a:r>
              <a:rPr lang="pt-PT" dirty="0" err="1"/>
              <a:t>of</a:t>
            </a:r>
            <a:r>
              <a:rPr lang="pt-PT" dirty="0"/>
              <a:t> </a:t>
            </a:r>
            <a:r>
              <a:rPr lang="pt-PT" dirty="0" err="1"/>
              <a:t>each</a:t>
            </a:r>
            <a:r>
              <a:rPr lang="pt-PT" dirty="0"/>
              <a:t> individual </a:t>
            </a:r>
            <a:r>
              <a:rPr lang="pt-PT" dirty="0" err="1"/>
              <a:t>tree</a:t>
            </a:r>
            <a:endParaRPr lang="pt-PT" dirty="0"/>
          </a:p>
          <a:p>
            <a:pPr lvl="1"/>
            <a:r>
              <a:rPr lang="pt-PT" dirty="0"/>
              <a:t>Principal </a:t>
            </a:r>
            <a:r>
              <a:rPr lang="pt-PT" dirty="0" err="1"/>
              <a:t>variables</a:t>
            </a:r>
            <a:r>
              <a:rPr lang="pt-PT" dirty="0"/>
              <a:t> in </a:t>
            </a:r>
            <a:r>
              <a:rPr lang="pt-PT" dirty="0" err="1"/>
              <a:t>process</a:t>
            </a:r>
            <a:r>
              <a:rPr lang="pt-PT" dirty="0"/>
              <a:t> </a:t>
            </a:r>
            <a:r>
              <a:rPr lang="pt-PT" dirty="0" err="1"/>
              <a:t>based</a:t>
            </a:r>
            <a:r>
              <a:rPr lang="pt-PT" dirty="0"/>
              <a:t> </a:t>
            </a:r>
            <a:r>
              <a:rPr lang="pt-PT" dirty="0" err="1"/>
              <a:t>models</a:t>
            </a:r>
            <a:r>
              <a:rPr lang="pt-PT" dirty="0"/>
              <a:t> are </a:t>
            </a:r>
            <a:r>
              <a:rPr lang="pt-PT" dirty="0" err="1"/>
              <a:t>mainly</a:t>
            </a:r>
            <a:r>
              <a:rPr lang="pt-PT" dirty="0"/>
              <a:t> </a:t>
            </a:r>
            <a:r>
              <a:rPr lang="pt-PT" dirty="0" err="1"/>
              <a:t>the</a:t>
            </a:r>
            <a:r>
              <a:rPr lang="pt-PT" dirty="0"/>
              <a:t> </a:t>
            </a:r>
            <a:r>
              <a:rPr lang="pt-PT" b="1" dirty="0" err="1">
                <a:solidFill>
                  <a:srgbClr val="008000"/>
                </a:solidFill>
              </a:rPr>
              <a:t>biomass</a:t>
            </a:r>
            <a:r>
              <a:rPr lang="pt-PT" b="1" dirty="0">
                <a:solidFill>
                  <a:srgbClr val="008000"/>
                </a:solidFill>
              </a:rPr>
              <a:t> pools </a:t>
            </a:r>
            <a:r>
              <a:rPr lang="pt-PT" dirty="0"/>
              <a:t>(ate stand </a:t>
            </a:r>
            <a:r>
              <a:rPr lang="pt-PT" dirty="0" err="1"/>
              <a:t>or</a:t>
            </a:r>
            <a:r>
              <a:rPr lang="pt-PT" dirty="0"/>
              <a:t> </a:t>
            </a:r>
            <a:r>
              <a:rPr lang="pt-PT" dirty="0" err="1"/>
              <a:t>tree</a:t>
            </a:r>
            <a:r>
              <a:rPr lang="pt-PT" dirty="0"/>
              <a:t> </a:t>
            </a:r>
            <a:r>
              <a:rPr lang="pt-PT" dirty="0" err="1"/>
              <a:t>level</a:t>
            </a:r>
            <a:r>
              <a:rPr lang="pt-PT" dirty="0"/>
              <a:t>) </a:t>
            </a:r>
            <a:r>
              <a:rPr lang="pt-PT" dirty="0" err="1"/>
              <a:t>and</a:t>
            </a:r>
            <a:r>
              <a:rPr lang="pt-PT" dirty="0"/>
              <a:t> </a:t>
            </a:r>
            <a:r>
              <a:rPr lang="pt-PT" dirty="0" err="1"/>
              <a:t>not</a:t>
            </a:r>
            <a:r>
              <a:rPr lang="pt-PT" dirty="0"/>
              <a:t> </a:t>
            </a:r>
            <a:r>
              <a:rPr lang="pt-PT" dirty="0" err="1"/>
              <a:t>the</a:t>
            </a:r>
            <a:r>
              <a:rPr lang="pt-PT" dirty="0"/>
              <a:t> “</a:t>
            </a:r>
            <a:r>
              <a:rPr lang="pt-PT" dirty="0" err="1"/>
              <a:t>traditional</a:t>
            </a:r>
            <a:r>
              <a:rPr lang="pt-PT" dirty="0"/>
              <a:t>” stand </a:t>
            </a:r>
            <a:r>
              <a:rPr lang="pt-PT" dirty="0" err="1"/>
              <a:t>variables</a:t>
            </a:r>
            <a:endParaRPr lang="en-GB" dirty="0"/>
          </a:p>
          <a:p>
            <a:endParaRPr lang="en-GB" dirty="0"/>
          </a:p>
          <a:p>
            <a:pPr lvl="1"/>
            <a:endParaRPr lang="en-GB" dirty="0"/>
          </a:p>
          <a:p>
            <a:pPr lvl="1"/>
            <a:endParaRPr lang="en-GB" dirty="0"/>
          </a:p>
          <a:p>
            <a:pPr lvl="1"/>
            <a:endParaRPr lang="en-GB" dirty="0"/>
          </a:p>
          <a:p>
            <a:endParaRPr lang="pt-PT" sz="2000" dirty="0"/>
          </a:p>
          <a:p>
            <a:endParaRPr lang="pt-PT" dirty="0"/>
          </a:p>
        </p:txBody>
      </p:sp>
    </p:spTree>
    <p:extLst>
      <p:ext uri="{BB962C8B-B14F-4D97-AF65-F5344CB8AC3E}">
        <p14:creationId xmlns:p14="http://schemas.microsoft.com/office/powerpoint/2010/main" val="319175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5234">
                                            <p:txEl>
                                              <p:pRg st="0" end="0"/>
                                            </p:txEl>
                                          </p:spTgt>
                                        </p:tgtEl>
                                        <p:attrNameLst>
                                          <p:attrName>style.visibility</p:attrName>
                                        </p:attrNameLst>
                                      </p:cBhvr>
                                      <p:to>
                                        <p:strVal val="visible"/>
                                      </p:to>
                                    </p:set>
                                    <p:animEffect transition="in" filter="wipe(left)">
                                      <p:cBhvr>
                                        <p:cTn id="7" dur="500"/>
                                        <p:tgtEl>
                                          <p:spTgt spid="952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5234">
                                            <p:txEl>
                                              <p:pRg st="1" end="1"/>
                                            </p:txEl>
                                          </p:spTgt>
                                        </p:tgtEl>
                                        <p:attrNameLst>
                                          <p:attrName>style.visibility</p:attrName>
                                        </p:attrNameLst>
                                      </p:cBhvr>
                                      <p:to>
                                        <p:strVal val="visible"/>
                                      </p:to>
                                    </p:set>
                                    <p:animEffect transition="in" filter="wipe(left)">
                                      <p:cBhvr>
                                        <p:cTn id="12" dur="500"/>
                                        <p:tgtEl>
                                          <p:spTgt spid="952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5234">
                                            <p:txEl>
                                              <p:pRg st="2" end="2"/>
                                            </p:txEl>
                                          </p:spTgt>
                                        </p:tgtEl>
                                        <p:attrNameLst>
                                          <p:attrName>style.visibility</p:attrName>
                                        </p:attrNameLst>
                                      </p:cBhvr>
                                      <p:to>
                                        <p:strVal val="visible"/>
                                      </p:to>
                                    </p:set>
                                    <p:animEffect transition="in" filter="wipe(left)">
                                      <p:cBhvr>
                                        <p:cTn id="17" dur="500"/>
                                        <p:tgtEl>
                                          <p:spTgt spid="952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5234">
                                            <p:txEl>
                                              <p:pRg st="3" end="3"/>
                                            </p:txEl>
                                          </p:spTgt>
                                        </p:tgtEl>
                                        <p:attrNameLst>
                                          <p:attrName>style.visibility</p:attrName>
                                        </p:attrNameLst>
                                      </p:cBhvr>
                                      <p:to>
                                        <p:strVal val="visible"/>
                                      </p:to>
                                    </p:set>
                                    <p:animEffect transition="in" filter="wipe(left)">
                                      <p:cBhvr>
                                        <p:cTn id="22" dur="500"/>
                                        <p:tgtEl>
                                          <p:spTgt spid="952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620077" y="965557"/>
            <a:ext cx="5191879" cy="508276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3" name="Group 42"/>
          <p:cNvGrpSpPr>
            <a:grpSpLocks noChangeAspect="1"/>
          </p:cNvGrpSpPr>
          <p:nvPr/>
        </p:nvGrpSpPr>
        <p:grpSpPr>
          <a:xfrm>
            <a:off x="1268527" y="4195866"/>
            <a:ext cx="9654946" cy="2002563"/>
            <a:chOff x="2250754" y="4293020"/>
            <a:chExt cx="7068383" cy="1466083"/>
          </a:xfrm>
        </p:grpSpPr>
        <p:sp>
          <p:nvSpPr>
            <p:cNvPr id="22" name="Rectangle 21"/>
            <p:cNvSpPr/>
            <p:nvPr/>
          </p:nvSpPr>
          <p:spPr>
            <a:xfrm>
              <a:off x="4126965" y="5117122"/>
              <a:ext cx="3428984"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6352636" y="5253794"/>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26" name="Rectangle 25"/>
            <p:cNvSpPr/>
            <p:nvPr/>
          </p:nvSpPr>
          <p:spPr>
            <a:xfrm>
              <a:off x="7593038"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029747" y="511021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8111620" y="5111872"/>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8193257" y="5111835"/>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Can 29"/>
            <p:cNvSpPr/>
            <p:nvPr/>
          </p:nvSpPr>
          <p:spPr>
            <a:xfrm>
              <a:off x="8314961" y="4967103"/>
              <a:ext cx="990595" cy="792000"/>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1" name="Can 30"/>
            <p:cNvSpPr/>
            <p:nvPr/>
          </p:nvSpPr>
          <p:spPr>
            <a:xfrm>
              <a:off x="8328542" y="4651386"/>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2" name="Can 31"/>
            <p:cNvSpPr/>
            <p:nvPr/>
          </p:nvSpPr>
          <p:spPr>
            <a:xfrm>
              <a:off x="8319488" y="4293020"/>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3" name="Rectangle 32"/>
            <p:cNvSpPr/>
            <p:nvPr/>
          </p:nvSpPr>
          <p:spPr>
            <a:xfrm>
              <a:off x="3694703"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p:cNvSpPr/>
            <p:nvPr/>
          </p:nvSpPr>
          <p:spPr>
            <a:xfrm rot="16200000">
              <a:off x="3084012" y="5310356"/>
              <a:ext cx="550800" cy="152399"/>
            </a:xfrm>
            <a:prstGeom prst="triangle">
              <a:avLst>
                <a:gd name="adj" fmla="val 516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an 34"/>
            <p:cNvSpPr/>
            <p:nvPr/>
          </p:nvSpPr>
          <p:spPr>
            <a:xfrm>
              <a:off x="2250754" y="4948984"/>
              <a:ext cx="990595" cy="762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6" name="TextBox 35"/>
            <p:cNvSpPr txBox="1"/>
            <p:nvPr/>
          </p:nvSpPr>
          <p:spPr>
            <a:xfrm>
              <a:off x="4219046" y="5252359"/>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37" name="Rectangle 36"/>
            <p:cNvSpPr/>
            <p:nvPr/>
          </p:nvSpPr>
          <p:spPr>
            <a:xfrm>
              <a:off x="3435011" y="511345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3521056" y="5112968"/>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607462" y="511269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itle 41"/>
          <p:cNvSpPr txBox="1">
            <a:spLocks/>
          </p:cNvSpPr>
          <p:nvPr/>
        </p:nvSpPr>
        <p:spPr>
          <a:xfrm>
            <a:off x="431371" y="116632"/>
            <a:ext cx="11329259" cy="720080"/>
          </a:xfrm>
          <a:prstGeom prst="rect">
            <a:avLst/>
          </a:prstGeom>
        </p:spPr>
        <p:txBody>
          <a:bodyPr vert="horz" lIns="91440" tIns="45720" rIns="91440" bIns="45720" rtlCol="0" anchor="ctr">
            <a:normAutofit/>
          </a:bodyPr>
          <a:lstStyle>
            <a:lvl1pPr algn="l"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
                <a:srgbClr val="008000"/>
              </a:buClr>
              <a:buSzTx/>
              <a:buFont typeface="Wingdings" pitchFamily="2" charset="2"/>
              <a:buChar char="§"/>
              <a:tabLst/>
              <a:defRPr/>
            </a:pPr>
            <a:r>
              <a:rPr kumimoji="0" lang="en-GB" sz="3600" b="1" i="0" u="none" strike="noStrike" kern="1200" cap="none" spc="0" normalizeH="0" baseline="0" noProof="0" dirty="0">
                <a:ln>
                  <a:noFill/>
                </a:ln>
                <a:solidFill>
                  <a:srgbClr val="008000"/>
                </a:solidFill>
                <a:effectLst/>
                <a:uLnTx/>
                <a:uFillTx/>
                <a:latin typeface="Trebuchet MS" pitchFamily="34" charset="0"/>
                <a:ea typeface="+mj-ea"/>
                <a:cs typeface="+mj-cs"/>
              </a:rPr>
              <a:t>Forest model</a:t>
            </a:r>
            <a:endParaRPr kumimoji="0" lang="pt-PT" sz="3600" b="1" i="0" u="none" strike="noStrike" kern="1200" cap="none" spc="0" normalizeH="0" baseline="0" noProof="0" dirty="0">
              <a:ln>
                <a:noFill/>
              </a:ln>
              <a:solidFill>
                <a:srgbClr val="008000"/>
              </a:solidFill>
              <a:effectLst/>
              <a:uLnTx/>
              <a:uFillTx/>
              <a:latin typeface="Trebuchet MS" pitchFamily="34" charset="0"/>
              <a:ea typeface="+mj-ea"/>
              <a:cs typeface="+mj-cs"/>
            </a:endParaRPr>
          </a:p>
        </p:txBody>
      </p:sp>
      <p:pic>
        <p:nvPicPr>
          <p:cNvPr id="25" name="Picture 24"/>
          <p:cNvPicPr>
            <a:picLocks noChangeAspect="1"/>
          </p:cNvPicPr>
          <p:nvPr/>
        </p:nvPicPr>
        <p:blipFill rotWithShape="1">
          <a:blip r:embed="rId3"/>
          <a:srcRect t="85595"/>
          <a:stretch/>
        </p:blipFill>
        <p:spPr>
          <a:xfrm>
            <a:off x="3617714" y="5301208"/>
            <a:ext cx="5194242" cy="732405"/>
          </a:xfrm>
          <a:prstGeom prst="rect">
            <a:avLst/>
          </a:prstGeom>
        </p:spPr>
      </p:pic>
      <p:sp>
        <p:nvSpPr>
          <p:cNvPr id="46" name="TextBox 45"/>
          <p:cNvSpPr txBox="1"/>
          <p:nvPr/>
        </p:nvSpPr>
        <p:spPr>
          <a:xfrm>
            <a:off x="4151784" y="5477162"/>
            <a:ext cx="1042332" cy="400110"/>
          </a:xfrm>
          <a:prstGeom prst="rect">
            <a:avLst/>
          </a:prstGeom>
          <a:noFill/>
        </p:spPr>
        <p:txBody>
          <a:bodyPr wrap="square" rtlCol="0">
            <a:spAutoFit/>
          </a:bodyPr>
          <a:lstStyle/>
          <a:p>
            <a:r>
              <a:rPr lang="en-GB" sz="2000" b="1" dirty="0">
                <a:solidFill>
                  <a:schemeClr val="bg1"/>
                </a:solidFill>
              </a:rPr>
              <a:t>Outputs</a:t>
            </a:r>
            <a:endParaRPr lang="pt-PT" sz="2000" b="1" dirty="0">
              <a:solidFill>
                <a:schemeClr val="bg1"/>
              </a:solidFill>
            </a:endParaRPr>
          </a:p>
        </p:txBody>
      </p:sp>
      <p:sp>
        <p:nvSpPr>
          <p:cNvPr id="47" name="TextBox 46"/>
          <p:cNvSpPr txBox="1"/>
          <p:nvPr/>
        </p:nvSpPr>
        <p:spPr>
          <a:xfrm>
            <a:off x="7176120" y="5477162"/>
            <a:ext cx="1042332" cy="400110"/>
          </a:xfrm>
          <a:prstGeom prst="rect">
            <a:avLst/>
          </a:prstGeom>
          <a:noFill/>
        </p:spPr>
        <p:txBody>
          <a:bodyPr wrap="square" rtlCol="0">
            <a:spAutoFit/>
          </a:bodyPr>
          <a:lstStyle/>
          <a:p>
            <a:r>
              <a:rPr lang="en-GB" sz="2000" b="1" dirty="0">
                <a:solidFill>
                  <a:schemeClr val="bg1"/>
                </a:solidFill>
              </a:rPr>
              <a:t>Inputs</a:t>
            </a:r>
            <a:endParaRPr lang="pt-PT" sz="2000" b="1" dirty="0">
              <a:solidFill>
                <a:schemeClr val="bg1"/>
              </a:solidFill>
            </a:endParaRPr>
          </a:p>
        </p:txBody>
      </p:sp>
    </p:spTree>
    <p:extLst>
      <p:ext uri="{BB962C8B-B14F-4D97-AF65-F5344CB8AC3E}">
        <p14:creationId xmlns:p14="http://schemas.microsoft.com/office/powerpoint/2010/main" val="882975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Forestry</a:t>
            </a:r>
            <a:endParaRPr lang="en-US" dirty="0"/>
          </a:p>
        </p:txBody>
      </p:sp>
      <p:sp>
        <p:nvSpPr>
          <p:cNvPr id="119811" name="Rectangle 3"/>
          <p:cNvSpPr>
            <a:spLocks noGrp="1" noChangeArrowheads="1"/>
          </p:cNvSpPr>
          <p:nvPr>
            <p:ph idx="1"/>
          </p:nvPr>
        </p:nvSpPr>
        <p:spPr/>
        <p:txBody>
          <a:bodyPr>
            <a:normAutofit/>
          </a:bodyPr>
          <a:lstStyle/>
          <a:p>
            <a:pPr algn="just"/>
            <a:r>
              <a:rPr lang="en-GB" altLang="en-US" dirty="0"/>
              <a:t>Forestry is the science, art, business, and practice of conserving and managing forests and forest lands in a way that</a:t>
            </a:r>
          </a:p>
          <a:p>
            <a:pPr lvl="1"/>
            <a:r>
              <a:rPr lang="en-GB" altLang="en-US" dirty="0"/>
              <a:t>provide a sustained supply of forest products</a:t>
            </a:r>
          </a:p>
          <a:p>
            <a:pPr lvl="1"/>
            <a:r>
              <a:rPr lang="en-GB" altLang="en-US" dirty="0"/>
              <a:t>maintain the forest health and vitality</a:t>
            </a:r>
          </a:p>
          <a:p>
            <a:pPr lvl="1"/>
            <a:r>
              <a:rPr lang="en-GB" altLang="en-US" dirty="0"/>
              <a:t>provide any other forest values desired by the forest owners</a:t>
            </a:r>
          </a:p>
        </p:txBody>
      </p:sp>
      <p:sp>
        <p:nvSpPr>
          <p:cNvPr id="3" name="TextBox 2"/>
          <p:cNvSpPr txBox="1"/>
          <p:nvPr/>
        </p:nvSpPr>
        <p:spPr>
          <a:xfrm>
            <a:off x="8256240" y="6237312"/>
            <a:ext cx="3816424" cy="369332"/>
          </a:xfrm>
          <a:prstGeom prst="rect">
            <a:avLst/>
          </a:prstGeom>
          <a:noFill/>
        </p:spPr>
        <p:txBody>
          <a:bodyPr wrap="square" rtlCol="0">
            <a:spAutoFit/>
          </a:bodyPr>
          <a:lstStyle/>
          <a:p>
            <a:r>
              <a:rPr lang="pt-PT" dirty="0">
                <a:solidFill>
                  <a:srgbClr val="008000"/>
                </a:solidFill>
              </a:rPr>
              <a:t>(adapted from Ford-Robertson, 1971)</a:t>
            </a:r>
            <a:endParaRPr lang="en-US" dirty="0">
              <a:solidFill>
                <a:srgbClr val="008000"/>
              </a:solidFill>
            </a:endParaRPr>
          </a:p>
        </p:txBody>
      </p:sp>
    </p:spTree>
    <p:extLst>
      <p:ext uri="{BB962C8B-B14F-4D97-AF65-F5344CB8AC3E}">
        <p14:creationId xmlns:p14="http://schemas.microsoft.com/office/powerpoint/2010/main" val="19813405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animEffect transition="in" filter="wipe(left)">
                                      <p:cBhvr>
                                        <p:cTn id="7" dur="500"/>
                                        <p:tgtEl>
                                          <p:spTgt spid="1198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9811">
                                            <p:txEl>
                                              <p:pRg st="1" end="1"/>
                                            </p:txEl>
                                          </p:spTgt>
                                        </p:tgtEl>
                                        <p:attrNameLst>
                                          <p:attrName>style.visibility</p:attrName>
                                        </p:attrNameLst>
                                      </p:cBhvr>
                                      <p:to>
                                        <p:strVal val="visible"/>
                                      </p:to>
                                    </p:set>
                                    <p:animEffect transition="in" filter="wipe(left)">
                                      <p:cBhvr>
                                        <p:cTn id="12" dur="500"/>
                                        <p:tgtEl>
                                          <p:spTgt spid="1198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9811">
                                            <p:txEl>
                                              <p:pRg st="2" end="2"/>
                                            </p:txEl>
                                          </p:spTgt>
                                        </p:tgtEl>
                                        <p:attrNameLst>
                                          <p:attrName>style.visibility</p:attrName>
                                        </p:attrNameLst>
                                      </p:cBhvr>
                                      <p:to>
                                        <p:strVal val="visible"/>
                                      </p:to>
                                    </p:set>
                                    <p:animEffect transition="in" filter="wipe(left)">
                                      <p:cBhvr>
                                        <p:cTn id="17" dur="500"/>
                                        <p:tgtEl>
                                          <p:spTgt spid="1198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9811">
                                            <p:txEl>
                                              <p:pRg st="3" end="3"/>
                                            </p:txEl>
                                          </p:spTgt>
                                        </p:tgtEl>
                                        <p:attrNameLst>
                                          <p:attrName>style.visibility</p:attrName>
                                        </p:attrNameLst>
                                      </p:cBhvr>
                                      <p:to>
                                        <p:strVal val="visible"/>
                                      </p:to>
                                    </p:set>
                                    <p:animEffect transition="in" filter="wipe(left)">
                                      <p:cBhvr>
                                        <p:cTn id="22" dur="500"/>
                                        <p:tgtEl>
                                          <p:spTgt spid="1198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bldLvl="5"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620077" y="965557"/>
            <a:ext cx="5191879" cy="508276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3" name="Group 42"/>
          <p:cNvGrpSpPr>
            <a:grpSpLocks noChangeAspect="1"/>
          </p:cNvGrpSpPr>
          <p:nvPr/>
        </p:nvGrpSpPr>
        <p:grpSpPr>
          <a:xfrm>
            <a:off x="1268527" y="2352676"/>
            <a:ext cx="9654946" cy="3845754"/>
            <a:chOff x="2250754" y="2943614"/>
            <a:chExt cx="7068383" cy="2815489"/>
          </a:xfrm>
        </p:grpSpPr>
        <p:sp>
          <p:nvSpPr>
            <p:cNvPr id="6" name="TextBox 5"/>
            <p:cNvSpPr txBox="1"/>
            <p:nvPr/>
          </p:nvSpPr>
          <p:spPr>
            <a:xfrm rot="16200000">
              <a:off x="5141870" y="3025811"/>
              <a:ext cx="1657782"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7" name="TextBox 6"/>
            <p:cNvSpPr txBox="1"/>
            <p:nvPr/>
          </p:nvSpPr>
          <p:spPr>
            <a:xfrm rot="5079791">
              <a:off x="5019900" y="3016775"/>
              <a:ext cx="1589678"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9" name="Oval 18"/>
            <p:cNvSpPr/>
            <p:nvPr/>
          </p:nvSpPr>
          <p:spPr>
            <a:xfrm flipH="1">
              <a:off x="5374235" y="3238387"/>
              <a:ext cx="1066336" cy="10663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20" name="Oval 19"/>
            <p:cNvSpPr/>
            <p:nvPr/>
          </p:nvSpPr>
          <p:spPr>
            <a:xfrm flipH="1">
              <a:off x="5374235" y="3247013"/>
              <a:ext cx="1066336" cy="1066339"/>
            </a:xfrm>
            <a:prstGeom prst="ellipse">
              <a:avLst/>
            </a:prstGeom>
            <a:solidFill>
              <a:schemeClr val="accent1">
                <a:lumMod val="75000"/>
              </a:schemeClr>
            </a:solidFill>
            <a:ln>
              <a:noFill/>
            </a:ln>
            <a:effectLst>
              <a:innerShdw blurRad="10033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Growth Module</a:t>
              </a:r>
            </a:p>
          </p:txBody>
        </p:sp>
        <p:sp>
          <p:nvSpPr>
            <p:cNvPr id="22" name="Rectangle 21"/>
            <p:cNvSpPr/>
            <p:nvPr/>
          </p:nvSpPr>
          <p:spPr>
            <a:xfrm>
              <a:off x="4126965" y="5117122"/>
              <a:ext cx="3428984"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flipH="1">
              <a:off x="5452624" y="3243846"/>
              <a:ext cx="914396" cy="627025"/>
            </a:xfrm>
            <a:prstGeom prst="ellipse">
              <a:avLst/>
            </a:prstGeom>
            <a:gradFill flip="none" rotWithShape="1">
              <a:gsLst>
                <a:gs pos="40000">
                  <a:schemeClr val="bg1">
                    <a:shade val="30000"/>
                    <a:satMod val="115000"/>
                    <a:alpha val="0"/>
                  </a:schemeClr>
                </a:gs>
                <a:gs pos="100000">
                  <a:schemeClr val="bg1">
                    <a:shade val="100000"/>
                    <a:satMod val="115000"/>
                    <a:alpha val="9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6352636" y="5253794"/>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26" name="Rectangle 25"/>
            <p:cNvSpPr/>
            <p:nvPr/>
          </p:nvSpPr>
          <p:spPr>
            <a:xfrm>
              <a:off x="7593038"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029747" y="511021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8111620" y="5111872"/>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8193257" y="5111835"/>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Can 29"/>
            <p:cNvSpPr/>
            <p:nvPr/>
          </p:nvSpPr>
          <p:spPr>
            <a:xfrm>
              <a:off x="8314961" y="4967103"/>
              <a:ext cx="990595" cy="792000"/>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1" name="Can 30"/>
            <p:cNvSpPr/>
            <p:nvPr/>
          </p:nvSpPr>
          <p:spPr>
            <a:xfrm>
              <a:off x="8328542" y="4651386"/>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2" name="Can 31"/>
            <p:cNvSpPr/>
            <p:nvPr/>
          </p:nvSpPr>
          <p:spPr>
            <a:xfrm>
              <a:off x="8319488" y="4293020"/>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3" name="Rectangle 32"/>
            <p:cNvSpPr/>
            <p:nvPr/>
          </p:nvSpPr>
          <p:spPr>
            <a:xfrm>
              <a:off x="3694703"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p:cNvSpPr/>
            <p:nvPr/>
          </p:nvSpPr>
          <p:spPr>
            <a:xfrm rot="16200000">
              <a:off x="3084012" y="5310356"/>
              <a:ext cx="550800" cy="152399"/>
            </a:xfrm>
            <a:prstGeom prst="triangle">
              <a:avLst>
                <a:gd name="adj" fmla="val 516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an 34"/>
            <p:cNvSpPr/>
            <p:nvPr/>
          </p:nvSpPr>
          <p:spPr>
            <a:xfrm>
              <a:off x="2250754" y="4948984"/>
              <a:ext cx="990595" cy="762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6" name="TextBox 35"/>
            <p:cNvSpPr txBox="1"/>
            <p:nvPr/>
          </p:nvSpPr>
          <p:spPr>
            <a:xfrm>
              <a:off x="4219046" y="5252359"/>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37" name="Rectangle 36"/>
            <p:cNvSpPr/>
            <p:nvPr/>
          </p:nvSpPr>
          <p:spPr>
            <a:xfrm>
              <a:off x="3435011" y="511345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3521056" y="5112968"/>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607462" y="511269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itle 41"/>
          <p:cNvSpPr txBox="1">
            <a:spLocks/>
          </p:cNvSpPr>
          <p:nvPr/>
        </p:nvSpPr>
        <p:spPr>
          <a:xfrm>
            <a:off x="431371" y="116632"/>
            <a:ext cx="11329259" cy="720080"/>
          </a:xfrm>
          <a:prstGeom prst="rect">
            <a:avLst/>
          </a:prstGeom>
        </p:spPr>
        <p:txBody>
          <a:bodyPr vert="horz" lIns="91440" tIns="45720" rIns="91440" bIns="45720" rtlCol="0" anchor="ctr">
            <a:normAutofit/>
          </a:bodyPr>
          <a:lstStyle>
            <a:lvl1pPr algn="l"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
                <a:srgbClr val="008000"/>
              </a:buClr>
              <a:buSzTx/>
              <a:buFont typeface="Wingdings" pitchFamily="2" charset="2"/>
              <a:buChar char="§"/>
              <a:tabLst/>
              <a:defRPr/>
            </a:pPr>
            <a:r>
              <a:rPr kumimoji="0" lang="en-GB" sz="3600" b="1" i="0" u="none" strike="noStrike" kern="1200" cap="none" spc="0" normalizeH="0" baseline="0" noProof="0" dirty="0">
                <a:ln>
                  <a:noFill/>
                </a:ln>
                <a:solidFill>
                  <a:srgbClr val="008000"/>
                </a:solidFill>
                <a:effectLst/>
                <a:uLnTx/>
                <a:uFillTx/>
                <a:latin typeface="Trebuchet MS" pitchFamily="34" charset="0"/>
                <a:ea typeface="+mj-ea"/>
                <a:cs typeface="+mj-cs"/>
              </a:rPr>
              <a:t>Forest model</a:t>
            </a:r>
            <a:endParaRPr kumimoji="0" lang="pt-PT" sz="3600" b="1" i="0" u="none" strike="noStrike" kern="1200" cap="none" spc="0" normalizeH="0" baseline="0" noProof="0" dirty="0">
              <a:ln>
                <a:noFill/>
              </a:ln>
              <a:solidFill>
                <a:srgbClr val="008000"/>
              </a:solidFill>
              <a:effectLst/>
              <a:uLnTx/>
              <a:uFillTx/>
              <a:latin typeface="Trebuchet MS" pitchFamily="34" charset="0"/>
              <a:ea typeface="+mj-ea"/>
              <a:cs typeface="+mj-cs"/>
            </a:endParaRPr>
          </a:p>
        </p:txBody>
      </p:sp>
      <p:sp>
        <p:nvSpPr>
          <p:cNvPr id="40" name="Rectangle 2"/>
          <p:cNvSpPr txBox="1">
            <a:spLocks noChangeArrowheads="1"/>
          </p:cNvSpPr>
          <p:nvPr/>
        </p:nvSpPr>
        <p:spPr>
          <a:xfrm>
            <a:off x="431371" y="1338454"/>
            <a:ext cx="3229091" cy="50014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9900"/>
              </a:buClr>
              <a:buFont typeface="Wingdings" panose="05000000000000000000" pitchFamily="2" charset="2"/>
              <a:buChar char="ü"/>
            </a:pPr>
            <a:r>
              <a:rPr lang="en-GB" sz="2400" dirty="0"/>
              <a:t>The real growth model</a:t>
            </a:r>
          </a:p>
          <a:p>
            <a:pPr>
              <a:buClr>
                <a:srgbClr val="009900"/>
              </a:buClr>
              <a:buFont typeface="Wingdings" panose="05000000000000000000" pitchFamily="2" charset="2"/>
              <a:buChar char="ü"/>
            </a:pPr>
            <a:r>
              <a:rPr lang="en-GB" sz="2400" dirty="0"/>
              <a:t>It is dynamic</a:t>
            </a:r>
          </a:p>
          <a:p>
            <a:pPr>
              <a:buClr>
                <a:srgbClr val="009900"/>
              </a:buClr>
              <a:buFont typeface="Wingdings" panose="05000000000000000000" pitchFamily="2" charset="2"/>
              <a:buChar char="ü"/>
            </a:pPr>
            <a:r>
              <a:rPr lang="en-GB" sz="2400" dirty="0"/>
              <a:t>Simulates growth of a set of state variables - the principal variables</a:t>
            </a:r>
          </a:p>
          <a:p>
            <a:pPr lvl="1"/>
            <a:endParaRPr lang="en-GB" sz="2000" b="1" u="sng" dirty="0">
              <a:solidFill>
                <a:srgbClr val="008000"/>
              </a:solidFill>
            </a:endParaRPr>
          </a:p>
          <a:p>
            <a:pPr>
              <a:buFont typeface="Wingdings" pitchFamily="2" charset="2"/>
              <a:buNone/>
            </a:pPr>
            <a:endParaRPr lang="en-GB" sz="2400" dirty="0"/>
          </a:p>
          <a:p>
            <a:pPr lvl="1"/>
            <a:endParaRPr lang="en-GB" sz="500" dirty="0"/>
          </a:p>
          <a:p>
            <a:endParaRPr lang="en-GB" sz="2400" dirty="0"/>
          </a:p>
          <a:p>
            <a:pPr lvl="1"/>
            <a:endParaRPr lang="en-GB" sz="2000" dirty="0"/>
          </a:p>
          <a:p>
            <a:pPr lvl="1"/>
            <a:endParaRPr lang="en-GB" sz="2000" dirty="0"/>
          </a:p>
          <a:p>
            <a:pPr lvl="1"/>
            <a:endParaRPr lang="en-GB" sz="2000" dirty="0"/>
          </a:p>
          <a:p>
            <a:endParaRPr lang="pt-PT" sz="1800" dirty="0"/>
          </a:p>
          <a:p>
            <a:endParaRPr lang="pt-PT" sz="2400" dirty="0"/>
          </a:p>
        </p:txBody>
      </p:sp>
      <p:pic>
        <p:nvPicPr>
          <p:cNvPr id="45" name="Picture 44"/>
          <p:cNvPicPr>
            <a:picLocks noChangeAspect="1"/>
          </p:cNvPicPr>
          <p:nvPr/>
        </p:nvPicPr>
        <p:blipFill rotWithShape="1">
          <a:blip r:embed="rId3"/>
          <a:srcRect t="85595"/>
          <a:stretch/>
        </p:blipFill>
        <p:spPr>
          <a:xfrm>
            <a:off x="3615417" y="5284092"/>
            <a:ext cx="5194242" cy="732405"/>
          </a:xfrm>
          <a:prstGeom prst="rect">
            <a:avLst/>
          </a:prstGeom>
        </p:spPr>
      </p:pic>
      <p:sp>
        <p:nvSpPr>
          <p:cNvPr id="46" name="TextBox 45"/>
          <p:cNvSpPr txBox="1"/>
          <p:nvPr/>
        </p:nvSpPr>
        <p:spPr>
          <a:xfrm>
            <a:off x="4151784" y="5477162"/>
            <a:ext cx="1042332" cy="400110"/>
          </a:xfrm>
          <a:prstGeom prst="rect">
            <a:avLst/>
          </a:prstGeom>
          <a:noFill/>
        </p:spPr>
        <p:txBody>
          <a:bodyPr wrap="square" rtlCol="0">
            <a:spAutoFit/>
          </a:bodyPr>
          <a:lstStyle/>
          <a:p>
            <a:r>
              <a:rPr lang="en-GB" sz="2000" b="1" dirty="0">
                <a:solidFill>
                  <a:schemeClr val="bg1"/>
                </a:solidFill>
              </a:rPr>
              <a:t>Outputs</a:t>
            </a:r>
            <a:endParaRPr lang="pt-PT" sz="2000" b="1" dirty="0">
              <a:solidFill>
                <a:schemeClr val="bg1"/>
              </a:solidFill>
            </a:endParaRPr>
          </a:p>
        </p:txBody>
      </p:sp>
      <p:sp>
        <p:nvSpPr>
          <p:cNvPr id="47" name="TextBox 46"/>
          <p:cNvSpPr txBox="1"/>
          <p:nvPr/>
        </p:nvSpPr>
        <p:spPr>
          <a:xfrm>
            <a:off x="7176120" y="5477162"/>
            <a:ext cx="1042332" cy="400110"/>
          </a:xfrm>
          <a:prstGeom prst="rect">
            <a:avLst/>
          </a:prstGeom>
          <a:noFill/>
        </p:spPr>
        <p:txBody>
          <a:bodyPr wrap="square" rtlCol="0">
            <a:spAutoFit/>
          </a:bodyPr>
          <a:lstStyle/>
          <a:p>
            <a:r>
              <a:rPr lang="en-GB" sz="2000" b="1" dirty="0">
                <a:solidFill>
                  <a:schemeClr val="bg1"/>
                </a:solidFill>
              </a:rPr>
              <a:t>Inputs</a:t>
            </a:r>
            <a:endParaRPr lang="pt-PT" sz="2000" b="1" dirty="0">
              <a:solidFill>
                <a:schemeClr val="bg1"/>
              </a:solidFill>
            </a:endParaRPr>
          </a:p>
        </p:txBody>
      </p:sp>
    </p:spTree>
    <p:extLst>
      <p:ext uri="{BB962C8B-B14F-4D97-AF65-F5344CB8AC3E}">
        <p14:creationId xmlns:p14="http://schemas.microsoft.com/office/powerpoint/2010/main" val="352452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wipe(left)">
                                      <p:cBhvr>
                                        <p:cTn id="7" dur="5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wipe(left)">
                                      <p:cBhvr>
                                        <p:cTn id="12" dur="5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xEl>
                                              <p:pRg st="2" end="2"/>
                                            </p:txEl>
                                          </p:spTgt>
                                        </p:tgtEl>
                                        <p:attrNameLst>
                                          <p:attrName>style.visibility</p:attrName>
                                        </p:attrNameLst>
                                      </p:cBhvr>
                                      <p:to>
                                        <p:strVal val="visible"/>
                                      </p:to>
                                    </p:set>
                                    <p:animEffect transition="in" filter="wipe(left)">
                                      <p:cBhvr>
                                        <p:cTn id="17"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620077" y="965557"/>
            <a:ext cx="5191879" cy="508276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3" name="Group 42"/>
          <p:cNvGrpSpPr>
            <a:grpSpLocks noChangeAspect="1"/>
          </p:cNvGrpSpPr>
          <p:nvPr/>
        </p:nvGrpSpPr>
        <p:grpSpPr>
          <a:xfrm>
            <a:off x="1268527" y="1893853"/>
            <a:ext cx="9654946" cy="4304578"/>
            <a:chOff x="2250754" y="2607708"/>
            <a:chExt cx="7068383" cy="3151395"/>
          </a:xfrm>
        </p:grpSpPr>
        <p:sp>
          <p:nvSpPr>
            <p:cNvPr id="3" name="Freeform 2"/>
            <p:cNvSpPr>
              <a:spLocks/>
            </p:cNvSpPr>
            <p:nvPr/>
          </p:nvSpPr>
          <p:spPr bwMode="auto">
            <a:xfrm>
              <a:off x="4717610" y="2607708"/>
              <a:ext cx="1262385" cy="2346143"/>
            </a:xfrm>
            <a:custGeom>
              <a:avLst/>
              <a:gdLst/>
              <a:ahLst/>
              <a:cxnLst>
                <a:cxn ang="0">
                  <a:pos x="1060" y="254"/>
                </a:cxn>
                <a:cxn ang="0">
                  <a:pos x="808" y="498"/>
                </a:cxn>
                <a:cxn ang="0">
                  <a:pos x="716" y="544"/>
                </a:cxn>
                <a:cxn ang="0">
                  <a:pos x="635" y="606"/>
                </a:cxn>
                <a:cxn ang="0">
                  <a:pos x="569" y="683"/>
                </a:cxn>
                <a:cxn ang="0">
                  <a:pos x="519" y="773"/>
                </a:cxn>
                <a:cxn ang="0">
                  <a:pos x="487" y="872"/>
                </a:cxn>
                <a:cxn ang="0">
                  <a:pos x="475" y="979"/>
                </a:cxn>
                <a:cxn ang="0">
                  <a:pos x="486" y="1083"/>
                </a:cxn>
                <a:cxn ang="0">
                  <a:pos x="516" y="1180"/>
                </a:cxn>
                <a:cxn ang="0">
                  <a:pos x="563" y="1267"/>
                </a:cxn>
                <a:cxn ang="0">
                  <a:pos x="626" y="1343"/>
                </a:cxn>
                <a:cxn ang="0">
                  <a:pos x="702" y="1407"/>
                </a:cxn>
                <a:cxn ang="0">
                  <a:pos x="789" y="1454"/>
                </a:cxn>
                <a:cxn ang="0">
                  <a:pos x="886" y="1484"/>
                </a:cxn>
                <a:cxn ang="0">
                  <a:pos x="989" y="1494"/>
                </a:cxn>
                <a:cxn ang="0">
                  <a:pos x="1018" y="1493"/>
                </a:cxn>
                <a:cxn ang="0">
                  <a:pos x="1052" y="1968"/>
                </a:cxn>
                <a:cxn ang="0">
                  <a:pos x="989" y="1970"/>
                </a:cxn>
                <a:cxn ang="0">
                  <a:pos x="836" y="1959"/>
                </a:cxn>
                <a:cxn ang="0">
                  <a:pos x="691" y="1924"/>
                </a:cxn>
                <a:cxn ang="0">
                  <a:pos x="554" y="1869"/>
                </a:cxn>
                <a:cxn ang="0">
                  <a:pos x="428" y="1796"/>
                </a:cxn>
                <a:cxn ang="0">
                  <a:pos x="315" y="1705"/>
                </a:cxn>
                <a:cxn ang="0">
                  <a:pos x="217" y="1600"/>
                </a:cxn>
                <a:cxn ang="0">
                  <a:pos x="135" y="1480"/>
                </a:cxn>
                <a:cxn ang="0">
                  <a:pos x="71" y="1348"/>
                </a:cxn>
                <a:cxn ang="0">
                  <a:pos x="26" y="1207"/>
                </a:cxn>
                <a:cxn ang="0">
                  <a:pos x="3" y="1057"/>
                </a:cxn>
                <a:cxn ang="0">
                  <a:pos x="3" y="902"/>
                </a:cxn>
                <a:cxn ang="0">
                  <a:pos x="26" y="751"/>
                </a:cxn>
                <a:cxn ang="0">
                  <a:pos x="71" y="610"/>
                </a:cxn>
                <a:cxn ang="0">
                  <a:pos x="135" y="478"/>
                </a:cxn>
                <a:cxn ang="0">
                  <a:pos x="218" y="358"/>
                </a:cxn>
                <a:cxn ang="0">
                  <a:pos x="318" y="252"/>
                </a:cxn>
                <a:cxn ang="0">
                  <a:pos x="431" y="161"/>
                </a:cxn>
                <a:cxn ang="0">
                  <a:pos x="557" y="88"/>
                </a:cxn>
                <a:cxn ang="0">
                  <a:pos x="695" y="34"/>
                </a:cxn>
                <a:cxn ang="0">
                  <a:pos x="840" y="0"/>
                </a:cxn>
              </a:cxnLst>
              <a:rect l="0" t="0" r="r" b="b"/>
              <a:pathLst>
                <a:path w="1060" h="1970">
                  <a:moveTo>
                    <a:pt x="840" y="0"/>
                  </a:moveTo>
                  <a:lnTo>
                    <a:pt x="1060" y="254"/>
                  </a:lnTo>
                  <a:lnTo>
                    <a:pt x="858" y="482"/>
                  </a:lnTo>
                  <a:lnTo>
                    <a:pt x="808" y="498"/>
                  </a:lnTo>
                  <a:lnTo>
                    <a:pt x="761" y="518"/>
                  </a:lnTo>
                  <a:lnTo>
                    <a:pt x="716" y="544"/>
                  </a:lnTo>
                  <a:lnTo>
                    <a:pt x="675" y="573"/>
                  </a:lnTo>
                  <a:lnTo>
                    <a:pt x="635" y="606"/>
                  </a:lnTo>
                  <a:lnTo>
                    <a:pt x="600" y="643"/>
                  </a:lnTo>
                  <a:lnTo>
                    <a:pt x="569" y="683"/>
                  </a:lnTo>
                  <a:lnTo>
                    <a:pt x="541" y="727"/>
                  </a:lnTo>
                  <a:lnTo>
                    <a:pt x="519" y="773"/>
                  </a:lnTo>
                  <a:lnTo>
                    <a:pt x="500" y="822"/>
                  </a:lnTo>
                  <a:lnTo>
                    <a:pt x="487" y="872"/>
                  </a:lnTo>
                  <a:lnTo>
                    <a:pt x="478" y="925"/>
                  </a:lnTo>
                  <a:lnTo>
                    <a:pt x="475" y="979"/>
                  </a:lnTo>
                  <a:lnTo>
                    <a:pt x="478" y="1032"/>
                  </a:lnTo>
                  <a:lnTo>
                    <a:pt x="486" y="1083"/>
                  </a:lnTo>
                  <a:lnTo>
                    <a:pt x="499" y="1133"/>
                  </a:lnTo>
                  <a:lnTo>
                    <a:pt x="516" y="1180"/>
                  </a:lnTo>
                  <a:lnTo>
                    <a:pt x="537" y="1225"/>
                  </a:lnTo>
                  <a:lnTo>
                    <a:pt x="563" y="1267"/>
                  </a:lnTo>
                  <a:lnTo>
                    <a:pt x="593" y="1307"/>
                  </a:lnTo>
                  <a:lnTo>
                    <a:pt x="626" y="1343"/>
                  </a:lnTo>
                  <a:lnTo>
                    <a:pt x="663" y="1376"/>
                  </a:lnTo>
                  <a:lnTo>
                    <a:pt x="702" y="1407"/>
                  </a:lnTo>
                  <a:lnTo>
                    <a:pt x="744" y="1432"/>
                  </a:lnTo>
                  <a:lnTo>
                    <a:pt x="789" y="1454"/>
                  </a:lnTo>
                  <a:lnTo>
                    <a:pt x="836" y="1471"/>
                  </a:lnTo>
                  <a:lnTo>
                    <a:pt x="886" y="1484"/>
                  </a:lnTo>
                  <a:lnTo>
                    <a:pt x="936" y="1491"/>
                  </a:lnTo>
                  <a:lnTo>
                    <a:pt x="989" y="1494"/>
                  </a:lnTo>
                  <a:lnTo>
                    <a:pt x="1004" y="1494"/>
                  </a:lnTo>
                  <a:lnTo>
                    <a:pt x="1018" y="1493"/>
                  </a:lnTo>
                  <a:lnTo>
                    <a:pt x="829" y="1705"/>
                  </a:lnTo>
                  <a:lnTo>
                    <a:pt x="1052" y="1968"/>
                  </a:lnTo>
                  <a:lnTo>
                    <a:pt x="1020" y="1970"/>
                  </a:lnTo>
                  <a:lnTo>
                    <a:pt x="989" y="1970"/>
                  </a:lnTo>
                  <a:lnTo>
                    <a:pt x="912" y="1967"/>
                  </a:lnTo>
                  <a:lnTo>
                    <a:pt x="836" y="1959"/>
                  </a:lnTo>
                  <a:lnTo>
                    <a:pt x="762" y="1944"/>
                  </a:lnTo>
                  <a:lnTo>
                    <a:pt x="691" y="1924"/>
                  </a:lnTo>
                  <a:lnTo>
                    <a:pt x="621" y="1900"/>
                  </a:lnTo>
                  <a:lnTo>
                    <a:pt x="554" y="1869"/>
                  </a:lnTo>
                  <a:lnTo>
                    <a:pt x="489" y="1835"/>
                  </a:lnTo>
                  <a:lnTo>
                    <a:pt x="428" y="1796"/>
                  </a:lnTo>
                  <a:lnTo>
                    <a:pt x="370" y="1753"/>
                  </a:lnTo>
                  <a:lnTo>
                    <a:pt x="315" y="1705"/>
                  </a:lnTo>
                  <a:lnTo>
                    <a:pt x="264" y="1654"/>
                  </a:lnTo>
                  <a:lnTo>
                    <a:pt x="217" y="1600"/>
                  </a:lnTo>
                  <a:lnTo>
                    <a:pt x="174" y="1541"/>
                  </a:lnTo>
                  <a:lnTo>
                    <a:pt x="135" y="1480"/>
                  </a:lnTo>
                  <a:lnTo>
                    <a:pt x="101" y="1415"/>
                  </a:lnTo>
                  <a:lnTo>
                    <a:pt x="71" y="1348"/>
                  </a:lnTo>
                  <a:lnTo>
                    <a:pt x="46" y="1278"/>
                  </a:lnTo>
                  <a:lnTo>
                    <a:pt x="26" y="1207"/>
                  </a:lnTo>
                  <a:lnTo>
                    <a:pt x="11" y="1133"/>
                  </a:lnTo>
                  <a:lnTo>
                    <a:pt x="3" y="1057"/>
                  </a:lnTo>
                  <a:lnTo>
                    <a:pt x="0" y="979"/>
                  </a:lnTo>
                  <a:lnTo>
                    <a:pt x="3" y="902"/>
                  </a:lnTo>
                  <a:lnTo>
                    <a:pt x="12" y="826"/>
                  </a:lnTo>
                  <a:lnTo>
                    <a:pt x="26" y="751"/>
                  </a:lnTo>
                  <a:lnTo>
                    <a:pt x="46" y="680"/>
                  </a:lnTo>
                  <a:lnTo>
                    <a:pt x="71" y="610"/>
                  </a:lnTo>
                  <a:lnTo>
                    <a:pt x="102" y="542"/>
                  </a:lnTo>
                  <a:lnTo>
                    <a:pt x="135" y="478"/>
                  </a:lnTo>
                  <a:lnTo>
                    <a:pt x="175" y="417"/>
                  </a:lnTo>
                  <a:lnTo>
                    <a:pt x="218" y="358"/>
                  </a:lnTo>
                  <a:lnTo>
                    <a:pt x="266" y="303"/>
                  </a:lnTo>
                  <a:lnTo>
                    <a:pt x="318" y="252"/>
                  </a:lnTo>
                  <a:lnTo>
                    <a:pt x="373" y="204"/>
                  </a:lnTo>
                  <a:lnTo>
                    <a:pt x="431" y="161"/>
                  </a:lnTo>
                  <a:lnTo>
                    <a:pt x="493" y="122"/>
                  </a:lnTo>
                  <a:lnTo>
                    <a:pt x="557" y="88"/>
                  </a:lnTo>
                  <a:lnTo>
                    <a:pt x="625" y="58"/>
                  </a:lnTo>
                  <a:lnTo>
                    <a:pt x="695" y="34"/>
                  </a:lnTo>
                  <a:lnTo>
                    <a:pt x="766" y="14"/>
                  </a:lnTo>
                  <a:lnTo>
                    <a:pt x="840"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rot="16200000">
              <a:off x="5141870" y="3025811"/>
              <a:ext cx="1657782"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7" name="TextBox 6"/>
            <p:cNvSpPr txBox="1"/>
            <p:nvPr/>
          </p:nvSpPr>
          <p:spPr>
            <a:xfrm rot="5079791">
              <a:off x="5019900" y="3016775"/>
              <a:ext cx="1589678"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Management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17" name="TextBox 16"/>
            <p:cNvSpPr txBox="1"/>
            <p:nvPr/>
          </p:nvSpPr>
          <p:spPr>
            <a:xfrm rot="4960984">
              <a:off x="4021853" y="3058059"/>
              <a:ext cx="2140417"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8" name="TextBox 17"/>
            <p:cNvSpPr txBox="1"/>
            <p:nvPr/>
          </p:nvSpPr>
          <p:spPr>
            <a:xfrm rot="1798890">
              <a:off x="4409669" y="3790556"/>
              <a:ext cx="2140406" cy="1493395"/>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9" name="Oval 18"/>
            <p:cNvSpPr/>
            <p:nvPr/>
          </p:nvSpPr>
          <p:spPr>
            <a:xfrm flipH="1">
              <a:off x="5374235" y="3238387"/>
              <a:ext cx="1066336" cy="10663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20" name="Oval 19"/>
            <p:cNvSpPr/>
            <p:nvPr/>
          </p:nvSpPr>
          <p:spPr>
            <a:xfrm flipH="1">
              <a:off x="5374235" y="3247013"/>
              <a:ext cx="1066336" cy="1066339"/>
            </a:xfrm>
            <a:prstGeom prst="ellipse">
              <a:avLst/>
            </a:prstGeom>
            <a:solidFill>
              <a:schemeClr val="accent1">
                <a:lumMod val="75000"/>
              </a:schemeClr>
            </a:solidFill>
            <a:ln>
              <a:noFill/>
            </a:ln>
            <a:effectLst>
              <a:innerShdw blurRad="10033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Growth Module</a:t>
              </a:r>
            </a:p>
          </p:txBody>
        </p:sp>
        <p:sp>
          <p:nvSpPr>
            <p:cNvPr id="22" name="Rectangle 21"/>
            <p:cNvSpPr/>
            <p:nvPr/>
          </p:nvSpPr>
          <p:spPr>
            <a:xfrm>
              <a:off x="4126965" y="5117122"/>
              <a:ext cx="3428984"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flipH="1">
              <a:off x="5452624" y="3243846"/>
              <a:ext cx="914396" cy="627025"/>
            </a:xfrm>
            <a:prstGeom prst="ellipse">
              <a:avLst/>
            </a:prstGeom>
            <a:gradFill flip="none" rotWithShape="1">
              <a:gsLst>
                <a:gs pos="40000">
                  <a:schemeClr val="bg1">
                    <a:shade val="30000"/>
                    <a:satMod val="115000"/>
                    <a:alpha val="0"/>
                  </a:schemeClr>
                </a:gs>
                <a:gs pos="100000">
                  <a:schemeClr val="bg1">
                    <a:shade val="100000"/>
                    <a:satMod val="115000"/>
                    <a:alpha val="9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6352636" y="5253794"/>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26" name="Rectangle 25"/>
            <p:cNvSpPr/>
            <p:nvPr/>
          </p:nvSpPr>
          <p:spPr>
            <a:xfrm>
              <a:off x="7593038"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029747" y="511021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8111620" y="5111872"/>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8193257" y="5111835"/>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Can 29"/>
            <p:cNvSpPr/>
            <p:nvPr/>
          </p:nvSpPr>
          <p:spPr>
            <a:xfrm>
              <a:off x="8314961" y="4967103"/>
              <a:ext cx="990595" cy="792000"/>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1" name="Can 30"/>
            <p:cNvSpPr/>
            <p:nvPr/>
          </p:nvSpPr>
          <p:spPr>
            <a:xfrm>
              <a:off x="8328542" y="4651386"/>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2" name="Can 31"/>
            <p:cNvSpPr/>
            <p:nvPr/>
          </p:nvSpPr>
          <p:spPr>
            <a:xfrm>
              <a:off x="8319488" y="4293020"/>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3" name="Rectangle 32"/>
            <p:cNvSpPr/>
            <p:nvPr/>
          </p:nvSpPr>
          <p:spPr>
            <a:xfrm>
              <a:off x="3694703"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p:cNvSpPr/>
            <p:nvPr/>
          </p:nvSpPr>
          <p:spPr>
            <a:xfrm rot="16200000">
              <a:off x="3084012" y="5310356"/>
              <a:ext cx="550800" cy="152399"/>
            </a:xfrm>
            <a:prstGeom prst="triangle">
              <a:avLst>
                <a:gd name="adj" fmla="val 516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an 34"/>
            <p:cNvSpPr/>
            <p:nvPr/>
          </p:nvSpPr>
          <p:spPr>
            <a:xfrm>
              <a:off x="2250754" y="4948984"/>
              <a:ext cx="990595" cy="762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6" name="TextBox 35"/>
            <p:cNvSpPr txBox="1"/>
            <p:nvPr/>
          </p:nvSpPr>
          <p:spPr>
            <a:xfrm>
              <a:off x="4219046" y="5252359"/>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37" name="Rectangle 36"/>
            <p:cNvSpPr/>
            <p:nvPr/>
          </p:nvSpPr>
          <p:spPr>
            <a:xfrm>
              <a:off x="3435011" y="511345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3521056" y="5112968"/>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607462" y="511269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itle 41"/>
          <p:cNvSpPr txBox="1">
            <a:spLocks/>
          </p:cNvSpPr>
          <p:nvPr/>
        </p:nvSpPr>
        <p:spPr>
          <a:xfrm>
            <a:off x="431371" y="116632"/>
            <a:ext cx="11329259" cy="720080"/>
          </a:xfrm>
          <a:prstGeom prst="rect">
            <a:avLst/>
          </a:prstGeom>
        </p:spPr>
        <p:txBody>
          <a:bodyPr vert="horz" lIns="91440" tIns="45720" rIns="91440" bIns="45720" rtlCol="0" anchor="ctr">
            <a:normAutofit/>
          </a:bodyPr>
          <a:lstStyle>
            <a:lvl1pPr algn="l"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
                <a:srgbClr val="008000"/>
              </a:buClr>
              <a:buSzTx/>
              <a:buFont typeface="Wingdings" pitchFamily="2" charset="2"/>
              <a:buChar char="§"/>
              <a:tabLst/>
              <a:defRPr/>
            </a:pPr>
            <a:r>
              <a:rPr kumimoji="0" lang="en-GB" sz="3600" b="1" i="0" u="none" strike="noStrike" kern="1200" cap="none" spc="0" normalizeH="0" baseline="0" noProof="0" dirty="0">
                <a:ln>
                  <a:noFill/>
                </a:ln>
                <a:solidFill>
                  <a:srgbClr val="008000"/>
                </a:solidFill>
                <a:effectLst/>
                <a:uLnTx/>
                <a:uFillTx/>
                <a:latin typeface="Trebuchet MS" pitchFamily="34" charset="0"/>
                <a:ea typeface="+mj-ea"/>
                <a:cs typeface="+mj-cs"/>
              </a:rPr>
              <a:t>Forest model</a:t>
            </a:r>
            <a:endParaRPr kumimoji="0" lang="pt-PT" sz="3600" b="1" i="0" u="none" strike="noStrike" kern="1200" cap="none" spc="0" normalizeH="0" baseline="0" noProof="0" dirty="0">
              <a:ln>
                <a:noFill/>
              </a:ln>
              <a:solidFill>
                <a:srgbClr val="008000"/>
              </a:solidFill>
              <a:effectLst/>
              <a:uLnTx/>
              <a:uFillTx/>
              <a:latin typeface="Trebuchet MS" pitchFamily="34" charset="0"/>
              <a:ea typeface="+mj-ea"/>
              <a:cs typeface="+mj-cs"/>
            </a:endParaRPr>
          </a:p>
        </p:txBody>
      </p:sp>
      <p:sp>
        <p:nvSpPr>
          <p:cNvPr id="40" name="Rectangle 2"/>
          <p:cNvSpPr txBox="1">
            <a:spLocks noChangeArrowheads="1"/>
          </p:cNvSpPr>
          <p:nvPr/>
        </p:nvSpPr>
        <p:spPr>
          <a:xfrm>
            <a:off x="431371" y="1338454"/>
            <a:ext cx="3111713" cy="50014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9900"/>
              </a:buClr>
              <a:buFont typeface="Wingdings" panose="05000000000000000000" pitchFamily="2" charset="2"/>
              <a:buChar char="ü"/>
            </a:pPr>
            <a:r>
              <a:rPr lang="en-GB" sz="2400" dirty="0"/>
              <a:t>Controls growth by a set of </a:t>
            </a:r>
            <a:r>
              <a:rPr lang="en-GB" sz="2400" dirty="0" err="1"/>
              <a:t>silvicultural</a:t>
            </a:r>
            <a:r>
              <a:rPr lang="en-GB" sz="2400" dirty="0"/>
              <a:t> operations</a:t>
            </a:r>
            <a:endParaRPr lang="en-GB" sz="2400" b="1" u="sng" dirty="0">
              <a:solidFill>
                <a:srgbClr val="008000"/>
              </a:solidFill>
            </a:endParaRPr>
          </a:p>
          <a:p>
            <a:pPr lvl="1"/>
            <a:endParaRPr lang="en-GB" sz="2000" b="1" u="sng" dirty="0">
              <a:solidFill>
                <a:srgbClr val="008000"/>
              </a:solidFill>
            </a:endParaRPr>
          </a:p>
          <a:p>
            <a:pPr>
              <a:buFont typeface="Wingdings" pitchFamily="2" charset="2"/>
              <a:buNone/>
            </a:pPr>
            <a:endParaRPr lang="en-GB" sz="2400" dirty="0"/>
          </a:p>
          <a:p>
            <a:pPr lvl="1"/>
            <a:endParaRPr lang="en-GB" sz="500" dirty="0"/>
          </a:p>
          <a:p>
            <a:endParaRPr lang="en-GB" sz="2400" dirty="0"/>
          </a:p>
          <a:p>
            <a:pPr lvl="1"/>
            <a:endParaRPr lang="en-GB" sz="2000" dirty="0"/>
          </a:p>
          <a:p>
            <a:pPr lvl="1"/>
            <a:endParaRPr lang="en-GB" sz="2000" dirty="0"/>
          </a:p>
          <a:p>
            <a:pPr lvl="1"/>
            <a:endParaRPr lang="en-GB" sz="2000" dirty="0"/>
          </a:p>
          <a:p>
            <a:endParaRPr lang="pt-PT" sz="1800" dirty="0"/>
          </a:p>
          <a:p>
            <a:endParaRPr lang="pt-PT" sz="2400" dirty="0"/>
          </a:p>
        </p:txBody>
      </p:sp>
      <p:pic>
        <p:nvPicPr>
          <p:cNvPr id="45" name="Picture 44"/>
          <p:cNvPicPr>
            <a:picLocks noChangeAspect="1"/>
          </p:cNvPicPr>
          <p:nvPr/>
        </p:nvPicPr>
        <p:blipFill rotWithShape="1">
          <a:blip r:embed="rId3"/>
          <a:srcRect t="85595"/>
          <a:stretch/>
        </p:blipFill>
        <p:spPr>
          <a:xfrm>
            <a:off x="3638062" y="5301208"/>
            <a:ext cx="5194242" cy="732405"/>
          </a:xfrm>
          <a:prstGeom prst="rect">
            <a:avLst/>
          </a:prstGeom>
        </p:spPr>
      </p:pic>
      <p:sp>
        <p:nvSpPr>
          <p:cNvPr id="46" name="TextBox 45"/>
          <p:cNvSpPr txBox="1"/>
          <p:nvPr/>
        </p:nvSpPr>
        <p:spPr>
          <a:xfrm>
            <a:off x="4151784" y="5477162"/>
            <a:ext cx="1042332" cy="400110"/>
          </a:xfrm>
          <a:prstGeom prst="rect">
            <a:avLst/>
          </a:prstGeom>
          <a:noFill/>
        </p:spPr>
        <p:txBody>
          <a:bodyPr wrap="square" rtlCol="0">
            <a:spAutoFit/>
          </a:bodyPr>
          <a:lstStyle/>
          <a:p>
            <a:r>
              <a:rPr lang="en-GB" sz="2000" b="1" dirty="0">
                <a:solidFill>
                  <a:schemeClr val="bg1"/>
                </a:solidFill>
              </a:rPr>
              <a:t>Outputs</a:t>
            </a:r>
            <a:endParaRPr lang="pt-PT" sz="2000" b="1" dirty="0">
              <a:solidFill>
                <a:schemeClr val="bg1"/>
              </a:solidFill>
            </a:endParaRPr>
          </a:p>
        </p:txBody>
      </p:sp>
      <p:sp>
        <p:nvSpPr>
          <p:cNvPr id="47" name="TextBox 46"/>
          <p:cNvSpPr txBox="1"/>
          <p:nvPr/>
        </p:nvSpPr>
        <p:spPr>
          <a:xfrm>
            <a:off x="7176120" y="5477162"/>
            <a:ext cx="1042332" cy="400110"/>
          </a:xfrm>
          <a:prstGeom prst="rect">
            <a:avLst/>
          </a:prstGeom>
          <a:noFill/>
        </p:spPr>
        <p:txBody>
          <a:bodyPr wrap="square" rtlCol="0">
            <a:spAutoFit/>
          </a:bodyPr>
          <a:lstStyle/>
          <a:p>
            <a:r>
              <a:rPr lang="en-GB" sz="2000" b="1" dirty="0">
                <a:solidFill>
                  <a:schemeClr val="bg1"/>
                </a:solidFill>
              </a:rPr>
              <a:t>Inputs</a:t>
            </a:r>
            <a:endParaRPr lang="pt-PT" sz="2000" b="1" dirty="0">
              <a:solidFill>
                <a:schemeClr val="bg1"/>
              </a:solidFill>
            </a:endParaRPr>
          </a:p>
        </p:txBody>
      </p:sp>
    </p:spTree>
    <p:extLst>
      <p:ext uri="{BB962C8B-B14F-4D97-AF65-F5344CB8AC3E}">
        <p14:creationId xmlns:p14="http://schemas.microsoft.com/office/powerpoint/2010/main" val="32946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wipe(left)">
                                      <p:cBhvr>
                                        <p:cTn id="7"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620077" y="965557"/>
            <a:ext cx="5191879" cy="508276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3" name="Group 42"/>
          <p:cNvGrpSpPr>
            <a:grpSpLocks noChangeAspect="1"/>
          </p:cNvGrpSpPr>
          <p:nvPr/>
        </p:nvGrpSpPr>
        <p:grpSpPr>
          <a:xfrm>
            <a:off x="1268527" y="1875958"/>
            <a:ext cx="9654946" cy="4322473"/>
            <a:chOff x="2250754" y="2594607"/>
            <a:chExt cx="7068383" cy="3164496"/>
          </a:xfrm>
        </p:grpSpPr>
        <p:sp>
          <p:nvSpPr>
            <p:cNvPr id="3" name="Freeform 2"/>
            <p:cNvSpPr>
              <a:spLocks/>
            </p:cNvSpPr>
            <p:nvPr/>
          </p:nvSpPr>
          <p:spPr bwMode="auto">
            <a:xfrm>
              <a:off x="4717610" y="2607708"/>
              <a:ext cx="1262385" cy="2346143"/>
            </a:xfrm>
            <a:custGeom>
              <a:avLst/>
              <a:gdLst/>
              <a:ahLst/>
              <a:cxnLst>
                <a:cxn ang="0">
                  <a:pos x="1060" y="254"/>
                </a:cxn>
                <a:cxn ang="0">
                  <a:pos x="808" y="498"/>
                </a:cxn>
                <a:cxn ang="0">
                  <a:pos x="716" y="544"/>
                </a:cxn>
                <a:cxn ang="0">
                  <a:pos x="635" y="606"/>
                </a:cxn>
                <a:cxn ang="0">
                  <a:pos x="569" y="683"/>
                </a:cxn>
                <a:cxn ang="0">
                  <a:pos x="519" y="773"/>
                </a:cxn>
                <a:cxn ang="0">
                  <a:pos x="487" y="872"/>
                </a:cxn>
                <a:cxn ang="0">
                  <a:pos x="475" y="979"/>
                </a:cxn>
                <a:cxn ang="0">
                  <a:pos x="486" y="1083"/>
                </a:cxn>
                <a:cxn ang="0">
                  <a:pos x="516" y="1180"/>
                </a:cxn>
                <a:cxn ang="0">
                  <a:pos x="563" y="1267"/>
                </a:cxn>
                <a:cxn ang="0">
                  <a:pos x="626" y="1343"/>
                </a:cxn>
                <a:cxn ang="0">
                  <a:pos x="702" y="1407"/>
                </a:cxn>
                <a:cxn ang="0">
                  <a:pos x="789" y="1454"/>
                </a:cxn>
                <a:cxn ang="0">
                  <a:pos x="886" y="1484"/>
                </a:cxn>
                <a:cxn ang="0">
                  <a:pos x="989" y="1494"/>
                </a:cxn>
                <a:cxn ang="0">
                  <a:pos x="1018" y="1493"/>
                </a:cxn>
                <a:cxn ang="0">
                  <a:pos x="1052" y="1968"/>
                </a:cxn>
                <a:cxn ang="0">
                  <a:pos x="989" y="1970"/>
                </a:cxn>
                <a:cxn ang="0">
                  <a:pos x="836" y="1959"/>
                </a:cxn>
                <a:cxn ang="0">
                  <a:pos x="691" y="1924"/>
                </a:cxn>
                <a:cxn ang="0">
                  <a:pos x="554" y="1869"/>
                </a:cxn>
                <a:cxn ang="0">
                  <a:pos x="428" y="1796"/>
                </a:cxn>
                <a:cxn ang="0">
                  <a:pos x="315" y="1705"/>
                </a:cxn>
                <a:cxn ang="0">
                  <a:pos x="217" y="1600"/>
                </a:cxn>
                <a:cxn ang="0">
                  <a:pos x="135" y="1480"/>
                </a:cxn>
                <a:cxn ang="0">
                  <a:pos x="71" y="1348"/>
                </a:cxn>
                <a:cxn ang="0">
                  <a:pos x="26" y="1207"/>
                </a:cxn>
                <a:cxn ang="0">
                  <a:pos x="3" y="1057"/>
                </a:cxn>
                <a:cxn ang="0">
                  <a:pos x="3" y="902"/>
                </a:cxn>
                <a:cxn ang="0">
                  <a:pos x="26" y="751"/>
                </a:cxn>
                <a:cxn ang="0">
                  <a:pos x="71" y="610"/>
                </a:cxn>
                <a:cxn ang="0">
                  <a:pos x="135" y="478"/>
                </a:cxn>
                <a:cxn ang="0">
                  <a:pos x="218" y="358"/>
                </a:cxn>
                <a:cxn ang="0">
                  <a:pos x="318" y="252"/>
                </a:cxn>
                <a:cxn ang="0">
                  <a:pos x="431" y="161"/>
                </a:cxn>
                <a:cxn ang="0">
                  <a:pos x="557" y="88"/>
                </a:cxn>
                <a:cxn ang="0">
                  <a:pos x="695" y="34"/>
                </a:cxn>
                <a:cxn ang="0">
                  <a:pos x="840" y="0"/>
                </a:cxn>
              </a:cxnLst>
              <a:rect l="0" t="0" r="r" b="b"/>
              <a:pathLst>
                <a:path w="1060" h="1970">
                  <a:moveTo>
                    <a:pt x="840" y="0"/>
                  </a:moveTo>
                  <a:lnTo>
                    <a:pt x="1060" y="254"/>
                  </a:lnTo>
                  <a:lnTo>
                    <a:pt x="858" y="482"/>
                  </a:lnTo>
                  <a:lnTo>
                    <a:pt x="808" y="498"/>
                  </a:lnTo>
                  <a:lnTo>
                    <a:pt x="761" y="518"/>
                  </a:lnTo>
                  <a:lnTo>
                    <a:pt x="716" y="544"/>
                  </a:lnTo>
                  <a:lnTo>
                    <a:pt x="675" y="573"/>
                  </a:lnTo>
                  <a:lnTo>
                    <a:pt x="635" y="606"/>
                  </a:lnTo>
                  <a:lnTo>
                    <a:pt x="600" y="643"/>
                  </a:lnTo>
                  <a:lnTo>
                    <a:pt x="569" y="683"/>
                  </a:lnTo>
                  <a:lnTo>
                    <a:pt x="541" y="727"/>
                  </a:lnTo>
                  <a:lnTo>
                    <a:pt x="519" y="773"/>
                  </a:lnTo>
                  <a:lnTo>
                    <a:pt x="500" y="822"/>
                  </a:lnTo>
                  <a:lnTo>
                    <a:pt x="487" y="872"/>
                  </a:lnTo>
                  <a:lnTo>
                    <a:pt x="478" y="925"/>
                  </a:lnTo>
                  <a:lnTo>
                    <a:pt x="475" y="979"/>
                  </a:lnTo>
                  <a:lnTo>
                    <a:pt x="478" y="1032"/>
                  </a:lnTo>
                  <a:lnTo>
                    <a:pt x="486" y="1083"/>
                  </a:lnTo>
                  <a:lnTo>
                    <a:pt x="499" y="1133"/>
                  </a:lnTo>
                  <a:lnTo>
                    <a:pt x="516" y="1180"/>
                  </a:lnTo>
                  <a:lnTo>
                    <a:pt x="537" y="1225"/>
                  </a:lnTo>
                  <a:lnTo>
                    <a:pt x="563" y="1267"/>
                  </a:lnTo>
                  <a:lnTo>
                    <a:pt x="593" y="1307"/>
                  </a:lnTo>
                  <a:lnTo>
                    <a:pt x="626" y="1343"/>
                  </a:lnTo>
                  <a:lnTo>
                    <a:pt x="663" y="1376"/>
                  </a:lnTo>
                  <a:lnTo>
                    <a:pt x="702" y="1407"/>
                  </a:lnTo>
                  <a:lnTo>
                    <a:pt x="744" y="1432"/>
                  </a:lnTo>
                  <a:lnTo>
                    <a:pt x="789" y="1454"/>
                  </a:lnTo>
                  <a:lnTo>
                    <a:pt x="836" y="1471"/>
                  </a:lnTo>
                  <a:lnTo>
                    <a:pt x="886" y="1484"/>
                  </a:lnTo>
                  <a:lnTo>
                    <a:pt x="936" y="1491"/>
                  </a:lnTo>
                  <a:lnTo>
                    <a:pt x="989" y="1494"/>
                  </a:lnTo>
                  <a:lnTo>
                    <a:pt x="1004" y="1494"/>
                  </a:lnTo>
                  <a:lnTo>
                    <a:pt x="1018" y="1493"/>
                  </a:lnTo>
                  <a:lnTo>
                    <a:pt x="829" y="1705"/>
                  </a:lnTo>
                  <a:lnTo>
                    <a:pt x="1052" y="1968"/>
                  </a:lnTo>
                  <a:lnTo>
                    <a:pt x="1020" y="1970"/>
                  </a:lnTo>
                  <a:lnTo>
                    <a:pt x="989" y="1970"/>
                  </a:lnTo>
                  <a:lnTo>
                    <a:pt x="912" y="1967"/>
                  </a:lnTo>
                  <a:lnTo>
                    <a:pt x="836" y="1959"/>
                  </a:lnTo>
                  <a:lnTo>
                    <a:pt x="762" y="1944"/>
                  </a:lnTo>
                  <a:lnTo>
                    <a:pt x="691" y="1924"/>
                  </a:lnTo>
                  <a:lnTo>
                    <a:pt x="621" y="1900"/>
                  </a:lnTo>
                  <a:lnTo>
                    <a:pt x="554" y="1869"/>
                  </a:lnTo>
                  <a:lnTo>
                    <a:pt x="489" y="1835"/>
                  </a:lnTo>
                  <a:lnTo>
                    <a:pt x="428" y="1796"/>
                  </a:lnTo>
                  <a:lnTo>
                    <a:pt x="370" y="1753"/>
                  </a:lnTo>
                  <a:lnTo>
                    <a:pt x="315" y="1705"/>
                  </a:lnTo>
                  <a:lnTo>
                    <a:pt x="264" y="1654"/>
                  </a:lnTo>
                  <a:lnTo>
                    <a:pt x="217" y="1600"/>
                  </a:lnTo>
                  <a:lnTo>
                    <a:pt x="174" y="1541"/>
                  </a:lnTo>
                  <a:lnTo>
                    <a:pt x="135" y="1480"/>
                  </a:lnTo>
                  <a:lnTo>
                    <a:pt x="101" y="1415"/>
                  </a:lnTo>
                  <a:lnTo>
                    <a:pt x="71" y="1348"/>
                  </a:lnTo>
                  <a:lnTo>
                    <a:pt x="46" y="1278"/>
                  </a:lnTo>
                  <a:lnTo>
                    <a:pt x="26" y="1207"/>
                  </a:lnTo>
                  <a:lnTo>
                    <a:pt x="11" y="1133"/>
                  </a:lnTo>
                  <a:lnTo>
                    <a:pt x="3" y="1057"/>
                  </a:lnTo>
                  <a:lnTo>
                    <a:pt x="0" y="979"/>
                  </a:lnTo>
                  <a:lnTo>
                    <a:pt x="3" y="902"/>
                  </a:lnTo>
                  <a:lnTo>
                    <a:pt x="12" y="826"/>
                  </a:lnTo>
                  <a:lnTo>
                    <a:pt x="26" y="751"/>
                  </a:lnTo>
                  <a:lnTo>
                    <a:pt x="46" y="680"/>
                  </a:lnTo>
                  <a:lnTo>
                    <a:pt x="71" y="610"/>
                  </a:lnTo>
                  <a:lnTo>
                    <a:pt x="102" y="542"/>
                  </a:lnTo>
                  <a:lnTo>
                    <a:pt x="135" y="478"/>
                  </a:lnTo>
                  <a:lnTo>
                    <a:pt x="175" y="417"/>
                  </a:lnTo>
                  <a:lnTo>
                    <a:pt x="218" y="358"/>
                  </a:lnTo>
                  <a:lnTo>
                    <a:pt x="266" y="303"/>
                  </a:lnTo>
                  <a:lnTo>
                    <a:pt x="318" y="252"/>
                  </a:lnTo>
                  <a:lnTo>
                    <a:pt x="373" y="204"/>
                  </a:lnTo>
                  <a:lnTo>
                    <a:pt x="431" y="161"/>
                  </a:lnTo>
                  <a:lnTo>
                    <a:pt x="493" y="122"/>
                  </a:lnTo>
                  <a:lnTo>
                    <a:pt x="557" y="88"/>
                  </a:lnTo>
                  <a:lnTo>
                    <a:pt x="625" y="58"/>
                  </a:lnTo>
                  <a:lnTo>
                    <a:pt x="695" y="34"/>
                  </a:lnTo>
                  <a:lnTo>
                    <a:pt x="766" y="14"/>
                  </a:lnTo>
                  <a:lnTo>
                    <a:pt x="840"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3"/>
            <p:cNvSpPr>
              <a:spLocks/>
            </p:cNvSpPr>
            <p:nvPr/>
          </p:nvSpPr>
          <p:spPr bwMode="auto">
            <a:xfrm>
              <a:off x="5829938" y="2594607"/>
              <a:ext cx="1243330" cy="2344953"/>
            </a:xfrm>
            <a:custGeom>
              <a:avLst/>
              <a:gdLst/>
              <a:ahLst/>
              <a:cxnLst>
                <a:cxn ang="0">
                  <a:pos x="55" y="0"/>
                </a:cxn>
                <a:cxn ang="0">
                  <a:pos x="208" y="12"/>
                </a:cxn>
                <a:cxn ang="0">
                  <a:pos x="354" y="46"/>
                </a:cxn>
                <a:cxn ang="0">
                  <a:pos x="490" y="100"/>
                </a:cxn>
                <a:cxn ang="0">
                  <a:pos x="615" y="174"/>
                </a:cxn>
                <a:cxn ang="0">
                  <a:pos x="728" y="265"/>
                </a:cxn>
                <a:cxn ang="0">
                  <a:pos x="827" y="371"/>
                </a:cxn>
                <a:cxn ang="0">
                  <a:pos x="909" y="491"/>
                </a:cxn>
                <a:cxn ang="0">
                  <a:pos x="974" y="622"/>
                </a:cxn>
                <a:cxn ang="0">
                  <a:pos x="1018" y="763"/>
                </a:cxn>
                <a:cxn ang="0">
                  <a:pos x="1042" y="913"/>
                </a:cxn>
                <a:cxn ang="0">
                  <a:pos x="1042" y="1068"/>
                </a:cxn>
                <a:cxn ang="0">
                  <a:pos x="1018" y="1217"/>
                </a:cxn>
                <a:cxn ang="0">
                  <a:pos x="974" y="1358"/>
                </a:cxn>
                <a:cxn ang="0">
                  <a:pos x="911" y="1489"/>
                </a:cxn>
                <a:cxn ang="0">
                  <a:pos x="829" y="1608"/>
                </a:cxn>
                <a:cxn ang="0">
                  <a:pos x="731" y="1714"/>
                </a:cxn>
                <a:cxn ang="0">
                  <a:pos x="619" y="1805"/>
                </a:cxn>
                <a:cxn ang="0">
                  <a:pos x="494" y="1879"/>
                </a:cxn>
                <a:cxn ang="0">
                  <a:pos x="358" y="1934"/>
                </a:cxn>
                <a:cxn ang="0">
                  <a:pos x="213" y="1969"/>
                </a:cxn>
                <a:cxn ang="0">
                  <a:pos x="211" y="1481"/>
                </a:cxn>
                <a:cxn ang="0">
                  <a:pos x="303" y="1441"/>
                </a:cxn>
                <a:cxn ang="0">
                  <a:pos x="384" y="1386"/>
                </a:cxn>
                <a:cxn ang="0">
                  <a:pos x="452" y="1317"/>
                </a:cxn>
                <a:cxn ang="0">
                  <a:pos x="507" y="1235"/>
                </a:cxn>
                <a:cxn ang="0">
                  <a:pos x="546" y="1143"/>
                </a:cxn>
                <a:cxn ang="0">
                  <a:pos x="565" y="1043"/>
                </a:cxn>
                <a:cxn ang="0">
                  <a:pos x="565" y="938"/>
                </a:cxn>
                <a:cxn ang="0">
                  <a:pos x="545" y="838"/>
                </a:cxn>
                <a:cxn ang="0">
                  <a:pos x="506" y="745"/>
                </a:cxn>
                <a:cxn ang="0">
                  <a:pos x="451" y="663"/>
                </a:cxn>
                <a:cxn ang="0">
                  <a:pos x="382" y="594"/>
                </a:cxn>
                <a:cxn ang="0">
                  <a:pos x="300" y="539"/>
                </a:cxn>
                <a:cxn ang="0">
                  <a:pos x="208" y="500"/>
                </a:cxn>
                <a:cxn ang="0">
                  <a:pos x="108" y="479"/>
                </a:cxn>
                <a:cxn ang="0">
                  <a:pos x="44" y="477"/>
                </a:cxn>
                <a:cxn ang="0">
                  <a:pos x="3" y="1"/>
                </a:cxn>
              </a:cxnLst>
              <a:rect l="0" t="0" r="r" b="b"/>
              <a:pathLst>
                <a:path w="1044" h="1969">
                  <a:moveTo>
                    <a:pt x="29" y="0"/>
                  </a:moveTo>
                  <a:lnTo>
                    <a:pt x="55" y="0"/>
                  </a:lnTo>
                  <a:lnTo>
                    <a:pt x="132" y="2"/>
                  </a:lnTo>
                  <a:lnTo>
                    <a:pt x="208" y="12"/>
                  </a:lnTo>
                  <a:lnTo>
                    <a:pt x="282" y="26"/>
                  </a:lnTo>
                  <a:lnTo>
                    <a:pt x="354" y="46"/>
                  </a:lnTo>
                  <a:lnTo>
                    <a:pt x="423" y="70"/>
                  </a:lnTo>
                  <a:lnTo>
                    <a:pt x="490" y="100"/>
                  </a:lnTo>
                  <a:lnTo>
                    <a:pt x="554" y="135"/>
                  </a:lnTo>
                  <a:lnTo>
                    <a:pt x="615" y="174"/>
                  </a:lnTo>
                  <a:lnTo>
                    <a:pt x="674" y="217"/>
                  </a:lnTo>
                  <a:lnTo>
                    <a:pt x="728" y="265"/>
                  </a:lnTo>
                  <a:lnTo>
                    <a:pt x="780" y="316"/>
                  </a:lnTo>
                  <a:lnTo>
                    <a:pt x="827" y="371"/>
                  </a:lnTo>
                  <a:lnTo>
                    <a:pt x="870" y="430"/>
                  </a:lnTo>
                  <a:lnTo>
                    <a:pt x="909" y="491"/>
                  </a:lnTo>
                  <a:lnTo>
                    <a:pt x="944" y="555"/>
                  </a:lnTo>
                  <a:lnTo>
                    <a:pt x="974" y="622"/>
                  </a:lnTo>
                  <a:lnTo>
                    <a:pt x="998" y="692"/>
                  </a:lnTo>
                  <a:lnTo>
                    <a:pt x="1018" y="763"/>
                  </a:lnTo>
                  <a:lnTo>
                    <a:pt x="1032" y="838"/>
                  </a:lnTo>
                  <a:lnTo>
                    <a:pt x="1042" y="913"/>
                  </a:lnTo>
                  <a:lnTo>
                    <a:pt x="1044" y="990"/>
                  </a:lnTo>
                  <a:lnTo>
                    <a:pt x="1042" y="1068"/>
                  </a:lnTo>
                  <a:lnTo>
                    <a:pt x="1033" y="1143"/>
                  </a:lnTo>
                  <a:lnTo>
                    <a:pt x="1018" y="1217"/>
                  </a:lnTo>
                  <a:lnTo>
                    <a:pt x="999" y="1288"/>
                  </a:lnTo>
                  <a:lnTo>
                    <a:pt x="974" y="1358"/>
                  </a:lnTo>
                  <a:lnTo>
                    <a:pt x="945" y="1425"/>
                  </a:lnTo>
                  <a:lnTo>
                    <a:pt x="911" y="1489"/>
                  </a:lnTo>
                  <a:lnTo>
                    <a:pt x="871" y="1550"/>
                  </a:lnTo>
                  <a:lnTo>
                    <a:pt x="829" y="1608"/>
                  </a:lnTo>
                  <a:lnTo>
                    <a:pt x="782" y="1663"/>
                  </a:lnTo>
                  <a:lnTo>
                    <a:pt x="731" y="1714"/>
                  </a:lnTo>
                  <a:lnTo>
                    <a:pt x="676" y="1762"/>
                  </a:lnTo>
                  <a:lnTo>
                    <a:pt x="619" y="1805"/>
                  </a:lnTo>
                  <a:lnTo>
                    <a:pt x="558" y="1845"/>
                  </a:lnTo>
                  <a:lnTo>
                    <a:pt x="494" y="1879"/>
                  </a:lnTo>
                  <a:lnTo>
                    <a:pt x="427" y="1909"/>
                  </a:lnTo>
                  <a:lnTo>
                    <a:pt x="358" y="1934"/>
                  </a:lnTo>
                  <a:lnTo>
                    <a:pt x="287" y="1954"/>
                  </a:lnTo>
                  <a:lnTo>
                    <a:pt x="213" y="1969"/>
                  </a:lnTo>
                  <a:lnTo>
                    <a:pt x="0" y="1716"/>
                  </a:lnTo>
                  <a:lnTo>
                    <a:pt x="211" y="1481"/>
                  </a:lnTo>
                  <a:lnTo>
                    <a:pt x="258" y="1463"/>
                  </a:lnTo>
                  <a:lnTo>
                    <a:pt x="303" y="1441"/>
                  </a:lnTo>
                  <a:lnTo>
                    <a:pt x="344" y="1416"/>
                  </a:lnTo>
                  <a:lnTo>
                    <a:pt x="384" y="1386"/>
                  </a:lnTo>
                  <a:lnTo>
                    <a:pt x="419" y="1352"/>
                  </a:lnTo>
                  <a:lnTo>
                    <a:pt x="452" y="1317"/>
                  </a:lnTo>
                  <a:lnTo>
                    <a:pt x="482" y="1277"/>
                  </a:lnTo>
                  <a:lnTo>
                    <a:pt x="507" y="1235"/>
                  </a:lnTo>
                  <a:lnTo>
                    <a:pt x="529" y="1190"/>
                  </a:lnTo>
                  <a:lnTo>
                    <a:pt x="546" y="1143"/>
                  </a:lnTo>
                  <a:lnTo>
                    <a:pt x="558" y="1094"/>
                  </a:lnTo>
                  <a:lnTo>
                    <a:pt x="565" y="1043"/>
                  </a:lnTo>
                  <a:lnTo>
                    <a:pt x="568" y="990"/>
                  </a:lnTo>
                  <a:lnTo>
                    <a:pt x="565" y="938"/>
                  </a:lnTo>
                  <a:lnTo>
                    <a:pt x="558" y="887"/>
                  </a:lnTo>
                  <a:lnTo>
                    <a:pt x="545" y="838"/>
                  </a:lnTo>
                  <a:lnTo>
                    <a:pt x="528" y="791"/>
                  </a:lnTo>
                  <a:lnTo>
                    <a:pt x="506" y="745"/>
                  </a:lnTo>
                  <a:lnTo>
                    <a:pt x="481" y="703"/>
                  </a:lnTo>
                  <a:lnTo>
                    <a:pt x="451" y="663"/>
                  </a:lnTo>
                  <a:lnTo>
                    <a:pt x="418" y="627"/>
                  </a:lnTo>
                  <a:lnTo>
                    <a:pt x="382" y="594"/>
                  </a:lnTo>
                  <a:lnTo>
                    <a:pt x="342" y="564"/>
                  </a:lnTo>
                  <a:lnTo>
                    <a:pt x="300" y="539"/>
                  </a:lnTo>
                  <a:lnTo>
                    <a:pt x="255" y="517"/>
                  </a:lnTo>
                  <a:lnTo>
                    <a:pt x="208" y="500"/>
                  </a:lnTo>
                  <a:lnTo>
                    <a:pt x="159" y="487"/>
                  </a:lnTo>
                  <a:lnTo>
                    <a:pt x="108" y="479"/>
                  </a:lnTo>
                  <a:lnTo>
                    <a:pt x="55" y="477"/>
                  </a:lnTo>
                  <a:lnTo>
                    <a:pt x="44" y="477"/>
                  </a:lnTo>
                  <a:lnTo>
                    <a:pt x="230" y="263"/>
                  </a:lnTo>
                  <a:lnTo>
                    <a:pt x="3" y="1"/>
                  </a:lnTo>
                  <a:lnTo>
                    <a:pt x="29"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rot="16200000">
              <a:off x="5141870" y="3025811"/>
              <a:ext cx="1657782"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Output / calculation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7" name="TextBox 6"/>
            <p:cNvSpPr txBox="1"/>
            <p:nvPr/>
          </p:nvSpPr>
          <p:spPr>
            <a:xfrm rot="5079791">
              <a:off x="5019900" y="3016775"/>
              <a:ext cx="1589678"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Management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17" name="TextBox 16"/>
            <p:cNvSpPr txBox="1"/>
            <p:nvPr/>
          </p:nvSpPr>
          <p:spPr>
            <a:xfrm rot="4960984">
              <a:off x="4021853" y="3058059"/>
              <a:ext cx="2140417"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8" name="TextBox 17"/>
            <p:cNvSpPr txBox="1"/>
            <p:nvPr/>
          </p:nvSpPr>
          <p:spPr>
            <a:xfrm rot="1798890">
              <a:off x="4409669" y="3790556"/>
              <a:ext cx="2140406" cy="1493395"/>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9" name="Oval 18"/>
            <p:cNvSpPr/>
            <p:nvPr/>
          </p:nvSpPr>
          <p:spPr>
            <a:xfrm flipH="1">
              <a:off x="5374235" y="3238387"/>
              <a:ext cx="1066336" cy="10663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20" name="Oval 19"/>
            <p:cNvSpPr/>
            <p:nvPr/>
          </p:nvSpPr>
          <p:spPr>
            <a:xfrm flipH="1">
              <a:off x="5374235" y="3247013"/>
              <a:ext cx="1066336" cy="1066339"/>
            </a:xfrm>
            <a:prstGeom prst="ellipse">
              <a:avLst/>
            </a:prstGeom>
            <a:solidFill>
              <a:schemeClr val="accent1">
                <a:lumMod val="75000"/>
              </a:schemeClr>
            </a:solidFill>
            <a:ln>
              <a:noFill/>
            </a:ln>
            <a:effectLst>
              <a:innerShdw blurRad="10033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Growth Module</a:t>
              </a:r>
            </a:p>
          </p:txBody>
        </p:sp>
        <p:sp>
          <p:nvSpPr>
            <p:cNvPr id="22" name="Rectangle 21"/>
            <p:cNvSpPr/>
            <p:nvPr/>
          </p:nvSpPr>
          <p:spPr>
            <a:xfrm>
              <a:off x="4126965" y="5117122"/>
              <a:ext cx="3428984"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flipH="1">
              <a:off x="5452624" y="3243846"/>
              <a:ext cx="914396" cy="627025"/>
            </a:xfrm>
            <a:prstGeom prst="ellipse">
              <a:avLst/>
            </a:prstGeom>
            <a:gradFill flip="none" rotWithShape="1">
              <a:gsLst>
                <a:gs pos="40000">
                  <a:schemeClr val="bg1">
                    <a:shade val="30000"/>
                    <a:satMod val="115000"/>
                    <a:alpha val="0"/>
                  </a:schemeClr>
                </a:gs>
                <a:gs pos="100000">
                  <a:schemeClr val="bg1">
                    <a:shade val="100000"/>
                    <a:satMod val="115000"/>
                    <a:alpha val="9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6352636" y="5253794"/>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26" name="Rectangle 25"/>
            <p:cNvSpPr/>
            <p:nvPr/>
          </p:nvSpPr>
          <p:spPr>
            <a:xfrm>
              <a:off x="7593038"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029747" y="511021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8111620" y="5111872"/>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8193257" y="5111835"/>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Can 29"/>
            <p:cNvSpPr/>
            <p:nvPr/>
          </p:nvSpPr>
          <p:spPr>
            <a:xfrm>
              <a:off x="8314961" y="4967103"/>
              <a:ext cx="990595" cy="792000"/>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1" name="Can 30"/>
            <p:cNvSpPr/>
            <p:nvPr/>
          </p:nvSpPr>
          <p:spPr>
            <a:xfrm>
              <a:off x="8328542" y="4651386"/>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2" name="Can 31"/>
            <p:cNvSpPr/>
            <p:nvPr/>
          </p:nvSpPr>
          <p:spPr>
            <a:xfrm>
              <a:off x="8319488" y="4293020"/>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3" name="Rectangle 32"/>
            <p:cNvSpPr/>
            <p:nvPr/>
          </p:nvSpPr>
          <p:spPr>
            <a:xfrm>
              <a:off x="3694703"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p:cNvSpPr/>
            <p:nvPr/>
          </p:nvSpPr>
          <p:spPr>
            <a:xfrm rot="16200000">
              <a:off x="3084012" y="5310356"/>
              <a:ext cx="550800" cy="152399"/>
            </a:xfrm>
            <a:prstGeom prst="triangle">
              <a:avLst>
                <a:gd name="adj" fmla="val 516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an 34"/>
            <p:cNvSpPr/>
            <p:nvPr/>
          </p:nvSpPr>
          <p:spPr>
            <a:xfrm>
              <a:off x="2250754" y="4948984"/>
              <a:ext cx="990595" cy="762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6" name="TextBox 35"/>
            <p:cNvSpPr txBox="1"/>
            <p:nvPr/>
          </p:nvSpPr>
          <p:spPr>
            <a:xfrm>
              <a:off x="4219046" y="5252359"/>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37" name="Rectangle 36"/>
            <p:cNvSpPr/>
            <p:nvPr/>
          </p:nvSpPr>
          <p:spPr>
            <a:xfrm>
              <a:off x="3435011" y="511345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3521056" y="5112968"/>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607462" y="511269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itle 41"/>
          <p:cNvSpPr txBox="1">
            <a:spLocks/>
          </p:cNvSpPr>
          <p:nvPr/>
        </p:nvSpPr>
        <p:spPr>
          <a:xfrm>
            <a:off x="431371" y="116632"/>
            <a:ext cx="11329259" cy="720080"/>
          </a:xfrm>
          <a:prstGeom prst="rect">
            <a:avLst/>
          </a:prstGeom>
        </p:spPr>
        <p:txBody>
          <a:bodyPr vert="horz" lIns="91440" tIns="45720" rIns="91440" bIns="45720" rtlCol="0" anchor="ctr">
            <a:normAutofit/>
          </a:bodyPr>
          <a:lstStyle>
            <a:lvl1pPr algn="l"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
                <a:srgbClr val="008000"/>
              </a:buClr>
              <a:buSzTx/>
              <a:buFont typeface="Wingdings" pitchFamily="2" charset="2"/>
              <a:buChar char="§"/>
              <a:tabLst/>
              <a:defRPr/>
            </a:pPr>
            <a:r>
              <a:rPr kumimoji="0" lang="en-GB" sz="3600" b="1" i="0" u="none" strike="noStrike" kern="1200" cap="none" spc="0" normalizeH="0" baseline="0" noProof="0" dirty="0">
                <a:ln>
                  <a:noFill/>
                </a:ln>
                <a:solidFill>
                  <a:srgbClr val="008000"/>
                </a:solidFill>
                <a:effectLst/>
                <a:uLnTx/>
                <a:uFillTx/>
                <a:latin typeface="Trebuchet MS" pitchFamily="34" charset="0"/>
                <a:ea typeface="+mj-ea"/>
                <a:cs typeface="+mj-cs"/>
              </a:rPr>
              <a:t>Forest model</a:t>
            </a:r>
            <a:endParaRPr kumimoji="0" lang="pt-PT" sz="3600" b="1" i="0" u="none" strike="noStrike" kern="1200" cap="none" spc="0" normalizeH="0" baseline="0" noProof="0" dirty="0">
              <a:ln>
                <a:noFill/>
              </a:ln>
              <a:solidFill>
                <a:srgbClr val="008000"/>
              </a:solidFill>
              <a:effectLst/>
              <a:uLnTx/>
              <a:uFillTx/>
              <a:latin typeface="Trebuchet MS" pitchFamily="34" charset="0"/>
              <a:ea typeface="+mj-ea"/>
              <a:cs typeface="+mj-cs"/>
            </a:endParaRPr>
          </a:p>
        </p:txBody>
      </p:sp>
      <p:pic>
        <p:nvPicPr>
          <p:cNvPr id="5" name="Picture 4"/>
          <p:cNvPicPr>
            <a:picLocks noChangeAspect="1"/>
          </p:cNvPicPr>
          <p:nvPr/>
        </p:nvPicPr>
        <p:blipFill rotWithShape="1">
          <a:blip r:embed="rId3"/>
          <a:srcRect t="85595"/>
          <a:stretch/>
        </p:blipFill>
        <p:spPr>
          <a:xfrm>
            <a:off x="3608568" y="5301208"/>
            <a:ext cx="5194242" cy="732405"/>
          </a:xfrm>
          <a:prstGeom prst="rect">
            <a:avLst/>
          </a:prstGeom>
        </p:spPr>
      </p:pic>
      <p:sp>
        <p:nvSpPr>
          <p:cNvPr id="45" name="TextBox 44"/>
          <p:cNvSpPr txBox="1"/>
          <p:nvPr/>
        </p:nvSpPr>
        <p:spPr>
          <a:xfrm>
            <a:off x="6871076" y="5507940"/>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48" name="TextBox 47"/>
          <p:cNvSpPr txBox="1"/>
          <p:nvPr/>
        </p:nvSpPr>
        <p:spPr>
          <a:xfrm>
            <a:off x="3956732" y="5505981"/>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51" name="Rectangle 2"/>
          <p:cNvSpPr txBox="1">
            <a:spLocks noChangeArrowheads="1"/>
          </p:cNvSpPr>
          <p:nvPr/>
        </p:nvSpPr>
        <p:spPr>
          <a:xfrm>
            <a:off x="431371" y="1338454"/>
            <a:ext cx="3206691" cy="50014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9900"/>
              </a:buClr>
              <a:buFont typeface="Wingdings" panose="05000000000000000000" pitchFamily="2" charset="2"/>
              <a:buChar char="ü"/>
            </a:pPr>
            <a:r>
              <a:rPr lang="en-GB" dirty="0"/>
              <a:t>Estimates other variables from the principal ones</a:t>
            </a:r>
          </a:p>
          <a:p>
            <a:pPr>
              <a:buClr>
                <a:srgbClr val="009900"/>
              </a:buClr>
              <a:buFont typeface="Wingdings" panose="05000000000000000000" pitchFamily="2" charset="2"/>
              <a:buChar char="ü"/>
            </a:pPr>
            <a:r>
              <a:rPr lang="en-GB" dirty="0"/>
              <a:t> The output module is static</a:t>
            </a:r>
          </a:p>
          <a:p>
            <a:pPr lvl="1"/>
            <a:endParaRPr lang="en-GB" b="1" u="sng" dirty="0">
              <a:solidFill>
                <a:srgbClr val="008000"/>
              </a:solidFill>
            </a:endParaRPr>
          </a:p>
          <a:p>
            <a:pPr>
              <a:buFont typeface="Wingdings" pitchFamily="2" charset="2"/>
              <a:buNone/>
            </a:pPr>
            <a:endParaRPr lang="en-GB" dirty="0"/>
          </a:p>
          <a:p>
            <a:pPr lvl="1"/>
            <a:endParaRPr lang="en-GB" sz="600" dirty="0"/>
          </a:p>
          <a:p>
            <a:endParaRPr lang="en-GB" dirty="0"/>
          </a:p>
          <a:p>
            <a:pPr lvl="1"/>
            <a:endParaRPr lang="en-GB" dirty="0"/>
          </a:p>
          <a:p>
            <a:pPr lvl="1"/>
            <a:endParaRPr lang="en-GB" dirty="0"/>
          </a:p>
          <a:p>
            <a:pPr lvl="1"/>
            <a:endParaRPr lang="en-GB" dirty="0"/>
          </a:p>
          <a:p>
            <a:pPr lvl="8"/>
            <a:endParaRPr lang="pt-PT" sz="1000" dirty="0"/>
          </a:p>
          <a:p>
            <a:endParaRPr lang="pt-PT" dirty="0"/>
          </a:p>
        </p:txBody>
      </p:sp>
    </p:spTree>
    <p:extLst>
      <p:ext uri="{BB962C8B-B14F-4D97-AF65-F5344CB8AC3E}">
        <p14:creationId xmlns:p14="http://schemas.microsoft.com/office/powerpoint/2010/main" val="5798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wipe(left)">
                                      <p:cBhvr>
                                        <p:cTn id="7" dur="500"/>
                                        <p:tgtEl>
                                          <p:spTgt spid="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
                                            <p:txEl>
                                              <p:pRg st="1" end="1"/>
                                            </p:txEl>
                                          </p:spTgt>
                                        </p:tgtEl>
                                        <p:attrNameLst>
                                          <p:attrName>style.visibility</p:attrName>
                                        </p:attrNameLst>
                                      </p:cBhvr>
                                      <p:to>
                                        <p:strVal val="visible"/>
                                      </p:to>
                                    </p:set>
                                    <p:animEffect transition="in" filter="wipe(left)">
                                      <p:cBhvr>
                                        <p:cTn id="12" dur="500"/>
                                        <p:tgtEl>
                                          <p:spTgt spid="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620077" y="964800"/>
            <a:ext cx="5191879" cy="508276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3" name="Group 42"/>
          <p:cNvGrpSpPr>
            <a:grpSpLocks noChangeAspect="1"/>
          </p:cNvGrpSpPr>
          <p:nvPr/>
        </p:nvGrpSpPr>
        <p:grpSpPr>
          <a:xfrm>
            <a:off x="1268527" y="1875958"/>
            <a:ext cx="9654946" cy="4322473"/>
            <a:chOff x="2250754" y="2594607"/>
            <a:chExt cx="7068383" cy="3164496"/>
          </a:xfrm>
        </p:grpSpPr>
        <p:sp>
          <p:nvSpPr>
            <p:cNvPr id="3" name="Freeform 2"/>
            <p:cNvSpPr>
              <a:spLocks/>
            </p:cNvSpPr>
            <p:nvPr/>
          </p:nvSpPr>
          <p:spPr bwMode="auto">
            <a:xfrm>
              <a:off x="4717610" y="2607708"/>
              <a:ext cx="1262385" cy="2346143"/>
            </a:xfrm>
            <a:custGeom>
              <a:avLst/>
              <a:gdLst/>
              <a:ahLst/>
              <a:cxnLst>
                <a:cxn ang="0">
                  <a:pos x="1060" y="254"/>
                </a:cxn>
                <a:cxn ang="0">
                  <a:pos x="808" y="498"/>
                </a:cxn>
                <a:cxn ang="0">
                  <a:pos x="716" y="544"/>
                </a:cxn>
                <a:cxn ang="0">
                  <a:pos x="635" y="606"/>
                </a:cxn>
                <a:cxn ang="0">
                  <a:pos x="569" y="683"/>
                </a:cxn>
                <a:cxn ang="0">
                  <a:pos x="519" y="773"/>
                </a:cxn>
                <a:cxn ang="0">
                  <a:pos x="487" y="872"/>
                </a:cxn>
                <a:cxn ang="0">
                  <a:pos x="475" y="979"/>
                </a:cxn>
                <a:cxn ang="0">
                  <a:pos x="486" y="1083"/>
                </a:cxn>
                <a:cxn ang="0">
                  <a:pos x="516" y="1180"/>
                </a:cxn>
                <a:cxn ang="0">
                  <a:pos x="563" y="1267"/>
                </a:cxn>
                <a:cxn ang="0">
                  <a:pos x="626" y="1343"/>
                </a:cxn>
                <a:cxn ang="0">
                  <a:pos x="702" y="1407"/>
                </a:cxn>
                <a:cxn ang="0">
                  <a:pos x="789" y="1454"/>
                </a:cxn>
                <a:cxn ang="0">
                  <a:pos x="886" y="1484"/>
                </a:cxn>
                <a:cxn ang="0">
                  <a:pos x="989" y="1494"/>
                </a:cxn>
                <a:cxn ang="0">
                  <a:pos x="1018" y="1493"/>
                </a:cxn>
                <a:cxn ang="0">
                  <a:pos x="1052" y="1968"/>
                </a:cxn>
                <a:cxn ang="0">
                  <a:pos x="989" y="1970"/>
                </a:cxn>
                <a:cxn ang="0">
                  <a:pos x="836" y="1959"/>
                </a:cxn>
                <a:cxn ang="0">
                  <a:pos x="691" y="1924"/>
                </a:cxn>
                <a:cxn ang="0">
                  <a:pos x="554" y="1869"/>
                </a:cxn>
                <a:cxn ang="0">
                  <a:pos x="428" y="1796"/>
                </a:cxn>
                <a:cxn ang="0">
                  <a:pos x="315" y="1705"/>
                </a:cxn>
                <a:cxn ang="0">
                  <a:pos x="217" y="1600"/>
                </a:cxn>
                <a:cxn ang="0">
                  <a:pos x="135" y="1480"/>
                </a:cxn>
                <a:cxn ang="0">
                  <a:pos x="71" y="1348"/>
                </a:cxn>
                <a:cxn ang="0">
                  <a:pos x="26" y="1207"/>
                </a:cxn>
                <a:cxn ang="0">
                  <a:pos x="3" y="1057"/>
                </a:cxn>
                <a:cxn ang="0">
                  <a:pos x="3" y="902"/>
                </a:cxn>
                <a:cxn ang="0">
                  <a:pos x="26" y="751"/>
                </a:cxn>
                <a:cxn ang="0">
                  <a:pos x="71" y="610"/>
                </a:cxn>
                <a:cxn ang="0">
                  <a:pos x="135" y="478"/>
                </a:cxn>
                <a:cxn ang="0">
                  <a:pos x="218" y="358"/>
                </a:cxn>
                <a:cxn ang="0">
                  <a:pos x="318" y="252"/>
                </a:cxn>
                <a:cxn ang="0">
                  <a:pos x="431" y="161"/>
                </a:cxn>
                <a:cxn ang="0">
                  <a:pos x="557" y="88"/>
                </a:cxn>
                <a:cxn ang="0">
                  <a:pos x="695" y="34"/>
                </a:cxn>
                <a:cxn ang="0">
                  <a:pos x="840" y="0"/>
                </a:cxn>
              </a:cxnLst>
              <a:rect l="0" t="0" r="r" b="b"/>
              <a:pathLst>
                <a:path w="1060" h="1970">
                  <a:moveTo>
                    <a:pt x="840" y="0"/>
                  </a:moveTo>
                  <a:lnTo>
                    <a:pt x="1060" y="254"/>
                  </a:lnTo>
                  <a:lnTo>
                    <a:pt x="858" y="482"/>
                  </a:lnTo>
                  <a:lnTo>
                    <a:pt x="808" y="498"/>
                  </a:lnTo>
                  <a:lnTo>
                    <a:pt x="761" y="518"/>
                  </a:lnTo>
                  <a:lnTo>
                    <a:pt x="716" y="544"/>
                  </a:lnTo>
                  <a:lnTo>
                    <a:pt x="675" y="573"/>
                  </a:lnTo>
                  <a:lnTo>
                    <a:pt x="635" y="606"/>
                  </a:lnTo>
                  <a:lnTo>
                    <a:pt x="600" y="643"/>
                  </a:lnTo>
                  <a:lnTo>
                    <a:pt x="569" y="683"/>
                  </a:lnTo>
                  <a:lnTo>
                    <a:pt x="541" y="727"/>
                  </a:lnTo>
                  <a:lnTo>
                    <a:pt x="519" y="773"/>
                  </a:lnTo>
                  <a:lnTo>
                    <a:pt x="500" y="822"/>
                  </a:lnTo>
                  <a:lnTo>
                    <a:pt x="487" y="872"/>
                  </a:lnTo>
                  <a:lnTo>
                    <a:pt x="478" y="925"/>
                  </a:lnTo>
                  <a:lnTo>
                    <a:pt x="475" y="979"/>
                  </a:lnTo>
                  <a:lnTo>
                    <a:pt x="478" y="1032"/>
                  </a:lnTo>
                  <a:lnTo>
                    <a:pt x="486" y="1083"/>
                  </a:lnTo>
                  <a:lnTo>
                    <a:pt x="499" y="1133"/>
                  </a:lnTo>
                  <a:lnTo>
                    <a:pt x="516" y="1180"/>
                  </a:lnTo>
                  <a:lnTo>
                    <a:pt x="537" y="1225"/>
                  </a:lnTo>
                  <a:lnTo>
                    <a:pt x="563" y="1267"/>
                  </a:lnTo>
                  <a:lnTo>
                    <a:pt x="593" y="1307"/>
                  </a:lnTo>
                  <a:lnTo>
                    <a:pt x="626" y="1343"/>
                  </a:lnTo>
                  <a:lnTo>
                    <a:pt x="663" y="1376"/>
                  </a:lnTo>
                  <a:lnTo>
                    <a:pt x="702" y="1407"/>
                  </a:lnTo>
                  <a:lnTo>
                    <a:pt x="744" y="1432"/>
                  </a:lnTo>
                  <a:lnTo>
                    <a:pt x="789" y="1454"/>
                  </a:lnTo>
                  <a:lnTo>
                    <a:pt x="836" y="1471"/>
                  </a:lnTo>
                  <a:lnTo>
                    <a:pt x="886" y="1484"/>
                  </a:lnTo>
                  <a:lnTo>
                    <a:pt x="936" y="1491"/>
                  </a:lnTo>
                  <a:lnTo>
                    <a:pt x="989" y="1494"/>
                  </a:lnTo>
                  <a:lnTo>
                    <a:pt x="1004" y="1494"/>
                  </a:lnTo>
                  <a:lnTo>
                    <a:pt x="1018" y="1493"/>
                  </a:lnTo>
                  <a:lnTo>
                    <a:pt x="829" y="1705"/>
                  </a:lnTo>
                  <a:lnTo>
                    <a:pt x="1052" y="1968"/>
                  </a:lnTo>
                  <a:lnTo>
                    <a:pt x="1020" y="1970"/>
                  </a:lnTo>
                  <a:lnTo>
                    <a:pt x="989" y="1970"/>
                  </a:lnTo>
                  <a:lnTo>
                    <a:pt x="912" y="1967"/>
                  </a:lnTo>
                  <a:lnTo>
                    <a:pt x="836" y="1959"/>
                  </a:lnTo>
                  <a:lnTo>
                    <a:pt x="762" y="1944"/>
                  </a:lnTo>
                  <a:lnTo>
                    <a:pt x="691" y="1924"/>
                  </a:lnTo>
                  <a:lnTo>
                    <a:pt x="621" y="1900"/>
                  </a:lnTo>
                  <a:lnTo>
                    <a:pt x="554" y="1869"/>
                  </a:lnTo>
                  <a:lnTo>
                    <a:pt x="489" y="1835"/>
                  </a:lnTo>
                  <a:lnTo>
                    <a:pt x="428" y="1796"/>
                  </a:lnTo>
                  <a:lnTo>
                    <a:pt x="370" y="1753"/>
                  </a:lnTo>
                  <a:lnTo>
                    <a:pt x="315" y="1705"/>
                  </a:lnTo>
                  <a:lnTo>
                    <a:pt x="264" y="1654"/>
                  </a:lnTo>
                  <a:lnTo>
                    <a:pt x="217" y="1600"/>
                  </a:lnTo>
                  <a:lnTo>
                    <a:pt x="174" y="1541"/>
                  </a:lnTo>
                  <a:lnTo>
                    <a:pt x="135" y="1480"/>
                  </a:lnTo>
                  <a:lnTo>
                    <a:pt x="101" y="1415"/>
                  </a:lnTo>
                  <a:lnTo>
                    <a:pt x="71" y="1348"/>
                  </a:lnTo>
                  <a:lnTo>
                    <a:pt x="46" y="1278"/>
                  </a:lnTo>
                  <a:lnTo>
                    <a:pt x="26" y="1207"/>
                  </a:lnTo>
                  <a:lnTo>
                    <a:pt x="11" y="1133"/>
                  </a:lnTo>
                  <a:lnTo>
                    <a:pt x="3" y="1057"/>
                  </a:lnTo>
                  <a:lnTo>
                    <a:pt x="0" y="979"/>
                  </a:lnTo>
                  <a:lnTo>
                    <a:pt x="3" y="902"/>
                  </a:lnTo>
                  <a:lnTo>
                    <a:pt x="12" y="826"/>
                  </a:lnTo>
                  <a:lnTo>
                    <a:pt x="26" y="751"/>
                  </a:lnTo>
                  <a:lnTo>
                    <a:pt x="46" y="680"/>
                  </a:lnTo>
                  <a:lnTo>
                    <a:pt x="71" y="610"/>
                  </a:lnTo>
                  <a:lnTo>
                    <a:pt x="102" y="542"/>
                  </a:lnTo>
                  <a:lnTo>
                    <a:pt x="135" y="478"/>
                  </a:lnTo>
                  <a:lnTo>
                    <a:pt x="175" y="417"/>
                  </a:lnTo>
                  <a:lnTo>
                    <a:pt x="218" y="358"/>
                  </a:lnTo>
                  <a:lnTo>
                    <a:pt x="266" y="303"/>
                  </a:lnTo>
                  <a:lnTo>
                    <a:pt x="318" y="252"/>
                  </a:lnTo>
                  <a:lnTo>
                    <a:pt x="373" y="204"/>
                  </a:lnTo>
                  <a:lnTo>
                    <a:pt x="431" y="161"/>
                  </a:lnTo>
                  <a:lnTo>
                    <a:pt x="493" y="122"/>
                  </a:lnTo>
                  <a:lnTo>
                    <a:pt x="557" y="88"/>
                  </a:lnTo>
                  <a:lnTo>
                    <a:pt x="625" y="58"/>
                  </a:lnTo>
                  <a:lnTo>
                    <a:pt x="695" y="34"/>
                  </a:lnTo>
                  <a:lnTo>
                    <a:pt x="766" y="14"/>
                  </a:lnTo>
                  <a:lnTo>
                    <a:pt x="840"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3"/>
            <p:cNvSpPr>
              <a:spLocks/>
            </p:cNvSpPr>
            <p:nvPr/>
          </p:nvSpPr>
          <p:spPr bwMode="auto">
            <a:xfrm>
              <a:off x="5829938" y="2594607"/>
              <a:ext cx="1243330" cy="2344953"/>
            </a:xfrm>
            <a:custGeom>
              <a:avLst/>
              <a:gdLst/>
              <a:ahLst/>
              <a:cxnLst>
                <a:cxn ang="0">
                  <a:pos x="55" y="0"/>
                </a:cxn>
                <a:cxn ang="0">
                  <a:pos x="208" y="12"/>
                </a:cxn>
                <a:cxn ang="0">
                  <a:pos x="354" y="46"/>
                </a:cxn>
                <a:cxn ang="0">
                  <a:pos x="490" y="100"/>
                </a:cxn>
                <a:cxn ang="0">
                  <a:pos x="615" y="174"/>
                </a:cxn>
                <a:cxn ang="0">
                  <a:pos x="728" y="265"/>
                </a:cxn>
                <a:cxn ang="0">
                  <a:pos x="827" y="371"/>
                </a:cxn>
                <a:cxn ang="0">
                  <a:pos x="909" y="491"/>
                </a:cxn>
                <a:cxn ang="0">
                  <a:pos x="974" y="622"/>
                </a:cxn>
                <a:cxn ang="0">
                  <a:pos x="1018" y="763"/>
                </a:cxn>
                <a:cxn ang="0">
                  <a:pos x="1042" y="913"/>
                </a:cxn>
                <a:cxn ang="0">
                  <a:pos x="1042" y="1068"/>
                </a:cxn>
                <a:cxn ang="0">
                  <a:pos x="1018" y="1217"/>
                </a:cxn>
                <a:cxn ang="0">
                  <a:pos x="974" y="1358"/>
                </a:cxn>
                <a:cxn ang="0">
                  <a:pos x="911" y="1489"/>
                </a:cxn>
                <a:cxn ang="0">
                  <a:pos x="829" y="1608"/>
                </a:cxn>
                <a:cxn ang="0">
                  <a:pos x="731" y="1714"/>
                </a:cxn>
                <a:cxn ang="0">
                  <a:pos x="619" y="1805"/>
                </a:cxn>
                <a:cxn ang="0">
                  <a:pos x="494" y="1879"/>
                </a:cxn>
                <a:cxn ang="0">
                  <a:pos x="358" y="1934"/>
                </a:cxn>
                <a:cxn ang="0">
                  <a:pos x="213" y="1969"/>
                </a:cxn>
                <a:cxn ang="0">
                  <a:pos x="211" y="1481"/>
                </a:cxn>
                <a:cxn ang="0">
                  <a:pos x="303" y="1441"/>
                </a:cxn>
                <a:cxn ang="0">
                  <a:pos x="384" y="1386"/>
                </a:cxn>
                <a:cxn ang="0">
                  <a:pos x="452" y="1317"/>
                </a:cxn>
                <a:cxn ang="0">
                  <a:pos x="507" y="1235"/>
                </a:cxn>
                <a:cxn ang="0">
                  <a:pos x="546" y="1143"/>
                </a:cxn>
                <a:cxn ang="0">
                  <a:pos x="565" y="1043"/>
                </a:cxn>
                <a:cxn ang="0">
                  <a:pos x="565" y="938"/>
                </a:cxn>
                <a:cxn ang="0">
                  <a:pos x="545" y="838"/>
                </a:cxn>
                <a:cxn ang="0">
                  <a:pos x="506" y="745"/>
                </a:cxn>
                <a:cxn ang="0">
                  <a:pos x="451" y="663"/>
                </a:cxn>
                <a:cxn ang="0">
                  <a:pos x="382" y="594"/>
                </a:cxn>
                <a:cxn ang="0">
                  <a:pos x="300" y="539"/>
                </a:cxn>
                <a:cxn ang="0">
                  <a:pos x="208" y="500"/>
                </a:cxn>
                <a:cxn ang="0">
                  <a:pos x="108" y="479"/>
                </a:cxn>
                <a:cxn ang="0">
                  <a:pos x="44" y="477"/>
                </a:cxn>
                <a:cxn ang="0">
                  <a:pos x="3" y="1"/>
                </a:cxn>
              </a:cxnLst>
              <a:rect l="0" t="0" r="r" b="b"/>
              <a:pathLst>
                <a:path w="1044" h="1969">
                  <a:moveTo>
                    <a:pt x="29" y="0"/>
                  </a:moveTo>
                  <a:lnTo>
                    <a:pt x="55" y="0"/>
                  </a:lnTo>
                  <a:lnTo>
                    <a:pt x="132" y="2"/>
                  </a:lnTo>
                  <a:lnTo>
                    <a:pt x="208" y="12"/>
                  </a:lnTo>
                  <a:lnTo>
                    <a:pt x="282" y="26"/>
                  </a:lnTo>
                  <a:lnTo>
                    <a:pt x="354" y="46"/>
                  </a:lnTo>
                  <a:lnTo>
                    <a:pt x="423" y="70"/>
                  </a:lnTo>
                  <a:lnTo>
                    <a:pt x="490" y="100"/>
                  </a:lnTo>
                  <a:lnTo>
                    <a:pt x="554" y="135"/>
                  </a:lnTo>
                  <a:lnTo>
                    <a:pt x="615" y="174"/>
                  </a:lnTo>
                  <a:lnTo>
                    <a:pt x="674" y="217"/>
                  </a:lnTo>
                  <a:lnTo>
                    <a:pt x="728" y="265"/>
                  </a:lnTo>
                  <a:lnTo>
                    <a:pt x="780" y="316"/>
                  </a:lnTo>
                  <a:lnTo>
                    <a:pt x="827" y="371"/>
                  </a:lnTo>
                  <a:lnTo>
                    <a:pt x="870" y="430"/>
                  </a:lnTo>
                  <a:lnTo>
                    <a:pt x="909" y="491"/>
                  </a:lnTo>
                  <a:lnTo>
                    <a:pt x="944" y="555"/>
                  </a:lnTo>
                  <a:lnTo>
                    <a:pt x="974" y="622"/>
                  </a:lnTo>
                  <a:lnTo>
                    <a:pt x="998" y="692"/>
                  </a:lnTo>
                  <a:lnTo>
                    <a:pt x="1018" y="763"/>
                  </a:lnTo>
                  <a:lnTo>
                    <a:pt x="1032" y="838"/>
                  </a:lnTo>
                  <a:lnTo>
                    <a:pt x="1042" y="913"/>
                  </a:lnTo>
                  <a:lnTo>
                    <a:pt x="1044" y="990"/>
                  </a:lnTo>
                  <a:lnTo>
                    <a:pt x="1042" y="1068"/>
                  </a:lnTo>
                  <a:lnTo>
                    <a:pt x="1033" y="1143"/>
                  </a:lnTo>
                  <a:lnTo>
                    <a:pt x="1018" y="1217"/>
                  </a:lnTo>
                  <a:lnTo>
                    <a:pt x="999" y="1288"/>
                  </a:lnTo>
                  <a:lnTo>
                    <a:pt x="974" y="1358"/>
                  </a:lnTo>
                  <a:lnTo>
                    <a:pt x="945" y="1425"/>
                  </a:lnTo>
                  <a:lnTo>
                    <a:pt x="911" y="1489"/>
                  </a:lnTo>
                  <a:lnTo>
                    <a:pt x="871" y="1550"/>
                  </a:lnTo>
                  <a:lnTo>
                    <a:pt x="829" y="1608"/>
                  </a:lnTo>
                  <a:lnTo>
                    <a:pt x="782" y="1663"/>
                  </a:lnTo>
                  <a:lnTo>
                    <a:pt x="731" y="1714"/>
                  </a:lnTo>
                  <a:lnTo>
                    <a:pt x="676" y="1762"/>
                  </a:lnTo>
                  <a:lnTo>
                    <a:pt x="619" y="1805"/>
                  </a:lnTo>
                  <a:lnTo>
                    <a:pt x="558" y="1845"/>
                  </a:lnTo>
                  <a:lnTo>
                    <a:pt x="494" y="1879"/>
                  </a:lnTo>
                  <a:lnTo>
                    <a:pt x="427" y="1909"/>
                  </a:lnTo>
                  <a:lnTo>
                    <a:pt x="358" y="1934"/>
                  </a:lnTo>
                  <a:lnTo>
                    <a:pt x="287" y="1954"/>
                  </a:lnTo>
                  <a:lnTo>
                    <a:pt x="213" y="1969"/>
                  </a:lnTo>
                  <a:lnTo>
                    <a:pt x="0" y="1716"/>
                  </a:lnTo>
                  <a:lnTo>
                    <a:pt x="211" y="1481"/>
                  </a:lnTo>
                  <a:lnTo>
                    <a:pt x="258" y="1463"/>
                  </a:lnTo>
                  <a:lnTo>
                    <a:pt x="303" y="1441"/>
                  </a:lnTo>
                  <a:lnTo>
                    <a:pt x="344" y="1416"/>
                  </a:lnTo>
                  <a:lnTo>
                    <a:pt x="384" y="1386"/>
                  </a:lnTo>
                  <a:lnTo>
                    <a:pt x="419" y="1352"/>
                  </a:lnTo>
                  <a:lnTo>
                    <a:pt x="452" y="1317"/>
                  </a:lnTo>
                  <a:lnTo>
                    <a:pt x="482" y="1277"/>
                  </a:lnTo>
                  <a:lnTo>
                    <a:pt x="507" y="1235"/>
                  </a:lnTo>
                  <a:lnTo>
                    <a:pt x="529" y="1190"/>
                  </a:lnTo>
                  <a:lnTo>
                    <a:pt x="546" y="1143"/>
                  </a:lnTo>
                  <a:lnTo>
                    <a:pt x="558" y="1094"/>
                  </a:lnTo>
                  <a:lnTo>
                    <a:pt x="565" y="1043"/>
                  </a:lnTo>
                  <a:lnTo>
                    <a:pt x="568" y="990"/>
                  </a:lnTo>
                  <a:lnTo>
                    <a:pt x="565" y="938"/>
                  </a:lnTo>
                  <a:lnTo>
                    <a:pt x="558" y="887"/>
                  </a:lnTo>
                  <a:lnTo>
                    <a:pt x="545" y="838"/>
                  </a:lnTo>
                  <a:lnTo>
                    <a:pt x="528" y="791"/>
                  </a:lnTo>
                  <a:lnTo>
                    <a:pt x="506" y="745"/>
                  </a:lnTo>
                  <a:lnTo>
                    <a:pt x="481" y="703"/>
                  </a:lnTo>
                  <a:lnTo>
                    <a:pt x="451" y="663"/>
                  </a:lnTo>
                  <a:lnTo>
                    <a:pt x="418" y="627"/>
                  </a:lnTo>
                  <a:lnTo>
                    <a:pt x="382" y="594"/>
                  </a:lnTo>
                  <a:lnTo>
                    <a:pt x="342" y="564"/>
                  </a:lnTo>
                  <a:lnTo>
                    <a:pt x="300" y="539"/>
                  </a:lnTo>
                  <a:lnTo>
                    <a:pt x="255" y="517"/>
                  </a:lnTo>
                  <a:lnTo>
                    <a:pt x="208" y="500"/>
                  </a:lnTo>
                  <a:lnTo>
                    <a:pt x="159" y="487"/>
                  </a:lnTo>
                  <a:lnTo>
                    <a:pt x="108" y="479"/>
                  </a:lnTo>
                  <a:lnTo>
                    <a:pt x="55" y="477"/>
                  </a:lnTo>
                  <a:lnTo>
                    <a:pt x="44" y="477"/>
                  </a:lnTo>
                  <a:lnTo>
                    <a:pt x="230" y="263"/>
                  </a:lnTo>
                  <a:lnTo>
                    <a:pt x="3" y="1"/>
                  </a:lnTo>
                  <a:lnTo>
                    <a:pt x="29"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rot="16200000">
              <a:off x="5141870" y="3025811"/>
              <a:ext cx="1657782"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Output / calculation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7" name="TextBox 6"/>
            <p:cNvSpPr txBox="1"/>
            <p:nvPr/>
          </p:nvSpPr>
          <p:spPr>
            <a:xfrm rot="5079791">
              <a:off x="5019900" y="3016775"/>
              <a:ext cx="1589678"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Management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17" name="TextBox 16"/>
            <p:cNvSpPr txBox="1"/>
            <p:nvPr/>
          </p:nvSpPr>
          <p:spPr>
            <a:xfrm rot="4960984">
              <a:off x="4021853" y="3058059"/>
              <a:ext cx="2140417"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8" name="TextBox 17"/>
            <p:cNvSpPr txBox="1"/>
            <p:nvPr/>
          </p:nvSpPr>
          <p:spPr>
            <a:xfrm rot="1798890">
              <a:off x="4409669" y="3790556"/>
              <a:ext cx="2140406" cy="1493395"/>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9" name="Oval 18"/>
            <p:cNvSpPr/>
            <p:nvPr/>
          </p:nvSpPr>
          <p:spPr>
            <a:xfrm flipH="1">
              <a:off x="5374235" y="3238387"/>
              <a:ext cx="1066336" cy="10663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20" name="Oval 19"/>
            <p:cNvSpPr/>
            <p:nvPr/>
          </p:nvSpPr>
          <p:spPr>
            <a:xfrm flipH="1">
              <a:off x="5374235" y="3247013"/>
              <a:ext cx="1066336" cy="1066339"/>
            </a:xfrm>
            <a:prstGeom prst="ellipse">
              <a:avLst/>
            </a:prstGeom>
            <a:solidFill>
              <a:schemeClr val="accent1">
                <a:lumMod val="75000"/>
              </a:schemeClr>
            </a:solidFill>
            <a:ln>
              <a:noFill/>
            </a:ln>
            <a:effectLst>
              <a:innerShdw blurRad="10033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Growth Module</a:t>
              </a:r>
            </a:p>
          </p:txBody>
        </p:sp>
        <p:sp>
          <p:nvSpPr>
            <p:cNvPr id="22" name="Rectangle 21"/>
            <p:cNvSpPr/>
            <p:nvPr/>
          </p:nvSpPr>
          <p:spPr>
            <a:xfrm>
              <a:off x="4126965" y="5117122"/>
              <a:ext cx="3428984"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flipH="1">
              <a:off x="5452624" y="3243846"/>
              <a:ext cx="914396" cy="627025"/>
            </a:xfrm>
            <a:prstGeom prst="ellipse">
              <a:avLst/>
            </a:prstGeom>
            <a:gradFill flip="none" rotWithShape="1">
              <a:gsLst>
                <a:gs pos="40000">
                  <a:schemeClr val="bg1">
                    <a:shade val="30000"/>
                    <a:satMod val="115000"/>
                    <a:alpha val="0"/>
                  </a:schemeClr>
                </a:gs>
                <a:gs pos="100000">
                  <a:schemeClr val="bg1">
                    <a:shade val="100000"/>
                    <a:satMod val="115000"/>
                    <a:alpha val="9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6352636" y="5253794"/>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26" name="Rectangle 25"/>
            <p:cNvSpPr/>
            <p:nvPr/>
          </p:nvSpPr>
          <p:spPr>
            <a:xfrm>
              <a:off x="7593038"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029747" y="511021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8111620" y="5111872"/>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8193257" y="5111835"/>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Can 29"/>
            <p:cNvSpPr/>
            <p:nvPr/>
          </p:nvSpPr>
          <p:spPr>
            <a:xfrm>
              <a:off x="8314961" y="4967103"/>
              <a:ext cx="990595" cy="792000"/>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1" name="Can 30"/>
            <p:cNvSpPr/>
            <p:nvPr/>
          </p:nvSpPr>
          <p:spPr>
            <a:xfrm>
              <a:off x="8328542" y="4651386"/>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2" name="Can 31"/>
            <p:cNvSpPr/>
            <p:nvPr/>
          </p:nvSpPr>
          <p:spPr>
            <a:xfrm>
              <a:off x="8319488" y="4293020"/>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3" name="Rectangle 32"/>
            <p:cNvSpPr/>
            <p:nvPr/>
          </p:nvSpPr>
          <p:spPr>
            <a:xfrm>
              <a:off x="3694703"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p:cNvSpPr/>
            <p:nvPr/>
          </p:nvSpPr>
          <p:spPr>
            <a:xfrm rot="16200000">
              <a:off x="3084012" y="5310356"/>
              <a:ext cx="550800" cy="152399"/>
            </a:xfrm>
            <a:prstGeom prst="triangle">
              <a:avLst>
                <a:gd name="adj" fmla="val 516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an 34"/>
            <p:cNvSpPr/>
            <p:nvPr/>
          </p:nvSpPr>
          <p:spPr>
            <a:xfrm>
              <a:off x="2250754" y="4948984"/>
              <a:ext cx="990595" cy="762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6" name="TextBox 35"/>
            <p:cNvSpPr txBox="1"/>
            <p:nvPr/>
          </p:nvSpPr>
          <p:spPr>
            <a:xfrm>
              <a:off x="4219046" y="5252359"/>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37" name="Rectangle 36"/>
            <p:cNvSpPr/>
            <p:nvPr/>
          </p:nvSpPr>
          <p:spPr>
            <a:xfrm>
              <a:off x="3435011" y="511345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3521056" y="5112968"/>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607462" y="511269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itle 41"/>
          <p:cNvSpPr txBox="1">
            <a:spLocks/>
          </p:cNvSpPr>
          <p:nvPr/>
        </p:nvSpPr>
        <p:spPr>
          <a:xfrm>
            <a:off x="431371" y="116632"/>
            <a:ext cx="11329259" cy="720080"/>
          </a:xfrm>
          <a:prstGeom prst="rect">
            <a:avLst/>
          </a:prstGeom>
        </p:spPr>
        <p:txBody>
          <a:bodyPr vert="horz" lIns="91440" tIns="45720" rIns="91440" bIns="45720" rtlCol="0" anchor="ctr">
            <a:normAutofit/>
          </a:bodyPr>
          <a:lstStyle>
            <a:lvl1pPr algn="l"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
                <a:srgbClr val="008000"/>
              </a:buClr>
              <a:buSzTx/>
              <a:buFont typeface="Wingdings" pitchFamily="2" charset="2"/>
              <a:buChar char="§"/>
              <a:tabLst/>
              <a:defRPr/>
            </a:pPr>
            <a:r>
              <a:rPr kumimoji="0" lang="en-GB" sz="3600" b="1" i="0" u="none" strike="noStrike" kern="1200" cap="none" spc="0" normalizeH="0" baseline="0" noProof="0" dirty="0">
                <a:ln>
                  <a:noFill/>
                </a:ln>
                <a:solidFill>
                  <a:srgbClr val="008000"/>
                </a:solidFill>
                <a:effectLst/>
                <a:uLnTx/>
                <a:uFillTx/>
                <a:latin typeface="Trebuchet MS" pitchFamily="34" charset="0"/>
                <a:ea typeface="+mj-ea"/>
                <a:cs typeface="+mj-cs"/>
              </a:rPr>
              <a:t>Forest model</a:t>
            </a:r>
            <a:endParaRPr kumimoji="0" lang="pt-PT" sz="3600" b="1" i="0" u="none" strike="noStrike" kern="1200" cap="none" spc="0" normalizeH="0" baseline="0" noProof="0" dirty="0">
              <a:ln>
                <a:noFill/>
              </a:ln>
              <a:solidFill>
                <a:srgbClr val="008000"/>
              </a:solidFill>
              <a:effectLst/>
              <a:uLnTx/>
              <a:uFillTx/>
              <a:latin typeface="Trebuchet MS" pitchFamily="34" charset="0"/>
              <a:ea typeface="+mj-ea"/>
              <a:cs typeface="+mj-cs"/>
            </a:endParaRPr>
          </a:p>
        </p:txBody>
      </p:sp>
      <p:pic>
        <p:nvPicPr>
          <p:cNvPr id="5" name="Picture 4"/>
          <p:cNvPicPr>
            <a:picLocks noChangeAspect="1"/>
          </p:cNvPicPr>
          <p:nvPr/>
        </p:nvPicPr>
        <p:blipFill rotWithShape="1">
          <a:blip r:embed="rId3"/>
          <a:srcRect t="85595"/>
          <a:stretch/>
        </p:blipFill>
        <p:spPr>
          <a:xfrm>
            <a:off x="3608568" y="5301208"/>
            <a:ext cx="5194242" cy="732405"/>
          </a:xfrm>
          <a:prstGeom prst="rect">
            <a:avLst/>
          </a:prstGeom>
        </p:spPr>
      </p:pic>
      <p:sp>
        <p:nvSpPr>
          <p:cNvPr id="40" name="Freeform 39"/>
          <p:cNvSpPr>
            <a:spLocks/>
          </p:cNvSpPr>
          <p:nvPr/>
        </p:nvSpPr>
        <p:spPr bwMode="auto">
          <a:xfrm>
            <a:off x="6205689" y="4347954"/>
            <a:ext cx="2342158" cy="1673334"/>
          </a:xfrm>
          <a:custGeom>
            <a:avLst/>
            <a:gdLst>
              <a:gd name="T0" fmla="*/ 772 w 772"/>
              <a:gd name="T1" fmla="*/ 71 h 552"/>
              <a:gd name="T2" fmla="*/ 609 w 772"/>
              <a:gd name="T3" fmla="*/ 111 h 552"/>
              <a:gd name="T4" fmla="*/ 534 w 772"/>
              <a:gd name="T5" fmla="*/ 0 h 552"/>
              <a:gd name="T6" fmla="*/ 56 w 772"/>
              <a:gd name="T7" fmla="*/ 312 h 552"/>
              <a:gd name="T8" fmla="*/ 0 w 772"/>
              <a:gd name="T9" fmla="*/ 434 h 552"/>
              <a:gd name="T10" fmla="*/ 118 w 772"/>
              <a:gd name="T11" fmla="*/ 552 h 552"/>
              <a:gd name="T12" fmla="*/ 772 w 772"/>
              <a:gd name="T13" fmla="*/ 71 h 552"/>
            </a:gdLst>
            <a:ahLst/>
            <a:cxnLst>
              <a:cxn ang="0">
                <a:pos x="T0" y="T1"/>
              </a:cxn>
              <a:cxn ang="0">
                <a:pos x="T2" y="T3"/>
              </a:cxn>
              <a:cxn ang="0">
                <a:pos x="T4" y="T5"/>
              </a:cxn>
              <a:cxn ang="0">
                <a:pos x="T6" y="T7"/>
              </a:cxn>
              <a:cxn ang="0">
                <a:pos x="T8" y="T9"/>
              </a:cxn>
              <a:cxn ang="0">
                <a:pos x="T10" y="T11"/>
              </a:cxn>
              <a:cxn ang="0">
                <a:pos x="T12" y="T13"/>
              </a:cxn>
            </a:cxnLst>
            <a:rect l="0" t="0" r="r" b="b"/>
            <a:pathLst>
              <a:path w="772" h="552">
                <a:moveTo>
                  <a:pt x="772" y="71"/>
                </a:moveTo>
                <a:cubicBezTo>
                  <a:pt x="609" y="111"/>
                  <a:pt x="609" y="111"/>
                  <a:pt x="609" y="111"/>
                </a:cubicBezTo>
                <a:cubicBezTo>
                  <a:pt x="534" y="0"/>
                  <a:pt x="534" y="0"/>
                  <a:pt x="534" y="0"/>
                </a:cubicBezTo>
                <a:cubicBezTo>
                  <a:pt x="439" y="173"/>
                  <a:pt x="262" y="295"/>
                  <a:pt x="56" y="312"/>
                </a:cubicBezTo>
                <a:cubicBezTo>
                  <a:pt x="0" y="434"/>
                  <a:pt x="0" y="434"/>
                  <a:pt x="0" y="434"/>
                </a:cubicBezTo>
                <a:cubicBezTo>
                  <a:pt x="118" y="552"/>
                  <a:pt x="118" y="552"/>
                  <a:pt x="118" y="552"/>
                </a:cubicBezTo>
                <a:cubicBezTo>
                  <a:pt x="408" y="513"/>
                  <a:pt x="652" y="327"/>
                  <a:pt x="772" y="71"/>
                </a:cubicBez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TextBox 44"/>
          <p:cNvSpPr txBox="1"/>
          <p:nvPr/>
        </p:nvSpPr>
        <p:spPr>
          <a:xfrm>
            <a:off x="6871076" y="5507940"/>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48" name="TextBox 47"/>
          <p:cNvSpPr txBox="1"/>
          <p:nvPr/>
        </p:nvSpPr>
        <p:spPr>
          <a:xfrm>
            <a:off x="3956732" y="5505981"/>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51" name="Rectangle 2"/>
          <p:cNvSpPr txBox="1">
            <a:spLocks noChangeArrowheads="1"/>
          </p:cNvSpPr>
          <p:nvPr/>
        </p:nvSpPr>
        <p:spPr>
          <a:xfrm>
            <a:off x="431371" y="1338454"/>
            <a:ext cx="3206691" cy="50014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9900"/>
              </a:buClr>
              <a:buFont typeface="Wingdings" panose="05000000000000000000" pitchFamily="2" charset="2"/>
              <a:buChar char="ü"/>
            </a:pPr>
            <a:r>
              <a:rPr lang="en-GB" sz="2400" dirty="0"/>
              <a:t>Completes the data from forest inventory</a:t>
            </a:r>
          </a:p>
          <a:p>
            <a:pPr>
              <a:buClr>
                <a:srgbClr val="009900"/>
              </a:buClr>
              <a:buFont typeface="Wingdings" panose="05000000000000000000" pitchFamily="2" charset="2"/>
              <a:buChar char="ü"/>
            </a:pPr>
            <a:r>
              <a:rPr lang="en-GB" sz="2400" dirty="0"/>
              <a:t>Initializes new stands</a:t>
            </a:r>
          </a:p>
          <a:p>
            <a:pPr lvl="1"/>
            <a:endParaRPr lang="en-GB" sz="2000" b="1" u="sng" dirty="0">
              <a:solidFill>
                <a:srgbClr val="008000"/>
              </a:solidFill>
            </a:endParaRPr>
          </a:p>
          <a:p>
            <a:pPr>
              <a:buFont typeface="Wingdings" pitchFamily="2" charset="2"/>
              <a:buNone/>
            </a:pPr>
            <a:endParaRPr lang="en-GB" sz="2400" dirty="0"/>
          </a:p>
          <a:p>
            <a:pPr lvl="1"/>
            <a:endParaRPr lang="en-GB" sz="500" dirty="0"/>
          </a:p>
          <a:p>
            <a:endParaRPr lang="en-GB" sz="2400" dirty="0"/>
          </a:p>
          <a:p>
            <a:pPr lvl="1"/>
            <a:endParaRPr lang="en-GB" sz="2000" dirty="0"/>
          </a:p>
          <a:p>
            <a:pPr lvl="1"/>
            <a:endParaRPr lang="en-GB" sz="2000" dirty="0"/>
          </a:p>
          <a:p>
            <a:pPr lvl="1"/>
            <a:endParaRPr lang="en-GB" sz="2000" dirty="0"/>
          </a:p>
          <a:p>
            <a:pPr lvl="8"/>
            <a:endParaRPr lang="pt-PT" sz="900" dirty="0"/>
          </a:p>
          <a:p>
            <a:endParaRPr lang="pt-PT" sz="2400" dirty="0"/>
          </a:p>
        </p:txBody>
      </p:sp>
      <p:sp>
        <p:nvSpPr>
          <p:cNvPr id="46" name="TextBox 45"/>
          <p:cNvSpPr txBox="1"/>
          <p:nvPr/>
        </p:nvSpPr>
        <p:spPr>
          <a:xfrm rot="19746667">
            <a:off x="5811954" y="3904260"/>
            <a:ext cx="2154774" cy="1452435"/>
          </a:xfrm>
          <a:prstGeom prst="rect">
            <a:avLst/>
          </a:prstGeom>
          <a:noFill/>
        </p:spPr>
        <p:txBody>
          <a:bodyPr wrap="none" rtlCol="0">
            <a:prstTxWarp prst="textArchDown">
              <a:avLst/>
            </a:prstTxWarp>
            <a:spAutoFit/>
          </a:bodyPr>
          <a:lstStyle/>
          <a:p>
            <a:pPr algn="ctr">
              <a:lnSpc>
                <a:spcPct val="90000"/>
              </a:lnSpc>
            </a:pPr>
            <a:r>
              <a:rPr lang="en-US" b="1" dirty="0">
                <a:solidFill>
                  <a:schemeClr val="bg1"/>
                </a:solidFill>
                <a:latin typeface="Arial" panose="020B0604020202020204" pitchFamily="34" charset="0"/>
                <a:cs typeface="Arial" pitchFamily="34" charset="0"/>
              </a:rPr>
              <a:t>Initialization</a:t>
            </a:r>
          </a:p>
          <a:p>
            <a:pPr algn="ctr">
              <a:lnSpc>
                <a:spcPct val="90000"/>
              </a:lnSpc>
            </a:pPr>
            <a:r>
              <a:rPr lang="en-US" b="1" dirty="0">
                <a:solidFill>
                  <a:schemeClr val="bg1"/>
                </a:solidFill>
                <a:latin typeface="Arial" panose="020B0604020202020204" pitchFamily="34" charset="0"/>
                <a:cs typeface="Arial" pitchFamily="34" charset="0"/>
              </a:rPr>
              <a:t>Module</a:t>
            </a:r>
          </a:p>
        </p:txBody>
      </p:sp>
    </p:spTree>
    <p:extLst>
      <p:ext uri="{BB962C8B-B14F-4D97-AF65-F5344CB8AC3E}">
        <p14:creationId xmlns:p14="http://schemas.microsoft.com/office/powerpoint/2010/main" val="68405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wipe(left)">
                                      <p:cBhvr>
                                        <p:cTn id="7" dur="500"/>
                                        <p:tgtEl>
                                          <p:spTgt spid="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
                                            <p:txEl>
                                              <p:pRg st="1" end="1"/>
                                            </p:txEl>
                                          </p:spTgt>
                                        </p:tgtEl>
                                        <p:attrNameLst>
                                          <p:attrName>style.visibility</p:attrName>
                                        </p:attrNameLst>
                                      </p:cBhvr>
                                      <p:to>
                                        <p:strVal val="visible"/>
                                      </p:to>
                                    </p:set>
                                    <p:animEffect transition="in" filter="wipe(left)">
                                      <p:cBhvr>
                                        <p:cTn id="12" dur="500"/>
                                        <p:tgtEl>
                                          <p:spTgt spid="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620077" y="965557"/>
            <a:ext cx="5191879" cy="508276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3" name="Group 42"/>
          <p:cNvGrpSpPr>
            <a:grpSpLocks noChangeAspect="1"/>
          </p:cNvGrpSpPr>
          <p:nvPr/>
        </p:nvGrpSpPr>
        <p:grpSpPr>
          <a:xfrm>
            <a:off x="1268527" y="1875958"/>
            <a:ext cx="9654946" cy="4322473"/>
            <a:chOff x="2250754" y="2594607"/>
            <a:chExt cx="7068383" cy="3164496"/>
          </a:xfrm>
        </p:grpSpPr>
        <p:sp>
          <p:nvSpPr>
            <p:cNvPr id="3" name="Freeform 2"/>
            <p:cNvSpPr>
              <a:spLocks/>
            </p:cNvSpPr>
            <p:nvPr/>
          </p:nvSpPr>
          <p:spPr bwMode="auto">
            <a:xfrm>
              <a:off x="4717610" y="2607708"/>
              <a:ext cx="1262385" cy="2346143"/>
            </a:xfrm>
            <a:custGeom>
              <a:avLst/>
              <a:gdLst/>
              <a:ahLst/>
              <a:cxnLst>
                <a:cxn ang="0">
                  <a:pos x="1060" y="254"/>
                </a:cxn>
                <a:cxn ang="0">
                  <a:pos x="808" y="498"/>
                </a:cxn>
                <a:cxn ang="0">
                  <a:pos x="716" y="544"/>
                </a:cxn>
                <a:cxn ang="0">
                  <a:pos x="635" y="606"/>
                </a:cxn>
                <a:cxn ang="0">
                  <a:pos x="569" y="683"/>
                </a:cxn>
                <a:cxn ang="0">
                  <a:pos x="519" y="773"/>
                </a:cxn>
                <a:cxn ang="0">
                  <a:pos x="487" y="872"/>
                </a:cxn>
                <a:cxn ang="0">
                  <a:pos x="475" y="979"/>
                </a:cxn>
                <a:cxn ang="0">
                  <a:pos x="486" y="1083"/>
                </a:cxn>
                <a:cxn ang="0">
                  <a:pos x="516" y="1180"/>
                </a:cxn>
                <a:cxn ang="0">
                  <a:pos x="563" y="1267"/>
                </a:cxn>
                <a:cxn ang="0">
                  <a:pos x="626" y="1343"/>
                </a:cxn>
                <a:cxn ang="0">
                  <a:pos x="702" y="1407"/>
                </a:cxn>
                <a:cxn ang="0">
                  <a:pos x="789" y="1454"/>
                </a:cxn>
                <a:cxn ang="0">
                  <a:pos x="886" y="1484"/>
                </a:cxn>
                <a:cxn ang="0">
                  <a:pos x="989" y="1494"/>
                </a:cxn>
                <a:cxn ang="0">
                  <a:pos x="1018" y="1493"/>
                </a:cxn>
                <a:cxn ang="0">
                  <a:pos x="1052" y="1968"/>
                </a:cxn>
                <a:cxn ang="0">
                  <a:pos x="989" y="1970"/>
                </a:cxn>
                <a:cxn ang="0">
                  <a:pos x="836" y="1959"/>
                </a:cxn>
                <a:cxn ang="0">
                  <a:pos x="691" y="1924"/>
                </a:cxn>
                <a:cxn ang="0">
                  <a:pos x="554" y="1869"/>
                </a:cxn>
                <a:cxn ang="0">
                  <a:pos x="428" y="1796"/>
                </a:cxn>
                <a:cxn ang="0">
                  <a:pos x="315" y="1705"/>
                </a:cxn>
                <a:cxn ang="0">
                  <a:pos x="217" y="1600"/>
                </a:cxn>
                <a:cxn ang="0">
                  <a:pos x="135" y="1480"/>
                </a:cxn>
                <a:cxn ang="0">
                  <a:pos x="71" y="1348"/>
                </a:cxn>
                <a:cxn ang="0">
                  <a:pos x="26" y="1207"/>
                </a:cxn>
                <a:cxn ang="0">
                  <a:pos x="3" y="1057"/>
                </a:cxn>
                <a:cxn ang="0">
                  <a:pos x="3" y="902"/>
                </a:cxn>
                <a:cxn ang="0">
                  <a:pos x="26" y="751"/>
                </a:cxn>
                <a:cxn ang="0">
                  <a:pos x="71" y="610"/>
                </a:cxn>
                <a:cxn ang="0">
                  <a:pos x="135" y="478"/>
                </a:cxn>
                <a:cxn ang="0">
                  <a:pos x="218" y="358"/>
                </a:cxn>
                <a:cxn ang="0">
                  <a:pos x="318" y="252"/>
                </a:cxn>
                <a:cxn ang="0">
                  <a:pos x="431" y="161"/>
                </a:cxn>
                <a:cxn ang="0">
                  <a:pos x="557" y="88"/>
                </a:cxn>
                <a:cxn ang="0">
                  <a:pos x="695" y="34"/>
                </a:cxn>
                <a:cxn ang="0">
                  <a:pos x="840" y="0"/>
                </a:cxn>
              </a:cxnLst>
              <a:rect l="0" t="0" r="r" b="b"/>
              <a:pathLst>
                <a:path w="1060" h="1970">
                  <a:moveTo>
                    <a:pt x="840" y="0"/>
                  </a:moveTo>
                  <a:lnTo>
                    <a:pt x="1060" y="254"/>
                  </a:lnTo>
                  <a:lnTo>
                    <a:pt x="858" y="482"/>
                  </a:lnTo>
                  <a:lnTo>
                    <a:pt x="808" y="498"/>
                  </a:lnTo>
                  <a:lnTo>
                    <a:pt x="761" y="518"/>
                  </a:lnTo>
                  <a:lnTo>
                    <a:pt x="716" y="544"/>
                  </a:lnTo>
                  <a:lnTo>
                    <a:pt x="675" y="573"/>
                  </a:lnTo>
                  <a:lnTo>
                    <a:pt x="635" y="606"/>
                  </a:lnTo>
                  <a:lnTo>
                    <a:pt x="600" y="643"/>
                  </a:lnTo>
                  <a:lnTo>
                    <a:pt x="569" y="683"/>
                  </a:lnTo>
                  <a:lnTo>
                    <a:pt x="541" y="727"/>
                  </a:lnTo>
                  <a:lnTo>
                    <a:pt x="519" y="773"/>
                  </a:lnTo>
                  <a:lnTo>
                    <a:pt x="500" y="822"/>
                  </a:lnTo>
                  <a:lnTo>
                    <a:pt x="487" y="872"/>
                  </a:lnTo>
                  <a:lnTo>
                    <a:pt x="478" y="925"/>
                  </a:lnTo>
                  <a:lnTo>
                    <a:pt x="475" y="979"/>
                  </a:lnTo>
                  <a:lnTo>
                    <a:pt x="478" y="1032"/>
                  </a:lnTo>
                  <a:lnTo>
                    <a:pt x="486" y="1083"/>
                  </a:lnTo>
                  <a:lnTo>
                    <a:pt x="499" y="1133"/>
                  </a:lnTo>
                  <a:lnTo>
                    <a:pt x="516" y="1180"/>
                  </a:lnTo>
                  <a:lnTo>
                    <a:pt x="537" y="1225"/>
                  </a:lnTo>
                  <a:lnTo>
                    <a:pt x="563" y="1267"/>
                  </a:lnTo>
                  <a:lnTo>
                    <a:pt x="593" y="1307"/>
                  </a:lnTo>
                  <a:lnTo>
                    <a:pt x="626" y="1343"/>
                  </a:lnTo>
                  <a:lnTo>
                    <a:pt x="663" y="1376"/>
                  </a:lnTo>
                  <a:lnTo>
                    <a:pt x="702" y="1407"/>
                  </a:lnTo>
                  <a:lnTo>
                    <a:pt x="744" y="1432"/>
                  </a:lnTo>
                  <a:lnTo>
                    <a:pt x="789" y="1454"/>
                  </a:lnTo>
                  <a:lnTo>
                    <a:pt x="836" y="1471"/>
                  </a:lnTo>
                  <a:lnTo>
                    <a:pt x="886" y="1484"/>
                  </a:lnTo>
                  <a:lnTo>
                    <a:pt x="936" y="1491"/>
                  </a:lnTo>
                  <a:lnTo>
                    <a:pt x="989" y="1494"/>
                  </a:lnTo>
                  <a:lnTo>
                    <a:pt x="1004" y="1494"/>
                  </a:lnTo>
                  <a:lnTo>
                    <a:pt x="1018" y="1493"/>
                  </a:lnTo>
                  <a:lnTo>
                    <a:pt x="829" y="1705"/>
                  </a:lnTo>
                  <a:lnTo>
                    <a:pt x="1052" y="1968"/>
                  </a:lnTo>
                  <a:lnTo>
                    <a:pt x="1020" y="1970"/>
                  </a:lnTo>
                  <a:lnTo>
                    <a:pt x="989" y="1970"/>
                  </a:lnTo>
                  <a:lnTo>
                    <a:pt x="912" y="1967"/>
                  </a:lnTo>
                  <a:lnTo>
                    <a:pt x="836" y="1959"/>
                  </a:lnTo>
                  <a:lnTo>
                    <a:pt x="762" y="1944"/>
                  </a:lnTo>
                  <a:lnTo>
                    <a:pt x="691" y="1924"/>
                  </a:lnTo>
                  <a:lnTo>
                    <a:pt x="621" y="1900"/>
                  </a:lnTo>
                  <a:lnTo>
                    <a:pt x="554" y="1869"/>
                  </a:lnTo>
                  <a:lnTo>
                    <a:pt x="489" y="1835"/>
                  </a:lnTo>
                  <a:lnTo>
                    <a:pt x="428" y="1796"/>
                  </a:lnTo>
                  <a:lnTo>
                    <a:pt x="370" y="1753"/>
                  </a:lnTo>
                  <a:lnTo>
                    <a:pt x="315" y="1705"/>
                  </a:lnTo>
                  <a:lnTo>
                    <a:pt x="264" y="1654"/>
                  </a:lnTo>
                  <a:lnTo>
                    <a:pt x="217" y="1600"/>
                  </a:lnTo>
                  <a:lnTo>
                    <a:pt x="174" y="1541"/>
                  </a:lnTo>
                  <a:lnTo>
                    <a:pt x="135" y="1480"/>
                  </a:lnTo>
                  <a:lnTo>
                    <a:pt x="101" y="1415"/>
                  </a:lnTo>
                  <a:lnTo>
                    <a:pt x="71" y="1348"/>
                  </a:lnTo>
                  <a:lnTo>
                    <a:pt x="46" y="1278"/>
                  </a:lnTo>
                  <a:lnTo>
                    <a:pt x="26" y="1207"/>
                  </a:lnTo>
                  <a:lnTo>
                    <a:pt x="11" y="1133"/>
                  </a:lnTo>
                  <a:lnTo>
                    <a:pt x="3" y="1057"/>
                  </a:lnTo>
                  <a:lnTo>
                    <a:pt x="0" y="979"/>
                  </a:lnTo>
                  <a:lnTo>
                    <a:pt x="3" y="902"/>
                  </a:lnTo>
                  <a:lnTo>
                    <a:pt x="12" y="826"/>
                  </a:lnTo>
                  <a:lnTo>
                    <a:pt x="26" y="751"/>
                  </a:lnTo>
                  <a:lnTo>
                    <a:pt x="46" y="680"/>
                  </a:lnTo>
                  <a:lnTo>
                    <a:pt x="71" y="610"/>
                  </a:lnTo>
                  <a:lnTo>
                    <a:pt x="102" y="542"/>
                  </a:lnTo>
                  <a:lnTo>
                    <a:pt x="135" y="478"/>
                  </a:lnTo>
                  <a:lnTo>
                    <a:pt x="175" y="417"/>
                  </a:lnTo>
                  <a:lnTo>
                    <a:pt x="218" y="358"/>
                  </a:lnTo>
                  <a:lnTo>
                    <a:pt x="266" y="303"/>
                  </a:lnTo>
                  <a:lnTo>
                    <a:pt x="318" y="252"/>
                  </a:lnTo>
                  <a:lnTo>
                    <a:pt x="373" y="204"/>
                  </a:lnTo>
                  <a:lnTo>
                    <a:pt x="431" y="161"/>
                  </a:lnTo>
                  <a:lnTo>
                    <a:pt x="493" y="122"/>
                  </a:lnTo>
                  <a:lnTo>
                    <a:pt x="557" y="88"/>
                  </a:lnTo>
                  <a:lnTo>
                    <a:pt x="625" y="58"/>
                  </a:lnTo>
                  <a:lnTo>
                    <a:pt x="695" y="34"/>
                  </a:lnTo>
                  <a:lnTo>
                    <a:pt x="766" y="14"/>
                  </a:lnTo>
                  <a:lnTo>
                    <a:pt x="840"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3"/>
            <p:cNvSpPr>
              <a:spLocks/>
            </p:cNvSpPr>
            <p:nvPr/>
          </p:nvSpPr>
          <p:spPr bwMode="auto">
            <a:xfrm>
              <a:off x="5829938" y="2594607"/>
              <a:ext cx="1243330" cy="2344953"/>
            </a:xfrm>
            <a:custGeom>
              <a:avLst/>
              <a:gdLst/>
              <a:ahLst/>
              <a:cxnLst>
                <a:cxn ang="0">
                  <a:pos x="55" y="0"/>
                </a:cxn>
                <a:cxn ang="0">
                  <a:pos x="208" y="12"/>
                </a:cxn>
                <a:cxn ang="0">
                  <a:pos x="354" y="46"/>
                </a:cxn>
                <a:cxn ang="0">
                  <a:pos x="490" y="100"/>
                </a:cxn>
                <a:cxn ang="0">
                  <a:pos x="615" y="174"/>
                </a:cxn>
                <a:cxn ang="0">
                  <a:pos x="728" y="265"/>
                </a:cxn>
                <a:cxn ang="0">
                  <a:pos x="827" y="371"/>
                </a:cxn>
                <a:cxn ang="0">
                  <a:pos x="909" y="491"/>
                </a:cxn>
                <a:cxn ang="0">
                  <a:pos x="974" y="622"/>
                </a:cxn>
                <a:cxn ang="0">
                  <a:pos x="1018" y="763"/>
                </a:cxn>
                <a:cxn ang="0">
                  <a:pos x="1042" y="913"/>
                </a:cxn>
                <a:cxn ang="0">
                  <a:pos x="1042" y="1068"/>
                </a:cxn>
                <a:cxn ang="0">
                  <a:pos x="1018" y="1217"/>
                </a:cxn>
                <a:cxn ang="0">
                  <a:pos x="974" y="1358"/>
                </a:cxn>
                <a:cxn ang="0">
                  <a:pos x="911" y="1489"/>
                </a:cxn>
                <a:cxn ang="0">
                  <a:pos x="829" y="1608"/>
                </a:cxn>
                <a:cxn ang="0">
                  <a:pos x="731" y="1714"/>
                </a:cxn>
                <a:cxn ang="0">
                  <a:pos x="619" y="1805"/>
                </a:cxn>
                <a:cxn ang="0">
                  <a:pos x="494" y="1879"/>
                </a:cxn>
                <a:cxn ang="0">
                  <a:pos x="358" y="1934"/>
                </a:cxn>
                <a:cxn ang="0">
                  <a:pos x="213" y="1969"/>
                </a:cxn>
                <a:cxn ang="0">
                  <a:pos x="211" y="1481"/>
                </a:cxn>
                <a:cxn ang="0">
                  <a:pos x="303" y="1441"/>
                </a:cxn>
                <a:cxn ang="0">
                  <a:pos x="384" y="1386"/>
                </a:cxn>
                <a:cxn ang="0">
                  <a:pos x="452" y="1317"/>
                </a:cxn>
                <a:cxn ang="0">
                  <a:pos x="507" y="1235"/>
                </a:cxn>
                <a:cxn ang="0">
                  <a:pos x="546" y="1143"/>
                </a:cxn>
                <a:cxn ang="0">
                  <a:pos x="565" y="1043"/>
                </a:cxn>
                <a:cxn ang="0">
                  <a:pos x="565" y="938"/>
                </a:cxn>
                <a:cxn ang="0">
                  <a:pos x="545" y="838"/>
                </a:cxn>
                <a:cxn ang="0">
                  <a:pos x="506" y="745"/>
                </a:cxn>
                <a:cxn ang="0">
                  <a:pos x="451" y="663"/>
                </a:cxn>
                <a:cxn ang="0">
                  <a:pos x="382" y="594"/>
                </a:cxn>
                <a:cxn ang="0">
                  <a:pos x="300" y="539"/>
                </a:cxn>
                <a:cxn ang="0">
                  <a:pos x="208" y="500"/>
                </a:cxn>
                <a:cxn ang="0">
                  <a:pos x="108" y="479"/>
                </a:cxn>
                <a:cxn ang="0">
                  <a:pos x="44" y="477"/>
                </a:cxn>
                <a:cxn ang="0">
                  <a:pos x="3" y="1"/>
                </a:cxn>
              </a:cxnLst>
              <a:rect l="0" t="0" r="r" b="b"/>
              <a:pathLst>
                <a:path w="1044" h="1969">
                  <a:moveTo>
                    <a:pt x="29" y="0"/>
                  </a:moveTo>
                  <a:lnTo>
                    <a:pt x="55" y="0"/>
                  </a:lnTo>
                  <a:lnTo>
                    <a:pt x="132" y="2"/>
                  </a:lnTo>
                  <a:lnTo>
                    <a:pt x="208" y="12"/>
                  </a:lnTo>
                  <a:lnTo>
                    <a:pt x="282" y="26"/>
                  </a:lnTo>
                  <a:lnTo>
                    <a:pt x="354" y="46"/>
                  </a:lnTo>
                  <a:lnTo>
                    <a:pt x="423" y="70"/>
                  </a:lnTo>
                  <a:lnTo>
                    <a:pt x="490" y="100"/>
                  </a:lnTo>
                  <a:lnTo>
                    <a:pt x="554" y="135"/>
                  </a:lnTo>
                  <a:lnTo>
                    <a:pt x="615" y="174"/>
                  </a:lnTo>
                  <a:lnTo>
                    <a:pt x="674" y="217"/>
                  </a:lnTo>
                  <a:lnTo>
                    <a:pt x="728" y="265"/>
                  </a:lnTo>
                  <a:lnTo>
                    <a:pt x="780" y="316"/>
                  </a:lnTo>
                  <a:lnTo>
                    <a:pt x="827" y="371"/>
                  </a:lnTo>
                  <a:lnTo>
                    <a:pt x="870" y="430"/>
                  </a:lnTo>
                  <a:lnTo>
                    <a:pt x="909" y="491"/>
                  </a:lnTo>
                  <a:lnTo>
                    <a:pt x="944" y="555"/>
                  </a:lnTo>
                  <a:lnTo>
                    <a:pt x="974" y="622"/>
                  </a:lnTo>
                  <a:lnTo>
                    <a:pt x="998" y="692"/>
                  </a:lnTo>
                  <a:lnTo>
                    <a:pt x="1018" y="763"/>
                  </a:lnTo>
                  <a:lnTo>
                    <a:pt x="1032" y="838"/>
                  </a:lnTo>
                  <a:lnTo>
                    <a:pt x="1042" y="913"/>
                  </a:lnTo>
                  <a:lnTo>
                    <a:pt x="1044" y="990"/>
                  </a:lnTo>
                  <a:lnTo>
                    <a:pt x="1042" y="1068"/>
                  </a:lnTo>
                  <a:lnTo>
                    <a:pt x="1033" y="1143"/>
                  </a:lnTo>
                  <a:lnTo>
                    <a:pt x="1018" y="1217"/>
                  </a:lnTo>
                  <a:lnTo>
                    <a:pt x="999" y="1288"/>
                  </a:lnTo>
                  <a:lnTo>
                    <a:pt x="974" y="1358"/>
                  </a:lnTo>
                  <a:lnTo>
                    <a:pt x="945" y="1425"/>
                  </a:lnTo>
                  <a:lnTo>
                    <a:pt x="911" y="1489"/>
                  </a:lnTo>
                  <a:lnTo>
                    <a:pt x="871" y="1550"/>
                  </a:lnTo>
                  <a:lnTo>
                    <a:pt x="829" y="1608"/>
                  </a:lnTo>
                  <a:lnTo>
                    <a:pt x="782" y="1663"/>
                  </a:lnTo>
                  <a:lnTo>
                    <a:pt x="731" y="1714"/>
                  </a:lnTo>
                  <a:lnTo>
                    <a:pt x="676" y="1762"/>
                  </a:lnTo>
                  <a:lnTo>
                    <a:pt x="619" y="1805"/>
                  </a:lnTo>
                  <a:lnTo>
                    <a:pt x="558" y="1845"/>
                  </a:lnTo>
                  <a:lnTo>
                    <a:pt x="494" y="1879"/>
                  </a:lnTo>
                  <a:lnTo>
                    <a:pt x="427" y="1909"/>
                  </a:lnTo>
                  <a:lnTo>
                    <a:pt x="358" y="1934"/>
                  </a:lnTo>
                  <a:lnTo>
                    <a:pt x="287" y="1954"/>
                  </a:lnTo>
                  <a:lnTo>
                    <a:pt x="213" y="1969"/>
                  </a:lnTo>
                  <a:lnTo>
                    <a:pt x="0" y="1716"/>
                  </a:lnTo>
                  <a:lnTo>
                    <a:pt x="211" y="1481"/>
                  </a:lnTo>
                  <a:lnTo>
                    <a:pt x="258" y="1463"/>
                  </a:lnTo>
                  <a:lnTo>
                    <a:pt x="303" y="1441"/>
                  </a:lnTo>
                  <a:lnTo>
                    <a:pt x="344" y="1416"/>
                  </a:lnTo>
                  <a:lnTo>
                    <a:pt x="384" y="1386"/>
                  </a:lnTo>
                  <a:lnTo>
                    <a:pt x="419" y="1352"/>
                  </a:lnTo>
                  <a:lnTo>
                    <a:pt x="452" y="1317"/>
                  </a:lnTo>
                  <a:lnTo>
                    <a:pt x="482" y="1277"/>
                  </a:lnTo>
                  <a:lnTo>
                    <a:pt x="507" y="1235"/>
                  </a:lnTo>
                  <a:lnTo>
                    <a:pt x="529" y="1190"/>
                  </a:lnTo>
                  <a:lnTo>
                    <a:pt x="546" y="1143"/>
                  </a:lnTo>
                  <a:lnTo>
                    <a:pt x="558" y="1094"/>
                  </a:lnTo>
                  <a:lnTo>
                    <a:pt x="565" y="1043"/>
                  </a:lnTo>
                  <a:lnTo>
                    <a:pt x="568" y="990"/>
                  </a:lnTo>
                  <a:lnTo>
                    <a:pt x="565" y="938"/>
                  </a:lnTo>
                  <a:lnTo>
                    <a:pt x="558" y="887"/>
                  </a:lnTo>
                  <a:lnTo>
                    <a:pt x="545" y="838"/>
                  </a:lnTo>
                  <a:lnTo>
                    <a:pt x="528" y="791"/>
                  </a:lnTo>
                  <a:lnTo>
                    <a:pt x="506" y="745"/>
                  </a:lnTo>
                  <a:lnTo>
                    <a:pt x="481" y="703"/>
                  </a:lnTo>
                  <a:lnTo>
                    <a:pt x="451" y="663"/>
                  </a:lnTo>
                  <a:lnTo>
                    <a:pt x="418" y="627"/>
                  </a:lnTo>
                  <a:lnTo>
                    <a:pt x="382" y="594"/>
                  </a:lnTo>
                  <a:lnTo>
                    <a:pt x="342" y="564"/>
                  </a:lnTo>
                  <a:lnTo>
                    <a:pt x="300" y="539"/>
                  </a:lnTo>
                  <a:lnTo>
                    <a:pt x="255" y="517"/>
                  </a:lnTo>
                  <a:lnTo>
                    <a:pt x="208" y="500"/>
                  </a:lnTo>
                  <a:lnTo>
                    <a:pt x="159" y="487"/>
                  </a:lnTo>
                  <a:lnTo>
                    <a:pt x="108" y="479"/>
                  </a:lnTo>
                  <a:lnTo>
                    <a:pt x="55" y="477"/>
                  </a:lnTo>
                  <a:lnTo>
                    <a:pt x="44" y="477"/>
                  </a:lnTo>
                  <a:lnTo>
                    <a:pt x="230" y="263"/>
                  </a:lnTo>
                  <a:lnTo>
                    <a:pt x="3" y="1"/>
                  </a:lnTo>
                  <a:lnTo>
                    <a:pt x="29"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rot="16200000">
              <a:off x="5141870" y="3025811"/>
              <a:ext cx="1657782"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Output / calculation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7" name="TextBox 6"/>
            <p:cNvSpPr txBox="1"/>
            <p:nvPr/>
          </p:nvSpPr>
          <p:spPr>
            <a:xfrm rot="5079791">
              <a:off x="5019900" y="3016775"/>
              <a:ext cx="1589678"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Management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17" name="TextBox 16"/>
            <p:cNvSpPr txBox="1"/>
            <p:nvPr/>
          </p:nvSpPr>
          <p:spPr>
            <a:xfrm rot="4960984">
              <a:off x="4021853" y="3058059"/>
              <a:ext cx="2140417"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8" name="TextBox 17"/>
            <p:cNvSpPr txBox="1"/>
            <p:nvPr/>
          </p:nvSpPr>
          <p:spPr>
            <a:xfrm rot="1798890">
              <a:off x="4409669" y="3790556"/>
              <a:ext cx="2140406" cy="1493395"/>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9" name="Oval 18"/>
            <p:cNvSpPr/>
            <p:nvPr/>
          </p:nvSpPr>
          <p:spPr>
            <a:xfrm flipH="1">
              <a:off x="5374235" y="3238387"/>
              <a:ext cx="1066336" cy="10663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20" name="Oval 19"/>
            <p:cNvSpPr/>
            <p:nvPr/>
          </p:nvSpPr>
          <p:spPr>
            <a:xfrm flipH="1">
              <a:off x="5374235" y="3247013"/>
              <a:ext cx="1066336" cy="1066339"/>
            </a:xfrm>
            <a:prstGeom prst="ellipse">
              <a:avLst/>
            </a:prstGeom>
            <a:solidFill>
              <a:schemeClr val="accent1">
                <a:lumMod val="75000"/>
              </a:schemeClr>
            </a:solidFill>
            <a:ln>
              <a:noFill/>
            </a:ln>
            <a:effectLst>
              <a:innerShdw blurRad="10033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Growth Module</a:t>
              </a:r>
            </a:p>
          </p:txBody>
        </p:sp>
        <p:sp>
          <p:nvSpPr>
            <p:cNvPr id="22" name="Rectangle 21"/>
            <p:cNvSpPr/>
            <p:nvPr/>
          </p:nvSpPr>
          <p:spPr>
            <a:xfrm>
              <a:off x="4126965" y="5117122"/>
              <a:ext cx="3428984"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flipH="1">
              <a:off x="5452624" y="3243846"/>
              <a:ext cx="914396" cy="627025"/>
            </a:xfrm>
            <a:prstGeom prst="ellipse">
              <a:avLst/>
            </a:prstGeom>
            <a:gradFill flip="none" rotWithShape="1">
              <a:gsLst>
                <a:gs pos="40000">
                  <a:schemeClr val="bg1">
                    <a:shade val="30000"/>
                    <a:satMod val="115000"/>
                    <a:alpha val="0"/>
                  </a:schemeClr>
                </a:gs>
                <a:gs pos="100000">
                  <a:schemeClr val="bg1">
                    <a:shade val="100000"/>
                    <a:satMod val="115000"/>
                    <a:alpha val="9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6352636" y="5253794"/>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26" name="Rectangle 25"/>
            <p:cNvSpPr/>
            <p:nvPr/>
          </p:nvSpPr>
          <p:spPr>
            <a:xfrm>
              <a:off x="7593038"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029747" y="511021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8111620" y="5111872"/>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8193257" y="5111835"/>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Can 29"/>
            <p:cNvSpPr/>
            <p:nvPr/>
          </p:nvSpPr>
          <p:spPr>
            <a:xfrm>
              <a:off x="8314961" y="4967103"/>
              <a:ext cx="990595" cy="792000"/>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1" name="Can 30"/>
            <p:cNvSpPr/>
            <p:nvPr/>
          </p:nvSpPr>
          <p:spPr>
            <a:xfrm>
              <a:off x="8328542" y="4651386"/>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2" name="Can 31"/>
            <p:cNvSpPr/>
            <p:nvPr/>
          </p:nvSpPr>
          <p:spPr>
            <a:xfrm>
              <a:off x="8319488" y="4293020"/>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3" name="Rectangle 32"/>
            <p:cNvSpPr/>
            <p:nvPr/>
          </p:nvSpPr>
          <p:spPr>
            <a:xfrm>
              <a:off x="3694703"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p:cNvSpPr/>
            <p:nvPr/>
          </p:nvSpPr>
          <p:spPr>
            <a:xfrm rot="16200000">
              <a:off x="3084012" y="5310356"/>
              <a:ext cx="550800" cy="152399"/>
            </a:xfrm>
            <a:prstGeom prst="triangle">
              <a:avLst>
                <a:gd name="adj" fmla="val 516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an 34"/>
            <p:cNvSpPr/>
            <p:nvPr/>
          </p:nvSpPr>
          <p:spPr>
            <a:xfrm>
              <a:off x="2250754" y="4948984"/>
              <a:ext cx="990595" cy="762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6" name="TextBox 35"/>
            <p:cNvSpPr txBox="1"/>
            <p:nvPr/>
          </p:nvSpPr>
          <p:spPr>
            <a:xfrm>
              <a:off x="4219046" y="5252359"/>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37" name="Rectangle 36"/>
            <p:cNvSpPr/>
            <p:nvPr/>
          </p:nvSpPr>
          <p:spPr>
            <a:xfrm>
              <a:off x="3435011" y="511345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3521056" y="5112968"/>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607462" y="511269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itle 41"/>
          <p:cNvSpPr txBox="1">
            <a:spLocks/>
          </p:cNvSpPr>
          <p:nvPr/>
        </p:nvSpPr>
        <p:spPr>
          <a:xfrm>
            <a:off x="431371" y="116632"/>
            <a:ext cx="11329259" cy="720080"/>
          </a:xfrm>
          <a:prstGeom prst="rect">
            <a:avLst/>
          </a:prstGeom>
        </p:spPr>
        <p:txBody>
          <a:bodyPr vert="horz" lIns="91440" tIns="45720" rIns="91440" bIns="45720" rtlCol="0" anchor="ctr">
            <a:normAutofit/>
          </a:bodyPr>
          <a:lstStyle>
            <a:lvl1pPr algn="l"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
                <a:srgbClr val="008000"/>
              </a:buClr>
              <a:buSzTx/>
              <a:buFont typeface="Wingdings" pitchFamily="2" charset="2"/>
              <a:buChar char="§"/>
              <a:tabLst/>
              <a:defRPr/>
            </a:pPr>
            <a:r>
              <a:rPr kumimoji="0" lang="en-GB" sz="3600" b="1" i="0" u="none" strike="noStrike" kern="1200" cap="none" spc="0" normalizeH="0" baseline="0" noProof="0" dirty="0">
                <a:ln>
                  <a:noFill/>
                </a:ln>
                <a:solidFill>
                  <a:srgbClr val="008000"/>
                </a:solidFill>
                <a:effectLst/>
                <a:uLnTx/>
                <a:uFillTx/>
                <a:latin typeface="Trebuchet MS" pitchFamily="34" charset="0"/>
                <a:ea typeface="+mj-ea"/>
                <a:cs typeface="+mj-cs"/>
              </a:rPr>
              <a:t>Forest model</a:t>
            </a:r>
            <a:endParaRPr kumimoji="0" lang="pt-PT" sz="3600" b="1" i="0" u="none" strike="noStrike" kern="1200" cap="none" spc="0" normalizeH="0" baseline="0" noProof="0" dirty="0">
              <a:ln>
                <a:noFill/>
              </a:ln>
              <a:solidFill>
                <a:srgbClr val="008000"/>
              </a:solidFill>
              <a:effectLst/>
              <a:uLnTx/>
              <a:uFillTx/>
              <a:latin typeface="Trebuchet MS" pitchFamily="34" charset="0"/>
              <a:ea typeface="+mj-ea"/>
              <a:cs typeface="+mj-cs"/>
            </a:endParaRPr>
          </a:p>
        </p:txBody>
      </p:sp>
      <p:pic>
        <p:nvPicPr>
          <p:cNvPr id="5" name="Picture 4"/>
          <p:cNvPicPr>
            <a:picLocks noChangeAspect="1"/>
          </p:cNvPicPr>
          <p:nvPr/>
        </p:nvPicPr>
        <p:blipFill rotWithShape="1">
          <a:blip r:embed="rId3"/>
          <a:srcRect t="85595"/>
          <a:stretch/>
        </p:blipFill>
        <p:spPr>
          <a:xfrm>
            <a:off x="3608568" y="5301208"/>
            <a:ext cx="5194242" cy="732405"/>
          </a:xfrm>
          <a:prstGeom prst="rect">
            <a:avLst/>
          </a:prstGeom>
        </p:spPr>
      </p:pic>
      <p:sp>
        <p:nvSpPr>
          <p:cNvPr id="40" name="Freeform 39"/>
          <p:cNvSpPr>
            <a:spLocks/>
          </p:cNvSpPr>
          <p:nvPr/>
        </p:nvSpPr>
        <p:spPr bwMode="auto">
          <a:xfrm>
            <a:off x="6205689" y="4347954"/>
            <a:ext cx="2342158" cy="1673334"/>
          </a:xfrm>
          <a:custGeom>
            <a:avLst/>
            <a:gdLst>
              <a:gd name="T0" fmla="*/ 772 w 772"/>
              <a:gd name="T1" fmla="*/ 71 h 552"/>
              <a:gd name="T2" fmla="*/ 609 w 772"/>
              <a:gd name="T3" fmla="*/ 111 h 552"/>
              <a:gd name="T4" fmla="*/ 534 w 772"/>
              <a:gd name="T5" fmla="*/ 0 h 552"/>
              <a:gd name="T6" fmla="*/ 56 w 772"/>
              <a:gd name="T7" fmla="*/ 312 h 552"/>
              <a:gd name="T8" fmla="*/ 0 w 772"/>
              <a:gd name="T9" fmla="*/ 434 h 552"/>
              <a:gd name="T10" fmla="*/ 118 w 772"/>
              <a:gd name="T11" fmla="*/ 552 h 552"/>
              <a:gd name="T12" fmla="*/ 772 w 772"/>
              <a:gd name="T13" fmla="*/ 71 h 552"/>
            </a:gdLst>
            <a:ahLst/>
            <a:cxnLst>
              <a:cxn ang="0">
                <a:pos x="T0" y="T1"/>
              </a:cxn>
              <a:cxn ang="0">
                <a:pos x="T2" y="T3"/>
              </a:cxn>
              <a:cxn ang="0">
                <a:pos x="T4" y="T5"/>
              </a:cxn>
              <a:cxn ang="0">
                <a:pos x="T6" y="T7"/>
              </a:cxn>
              <a:cxn ang="0">
                <a:pos x="T8" y="T9"/>
              </a:cxn>
              <a:cxn ang="0">
                <a:pos x="T10" y="T11"/>
              </a:cxn>
              <a:cxn ang="0">
                <a:pos x="T12" y="T13"/>
              </a:cxn>
            </a:cxnLst>
            <a:rect l="0" t="0" r="r" b="b"/>
            <a:pathLst>
              <a:path w="772" h="552">
                <a:moveTo>
                  <a:pt x="772" y="71"/>
                </a:moveTo>
                <a:cubicBezTo>
                  <a:pt x="609" y="111"/>
                  <a:pt x="609" y="111"/>
                  <a:pt x="609" y="111"/>
                </a:cubicBezTo>
                <a:cubicBezTo>
                  <a:pt x="534" y="0"/>
                  <a:pt x="534" y="0"/>
                  <a:pt x="534" y="0"/>
                </a:cubicBezTo>
                <a:cubicBezTo>
                  <a:pt x="439" y="173"/>
                  <a:pt x="262" y="295"/>
                  <a:pt x="56" y="312"/>
                </a:cubicBezTo>
                <a:cubicBezTo>
                  <a:pt x="0" y="434"/>
                  <a:pt x="0" y="434"/>
                  <a:pt x="0" y="434"/>
                </a:cubicBezTo>
                <a:cubicBezTo>
                  <a:pt x="118" y="552"/>
                  <a:pt x="118" y="552"/>
                  <a:pt x="118" y="552"/>
                </a:cubicBezTo>
                <a:cubicBezTo>
                  <a:pt x="408" y="513"/>
                  <a:pt x="652" y="327"/>
                  <a:pt x="772" y="71"/>
                </a:cubicBez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TextBox 44"/>
          <p:cNvSpPr txBox="1"/>
          <p:nvPr/>
        </p:nvSpPr>
        <p:spPr>
          <a:xfrm>
            <a:off x="6871076" y="5507940"/>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48" name="TextBox 47"/>
          <p:cNvSpPr txBox="1"/>
          <p:nvPr/>
        </p:nvSpPr>
        <p:spPr>
          <a:xfrm>
            <a:off x="3956732" y="5505981"/>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41" name="TextBox 40"/>
          <p:cNvSpPr txBox="1"/>
          <p:nvPr/>
        </p:nvSpPr>
        <p:spPr>
          <a:xfrm>
            <a:off x="911424" y="3607276"/>
            <a:ext cx="2062491" cy="1261884"/>
          </a:xfrm>
          <a:prstGeom prst="rect">
            <a:avLst/>
          </a:prstGeom>
          <a:noFill/>
        </p:spPr>
        <p:txBody>
          <a:bodyPr wrap="square" rtlCol="0">
            <a:spAutoFit/>
          </a:bodyPr>
          <a:lstStyle/>
          <a:p>
            <a:r>
              <a:rPr lang="en-GB" sz="2800" b="1" dirty="0">
                <a:solidFill>
                  <a:schemeClr val="accent6">
                    <a:lumMod val="75000"/>
                  </a:schemeClr>
                </a:solidFill>
                <a:latin typeface="Trebuchet MS" panose="020B0603020202020204" pitchFamily="34" charset="0"/>
              </a:rPr>
              <a:t>Dynamic</a:t>
            </a:r>
          </a:p>
          <a:p>
            <a:r>
              <a:rPr lang="en-GB" sz="1600" b="1" dirty="0">
                <a:solidFill>
                  <a:schemeClr val="accent6">
                    <a:lumMod val="75000"/>
                  </a:schemeClr>
                </a:solidFill>
                <a:latin typeface="Trebuchet MS" panose="020B0603020202020204" pitchFamily="34" charset="0"/>
              </a:rPr>
              <a:t>Predicts growth of the principal variables</a:t>
            </a:r>
            <a:endParaRPr lang="pt-PT" sz="2800" b="1" dirty="0">
              <a:solidFill>
                <a:schemeClr val="accent6">
                  <a:lumMod val="75000"/>
                </a:schemeClr>
              </a:solidFill>
              <a:latin typeface="Trebuchet MS" panose="020B0603020202020204" pitchFamily="34" charset="0"/>
            </a:endParaRPr>
          </a:p>
        </p:txBody>
      </p:sp>
      <p:sp>
        <p:nvSpPr>
          <p:cNvPr id="49" name="TextBox 48"/>
          <p:cNvSpPr txBox="1"/>
          <p:nvPr/>
        </p:nvSpPr>
        <p:spPr>
          <a:xfrm>
            <a:off x="9407028" y="2712983"/>
            <a:ext cx="2269592" cy="1508105"/>
          </a:xfrm>
          <a:prstGeom prst="rect">
            <a:avLst/>
          </a:prstGeom>
          <a:noFill/>
        </p:spPr>
        <p:txBody>
          <a:bodyPr wrap="square" rtlCol="0">
            <a:spAutoFit/>
          </a:bodyPr>
          <a:lstStyle/>
          <a:p>
            <a:r>
              <a:rPr lang="en-GB" sz="2800" b="1" dirty="0">
                <a:solidFill>
                  <a:schemeClr val="accent6">
                    <a:lumMod val="75000"/>
                  </a:schemeClr>
                </a:solidFill>
                <a:latin typeface="Trebuchet MS" panose="020B0603020202020204" pitchFamily="34" charset="0"/>
              </a:rPr>
              <a:t>Static</a:t>
            </a:r>
          </a:p>
          <a:p>
            <a:r>
              <a:rPr lang="en-GB" sz="1600" b="1" dirty="0">
                <a:solidFill>
                  <a:schemeClr val="accent6">
                    <a:lumMod val="75000"/>
                  </a:schemeClr>
                </a:solidFill>
                <a:latin typeface="Trebuchet MS" panose="020B0603020202020204" pitchFamily="34" charset="0"/>
              </a:rPr>
              <a:t>Growth of derived variables indirectly estimated from the principal variables </a:t>
            </a:r>
            <a:endParaRPr lang="pt-PT" sz="1600" b="1" dirty="0">
              <a:solidFill>
                <a:schemeClr val="accent6">
                  <a:lumMod val="75000"/>
                </a:schemeClr>
              </a:solidFill>
              <a:latin typeface="Trebuchet MS" panose="020B0603020202020204" pitchFamily="34" charset="0"/>
            </a:endParaRPr>
          </a:p>
        </p:txBody>
      </p:sp>
      <p:sp>
        <p:nvSpPr>
          <p:cNvPr id="50" name="TextBox 49"/>
          <p:cNvSpPr txBox="1"/>
          <p:nvPr/>
        </p:nvSpPr>
        <p:spPr>
          <a:xfrm rot="19746667">
            <a:off x="5811954" y="3904260"/>
            <a:ext cx="2154774" cy="1452435"/>
          </a:xfrm>
          <a:prstGeom prst="rect">
            <a:avLst/>
          </a:prstGeom>
          <a:noFill/>
        </p:spPr>
        <p:txBody>
          <a:bodyPr wrap="none" rtlCol="0">
            <a:prstTxWarp prst="textArchDown">
              <a:avLst/>
            </a:prstTxWarp>
            <a:spAutoFit/>
          </a:bodyPr>
          <a:lstStyle/>
          <a:p>
            <a:pPr algn="ctr">
              <a:lnSpc>
                <a:spcPct val="90000"/>
              </a:lnSpc>
            </a:pPr>
            <a:r>
              <a:rPr lang="en-US" b="1" dirty="0">
                <a:solidFill>
                  <a:schemeClr val="bg1"/>
                </a:solidFill>
                <a:latin typeface="Arial" panose="020B0604020202020204" pitchFamily="34" charset="0"/>
                <a:cs typeface="Arial" pitchFamily="34" charset="0"/>
              </a:rPr>
              <a:t>Initialization</a:t>
            </a:r>
          </a:p>
          <a:p>
            <a:pPr algn="ctr">
              <a:lnSpc>
                <a:spcPct val="90000"/>
              </a:lnSpc>
            </a:pPr>
            <a:r>
              <a:rPr lang="en-US" b="1" dirty="0">
                <a:solidFill>
                  <a:schemeClr val="bg1"/>
                </a:solidFill>
                <a:latin typeface="Arial" panose="020B0604020202020204" pitchFamily="34" charset="0"/>
                <a:cs typeface="Arial" pitchFamily="34" charset="0"/>
              </a:rPr>
              <a:t>Module</a:t>
            </a:r>
          </a:p>
        </p:txBody>
      </p:sp>
      <p:sp>
        <p:nvSpPr>
          <p:cNvPr id="2" name="Curved Left Arrow 1"/>
          <p:cNvSpPr/>
          <p:nvPr/>
        </p:nvSpPr>
        <p:spPr>
          <a:xfrm rot="15582820">
            <a:off x="3301966" y="293883"/>
            <a:ext cx="1725669" cy="4490519"/>
          </a:xfrm>
          <a:prstGeom prst="curvedLeftArrow">
            <a:avLst/>
          </a:prstGeom>
          <a:solidFill>
            <a:srgbClr val="7CB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51" name="Curved Left Arrow 50"/>
          <p:cNvSpPr/>
          <p:nvPr/>
        </p:nvSpPr>
        <p:spPr>
          <a:xfrm rot="16542278" flipV="1">
            <a:off x="8031726" y="-485564"/>
            <a:ext cx="1725669" cy="4683167"/>
          </a:xfrm>
          <a:prstGeom prst="curvedLeftArrow">
            <a:avLst/>
          </a:prstGeom>
          <a:solidFill>
            <a:srgbClr val="7CB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Tree>
    <p:extLst>
      <p:ext uri="{BB962C8B-B14F-4D97-AF65-F5344CB8AC3E}">
        <p14:creationId xmlns:p14="http://schemas.microsoft.com/office/powerpoint/2010/main" val="369785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right)">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9" grpId="0"/>
      <p:bldP spid="2" grpId="0" animBg="1"/>
      <p:bldP spid="5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PT" dirty="0" err="1"/>
              <a:t>Driving</a:t>
            </a:r>
            <a:r>
              <a:rPr lang="pt-PT" dirty="0"/>
              <a:t> </a:t>
            </a:r>
            <a:r>
              <a:rPr lang="pt-PT" dirty="0" err="1"/>
              <a:t>variables</a:t>
            </a:r>
            <a:r>
              <a:rPr lang="pt-PT" dirty="0"/>
              <a:t> </a:t>
            </a:r>
            <a:r>
              <a:rPr lang="en-US" dirty="0"/>
              <a:t>(Cost Action  FP0603 terminology)</a:t>
            </a:r>
          </a:p>
        </p:txBody>
      </p:sp>
      <p:sp>
        <p:nvSpPr>
          <p:cNvPr id="3" name="Content Placeholder 2"/>
          <p:cNvSpPr>
            <a:spLocks noGrp="1"/>
          </p:cNvSpPr>
          <p:nvPr>
            <p:ph idx="1"/>
          </p:nvPr>
        </p:nvSpPr>
        <p:spPr/>
        <p:txBody>
          <a:bodyPr/>
          <a:lstStyle/>
          <a:p>
            <a:r>
              <a:rPr lang="en-GB" dirty="0"/>
              <a:t>Variables that are not part of the forest model (some are part of the forest ecosystem)  but influence its behaviour:</a:t>
            </a:r>
          </a:p>
          <a:p>
            <a:pPr lvl="1"/>
            <a:r>
              <a:rPr lang="en-GB" b="1" dirty="0">
                <a:solidFill>
                  <a:srgbClr val="008000"/>
                </a:solidFill>
              </a:rPr>
              <a:t>Environmental variables </a:t>
            </a:r>
            <a:r>
              <a:rPr lang="en-GB" dirty="0"/>
              <a:t>(</a:t>
            </a:r>
            <a:r>
              <a:rPr lang="en-GB" i="1" dirty="0"/>
              <a:t>e.g.</a:t>
            </a:r>
            <a:r>
              <a:rPr lang="en-GB" dirty="0"/>
              <a:t> climate, soil)</a:t>
            </a:r>
          </a:p>
          <a:p>
            <a:pPr lvl="1"/>
            <a:r>
              <a:rPr lang="en-GB" b="1" dirty="0">
                <a:solidFill>
                  <a:srgbClr val="008000"/>
                </a:solidFill>
              </a:rPr>
              <a:t>Human induced</a:t>
            </a:r>
            <a:r>
              <a:rPr lang="en-GB" dirty="0"/>
              <a:t> variables (</a:t>
            </a:r>
            <a:r>
              <a:rPr lang="en-GB" i="1" dirty="0"/>
              <a:t>e.g.</a:t>
            </a:r>
            <a:r>
              <a:rPr lang="en-GB" dirty="0"/>
              <a:t> silvicultural operations)</a:t>
            </a:r>
          </a:p>
          <a:p>
            <a:pPr lvl="1"/>
            <a:r>
              <a:rPr lang="en-GB" b="1" dirty="0">
                <a:solidFill>
                  <a:srgbClr val="008000"/>
                </a:solidFill>
              </a:rPr>
              <a:t>Risks </a:t>
            </a:r>
            <a:r>
              <a:rPr lang="en-GB" dirty="0"/>
              <a:t>(</a:t>
            </a:r>
            <a:r>
              <a:rPr lang="en-GB" i="1" dirty="0"/>
              <a:t>e.g.</a:t>
            </a:r>
            <a:r>
              <a:rPr lang="en-GB" dirty="0"/>
              <a:t> fire, pests and diseases, storms)</a:t>
            </a:r>
          </a:p>
          <a:p>
            <a:endParaRPr lang="en-GB" dirty="0"/>
          </a:p>
          <a:p>
            <a:r>
              <a:rPr lang="en-GB" dirty="0">
                <a:solidFill>
                  <a:srgbClr val="008000"/>
                </a:solidFill>
              </a:rPr>
              <a:t>The separation between state and driving variables is sometimes not </a:t>
            </a:r>
            <a:r>
              <a:rPr lang="en-GB" dirty="0" err="1">
                <a:solidFill>
                  <a:srgbClr val="008000"/>
                </a:solidFill>
              </a:rPr>
              <a:t>straighforward</a:t>
            </a:r>
            <a:endParaRPr lang="en-GB" dirty="0">
              <a:solidFill>
                <a:srgbClr val="008000"/>
              </a:solidFill>
            </a:endParaRPr>
          </a:p>
          <a:p>
            <a:pPr lvl="1"/>
            <a:endParaRPr lang="en-GB" dirty="0"/>
          </a:p>
          <a:p>
            <a:endParaRPr lang="en-GB" dirty="0"/>
          </a:p>
        </p:txBody>
      </p:sp>
    </p:spTree>
    <p:extLst>
      <p:ext uri="{BB962C8B-B14F-4D97-AF65-F5344CB8AC3E}">
        <p14:creationId xmlns:p14="http://schemas.microsoft.com/office/powerpoint/2010/main" val="275763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Forest simulator (Cost Action  FP0603 terminology)</a:t>
            </a:r>
            <a:endParaRPr lang="pt-PT" dirty="0"/>
          </a:p>
        </p:txBody>
      </p:sp>
      <p:sp>
        <p:nvSpPr>
          <p:cNvPr id="100355" name="Rectangle 3"/>
          <p:cNvSpPr>
            <a:spLocks noGrp="1" noChangeArrowheads="1"/>
          </p:cNvSpPr>
          <p:nvPr>
            <p:ph idx="1"/>
          </p:nvPr>
        </p:nvSpPr>
        <p:spPr/>
        <p:txBody>
          <a:bodyPr/>
          <a:lstStyle/>
          <a:p>
            <a:r>
              <a:rPr lang="pt-PT" dirty="0" err="1">
                <a:solidFill>
                  <a:srgbClr val="008000"/>
                </a:solidFill>
              </a:rPr>
              <a:t>Computer</a:t>
            </a:r>
            <a:r>
              <a:rPr lang="pt-PT" dirty="0">
                <a:solidFill>
                  <a:srgbClr val="008000"/>
                </a:solidFill>
              </a:rPr>
              <a:t> </a:t>
            </a:r>
            <a:r>
              <a:rPr lang="pt-PT" dirty="0" err="1">
                <a:solidFill>
                  <a:srgbClr val="008000"/>
                </a:solidFill>
              </a:rPr>
              <a:t>tool</a:t>
            </a:r>
            <a:r>
              <a:rPr lang="pt-PT" dirty="0">
                <a:solidFill>
                  <a:srgbClr val="008000"/>
                </a:solidFill>
              </a:rPr>
              <a:t> </a:t>
            </a:r>
            <a:r>
              <a:rPr lang="pt-PT" dirty="0" err="1"/>
              <a:t>that</a:t>
            </a:r>
            <a:r>
              <a:rPr lang="pt-PT" dirty="0"/>
              <a:t>, </a:t>
            </a:r>
            <a:r>
              <a:rPr lang="pt-PT" dirty="0" err="1"/>
              <a:t>based</a:t>
            </a:r>
            <a:r>
              <a:rPr lang="pt-PT" dirty="0"/>
              <a:t> </a:t>
            </a:r>
            <a:r>
              <a:rPr lang="pt-PT" dirty="0" err="1"/>
              <a:t>on</a:t>
            </a:r>
            <a:r>
              <a:rPr lang="pt-PT" dirty="0"/>
              <a:t> a set </a:t>
            </a:r>
            <a:r>
              <a:rPr lang="pt-PT" dirty="0" err="1"/>
              <a:t>of</a:t>
            </a:r>
            <a:r>
              <a:rPr lang="pt-PT" dirty="0"/>
              <a:t> </a:t>
            </a:r>
            <a:r>
              <a:rPr lang="pt-PT" dirty="0" err="1"/>
              <a:t>forest</a:t>
            </a:r>
            <a:r>
              <a:rPr lang="pt-PT" dirty="0"/>
              <a:t> </a:t>
            </a:r>
            <a:r>
              <a:rPr lang="pt-PT" dirty="0" err="1"/>
              <a:t>models</a:t>
            </a:r>
            <a:r>
              <a:rPr lang="pt-PT" dirty="0"/>
              <a:t>, </a:t>
            </a:r>
            <a:r>
              <a:rPr lang="pt-PT" dirty="0" err="1"/>
              <a:t>makes</a:t>
            </a:r>
            <a:r>
              <a:rPr lang="pt-PT" dirty="0"/>
              <a:t> </a:t>
            </a:r>
            <a:r>
              <a:rPr lang="pt-PT" dirty="0" err="1"/>
              <a:t>long</a:t>
            </a:r>
            <a:r>
              <a:rPr lang="pt-PT" dirty="0"/>
              <a:t> </a:t>
            </a:r>
            <a:r>
              <a:rPr lang="pt-PT" dirty="0" err="1"/>
              <a:t>term</a:t>
            </a:r>
            <a:r>
              <a:rPr lang="pt-PT" dirty="0"/>
              <a:t> </a:t>
            </a:r>
            <a:r>
              <a:rPr lang="pt-PT" dirty="0" err="1"/>
              <a:t>predictions</a:t>
            </a:r>
            <a:r>
              <a:rPr lang="pt-PT" dirty="0"/>
              <a:t> </a:t>
            </a:r>
            <a:r>
              <a:rPr lang="pt-PT" dirty="0" err="1"/>
              <a:t>of</a:t>
            </a:r>
            <a:r>
              <a:rPr lang="pt-PT" dirty="0"/>
              <a:t> </a:t>
            </a:r>
            <a:r>
              <a:rPr lang="pt-PT" dirty="0" err="1"/>
              <a:t>the</a:t>
            </a:r>
            <a:r>
              <a:rPr lang="pt-PT" dirty="0"/>
              <a:t> status </a:t>
            </a:r>
            <a:r>
              <a:rPr lang="pt-PT" dirty="0" err="1"/>
              <a:t>of</a:t>
            </a:r>
            <a:r>
              <a:rPr lang="pt-PT" dirty="0"/>
              <a:t> a </a:t>
            </a:r>
            <a:r>
              <a:rPr lang="pt-PT" dirty="0" err="1"/>
              <a:t>forest</a:t>
            </a:r>
            <a:r>
              <a:rPr lang="pt-PT" dirty="0"/>
              <a:t> </a:t>
            </a:r>
            <a:r>
              <a:rPr lang="pt-PT" dirty="0" err="1"/>
              <a:t>under</a:t>
            </a:r>
            <a:r>
              <a:rPr lang="pt-PT" dirty="0"/>
              <a:t> a </a:t>
            </a:r>
            <a:r>
              <a:rPr lang="pt-PT" dirty="0" err="1"/>
              <a:t>certain</a:t>
            </a:r>
            <a:r>
              <a:rPr lang="pt-PT" dirty="0"/>
              <a:t> </a:t>
            </a:r>
            <a:r>
              <a:rPr lang="pt-PT" dirty="0" err="1">
                <a:solidFill>
                  <a:srgbClr val="008000"/>
                </a:solidFill>
              </a:rPr>
              <a:t>scenario</a:t>
            </a:r>
            <a:r>
              <a:rPr lang="pt-PT" dirty="0"/>
              <a:t> </a:t>
            </a:r>
            <a:r>
              <a:rPr lang="pt-PT" dirty="0" err="1"/>
              <a:t>of</a:t>
            </a:r>
            <a:r>
              <a:rPr lang="pt-PT" dirty="0"/>
              <a:t> management, </a:t>
            </a:r>
            <a:r>
              <a:rPr lang="pt-PT" dirty="0" err="1"/>
              <a:t>climate</a:t>
            </a:r>
            <a:r>
              <a:rPr lang="pt-PT" dirty="0"/>
              <a:t>, </a:t>
            </a:r>
            <a:r>
              <a:rPr lang="pt-PT" dirty="0" err="1"/>
              <a:t>risks</a:t>
            </a:r>
            <a:r>
              <a:rPr lang="pt-PT" dirty="0"/>
              <a:t>, </a:t>
            </a:r>
            <a:r>
              <a:rPr lang="pt-PT" dirty="0" err="1"/>
              <a:t>forest</a:t>
            </a:r>
            <a:r>
              <a:rPr lang="pt-PT" dirty="0"/>
              <a:t> </a:t>
            </a:r>
            <a:r>
              <a:rPr lang="pt-PT" dirty="0" err="1"/>
              <a:t>policy</a:t>
            </a:r>
            <a:r>
              <a:rPr lang="pt-PT" dirty="0"/>
              <a:t>  </a:t>
            </a:r>
          </a:p>
          <a:p>
            <a:r>
              <a:rPr lang="pt-PT" dirty="0" err="1"/>
              <a:t>Forest</a:t>
            </a:r>
            <a:r>
              <a:rPr lang="pt-PT" dirty="0"/>
              <a:t> </a:t>
            </a:r>
            <a:r>
              <a:rPr lang="pt-PT" dirty="0" err="1"/>
              <a:t>simulators</a:t>
            </a:r>
            <a:r>
              <a:rPr lang="pt-PT" dirty="0"/>
              <a:t> </a:t>
            </a:r>
            <a:r>
              <a:rPr lang="pt-PT" dirty="0" err="1"/>
              <a:t>usually</a:t>
            </a:r>
            <a:r>
              <a:rPr lang="pt-PT" dirty="0"/>
              <a:t> </a:t>
            </a:r>
            <a:r>
              <a:rPr lang="pt-PT" dirty="0" err="1"/>
              <a:t>predict</a:t>
            </a:r>
            <a:r>
              <a:rPr lang="pt-PT" dirty="0"/>
              <a:t>, </a:t>
            </a:r>
            <a:r>
              <a:rPr lang="pt-PT" dirty="0" err="1"/>
              <a:t>at</a:t>
            </a:r>
            <a:r>
              <a:rPr lang="pt-PT" dirty="0"/>
              <a:t> </a:t>
            </a:r>
            <a:r>
              <a:rPr lang="pt-PT" dirty="0" err="1"/>
              <a:t>each</a:t>
            </a:r>
            <a:r>
              <a:rPr lang="pt-PT" dirty="0"/>
              <a:t> </a:t>
            </a:r>
            <a:r>
              <a:rPr lang="pt-PT" dirty="0" err="1"/>
              <a:t>point</a:t>
            </a:r>
            <a:r>
              <a:rPr lang="pt-PT" dirty="0"/>
              <a:t> in time, </a:t>
            </a:r>
            <a:r>
              <a:rPr lang="pt-PT" dirty="0" err="1">
                <a:solidFill>
                  <a:srgbClr val="008000"/>
                </a:solidFill>
              </a:rPr>
              <a:t>wood</a:t>
            </a:r>
            <a:r>
              <a:rPr lang="pt-PT" dirty="0">
                <a:solidFill>
                  <a:srgbClr val="008000"/>
                </a:solidFill>
              </a:rPr>
              <a:t> </a:t>
            </a:r>
            <a:r>
              <a:rPr lang="pt-PT" dirty="0" err="1">
                <a:solidFill>
                  <a:srgbClr val="008000"/>
                </a:solidFill>
              </a:rPr>
              <a:t>and</a:t>
            </a:r>
            <a:r>
              <a:rPr lang="pt-PT" dirty="0">
                <a:solidFill>
                  <a:srgbClr val="008000"/>
                </a:solidFill>
              </a:rPr>
              <a:t> non-</a:t>
            </a:r>
            <a:r>
              <a:rPr lang="pt-PT" dirty="0" err="1">
                <a:solidFill>
                  <a:srgbClr val="008000"/>
                </a:solidFill>
              </a:rPr>
              <a:t>wood</a:t>
            </a:r>
            <a:r>
              <a:rPr lang="pt-PT" dirty="0">
                <a:solidFill>
                  <a:srgbClr val="008000"/>
                </a:solidFill>
              </a:rPr>
              <a:t> </a:t>
            </a:r>
            <a:r>
              <a:rPr lang="pt-PT" dirty="0" err="1">
                <a:solidFill>
                  <a:srgbClr val="008000"/>
                </a:solidFill>
              </a:rPr>
              <a:t>products</a:t>
            </a:r>
            <a:r>
              <a:rPr lang="pt-PT" dirty="0">
                <a:solidFill>
                  <a:srgbClr val="008000"/>
                </a:solidFill>
              </a:rPr>
              <a:t> </a:t>
            </a:r>
            <a:r>
              <a:rPr lang="pt-PT" dirty="0" err="1"/>
              <a:t>from</a:t>
            </a:r>
            <a:r>
              <a:rPr lang="pt-PT" dirty="0"/>
              <a:t> </a:t>
            </a:r>
            <a:r>
              <a:rPr lang="pt-PT" dirty="0" err="1"/>
              <a:t>the</a:t>
            </a:r>
            <a:r>
              <a:rPr lang="pt-PT" dirty="0"/>
              <a:t> </a:t>
            </a:r>
            <a:r>
              <a:rPr lang="pt-PT" dirty="0" err="1"/>
              <a:t>forest</a:t>
            </a:r>
            <a:endParaRPr lang="pt-PT" dirty="0"/>
          </a:p>
          <a:p>
            <a:r>
              <a:rPr lang="en-US" dirty="0"/>
              <a:t>It is desirable that they predict a large range of </a:t>
            </a:r>
            <a:r>
              <a:rPr lang="en-US" dirty="0">
                <a:solidFill>
                  <a:srgbClr val="008000"/>
                </a:solidFill>
              </a:rPr>
              <a:t>ecosystem services</a:t>
            </a:r>
          </a:p>
          <a:p>
            <a:endParaRPr lang="pt-PT" dirty="0"/>
          </a:p>
        </p:txBody>
      </p:sp>
    </p:spTree>
    <p:extLst>
      <p:ext uri="{BB962C8B-B14F-4D97-AF65-F5344CB8AC3E}">
        <p14:creationId xmlns:p14="http://schemas.microsoft.com/office/powerpoint/2010/main" val="387576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Effect transition="in" filter="wipe(left)">
                                      <p:cBhvr>
                                        <p:cTn id="7" dur="500"/>
                                        <p:tgtEl>
                                          <p:spTgt spid="1003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0355">
                                            <p:txEl>
                                              <p:pRg st="1" end="1"/>
                                            </p:txEl>
                                          </p:spTgt>
                                        </p:tgtEl>
                                        <p:attrNameLst>
                                          <p:attrName>style.visibility</p:attrName>
                                        </p:attrNameLst>
                                      </p:cBhvr>
                                      <p:to>
                                        <p:strVal val="visible"/>
                                      </p:to>
                                    </p:set>
                                    <p:animEffect transition="in" filter="wipe(left)">
                                      <p:cBhvr>
                                        <p:cTn id="12" dur="500"/>
                                        <p:tgtEl>
                                          <p:spTgt spid="1003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0355">
                                            <p:txEl>
                                              <p:pRg st="2" end="2"/>
                                            </p:txEl>
                                          </p:spTgt>
                                        </p:tgtEl>
                                        <p:attrNameLst>
                                          <p:attrName>style.visibility</p:attrName>
                                        </p:attrNameLst>
                                      </p:cBhvr>
                                      <p:to>
                                        <p:strVal val="visible"/>
                                      </p:to>
                                    </p:set>
                                    <p:animEffect transition="in" filter="wipe(left)">
                                      <p:cBhvr>
                                        <p:cTn id="17" dur="500"/>
                                        <p:tgtEl>
                                          <p:spTgt spid="1003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404664"/>
            <a:ext cx="11329259" cy="720080"/>
          </a:xfrm>
        </p:spPr>
        <p:txBody>
          <a:bodyPr vert="horz" lIns="91440" tIns="365760" rIns="91440" bIns="45720" rtlCol="0" anchor="ctr">
            <a:noAutofit/>
          </a:bodyPr>
          <a:lstStyle/>
          <a:p>
            <a:r>
              <a:rPr lang="en-GB" altLang="pt-PT" sz="2400" dirty="0"/>
              <a:t>Forest management decisions at different spatial scales:</a:t>
            </a:r>
            <a:br>
              <a:rPr lang="en-GB" altLang="pt-PT" sz="2400" dirty="0"/>
            </a:br>
            <a:endParaRPr lang="pt-PT" sz="2400" dirty="0"/>
          </a:p>
        </p:txBody>
      </p:sp>
      <p:sp>
        <p:nvSpPr>
          <p:cNvPr id="3" name="Content Placeholder 2"/>
          <p:cNvSpPr>
            <a:spLocks noGrp="1"/>
          </p:cNvSpPr>
          <p:nvPr>
            <p:ph idx="1"/>
          </p:nvPr>
        </p:nvSpPr>
        <p:spPr>
          <a:xfrm>
            <a:off x="599389" y="1338454"/>
            <a:ext cx="11329259" cy="5001419"/>
          </a:xfrm>
        </p:spPr>
        <p:txBody>
          <a:bodyPr>
            <a:normAutofit fontScale="92500" lnSpcReduction="20000"/>
          </a:bodyPr>
          <a:lstStyle/>
          <a:p>
            <a:r>
              <a:rPr lang="en-GB" altLang="pt-PT" sz="3000" dirty="0"/>
              <a:t>stand </a:t>
            </a:r>
          </a:p>
          <a:p>
            <a:pPr lvl="1">
              <a:spcBef>
                <a:spcPct val="10000"/>
              </a:spcBef>
              <a:buFont typeface="Wingdings" panose="05000000000000000000" pitchFamily="2" charset="2"/>
              <a:buNone/>
            </a:pPr>
            <a:r>
              <a:rPr lang="en-GB" altLang="pt-PT" sz="2200" dirty="0"/>
              <a:t>homogeneous forest area</a:t>
            </a:r>
          </a:p>
          <a:p>
            <a:r>
              <a:rPr lang="en-GB" altLang="pt-PT" sz="3000" dirty="0"/>
              <a:t>management unit </a:t>
            </a:r>
          </a:p>
          <a:p>
            <a:pPr lvl="1">
              <a:spcBef>
                <a:spcPct val="10000"/>
              </a:spcBef>
              <a:buFont typeface="Wingdings" panose="05000000000000000000" pitchFamily="2" charset="2"/>
              <a:buNone/>
            </a:pPr>
            <a:r>
              <a:rPr lang="en-GB" altLang="pt-PT" sz="2200" dirty="0"/>
              <a:t>set of stands with a common</a:t>
            </a:r>
          </a:p>
          <a:p>
            <a:pPr lvl="1">
              <a:spcBef>
                <a:spcPct val="10000"/>
              </a:spcBef>
              <a:buFont typeface="Wingdings" panose="05000000000000000000" pitchFamily="2" charset="2"/>
              <a:buNone/>
            </a:pPr>
            <a:r>
              <a:rPr lang="en-GB" altLang="pt-PT" sz="2200" dirty="0"/>
              <a:t>management plan</a:t>
            </a:r>
          </a:p>
          <a:p>
            <a:endParaRPr lang="en-GB" altLang="pt-PT" sz="3000" dirty="0"/>
          </a:p>
          <a:p>
            <a:r>
              <a:rPr lang="en-GB" altLang="pt-PT" sz="3000" dirty="0"/>
              <a:t>watershed, landscape</a:t>
            </a:r>
          </a:p>
          <a:p>
            <a:endParaRPr lang="en-GB" altLang="pt-PT" sz="3000" dirty="0"/>
          </a:p>
          <a:p>
            <a:r>
              <a:rPr lang="en-GB" altLang="pt-PT" sz="3000" dirty="0"/>
              <a:t>region</a:t>
            </a:r>
          </a:p>
          <a:p>
            <a:r>
              <a:rPr lang="en-GB" altLang="pt-PT" sz="3000" dirty="0"/>
              <a:t>country</a:t>
            </a:r>
          </a:p>
          <a:p>
            <a:r>
              <a:rPr lang="en-GB" altLang="pt-PT" sz="3000" dirty="0"/>
              <a:t>continent</a:t>
            </a:r>
          </a:p>
          <a:p>
            <a:endParaRPr lang="pt-PT" dirty="0"/>
          </a:p>
        </p:txBody>
      </p:sp>
      <p:sp>
        <p:nvSpPr>
          <p:cNvPr id="20" name="Line 3"/>
          <p:cNvSpPr>
            <a:spLocks noChangeShapeType="1"/>
          </p:cNvSpPr>
          <p:nvPr/>
        </p:nvSpPr>
        <p:spPr bwMode="auto">
          <a:xfrm>
            <a:off x="5399922" y="1340769"/>
            <a:ext cx="0" cy="2086939"/>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lstStyle/>
          <a:p>
            <a:endParaRPr lang="pt-PT"/>
          </a:p>
        </p:txBody>
      </p:sp>
      <p:sp>
        <p:nvSpPr>
          <p:cNvPr id="21" name="Text Box 4"/>
          <p:cNvSpPr txBox="1">
            <a:spLocks noChangeArrowheads="1"/>
          </p:cNvSpPr>
          <p:nvPr/>
        </p:nvSpPr>
        <p:spPr bwMode="auto">
          <a:xfrm>
            <a:off x="5903976" y="1488592"/>
            <a:ext cx="1676400" cy="12003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anchor="ctr">
            <a:spAutoFit/>
          </a:bodyPr>
          <a:lstStyle/>
          <a:p>
            <a:pPr algn="ctr">
              <a:spcBef>
                <a:spcPct val="50000"/>
              </a:spcBef>
            </a:pPr>
            <a:r>
              <a:rPr lang="en-GB" altLang="pt-PT" b="1" dirty="0">
                <a:solidFill>
                  <a:srgbClr val="008000"/>
                </a:solidFill>
                <a:latin typeface="Trebuchet MS" panose="020B0603020202020204" pitchFamily="34" charset="0"/>
              </a:rPr>
              <a:t>Foresters and forest owners (private and other)</a:t>
            </a:r>
          </a:p>
        </p:txBody>
      </p:sp>
      <p:sp>
        <p:nvSpPr>
          <p:cNvPr id="22" name="Line 5"/>
          <p:cNvSpPr>
            <a:spLocks noChangeShapeType="1"/>
          </p:cNvSpPr>
          <p:nvPr/>
        </p:nvSpPr>
        <p:spPr bwMode="auto">
          <a:xfrm>
            <a:off x="5399922" y="4005064"/>
            <a:ext cx="0" cy="2592288"/>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lstStyle/>
          <a:p>
            <a:endParaRPr lang="pt-PT"/>
          </a:p>
        </p:txBody>
      </p:sp>
      <p:sp>
        <p:nvSpPr>
          <p:cNvPr id="23" name="Text Box 6"/>
          <p:cNvSpPr txBox="1">
            <a:spLocks noChangeArrowheads="1"/>
          </p:cNvSpPr>
          <p:nvPr/>
        </p:nvSpPr>
        <p:spPr bwMode="auto">
          <a:xfrm>
            <a:off x="5934809" y="5249316"/>
            <a:ext cx="1777751" cy="915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spcBef>
                <a:spcPct val="50000"/>
              </a:spcBef>
            </a:pPr>
            <a:r>
              <a:rPr lang="en-GB" altLang="pt-PT" b="1" dirty="0">
                <a:solidFill>
                  <a:srgbClr val="008000"/>
                </a:solidFill>
                <a:latin typeface="Trebuchet MS" panose="020B0603020202020204" pitchFamily="34" charset="0"/>
              </a:rPr>
              <a:t>Politicians  and public administrators</a:t>
            </a:r>
          </a:p>
        </p:txBody>
      </p:sp>
      <p:grpSp>
        <p:nvGrpSpPr>
          <p:cNvPr id="24" name="Group 23"/>
          <p:cNvGrpSpPr/>
          <p:nvPr/>
        </p:nvGrpSpPr>
        <p:grpSpPr>
          <a:xfrm>
            <a:off x="7560161" y="1340769"/>
            <a:ext cx="3140179" cy="1703041"/>
            <a:chOff x="5580112" y="2132856"/>
            <a:chExt cx="2852146" cy="1440160"/>
          </a:xfrm>
        </p:grpSpPr>
        <p:sp>
          <p:nvSpPr>
            <p:cNvPr id="25" name="TextBox 24"/>
            <p:cNvSpPr txBox="1"/>
            <p:nvPr/>
          </p:nvSpPr>
          <p:spPr>
            <a:xfrm>
              <a:off x="5885337" y="2313465"/>
              <a:ext cx="2546921" cy="936966"/>
            </a:xfrm>
            <a:prstGeom prst="rect">
              <a:avLst/>
            </a:prstGeom>
            <a:noFill/>
          </p:spPr>
          <p:txBody>
            <a:bodyPr wrap="square" rtlCol="0">
              <a:spAutoFit/>
            </a:bodyPr>
            <a:lstStyle/>
            <a:p>
              <a:r>
                <a:rPr lang="pt-PT" dirty="0">
                  <a:latin typeface="Trebuchet MS" panose="020B0603020202020204" pitchFamily="34" charset="0"/>
                </a:rPr>
                <a:t>Decide </a:t>
              </a:r>
              <a:r>
                <a:rPr lang="pt-PT" dirty="0" err="1">
                  <a:latin typeface="Trebuchet MS" panose="020B0603020202020204" pitchFamily="34" charset="0"/>
                </a:rPr>
                <a:t>on</a:t>
              </a:r>
              <a:r>
                <a:rPr lang="pt-PT" dirty="0">
                  <a:latin typeface="Trebuchet MS" panose="020B0603020202020204" pitchFamily="34" charset="0"/>
                </a:rPr>
                <a:t>:</a:t>
              </a:r>
            </a:p>
            <a:p>
              <a:pPr marL="285750" indent="-285750">
                <a:buFont typeface="Wingdings" panose="05000000000000000000" pitchFamily="2" charset="2"/>
                <a:buChar char="ü"/>
              </a:pPr>
              <a:r>
                <a:rPr lang="pt-PT" sz="1600" dirty="0">
                  <a:latin typeface="Trebuchet MS" panose="020B0603020202020204" pitchFamily="34" charset="0"/>
                </a:rPr>
                <a:t>Land use</a:t>
              </a:r>
            </a:p>
            <a:p>
              <a:pPr marL="285750" indent="-285750">
                <a:buFont typeface="Wingdings" panose="05000000000000000000" pitchFamily="2" charset="2"/>
                <a:buChar char="ü"/>
              </a:pPr>
              <a:r>
                <a:rPr lang="pt-PT" sz="1600" dirty="0" err="1">
                  <a:latin typeface="Trebuchet MS" panose="020B0603020202020204" pitchFamily="34" charset="0"/>
                </a:rPr>
                <a:t>Tree</a:t>
              </a:r>
              <a:r>
                <a:rPr lang="pt-PT" sz="1600" dirty="0">
                  <a:latin typeface="Trebuchet MS" panose="020B0603020202020204" pitchFamily="34" charset="0"/>
                </a:rPr>
                <a:t> </a:t>
              </a:r>
              <a:r>
                <a:rPr lang="pt-PT" sz="1600" dirty="0" err="1">
                  <a:latin typeface="Trebuchet MS" panose="020B0603020202020204" pitchFamily="34" charset="0"/>
                </a:rPr>
                <a:t>species</a:t>
              </a:r>
              <a:endParaRPr lang="pt-PT" sz="1600" dirty="0">
                <a:latin typeface="Trebuchet MS" panose="020B0603020202020204" pitchFamily="34" charset="0"/>
              </a:endParaRPr>
            </a:p>
            <a:p>
              <a:pPr marL="285750" indent="-285750">
                <a:buFont typeface="Wingdings" panose="05000000000000000000" pitchFamily="2" charset="2"/>
                <a:buChar char="ü"/>
              </a:pPr>
              <a:r>
                <a:rPr lang="pt-PT" sz="1600" dirty="0" err="1">
                  <a:latin typeface="Trebuchet MS" panose="020B0603020202020204" pitchFamily="34" charset="0"/>
                </a:rPr>
                <a:t>Forest</a:t>
              </a:r>
              <a:r>
                <a:rPr lang="pt-PT" sz="1600" dirty="0">
                  <a:latin typeface="Trebuchet MS" panose="020B0603020202020204" pitchFamily="34" charset="0"/>
                </a:rPr>
                <a:t> </a:t>
              </a:r>
              <a:r>
                <a:rPr lang="pt-PT" sz="1600" dirty="0" err="1">
                  <a:latin typeface="Trebuchet MS" panose="020B0603020202020204" pitchFamily="34" charset="0"/>
                </a:rPr>
                <a:t>mgt</a:t>
              </a:r>
              <a:r>
                <a:rPr lang="pt-PT" sz="1600" dirty="0">
                  <a:latin typeface="Trebuchet MS" panose="020B0603020202020204" pitchFamily="34" charset="0"/>
                </a:rPr>
                <a:t> </a:t>
              </a:r>
              <a:r>
                <a:rPr lang="pt-PT" sz="1600" dirty="0" err="1">
                  <a:latin typeface="Trebuchet MS" panose="020B0603020202020204" pitchFamily="34" charset="0"/>
                </a:rPr>
                <a:t>approaches</a:t>
              </a:r>
              <a:endParaRPr lang="pt-PT" sz="1600" dirty="0">
                <a:latin typeface="Trebuchet MS" panose="020B0603020202020204" pitchFamily="34" charset="0"/>
              </a:endParaRPr>
            </a:p>
          </p:txBody>
        </p:sp>
        <p:sp>
          <p:nvSpPr>
            <p:cNvPr id="26" name="Oval 25"/>
            <p:cNvSpPr/>
            <p:nvPr/>
          </p:nvSpPr>
          <p:spPr>
            <a:xfrm>
              <a:off x="5580112" y="2132856"/>
              <a:ext cx="2808312" cy="1440160"/>
            </a:xfrm>
            <a:prstGeom prst="ellipse">
              <a:avLst/>
            </a:prstGeom>
            <a:noFill/>
            <a:ln w="317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27" name="Group 26"/>
          <p:cNvGrpSpPr/>
          <p:nvPr/>
        </p:nvGrpSpPr>
        <p:grpSpPr>
          <a:xfrm>
            <a:off x="7560160" y="4970388"/>
            <a:ext cx="3168352" cy="1477144"/>
            <a:chOff x="5732511" y="4976192"/>
            <a:chExt cx="2943945" cy="1477144"/>
          </a:xfrm>
        </p:grpSpPr>
        <p:sp>
          <p:nvSpPr>
            <p:cNvPr id="28" name="TextBox 27"/>
            <p:cNvSpPr txBox="1"/>
            <p:nvPr/>
          </p:nvSpPr>
          <p:spPr>
            <a:xfrm>
              <a:off x="5940152" y="5253007"/>
              <a:ext cx="2736304" cy="861774"/>
            </a:xfrm>
            <a:prstGeom prst="rect">
              <a:avLst/>
            </a:prstGeom>
            <a:noFill/>
          </p:spPr>
          <p:txBody>
            <a:bodyPr wrap="square" rtlCol="0">
              <a:spAutoFit/>
            </a:bodyPr>
            <a:lstStyle/>
            <a:p>
              <a:r>
                <a:rPr lang="pt-PT" dirty="0">
                  <a:latin typeface="Trebuchet MS" panose="020B0603020202020204" pitchFamily="34" charset="0"/>
                </a:rPr>
                <a:t>Decide </a:t>
              </a:r>
              <a:r>
                <a:rPr lang="pt-PT" dirty="0" err="1">
                  <a:latin typeface="Trebuchet MS" panose="020B0603020202020204" pitchFamily="34" charset="0"/>
                </a:rPr>
                <a:t>on</a:t>
              </a:r>
              <a:r>
                <a:rPr lang="pt-PT" dirty="0">
                  <a:latin typeface="Trebuchet MS" panose="020B0603020202020204" pitchFamily="34" charset="0"/>
                </a:rPr>
                <a:t>:</a:t>
              </a:r>
            </a:p>
            <a:p>
              <a:pPr marL="285750" indent="-285750">
                <a:buFont typeface="Wingdings" panose="05000000000000000000" pitchFamily="2" charset="2"/>
                <a:buChar char="ü"/>
              </a:pPr>
              <a:r>
                <a:rPr lang="pt-PT" sz="1600" dirty="0">
                  <a:latin typeface="Trebuchet MS" panose="020B0603020202020204" pitchFamily="34" charset="0"/>
                </a:rPr>
                <a:t>Forest policy - legislation</a:t>
              </a:r>
            </a:p>
            <a:p>
              <a:pPr marL="285750" indent="-285750">
                <a:buFont typeface="Wingdings" panose="05000000000000000000" pitchFamily="2" charset="2"/>
                <a:buChar char="ü"/>
              </a:pPr>
              <a:r>
                <a:rPr lang="pt-PT" sz="1600" dirty="0">
                  <a:latin typeface="Trebuchet MS" panose="020B0603020202020204" pitchFamily="34" charset="0"/>
                </a:rPr>
                <a:t>Incentives </a:t>
              </a:r>
              <a:r>
                <a:rPr lang="pt-PT" sz="1600" dirty="0" err="1">
                  <a:latin typeface="Trebuchet MS" panose="020B0603020202020204" pitchFamily="34" charset="0"/>
                </a:rPr>
                <a:t>and</a:t>
              </a:r>
              <a:r>
                <a:rPr lang="pt-PT" sz="1600" dirty="0">
                  <a:latin typeface="Trebuchet MS" panose="020B0603020202020204" pitchFamily="34" charset="0"/>
                </a:rPr>
                <a:t> subsidies</a:t>
              </a:r>
            </a:p>
          </p:txBody>
        </p:sp>
        <p:sp>
          <p:nvSpPr>
            <p:cNvPr id="29" name="Oval 28"/>
            <p:cNvSpPr/>
            <p:nvPr/>
          </p:nvSpPr>
          <p:spPr>
            <a:xfrm>
              <a:off x="5732511" y="4976192"/>
              <a:ext cx="2943945" cy="1477144"/>
            </a:xfrm>
            <a:prstGeom prst="ellipse">
              <a:avLst/>
            </a:prstGeom>
            <a:noFill/>
            <a:ln w="317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30" name="Curved Up Arrow 29"/>
          <p:cNvSpPr/>
          <p:nvPr/>
        </p:nvSpPr>
        <p:spPr>
          <a:xfrm rot="16200000">
            <a:off x="9590332" y="3343046"/>
            <a:ext cx="2756418" cy="1056118"/>
          </a:xfrm>
          <a:prstGeom prst="curvedUpArrow">
            <a:avLst/>
          </a:prstGeom>
          <a:solidFill>
            <a:srgbClr val="FF800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grpSp>
        <p:nvGrpSpPr>
          <p:cNvPr id="31" name="Group 30"/>
          <p:cNvGrpSpPr/>
          <p:nvPr/>
        </p:nvGrpSpPr>
        <p:grpSpPr>
          <a:xfrm>
            <a:off x="6768073" y="3068961"/>
            <a:ext cx="2348091" cy="1571223"/>
            <a:chOff x="4644008" y="3526159"/>
            <a:chExt cx="2348091" cy="1571223"/>
          </a:xfrm>
        </p:grpSpPr>
        <p:sp>
          <p:nvSpPr>
            <p:cNvPr id="32" name="TextBox 31"/>
            <p:cNvSpPr txBox="1"/>
            <p:nvPr/>
          </p:nvSpPr>
          <p:spPr>
            <a:xfrm>
              <a:off x="4980057" y="3789040"/>
              <a:ext cx="1652002" cy="923330"/>
            </a:xfrm>
            <a:prstGeom prst="rect">
              <a:avLst/>
            </a:prstGeom>
            <a:noFill/>
          </p:spPr>
          <p:txBody>
            <a:bodyPr wrap="square" rtlCol="0">
              <a:spAutoFit/>
            </a:bodyPr>
            <a:lstStyle/>
            <a:p>
              <a:pPr algn="ctr"/>
              <a:r>
                <a:rPr lang="pt-PT" dirty="0" err="1"/>
                <a:t>Industry</a:t>
              </a:r>
              <a:r>
                <a:rPr lang="pt-PT" dirty="0"/>
                <a:t> </a:t>
              </a:r>
              <a:r>
                <a:rPr lang="pt-PT" dirty="0" err="1"/>
                <a:t>and</a:t>
              </a:r>
              <a:r>
                <a:rPr lang="pt-PT" dirty="0"/>
                <a:t> </a:t>
              </a:r>
              <a:r>
                <a:rPr lang="pt-PT" dirty="0" err="1"/>
                <a:t>society</a:t>
              </a:r>
              <a:r>
                <a:rPr lang="pt-PT" dirty="0"/>
                <a:t> </a:t>
              </a:r>
              <a:r>
                <a:rPr lang="pt-PT" dirty="0" err="1"/>
                <a:t>requirements</a:t>
              </a:r>
              <a:endParaRPr lang="pt-PT" dirty="0"/>
            </a:p>
          </p:txBody>
        </p:sp>
        <p:sp>
          <p:nvSpPr>
            <p:cNvPr id="33" name="12-Point Star 32"/>
            <p:cNvSpPr/>
            <p:nvPr/>
          </p:nvSpPr>
          <p:spPr>
            <a:xfrm>
              <a:off x="4644008" y="3526159"/>
              <a:ext cx="2348091" cy="1571223"/>
            </a:xfrm>
            <a:prstGeom prst="star12">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34" name="Curved Down Arrow 33"/>
          <p:cNvSpPr/>
          <p:nvPr/>
        </p:nvSpPr>
        <p:spPr>
          <a:xfrm rot="3119117">
            <a:off x="9089995" y="4205359"/>
            <a:ext cx="1240579" cy="484110"/>
          </a:xfrm>
          <a:prstGeom prst="curvedDownArrow">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35" name="Curved Down Arrow 34"/>
          <p:cNvSpPr/>
          <p:nvPr/>
        </p:nvSpPr>
        <p:spPr>
          <a:xfrm rot="18129466" flipV="1">
            <a:off x="9049658" y="3311789"/>
            <a:ext cx="1191436" cy="434609"/>
          </a:xfrm>
          <a:prstGeom prst="curvedDownArrow">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Tree>
    <p:extLst>
      <p:ext uri="{BB962C8B-B14F-4D97-AF65-F5344CB8AC3E}">
        <p14:creationId xmlns:p14="http://schemas.microsoft.com/office/powerpoint/2010/main" val="260821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ox(ou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ox(ou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ipe(left)">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wipe(left)">
                                      <p:cBhvr>
                                        <p:cTn id="41" dur="5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wipe(left)">
                                      <p:cBhvr>
                                        <p:cTn id="46" dur="500"/>
                                        <p:tgtEl>
                                          <p:spTgt spid="3">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wipe(left)">
                                      <p:cBhvr>
                                        <p:cTn id="51" dur="500"/>
                                        <p:tgtEl>
                                          <p:spTgt spid="3">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32"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ox(out)">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32"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ox(out)">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32"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circle(out)">
                                      <p:cBhvr>
                                        <p:cTn id="66" dur="20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32"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circle(out)">
                                      <p:cBhvr>
                                        <p:cTn id="71" dur="20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wipe(down)">
                                      <p:cBhvr>
                                        <p:cTn id="76" dur="500"/>
                                        <p:tgtEl>
                                          <p:spTgt spid="30"/>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32" fill="hold" nodeType="click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circle(out)">
                                      <p:cBhvr>
                                        <p:cTn id="81" dur="2000"/>
                                        <p:tgtEl>
                                          <p:spTgt spid="3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wipe(left)">
                                      <p:cBhvr>
                                        <p:cTn id="86" dur="500"/>
                                        <p:tgtEl>
                                          <p:spTgt spid="34"/>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wipe(left)">
                                      <p:cBhvr>
                                        <p:cTn id="8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3" grpId="0"/>
      <p:bldP spid="30" grpId="0" animBg="1"/>
      <p:bldP spid="34" grpId="0" animBg="1"/>
      <p:bldP spid="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620077" y="965557"/>
            <a:ext cx="5191879" cy="508276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3" name="Group 42"/>
          <p:cNvGrpSpPr>
            <a:grpSpLocks noChangeAspect="1"/>
          </p:cNvGrpSpPr>
          <p:nvPr/>
        </p:nvGrpSpPr>
        <p:grpSpPr>
          <a:xfrm>
            <a:off x="1268527" y="1875958"/>
            <a:ext cx="9654946" cy="4322473"/>
            <a:chOff x="2250754" y="2594607"/>
            <a:chExt cx="7068383" cy="3164496"/>
          </a:xfrm>
        </p:grpSpPr>
        <p:sp>
          <p:nvSpPr>
            <p:cNvPr id="3" name="Freeform 2"/>
            <p:cNvSpPr>
              <a:spLocks/>
            </p:cNvSpPr>
            <p:nvPr/>
          </p:nvSpPr>
          <p:spPr bwMode="auto">
            <a:xfrm>
              <a:off x="4717610" y="2607708"/>
              <a:ext cx="1262385" cy="2346143"/>
            </a:xfrm>
            <a:custGeom>
              <a:avLst/>
              <a:gdLst/>
              <a:ahLst/>
              <a:cxnLst>
                <a:cxn ang="0">
                  <a:pos x="1060" y="254"/>
                </a:cxn>
                <a:cxn ang="0">
                  <a:pos x="808" y="498"/>
                </a:cxn>
                <a:cxn ang="0">
                  <a:pos x="716" y="544"/>
                </a:cxn>
                <a:cxn ang="0">
                  <a:pos x="635" y="606"/>
                </a:cxn>
                <a:cxn ang="0">
                  <a:pos x="569" y="683"/>
                </a:cxn>
                <a:cxn ang="0">
                  <a:pos x="519" y="773"/>
                </a:cxn>
                <a:cxn ang="0">
                  <a:pos x="487" y="872"/>
                </a:cxn>
                <a:cxn ang="0">
                  <a:pos x="475" y="979"/>
                </a:cxn>
                <a:cxn ang="0">
                  <a:pos x="486" y="1083"/>
                </a:cxn>
                <a:cxn ang="0">
                  <a:pos x="516" y="1180"/>
                </a:cxn>
                <a:cxn ang="0">
                  <a:pos x="563" y="1267"/>
                </a:cxn>
                <a:cxn ang="0">
                  <a:pos x="626" y="1343"/>
                </a:cxn>
                <a:cxn ang="0">
                  <a:pos x="702" y="1407"/>
                </a:cxn>
                <a:cxn ang="0">
                  <a:pos x="789" y="1454"/>
                </a:cxn>
                <a:cxn ang="0">
                  <a:pos x="886" y="1484"/>
                </a:cxn>
                <a:cxn ang="0">
                  <a:pos x="989" y="1494"/>
                </a:cxn>
                <a:cxn ang="0">
                  <a:pos x="1018" y="1493"/>
                </a:cxn>
                <a:cxn ang="0">
                  <a:pos x="1052" y="1968"/>
                </a:cxn>
                <a:cxn ang="0">
                  <a:pos x="989" y="1970"/>
                </a:cxn>
                <a:cxn ang="0">
                  <a:pos x="836" y="1959"/>
                </a:cxn>
                <a:cxn ang="0">
                  <a:pos x="691" y="1924"/>
                </a:cxn>
                <a:cxn ang="0">
                  <a:pos x="554" y="1869"/>
                </a:cxn>
                <a:cxn ang="0">
                  <a:pos x="428" y="1796"/>
                </a:cxn>
                <a:cxn ang="0">
                  <a:pos x="315" y="1705"/>
                </a:cxn>
                <a:cxn ang="0">
                  <a:pos x="217" y="1600"/>
                </a:cxn>
                <a:cxn ang="0">
                  <a:pos x="135" y="1480"/>
                </a:cxn>
                <a:cxn ang="0">
                  <a:pos x="71" y="1348"/>
                </a:cxn>
                <a:cxn ang="0">
                  <a:pos x="26" y="1207"/>
                </a:cxn>
                <a:cxn ang="0">
                  <a:pos x="3" y="1057"/>
                </a:cxn>
                <a:cxn ang="0">
                  <a:pos x="3" y="902"/>
                </a:cxn>
                <a:cxn ang="0">
                  <a:pos x="26" y="751"/>
                </a:cxn>
                <a:cxn ang="0">
                  <a:pos x="71" y="610"/>
                </a:cxn>
                <a:cxn ang="0">
                  <a:pos x="135" y="478"/>
                </a:cxn>
                <a:cxn ang="0">
                  <a:pos x="218" y="358"/>
                </a:cxn>
                <a:cxn ang="0">
                  <a:pos x="318" y="252"/>
                </a:cxn>
                <a:cxn ang="0">
                  <a:pos x="431" y="161"/>
                </a:cxn>
                <a:cxn ang="0">
                  <a:pos x="557" y="88"/>
                </a:cxn>
                <a:cxn ang="0">
                  <a:pos x="695" y="34"/>
                </a:cxn>
                <a:cxn ang="0">
                  <a:pos x="840" y="0"/>
                </a:cxn>
              </a:cxnLst>
              <a:rect l="0" t="0" r="r" b="b"/>
              <a:pathLst>
                <a:path w="1060" h="1970">
                  <a:moveTo>
                    <a:pt x="840" y="0"/>
                  </a:moveTo>
                  <a:lnTo>
                    <a:pt x="1060" y="254"/>
                  </a:lnTo>
                  <a:lnTo>
                    <a:pt x="858" y="482"/>
                  </a:lnTo>
                  <a:lnTo>
                    <a:pt x="808" y="498"/>
                  </a:lnTo>
                  <a:lnTo>
                    <a:pt x="761" y="518"/>
                  </a:lnTo>
                  <a:lnTo>
                    <a:pt x="716" y="544"/>
                  </a:lnTo>
                  <a:lnTo>
                    <a:pt x="675" y="573"/>
                  </a:lnTo>
                  <a:lnTo>
                    <a:pt x="635" y="606"/>
                  </a:lnTo>
                  <a:lnTo>
                    <a:pt x="600" y="643"/>
                  </a:lnTo>
                  <a:lnTo>
                    <a:pt x="569" y="683"/>
                  </a:lnTo>
                  <a:lnTo>
                    <a:pt x="541" y="727"/>
                  </a:lnTo>
                  <a:lnTo>
                    <a:pt x="519" y="773"/>
                  </a:lnTo>
                  <a:lnTo>
                    <a:pt x="500" y="822"/>
                  </a:lnTo>
                  <a:lnTo>
                    <a:pt x="487" y="872"/>
                  </a:lnTo>
                  <a:lnTo>
                    <a:pt x="478" y="925"/>
                  </a:lnTo>
                  <a:lnTo>
                    <a:pt x="475" y="979"/>
                  </a:lnTo>
                  <a:lnTo>
                    <a:pt x="478" y="1032"/>
                  </a:lnTo>
                  <a:lnTo>
                    <a:pt x="486" y="1083"/>
                  </a:lnTo>
                  <a:lnTo>
                    <a:pt x="499" y="1133"/>
                  </a:lnTo>
                  <a:lnTo>
                    <a:pt x="516" y="1180"/>
                  </a:lnTo>
                  <a:lnTo>
                    <a:pt x="537" y="1225"/>
                  </a:lnTo>
                  <a:lnTo>
                    <a:pt x="563" y="1267"/>
                  </a:lnTo>
                  <a:lnTo>
                    <a:pt x="593" y="1307"/>
                  </a:lnTo>
                  <a:lnTo>
                    <a:pt x="626" y="1343"/>
                  </a:lnTo>
                  <a:lnTo>
                    <a:pt x="663" y="1376"/>
                  </a:lnTo>
                  <a:lnTo>
                    <a:pt x="702" y="1407"/>
                  </a:lnTo>
                  <a:lnTo>
                    <a:pt x="744" y="1432"/>
                  </a:lnTo>
                  <a:lnTo>
                    <a:pt x="789" y="1454"/>
                  </a:lnTo>
                  <a:lnTo>
                    <a:pt x="836" y="1471"/>
                  </a:lnTo>
                  <a:lnTo>
                    <a:pt x="886" y="1484"/>
                  </a:lnTo>
                  <a:lnTo>
                    <a:pt x="936" y="1491"/>
                  </a:lnTo>
                  <a:lnTo>
                    <a:pt x="989" y="1494"/>
                  </a:lnTo>
                  <a:lnTo>
                    <a:pt x="1004" y="1494"/>
                  </a:lnTo>
                  <a:lnTo>
                    <a:pt x="1018" y="1493"/>
                  </a:lnTo>
                  <a:lnTo>
                    <a:pt x="829" y="1705"/>
                  </a:lnTo>
                  <a:lnTo>
                    <a:pt x="1052" y="1968"/>
                  </a:lnTo>
                  <a:lnTo>
                    <a:pt x="1020" y="1970"/>
                  </a:lnTo>
                  <a:lnTo>
                    <a:pt x="989" y="1970"/>
                  </a:lnTo>
                  <a:lnTo>
                    <a:pt x="912" y="1967"/>
                  </a:lnTo>
                  <a:lnTo>
                    <a:pt x="836" y="1959"/>
                  </a:lnTo>
                  <a:lnTo>
                    <a:pt x="762" y="1944"/>
                  </a:lnTo>
                  <a:lnTo>
                    <a:pt x="691" y="1924"/>
                  </a:lnTo>
                  <a:lnTo>
                    <a:pt x="621" y="1900"/>
                  </a:lnTo>
                  <a:lnTo>
                    <a:pt x="554" y="1869"/>
                  </a:lnTo>
                  <a:lnTo>
                    <a:pt x="489" y="1835"/>
                  </a:lnTo>
                  <a:lnTo>
                    <a:pt x="428" y="1796"/>
                  </a:lnTo>
                  <a:lnTo>
                    <a:pt x="370" y="1753"/>
                  </a:lnTo>
                  <a:lnTo>
                    <a:pt x="315" y="1705"/>
                  </a:lnTo>
                  <a:lnTo>
                    <a:pt x="264" y="1654"/>
                  </a:lnTo>
                  <a:lnTo>
                    <a:pt x="217" y="1600"/>
                  </a:lnTo>
                  <a:lnTo>
                    <a:pt x="174" y="1541"/>
                  </a:lnTo>
                  <a:lnTo>
                    <a:pt x="135" y="1480"/>
                  </a:lnTo>
                  <a:lnTo>
                    <a:pt x="101" y="1415"/>
                  </a:lnTo>
                  <a:lnTo>
                    <a:pt x="71" y="1348"/>
                  </a:lnTo>
                  <a:lnTo>
                    <a:pt x="46" y="1278"/>
                  </a:lnTo>
                  <a:lnTo>
                    <a:pt x="26" y="1207"/>
                  </a:lnTo>
                  <a:lnTo>
                    <a:pt x="11" y="1133"/>
                  </a:lnTo>
                  <a:lnTo>
                    <a:pt x="3" y="1057"/>
                  </a:lnTo>
                  <a:lnTo>
                    <a:pt x="0" y="979"/>
                  </a:lnTo>
                  <a:lnTo>
                    <a:pt x="3" y="902"/>
                  </a:lnTo>
                  <a:lnTo>
                    <a:pt x="12" y="826"/>
                  </a:lnTo>
                  <a:lnTo>
                    <a:pt x="26" y="751"/>
                  </a:lnTo>
                  <a:lnTo>
                    <a:pt x="46" y="680"/>
                  </a:lnTo>
                  <a:lnTo>
                    <a:pt x="71" y="610"/>
                  </a:lnTo>
                  <a:lnTo>
                    <a:pt x="102" y="542"/>
                  </a:lnTo>
                  <a:lnTo>
                    <a:pt x="135" y="478"/>
                  </a:lnTo>
                  <a:lnTo>
                    <a:pt x="175" y="417"/>
                  </a:lnTo>
                  <a:lnTo>
                    <a:pt x="218" y="358"/>
                  </a:lnTo>
                  <a:lnTo>
                    <a:pt x="266" y="303"/>
                  </a:lnTo>
                  <a:lnTo>
                    <a:pt x="318" y="252"/>
                  </a:lnTo>
                  <a:lnTo>
                    <a:pt x="373" y="204"/>
                  </a:lnTo>
                  <a:lnTo>
                    <a:pt x="431" y="161"/>
                  </a:lnTo>
                  <a:lnTo>
                    <a:pt x="493" y="122"/>
                  </a:lnTo>
                  <a:lnTo>
                    <a:pt x="557" y="88"/>
                  </a:lnTo>
                  <a:lnTo>
                    <a:pt x="625" y="58"/>
                  </a:lnTo>
                  <a:lnTo>
                    <a:pt x="695" y="34"/>
                  </a:lnTo>
                  <a:lnTo>
                    <a:pt x="766" y="14"/>
                  </a:lnTo>
                  <a:lnTo>
                    <a:pt x="840"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3"/>
            <p:cNvSpPr>
              <a:spLocks/>
            </p:cNvSpPr>
            <p:nvPr/>
          </p:nvSpPr>
          <p:spPr bwMode="auto">
            <a:xfrm>
              <a:off x="5829938" y="2594607"/>
              <a:ext cx="1243330" cy="2344953"/>
            </a:xfrm>
            <a:custGeom>
              <a:avLst/>
              <a:gdLst/>
              <a:ahLst/>
              <a:cxnLst>
                <a:cxn ang="0">
                  <a:pos x="55" y="0"/>
                </a:cxn>
                <a:cxn ang="0">
                  <a:pos x="208" y="12"/>
                </a:cxn>
                <a:cxn ang="0">
                  <a:pos x="354" y="46"/>
                </a:cxn>
                <a:cxn ang="0">
                  <a:pos x="490" y="100"/>
                </a:cxn>
                <a:cxn ang="0">
                  <a:pos x="615" y="174"/>
                </a:cxn>
                <a:cxn ang="0">
                  <a:pos x="728" y="265"/>
                </a:cxn>
                <a:cxn ang="0">
                  <a:pos x="827" y="371"/>
                </a:cxn>
                <a:cxn ang="0">
                  <a:pos x="909" y="491"/>
                </a:cxn>
                <a:cxn ang="0">
                  <a:pos x="974" y="622"/>
                </a:cxn>
                <a:cxn ang="0">
                  <a:pos x="1018" y="763"/>
                </a:cxn>
                <a:cxn ang="0">
                  <a:pos x="1042" y="913"/>
                </a:cxn>
                <a:cxn ang="0">
                  <a:pos x="1042" y="1068"/>
                </a:cxn>
                <a:cxn ang="0">
                  <a:pos x="1018" y="1217"/>
                </a:cxn>
                <a:cxn ang="0">
                  <a:pos x="974" y="1358"/>
                </a:cxn>
                <a:cxn ang="0">
                  <a:pos x="911" y="1489"/>
                </a:cxn>
                <a:cxn ang="0">
                  <a:pos x="829" y="1608"/>
                </a:cxn>
                <a:cxn ang="0">
                  <a:pos x="731" y="1714"/>
                </a:cxn>
                <a:cxn ang="0">
                  <a:pos x="619" y="1805"/>
                </a:cxn>
                <a:cxn ang="0">
                  <a:pos x="494" y="1879"/>
                </a:cxn>
                <a:cxn ang="0">
                  <a:pos x="358" y="1934"/>
                </a:cxn>
                <a:cxn ang="0">
                  <a:pos x="213" y="1969"/>
                </a:cxn>
                <a:cxn ang="0">
                  <a:pos x="211" y="1481"/>
                </a:cxn>
                <a:cxn ang="0">
                  <a:pos x="303" y="1441"/>
                </a:cxn>
                <a:cxn ang="0">
                  <a:pos x="384" y="1386"/>
                </a:cxn>
                <a:cxn ang="0">
                  <a:pos x="452" y="1317"/>
                </a:cxn>
                <a:cxn ang="0">
                  <a:pos x="507" y="1235"/>
                </a:cxn>
                <a:cxn ang="0">
                  <a:pos x="546" y="1143"/>
                </a:cxn>
                <a:cxn ang="0">
                  <a:pos x="565" y="1043"/>
                </a:cxn>
                <a:cxn ang="0">
                  <a:pos x="565" y="938"/>
                </a:cxn>
                <a:cxn ang="0">
                  <a:pos x="545" y="838"/>
                </a:cxn>
                <a:cxn ang="0">
                  <a:pos x="506" y="745"/>
                </a:cxn>
                <a:cxn ang="0">
                  <a:pos x="451" y="663"/>
                </a:cxn>
                <a:cxn ang="0">
                  <a:pos x="382" y="594"/>
                </a:cxn>
                <a:cxn ang="0">
                  <a:pos x="300" y="539"/>
                </a:cxn>
                <a:cxn ang="0">
                  <a:pos x="208" y="500"/>
                </a:cxn>
                <a:cxn ang="0">
                  <a:pos x="108" y="479"/>
                </a:cxn>
                <a:cxn ang="0">
                  <a:pos x="44" y="477"/>
                </a:cxn>
                <a:cxn ang="0">
                  <a:pos x="3" y="1"/>
                </a:cxn>
              </a:cxnLst>
              <a:rect l="0" t="0" r="r" b="b"/>
              <a:pathLst>
                <a:path w="1044" h="1969">
                  <a:moveTo>
                    <a:pt x="29" y="0"/>
                  </a:moveTo>
                  <a:lnTo>
                    <a:pt x="55" y="0"/>
                  </a:lnTo>
                  <a:lnTo>
                    <a:pt x="132" y="2"/>
                  </a:lnTo>
                  <a:lnTo>
                    <a:pt x="208" y="12"/>
                  </a:lnTo>
                  <a:lnTo>
                    <a:pt x="282" y="26"/>
                  </a:lnTo>
                  <a:lnTo>
                    <a:pt x="354" y="46"/>
                  </a:lnTo>
                  <a:lnTo>
                    <a:pt x="423" y="70"/>
                  </a:lnTo>
                  <a:lnTo>
                    <a:pt x="490" y="100"/>
                  </a:lnTo>
                  <a:lnTo>
                    <a:pt x="554" y="135"/>
                  </a:lnTo>
                  <a:lnTo>
                    <a:pt x="615" y="174"/>
                  </a:lnTo>
                  <a:lnTo>
                    <a:pt x="674" y="217"/>
                  </a:lnTo>
                  <a:lnTo>
                    <a:pt x="728" y="265"/>
                  </a:lnTo>
                  <a:lnTo>
                    <a:pt x="780" y="316"/>
                  </a:lnTo>
                  <a:lnTo>
                    <a:pt x="827" y="371"/>
                  </a:lnTo>
                  <a:lnTo>
                    <a:pt x="870" y="430"/>
                  </a:lnTo>
                  <a:lnTo>
                    <a:pt x="909" y="491"/>
                  </a:lnTo>
                  <a:lnTo>
                    <a:pt x="944" y="555"/>
                  </a:lnTo>
                  <a:lnTo>
                    <a:pt x="974" y="622"/>
                  </a:lnTo>
                  <a:lnTo>
                    <a:pt x="998" y="692"/>
                  </a:lnTo>
                  <a:lnTo>
                    <a:pt x="1018" y="763"/>
                  </a:lnTo>
                  <a:lnTo>
                    <a:pt x="1032" y="838"/>
                  </a:lnTo>
                  <a:lnTo>
                    <a:pt x="1042" y="913"/>
                  </a:lnTo>
                  <a:lnTo>
                    <a:pt x="1044" y="990"/>
                  </a:lnTo>
                  <a:lnTo>
                    <a:pt x="1042" y="1068"/>
                  </a:lnTo>
                  <a:lnTo>
                    <a:pt x="1033" y="1143"/>
                  </a:lnTo>
                  <a:lnTo>
                    <a:pt x="1018" y="1217"/>
                  </a:lnTo>
                  <a:lnTo>
                    <a:pt x="999" y="1288"/>
                  </a:lnTo>
                  <a:lnTo>
                    <a:pt x="974" y="1358"/>
                  </a:lnTo>
                  <a:lnTo>
                    <a:pt x="945" y="1425"/>
                  </a:lnTo>
                  <a:lnTo>
                    <a:pt x="911" y="1489"/>
                  </a:lnTo>
                  <a:lnTo>
                    <a:pt x="871" y="1550"/>
                  </a:lnTo>
                  <a:lnTo>
                    <a:pt x="829" y="1608"/>
                  </a:lnTo>
                  <a:lnTo>
                    <a:pt x="782" y="1663"/>
                  </a:lnTo>
                  <a:lnTo>
                    <a:pt x="731" y="1714"/>
                  </a:lnTo>
                  <a:lnTo>
                    <a:pt x="676" y="1762"/>
                  </a:lnTo>
                  <a:lnTo>
                    <a:pt x="619" y="1805"/>
                  </a:lnTo>
                  <a:lnTo>
                    <a:pt x="558" y="1845"/>
                  </a:lnTo>
                  <a:lnTo>
                    <a:pt x="494" y="1879"/>
                  </a:lnTo>
                  <a:lnTo>
                    <a:pt x="427" y="1909"/>
                  </a:lnTo>
                  <a:lnTo>
                    <a:pt x="358" y="1934"/>
                  </a:lnTo>
                  <a:lnTo>
                    <a:pt x="287" y="1954"/>
                  </a:lnTo>
                  <a:lnTo>
                    <a:pt x="213" y="1969"/>
                  </a:lnTo>
                  <a:lnTo>
                    <a:pt x="0" y="1716"/>
                  </a:lnTo>
                  <a:lnTo>
                    <a:pt x="211" y="1481"/>
                  </a:lnTo>
                  <a:lnTo>
                    <a:pt x="258" y="1463"/>
                  </a:lnTo>
                  <a:lnTo>
                    <a:pt x="303" y="1441"/>
                  </a:lnTo>
                  <a:lnTo>
                    <a:pt x="344" y="1416"/>
                  </a:lnTo>
                  <a:lnTo>
                    <a:pt x="384" y="1386"/>
                  </a:lnTo>
                  <a:lnTo>
                    <a:pt x="419" y="1352"/>
                  </a:lnTo>
                  <a:lnTo>
                    <a:pt x="452" y="1317"/>
                  </a:lnTo>
                  <a:lnTo>
                    <a:pt x="482" y="1277"/>
                  </a:lnTo>
                  <a:lnTo>
                    <a:pt x="507" y="1235"/>
                  </a:lnTo>
                  <a:lnTo>
                    <a:pt x="529" y="1190"/>
                  </a:lnTo>
                  <a:lnTo>
                    <a:pt x="546" y="1143"/>
                  </a:lnTo>
                  <a:lnTo>
                    <a:pt x="558" y="1094"/>
                  </a:lnTo>
                  <a:lnTo>
                    <a:pt x="565" y="1043"/>
                  </a:lnTo>
                  <a:lnTo>
                    <a:pt x="568" y="990"/>
                  </a:lnTo>
                  <a:lnTo>
                    <a:pt x="565" y="938"/>
                  </a:lnTo>
                  <a:lnTo>
                    <a:pt x="558" y="887"/>
                  </a:lnTo>
                  <a:lnTo>
                    <a:pt x="545" y="838"/>
                  </a:lnTo>
                  <a:lnTo>
                    <a:pt x="528" y="791"/>
                  </a:lnTo>
                  <a:lnTo>
                    <a:pt x="506" y="745"/>
                  </a:lnTo>
                  <a:lnTo>
                    <a:pt x="481" y="703"/>
                  </a:lnTo>
                  <a:lnTo>
                    <a:pt x="451" y="663"/>
                  </a:lnTo>
                  <a:lnTo>
                    <a:pt x="418" y="627"/>
                  </a:lnTo>
                  <a:lnTo>
                    <a:pt x="382" y="594"/>
                  </a:lnTo>
                  <a:lnTo>
                    <a:pt x="342" y="564"/>
                  </a:lnTo>
                  <a:lnTo>
                    <a:pt x="300" y="539"/>
                  </a:lnTo>
                  <a:lnTo>
                    <a:pt x="255" y="517"/>
                  </a:lnTo>
                  <a:lnTo>
                    <a:pt x="208" y="500"/>
                  </a:lnTo>
                  <a:lnTo>
                    <a:pt x="159" y="487"/>
                  </a:lnTo>
                  <a:lnTo>
                    <a:pt x="108" y="479"/>
                  </a:lnTo>
                  <a:lnTo>
                    <a:pt x="55" y="477"/>
                  </a:lnTo>
                  <a:lnTo>
                    <a:pt x="44" y="477"/>
                  </a:lnTo>
                  <a:lnTo>
                    <a:pt x="230" y="263"/>
                  </a:lnTo>
                  <a:lnTo>
                    <a:pt x="3" y="1"/>
                  </a:lnTo>
                  <a:lnTo>
                    <a:pt x="29"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rot="16200000">
              <a:off x="5141870" y="3025811"/>
              <a:ext cx="1657782"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Output / calculation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7" name="TextBox 6"/>
            <p:cNvSpPr txBox="1"/>
            <p:nvPr/>
          </p:nvSpPr>
          <p:spPr>
            <a:xfrm rot="5079791">
              <a:off x="5019900" y="3016775"/>
              <a:ext cx="1589678"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Management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17" name="TextBox 16"/>
            <p:cNvSpPr txBox="1"/>
            <p:nvPr/>
          </p:nvSpPr>
          <p:spPr>
            <a:xfrm rot="4960984">
              <a:off x="4021853" y="3058059"/>
              <a:ext cx="2140417"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8" name="TextBox 17"/>
            <p:cNvSpPr txBox="1"/>
            <p:nvPr/>
          </p:nvSpPr>
          <p:spPr>
            <a:xfrm rot="1798890">
              <a:off x="4409669" y="3790556"/>
              <a:ext cx="2140406" cy="1493395"/>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9" name="Oval 18"/>
            <p:cNvSpPr/>
            <p:nvPr/>
          </p:nvSpPr>
          <p:spPr>
            <a:xfrm flipH="1">
              <a:off x="5374235" y="3238387"/>
              <a:ext cx="1066336" cy="10663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20" name="Oval 19"/>
            <p:cNvSpPr/>
            <p:nvPr/>
          </p:nvSpPr>
          <p:spPr>
            <a:xfrm flipH="1">
              <a:off x="5374235" y="3247013"/>
              <a:ext cx="1066336" cy="1066339"/>
            </a:xfrm>
            <a:prstGeom prst="ellipse">
              <a:avLst/>
            </a:prstGeom>
            <a:solidFill>
              <a:schemeClr val="accent1">
                <a:lumMod val="75000"/>
              </a:schemeClr>
            </a:solidFill>
            <a:ln>
              <a:noFill/>
            </a:ln>
            <a:effectLst>
              <a:innerShdw blurRad="10033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Growth Module</a:t>
              </a:r>
            </a:p>
          </p:txBody>
        </p:sp>
        <p:sp>
          <p:nvSpPr>
            <p:cNvPr id="22" name="Rectangle 21"/>
            <p:cNvSpPr/>
            <p:nvPr/>
          </p:nvSpPr>
          <p:spPr>
            <a:xfrm>
              <a:off x="4126965" y="5117122"/>
              <a:ext cx="3428984"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flipH="1">
              <a:off x="5452624" y="3243846"/>
              <a:ext cx="914396" cy="627025"/>
            </a:xfrm>
            <a:prstGeom prst="ellipse">
              <a:avLst/>
            </a:prstGeom>
            <a:gradFill flip="none" rotWithShape="1">
              <a:gsLst>
                <a:gs pos="40000">
                  <a:schemeClr val="bg1">
                    <a:shade val="30000"/>
                    <a:satMod val="115000"/>
                    <a:alpha val="0"/>
                  </a:schemeClr>
                </a:gs>
                <a:gs pos="100000">
                  <a:schemeClr val="bg1">
                    <a:shade val="100000"/>
                    <a:satMod val="115000"/>
                    <a:alpha val="9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6352636" y="5253794"/>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26" name="Rectangle 25"/>
            <p:cNvSpPr/>
            <p:nvPr/>
          </p:nvSpPr>
          <p:spPr>
            <a:xfrm>
              <a:off x="7593038"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029747" y="511021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8111620" y="5111872"/>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8193257" y="5111835"/>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Can 29"/>
            <p:cNvSpPr/>
            <p:nvPr/>
          </p:nvSpPr>
          <p:spPr>
            <a:xfrm>
              <a:off x="8314961" y="4967103"/>
              <a:ext cx="990595" cy="792000"/>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1" name="Can 30"/>
            <p:cNvSpPr/>
            <p:nvPr/>
          </p:nvSpPr>
          <p:spPr>
            <a:xfrm>
              <a:off x="8328542" y="4651386"/>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2" name="Can 31"/>
            <p:cNvSpPr/>
            <p:nvPr/>
          </p:nvSpPr>
          <p:spPr>
            <a:xfrm>
              <a:off x="8319488" y="4293020"/>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3" name="Rectangle 32"/>
            <p:cNvSpPr/>
            <p:nvPr/>
          </p:nvSpPr>
          <p:spPr>
            <a:xfrm>
              <a:off x="3694703"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p:cNvSpPr/>
            <p:nvPr/>
          </p:nvSpPr>
          <p:spPr>
            <a:xfrm rot="16200000">
              <a:off x="3084012" y="5310356"/>
              <a:ext cx="550800" cy="152399"/>
            </a:xfrm>
            <a:prstGeom prst="triangle">
              <a:avLst>
                <a:gd name="adj" fmla="val 516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an 34"/>
            <p:cNvSpPr/>
            <p:nvPr/>
          </p:nvSpPr>
          <p:spPr>
            <a:xfrm>
              <a:off x="2250754" y="4948984"/>
              <a:ext cx="990595" cy="762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6" name="TextBox 35"/>
            <p:cNvSpPr txBox="1"/>
            <p:nvPr/>
          </p:nvSpPr>
          <p:spPr>
            <a:xfrm>
              <a:off x="4219046" y="5252359"/>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37" name="Rectangle 36"/>
            <p:cNvSpPr/>
            <p:nvPr/>
          </p:nvSpPr>
          <p:spPr>
            <a:xfrm>
              <a:off x="3435011" y="511345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3521056" y="5112968"/>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607462" y="511269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itle 41"/>
          <p:cNvSpPr txBox="1">
            <a:spLocks/>
          </p:cNvSpPr>
          <p:nvPr/>
        </p:nvSpPr>
        <p:spPr>
          <a:xfrm>
            <a:off x="431371" y="116632"/>
            <a:ext cx="11329259" cy="720080"/>
          </a:xfrm>
          <a:prstGeom prst="rect">
            <a:avLst/>
          </a:prstGeom>
        </p:spPr>
        <p:txBody>
          <a:bodyPr vert="horz" lIns="91440" tIns="45720" rIns="91440" bIns="45720" rtlCol="0" anchor="ctr">
            <a:normAutofit/>
          </a:bodyPr>
          <a:lstStyle>
            <a:lvl1pPr algn="l"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
                <a:srgbClr val="008000"/>
              </a:buClr>
              <a:buSzTx/>
              <a:buFont typeface="Wingdings" pitchFamily="2" charset="2"/>
              <a:buChar char="§"/>
              <a:tabLst/>
              <a:defRPr/>
            </a:pPr>
            <a:r>
              <a:rPr kumimoji="0" lang="en-GB" sz="3600" b="1" i="0" u="none" strike="noStrike" kern="1200" cap="none" spc="0" normalizeH="0" baseline="0" noProof="0" dirty="0">
                <a:ln>
                  <a:noFill/>
                </a:ln>
                <a:solidFill>
                  <a:srgbClr val="008000"/>
                </a:solidFill>
                <a:effectLst/>
                <a:uLnTx/>
                <a:uFillTx/>
                <a:latin typeface="Trebuchet MS" pitchFamily="34" charset="0"/>
                <a:ea typeface="+mj-ea"/>
                <a:cs typeface="+mj-cs"/>
              </a:rPr>
              <a:t>Forest model</a:t>
            </a:r>
            <a:endParaRPr kumimoji="0" lang="pt-PT" sz="3600" b="1" i="0" u="none" strike="noStrike" kern="1200" cap="none" spc="0" normalizeH="0" baseline="0" noProof="0" dirty="0">
              <a:ln>
                <a:noFill/>
              </a:ln>
              <a:solidFill>
                <a:srgbClr val="008000"/>
              </a:solidFill>
              <a:effectLst/>
              <a:uLnTx/>
              <a:uFillTx/>
              <a:latin typeface="Trebuchet MS" pitchFamily="34" charset="0"/>
              <a:ea typeface="+mj-ea"/>
              <a:cs typeface="+mj-cs"/>
            </a:endParaRPr>
          </a:p>
        </p:txBody>
      </p:sp>
      <p:pic>
        <p:nvPicPr>
          <p:cNvPr id="5" name="Picture 4"/>
          <p:cNvPicPr>
            <a:picLocks noChangeAspect="1"/>
          </p:cNvPicPr>
          <p:nvPr/>
        </p:nvPicPr>
        <p:blipFill rotWithShape="1">
          <a:blip r:embed="rId3"/>
          <a:srcRect t="85595"/>
          <a:stretch/>
        </p:blipFill>
        <p:spPr>
          <a:xfrm>
            <a:off x="3608568" y="5301208"/>
            <a:ext cx="5194242" cy="732405"/>
          </a:xfrm>
          <a:prstGeom prst="rect">
            <a:avLst/>
          </a:prstGeom>
        </p:spPr>
      </p:pic>
      <p:sp>
        <p:nvSpPr>
          <p:cNvPr id="40" name="Freeform 39"/>
          <p:cNvSpPr>
            <a:spLocks/>
          </p:cNvSpPr>
          <p:nvPr/>
        </p:nvSpPr>
        <p:spPr bwMode="auto">
          <a:xfrm>
            <a:off x="6205689" y="4347954"/>
            <a:ext cx="2342158" cy="1673334"/>
          </a:xfrm>
          <a:custGeom>
            <a:avLst/>
            <a:gdLst>
              <a:gd name="T0" fmla="*/ 772 w 772"/>
              <a:gd name="T1" fmla="*/ 71 h 552"/>
              <a:gd name="T2" fmla="*/ 609 w 772"/>
              <a:gd name="T3" fmla="*/ 111 h 552"/>
              <a:gd name="T4" fmla="*/ 534 w 772"/>
              <a:gd name="T5" fmla="*/ 0 h 552"/>
              <a:gd name="T6" fmla="*/ 56 w 772"/>
              <a:gd name="T7" fmla="*/ 312 h 552"/>
              <a:gd name="T8" fmla="*/ 0 w 772"/>
              <a:gd name="T9" fmla="*/ 434 h 552"/>
              <a:gd name="T10" fmla="*/ 118 w 772"/>
              <a:gd name="T11" fmla="*/ 552 h 552"/>
              <a:gd name="T12" fmla="*/ 772 w 772"/>
              <a:gd name="T13" fmla="*/ 71 h 552"/>
            </a:gdLst>
            <a:ahLst/>
            <a:cxnLst>
              <a:cxn ang="0">
                <a:pos x="T0" y="T1"/>
              </a:cxn>
              <a:cxn ang="0">
                <a:pos x="T2" y="T3"/>
              </a:cxn>
              <a:cxn ang="0">
                <a:pos x="T4" y="T5"/>
              </a:cxn>
              <a:cxn ang="0">
                <a:pos x="T6" y="T7"/>
              </a:cxn>
              <a:cxn ang="0">
                <a:pos x="T8" y="T9"/>
              </a:cxn>
              <a:cxn ang="0">
                <a:pos x="T10" y="T11"/>
              </a:cxn>
              <a:cxn ang="0">
                <a:pos x="T12" y="T13"/>
              </a:cxn>
            </a:cxnLst>
            <a:rect l="0" t="0" r="r" b="b"/>
            <a:pathLst>
              <a:path w="772" h="552">
                <a:moveTo>
                  <a:pt x="772" y="71"/>
                </a:moveTo>
                <a:cubicBezTo>
                  <a:pt x="609" y="111"/>
                  <a:pt x="609" y="111"/>
                  <a:pt x="609" y="111"/>
                </a:cubicBezTo>
                <a:cubicBezTo>
                  <a:pt x="534" y="0"/>
                  <a:pt x="534" y="0"/>
                  <a:pt x="534" y="0"/>
                </a:cubicBezTo>
                <a:cubicBezTo>
                  <a:pt x="439" y="173"/>
                  <a:pt x="262" y="295"/>
                  <a:pt x="56" y="312"/>
                </a:cubicBezTo>
                <a:cubicBezTo>
                  <a:pt x="0" y="434"/>
                  <a:pt x="0" y="434"/>
                  <a:pt x="0" y="434"/>
                </a:cubicBezTo>
                <a:cubicBezTo>
                  <a:pt x="118" y="552"/>
                  <a:pt x="118" y="552"/>
                  <a:pt x="118" y="552"/>
                </a:cubicBezTo>
                <a:cubicBezTo>
                  <a:pt x="408" y="513"/>
                  <a:pt x="652" y="327"/>
                  <a:pt x="772" y="71"/>
                </a:cubicBez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TextBox 44"/>
          <p:cNvSpPr txBox="1"/>
          <p:nvPr/>
        </p:nvSpPr>
        <p:spPr>
          <a:xfrm>
            <a:off x="6871076" y="5507940"/>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48" name="TextBox 47"/>
          <p:cNvSpPr txBox="1"/>
          <p:nvPr/>
        </p:nvSpPr>
        <p:spPr>
          <a:xfrm>
            <a:off x="3956732" y="5505981"/>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46" name="TextBox 45"/>
          <p:cNvSpPr txBox="1"/>
          <p:nvPr/>
        </p:nvSpPr>
        <p:spPr>
          <a:xfrm rot="19746667">
            <a:off x="5811954" y="3904260"/>
            <a:ext cx="2154774" cy="1452435"/>
          </a:xfrm>
          <a:prstGeom prst="rect">
            <a:avLst/>
          </a:prstGeom>
          <a:noFill/>
        </p:spPr>
        <p:txBody>
          <a:bodyPr wrap="none" rtlCol="0">
            <a:prstTxWarp prst="textArchDown">
              <a:avLst/>
            </a:prstTxWarp>
            <a:spAutoFit/>
          </a:bodyPr>
          <a:lstStyle/>
          <a:p>
            <a:pPr algn="ctr">
              <a:lnSpc>
                <a:spcPct val="90000"/>
              </a:lnSpc>
            </a:pPr>
            <a:r>
              <a:rPr lang="en-US" b="1" dirty="0">
                <a:solidFill>
                  <a:schemeClr val="bg1"/>
                </a:solidFill>
                <a:latin typeface="Arial" panose="020B0604020202020204" pitchFamily="34" charset="0"/>
                <a:cs typeface="Arial" pitchFamily="34" charset="0"/>
              </a:rPr>
              <a:t>Initialization</a:t>
            </a:r>
          </a:p>
          <a:p>
            <a:pPr algn="ctr">
              <a:lnSpc>
                <a:spcPct val="90000"/>
              </a:lnSpc>
            </a:pPr>
            <a:r>
              <a:rPr lang="en-US" b="1" dirty="0">
                <a:solidFill>
                  <a:schemeClr val="bg1"/>
                </a:solidFill>
                <a:latin typeface="Arial" panose="020B0604020202020204" pitchFamily="34" charset="0"/>
                <a:cs typeface="Arial" pitchFamily="34" charset="0"/>
              </a:rPr>
              <a:t>Module</a:t>
            </a:r>
          </a:p>
        </p:txBody>
      </p:sp>
    </p:spTree>
    <p:extLst>
      <p:ext uri="{BB962C8B-B14F-4D97-AF65-F5344CB8AC3E}">
        <p14:creationId xmlns:p14="http://schemas.microsoft.com/office/powerpoint/2010/main" val="414677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620077" y="965557"/>
            <a:ext cx="5191879" cy="508276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3" name="Group 42"/>
          <p:cNvGrpSpPr>
            <a:grpSpLocks noChangeAspect="1"/>
          </p:cNvGrpSpPr>
          <p:nvPr/>
        </p:nvGrpSpPr>
        <p:grpSpPr>
          <a:xfrm>
            <a:off x="1268527" y="1875958"/>
            <a:ext cx="9654946" cy="4322473"/>
            <a:chOff x="2250754" y="2594607"/>
            <a:chExt cx="7068383" cy="3164496"/>
          </a:xfrm>
        </p:grpSpPr>
        <p:sp>
          <p:nvSpPr>
            <p:cNvPr id="3" name="Freeform 2"/>
            <p:cNvSpPr>
              <a:spLocks/>
            </p:cNvSpPr>
            <p:nvPr/>
          </p:nvSpPr>
          <p:spPr bwMode="auto">
            <a:xfrm>
              <a:off x="4717610" y="2607708"/>
              <a:ext cx="1262385" cy="2346143"/>
            </a:xfrm>
            <a:custGeom>
              <a:avLst/>
              <a:gdLst/>
              <a:ahLst/>
              <a:cxnLst>
                <a:cxn ang="0">
                  <a:pos x="1060" y="254"/>
                </a:cxn>
                <a:cxn ang="0">
                  <a:pos x="808" y="498"/>
                </a:cxn>
                <a:cxn ang="0">
                  <a:pos x="716" y="544"/>
                </a:cxn>
                <a:cxn ang="0">
                  <a:pos x="635" y="606"/>
                </a:cxn>
                <a:cxn ang="0">
                  <a:pos x="569" y="683"/>
                </a:cxn>
                <a:cxn ang="0">
                  <a:pos x="519" y="773"/>
                </a:cxn>
                <a:cxn ang="0">
                  <a:pos x="487" y="872"/>
                </a:cxn>
                <a:cxn ang="0">
                  <a:pos x="475" y="979"/>
                </a:cxn>
                <a:cxn ang="0">
                  <a:pos x="486" y="1083"/>
                </a:cxn>
                <a:cxn ang="0">
                  <a:pos x="516" y="1180"/>
                </a:cxn>
                <a:cxn ang="0">
                  <a:pos x="563" y="1267"/>
                </a:cxn>
                <a:cxn ang="0">
                  <a:pos x="626" y="1343"/>
                </a:cxn>
                <a:cxn ang="0">
                  <a:pos x="702" y="1407"/>
                </a:cxn>
                <a:cxn ang="0">
                  <a:pos x="789" y="1454"/>
                </a:cxn>
                <a:cxn ang="0">
                  <a:pos x="886" y="1484"/>
                </a:cxn>
                <a:cxn ang="0">
                  <a:pos x="989" y="1494"/>
                </a:cxn>
                <a:cxn ang="0">
                  <a:pos x="1018" y="1493"/>
                </a:cxn>
                <a:cxn ang="0">
                  <a:pos x="1052" y="1968"/>
                </a:cxn>
                <a:cxn ang="0">
                  <a:pos x="989" y="1970"/>
                </a:cxn>
                <a:cxn ang="0">
                  <a:pos x="836" y="1959"/>
                </a:cxn>
                <a:cxn ang="0">
                  <a:pos x="691" y="1924"/>
                </a:cxn>
                <a:cxn ang="0">
                  <a:pos x="554" y="1869"/>
                </a:cxn>
                <a:cxn ang="0">
                  <a:pos x="428" y="1796"/>
                </a:cxn>
                <a:cxn ang="0">
                  <a:pos x="315" y="1705"/>
                </a:cxn>
                <a:cxn ang="0">
                  <a:pos x="217" y="1600"/>
                </a:cxn>
                <a:cxn ang="0">
                  <a:pos x="135" y="1480"/>
                </a:cxn>
                <a:cxn ang="0">
                  <a:pos x="71" y="1348"/>
                </a:cxn>
                <a:cxn ang="0">
                  <a:pos x="26" y="1207"/>
                </a:cxn>
                <a:cxn ang="0">
                  <a:pos x="3" y="1057"/>
                </a:cxn>
                <a:cxn ang="0">
                  <a:pos x="3" y="902"/>
                </a:cxn>
                <a:cxn ang="0">
                  <a:pos x="26" y="751"/>
                </a:cxn>
                <a:cxn ang="0">
                  <a:pos x="71" y="610"/>
                </a:cxn>
                <a:cxn ang="0">
                  <a:pos x="135" y="478"/>
                </a:cxn>
                <a:cxn ang="0">
                  <a:pos x="218" y="358"/>
                </a:cxn>
                <a:cxn ang="0">
                  <a:pos x="318" y="252"/>
                </a:cxn>
                <a:cxn ang="0">
                  <a:pos x="431" y="161"/>
                </a:cxn>
                <a:cxn ang="0">
                  <a:pos x="557" y="88"/>
                </a:cxn>
                <a:cxn ang="0">
                  <a:pos x="695" y="34"/>
                </a:cxn>
                <a:cxn ang="0">
                  <a:pos x="840" y="0"/>
                </a:cxn>
              </a:cxnLst>
              <a:rect l="0" t="0" r="r" b="b"/>
              <a:pathLst>
                <a:path w="1060" h="1970">
                  <a:moveTo>
                    <a:pt x="840" y="0"/>
                  </a:moveTo>
                  <a:lnTo>
                    <a:pt x="1060" y="254"/>
                  </a:lnTo>
                  <a:lnTo>
                    <a:pt x="858" y="482"/>
                  </a:lnTo>
                  <a:lnTo>
                    <a:pt x="808" y="498"/>
                  </a:lnTo>
                  <a:lnTo>
                    <a:pt x="761" y="518"/>
                  </a:lnTo>
                  <a:lnTo>
                    <a:pt x="716" y="544"/>
                  </a:lnTo>
                  <a:lnTo>
                    <a:pt x="675" y="573"/>
                  </a:lnTo>
                  <a:lnTo>
                    <a:pt x="635" y="606"/>
                  </a:lnTo>
                  <a:lnTo>
                    <a:pt x="600" y="643"/>
                  </a:lnTo>
                  <a:lnTo>
                    <a:pt x="569" y="683"/>
                  </a:lnTo>
                  <a:lnTo>
                    <a:pt x="541" y="727"/>
                  </a:lnTo>
                  <a:lnTo>
                    <a:pt x="519" y="773"/>
                  </a:lnTo>
                  <a:lnTo>
                    <a:pt x="500" y="822"/>
                  </a:lnTo>
                  <a:lnTo>
                    <a:pt x="487" y="872"/>
                  </a:lnTo>
                  <a:lnTo>
                    <a:pt x="478" y="925"/>
                  </a:lnTo>
                  <a:lnTo>
                    <a:pt x="475" y="979"/>
                  </a:lnTo>
                  <a:lnTo>
                    <a:pt x="478" y="1032"/>
                  </a:lnTo>
                  <a:lnTo>
                    <a:pt x="486" y="1083"/>
                  </a:lnTo>
                  <a:lnTo>
                    <a:pt x="499" y="1133"/>
                  </a:lnTo>
                  <a:lnTo>
                    <a:pt x="516" y="1180"/>
                  </a:lnTo>
                  <a:lnTo>
                    <a:pt x="537" y="1225"/>
                  </a:lnTo>
                  <a:lnTo>
                    <a:pt x="563" y="1267"/>
                  </a:lnTo>
                  <a:lnTo>
                    <a:pt x="593" y="1307"/>
                  </a:lnTo>
                  <a:lnTo>
                    <a:pt x="626" y="1343"/>
                  </a:lnTo>
                  <a:lnTo>
                    <a:pt x="663" y="1376"/>
                  </a:lnTo>
                  <a:lnTo>
                    <a:pt x="702" y="1407"/>
                  </a:lnTo>
                  <a:lnTo>
                    <a:pt x="744" y="1432"/>
                  </a:lnTo>
                  <a:lnTo>
                    <a:pt x="789" y="1454"/>
                  </a:lnTo>
                  <a:lnTo>
                    <a:pt x="836" y="1471"/>
                  </a:lnTo>
                  <a:lnTo>
                    <a:pt x="886" y="1484"/>
                  </a:lnTo>
                  <a:lnTo>
                    <a:pt x="936" y="1491"/>
                  </a:lnTo>
                  <a:lnTo>
                    <a:pt x="989" y="1494"/>
                  </a:lnTo>
                  <a:lnTo>
                    <a:pt x="1004" y="1494"/>
                  </a:lnTo>
                  <a:lnTo>
                    <a:pt x="1018" y="1493"/>
                  </a:lnTo>
                  <a:lnTo>
                    <a:pt x="829" y="1705"/>
                  </a:lnTo>
                  <a:lnTo>
                    <a:pt x="1052" y="1968"/>
                  </a:lnTo>
                  <a:lnTo>
                    <a:pt x="1020" y="1970"/>
                  </a:lnTo>
                  <a:lnTo>
                    <a:pt x="989" y="1970"/>
                  </a:lnTo>
                  <a:lnTo>
                    <a:pt x="912" y="1967"/>
                  </a:lnTo>
                  <a:lnTo>
                    <a:pt x="836" y="1959"/>
                  </a:lnTo>
                  <a:lnTo>
                    <a:pt x="762" y="1944"/>
                  </a:lnTo>
                  <a:lnTo>
                    <a:pt x="691" y="1924"/>
                  </a:lnTo>
                  <a:lnTo>
                    <a:pt x="621" y="1900"/>
                  </a:lnTo>
                  <a:lnTo>
                    <a:pt x="554" y="1869"/>
                  </a:lnTo>
                  <a:lnTo>
                    <a:pt x="489" y="1835"/>
                  </a:lnTo>
                  <a:lnTo>
                    <a:pt x="428" y="1796"/>
                  </a:lnTo>
                  <a:lnTo>
                    <a:pt x="370" y="1753"/>
                  </a:lnTo>
                  <a:lnTo>
                    <a:pt x="315" y="1705"/>
                  </a:lnTo>
                  <a:lnTo>
                    <a:pt x="264" y="1654"/>
                  </a:lnTo>
                  <a:lnTo>
                    <a:pt x="217" y="1600"/>
                  </a:lnTo>
                  <a:lnTo>
                    <a:pt x="174" y="1541"/>
                  </a:lnTo>
                  <a:lnTo>
                    <a:pt x="135" y="1480"/>
                  </a:lnTo>
                  <a:lnTo>
                    <a:pt x="101" y="1415"/>
                  </a:lnTo>
                  <a:lnTo>
                    <a:pt x="71" y="1348"/>
                  </a:lnTo>
                  <a:lnTo>
                    <a:pt x="46" y="1278"/>
                  </a:lnTo>
                  <a:lnTo>
                    <a:pt x="26" y="1207"/>
                  </a:lnTo>
                  <a:lnTo>
                    <a:pt x="11" y="1133"/>
                  </a:lnTo>
                  <a:lnTo>
                    <a:pt x="3" y="1057"/>
                  </a:lnTo>
                  <a:lnTo>
                    <a:pt x="0" y="979"/>
                  </a:lnTo>
                  <a:lnTo>
                    <a:pt x="3" y="902"/>
                  </a:lnTo>
                  <a:lnTo>
                    <a:pt x="12" y="826"/>
                  </a:lnTo>
                  <a:lnTo>
                    <a:pt x="26" y="751"/>
                  </a:lnTo>
                  <a:lnTo>
                    <a:pt x="46" y="680"/>
                  </a:lnTo>
                  <a:lnTo>
                    <a:pt x="71" y="610"/>
                  </a:lnTo>
                  <a:lnTo>
                    <a:pt x="102" y="542"/>
                  </a:lnTo>
                  <a:lnTo>
                    <a:pt x="135" y="478"/>
                  </a:lnTo>
                  <a:lnTo>
                    <a:pt x="175" y="417"/>
                  </a:lnTo>
                  <a:lnTo>
                    <a:pt x="218" y="358"/>
                  </a:lnTo>
                  <a:lnTo>
                    <a:pt x="266" y="303"/>
                  </a:lnTo>
                  <a:lnTo>
                    <a:pt x="318" y="252"/>
                  </a:lnTo>
                  <a:lnTo>
                    <a:pt x="373" y="204"/>
                  </a:lnTo>
                  <a:lnTo>
                    <a:pt x="431" y="161"/>
                  </a:lnTo>
                  <a:lnTo>
                    <a:pt x="493" y="122"/>
                  </a:lnTo>
                  <a:lnTo>
                    <a:pt x="557" y="88"/>
                  </a:lnTo>
                  <a:lnTo>
                    <a:pt x="625" y="58"/>
                  </a:lnTo>
                  <a:lnTo>
                    <a:pt x="695" y="34"/>
                  </a:lnTo>
                  <a:lnTo>
                    <a:pt x="766" y="14"/>
                  </a:lnTo>
                  <a:lnTo>
                    <a:pt x="840"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3"/>
            <p:cNvSpPr>
              <a:spLocks/>
            </p:cNvSpPr>
            <p:nvPr/>
          </p:nvSpPr>
          <p:spPr bwMode="auto">
            <a:xfrm>
              <a:off x="5829938" y="2594607"/>
              <a:ext cx="1243330" cy="2344953"/>
            </a:xfrm>
            <a:custGeom>
              <a:avLst/>
              <a:gdLst/>
              <a:ahLst/>
              <a:cxnLst>
                <a:cxn ang="0">
                  <a:pos x="55" y="0"/>
                </a:cxn>
                <a:cxn ang="0">
                  <a:pos x="208" y="12"/>
                </a:cxn>
                <a:cxn ang="0">
                  <a:pos x="354" y="46"/>
                </a:cxn>
                <a:cxn ang="0">
                  <a:pos x="490" y="100"/>
                </a:cxn>
                <a:cxn ang="0">
                  <a:pos x="615" y="174"/>
                </a:cxn>
                <a:cxn ang="0">
                  <a:pos x="728" y="265"/>
                </a:cxn>
                <a:cxn ang="0">
                  <a:pos x="827" y="371"/>
                </a:cxn>
                <a:cxn ang="0">
                  <a:pos x="909" y="491"/>
                </a:cxn>
                <a:cxn ang="0">
                  <a:pos x="974" y="622"/>
                </a:cxn>
                <a:cxn ang="0">
                  <a:pos x="1018" y="763"/>
                </a:cxn>
                <a:cxn ang="0">
                  <a:pos x="1042" y="913"/>
                </a:cxn>
                <a:cxn ang="0">
                  <a:pos x="1042" y="1068"/>
                </a:cxn>
                <a:cxn ang="0">
                  <a:pos x="1018" y="1217"/>
                </a:cxn>
                <a:cxn ang="0">
                  <a:pos x="974" y="1358"/>
                </a:cxn>
                <a:cxn ang="0">
                  <a:pos x="911" y="1489"/>
                </a:cxn>
                <a:cxn ang="0">
                  <a:pos x="829" y="1608"/>
                </a:cxn>
                <a:cxn ang="0">
                  <a:pos x="731" y="1714"/>
                </a:cxn>
                <a:cxn ang="0">
                  <a:pos x="619" y="1805"/>
                </a:cxn>
                <a:cxn ang="0">
                  <a:pos x="494" y="1879"/>
                </a:cxn>
                <a:cxn ang="0">
                  <a:pos x="358" y="1934"/>
                </a:cxn>
                <a:cxn ang="0">
                  <a:pos x="213" y="1969"/>
                </a:cxn>
                <a:cxn ang="0">
                  <a:pos x="211" y="1481"/>
                </a:cxn>
                <a:cxn ang="0">
                  <a:pos x="303" y="1441"/>
                </a:cxn>
                <a:cxn ang="0">
                  <a:pos x="384" y="1386"/>
                </a:cxn>
                <a:cxn ang="0">
                  <a:pos x="452" y="1317"/>
                </a:cxn>
                <a:cxn ang="0">
                  <a:pos x="507" y="1235"/>
                </a:cxn>
                <a:cxn ang="0">
                  <a:pos x="546" y="1143"/>
                </a:cxn>
                <a:cxn ang="0">
                  <a:pos x="565" y="1043"/>
                </a:cxn>
                <a:cxn ang="0">
                  <a:pos x="565" y="938"/>
                </a:cxn>
                <a:cxn ang="0">
                  <a:pos x="545" y="838"/>
                </a:cxn>
                <a:cxn ang="0">
                  <a:pos x="506" y="745"/>
                </a:cxn>
                <a:cxn ang="0">
                  <a:pos x="451" y="663"/>
                </a:cxn>
                <a:cxn ang="0">
                  <a:pos x="382" y="594"/>
                </a:cxn>
                <a:cxn ang="0">
                  <a:pos x="300" y="539"/>
                </a:cxn>
                <a:cxn ang="0">
                  <a:pos x="208" y="500"/>
                </a:cxn>
                <a:cxn ang="0">
                  <a:pos x="108" y="479"/>
                </a:cxn>
                <a:cxn ang="0">
                  <a:pos x="44" y="477"/>
                </a:cxn>
                <a:cxn ang="0">
                  <a:pos x="3" y="1"/>
                </a:cxn>
              </a:cxnLst>
              <a:rect l="0" t="0" r="r" b="b"/>
              <a:pathLst>
                <a:path w="1044" h="1969">
                  <a:moveTo>
                    <a:pt x="29" y="0"/>
                  </a:moveTo>
                  <a:lnTo>
                    <a:pt x="55" y="0"/>
                  </a:lnTo>
                  <a:lnTo>
                    <a:pt x="132" y="2"/>
                  </a:lnTo>
                  <a:lnTo>
                    <a:pt x="208" y="12"/>
                  </a:lnTo>
                  <a:lnTo>
                    <a:pt x="282" y="26"/>
                  </a:lnTo>
                  <a:lnTo>
                    <a:pt x="354" y="46"/>
                  </a:lnTo>
                  <a:lnTo>
                    <a:pt x="423" y="70"/>
                  </a:lnTo>
                  <a:lnTo>
                    <a:pt x="490" y="100"/>
                  </a:lnTo>
                  <a:lnTo>
                    <a:pt x="554" y="135"/>
                  </a:lnTo>
                  <a:lnTo>
                    <a:pt x="615" y="174"/>
                  </a:lnTo>
                  <a:lnTo>
                    <a:pt x="674" y="217"/>
                  </a:lnTo>
                  <a:lnTo>
                    <a:pt x="728" y="265"/>
                  </a:lnTo>
                  <a:lnTo>
                    <a:pt x="780" y="316"/>
                  </a:lnTo>
                  <a:lnTo>
                    <a:pt x="827" y="371"/>
                  </a:lnTo>
                  <a:lnTo>
                    <a:pt x="870" y="430"/>
                  </a:lnTo>
                  <a:lnTo>
                    <a:pt x="909" y="491"/>
                  </a:lnTo>
                  <a:lnTo>
                    <a:pt x="944" y="555"/>
                  </a:lnTo>
                  <a:lnTo>
                    <a:pt x="974" y="622"/>
                  </a:lnTo>
                  <a:lnTo>
                    <a:pt x="998" y="692"/>
                  </a:lnTo>
                  <a:lnTo>
                    <a:pt x="1018" y="763"/>
                  </a:lnTo>
                  <a:lnTo>
                    <a:pt x="1032" y="838"/>
                  </a:lnTo>
                  <a:lnTo>
                    <a:pt x="1042" y="913"/>
                  </a:lnTo>
                  <a:lnTo>
                    <a:pt x="1044" y="990"/>
                  </a:lnTo>
                  <a:lnTo>
                    <a:pt x="1042" y="1068"/>
                  </a:lnTo>
                  <a:lnTo>
                    <a:pt x="1033" y="1143"/>
                  </a:lnTo>
                  <a:lnTo>
                    <a:pt x="1018" y="1217"/>
                  </a:lnTo>
                  <a:lnTo>
                    <a:pt x="999" y="1288"/>
                  </a:lnTo>
                  <a:lnTo>
                    <a:pt x="974" y="1358"/>
                  </a:lnTo>
                  <a:lnTo>
                    <a:pt x="945" y="1425"/>
                  </a:lnTo>
                  <a:lnTo>
                    <a:pt x="911" y="1489"/>
                  </a:lnTo>
                  <a:lnTo>
                    <a:pt x="871" y="1550"/>
                  </a:lnTo>
                  <a:lnTo>
                    <a:pt x="829" y="1608"/>
                  </a:lnTo>
                  <a:lnTo>
                    <a:pt x="782" y="1663"/>
                  </a:lnTo>
                  <a:lnTo>
                    <a:pt x="731" y="1714"/>
                  </a:lnTo>
                  <a:lnTo>
                    <a:pt x="676" y="1762"/>
                  </a:lnTo>
                  <a:lnTo>
                    <a:pt x="619" y="1805"/>
                  </a:lnTo>
                  <a:lnTo>
                    <a:pt x="558" y="1845"/>
                  </a:lnTo>
                  <a:lnTo>
                    <a:pt x="494" y="1879"/>
                  </a:lnTo>
                  <a:lnTo>
                    <a:pt x="427" y="1909"/>
                  </a:lnTo>
                  <a:lnTo>
                    <a:pt x="358" y="1934"/>
                  </a:lnTo>
                  <a:lnTo>
                    <a:pt x="287" y="1954"/>
                  </a:lnTo>
                  <a:lnTo>
                    <a:pt x="213" y="1969"/>
                  </a:lnTo>
                  <a:lnTo>
                    <a:pt x="0" y="1716"/>
                  </a:lnTo>
                  <a:lnTo>
                    <a:pt x="211" y="1481"/>
                  </a:lnTo>
                  <a:lnTo>
                    <a:pt x="258" y="1463"/>
                  </a:lnTo>
                  <a:lnTo>
                    <a:pt x="303" y="1441"/>
                  </a:lnTo>
                  <a:lnTo>
                    <a:pt x="344" y="1416"/>
                  </a:lnTo>
                  <a:lnTo>
                    <a:pt x="384" y="1386"/>
                  </a:lnTo>
                  <a:lnTo>
                    <a:pt x="419" y="1352"/>
                  </a:lnTo>
                  <a:lnTo>
                    <a:pt x="452" y="1317"/>
                  </a:lnTo>
                  <a:lnTo>
                    <a:pt x="482" y="1277"/>
                  </a:lnTo>
                  <a:lnTo>
                    <a:pt x="507" y="1235"/>
                  </a:lnTo>
                  <a:lnTo>
                    <a:pt x="529" y="1190"/>
                  </a:lnTo>
                  <a:lnTo>
                    <a:pt x="546" y="1143"/>
                  </a:lnTo>
                  <a:lnTo>
                    <a:pt x="558" y="1094"/>
                  </a:lnTo>
                  <a:lnTo>
                    <a:pt x="565" y="1043"/>
                  </a:lnTo>
                  <a:lnTo>
                    <a:pt x="568" y="990"/>
                  </a:lnTo>
                  <a:lnTo>
                    <a:pt x="565" y="938"/>
                  </a:lnTo>
                  <a:lnTo>
                    <a:pt x="558" y="887"/>
                  </a:lnTo>
                  <a:lnTo>
                    <a:pt x="545" y="838"/>
                  </a:lnTo>
                  <a:lnTo>
                    <a:pt x="528" y="791"/>
                  </a:lnTo>
                  <a:lnTo>
                    <a:pt x="506" y="745"/>
                  </a:lnTo>
                  <a:lnTo>
                    <a:pt x="481" y="703"/>
                  </a:lnTo>
                  <a:lnTo>
                    <a:pt x="451" y="663"/>
                  </a:lnTo>
                  <a:lnTo>
                    <a:pt x="418" y="627"/>
                  </a:lnTo>
                  <a:lnTo>
                    <a:pt x="382" y="594"/>
                  </a:lnTo>
                  <a:lnTo>
                    <a:pt x="342" y="564"/>
                  </a:lnTo>
                  <a:lnTo>
                    <a:pt x="300" y="539"/>
                  </a:lnTo>
                  <a:lnTo>
                    <a:pt x="255" y="517"/>
                  </a:lnTo>
                  <a:lnTo>
                    <a:pt x="208" y="500"/>
                  </a:lnTo>
                  <a:lnTo>
                    <a:pt x="159" y="487"/>
                  </a:lnTo>
                  <a:lnTo>
                    <a:pt x="108" y="479"/>
                  </a:lnTo>
                  <a:lnTo>
                    <a:pt x="55" y="477"/>
                  </a:lnTo>
                  <a:lnTo>
                    <a:pt x="44" y="477"/>
                  </a:lnTo>
                  <a:lnTo>
                    <a:pt x="230" y="263"/>
                  </a:lnTo>
                  <a:lnTo>
                    <a:pt x="3" y="1"/>
                  </a:lnTo>
                  <a:lnTo>
                    <a:pt x="29"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rot="16200000">
              <a:off x="5141870" y="3025811"/>
              <a:ext cx="1657782"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Output / calculation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7" name="TextBox 6"/>
            <p:cNvSpPr txBox="1"/>
            <p:nvPr/>
          </p:nvSpPr>
          <p:spPr>
            <a:xfrm rot="5079791">
              <a:off x="5019900" y="3016775"/>
              <a:ext cx="1589678"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Management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17" name="TextBox 16"/>
            <p:cNvSpPr txBox="1"/>
            <p:nvPr/>
          </p:nvSpPr>
          <p:spPr>
            <a:xfrm rot="4960984">
              <a:off x="4021853" y="3058059"/>
              <a:ext cx="2140417"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8" name="TextBox 17"/>
            <p:cNvSpPr txBox="1"/>
            <p:nvPr/>
          </p:nvSpPr>
          <p:spPr>
            <a:xfrm rot="1798890">
              <a:off x="4409669" y="3790556"/>
              <a:ext cx="2140406" cy="1493395"/>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9" name="Oval 18"/>
            <p:cNvSpPr/>
            <p:nvPr/>
          </p:nvSpPr>
          <p:spPr>
            <a:xfrm flipH="1">
              <a:off x="5374235" y="3238387"/>
              <a:ext cx="1066336" cy="10663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20" name="Oval 19"/>
            <p:cNvSpPr/>
            <p:nvPr/>
          </p:nvSpPr>
          <p:spPr>
            <a:xfrm flipH="1">
              <a:off x="5374235" y="3247013"/>
              <a:ext cx="1066336" cy="1066339"/>
            </a:xfrm>
            <a:prstGeom prst="ellipse">
              <a:avLst/>
            </a:prstGeom>
            <a:solidFill>
              <a:schemeClr val="accent1">
                <a:lumMod val="75000"/>
              </a:schemeClr>
            </a:solidFill>
            <a:ln>
              <a:noFill/>
            </a:ln>
            <a:effectLst>
              <a:innerShdw blurRad="10033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Growth Module</a:t>
              </a:r>
            </a:p>
          </p:txBody>
        </p:sp>
        <p:sp>
          <p:nvSpPr>
            <p:cNvPr id="22" name="Rectangle 21"/>
            <p:cNvSpPr/>
            <p:nvPr/>
          </p:nvSpPr>
          <p:spPr>
            <a:xfrm>
              <a:off x="4126965" y="5117122"/>
              <a:ext cx="3428984"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flipH="1">
              <a:off x="5452624" y="3243846"/>
              <a:ext cx="914396" cy="627025"/>
            </a:xfrm>
            <a:prstGeom prst="ellipse">
              <a:avLst/>
            </a:prstGeom>
            <a:gradFill flip="none" rotWithShape="1">
              <a:gsLst>
                <a:gs pos="40000">
                  <a:schemeClr val="bg1">
                    <a:shade val="30000"/>
                    <a:satMod val="115000"/>
                    <a:alpha val="0"/>
                  </a:schemeClr>
                </a:gs>
                <a:gs pos="100000">
                  <a:schemeClr val="bg1">
                    <a:shade val="100000"/>
                    <a:satMod val="115000"/>
                    <a:alpha val="9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6352636" y="5253794"/>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26" name="Rectangle 25"/>
            <p:cNvSpPr/>
            <p:nvPr/>
          </p:nvSpPr>
          <p:spPr>
            <a:xfrm>
              <a:off x="7593038"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029747" y="511021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8111620" y="5111872"/>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8193257" y="5111835"/>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Can 29"/>
            <p:cNvSpPr/>
            <p:nvPr/>
          </p:nvSpPr>
          <p:spPr>
            <a:xfrm>
              <a:off x="8314961" y="4967103"/>
              <a:ext cx="990595" cy="792000"/>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1" name="Can 30"/>
            <p:cNvSpPr/>
            <p:nvPr/>
          </p:nvSpPr>
          <p:spPr>
            <a:xfrm>
              <a:off x="8328542" y="4651386"/>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2" name="Can 31"/>
            <p:cNvSpPr/>
            <p:nvPr/>
          </p:nvSpPr>
          <p:spPr>
            <a:xfrm>
              <a:off x="8319488" y="4293020"/>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3" name="Rectangle 32"/>
            <p:cNvSpPr/>
            <p:nvPr/>
          </p:nvSpPr>
          <p:spPr>
            <a:xfrm>
              <a:off x="3694703"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p:cNvSpPr/>
            <p:nvPr/>
          </p:nvSpPr>
          <p:spPr>
            <a:xfrm rot="16200000">
              <a:off x="3084012" y="5310356"/>
              <a:ext cx="550800" cy="152399"/>
            </a:xfrm>
            <a:prstGeom prst="triangle">
              <a:avLst>
                <a:gd name="adj" fmla="val 516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an 34"/>
            <p:cNvSpPr/>
            <p:nvPr/>
          </p:nvSpPr>
          <p:spPr>
            <a:xfrm>
              <a:off x="2250754" y="4948984"/>
              <a:ext cx="990595" cy="762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6" name="TextBox 35"/>
            <p:cNvSpPr txBox="1"/>
            <p:nvPr/>
          </p:nvSpPr>
          <p:spPr>
            <a:xfrm>
              <a:off x="4219046" y="5252359"/>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37" name="Rectangle 36"/>
            <p:cNvSpPr/>
            <p:nvPr/>
          </p:nvSpPr>
          <p:spPr>
            <a:xfrm>
              <a:off x="3435011" y="511345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3521056" y="5112968"/>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607462" y="511269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itle 41"/>
          <p:cNvSpPr txBox="1">
            <a:spLocks/>
          </p:cNvSpPr>
          <p:nvPr/>
        </p:nvSpPr>
        <p:spPr>
          <a:xfrm>
            <a:off x="431371" y="188640"/>
            <a:ext cx="11329259" cy="720080"/>
          </a:xfrm>
          <a:prstGeom prst="rect">
            <a:avLst/>
          </a:prstGeom>
        </p:spPr>
        <p:txBody>
          <a:bodyPr vert="horz" lIns="91440" tIns="45720" rIns="91440" bIns="45720" rtlCol="0" anchor="ctr">
            <a:normAutofit/>
          </a:bodyPr>
          <a:lstStyle>
            <a:lvl1pPr algn="l"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
                <a:srgbClr val="008000"/>
              </a:buClr>
              <a:buSzTx/>
              <a:buFont typeface="Wingdings" pitchFamily="2" charset="2"/>
              <a:buChar char="§"/>
              <a:tabLst/>
              <a:defRPr/>
            </a:pPr>
            <a:r>
              <a:rPr kumimoji="0" lang="en-GB" sz="3600" b="1" i="0" u="none" strike="noStrike" kern="1200" cap="none" spc="0" normalizeH="0" baseline="0" noProof="0" dirty="0">
                <a:ln>
                  <a:noFill/>
                </a:ln>
                <a:solidFill>
                  <a:srgbClr val="008000"/>
                </a:solidFill>
                <a:effectLst/>
                <a:uLnTx/>
                <a:uFillTx/>
                <a:latin typeface="Trebuchet MS" pitchFamily="34" charset="0"/>
                <a:ea typeface="+mj-ea"/>
                <a:cs typeface="+mj-cs"/>
              </a:rPr>
              <a:t>Stand simulator</a:t>
            </a:r>
            <a:endParaRPr kumimoji="0" lang="pt-PT" sz="3600" b="1" i="0" u="none" strike="noStrike" kern="1200" cap="none" spc="0" normalizeH="0" baseline="0" noProof="0" dirty="0">
              <a:ln>
                <a:noFill/>
              </a:ln>
              <a:solidFill>
                <a:srgbClr val="008000"/>
              </a:solidFill>
              <a:effectLst/>
              <a:uLnTx/>
              <a:uFillTx/>
              <a:latin typeface="Trebuchet MS" pitchFamily="34" charset="0"/>
              <a:ea typeface="+mj-ea"/>
              <a:cs typeface="+mj-cs"/>
            </a:endParaRPr>
          </a:p>
        </p:txBody>
      </p:sp>
      <p:sp>
        <p:nvSpPr>
          <p:cNvPr id="45" name="Freeform 44"/>
          <p:cNvSpPr>
            <a:spLocks/>
          </p:cNvSpPr>
          <p:nvPr/>
        </p:nvSpPr>
        <p:spPr bwMode="auto">
          <a:xfrm>
            <a:off x="7773963" y="2030728"/>
            <a:ext cx="1016045" cy="2625314"/>
          </a:xfrm>
          <a:custGeom>
            <a:avLst/>
            <a:gdLst>
              <a:gd name="T0" fmla="*/ 0 w 335"/>
              <a:gd name="T1" fmla="*/ 171 h 866"/>
              <a:gd name="T2" fmla="*/ 90 w 335"/>
              <a:gd name="T3" fmla="*/ 488 h 866"/>
              <a:gd name="T4" fmla="*/ 27 w 335"/>
              <a:gd name="T5" fmla="*/ 757 h 866"/>
              <a:gd name="T6" fmla="*/ 101 w 335"/>
              <a:gd name="T7" fmla="*/ 866 h 866"/>
              <a:gd name="T8" fmla="*/ 265 w 335"/>
              <a:gd name="T9" fmla="*/ 825 h 866"/>
              <a:gd name="T10" fmla="*/ 335 w 335"/>
              <a:gd name="T11" fmla="*/ 488 h 866"/>
              <a:gd name="T12" fmla="*/ 180 w 335"/>
              <a:gd name="T13" fmla="*/ 0 h 866"/>
              <a:gd name="T14" fmla="*/ 133 w 335"/>
              <a:gd name="T15" fmla="*/ 162 h 866"/>
              <a:gd name="T16" fmla="*/ 0 w 335"/>
              <a:gd name="T17" fmla="*/ 171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866">
                <a:moveTo>
                  <a:pt x="0" y="171"/>
                </a:moveTo>
                <a:cubicBezTo>
                  <a:pt x="57" y="264"/>
                  <a:pt x="90" y="372"/>
                  <a:pt x="90" y="488"/>
                </a:cubicBezTo>
                <a:cubicBezTo>
                  <a:pt x="90" y="585"/>
                  <a:pt x="67" y="676"/>
                  <a:pt x="27" y="757"/>
                </a:cubicBezTo>
                <a:cubicBezTo>
                  <a:pt x="101" y="866"/>
                  <a:pt x="101" y="866"/>
                  <a:pt x="101" y="866"/>
                </a:cubicBezTo>
                <a:cubicBezTo>
                  <a:pt x="265" y="825"/>
                  <a:pt x="265" y="825"/>
                  <a:pt x="265" y="825"/>
                </a:cubicBezTo>
                <a:cubicBezTo>
                  <a:pt x="310" y="722"/>
                  <a:pt x="335" y="608"/>
                  <a:pt x="335" y="488"/>
                </a:cubicBezTo>
                <a:cubicBezTo>
                  <a:pt x="335" y="307"/>
                  <a:pt x="278" y="138"/>
                  <a:pt x="180" y="0"/>
                </a:cubicBezTo>
                <a:cubicBezTo>
                  <a:pt x="133" y="162"/>
                  <a:pt x="133" y="162"/>
                  <a:pt x="133" y="162"/>
                </a:cubicBezTo>
                <a:lnTo>
                  <a:pt x="0" y="171"/>
                </a:ln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extBox 39"/>
          <p:cNvSpPr txBox="1"/>
          <p:nvPr/>
        </p:nvSpPr>
        <p:spPr>
          <a:xfrm rot="15903304">
            <a:off x="5876943" y="2506937"/>
            <a:ext cx="2923655" cy="2039868"/>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Economics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pic>
        <p:nvPicPr>
          <p:cNvPr id="48" name="Picture 47"/>
          <p:cNvPicPr>
            <a:picLocks noChangeAspect="1"/>
          </p:cNvPicPr>
          <p:nvPr/>
        </p:nvPicPr>
        <p:blipFill rotWithShape="1">
          <a:blip r:embed="rId3"/>
          <a:srcRect t="85595"/>
          <a:stretch/>
        </p:blipFill>
        <p:spPr>
          <a:xfrm>
            <a:off x="3638062" y="5288883"/>
            <a:ext cx="5194242" cy="732405"/>
          </a:xfrm>
          <a:prstGeom prst="rect">
            <a:avLst/>
          </a:prstGeom>
        </p:spPr>
      </p:pic>
      <p:sp>
        <p:nvSpPr>
          <p:cNvPr id="41" name="Freeform 40"/>
          <p:cNvSpPr>
            <a:spLocks/>
          </p:cNvSpPr>
          <p:nvPr/>
        </p:nvSpPr>
        <p:spPr bwMode="auto">
          <a:xfrm>
            <a:off x="6202114" y="4365104"/>
            <a:ext cx="2342158" cy="1673334"/>
          </a:xfrm>
          <a:custGeom>
            <a:avLst/>
            <a:gdLst>
              <a:gd name="T0" fmla="*/ 772 w 772"/>
              <a:gd name="T1" fmla="*/ 71 h 552"/>
              <a:gd name="T2" fmla="*/ 609 w 772"/>
              <a:gd name="T3" fmla="*/ 111 h 552"/>
              <a:gd name="T4" fmla="*/ 534 w 772"/>
              <a:gd name="T5" fmla="*/ 0 h 552"/>
              <a:gd name="T6" fmla="*/ 56 w 772"/>
              <a:gd name="T7" fmla="*/ 312 h 552"/>
              <a:gd name="T8" fmla="*/ 0 w 772"/>
              <a:gd name="T9" fmla="*/ 434 h 552"/>
              <a:gd name="T10" fmla="*/ 118 w 772"/>
              <a:gd name="T11" fmla="*/ 552 h 552"/>
              <a:gd name="T12" fmla="*/ 772 w 772"/>
              <a:gd name="T13" fmla="*/ 71 h 552"/>
            </a:gdLst>
            <a:ahLst/>
            <a:cxnLst>
              <a:cxn ang="0">
                <a:pos x="T0" y="T1"/>
              </a:cxn>
              <a:cxn ang="0">
                <a:pos x="T2" y="T3"/>
              </a:cxn>
              <a:cxn ang="0">
                <a:pos x="T4" y="T5"/>
              </a:cxn>
              <a:cxn ang="0">
                <a:pos x="T6" y="T7"/>
              </a:cxn>
              <a:cxn ang="0">
                <a:pos x="T8" y="T9"/>
              </a:cxn>
              <a:cxn ang="0">
                <a:pos x="T10" y="T11"/>
              </a:cxn>
              <a:cxn ang="0">
                <a:pos x="T12" y="T13"/>
              </a:cxn>
            </a:cxnLst>
            <a:rect l="0" t="0" r="r" b="b"/>
            <a:pathLst>
              <a:path w="772" h="552">
                <a:moveTo>
                  <a:pt x="772" y="71"/>
                </a:moveTo>
                <a:cubicBezTo>
                  <a:pt x="609" y="111"/>
                  <a:pt x="609" y="111"/>
                  <a:pt x="609" y="111"/>
                </a:cubicBezTo>
                <a:cubicBezTo>
                  <a:pt x="534" y="0"/>
                  <a:pt x="534" y="0"/>
                  <a:pt x="534" y="0"/>
                </a:cubicBezTo>
                <a:cubicBezTo>
                  <a:pt x="439" y="173"/>
                  <a:pt x="262" y="295"/>
                  <a:pt x="56" y="312"/>
                </a:cubicBezTo>
                <a:cubicBezTo>
                  <a:pt x="0" y="434"/>
                  <a:pt x="0" y="434"/>
                  <a:pt x="0" y="434"/>
                </a:cubicBezTo>
                <a:cubicBezTo>
                  <a:pt x="118" y="552"/>
                  <a:pt x="118" y="552"/>
                  <a:pt x="118" y="552"/>
                </a:cubicBezTo>
                <a:cubicBezTo>
                  <a:pt x="408" y="513"/>
                  <a:pt x="652" y="327"/>
                  <a:pt x="772" y="71"/>
                </a:cubicBez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TextBox 48"/>
          <p:cNvSpPr txBox="1"/>
          <p:nvPr/>
        </p:nvSpPr>
        <p:spPr>
          <a:xfrm>
            <a:off x="6871076" y="5507940"/>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50" name="TextBox 49"/>
          <p:cNvSpPr txBox="1"/>
          <p:nvPr/>
        </p:nvSpPr>
        <p:spPr>
          <a:xfrm>
            <a:off x="3956732" y="5505981"/>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46" name="TextBox 45"/>
          <p:cNvSpPr txBox="1"/>
          <p:nvPr/>
        </p:nvSpPr>
        <p:spPr>
          <a:xfrm rot="19746667">
            <a:off x="5811954" y="3904260"/>
            <a:ext cx="2154774" cy="1452435"/>
          </a:xfrm>
          <a:prstGeom prst="rect">
            <a:avLst/>
          </a:prstGeom>
          <a:noFill/>
        </p:spPr>
        <p:txBody>
          <a:bodyPr wrap="none" rtlCol="0">
            <a:prstTxWarp prst="textArchDown">
              <a:avLst/>
            </a:prstTxWarp>
            <a:spAutoFit/>
          </a:bodyPr>
          <a:lstStyle/>
          <a:p>
            <a:pPr algn="ctr">
              <a:lnSpc>
                <a:spcPct val="90000"/>
              </a:lnSpc>
            </a:pPr>
            <a:r>
              <a:rPr lang="en-US" b="1" dirty="0">
                <a:solidFill>
                  <a:schemeClr val="bg1"/>
                </a:solidFill>
                <a:latin typeface="Arial" panose="020B0604020202020204" pitchFamily="34" charset="0"/>
                <a:cs typeface="Arial" pitchFamily="34" charset="0"/>
              </a:rPr>
              <a:t>Initialization</a:t>
            </a:r>
          </a:p>
          <a:p>
            <a:pPr algn="ctr">
              <a:lnSpc>
                <a:spcPct val="90000"/>
              </a:lnSpc>
            </a:pPr>
            <a:r>
              <a:rPr lang="en-US" b="1" dirty="0">
                <a:solidFill>
                  <a:schemeClr val="bg1"/>
                </a:solidFill>
                <a:latin typeface="Arial" panose="020B0604020202020204" pitchFamily="34" charset="0"/>
                <a:cs typeface="Arial" pitchFamily="34" charset="0"/>
              </a:rPr>
              <a:t>Module</a:t>
            </a:r>
          </a:p>
        </p:txBody>
      </p:sp>
    </p:spTree>
    <p:extLst>
      <p:ext uri="{BB962C8B-B14F-4D97-AF65-F5344CB8AC3E}">
        <p14:creationId xmlns:p14="http://schemas.microsoft.com/office/powerpoint/2010/main" val="4216838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Forestry</a:t>
            </a:r>
            <a:endParaRPr lang="en-US" dirty="0"/>
          </a:p>
        </p:txBody>
      </p:sp>
      <p:sp>
        <p:nvSpPr>
          <p:cNvPr id="119811" name="Rectangle 3"/>
          <p:cNvSpPr>
            <a:spLocks noGrp="1" noChangeArrowheads="1"/>
          </p:cNvSpPr>
          <p:nvPr>
            <p:ph idx="1"/>
          </p:nvPr>
        </p:nvSpPr>
        <p:spPr/>
        <p:txBody>
          <a:bodyPr>
            <a:normAutofit/>
          </a:bodyPr>
          <a:lstStyle/>
          <a:p>
            <a:pPr algn="just"/>
            <a:r>
              <a:rPr lang="en-GB" altLang="en-US" dirty="0"/>
              <a:t>Forestry is the science, art, business, and practice of conserving and managing forests and forest lands in a way that</a:t>
            </a:r>
          </a:p>
          <a:p>
            <a:pPr lvl="1"/>
            <a:r>
              <a:rPr lang="en-GB" altLang="en-US" dirty="0"/>
              <a:t>maintain their health and vitality</a:t>
            </a:r>
          </a:p>
          <a:p>
            <a:pPr lvl="1"/>
            <a:r>
              <a:rPr lang="en-GB" altLang="en-US" dirty="0"/>
              <a:t>provide a sustained supply of </a:t>
            </a:r>
            <a:r>
              <a:rPr lang="en-GB" altLang="en-US" b="1" dirty="0">
                <a:solidFill>
                  <a:srgbClr val="008000"/>
                </a:solidFill>
              </a:rPr>
              <a:t>ecosystem services </a:t>
            </a:r>
            <a:r>
              <a:rPr lang="en-GB" altLang="en-US" dirty="0"/>
              <a:t>desired by the forest owners and the </a:t>
            </a:r>
            <a:r>
              <a:rPr lang="en-GB" altLang="en-US" b="1" dirty="0">
                <a:solidFill>
                  <a:srgbClr val="008000"/>
                </a:solidFill>
              </a:rPr>
              <a:t>society</a:t>
            </a:r>
            <a:r>
              <a:rPr lang="en-GB" altLang="en-US" dirty="0"/>
              <a:t> in general</a:t>
            </a:r>
          </a:p>
          <a:p>
            <a:pPr lvl="1"/>
            <a:r>
              <a:rPr lang="en-GB" altLang="en-US" dirty="0"/>
              <a:t>are </a:t>
            </a:r>
            <a:r>
              <a:rPr lang="en-GB" altLang="en-US" b="1" dirty="0">
                <a:solidFill>
                  <a:srgbClr val="008000"/>
                </a:solidFill>
              </a:rPr>
              <a:t>resilient</a:t>
            </a:r>
            <a:r>
              <a:rPr lang="en-GB" altLang="en-US" dirty="0"/>
              <a:t> to the increasing occurrence of </a:t>
            </a:r>
            <a:r>
              <a:rPr lang="en-GB" altLang="en-US" b="1" dirty="0">
                <a:solidFill>
                  <a:srgbClr val="008000"/>
                </a:solidFill>
              </a:rPr>
              <a:t>hazards</a:t>
            </a:r>
            <a:r>
              <a:rPr lang="en-GB" altLang="en-US" dirty="0"/>
              <a:t> </a:t>
            </a:r>
          </a:p>
          <a:p>
            <a:pPr lvl="1"/>
            <a:r>
              <a:rPr lang="en-GB" altLang="en-US" dirty="0"/>
              <a:t>are adaptable to </a:t>
            </a:r>
            <a:r>
              <a:rPr lang="en-GB" altLang="en-US" b="1" dirty="0">
                <a:solidFill>
                  <a:srgbClr val="008000"/>
                </a:solidFill>
              </a:rPr>
              <a:t>climate change</a:t>
            </a:r>
          </a:p>
          <a:p>
            <a:pPr lvl="2"/>
            <a:endParaRPr lang="en-GB" altLang="en-US" dirty="0"/>
          </a:p>
        </p:txBody>
      </p:sp>
      <p:sp>
        <p:nvSpPr>
          <p:cNvPr id="3" name="TextBox 2"/>
          <p:cNvSpPr txBox="1"/>
          <p:nvPr/>
        </p:nvSpPr>
        <p:spPr>
          <a:xfrm>
            <a:off x="8256240" y="6237312"/>
            <a:ext cx="3816424" cy="369332"/>
          </a:xfrm>
          <a:prstGeom prst="rect">
            <a:avLst/>
          </a:prstGeom>
          <a:noFill/>
        </p:spPr>
        <p:txBody>
          <a:bodyPr wrap="square" rtlCol="0">
            <a:spAutoFit/>
          </a:bodyPr>
          <a:lstStyle/>
          <a:p>
            <a:r>
              <a:rPr lang="pt-PT" dirty="0">
                <a:solidFill>
                  <a:srgbClr val="008000"/>
                </a:solidFill>
              </a:rPr>
              <a:t>(</a:t>
            </a:r>
            <a:r>
              <a:rPr lang="pt-PT" dirty="0" err="1">
                <a:solidFill>
                  <a:srgbClr val="008000"/>
                </a:solidFill>
              </a:rPr>
              <a:t>modified</a:t>
            </a:r>
            <a:r>
              <a:rPr lang="pt-PT" dirty="0">
                <a:solidFill>
                  <a:srgbClr val="008000"/>
                </a:solidFill>
              </a:rPr>
              <a:t> from Ford-Robertson, 1971)</a:t>
            </a:r>
            <a:endParaRPr lang="en-US" dirty="0">
              <a:solidFill>
                <a:srgbClr val="008000"/>
              </a:solidFill>
            </a:endParaRPr>
          </a:p>
        </p:txBody>
      </p:sp>
    </p:spTree>
    <p:extLst>
      <p:ext uri="{BB962C8B-B14F-4D97-AF65-F5344CB8AC3E}">
        <p14:creationId xmlns:p14="http://schemas.microsoft.com/office/powerpoint/2010/main" val="7996064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9811">
                                            <p:txEl>
                                              <p:pRg st="1" end="1"/>
                                            </p:txEl>
                                          </p:spTgt>
                                        </p:tgtEl>
                                        <p:attrNameLst>
                                          <p:attrName>style.visibility</p:attrName>
                                        </p:attrNameLst>
                                      </p:cBhvr>
                                      <p:to>
                                        <p:strVal val="visible"/>
                                      </p:to>
                                    </p:set>
                                    <p:animEffect transition="in" filter="wipe(left)">
                                      <p:cBhvr>
                                        <p:cTn id="7" dur="500"/>
                                        <p:tgtEl>
                                          <p:spTgt spid="11981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9811">
                                            <p:txEl>
                                              <p:pRg st="2" end="2"/>
                                            </p:txEl>
                                          </p:spTgt>
                                        </p:tgtEl>
                                        <p:attrNameLst>
                                          <p:attrName>style.visibility</p:attrName>
                                        </p:attrNameLst>
                                      </p:cBhvr>
                                      <p:to>
                                        <p:strVal val="visible"/>
                                      </p:to>
                                    </p:set>
                                    <p:animEffect transition="in" filter="wipe(left)">
                                      <p:cBhvr>
                                        <p:cTn id="12" dur="500"/>
                                        <p:tgtEl>
                                          <p:spTgt spid="1198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9811">
                                            <p:txEl>
                                              <p:pRg st="3" end="3"/>
                                            </p:txEl>
                                          </p:spTgt>
                                        </p:tgtEl>
                                        <p:attrNameLst>
                                          <p:attrName>style.visibility</p:attrName>
                                        </p:attrNameLst>
                                      </p:cBhvr>
                                      <p:to>
                                        <p:strVal val="visible"/>
                                      </p:to>
                                    </p:set>
                                    <p:animEffect transition="in" filter="wipe(left)">
                                      <p:cBhvr>
                                        <p:cTn id="17" dur="500"/>
                                        <p:tgtEl>
                                          <p:spTgt spid="1198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9811">
                                            <p:txEl>
                                              <p:pRg st="4" end="4"/>
                                            </p:txEl>
                                          </p:spTgt>
                                        </p:tgtEl>
                                        <p:attrNameLst>
                                          <p:attrName>style.visibility</p:attrName>
                                        </p:attrNameLst>
                                      </p:cBhvr>
                                      <p:to>
                                        <p:strVal val="visible"/>
                                      </p:to>
                                    </p:set>
                                    <p:animEffect transition="in" filter="wipe(left)">
                                      <p:cBhvr>
                                        <p:cTn id="22" dur="500"/>
                                        <p:tgtEl>
                                          <p:spTgt spid="1198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bldLvl="5"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620077" y="965557"/>
            <a:ext cx="5191879" cy="508276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3" name="Group 42"/>
          <p:cNvGrpSpPr>
            <a:grpSpLocks noChangeAspect="1"/>
          </p:cNvGrpSpPr>
          <p:nvPr/>
        </p:nvGrpSpPr>
        <p:grpSpPr>
          <a:xfrm>
            <a:off x="1268527" y="1875958"/>
            <a:ext cx="9654946" cy="4322473"/>
            <a:chOff x="2250754" y="2594607"/>
            <a:chExt cx="7068383" cy="3164496"/>
          </a:xfrm>
        </p:grpSpPr>
        <p:sp>
          <p:nvSpPr>
            <p:cNvPr id="3" name="Freeform 2"/>
            <p:cNvSpPr>
              <a:spLocks/>
            </p:cNvSpPr>
            <p:nvPr/>
          </p:nvSpPr>
          <p:spPr bwMode="auto">
            <a:xfrm>
              <a:off x="4717610" y="2607708"/>
              <a:ext cx="1262385" cy="2346143"/>
            </a:xfrm>
            <a:custGeom>
              <a:avLst/>
              <a:gdLst/>
              <a:ahLst/>
              <a:cxnLst>
                <a:cxn ang="0">
                  <a:pos x="1060" y="254"/>
                </a:cxn>
                <a:cxn ang="0">
                  <a:pos x="808" y="498"/>
                </a:cxn>
                <a:cxn ang="0">
                  <a:pos x="716" y="544"/>
                </a:cxn>
                <a:cxn ang="0">
                  <a:pos x="635" y="606"/>
                </a:cxn>
                <a:cxn ang="0">
                  <a:pos x="569" y="683"/>
                </a:cxn>
                <a:cxn ang="0">
                  <a:pos x="519" y="773"/>
                </a:cxn>
                <a:cxn ang="0">
                  <a:pos x="487" y="872"/>
                </a:cxn>
                <a:cxn ang="0">
                  <a:pos x="475" y="979"/>
                </a:cxn>
                <a:cxn ang="0">
                  <a:pos x="486" y="1083"/>
                </a:cxn>
                <a:cxn ang="0">
                  <a:pos x="516" y="1180"/>
                </a:cxn>
                <a:cxn ang="0">
                  <a:pos x="563" y="1267"/>
                </a:cxn>
                <a:cxn ang="0">
                  <a:pos x="626" y="1343"/>
                </a:cxn>
                <a:cxn ang="0">
                  <a:pos x="702" y="1407"/>
                </a:cxn>
                <a:cxn ang="0">
                  <a:pos x="789" y="1454"/>
                </a:cxn>
                <a:cxn ang="0">
                  <a:pos x="886" y="1484"/>
                </a:cxn>
                <a:cxn ang="0">
                  <a:pos x="989" y="1494"/>
                </a:cxn>
                <a:cxn ang="0">
                  <a:pos x="1018" y="1493"/>
                </a:cxn>
                <a:cxn ang="0">
                  <a:pos x="1052" y="1968"/>
                </a:cxn>
                <a:cxn ang="0">
                  <a:pos x="989" y="1970"/>
                </a:cxn>
                <a:cxn ang="0">
                  <a:pos x="836" y="1959"/>
                </a:cxn>
                <a:cxn ang="0">
                  <a:pos x="691" y="1924"/>
                </a:cxn>
                <a:cxn ang="0">
                  <a:pos x="554" y="1869"/>
                </a:cxn>
                <a:cxn ang="0">
                  <a:pos x="428" y="1796"/>
                </a:cxn>
                <a:cxn ang="0">
                  <a:pos x="315" y="1705"/>
                </a:cxn>
                <a:cxn ang="0">
                  <a:pos x="217" y="1600"/>
                </a:cxn>
                <a:cxn ang="0">
                  <a:pos x="135" y="1480"/>
                </a:cxn>
                <a:cxn ang="0">
                  <a:pos x="71" y="1348"/>
                </a:cxn>
                <a:cxn ang="0">
                  <a:pos x="26" y="1207"/>
                </a:cxn>
                <a:cxn ang="0">
                  <a:pos x="3" y="1057"/>
                </a:cxn>
                <a:cxn ang="0">
                  <a:pos x="3" y="902"/>
                </a:cxn>
                <a:cxn ang="0">
                  <a:pos x="26" y="751"/>
                </a:cxn>
                <a:cxn ang="0">
                  <a:pos x="71" y="610"/>
                </a:cxn>
                <a:cxn ang="0">
                  <a:pos x="135" y="478"/>
                </a:cxn>
                <a:cxn ang="0">
                  <a:pos x="218" y="358"/>
                </a:cxn>
                <a:cxn ang="0">
                  <a:pos x="318" y="252"/>
                </a:cxn>
                <a:cxn ang="0">
                  <a:pos x="431" y="161"/>
                </a:cxn>
                <a:cxn ang="0">
                  <a:pos x="557" y="88"/>
                </a:cxn>
                <a:cxn ang="0">
                  <a:pos x="695" y="34"/>
                </a:cxn>
                <a:cxn ang="0">
                  <a:pos x="840" y="0"/>
                </a:cxn>
              </a:cxnLst>
              <a:rect l="0" t="0" r="r" b="b"/>
              <a:pathLst>
                <a:path w="1060" h="1970">
                  <a:moveTo>
                    <a:pt x="840" y="0"/>
                  </a:moveTo>
                  <a:lnTo>
                    <a:pt x="1060" y="254"/>
                  </a:lnTo>
                  <a:lnTo>
                    <a:pt x="858" y="482"/>
                  </a:lnTo>
                  <a:lnTo>
                    <a:pt x="808" y="498"/>
                  </a:lnTo>
                  <a:lnTo>
                    <a:pt x="761" y="518"/>
                  </a:lnTo>
                  <a:lnTo>
                    <a:pt x="716" y="544"/>
                  </a:lnTo>
                  <a:lnTo>
                    <a:pt x="675" y="573"/>
                  </a:lnTo>
                  <a:lnTo>
                    <a:pt x="635" y="606"/>
                  </a:lnTo>
                  <a:lnTo>
                    <a:pt x="600" y="643"/>
                  </a:lnTo>
                  <a:lnTo>
                    <a:pt x="569" y="683"/>
                  </a:lnTo>
                  <a:lnTo>
                    <a:pt x="541" y="727"/>
                  </a:lnTo>
                  <a:lnTo>
                    <a:pt x="519" y="773"/>
                  </a:lnTo>
                  <a:lnTo>
                    <a:pt x="500" y="822"/>
                  </a:lnTo>
                  <a:lnTo>
                    <a:pt x="487" y="872"/>
                  </a:lnTo>
                  <a:lnTo>
                    <a:pt x="478" y="925"/>
                  </a:lnTo>
                  <a:lnTo>
                    <a:pt x="475" y="979"/>
                  </a:lnTo>
                  <a:lnTo>
                    <a:pt x="478" y="1032"/>
                  </a:lnTo>
                  <a:lnTo>
                    <a:pt x="486" y="1083"/>
                  </a:lnTo>
                  <a:lnTo>
                    <a:pt x="499" y="1133"/>
                  </a:lnTo>
                  <a:lnTo>
                    <a:pt x="516" y="1180"/>
                  </a:lnTo>
                  <a:lnTo>
                    <a:pt x="537" y="1225"/>
                  </a:lnTo>
                  <a:lnTo>
                    <a:pt x="563" y="1267"/>
                  </a:lnTo>
                  <a:lnTo>
                    <a:pt x="593" y="1307"/>
                  </a:lnTo>
                  <a:lnTo>
                    <a:pt x="626" y="1343"/>
                  </a:lnTo>
                  <a:lnTo>
                    <a:pt x="663" y="1376"/>
                  </a:lnTo>
                  <a:lnTo>
                    <a:pt x="702" y="1407"/>
                  </a:lnTo>
                  <a:lnTo>
                    <a:pt x="744" y="1432"/>
                  </a:lnTo>
                  <a:lnTo>
                    <a:pt x="789" y="1454"/>
                  </a:lnTo>
                  <a:lnTo>
                    <a:pt x="836" y="1471"/>
                  </a:lnTo>
                  <a:lnTo>
                    <a:pt x="886" y="1484"/>
                  </a:lnTo>
                  <a:lnTo>
                    <a:pt x="936" y="1491"/>
                  </a:lnTo>
                  <a:lnTo>
                    <a:pt x="989" y="1494"/>
                  </a:lnTo>
                  <a:lnTo>
                    <a:pt x="1004" y="1494"/>
                  </a:lnTo>
                  <a:lnTo>
                    <a:pt x="1018" y="1493"/>
                  </a:lnTo>
                  <a:lnTo>
                    <a:pt x="829" y="1705"/>
                  </a:lnTo>
                  <a:lnTo>
                    <a:pt x="1052" y="1968"/>
                  </a:lnTo>
                  <a:lnTo>
                    <a:pt x="1020" y="1970"/>
                  </a:lnTo>
                  <a:lnTo>
                    <a:pt x="989" y="1970"/>
                  </a:lnTo>
                  <a:lnTo>
                    <a:pt x="912" y="1967"/>
                  </a:lnTo>
                  <a:lnTo>
                    <a:pt x="836" y="1959"/>
                  </a:lnTo>
                  <a:lnTo>
                    <a:pt x="762" y="1944"/>
                  </a:lnTo>
                  <a:lnTo>
                    <a:pt x="691" y="1924"/>
                  </a:lnTo>
                  <a:lnTo>
                    <a:pt x="621" y="1900"/>
                  </a:lnTo>
                  <a:lnTo>
                    <a:pt x="554" y="1869"/>
                  </a:lnTo>
                  <a:lnTo>
                    <a:pt x="489" y="1835"/>
                  </a:lnTo>
                  <a:lnTo>
                    <a:pt x="428" y="1796"/>
                  </a:lnTo>
                  <a:lnTo>
                    <a:pt x="370" y="1753"/>
                  </a:lnTo>
                  <a:lnTo>
                    <a:pt x="315" y="1705"/>
                  </a:lnTo>
                  <a:lnTo>
                    <a:pt x="264" y="1654"/>
                  </a:lnTo>
                  <a:lnTo>
                    <a:pt x="217" y="1600"/>
                  </a:lnTo>
                  <a:lnTo>
                    <a:pt x="174" y="1541"/>
                  </a:lnTo>
                  <a:lnTo>
                    <a:pt x="135" y="1480"/>
                  </a:lnTo>
                  <a:lnTo>
                    <a:pt x="101" y="1415"/>
                  </a:lnTo>
                  <a:lnTo>
                    <a:pt x="71" y="1348"/>
                  </a:lnTo>
                  <a:lnTo>
                    <a:pt x="46" y="1278"/>
                  </a:lnTo>
                  <a:lnTo>
                    <a:pt x="26" y="1207"/>
                  </a:lnTo>
                  <a:lnTo>
                    <a:pt x="11" y="1133"/>
                  </a:lnTo>
                  <a:lnTo>
                    <a:pt x="3" y="1057"/>
                  </a:lnTo>
                  <a:lnTo>
                    <a:pt x="0" y="979"/>
                  </a:lnTo>
                  <a:lnTo>
                    <a:pt x="3" y="902"/>
                  </a:lnTo>
                  <a:lnTo>
                    <a:pt x="12" y="826"/>
                  </a:lnTo>
                  <a:lnTo>
                    <a:pt x="26" y="751"/>
                  </a:lnTo>
                  <a:lnTo>
                    <a:pt x="46" y="680"/>
                  </a:lnTo>
                  <a:lnTo>
                    <a:pt x="71" y="610"/>
                  </a:lnTo>
                  <a:lnTo>
                    <a:pt x="102" y="542"/>
                  </a:lnTo>
                  <a:lnTo>
                    <a:pt x="135" y="478"/>
                  </a:lnTo>
                  <a:lnTo>
                    <a:pt x="175" y="417"/>
                  </a:lnTo>
                  <a:lnTo>
                    <a:pt x="218" y="358"/>
                  </a:lnTo>
                  <a:lnTo>
                    <a:pt x="266" y="303"/>
                  </a:lnTo>
                  <a:lnTo>
                    <a:pt x="318" y="252"/>
                  </a:lnTo>
                  <a:lnTo>
                    <a:pt x="373" y="204"/>
                  </a:lnTo>
                  <a:lnTo>
                    <a:pt x="431" y="161"/>
                  </a:lnTo>
                  <a:lnTo>
                    <a:pt x="493" y="122"/>
                  </a:lnTo>
                  <a:lnTo>
                    <a:pt x="557" y="88"/>
                  </a:lnTo>
                  <a:lnTo>
                    <a:pt x="625" y="58"/>
                  </a:lnTo>
                  <a:lnTo>
                    <a:pt x="695" y="34"/>
                  </a:lnTo>
                  <a:lnTo>
                    <a:pt x="766" y="14"/>
                  </a:lnTo>
                  <a:lnTo>
                    <a:pt x="840"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3"/>
            <p:cNvSpPr>
              <a:spLocks/>
            </p:cNvSpPr>
            <p:nvPr/>
          </p:nvSpPr>
          <p:spPr bwMode="auto">
            <a:xfrm>
              <a:off x="5829938" y="2594607"/>
              <a:ext cx="1243330" cy="2344953"/>
            </a:xfrm>
            <a:custGeom>
              <a:avLst/>
              <a:gdLst/>
              <a:ahLst/>
              <a:cxnLst>
                <a:cxn ang="0">
                  <a:pos x="55" y="0"/>
                </a:cxn>
                <a:cxn ang="0">
                  <a:pos x="208" y="12"/>
                </a:cxn>
                <a:cxn ang="0">
                  <a:pos x="354" y="46"/>
                </a:cxn>
                <a:cxn ang="0">
                  <a:pos x="490" y="100"/>
                </a:cxn>
                <a:cxn ang="0">
                  <a:pos x="615" y="174"/>
                </a:cxn>
                <a:cxn ang="0">
                  <a:pos x="728" y="265"/>
                </a:cxn>
                <a:cxn ang="0">
                  <a:pos x="827" y="371"/>
                </a:cxn>
                <a:cxn ang="0">
                  <a:pos x="909" y="491"/>
                </a:cxn>
                <a:cxn ang="0">
                  <a:pos x="974" y="622"/>
                </a:cxn>
                <a:cxn ang="0">
                  <a:pos x="1018" y="763"/>
                </a:cxn>
                <a:cxn ang="0">
                  <a:pos x="1042" y="913"/>
                </a:cxn>
                <a:cxn ang="0">
                  <a:pos x="1042" y="1068"/>
                </a:cxn>
                <a:cxn ang="0">
                  <a:pos x="1018" y="1217"/>
                </a:cxn>
                <a:cxn ang="0">
                  <a:pos x="974" y="1358"/>
                </a:cxn>
                <a:cxn ang="0">
                  <a:pos x="911" y="1489"/>
                </a:cxn>
                <a:cxn ang="0">
                  <a:pos x="829" y="1608"/>
                </a:cxn>
                <a:cxn ang="0">
                  <a:pos x="731" y="1714"/>
                </a:cxn>
                <a:cxn ang="0">
                  <a:pos x="619" y="1805"/>
                </a:cxn>
                <a:cxn ang="0">
                  <a:pos x="494" y="1879"/>
                </a:cxn>
                <a:cxn ang="0">
                  <a:pos x="358" y="1934"/>
                </a:cxn>
                <a:cxn ang="0">
                  <a:pos x="213" y="1969"/>
                </a:cxn>
                <a:cxn ang="0">
                  <a:pos x="211" y="1481"/>
                </a:cxn>
                <a:cxn ang="0">
                  <a:pos x="303" y="1441"/>
                </a:cxn>
                <a:cxn ang="0">
                  <a:pos x="384" y="1386"/>
                </a:cxn>
                <a:cxn ang="0">
                  <a:pos x="452" y="1317"/>
                </a:cxn>
                <a:cxn ang="0">
                  <a:pos x="507" y="1235"/>
                </a:cxn>
                <a:cxn ang="0">
                  <a:pos x="546" y="1143"/>
                </a:cxn>
                <a:cxn ang="0">
                  <a:pos x="565" y="1043"/>
                </a:cxn>
                <a:cxn ang="0">
                  <a:pos x="565" y="938"/>
                </a:cxn>
                <a:cxn ang="0">
                  <a:pos x="545" y="838"/>
                </a:cxn>
                <a:cxn ang="0">
                  <a:pos x="506" y="745"/>
                </a:cxn>
                <a:cxn ang="0">
                  <a:pos x="451" y="663"/>
                </a:cxn>
                <a:cxn ang="0">
                  <a:pos x="382" y="594"/>
                </a:cxn>
                <a:cxn ang="0">
                  <a:pos x="300" y="539"/>
                </a:cxn>
                <a:cxn ang="0">
                  <a:pos x="208" y="500"/>
                </a:cxn>
                <a:cxn ang="0">
                  <a:pos x="108" y="479"/>
                </a:cxn>
                <a:cxn ang="0">
                  <a:pos x="44" y="477"/>
                </a:cxn>
                <a:cxn ang="0">
                  <a:pos x="3" y="1"/>
                </a:cxn>
              </a:cxnLst>
              <a:rect l="0" t="0" r="r" b="b"/>
              <a:pathLst>
                <a:path w="1044" h="1969">
                  <a:moveTo>
                    <a:pt x="29" y="0"/>
                  </a:moveTo>
                  <a:lnTo>
                    <a:pt x="55" y="0"/>
                  </a:lnTo>
                  <a:lnTo>
                    <a:pt x="132" y="2"/>
                  </a:lnTo>
                  <a:lnTo>
                    <a:pt x="208" y="12"/>
                  </a:lnTo>
                  <a:lnTo>
                    <a:pt x="282" y="26"/>
                  </a:lnTo>
                  <a:lnTo>
                    <a:pt x="354" y="46"/>
                  </a:lnTo>
                  <a:lnTo>
                    <a:pt x="423" y="70"/>
                  </a:lnTo>
                  <a:lnTo>
                    <a:pt x="490" y="100"/>
                  </a:lnTo>
                  <a:lnTo>
                    <a:pt x="554" y="135"/>
                  </a:lnTo>
                  <a:lnTo>
                    <a:pt x="615" y="174"/>
                  </a:lnTo>
                  <a:lnTo>
                    <a:pt x="674" y="217"/>
                  </a:lnTo>
                  <a:lnTo>
                    <a:pt x="728" y="265"/>
                  </a:lnTo>
                  <a:lnTo>
                    <a:pt x="780" y="316"/>
                  </a:lnTo>
                  <a:lnTo>
                    <a:pt x="827" y="371"/>
                  </a:lnTo>
                  <a:lnTo>
                    <a:pt x="870" y="430"/>
                  </a:lnTo>
                  <a:lnTo>
                    <a:pt x="909" y="491"/>
                  </a:lnTo>
                  <a:lnTo>
                    <a:pt x="944" y="555"/>
                  </a:lnTo>
                  <a:lnTo>
                    <a:pt x="974" y="622"/>
                  </a:lnTo>
                  <a:lnTo>
                    <a:pt x="998" y="692"/>
                  </a:lnTo>
                  <a:lnTo>
                    <a:pt x="1018" y="763"/>
                  </a:lnTo>
                  <a:lnTo>
                    <a:pt x="1032" y="838"/>
                  </a:lnTo>
                  <a:lnTo>
                    <a:pt x="1042" y="913"/>
                  </a:lnTo>
                  <a:lnTo>
                    <a:pt x="1044" y="990"/>
                  </a:lnTo>
                  <a:lnTo>
                    <a:pt x="1042" y="1068"/>
                  </a:lnTo>
                  <a:lnTo>
                    <a:pt x="1033" y="1143"/>
                  </a:lnTo>
                  <a:lnTo>
                    <a:pt x="1018" y="1217"/>
                  </a:lnTo>
                  <a:lnTo>
                    <a:pt x="999" y="1288"/>
                  </a:lnTo>
                  <a:lnTo>
                    <a:pt x="974" y="1358"/>
                  </a:lnTo>
                  <a:lnTo>
                    <a:pt x="945" y="1425"/>
                  </a:lnTo>
                  <a:lnTo>
                    <a:pt x="911" y="1489"/>
                  </a:lnTo>
                  <a:lnTo>
                    <a:pt x="871" y="1550"/>
                  </a:lnTo>
                  <a:lnTo>
                    <a:pt x="829" y="1608"/>
                  </a:lnTo>
                  <a:lnTo>
                    <a:pt x="782" y="1663"/>
                  </a:lnTo>
                  <a:lnTo>
                    <a:pt x="731" y="1714"/>
                  </a:lnTo>
                  <a:lnTo>
                    <a:pt x="676" y="1762"/>
                  </a:lnTo>
                  <a:lnTo>
                    <a:pt x="619" y="1805"/>
                  </a:lnTo>
                  <a:lnTo>
                    <a:pt x="558" y="1845"/>
                  </a:lnTo>
                  <a:lnTo>
                    <a:pt x="494" y="1879"/>
                  </a:lnTo>
                  <a:lnTo>
                    <a:pt x="427" y="1909"/>
                  </a:lnTo>
                  <a:lnTo>
                    <a:pt x="358" y="1934"/>
                  </a:lnTo>
                  <a:lnTo>
                    <a:pt x="287" y="1954"/>
                  </a:lnTo>
                  <a:lnTo>
                    <a:pt x="213" y="1969"/>
                  </a:lnTo>
                  <a:lnTo>
                    <a:pt x="0" y="1716"/>
                  </a:lnTo>
                  <a:lnTo>
                    <a:pt x="211" y="1481"/>
                  </a:lnTo>
                  <a:lnTo>
                    <a:pt x="258" y="1463"/>
                  </a:lnTo>
                  <a:lnTo>
                    <a:pt x="303" y="1441"/>
                  </a:lnTo>
                  <a:lnTo>
                    <a:pt x="344" y="1416"/>
                  </a:lnTo>
                  <a:lnTo>
                    <a:pt x="384" y="1386"/>
                  </a:lnTo>
                  <a:lnTo>
                    <a:pt x="419" y="1352"/>
                  </a:lnTo>
                  <a:lnTo>
                    <a:pt x="452" y="1317"/>
                  </a:lnTo>
                  <a:lnTo>
                    <a:pt x="482" y="1277"/>
                  </a:lnTo>
                  <a:lnTo>
                    <a:pt x="507" y="1235"/>
                  </a:lnTo>
                  <a:lnTo>
                    <a:pt x="529" y="1190"/>
                  </a:lnTo>
                  <a:lnTo>
                    <a:pt x="546" y="1143"/>
                  </a:lnTo>
                  <a:lnTo>
                    <a:pt x="558" y="1094"/>
                  </a:lnTo>
                  <a:lnTo>
                    <a:pt x="565" y="1043"/>
                  </a:lnTo>
                  <a:lnTo>
                    <a:pt x="568" y="990"/>
                  </a:lnTo>
                  <a:lnTo>
                    <a:pt x="565" y="938"/>
                  </a:lnTo>
                  <a:lnTo>
                    <a:pt x="558" y="887"/>
                  </a:lnTo>
                  <a:lnTo>
                    <a:pt x="545" y="838"/>
                  </a:lnTo>
                  <a:lnTo>
                    <a:pt x="528" y="791"/>
                  </a:lnTo>
                  <a:lnTo>
                    <a:pt x="506" y="745"/>
                  </a:lnTo>
                  <a:lnTo>
                    <a:pt x="481" y="703"/>
                  </a:lnTo>
                  <a:lnTo>
                    <a:pt x="451" y="663"/>
                  </a:lnTo>
                  <a:lnTo>
                    <a:pt x="418" y="627"/>
                  </a:lnTo>
                  <a:lnTo>
                    <a:pt x="382" y="594"/>
                  </a:lnTo>
                  <a:lnTo>
                    <a:pt x="342" y="564"/>
                  </a:lnTo>
                  <a:lnTo>
                    <a:pt x="300" y="539"/>
                  </a:lnTo>
                  <a:lnTo>
                    <a:pt x="255" y="517"/>
                  </a:lnTo>
                  <a:lnTo>
                    <a:pt x="208" y="500"/>
                  </a:lnTo>
                  <a:lnTo>
                    <a:pt x="159" y="487"/>
                  </a:lnTo>
                  <a:lnTo>
                    <a:pt x="108" y="479"/>
                  </a:lnTo>
                  <a:lnTo>
                    <a:pt x="55" y="477"/>
                  </a:lnTo>
                  <a:lnTo>
                    <a:pt x="44" y="477"/>
                  </a:lnTo>
                  <a:lnTo>
                    <a:pt x="230" y="263"/>
                  </a:lnTo>
                  <a:lnTo>
                    <a:pt x="3" y="1"/>
                  </a:lnTo>
                  <a:lnTo>
                    <a:pt x="29"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rot="16200000">
              <a:off x="5141870" y="3025811"/>
              <a:ext cx="1657782"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Output / calculation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7" name="TextBox 6"/>
            <p:cNvSpPr txBox="1"/>
            <p:nvPr/>
          </p:nvSpPr>
          <p:spPr>
            <a:xfrm rot="5079791">
              <a:off x="5019900" y="3016775"/>
              <a:ext cx="1589678"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Management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17" name="TextBox 16"/>
            <p:cNvSpPr txBox="1"/>
            <p:nvPr/>
          </p:nvSpPr>
          <p:spPr>
            <a:xfrm rot="4960984">
              <a:off x="4021853" y="3058059"/>
              <a:ext cx="2140417"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8" name="TextBox 17"/>
            <p:cNvSpPr txBox="1"/>
            <p:nvPr/>
          </p:nvSpPr>
          <p:spPr>
            <a:xfrm rot="1798890">
              <a:off x="4409669" y="3790556"/>
              <a:ext cx="2140406" cy="1493395"/>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9" name="Oval 18"/>
            <p:cNvSpPr/>
            <p:nvPr/>
          </p:nvSpPr>
          <p:spPr>
            <a:xfrm flipH="1">
              <a:off x="5374235" y="3238387"/>
              <a:ext cx="1066336" cy="10663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20" name="Oval 19"/>
            <p:cNvSpPr/>
            <p:nvPr/>
          </p:nvSpPr>
          <p:spPr>
            <a:xfrm flipH="1">
              <a:off x="5374235" y="3247013"/>
              <a:ext cx="1066336" cy="1066339"/>
            </a:xfrm>
            <a:prstGeom prst="ellipse">
              <a:avLst/>
            </a:prstGeom>
            <a:solidFill>
              <a:schemeClr val="accent1">
                <a:lumMod val="75000"/>
              </a:schemeClr>
            </a:solidFill>
            <a:ln>
              <a:noFill/>
            </a:ln>
            <a:effectLst>
              <a:innerShdw blurRad="10033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Growth Module</a:t>
              </a:r>
            </a:p>
          </p:txBody>
        </p:sp>
        <p:sp>
          <p:nvSpPr>
            <p:cNvPr id="22" name="Rectangle 21"/>
            <p:cNvSpPr/>
            <p:nvPr/>
          </p:nvSpPr>
          <p:spPr>
            <a:xfrm>
              <a:off x="4126965" y="5117122"/>
              <a:ext cx="3428984"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flipH="1">
              <a:off x="5452624" y="3243846"/>
              <a:ext cx="914396" cy="627025"/>
            </a:xfrm>
            <a:prstGeom prst="ellipse">
              <a:avLst/>
            </a:prstGeom>
            <a:gradFill flip="none" rotWithShape="1">
              <a:gsLst>
                <a:gs pos="40000">
                  <a:schemeClr val="bg1">
                    <a:shade val="30000"/>
                    <a:satMod val="115000"/>
                    <a:alpha val="0"/>
                  </a:schemeClr>
                </a:gs>
                <a:gs pos="100000">
                  <a:schemeClr val="bg1">
                    <a:shade val="100000"/>
                    <a:satMod val="115000"/>
                    <a:alpha val="9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6352636" y="5253794"/>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26" name="Rectangle 25"/>
            <p:cNvSpPr/>
            <p:nvPr/>
          </p:nvSpPr>
          <p:spPr>
            <a:xfrm>
              <a:off x="7593038"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029747" y="511021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8111620" y="5111872"/>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8193257" y="5111835"/>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Can 29"/>
            <p:cNvSpPr/>
            <p:nvPr/>
          </p:nvSpPr>
          <p:spPr>
            <a:xfrm>
              <a:off x="8314961" y="4967103"/>
              <a:ext cx="990595" cy="792000"/>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1" name="Can 30"/>
            <p:cNvSpPr/>
            <p:nvPr/>
          </p:nvSpPr>
          <p:spPr>
            <a:xfrm>
              <a:off x="8328542" y="4651386"/>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2" name="Can 31"/>
            <p:cNvSpPr/>
            <p:nvPr/>
          </p:nvSpPr>
          <p:spPr>
            <a:xfrm>
              <a:off x="8319488" y="4293020"/>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3" name="Rectangle 32"/>
            <p:cNvSpPr/>
            <p:nvPr/>
          </p:nvSpPr>
          <p:spPr>
            <a:xfrm>
              <a:off x="3694703"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p:cNvSpPr/>
            <p:nvPr/>
          </p:nvSpPr>
          <p:spPr>
            <a:xfrm rot="16200000">
              <a:off x="3084012" y="5310356"/>
              <a:ext cx="550800" cy="152399"/>
            </a:xfrm>
            <a:prstGeom prst="triangle">
              <a:avLst>
                <a:gd name="adj" fmla="val 516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an 34"/>
            <p:cNvSpPr/>
            <p:nvPr/>
          </p:nvSpPr>
          <p:spPr>
            <a:xfrm>
              <a:off x="2250754" y="4948984"/>
              <a:ext cx="990595" cy="762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6" name="TextBox 35"/>
            <p:cNvSpPr txBox="1"/>
            <p:nvPr/>
          </p:nvSpPr>
          <p:spPr>
            <a:xfrm>
              <a:off x="4219046" y="5252359"/>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37" name="Rectangle 36"/>
            <p:cNvSpPr/>
            <p:nvPr/>
          </p:nvSpPr>
          <p:spPr>
            <a:xfrm>
              <a:off x="3435011" y="511345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3521056" y="5112968"/>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607462" y="511269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itle 41"/>
          <p:cNvSpPr txBox="1">
            <a:spLocks/>
          </p:cNvSpPr>
          <p:nvPr/>
        </p:nvSpPr>
        <p:spPr>
          <a:xfrm>
            <a:off x="431371" y="116632"/>
            <a:ext cx="11329259" cy="720080"/>
          </a:xfrm>
          <a:prstGeom prst="rect">
            <a:avLst/>
          </a:prstGeom>
        </p:spPr>
        <p:txBody>
          <a:bodyPr vert="horz" lIns="91440" tIns="45720" rIns="91440" bIns="45720" rtlCol="0" anchor="ctr">
            <a:normAutofit/>
          </a:bodyPr>
          <a:lstStyle>
            <a:lvl1pPr algn="l"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
                <a:srgbClr val="008000"/>
              </a:buClr>
              <a:buSzTx/>
              <a:buFont typeface="Wingdings" pitchFamily="2" charset="2"/>
              <a:buChar char="§"/>
              <a:tabLst/>
              <a:defRPr/>
            </a:pPr>
            <a:r>
              <a:rPr lang="en-GB" dirty="0"/>
              <a:t>Management unit and l</a:t>
            </a:r>
            <a:r>
              <a:rPr kumimoji="0" lang="en-GB" sz="3600" b="1" i="0" u="none" strike="noStrike" kern="1200" cap="none" spc="0" normalizeH="0" baseline="0" noProof="0" dirty="0" err="1">
                <a:ln>
                  <a:noFill/>
                </a:ln>
                <a:solidFill>
                  <a:srgbClr val="008000"/>
                </a:solidFill>
                <a:effectLst/>
                <a:uLnTx/>
                <a:uFillTx/>
                <a:latin typeface="Trebuchet MS" pitchFamily="34" charset="0"/>
                <a:ea typeface="+mj-ea"/>
                <a:cs typeface="+mj-cs"/>
              </a:rPr>
              <a:t>arge</a:t>
            </a:r>
            <a:r>
              <a:rPr kumimoji="0" lang="en-GB" sz="3600" b="1" i="0" u="none" strike="noStrike" kern="1200" cap="none" spc="0" normalizeH="0" baseline="0" noProof="0" dirty="0">
                <a:ln>
                  <a:noFill/>
                </a:ln>
                <a:solidFill>
                  <a:srgbClr val="008000"/>
                </a:solidFill>
                <a:effectLst/>
                <a:uLnTx/>
                <a:uFillTx/>
                <a:latin typeface="Trebuchet MS" pitchFamily="34" charset="0"/>
                <a:ea typeface="+mj-ea"/>
                <a:cs typeface="+mj-cs"/>
              </a:rPr>
              <a:t> scale simulators</a:t>
            </a:r>
            <a:endParaRPr kumimoji="0" lang="pt-PT" sz="3600" b="1" i="0" u="none" strike="noStrike" kern="1200" cap="none" spc="0" normalizeH="0" baseline="0" noProof="0" dirty="0">
              <a:ln>
                <a:noFill/>
              </a:ln>
              <a:solidFill>
                <a:srgbClr val="008000"/>
              </a:solidFill>
              <a:effectLst/>
              <a:uLnTx/>
              <a:uFillTx/>
              <a:latin typeface="Trebuchet MS" pitchFamily="34" charset="0"/>
              <a:ea typeface="+mj-ea"/>
              <a:cs typeface="+mj-cs"/>
            </a:endParaRPr>
          </a:p>
        </p:txBody>
      </p:sp>
      <p:sp>
        <p:nvSpPr>
          <p:cNvPr id="45" name="Freeform 44"/>
          <p:cNvSpPr>
            <a:spLocks/>
          </p:cNvSpPr>
          <p:nvPr/>
        </p:nvSpPr>
        <p:spPr bwMode="auto">
          <a:xfrm>
            <a:off x="7773963" y="2030728"/>
            <a:ext cx="1016045" cy="2625314"/>
          </a:xfrm>
          <a:custGeom>
            <a:avLst/>
            <a:gdLst>
              <a:gd name="T0" fmla="*/ 0 w 335"/>
              <a:gd name="T1" fmla="*/ 171 h 866"/>
              <a:gd name="T2" fmla="*/ 90 w 335"/>
              <a:gd name="T3" fmla="*/ 488 h 866"/>
              <a:gd name="T4" fmla="*/ 27 w 335"/>
              <a:gd name="T5" fmla="*/ 757 h 866"/>
              <a:gd name="T6" fmla="*/ 101 w 335"/>
              <a:gd name="T7" fmla="*/ 866 h 866"/>
              <a:gd name="T8" fmla="*/ 265 w 335"/>
              <a:gd name="T9" fmla="*/ 825 h 866"/>
              <a:gd name="T10" fmla="*/ 335 w 335"/>
              <a:gd name="T11" fmla="*/ 488 h 866"/>
              <a:gd name="T12" fmla="*/ 180 w 335"/>
              <a:gd name="T13" fmla="*/ 0 h 866"/>
              <a:gd name="T14" fmla="*/ 133 w 335"/>
              <a:gd name="T15" fmla="*/ 162 h 866"/>
              <a:gd name="T16" fmla="*/ 0 w 335"/>
              <a:gd name="T17" fmla="*/ 171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866">
                <a:moveTo>
                  <a:pt x="0" y="171"/>
                </a:moveTo>
                <a:cubicBezTo>
                  <a:pt x="57" y="264"/>
                  <a:pt x="90" y="372"/>
                  <a:pt x="90" y="488"/>
                </a:cubicBezTo>
                <a:cubicBezTo>
                  <a:pt x="90" y="585"/>
                  <a:pt x="67" y="676"/>
                  <a:pt x="27" y="757"/>
                </a:cubicBezTo>
                <a:cubicBezTo>
                  <a:pt x="101" y="866"/>
                  <a:pt x="101" y="866"/>
                  <a:pt x="101" y="866"/>
                </a:cubicBezTo>
                <a:cubicBezTo>
                  <a:pt x="265" y="825"/>
                  <a:pt x="265" y="825"/>
                  <a:pt x="265" y="825"/>
                </a:cubicBezTo>
                <a:cubicBezTo>
                  <a:pt x="310" y="722"/>
                  <a:pt x="335" y="608"/>
                  <a:pt x="335" y="488"/>
                </a:cubicBezTo>
                <a:cubicBezTo>
                  <a:pt x="335" y="307"/>
                  <a:pt x="278" y="138"/>
                  <a:pt x="180" y="0"/>
                </a:cubicBezTo>
                <a:cubicBezTo>
                  <a:pt x="133" y="162"/>
                  <a:pt x="133" y="162"/>
                  <a:pt x="133" y="162"/>
                </a:cubicBezTo>
                <a:lnTo>
                  <a:pt x="0" y="171"/>
                </a:ln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extBox 39"/>
          <p:cNvSpPr txBox="1"/>
          <p:nvPr/>
        </p:nvSpPr>
        <p:spPr>
          <a:xfrm rot="15903304">
            <a:off x="5876943" y="2506937"/>
            <a:ext cx="2923655" cy="2039868"/>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Economics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pic>
        <p:nvPicPr>
          <p:cNvPr id="48" name="Picture 47"/>
          <p:cNvPicPr>
            <a:picLocks noChangeAspect="1"/>
          </p:cNvPicPr>
          <p:nvPr/>
        </p:nvPicPr>
        <p:blipFill rotWithShape="1">
          <a:blip r:embed="rId3"/>
          <a:srcRect t="85595"/>
          <a:stretch/>
        </p:blipFill>
        <p:spPr>
          <a:xfrm>
            <a:off x="3638062" y="5288883"/>
            <a:ext cx="5194242" cy="732405"/>
          </a:xfrm>
          <a:prstGeom prst="rect">
            <a:avLst/>
          </a:prstGeom>
        </p:spPr>
      </p:pic>
      <p:sp>
        <p:nvSpPr>
          <p:cNvPr id="41" name="Freeform 40"/>
          <p:cNvSpPr>
            <a:spLocks/>
          </p:cNvSpPr>
          <p:nvPr/>
        </p:nvSpPr>
        <p:spPr bwMode="auto">
          <a:xfrm>
            <a:off x="6202114" y="4365104"/>
            <a:ext cx="2342158" cy="1673334"/>
          </a:xfrm>
          <a:custGeom>
            <a:avLst/>
            <a:gdLst>
              <a:gd name="T0" fmla="*/ 772 w 772"/>
              <a:gd name="T1" fmla="*/ 71 h 552"/>
              <a:gd name="T2" fmla="*/ 609 w 772"/>
              <a:gd name="T3" fmla="*/ 111 h 552"/>
              <a:gd name="T4" fmla="*/ 534 w 772"/>
              <a:gd name="T5" fmla="*/ 0 h 552"/>
              <a:gd name="T6" fmla="*/ 56 w 772"/>
              <a:gd name="T7" fmla="*/ 312 h 552"/>
              <a:gd name="T8" fmla="*/ 0 w 772"/>
              <a:gd name="T9" fmla="*/ 434 h 552"/>
              <a:gd name="T10" fmla="*/ 118 w 772"/>
              <a:gd name="T11" fmla="*/ 552 h 552"/>
              <a:gd name="T12" fmla="*/ 772 w 772"/>
              <a:gd name="T13" fmla="*/ 71 h 552"/>
            </a:gdLst>
            <a:ahLst/>
            <a:cxnLst>
              <a:cxn ang="0">
                <a:pos x="T0" y="T1"/>
              </a:cxn>
              <a:cxn ang="0">
                <a:pos x="T2" y="T3"/>
              </a:cxn>
              <a:cxn ang="0">
                <a:pos x="T4" y="T5"/>
              </a:cxn>
              <a:cxn ang="0">
                <a:pos x="T6" y="T7"/>
              </a:cxn>
              <a:cxn ang="0">
                <a:pos x="T8" y="T9"/>
              </a:cxn>
              <a:cxn ang="0">
                <a:pos x="T10" y="T11"/>
              </a:cxn>
              <a:cxn ang="0">
                <a:pos x="T12" y="T13"/>
              </a:cxn>
            </a:cxnLst>
            <a:rect l="0" t="0" r="r" b="b"/>
            <a:pathLst>
              <a:path w="772" h="552">
                <a:moveTo>
                  <a:pt x="772" y="71"/>
                </a:moveTo>
                <a:cubicBezTo>
                  <a:pt x="609" y="111"/>
                  <a:pt x="609" y="111"/>
                  <a:pt x="609" y="111"/>
                </a:cubicBezTo>
                <a:cubicBezTo>
                  <a:pt x="534" y="0"/>
                  <a:pt x="534" y="0"/>
                  <a:pt x="534" y="0"/>
                </a:cubicBezTo>
                <a:cubicBezTo>
                  <a:pt x="439" y="173"/>
                  <a:pt x="262" y="295"/>
                  <a:pt x="56" y="312"/>
                </a:cubicBezTo>
                <a:cubicBezTo>
                  <a:pt x="0" y="434"/>
                  <a:pt x="0" y="434"/>
                  <a:pt x="0" y="434"/>
                </a:cubicBezTo>
                <a:cubicBezTo>
                  <a:pt x="118" y="552"/>
                  <a:pt x="118" y="552"/>
                  <a:pt x="118" y="552"/>
                </a:cubicBezTo>
                <a:cubicBezTo>
                  <a:pt x="408" y="513"/>
                  <a:pt x="652" y="327"/>
                  <a:pt x="772" y="71"/>
                </a:cubicBez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TextBox 48"/>
          <p:cNvSpPr txBox="1"/>
          <p:nvPr/>
        </p:nvSpPr>
        <p:spPr>
          <a:xfrm>
            <a:off x="6871076" y="5507940"/>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50" name="TextBox 49"/>
          <p:cNvSpPr txBox="1"/>
          <p:nvPr/>
        </p:nvSpPr>
        <p:spPr>
          <a:xfrm>
            <a:off x="3956732" y="5505981"/>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47" name="Freeform 46"/>
          <p:cNvSpPr>
            <a:spLocks/>
          </p:cNvSpPr>
          <p:nvPr/>
        </p:nvSpPr>
        <p:spPr bwMode="auto">
          <a:xfrm>
            <a:off x="5759809" y="939089"/>
            <a:ext cx="2515129" cy="1551614"/>
          </a:xfrm>
          <a:custGeom>
            <a:avLst/>
            <a:gdLst>
              <a:gd name="T0" fmla="*/ 77 w 829"/>
              <a:gd name="T1" fmla="*/ 249 h 512"/>
              <a:gd name="T2" fmla="*/ 151 w 829"/>
              <a:gd name="T3" fmla="*/ 245 h 512"/>
              <a:gd name="T4" fmla="*/ 652 w 829"/>
              <a:gd name="T5" fmla="*/ 512 h 512"/>
              <a:gd name="T6" fmla="*/ 782 w 829"/>
              <a:gd name="T7" fmla="*/ 503 h 512"/>
              <a:gd name="T8" fmla="*/ 829 w 829"/>
              <a:gd name="T9" fmla="*/ 340 h 512"/>
              <a:gd name="T10" fmla="*/ 151 w 829"/>
              <a:gd name="T11" fmla="*/ 0 h 512"/>
              <a:gd name="T12" fmla="*/ 0 w 829"/>
              <a:gd name="T13" fmla="*/ 14 h 512"/>
              <a:gd name="T14" fmla="*/ 125 w 829"/>
              <a:gd name="T15" fmla="*/ 123 h 512"/>
              <a:gd name="T16" fmla="*/ 77 w 829"/>
              <a:gd name="T17" fmla="*/ 24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9" h="512">
                <a:moveTo>
                  <a:pt x="77" y="249"/>
                </a:moveTo>
                <a:cubicBezTo>
                  <a:pt x="101" y="247"/>
                  <a:pt x="126" y="245"/>
                  <a:pt x="151" y="245"/>
                </a:cubicBezTo>
                <a:cubicBezTo>
                  <a:pt x="359" y="245"/>
                  <a:pt x="543" y="351"/>
                  <a:pt x="652" y="512"/>
                </a:cubicBezTo>
                <a:cubicBezTo>
                  <a:pt x="782" y="503"/>
                  <a:pt x="782" y="503"/>
                  <a:pt x="782" y="503"/>
                </a:cubicBezTo>
                <a:cubicBezTo>
                  <a:pt x="829" y="340"/>
                  <a:pt x="829" y="340"/>
                  <a:pt x="829" y="340"/>
                </a:cubicBezTo>
                <a:cubicBezTo>
                  <a:pt x="675" y="134"/>
                  <a:pt x="428" y="0"/>
                  <a:pt x="151" y="0"/>
                </a:cubicBezTo>
                <a:cubicBezTo>
                  <a:pt x="99" y="0"/>
                  <a:pt x="49" y="5"/>
                  <a:pt x="0" y="14"/>
                </a:cubicBezTo>
                <a:cubicBezTo>
                  <a:pt x="125" y="123"/>
                  <a:pt x="125" y="123"/>
                  <a:pt x="125" y="123"/>
                </a:cubicBezTo>
                <a:lnTo>
                  <a:pt x="77" y="249"/>
                </a:ln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1" name="TextBox 50"/>
          <p:cNvSpPr txBox="1"/>
          <p:nvPr/>
        </p:nvSpPr>
        <p:spPr>
          <a:xfrm rot="1430453">
            <a:off x="5258852" y="1652154"/>
            <a:ext cx="2923654" cy="2039867"/>
          </a:xfrm>
          <a:prstGeom prst="rect">
            <a:avLst/>
          </a:prstGeom>
          <a:noFill/>
        </p:spPr>
        <p:txBody>
          <a:bodyPr wrap="none" rtlCol="0">
            <a:prstTxWarp prst="textArchUp">
              <a:avLst>
                <a:gd name="adj" fmla="val 8626940"/>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Demand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46" name="TextBox 45"/>
          <p:cNvSpPr txBox="1"/>
          <p:nvPr/>
        </p:nvSpPr>
        <p:spPr>
          <a:xfrm rot="19746667">
            <a:off x="5811954" y="3904260"/>
            <a:ext cx="2154774" cy="1452435"/>
          </a:xfrm>
          <a:prstGeom prst="rect">
            <a:avLst/>
          </a:prstGeom>
          <a:noFill/>
        </p:spPr>
        <p:txBody>
          <a:bodyPr wrap="none" rtlCol="0">
            <a:prstTxWarp prst="textArchDown">
              <a:avLst/>
            </a:prstTxWarp>
            <a:spAutoFit/>
          </a:bodyPr>
          <a:lstStyle/>
          <a:p>
            <a:pPr algn="ctr">
              <a:lnSpc>
                <a:spcPct val="90000"/>
              </a:lnSpc>
            </a:pPr>
            <a:r>
              <a:rPr lang="en-US" b="1" dirty="0">
                <a:solidFill>
                  <a:schemeClr val="bg1"/>
                </a:solidFill>
                <a:latin typeface="Arial" panose="020B0604020202020204" pitchFamily="34" charset="0"/>
                <a:cs typeface="Arial" pitchFamily="34" charset="0"/>
              </a:rPr>
              <a:t>Initialization</a:t>
            </a:r>
          </a:p>
          <a:p>
            <a:pPr algn="ctr">
              <a:lnSpc>
                <a:spcPct val="90000"/>
              </a:lnSpc>
            </a:pPr>
            <a:r>
              <a:rPr lang="en-US" b="1" dirty="0">
                <a:solidFill>
                  <a:schemeClr val="bg1"/>
                </a:solidFill>
                <a:latin typeface="Arial" panose="020B0604020202020204" pitchFamily="34" charset="0"/>
                <a:cs typeface="Arial" pitchFamily="34" charset="0"/>
              </a:rPr>
              <a:t>Module</a:t>
            </a:r>
          </a:p>
        </p:txBody>
      </p:sp>
    </p:spTree>
    <p:extLst>
      <p:ext uri="{BB962C8B-B14F-4D97-AF65-F5344CB8AC3E}">
        <p14:creationId xmlns:p14="http://schemas.microsoft.com/office/powerpoint/2010/main" val="41032373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620077" y="965557"/>
            <a:ext cx="5191879" cy="508276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3" name="Group 42"/>
          <p:cNvGrpSpPr>
            <a:grpSpLocks noChangeAspect="1"/>
          </p:cNvGrpSpPr>
          <p:nvPr/>
        </p:nvGrpSpPr>
        <p:grpSpPr>
          <a:xfrm>
            <a:off x="1268527" y="1875958"/>
            <a:ext cx="9654946" cy="4322473"/>
            <a:chOff x="2250754" y="2594607"/>
            <a:chExt cx="7068383" cy="3164496"/>
          </a:xfrm>
        </p:grpSpPr>
        <p:sp>
          <p:nvSpPr>
            <p:cNvPr id="3" name="Freeform 2"/>
            <p:cNvSpPr>
              <a:spLocks/>
            </p:cNvSpPr>
            <p:nvPr/>
          </p:nvSpPr>
          <p:spPr bwMode="auto">
            <a:xfrm>
              <a:off x="4717610" y="2607708"/>
              <a:ext cx="1262385" cy="2346143"/>
            </a:xfrm>
            <a:custGeom>
              <a:avLst/>
              <a:gdLst/>
              <a:ahLst/>
              <a:cxnLst>
                <a:cxn ang="0">
                  <a:pos x="1060" y="254"/>
                </a:cxn>
                <a:cxn ang="0">
                  <a:pos x="808" y="498"/>
                </a:cxn>
                <a:cxn ang="0">
                  <a:pos x="716" y="544"/>
                </a:cxn>
                <a:cxn ang="0">
                  <a:pos x="635" y="606"/>
                </a:cxn>
                <a:cxn ang="0">
                  <a:pos x="569" y="683"/>
                </a:cxn>
                <a:cxn ang="0">
                  <a:pos x="519" y="773"/>
                </a:cxn>
                <a:cxn ang="0">
                  <a:pos x="487" y="872"/>
                </a:cxn>
                <a:cxn ang="0">
                  <a:pos x="475" y="979"/>
                </a:cxn>
                <a:cxn ang="0">
                  <a:pos x="486" y="1083"/>
                </a:cxn>
                <a:cxn ang="0">
                  <a:pos x="516" y="1180"/>
                </a:cxn>
                <a:cxn ang="0">
                  <a:pos x="563" y="1267"/>
                </a:cxn>
                <a:cxn ang="0">
                  <a:pos x="626" y="1343"/>
                </a:cxn>
                <a:cxn ang="0">
                  <a:pos x="702" y="1407"/>
                </a:cxn>
                <a:cxn ang="0">
                  <a:pos x="789" y="1454"/>
                </a:cxn>
                <a:cxn ang="0">
                  <a:pos x="886" y="1484"/>
                </a:cxn>
                <a:cxn ang="0">
                  <a:pos x="989" y="1494"/>
                </a:cxn>
                <a:cxn ang="0">
                  <a:pos x="1018" y="1493"/>
                </a:cxn>
                <a:cxn ang="0">
                  <a:pos x="1052" y="1968"/>
                </a:cxn>
                <a:cxn ang="0">
                  <a:pos x="989" y="1970"/>
                </a:cxn>
                <a:cxn ang="0">
                  <a:pos x="836" y="1959"/>
                </a:cxn>
                <a:cxn ang="0">
                  <a:pos x="691" y="1924"/>
                </a:cxn>
                <a:cxn ang="0">
                  <a:pos x="554" y="1869"/>
                </a:cxn>
                <a:cxn ang="0">
                  <a:pos x="428" y="1796"/>
                </a:cxn>
                <a:cxn ang="0">
                  <a:pos x="315" y="1705"/>
                </a:cxn>
                <a:cxn ang="0">
                  <a:pos x="217" y="1600"/>
                </a:cxn>
                <a:cxn ang="0">
                  <a:pos x="135" y="1480"/>
                </a:cxn>
                <a:cxn ang="0">
                  <a:pos x="71" y="1348"/>
                </a:cxn>
                <a:cxn ang="0">
                  <a:pos x="26" y="1207"/>
                </a:cxn>
                <a:cxn ang="0">
                  <a:pos x="3" y="1057"/>
                </a:cxn>
                <a:cxn ang="0">
                  <a:pos x="3" y="902"/>
                </a:cxn>
                <a:cxn ang="0">
                  <a:pos x="26" y="751"/>
                </a:cxn>
                <a:cxn ang="0">
                  <a:pos x="71" y="610"/>
                </a:cxn>
                <a:cxn ang="0">
                  <a:pos x="135" y="478"/>
                </a:cxn>
                <a:cxn ang="0">
                  <a:pos x="218" y="358"/>
                </a:cxn>
                <a:cxn ang="0">
                  <a:pos x="318" y="252"/>
                </a:cxn>
                <a:cxn ang="0">
                  <a:pos x="431" y="161"/>
                </a:cxn>
                <a:cxn ang="0">
                  <a:pos x="557" y="88"/>
                </a:cxn>
                <a:cxn ang="0">
                  <a:pos x="695" y="34"/>
                </a:cxn>
                <a:cxn ang="0">
                  <a:pos x="840" y="0"/>
                </a:cxn>
              </a:cxnLst>
              <a:rect l="0" t="0" r="r" b="b"/>
              <a:pathLst>
                <a:path w="1060" h="1970">
                  <a:moveTo>
                    <a:pt x="840" y="0"/>
                  </a:moveTo>
                  <a:lnTo>
                    <a:pt x="1060" y="254"/>
                  </a:lnTo>
                  <a:lnTo>
                    <a:pt x="858" y="482"/>
                  </a:lnTo>
                  <a:lnTo>
                    <a:pt x="808" y="498"/>
                  </a:lnTo>
                  <a:lnTo>
                    <a:pt x="761" y="518"/>
                  </a:lnTo>
                  <a:lnTo>
                    <a:pt x="716" y="544"/>
                  </a:lnTo>
                  <a:lnTo>
                    <a:pt x="675" y="573"/>
                  </a:lnTo>
                  <a:lnTo>
                    <a:pt x="635" y="606"/>
                  </a:lnTo>
                  <a:lnTo>
                    <a:pt x="600" y="643"/>
                  </a:lnTo>
                  <a:lnTo>
                    <a:pt x="569" y="683"/>
                  </a:lnTo>
                  <a:lnTo>
                    <a:pt x="541" y="727"/>
                  </a:lnTo>
                  <a:lnTo>
                    <a:pt x="519" y="773"/>
                  </a:lnTo>
                  <a:lnTo>
                    <a:pt x="500" y="822"/>
                  </a:lnTo>
                  <a:lnTo>
                    <a:pt x="487" y="872"/>
                  </a:lnTo>
                  <a:lnTo>
                    <a:pt x="478" y="925"/>
                  </a:lnTo>
                  <a:lnTo>
                    <a:pt x="475" y="979"/>
                  </a:lnTo>
                  <a:lnTo>
                    <a:pt x="478" y="1032"/>
                  </a:lnTo>
                  <a:lnTo>
                    <a:pt x="486" y="1083"/>
                  </a:lnTo>
                  <a:lnTo>
                    <a:pt x="499" y="1133"/>
                  </a:lnTo>
                  <a:lnTo>
                    <a:pt x="516" y="1180"/>
                  </a:lnTo>
                  <a:lnTo>
                    <a:pt x="537" y="1225"/>
                  </a:lnTo>
                  <a:lnTo>
                    <a:pt x="563" y="1267"/>
                  </a:lnTo>
                  <a:lnTo>
                    <a:pt x="593" y="1307"/>
                  </a:lnTo>
                  <a:lnTo>
                    <a:pt x="626" y="1343"/>
                  </a:lnTo>
                  <a:lnTo>
                    <a:pt x="663" y="1376"/>
                  </a:lnTo>
                  <a:lnTo>
                    <a:pt x="702" y="1407"/>
                  </a:lnTo>
                  <a:lnTo>
                    <a:pt x="744" y="1432"/>
                  </a:lnTo>
                  <a:lnTo>
                    <a:pt x="789" y="1454"/>
                  </a:lnTo>
                  <a:lnTo>
                    <a:pt x="836" y="1471"/>
                  </a:lnTo>
                  <a:lnTo>
                    <a:pt x="886" y="1484"/>
                  </a:lnTo>
                  <a:lnTo>
                    <a:pt x="936" y="1491"/>
                  </a:lnTo>
                  <a:lnTo>
                    <a:pt x="989" y="1494"/>
                  </a:lnTo>
                  <a:lnTo>
                    <a:pt x="1004" y="1494"/>
                  </a:lnTo>
                  <a:lnTo>
                    <a:pt x="1018" y="1493"/>
                  </a:lnTo>
                  <a:lnTo>
                    <a:pt x="829" y="1705"/>
                  </a:lnTo>
                  <a:lnTo>
                    <a:pt x="1052" y="1968"/>
                  </a:lnTo>
                  <a:lnTo>
                    <a:pt x="1020" y="1970"/>
                  </a:lnTo>
                  <a:lnTo>
                    <a:pt x="989" y="1970"/>
                  </a:lnTo>
                  <a:lnTo>
                    <a:pt x="912" y="1967"/>
                  </a:lnTo>
                  <a:lnTo>
                    <a:pt x="836" y="1959"/>
                  </a:lnTo>
                  <a:lnTo>
                    <a:pt x="762" y="1944"/>
                  </a:lnTo>
                  <a:lnTo>
                    <a:pt x="691" y="1924"/>
                  </a:lnTo>
                  <a:lnTo>
                    <a:pt x="621" y="1900"/>
                  </a:lnTo>
                  <a:lnTo>
                    <a:pt x="554" y="1869"/>
                  </a:lnTo>
                  <a:lnTo>
                    <a:pt x="489" y="1835"/>
                  </a:lnTo>
                  <a:lnTo>
                    <a:pt x="428" y="1796"/>
                  </a:lnTo>
                  <a:lnTo>
                    <a:pt x="370" y="1753"/>
                  </a:lnTo>
                  <a:lnTo>
                    <a:pt x="315" y="1705"/>
                  </a:lnTo>
                  <a:lnTo>
                    <a:pt x="264" y="1654"/>
                  </a:lnTo>
                  <a:lnTo>
                    <a:pt x="217" y="1600"/>
                  </a:lnTo>
                  <a:lnTo>
                    <a:pt x="174" y="1541"/>
                  </a:lnTo>
                  <a:lnTo>
                    <a:pt x="135" y="1480"/>
                  </a:lnTo>
                  <a:lnTo>
                    <a:pt x="101" y="1415"/>
                  </a:lnTo>
                  <a:lnTo>
                    <a:pt x="71" y="1348"/>
                  </a:lnTo>
                  <a:lnTo>
                    <a:pt x="46" y="1278"/>
                  </a:lnTo>
                  <a:lnTo>
                    <a:pt x="26" y="1207"/>
                  </a:lnTo>
                  <a:lnTo>
                    <a:pt x="11" y="1133"/>
                  </a:lnTo>
                  <a:lnTo>
                    <a:pt x="3" y="1057"/>
                  </a:lnTo>
                  <a:lnTo>
                    <a:pt x="0" y="979"/>
                  </a:lnTo>
                  <a:lnTo>
                    <a:pt x="3" y="902"/>
                  </a:lnTo>
                  <a:lnTo>
                    <a:pt x="12" y="826"/>
                  </a:lnTo>
                  <a:lnTo>
                    <a:pt x="26" y="751"/>
                  </a:lnTo>
                  <a:lnTo>
                    <a:pt x="46" y="680"/>
                  </a:lnTo>
                  <a:lnTo>
                    <a:pt x="71" y="610"/>
                  </a:lnTo>
                  <a:lnTo>
                    <a:pt x="102" y="542"/>
                  </a:lnTo>
                  <a:lnTo>
                    <a:pt x="135" y="478"/>
                  </a:lnTo>
                  <a:lnTo>
                    <a:pt x="175" y="417"/>
                  </a:lnTo>
                  <a:lnTo>
                    <a:pt x="218" y="358"/>
                  </a:lnTo>
                  <a:lnTo>
                    <a:pt x="266" y="303"/>
                  </a:lnTo>
                  <a:lnTo>
                    <a:pt x="318" y="252"/>
                  </a:lnTo>
                  <a:lnTo>
                    <a:pt x="373" y="204"/>
                  </a:lnTo>
                  <a:lnTo>
                    <a:pt x="431" y="161"/>
                  </a:lnTo>
                  <a:lnTo>
                    <a:pt x="493" y="122"/>
                  </a:lnTo>
                  <a:lnTo>
                    <a:pt x="557" y="88"/>
                  </a:lnTo>
                  <a:lnTo>
                    <a:pt x="625" y="58"/>
                  </a:lnTo>
                  <a:lnTo>
                    <a:pt x="695" y="34"/>
                  </a:lnTo>
                  <a:lnTo>
                    <a:pt x="766" y="14"/>
                  </a:lnTo>
                  <a:lnTo>
                    <a:pt x="840"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3"/>
            <p:cNvSpPr>
              <a:spLocks/>
            </p:cNvSpPr>
            <p:nvPr/>
          </p:nvSpPr>
          <p:spPr bwMode="auto">
            <a:xfrm>
              <a:off x="5829938" y="2594607"/>
              <a:ext cx="1243330" cy="2344953"/>
            </a:xfrm>
            <a:custGeom>
              <a:avLst/>
              <a:gdLst/>
              <a:ahLst/>
              <a:cxnLst>
                <a:cxn ang="0">
                  <a:pos x="55" y="0"/>
                </a:cxn>
                <a:cxn ang="0">
                  <a:pos x="208" y="12"/>
                </a:cxn>
                <a:cxn ang="0">
                  <a:pos x="354" y="46"/>
                </a:cxn>
                <a:cxn ang="0">
                  <a:pos x="490" y="100"/>
                </a:cxn>
                <a:cxn ang="0">
                  <a:pos x="615" y="174"/>
                </a:cxn>
                <a:cxn ang="0">
                  <a:pos x="728" y="265"/>
                </a:cxn>
                <a:cxn ang="0">
                  <a:pos x="827" y="371"/>
                </a:cxn>
                <a:cxn ang="0">
                  <a:pos x="909" y="491"/>
                </a:cxn>
                <a:cxn ang="0">
                  <a:pos x="974" y="622"/>
                </a:cxn>
                <a:cxn ang="0">
                  <a:pos x="1018" y="763"/>
                </a:cxn>
                <a:cxn ang="0">
                  <a:pos x="1042" y="913"/>
                </a:cxn>
                <a:cxn ang="0">
                  <a:pos x="1042" y="1068"/>
                </a:cxn>
                <a:cxn ang="0">
                  <a:pos x="1018" y="1217"/>
                </a:cxn>
                <a:cxn ang="0">
                  <a:pos x="974" y="1358"/>
                </a:cxn>
                <a:cxn ang="0">
                  <a:pos x="911" y="1489"/>
                </a:cxn>
                <a:cxn ang="0">
                  <a:pos x="829" y="1608"/>
                </a:cxn>
                <a:cxn ang="0">
                  <a:pos x="731" y="1714"/>
                </a:cxn>
                <a:cxn ang="0">
                  <a:pos x="619" y="1805"/>
                </a:cxn>
                <a:cxn ang="0">
                  <a:pos x="494" y="1879"/>
                </a:cxn>
                <a:cxn ang="0">
                  <a:pos x="358" y="1934"/>
                </a:cxn>
                <a:cxn ang="0">
                  <a:pos x="213" y="1969"/>
                </a:cxn>
                <a:cxn ang="0">
                  <a:pos x="211" y="1481"/>
                </a:cxn>
                <a:cxn ang="0">
                  <a:pos x="303" y="1441"/>
                </a:cxn>
                <a:cxn ang="0">
                  <a:pos x="384" y="1386"/>
                </a:cxn>
                <a:cxn ang="0">
                  <a:pos x="452" y="1317"/>
                </a:cxn>
                <a:cxn ang="0">
                  <a:pos x="507" y="1235"/>
                </a:cxn>
                <a:cxn ang="0">
                  <a:pos x="546" y="1143"/>
                </a:cxn>
                <a:cxn ang="0">
                  <a:pos x="565" y="1043"/>
                </a:cxn>
                <a:cxn ang="0">
                  <a:pos x="565" y="938"/>
                </a:cxn>
                <a:cxn ang="0">
                  <a:pos x="545" y="838"/>
                </a:cxn>
                <a:cxn ang="0">
                  <a:pos x="506" y="745"/>
                </a:cxn>
                <a:cxn ang="0">
                  <a:pos x="451" y="663"/>
                </a:cxn>
                <a:cxn ang="0">
                  <a:pos x="382" y="594"/>
                </a:cxn>
                <a:cxn ang="0">
                  <a:pos x="300" y="539"/>
                </a:cxn>
                <a:cxn ang="0">
                  <a:pos x="208" y="500"/>
                </a:cxn>
                <a:cxn ang="0">
                  <a:pos x="108" y="479"/>
                </a:cxn>
                <a:cxn ang="0">
                  <a:pos x="44" y="477"/>
                </a:cxn>
                <a:cxn ang="0">
                  <a:pos x="3" y="1"/>
                </a:cxn>
              </a:cxnLst>
              <a:rect l="0" t="0" r="r" b="b"/>
              <a:pathLst>
                <a:path w="1044" h="1969">
                  <a:moveTo>
                    <a:pt x="29" y="0"/>
                  </a:moveTo>
                  <a:lnTo>
                    <a:pt x="55" y="0"/>
                  </a:lnTo>
                  <a:lnTo>
                    <a:pt x="132" y="2"/>
                  </a:lnTo>
                  <a:lnTo>
                    <a:pt x="208" y="12"/>
                  </a:lnTo>
                  <a:lnTo>
                    <a:pt x="282" y="26"/>
                  </a:lnTo>
                  <a:lnTo>
                    <a:pt x="354" y="46"/>
                  </a:lnTo>
                  <a:lnTo>
                    <a:pt x="423" y="70"/>
                  </a:lnTo>
                  <a:lnTo>
                    <a:pt x="490" y="100"/>
                  </a:lnTo>
                  <a:lnTo>
                    <a:pt x="554" y="135"/>
                  </a:lnTo>
                  <a:lnTo>
                    <a:pt x="615" y="174"/>
                  </a:lnTo>
                  <a:lnTo>
                    <a:pt x="674" y="217"/>
                  </a:lnTo>
                  <a:lnTo>
                    <a:pt x="728" y="265"/>
                  </a:lnTo>
                  <a:lnTo>
                    <a:pt x="780" y="316"/>
                  </a:lnTo>
                  <a:lnTo>
                    <a:pt x="827" y="371"/>
                  </a:lnTo>
                  <a:lnTo>
                    <a:pt x="870" y="430"/>
                  </a:lnTo>
                  <a:lnTo>
                    <a:pt x="909" y="491"/>
                  </a:lnTo>
                  <a:lnTo>
                    <a:pt x="944" y="555"/>
                  </a:lnTo>
                  <a:lnTo>
                    <a:pt x="974" y="622"/>
                  </a:lnTo>
                  <a:lnTo>
                    <a:pt x="998" y="692"/>
                  </a:lnTo>
                  <a:lnTo>
                    <a:pt x="1018" y="763"/>
                  </a:lnTo>
                  <a:lnTo>
                    <a:pt x="1032" y="838"/>
                  </a:lnTo>
                  <a:lnTo>
                    <a:pt x="1042" y="913"/>
                  </a:lnTo>
                  <a:lnTo>
                    <a:pt x="1044" y="990"/>
                  </a:lnTo>
                  <a:lnTo>
                    <a:pt x="1042" y="1068"/>
                  </a:lnTo>
                  <a:lnTo>
                    <a:pt x="1033" y="1143"/>
                  </a:lnTo>
                  <a:lnTo>
                    <a:pt x="1018" y="1217"/>
                  </a:lnTo>
                  <a:lnTo>
                    <a:pt x="999" y="1288"/>
                  </a:lnTo>
                  <a:lnTo>
                    <a:pt x="974" y="1358"/>
                  </a:lnTo>
                  <a:lnTo>
                    <a:pt x="945" y="1425"/>
                  </a:lnTo>
                  <a:lnTo>
                    <a:pt x="911" y="1489"/>
                  </a:lnTo>
                  <a:lnTo>
                    <a:pt x="871" y="1550"/>
                  </a:lnTo>
                  <a:lnTo>
                    <a:pt x="829" y="1608"/>
                  </a:lnTo>
                  <a:lnTo>
                    <a:pt x="782" y="1663"/>
                  </a:lnTo>
                  <a:lnTo>
                    <a:pt x="731" y="1714"/>
                  </a:lnTo>
                  <a:lnTo>
                    <a:pt x="676" y="1762"/>
                  </a:lnTo>
                  <a:lnTo>
                    <a:pt x="619" y="1805"/>
                  </a:lnTo>
                  <a:lnTo>
                    <a:pt x="558" y="1845"/>
                  </a:lnTo>
                  <a:lnTo>
                    <a:pt x="494" y="1879"/>
                  </a:lnTo>
                  <a:lnTo>
                    <a:pt x="427" y="1909"/>
                  </a:lnTo>
                  <a:lnTo>
                    <a:pt x="358" y="1934"/>
                  </a:lnTo>
                  <a:lnTo>
                    <a:pt x="287" y="1954"/>
                  </a:lnTo>
                  <a:lnTo>
                    <a:pt x="213" y="1969"/>
                  </a:lnTo>
                  <a:lnTo>
                    <a:pt x="0" y="1716"/>
                  </a:lnTo>
                  <a:lnTo>
                    <a:pt x="211" y="1481"/>
                  </a:lnTo>
                  <a:lnTo>
                    <a:pt x="258" y="1463"/>
                  </a:lnTo>
                  <a:lnTo>
                    <a:pt x="303" y="1441"/>
                  </a:lnTo>
                  <a:lnTo>
                    <a:pt x="344" y="1416"/>
                  </a:lnTo>
                  <a:lnTo>
                    <a:pt x="384" y="1386"/>
                  </a:lnTo>
                  <a:lnTo>
                    <a:pt x="419" y="1352"/>
                  </a:lnTo>
                  <a:lnTo>
                    <a:pt x="452" y="1317"/>
                  </a:lnTo>
                  <a:lnTo>
                    <a:pt x="482" y="1277"/>
                  </a:lnTo>
                  <a:lnTo>
                    <a:pt x="507" y="1235"/>
                  </a:lnTo>
                  <a:lnTo>
                    <a:pt x="529" y="1190"/>
                  </a:lnTo>
                  <a:lnTo>
                    <a:pt x="546" y="1143"/>
                  </a:lnTo>
                  <a:lnTo>
                    <a:pt x="558" y="1094"/>
                  </a:lnTo>
                  <a:lnTo>
                    <a:pt x="565" y="1043"/>
                  </a:lnTo>
                  <a:lnTo>
                    <a:pt x="568" y="990"/>
                  </a:lnTo>
                  <a:lnTo>
                    <a:pt x="565" y="938"/>
                  </a:lnTo>
                  <a:lnTo>
                    <a:pt x="558" y="887"/>
                  </a:lnTo>
                  <a:lnTo>
                    <a:pt x="545" y="838"/>
                  </a:lnTo>
                  <a:lnTo>
                    <a:pt x="528" y="791"/>
                  </a:lnTo>
                  <a:lnTo>
                    <a:pt x="506" y="745"/>
                  </a:lnTo>
                  <a:lnTo>
                    <a:pt x="481" y="703"/>
                  </a:lnTo>
                  <a:lnTo>
                    <a:pt x="451" y="663"/>
                  </a:lnTo>
                  <a:lnTo>
                    <a:pt x="418" y="627"/>
                  </a:lnTo>
                  <a:lnTo>
                    <a:pt x="382" y="594"/>
                  </a:lnTo>
                  <a:lnTo>
                    <a:pt x="342" y="564"/>
                  </a:lnTo>
                  <a:lnTo>
                    <a:pt x="300" y="539"/>
                  </a:lnTo>
                  <a:lnTo>
                    <a:pt x="255" y="517"/>
                  </a:lnTo>
                  <a:lnTo>
                    <a:pt x="208" y="500"/>
                  </a:lnTo>
                  <a:lnTo>
                    <a:pt x="159" y="487"/>
                  </a:lnTo>
                  <a:lnTo>
                    <a:pt x="108" y="479"/>
                  </a:lnTo>
                  <a:lnTo>
                    <a:pt x="55" y="477"/>
                  </a:lnTo>
                  <a:lnTo>
                    <a:pt x="44" y="477"/>
                  </a:lnTo>
                  <a:lnTo>
                    <a:pt x="230" y="263"/>
                  </a:lnTo>
                  <a:lnTo>
                    <a:pt x="3" y="1"/>
                  </a:lnTo>
                  <a:lnTo>
                    <a:pt x="29"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rot="16200000">
              <a:off x="5141870" y="3025811"/>
              <a:ext cx="1657782"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Output / calculation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7" name="TextBox 6"/>
            <p:cNvSpPr txBox="1"/>
            <p:nvPr/>
          </p:nvSpPr>
          <p:spPr>
            <a:xfrm rot="5079791">
              <a:off x="5019900" y="3016775"/>
              <a:ext cx="1589678"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Management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17" name="TextBox 16"/>
            <p:cNvSpPr txBox="1"/>
            <p:nvPr/>
          </p:nvSpPr>
          <p:spPr>
            <a:xfrm rot="4960984">
              <a:off x="4021853" y="3058059"/>
              <a:ext cx="2140417"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8" name="TextBox 17"/>
            <p:cNvSpPr txBox="1"/>
            <p:nvPr/>
          </p:nvSpPr>
          <p:spPr>
            <a:xfrm rot="1798890">
              <a:off x="4409669" y="3790556"/>
              <a:ext cx="2140406" cy="1493395"/>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9" name="Oval 18"/>
            <p:cNvSpPr/>
            <p:nvPr/>
          </p:nvSpPr>
          <p:spPr>
            <a:xfrm flipH="1">
              <a:off x="5374235" y="3238387"/>
              <a:ext cx="1066336" cy="10663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20" name="Oval 19"/>
            <p:cNvSpPr/>
            <p:nvPr/>
          </p:nvSpPr>
          <p:spPr>
            <a:xfrm flipH="1">
              <a:off x="5374235" y="3247013"/>
              <a:ext cx="1066336" cy="1066339"/>
            </a:xfrm>
            <a:prstGeom prst="ellipse">
              <a:avLst/>
            </a:prstGeom>
            <a:solidFill>
              <a:schemeClr val="accent1">
                <a:lumMod val="75000"/>
              </a:schemeClr>
            </a:solidFill>
            <a:ln>
              <a:noFill/>
            </a:ln>
            <a:effectLst>
              <a:innerShdw blurRad="10033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Growth Module</a:t>
              </a:r>
            </a:p>
          </p:txBody>
        </p:sp>
        <p:sp>
          <p:nvSpPr>
            <p:cNvPr id="22" name="Rectangle 21"/>
            <p:cNvSpPr/>
            <p:nvPr/>
          </p:nvSpPr>
          <p:spPr>
            <a:xfrm>
              <a:off x="4126965" y="5117122"/>
              <a:ext cx="3428984"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flipH="1">
              <a:off x="5452624" y="3243846"/>
              <a:ext cx="914396" cy="627025"/>
            </a:xfrm>
            <a:prstGeom prst="ellipse">
              <a:avLst/>
            </a:prstGeom>
            <a:gradFill flip="none" rotWithShape="1">
              <a:gsLst>
                <a:gs pos="40000">
                  <a:schemeClr val="bg1">
                    <a:shade val="30000"/>
                    <a:satMod val="115000"/>
                    <a:alpha val="0"/>
                  </a:schemeClr>
                </a:gs>
                <a:gs pos="100000">
                  <a:schemeClr val="bg1">
                    <a:shade val="100000"/>
                    <a:satMod val="115000"/>
                    <a:alpha val="9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6352636" y="5253794"/>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26" name="Rectangle 25"/>
            <p:cNvSpPr/>
            <p:nvPr/>
          </p:nvSpPr>
          <p:spPr>
            <a:xfrm>
              <a:off x="7593038"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029747" y="511021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8111620" y="5111872"/>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8193257" y="5111835"/>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Can 29"/>
            <p:cNvSpPr/>
            <p:nvPr/>
          </p:nvSpPr>
          <p:spPr>
            <a:xfrm>
              <a:off x="8314961" y="4967103"/>
              <a:ext cx="990595" cy="792000"/>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1" name="Can 30"/>
            <p:cNvSpPr/>
            <p:nvPr/>
          </p:nvSpPr>
          <p:spPr>
            <a:xfrm>
              <a:off x="8328542" y="4651386"/>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2" name="Can 31"/>
            <p:cNvSpPr/>
            <p:nvPr/>
          </p:nvSpPr>
          <p:spPr>
            <a:xfrm>
              <a:off x="8319488" y="4293020"/>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3" name="Rectangle 32"/>
            <p:cNvSpPr/>
            <p:nvPr/>
          </p:nvSpPr>
          <p:spPr>
            <a:xfrm>
              <a:off x="3694703"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p:cNvSpPr/>
            <p:nvPr/>
          </p:nvSpPr>
          <p:spPr>
            <a:xfrm rot="16200000">
              <a:off x="3084012" y="5310356"/>
              <a:ext cx="550800" cy="152399"/>
            </a:xfrm>
            <a:prstGeom prst="triangle">
              <a:avLst>
                <a:gd name="adj" fmla="val 516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an 34"/>
            <p:cNvSpPr/>
            <p:nvPr/>
          </p:nvSpPr>
          <p:spPr>
            <a:xfrm>
              <a:off x="2250754" y="4948984"/>
              <a:ext cx="990595" cy="762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6" name="TextBox 35"/>
            <p:cNvSpPr txBox="1"/>
            <p:nvPr/>
          </p:nvSpPr>
          <p:spPr>
            <a:xfrm>
              <a:off x="4219046" y="5252359"/>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37" name="Rectangle 36"/>
            <p:cNvSpPr/>
            <p:nvPr/>
          </p:nvSpPr>
          <p:spPr>
            <a:xfrm>
              <a:off x="3435011" y="511345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3521056" y="5112968"/>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607462" y="511269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itle 41"/>
          <p:cNvSpPr txBox="1">
            <a:spLocks/>
          </p:cNvSpPr>
          <p:nvPr/>
        </p:nvSpPr>
        <p:spPr>
          <a:xfrm>
            <a:off x="431371" y="116632"/>
            <a:ext cx="11329259" cy="720080"/>
          </a:xfrm>
          <a:prstGeom prst="rect">
            <a:avLst/>
          </a:prstGeom>
        </p:spPr>
        <p:txBody>
          <a:bodyPr vert="horz" lIns="91440" tIns="45720" rIns="91440" bIns="45720" rtlCol="0" anchor="ctr">
            <a:normAutofit/>
          </a:bodyPr>
          <a:lstStyle>
            <a:lvl1pPr algn="l"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a:lstStyle>
          <a:p>
            <a:pPr lvl="0">
              <a:defRPr/>
            </a:pPr>
            <a:r>
              <a:rPr lang="en-GB" dirty="0"/>
              <a:t>Management unit and large scale simulators</a:t>
            </a:r>
            <a:endParaRPr kumimoji="0" lang="pt-PT" sz="3600" b="1" i="0" u="none" strike="noStrike" kern="1200" cap="none" spc="0" normalizeH="0" baseline="0" noProof="0" dirty="0">
              <a:ln>
                <a:noFill/>
              </a:ln>
              <a:solidFill>
                <a:srgbClr val="008000"/>
              </a:solidFill>
              <a:effectLst/>
              <a:uLnTx/>
              <a:uFillTx/>
              <a:latin typeface="Trebuchet MS" pitchFamily="34" charset="0"/>
              <a:ea typeface="+mj-ea"/>
              <a:cs typeface="+mj-cs"/>
            </a:endParaRPr>
          </a:p>
        </p:txBody>
      </p:sp>
      <p:sp>
        <p:nvSpPr>
          <p:cNvPr id="45" name="Freeform 44"/>
          <p:cNvSpPr>
            <a:spLocks/>
          </p:cNvSpPr>
          <p:nvPr/>
        </p:nvSpPr>
        <p:spPr bwMode="auto">
          <a:xfrm>
            <a:off x="7773963" y="2030728"/>
            <a:ext cx="1016045" cy="2625314"/>
          </a:xfrm>
          <a:custGeom>
            <a:avLst/>
            <a:gdLst>
              <a:gd name="T0" fmla="*/ 0 w 335"/>
              <a:gd name="T1" fmla="*/ 171 h 866"/>
              <a:gd name="T2" fmla="*/ 90 w 335"/>
              <a:gd name="T3" fmla="*/ 488 h 866"/>
              <a:gd name="T4" fmla="*/ 27 w 335"/>
              <a:gd name="T5" fmla="*/ 757 h 866"/>
              <a:gd name="T6" fmla="*/ 101 w 335"/>
              <a:gd name="T7" fmla="*/ 866 h 866"/>
              <a:gd name="T8" fmla="*/ 265 w 335"/>
              <a:gd name="T9" fmla="*/ 825 h 866"/>
              <a:gd name="T10" fmla="*/ 335 w 335"/>
              <a:gd name="T11" fmla="*/ 488 h 866"/>
              <a:gd name="T12" fmla="*/ 180 w 335"/>
              <a:gd name="T13" fmla="*/ 0 h 866"/>
              <a:gd name="T14" fmla="*/ 133 w 335"/>
              <a:gd name="T15" fmla="*/ 162 h 866"/>
              <a:gd name="T16" fmla="*/ 0 w 335"/>
              <a:gd name="T17" fmla="*/ 171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866">
                <a:moveTo>
                  <a:pt x="0" y="171"/>
                </a:moveTo>
                <a:cubicBezTo>
                  <a:pt x="57" y="264"/>
                  <a:pt x="90" y="372"/>
                  <a:pt x="90" y="488"/>
                </a:cubicBezTo>
                <a:cubicBezTo>
                  <a:pt x="90" y="585"/>
                  <a:pt x="67" y="676"/>
                  <a:pt x="27" y="757"/>
                </a:cubicBezTo>
                <a:cubicBezTo>
                  <a:pt x="101" y="866"/>
                  <a:pt x="101" y="866"/>
                  <a:pt x="101" y="866"/>
                </a:cubicBezTo>
                <a:cubicBezTo>
                  <a:pt x="265" y="825"/>
                  <a:pt x="265" y="825"/>
                  <a:pt x="265" y="825"/>
                </a:cubicBezTo>
                <a:cubicBezTo>
                  <a:pt x="310" y="722"/>
                  <a:pt x="335" y="608"/>
                  <a:pt x="335" y="488"/>
                </a:cubicBezTo>
                <a:cubicBezTo>
                  <a:pt x="335" y="307"/>
                  <a:pt x="278" y="138"/>
                  <a:pt x="180" y="0"/>
                </a:cubicBezTo>
                <a:cubicBezTo>
                  <a:pt x="133" y="162"/>
                  <a:pt x="133" y="162"/>
                  <a:pt x="133" y="162"/>
                </a:cubicBezTo>
                <a:lnTo>
                  <a:pt x="0" y="171"/>
                </a:ln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extBox 39"/>
          <p:cNvSpPr txBox="1"/>
          <p:nvPr/>
        </p:nvSpPr>
        <p:spPr>
          <a:xfrm rot="15903304">
            <a:off x="5876943" y="2506937"/>
            <a:ext cx="2923655" cy="2039868"/>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Economics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pic>
        <p:nvPicPr>
          <p:cNvPr id="48" name="Picture 47"/>
          <p:cNvPicPr>
            <a:picLocks noChangeAspect="1"/>
          </p:cNvPicPr>
          <p:nvPr/>
        </p:nvPicPr>
        <p:blipFill rotWithShape="1">
          <a:blip r:embed="rId3"/>
          <a:srcRect t="85595"/>
          <a:stretch/>
        </p:blipFill>
        <p:spPr>
          <a:xfrm>
            <a:off x="3638062" y="5288883"/>
            <a:ext cx="5194242" cy="732405"/>
          </a:xfrm>
          <a:prstGeom prst="rect">
            <a:avLst/>
          </a:prstGeom>
        </p:spPr>
      </p:pic>
      <p:sp>
        <p:nvSpPr>
          <p:cNvPr id="41" name="Freeform 40"/>
          <p:cNvSpPr>
            <a:spLocks/>
          </p:cNvSpPr>
          <p:nvPr/>
        </p:nvSpPr>
        <p:spPr bwMode="auto">
          <a:xfrm>
            <a:off x="6202114" y="4365104"/>
            <a:ext cx="2342158" cy="1673334"/>
          </a:xfrm>
          <a:custGeom>
            <a:avLst/>
            <a:gdLst>
              <a:gd name="T0" fmla="*/ 772 w 772"/>
              <a:gd name="T1" fmla="*/ 71 h 552"/>
              <a:gd name="T2" fmla="*/ 609 w 772"/>
              <a:gd name="T3" fmla="*/ 111 h 552"/>
              <a:gd name="T4" fmla="*/ 534 w 772"/>
              <a:gd name="T5" fmla="*/ 0 h 552"/>
              <a:gd name="T6" fmla="*/ 56 w 772"/>
              <a:gd name="T7" fmla="*/ 312 h 552"/>
              <a:gd name="T8" fmla="*/ 0 w 772"/>
              <a:gd name="T9" fmla="*/ 434 h 552"/>
              <a:gd name="T10" fmla="*/ 118 w 772"/>
              <a:gd name="T11" fmla="*/ 552 h 552"/>
              <a:gd name="T12" fmla="*/ 772 w 772"/>
              <a:gd name="T13" fmla="*/ 71 h 552"/>
            </a:gdLst>
            <a:ahLst/>
            <a:cxnLst>
              <a:cxn ang="0">
                <a:pos x="T0" y="T1"/>
              </a:cxn>
              <a:cxn ang="0">
                <a:pos x="T2" y="T3"/>
              </a:cxn>
              <a:cxn ang="0">
                <a:pos x="T4" y="T5"/>
              </a:cxn>
              <a:cxn ang="0">
                <a:pos x="T6" y="T7"/>
              </a:cxn>
              <a:cxn ang="0">
                <a:pos x="T8" y="T9"/>
              </a:cxn>
              <a:cxn ang="0">
                <a:pos x="T10" y="T11"/>
              </a:cxn>
              <a:cxn ang="0">
                <a:pos x="T12" y="T13"/>
              </a:cxn>
            </a:cxnLst>
            <a:rect l="0" t="0" r="r" b="b"/>
            <a:pathLst>
              <a:path w="772" h="552">
                <a:moveTo>
                  <a:pt x="772" y="71"/>
                </a:moveTo>
                <a:cubicBezTo>
                  <a:pt x="609" y="111"/>
                  <a:pt x="609" y="111"/>
                  <a:pt x="609" y="111"/>
                </a:cubicBezTo>
                <a:cubicBezTo>
                  <a:pt x="534" y="0"/>
                  <a:pt x="534" y="0"/>
                  <a:pt x="534" y="0"/>
                </a:cubicBezTo>
                <a:cubicBezTo>
                  <a:pt x="439" y="173"/>
                  <a:pt x="262" y="295"/>
                  <a:pt x="56" y="312"/>
                </a:cubicBezTo>
                <a:cubicBezTo>
                  <a:pt x="0" y="434"/>
                  <a:pt x="0" y="434"/>
                  <a:pt x="0" y="434"/>
                </a:cubicBezTo>
                <a:cubicBezTo>
                  <a:pt x="118" y="552"/>
                  <a:pt x="118" y="552"/>
                  <a:pt x="118" y="552"/>
                </a:cubicBezTo>
                <a:cubicBezTo>
                  <a:pt x="408" y="513"/>
                  <a:pt x="652" y="327"/>
                  <a:pt x="772" y="71"/>
                </a:cubicBez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TextBox 48"/>
          <p:cNvSpPr txBox="1"/>
          <p:nvPr/>
        </p:nvSpPr>
        <p:spPr>
          <a:xfrm>
            <a:off x="6871076" y="5507940"/>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50" name="TextBox 49"/>
          <p:cNvSpPr txBox="1"/>
          <p:nvPr/>
        </p:nvSpPr>
        <p:spPr>
          <a:xfrm>
            <a:off x="3956732" y="5505981"/>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47" name="Freeform 46"/>
          <p:cNvSpPr>
            <a:spLocks/>
          </p:cNvSpPr>
          <p:nvPr/>
        </p:nvSpPr>
        <p:spPr bwMode="auto">
          <a:xfrm>
            <a:off x="5759809" y="939089"/>
            <a:ext cx="2515129" cy="1551614"/>
          </a:xfrm>
          <a:custGeom>
            <a:avLst/>
            <a:gdLst>
              <a:gd name="T0" fmla="*/ 77 w 829"/>
              <a:gd name="T1" fmla="*/ 249 h 512"/>
              <a:gd name="T2" fmla="*/ 151 w 829"/>
              <a:gd name="T3" fmla="*/ 245 h 512"/>
              <a:gd name="T4" fmla="*/ 652 w 829"/>
              <a:gd name="T5" fmla="*/ 512 h 512"/>
              <a:gd name="T6" fmla="*/ 782 w 829"/>
              <a:gd name="T7" fmla="*/ 503 h 512"/>
              <a:gd name="T8" fmla="*/ 829 w 829"/>
              <a:gd name="T9" fmla="*/ 340 h 512"/>
              <a:gd name="T10" fmla="*/ 151 w 829"/>
              <a:gd name="T11" fmla="*/ 0 h 512"/>
              <a:gd name="T12" fmla="*/ 0 w 829"/>
              <a:gd name="T13" fmla="*/ 14 h 512"/>
              <a:gd name="T14" fmla="*/ 125 w 829"/>
              <a:gd name="T15" fmla="*/ 123 h 512"/>
              <a:gd name="T16" fmla="*/ 77 w 829"/>
              <a:gd name="T17" fmla="*/ 24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9" h="512">
                <a:moveTo>
                  <a:pt x="77" y="249"/>
                </a:moveTo>
                <a:cubicBezTo>
                  <a:pt x="101" y="247"/>
                  <a:pt x="126" y="245"/>
                  <a:pt x="151" y="245"/>
                </a:cubicBezTo>
                <a:cubicBezTo>
                  <a:pt x="359" y="245"/>
                  <a:pt x="543" y="351"/>
                  <a:pt x="652" y="512"/>
                </a:cubicBezTo>
                <a:cubicBezTo>
                  <a:pt x="782" y="503"/>
                  <a:pt x="782" y="503"/>
                  <a:pt x="782" y="503"/>
                </a:cubicBezTo>
                <a:cubicBezTo>
                  <a:pt x="829" y="340"/>
                  <a:pt x="829" y="340"/>
                  <a:pt x="829" y="340"/>
                </a:cubicBezTo>
                <a:cubicBezTo>
                  <a:pt x="675" y="134"/>
                  <a:pt x="428" y="0"/>
                  <a:pt x="151" y="0"/>
                </a:cubicBezTo>
                <a:cubicBezTo>
                  <a:pt x="99" y="0"/>
                  <a:pt x="49" y="5"/>
                  <a:pt x="0" y="14"/>
                </a:cubicBezTo>
                <a:cubicBezTo>
                  <a:pt x="125" y="123"/>
                  <a:pt x="125" y="123"/>
                  <a:pt x="125" y="123"/>
                </a:cubicBezTo>
                <a:lnTo>
                  <a:pt x="77" y="249"/>
                </a:ln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1" name="TextBox 50"/>
          <p:cNvSpPr txBox="1"/>
          <p:nvPr/>
        </p:nvSpPr>
        <p:spPr>
          <a:xfrm rot="1430453">
            <a:off x="5258852" y="1652154"/>
            <a:ext cx="2923654" cy="2039867"/>
          </a:xfrm>
          <a:prstGeom prst="rect">
            <a:avLst/>
          </a:prstGeom>
          <a:noFill/>
        </p:spPr>
        <p:txBody>
          <a:bodyPr wrap="none" rtlCol="0">
            <a:prstTxWarp prst="textArchUp">
              <a:avLst>
                <a:gd name="adj" fmla="val 8626940"/>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Demand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52" name="Freeform 51"/>
          <p:cNvSpPr>
            <a:spLocks/>
          </p:cNvSpPr>
          <p:nvPr/>
        </p:nvSpPr>
        <p:spPr bwMode="auto">
          <a:xfrm>
            <a:off x="3755906" y="995465"/>
            <a:ext cx="2313970" cy="1887304"/>
          </a:xfrm>
          <a:custGeom>
            <a:avLst/>
            <a:gdLst>
              <a:gd name="T0" fmla="*/ 245 w 763"/>
              <a:gd name="T1" fmla="*/ 622 h 622"/>
              <a:gd name="T2" fmla="*/ 716 w 763"/>
              <a:gd name="T3" fmla="*/ 234 h 622"/>
              <a:gd name="T4" fmla="*/ 763 w 763"/>
              <a:gd name="T5" fmla="*/ 110 h 622"/>
              <a:gd name="T6" fmla="*/ 636 w 763"/>
              <a:gd name="T7" fmla="*/ 0 h 622"/>
              <a:gd name="T8" fmla="*/ 0 w 763"/>
              <a:gd name="T9" fmla="*/ 582 h 622"/>
              <a:gd name="T10" fmla="*/ 153 w 763"/>
              <a:gd name="T11" fmla="*/ 521 h 622"/>
              <a:gd name="T12" fmla="*/ 245 w 76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63" h="622">
                <a:moveTo>
                  <a:pt x="245" y="622"/>
                </a:moveTo>
                <a:cubicBezTo>
                  <a:pt x="319" y="420"/>
                  <a:pt x="498" y="269"/>
                  <a:pt x="716" y="234"/>
                </a:cubicBezTo>
                <a:cubicBezTo>
                  <a:pt x="763" y="110"/>
                  <a:pt x="763" y="110"/>
                  <a:pt x="763" y="110"/>
                </a:cubicBezTo>
                <a:cubicBezTo>
                  <a:pt x="636" y="0"/>
                  <a:pt x="636" y="0"/>
                  <a:pt x="636" y="0"/>
                </a:cubicBezTo>
                <a:cubicBezTo>
                  <a:pt x="333" y="63"/>
                  <a:pt x="90" y="289"/>
                  <a:pt x="0" y="582"/>
                </a:cubicBezTo>
                <a:cubicBezTo>
                  <a:pt x="153" y="521"/>
                  <a:pt x="153" y="521"/>
                  <a:pt x="153" y="521"/>
                </a:cubicBezTo>
                <a:lnTo>
                  <a:pt x="245" y="622"/>
                </a:ln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TextBox 52"/>
          <p:cNvSpPr txBox="1"/>
          <p:nvPr/>
        </p:nvSpPr>
        <p:spPr>
          <a:xfrm rot="19347858">
            <a:off x="4199845" y="1657024"/>
            <a:ext cx="2923654" cy="2039867"/>
          </a:xfrm>
          <a:prstGeom prst="rect">
            <a:avLst/>
          </a:prstGeom>
          <a:noFill/>
        </p:spPr>
        <p:txBody>
          <a:bodyPr wrap="none" rtlCol="0">
            <a:prstTxWarp prst="textArchUp">
              <a:avLst>
                <a:gd name="adj" fmla="val 8626940"/>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Land Use Changes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46" name="TextBox 45"/>
          <p:cNvSpPr txBox="1"/>
          <p:nvPr/>
        </p:nvSpPr>
        <p:spPr>
          <a:xfrm rot="19746667">
            <a:off x="5811954" y="3904260"/>
            <a:ext cx="2154774" cy="1452435"/>
          </a:xfrm>
          <a:prstGeom prst="rect">
            <a:avLst/>
          </a:prstGeom>
          <a:noFill/>
        </p:spPr>
        <p:txBody>
          <a:bodyPr wrap="none" rtlCol="0">
            <a:prstTxWarp prst="textArchDown">
              <a:avLst/>
            </a:prstTxWarp>
            <a:spAutoFit/>
          </a:bodyPr>
          <a:lstStyle/>
          <a:p>
            <a:pPr algn="ctr">
              <a:lnSpc>
                <a:spcPct val="90000"/>
              </a:lnSpc>
            </a:pPr>
            <a:r>
              <a:rPr lang="en-US" b="1" dirty="0">
                <a:solidFill>
                  <a:schemeClr val="bg1"/>
                </a:solidFill>
                <a:latin typeface="Arial" panose="020B0604020202020204" pitchFamily="34" charset="0"/>
                <a:cs typeface="Arial" pitchFamily="34" charset="0"/>
              </a:rPr>
              <a:t>Initialization</a:t>
            </a:r>
          </a:p>
          <a:p>
            <a:pPr algn="ctr">
              <a:lnSpc>
                <a:spcPct val="90000"/>
              </a:lnSpc>
            </a:pPr>
            <a:r>
              <a:rPr lang="en-US" b="1" dirty="0">
                <a:solidFill>
                  <a:schemeClr val="bg1"/>
                </a:solidFill>
                <a:latin typeface="Arial" panose="020B0604020202020204" pitchFamily="34" charset="0"/>
                <a:cs typeface="Arial" pitchFamily="34" charset="0"/>
              </a:rPr>
              <a:t>Module</a:t>
            </a:r>
          </a:p>
        </p:txBody>
      </p:sp>
    </p:spTree>
    <p:extLst>
      <p:ext uri="{BB962C8B-B14F-4D97-AF65-F5344CB8AC3E}">
        <p14:creationId xmlns:p14="http://schemas.microsoft.com/office/powerpoint/2010/main" val="3031012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p:cNvSpPr/>
          <p:nvPr/>
        </p:nvSpPr>
        <p:spPr>
          <a:xfrm>
            <a:off x="3620077" y="965557"/>
            <a:ext cx="5191879" cy="5082762"/>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3" name="Group 42"/>
          <p:cNvGrpSpPr>
            <a:grpSpLocks noChangeAspect="1"/>
          </p:cNvGrpSpPr>
          <p:nvPr/>
        </p:nvGrpSpPr>
        <p:grpSpPr>
          <a:xfrm>
            <a:off x="1268527" y="1875958"/>
            <a:ext cx="9654946" cy="4322473"/>
            <a:chOff x="2250754" y="2594607"/>
            <a:chExt cx="7068383" cy="3164496"/>
          </a:xfrm>
        </p:grpSpPr>
        <p:sp>
          <p:nvSpPr>
            <p:cNvPr id="3" name="Freeform 2"/>
            <p:cNvSpPr>
              <a:spLocks/>
            </p:cNvSpPr>
            <p:nvPr/>
          </p:nvSpPr>
          <p:spPr bwMode="auto">
            <a:xfrm>
              <a:off x="4717610" y="2607708"/>
              <a:ext cx="1262385" cy="2346143"/>
            </a:xfrm>
            <a:custGeom>
              <a:avLst/>
              <a:gdLst/>
              <a:ahLst/>
              <a:cxnLst>
                <a:cxn ang="0">
                  <a:pos x="1060" y="254"/>
                </a:cxn>
                <a:cxn ang="0">
                  <a:pos x="808" y="498"/>
                </a:cxn>
                <a:cxn ang="0">
                  <a:pos x="716" y="544"/>
                </a:cxn>
                <a:cxn ang="0">
                  <a:pos x="635" y="606"/>
                </a:cxn>
                <a:cxn ang="0">
                  <a:pos x="569" y="683"/>
                </a:cxn>
                <a:cxn ang="0">
                  <a:pos x="519" y="773"/>
                </a:cxn>
                <a:cxn ang="0">
                  <a:pos x="487" y="872"/>
                </a:cxn>
                <a:cxn ang="0">
                  <a:pos x="475" y="979"/>
                </a:cxn>
                <a:cxn ang="0">
                  <a:pos x="486" y="1083"/>
                </a:cxn>
                <a:cxn ang="0">
                  <a:pos x="516" y="1180"/>
                </a:cxn>
                <a:cxn ang="0">
                  <a:pos x="563" y="1267"/>
                </a:cxn>
                <a:cxn ang="0">
                  <a:pos x="626" y="1343"/>
                </a:cxn>
                <a:cxn ang="0">
                  <a:pos x="702" y="1407"/>
                </a:cxn>
                <a:cxn ang="0">
                  <a:pos x="789" y="1454"/>
                </a:cxn>
                <a:cxn ang="0">
                  <a:pos x="886" y="1484"/>
                </a:cxn>
                <a:cxn ang="0">
                  <a:pos x="989" y="1494"/>
                </a:cxn>
                <a:cxn ang="0">
                  <a:pos x="1018" y="1493"/>
                </a:cxn>
                <a:cxn ang="0">
                  <a:pos x="1052" y="1968"/>
                </a:cxn>
                <a:cxn ang="0">
                  <a:pos x="989" y="1970"/>
                </a:cxn>
                <a:cxn ang="0">
                  <a:pos x="836" y="1959"/>
                </a:cxn>
                <a:cxn ang="0">
                  <a:pos x="691" y="1924"/>
                </a:cxn>
                <a:cxn ang="0">
                  <a:pos x="554" y="1869"/>
                </a:cxn>
                <a:cxn ang="0">
                  <a:pos x="428" y="1796"/>
                </a:cxn>
                <a:cxn ang="0">
                  <a:pos x="315" y="1705"/>
                </a:cxn>
                <a:cxn ang="0">
                  <a:pos x="217" y="1600"/>
                </a:cxn>
                <a:cxn ang="0">
                  <a:pos x="135" y="1480"/>
                </a:cxn>
                <a:cxn ang="0">
                  <a:pos x="71" y="1348"/>
                </a:cxn>
                <a:cxn ang="0">
                  <a:pos x="26" y="1207"/>
                </a:cxn>
                <a:cxn ang="0">
                  <a:pos x="3" y="1057"/>
                </a:cxn>
                <a:cxn ang="0">
                  <a:pos x="3" y="902"/>
                </a:cxn>
                <a:cxn ang="0">
                  <a:pos x="26" y="751"/>
                </a:cxn>
                <a:cxn ang="0">
                  <a:pos x="71" y="610"/>
                </a:cxn>
                <a:cxn ang="0">
                  <a:pos x="135" y="478"/>
                </a:cxn>
                <a:cxn ang="0">
                  <a:pos x="218" y="358"/>
                </a:cxn>
                <a:cxn ang="0">
                  <a:pos x="318" y="252"/>
                </a:cxn>
                <a:cxn ang="0">
                  <a:pos x="431" y="161"/>
                </a:cxn>
                <a:cxn ang="0">
                  <a:pos x="557" y="88"/>
                </a:cxn>
                <a:cxn ang="0">
                  <a:pos x="695" y="34"/>
                </a:cxn>
                <a:cxn ang="0">
                  <a:pos x="840" y="0"/>
                </a:cxn>
              </a:cxnLst>
              <a:rect l="0" t="0" r="r" b="b"/>
              <a:pathLst>
                <a:path w="1060" h="1970">
                  <a:moveTo>
                    <a:pt x="840" y="0"/>
                  </a:moveTo>
                  <a:lnTo>
                    <a:pt x="1060" y="254"/>
                  </a:lnTo>
                  <a:lnTo>
                    <a:pt x="858" y="482"/>
                  </a:lnTo>
                  <a:lnTo>
                    <a:pt x="808" y="498"/>
                  </a:lnTo>
                  <a:lnTo>
                    <a:pt x="761" y="518"/>
                  </a:lnTo>
                  <a:lnTo>
                    <a:pt x="716" y="544"/>
                  </a:lnTo>
                  <a:lnTo>
                    <a:pt x="675" y="573"/>
                  </a:lnTo>
                  <a:lnTo>
                    <a:pt x="635" y="606"/>
                  </a:lnTo>
                  <a:lnTo>
                    <a:pt x="600" y="643"/>
                  </a:lnTo>
                  <a:lnTo>
                    <a:pt x="569" y="683"/>
                  </a:lnTo>
                  <a:lnTo>
                    <a:pt x="541" y="727"/>
                  </a:lnTo>
                  <a:lnTo>
                    <a:pt x="519" y="773"/>
                  </a:lnTo>
                  <a:lnTo>
                    <a:pt x="500" y="822"/>
                  </a:lnTo>
                  <a:lnTo>
                    <a:pt x="487" y="872"/>
                  </a:lnTo>
                  <a:lnTo>
                    <a:pt x="478" y="925"/>
                  </a:lnTo>
                  <a:lnTo>
                    <a:pt x="475" y="979"/>
                  </a:lnTo>
                  <a:lnTo>
                    <a:pt x="478" y="1032"/>
                  </a:lnTo>
                  <a:lnTo>
                    <a:pt x="486" y="1083"/>
                  </a:lnTo>
                  <a:lnTo>
                    <a:pt x="499" y="1133"/>
                  </a:lnTo>
                  <a:lnTo>
                    <a:pt x="516" y="1180"/>
                  </a:lnTo>
                  <a:lnTo>
                    <a:pt x="537" y="1225"/>
                  </a:lnTo>
                  <a:lnTo>
                    <a:pt x="563" y="1267"/>
                  </a:lnTo>
                  <a:lnTo>
                    <a:pt x="593" y="1307"/>
                  </a:lnTo>
                  <a:lnTo>
                    <a:pt x="626" y="1343"/>
                  </a:lnTo>
                  <a:lnTo>
                    <a:pt x="663" y="1376"/>
                  </a:lnTo>
                  <a:lnTo>
                    <a:pt x="702" y="1407"/>
                  </a:lnTo>
                  <a:lnTo>
                    <a:pt x="744" y="1432"/>
                  </a:lnTo>
                  <a:lnTo>
                    <a:pt x="789" y="1454"/>
                  </a:lnTo>
                  <a:lnTo>
                    <a:pt x="836" y="1471"/>
                  </a:lnTo>
                  <a:lnTo>
                    <a:pt x="886" y="1484"/>
                  </a:lnTo>
                  <a:lnTo>
                    <a:pt x="936" y="1491"/>
                  </a:lnTo>
                  <a:lnTo>
                    <a:pt x="989" y="1494"/>
                  </a:lnTo>
                  <a:lnTo>
                    <a:pt x="1004" y="1494"/>
                  </a:lnTo>
                  <a:lnTo>
                    <a:pt x="1018" y="1493"/>
                  </a:lnTo>
                  <a:lnTo>
                    <a:pt x="829" y="1705"/>
                  </a:lnTo>
                  <a:lnTo>
                    <a:pt x="1052" y="1968"/>
                  </a:lnTo>
                  <a:lnTo>
                    <a:pt x="1020" y="1970"/>
                  </a:lnTo>
                  <a:lnTo>
                    <a:pt x="989" y="1970"/>
                  </a:lnTo>
                  <a:lnTo>
                    <a:pt x="912" y="1967"/>
                  </a:lnTo>
                  <a:lnTo>
                    <a:pt x="836" y="1959"/>
                  </a:lnTo>
                  <a:lnTo>
                    <a:pt x="762" y="1944"/>
                  </a:lnTo>
                  <a:lnTo>
                    <a:pt x="691" y="1924"/>
                  </a:lnTo>
                  <a:lnTo>
                    <a:pt x="621" y="1900"/>
                  </a:lnTo>
                  <a:lnTo>
                    <a:pt x="554" y="1869"/>
                  </a:lnTo>
                  <a:lnTo>
                    <a:pt x="489" y="1835"/>
                  </a:lnTo>
                  <a:lnTo>
                    <a:pt x="428" y="1796"/>
                  </a:lnTo>
                  <a:lnTo>
                    <a:pt x="370" y="1753"/>
                  </a:lnTo>
                  <a:lnTo>
                    <a:pt x="315" y="1705"/>
                  </a:lnTo>
                  <a:lnTo>
                    <a:pt x="264" y="1654"/>
                  </a:lnTo>
                  <a:lnTo>
                    <a:pt x="217" y="1600"/>
                  </a:lnTo>
                  <a:lnTo>
                    <a:pt x="174" y="1541"/>
                  </a:lnTo>
                  <a:lnTo>
                    <a:pt x="135" y="1480"/>
                  </a:lnTo>
                  <a:lnTo>
                    <a:pt x="101" y="1415"/>
                  </a:lnTo>
                  <a:lnTo>
                    <a:pt x="71" y="1348"/>
                  </a:lnTo>
                  <a:lnTo>
                    <a:pt x="46" y="1278"/>
                  </a:lnTo>
                  <a:lnTo>
                    <a:pt x="26" y="1207"/>
                  </a:lnTo>
                  <a:lnTo>
                    <a:pt x="11" y="1133"/>
                  </a:lnTo>
                  <a:lnTo>
                    <a:pt x="3" y="1057"/>
                  </a:lnTo>
                  <a:lnTo>
                    <a:pt x="0" y="979"/>
                  </a:lnTo>
                  <a:lnTo>
                    <a:pt x="3" y="902"/>
                  </a:lnTo>
                  <a:lnTo>
                    <a:pt x="12" y="826"/>
                  </a:lnTo>
                  <a:lnTo>
                    <a:pt x="26" y="751"/>
                  </a:lnTo>
                  <a:lnTo>
                    <a:pt x="46" y="680"/>
                  </a:lnTo>
                  <a:lnTo>
                    <a:pt x="71" y="610"/>
                  </a:lnTo>
                  <a:lnTo>
                    <a:pt x="102" y="542"/>
                  </a:lnTo>
                  <a:lnTo>
                    <a:pt x="135" y="478"/>
                  </a:lnTo>
                  <a:lnTo>
                    <a:pt x="175" y="417"/>
                  </a:lnTo>
                  <a:lnTo>
                    <a:pt x="218" y="358"/>
                  </a:lnTo>
                  <a:lnTo>
                    <a:pt x="266" y="303"/>
                  </a:lnTo>
                  <a:lnTo>
                    <a:pt x="318" y="252"/>
                  </a:lnTo>
                  <a:lnTo>
                    <a:pt x="373" y="204"/>
                  </a:lnTo>
                  <a:lnTo>
                    <a:pt x="431" y="161"/>
                  </a:lnTo>
                  <a:lnTo>
                    <a:pt x="493" y="122"/>
                  </a:lnTo>
                  <a:lnTo>
                    <a:pt x="557" y="88"/>
                  </a:lnTo>
                  <a:lnTo>
                    <a:pt x="625" y="58"/>
                  </a:lnTo>
                  <a:lnTo>
                    <a:pt x="695" y="34"/>
                  </a:lnTo>
                  <a:lnTo>
                    <a:pt x="766" y="14"/>
                  </a:lnTo>
                  <a:lnTo>
                    <a:pt x="840"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3"/>
            <p:cNvSpPr>
              <a:spLocks/>
            </p:cNvSpPr>
            <p:nvPr/>
          </p:nvSpPr>
          <p:spPr bwMode="auto">
            <a:xfrm>
              <a:off x="5829938" y="2594607"/>
              <a:ext cx="1243330" cy="2344953"/>
            </a:xfrm>
            <a:custGeom>
              <a:avLst/>
              <a:gdLst/>
              <a:ahLst/>
              <a:cxnLst>
                <a:cxn ang="0">
                  <a:pos x="55" y="0"/>
                </a:cxn>
                <a:cxn ang="0">
                  <a:pos x="208" y="12"/>
                </a:cxn>
                <a:cxn ang="0">
                  <a:pos x="354" y="46"/>
                </a:cxn>
                <a:cxn ang="0">
                  <a:pos x="490" y="100"/>
                </a:cxn>
                <a:cxn ang="0">
                  <a:pos x="615" y="174"/>
                </a:cxn>
                <a:cxn ang="0">
                  <a:pos x="728" y="265"/>
                </a:cxn>
                <a:cxn ang="0">
                  <a:pos x="827" y="371"/>
                </a:cxn>
                <a:cxn ang="0">
                  <a:pos x="909" y="491"/>
                </a:cxn>
                <a:cxn ang="0">
                  <a:pos x="974" y="622"/>
                </a:cxn>
                <a:cxn ang="0">
                  <a:pos x="1018" y="763"/>
                </a:cxn>
                <a:cxn ang="0">
                  <a:pos x="1042" y="913"/>
                </a:cxn>
                <a:cxn ang="0">
                  <a:pos x="1042" y="1068"/>
                </a:cxn>
                <a:cxn ang="0">
                  <a:pos x="1018" y="1217"/>
                </a:cxn>
                <a:cxn ang="0">
                  <a:pos x="974" y="1358"/>
                </a:cxn>
                <a:cxn ang="0">
                  <a:pos x="911" y="1489"/>
                </a:cxn>
                <a:cxn ang="0">
                  <a:pos x="829" y="1608"/>
                </a:cxn>
                <a:cxn ang="0">
                  <a:pos x="731" y="1714"/>
                </a:cxn>
                <a:cxn ang="0">
                  <a:pos x="619" y="1805"/>
                </a:cxn>
                <a:cxn ang="0">
                  <a:pos x="494" y="1879"/>
                </a:cxn>
                <a:cxn ang="0">
                  <a:pos x="358" y="1934"/>
                </a:cxn>
                <a:cxn ang="0">
                  <a:pos x="213" y="1969"/>
                </a:cxn>
                <a:cxn ang="0">
                  <a:pos x="211" y="1481"/>
                </a:cxn>
                <a:cxn ang="0">
                  <a:pos x="303" y="1441"/>
                </a:cxn>
                <a:cxn ang="0">
                  <a:pos x="384" y="1386"/>
                </a:cxn>
                <a:cxn ang="0">
                  <a:pos x="452" y="1317"/>
                </a:cxn>
                <a:cxn ang="0">
                  <a:pos x="507" y="1235"/>
                </a:cxn>
                <a:cxn ang="0">
                  <a:pos x="546" y="1143"/>
                </a:cxn>
                <a:cxn ang="0">
                  <a:pos x="565" y="1043"/>
                </a:cxn>
                <a:cxn ang="0">
                  <a:pos x="565" y="938"/>
                </a:cxn>
                <a:cxn ang="0">
                  <a:pos x="545" y="838"/>
                </a:cxn>
                <a:cxn ang="0">
                  <a:pos x="506" y="745"/>
                </a:cxn>
                <a:cxn ang="0">
                  <a:pos x="451" y="663"/>
                </a:cxn>
                <a:cxn ang="0">
                  <a:pos x="382" y="594"/>
                </a:cxn>
                <a:cxn ang="0">
                  <a:pos x="300" y="539"/>
                </a:cxn>
                <a:cxn ang="0">
                  <a:pos x="208" y="500"/>
                </a:cxn>
                <a:cxn ang="0">
                  <a:pos x="108" y="479"/>
                </a:cxn>
                <a:cxn ang="0">
                  <a:pos x="44" y="477"/>
                </a:cxn>
                <a:cxn ang="0">
                  <a:pos x="3" y="1"/>
                </a:cxn>
              </a:cxnLst>
              <a:rect l="0" t="0" r="r" b="b"/>
              <a:pathLst>
                <a:path w="1044" h="1969">
                  <a:moveTo>
                    <a:pt x="29" y="0"/>
                  </a:moveTo>
                  <a:lnTo>
                    <a:pt x="55" y="0"/>
                  </a:lnTo>
                  <a:lnTo>
                    <a:pt x="132" y="2"/>
                  </a:lnTo>
                  <a:lnTo>
                    <a:pt x="208" y="12"/>
                  </a:lnTo>
                  <a:lnTo>
                    <a:pt x="282" y="26"/>
                  </a:lnTo>
                  <a:lnTo>
                    <a:pt x="354" y="46"/>
                  </a:lnTo>
                  <a:lnTo>
                    <a:pt x="423" y="70"/>
                  </a:lnTo>
                  <a:lnTo>
                    <a:pt x="490" y="100"/>
                  </a:lnTo>
                  <a:lnTo>
                    <a:pt x="554" y="135"/>
                  </a:lnTo>
                  <a:lnTo>
                    <a:pt x="615" y="174"/>
                  </a:lnTo>
                  <a:lnTo>
                    <a:pt x="674" y="217"/>
                  </a:lnTo>
                  <a:lnTo>
                    <a:pt x="728" y="265"/>
                  </a:lnTo>
                  <a:lnTo>
                    <a:pt x="780" y="316"/>
                  </a:lnTo>
                  <a:lnTo>
                    <a:pt x="827" y="371"/>
                  </a:lnTo>
                  <a:lnTo>
                    <a:pt x="870" y="430"/>
                  </a:lnTo>
                  <a:lnTo>
                    <a:pt x="909" y="491"/>
                  </a:lnTo>
                  <a:lnTo>
                    <a:pt x="944" y="555"/>
                  </a:lnTo>
                  <a:lnTo>
                    <a:pt x="974" y="622"/>
                  </a:lnTo>
                  <a:lnTo>
                    <a:pt x="998" y="692"/>
                  </a:lnTo>
                  <a:lnTo>
                    <a:pt x="1018" y="763"/>
                  </a:lnTo>
                  <a:lnTo>
                    <a:pt x="1032" y="838"/>
                  </a:lnTo>
                  <a:lnTo>
                    <a:pt x="1042" y="913"/>
                  </a:lnTo>
                  <a:lnTo>
                    <a:pt x="1044" y="990"/>
                  </a:lnTo>
                  <a:lnTo>
                    <a:pt x="1042" y="1068"/>
                  </a:lnTo>
                  <a:lnTo>
                    <a:pt x="1033" y="1143"/>
                  </a:lnTo>
                  <a:lnTo>
                    <a:pt x="1018" y="1217"/>
                  </a:lnTo>
                  <a:lnTo>
                    <a:pt x="999" y="1288"/>
                  </a:lnTo>
                  <a:lnTo>
                    <a:pt x="974" y="1358"/>
                  </a:lnTo>
                  <a:lnTo>
                    <a:pt x="945" y="1425"/>
                  </a:lnTo>
                  <a:lnTo>
                    <a:pt x="911" y="1489"/>
                  </a:lnTo>
                  <a:lnTo>
                    <a:pt x="871" y="1550"/>
                  </a:lnTo>
                  <a:lnTo>
                    <a:pt x="829" y="1608"/>
                  </a:lnTo>
                  <a:lnTo>
                    <a:pt x="782" y="1663"/>
                  </a:lnTo>
                  <a:lnTo>
                    <a:pt x="731" y="1714"/>
                  </a:lnTo>
                  <a:lnTo>
                    <a:pt x="676" y="1762"/>
                  </a:lnTo>
                  <a:lnTo>
                    <a:pt x="619" y="1805"/>
                  </a:lnTo>
                  <a:lnTo>
                    <a:pt x="558" y="1845"/>
                  </a:lnTo>
                  <a:lnTo>
                    <a:pt x="494" y="1879"/>
                  </a:lnTo>
                  <a:lnTo>
                    <a:pt x="427" y="1909"/>
                  </a:lnTo>
                  <a:lnTo>
                    <a:pt x="358" y="1934"/>
                  </a:lnTo>
                  <a:lnTo>
                    <a:pt x="287" y="1954"/>
                  </a:lnTo>
                  <a:lnTo>
                    <a:pt x="213" y="1969"/>
                  </a:lnTo>
                  <a:lnTo>
                    <a:pt x="0" y="1716"/>
                  </a:lnTo>
                  <a:lnTo>
                    <a:pt x="211" y="1481"/>
                  </a:lnTo>
                  <a:lnTo>
                    <a:pt x="258" y="1463"/>
                  </a:lnTo>
                  <a:lnTo>
                    <a:pt x="303" y="1441"/>
                  </a:lnTo>
                  <a:lnTo>
                    <a:pt x="344" y="1416"/>
                  </a:lnTo>
                  <a:lnTo>
                    <a:pt x="384" y="1386"/>
                  </a:lnTo>
                  <a:lnTo>
                    <a:pt x="419" y="1352"/>
                  </a:lnTo>
                  <a:lnTo>
                    <a:pt x="452" y="1317"/>
                  </a:lnTo>
                  <a:lnTo>
                    <a:pt x="482" y="1277"/>
                  </a:lnTo>
                  <a:lnTo>
                    <a:pt x="507" y="1235"/>
                  </a:lnTo>
                  <a:lnTo>
                    <a:pt x="529" y="1190"/>
                  </a:lnTo>
                  <a:lnTo>
                    <a:pt x="546" y="1143"/>
                  </a:lnTo>
                  <a:lnTo>
                    <a:pt x="558" y="1094"/>
                  </a:lnTo>
                  <a:lnTo>
                    <a:pt x="565" y="1043"/>
                  </a:lnTo>
                  <a:lnTo>
                    <a:pt x="568" y="990"/>
                  </a:lnTo>
                  <a:lnTo>
                    <a:pt x="565" y="938"/>
                  </a:lnTo>
                  <a:lnTo>
                    <a:pt x="558" y="887"/>
                  </a:lnTo>
                  <a:lnTo>
                    <a:pt x="545" y="838"/>
                  </a:lnTo>
                  <a:lnTo>
                    <a:pt x="528" y="791"/>
                  </a:lnTo>
                  <a:lnTo>
                    <a:pt x="506" y="745"/>
                  </a:lnTo>
                  <a:lnTo>
                    <a:pt x="481" y="703"/>
                  </a:lnTo>
                  <a:lnTo>
                    <a:pt x="451" y="663"/>
                  </a:lnTo>
                  <a:lnTo>
                    <a:pt x="418" y="627"/>
                  </a:lnTo>
                  <a:lnTo>
                    <a:pt x="382" y="594"/>
                  </a:lnTo>
                  <a:lnTo>
                    <a:pt x="342" y="564"/>
                  </a:lnTo>
                  <a:lnTo>
                    <a:pt x="300" y="539"/>
                  </a:lnTo>
                  <a:lnTo>
                    <a:pt x="255" y="517"/>
                  </a:lnTo>
                  <a:lnTo>
                    <a:pt x="208" y="500"/>
                  </a:lnTo>
                  <a:lnTo>
                    <a:pt x="159" y="487"/>
                  </a:lnTo>
                  <a:lnTo>
                    <a:pt x="108" y="479"/>
                  </a:lnTo>
                  <a:lnTo>
                    <a:pt x="55" y="477"/>
                  </a:lnTo>
                  <a:lnTo>
                    <a:pt x="44" y="477"/>
                  </a:lnTo>
                  <a:lnTo>
                    <a:pt x="230" y="263"/>
                  </a:lnTo>
                  <a:lnTo>
                    <a:pt x="3" y="1"/>
                  </a:lnTo>
                  <a:lnTo>
                    <a:pt x="29"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rot="16200000">
              <a:off x="5141870" y="3025811"/>
              <a:ext cx="1657782"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Output / calculation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7" name="TextBox 6"/>
            <p:cNvSpPr txBox="1"/>
            <p:nvPr/>
          </p:nvSpPr>
          <p:spPr>
            <a:xfrm rot="5079791">
              <a:off x="5019900" y="3016775"/>
              <a:ext cx="1589678"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Management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17" name="TextBox 16"/>
            <p:cNvSpPr txBox="1"/>
            <p:nvPr/>
          </p:nvSpPr>
          <p:spPr>
            <a:xfrm rot="4960984">
              <a:off x="4021853" y="3058059"/>
              <a:ext cx="2140417" cy="1493387"/>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8" name="TextBox 17"/>
            <p:cNvSpPr txBox="1"/>
            <p:nvPr/>
          </p:nvSpPr>
          <p:spPr>
            <a:xfrm rot="1798890">
              <a:off x="4409669" y="3790556"/>
              <a:ext cx="2140406" cy="1493395"/>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9" name="Oval 18"/>
            <p:cNvSpPr/>
            <p:nvPr/>
          </p:nvSpPr>
          <p:spPr>
            <a:xfrm flipH="1">
              <a:off x="5374235" y="3238387"/>
              <a:ext cx="1066336" cy="10663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20" name="Oval 19"/>
            <p:cNvSpPr/>
            <p:nvPr/>
          </p:nvSpPr>
          <p:spPr>
            <a:xfrm flipH="1">
              <a:off x="5374235" y="3247013"/>
              <a:ext cx="1066336" cy="1066339"/>
            </a:xfrm>
            <a:prstGeom prst="ellipse">
              <a:avLst/>
            </a:prstGeom>
            <a:solidFill>
              <a:schemeClr val="accent1">
                <a:lumMod val="75000"/>
              </a:schemeClr>
            </a:solidFill>
            <a:ln>
              <a:noFill/>
            </a:ln>
            <a:effectLst>
              <a:innerShdw blurRad="10033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Growth Module</a:t>
              </a:r>
            </a:p>
          </p:txBody>
        </p:sp>
        <p:sp>
          <p:nvSpPr>
            <p:cNvPr id="22" name="Rectangle 21"/>
            <p:cNvSpPr/>
            <p:nvPr/>
          </p:nvSpPr>
          <p:spPr>
            <a:xfrm>
              <a:off x="4126965" y="5117122"/>
              <a:ext cx="3428984"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flipH="1">
              <a:off x="5452624" y="3243846"/>
              <a:ext cx="914396" cy="627025"/>
            </a:xfrm>
            <a:prstGeom prst="ellipse">
              <a:avLst/>
            </a:prstGeom>
            <a:gradFill flip="none" rotWithShape="1">
              <a:gsLst>
                <a:gs pos="40000">
                  <a:schemeClr val="bg1">
                    <a:shade val="30000"/>
                    <a:satMod val="115000"/>
                    <a:alpha val="0"/>
                  </a:schemeClr>
                </a:gs>
                <a:gs pos="100000">
                  <a:schemeClr val="bg1">
                    <a:shade val="100000"/>
                    <a:satMod val="115000"/>
                    <a:alpha val="9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6352636" y="5253794"/>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26" name="Rectangle 25"/>
            <p:cNvSpPr/>
            <p:nvPr/>
          </p:nvSpPr>
          <p:spPr>
            <a:xfrm>
              <a:off x="7593038"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029747" y="511021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8111620" y="5111872"/>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8193257" y="5111835"/>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Can 29"/>
            <p:cNvSpPr/>
            <p:nvPr/>
          </p:nvSpPr>
          <p:spPr>
            <a:xfrm>
              <a:off x="8314961" y="4967103"/>
              <a:ext cx="990595" cy="792000"/>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1" name="Can 30"/>
            <p:cNvSpPr/>
            <p:nvPr/>
          </p:nvSpPr>
          <p:spPr>
            <a:xfrm>
              <a:off x="8328542" y="4651386"/>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2" name="Can 31"/>
            <p:cNvSpPr/>
            <p:nvPr/>
          </p:nvSpPr>
          <p:spPr>
            <a:xfrm>
              <a:off x="8319488" y="4293020"/>
              <a:ext cx="990595" cy="381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3" name="Rectangle 32"/>
            <p:cNvSpPr/>
            <p:nvPr/>
          </p:nvSpPr>
          <p:spPr>
            <a:xfrm>
              <a:off x="3694703" y="5110448"/>
              <a:ext cx="415502"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p:cNvSpPr/>
            <p:nvPr/>
          </p:nvSpPr>
          <p:spPr>
            <a:xfrm rot="16200000">
              <a:off x="3084012" y="5310356"/>
              <a:ext cx="550800" cy="152399"/>
            </a:xfrm>
            <a:prstGeom prst="triangle">
              <a:avLst>
                <a:gd name="adj" fmla="val 516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an 34"/>
            <p:cNvSpPr/>
            <p:nvPr/>
          </p:nvSpPr>
          <p:spPr>
            <a:xfrm>
              <a:off x="2250754" y="4948984"/>
              <a:ext cx="990595" cy="762001"/>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6" name="TextBox 35"/>
            <p:cNvSpPr txBox="1"/>
            <p:nvPr/>
          </p:nvSpPr>
          <p:spPr>
            <a:xfrm>
              <a:off x="4219046" y="5252359"/>
              <a:ext cx="1066795"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37" name="Rectangle 36"/>
            <p:cNvSpPr/>
            <p:nvPr/>
          </p:nvSpPr>
          <p:spPr>
            <a:xfrm>
              <a:off x="3435011" y="511345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3521056" y="5112968"/>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607462" y="511269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itle 41"/>
          <p:cNvSpPr txBox="1">
            <a:spLocks/>
          </p:cNvSpPr>
          <p:nvPr/>
        </p:nvSpPr>
        <p:spPr>
          <a:xfrm>
            <a:off x="431371" y="116632"/>
            <a:ext cx="11329259" cy="720080"/>
          </a:xfrm>
          <a:prstGeom prst="rect">
            <a:avLst/>
          </a:prstGeom>
        </p:spPr>
        <p:txBody>
          <a:bodyPr vert="horz" lIns="91440" tIns="45720" rIns="91440" bIns="45720" rtlCol="0" anchor="ctr">
            <a:normAutofit/>
          </a:bodyPr>
          <a:lstStyle>
            <a:lvl1pPr algn="l"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a:lstStyle>
          <a:p>
            <a:pPr lvl="0">
              <a:defRPr/>
            </a:pPr>
            <a:r>
              <a:rPr lang="en-GB" dirty="0"/>
              <a:t>Management unit and large scale simulators</a:t>
            </a:r>
            <a:endParaRPr kumimoji="0" lang="pt-PT" sz="3600" b="1" i="0" u="none" strike="noStrike" kern="1200" cap="none" spc="0" normalizeH="0" baseline="0" noProof="0" dirty="0">
              <a:ln>
                <a:noFill/>
              </a:ln>
              <a:solidFill>
                <a:srgbClr val="008000"/>
              </a:solidFill>
              <a:effectLst/>
              <a:uLnTx/>
              <a:uFillTx/>
              <a:latin typeface="Trebuchet MS" pitchFamily="34" charset="0"/>
              <a:ea typeface="+mj-ea"/>
              <a:cs typeface="+mj-cs"/>
            </a:endParaRPr>
          </a:p>
        </p:txBody>
      </p:sp>
      <p:sp>
        <p:nvSpPr>
          <p:cNvPr id="45" name="Freeform 44"/>
          <p:cNvSpPr>
            <a:spLocks/>
          </p:cNvSpPr>
          <p:nvPr/>
        </p:nvSpPr>
        <p:spPr bwMode="auto">
          <a:xfrm>
            <a:off x="7773963" y="2030728"/>
            <a:ext cx="1016045" cy="2625314"/>
          </a:xfrm>
          <a:custGeom>
            <a:avLst/>
            <a:gdLst>
              <a:gd name="T0" fmla="*/ 0 w 335"/>
              <a:gd name="T1" fmla="*/ 171 h 866"/>
              <a:gd name="T2" fmla="*/ 90 w 335"/>
              <a:gd name="T3" fmla="*/ 488 h 866"/>
              <a:gd name="T4" fmla="*/ 27 w 335"/>
              <a:gd name="T5" fmla="*/ 757 h 866"/>
              <a:gd name="T6" fmla="*/ 101 w 335"/>
              <a:gd name="T7" fmla="*/ 866 h 866"/>
              <a:gd name="T8" fmla="*/ 265 w 335"/>
              <a:gd name="T9" fmla="*/ 825 h 866"/>
              <a:gd name="T10" fmla="*/ 335 w 335"/>
              <a:gd name="T11" fmla="*/ 488 h 866"/>
              <a:gd name="T12" fmla="*/ 180 w 335"/>
              <a:gd name="T13" fmla="*/ 0 h 866"/>
              <a:gd name="T14" fmla="*/ 133 w 335"/>
              <a:gd name="T15" fmla="*/ 162 h 866"/>
              <a:gd name="T16" fmla="*/ 0 w 335"/>
              <a:gd name="T17" fmla="*/ 171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866">
                <a:moveTo>
                  <a:pt x="0" y="171"/>
                </a:moveTo>
                <a:cubicBezTo>
                  <a:pt x="57" y="264"/>
                  <a:pt x="90" y="372"/>
                  <a:pt x="90" y="488"/>
                </a:cubicBezTo>
                <a:cubicBezTo>
                  <a:pt x="90" y="585"/>
                  <a:pt x="67" y="676"/>
                  <a:pt x="27" y="757"/>
                </a:cubicBezTo>
                <a:cubicBezTo>
                  <a:pt x="101" y="866"/>
                  <a:pt x="101" y="866"/>
                  <a:pt x="101" y="866"/>
                </a:cubicBezTo>
                <a:cubicBezTo>
                  <a:pt x="265" y="825"/>
                  <a:pt x="265" y="825"/>
                  <a:pt x="265" y="825"/>
                </a:cubicBezTo>
                <a:cubicBezTo>
                  <a:pt x="310" y="722"/>
                  <a:pt x="335" y="608"/>
                  <a:pt x="335" y="488"/>
                </a:cubicBezTo>
                <a:cubicBezTo>
                  <a:pt x="335" y="307"/>
                  <a:pt x="278" y="138"/>
                  <a:pt x="180" y="0"/>
                </a:cubicBezTo>
                <a:cubicBezTo>
                  <a:pt x="133" y="162"/>
                  <a:pt x="133" y="162"/>
                  <a:pt x="133" y="162"/>
                </a:cubicBezTo>
                <a:lnTo>
                  <a:pt x="0" y="171"/>
                </a:ln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extBox 39"/>
          <p:cNvSpPr txBox="1"/>
          <p:nvPr/>
        </p:nvSpPr>
        <p:spPr>
          <a:xfrm rot="15903304">
            <a:off x="5876943" y="2506937"/>
            <a:ext cx="2923655" cy="2039868"/>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Economics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pic>
        <p:nvPicPr>
          <p:cNvPr id="48" name="Picture 47"/>
          <p:cNvPicPr>
            <a:picLocks noChangeAspect="1"/>
          </p:cNvPicPr>
          <p:nvPr/>
        </p:nvPicPr>
        <p:blipFill rotWithShape="1">
          <a:blip r:embed="rId3"/>
          <a:srcRect t="85595"/>
          <a:stretch/>
        </p:blipFill>
        <p:spPr>
          <a:xfrm>
            <a:off x="3638062" y="5288883"/>
            <a:ext cx="5194242" cy="732405"/>
          </a:xfrm>
          <a:prstGeom prst="rect">
            <a:avLst/>
          </a:prstGeom>
        </p:spPr>
      </p:pic>
      <p:sp>
        <p:nvSpPr>
          <p:cNvPr id="41" name="Freeform 40"/>
          <p:cNvSpPr>
            <a:spLocks/>
          </p:cNvSpPr>
          <p:nvPr/>
        </p:nvSpPr>
        <p:spPr bwMode="auto">
          <a:xfrm>
            <a:off x="6202114" y="4365104"/>
            <a:ext cx="2342158" cy="1673334"/>
          </a:xfrm>
          <a:custGeom>
            <a:avLst/>
            <a:gdLst>
              <a:gd name="T0" fmla="*/ 772 w 772"/>
              <a:gd name="T1" fmla="*/ 71 h 552"/>
              <a:gd name="T2" fmla="*/ 609 w 772"/>
              <a:gd name="T3" fmla="*/ 111 h 552"/>
              <a:gd name="T4" fmla="*/ 534 w 772"/>
              <a:gd name="T5" fmla="*/ 0 h 552"/>
              <a:gd name="T6" fmla="*/ 56 w 772"/>
              <a:gd name="T7" fmla="*/ 312 h 552"/>
              <a:gd name="T8" fmla="*/ 0 w 772"/>
              <a:gd name="T9" fmla="*/ 434 h 552"/>
              <a:gd name="T10" fmla="*/ 118 w 772"/>
              <a:gd name="T11" fmla="*/ 552 h 552"/>
              <a:gd name="T12" fmla="*/ 772 w 772"/>
              <a:gd name="T13" fmla="*/ 71 h 552"/>
            </a:gdLst>
            <a:ahLst/>
            <a:cxnLst>
              <a:cxn ang="0">
                <a:pos x="T0" y="T1"/>
              </a:cxn>
              <a:cxn ang="0">
                <a:pos x="T2" y="T3"/>
              </a:cxn>
              <a:cxn ang="0">
                <a:pos x="T4" y="T5"/>
              </a:cxn>
              <a:cxn ang="0">
                <a:pos x="T6" y="T7"/>
              </a:cxn>
              <a:cxn ang="0">
                <a:pos x="T8" y="T9"/>
              </a:cxn>
              <a:cxn ang="0">
                <a:pos x="T10" y="T11"/>
              </a:cxn>
              <a:cxn ang="0">
                <a:pos x="T12" y="T13"/>
              </a:cxn>
            </a:cxnLst>
            <a:rect l="0" t="0" r="r" b="b"/>
            <a:pathLst>
              <a:path w="772" h="552">
                <a:moveTo>
                  <a:pt x="772" y="71"/>
                </a:moveTo>
                <a:cubicBezTo>
                  <a:pt x="609" y="111"/>
                  <a:pt x="609" y="111"/>
                  <a:pt x="609" y="111"/>
                </a:cubicBezTo>
                <a:cubicBezTo>
                  <a:pt x="534" y="0"/>
                  <a:pt x="534" y="0"/>
                  <a:pt x="534" y="0"/>
                </a:cubicBezTo>
                <a:cubicBezTo>
                  <a:pt x="439" y="173"/>
                  <a:pt x="262" y="295"/>
                  <a:pt x="56" y="312"/>
                </a:cubicBezTo>
                <a:cubicBezTo>
                  <a:pt x="0" y="434"/>
                  <a:pt x="0" y="434"/>
                  <a:pt x="0" y="434"/>
                </a:cubicBezTo>
                <a:cubicBezTo>
                  <a:pt x="118" y="552"/>
                  <a:pt x="118" y="552"/>
                  <a:pt x="118" y="552"/>
                </a:cubicBezTo>
                <a:cubicBezTo>
                  <a:pt x="408" y="513"/>
                  <a:pt x="652" y="327"/>
                  <a:pt x="772" y="71"/>
                </a:cubicBez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TextBox 48"/>
          <p:cNvSpPr txBox="1"/>
          <p:nvPr/>
        </p:nvSpPr>
        <p:spPr>
          <a:xfrm>
            <a:off x="6871076" y="5507940"/>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50" name="TextBox 49"/>
          <p:cNvSpPr txBox="1"/>
          <p:nvPr/>
        </p:nvSpPr>
        <p:spPr>
          <a:xfrm>
            <a:off x="3956732" y="5505981"/>
            <a:ext cx="14571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47" name="Freeform 46"/>
          <p:cNvSpPr>
            <a:spLocks/>
          </p:cNvSpPr>
          <p:nvPr/>
        </p:nvSpPr>
        <p:spPr bwMode="auto">
          <a:xfrm>
            <a:off x="5759809" y="939089"/>
            <a:ext cx="2515129" cy="1551614"/>
          </a:xfrm>
          <a:custGeom>
            <a:avLst/>
            <a:gdLst>
              <a:gd name="T0" fmla="*/ 77 w 829"/>
              <a:gd name="T1" fmla="*/ 249 h 512"/>
              <a:gd name="T2" fmla="*/ 151 w 829"/>
              <a:gd name="T3" fmla="*/ 245 h 512"/>
              <a:gd name="T4" fmla="*/ 652 w 829"/>
              <a:gd name="T5" fmla="*/ 512 h 512"/>
              <a:gd name="T6" fmla="*/ 782 w 829"/>
              <a:gd name="T7" fmla="*/ 503 h 512"/>
              <a:gd name="T8" fmla="*/ 829 w 829"/>
              <a:gd name="T9" fmla="*/ 340 h 512"/>
              <a:gd name="T10" fmla="*/ 151 w 829"/>
              <a:gd name="T11" fmla="*/ 0 h 512"/>
              <a:gd name="T12" fmla="*/ 0 w 829"/>
              <a:gd name="T13" fmla="*/ 14 h 512"/>
              <a:gd name="T14" fmla="*/ 125 w 829"/>
              <a:gd name="T15" fmla="*/ 123 h 512"/>
              <a:gd name="T16" fmla="*/ 77 w 829"/>
              <a:gd name="T17" fmla="*/ 24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9" h="512">
                <a:moveTo>
                  <a:pt x="77" y="249"/>
                </a:moveTo>
                <a:cubicBezTo>
                  <a:pt x="101" y="247"/>
                  <a:pt x="126" y="245"/>
                  <a:pt x="151" y="245"/>
                </a:cubicBezTo>
                <a:cubicBezTo>
                  <a:pt x="359" y="245"/>
                  <a:pt x="543" y="351"/>
                  <a:pt x="652" y="512"/>
                </a:cubicBezTo>
                <a:cubicBezTo>
                  <a:pt x="782" y="503"/>
                  <a:pt x="782" y="503"/>
                  <a:pt x="782" y="503"/>
                </a:cubicBezTo>
                <a:cubicBezTo>
                  <a:pt x="829" y="340"/>
                  <a:pt x="829" y="340"/>
                  <a:pt x="829" y="340"/>
                </a:cubicBezTo>
                <a:cubicBezTo>
                  <a:pt x="675" y="134"/>
                  <a:pt x="428" y="0"/>
                  <a:pt x="151" y="0"/>
                </a:cubicBezTo>
                <a:cubicBezTo>
                  <a:pt x="99" y="0"/>
                  <a:pt x="49" y="5"/>
                  <a:pt x="0" y="14"/>
                </a:cubicBezTo>
                <a:cubicBezTo>
                  <a:pt x="125" y="123"/>
                  <a:pt x="125" y="123"/>
                  <a:pt x="125" y="123"/>
                </a:cubicBezTo>
                <a:lnTo>
                  <a:pt x="77" y="249"/>
                </a:ln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1" name="TextBox 50"/>
          <p:cNvSpPr txBox="1"/>
          <p:nvPr/>
        </p:nvSpPr>
        <p:spPr>
          <a:xfrm rot="1430453">
            <a:off x="5258852" y="1652154"/>
            <a:ext cx="2923654" cy="2039867"/>
          </a:xfrm>
          <a:prstGeom prst="rect">
            <a:avLst/>
          </a:prstGeom>
          <a:noFill/>
        </p:spPr>
        <p:txBody>
          <a:bodyPr wrap="none" rtlCol="0">
            <a:prstTxWarp prst="textArchUp">
              <a:avLst>
                <a:gd name="adj" fmla="val 8626940"/>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Demand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52" name="Freeform 51"/>
          <p:cNvSpPr>
            <a:spLocks/>
          </p:cNvSpPr>
          <p:nvPr/>
        </p:nvSpPr>
        <p:spPr bwMode="auto">
          <a:xfrm>
            <a:off x="3755906" y="995465"/>
            <a:ext cx="2313970" cy="1887304"/>
          </a:xfrm>
          <a:custGeom>
            <a:avLst/>
            <a:gdLst>
              <a:gd name="T0" fmla="*/ 245 w 763"/>
              <a:gd name="T1" fmla="*/ 622 h 622"/>
              <a:gd name="T2" fmla="*/ 716 w 763"/>
              <a:gd name="T3" fmla="*/ 234 h 622"/>
              <a:gd name="T4" fmla="*/ 763 w 763"/>
              <a:gd name="T5" fmla="*/ 110 h 622"/>
              <a:gd name="T6" fmla="*/ 636 w 763"/>
              <a:gd name="T7" fmla="*/ 0 h 622"/>
              <a:gd name="T8" fmla="*/ 0 w 763"/>
              <a:gd name="T9" fmla="*/ 582 h 622"/>
              <a:gd name="T10" fmla="*/ 153 w 763"/>
              <a:gd name="T11" fmla="*/ 521 h 622"/>
              <a:gd name="T12" fmla="*/ 245 w 76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63" h="622">
                <a:moveTo>
                  <a:pt x="245" y="622"/>
                </a:moveTo>
                <a:cubicBezTo>
                  <a:pt x="319" y="420"/>
                  <a:pt x="498" y="269"/>
                  <a:pt x="716" y="234"/>
                </a:cubicBezTo>
                <a:cubicBezTo>
                  <a:pt x="763" y="110"/>
                  <a:pt x="763" y="110"/>
                  <a:pt x="763" y="110"/>
                </a:cubicBezTo>
                <a:cubicBezTo>
                  <a:pt x="636" y="0"/>
                  <a:pt x="636" y="0"/>
                  <a:pt x="636" y="0"/>
                </a:cubicBezTo>
                <a:cubicBezTo>
                  <a:pt x="333" y="63"/>
                  <a:pt x="90" y="289"/>
                  <a:pt x="0" y="582"/>
                </a:cubicBezTo>
                <a:cubicBezTo>
                  <a:pt x="153" y="521"/>
                  <a:pt x="153" y="521"/>
                  <a:pt x="153" y="521"/>
                </a:cubicBezTo>
                <a:lnTo>
                  <a:pt x="245" y="622"/>
                </a:ln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TextBox 52"/>
          <p:cNvSpPr txBox="1"/>
          <p:nvPr/>
        </p:nvSpPr>
        <p:spPr>
          <a:xfrm rot="19347858">
            <a:off x="4199845" y="1657024"/>
            <a:ext cx="2923654" cy="2039867"/>
          </a:xfrm>
          <a:prstGeom prst="rect">
            <a:avLst/>
          </a:prstGeom>
          <a:noFill/>
        </p:spPr>
        <p:txBody>
          <a:bodyPr wrap="none" rtlCol="0">
            <a:prstTxWarp prst="textArchUp">
              <a:avLst>
                <a:gd name="adj" fmla="val 8626940"/>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Land Use Changes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54" name="Freeform 53"/>
          <p:cNvSpPr>
            <a:spLocks/>
          </p:cNvSpPr>
          <p:nvPr/>
        </p:nvSpPr>
        <p:spPr bwMode="auto">
          <a:xfrm>
            <a:off x="3647001" y="2645735"/>
            <a:ext cx="1049358" cy="2411343"/>
          </a:xfrm>
          <a:custGeom>
            <a:avLst/>
            <a:gdLst>
              <a:gd name="T0" fmla="*/ 346 w 346"/>
              <a:gd name="T1" fmla="*/ 621 h 795"/>
              <a:gd name="T2" fmla="*/ 244 w 346"/>
              <a:gd name="T3" fmla="*/ 285 h 795"/>
              <a:gd name="T4" fmla="*/ 273 w 346"/>
              <a:gd name="T5" fmla="*/ 100 h 795"/>
              <a:gd name="T6" fmla="*/ 183 w 346"/>
              <a:gd name="T7" fmla="*/ 0 h 795"/>
              <a:gd name="T8" fmla="*/ 29 w 346"/>
              <a:gd name="T9" fmla="*/ 62 h 795"/>
              <a:gd name="T10" fmla="*/ 0 w 346"/>
              <a:gd name="T11" fmla="*/ 285 h 795"/>
              <a:gd name="T12" fmla="*/ 170 w 346"/>
              <a:gd name="T13" fmla="*/ 795 h 795"/>
              <a:gd name="T14" fmla="*/ 210 w 346"/>
              <a:gd name="T15" fmla="*/ 636 h 795"/>
              <a:gd name="T16" fmla="*/ 346 w 346"/>
              <a:gd name="T17" fmla="*/ 621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6" h="795">
                <a:moveTo>
                  <a:pt x="346" y="621"/>
                </a:moveTo>
                <a:cubicBezTo>
                  <a:pt x="282" y="525"/>
                  <a:pt x="244" y="410"/>
                  <a:pt x="244" y="285"/>
                </a:cubicBezTo>
                <a:cubicBezTo>
                  <a:pt x="244" y="221"/>
                  <a:pt x="255" y="158"/>
                  <a:pt x="273" y="100"/>
                </a:cubicBezTo>
                <a:cubicBezTo>
                  <a:pt x="183" y="0"/>
                  <a:pt x="183" y="0"/>
                  <a:pt x="183" y="0"/>
                </a:cubicBezTo>
                <a:cubicBezTo>
                  <a:pt x="29" y="62"/>
                  <a:pt x="29" y="62"/>
                  <a:pt x="29" y="62"/>
                </a:cubicBezTo>
                <a:cubicBezTo>
                  <a:pt x="10" y="133"/>
                  <a:pt x="0" y="208"/>
                  <a:pt x="0" y="285"/>
                </a:cubicBezTo>
                <a:cubicBezTo>
                  <a:pt x="0" y="476"/>
                  <a:pt x="63" y="653"/>
                  <a:pt x="170" y="795"/>
                </a:cubicBezTo>
                <a:cubicBezTo>
                  <a:pt x="210" y="636"/>
                  <a:pt x="210" y="636"/>
                  <a:pt x="210" y="636"/>
                </a:cubicBezTo>
                <a:lnTo>
                  <a:pt x="346" y="621"/>
                </a:ln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5" name="TextBox 54"/>
          <p:cNvSpPr txBox="1"/>
          <p:nvPr/>
        </p:nvSpPr>
        <p:spPr>
          <a:xfrm rot="4960984">
            <a:off x="3659315" y="2532348"/>
            <a:ext cx="2923655" cy="2039868"/>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Disturbances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56" name="TextBox 55"/>
          <p:cNvSpPr txBox="1"/>
          <p:nvPr/>
        </p:nvSpPr>
        <p:spPr>
          <a:xfrm rot="19746667">
            <a:off x="5811954" y="3904260"/>
            <a:ext cx="2154774" cy="1452435"/>
          </a:xfrm>
          <a:prstGeom prst="rect">
            <a:avLst/>
          </a:prstGeom>
          <a:noFill/>
        </p:spPr>
        <p:txBody>
          <a:bodyPr wrap="none" rtlCol="0">
            <a:prstTxWarp prst="textArchDown">
              <a:avLst/>
            </a:prstTxWarp>
            <a:spAutoFit/>
          </a:bodyPr>
          <a:lstStyle/>
          <a:p>
            <a:pPr algn="ctr">
              <a:lnSpc>
                <a:spcPct val="90000"/>
              </a:lnSpc>
            </a:pPr>
            <a:r>
              <a:rPr lang="en-US" b="1" dirty="0">
                <a:solidFill>
                  <a:schemeClr val="bg1"/>
                </a:solidFill>
                <a:latin typeface="Arial" panose="020B0604020202020204" pitchFamily="34" charset="0"/>
                <a:cs typeface="Arial" pitchFamily="34" charset="0"/>
              </a:rPr>
              <a:t>Initialization</a:t>
            </a:r>
          </a:p>
          <a:p>
            <a:pPr algn="ctr">
              <a:lnSpc>
                <a:spcPct val="90000"/>
              </a:lnSpc>
            </a:pPr>
            <a:r>
              <a:rPr lang="en-US" b="1" dirty="0">
                <a:solidFill>
                  <a:schemeClr val="bg1"/>
                </a:solidFill>
                <a:latin typeface="Arial" panose="020B0604020202020204" pitchFamily="34" charset="0"/>
                <a:cs typeface="Arial" pitchFamily="34" charset="0"/>
              </a:rPr>
              <a:t>Module</a:t>
            </a:r>
          </a:p>
        </p:txBody>
      </p:sp>
    </p:spTree>
    <p:extLst>
      <p:ext uri="{BB962C8B-B14F-4D97-AF65-F5344CB8AC3E}">
        <p14:creationId xmlns:p14="http://schemas.microsoft.com/office/powerpoint/2010/main" val="34761250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a:grpSpLocks noChangeAspect="1"/>
          </p:cNvGrpSpPr>
          <p:nvPr/>
        </p:nvGrpSpPr>
        <p:grpSpPr>
          <a:xfrm>
            <a:off x="1240103" y="939089"/>
            <a:ext cx="9654946" cy="5425985"/>
            <a:chOff x="2250759" y="1891622"/>
            <a:chExt cx="7068402" cy="3972377"/>
          </a:xfrm>
        </p:grpSpPr>
        <p:sp>
          <p:nvSpPr>
            <p:cNvPr id="2" name="Oval 1"/>
            <p:cNvSpPr/>
            <p:nvPr/>
          </p:nvSpPr>
          <p:spPr>
            <a:xfrm>
              <a:off x="4322855" y="5496575"/>
              <a:ext cx="3145200" cy="367424"/>
            </a:xfrm>
            <a:prstGeom prst="ellipse">
              <a:avLst/>
            </a:prstGeom>
            <a:gradFill flip="none" rotWithShape="1">
              <a:gsLst>
                <a:gs pos="0">
                  <a:sysClr val="windowText" lastClr="000000">
                    <a:lumMod val="50000"/>
                    <a:lumOff val="50000"/>
                  </a:sys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marL="0" marR="0" lvl="0" indent="0" algn="ctr" defTabSz="68598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3" name="Freeform 2"/>
            <p:cNvSpPr>
              <a:spLocks/>
            </p:cNvSpPr>
            <p:nvPr/>
          </p:nvSpPr>
          <p:spPr bwMode="auto">
            <a:xfrm>
              <a:off x="4717622" y="2607705"/>
              <a:ext cx="1262389" cy="2346140"/>
            </a:xfrm>
            <a:custGeom>
              <a:avLst/>
              <a:gdLst/>
              <a:ahLst/>
              <a:cxnLst>
                <a:cxn ang="0">
                  <a:pos x="1060" y="254"/>
                </a:cxn>
                <a:cxn ang="0">
                  <a:pos x="808" y="498"/>
                </a:cxn>
                <a:cxn ang="0">
                  <a:pos x="716" y="544"/>
                </a:cxn>
                <a:cxn ang="0">
                  <a:pos x="635" y="606"/>
                </a:cxn>
                <a:cxn ang="0">
                  <a:pos x="569" y="683"/>
                </a:cxn>
                <a:cxn ang="0">
                  <a:pos x="519" y="773"/>
                </a:cxn>
                <a:cxn ang="0">
                  <a:pos x="487" y="872"/>
                </a:cxn>
                <a:cxn ang="0">
                  <a:pos x="475" y="979"/>
                </a:cxn>
                <a:cxn ang="0">
                  <a:pos x="486" y="1083"/>
                </a:cxn>
                <a:cxn ang="0">
                  <a:pos x="516" y="1180"/>
                </a:cxn>
                <a:cxn ang="0">
                  <a:pos x="563" y="1267"/>
                </a:cxn>
                <a:cxn ang="0">
                  <a:pos x="626" y="1343"/>
                </a:cxn>
                <a:cxn ang="0">
                  <a:pos x="702" y="1407"/>
                </a:cxn>
                <a:cxn ang="0">
                  <a:pos x="789" y="1454"/>
                </a:cxn>
                <a:cxn ang="0">
                  <a:pos x="886" y="1484"/>
                </a:cxn>
                <a:cxn ang="0">
                  <a:pos x="989" y="1494"/>
                </a:cxn>
                <a:cxn ang="0">
                  <a:pos x="1018" y="1493"/>
                </a:cxn>
                <a:cxn ang="0">
                  <a:pos x="1052" y="1968"/>
                </a:cxn>
                <a:cxn ang="0">
                  <a:pos x="989" y="1970"/>
                </a:cxn>
                <a:cxn ang="0">
                  <a:pos x="836" y="1959"/>
                </a:cxn>
                <a:cxn ang="0">
                  <a:pos x="691" y="1924"/>
                </a:cxn>
                <a:cxn ang="0">
                  <a:pos x="554" y="1869"/>
                </a:cxn>
                <a:cxn ang="0">
                  <a:pos x="428" y="1796"/>
                </a:cxn>
                <a:cxn ang="0">
                  <a:pos x="315" y="1705"/>
                </a:cxn>
                <a:cxn ang="0">
                  <a:pos x="217" y="1600"/>
                </a:cxn>
                <a:cxn ang="0">
                  <a:pos x="135" y="1480"/>
                </a:cxn>
                <a:cxn ang="0">
                  <a:pos x="71" y="1348"/>
                </a:cxn>
                <a:cxn ang="0">
                  <a:pos x="26" y="1207"/>
                </a:cxn>
                <a:cxn ang="0">
                  <a:pos x="3" y="1057"/>
                </a:cxn>
                <a:cxn ang="0">
                  <a:pos x="3" y="902"/>
                </a:cxn>
                <a:cxn ang="0">
                  <a:pos x="26" y="751"/>
                </a:cxn>
                <a:cxn ang="0">
                  <a:pos x="71" y="610"/>
                </a:cxn>
                <a:cxn ang="0">
                  <a:pos x="135" y="478"/>
                </a:cxn>
                <a:cxn ang="0">
                  <a:pos x="218" y="358"/>
                </a:cxn>
                <a:cxn ang="0">
                  <a:pos x="318" y="252"/>
                </a:cxn>
                <a:cxn ang="0">
                  <a:pos x="431" y="161"/>
                </a:cxn>
                <a:cxn ang="0">
                  <a:pos x="557" y="88"/>
                </a:cxn>
                <a:cxn ang="0">
                  <a:pos x="695" y="34"/>
                </a:cxn>
                <a:cxn ang="0">
                  <a:pos x="840" y="0"/>
                </a:cxn>
              </a:cxnLst>
              <a:rect l="0" t="0" r="r" b="b"/>
              <a:pathLst>
                <a:path w="1060" h="1970">
                  <a:moveTo>
                    <a:pt x="840" y="0"/>
                  </a:moveTo>
                  <a:lnTo>
                    <a:pt x="1060" y="254"/>
                  </a:lnTo>
                  <a:lnTo>
                    <a:pt x="858" y="482"/>
                  </a:lnTo>
                  <a:lnTo>
                    <a:pt x="808" y="498"/>
                  </a:lnTo>
                  <a:lnTo>
                    <a:pt x="761" y="518"/>
                  </a:lnTo>
                  <a:lnTo>
                    <a:pt x="716" y="544"/>
                  </a:lnTo>
                  <a:lnTo>
                    <a:pt x="675" y="573"/>
                  </a:lnTo>
                  <a:lnTo>
                    <a:pt x="635" y="606"/>
                  </a:lnTo>
                  <a:lnTo>
                    <a:pt x="600" y="643"/>
                  </a:lnTo>
                  <a:lnTo>
                    <a:pt x="569" y="683"/>
                  </a:lnTo>
                  <a:lnTo>
                    <a:pt x="541" y="727"/>
                  </a:lnTo>
                  <a:lnTo>
                    <a:pt x="519" y="773"/>
                  </a:lnTo>
                  <a:lnTo>
                    <a:pt x="500" y="822"/>
                  </a:lnTo>
                  <a:lnTo>
                    <a:pt x="487" y="872"/>
                  </a:lnTo>
                  <a:lnTo>
                    <a:pt x="478" y="925"/>
                  </a:lnTo>
                  <a:lnTo>
                    <a:pt x="475" y="979"/>
                  </a:lnTo>
                  <a:lnTo>
                    <a:pt x="478" y="1032"/>
                  </a:lnTo>
                  <a:lnTo>
                    <a:pt x="486" y="1083"/>
                  </a:lnTo>
                  <a:lnTo>
                    <a:pt x="499" y="1133"/>
                  </a:lnTo>
                  <a:lnTo>
                    <a:pt x="516" y="1180"/>
                  </a:lnTo>
                  <a:lnTo>
                    <a:pt x="537" y="1225"/>
                  </a:lnTo>
                  <a:lnTo>
                    <a:pt x="563" y="1267"/>
                  </a:lnTo>
                  <a:lnTo>
                    <a:pt x="593" y="1307"/>
                  </a:lnTo>
                  <a:lnTo>
                    <a:pt x="626" y="1343"/>
                  </a:lnTo>
                  <a:lnTo>
                    <a:pt x="663" y="1376"/>
                  </a:lnTo>
                  <a:lnTo>
                    <a:pt x="702" y="1407"/>
                  </a:lnTo>
                  <a:lnTo>
                    <a:pt x="744" y="1432"/>
                  </a:lnTo>
                  <a:lnTo>
                    <a:pt x="789" y="1454"/>
                  </a:lnTo>
                  <a:lnTo>
                    <a:pt x="836" y="1471"/>
                  </a:lnTo>
                  <a:lnTo>
                    <a:pt x="886" y="1484"/>
                  </a:lnTo>
                  <a:lnTo>
                    <a:pt x="936" y="1491"/>
                  </a:lnTo>
                  <a:lnTo>
                    <a:pt x="989" y="1494"/>
                  </a:lnTo>
                  <a:lnTo>
                    <a:pt x="1004" y="1494"/>
                  </a:lnTo>
                  <a:lnTo>
                    <a:pt x="1018" y="1493"/>
                  </a:lnTo>
                  <a:lnTo>
                    <a:pt x="829" y="1705"/>
                  </a:lnTo>
                  <a:lnTo>
                    <a:pt x="1052" y="1968"/>
                  </a:lnTo>
                  <a:lnTo>
                    <a:pt x="1020" y="1970"/>
                  </a:lnTo>
                  <a:lnTo>
                    <a:pt x="989" y="1970"/>
                  </a:lnTo>
                  <a:lnTo>
                    <a:pt x="912" y="1967"/>
                  </a:lnTo>
                  <a:lnTo>
                    <a:pt x="836" y="1959"/>
                  </a:lnTo>
                  <a:lnTo>
                    <a:pt x="762" y="1944"/>
                  </a:lnTo>
                  <a:lnTo>
                    <a:pt x="691" y="1924"/>
                  </a:lnTo>
                  <a:lnTo>
                    <a:pt x="621" y="1900"/>
                  </a:lnTo>
                  <a:lnTo>
                    <a:pt x="554" y="1869"/>
                  </a:lnTo>
                  <a:lnTo>
                    <a:pt x="489" y="1835"/>
                  </a:lnTo>
                  <a:lnTo>
                    <a:pt x="428" y="1796"/>
                  </a:lnTo>
                  <a:lnTo>
                    <a:pt x="370" y="1753"/>
                  </a:lnTo>
                  <a:lnTo>
                    <a:pt x="315" y="1705"/>
                  </a:lnTo>
                  <a:lnTo>
                    <a:pt x="264" y="1654"/>
                  </a:lnTo>
                  <a:lnTo>
                    <a:pt x="217" y="1600"/>
                  </a:lnTo>
                  <a:lnTo>
                    <a:pt x="174" y="1541"/>
                  </a:lnTo>
                  <a:lnTo>
                    <a:pt x="135" y="1480"/>
                  </a:lnTo>
                  <a:lnTo>
                    <a:pt x="101" y="1415"/>
                  </a:lnTo>
                  <a:lnTo>
                    <a:pt x="71" y="1348"/>
                  </a:lnTo>
                  <a:lnTo>
                    <a:pt x="46" y="1278"/>
                  </a:lnTo>
                  <a:lnTo>
                    <a:pt x="26" y="1207"/>
                  </a:lnTo>
                  <a:lnTo>
                    <a:pt x="11" y="1133"/>
                  </a:lnTo>
                  <a:lnTo>
                    <a:pt x="3" y="1057"/>
                  </a:lnTo>
                  <a:lnTo>
                    <a:pt x="0" y="979"/>
                  </a:lnTo>
                  <a:lnTo>
                    <a:pt x="3" y="902"/>
                  </a:lnTo>
                  <a:lnTo>
                    <a:pt x="12" y="826"/>
                  </a:lnTo>
                  <a:lnTo>
                    <a:pt x="26" y="751"/>
                  </a:lnTo>
                  <a:lnTo>
                    <a:pt x="46" y="680"/>
                  </a:lnTo>
                  <a:lnTo>
                    <a:pt x="71" y="610"/>
                  </a:lnTo>
                  <a:lnTo>
                    <a:pt x="102" y="542"/>
                  </a:lnTo>
                  <a:lnTo>
                    <a:pt x="135" y="478"/>
                  </a:lnTo>
                  <a:lnTo>
                    <a:pt x="175" y="417"/>
                  </a:lnTo>
                  <a:lnTo>
                    <a:pt x="218" y="358"/>
                  </a:lnTo>
                  <a:lnTo>
                    <a:pt x="266" y="303"/>
                  </a:lnTo>
                  <a:lnTo>
                    <a:pt x="318" y="252"/>
                  </a:lnTo>
                  <a:lnTo>
                    <a:pt x="373" y="204"/>
                  </a:lnTo>
                  <a:lnTo>
                    <a:pt x="431" y="161"/>
                  </a:lnTo>
                  <a:lnTo>
                    <a:pt x="493" y="122"/>
                  </a:lnTo>
                  <a:lnTo>
                    <a:pt x="557" y="88"/>
                  </a:lnTo>
                  <a:lnTo>
                    <a:pt x="625" y="58"/>
                  </a:lnTo>
                  <a:lnTo>
                    <a:pt x="695" y="34"/>
                  </a:lnTo>
                  <a:lnTo>
                    <a:pt x="766" y="14"/>
                  </a:lnTo>
                  <a:lnTo>
                    <a:pt x="840"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3"/>
            <p:cNvSpPr>
              <a:spLocks/>
            </p:cNvSpPr>
            <p:nvPr/>
          </p:nvSpPr>
          <p:spPr bwMode="auto">
            <a:xfrm>
              <a:off x="5829953" y="2594604"/>
              <a:ext cx="1243333" cy="2344949"/>
            </a:xfrm>
            <a:custGeom>
              <a:avLst/>
              <a:gdLst/>
              <a:ahLst/>
              <a:cxnLst>
                <a:cxn ang="0">
                  <a:pos x="55" y="0"/>
                </a:cxn>
                <a:cxn ang="0">
                  <a:pos x="208" y="12"/>
                </a:cxn>
                <a:cxn ang="0">
                  <a:pos x="354" y="46"/>
                </a:cxn>
                <a:cxn ang="0">
                  <a:pos x="490" y="100"/>
                </a:cxn>
                <a:cxn ang="0">
                  <a:pos x="615" y="174"/>
                </a:cxn>
                <a:cxn ang="0">
                  <a:pos x="728" y="265"/>
                </a:cxn>
                <a:cxn ang="0">
                  <a:pos x="827" y="371"/>
                </a:cxn>
                <a:cxn ang="0">
                  <a:pos x="909" y="491"/>
                </a:cxn>
                <a:cxn ang="0">
                  <a:pos x="974" y="622"/>
                </a:cxn>
                <a:cxn ang="0">
                  <a:pos x="1018" y="763"/>
                </a:cxn>
                <a:cxn ang="0">
                  <a:pos x="1042" y="913"/>
                </a:cxn>
                <a:cxn ang="0">
                  <a:pos x="1042" y="1068"/>
                </a:cxn>
                <a:cxn ang="0">
                  <a:pos x="1018" y="1217"/>
                </a:cxn>
                <a:cxn ang="0">
                  <a:pos x="974" y="1358"/>
                </a:cxn>
                <a:cxn ang="0">
                  <a:pos x="911" y="1489"/>
                </a:cxn>
                <a:cxn ang="0">
                  <a:pos x="829" y="1608"/>
                </a:cxn>
                <a:cxn ang="0">
                  <a:pos x="731" y="1714"/>
                </a:cxn>
                <a:cxn ang="0">
                  <a:pos x="619" y="1805"/>
                </a:cxn>
                <a:cxn ang="0">
                  <a:pos x="494" y="1879"/>
                </a:cxn>
                <a:cxn ang="0">
                  <a:pos x="358" y="1934"/>
                </a:cxn>
                <a:cxn ang="0">
                  <a:pos x="213" y="1969"/>
                </a:cxn>
                <a:cxn ang="0">
                  <a:pos x="211" y="1481"/>
                </a:cxn>
                <a:cxn ang="0">
                  <a:pos x="303" y="1441"/>
                </a:cxn>
                <a:cxn ang="0">
                  <a:pos x="384" y="1386"/>
                </a:cxn>
                <a:cxn ang="0">
                  <a:pos x="452" y="1317"/>
                </a:cxn>
                <a:cxn ang="0">
                  <a:pos x="507" y="1235"/>
                </a:cxn>
                <a:cxn ang="0">
                  <a:pos x="546" y="1143"/>
                </a:cxn>
                <a:cxn ang="0">
                  <a:pos x="565" y="1043"/>
                </a:cxn>
                <a:cxn ang="0">
                  <a:pos x="565" y="938"/>
                </a:cxn>
                <a:cxn ang="0">
                  <a:pos x="545" y="838"/>
                </a:cxn>
                <a:cxn ang="0">
                  <a:pos x="506" y="745"/>
                </a:cxn>
                <a:cxn ang="0">
                  <a:pos x="451" y="663"/>
                </a:cxn>
                <a:cxn ang="0">
                  <a:pos x="382" y="594"/>
                </a:cxn>
                <a:cxn ang="0">
                  <a:pos x="300" y="539"/>
                </a:cxn>
                <a:cxn ang="0">
                  <a:pos x="208" y="500"/>
                </a:cxn>
                <a:cxn ang="0">
                  <a:pos x="108" y="479"/>
                </a:cxn>
                <a:cxn ang="0">
                  <a:pos x="44" y="477"/>
                </a:cxn>
                <a:cxn ang="0">
                  <a:pos x="3" y="1"/>
                </a:cxn>
              </a:cxnLst>
              <a:rect l="0" t="0" r="r" b="b"/>
              <a:pathLst>
                <a:path w="1044" h="1969">
                  <a:moveTo>
                    <a:pt x="29" y="0"/>
                  </a:moveTo>
                  <a:lnTo>
                    <a:pt x="55" y="0"/>
                  </a:lnTo>
                  <a:lnTo>
                    <a:pt x="132" y="2"/>
                  </a:lnTo>
                  <a:lnTo>
                    <a:pt x="208" y="12"/>
                  </a:lnTo>
                  <a:lnTo>
                    <a:pt x="282" y="26"/>
                  </a:lnTo>
                  <a:lnTo>
                    <a:pt x="354" y="46"/>
                  </a:lnTo>
                  <a:lnTo>
                    <a:pt x="423" y="70"/>
                  </a:lnTo>
                  <a:lnTo>
                    <a:pt x="490" y="100"/>
                  </a:lnTo>
                  <a:lnTo>
                    <a:pt x="554" y="135"/>
                  </a:lnTo>
                  <a:lnTo>
                    <a:pt x="615" y="174"/>
                  </a:lnTo>
                  <a:lnTo>
                    <a:pt x="674" y="217"/>
                  </a:lnTo>
                  <a:lnTo>
                    <a:pt x="728" y="265"/>
                  </a:lnTo>
                  <a:lnTo>
                    <a:pt x="780" y="316"/>
                  </a:lnTo>
                  <a:lnTo>
                    <a:pt x="827" y="371"/>
                  </a:lnTo>
                  <a:lnTo>
                    <a:pt x="870" y="430"/>
                  </a:lnTo>
                  <a:lnTo>
                    <a:pt x="909" y="491"/>
                  </a:lnTo>
                  <a:lnTo>
                    <a:pt x="944" y="555"/>
                  </a:lnTo>
                  <a:lnTo>
                    <a:pt x="974" y="622"/>
                  </a:lnTo>
                  <a:lnTo>
                    <a:pt x="998" y="692"/>
                  </a:lnTo>
                  <a:lnTo>
                    <a:pt x="1018" y="763"/>
                  </a:lnTo>
                  <a:lnTo>
                    <a:pt x="1032" y="838"/>
                  </a:lnTo>
                  <a:lnTo>
                    <a:pt x="1042" y="913"/>
                  </a:lnTo>
                  <a:lnTo>
                    <a:pt x="1044" y="990"/>
                  </a:lnTo>
                  <a:lnTo>
                    <a:pt x="1042" y="1068"/>
                  </a:lnTo>
                  <a:lnTo>
                    <a:pt x="1033" y="1143"/>
                  </a:lnTo>
                  <a:lnTo>
                    <a:pt x="1018" y="1217"/>
                  </a:lnTo>
                  <a:lnTo>
                    <a:pt x="999" y="1288"/>
                  </a:lnTo>
                  <a:lnTo>
                    <a:pt x="974" y="1358"/>
                  </a:lnTo>
                  <a:lnTo>
                    <a:pt x="945" y="1425"/>
                  </a:lnTo>
                  <a:lnTo>
                    <a:pt x="911" y="1489"/>
                  </a:lnTo>
                  <a:lnTo>
                    <a:pt x="871" y="1550"/>
                  </a:lnTo>
                  <a:lnTo>
                    <a:pt x="829" y="1608"/>
                  </a:lnTo>
                  <a:lnTo>
                    <a:pt x="782" y="1663"/>
                  </a:lnTo>
                  <a:lnTo>
                    <a:pt x="731" y="1714"/>
                  </a:lnTo>
                  <a:lnTo>
                    <a:pt x="676" y="1762"/>
                  </a:lnTo>
                  <a:lnTo>
                    <a:pt x="619" y="1805"/>
                  </a:lnTo>
                  <a:lnTo>
                    <a:pt x="558" y="1845"/>
                  </a:lnTo>
                  <a:lnTo>
                    <a:pt x="494" y="1879"/>
                  </a:lnTo>
                  <a:lnTo>
                    <a:pt x="427" y="1909"/>
                  </a:lnTo>
                  <a:lnTo>
                    <a:pt x="358" y="1934"/>
                  </a:lnTo>
                  <a:lnTo>
                    <a:pt x="287" y="1954"/>
                  </a:lnTo>
                  <a:lnTo>
                    <a:pt x="213" y="1969"/>
                  </a:lnTo>
                  <a:lnTo>
                    <a:pt x="0" y="1716"/>
                  </a:lnTo>
                  <a:lnTo>
                    <a:pt x="211" y="1481"/>
                  </a:lnTo>
                  <a:lnTo>
                    <a:pt x="258" y="1463"/>
                  </a:lnTo>
                  <a:lnTo>
                    <a:pt x="303" y="1441"/>
                  </a:lnTo>
                  <a:lnTo>
                    <a:pt x="344" y="1416"/>
                  </a:lnTo>
                  <a:lnTo>
                    <a:pt x="384" y="1386"/>
                  </a:lnTo>
                  <a:lnTo>
                    <a:pt x="419" y="1352"/>
                  </a:lnTo>
                  <a:lnTo>
                    <a:pt x="452" y="1317"/>
                  </a:lnTo>
                  <a:lnTo>
                    <a:pt x="482" y="1277"/>
                  </a:lnTo>
                  <a:lnTo>
                    <a:pt x="507" y="1235"/>
                  </a:lnTo>
                  <a:lnTo>
                    <a:pt x="529" y="1190"/>
                  </a:lnTo>
                  <a:lnTo>
                    <a:pt x="546" y="1143"/>
                  </a:lnTo>
                  <a:lnTo>
                    <a:pt x="558" y="1094"/>
                  </a:lnTo>
                  <a:lnTo>
                    <a:pt x="565" y="1043"/>
                  </a:lnTo>
                  <a:lnTo>
                    <a:pt x="568" y="990"/>
                  </a:lnTo>
                  <a:lnTo>
                    <a:pt x="565" y="938"/>
                  </a:lnTo>
                  <a:lnTo>
                    <a:pt x="558" y="887"/>
                  </a:lnTo>
                  <a:lnTo>
                    <a:pt x="545" y="838"/>
                  </a:lnTo>
                  <a:lnTo>
                    <a:pt x="528" y="791"/>
                  </a:lnTo>
                  <a:lnTo>
                    <a:pt x="506" y="745"/>
                  </a:lnTo>
                  <a:lnTo>
                    <a:pt x="481" y="703"/>
                  </a:lnTo>
                  <a:lnTo>
                    <a:pt x="451" y="663"/>
                  </a:lnTo>
                  <a:lnTo>
                    <a:pt x="418" y="627"/>
                  </a:lnTo>
                  <a:lnTo>
                    <a:pt x="382" y="594"/>
                  </a:lnTo>
                  <a:lnTo>
                    <a:pt x="342" y="564"/>
                  </a:lnTo>
                  <a:lnTo>
                    <a:pt x="300" y="539"/>
                  </a:lnTo>
                  <a:lnTo>
                    <a:pt x="255" y="517"/>
                  </a:lnTo>
                  <a:lnTo>
                    <a:pt x="208" y="500"/>
                  </a:lnTo>
                  <a:lnTo>
                    <a:pt x="159" y="487"/>
                  </a:lnTo>
                  <a:lnTo>
                    <a:pt x="108" y="479"/>
                  </a:lnTo>
                  <a:lnTo>
                    <a:pt x="55" y="477"/>
                  </a:lnTo>
                  <a:lnTo>
                    <a:pt x="44" y="477"/>
                  </a:lnTo>
                  <a:lnTo>
                    <a:pt x="230" y="263"/>
                  </a:lnTo>
                  <a:lnTo>
                    <a:pt x="3" y="1"/>
                  </a:lnTo>
                  <a:lnTo>
                    <a:pt x="29" y="0"/>
                  </a:lnTo>
                  <a:close/>
                </a:path>
              </a:pathLst>
            </a:custGeom>
            <a:solidFill>
              <a:schemeClr val="accent1"/>
            </a:solidFill>
            <a:ln w="0">
              <a:noFill/>
              <a:prstDash val="solid"/>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Oval 4"/>
            <p:cNvSpPr/>
            <p:nvPr/>
          </p:nvSpPr>
          <p:spPr>
            <a:xfrm flipH="1">
              <a:off x="4905958" y="2588273"/>
              <a:ext cx="1988718" cy="1742879"/>
            </a:xfrm>
            <a:prstGeom prst="ellipse">
              <a:avLst/>
            </a:prstGeom>
            <a:gradFill flip="none" rotWithShape="1">
              <a:gsLst>
                <a:gs pos="92000">
                  <a:schemeClr val="bg1">
                    <a:shade val="30000"/>
                    <a:satMod val="115000"/>
                    <a:alpha val="0"/>
                  </a:schemeClr>
                </a:gs>
                <a:gs pos="100000">
                  <a:schemeClr val="bg1">
                    <a:shade val="100000"/>
                    <a:satMod val="115000"/>
                    <a:alpha val="8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rot="16200000">
              <a:off x="5141887" y="3025804"/>
              <a:ext cx="1657780" cy="1493391"/>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Calculation and Assortments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7" name="TextBox 6"/>
            <p:cNvSpPr txBox="1"/>
            <p:nvPr/>
          </p:nvSpPr>
          <p:spPr>
            <a:xfrm rot="5079791">
              <a:off x="5019916" y="3016769"/>
              <a:ext cx="1589676" cy="1493391"/>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Management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grpSp>
          <p:nvGrpSpPr>
            <p:cNvPr id="8" name="Group 52"/>
            <p:cNvGrpSpPr/>
            <p:nvPr/>
          </p:nvGrpSpPr>
          <p:grpSpPr>
            <a:xfrm>
              <a:off x="4012853" y="1891622"/>
              <a:ext cx="3765204" cy="3014790"/>
              <a:chOff x="-6580188" y="39688"/>
              <a:chExt cx="6372225" cy="5102225"/>
            </a:xfrm>
            <a:solidFill>
              <a:schemeClr val="accent3"/>
            </a:solidFill>
          </p:grpSpPr>
          <p:sp>
            <p:nvSpPr>
              <p:cNvPr id="9" name="Freeform 8"/>
              <p:cNvSpPr>
                <a:spLocks/>
              </p:cNvSpPr>
              <p:nvPr/>
            </p:nvSpPr>
            <p:spPr bwMode="auto">
              <a:xfrm>
                <a:off x="-3962403" y="39688"/>
                <a:ext cx="3116264" cy="1922463"/>
              </a:xfrm>
              <a:custGeom>
                <a:avLst/>
                <a:gdLst>
                  <a:gd name="T0" fmla="*/ 77 w 829"/>
                  <a:gd name="T1" fmla="*/ 249 h 512"/>
                  <a:gd name="T2" fmla="*/ 151 w 829"/>
                  <a:gd name="T3" fmla="*/ 245 h 512"/>
                  <a:gd name="T4" fmla="*/ 652 w 829"/>
                  <a:gd name="T5" fmla="*/ 512 h 512"/>
                  <a:gd name="T6" fmla="*/ 782 w 829"/>
                  <a:gd name="T7" fmla="*/ 503 h 512"/>
                  <a:gd name="T8" fmla="*/ 829 w 829"/>
                  <a:gd name="T9" fmla="*/ 340 h 512"/>
                  <a:gd name="T10" fmla="*/ 151 w 829"/>
                  <a:gd name="T11" fmla="*/ 0 h 512"/>
                  <a:gd name="T12" fmla="*/ 0 w 829"/>
                  <a:gd name="T13" fmla="*/ 14 h 512"/>
                  <a:gd name="T14" fmla="*/ 125 w 829"/>
                  <a:gd name="T15" fmla="*/ 123 h 512"/>
                  <a:gd name="T16" fmla="*/ 77 w 829"/>
                  <a:gd name="T17" fmla="*/ 24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9" h="512">
                    <a:moveTo>
                      <a:pt x="77" y="249"/>
                    </a:moveTo>
                    <a:cubicBezTo>
                      <a:pt x="101" y="247"/>
                      <a:pt x="126" y="245"/>
                      <a:pt x="151" y="245"/>
                    </a:cubicBezTo>
                    <a:cubicBezTo>
                      <a:pt x="359" y="245"/>
                      <a:pt x="543" y="351"/>
                      <a:pt x="652" y="512"/>
                    </a:cubicBezTo>
                    <a:cubicBezTo>
                      <a:pt x="782" y="503"/>
                      <a:pt x="782" y="503"/>
                      <a:pt x="782" y="503"/>
                    </a:cubicBezTo>
                    <a:cubicBezTo>
                      <a:pt x="829" y="340"/>
                      <a:pt x="829" y="340"/>
                      <a:pt x="829" y="340"/>
                    </a:cubicBezTo>
                    <a:cubicBezTo>
                      <a:pt x="675" y="134"/>
                      <a:pt x="428" y="0"/>
                      <a:pt x="151" y="0"/>
                    </a:cubicBezTo>
                    <a:cubicBezTo>
                      <a:pt x="99" y="0"/>
                      <a:pt x="49" y="5"/>
                      <a:pt x="0" y="14"/>
                    </a:cubicBezTo>
                    <a:cubicBezTo>
                      <a:pt x="125" y="123"/>
                      <a:pt x="125" y="123"/>
                      <a:pt x="125" y="123"/>
                    </a:cubicBezTo>
                    <a:lnTo>
                      <a:pt x="77" y="249"/>
                    </a:lnTo>
                    <a:close/>
                  </a:path>
                </a:pathLst>
              </a:custGeom>
              <a:grp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9"/>
              <p:cNvSpPr>
                <a:spLocks/>
              </p:cNvSpPr>
              <p:nvPr/>
            </p:nvSpPr>
            <p:spPr bwMode="auto">
              <a:xfrm>
                <a:off x="-6445254" y="109538"/>
                <a:ext cx="2867026" cy="2338387"/>
              </a:xfrm>
              <a:custGeom>
                <a:avLst/>
                <a:gdLst>
                  <a:gd name="T0" fmla="*/ 245 w 763"/>
                  <a:gd name="T1" fmla="*/ 622 h 622"/>
                  <a:gd name="T2" fmla="*/ 716 w 763"/>
                  <a:gd name="T3" fmla="*/ 234 h 622"/>
                  <a:gd name="T4" fmla="*/ 763 w 763"/>
                  <a:gd name="T5" fmla="*/ 110 h 622"/>
                  <a:gd name="T6" fmla="*/ 636 w 763"/>
                  <a:gd name="T7" fmla="*/ 0 h 622"/>
                  <a:gd name="T8" fmla="*/ 0 w 763"/>
                  <a:gd name="T9" fmla="*/ 582 h 622"/>
                  <a:gd name="T10" fmla="*/ 153 w 763"/>
                  <a:gd name="T11" fmla="*/ 521 h 622"/>
                  <a:gd name="T12" fmla="*/ 245 w 76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63" h="622">
                    <a:moveTo>
                      <a:pt x="245" y="622"/>
                    </a:moveTo>
                    <a:cubicBezTo>
                      <a:pt x="319" y="420"/>
                      <a:pt x="498" y="269"/>
                      <a:pt x="716" y="234"/>
                    </a:cubicBezTo>
                    <a:cubicBezTo>
                      <a:pt x="763" y="110"/>
                      <a:pt x="763" y="110"/>
                      <a:pt x="763" y="110"/>
                    </a:cubicBezTo>
                    <a:cubicBezTo>
                      <a:pt x="636" y="0"/>
                      <a:pt x="636" y="0"/>
                      <a:pt x="636" y="0"/>
                    </a:cubicBezTo>
                    <a:cubicBezTo>
                      <a:pt x="333" y="63"/>
                      <a:pt x="90" y="289"/>
                      <a:pt x="0" y="582"/>
                    </a:cubicBezTo>
                    <a:cubicBezTo>
                      <a:pt x="153" y="521"/>
                      <a:pt x="153" y="521"/>
                      <a:pt x="153" y="521"/>
                    </a:cubicBezTo>
                    <a:lnTo>
                      <a:pt x="245" y="622"/>
                    </a:lnTo>
                    <a:close/>
                  </a:path>
                </a:pathLst>
              </a:custGeom>
              <a:grp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Freeform 10"/>
              <p:cNvSpPr>
                <a:spLocks/>
              </p:cNvSpPr>
              <p:nvPr/>
            </p:nvSpPr>
            <p:spPr bwMode="auto">
              <a:xfrm>
                <a:off x="-1466851" y="1392238"/>
                <a:ext cx="1258888" cy="3252787"/>
              </a:xfrm>
              <a:custGeom>
                <a:avLst/>
                <a:gdLst>
                  <a:gd name="T0" fmla="*/ 0 w 335"/>
                  <a:gd name="T1" fmla="*/ 171 h 866"/>
                  <a:gd name="T2" fmla="*/ 90 w 335"/>
                  <a:gd name="T3" fmla="*/ 488 h 866"/>
                  <a:gd name="T4" fmla="*/ 27 w 335"/>
                  <a:gd name="T5" fmla="*/ 757 h 866"/>
                  <a:gd name="T6" fmla="*/ 101 w 335"/>
                  <a:gd name="T7" fmla="*/ 866 h 866"/>
                  <a:gd name="T8" fmla="*/ 265 w 335"/>
                  <a:gd name="T9" fmla="*/ 825 h 866"/>
                  <a:gd name="T10" fmla="*/ 335 w 335"/>
                  <a:gd name="T11" fmla="*/ 488 h 866"/>
                  <a:gd name="T12" fmla="*/ 180 w 335"/>
                  <a:gd name="T13" fmla="*/ 0 h 866"/>
                  <a:gd name="T14" fmla="*/ 133 w 335"/>
                  <a:gd name="T15" fmla="*/ 162 h 866"/>
                  <a:gd name="T16" fmla="*/ 0 w 335"/>
                  <a:gd name="T17" fmla="*/ 171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866">
                    <a:moveTo>
                      <a:pt x="0" y="171"/>
                    </a:moveTo>
                    <a:cubicBezTo>
                      <a:pt x="57" y="264"/>
                      <a:pt x="90" y="372"/>
                      <a:pt x="90" y="488"/>
                    </a:cubicBezTo>
                    <a:cubicBezTo>
                      <a:pt x="90" y="585"/>
                      <a:pt x="67" y="676"/>
                      <a:pt x="27" y="757"/>
                    </a:cubicBezTo>
                    <a:cubicBezTo>
                      <a:pt x="101" y="866"/>
                      <a:pt x="101" y="866"/>
                      <a:pt x="101" y="866"/>
                    </a:cubicBezTo>
                    <a:cubicBezTo>
                      <a:pt x="265" y="825"/>
                      <a:pt x="265" y="825"/>
                      <a:pt x="265" y="825"/>
                    </a:cubicBezTo>
                    <a:cubicBezTo>
                      <a:pt x="310" y="722"/>
                      <a:pt x="335" y="608"/>
                      <a:pt x="335" y="488"/>
                    </a:cubicBezTo>
                    <a:cubicBezTo>
                      <a:pt x="335" y="307"/>
                      <a:pt x="278" y="138"/>
                      <a:pt x="180" y="0"/>
                    </a:cubicBezTo>
                    <a:cubicBezTo>
                      <a:pt x="133" y="162"/>
                      <a:pt x="133" y="162"/>
                      <a:pt x="133" y="162"/>
                    </a:cubicBezTo>
                    <a:lnTo>
                      <a:pt x="0" y="171"/>
                    </a:lnTo>
                    <a:close/>
                  </a:path>
                </a:pathLst>
              </a:custGeom>
              <a:grp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Freeform 11"/>
              <p:cNvSpPr>
                <a:spLocks/>
              </p:cNvSpPr>
              <p:nvPr/>
            </p:nvSpPr>
            <p:spPr bwMode="auto">
              <a:xfrm>
                <a:off x="-6580188" y="2154238"/>
                <a:ext cx="1300163" cy="2987675"/>
              </a:xfrm>
              <a:custGeom>
                <a:avLst/>
                <a:gdLst>
                  <a:gd name="T0" fmla="*/ 346 w 346"/>
                  <a:gd name="T1" fmla="*/ 621 h 795"/>
                  <a:gd name="T2" fmla="*/ 244 w 346"/>
                  <a:gd name="T3" fmla="*/ 285 h 795"/>
                  <a:gd name="T4" fmla="*/ 273 w 346"/>
                  <a:gd name="T5" fmla="*/ 100 h 795"/>
                  <a:gd name="T6" fmla="*/ 183 w 346"/>
                  <a:gd name="T7" fmla="*/ 0 h 795"/>
                  <a:gd name="T8" fmla="*/ 29 w 346"/>
                  <a:gd name="T9" fmla="*/ 62 h 795"/>
                  <a:gd name="T10" fmla="*/ 0 w 346"/>
                  <a:gd name="T11" fmla="*/ 285 h 795"/>
                  <a:gd name="T12" fmla="*/ 170 w 346"/>
                  <a:gd name="T13" fmla="*/ 795 h 795"/>
                  <a:gd name="T14" fmla="*/ 210 w 346"/>
                  <a:gd name="T15" fmla="*/ 636 h 795"/>
                  <a:gd name="T16" fmla="*/ 346 w 346"/>
                  <a:gd name="T17" fmla="*/ 621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6" h="795">
                    <a:moveTo>
                      <a:pt x="346" y="621"/>
                    </a:moveTo>
                    <a:cubicBezTo>
                      <a:pt x="282" y="525"/>
                      <a:pt x="244" y="410"/>
                      <a:pt x="244" y="285"/>
                    </a:cubicBezTo>
                    <a:cubicBezTo>
                      <a:pt x="244" y="221"/>
                      <a:pt x="255" y="158"/>
                      <a:pt x="273" y="100"/>
                    </a:cubicBezTo>
                    <a:cubicBezTo>
                      <a:pt x="183" y="0"/>
                      <a:pt x="183" y="0"/>
                      <a:pt x="183" y="0"/>
                    </a:cubicBezTo>
                    <a:cubicBezTo>
                      <a:pt x="29" y="62"/>
                      <a:pt x="29" y="62"/>
                      <a:pt x="29" y="62"/>
                    </a:cubicBezTo>
                    <a:cubicBezTo>
                      <a:pt x="10" y="133"/>
                      <a:pt x="0" y="208"/>
                      <a:pt x="0" y="285"/>
                    </a:cubicBezTo>
                    <a:cubicBezTo>
                      <a:pt x="0" y="476"/>
                      <a:pt x="63" y="653"/>
                      <a:pt x="170" y="795"/>
                    </a:cubicBezTo>
                    <a:cubicBezTo>
                      <a:pt x="210" y="636"/>
                      <a:pt x="210" y="636"/>
                      <a:pt x="210" y="636"/>
                    </a:cubicBezTo>
                    <a:lnTo>
                      <a:pt x="346" y="621"/>
                    </a:lnTo>
                    <a:close/>
                  </a:path>
                </a:pathLst>
              </a:custGeom>
              <a:grp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p:cNvSpPr txBox="1"/>
            <p:nvPr/>
          </p:nvSpPr>
          <p:spPr>
            <a:xfrm rot="19347858">
              <a:off x="4417591" y="2417224"/>
              <a:ext cx="2140412" cy="1493392"/>
            </a:xfrm>
            <a:prstGeom prst="rect">
              <a:avLst/>
            </a:prstGeom>
            <a:noFill/>
          </p:spPr>
          <p:txBody>
            <a:bodyPr wrap="none" rtlCol="0">
              <a:prstTxWarp prst="textArchUp">
                <a:avLst>
                  <a:gd name="adj" fmla="val 8626940"/>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Land Use Changes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14" name="TextBox 13"/>
            <p:cNvSpPr txBox="1"/>
            <p:nvPr/>
          </p:nvSpPr>
          <p:spPr>
            <a:xfrm rot="1430453">
              <a:off x="5192892" y="2413659"/>
              <a:ext cx="2140412" cy="1493392"/>
            </a:xfrm>
            <a:prstGeom prst="rect">
              <a:avLst/>
            </a:prstGeom>
            <a:noFill/>
          </p:spPr>
          <p:txBody>
            <a:bodyPr wrap="none" rtlCol="0">
              <a:prstTxWarp prst="textArchUp">
                <a:avLst>
                  <a:gd name="adj" fmla="val 8626940"/>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Demand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15" name="TextBox 14"/>
            <p:cNvSpPr txBox="1"/>
            <p:nvPr/>
          </p:nvSpPr>
          <p:spPr>
            <a:xfrm rot="15903304">
              <a:off x="5645396" y="3039448"/>
              <a:ext cx="2140415" cy="1493391"/>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Economics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p:txBody>
        </p:sp>
        <p:sp>
          <p:nvSpPr>
            <p:cNvPr id="17" name="TextBox 16"/>
            <p:cNvSpPr txBox="1"/>
            <p:nvPr/>
          </p:nvSpPr>
          <p:spPr>
            <a:xfrm rot="4960984">
              <a:off x="4021867" y="3058052"/>
              <a:ext cx="2140415" cy="1493391"/>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Disturbances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Module</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18" name="TextBox 17"/>
            <p:cNvSpPr txBox="1"/>
            <p:nvPr/>
          </p:nvSpPr>
          <p:spPr>
            <a:xfrm rot="1798890">
              <a:off x="4409680" y="3790550"/>
              <a:ext cx="2140412" cy="1493392"/>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Sample text</a:t>
              </a:r>
            </a:p>
          </p:txBody>
        </p:sp>
        <p:sp>
          <p:nvSpPr>
            <p:cNvPr id="19" name="Oval 18"/>
            <p:cNvSpPr/>
            <p:nvPr/>
          </p:nvSpPr>
          <p:spPr>
            <a:xfrm flipH="1">
              <a:off x="5374248" y="3238382"/>
              <a:ext cx="1066339" cy="106633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sp>
          <p:nvSpPr>
            <p:cNvPr id="20" name="Oval 19"/>
            <p:cNvSpPr/>
            <p:nvPr/>
          </p:nvSpPr>
          <p:spPr>
            <a:xfrm flipH="1">
              <a:off x="5374248" y="3247008"/>
              <a:ext cx="1066339" cy="1066338"/>
            </a:xfrm>
            <a:prstGeom prst="ellipse">
              <a:avLst/>
            </a:prstGeom>
            <a:solidFill>
              <a:schemeClr val="accent1">
                <a:lumMod val="75000"/>
              </a:schemeClr>
            </a:solidFill>
            <a:ln>
              <a:noFill/>
            </a:ln>
            <a:effectLst>
              <a:innerShdw blurRad="10033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itchFamily="34" charset="0"/>
                </a:rPr>
                <a:t>Growth Module</a:t>
              </a:r>
            </a:p>
          </p:txBody>
        </p:sp>
        <p:sp>
          <p:nvSpPr>
            <p:cNvPr id="21" name="Oval 20"/>
            <p:cNvSpPr/>
            <p:nvPr/>
          </p:nvSpPr>
          <p:spPr>
            <a:xfrm flipH="1">
              <a:off x="5452638" y="3243840"/>
              <a:ext cx="914399" cy="627024"/>
            </a:xfrm>
            <a:prstGeom prst="ellipse">
              <a:avLst/>
            </a:prstGeom>
            <a:gradFill flip="none" rotWithShape="1">
              <a:gsLst>
                <a:gs pos="40000">
                  <a:schemeClr val="bg1">
                    <a:shade val="30000"/>
                    <a:satMod val="115000"/>
                    <a:alpha val="0"/>
                  </a:schemeClr>
                </a:gs>
                <a:gs pos="100000">
                  <a:schemeClr val="bg1">
                    <a:shade val="100000"/>
                    <a:satMod val="115000"/>
                    <a:alpha val="9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4142857" y="5110010"/>
              <a:ext cx="3428993" cy="5507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Freeform 22"/>
            <p:cNvSpPr>
              <a:spLocks/>
            </p:cNvSpPr>
            <p:nvPr/>
          </p:nvSpPr>
          <p:spPr bwMode="auto">
            <a:xfrm>
              <a:off x="5886073" y="4415828"/>
              <a:ext cx="1714698" cy="1225052"/>
            </a:xfrm>
            <a:custGeom>
              <a:avLst/>
              <a:gdLst>
                <a:gd name="T0" fmla="*/ 772 w 772"/>
                <a:gd name="T1" fmla="*/ 71 h 552"/>
                <a:gd name="T2" fmla="*/ 609 w 772"/>
                <a:gd name="T3" fmla="*/ 111 h 552"/>
                <a:gd name="T4" fmla="*/ 534 w 772"/>
                <a:gd name="T5" fmla="*/ 0 h 552"/>
                <a:gd name="T6" fmla="*/ 56 w 772"/>
                <a:gd name="T7" fmla="*/ 312 h 552"/>
                <a:gd name="T8" fmla="*/ 0 w 772"/>
                <a:gd name="T9" fmla="*/ 434 h 552"/>
                <a:gd name="T10" fmla="*/ 118 w 772"/>
                <a:gd name="T11" fmla="*/ 552 h 552"/>
                <a:gd name="T12" fmla="*/ 772 w 772"/>
                <a:gd name="T13" fmla="*/ 71 h 552"/>
              </a:gdLst>
              <a:ahLst/>
              <a:cxnLst>
                <a:cxn ang="0">
                  <a:pos x="T0" y="T1"/>
                </a:cxn>
                <a:cxn ang="0">
                  <a:pos x="T2" y="T3"/>
                </a:cxn>
                <a:cxn ang="0">
                  <a:pos x="T4" y="T5"/>
                </a:cxn>
                <a:cxn ang="0">
                  <a:pos x="T6" y="T7"/>
                </a:cxn>
                <a:cxn ang="0">
                  <a:pos x="T8" y="T9"/>
                </a:cxn>
                <a:cxn ang="0">
                  <a:pos x="T10" y="T11"/>
                </a:cxn>
                <a:cxn ang="0">
                  <a:pos x="T12" y="T13"/>
                </a:cxn>
              </a:cxnLst>
              <a:rect l="0" t="0" r="r" b="b"/>
              <a:pathLst>
                <a:path w="772" h="552">
                  <a:moveTo>
                    <a:pt x="772" y="71"/>
                  </a:moveTo>
                  <a:cubicBezTo>
                    <a:pt x="609" y="111"/>
                    <a:pt x="609" y="111"/>
                    <a:pt x="609" y="111"/>
                  </a:cubicBezTo>
                  <a:cubicBezTo>
                    <a:pt x="534" y="0"/>
                    <a:pt x="534" y="0"/>
                    <a:pt x="534" y="0"/>
                  </a:cubicBezTo>
                  <a:cubicBezTo>
                    <a:pt x="439" y="173"/>
                    <a:pt x="262" y="295"/>
                    <a:pt x="56" y="312"/>
                  </a:cubicBezTo>
                  <a:cubicBezTo>
                    <a:pt x="0" y="434"/>
                    <a:pt x="0" y="434"/>
                    <a:pt x="0" y="434"/>
                  </a:cubicBezTo>
                  <a:cubicBezTo>
                    <a:pt x="118" y="552"/>
                    <a:pt x="118" y="552"/>
                    <a:pt x="118" y="552"/>
                  </a:cubicBezTo>
                  <a:cubicBezTo>
                    <a:pt x="408" y="513"/>
                    <a:pt x="652" y="327"/>
                    <a:pt x="772" y="71"/>
                  </a:cubicBez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6352652" y="5253784"/>
              <a:ext cx="1066798"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Inputs</a:t>
              </a:r>
            </a:p>
          </p:txBody>
        </p:sp>
        <p:sp>
          <p:nvSpPr>
            <p:cNvPr id="25" name="Freeform 24"/>
            <p:cNvSpPr>
              <a:spLocks/>
            </p:cNvSpPr>
            <p:nvPr/>
          </p:nvSpPr>
          <p:spPr bwMode="auto">
            <a:xfrm>
              <a:off x="4422765" y="4562159"/>
              <a:ext cx="1669673" cy="1094669"/>
            </a:xfrm>
            <a:custGeom>
              <a:avLst/>
              <a:gdLst>
                <a:gd name="T0" fmla="*/ 692 w 752"/>
                <a:gd name="T1" fmla="*/ 248 h 493"/>
                <a:gd name="T2" fmla="*/ 663 w 752"/>
                <a:gd name="T3" fmla="*/ 249 h 493"/>
                <a:gd name="T4" fmla="*/ 175 w 752"/>
                <a:gd name="T5" fmla="*/ 0 h 493"/>
                <a:gd name="T6" fmla="*/ 41 w 752"/>
                <a:gd name="T7" fmla="*/ 14 h 493"/>
                <a:gd name="T8" fmla="*/ 0 w 752"/>
                <a:gd name="T9" fmla="*/ 175 h 493"/>
                <a:gd name="T10" fmla="*/ 663 w 752"/>
                <a:gd name="T11" fmla="*/ 493 h 493"/>
                <a:gd name="T12" fmla="*/ 752 w 752"/>
                <a:gd name="T13" fmla="*/ 489 h 493"/>
                <a:gd name="T14" fmla="*/ 635 w 752"/>
                <a:gd name="T15" fmla="*/ 372 h 493"/>
                <a:gd name="T16" fmla="*/ 692 w 752"/>
                <a:gd name="T17" fmla="*/ 248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2" h="493">
                  <a:moveTo>
                    <a:pt x="692" y="248"/>
                  </a:moveTo>
                  <a:cubicBezTo>
                    <a:pt x="682" y="248"/>
                    <a:pt x="673" y="249"/>
                    <a:pt x="663" y="249"/>
                  </a:cubicBezTo>
                  <a:cubicBezTo>
                    <a:pt x="462" y="249"/>
                    <a:pt x="284" y="151"/>
                    <a:pt x="175" y="0"/>
                  </a:cubicBezTo>
                  <a:cubicBezTo>
                    <a:pt x="41" y="14"/>
                    <a:pt x="41" y="14"/>
                    <a:pt x="41" y="14"/>
                  </a:cubicBezTo>
                  <a:cubicBezTo>
                    <a:pt x="0" y="175"/>
                    <a:pt x="0" y="175"/>
                    <a:pt x="0" y="175"/>
                  </a:cubicBezTo>
                  <a:cubicBezTo>
                    <a:pt x="156" y="369"/>
                    <a:pt x="395" y="493"/>
                    <a:pt x="663" y="493"/>
                  </a:cubicBezTo>
                  <a:cubicBezTo>
                    <a:pt x="693" y="493"/>
                    <a:pt x="723" y="492"/>
                    <a:pt x="752" y="489"/>
                  </a:cubicBezTo>
                  <a:cubicBezTo>
                    <a:pt x="635" y="372"/>
                    <a:pt x="635" y="372"/>
                    <a:pt x="635" y="372"/>
                  </a:cubicBezTo>
                  <a:lnTo>
                    <a:pt x="692" y="248"/>
                  </a:lnTo>
                  <a:close/>
                </a:path>
              </a:pathLst>
            </a:custGeom>
            <a:solidFill>
              <a:schemeClr val="accent3"/>
            </a:solidFill>
            <a:ln w="9525">
              <a:noFill/>
              <a:round/>
              <a:headEnd/>
              <a:tailEnd/>
            </a:ln>
          </p:spPr>
          <p:txBody>
            <a:bodyPr vert="horz" wrap="square" lIns="68598" tIns="34299" rIns="68598" bIns="3429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ectangle 25"/>
            <p:cNvSpPr/>
            <p:nvPr/>
          </p:nvSpPr>
          <p:spPr>
            <a:xfrm>
              <a:off x="7593057" y="5110437"/>
              <a:ext cx="415503" cy="5507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029767" y="5110203"/>
              <a:ext cx="72000" cy="5507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8111641" y="5111862"/>
              <a:ext cx="72000" cy="5507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8193278" y="5111825"/>
              <a:ext cx="72000" cy="5507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Can 29"/>
            <p:cNvSpPr/>
            <p:nvPr/>
          </p:nvSpPr>
          <p:spPr>
            <a:xfrm>
              <a:off x="8314983" y="4967093"/>
              <a:ext cx="990598" cy="791999"/>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1" name="Can 30"/>
            <p:cNvSpPr/>
            <p:nvPr/>
          </p:nvSpPr>
          <p:spPr>
            <a:xfrm>
              <a:off x="8328563" y="4651377"/>
              <a:ext cx="990598" cy="380999"/>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2" name="Can 31"/>
            <p:cNvSpPr/>
            <p:nvPr/>
          </p:nvSpPr>
          <p:spPr>
            <a:xfrm>
              <a:off x="8319509" y="4293011"/>
              <a:ext cx="990598" cy="380999"/>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3" name="Rectangle 32"/>
            <p:cNvSpPr/>
            <p:nvPr/>
          </p:nvSpPr>
          <p:spPr>
            <a:xfrm>
              <a:off x="3694712" y="5110437"/>
              <a:ext cx="415503" cy="5507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p:cNvSpPr/>
            <p:nvPr/>
          </p:nvSpPr>
          <p:spPr>
            <a:xfrm rot="16200000">
              <a:off x="3084021" y="5310345"/>
              <a:ext cx="550799" cy="152399"/>
            </a:xfrm>
            <a:prstGeom prst="triangle">
              <a:avLst>
                <a:gd name="adj" fmla="val 516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Can 34"/>
            <p:cNvSpPr/>
            <p:nvPr/>
          </p:nvSpPr>
          <p:spPr>
            <a:xfrm>
              <a:off x="2250759" y="4948976"/>
              <a:ext cx="990598" cy="762000"/>
            </a:xfrm>
            <a:prstGeom prst="can">
              <a:avLst>
                <a:gd name="adj" fmla="val 351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6" name="TextBox 35"/>
            <p:cNvSpPr txBox="1"/>
            <p:nvPr/>
          </p:nvSpPr>
          <p:spPr>
            <a:xfrm>
              <a:off x="4219056" y="5252350"/>
              <a:ext cx="1066798" cy="270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Outputs</a:t>
              </a:r>
            </a:p>
          </p:txBody>
        </p:sp>
        <p:sp>
          <p:nvSpPr>
            <p:cNvPr id="37" name="Rectangle 36"/>
            <p:cNvSpPr/>
            <p:nvPr/>
          </p:nvSpPr>
          <p:spPr>
            <a:xfrm>
              <a:off x="3435025" y="5113446"/>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3521065" y="5112965"/>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3607462" y="5112693"/>
              <a:ext cx="72000" cy="550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 name="Title 41"/>
          <p:cNvSpPr txBox="1">
            <a:spLocks/>
          </p:cNvSpPr>
          <p:nvPr/>
        </p:nvSpPr>
        <p:spPr>
          <a:xfrm>
            <a:off x="431371" y="116632"/>
            <a:ext cx="11329259" cy="720080"/>
          </a:xfrm>
          <a:prstGeom prst="rect">
            <a:avLst/>
          </a:prstGeom>
        </p:spPr>
        <p:txBody>
          <a:bodyPr vert="horz" lIns="91440" tIns="45720" rIns="91440" bIns="45720" rtlCol="0" anchor="ctr">
            <a:normAutofit/>
          </a:bodyPr>
          <a:lstStyle>
            <a:lvl1pPr algn="l"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a:lstStyle>
          <a:p>
            <a:pPr lvl="0">
              <a:defRPr/>
            </a:pPr>
            <a:r>
              <a:rPr lang="en-GB" dirty="0"/>
              <a:t>Management unit and large scale simulators</a:t>
            </a:r>
            <a:endParaRPr kumimoji="0" lang="pt-PT" sz="3600" b="1" i="0" u="none" strike="noStrike" kern="1200" cap="none" spc="0" normalizeH="0" baseline="0" noProof="0" dirty="0">
              <a:ln>
                <a:noFill/>
              </a:ln>
              <a:solidFill>
                <a:srgbClr val="008000"/>
              </a:solidFill>
              <a:effectLst/>
              <a:uLnTx/>
              <a:uFillTx/>
              <a:latin typeface="Trebuchet MS" pitchFamily="34" charset="0"/>
              <a:ea typeface="+mj-ea"/>
              <a:cs typeface="+mj-cs"/>
            </a:endParaRPr>
          </a:p>
        </p:txBody>
      </p:sp>
      <p:sp>
        <p:nvSpPr>
          <p:cNvPr id="45" name="Rectangle 2"/>
          <p:cNvSpPr txBox="1">
            <a:spLocks noChangeArrowheads="1"/>
          </p:cNvSpPr>
          <p:nvPr/>
        </p:nvSpPr>
        <p:spPr>
          <a:xfrm>
            <a:off x="431372" y="1338454"/>
            <a:ext cx="3168358" cy="50014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9900"/>
              </a:buClr>
              <a:buFont typeface="Wingdings" panose="05000000000000000000" pitchFamily="2" charset="2"/>
              <a:buChar char="ü"/>
            </a:pPr>
            <a:r>
              <a:rPr lang="en-GB" dirty="0"/>
              <a:t>Management unit simulators or regional simulators must include several drivers</a:t>
            </a:r>
          </a:p>
          <a:p>
            <a:pPr>
              <a:buFont typeface="Wingdings" pitchFamily="2" charset="2"/>
              <a:buNone/>
            </a:pPr>
            <a:endParaRPr lang="en-GB" dirty="0"/>
          </a:p>
          <a:p>
            <a:pPr lvl="1"/>
            <a:endParaRPr lang="en-GB" sz="600" dirty="0"/>
          </a:p>
          <a:p>
            <a:endParaRPr lang="en-GB" dirty="0"/>
          </a:p>
          <a:p>
            <a:pPr lvl="1"/>
            <a:endParaRPr lang="en-GB" dirty="0"/>
          </a:p>
          <a:p>
            <a:pPr lvl="1"/>
            <a:endParaRPr lang="en-GB" dirty="0"/>
          </a:p>
          <a:p>
            <a:pPr lvl="1"/>
            <a:endParaRPr lang="en-GB" dirty="0"/>
          </a:p>
          <a:p>
            <a:endParaRPr lang="pt-PT" sz="2000" dirty="0"/>
          </a:p>
          <a:p>
            <a:endParaRPr lang="pt-PT" dirty="0"/>
          </a:p>
        </p:txBody>
      </p:sp>
      <p:sp>
        <p:nvSpPr>
          <p:cNvPr id="46" name="TextBox 45"/>
          <p:cNvSpPr txBox="1"/>
          <p:nvPr/>
        </p:nvSpPr>
        <p:spPr>
          <a:xfrm rot="19746667">
            <a:off x="5811954" y="3904260"/>
            <a:ext cx="2154774" cy="1452435"/>
          </a:xfrm>
          <a:prstGeom prst="rect">
            <a:avLst/>
          </a:prstGeom>
          <a:noFill/>
        </p:spPr>
        <p:txBody>
          <a:bodyPr wrap="none" rtlCol="0">
            <a:prstTxWarp prst="textArchDown">
              <a:avLst/>
            </a:prstTxWarp>
            <a:spAutoFit/>
          </a:bodyPr>
          <a:lstStyle/>
          <a:p>
            <a:pPr algn="ctr">
              <a:lnSpc>
                <a:spcPct val="90000"/>
              </a:lnSpc>
            </a:pPr>
            <a:r>
              <a:rPr lang="en-US" b="1" dirty="0">
                <a:solidFill>
                  <a:schemeClr val="bg1"/>
                </a:solidFill>
                <a:latin typeface="Arial" panose="020B0604020202020204" pitchFamily="34" charset="0"/>
                <a:cs typeface="Arial" pitchFamily="34" charset="0"/>
              </a:rPr>
              <a:t>Initialization</a:t>
            </a:r>
          </a:p>
          <a:p>
            <a:pPr algn="ctr">
              <a:lnSpc>
                <a:spcPct val="90000"/>
              </a:lnSpc>
            </a:pPr>
            <a:r>
              <a:rPr lang="en-US" b="1" dirty="0">
                <a:solidFill>
                  <a:schemeClr val="bg1"/>
                </a:solidFill>
                <a:latin typeface="Arial" panose="020B0604020202020204" pitchFamily="34" charset="0"/>
                <a:cs typeface="Arial" pitchFamily="34" charset="0"/>
              </a:rPr>
              <a:t>Module</a:t>
            </a:r>
          </a:p>
        </p:txBody>
      </p:sp>
      <p:sp>
        <p:nvSpPr>
          <p:cNvPr id="47" name="TextBox 46"/>
          <p:cNvSpPr txBox="1"/>
          <p:nvPr/>
        </p:nvSpPr>
        <p:spPr>
          <a:xfrm rot="1982984">
            <a:off x="4485588" y="3999891"/>
            <a:ext cx="2154774" cy="1452435"/>
          </a:xfrm>
          <a:prstGeom prst="rect">
            <a:avLst/>
          </a:prstGeom>
          <a:noFill/>
        </p:spPr>
        <p:txBody>
          <a:bodyPr wrap="none" rtlCol="0">
            <a:prstTxWarp prst="textArchDown">
              <a:avLst/>
            </a:prstTxWarp>
            <a:spAutoFit/>
          </a:bodyPr>
          <a:lstStyle/>
          <a:p>
            <a:pPr algn="ctr">
              <a:lnSpc>
                <a:spcPct val="90000"/>
              </a:lnSpc>
            </a:pPr>
            <a:r>
              <a:rPr lang="en-US" b="1" dirty="0">
                <a:solidFill>
                  <a:schemeClr val="bg1"/>
                </a:solidFill>
                <a:latin typeface="Arial" panose="020B0604020202020204" pitchFamily="34" charset="0"/>
                <a:cs typeface="Arial" pitchFamily="34" charset="0"/>
              </a:rPr>
              <a:t>Climate</a:t>
            </a:r>
          </a:p>
          <a:p>
            <a:pPr algn="ctr">
              <a:lnSpc>
                <a:spcPct val="90000"/>
              </a:lnSpc>
            </a:pPr>
            <a:r>
              <a:rPr lang="en-US" b="1" dirty="0">
                <a:solidFill>
                  <a:schemeClr val="bg1"/>
                </a:solidFill>
                <a:latin typeface="Arial" panose="020B0604020202020204" pitchFamily="34" charset="0"/>
                <a:cs typeface="Arial" pitchFamily="34" charset="0"/>
              </a:rPr>
              <a:t>change</a:t>
            </a:r>
          </a:p>
        </p:txBody>
      </p:sp>
    </p:spTree>
    <p:extLst>
      <p:ext uri="{BB962C8B-B14F-4D97-AF65-F5344CB8AC3E}">
        <p14:creationId xmlns:p14="http://schemas.microsoft.com/office/powerpoint/2010/main" val="2136797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8000"/>
        </a:solidFill>
        <a:effectLst/>
      </p:bgPr>
    </p:bg>
    <p:spTree>
      <p:nvGrpSpPr>
        <p:cNvPr id="1" name=""/>
        <p:cNvGrpSpPr/>
        <p:nvPr/>
      </p:nvGrpSpPr>
      <p:grpSpPr>
        <a:xfrm>
          <a:off x="0" y="0"/>
          <a:ext cx="0" cy="0"/>
          <a:chOff x="0" y="0"/>
          <a:chExt cx="0" cy="0"/>
        </a:xfrm>
      </p:grpSpPr>
      <p:grpSp>
        <p:nvGrpSpPr>
          <p:cNvPr id="101381" name="Group 5"/>
          <p:cNvGrpSpPr>
            <a:grpSpLocks/>
          </p:cNvGrpSpPr>
          <p:nvPr/>
        </p:nvGrpSpPr>
        <p:grpSpPr bwMode="auto">
          <a:xfrm>
            <a:off x="539628" y="1985664"/>
            <a:ext cx="2679700" cy="2235423"/>
            <a:chOff x="132" y="981"/>
            <a:chExt cx="1688" cy="1194"/>
          </a:xfrm>
        </p:grpSpPr>
        <p:sp>
          <p:nvSpPr>
            <p:cNvPr id="101382" name="Rectangle 6"/>
            <p:cNvSpPr>
              <a:spLocks noChangeArrowheads="1"/>
            </p:cNvSpPr>
            <p:nvPr/>
          </p:nvSpPr>
          <p:spPr bwMode="auto">
            <a:xfrm>
              <a:off x="204" y="981"/>
              <a:ext cx="1555" cy="979"/>
            </a:xfrm>
            <a:prstGeom prst="rect">
              <a:avLst/>
            </a:prstGeom>
            <a:solidFill>
              <a:schemeClr val="bg1"/>
            </a:solidFill>
            <a:ln w="9525">
              <a:solidFill>
                <a:schemeClr val="bg1"/>
              </a:solidFill>
              <a:miter lim="800000"/>
              <a:headEnd/>
              <a:tailEnd/>
            </a:ln>
            <a:effectLst/>
          </p:spPr>
          <p:txBody>
            <a:bodyPr wrap="none" anchor="ctr"/>
            <a:lstStyle/>
            <a:p>
              <a:endParaRPr lang="pt-PT"/>
            </a:p>
          </p:txBody>
        </p:sp>
        <p:sp>
          <p:nvSpPr>
            <p:cNvPr id="101383" name="Text Box 7"/>
            <p:cNvSpPr txBox="1">
              <a:spLocks noChangeArrowheads="1"/>
            </p:cNvSpPr>
            <p:nvPr/>
          </p:nvSpPr>
          <p:spPr bwMode="auto">
            <a:xfrm>
              <a:off x="132" y="1051"/>
              <a:ext cx="1688" cy="1124"/>
            </a:xfrm>
            <a:prstGeom prst="rect">
              <a:avLst/>
            </a:prstGeom>
            <a:noFill/>
            <a:ln w="9525">
              <a:noFill/>
              <a:miter lim="800000"/>
              <a:headEnd/>
              <a:tailEnd/>
            </a:ln>
            <a:effectLst>
              <a:outerShdw dist="563972" dir="14049741" sx="125000" sy="125000" algn="tl" rotWithShape="0">
                <a:srgbClr val="C7DFD3"/>
              </a:outerShdw>
            </a:effectLst>
          </p:spPr>
          <p:txBody>
            <a:bodyPr>
              <a:spAutoFit/>
            </a:bodyPr>
            <a:lstStyle/>
            <a:p>
              <a:pPr algn="ctr" eaLnBrk="0" hangingPunct="0">
                <a:spcBef>
                  <a:spcPct val="50000"/>
                </a:spcBef>
              </a:pPr>
              <a:r>
                <a:rPr lang="en-GB" sz="2000" b="1" i="1" dirty="0">
                  <a:latin typeface="Trebuchet MS" pitchFamily="34" charset="0"/>
                </a:rPr>
                <a:t>Forest simulator computer program</a:t>
              </a:r>
            </a:p>
            <a:p>
              <a:pPr algn="ctr" eaLnBrk="0" hangingPunct="0">
                <a:spcBef>
                  <a:spcPct val="50000"/>
                </a:spcBef>
              </a:pPr>
              <a:r>
                <a:rPr lang="en-GB" sz="2000" b="1" i="1" dirty="0">
                  <a:latin typeface="Trebuchet MS" pitchFamily="34" charset="0"/>
                </a:rPr>
                <a:t>(includes a set of forest growth models)</a:t>
              </a:r>
              <a:endParaRPr lang="en-GB" sz="2000" b="1" dirty="0">
                <a:latin typeface="Trebuchet MS" pitchFamily="34" charset="0"/>
              </a:endParaRPr>
            </a:p>
          </p:txBody>
        </p:sp>
      </p:grpSp>
      <p:sp>
        <p:nvSpPr>
          <p:cNvPr id="101386" name="AutoShape 10"/>
          <p:cNvSpPr>
            <a:spLocks noChangeArrowheads="1"/>
          </p:cNvSpPr>
          <p:nvPr/>
        </p:nvSpPr>
        <p:spPr bwMode="auto">
          <a:xfrm rot="9084577">
            <a:off x="7055954" y="1697399"/>
            <a:ext cx="404828" cy="2825750"/>
          </a:xfrm>
          <a:prstGeom prst="downArrow">
            <a:avLst>
              <a:gd name="adj1" fmla="val 50000"/>
              <a:gd name="adj2" fmla="val 80603"/>
            </a:avLst>
          </a:prstGeom>
          <a:solidFill>
            <a:schemeClr val="bg1"/>
          </a:solidFill>
          <a:ln w="9525">
            <a:solidFill>
              <a:schemeClr val="bg1"/>
            </a:solidFill>
            <a:miter lim="800000"/>
            <a:headEnd/>
            <a:tailEnd/>
          </a:ln>
          <a:effectLst/>
        </p:spPr>
        <p:txBody>
          <a:bodyPr wrap="none" anchor="ctr"/>
          <a:lstStyle/>
          <a:p>
            <a:endParaRPr lang="pt-PT"/>
          </a:p>
        </p:txBody>
      </p:sp>
      <p:sp>
        <p:nvSpPr>
          <p:cNvPr id="101387" name="AutoShape 11"/>
          <p:cNvSpPr>
            <a:spLocks noChangeArrowheads="1"/>
          </p:cNvSpPr>
          <p:nvPr/>
        </p:nvSpPr>
        <p:spPr bwMode="auto">
          <a:xfrm rot="2654757">
            <a:off x="2884365" y="4069547"/>
            <a:ext cx="815975" cy="468313"/>
          </a:xfrm>
          <a:prstGeom prst="rightArrow">
            <a:avLst>
              <a:gd name="adj1" fmla="val 50000"/>
              <a:gd name="adj2" fmla="val 43559"/>
            </a:avLst>
          </a:prstGeom>
          <a:solidFill>
            <a:schemeClr val="bg1"/>
          </a:solidFill>
          <a:ln w="9525">
            <a:solidFill>
              <a:schemeClr val="bg1"/>
            </a:solidFill>
            <a:miter lim="800000"/>
            <a:headEnd/>
            <a:tailEnd/>
          </a:ln>
          <a:effectLst/>
        </p:spPr>
        <p:txBody>
          <a:bodyPr wrap="none" anchor="ctr"/>
          <a:lstStyle/>
          <a:p>
            <a:endParaRPr lang="pt-PT"/>
          </a:p>
        </p:txBody>
      </p:sp>
      <p:grpSp>
        <p:nvGrpSpPr>
          <p:cNvPr id="101391" name="Group 15"/>
          <p:cNvGrpSpPr>
            <a:grpSpLocks/>
          </p:cNvGrpSpPr>
          <p:nvPr/>
        </p:nvGrpSpPr>
        <p:grpSpPr bwMode="auto">
          <a:xfrm>
            <a:off x="3864919" y="4362450"/>
            <a:ext cx="2520056" cy="1977958"/>
            <a:chOff x="1882" y="2730"/>
            <a:chExt cx="1555" cy="999"/>
          </a:xfrm>
        </p:grpSpPr>
        <p:sp>
          <p:nvSpPr>
            <p:cNvPr id="101392" name="Rectangle 16"/>
            <p:cNvSpPr>
              <a:spLocks noChangeArrowheads="1"/>
            </p:cNvSpPr>
            <p:nvPr/>
          </p:nvSpPr>
          <p:spPr bwMode="auto">
            <a:xfrm>
              <a:off x="1882" y="2750"/>
              <a:ext cx="1555" cy="979"/>
            </a:xfrm>
            <a:prstGeom prst="rect">
              <a:avLst/>
            </a:prstGeom>
            <a:solidFill>
              <a:schemeClr val="bg1"/>
            </a:solidFill>
            <a:ln w="9525">
              <a:solidFill>
                <a:schemeClr val="bg1"/>
              </a:solidFill>
              <a:miter lim="800000"/>
              <a:headEnd/>
              <a:tailEnd/>
            </a:ln>
            <a:effectLst/>
          </p:spPr>
          <p:txBody>
            <a:bodyPr wrap="none" anchor="ctr"/>
            <a:lstStyle/>
            <a:p>
              <a:endParaRPr lang="pt-PT"/>
            </a:p>
          </p:txBody>
        </p:sp>
        <p:sp>
          <p:nvSpPr>
            <p:cNvPr id="101393" name="Text Box 17"/>
            <p:cNvSpPr txBox="1">
              <a:spLocks noChangeArrowheads="1"/>
            </p:cNvSpPr>
            <p:nvPr/>
          </p:nvSpPr>
          <p:spPr bwMode="auto">
            <a:xfrm>
              <a:off x="1930" y="2730"/>
              <a:ext cx="1439" cy="979"/>
            </a:xfrm>
            <a:prstGeom prst="rect">
              <a:avLst/>
            </a:prstGeom>
            <a:noFill/>
            <a:ln w="9525">
              <a:noFill/>
              <a:miter lim="800000"/>
              <a:headEnd/>
              <a:tailEnd/>
            </a:ln>
            <a:effectLst>
              <a:outerShdw dist="563972" dir="14049741" sx="125000" sy="125000" algn="tl" rotWithShape="0">
                <a:srgbClr val="C7DFD3"/>
              </a:outerShdw>
            </a:effectLst>
          </p:spPr>
          <p:txBody>
            <a:bodyPr>
              <a:spAutoFit/>
            </a:bodyPr>
            <a:lstStyle/>
            <a:p>
              <a:pPr algn="ctr" eaLnBrk="0" hangingPunct="0">
                <a:spcBef>
                  <a:spcPct val="50000"/>
                </a:spcBef>
              </a:pPr>
              <a:r>
                <a:rPr lang="en-GB" sz="2000" b="1" i="1" dirty="0">
                  <a:latin typeface="Trebuchet MS" pitchFamily="34" charset="0"/>
                </a:rPr>
                <a:t>Forest evolution of each stand in the MU under a certain management approach (FMA)</a:t>
              </a:r>
            </a:p>
          </p:txBody>
        </p:sp>
      </p:grpSp>
      <p:grpSp>
        <p:nvGrpSpPr>
          <p:cNvPr id="101394" name="Group 18"/>
          <p:cNvGrpSpPr>
            <a:grpSpLocks/>
          </p:cNvGrpSpPr>
          <p:nvPr/>
        </p:nvGrpSpPr>
        <p:grpSpPr bwMode="auto">
          <a:xfrm>
            <a:off x="4564063" y="115889"/>
            <a:ext cx="2468562" cy="1685925"/>
            <a:chOff x="2527" y="553"/>
            <a:chExt cx="1555" cy="1062"/>
          </a:xfrm>
        </p:grpSpPr>
        <p:sp>
          <p:nvSpPr>
            <p:cNvPr id="101395" name="Rectangle 19"/>
            <p:cNvSpPr>
              <a:spLocks noChangeArrowheads="1"/>
            </p:cNvSpPr>
            <p:nvPr/>
          </p:nvSpPr>
          <p:spPr bwMode="auto">
            <a:xfrm>
              <a:off x="2527" y="553"/>
              <a:ext cx="1555" cy="1062"/>
            </a:xfrm>
            <a:prstGeom prst="rect">
              <a:avLst/>
            </a:prstGeom>
            <a:solidFill>
              <a:schemeClr val="bg1"/>
            </a:solidFill>
            <a:ln w="38100">
              <a:noFill/>
              <a:miter lim="800000"/>
              <a:headEnd/>
              <a:tailEnd/>
            </a:ln>
            <a:effectLst/>
          </p:spPr>
          <p:txBody>
            <a:bodyPr wrap="none" anchor="ctr"/>
            <a:lstStyle/>
            <a:p>
              <a:endParaRPr lang="pt-PT"/>
            </a:p>
          </p:txBody>
        </p:sp>
        <p:sp>
          <p:nvSpPr>
            <p:cNvPr id="101396" name="Text Box 20"/>
            <p:cNvSpPr txBox="1">
              <a:spLocks noChangeArrowheads="1"/>
            </p:cNvSpPr>
            <p:nvPr/>
          </p:nvSpPr>
          <p:spPr bwMode="auto">
            <a:xfrm>
              <a:off x="2585" y="569"/>
              <a:ext cx="1440" cy="1028"/>
            </a:xfrm>
            <a:prstGeom prst="rect">
              <a:avLst/>
            </a:prstGeom>
            <a:solidFill>
              <a:schemeClr val="bg1"/>
            </a:solidFill>
            <a:ln w="38100">
              <a:noFill/>
              <a:miter lim="800000"/>
              <a:headEnd/>
              <a:tailEnd/>
            </a:ln>
            <a:effectLst/>
          </p:spPr>
          <p:txBody>
            <a:bodyPr>
              <a:spAutoFit/>
            </a:bodyPr>
            <a:lstStyle/>
            <a:p>
              <a:pPr algn="ctr" eaLnBrk="0" hangingPunct="0">
                <a:spcBef>
                  <a:spcPct val="50000"/>
                </a:spcBef>
              </a:pPr>
              <a:r>
                <a:rPr lang="pt-PT" sz="2000" b="1" i="1" dirty="0" err="1">
                  <a:latin typeface="Trebuchet MS" pitchFamily="34" charset="0"/>
                </a:rPr>
                <a:t>Characterisation</a:t>
              </a:r>
              <a:r>
                <a:rPr lang="pt-PT" sz="2000" b="1" i="1" dirty="0">
                  <a:latin typeface="Trebuchet MS" pitchFamily="34" charset="0"/>
                </a:rPr>
                <a:t> </a:t>
              </a:r>
              <a:r>
                <a:rPr lang="pt-PT" sz="2000" b="1" i="1" dirty="0" err="1">
                  <a:latin typeface="Trebuchet MS" pitchFamily="34" charset="0"/>
                </a:rPr>
                <a:t>of</a:t>
              </a:r>
              <a:r>
                <a:rPr lang="pt-PT" sz="2000" b="1" i="1" dirty="0">
                  <a:latin typeface="Trebuchet MS" pitchFamily="34" charset="0"/>
                </a:rPr>
                <a:t> </a:t>
              </a:r>
              <a:r>
                <a:rPr lang="pt-PT" sz="2000" b="1" i="1" dirty="0" err="1">
                  <a:latin typeface="Trebuchet MS" pitchFamily="34" charset="0"/>
                </a:rPr>
                <a:t>each</a:t>
              </a:r>
              <a:r>
                <a:rPr lang="pt-PT" sz="2000" b="1" i="1" dirty="0">
                  <a:latin typeface="Trebuchet MS" pitchFamily="34" charset="0"/>
                </a:rPr>
                <a:t> stand in </a:t>
              </a:r>
              <a:r>
                <a:rPr lang="pt-PT" sz="2000" b="1" i="1" dirty="0" err="1">
                  <a:latin typeface="Trebuchet MS" pitchFamily="34" charset="0"/>
                </a:rPr>
                <a:t>the</a:t>
              </a:r>
              <a:r>
                <a:rPr lang="pt-PT" sz="2000" b="1" i="1" dirty="0">
                  <a:latin typeface="Trebuchet MS" pitchFamily="34" charset="0"/>
                </a:rPr>
                <a:t> MU (</a:t>
              </a:r>
              <a:r>
                <a:rPr lang="pt-PT" sz="2000" b="1" i="1" dirty="0" err="1">
                  <a:latin typeface="Trebuchet MS" pitchFamily="34" charset="0"/>
                </a:rPr>
                <a:t>values</a:t>
              </a:r>
              <a:r>
                <a:rPr lang="pt-PT" sz="2000" b="1" i="1" dirty="0">
                  <a:latin typeface="Trebuchet MS" pitchFamily="34" charset="0"/>
                </a:rPr>
                <a:t> </a:t>
              </a:r>
              <a:r>
                <a:rPr lang="pt-PT" sz="2000" b="1" i="1" dirty="0" err="1">
                  <a:latin typeface="Trebuchet MS" pitchFamily="34" charset="0"/>
                </a:rPr>
                <a:t>of</a:t>
              </a:r>
              <a:r>
                <a:rPr lang="pt-PT" sz="2000" b="1" i="1" dirty="0">
                  <a:latin typeface="Trebuchet MS" pitchFamily="34" charset="0"/>
                </a:rPr>
                <a:t> </a:t>
              </a:r>
              <a:r>
                <a:rPr lang="pt-PT" sz="2000" b="1" i="1" dirty="0" err="1">
                  <a:latin typeface="Trebuchet MS" pitchFamily="34" charset="0"/>
                </a:rPr>
                <a:t>state</a:t>
              </a:r>
              <a:r>
                <a:rPr lang="pt-PT" sz="2000" b="1" i="1" dirty="0">
                  <a:latin typeface="Trebuchet MS" pitchFamily="34" charset="0"/>
                </a:rPr>
                <a:t> </a:t>
              </a:r>
              <a:r>
                <a:rPr lang="pt-PT" sz="2000" b="1" i="1" dirty="0" err="1">
                  <a:latin typeface="Trebuchet MS" pitchFamily="34" charset="0"/>
                </a:rPr>
                <a:t>variables</a:t>
              </a:r>
              <a:r>
                <a:rPr lang="pt-PT" sz="2000" b="1" i="1" dirty="0">
                  <a:latin typeface="Trebuchet MS" pitchFamily="34" charset="0"/>
                </a:rPr>
                <a:t>) </a:t>
              </a:r>
              <a:r>
                <a:rPr lang="pt-PT" sz="2000" b="1" i="1" dirty="0" err="1">
                  <a:latin typeface="Trebuchet MS" pitchFamily="34" charset="0"/>
                </a:rPr>
                <a:t>at</a:t>
              </a:r>
              <a:r>
                <a:rPr lang="pt-PT" sz="2000" b="1" i="1" dirty="0">
                  <a:latin typeface="Trebuchet MS" pitchFamily="34" charset="0"/>
                </a:rPr>
                <a:t> time t</a:t>
              </a:r>
              <a:endParaRPr lang="en-GB" sz="2000" b="1" i="1" dirty="0">
                <a:latin typeface="Trebuchet MS" pitchFamily="34" charset="0"/>
              </a:endParaRPr>
            </a:p>
          </p:txBody>
        </p:sp>
      </p:grpSp>
      <p:grpSp>
        <p:nvGrpSpPr>
          <p:cNvPr id="101397" name="Group 21"/>
          <p:cNvGrpSpPr>
            <a:grpSpLocks/>
          </p:cNvGrpSpPr>
          <p:nvPr/>
        </p:nvGrpSpPr>
        <p:grpSpPr bwMode="auto">
          <a:xfrm>
            <a:off x="8164513" y="1770064"/>
            <a:ext cx="2468562" cy="1631950"/>
            <a:chOff x="1882" y="2730"/>
            <a:chExt cx="1555" cy="1028"/>
          </a:xfrm>
        </p:grpSpPr>
        <p:sp>
          <p:nvSpPr>
            <p:cNvPr id="101398" name="Rectangle 22"/>
            <p:cNvSpPr>
              <a:spLocks noChangeArrowheads="1"/>
            </p:cNvSpPr>
            <p:nvPr/>
          </p:nvSpPr>
          <p:spPr bwMode="auto">
            <a:xfrm>
              <a:off x="1882" y="2750"/>
              <a:ext cx="1555" cy="979"/>
            </a:xfrm>
            <a:prstGeom prst="rect">
              <a:avLst/>
            </a:prstGeom>
            <a:solidFill>
              <a:schemeClr val="bg1"/>
            </a:solidFill>
            <a:ln w="9525">
              <a:solidFill>
                <a:schemeClr val="bg1"/>
              </a:solidFill>
              <a:miter lim="800000"/>
              <a:headEnd/>
              <a:tailEnd/>
            </a:ln>
            <a:effectLst/>
          </p:spPr>
          <p:txBody>
            <a:bodyPr wrap="none" anchor="ctr"/>
            <a:lstStyle/>
            <a:p>
              <a:endParaRPr lang="pt-PT"/>
            </a:p>
          </p:txBody>
        </p:sp>
        <p:sp>
          <p:nvSpPr>
            <p:cNvPr id="101399" name="Text Box 23"/>
            <p:cNvSpPr txBox="1">
              <a:spLocks noChangeArrowheads="1"/>
            </p:cNvSpPr>
            <p:nvPr/>
          </p:nvSpPr>
          <p:spPr bwMode="auto">
            <a:xfrm>
              <a:off x="1930" y="2730"/>
              <a:ext cx="1439" cy="1028"/>
            </a:xfrm>
            <a:prstGeom prst="rect">
              <a:avLst/>
            </a:prstGeom>
            <a:noFill/>
            <a:ln w="9525">
              <a:noFill/>
              <a:miter lim="800000"/>
              <a:headEnd/>
              <a:tailEnd/>
            </a:ln>
            <a:effectLst>
              <a:outerShdw dist="563972" dir="14049741" sx="125000" sy="125000" algn="tl" rotWithShape="0">
                <a:srgbClr val="C7DFD3"/>
              </a:outerShdw>
            </a:effectLst>
          </p:spPr>
          <p:txBody>
            <a:bodyPr lIns="54000" rIns="54000">
              <a:spAutoFit/>
            </a:bodyPr>
            <a:lstStyle/>
            <a:p>
              <a:pPr algn="ctr" eaLnBrk="0" hangingPunct="0">
                <a:spcBef>
                  <a:spcPct val="50000"/>
                </a:spcBef>
              </a:pPr>
              <a:r>
                <a:rPr lang="en-GB" sz="2000" b="1" i="1" dirty="0">
                  <a:latin typeface="Trebuchet MS" pitchFamily="34" charset="0"/>
                </a:rPr>
                <a:t>Prediction of wood </a:t>
              </a:r>
              <a:r>
                <a:rPr lang="en-GB" sz="2000" b="1" i="1" dirty="0">
                  <a:latin typeface="Arial" panose="020B0604020202020204" pitchFamily="34" charset="0"/>
                  <a:cs typeface="Arial" panose="020B0604020202020204" pitchFamily="34" charset="0"/>
                </a:rPr>
                <a:t>&amp;</a:t>
              </a:r>
              <a:r>
                <a:rPr lang="en-GB" sz="2000" b="1" i="1" dirty="0">
                  <a:latin typeface="Trebuchet MS" pitchFamily="34" charset="0"/>
                </a:rPr>
                <a:t> non-wood products and ecosystem services</a:t>
              </a:r>
            </a:p>
          </p:txBody>
        </p:sp>
      </p:grpSp>
      <p:sp>
        <p:nvSpPr>
          <p:cNvPr id="101400" name="AutoShape 24"/>
          <p:cNvSpPr>
            <a:spLocks noChangeArrowheads="1"/>
          </p:cNvSpPr>
          <p:nvPr/>
        </p:nvSpPr>
        <p:spPr bwMode="auto">
          <a:xfrm>
            <a:off x="6600825" y="5156200"/>
            <a:ext cx="755650" cy="431800"/>
          </a:xfrm>
          <a:prstGeom prst="rightArrow">
            <a:avLst>
              <a:gd name="adj1" fmla="val 50000"/>
              <a:gd name="adj2" fmla="val 43750"/>
            </a:avLst>
          </a:prstGeom>
          <a:solidFill>
            <a:schemeClr val="bg1"/>
          </a:solidFill>
          <a:ln w="9525">
            <a:solidFill>
              <a:schemeClr val="bg1"/>
            </a:solidFill>
            <a:miter lim="800000"/>
            <a:headEnd/>
            <a:tailEnd/>
          </a:ln>
          <a:effectLst/>
        </p:spPr>
        <p:txBody>
          <a:bodyPr wrap="none" anchor="ctr"/>
          <a:lstStyle/>
          <a:p>
            <a:endParaRPr lang="pt-PT"/>
          </a:p>
        </p:txBody>
      </p:sp>
      <p:grpSp>
        <p:nvGrpSpPr>
          <p:cNvPr id="101404" name="Group 28"/>
          <p:cNvGrpSpPr>
            <a:grpSpLocks/>
          </p:cNvGrpSpPr>
          <p:nvPr/>
        </p:nvGrpSpPr>
        <p:grpSpPr bwMode="auto">
          <a:xfrm>
            <a:off x="7535863" y="4579938"/>
            <a:ext cx="2468562" cy="1554162"/>
            <a:chOff x="1882" y="2750"/>
            <a:chExt cx="1555" cy="979"/>
          </a:xfrm>
        </p:grpSpPr>
        <p:sp>
          <p:nvSpPr>
            <p:cNvPr id="101405" name="Rectangle 29"/>
            <p:cNvSpPr>
              <a:spLocks noChangeArrowheads="1"/>
            </p:cNvSpPr>
            <p:nvPr/>
          </p:nvSpPr>
          <p:spPr bwMode="auto">
            <a:xfrm>
              <a:off x="1882" y="2750"/>
              <a:ext cx="1555" cy="979"/>
            </a:xfrm>
            <a:prstGeom prst="rect">
              <a:avLst/>
            </a:prstGeom>
            <a:solidFill>
              <a:schemeClr val="bg1"/>
            </a:solidFill>
            <a:ln w="9525">
              <a:solidFill>
                <a:schemeClr val="bg1"/>
              </a:solidFill>
              <a:miter lim="800000"/>
              <a:headEnd/>
              <a:tailEnd/>
            </a:ln>
            <a:effectLst/>
          </p:spPr>
          <p:txBody>
            <a:bodyPr wrap="none" anchor="ctr"/>
            <a:lstStyle/>
            <a:p>
              <a:endParaRPr lang="pt-PT"/>
            </a:p>
          </p:txBody>
        </p:sp>
        <p:sp>
          <p:nvSpPr>
            <p:cNvPr id="101406" name="Text Box 30"/>
            <p:cNvSpPr txBox="1">
              <a:spLocks noChangeArrowheads="1"/>
            </p:cNvSpPr>
            <p:nvPr/>
          </p:nvSpPr>
          <p:spPr bwMode="auto">
            <a:xfrm>
              <a:off x="1928" y="2785"/>
              <a:ext cx="1439" cy="834"/>
            </a:xfrm>
            <a:prstGeom prst="rect">
              <a:avLst/>
            </a:prstGeom>
            <a:noFill/>
            <a:ln w="9525">
              <a:noFill/>
              <a:miter lim="800000"/>
              <a:headEnd/>
              <a:tailEnd/>
            </a:ln>
            <a:effectLst>
              <a:outerShdw dist="563972" dir="14049741" sx="125000" sy="125000" algn="tl" rotWithShape="0">
                <a:srgbClr val="C7DFD3"/>
              </a:outerShdw>
            </a:effectLst>
          </p:spPr>
          <p:txBody>
            <a:bodyPr lIns="54000" rIns="54000">
              <a:spAutoFit/>
            </a:bodyPr>
            <a:lstStyle/>
            <a:p>
              <a:pPr algn="ctr" eaLnBrk="0" hangingPunct="0">
                <a:spcBef>
                  <a:spcPct val="50000"/>
                </a:spcBef>
              </a:pPr>
              <a:r>
                <a:rPr lang="en-GB" sz="2000" b="1" i="1" dirty="0">
                  <a:latin typeface="Trebuchet MS" pitchFamily="34" charset="0"/>
                </a:rPr>
                <a:t>Status of the forest (state variables) over time  </a:t>
              </a:r>
            </a:p>
          </p:txBody>
        </p:sp>
      </p:grpSp>
      <p:sp>
        <p:nvSpPr>
          <p:cNvPr id="101407" name="AutoShape 31"/>
          <p:cNvSpPr>
            <a:spLocks noChangeArrowheads="1"/>
          </p:cNvSpPr>
          <p:nvPr/>
        </p:nvSpPr>
        <p:spPr bwMode="auto">
          <a:xfrm rot="16200000">
            <a:off x="8382000" y="3768725"/>
            <a:ext cx="755650" cy="431800"/>
          </a:xfrm>
          <a:prstGeom prst="rightArrow">
            <a:avLst>
              <a:gd name="adj1" fmla="val 50000"/>
              <a:gd name="adj2" fmla="val 43750"/>
            </a:avLst>
          </a:prstGeom>
          <a:solidFill>
            <a:schemeClr val="bg1"/>
          </a:solidFill>
          <a:ln w="9525">
            <a:solidFill>
              <a:schemeClr val="bg1"/>
            </a:solidFill>
            <a:miter lim="800000"/>
            <a:headEnd/>
            <a:tailEnd/>
          </a:ln>
          <a:effectLst/>
        </p:spPr>
        <p:txBody>
          <a:bodyPr wrap="none" anchor="ctr"/>
          <a:lstStyle/>
          <a:p>
            <a:endParaRPr lang="pt-PT"/>
          </a:p>
        </p:txBody>
      </p:sp>
      <p:sp>
        <p:nvSpPr>
          <p:cNvPr id="101414" name="Text Box 38"/>
          <p:cNvSpPr txBox="1">
            <a:spLocks noChangeArrowheads="1"/>
          </p:cNvSpPr>
          <p:nvPr/>
        </p:nvSpPr>
        <p:spPr bwMode="auto">
          <a:xfrm>
            <a:off x="6048000" y="1368000"/>
            <a:ext cx="849312" cy="400050"/>
          </a:xfrm>
          <a:prstGeom prst="rect">
            <a:avLst/>
          </a:prstGeom>
          <a:noFill/>
          <a:ln w="38100">
            <a:noFill/>
            <a:miter lim="800000"/>
            <a:headEnd/>
            <a:tailEnd/>
          </a:ln>
          <a:effectLst/>
        </p:spPr>
        <p:txBody>
          <a:bodyPr wrap="square">
            <a:spAutoFit/>
          </a:bodyPr>
          <a:lstStyle/>
          <a:p>
            <a:pPr eaLnBrk="0" hangingPunct="0">
              <a:spcBef>
                <a:spcPct val="50000"/>
              </a:spcBef>
            </a:pPr>
            <a:r>
              <a:rPr lang="pt-PT" sz="2000" b="1" i="1" dirty="0">
                <a:latin typeface="Trebuchet MS" pitchFamily="34" charset="0"/>
              </a:rPr>
              <a:t> t+1</a:t>
            </a:r>
            <a:endParaRPr lang="en-GB" sz="2000" b="1" i="1" dirty="0">
              <a:latin typeface="Trebuchet MS" pitchFamily="34" charset="0"/>
            </a:endParaRPr>
          </a:p>
        </p:txBody>
      </p:sp>
      <p:sp>
        <p:nvSpPr>
          <p:cNvPr id="101415" name="Text Box 39"/>
          <p:cNvSpPr txBox="1">
            <a:spLocks noChangeArrowheads="1"/>
          </p:cNvSpPr>
          <p:nvPr/>
        </p:nvSpPr>
        <p:spPr bwMode="auto">
          <a:xfrm>
            <a:off x="8040216" y="6318289"/>
            <a:ext cx="4067647" cy="461665"/>
          </a:xfrm>
          <a:prstGeom prst="rect">
            <a:avLst/>
          </a:prstGeom>
          <a:solidFill>
            <a:schemeClr val="bg1"/>
          </a:solidFill>
          <a:ln w="9525">
            <a:noFill/>
            <a:miter lim="800000"/>
            <a:headEnd/>
            <a:tailEnd/>
          </a:ln>
          <a:effectLst/>
        </p:spPr>
        <p:txBody>
          <a:bodyPr wrap="square">
            <a:spAutoFit/>
          </a:bodyPr>
          <a:lstStyle/>
          <a:p>
            <a:pPr algn="ctr" eaLnBrk="0" hangingPunct="0">
              <a:spcBef>
                <a:spcPct val="50000"/>
              </a:spcBef>
            </a:pPr>
            <a:r>
              <a:rPr lang="en-GB" sz="2400" b="1" dirty="0">
                <a:latin typeface="Trebuchet MS" pitchFamily="34" charset="0"/>
              </a:rPr>
              <a:t>Forest simulator</a:t>
            </a:r>
          </a:p>
        </p:txBody>
      </p:sp>
      <p:sp>
        <p:nvSpPr>
          <p:cNvPr id="101452" name="AutoShape 76"/>
          <p:cNvSpPr>
            <a:spLocks noChangeArrowheads="1"/>
          </p:cNvSpPr>
          <p:nvPr/>
        </p:nvSpPr>
        <p:spPr bwMode="auto">
          <a:xfrm rot="8513317">
            <a:off x="2986375" y="1199589"/>
            <a:ext cx="1423491" cy="417341"/>
          </a:xfrm>
          <a:prstGeom prst="rightArrow">
            <a:avLst>
              <a:gd name="adj1" fmla="val 50000"/>
              <a:gd name="adj2" fmla="val 60658"/>
            </a:avLst>
          </a:prstGeom>
          <a:solidFill>
            <a:schemeClr val="bg1"/>
          </a:solidFill>
          <a:ln w="9525">
            <a:solidFill>
              <a:schemeClr val="bg1"/>
            </a:solidFill>
            <a:miter lim="800000"/>
            <a:headEnd/>
            <a:tailEnd/>
          </a:ln>
          <a:effectLst/>
        </p:spPr>
        <p:txBody>
          <a:bodyPr wrap="none" anchor="ctr"/>
          <a:lstStyle/>
          <a:p>
            <a:endParaRPr lang="pt-PT"/>
          </a:p>
        </p:txBody>
      </p:sp>
      <p:sp>
        <p:nvSpPr>
          <p:cNvPr id="2" name="TextBox 1"/>
          <p:cNvSpPr txBox="1"/>
          <p:nvPr/>
        </p:nvSpPr>
        <p:spPr>
          <a:xfrm>
            <a:off x="7104112" y="188641"/>
            <a:ext cx="1439813" cy="830997"/>
          </a:xfrm>
          <a:prstGeom prst="rect">
            <a:avLst/>
          </a:prstGeom>
          <a:noFill/>
        </p:spPr>
        <p:txBody>
          <a:bodyPr wrap="square" rtlCol="0">
            <a:spAutoFit/>
          </a:bodyPr>
          <a:lstStyle/>
          <a:p>
            <a:r>
              <a:rPr lang="en-US" sz="2400" b="1" dirty="0">
                <a:solidFill>
                  <a:schemeClr val="bg1"/>
                </a:solidFill>
              </a:rPr>
              <a:t>Forest inventory</a:t>
            </a:r>
            <a:endParaRPr lang="pt-PT" sz="2400" b="1" dirty="0">
              <a:solidFill>
                <a:schemeClr val="bg1"/>
              </a:solidFill>
            </a:endParaRPr>
          </a:p>
        </p:txBody>
      </p:sp>
      <p:pic>
        <p:nvPicPr>
          <p:cNvPr id="4" name="Picture 3"/>
          <p:cNvPicPr>
            <a:picLocks noChangeAspect="1"/>
          </p:cNvPicPr>
          <p:nvPr/>
        </p:nvPicPr>
        <p:blipFill>
          <a:blip r:embed="rId2"/>
          <a:stretch>
            <a:fillRect/>
          </a:stretch>
        </p:blipFill>
        <p:spPr>
          <a:xfrm>
            <a:off x="1442234" y="5327511"/>
            <a:ext cx="1445988" cy="1452443"/>
          </a:xfrm>
          <a:prstGeom prst="rect">
            <a:avLst/>
          </a:prstGeom>
        </p:spPr>
      </p:pic>
      <p:sp>
        <p:nvSpPr>
          <p:cNvPr id="101402" name="AutoShape 26"/>
          <p:cNvSpPr>
            <a:spLocks noChangeArrowheads="1"/>
          </p:cNvSpPr>
          <p:nvPr/>
        </p:nvSpPr>
        <p:spPr bwMode="auto">
          <a:xfrm rot="20728555">
            <a:off x="2676965" y="5471812"/>
            <a:ext cx="1514296" cy="576263"/>
          </a:xfrm>
          <a:prstGeom prst="curvedDownArrow">
            <a:avLst>
              <a:gd name="adj1" fmla="val 34656"/>
              <a:gd name="adj2" fmla="val 69311"/>
              <a:gd name="adj3" fmla="val 33333"/>
            </a:avLst>
          </a:prstGeom>
          <a:solidFill>
            <a:srgbClr val="FFCC00"/>
          </a:solidFill>
          <a:ln w="9525">
            <a:noFill/>
            <a:miter lim="800000"/>
            <a:headEnd/>
            <a:tailEnd/>
          </a:ln>
          <a:effectLst/>
        </p:spPr>
        <p:txBody>
          <a:bodyPr wrap="none" anchor="ctr"/>
          <a:lstStyle/>
          <a:p>
            <a:endParaRPr lang="pt-PT"/>
          </a:p>
        </p:txBody>
      </p:sp>
      <p:pic>
        <p:nvPicPr>
          <p:cNvPr id="5" name="Picture 4"/>
          <p:cNvPicPr>
            <a:picLocks noChangeAspect="1"/>
          </p:cNvPicPr>
          <p:nvPr/>
        </p:nvPicPr>
        <p:blipFill>
          <a:blip r:embed="rId3"/>
          <a:stretch>
            <a:fillRect/>
          </a:stretch>
        </p:blipFill>
        <p:spPr>
          <a:xfrm>
            <a:off x="446709" y="4402858"/>
            <a:ext cx="1194259" cy="1368422"/>
          </a:xfrm>
          <a:prstGeom prst="rect">
            <a:avLst/>
          </a:prstGeom>
        </p:spPr>
      </p:pic>
      <p:sp>
        <p:nvSpPr>
          <p:cNvPr id="28" name="TextBox 27"/>
          <p:cNvSpPr txBox="1"/>
          <p:nvPr/>
        </p:nvSpPr>
        <p:spPr>
          <a:xfrm>
            <a:off x="9336707" y="188640"/>
            <a:ext cx="1799853" cy="830997"/>
          </a:xfrm>
          <a:prstGeom prst="rect">
            <a:avLst/>
          </a:prstGeom>
          <a:noFill/>
        </p:spPr>
        <p:txBody>
          <a:bodyPr wrap="square" rtlCol="0">
            <a:spAutoFit/>
          </a:bodyPr>
          <a:lstStyle/>
          <a:p>
            <a:r>
              <a:rPr lang="en-US" sz="2400" b="1" dirty="0">
                <a:solidFill>
                  <a:schemeClr val="bg1"/>
                </a:solidFill>
              </a:rPr>
              <a:t>Initialization module</a:t>
            </a:r>
            <a:endParaRPr lang="pt-PT" sz="2400" b="1" dirty="0">
              <a:solidFill>
                <a:schemeClr val="bg1"/>
              </a:solidFill>
            </a:endParaRPr>
          </a:p>
        </p:txBody>
      </p:sp>
      <p:sp>
        <p:nvSpPr>
          <p:cNvPr id="29" name="TextBox 28"/>
          <p:cNvSpPr txBox="1"/>
          <p:nvPr/>
        </p:nvSpPr>
        <p:spPr>
          <a:xfrm>
            <a:off x="8472611" y="373305"/>
            <a:ext cx="1799853" cy="369332"/>
          </a:xfrm>
          <a:prstGeom prst="rect">
            <a:avLst/>
          </a:prstGeom>
          <a:noFill/>
        </p:spPr>
        <p:txBody>
          <a:bodyPr wrap="square" rtlCol="0">
            <a:spAutoFit/>
          </a:bodyPr>
          <a:lstStyle/>
          <a:p>
            <a:r>
              <a:rPr lang="en-US" b="1" dirty="0">
                <a:solidFill>
                  <a:schemeClr val="bg1"/>
                </a:solidFill>
              </a:rPr>
              <a:t>or/and</a:t>
            </a:r>
            <a:endParaRPr lang="pt-PT" b="1" dirty="0">
              <a:solidFill>
                <a:schemeClr val="bg1"/>
              </a:solidFill>
            </a:endParaRPr>
          </a:p>
        </p:txBody>
      </p:sp>
      <p:sp>
        <p:nvSpPr>
          <p:cNvPr id="30" name="Text Box 39"/>
          <p:cNvSpPr txBox="1">
            <a:spLocks noChangeArrowheads="1"/>
          </p:cNvSpPr>
          <p:nvPr/>
        </p:nvSpPr>
        <p:spPr bwMode="auto">
          <a:xfrm>
            <a:off x="47328" y="56731"/>
            <a:ext cx="4067647" cy="461665"/>
          </a:xfrm>
          <a:prstGeom prst="rect">
            <a:avLst/>
          </a:prstGeom>
          <a:solidFill>
            <a:schemeClr val="bg1"/>
          </a:solidFill>
          <a:ln w="9525">
            <a:noFill/>
            <a:miter lim="800000"/>
            <a:headEnd/>
            <a:tailEnd/>
          </a:ln>
          <a:effectLst/>
        </p:spPr>
        <p:txBody>
          <a:bodyPr wrap="square">
            <a:spAutoFit/>
          </a:bodyPr>
          <a:lstStyle/>
          <a:p>
            <a:pPr algn="ctr" eaLnBrk="0" hangingPunct="0">
              <a:spcBef>
                <a:spcPct val="50000"/>
              </a:spcBef>
            </a:pPr>
            <a:r>
              <a:rPr lang="en-GB" sz="2400" b="1" dirty="0">
                <a:latin typeface="Trebuchet MS" pitchFamily="34" charset="0"/>
              </a:rPr>
              <a:t>Management unit (MU)</a:t>
            </a:r>
          </a:p>
        </p:txBody>
      </p:sp>
    </p:spTree>
    <p:extLst>
      <p:ext uri="{BB962C8B-B14F-4D97-AF65-F5344CB8AC3E}">
        <p14:creationId xmlns:p14="http://schemas.microsoft.com/office/powerpoint/2010/main" val="438847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1394"/>
                                        </p:tgtEl>
                                        <p:attrNameLst>
                                          <p:attrName>style.visibility</p:attrName>
                                        </p:attrNameLst>
                                      </p:cBhvr>
                                      <p:to>
                                        <p:strVal val="visible"/>
                                      </p:to>
                                    </p:set>
                                    <p:animEffect transition="in" filter="box(out)">
                                      <p:cBhvr>
                                        <p:cTn id="7" dur="500"/>
                                        <p:tgtEl>
                                          <p:spTgt spid="10139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01452"/>
                                        </p:tgtEl>
                                        <p:attrNameLst>
                                          <p:attrName>style.visibility</p:attrName>
                                        </p:attrNameLst>
                                      </p:cBhvr>
                                      <p:to>
                                        <p:strVal val="visible"/>
                                      </p:to>
                                    </p:set>
                                    <p:animEffect transition="in" filter="wipe(up)">
                                      <p:cBhvr>
                                        <p:cTn id="24" dur="500"/>
                                        <p:tgtEl>
                                          <p:spTgt spid="101452"/>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nodeType="clickEffect">
                                  <p:stCondLst>
                                    <p:cond delay="0"/>
                                  </p:stCondLst>
                                  <p:childTnLst>
                                    <p:set>
                                      <p:cBhvr>
                                        <p:cTn id="28" dur="1" fill="hold">
                                          <p:stCondLst>
                                            <p:cond delay="0"/>
                                          </p:stCondLst>
                                        </p:cTn>
                                        <p:tgtEl>
                                          <p:spTgt spid="101381"/>
                                        </p:tgtEl>
                                        <p:attrNameLst>
                                          <p:attrName>style.visibility</p:attrName>
                                        </p:attrNameLst>
                                      </p:cBhvr>
                                      <p:to>
                                        <p:strVal val="visible"/>
                                      </p:to>
                                    </p:set>
                                    <p:animEffect transition="in" filter="box(out)">
                                      <p:cBhvr>
                                        <p:cTn id="29" dur="500"/>
                                        <p:tgtEl>
                                          <p:spTgt spid="10138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01387"/>
                                        </p:tgtEl>
                                        <p:attrNameLst>
                                          <p:attrName>style.visibility</p:attrName>
                                        </p:attrNameLst>
                                      </p:cBhvr>
                                      <p:to>
                                        <p:strVal val="visible"/>
                                      </p:to>
                                    </p:set>
                                    <p:animEffect transition="in" filter="wipe(up)">
                                      <p:cBhvr>
                                        <p:cTn id="34" dur="500"/>
                                        <p:tgtEl>
                                          <p:spTgt spid="101387"/>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nodeType="clickEffect">
                                  <p:stCondLst>
                                    <p:cond delay="0"/>
                                  </p:stCondLst>
                                  <p:childTnLst>
                                    <p:set>
                                      <p:cBhvr>
                                        <p:cTn id="38" dur="1" fill="hold">
                                          <p:stCondLst>
                                            <p:cond delay="0"/>
                                          </p:stCondLst>
                                        </p:cTn>
                                        <p:tgtEl>
                                          <p:spTgt spid="101391"/>
                                        </p:tgtEl>
                                        <p:attrNameLst>
                                          <p:attrName>style.visibility</p:attrName>
                                        </p:attrNameLst>
                                      </p:cBhvr>
                                      <p:to>
                                        <p:strVal val="visible"/>
                                      </p:to>
                                    </p:set>
                                    <p:animEffect transition="in" filter="box(out)">
                                      <p:cBhvr>
                                        <p:cTn id="39" dur="500"/>
                                        <p:tgtEl>
                                          <p:spTgt spid="10139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01402"/>
                                        </p:tgtEl>
                                        <p:attrNameLst>
                                          <p:attrName>style.visibility</p:attrName>
                                        </p:attrNameLst>
                                      </p:cBhvr>
                                      <p:to>
                                        <p:strVal val="visible"/>
                                      </p:to>
                                    </p:set>
                                    <p:animEffect transition="in" filter="wipe(down)">
                                      <p:cBhvr>
                                        <p:cTn id="50" dur="500"/>
                                        <p:tgtEl>
                                          <p:spTgt spid="10140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1400"/>
                                        </p:tgtEl>
                                        <p:attrNameLst>
                                          <p:attrName>style.visibility</p:attrName>
                                        </p:attrNameLst>
                                      </p:cBhvr>
                                      <p:to>
                                        <p:strVal val="visible"/>
                                      </p:to>
                                    </p:set>
                                    <p:animEffect transition="in" filter="wipe(left)">
                                      <p:cBhvr>
                                        <p:cTn id="55" dur="500"/>
                                        <p:tgtEl>
                                          <p:spTgt spid="101400"/>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32" fill="hold" nodeType="clickEffect">
                                  <p:stCondLst>
                                    <p:cond delay="0"/>
                                  </p:stCondLst>
                                  <p:childTnLst>
                                    <p:set>
                                      <p:cBhvr>
                                        <p:cTn id="59" dur="1" fill="hold">
                                          <p:stCondLst>
                                            <p:cond delay="0"/>
                                          </p:stCondLst>
                                        </p:cTn>
                                        <p:tgtEl>
                                          <p:spTgt spid="101404"/>
                                        </p:tgtEl>
                                        <p:attrNameLst>
                                          <p:attrName>style.visibility</p:attrName>
                                        </p:attrNameLst>
                                      </p:cBhvr>
                                      <p:to>
                                        <p:strVal val="visible"/>
                                      </p:to>
                                    </p:set>
                                    <p:animEffect transition="in" filter="box(out)">
                                      <p:cBhvr>
                                        <p:cTn id="60" dur="500"/>
                                        <p:tgtEl>
                                          <p:spTgt spid="10140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01386"/>
                                        </p:tgtEl>
                                        <p:attrNameLst>
                                          <p:attrName>style.visibility</p:attrName>
                                        </p:attrNameLst>
                                      </p:cBhvr>
                                      <p:to>
                                        <p:strVal val="visible"/>
                                      </p:to>
                                    </p:set>
                                    <p:animEffect transition="in" filter="wipe(down)">
                                      <p:cBhvr>
                                        <p:cTn id="65" dur="500"/>
                                        <p:tgtEl>
                                          <p:spTgt spid="101386"/>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0141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01407"/>
                                        </p:tgtEl>
                                        <p:attrNameLst>
                                          <p:attrName>style.visibility</p:attrName>
                                        </p:attrNameLst>
                                      </p:cBhvr>
                                      <p:to>
                                        <p:strVal val="visible"/>
                                      </p:to>
                                    </p:set>
                                    <p:animEffect transition="in" filter="wipe(down)">
                                      <p:cBhvr>
                                        <p:cTn id="74" dur="500"/>
                                        <p:tgtEl>
                                          <p:spTgt spid="101407"/>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32" fill="hold" nodeType="clickEffect">
                                  <p:stCondLst>
                                    <p:cond delay="0"/>
                                  </p:stCondLst>
                                  <p:childTnLst>
                                    <p:set>
                                      <p:cBhvr>
                                        <p:cTn id="78" dur="1" fill="hold">
                                          <p:stCondLst>
                                            <p:cond delay="0"/>
                                          </p:stCondLst>
                                        </p:cTn>
                                        <p:tgtEl>
                                          <p:spTgt spid="101397"/>
                                        </p:tgtEl>
                                        <p:attrNameLst>
                                          <p:attrName>style.visibility</p:attrName>
                                        </p:attrNameLst>
                                      </p:cBhvr>
                                      <p:to>
                                        <p:strVal val="visible"/>
                                      </p:to>
                                    </p:set>
                                    <p:animEffect transition="in" filter="box(out)">
                                      <p:cBhvr>
                                        <p:cTn id="79" dur="500"/>
                                        <p:tgtEl>
                                          <p:spTgt spid="101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6" grpId="0" animBg="1"/>
      <p:bldP spid="101387" grpId="0" animBg="1"/>
      <p:bldP spid="101400" grpId="0" animBg="1"/>
      <p:bldP spid="101407" grpId="0" animBg="1"/>
      <p:bldP spid="101414" grpId="0"/>
      <p:bldP spid="101452" grpId="0" animBg="1"/>
      <p:bldP spid="2" grpId="0"/>
      <p:bldP spid="101402" grpId="0" animBg="1"/>
      <p:bldP spid="28" grpId="0"/>
      <p:bldP spid="2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71" y="404664"/>
            <a:ext cx="11760629" cy="720080"/>
          </a:xfrm>
        </p:spPr>
        <p:txBody>
          <a:bodyPr>
            <a:normAutofit fontScale="90000"/>
          </a:bodyPr>
          <a:lstStyle/>
          <a:p>
            <a:r>
              <a:rPr lang="en-US" dirty="0"/>
              <a:t>Decision support system (Cost Action  FP0603 terminology)</a:t>
            </a:r>
            <a:endParaRPr lang="pt-PT" dirty="0"/>
          </a:p>
        </p:txBody>
      </p:sp>
      <p:sp>
        <p:nvSpPr>
          <p:cNvPr id="105475" name="Rectangle 3"/>
          <p:cNvSpPr>
            <a:spLocks noGrp="1" noChangeArrowheads="1"/>
          </p:cNvSpPr>
          <p:nvPr>
            <p:ph idx="1"/>
          </p:nvPr>
        </p:nvSpPr>
        <p:spPr/>
        <p:txBody>
          <a:bodyPr/>
          <a:lstStyle/>
          <a:p>
            <a:r>
              <a:rPr lang="pt-PT" dirty="0"/>
              <a:t>Simulator that includes optimization algorithms that point out for a solution – </a:t>
            </a:r>
            <a:r>
              <a:rPr lang="en-GB" dirty="0"/>
              <a:t>selection of </a:t>
            </a:r>
            <a:r>
              <a:rPr lang="pt-PT" dirty="0"/>
              <a:t>a </a:t>
            </a:r>
            <a:r>
              <a:rPr lang="pt-PT" dirty="0" err="1"/>
              <a:t>forest</a:t>
            </a:r>
            <a:r>
              <a:rPr lang="pt-PT" dirty="0"/>
              <a:t> </a:t>
            </a:r>
            <a:r>
              <a:rPr lang="en-GB" dirty="0"/>
              <a:t>management approach </a:t>
            </a:r>
            <a:r>
              <a:rPr lang="pt-PT" dirty="0"/>
              <a:t>for each stand:</a:t>
            </a:r>
          </a:p>
          <a:p>
            <a:pPr lvl="1"/>
            <a:r>
              <a:rPr lang="pt-PT" dirty="0"/>
              <a:t>Multi-criteria decision models</a:t>
            </a:r>
          </a:p>
          <a:p>
            <a:pPr lvl="1"/>
            <a:r>
              <a:rPr lang="pt-PT" dirty="0"/>
              <a:t>Artificial neural networks</a:t>
            </a:r>
          </a:p>
          <a:p>
            <a:pPr lvl="1"/>
            <a:r>
              <a:rPr lang="pt-PT" dirty="0"/>
              <a:t>Knowledge based systems</a:t>
            </a:r>
          </a:p>
        </p:txBody>
      </p:sp>
    </p:spTree>
    <p:extLst>
      <p:ext uri="{BB962C8B-B14F-4D97-AF65-F5344CB8AC3E}">
        <p14:creationId xmlns:p14="http://schemas.microsoft.com/office/powerpoint/2010/main" val="356318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wipe(left)">
                                      <p:cBhvr>
                                        <p:cTn id="7" dur="500"/>
                                        <p:tgtEl>
                                          <p:spTgt spid="1054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5475">
                                            <p:txEl>
                                              <p:pRg st="1" end="1"/>
                                            </p:txEl>
                                          </p:spTgt>
                                        </p:tgtEl>
                                        <p:attrNameLst>
                                          <p:attrName>style.visibility</p:attrName>
                                        </p:attrNameLst>
                                      </p:cBhvr>
                                      <p:to>
                                        <p:strVal val="visible"/>
                                      </p:to>
                                    </p:set>
                                    <p:animEffect transition="in" filter="wipe(left)">
                                      <p:cBhvr>
                                        <p:cTn id="12" dur="500"/>
                                        <p:tgtEl>
                                          <p:spTgt spid="1054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5475">
                                            <p:txEl>
                                              <p:pRg st="2" end="2"/>
                                            </p:txEl>
                                          </p:spTgt>
                                        </p:tgtEl>
                                        <p:attrNameLst>
                                          <p:attrName>style.visibility</p:attrName>
                                        </p:attrNameLst>
                                      </p:cBhvr>
                                      <p:to>
                                        <p:strVal val="visible"/>
                                      </p:to>
                                    </p:set>
                                    <p:animEffect transition="in" filter="wipe(left)">
                                      <p:cBhvr>
                                        <p:cTn id="17" dur="500"/>
                                        <p:tgtEl>
                                          <p:spTgt spid="1054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5475">
                                            <p:txEl>
                                              <p:pRg st="3" end="3"/>
                                            </p:txEl>
                                          </p:spTgt>
                                        </p:tgtEl>
                                        <p:attrNameLst>
                                          <p:attrName>style.visibility</p:attrName>
                                        </p:attrNameLst>
                                      </p:cBhvr>
                                      <p:to>
                                        <p:strVal val="visible"/>
                                      </p:to>
                                    </p:set>
                                    <p:animEffect transition="in" filter="wipe(left)">
                                      <p:cBhvr>
                                        <p:cTn id="22" dur="500"/>
                                        <p:tgtEl>
                                          <p:spTgt spid="1054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8000"/>
        </a:solidFill>
        <a:effectLst/>
      </p:bgPr>
    </p:bg>
    <p:spTree>
      <p:nvGrpSpPr>
        <p:cNvPr id="1" name=""/>
        <p:cNvGrpSpPr/>
        <p:nvPr/>
      </p:nvGrpSpPr>
      <p:grpSpPr>
        <a:xfrm>
          <a:off x="0" y="0"/>
          <a:ext cx="0" cy="0"/>
          <a:chOff x="0" y="0"/>
          <a:chExt cx="0" cy="0"/>
        </a:xfrm>
      </p:grpSpPr>
      <p:grpSp>
        <p:nvGrpSpPr>
          <p:cNvPr id="101381" name="Group 5"/>
          <p:cNvGrpSpPr>
            <a:grpSpLocks/>
          </p:cNvGrpSpPr>
          <p:nvPr/>
        </p:nvGrpSpPr>
        <p:grpSpPr bwMode="auto">
          <a:xfrm>
            <a:off x="-24680" y="1985664"/>
            <a:ext cx="2679700" cy="2300375"/>
            <a:chOff x="132" y="981"/>
            <a:chExt cx="1688" cy="1194"/>
          </a:xfrm>
        </p:grpSpPr>
        <p:sp>
          <p:nvSpPr>
            <p:cNvPr id="101382" name="Rectangle 6"/>
            <p:cNvSpPr>
              <a:spLocks noChangeArrowheads="1"/>
            </p:cNvSpPr>
            <p:nvPr/>
          </p:nvSpPr>
          <p:spPr bwMode="auto">
            <a:xfrm>
              <a:off x="204" y="981"/>
              <a:ext cx="1555" cy="979"/>
            </a:xfrm>
            <a:prstGeom prst="rect">
              <a:avLst/>
            </a:prstGeom>
            <a:solidFill>
              <a:schemeClr val="bg1"/>
            </a:solidFill>
            <a:ln w="9525">
              <a:solidFill>
                <a:schemeClr val="bg1"/>
              </a:solidFill>
              <a:miter lim="800000"/>
              <a:headEnd/>
              <a:tailEnd/>
            </a:ln>
            <a:effectLst/>
          </p:spPr>
          <p:txBody>
            <a:bodyPr wrap="none" anchor="ctr"/>
            <a:lstStyle/>
            <a:p>
              <a:endParaRPr lang="pt-PT"/>
            </a:p>
          </p:txBody>
        </p:sp>
        <p:sp>
          <p:nvSpPr>
            <p:cNvPr id="101383" name="Text Box 7"/>
            <p:cNvSpPr txBox="1">
              <a:spLocks noChangeArrowheads="1"/>
            </p:cNvSpPr>
            <p:nvPr/>
          </p:nvSpPr>
          <p:spPr bwMode="auto">
            <a:xfrm>
              <a:off x="132" y="1051"/>
              <a:ext cx="1688" cy="1124"/>
            </a:xfrm>
            <a:prstGeom prst="rect">
              <a:avLst/>
            </a:prstGeom>
            <a:noFill/>
            <a:ln w="9525">
              <a:noFill/>
              <a:miter lim="800000"/>
              <a:headEnd/>
              <a:tailEnd/>
            </a:ln>
            <a:effectLst>
              <a:outerShdw dist="563972" dir="14049741" sx="125000" sy="125000" algn="tl" rotWithShape="0">
                <a:srgbClr val="C7DFD3"/>
              </a:outerShdw>
            </a:effectLst>
          </p:spPr>
          <p:txBody>
            <a:bodyPr>
              <a:spAutoFit/>
            </a:bodyPr>
            <a:lstStyle/>
            <a:p>
              <a:pPr algn="ctr" eaLnBrk="0" hangingPunct="0">
                <a:spcBef>
                  <a:spcPct val="50000"/>
                </a:spcBef>
              </a:pPr>
              <a:r>
                <a:rPr lang="en-GB" sz="2000" b="1" i="1" dirty="0">
                  <a:latin typeface="Trebuchet MS" pitchFamily="34" charset="0"/>
                </a:rPr>
                <a:t>Forest simulator computer program</a:t>
              </a:r>
            </a:p>
            <a:p>
              <a:pPr algn="ctr" eaLnBrk="0" hangingPunct="0">
                <a:spcBef>
                  <a:spcPct val="50000"/>
                </a:spcBef>
              </a:pPr>
              <a:r>
                <a:rPr lang="en-GB" sz="2000" b="1" i="1" dirty="0">
                  <a:latin typeface="Trebuchet MS" pitchFamily="34" charset="0"/>
                </a:rPr>
                <a:t>(includes a set of forest growth models)</a:t>
              </a:r>
              <a:endParaRPr lang="en-GB" sz="2000" b="1" dirty="0">
                <a:latin typeface="Trebuchet MS" pitchFamily="34" charset="0"/>
              </a:endParaRPr>
            </a:p>
          </p:txBody>
        </p:sp>
      </p:grpSp>
      <p:sp>
        <p:nvSpPr>
          <p:cNvPr id="101387" name="AutoShape 11"/>
          <p:cNvSpPr>
            <a:spLocks noChangeArrowheads="1"/>
          </p:cNvSpPr>
          <p:nvPr/>
        </p:nvSpPr>
        <p:spPr bwMode="auto">
          <a:xfrm rot="2654757">
            <a:off x="1780737" y="4251439"/>
            <a:ext cx="815975" cy="468313"/>
          </a:xfrm>
          <a:prstGeom prst="rightArrow">
            <a:avLst>
              <a:gd name="adj1" fmla="val 50000"/>
              <a:gd name="adj2" fmla="val 43559"/>
            </a:avLst>
          </a:prstGeom>
          <a:solidFill>
            <a:schemeClr val="bg1"/>
          </a:solidFill>
          <a:ln w="9525">
            <a:solidFill>
              <a:schemeClr val="bg1"/>
            </a:solidFill>
            <a:miter lim="800000"/>
            <a:headEnd/>
            <a:tailEnd/>
          </a:ln>
          <a:effectLst/>
        </p:spPr>
        <p:txBody>
          <a:bodyPr wrap="none" anchor="ctr"/>
          <a:lstStyle/>
          <a:p>
            <a:endParaRPr lang="pt-PT"/>
          </a:p>
        </p:txBody>
      </p:sp>
      <p:grpSp>
        <p:nvGrpSpPr>
          <p:cNvPr id="101391" name="Group 15"/>
          <p:cNvGrpSpPr>
            <a:grpSpLocks/>
          </p:cNvGrpSpPr>
          <p:nvPr/>
        </p:nvGrpSpPr>
        <p:grpSpPr bwMode="auto">
          <a:xfrm>
            <a:off x="2915645" y="4618244"/>
            <a:ext cx="2468563" cy="1631949"/>
            <a:chOff x="1882" y="2730"/>
            <a:chExt cx="1555" cy="1028"/>
          </a:xfrm>
        </p:grpSpPr>
        <p:sp>
          <p:nvSpPr>
            <p:cNvPr id="101392" name="Rectangle 16"/>
            <p:cNvSpPr>
              <a:spLocks noChangeArrowheads="1"/>
            </p:cNvSpPr>
            <p:nvPr/>
          </p:nvSpPr>
          <p:spPr bwMode="auto">
            <a:xfrm>
              <a:off x="1882" y="2750"/>
              <a:ext cx="1555" cy="979"/>
            </a:xfrm>
            <a:prstGeom prst="rect">
              <a:avLst/>
            </a:prstGeom>
            <a:solidFill>
              <a:schemeClr val="bg1"/>
            </a:solidFill>
            <a:ln w="9525">
              <a:solidFill>
                <a:schemeClr val="bg1"/>
              </a:solidFill>
              <a:miter lim="800000"/>
              <a:headEnd/>
              <a:tailEnd/>
            </a:ln>
            <a:effectLst/>
          </p:spPr>
          <p:txBody>
            <a:bodyPr wrap="none" anchor="ctr"/>
            <a:lstStyle/>
            <a:p>
              <a:endParaRPr lang="pt-PT"/>
            </a:p>
          </p:txBody>
        </p:sp>
        <p:sp>
          <p:nvSpPr>
            <p:cNvPr id="101393" name="Text Box 17"/>
            <p:cNvSpPr txBox="1">
              <a:spLocks noChangeArrowheads="1"/>
            </p:cNvSpPr>
            <p:nvPr/>
          </p:nvSpPr>
          <p:spPr bwMode="auto">
            <a:xfrm>
              <a:off x="1930" y="2730"/>
              <a:ext cx="1439" cy="1028"/>
            </a:xfrm>
            <a:prstGeom prst="rect">
              <a:avLst/>
            </a:prstGeom>
            <a:noFill/>
            <a:ln w="9525">
              <a:noFill/>
              <a:miter lim="800000"/>
              <a:headEnd/>
              <a:tailEnd/>
            </a:ln>
            <a:effectLst>
              <a:outerShdw dist="563972" dir="14049741" sx="125000" sy="125000" algn="tl" rotWithShape="0">
                <a:srgbClr val="C7DFD3"/>
              </a:outerShdw>
            </a:effectLst>
          </p:spPr>
          <p:txBody>
            <a:bodyPr>
              <a:spAutoFit/>
            </a:bodyPr>
            <a:lstStyle/>
            <a:p>
              <a:pPr algn="ctr" eaLnBrk="0" hangingPunct="0">
                <a:spcBef>
                  <a:spcPct val="50000"/>
                </a:spcBef>
              </a:pPr>
              <a:r>
                <a:rPr lang="en-US" sz="2000" b="1" i="1" dirty="0">
                  <a:latin typeface="Trebuchet MS" pitchFamily="34" charset="0"/>
                </a:rPr>
                <a:t>Simulation of several forest management alternatives (MA) for each stand</a:t>
              </a:r>
            </a:p>
          </p:txBody>
        </p:sp>
      </p:grpSp>
      <p:grpSp>
        <p:nvGrpSpPr>
          <p:cNvPr id="101394" name="Group 18"/>
          <p:cNvGrpSpPr>
            <a:grpSpLocks/>
          </p:cNvGrpSpPr>
          <p:nvPr/>
        </p:nvGrpSpPr>
        <p:grpSpPr bwMode="auto">
          <a:xfrm>
            <a:off x="3863752" y="115889"/>
            <a:ext cx="2468562" cy="1685925"/>
            <a:chOff x="2527" y="553"/>
            <a:chExt cx="1555" cy="1062"/>
          </a:xfrm>
        </p:grpSpPr>
        <p:sp>
          <p:nvSpPr>
            <p:cNvPr id="101395" name="Rectangle 19"/>
            <p:cNvSpPr>
              <a:spLocks noChangeArrowheads="1"/>
            </p:cNvSpPr>
            <p:nvPr/>
          </p:nvSpPr>
          <p:spPr bwMode="auto">
            <a:xfrm>
              <a:off x="2527" y="553"/>
              <a:ext cx="1555" cy="1062"/>
            </a:xfrm>
            <a:prstGeom prst="rect">
              <a:avLst/>
            </a:prstGeom>
            <a:solidFill>
              <a:schemeClr val="bg1"/>
            </a:solidFill>
            <a:ln w="38100">
              <a:noFill/>
              <a:miter lim="800000"/>
              <a:headEnd/>
              <a:tailEnd/>
            </a:ln>
            <a:effectLst/>
          </p:spPr>
          <p:txBody>
            <a:bodyPr wrap="none" anchor="ctr"/>
            <a:lstStyle/>
            <a:p>
              <a:endParaRPr lang="pt-PT"/>
            </a:p>
          </p:txBody>
        </p:sp>
        <p:sp>
          <p:nvSpPr>
            <p:cNvPr id="101396" name="Text Box 20"/>
            <p:cNvSpPr txBox="1">
              <a:spLocks noChangeArrowheads="1"/>
            </p:cNvSpPr>
            <p:nvPr/>
          </p:nvSpPr>
          <p:spPr bwMode="auto">
            <a:xfrm>
              <a:off x="2585" y="569"/>
              <a:ext cx="1440" cy="1028"/>
            </a:xfrm>
            <a:prstGeom prst="rect">
              <a:avLst/>
            </a:prstGeom>
            <a:solidFill>
              <a:schemeClr val="bg1"/>
            </a:solidFill>
            <a:ln w="38100">
              <a:noFill/>
              <a:miter lim="800000"/>
              <a:headEnd/>
              <a:tailEnd/>
            </a:ln>
            <a:effectLst/>
          </p:spPr>
          <p:txBody>
            <a:bodyPr>
              <a:spAutoFit/>
            </a:bodyPr>
            <a:lstStyle/>
            <a:p>
              <a:pPr algn="ctr" eaLnBrk="0" hangingPunct="0">
                <a:spcBef>
                  <a:spcPct val="50000"/>
                </a:spcBef>
              </a:pPr>
              <a:r>
                <a:rPr lang="pt-PT" sz="2000" b="1" i="1" dirty="0" err="1">
                  <a:latin typeface="Trebuchet MS" pitchFamily="34" charset="0"/>
                </a:rPr>
                <a:t>Characterisation</a:t>
              </a:r>
              <a:r>
                <a:rPr lang="pt-PT" sz="2000" b="1" i="1" dirty="0">
                  <a:latin typeface="Trebuchet MS" pitchFamily="34" charset="0"/>
                </a:rPr>
                <a:t> </a:t>
              </a:r>
              <a:r>
                <a:rPr lang="pt-PT" sz="2000" b="1" i="1" dirty="0" err="1">
                  <a:latin typeface="Trebuchet MS" pitchFamily="34" charset="0"/>
                </a:rPr>
                <a:t>of</a:t>
              </a:r>
              <a:r>
                <a:rPr lang="pt-PT" sz="2000" b="1" i="1" dirty="0">
                  <a:latin typeface="Trebuchet MS" pitchFamily="34" charset="0"/>
                </a:rPr>
                <a:t> </a:t>
              </a:r>
              <a:r>
                <a:rPr lang="pt-PT" sz="2000" b="1" i="1" dirty="0" err="1">
                  <a:latin typeface="Trebuchet MS" pitchFamily="34" charset="0"/>
                </a:rPr>
                <a:t>each</a:t>
              </a:r>
              <a:r>
                <a:rPr lang="pt-PT" sz="2000" b="1" i="1" dirty="0">
                  <a:latin typeface="Trebuchet MS" pitchFamily="34" charset="0"/>
                </a:rPr>
                <a:t> stand in </a:t>
              </a:r>
              <a:r>
                <a:rPr lang="pt-PT" sz="2000" b="1" i="1" dirty="0" err="1">
                  <a:latin typeface="Trebuchet MS" pitchFamily="34" charset="0"/>
                </a:rPr>
                <a:t>the</a:t>
              </a:r>
              <a:r>
                <a:rPr lang="pt-PT" sz="2000" b="1" i="1" dirty="0">
                  <a:latin typeface="Trebuchet MS" pitchFamily="34" charset="0"/>
                </a:rPr>
                <a:t> MU (</a:t>
              </a:r>
              <a:r>
                <a:rPr lang="pt-PT" sz="2000" b="1" i="1" dirty="0" err="1">
                  <a:latin typeface="Trebuchet MS" pitchFamily="34" charset="0"/>
                </a:rPr>
                <a:t>values</a:t>
              </a:r>
              <a:r>
                <a:rPr lang="pt-PT" sz="2000" b="1" i="1" dirty="0">
                  <a:latin typeface="Trebuchet MS" pitchFamily="34" charset="0"/>
                </a:rPr>
                <a:t> </a:t>
              </a:r>
              <a:r>
                <a:rPr lang="pt-PT" sz="2000" b="1" i="1" dirty="0" err="1">
                  <a:latin typeface="Trebuchet MS" pitchFamily="34" charset="0"/>
                </a:rPr>
                <a:t>of</a:t>
              </a:r>
              <a:r>
                <a:rPr lang="pt-PT" sz="2000" b="1" i="1" dirty="0">
                  <a:latin typeface="Trebuchet MS" pitchFamily="34" charset="0"/>
                </a:rPr>
                <a:t> </a:t>
              </a:r>
              <a:r>
                <a:rPr lang="pt-PT" sz="2000" b="1" i="1" dirty="0" err="1">
                  <a:latin typeface="Trebuchet MS" pitchFamily="34" charset="0"/>
                </a:rPr>
                <a:t>state</a:t>
              </a:r>
              <a:r>
                <a:rPr lang="pt-PT" sz="2000" b="1" i="1" dirty="0">
                  <a:latin typeface="Trebuchet MS" pitchFamily="34" charset="0"/>
                </a:rPr>
                <a:t> </a:t>
              </a:r>
              <a:r>
                <a:rPr lang="pt-PT" sz="2000" b="1" i="1" dirty="0" err="1">
                  <a:latin typeface="Trebuchet MS" pitchFamily="34" charset="0"/>
                </a:rPr>
                <a:t>variables</a:t>
              </a:r>
              <a:r>
                <a:rPr lang="pt-PT" sz="2000" b="1" i="1" dirty="0">
                  <a:latin typeface="Trebuchet MS" pitchFamily="34" charset="0"/>
                </a:rPr>
                <a:t>) </a:t>
              </a:r>
              <a:r>
                <a:rPr lang="pt-PT" sz="2000" b="1" i="1" dirty="0" err="1">
                  <a:latin typeface="Trebuchet MS" pitchFamily="34" charset="0"/>
                </a:rPr>
                <a:t>at</a:t>
              </a:r>
              <a:r>
                <a:rPr lang="pt-PT" sz="2000" b="1" i="1" dirty="0">
                  <a:latin typeface="Trebuchet MS" pitchFamily="34" charset="0"/>
                </a:rPr>
                <a:t> time t</a:t>
              </a:r>
              <a:endParaRPr lang="en-GB" sz="2000" b="1" i="1" dirty="0">
                <a:latin typeface="Trebuchet MS" pitchFamily="34" charset="0"/>
              </a:endParaRPr>
            </a:p>
          </p:txBody>
        </p:sp>
      </p:grpSp>
      <p:grpSp>
        <p:nvGrpSpPr>
          <p:cNvPr id="6" name="Group 5"/>
          <p:cNvGrpSpPr/>
          <p:nvPr/>
        </p:nvGrpSpPr>
        <p:grpSpPr>
          <a:xfrm>
            <a:off x="6323198" y="4467801"/>
            <a:ext cx="2677874" cy="1745246"/>
            <a:chOff x="6333371" y="4632808"/>
            <a:chExt cx="2699440" cy="1685481"/>
          </a:xfrm>
        </p:grpSpPr>
        <p:sp>
          <p:nvSpPr>
            <p:cNvPr id="101398" name="Rectangle 22"/>
            <p:cNvSpPr>
              <a:spLocks noChangeArrowheads="1"/>
            </p:cNvSpPr>
            <p:nvPr/>
          </p:nvSpPr>
          <p:spPr bwMode="auto">
            <a:xfrm>
              <a:off x="6384032" y="4632808"/>
              <a:ext cx="2598118" cy="1685481"/>
            </a:xfrm>
            <a:prstGeom prst="rect">
              <a:avLst/>
            </a:prstGeom>
            <a:solidFill>
              <a:schemeClr val="bg1"/>
            </a:solidFill>
            <a:ln w="9525">
              <a:solidFill>
                <a:schemeClr val="bg1"/>
              </a:solidFill>
              <a:miter lim="800000"/>
              <a:headEnd/>
              <a:tailEnd/>
            </a:ln>
            <a:effectLst/>
          </p:spPr>
          <p:txBody>
            <a:bodyPr wrap="none" anchor="ctr"/>
            <a:lstStyle/>
            <a:p>
              <a:endParaRPr lang="pt-PT"/>
            </a:p>
          </p:txBody>
        </p:sp>
        <p:sp>
          <p:nvSpPr>
            <p:cNvPr id="101399" name="Text Box 23"/>
            <p:cNvSpPr txBox="1">
              <a:spLocks noChangeArrowheads="1"/>
            </p:cNvSpPr>
            <p:nvPr/>
          </p:nvSpPr>
          <p:spPr bwMode="auto">
            <a:xfrm>
              <a:off x="6333371" y="4649993"/>
              <a:ext cx="2699440" cy="1575356"/>
            </a:xfrm>
            <a:prstGeom prst="rect">
              <a:avLst/>
            </a:prstGeom>
            <a:noFill/>
            <a:ln w="9525">
              <a:noFill/>
              <a:miter lim="800000"/>
              <a:headEnd/>
              <a:tailEnd/>
            </a:ln>
            <a:effectLst>
              <a:outerShdw dist="563972" dir="14049741" sx="125000" sy="125000" algn="tl" rotWithShape="0">
                <a:srgbClr val="C7DFD3"/>
              </a:outerShdw>
            </a:effectLst>
          </p:spPr>
          <p:txBody>
            <a:bodyPr wrap="square" lIns="54000" rIns="54000">
              <a:spAutoFit/>
            </a:bodyPr>
            <a:lstStyle/>
            <a:p>
              <a:pPr algn="ctr" eaLnBrk="0" hangingPunct="0">
                <a:spcBef>
                  <a:spcPct val="50000"/>
                </a:spcBef>
              </a:pPr>
              <a:r>
                <a:rPr lang="en-GB" sz="2000" b="1" i="1" dirty="0">
                  <a:latin typeface="Trebuchet MS" pitchFamily="34" charset="0"/>
                </a:rPr>
                <a:t>Prediction of wood </a:t>
              </a:r>
              <a:r>
                <a:rPr lang="en-GB" sz="2000" b="1" i="1" dirty="0">
                  <a:latin typeface="Arial" panose="020B0604020202020204" pitchFamily="34" charset="0"/>
                  <a:cs typeface="Arial" panose="020B0604020202020204" pitchFamily="34" charset="0"/>
                </a:rPr>
                <a:t>&amp; </a:t>
              </a:r>
              <a:r>
                <a:rPr lang="en-GB" sz="2000" b="1" i="1" dirty="0">
                  <a:latin typeface="Trebuchet MS" pitchFamily="34" charset="0"/>
                </a:rPr>
                <a:t>non-wood products and ecosystem services for each combination of FMA</a:t>
              </a:r>
            </a:p>
          </p:txBody>
        </p:sp>
      </p:grpSp>
      <p:sp>
        <p:nvSpPr>
          <p:cNvPr id="101400" name="AutoShape 24"/>
          <p:cNvSpPr>
            <a:spLocks noChangeArrowheads="1"/>
          </p:cNvSpPr>
          <p:nvPr/>
        </p:nvSpPr>
        <p:spPr bwMode="auto">
          <a:xfrm rot="19764379">
            <a:off x="5554081" y="5269237"/>
            <a:ext cx="755650" cy="431800"/>
          </a:xfrm>
          <a:prstGeom prst="rightArrow">
            <a:avLst>
              <a:gd name="adj1" fmla="val 50000"/>
              <a:gd name="adj2" fmla="val 43750"/>
            </a:avLst>
          </a:prstGeom>
          <a:solidFill>
            <a:schemeClr val="bg1"/>
          </a:solidFill>
          <a:ln w="9525">
            <a:solidFill>
              <a:schemeClr val="bg1"/>
            </a:solidFill>
            <a:miter lim="800000"/>
            <a:headEnd/>
            <a:tailEnd/>
          </a:ln>
          <a:effectLst/>
        </p:spPr>
        <p:txBody>
          <a:bodyPr wrap="none" anchor="ctr"/>
          <a:lstStyle/>
          <a:p>
            <a:endParaRPr lang="pt-PT"/>
          </a:p>
        </p:txBody>
      </p:sp>
      <p:sp>
        <p:nvSpPr>
          <p:cNvPr id="101415" name="Text Box 39"/>
          <p:cNvSpPr txBox="1">
            <a:spLocks noChangeArrowheads="1"/>
          </p:cNvSpPr>
          <p:nvPr/>
        </p:nvSpPr>
        <p:spPr bwMode="auto">
          <a:xfrm>
            <a:off x="8040216" y="6318289"/>
            <a:ext cx="4067647" cy="461665"/>
          </a:xfrm>
          <a:prstGeom prst="rect">
            <a:avLst/>
          </a:prstGeom>
          <a:solidFill>
            <a:schemeClr val="bg1"/>
          </a:solidFill>
          <a:ln w="9525">
            <a:noFill/>
            <a:miter lim="800000"/>
            <a:headEnd/>
            <a:tailEnd/>
          </a:ln>
          <a:effectLst/>
        </p:spPr>
        <p:txBody>
          <a:bodyPr wrap="square">
            <a:spAutoFit/>
          </a:bodyPr>
          <a:lstStyle/>
          <a:p>
            <a:pPr algn="ctr" eaLnBrk="0" hangingPunct="0">
              <a:spcBef>
                <a:spcPct val="50000"/>
              </a:spcBef>
            </a:pPr>
            <a:r>
              <a:rPr lang="en-GB" sz="2400" b="1" dirty="0">
                <a:latin typeface="Trebuchet MS" pitchFamily="34" charset="0"/>
              </a:rPr>
              <a:t>Decision support system</a:t>
            </a:r>
          </a:p>
        </p:txBody>
      </p:sp>
      <p:sp>
        <p:nvSpPr>
          <p:cNvPr id="101452" name="AutoShape 76"/>
          <p:cNvSpPr>
            <a:spLocks noChangeArrowheads="1"/>
          </p:cNvSpPr>
          <p:nvPr/>
        </p:nvSpPr>
        <p:spPr bwMode="auto">
          <a:xfrm rot="8513317">
            <a:off x="2422067" y="1199589"/>
            <a:ext cx="1423491" cy="417341"/>
          </a:xfrm>
          <a:prstGeom prst="rightArrow">
            <a:avLst>
              <a:gd name="adj1" fmla="val 50000"/>
              <a:gd name="adj2" fmla="val 60658"/>
            </a:avLst>
          </a:prstGeom>
          <a:solidFill>
            <a:schemeClr val="bg1"/>
          </a:solidFill>
          <a:ln w="9525">
            <a:solidFill>
              <a:schemeClr val="bg1"/>
            </a:solidFill>
            <a:miter lim="800000"/>
            <a:headEnd/>
            <a:tailEnd/>
          </a:ln>
          <a:effectLst/>
        </p:spPr>
        <p:txBody>
          <a:bodyPr wrap="none" anchor="ctr"/>
          <a:lstStyle/>
          <a:p>
            <a:endParaRPr lang="pt-PT"/>
          </a:p>
        </p:txBody>
      </p:sp>
      <p:sp>
        <p:nvSpPr>
          <p:cNvPr id="2" name="TextBox 1"/>
          <p:cNvSpPr txBox="1"/>
          <p:nvPr/>
        </p:nvSpPr>
        <p:spPr>
          <a:xfrm>
            <a:off x="6373453" y="0"/>
            <a:ext cx="1439813" cy="830997"/>
          </a:xfrm>
          <a:prstGeom prst="rect">
            <a:avLst/>
          </a:prstGeom>
          <a:noFill/>
        </p:spPr>
        <p:txBody>
          <a:bodyPr wrap="square" rtlCol="0">
            <a:spAutoFit/>
          </a:bodyPr>
          <a:lstStyle/>
          <a:p>
            <a:r>
              <a:rPr lang="en-US" sz="2400" b="1" dirty="0">
                <a:solidFill>
                  <a:schemeClr val="bg1"/>
                </a:solidFill>
              </a:rPr>
              <a:t>Forest inventory</a:t>
            </a:r>
            <a:endParaRPr lang="pt-PT" sz="2400" b="1" dirty="0">
              <a:solidFill>
                <a:schemeClr val="bg1"/>
              </a:solidFill>
            </a:endParaRPr>
          </a:p>
        </p:txBody>
      </p:sp>
      <p:pic>
        <p:nvPicPr>
          <p:cNvPr id="4" name="Picture 3"/>
          <p:cNvPicPr>
            <a:picLocks noChangeAspect="1"/>
          </p:cNvPicPr>
          <p:nvPr/>
        </p:nvPicPr>
        <p:blipFill>
          <a:blip r:embed="rId2"/>
          <a:stretch>
            <a:fillRect/>
          </a:stretch>
        </p:blipFill>
        <p:spPr>
          <a:xfrm>
            <a:off x="407368" y="5338586"/>
            <a:ext cx="1445988" cy="1452443"/>
          </a:xfrm>
          <a:prstGeom prst="rect">
            <a:avLst/>
          </a:prstGeom>
        </p:spPr>
      </p:pic>
      <p:sp>
        <p:nvSpPr>
          <p:cNvPr id="101402" name="AutoShape 26"/>
          <p:cNvSpPr>
            <a:spLocks noChangeArrowheads="1"/>
          </p:cNvSpPr>
          <p:nvPr/>
        </p:nvSpPr>
        <p:spPr bwMode="auto">
          <a:xfrm rot="20728555">
            <a:off x="1607559" y="5544399"/>
            <a:ext cx="1514296" cy="576263"/>
          </a:xfrm>
          <a:prstGeom prst="curvedDownArrow">
            <a:avLst>
              <a:gd name="adj1" fmla="val 34656"/>
              <a:gd name="adj2" fmla="val 69311"/>
              <a:gd name="adj3" fmla="val 33333"/>
            </a:avLst>
          </a:prstGeom>
          <a:solidFill>
            <a:srgbClr val="FFCC00"/>
          </a:solidFill>
          <a:ln w="9525">
            <a:noFill/>
            <a:miter lim="800000"/>
            <a:headEnd/>
            <a:tailEnd/>
          </a:ln>
          <a:effectLst/>
        </p:spPr>
        <p:txBody>
          <a:bodyPr wrap="none" anchor="ctr"/>
          <a:lstStyle/>
          <a:p>
            <a:endParaRPr lang="pt-PT"/>
          </a:p>
        </p:txBody>
      </p:sp>
      <p:pic>
        <p:nvPicPr>
          <p:cNvPr id="5" name="Picture 4"/>
          <p:cNvPicPr>
            <a:picLocks noChangeAspect="1"/>
          </p:cNvPicPr>
          <p:nvPr/>
        </p:nvPicPr>
        <p:blipFill>
          <a:blip r:embed="rId3"/>
          <a:stretch>
            <a:fillRect/>
          </a:stretch>
        </p:blipFill>
        <p:spPr>
          <a:xfrm>
            <a:off x="191344" y="4402858"/>
            <a:ext cx="1194259" cy="1368422"/>
          </a:xfrm>
          <a:prstGeom prst="rect">
            <a:avLst/>
          </a:prstGeom>
        </p:spPr>
      </p:pic>
      <p:pic>
        <p:nvPicPr>
          <p:cNvPr id="3" name="Picture 2"/>
          <p:cNvPicPr>
            <a:picLocks noChangeAspect="1"/>
          </p:cNvPicPr>
          <p:nvPr/>
        </p:nvPicPr>
        <p:blipFill>
          <a:blip r:embed="rId4"/>
          <a:stretch>
            <a:fillRect/>
          </a:stretch>
        </p:blipFill>
        <p:spPr>
          <a:xfrm>
            <a:off x="4718402" y="2415143"/>
            <a:ext cx="2316658" cy="1389995"/>
          </a:xfrm>
          <a:prstGeom prst="rect">
            <a:avLst/>
          </a:prstGeom>
        </p:spPr>
      </p:pic>
      <p:sp>
        <p:nvSpPr>
          <p:cNvPr id="29" name="TextBox 28"/>
          <p:cNvSpPr txBox="1"/>
          <p:nvPr/>
        </p:nvSpPr>
        <p:spPr>
          <a:xfrm>
            <a:off x="2927648" y="2633215"/>
            <a:ext cx="2039296" cy="1938992"/>
          </a:xfrm>
          <a:prstGeom prst="rect">
            <a:avLst/>
          </a:prstGeom>
          <a:noFill/>
        </p:spPr>
        <p:txBody>
          <a:bodyPr wrap="square" rtlCol="0">
            <a:spAutoFit/>
          </a:bodyPr>
          <a:lstStyle/>
          <a:p>
            <a:r>
              <a:rPr lang="en-US" sz="2400" b="1" dirty="0">
                <a:solidFill>
                  <a:schemeClr val="bg1"/>
                </a:solidFill>
              </a:rPr>
              <a:t>Forest simulator applied several times to each stand</a:t>
            </a:r>
            <a:endParaRPr lang="pt-PT" sz="2400" b="1" dirty="0">
              <a:solidFill>
                <a:schemeClr val="bg1"/>
              </a:solidFill>
            </a:endParaRPr>
          </a:p>
        </p:txBody>
      </p:sp>
      <p:grpSp>
        <p:nvGrpSpPr>
          <p:cNvPr id="31" name="Group 28"/>
          <p:cNvGrpSpPr>
            <a:grpSpLocks/>
          </p:cNvGrpSpPr>
          <p:nvPr/>
        </p:nvGrpSpPr>
        <p:grpSpPr bwMode="auto">
          <a:xfrm>
            <a:off x="7968208" y="476672"/>
            <a:ext cx="2808319" cy="2461883"/>
            <a:chOff x="3945" y="1434"/>
            <a:chExt cx="1678" cy="1471"/>
          </a:xfrm>
        </p:grpSpPr>
        <p:sp>
          <p:nvSpPr>
            <p:cNvPr id="32" name="Rectangle 3"/>
            <p:cNvSpPr>
              <a:spLocks noChangeArrowheads="1"/>
            </p:cNvSpPr>
            <p:nvPr/>
          </p:nvSpPr>
          <p:spPr bwMode="auto">
            <a:xfrm>
              <a:off x="4014" y="1434"/>
              <a:ext cx="1597" cy="1452"/>
            </a:xfrm>
            <a:prstGeom prst="rect">
              <a:avLst/>
            </a:prstGeom>
            <a:solidFill>
              <a:schemeClr val="bg1"/>
            </a:solidFill>
            <a:ln w="9525">
              <a:solidFill>
                <a:schemeClr val="bg1"/>
              </a:solidFill>
              <a:miter lim="800000"/>
              <a:headEnd/>
              <a:tailEnd/>
            </a:ln>
            <a:effectLst/>
          </p:spPr>
          <p:txBody>
            <a:bodyPr wrap="none" anchor="ctr"/>
            <a:lstStyle/>
            <a:p>
              <a:endParaRPr lang="pt-PT"/>
            </a:p>
          </p:txBody>
        </p:sp>
        <p:sp>
          <p:nvSpPr>
            <p:cNvPr id="33" name="Text Box 4"/>
            <p:cNvSpPr txBox="1">
              <a:spLocks noChangeArrowheads="1"/>
            </p:cNvSpPr>
            <p:nvPr/>
          </p:nvSpPr>
          <p:spPr bwMode="auto">
            <a:xfrm>
              <a:off x="3945" y="1471"/>
              <a:ext cx="1678" cy="1434"/>
            </a:xfrm>
            <a:prstGeom prst="rect">
              <a:avLst/>
            </a:prstGeom>
            <a:noFill/>
            <a:ln w="9525">
              <a:noFill/>
              <a:miter lim="800000"/>
              <a:headEnd/>
              <a:tailEnd/>
            </a:ln>
            <a:effectLst>
              <a:outerShdw dist="563972" dir="14049741" sx="125000" sy="125000" algn="tl" rotWithShape="0">
                <a:srgbClr val="C7DFD3"/>
              </a:outerShdw>
            </a:effectLst>
          </p:spPr>
          <p:txBody>
            <a:bodyPr>
              <a:spAutoFit/>
            </a:bodyPr>
            <a:lstStyle/>
            <a:p>
              <a:pPr algn="ctr" eaLnBrk="0" hangingPunct="0">
                <a:spcBef>
                  <a:spcPct val="50000"/>
                </a:spcBef>
              </a:pPr>
              <a:r>
                <a:rPr lang="en-GB" sz="2000" b="1" i="1" dirty="0">
                  <a:latin typeface="Trebuchet MS" pitchFamily="34" charset="0"/>
                </a:rPr>
                <a:t>Models and methods to select management options that may sustain conditions and outcomes of interest</a:t>
              </a:r>
            </a:p>
            <a:p>
              <a:pPr algn="ctr" eaLnBrk="0" hangingPunct="0">
                <a:spcBef>
                  <a:spcPct val="50000"/>
                </a:spcBef>
              </a:pPr>
              <a:r>
                <a:rPr lang="en-GB" sz="2000" b="1" i="1" dirty="0">
                  <a:latin typeface="Trebuchet MS" pitchFamily="34" charset="0"/>
                </a:rPr>
                <a:t>(multiple criteria)</a:t>
              </a:r>
              <a:endParaRPr lang="en-GB" sz="2000" b="1" dirty="0">
                <a:latin typeface="Trebuchet MS" pitchFamily="34" charset="0"/>
              </a:endParaRPr>
            </a:p>
          </p:txBody>
        </p:sp>
      </p:grpSp>
      <p:sp>
        <p:nvSpPr>
          <p:cNvPr id="35" name="AutoShape 13"/>
          <p:cNvSpPr>
            <a:spLocks noChangeArrowheads="1"/>
          </p:cNvSpPr>
          <p:nvPr/>
        </p:nvSpPr>
        <p:spPr bwMode="auto">
          <a:xfrm rot="17867309">
            <a:off x="8026068" y="3471772"/>
            <a:ext cx="1412494" cy="450201"/>
          </a:xfrm>
          <a:prstGeom prst="rightArrow">
            <a:avLst>
              <a:gd name="adj1" fmla="val 34755"/>
              <a:gd name="adj2" fmla="val 86431"/>
            </a:avLst>
          </a:prstGeom>
          <a:solidFill>
            <a:schemeClr val="bg1"/>
          </a:solidFill>
          <a:ln w="9525">
            <a:solidFill>
              <a:schemeClr val="bg1"/>
            </a:solidFill>
            <a:miter lim="800000"/>
            <a:headEnd/>
            <a:tailEnd/>
          </a:ln>
          <a:effectLst/>
        </p:spPr>
        <p:txBody>
          <a:bodyPr wrap="none" anchor="ctr"/>
          <a:lstStyle/>
          <a:p>
            <a:endParaRPr lang="pt-PT"/>
          </a:p>
        </p:txBody>
      </p:sp>
      <p:sp>
        <p:nvSpPr>
          <p:cNvPr id="37" name="TextBox 36"/>
          <p:cNvSpPr txBox="1"/>
          <p:nvPr/>
        </p:nvSpPr>
        <p:spPr>
          <a:xfrm>
            <a:off x="9984432" y="3085711"/>
            <a:ext cx="2016224" cy="1200329"/>
          </a:xfrm>
          <a:prstGeom prst="rect">
            <a:avLst/>
          </a:prstGeom>
          <a:noFill/>
        </p:spPr>
        <p:txBody>
          <a:bodyPr wrap="square" rtlCol="0">
            <a:spAutoFit/>
          </a:bodyPr>
          <a:lstStyle/>
          <a:p>
            <a:r>
              <a:rPr lang="en-US" sz="2400" b="1" dirty="0">
                <a:solidFill>
                  <a:schemeClr val="bg1"/>
                </a:solidFill>
              </a:rPr>
              <a:t>Optimization and other OR techniques</a:t>
            </a:r>
            <a:endParaRPr lang="pt-PT" sz="2400" b="1" dirty="0">
              <a:solidFill>
                <a:schemeClr val="bg1"/>
              </a:solidFill>
            </a:endParaRPr>
          </a:p>
        </p:txBody>
      </p:sp>
      <p:sp>
        <p:nvSpPr>
          <p:cNvPr id="38" name="AutoShape 26"/>
          <p:cNvSpPr>
            <a:spLocks noChangeArrowheads="1"/>
          </p:cNvSpPr>
          <p:nvPr/>
        </p:nvSpPr>
        <p:spPr bwMode="auto">
          <a:xfrm rot="20728555">
            <a:off x="6830476" y="2445634"/>
            <a:ext cx="1514296" cy="576263"/>
          </a:xfrm>
          <a:prstGeom prst="curvedDownArrow">
            <a:avLst>
              <a:gd name="adj1" fmla="val 34656"/>
              <a:gd name="adj2" fmla="val 69311"/>
              <a:gd name="adj3" fmla="val 33333"/>
            </a:avLst>
          </a:prstGeom>
          <a:solidFill>
            <a:srgbClr val="FFCC00"/>
          </a:solidFill>
          <a:ln w="9525">
            <a:noFill/>
            <a:miter lim="800000"/>
            <a:headEnd/>
            <a:tailEnd/>
          </a:ln>
          <a:effectLst/>
        </p:spPr>
        <p:txBody>
          <a:bodyPr wrap="none" anchor="ctr"/>
          <a:lstStyle/>
          <a:p>
            <a:endParaRPr lang="pt-PT"/>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357" y="3194730"/>
            <a:ext cx="1571625" cy="728663"/>
          </a:xfrm>
          <a:prstGeom prst="rect">
            <a:avLst/>
          </a:prstGeom>
        </p:spPr>
      </p:pic>
      <p:pic>
        <p:nvPicPr>
          <p:cNvPr id="34" name="Picture 33"/>
          <p:cNvPicPr>
            <a:picLocks noChangeAspect="1"/>
          </p:cNvPicPr>
          <p:nvPr/>
        </p:nvPicPr>
        <p:blipFill rotWithShape="1">
          <a:blip r:embed="rId6"/>
          <a:srcRect l="11423" t="48463" r="63285" b="31381"/>
          <a:stretch/>
        </p:blipFill>
        <p:spPr>
          <a:xfrm>
            <a:off x="9165747" y="4563848"/>
            <a:ext cx="2942116" cy="1318865"/>
          </a:xfrm>
          <a:prstGeom prst="rect">
            <a:avLst/>
          </a:prstGeom>
        </p:spPr>
      </p:pic>
    </p:spTree>
    <p:extLst>
      <p:ext uri="{BB962C8B-B14F-4D97-AF65-F5344CB8AC3E}">
        <p14:creationId xmlns:p14="http://schemas.microsoft.com/office/powerpoint/2010/main" val="1832619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1391"/>
                                        </p:tgtEl>
                                        <p:attrNameLst>
                                          <p:attrName>style.visibility</p:attrName>
                                        </p:attrNameLst>
                                      </p:cBhvr>
                                      <p:to>
                                        <p:strVal val="visible"/>
                                      </p:to>
                                    </p:set>
                                    <p:animEffect transition="in" filter="box(out)">
                                      <p:cBhvr>
                                        <p:cTn id="7" dur="500"/>
                                        <p:tgtEl>
                                          <p:spTgt spid="1013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1400"/>
                                        </p:tgtEl>
                                        <p:attrNameLst>
                                          <p:attrName>style.visibility</p:attrName>
                                        </p:attrNameLst>
                                      </p:cBhvr>
                                      <p:to>
                                        <p:strVal val="visible"/>
                                      </p:to>
                                    </p:set>
                                    <p:animEffect transition="in" filter="wipe(left)">
                                      <p:cBhvr>
                                        <p:cTn id="16" dur="500"/>
                                        <p:tgtEl>
                                          <p:spTgt spid="101400"/>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ou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ox(out)">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00" grpId="0" animBg="1"/>
      <p:bldP spid="29" grpId="0"/>
      <p:bldP spid="35" grpId="0" animBg="1"/>
      <p:bldP spid="37" grpId="0"/>
      <p:bldP spid="3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a:xfrm>
            <a:off x="1838325" y="2717800"/>
            <a:ext cx="8515350" cy="1215256"/>
          </a:xfrm>
        </p:spPr>
        <p:txBody>
          <a:bodyPr>
            <a:normAutofit fontScale="90000"/>
          </a:bodyPr>
          <a:lstStyle/>
          <a:p>
            <a:r>
              <a:rPr lang="en-US" sz="3800" dirty="0"/>
              <a:t>Evolution of forest growth models and respective typology</a:t>
            </a:r>
            <a:endParaRPr lang="pt-PT" sz="3800" dirty="0"/>
          </a:p>
        </p:txBody>
      </p:sp>
    </p:spTree>
    <p:extLst>
      <p:ext uri="{BB962C8B-B14F-4D97-AF65-F5344CB8AC3E}">
        <p14:creationId xmlns:p14="http://schemas.microsoft.com/office/powerpoint/2010/main" val="12714656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1847850" y="548680"/>
          <a:ext cx="8496300" cy="6118008"/>
        </p:xfrm>
        <a:graphic>
          <a:graphicData uri="http://schemas.openxmlformats.org/drawingml/2006/table">
            <a:tbl>
              <a:tblPr firstRow="1" bandRow="1">
                <a:tableStyleId>{8799B23B-EC83-4686-B30A-512413B5E67A}</a:tableStyleId>
              </a:tblPr>
              <a:tblGrid>
                <a:gridCol w="8496300">
                  <a:extLst>
                    <a:ext uri="{9D8B030D-6E8A-4147-A177-3AD203B41FA5}">
                      <a16:colId xmlns:a16="http://schemas.microsoft.com/office/drawing/2014/main" val="2064162189"/>
                    </a:ext>
                  </a:extLst>
                </a:gridCol>
              </a:tblGrid>
              <a:tr h="4908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Forestry and forest management evolution</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27107876"/>
                  </a:ext>
                </a:extLst>
              </a:tr>
              <a:tr h="373053">
                <a:tc>
                  <a:txBody>
                    <a:bodyPr/>
                    <a:lstStyle/>
                    <a:p>
                      <a:pPr algn="ctr"/>
                      <a:endParaRPr lang="pt-PT" sz="2400" b="1" dirty="0">
                        <a:solidFill>
                          <a:srgbClr val="008000"/>
                        </a:solidFill>
                        <a:latin typeface="Trebuchet MS" panose="020B0603020202020204" pitchFamily="34"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5057840"/>
                  </a:ext>
                </a:extLst>
              </a:tr>
              <a:tr h="490824">
                <a:tc>
                  <a:txBody>
                    <a:bodyPr/>
                    <a:lstStyle/>
                    <a:p>
                      <a:pPr algn="ctr"/>
                      <a:r>
                        <a:rPr lang="en-US" sz="2400" dirty="0">
                          <a:latin typeface="Trebuchet MS" panose="020B0603020202020204" pitchFamily="34" charset="0"/>
                        </a:rPr>
                        <a:t>Increased knowledge about ecosystems functioning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709832"/>
                  </a:ext>
                </a:extLst>
              </a:tr>
              <a:tr h="4331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2400" b="1" i="0" u="none" strike="noStrike" kern="1200" cap="none" spc="0" normalizeH="0" baseline="0" noProof="0" dirty="0">
                        <a:ln>
                          <a:noFill/>
                        </a:ln>
                        <a:solidFill>
                          <a:srgbClr val="008000"/>
                        </a:solidFill>
                        <a:effectLst/>
                        <a:uLnTx/>
                        <a:uFillTx/>
                        <a:latin typeface="Trebuchet MS" panose="020B060302020202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5871202"/>
                  </a:ext>
                </a:extLst>
              </a:tr>
              <a:tr h="490824">
                <a:tc>
                  <a:txBody>
                    <a:bodyPr/>
                    <a:lstStyle/>
                    <a:p>
                      <a:pPr algn="ctr"/>
                      <a:r>
                        <a:rPr lang="pt-PT" sz="2400" dirty="0" err="1">
                          <a:latin typeface="Trebuchet MS" panose="020B0603020202020204" pitchFamily="34" charset="0"/>
                        </a:rPr>
                        <a:t>Technology</a:t>
                      </a:r>
                      <a:r>
                        <a:rPr lang="pt-PT" sz="2400" dirty="0">
                          <a:latin typeface="Trebuchet MS" panose="020B0603020202020204" pitchFamily="34" charset="0"/>
                        </a:rPr>
                        <a:t> </a:t>
                      </a:r>
                      <a:r>
                        <a:rPr lang="pt-PT" sz="2400" dirty="0" err="1">
                          <a:latin typeface="Trebuchet MS" panose="020B0603020202020204" pitchFamily="34" charset="0"/>
                        </a:rPr>
                        <a:t>development</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30549552"/>
                  </a:ext>
                </a:extLst>
              </a:tr>
              <a:tr h="490824">
                <a:tc>
                  <a:txBody>
                    <a:bodyPr/>
                    <a:lstStyle/>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9110112"/>
                  </a:ext>
                </a:extLst>
              </a:tr>
              <a:tr h="490824">
                <a:tc>
                  <a:txBody>
                    <a:bodyPr/>
                    <a:lstStyle/>
                    <a:p>
                      <a:pPr algn="ctr"/>
                      <a:r>
                        <a:rPr lang="en-US" sz="2400" dirty="0">
                          <a:latin typeface="Trebuchet MS" panose="020B0603020202020204" pitchFamily="34" charset="0"/>
                        </a:rPr>
                        <a:t>Climate change</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1786956"/>
                  </a:ext>
                </a:extLst>
              </a:tr>
              <a:tr h="490824">
                <a:tc>
                  <a:txBody>
                    <a:bodyPr/>
                    <a:lstStyle/>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322970"/>
                  </a:ext>
                </a:extLst>
              </a:tr>
              <a:tr h="490824">
                <a:tc>
                  <a:txBody>
                    <a:bodyPr/>
                    <a:lstStyle/>
                    <a:p>
                      <a:pPr algn="ctr"/>
                      <a:r>
                        <a:rPr lang="en-US" sz="2400" dirty="0">
                          <a:latin typeface="Trebuchet MS" panose="020B0603020202020204" pitchFamily="34" charset="0"/>
                        </a:rPr>
                        <a:t>Change</a:t>
                      </a:r>
                      <a:r>
                        <a:rPr lang="en-US" sz="2400" baseline="0" dirty="0">
                          <a:latin typeface="Trebuchet MS" panose="020B0603020202020204" pitchFamily="34" charset="0"/>
                        </a:rPr>
                        <a:t> in society requirements from forests</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7873162"/>
                  </a:ext>
                </a:extLst>
              </a:tr>
              <a:tr h="490824">
                <a:tc>
                  <a:txBody>
                    <a:bodyPr/>
                    <a:lstStyle/>
                    <a:p>
                      <a:pPr algn="ctr"/>
                      <a:endParaRPr lang="en-US" sz="2400" dirty="0">
                        <a:latin typeface="Trebuchet MS" panose="020B0603020202020204" pitchFamily="34" charset="0"/>
                      </a:endParaRPr>
                    </a:p>
                    <a:p>
                      <a:pPr algn="ctr"/>
                      <a:endParaRPr lang="en-US" sz="2400" dirty="0">
                        <a:latin typeface="Trebuchet MS" panose="020B0603020202020204" pitchFamily="34" charset="0"/>
                      </a:endParaRPr>
                    </a:p>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1763096"/>
                  </a:ext>
                </a:extLst>
              </a:tr>
              <a:tr h="490824">
                <a:tc>
                  <a:txBody>
                    <a:bodyPr/>
                    <a:lstStyle/>
                    <a:p>
                      <a:pPr algn="ctr"/>
                      <a:r>
                        <a:rPr lang="en-US" sz="3200" b="1" dirty="0">
                          <a:solidFill>
                            <a:srgbClr val="008000"/>
                          </a:solidFill>
                          <a:latin typeface="Trebuchet MS" panose="020B0603020202020204" pitchFamily="34" charset="0"/>
                        </a:rPr>
                        <a:t>EVOLUTION OF FOREST GROWTH MODELS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3535306"/>
                  </a:ext>
                </a:extLst>
              </a:tr>
            </a:tbl>
          </a:graphicData>
        </a:graphic>
      </p:graphicFrame>
      <p:sp>
        <p:nvSpPr>
          <p:cNvPr id="9" name="Text Box 13"/>
          <p:cNvSpPr txBox="1">
            <a:spLocks noChangeArrowheads="1"/>
          </p:cNvSpPr>
          <p:nvPr/>
        </p:nvSpPr>
        <p:spPr bwMode="auto">
          <a:xfrm>
            <a:off x="5938838" y="2967336"/>
            <a:ext cx="488466"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0" name="Text Box 13"/>
          <p:cNvSpPr txBox="1">
            <a:spLocks noChangeArrowheads="1"/>
          </p:cNvSpPr>
          <p:nvPr/>
        </p:nvSpPr>
        <p:spPr bwMode="auto">
          <a:xfrm>
            <a:off x="5922070" y="3933057"/>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1" name="Text Box 13"/>
          <p:cNvSpPr txBox="1">
            <a:spLocks noChangeArrowheads="1"/>
          </p:cNvSpPr>
          <p:nvPr/>
        </p:nvSpPr>
        <p:spPr bwMode="auto">
          <a:xfrm>
            <a:off x="5951984" y="1988841"/>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2" name="Text Box 13"/>
          <p:cNvSpPr txBox="1">
            <a:spLocks noChangeArrowheads="1"/>
          </p:cNvSpPr>
          <p:nvPr/>
        </p:nvSpPr>
        <p:spPr bwMode="auto">
          <a:xfrm>
            <a:off x="5951984" y="1052737"/>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3" name="AutoShape 9"/>
          <p:cNvSpPr>
            <a:spLocks noChangeArrowheads="1"/>
          </p:cNvSpPr>
          <p:nvPr/>
        </p:nvSpPr>
        <p:spPr bwMode="auto">
          <a:xfrm>
            <a:off x="5951984" y="5056835"/>
            <a:ext cx="360362" cy="947738"/>
          </a:xfrm>
          <a:prstGeom prst="downArrow">
            <a:avLst>
              <a:gd name="adj1" fmla="val 50000"/>
              <a:gd name="adj2" fmla="val 65749"/>
            </a:avLst>
          </a:pr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lstStyle/>
          <a:p>
            <a:endParaRPr lang="en-GB"/>
          </a:p>
        </p:txBody>
      </p:sp>
      <p:sp>
        <p:nvSpPr>
          <p:cNvPr id="14" name="Rectangle 13"/>
          <p:cNvSpPr/>
          <p:nvPr/>
        </p:nvSpPr>
        <p:spPr>
          <a:xfrm>
            <a:off x="1847850" y="1412776"/>
            <a:ext cx="8496300" cy="5184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64413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1847850" y="548680"/>
          <a:ext cx="8496300" cy="6118008"/>
        </p:xfrm>
        <a:graphic>
          <a:graphicData uri="http://schemas.openxmlformats.org/drawingml/2006/table">
            <a:tbl>
              <a:tblPr firstRow="1" bandRow="1">
                <a:tableStyleId>{8799B23B-EC83-4686-B30A-512413B5E67A}</a:tableStyleId>
              </a:tblPr>
              <a:tblGrid>
                <a:gridCol w="8496300">
                  <a:extLst>
                    <a:ext uri="{9D8B030D-6E8A-4147-A177-3AD203B41FA5}">
                      <a16:colId xmlns:a16="http://schemas.microsoft.com/office/drawing/2014/main" val="2064162189"/>
                    </a:ext>
                  </a:extLst>
                </a:gridCol>
              </a:tblGrid>
              <a:tr h="4908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Forestry and forest management evolution</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27107876"/>
                  </a:ext>
                </a:extLst>
              </a:tr>
              <a:tr h="373053">
                <a:tc>
                  <a:txBody>
                    <a:bodyPr/>
                    <a:lstStyle/>
                    <a:p>
                      <a:pPr algn="ctr"/>
                      <a:endParaRPr lang="pt-PT" sz="2400" b="1" dirty="0">
                        <a:solidFill>
                          <a:srgbClr val="008000"/>
                        </a:solidFill>
                        <a:latin typeface="Trebuchet MS" panose="020B0603020202020204" pitchFamily="34"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5057840"/>
                  </a:ext>
                </a:extLst>
              </a:tr>
              <a:tr h="490824">
                <a:tc>
                  <a:txBody>
                    <a:bodyPr/>
                    <a:lstStyle/>
                    <a:p>
                      <a:pPr algn="ctr"/>
                      <a:r>
                        <a:rPr lang="en-US" sz="2400" dirty="0">
                          <a:latin typeface="Trebuchet MS" panose="020B0603020202020204" pitchFamily="34" charset="0"/>
                        </a:rPr>
                        <a:t>Increased knowledge about ecosystems functioning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709832"/>
                  </a:ext>
                </a:extLst>
              </a:tr>
              <a:tr h="4331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2400" b="1" i="0" u="none" strike="noStrike" kern="1200" cap="none" spc="0" normalizeH="0" baseline="0" noProof="0" dirty="0">
                        <a:ln>
                          <a:noFill/>
                        </a:ln>
                        <a:solidFill>
                          <a:srgbClr val="008000"/>
                        </a:solidFill>
                        <a:effectLst/>
                        <a:uLnTx/>
                        <a:uFillTx/>
                        <a:latin typeface="Trebuchet MS" panose="020B060302020202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5871202"/>
                  </a:ext>
                </a:extLst>
              </a:tr>
              <a:tr h="490824">
                <a:tc>
                  <a:txBody>
                    <a:bodyPr/>
                    <a:lstStyle/>
                    <a:p>
                      <a:pPr algn="ctr"/>
                      <a:r>
                        <a:rPr lang="pt-PT" sz="2400" dirty="0" err="1">
                          <a:latin typeface="Trebuchet MS" panose="020B0603020202020204" pitchFamily="34" charset="0"/>
                        </a:rPr>
                        <a:t>Technology</a:t>
                      </a:r>
                      <a:r>
                        <a:rPr lang="pt-PT" sz="2400" dirty="0">
                          <a:latin typeface="Trebuchet MS" panose="020B0603020202020204" pitchFamily="34" charset="0"/>
                        </a:rPr>
                        <a:t> </a:t>
                      </a:r>
                      <a:r>
                        <a:rPr lang="pt-PT" sz="2400" dirty="0" err="1">
                          <a:latin typeface="Trebuchet MS" panose="020B0603020202020204" pitchFamily="34" charset="0"/>
                        </a:rPr>
                        <a:t>development</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30549552"/>
                  </a:ext>
                </a:extLst>
              </a:tr>
              <a:tr h="490824">
                <a:tc>
                  <a:txBody>
                    <a:bodyPr/>
                    <a:lstStyle/>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9110112"/>
                  </a:ext>
                </a:extLst>
              </a:tr>
              <a:tr h="490824">
                <a:tc>
                  <a:txBody>
                    <a:bodyPr/>
                    <a:lstStyle/>
                    <a:p>
                      <a:pPr algn="ctr"/>
                      <a:r>
                        <a:rPr lang="en-US" sz="2400" dirty="0">
                          <a:latin typeface="Trebuchet MS" panose="020B0603020202020204" pitchFamily="34" charset="0"/>
                        </a:rPr>
                        <a:t>Climate change</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1786956"/>
                  </a:ext>
                </a:extLst>
              </a:tr>
              <a:tr h="490824">
                <a:tc>
                  <a:txBody>
                    <a:bodyPr/>
                    <a:lstStyle/>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322970"/>
                  </a:ext>
                </a:extLst>
              </a:tr>
              <a:tr h="490824">
                <a:tc>
                  <a:txBody>
                    <a:bodyPr/>
                    <a:lstStyle/>
                    <a:p>
                      <a:pPr algn="ctr"/>
                      <a:r>
                        <a:rPr lang="en-US" sz="2400" dirty="0">
                          <a:latin typeface="Trebuchet MS" panose="020B0603020202020204" pitchFamily="34" charset="0"/>
                        </a:rPr>
                        <a:t>Change</a:t>
                      </a:r>
                      <a:r>
                        <a:rPr lang="en-US" sz="2400" baseline="0" dirty="0">
                          <a:latin typeface="Trebuchet MS" panose="020B0603020202020204" pitchFamily="34" charset="0"/>
                        </a:rPr>
                        <a:t> in society requirements from forests</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7873162"/>
                  </a:ext>
                </a:extLst>
              </a:tr>
              <a:tr h="490824">
                <a:tc>
                  <a:txBody>
                    <a:bodyPr/>
                    <a:lstStyle/>
                    <a:p>
                      <a:pPr algn="ctr"/>
                      <a:endParaRPr lang="en-US" sz="2400" dirty="0">
                        <a:latin typeface="Trebuchet MS" panose="020B0603020202020204" pitchFamily="34" charset="0"/>
                      </a:endParaRPr>
                    </a:p>
                    <a:p>
                      <a:pPr algn="ctr"/>
                      <a:endParaRPr lang="en-US" sz="2400" dirty="0">
                        <a:latin typeface="Trebuchet MS" panose="020B0603020202020204" pitchFamily="34" charset="0"/>
                      </a:endParaRPr>
                    </a:p>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1763096"/>
                  </a:ext>
                </a:extLst>
              </a:tr>
              <a:tr h="490824">
                <a:tc>
                  <a:txBody>
                    <a:bodyPr/>
                    <a:lstStyle/>
                    <a:p>
                      <a:pPr algn="ctr"/>
                      <a:r>
                        <a:rPr lang="en-US" sz="3200" b="1" dirty="0">
                          <a:solidFill>
                            <a:srgbClr val="008000"/>
                          </a:solidFill>
                          <a:latin typeface="Trebuchet MS" panose="020B0603020202020204" pitchFamily="34" charset="0"/>
                        </a:rPr>
                        <a:t>EVOLUTION OF FOREST GROWTH MODELS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3535306"/>
                  </a:ext>
                </a:extLst>
              </a:tr>
            </a:tbl>
          </a:graphicData>
        </a:graphic>
      </p:graphicFrame>
      <p:sp>
        <p:nvSpPr>
          <p:cNvPr id="9" name="Text Box 13"/>
          <p:cNvSpPr txBox="1">
            <a:spLocks noChangeArrowheads="1"/>
          </p:cNvSpPr>
          <p:nvPr/>
        </p:nvSpPr>
        <p:spPr bwMode="auto">
          <a:xfrm>
            <a:off x="5938838" y="2967336"/>
            <a:ext cx="488466"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0" name="Text Box 13"/>
          <p:cNvSpPr txBox="1">
            <a:spLocks noChangeArrowheads="1"/>
          </p:cNvSpPr>
          <p:nvPr/>
        </p:nvSpPr>
        <p:spPr bwMode="auto">
          <a:xfrm>
            <a:off x="5922070" y="3933057"/>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1" name="Text Box 13"/>
          <p:cNvSpPr txBox="1">
            <a:spLocks noChangeArrowheads="1"/>
          </p:cNvSpPr>
          <p:nvPr/>
        </p:nvSpPr>
        <p:spPr bwMode="auto">
          <a:xfrm>
            <a:off x="5951984" y="1988841"/>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2" name="Text Box 13"/>
          <p:cNvSpPr txBox="1">
            <a:spLocks noChangeArrowheads="1"/>
          </p:cNvSpPr>
          <p:nvPr/>
        </p:nvSpPr>
        <p:spPr bwMode="auto">
          <a:xfrm>
            <a:off x="5951984" y="1052737"/>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3" name="AutoShape 9"/>
          <p:cNvSpPr>
            <a:spLocks noChangeArrowheads="1"/>
          </p:cNvSpPr>
          <p:nvPr/>
        </p:nvSpPr>
        <p:spPr bwMode="auto">
          <a:xfrm>
            <a:off x="5951984" y="5056835"/>
            <a:ext cx="360362" cy="947738"/>
          </a:xfrm>
          <a:prstGeom prst="downArrow">
            <a:avLst>
              <a:gd name="adj1" fmla="val 50000"/>
              <a:gd name="adj2" fmla="val 65749"/>
            </a:avLst>
          </a:pr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lstStyle/>
          <a:p>
            <a:endParaRPr lang="en-GB"/>
          </a:p>
        </p:txBody>
      </p:sp>
      <p:sp>
        <p:nvSpPr>
          <p:cNvPr id="8" name="Rectangle 7"/>
          <p:cNvSpPr/>
          <p:nvPr/>
        </p:nvSpPr>
        <p:spPr>
          <a:xfrm>
            <a:off x="1847850" y="2450505"/>
            <a:ext cx="8496300" cy="414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21811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8" name="Rectangle 2"/>
          <p:cNvSpPr>
            <a:spLocks noGrp="1" noChangeArrowheads="1"/>
          </p:cNvSpPr>
          <p:nvPr>
            <p:ph type="body" idx="1"/>
          </p:nvPr>
        </p:nvSpPr>
        <p:spPr/>
        <p:txBody>
          <a:bodyPr/>
          <a:lstStyle/>
          <a:p>
            <a:pPr lvl="1"/>
            <a:endParaRPr lang="en-GB" altLang="en-US" sz="600" dirty="0"/>
          </a:p>
          <a:p>
            <a:pPr marL="457200" lvl="1" indent="0">
              <a:buNone/>
            </a:pPr>
            <a:r>
              <a:rPr lang="en-GB" altLang="en-US" sz="2400" dirty="0"/>
              <a:t>Forestry implies decisions about the </a:t>
            </a:r>
            <a:r>
              <a:rPr lang="en-GB" altLang="en-US" sz="2400" dirty="0">
                <a:solidFill>
                  <a:srgbClr val="008000"/>
                </a:solidFill>
              </a:rPr>
              <a:t>relationship between the man and the forest</a:t>
            </a:r>
            <a:r>
              <a:rPr lang="en-GB" altLang="en-US" sz="2400" dirty="0"/>
              <a:t>, in particular about </a:t>
            </a:r>
            <a:r>
              <a:rPr lang="en-GB" altLang="en-US" sz="2400" dirty="0">
                <a:solidFill>
                  <a:srgbClr val="008000"/>
                </a:solidFill>
              </a:rPr>
              <a:t>the way man modifies the forest </a:t>
            </a:r>
            <a:r>
              <a:rPr lang="en-GB" altLang="en-US" sz="2400" dirty="0"/>
              <a:t>in order to achieve his objectives</a:t>
            </a:r>
          </a:p>
        </p:txBody>
      </p:sp>
      <p:sp>
        <p:nvSpPr>
          <p:cNvPr id="198659" name="AutoShape 3"/>
          <p:cNvSpPr>
            <a:spLocks noChangeArrowheads="1"/>
          </p:cNvSpPr>
          <p:nvPr/>
        </p:nvSpPr>
        <p:spPr bwMode="auto">
          <a:xfrm>
            <a:off x="5664200" y="3716338"/>
            <a:ext cx="719138" cy="863600"/>
          </a:xfrm>
          <a:prstGeom prst="downArrow">
            <a:avLst>
              <a:gd name="adj1" fmla="val 50000"/>
              <a:gd name="adj2" fmla="val 30022"/>
            </a:avLst>
          </a:pr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lstStyle/>
          <a:p>
            <a:endParaRPr lang="en-US"/>
          </a:p>
        </p:txBody>
      </p:sp>
      <p:sp>
        <p:nvSpPr>
          <p:cNvPr id="198660" name="Text Box 4"/>
          <p:cNvSpPr txBox="1">
            <a:spLocks noChangeArrowheads="1"/>
          </p:cNvSpPr>
          <p:nvPr/>
        </p:nvSpPr>
        <p:spPr bwMode="auto">
          <a:xfrm>
            <a:off x="3790950" y="4941888"/>
            <a:ext cx="4465638" cy="519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a:spAutoFit/>
          </a:bodyPr>
          <a:lstStyle/>
          <a:p>
            <a:pPr lvl="1">
              <a:spcBef>
                <a:spcPct val="50000"/>
              </a:spcBef>
              <a:buClr>
                <a:srgbClr val="009900"/>
              </a:buClr>
              <a:buFont typeface="Marlett" pitchFamily="2" charset="2"/>
              <a:buNone/>
            </a:pPr>
            <a:r>
              <a:rPr lang="en-GB" altLang="en-US" sz="2800" b="1" dirty="0">
                <a:solidFill>
                  <a:srgbClr val="008000"/>
                </a:solidFill>
                <a:latin typeface="Trebuchet MS" panose="020B0603020202020204" pitchFamily="34" charset="0"/>
              </a:rPr>
              <a:t>FOREST MANAGEMENT</a:t>
            </a:r>
            <a:endParaRPr lang="en-US" altLang="en-US" sz="2800" b="1" dirty="0">
              <a:latin typeface="Trebuchet MS" panose="020B0603020202020204" pitchFamily="34" charset="0"/>
            </a:endParaRPr>
          </a:p>
        </p:txBody>
      </p:sp>
    </p:spTree>
    <p:extLst>
      <p:ext uri="{BB962C8B-B14F-4D97-AF65-F5344CB8AC3E}">
        <p14:creationId xmlns:p14="http://schemas.microsoft.com/office/powerpoint/2010/main" val="18370453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8658">
                                            <p:txEl>
                                              <p:pRg st="1" end="1"/>
                                            </p:txEl>
                                          </p:spTgt>
                                        </p:tgtEl>
                                        <p:attrNameLst>
                                          <p:attrName>style.visibility</p:attrName>
                                        </p:attrNameLst>
                                      </p:cBhvr>
                                      <p:to>
                                        <p:strVal val="visible"/>
                                      </p:to>
                                    </p:set>
                                    <p:animEffect transition="in" filter="wipe(left)">
                                      <p:cBhvr>
                                        <p:cTn id="7" dur="500"/>
                                        <p:tgtEl>
                                          <p:spTgt spid="19865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8659"/>
                                        </p:tgtEl>
                                        <p:attrNameLst>
                                          <p:attrName>style.visibility</p:attrName>
                                        </p:attrNameLst>
                                      </p:cBhvr>
                                      <p:to>
                                        <p:strVal val="visible"/>
                                      </p:to>
                                    </p:set>
                                    <p:animEffect transition="in" filter="wipe(up)">
                                      <p:cBhvr>
                                        <p:cTn id="12" dur="500"/>
                                        <p:tgtEl>
                                          <p:spTgt spid="1986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98660"/>
                                        </p:tgtEl>
                                        <p:attrNameLst>
                                          <p:attrName>style.visibility</p:attrName>
                                        </p:attrNameLst>
                                      </p:cBhvr>
                                      <p:to>
                                        <p:strVal val="visible"/>
                                      </p:to>
                                    </p:set>
                                    <p:anim calcmode="lin" valueType="num">
                                      <p:cBhvr>
                                        <p:cTn id="17" dur="1000" fill="hold"/>
                                        <p:tgtEl>
                                          <p:spTgt spid="198660"/>
                                        </p:tgtEl>
                                        <p:attrNameLst>
                                          <p:attrName>ppt_w</p:attrName>
                                        </p:attrNameLst>
                                      </p:cBhvr>
                                      <p:tavLst>
                                        <p:tav tm="0">
                                          <p:val>
                                            <p:strVal val="#ppt_w*0.70"/>
                                          </p:val>
                                        </p:tav>
                                        <p:tav tm="100000">
                                          <p:val>
                                            <p:strVal val="#ppt_w"/>
                                          </p:val>
                                        </p:tav>
                                      </p:tavLst>
                                    </p:anim>
                                    <p:anim calcmode="lin" valueType="num">
                                      <p:cBhvr>
                                        <p:cTn id="18" dur="1000" fill="hold"/>
                                        <p:tgtEl>
                                          <p:spTgt spid="198660"/>
                                        </p:tgtEl>
                                        <p:attrNameLst>
                                          <p:attrName>ppt_h</p:attrName>
                                        </p:attrNameLst>
                                      </p:cBhvr>
                                      <p:tavLst>
                                        <p:tav tm="0">
                                          <p:val>
                                            <p:strVal val="#ppt_h"/>
                                          </p:val>
                                        </p:tav>
                                        <p:tav tm="100000">
                                          <p:val>
                                            <p:strVal val="#ppt_h"/>
                                          </p:val>
                                        </p:tav>
                                      </p:tavLst>
                                    </p:anim>
                                    <p:animEffect transition="in" filter="fade">
                                      <p:cBhvr>
                                        <p:cTn id="19" dur="1000"/>
                                        <p:tgtEl>
                                          <p:spTgt spid="198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8" grpId="0" build="p"/>
      <p:bldP spid="19866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1847850" y="548680"/>
          <a:ext cx="8496300" cy="6118008"/>
        </p:xfrm>
        <a:graphic>
          <a:graphicData uri="http://schemas.openxmlformats.org/drawingml/2006/table">
            <a:tbl>
              <a:tblPr firstRow="1" bandRow="1">
                <a:tableStyleId>{8799B23B-EC83-4686-B30A-512413B5E67A}</a:tableStyleId>
              </a:tblPr>
              <a:tblGrid>
                <a:gridCol w="8496300">
                  <a:extLst>
                    <a:ext uri="{9D8B030D-6E8A-4147-A177-3AD203B41FA5}">
                      <a16:colId xmlns:a16="http://schemas.microsoft.com/office/drawing/2014/main" val="2064162189"/>
                    </a:ext>
                  </a:extLst>
                </a:gridCol>
              </a:tblGrid>
              <a:tr h="4908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Forestry and forest management evolution</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27107876"/>
                  </a:ext>
                </a:extLst>
              </a:tr>
              <a:tr h="373053">
                <a:tc>
                  <a:txBody>
                    <a:bodyPr/>
                    <a:lstStyle/>
                    <a:p>
                      <a:pPr algn="ctr"/>
                      <a:endParaRPr lang="pt-PT" sz="2400" b="1" dirty="0">
                        <a:solidFill>
                          <a:srgbClr val="008000"/>
                        </a:solidFill>
                        <a:latin typeface="Trebuchet MS" panose="020B0603020202020204" pitchFamily="34"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5057840"/>
                  </a:ext>
                </a:extLst>
              </a:tr>
              <a:tr h="490824">
                <a:tc>
                  <a:txBody>
                    <a:bodyPr/>
                    <a:lstStyle/>
                    <a:p>
                      <a:pPr algn="ctr"/>
                      <a:r>
                        <a:rPr lang="en-US" sz="2400" dirty="0">
                          <a:latin typeface="Trebuchet MS" panose="020B0603020202020204" pitchFamily="34" charset="0"/>
                        </a:rPr>
                        <a:t>Increased knowledge about ecosystems functioning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709832"/>
                  </a:ext>
                </a:extLst>
              </a:tr>
              <a:tr h="4331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2400" b="1" i="0" u="none" strike="noStrike" kern="1200" cap="none" spc="0" normalizeH="0" baseline="0" noProof="0" dirty="0">
                        <a:ln>
                          <a:noFill/>
                        </a:ln>
                        <a:solidFill>
                          <a:srgbClr val="008000"/>
                        </a:solidFill>
                        <a:effectLst/>
                        <a:uLnTx/>
                        <a:uFillTx/>
                        <a:latin typeface="Trebuchet MS" panose="020B060302020202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5871202"/>
                  </a:ext>
                </a:extLst>
              </a:tr>
              <a:tr h="490824">
                <a:tc>
                  <a:txBody>
                    <a:bodyPr/>
                    <a:lstStyle/>
                    <a:p>
                      <a:pPr algn="ctr"/>
                      <a:r>
                        <a:rPr lang="pt-PT" sz="2400" dirty="0" err="1">
                          <a:latin typeface="Trebuchet MS" panose="020B0603020202020204" pitchFamily="34" charset="0"/>
                        </a:rPr>
                        <a:t>Technology</a:t>
                      </a:r>
                      <a:r>
                        <a:rPr lang="pt-PT" sz="2400" dirty="0">
                          <a:latin typeface="Trebuchet MS" panose="020B0603020202020204" pitchFamily="34" charset="0"/>
                        </a:rPr>
                        <a:t> </a:t>
                      </a:r>
                      <a:r>
                        <a:rPr lang="pt-PT" sz="2400" dirty="0" err="1">
                          <a:latin typeface="Trebuchet MS" panose="020B0603020202020204" pitchFamily="34" charset="0"/>
                        </a:rPr>
                        <a:t>development</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30549552"/>
                  </a:ext>
                </a:extLst>
              </a:tr>
              <a:tr h="490824">
                <a:tc>
                  <a:txBody>
                    <a:bodyPr/>
                    <a:lstStyle/>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9110112"/>
                  </a:ext>
                </a:extLst>
              </a:tr>
              <a:tr h="490824">
                <a:tc>
                  <a:txBody>
                    <a:bodyPr/>
                    <a:lstStyle/>
                    <a:p>
                      <a:pPr algn="ctr"/>
                      <a:r>
                        <a:rPr lang="en-US" sz="2400" dirty="0">
                          <a:latin typeface="Trebuchet MS" panose="020B0603020202020204" pitchFamily="34" charset="0"/>
                        </a:rPr>
                        <a:t>Climate change</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1786956"/>
                  </a:ext>
                </a:extLst>
              </a:tr>
              <a:tr h="490824">
                <a:tc>
                  <a:txBody>
                    <a:bodyPr/>
                    <a:lstStyle/>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322970"/>
                  </a:ext>
                </a:extLst>
              </a:tr>
              <a:tr h="490824">
                <a:tc>
                  <a:txBody>
                    <a:bodyPr/>
                    <a:lstStyle/>
                    <a:p>
                      <a:pPr algn="ctr"/>
                      <a:r>
                        <a:rPr lang="en-US" sz="2400" dirty="0">
                          <a:latin typeface="Trebuchet MS" panose="020B0603020202020204" pitchFamily="34" charset="0"/>
                        </a:rPr>
                        <a:t>Change</a:t>
                      </a:r>
                      <a:r>
                        <a:rPr lang="en-US" sz="2400" baseline="0" dirty="0">
                          <a:latin typeface="Trebuchet MS" panose="020B0603020202020204" pitchFamily="34" charset="0"/>
                        </a:rPr>
                        <a:t> in society requirements from forests</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7873162"/>
                  </a:ext>
                </a:extLst>
              </a:tr>
              <a:tr h="490824">
                <a:tc>
                  <a:txBody>
                    <a:bodyPr/>
                    <a:lstStyle/>
                    <a:p>
                      <a:pPr algn="ctr"/>
                      <a:endParaRPr lang="en-US" sz="2400" dirty="0">
                        <a:latin typeface="Trebuchet MS" panose="020B0603020202020204" pitchFamily="34" charset="0"/>
                      </a:endParaRPr>
                    </a:p>
                    <a:p>
                      <a:pPr algn="ctr"/>
                      <a:endParaRPr lang="en-US" sz="2400" dirty="0">
                        <a:latin typeface="Trebuchet MS" panose="020B0603020202020204" pitchFamily="34" charset="0"/>
                      </a:endParaRPr>
                    </a:p>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1763096"/>
                  </a:ext>
                </a:extLst>
              </a:tr>
              <a:tr h="490824">
                <a:tc>
                  <a:txBody>
                    <a:bodyPr/>
                    <a:lstStyle/>
                    <a:p>
                      <a:pPr algn="ctr"/>
                      <a:r>
                        <a:rPr lang="en-US" sz="3200" b="1" dirty="0">
                          <a:solidFill>
                            <a:srgbClr val="008000"/>
                          </a:solidFill>
                          <a:latin typeface="Trebuchet MS" panose="020B0603020202020204" pitchFamily="34" charset="0"/>
                        </a:rPr>
                        <a:t>EVOLUTION OF FOREST GROWTH MODELS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3535306"/>
                  </a:ext>
                </a:extLst>
              </a:tr>
            </a:tbl>
          </a:graphicData>
        </a:graphic>
      </p:graphicFrame>
      <p:sp>
        <p:nvSpPr>
          <p:cNvPr id="9" name="Text Box 13"/>
          <p:cNvSpPr txBox="1">
            <a:spLocks noChangeArrowheads="1"/>
          </p:cNvSpPr>
          <p:nvPr/>
        </p:nvSpPr>
        <p:spPr bwMode="auto">
          <a:xfrm>
            <a:off x="5938838" y="2967336"/>
            <a:ext cx="488466"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0" name="Text Box 13"/>
          <p:cNvSpPr txBox="1">
            <a:spLocks noChangeArrowheads="1"/>
          </p:cNvSpPr>
          <p:nvPr/>
        </p:nvSpPr>
        <p:spPr bwMode="auto">
          <a:xfrm>
            <a:off x="5922070" y="3933057"/>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1" name="Text Box 13"/>
          <p:cNvSpPr txBox="1">
            <a:spLocks noChangeArrowheads="1"/>
          </p:cNvSpPr>
          <p:nvPr/>
        </p:nvSpPr>
        <p:spPr bwMode="auto">
          <a:xfrm>
            <a:off x="5951984" y="1988841"/>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2" name="Text Box 13"/>
          <p:cNvSpPr txBox="1">
            <a:spLocks noChangeArrowheads="1"/>
          </p:cNvSpPr>
          <p:nvPr/>
        </p:nvSpPr>
        <p:spPr bwMode="auto">
          <a:xfrm>
            <a:off x="5951984" y="1052737"/>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3" name="AutoShape 9"/>
          <p:cNvSpPr>
            <a:spLocks noChangeArrowheads="1"/>
          </p:cNvSpPr>
          <p:nvPr/>
        </p:nvSpPr>
        <p:spPr bwMode="auto">
          <a:xfrm>
            <a:off x="5951984" y="5056835"/>
            <a:ext cx="360362" cy="947738"/>
          </a:xfrm>
          <a:prstGeom prst="downArrow">
            <a:avLst>
              <a:gd name="adj1" fmla="val 50000"/>
              <a:gd name="adj2" fmla="val 65749"/>
            </a:avLst>
          </a:pr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lstStyle/>
          <a:p>
            <a:endParaRPr lang="en-GB"/>
          </a:p>
        </p:txBody>
      </p:sp>
      <p:sp>
        <p:nvSpPr>
          <p:cNvPr id="8" name="Rectangle 7"/>
          <p:cNvSpPr/>
          <p:nvPr/>
        </p:nvSpPr>
        <p:spPr>
          <a:xfrm>
            <a:off x="1847850" y="3429001"/>
            <a:ext cx="8496300" cy="316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41560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1847850" y="548680"/>
          <a:ext cx="8496300" cy="6118008"/>
        </p:xfrm>
        <a:graphic>
          <a:graphicData uri="http://schemas.openxmlformats.org/drawingml/2006/table">
            <a:tbl>
              <a:tblPr firstRow="1" bandRow="1">
                <a:tableStyleId>{8799B23B-EC83-4686-B30A-512413B5E67A}</a:tableStyleId>
              </a:tblPr>
              <a:tblGrid>
                <a:gridCol w="8496300">
                  <a:extLst>
                    <a:ext uri="{9D8B030D-6E8A-4147-A177-3AD203B41FA5}">
                      <a16:colId xmlns:a16="http://schemas.microsoft.com/office/drawing/2014/main" val="2064162189"/>
                    </a:ext>
                  </a:extLst>
                </a:gridCol>
              </a:tblGrid>
              <a:tr h="4908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Forestry and forest management evolution</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27107876"/>
                  </a:ext>
                </a:extLst>
              </a:tr>
              <a:tr h="373053">
                <a:tc>
                  <a:txBody>
                    <a:bodyPr/>
                    <a:lstStyle/>
                    <a:p>
                      <a:pPr algn="ctr"/>
                      <a:endParaRPr lang="pt-PT" sz="2400" b="1" dirty="0">
                        <a:solidFill>
                          <a:srgbClr val="008000"/>
                        </a:solidFill>
                        <a:latin typeface="Trebuchet MS" panose="020B0603020202020204" pitchFamily="34"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5057840"/>
                  </a:ext>
                </a:extLst>
              </a:tr>
              <a:tr h="490824">
                <a:tc>
                  <a:txBody>
                    <a:bodyPr/>
                    <a:lstStyle/>
                    <a:p>
                      <a:pPr algn="ctr"/>
                      <a:r>
                        <a:rPr lang="en-US" sz="2400" dirty="0">
                          <a:latin typeface="Trebuchet MS" panose="020B0603020202020204" pitchFamily="34" charset="0"/>
                        </a:rPr>
                        <a:t>Increased knowledge about ecosystems functioning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709832"/>
                  </a:ext>
                </a:extLst>
              </a:tr>
              <a:tr h="4331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2400" b="1" i="0" u="none" strike="noStrike" kern="1200" cap="none" spc="0" normalizeH="0" baseline="0" noProof="0" dirty="0">
                        <a:ln>
                          <a:noFill/>
                        </a:ln>
                        <a:solidFill>
                          <a:srgbClr val="008000"/>
                        </a:solidFill>
                        <a:effectLst/>
                        <a:uLnTx/>
                        <a:uFillTx/>
                        <a:latin typeface="Trebuchet MS" panose="020B060302020202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5871202"/>
                  </a:ext>
                </a:extLst>
              </a:tr>
              <a:tr h="490824">
                <a:tc>
                  <a:txBody>
                    <a:bodyPr/>
                    <a:lstStyle/>
                    <a:p>
                      <a:pPr algn="ctr"/>
                      <a:r>
                        <a:rPr lang="pt-PT" sz="2400" dirty="0" err="1">
                          <a:latin typeface="Trebuchet MS" panose="020B0603020202020204" pitchFamily="34" charset="0"/>
                        </a:rPr>
                        <a:t>Technology</a:t>
                      </a:r>
                      <a:r>
                        <a:rPr lang="pt-PT" sz="2400" dirty="0">
                          <a:latin typeface="Trebuchet MS" panose="020B0603020202020204" pitchFamily="34" charset="0"/>
                        </a:rPr>
                        <a:t> </a:t>
                      </a:r>
                      <a:r>
                        <a:rPr lang="pt-PT" sz="2400" dirty="0" err="1">
                          <a:latin typeface="Trebuchet MS" panose="020B0603020202020204" pitchFamily="34" charset="0"/>
                        </a:rPr>
                        <a:t>development</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30549552"/>
                  </a:ext>
                </a:extLst>
              </a:tr>
              <a:tr h="490824">
                <a:tc>
                  <a:txBody>
                    <a:bodyPr/>
                    <a:lstStyle/>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9110112"/>
                  </a:ext>
                </a:extLst>
              </a:tr>
              <a:tr h="490824">
                <a:tc>
                  <a:txBody>
                    <a:bodyPr/>
                    <a:lstStyle/>
                    <a:p>
                      <a:pPr algn="ctr"/>
                      <a:r>
                        <a:rPr lang="en-US" sz="2400" dirty="0">
                          <a:latin typeface="Trebuchet MS" panose="020B0603020202020204" pitchFamily="34" charset="0"/>
                        </a:rPr>
                        <a:t>Climate change</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1786956"/>
                  </a:ext>
                </a:extLst>
              </a:tr>
              <a:tr h="490824">
                <a:tc>
                  <a:txBody>
                    <a:bodyPr/>
                    <a:lstStyle/>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322970"/>
                  </a:ext>
                </a:extLst>
              </a:tr>
              <a:tr h="490824">
                <a:tc>
                  <a:txBody>
                    <a:bodyPr/>
                    <a:lstStyle/>
                    <a:p>
                      <a:pPr algn="ctr"/>
                      <a:r>
                        <a:rPr lang="en-US" sz="2400" dirty="0">
                          <a:latin typeface="Trebuchet MS" panose="020B0603020202020204" pitchFamily="34" charset="0"/>
                        </a:rPr>
                        <a:t>Change</a:t>
                      </a:r>
                      <a:r>
                        <a:rPr lang="en-US" sz="2400" baseline="0" dirty="0">
                          <a:latin typeface="Trebuchet MS" panose="020B0603020202020204" pitchFamily="34" charset="0"/>
                        </a:rPr>
                        <a:t> in society requirements from forests</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7873162"/>
                  </a:ext>
                </a:extLst>
              </a:tr>
              <a:tr h="490824">
                <a:tc>
                  <a:txBody>
                    <a:bodyPr/>
                    <a:lstStyle/>
                    <a:p>
                      <a:pPr algn="ctr"/>
                      <a:endParaRPr lang="en-US" sz="2400" dirty="0">
                        <a:latin typeface="Trebuchet MS" panose="020B0603020202020204" pitchFamily="34" charset="0"/>
                      </a:endParaRPr>
                    </a:p>
                    <a:p>
                      <a:pPr algn="ctr"/>
                      <a:endParaRPr lang="en-US" sz="2400" dirty="0">
                        <a:latin typeface="Trebuchet MS" panose="020B0603020202020204" pitchFamily="34" charset="0"/>
                      </a:endParaRPr>
                    </a:p>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1763096"/>
                  </a:ext>
                </a:extLst>
              </a:tr>
              <a:tr h="490824">
                <a:tc>
                  <a:txBody>
                    <a:bodyPr/>
                    <a:lstStyle/>
                    <a:p>
                      <a:pPr algn="ctr"/>
                      <a:r>
                        <a:rPr lang="en-US" sz="3200" b="1" dirty="0">
                          <a:solidFill>
                            <a:srgbClr val="008000"/>
                          </a:solidFill>
                          <a:latin typeface="Trebuchet MS" panose="020B0603020202020204" pitchFamily="34" charset="0"/>
                        </a:rPr>
                        <a:t>EVOLUTION OF FOREST GROWTH MODELS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3535306"/>
                  </a:ext>
                </a:extLst>
              </a:tr>
            </a:tbl>
          </a:graphicData>
        </a:graphic>
      </p:graphicFrame>
      <p:sp>
        <p:nvSpPr>
          <p:cNvPr id="9" name="Text Box 13"/>
          <p:cNvSpPr txBox="1">
            <a:spLocks noChangeArrowheads="1"/>
          </p:cNvSpPr>
          <p:nvPr/>
        </p:nvSpPr>
        <p:spPr bwMode="auto">
          <a:xfrm>
            <a:off x="5938838" y="2967336"/>
            <a:ext cx="488466"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0" name="Text Box 13"/>
          <p:cNvSpPr txBox="1">
            <a:spLocks noChangeArrowheads="1"/>
          </p:cNvSpPr>
          <p:nvPr/>
        </p:nvSpPr>
        <p:spPr bwMode="auto">
          <a:xfrm>
            <a:off x="5922070" y="3933057"/>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1" name="Text Box 13"/>
          <p:cNvSpPr txBox="1">
            <a:spLocks noChangeArrowheads="1"/>
          </p:cNvSpPr>
          <p:nvPr/>
        </p:nvSpPr>
        <p:spPr bwMode="auto">
          <a:xfrm>
            <a:off x="5951984" y="1988841"/>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2" name="Text Box 13"/>
          <p:cNvSpPr txBox="1">
            <a:spLocks noChangeArrowheads="1"/>
          </p:cNvSpPr>
          <p:nvPr/>
        </p:nvSpPr>
        <p:spPr bwMode="auto">
          <a:xfrm>
            <a:off x="5951984" y="1052737"/>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3" name="AutoShape 9"/>
          <p:cNvSpPr>
            <a:spLocks noChangeArrowheads="1"/>
          </p:cNvSpPr>
          <p:nvPr/>
        </p:nvSpPr>
        <p:spPr bwMode="auto">
          <a:xfrm>
            <a:off x="5951984" y="5056835"/>
            <a:ext cx="360362" cy="947738"/>
          </a:xfrm>
          <a:prstGeom prst="downArrow">
            <a:avLst>
              <a:gd name="adj1" fmla="val 50000"/>
              <a:gd name="adj2" fmla="val 65749"/>
            </a:avLst>
          </a:pr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lstStyle/>
          <a:p>
            <a:endParaRPr lang="en-GB"/>
          </a:p>
        </p:txBody>
      </p:sp>
      <p:sp>
        <p:nvSpPr>
          <p:cNvPr id="8" name="Rectangle 7"/>
          <p:cNvSpPr/>
          <p:nvPr/>
        </p:nvSpPr>
        <p:spPr>
          <a:xfrm>
            <a:off x="1847850" y="4394721"/>
            <a:ext cx="8496300" cy="2202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87719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1847850" y="548680"/>
          <a:ext cx="8496300" cy="6118008"/>
        </p:xfrm>
        <a:graphic>
          <a:graphicData uri="http://schemas.openxmlformats.org/drawingml/2006/table">
            <a:tbl>
              <a:tblPr firstRow="1" bandRow="1">
                <a:tableStyleId>{8799B23B-EC83-4686-B30A-512413B5E67A}</a:tableStyleId>
              </a:tblPr>
              <a:tblGrid>
                <a:gridCol w="8496300">
                  <a:extLst>
                    <a:ext uri="{9D8B030D-6E8A-4147-A177-3AD203B41FA5}">
                      <a16:colId xmlns:a16="http://schemas.microsoft.com/office/drawing/2014/main" val="2064162189"/>
                    </a:ext>
                  </a:extLst>
                </a:gridCol>
              </a:tblGrid>
              <a:tr h="4908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Forestry and forest management evolution</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27107876"/>
                  </a:ext>
                </a:extLst>
              </a:tr>
              <a:tr h="373053">
                <a:tc>
                  <a:txBody>
                    <a:bodyPr/>
                    <a:lstStyle/>
                    <a:p>
                      <a:pPr algn="ctr"/>
                      <a:endParaRPr lang="pt-PT" sz="2400" b="1" dirty="0">
                        <a:solidFill>
                          <a:srgbClr val="008000"/>
                        </a:solidFill>
                        <a:latin typeface="Trebuchet MS" panose="020B0603020202020204" pitchFamily="34"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5057840"/>
                  </a:ext>
                </a:extLst>
              </a:tr>
              <a:tr h="490824">
                <a:tc>
                  <a:txBody>
                    <a:bodyPr/>
                    <a:lstStyle/>
                    <a:p>
                      <a:pPr algn="ctr"/>
                      <a:r>
                        <a:rPr lang="en-US" sz="2400" dirty="0">
                          <a:latin typeface="Trebuchet MS" panose="020B0603020202020204" pitchFamily="34" charset="0"/>
                        </a:rPr>
                        <a:t>Increased knowledge about ecosystems functioning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709832"/>
                  </a:ext>
                </a:extLst>
              </a:tr>
              <a:tr h="4331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2400" b="1" i="0" u="none" strike="noStrike" kern="1200" cap="none" spc="0" normalizeH="0" baseline="0" noProof="0" dirty="0">
                        <a:ln>
                          <a:noFill/>
                        </a:ln>
                        <a:solidFill>
                          <a:srgbClr val="008000"/>
                        </a:solidFill>
                        <a:effectLst/>
                        <a:uLnTx/>
                        <a:uFillTx/>
                        <a:latin typeface="Trebuchet MS" panose="020B060302020202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5871202"/>
                  </a:ext>
                </a:extLst>
              </a:tr>
              <a:tr h="490824">
                <a:tc>
                  <a:txBody>
                    <a:bodyPr/>
                    <a:lstStyle/>
                    <a:p>
                      <a:pPr algn="ctr"/>
                      <a:r>
                        <a:rPr lang="pt-PT" sz="2400" dirty="0" err="1">
                          <a:latin typeface="Trebuchet MS" panose="020B0603020202020204" pitchFamily="34" charset="0"/>
                        </a:rPr>
                        <a:t>Technology</a:t>
                      </a:r>
                      <a:r>
                        <a:rPr lang="pt-PT" sz="2400" dirty="0">
                          <a:latin typeface="Trebuchet MS" panose="020B0603020202020204" pitchFamily="34" charset="0"/>
                        </a:rPr>
                        <a:t> </a:t>
                      </a:r>
                      <a:r>
                        <a:rPr lang="pt-PT" sz="2400" dirty="0" err="1">
                          <a:latin typeface="Trebuchet MS" panose="020B0603020202020204" pitchFamily="34" charset="0"/>
                        </a:rPr>
                        <a:t>development</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30549552"/>
                  </a:ext>
                </a:extLst>
              </a:tr>
              <a:tr h="490824">
                <a:tc>
                  <a:txBody>
                    <a:bodyPr/>
                    <a:lstStyle/>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9110112"/>
                  </a:ext>
                </a:extLst>
              </a:tr>
              <a:tr h="490824">
                <a:tc>
                  <a:txBody>
                    <a:bodyPr/>
                    <a:lstStyle/>
                    <a:p>
                      <a:pPr algn="ctr"/>
                      <a:r>
                        <a:rPr lang="en-US" sz="2400" dirty="0">
                          <a:latin typeface="Trebuchet MS" panose="020B0603020202020204" pitchFamily="34" charset="0"/>
                        </a:rPr>
                        <a:t>Climate change</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1786956"/>
                  </a:ext>
                </a:extLst>
              </a:tr>
              <a:tr h="490824">
                <a:tc>
                  <a:txBody>
                    <a:bodyPr/>
                    <a:lstStyle/>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322970"/>
                  </a:ext>
                </a:extLst>
              </a:tr>
              <a:tr h="490824">
                <a:tc>
                  <a:txBody>
                    <a:bodyPr/>
                    <a:lstStyle/>
                    <a:p>
                      <a:pPr algn="ctr"/>
                      <a:r>
                        <a:rPr lang="en-US" sz="2400" dirty="0">
                          <a:latin typeface="Trebuchet MS" panose="020B0603020202020204" pitchFamily="34" charset="0"/>
                        </a:rPr>
                        <a:t>Change</a:t>
                      </a:r>
                      <a:r>
                        <a:rPr lang="en-US" sz="2400" baseline="0" dirty="0">
                          <a:latin typeface="Trebuchet MS" panose="020B0603020202020204" pitchFamily="34" charset="0"/>
                        </a:rPr>
                        <a:t> in society requirements from forests</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7873162"/>
                  </a:ext>
                </a:extLst>
              </a:tr>
              <a:tr h="490824">
                <a:tc>
                  <a:txBody>
                    <a:bodyPr/>
                    <a:lstStyle/>
                    <a:p>
                      <a:pPr algn="ctr"/>
                      <a:endParaRPr lang="en-US" sz="2400" dirty="0">
                        <a:latin typeface="Trebuchet MS" panose="020B0603020202020204" pitchFamily="34" charset="0"/>
                      </a:endParaRPr>
                    </a:p>
                    <a:p>
                      <a:pPr algn="ctr"/>
                      <a:endParaRPr lang="en-US" sz="2400" dirty="0">
                        <a:latin typeface="Trebuchet MS" panose="020B0603020202020204" pitchFamily="34" charset="0"/>
                      </a:endParaRPr>
                    </a:p>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1763096"/>
                  </a:ext>
                </a:extLst>
              </a:tr>
              <a:tr h="490824">
                <a:tc>
                  <a:txBody>
                    <a:bodyPr/>
                    <a:lstStyle/>
                    <a:p>
                      <a:pPr algn="ctr"/>
                      <a:r>
                        <a:rPr lang="en-US" sz="3200" b="1" dirty="0">
                          <a:solidFill>
                            <a:srgbClr val="008000"/>
                          </a:solidFill>
                          <a:latin typeface="Trebuchet MS" panose="020B0603020202020204" pitchFamily="34" charset="0"/>
                        </a:rPr>
                        <a:t>EVOLUTION OF FOREST GROWTH MODELS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3535306"/>
                  </a:ext>
                </a:extLst>
              </a:tr>
            </a:tbl>
          </a:graphicData>
        </a:graphic>
      </p:graphicFrame>
      <p:sp>
        <p:nvSpPr>
          <p:cNvPr id="9" name="Text Box 13"/>
          <p:cNvSpPr txBox="1">
            <a:spLocks noChangeArrowheads="1"/>
          </p:cNvSpPr>
          <p:nvPr/>
        </p:nvSpPr>
        <p:spPr bwMode="auto">
          <a:xfrm>
            <a:off x="5938838" y="2967336"/>
            <a:ext cx="488466"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0" name="Text Box 13"/>
          <p:cNvSpPr txBox="1">
            <a:spLocks noChangeArrowheads="1"/>
          </p:cNvSpPr>
          <p:nvPr/>
        </p:nvSpPr>
        <p:spPr bwMode="auto">
          <a:xfrm>
            <a:off x="5922070" y="3933057"/>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1" name="Text Box 13"/>
          <p:cNvSpPr txBox="1">
            <a:spLocks noChangeArrowheads="1"/>
          </p:cNvSpPr>
          <p:nvPr/>
        </p:nvSpPr>
        <p:spPr bwMode="auto">
          <a:xfrm>
            <a:off x="5951984" y="1988841"/>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2" name="Text Box 13"/>
          <p:cNvSpPr txBox="1">
            <a:spLocks noChangeArrowheads="1"/>
          </p:cNvSpPr>
          <p:nvPr/>
        </p:nvSpPr>
        <p:spPr bwMode="auto">
          <a:xfrm>
            <a:off x="5951984" y="1052737"/>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3" name="AutoShape 9"/>
          <p:cNvSpPr>
            <a:spLocks noChangeArrowheads="1"/>
          </p:cNvSpPr>
          <p:nvPr/>
        </p:nvSpPr>
        <p:spPr bwMode="auto">
          <a:xfrm>
            <a:off x="5951984" y="5056835"/>
            <a:ext cx="360362" cy="947738"/>
          </a:xfrm>
          <a:prstGeom prst="downArrow">
            <a:avLst>
              <a:gd name="adj1" fmla="val 50000"/>
              <a:gd name="adj2" fmla="val 65749"/>
            </a:avLst>
          </a:pr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lstStyle/>
          <a:p>
            <a:endParaRPr lang="en-GB"/>
          </a:p>
        </p:txBody>
      </p:sp>
      <p:sp>
        <p:nvSpPr>
          <p:cNvPr id="8" name="Rectangle 7"/>
          <p:cNvSpPr/>
          <p:nvPr/>
        </p:nvSpPr>
        <p:spPr>
          <a:xfrm>
            <a:off x="1847850" y="6093296"/>
            <a:ext cx="8496300" cy="504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15280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1847850" y="548680"/>
          <a:ext cx="8496300" cy="6118008"/>
        </p:xfrm>
        <a:graphic>
          <a:graphicData uri="http://schemas.openxmlformats.org/drawingml/2006/table">
            <a:tbl>
              <a:tblPr firstRow="1" bandRow="1">
                <a:tableStyleId>{8799B23B-EC83-4686-B30A-512413B5E67A}</a:tableStyleId>
              </a:tblPr>
              <a:tblGrid>
                <a:gridCol w="8496300">
                  <a:extLst>
                    <a:ext uri="{9D8B030D-6E8A-4147-A177-3AD203B41FA5}">
                      <a16:colId xmlns:a16="http://schemas.microsoft.com/office/drawing/2014/main" val="2064162189"/>
                    </a:ext>
                  </a:extLst>
                </a:gridCol>
              </a:tblGrid>
              <a:tr h="4908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Forestry and forest management evolution</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27107876"/>
                  </a:ext>
                </a:extLst>
              </a:tr>
              <a:tr h="373053">
                <a:tc>
                  <a:txBody>
                    <a:bodyPr/>
                    <a:lstStyle/>
                    <a:p>
                      <a:pPr algn="ctr"/>
                      <a:endParaRPr lang="pt-PT" sz="2400" b="1" dirty="0">
                        <a:solidFill>
                          <a:srgbClr val="008000"/>
                        </a:solidFill>
                        <a:latin typeface="Trebuchet MS" panose="020B0603020202020204" pitchFamily="34" charset="0"/>
                      </a:endParaRPr>
                    </a:p>
                  </a:txBody>
                  <a:tcPr>
                    <a:lnL w="12700" cmpd="sng">
                      <a:noFill/>
                    </a:lnL>
                    <a:lnR w="12700" cmpd="sng">
                      <a:noFill/>
                    </a:lnR>
                    <a:lnT w="254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5057840"/>
                  </a:ext>
                </a:extLst>
              </a:tr>
              <a:tr h="490824">
                <a:tc>
                  <a:txBody>
                    <a:bodyPr/>
                    <a:lstStyle/>
                    <a:p>
                      <a:pPr algn="ctr"/>
                      <a:r>
                        <a:rPr lang="en-US" sz="2400" dirty="0">
                          <a:latin typeface="Trebuchet MS" panose="020B0603020202020204" pitchFamily="34" charset="0"/>
                        </a:rPr>
                        <a:t>Increased knowledge about ecosystems functioning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709832"/>
                  </a:ext>
                </a:extLst>
              </a:tr>
              <a:tr h="4331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2400" b="1" i="0" u="none" strike="noStrike" kern="1200" cap="none" spc="0" normalizeH="0" baseline="0" noProof="0" dirty="0">
                        <a:ln>
                          <a:noFill/>
                        </a:ln>
                        <a:solidFill>
                          <a:srgbClr val="008000"/>
                        </a:solidFill>
                        <a:effectLst/>
                        <a:uLnTx/>
                        <a:uFillTx/>
                        <a:latin typeface="Trebuchet MS" panose="020B060302020202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5871202"/>
                  </a:ext>
                </a:extLst>
              </a:tr>
              <a:tr h="490824">
                <a:tc>
                  <a:txBody>
                    <a:bodyPr/>
                    <a:lstStyle/>
                    <a:p>
                      <a:pPr algn="ctr"/>
                      <a:r>
                        <a:rPr lang="pt-PT" sz="2400" dirty="0" err="1">
                          <a:latin typeface="Trebuchet MS" panose="020B0603020202020204" pitchFamily="34" charset="0"/>
                        </a:rPr>
                        <a:t>Technology</a:t>
                      </a:r>
                      <a:r>
                        <a:rPr lang="pt-PT" sz="2400" dirty="0">
                          <a:latin typeface="Trebuchet MS" panose="020B0603020202020204" pitchFamily="34" charset="0"/>
                        </a:rPr>
                        <a:t> </a:t>
                      </a:r>
                      <a:r>
                        <a:rPr lang="pt-PT" sz="2400" dirty="0" err="1">
                          <a:latin typeface="Trebuchet MS" panose="020B0603020202020204" pitchFamily="34" charset="0"/>
                        </a:rPr>
                        <a:t>development</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30549552"/>
                  </a:ext>
                </a:extLst>
              </a:tr>
              <a:tr h="490824">
                <a:tc>
                  <a:txBody>
                    <a:bodyPr/>
                    <a:lstStyle/>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9110112"/>
                  </a:ext>
                </a:extLst>
              </a:tr>
              <a:tr h="490824">
                <a:tc>
                  <a:txBody>
                    <a:bodyPr/>
                    <a:lstStyle/>
                    <a:p>
                      <a:pPr algn="ctr"/>
                      <a:r>
                        <a:rPr lang="en-US" sz="2400" dirty="0">
                          <a:latin typeface="Trebuchet MS" panose="020B0603020202020204" pitchFamily="34" charset="0"/>
                        </a:rPr>
                        <a:t>Climate change</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1786956"/>
                  </a:ext>
                </a:extLst>
              </a:tr>
              <a:tr h="490824">
                <a:tc>
                  <a:txBody>
                    <a:bodyPr/>
                    <a:lstStyle/>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322970"/>
                  </a:ext>
                </a:extLst>
              </a:tr>
              <a:tr h="490824">
                <a:tc>
                  <a:txBody>
                    <a:bodyPr/>
                    <a:lstStyle/>
                    <a:p>
                      <a:pPr algn="ctr"/>
                      <a:r>
                        <a:rPr lang="en-US" sz="2400" dirty="0">
                          <a:latin typeface="Trebuchet MS" panose="020B0603020202020204" pitchFamily="34" charset="0"/>
                        </a:rPr>
                        <a:t>Change</a:t>
                      </a:r>
                      <a:r>
                        <a:rPr lang="en-US" sz="2400" baseline="0" dirty="0">
                          <a:latin typeface="Trebuchet MS" panose="020B0603020202020204" pitchFamily="34" charset="0"/>
                        </a:rPr>
                        <a:t> in society requirements from forests</a:t>
                      </a: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07873162"/>
                  </a:ext>
                </a:extLst>
              </a:tr>
              <a:tr h="490824">
                <a:tc>
                  <a:txBody>
                    <a:bodyPr/>
                    <a:lstStyle/>
                    <a:p>
                      <a:pPr algn="ctr"/>
                      <a:endParaRPr lang="en-US" sz="2400" dirty="0">
                        <a:latin typeface="Trebuchet MS" panose="020B0603020202020204" pitchFamily="34" charset="0"/>
                      </a:endParaRPr>
                    </a:p>
                    <a:p>
                      <a:pPr algn="ctr"/>
                      <a:endParaRPr lang="en-US" sz="2400" dirty="0">
                        <a:latin typeface="Trebuchet MS" panose="020B0603020202020204" pitchFamily="34" charset="0"/>
                      </a:endParaRPr>
                    </a:p>
                    <a:p>
                      <a:pPr algn="ctr"/>
                      <a:endParaRPr lang="pt-PT" sz="2400" dirty="0">
                        <a:latin typeface="Trebuchet MS" panose="020B06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1763096"/>
                  </a:ext>
                </a:extLst>
              </a:tr>
              <a:tr h="490824">
                <a:tc>
                  <a:txBody>
                    <a:bodyPr/>
                    <a:lstStyle/>
                    <a:p>
                      <a:pPr algn="ctr"/>
                      <a:r>
                        <a:rPr lang="en-US" sz="3200" b="1" dirty="0">
                          <a:solidFill>
                            <a:srgbClr val="008000"/>
                          </a:solidFill>
                          <a:latin typeface="Trebuchet MS" panose="020B0603020202020204" pitchFamily="34" charset="0"/>
                        </a:rPr>
                        <a:t>EVOLUTION OF FOREST GROWTH MODELS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3535306"/>
                  </a:ext>
                </a:extLst>
              </a:tr>
            </a:tbl>
          </a:graphicData>
        </a:graphic>
      </p:graphicFrame>
      <p:sp>
        <p:nvSpPr>
          <p:cNvPr id="9" name="Text Box 13"/>
          <p:cNvSpPr txBox="1">
            <a:spLocks noChangeArrowheads="1"/>
          </p:cNvSpPr>
          <p:nvPr/>
        </p:nvSpPr>
        <p:spPr bwMode="auto">
          <a:xfrm>
            <a:off x="5938838" y="2967336"/>
            <a:ext cx="488466"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0" name="Text Box 13"/>
          <p:cNvSpPr txBox="1">
            <a:spLocks noChangeArrowheads="1"/>
          </p:cNvSpPr>
          <p:nvPr/>
        </p:nvSpPr>
        <p:spPr bwMode="auto">
          <a:xfrm>
            <a:off x="5922070" y="3933057"/>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1" name="Text Box 13"/>
          <p:cNvSpPr txBox="1">
            <a:spLocks noChangeArrowheads="1"/>
          </p:cNvSpPr>
          <p:nvPr/>
        </p:nvSpPr>
        <p:spPr bwMode="auto">
          <a:xfrm>
            <a:off x="5951984" y="1988841"/>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2" name="Text Box 13"/>
          <p:cNvSpPr txBox="1">
            <a:spLocks noChangeArrowheads="1"/>
          </p:cNvSpPr>
          <p:nvPr/>
        </p:nvSpPr>
        <p:spPr bwMode="auto">
          <a:xfrm>
            <a:off x="5951984" y="1052737"/>
            <a:ext cx="46196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square" anchor="ctr">
            <a:spAutoFit/>
          </a:bodyPr>
          <a:lstStyle/>
          <a:p>
            <a:pPr algn="ctr"/>
            <a:r>
              <a:rPr lang="en-GB" sz="2400" dirty="0">
                <a:solidFill>
                  <a:srgbClr val="008000"/>
                </a:solidFill>
                <a:latin typeface="Tahoma" pitchFamily="34" charset="0"/>
                <a:sym typeface="Wingdings 2" pitchFamily="18" charset="2"/>
              </a:rPr>
              <a:t></a:t>
            </a:r>
          </a:p>
        </p:txBody>
      </p:sp>
      <p:sp>
        <p:nvSpPr>
          <p:cNvPr id="13" name="AutoShape 9"/>
          <p:cNvSpPr>
            <a:spLocks noChangeArrowheads="1"/>
          </p:cNvSpPr>
          <p:nvPr/>
        </p:nvSpPr>
        <p:spPr bwMode="auto">
          <a:xfrm>
            <a:off x="5951984" y="5056835"/>
            <a:ext cx="360362" cy="947738"/>
          </a:xfrm>
          <a:prstGeom prst="downArrow">
            <a:avLst>
              <a:gd name="adj1" fmla="val 50000"/>
              <a:gd name="adj2" fmla="val 65749"/>
            </a:avLst>
          </a:pr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lstStyle/>
          <a:p>
            <a:endParaRPr lang="en-GB"/>
          </a:p>
        </p:txBody>
      </p:sp>
    </p:spTree>
    <p:extLst>
      <p:ext uri="{BB962C8B-B14F-4D97-AF65-F5344CB8AC3E}">
        <p14:creationId xmlns:p14="http://schemas.microsoft.com/office/powerpoint/2010/main" val="12569365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3470" name="Text Box 14"/>
          <p:cNvSpPr txBox="1">
            <a:spLocks noChangeArrowheads="1"/>
          </p:cNvSpPr>
          <p:nvPr/>
        </p:nvSpPr>
        <p:spPr bwMode="auto">
          <a:xfrm>
            <a:off x="8472544" y="3789040"/>
            <a:ext cx="2520000" cy="1200150"/>
          </a:xfrm>
          <a:prstGeom prst="rect">
            <a:avLst/>
          </a:prstGeom>
          <a:solidFill>
            <a:schemeClr val="accent2">
              <a:lumMod val="20000"/>
              <a:lumOff val="80000"/>
            </a:schemeClr>
          </a:solidFill>
          <a:ln w="76200">
            <a:solidFill>
              <a:srgbClr val="006600"/>
            </a:solidFill>
            <a:miter lim="800000"/>
            <a:headEnd type="none" w="sm" len="sm"/>
            <a:tailEnd type="none" w="sm" len="sm"/>
          </a:ln>
          <a:effectLs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en-GB" b="1" dirty="0">
                <a:solidFill>
                  <a:srgbClr val="006600"/>
                </a:solidFill>
                <a:latin typeface="Trebuchet MS" panose="020B0603020202020204" pitchFamily="34" charset="0"/>
              </a:rPr>
              <a:t>Process based models</a:t>
            </a:r>
          </a:p>
          <a:p>
            <a:pPr algn="ctr"/>
            <a:endParaRPr lang="en-GB" b="1" dirty="0">
              <a:latin typeface="Trebuchet MS" panose="020B0603020202020204" pitchFamily="34" charset="0"/>
            </a:endParaRPr>
          </a:p>
        </p:txBody>
      </p:sp>
      <p:sp>
        <p:nvSpPr>
          <p:cNvPr id="403461" name="Text Box 5"/>
          <p:cNvSpPr txBox="1">
            <a:spLocks noChangeArrowheads="1"/>
          </p:cNvSpPr>
          <p:nvPr/>
        </p:nvSpPr>
        <p:spPr bwMode="auto">
          <a:xfrm>
            <a:off x="767688" y="3789040"/>
            <a:ext cx="2520000" cy="1200329"/>
          </a:xfrm>
          <a:prstGeom prst="rect">
            <a:avLst/>
          </a:prstGeom>
          <a:solidFill>
            <a:schemeClr val="accent2">
              <a:lumMod val="20000"/>
              <a:lumOff val="80000"/>
            </a:schemeClr>
          </a:solidFill>
          <a:ln w="76200">
            <a:solidFill>
              <a:srgbClr val="006600"/>
            </a:solidFill>
            <a:miter lim="800000"/>
            <a:headEnd type="none" w="sm" len="sm"/>
            <a:tailEnd type="none" w="sm" len="sm"/>
          </a:ln>
          <a:effectLs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en-GB" b="1" dirty="0">
                <a:solidFill>
                  <a:srgbClr val="006600"/>
                </a:solidFill>
                <a:latin typeface="Trebuchet MS" panose="020B0603020202020204" pitchFamily="34" charset="0"/>
              </a:rPr>
              <a:t>Empirical growth and yield models</a:t>
            </a:r>
          </a:p>
        </p:txBody>
      </p:sp>
      <p:sp>
        <p:nvSpPr>
          <p:cNvPr id="403462" name="Line 6"/>
          <p:cNvSpPr>
            <a:spLocks noChangeShapeType="1"/>
          </p:cNvSpPr>
          <p:nvPr/>
        </p:nvSpPr>
        <p:spPr bwMode="auto">
          <a:xfrm>
            <a:off x="2120884" y="2282732"/>
            <a:ext cx="0" cy="1440000"/>
          </a:xfrm>
          <a:prstGeom prst="line">
            <a:avLst/>
          </a:prstGeom>
          <a:noFill/>
          <a:ln w="76200">
            <a:solidFill>
              <a:srgbClr val="0066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a:latin typeface="Trebuchet MS" panose="020B0603020202020204" pitchFamily="34" charset="0"/>
            </a:endParaRPr>
          </a:p>
        </p:txBody>
      </p:sp>
      <p:sp>
        <p:nvSpPr>
          <p:cNvPr id="13" name="Text Box 5"/>
          <p:cNvSpPr txBox="1">
            <a:spLocks noChangeArrowheads="1"/>
          </p:cNvSpPr>
          <p:nvPr/>
        </p:nvSpPr>
        <p:spPr bwMode="auto">
          <a:xfrm>
            <a:off x="5581671" y="3789040"/>
            <a:ext cx="2530553" cy="1200329"/>
          </a:xfrm>
          <a:prstGeom prst="rect">
            <a:avLst/>
          </a:prstGeom>
          <a:solidFill>
            <a:schemeClr val="accent2">
              <a:lumMod val="20000"/>
              <a:lumOff val="80000"/>
            </a:schemeClr>
          </a:solidFill>
          <a:ln w="76200">
            <a:solidFill>
              <a:srgbClr val="006600"/>
            </a:solidFill>
            <a:miter lim="800000"/>
            <a:headEnd type="none" w="sm" len="sm"/>
            <a:tailEnd type="none" w="sm" len="sm"/>
          </a:ln>
          <a:effectLst/>
          <a:extLst/>
        </p:spPr>
        <p:txBody>
          <a:bodyPr wrap="squar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en-GB" b="1" dirty="0">
                <a:solidFill>
                  <a:srgbClr val="006600"/>
                </a:solidFill>
                <a:latin typeface="Trebuchet MS" panose="020B0603020202020204" pitchFamily="34" charset="0"/>
              </a:rPr>
              <a:t>Semi-empirical models</a:t>
            </a:r>
          </a:p>
          <a:p>
            <a:pPr algn="ctr"/>
            <a:r>
              <a:rPr lang="pt-PT" b="1" dirty="0">
                <a:solidFill>
                  <a:srgbClr val="006600"/>
                </a:solidFill>
                <a:latin typeface="Trebuchet MS" panose="020B0603020202020204" pitchFamily="34" charset="0"/>
              </a:rPr>
              <a:t>(LUE)</a:t>
            </a:r>
            <a:endParaRPr lang="en-GB" b="1" dirty="0">
              <a:latin typeface="Trebuchet MS" panose="020B0603020202020204" pitchFamily="34" charset="0"/>
            </a:endParaRPr>
          </a:p>
        </p:txBody>
      </p:sp>
      <p:sp>
        <p:nvSpPr>
          <p:cNvPr id="14" name="Line 6"/>
          <p:cNvSpPr>
            <a:spLocks noChangeShapeType="1"/>
          </p:cNvSpPr>
          <p:nvPr/>
        </p:nvSpPr>
        <p:spPr bwMode="auto">
          <a:xfrm>
            <a:off x="6807593" y="2282732"/>
            <a:ext cx="4938" cy="1440000"/>
          </a:xfrm>
          <a:prstGeom prst="line">
            <a:avLst/>
          </a:prstGeom>
          <a:noFill/>
          <a:ln w="76200">
            <a:solidFill>
              <a:srgbClr val="0066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a:latin typeface="Trebuchet MS" panose="020B0603020202020204" pitchFamily="34" charset="0"/>
            </a:endParaRPr>
          </a:p>
        </p:txBody>
      </p:sp>
      <p:sp>
        <p:nvSpPr>
          <p:cNvPr id="15" name="Rectangle 19"/>
          <p:cNvSpPr>
            <a:spLocks noChangeArrowheads="1"/>
          </p:cNvSpPr>
          <p:nvPr/>
        </p:nvSpPr>
        <p:spPr bwMode="auto">
          <a:xfrm>
            <a:off x="515380" y="1199468"/>
            <a:ext cx="11089232" cy="1041400"/>
          </a:xfrm>
          <a:prstGeom prst="rect">
            <a:avLst/>
          </a:prstGeom>
          <a:solidFill>
            <a:schemeClr val="bg1"/>
          </a:solidFill>
          <a:ln>
            <a:noFill/>
          </a:ln>
          <a:effectLst/>
          <a:extLst/>
        </p:spPr>
        <p:txBody>
          <a:bodyPr anchor="ctr"/>
          <a:lstStyle/>
          <a:p>
            <a:pPr algn="ctr"/>
            <a:r>
              <a:rPr lang="en-US" sz="3200" b="1" dirty="0">
                <a:solidFill>
                  <a:srgbClr val="006600"/>
                </a:solidFill>
                <a:latin typeface="Trebuchet MS" panose="020B0603020202020204" pitchFamily="34" charset="0"/>
              </a:rPr>
              <a:t>Classification according to the growth module</a:t>
            </a:r>
          </a:p>
          <a:p>
            <a:pPr algn="ctr"/>
            <a:r>
              <a:rPr lang="en-US" sz="3200" b="1" dirty="0">
                <a:solidFill>
                  <a:srgbClr val="006600"/>
                </a:solidFill>
                <a:latin typeface="Trebuchet MS" panose="020B0603020202020204" pitchFamily="34" charset="0"/>
              </a:rPr>
              <a:t>(to be used in practice all models need a static module) </a:t>
            </a:r>
          </a:p>
        </p:txBody>
      </p:sp>
      <p:sp>
        <p:nvSpPr>
          <p:cNvPr id="403475" name="Rectangle 19"/>
          <p:cNvSpPr>
            <a:spLocks noChangeArrowheads="1"/>
          </p:cNvSpPr>
          <p:nvPr/>
        </p:nvSpPr>
        <p:spPr bwMode="auto">
          <a:xfrm>
            <a:off x="1905000" y="152400"/>
            <a:ext cx="8382000" cy="1041400"/>
          </a:xfrm>
          <a:prstGeom prst="rect">
            <a:avLst/>
          </a:prstGeom>
          <a:solidFill>
            <a:srgbClr val="008000"/>
          </a:solidFill>
          <a:ln>
            <a:noFill/>
          </a:ln>
          <a:effectLst/>
          <a:extLs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b="1" dirty="0">
                <a:solidFill>
                  <a:schemeClr val="bg1"/>
                </a:solidFill>
                <a:latin typeface="Trebuchet MS" panose="020B0603020202020204" pitchFamily="34" charset="0"/>
              </a:rPr>
              <a:t>Forest growth models </a:t>
            </a:r>
          </a:p>
        </p:txBody>
      </p:sp>
      <p:sp>
        <p:nvSpPr>
          <p:cNvPr id="4" name="TextBox 3"/>
          <p:cNvSpPr txBox="1"/>
          <p:nvPr/>
        </p:nvSpPr>
        <p:spPr>
          <a:xfrm>
            <a:off x="5807968" y="5233234"/>
            <a:ext cx="2104914" cy="1384995"/>
          </a:xfrm>
          <a:prstGeom prst="rect">
            <a:avLst/>
          </a:prstGeom>
          <a:noFill/>
        </p:spPr>
        <p:txBody>
          <a:bodyPr wrap="square" rtlCol="0">
            <a:spAutoFit/>
          </a:bodyPr>
          <a:lstStyle/>
          <a:p>
            <a:pPr algn="ctr"/>
            <a:r>
              <a:rPr lang="en-GB" sz="2800" b="1" dirty="0">
                <a:solidFill>
                  <a:srgbClr val="FF0000"/>
                </a:solidFill>
                <a:latin typeface="Trebuchet MS" panose="020B0603020202020204" pitchFamily="34" charset="0"/>
              </a:rPr>
              <a:t>3PG</a:t>
            </a:r>
          </a:p>
          <a:p>
            <a:pPr algn="ctr"/>
            <a:r>
              <a:rPr lang="en-GB" sz="2800" b="1" dirty="0" err="1">
                <a:solidFill>
                  <a:srgbClr val="FF0000"/>
                </a:solidFill>
                <a:latin typeface="Trebuchet MS" panose="020B0603020202020204" pitchFamily="34" charset="0"/>
              </a:rPr>
              <a:t>YieldSAFE</a:t>
            </a:r>
            <a:endParaRPr lang="en-GB" sz="2800" b="1" dirty="0">
              <a:solidFill>
                <a:srgbClr val="FF0000"/>
              </a:solidFill>
              <a:latin typeface="Trebuchet MS" panose="020B0603020202020204" pitchFamily="34" charset="0"/>
            </a:endParaRPr>
          </a:p>
          <a:p>
            <a:pPr algn="ctr"/>
            <a:r>
              <a:rPr lang="en-GB" sz="2800" b="1" dirty="0">
                <a:solidFill>
                  <a:srgbClr val="FF0000"/>
                </a:solidFill>
                <a:latin typeface="Trebuchet MS" panose="020B0603020202020204" pitchFamily="34" charset="0"/>
              </a:rPr>
              <a:t>---</a:t>
            </a:r>
            <a:endParaRPr lang="pt-PT" sz="2800" b="1" dirty="0">
              <a:solidFill>
                <a:srgbClr val="FF0000"/>
              </a:solidFill>
              <a:latin typeface="Trebuchet MS" panose="020B0603020202020204" pitchFamily="34" charset="0"/>
            </a:endParaRPr>
          </a:p>
        </p:txBody>
      </p:sp>
      <p:sp>
        <p:nvSpPr>
          <p:cNvPr id="11" name="Line 6"/>
          <p:cNvSpPr>
            <a:spLocks noChangeShapeType="1"/>
          </p:cNvSpPr>
          <p:nvPr/>
        </p:nvSpPr>
        <p:spPr bwMode="auto">
          <a:xfrm>
            <a:off x="9691462" y="2276872"/>
            <a:ext cx="4938" cy="1445860"/>
          </a:xfrm>
          <a:prstGeom prst="line">
            <a:avLst/>
          </a:prstGeom>
          <a:noFill/>
          <a:ln w="76200">
            <a:solidFill>
              <a:srgbClr val="0066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a:latin typeface="Trebuchet MS" panose="020B0603020202020204" pitchFamily="34" charset="0"/>
            </a:endParaRPr>
          </a:p>
        </p:txBody>
      </p:sp>
    </p:spTree>
    <p:extLst>
      <p:ext uri="{BB962C8B-B14F-4D97-AF65-F5344CB8AC3E}">
        <p14:creationId xmlns:p14="http://schemas.microsoft.com/office/powerpoint/2010/main" val="40146395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p:txBody>
          <a:bodyPr/>
          <a:lstStyle/>
          <a:p>
            <a:r>
              <a:rPr lang="pt-PT" dirty="0" err="1"/>
              <a:t>Statistical</a:t>
            </a:r>
            <a:r>
              <a:rPr lang="pt-PT" dirty="0"/>
              <a:t> </a:t>
            </a:r>
            <a:r>
              <a:rPr lang="pt-PT" dirty="0" err="1"/>
              <a:t>FGMs</a:t>
            </a:r>
            <a:r>
              <a:rPr lang="pt-PT" dirty="0"/>
              <a:t> (</a:t>
            </a:r>
            <a:r>
              <a:rPr lang="pt-PT" dirty="0" err="1"/>
              <a:t>empirical</a:t>
            </a:r>
            <a:r>
              <a:rPr lang="pt-PT" dirty="0"/>
              <a:t> G</a:t>
            </a:r>
            <a:r>
              <a:rPr lang="pt-PT" dirty="0">
                <a:latin typeface="Arial" panose="020B0604020202020204" pitchFamily="34" charset="0"/>
                <a:cs typeface="Arial" panose="020B0604020202020204" pitchFamily="34" charset="0"/>
              </a:rPr>
              <a:t>&amp;</a:t>
            </a:r>
            <a:r>
              <a:rPr lang="pt-PT" dirty="0"/>
              <a:t>Y)</a:t>
            </a:r>
          </a:p>
        </p:txBody>
      </p:sp>
      <p:sp>
        <p:nvSpPr>
          <p:cNvPr id="482308" name="Rectangle 4"/>
          <p:cNvSpPr>
            <a:spLocks noGrp="1" noChangeArrowheads="1"/>
          </p:cNvSpPr>
          <p:nvPr>
            <p:ph idx="1"/>
          </p:nvPr>
        </p:nvSpPr>
        <p:spPr>
          <a:xfrm>
            <a:off x="400051" y="1338455"/>
            <a:ext cx="11360580" cy="4940902"/>
          </a:xfrm>
        </p:spPr>
        <p:txBody>
          <a:bodyPr>
            <a:normAutofit/>
          </a:bodyPr>
          <a:lstStyle/>
          <a:p>
            <a:pPr>
              <a:lnSpc>
                <a:spcPct val="90000"/>
              </a:lnSpc>
            </a:pPr>
            <a:r>
              <a:rPr lang="en-US" sz="2400" dirty="0"/>
              <a:t>Developed using statistical techniques and calibrated for large data-sets</a:t>
            </a:r>
          </a:p>
          <a:p>
            <a:pPr>
              <a:lnSpc>
                <a:spcPct val="90000"/>
              </a:lnSpc>
            </a:pPr>
            <a:r>
              <a:rPr lang="en-US" sz="2400" dirty="0"/>
              <a:t>The site index (</a:t>
            </a:r>
            <a:r>
              <a:rPr lang="en-US" sz="2400" dirty="0" err="1"/>
              <a:t>hdom</a:t>
            </a:r>
            <a:r>
              <a:rPr lang="en-US" sz="2400" dirty="0"/>
              <a:t> at a given base-age) is often used as a proxy for environmental conditions</a:t>
            </a:r>
          </a:p>
          <a:p>
            <a:pPr>
              <a:lnSpc>
                <a:spcPct val="90000"/>
              </a:lnSpc>
            </a:pPr>
            <a:r>
              <a:rPr lang="en-US" sz="2400" dirty="0"/>
              <a:t>Growth is usually modeled with the so-called </a:t>
            </a:r>
            <a:r>
              <a:rPr lang="en-US" sz="2400" dirty="0">
                <a:solidFill>
                  <a:srgbClr val="009900"/>
                </a:solidFill>
              </a:rPr>
              <a:t>growth functions</a:t>
            </a:r>
          </a:p>
          <a:p>
            <a:pPr>
              <a:lnSpc>
                <a:spcPct val="90000"/>
              </a:lnSpc>
            </a:pPr>
            <a:r>
              <a:rPr lang="en-US" sz="2400" dirty="0"/>
              <a:t>Adequately describe growth for a range of </a:t>
            </a:r>
            <a:r>
              <a:rPr lang="en-US" sz="2400" dirty="0" err="1"/>
              <a:t>silvicultural</a:t>
            </a:r>
            <a:r>
              <a:rPr lang="en-US" sz="2400" dirty="0"/>
              <a:t> practices and site conditions</a:t>
            </a:r>
          </a:p>
          <a:p>
            <a:pPr>
              <a:lnSpc>
                <a:spcPct val="90000"/>
              </a:lnSpc>
            </a:pPr>
            <a:r>
              <a:rPr lang="en-US" sz="2400" dirty="0"/>
              <a:t>Some are able to predict wood quality properties</a:t>
            </a:r>
          </a:p>
          <a:p>
            <a:pPr>
              <a:lnSpc>
                <a:spcPct val="90000"/>
              </a:lnSpc>
            </a:pPr>
            <a:r>
              <a:rPr lang="en-US" sz="2400" dirty="0"/>
              <a:t>Exist for all of the most important forest types in Europe and most of them have been extensively validated</a:t>
            </a:r>
          </a:p>
          <a:p>
            <a:pPr>
              <a:lnSpc>
                <a:spcPct val="90000"/>
              </a:lnSpc>
            </a:pPr>
            <a:r>
              <a:rPr lang="en-US" sz="2400" dirty="0"/>
              <a:t>Do not allow for the simulation of forest growth under a changing environment or subject to novel </a:t>
            </a:r>
            <a:r>
              <a:rPr lang="en-US" sz="2400" dirty="0" err="1"/>
              <a:t>silvicultural</a:t>
            </a:r>
            <a:r>
              <a:rPr lang="en-US" sz="2400" dirty="0"/>
              <a:t> practices</a:t>
            </a:r>
            <a:endParaRPr lang="pt-PT" sz="2400" dirty="0"/>
          </a:p>
        </p:txBody>
      </p:sp>
    </p:spTree>
    <p:extLst>
      <p:ext uri="{BB962C8B-B14F-4D97-AF65-F5344CB8AC3E}">
        <p14:creationId xmlns:p14="http://schemas.microsoft.com/office/powerpoint/2010/main" val="1802743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82308">
                                            <p:txEl>
                                              <p:pRg st="0" end="0"/>
                                            </p:txEl>
                                          </p:spTgt>
                                        </p:tgtEl>
                                        <p:attrNameLst>
                                          <p:attrName>style.visibility</p:attrName>
                                        </p:attrNameLst>
                                      </p:cBhvr>
                                      <p:to>
                                        <p:strVal val="visible"/>
                                      </p:to>
                                    </p:set>
                                    <p:animEffect transition="in" filter="wipe(left)">
                                      <p:cBhvr>
                                        <p:cTn id="7" dur="500"/>
                                        <p:tgtEl>
                                          <p:spTgt spid="4823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82308">
                                            <p:txEl>
                                              <p:pRg st="1" end="1"/>
                                            </p:txEl>
                                          </p:spTgt>
                                        </p:tgtEl>
                                        <p:attrNameLst>
                                          <p:attrName>style.visibility</p:attrName>
                                        </p:attrNameLst>
                                      </p:cBhvr>
                                      <p:to>
                                        <p:strVal val="visible"/>
                                      </p:to>
                                    </p:set>
                                    <p:animEffect transition="in" filter="wipe(left)">
                                      <p:cBhvr>
                                        <p:cTn id="12" dur="500"/>
                                        <p:tgtEl>
                                          <p:spTgt spid="4823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82308">
                                            <p:txEl>
                                              <p:pRg st="2" end="2"/>
                                            </p:txEl>
                                          </p:spTgt>
                                        </p:tgtEl>
                                        <p:attrNameLst>
                                          <p:attrName>style.visibility</p:attrName>
                                        </p:attrNameLst>
                                      </p:cBhvr>
                                      <p:to>
                                        <p:strVal val="visible"/>
                                      </p:to>
                                    </p:set>
                                    <p:animEffect transition="in" filter="wipe(left)">
                                      <p:cBhvr>
                                        <p:cTn id="17" dur="500"/>
                                        <p:tgtEl>
                                          <p:spTgt spid="48230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82308">
                                            <p:txEl>
                                              <p:pRg st="3" end="3"/>
                                            </p:txEl>
                                          </p:spTgt>
                                        </p:tgtEl>
                                        <p:attrNameLst>
                                          <p:attrName>style.visibility</p:attrName>
                                        </p:attrNameLst>
                                      </p:cBhvr>
                                      <p:to>
                                        <p:strVal val="visible"/>
                                      </p:to>
                                    </p:set>
                                    <p:animEffect transition="in" filter="wipe(left)">
                                      <p:cBhvr>
                                        <p:cTn id="22" dur="500"/>
                                        <p:tgtEl>
                                          <p:spTgt spid="48230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82308">
                                            <p:txEl>
                                              <p:pRg st="4" end="4"/>
                                            </p:txEl>
                                          </p:spTgt>
                                        </p:tgtEl>
                                        <p:attrNameLst>
                                          <p:attrName>style.visibility</p:attrName>
                                        </p:attrNameLst>
                                      </p:cBhvr>
                                      <p:to>
                                        <p:strVal val="visible"/>
                                      </p:to>
                                    </p:set>
                                    <p:animEffect transition="in" filter="wipe(left)">
                                      <p:cBhvr>
                                        <p:cTn id="27" dur="500"/>
                                        <p:tgtEl>
                                          <p:spTgt spid="48230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482308">
                                            <p:txEl>
                                              <p:pRg st="5" end="5"/>
                                            </p:txEl>
                                          </p:spTgt>
                                        </p:tgtEl>
                                        <p:attrNameLst>
                                          <p:attrName>style.visibility</p:attrName>
                                        </p:attrNameLst>
                                      </p:cBhvr>
                                      <p:to>
                                        <p:strVal val="visible"/>
                                      </p:to>
                                    </p:set>
                                    <p:animEffect transition="in" filter="wipe(left)">
                                      <p:cBhvr>
                                        <p:cTn id="32" dur="500"/>
                                        <p:tgtEl>
                                          <p:spTgt spid="48230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482308">
                                            <p:txEl>
                                              <p:pRg st="6" end="6"/>
                                            </p:txEl>
                                          </p:spTgt>
                                        </p:tgtEl>
                                        <p:attrNameLst>
                                          <p:attrName>style.visibility</p:attrName>
                                        </p:attrNameLst>
                                      </p:cBhvr>
                                      <p:to>
                                        <p:strVal val="visible"/>
                                      </p:to>
                                    </p:set>
                                    <p:animEffect transition="in" filter="wipe(left)">
                                      <p:cBhvr>
                                        <p:cTn id="37" dur="500"/>
                                        <p:tgtEl>
                                          <p:spTgt spid="4823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51484" y="0"/>
            <a:ext cx="9216516" cy="720080"/>
          </a:xfrm>
          <a:solidFill>
            <a:srgbClr val="008000"/>
          </a:solidFill>
        </p:spPr>
        <p:txBody>
          <a:bodyPr>
            <a:normAutofit/>
          </a:bodyPr>
          <a:lstStyle/>
          <a:p>
            <a:r>
              <a:rPr lang="pt-PT" dirty="0">
                <a:solidFill>
                  <a:schemeClr val="bg1"/>
                </a:solidFill>
              </a:rPr>
              <a:t> </a:t>
            </a:r>
            <a:r>
              <a:rPr lang="pt-PT" dirty="0" err="1">
                <a:solidFill>
                  <a:schemeClr val="bg1"/>
                </a:solidFill>
              </a:rPr>
              <a:t>The</a:t>
            </a:r>
            <a:r>
              <a:rPr lang="pt-PT" dirty="0">
                <a:solidFill>
                  <a:schemeClr val="bg1"/>
                </a:solidFill>
              </a:rPr>
              <a:t> G</a:t>
            </a:r>
            <a:r>
              <a:rPr lang="pt-PT" dirty="0">
                <a:solidFill>
                  <a:schemeClr val="bg1"/>
                </a:solidFill>
                <a:latin typeface="Arial" panose="020B0604020202020204" pitchFamily="34" charset="0"/>
                <a:cs typeface="Arial" panose="020B0604020202020204" pitchFamily="34" charset="0"/>
              </a:rPr>
              <a:t>&amp;</a:t>
            </a:r>
            <a:r>
              <a:rPr lang="pt-PT" dirty="0">
                <a:solidFill>
                  <a:schemeClr val="bg1"/>
                </a:solidFill>
              </a:rPr>
              <a:t>Y </a:t>
            </a:r>
            <a:r>
              <a:rPr lang="pt-PT" dirty="0" err="1">
                <a:solidFill>
                  <a:schemeClr val="bg1"/>
                </a:solidFill>
              </a:rPr>
              <a:t>model</a:t>
            </a:r>
            <a:r>
              <a:rPr lang="pt-PT" dirty="0">
                <a:solidFill>
                  <a:schemeClr val="bg1"/>
                </a:solidFill>
              </a:rPr>
              <a:t> GLOBULUS (</a:t>
            </a:r>
            <a:r>
              <a:rPr lang="pt-PT" dirty="0" err="1">
                <a:solidFill>
                  <a:schemeClr val="bg1"/>
                </a:solidFill>
              </a:rPr>
              <a:t>empirical</a:t>
            </a:r>
            <a:r>
              <a:rPr lang="pt-PT" dirty="0">
                <a:solidFill>
                  <a:schemeClr val="bg1"/>
                </a:solidFill>
              </a:rPr>
              <a:t>)</a:t>
            </a:r>
          </a:p>
        </p:txBody>
      </p:sp>
      <p:pic>
        <p:nvPicPr>
          <p:cNvPr id="8" name="Picture 7"/>
          <p:cNvPicPr>
            <a:picLocks noChangeAspect="1"/>
          </p:cNvPicPr>
          <p:nvPr/>
        </p:nvPicPr>
        <p:blipFill>
          <a:blip r:embed="rId2"/>
          <a:stretch>
            <a:fillRect/>
          </a:stretch>
        </p:blipFill>
        <p:spPr>
          <a:xfrm>
            <a:off x="191344" y="725056"/>
            <a:ext cx="5581257" cy="2854454"/>
          </a:xfrm>
          <a:prstGeom prst="rect">
            <a:avLst/>
          </a:prstGeom>
          <a:solidFill>
            <a:schemeClr val="bg1"/>
          </a:solidFill>
        </p:spPr>
      </p:pic>
      <p:pic>
        <p:nvPicPr>
          <p:cNvPr id="9" name="Picture 8"/>
          <p:cNvPicPr>
            <a:picLocks noChangeAspect="1"/>
          </p:cNvPicPr>
          <p:nvPr/>
        </p:nvPicPr>
        <p:blipFill>
          <a:blip r:embed="rId3"/>
          <a:stretch>
            <a:fillRect/>
          </a:stretch>
        </p:blipFill>
        <p:spPr>
          <a:xfrm>
            <a:off x="1271464" y="1296144"/>
            <a:ext cx="5581257" cy="4960950"/>
          </a:xfrm>
          <a:prstGeom prst="rect">
            <a:avLst/>
          </a:prstGeom>
          <a:solidFill>
            <a:schemeClr val="bg1"/>
          </a:solidFill>
        </p:spPr>
      </p:pic>
      <p:pic>
        <p:nvPicPr>
          <p:cNvPr id="10" name="Picture 9"/>
          <p:cNvPicPr>
            <a:picLocks noChangeAspect="1"/>
          </p:cNvPicPr>
          <p:nvPr/>
        </p:nvPicPr>
        <p:blipFill>
          <a:blip r:embed="rId4"/>
          <a:stretch>
            <a:fillRect/>
          </a:stretch>
        </p:blipFill>
        <p:spPr>
          <a:xfrm>
            <a:off x="3215681" y="1844825"/>
            <a:ext cx="5581257" cy="8062689"/>
          </a:xfrm>
          <a:prstGeom prst="rect">
            <a:avLst/>
          </a:prstGeom>
          <a:solidFill>
            <a:schemeClr val="bg1"/>
          </a:solidFill>
        </p:spPr>
      </p:pic>
      <p:pic>
        <p:nvPicPr>
          <p:cNvPr id="11" name="Picture 10"/>
          <p:cNvPicPr>
            <a:picLocks noChangeAspect="1"/>
          </p:cNvPicPr>
          <p:nvPr/>
        </p:nvPicPr>
        <p:blipFill>
          <a:blip r:embed="rId5"/>
          <a:stretch>
            <a:fillRect/>
          </a:stretch>
        </p:blipFill>
        <p:spPr>
          <a:xfrm>
            <a:off x="4979239" y="2348881"/>
            <a:ext cx="5581257" cy="5406673"/>
          </a:xfrm>
          <a:prstGeom prst="rect">
            <a:avLst/>
          </a:prstGeom>
          <a:solidFill>
            <a:schemeClr val="bg1"/>
          </a:solidFill>
        </p:spPr>
      </p:pic>
      <p:pic>
        <p:nvPicPr>
          <p:cNvPr id="12" name="Picture 11"/>
          <p:cNvPicPr>
            <a:picLocks noChangeAspect="1"/>
          </p:cNvPicPr>
          <p:nvPr/>
        </p:nvPicPr>
        <p:blipFill>
          <a:blip r:embed="rId6"/>
          <a:stretch>
            <a:fillRect/>
          </a:stretch>
        </p:blipFill>
        <p:spPr>
          <a:xfrm>
            <a:off x="6347391" y="2924945"/>
            <a:ext cx="5581257" cy="4388533"/>
          </a:xfrm>
          <a:prstGeom prst="rect">
            <a:avLst/>
          </a:prstGeom>
          <a:solidFill>
            <a:schemeClr val="bg1"/>
          </a:solidFill>
        </p:spPr>
      </p:pic>
    </p:spTree>
    <p:extLst>
      <p:ext uri="{BB962C8B-B14F-4D97-AF65-F5344CB8AC3E}">
        <p14:creationId xmlns:p14="http://schemas.microsoft.com/office/powerpoint/2010/main" val="88289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p:txBody>
          <a:bodyPr/>
          <a:lstStyle/>
          <a:p>
            <a:r>
              <a:rPr lang="pt-PT" sz="3200"/>
              <a:t>Process-based ecophysiological models </a:t>
            </a:r>
          </a:p>
        </p:txBody>
      </p:sp>
      <p:sp>
        <p:nvSpPr>
          <p:cNvPr id="483332" name="Rectangle 4"/>
          <p:cNvSpPr>
            <a:spLocks noGrp="1" noChangeArrowheads="1"/>
          </p:cNvSpPr>
          <p:nvPr>
            <p:ph type="body" idx="1"/>
          </p:nvPr>
        </p:nvSpPr>
        <p:spPr/>
        <p:txBody>
          <a:bodyPr>
            <a:normAutofit/>
          </a:bodyPr>
          <a:lstStyle/>
          <a:p>
            <a:r>
              <a:rPr lang="en-US" dirty="0"/>
              <a:t>Developed to understand forest </a:t>
            </a:r>
            <a:r>
              <a:rPr lang="en-US" dirty="0" err="1"/>
              <a:t>behaviour</a:t>
            </a:r>
            <a:r>
              <a:rPr lang="en-US" dirty="0"/>
              <a:t> from a description of plant-soil and carbon-nutrient-water interactions</a:t>
            </a:r>
          </a:p>
          <a:p>
            <a:r>
              <a:rPr lang="en-US" dirty="0"/>
              <a:t>Allow the simulation of forest growth under a changing environment or subject to novel </a:t>
            </a:r>
            <a:r>
              <a:rPr lang="en-US" dirty="0" err="1"/>
              <a:t>silvicultural</a:t>
            </a:r>
            <a:r>
              <a:rPr lang="en-US" dirty="0"/>
              <a:t> practices</a:t>
            </a:r>
          </a:p>
          <a:p>
            <a:r>
              <a:rPr lang="en-US" dirty="0"/>
              <a:t>The principal variables are biomass pools per tree component (leaves, branches, roots, wood)</a:t>
            </a:r>
          </a:p>
          <a:p>
            <a:r>
              <a:rPr lang="en-US" dirty="0"/>
              <a:t>A specific problem with this type of model is the need for detailed input, demanding data which are rarely available at regional or lower levels</a:t>
            </a:r>
          </a:p>
          <a:p>
            <a:r>
              <a:rPr lang="en-US" dirty="0"/>
              <a:t>Do not give all the output needed for forest management (but it can be easily added)</a:t>
            </a:r>
            <a:endParaRPr lang="pt-PT" dirty="0"/>
          </a:p>
        </p:txBody>
      </p:sp>
    </p:spTree>
    <p:extLst>
      <p:ext uri="{BB962C8B-B14F-4D97-AF65-F5344CB8AC3E}">
        <p14:creationId xmlns:p14="http://schemas.microsoft.com/office/powerpoint/2010/main" val="2308696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83332">
                                            <p:txEl>
                                              <p:pRg st="0" end="0"/>
                                            </p:txEl>
                                          </p:spTgt>
                                        </p:tgtEl>
                                        <p:attrNameLst>
                                          <p:attrName>style.visibility</p:attrName>
                                        </p:attrNameLst>
                                      </p:cBhvr>
                                      <p:to>
                                        <p:strVal val="visible"/>
                                      </p:to>
                                    </p:set>
                                    <p:animEffect transition="in" filter="wipe(left)">
                                      <p:cBhvr>
                                        <p:cTn id="7" dur="500"/>
                                        <p:tgtEl>
                                          <p:spTgt spid="4833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83332">
                                            <p:txEl>
                                              <p:pRg st="1" end="1"/>
                                            </p:txEl>
                                          </p:spTgt>
                                        </p:tgtEl>
                                        <p:attrNameLst>
                                          <p:attrName>style.visibility</p:attrName>
                                        </p:attrNameLst>
                                      </p:cBhvr>
                                      <p:to>
                                        <p:strVal val="visible"/>
                                      </p:to>
                                    </p:set>
                                    <p:animEffect transition="in" filter="wipe(left)">
                                      <p:cBhvr>
                                        <p:cTn id="12" dur="500"/>
                                        <p:tgtEl>
                                          <p:spTgt spid="4833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83332">
                                            <p:txEl>
                                              <p:pRg st="2" end="2"/>
                                            </p:txEl>
                                          </p:spTgt>
                                        </p:tgtEl>
                                        <p:attrNameLst>
                                          <p:attrName>style.visibility</p:attrName>
                                        </p:attrNameLst>
                                      </p:cBhvr>
                                      <p:to>
                                        <p:strVal val="visible"/>
                                      </p:to>
                                    </p:set>
                                    <p:animEffect transition="in" filter="wipe(left)">
                                      <p:cBhvr>
                                        <p:cTn id="17" dur="500"/>
                                        <p:tgtEl>
                                          <p:spTgt spid="48333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83332">
                                            <p:txEl>
                                              <p:pRg st="3" end="3"/>
                                            </p:txEl>
                                          </p:spTgt>
                                        </p:tgtEl>
                                        <p:attrNameLst>
                                          <p:attrName>style.visibility</p:attrName>
                                        </p:attrNameLst>
                                      </p:cBhvr>
                                      <p:to>
                                        <p:strVal val="visible"/>
                                      </p:to>
                                    </p:set>
                                    <p:animEffect transition="in" filter="wipe(left)">
                                      <p:cBhvr>
                                        <p:cTn id="22" dur="500"/>
                                        <p:tgtEl>
                                          <p:spTgt spid="48333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83332">
                                            <p:txEl>
                                              <p:pRg st="4" end="4"/>
                                            </p:txEl>
                                          </p:spTgt>
                                        </p:tgtEl>
                                        <p:attrNameLst>
                                          <p:attrName>style.visibility</p:attrName>
                                        </p:attrNameLst>
                                      </p:cBhvr>
                                      <p:to>
                                        <p:strVal val="visible"/>
                                      </p:to>
                                    </p:set>
                                    <p:animEffect transition="in" filter="wipe(left)">
                                      <p:cBhvr>
                                        <p:cTn id="27" dur="500"/>
                                        <p:tgtEl>
                                          <p:spTgt spid="4833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p:cNvGrpSpPr/>
          <p:nvPr/>
        </p:nvGrpSpPr>
        <p:grpSpPr>
          <a:xfrm>
            <a:off x="6780076" y="1268760"/>
            <a:ext cx="576064" cy="506252"/>
            <a:chOff x="5436096" y="1664804"/>
            <a:chExt cx="576064" cy="506252"/>
          </a:xfrm>
        </p:grpSpPr>
        <p:sp>
          <p:nvSpPr>
            <p:cNvPr id="125" name="Oval 124"/>
            <p:cNvSpPr/>
            <p:nvPr/>
          </p:nvSpPr>
          <p:spPr bwMode="auto">
            <a:xfrm>
              <a:off x="5472100" y="1664804"/>
              <a:ext cx="504056" cy="506252"/>
            </a:xfrm>
            <a:prstGeom prst="ellipse">
              <a:avLst/>
            </a:prstGeom>
            <a:solidFill>
              <a:srgbClr val="FFCC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400">
                <a:latin typeface="Times New Roman" pitchFamily="18" charset="0"/>
              </a:endParaRPr>
            </a:p>
          </p:txBody>
        </p:sp>
        <p:sp>
          <p:nvSpPr>
            <p:cNvPr id="126" name="TextBox 125"/>
            <p:cNvSpPr txBox="1"/>
            <p:nvPr/>
          </p:nvSpPr>
          <p:spPr>
            <a:xfrm>
              <a:off x="5436096" y="1727520"/>
              <a:ext cx="576064" cy="230832"/>
            </a:xfrm>
            <a:prstGeom prst="rect">
              <a:avLst/>
            </a:prstGeom>
            <a:noFill/>
          </p:spPr>
          <p:txBody>
            <a:bodyPr wrap="square" rtlCol="0">
              <a:spAutoFit/>
            </a:bodyPr>
            <a:lstStyle/>
            <a:p>
              <a:r>
                <a:rPr lang="pt-PT" sz="900" b="1" dirty="0" err="1">
                  <a:latin typeface="+mj-lt"/>
                </a:rPr>
                <a:t>frost</a:t>
              </a:r>
              <a:endParaRPr lang="en-US" sz="900" b="1" dirty="0">
                <a:latin typeface="+mj-lt"/>
              </a:endParaRPr>
            </a:p>
          </p:txBody>
        </p:sp>
      </p:grpSp>
      <p:grpSp>
        <p:nvGrpSpPr>
          <p:cNvPr id="109" name="Group 108"/>
          <p:cNvGrpSpPr/>
          <p:nvPr/>
        </p:nvGrpSpPr>
        <p:grpSpPr>
          <a:xfrm>
            <a:off x="6528048" y="1482588"/>
            <a:ext cx="576064" cy="506252"/>
            <a:chOff x="5436096" y="1664804"/>
            <a:chExt cx="576064" cy="506252"/>
          </a:xfrm>
        </p:grpSpPr>
        <p:sp>
          <p:nvSpPr>
            <p:cNvPr id="110" name="Oval 109"/>
            <p:cNvSpPr/>
            <p:nvPr/>
          </p:nvSpPr>
          <p:spPr bwMode="auto">
            <a:xfrm>
              <a:off x="5472100" y="1664804"/>
              <a:ext cx="504056" cy="506252"/>
            </a:xfrm>
            <a:prstGeom prst="ellipse">
              <a:avLst/>
            </a:prstGeom>
            <a:solidFill>
              <a:srgbClr val="FFCC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400">
                <a:latin typeface="Times New Roman" pitchFamily="18" charset="0"/>
              </a:endParaRPr>
            </a:p>
          </p:txBody>
        </p:sp>
        <p:sp>
          <p:nvSpPr>
            <p:cNvPr id="111" name="TextBox 110"/>
            <p:cNvSpPr txBox="1"/>
            <p:nvPr/>
          </p:nvSpPr>
          <p:spPr>
            <a:xfrm>
              <a:off x="5436096" y="1727520"/>
              <a:ext cx="576064" cy="230832"/>
            </a:xfrm>
            <a:prstGeom prst="rect">
              <a:avLst/>
            </a:prstGeom>
            <a:noFill/>
          </p:spPr>
          <p:txBody>
            <a:bodyPr wrap="square" rtlCol="0">
              <a:spAutoFit/>
            </a:bodyPr>
            <a:lstStyle/>
            <a:p>
              <a:r>
                <a:rPr lang="pt-PT" sz="900" b="1" dirty="0">
                  <a:latin typeface="+mj-lt"/>
                </a:rPr>
                <a:t>VPD</a:t>
              </a:r>
              <a:endParaRPr lang="en-US" sz="900" b="1" dirty="0">
                <a:latin typeface="+mj-lt"/>
              </a:endParaRPr>
            </a:p>
          </p:txBody>
        </p:sp>
      </p:grpSp>
      <p:sp>
        <p:nvSpPr>
          <p:cNvPr id="45" name="Rectangle 44"/>
          <p:cNvSpPr/>
          <p:nvPr/>
        </p:nvSpPr>
        <p:spPr bwMode="auto">
          <a:xfrm>
            <a:off x="7461572" y="5449166"/>
            <a:ext cx="2882900" cy="860154"/>
          </a:xfrm>
          <a:prstGeom prst="rect">
            <a:avLst/>
          </a:prstGeom>
          <a:pattFill prst="dkDnDiag">
            <a:fgClr>
              <a:srgbClr val="66CCFF"/>
            </a:fgClr>
            <a:bgClr>
              <a:srgbClr val="996633"/>
            </a:bgClr>
          </a:patt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400">
              <a:latin typeface="Times New Roman" pitchFamily="18" charset="0"/>
            </a:endParaRPr>
          </a:p>
        </p:txBody>
      </p:sp>
      <p:pic>
        <p:nvPicPr>
          <p:cNvPr id="55193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03" t="10059" r="11435" b="22364"/>
          <a:stretch/>
        </p:blipFill>
        <p:spPr bwMode="auto">
          <a:xfrm>
            <a:off x="1775520" y="692696"/>
            <a:ext cx="941832" cy="886968"/>
          </a:xfrm>
          <a:prstGeom prst="rect">
            <a:avLst/>
          </a:prstGeom>
          <a:solidFill>
            <a:srgbClr val="00B0F0"/>
          </a:solidFill>
          <a:ln>
            <a:noFill/>
          </a:ln>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7045" t="15806" r="29645" b="4738"/>
          <a:stretch/>
        </p:blipFill>
        <p:spPr>
          <a:xfrm>
            <a:off x="1847529" y="1503620"/>
            <a:ext cx="2880319" cy="3963118"/>
          </a:xfrm>
          <a:prstGeom prst="rect">
            <a:avLst/>
          </a:prstGeom>
        </p:spPr>
      </p:pic>
      <p:pic>
        <p:nvPicPr>
          <p:cNvPr id="551945"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7044"/>
          <a:stretch/>
        </p:blipFill>
        <p:spPr bwMode="auto">
          <a:xfrm>
            <a:off x="2513355" y="5317658"/>
            <a:ext cx="1905000" cy="99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1598364" y="2638640"/>
            <a:ext cx="720080" cy="261610"/>
          </a:xfrm>
          <a:prstGeom prst="rect">
            <a:avLst/>
          </a:prstGeom>
          <a:solidFill>
            <a:srgbClr val="666633"/>
          </a:solidFill>
        </p:spPr>
        <p:txBody>
          <a:bodyPr wrap="square" rtlCol="0">
            <a:spAutoFit/>
          </a:bodyPr>
          <a:lstStyle/>
          <a:p>
            <a:r>
              <a:rPr lang="pt-PT" sz="1100" b="1" dirty="0" err="1">
                <a:solidFill>
                  <a:schemeClr val="bg1"/>
                </a:solidFill>
                <a:latin typeface="+mj-lt"/>
              </a:rPr>
              <a:t>leaves</a:t>
            </a:r>
            <a:endParaRPr lang="en-US" sz="1100" b="1" dirty="0">
              <a:solidFill>
                <a:schemeClr val="bg1"/>
              </a:solidFill>
              <a:latin typeface="+mj-lt"/>
            </a:endParaRPr>
          </a:p>
        </p:txBody>
      </p:sp>
      <p:sp>
        <p:nvSpPr>
          <p:cNvPr id="26" name="TextBox 25"/>
          <p:cNvSpPr txBox="1"/>
          <p:nvPr/>
        </p:nvSpPr>
        <p:spPr>
          <a:xfrm>
            <a:off x="1598364" y="4036452"/>
            <a:ext cx="720080" cy="430887"/>
          </a:xfrm>
          <a:prstGeom prst="rect">
            <a:avLst/>
          </a:prstGeom>
          <a:solidFill>
            <a:srgbClr val="666633"/>
          </a:solidFill>
        </p:spPr>
        <p:txBody>
          <a:bodyPr wrap="square" rtlCol="0">
            <a:spAutoFit/>
          </a:bodyPr>
          <a:lstStyle/>
          <a:p>
            <a:r>
              <a:rPr lang="pt-PT" sz="1100" b="1" dirty="0" err="1">
                <a:solidFill>
                  <a:schemeClr val="bg1"/>
                </a:solidFill>
                <a:latin typeface="+mj-lt"/>
              </a:rPr>
              <a:t>woody</a:t>
            </a:r>
            <a:r>
              <a:rPr lang="pt-PT" sz="1100" b="1" dirty="0">
                <a:solidFill>
                  <a:schemeClr val="bg1"/>
                </a:solidFill>
                <a:latin typeface="+mj-lt"/>
              </a:rPr>
              <a:t> </a:t>
            </a:r>
            <a:r>
              <a:rPr lang="pt-PT" sz="1100" b="1" dirty="0" err="1">
                <a:solidFill>
                  <a:schemeClr val="bg1"/>
                </a:solidFill>
                <a:latin typeface="+mj-lt"/>
              </a:rPr>
              <a:t>biomass</a:t>
            </a:r>
            <a:endParaRPr lang="en-US" sz="1100" b="1" dirty="0">
              <a:solidFill>
                <a:schemeClr val="bg1"/>
              </a:solidFill>
              <a:latin typeface="+mj-lt"/>
            </a:endParaRPr>
          </a:p>
        </p:txBody>
      </p:sp>
      <p:sp>
        <p:nvSpPr>
          <p:cNvPr id="27" name="TextBox 26"/>
          <p:cNvSpPr txBox="1"/>
          <p:nvPr/>
        </p:nvSpPr>
        <p:spPr>
          <a:xfrm>
            <a:off x="1919536" y="5682684"/>
            <a:ext cx="720080" cy="261610"/>
          </a:xfrm>
          <a:prstGeom prst="rect">
            <a:avLst/>
          </a:prstGeom>
          <a:solidFill>
            <a:srgbClr val="666633"/>
          </a:solidFill>
        </p:spPr>
        <p:txBody>
          <a:bodyPr wrap="square" rtlCol="0">
            <a:spAutoFit/>
          </a:bodyPr>
          <a:lstStyle/>
          <a:p>
            <a:r>
              <a:rPr lang="pt-PT" sz="1100" b="1" dirty="0" err="1">
                <a:solidFill>
                  <a:schemeClr val="bg1"/>
                </a:solidFill>
                <a:latin typeface="+mj-lt"/>
              </a:rPr>
              <a:t>roots</a:t>
            </a:r>
            <a:endParaRPr lang="en-US" sz="1100" b="1" dirty="0">
              <a:solidFill>
                <a:schemeClr val="bg1"/>
              </a:solidFill>
              <a:latin typeface="+mj-lt"/>
            </a:endParaRPr>
          </a:p>
        </p:txBody>
      </p:sp>
      <p:grpSp>
        <p:nvGrpSpPr>
          <p:cNvPr id="22" name="Group 21"/>
          <p:cNvGrpSpPr/>
          <p:nvPr/>
        </p:nvGrpSpPr>
        <p:grpSpPr>
          <a:xfrm>
            <a:off x="1928936" y="1033144"/>
            <a:ext cx="1487661" cy="2255241"/>
            <a:chOff x="404935" y="1317775"/>
            <a:chExt cx="1487661" cy="2255241"/>
          </a:xfrm>
        </p:grpSpPr>
        <p:grpSp>
          <p:nvGrpSpPr>
            <p:cNvPr id="21" name="Group 20"/>
            <p:cNvGrpSpPr/>
            <p:nvPr/>
          </p:nvGrpSpPr>
          <p:grpSpPr>
            <a:xfrm>
              <a:off x="404935" y="1317775"/>
              <a:ext cx="1487661" cy="2255241"/>
              <a:chOff x="404935" y="1297237"/>
              <a:chExt cx="1487661" cy="2255241"/>
            </a:xfrm>
          </p:grpSpPr>
          <p:pic>
            <p:nvPicPr>
              <p:cNvPr id="55194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101894">
                <a:off x="1379833" y="1297237"/>
                <a:ext cx="512763"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44367">
                <a:off x="1101883" y="1577563"/>
                <a:ext cx="512763"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16328">
                <a:off x="700346" y="1765688"/>
                <a:ext cx="512763"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8576">
                <a:off x="404935" y="1845915"/>
                <a:ext cx="512763"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Freeform 19"/>
            <p:cNvSpPr/>
            <p:nvPr/>
          </p:nvSpPr>
          <p:spPr bwMode="auto">
            <a:xfrm rot="20617799">
              <a:off x="1184545" y="1536293"/>
              <a:ext cx="482606" cy="814039"/>
            </a:xfrm>
            <a:custGeom>
              <a:avLst/>
              <a:gdLst>
                <a:gd name="connsiteX0" fmla="*/ 0 w 367990"/>
                <a:gd name="connsiteY0" fmla="*/ 0 h 814039"/>
                <a:gd name="connsiteX1" fmla="*/ 44605 w 367990"/>
                <a:gd name="connsiteY1" fmla="*/ 55756 h 814039"/>
                <a:gd name="connsiteX2" fmla="*/ 55756 w 367990"/>
                <a:gd name="connsiteY2" fmla="*/ 144966 h 814039"/>
                <a:gd name="connsiteX3" fmla="*/ 78058 w 367990"/>
                <a:gd name="connsiteY3" fmla="*/ 178420 h 814039"/>
                <a:gd name="connsiteX4" fmla="*/ 89209 w 367990"/>
                <a:gd name="connsiteY4" fmla="*/ 211873 h 814039"/>
                <a:gd name="connsiteX5" fmla="*/ 111512 w 367990"/>
                <a:gd name="connsiteY5" fmla="*/ 245327 h 814039"/>
                <a:gd name="connsiteX6" fmla="*/ 133814 w 367990"/>
                <a:gd name="connsiteY6" fmla="*/ 289932 h 814039"/>
                <a:gd name="connsiteX7" fmla="*/ 167268 w 367990"/>
                <a:gd name="connsiteY7" fmla="*/ 312234 h 814039"/>
                <a:gd name="connsiteX8" fmla="*/ 189570 w 367990"/>
                <a:gd name="connsiteY8" fmla="*/ 345688 h 814039"/>
                <a:gd name="connsiteX9" fmla="*/ 234175 w 367990"/>
                <a:gd name="connsiteY9" fmla="*/ 412595 h 814039"/>
                <a:gd name="connsiteX10" fmla="*/ 267629 w 367990"/>
                <a:gd name="connsiteY10" fmla="*/ 423747 h 814039"/>
                <a:gd name="connsiteX11" fmla="*/ 301083 w 367990"/>
                <a:gd name="connsiteY11" fmla="*/ 490654 h 814039"/>
                <a:gd name="connsiteX12" fmla="*/ 312234 w 367990"/>
                <a:gd name="connsiteY12" fmla="*/ 524107 h 814039"/>
                <a:gd name="connsiteX13" fmla="*/ 345688 w 367990"/>
                <a:gd name="connsiteY13" fmla="*/ 669073 h 814039"/>
                <a:gd name="connsiteX14" fmla="*/ 367990 w 367990"/>
                <a:gd name="connsiteY14" fmla="*/ 814039 h 81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7990" h="814039">
                  <a:moveTo>
                    <a:pt x="0" y="0"/>
                  </a:moveTo>
                  <a:cubicBezTo>
                    <a:pt x="14868" y="18585"/>
                    <a:pt x="36061" y="33542"/>
                    <a:pt x="44605" y="55756"/>
                  </a:cubicBezTo>
                  <a:cubicBezTo>
                    <a:pt x="55363" y="83727"/>
                    <a:pt x="47871" y="116054"/>
                    <a:pt x="55756" y="144966"/>
                  </a:cubicBezTo>
                  <a:cubicBezTo>
                    <a:pt x="59282" y="157896"/>
                    <a:pt x="72064" y="166433"/>
                    <a:pt x="78058" y="178420"/>
                  </a:cubicBezTo>
                  <a:cubicBezTo>
                    <a:pt x="83315" y="188933"/>
                    <a:pt x="83952" y="201360"/>
                    <a:pt x="89209" y="211873"/>
                  </a:cubicBezTo>
                  <a:cubicBezTo>
                    <a:pt x="95203" y="223860"/>
                    <a:pt x="104863" y="233691"/>
                    <a:pt x="111512" y="245327"/>
                  </a:cubicBezTo>
                  <a:cubicBezTo>
                    <a:pt x="119759" y="259760"/>
                    <a:pt x="123172" y="277162"/>
                    <a:pt x="133814" y="289932"/>
                  </a:cubicBezTo>
                  <a:cubicBezTo>
                    <a:pt x="142394" y="300228"/>
                    <a:pt x="156117" y="304800"/>
                    <a:pt x="167268" y="312234"/>
                  </a:cubicBezTo>
                  <a:cubicBezTo>
                    <a:pt x="174702" y="323385"/>
                    <a:pt x="183576" y="333701"/>
                    <a:pt x="189570" y="345688"/>
                  </a:cubicBezTo>
                  <a:cubicBezTo>
                    <a:pt x="210029" y="386606"/>
                    <a:pt x="186615" y="380888"/>
                    <a:pt x="234175" y="412595"/>
                  </a:cubicBezTo>
                  <a:cubicBezTo>
                    <a:pt x="243955" y="419115"/>
                    <a:pt x="256478" y="420030"/>
                    <a:pt x="267629" y="423747"/>
                  </a:cubicBezTo>
                  <a:cubicBezTo>
                    <a:pt x="295657" y="507831"/>
                    <a:pt x="257849" y="404187"/>
                    <a:pt x="301083" y="490654"/>
                  </a:cubicBezTo>
                  <a:cubicBezTo>
                    <a:pt x="306340" y="501167"/>
                    <a:pt x="309141" y="512767"/>
                    <a:pt x="312234" y="524107"/>
                  </a:cubicBezTo>
                  <a:cubicBezTo>
                    <a:pt x="332405" y="598070"/>
                    <a:pt x="332684" y="604058"/>
                    <a:pt x="345688" y="669073"/>
                  </a:cubicBezTo>
                  <a:cubicBezTo>
                    <a:pt x="357591" y="800014"/>
                    <a:pt x="338478" y="755015"/>
                    <a:pt x="367990" y="814039"/>
                  </a:cubicBezTo>
                </a:path>
              </a:pathLst>
            </a:custGeom>
            <a:noFill/>
            <a:ln w="19050" cap="flat" cmpd="sng" algn="ctr">
              <a:solidFill>
                <a:srgbClr val="FFC000"/>
              </a:solidFill>
              <a:prstDash val="solid"/>
              <a:round/>
              <a:headEnd type="none" w="med" len="med"/>
              <a:tailEnd type="none" w="med" len="med"/>
            </a:ln>
            <a:effectLst>
              <a:reflection blurRad="6350" stA="50000" endA="300" endPos="90000" dist="50800" dir="5400000" sy="-100000" algn="bl" rotWithShape="0"/>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400">
                <a:latin typeface="Times New Roman" pitchFamily="18" charset="0"/>
              </a:endParaRPr>
            </a:p>
          </p:txBody>
        </p:sp>
      </p:grpSp>
      <p:sp>
        <p:nvSpPr>
          <p:cNvPr id="24" name="TextBox 23"/>
          <p:cNvSpPr txBox="1"/>
          <p:nvPr/>
        </p:nvSpPr>
        <p:spPr>
          <a:xfrm>
            <a:off x="5339916" y="2308841"/>
            <a:ext cx="1130668" cy="430887"/>
          </a:xfrm>
          <a:prstGeom prst="rect">
            <a:avLst/>
          </a:prstGeom>
          <a:solidFill>
            <a:srgbClr val="CCCC00"/>
          </a:solidFill>
        </p:spPr>
        <p:txBody>
          <a:bodyPr wrap="square" rtlCol="0">
            <a:spAutoFit/>
          </a:bodyPr>
          <a:lstStyle/>
          <a:p>
            <a:r>
              <a:rPr lang="pt-PT" sz="1100" b="1" dirty="0">
                <a:solidFill>
                  <a:schemeClr val="bg1"/>
                </a:solidFill>
                <a:latin typeface="+mj-lt"/>
              </a:rPr>
              <a:t>Light use </a:t>
            </a:r>
            <a:r>
              <a:rPr lang="pt-PT" sz="1100" b="1" dirty="0" err="1">
                <a:solidFill>
                  <a:schemeClr val="bg1"/>
                </a:solidFill>
                <a:latin typeface="+mj-lt"/>
              </a:rPr>
              <a:t>efficiency</a:t>
            </a:r>
            <a:endParaRPr lang="en-US" sz="1100" b="1" dirty="0">
              <a:solidFill>
                <a:schemeClr val="bg1"/>
              </a:solidFill>
              <a:latin typeface="+mj-lt"/>
            </a:endParaRPr>
          </a:p>
        </p:txBody>
      </p:sp>
      <p:sp>
        <p:nvSpPr>
          <p:cNvPr id="39" name="TextBox 38"/>
          <p:cNvSpPr txBox="1"/>
          <p:nvPr/>
        </p:nvSpPr>
        <p:spPr>
          <a:xfrm>
            <a:off x="5325372" y="1660769"/>
            <a:ext cx="1130668" cy="430887"/>
          </a:xfrm>
          <a:prstGeom prst="rect">
            <a:avLst/>
          </a:prstGeom>
          <a:solidFill>
            <a:srgbClr val="CCCC00"/>
          </a:solidFill>
        </p:spPr>
        <p:txBody>
          <a:bodyPr wrap="square" rtlCol="0">
            <a:spAutoFit/>
          </a:bodyPr>
          <a:lstStyle/>
          <a:p>
            <a:r>
              <a:rPr lang="pt-PT" sz="1100" b="1" dirty="0">
                <a:solidFill>
                  <a:schemeClr val="bg1"/>
                </a:solidFill>
                <a:latin typeface="+mj-lt"/>
              </a:rPr>
              <a:t>light </a:t>
            </a:r>
            <a:r>
              <a:rPr lang="pt-PT" sz="1100" b="1" dirty="0" err="1">
                <a:solidFill>
                  <a:schemeClr val="bg1"/>
                </a:solidFill>
                <a:latin typeface="+mj-lt"/>
              </a:rPr>
              <a:t>intercepted</a:t>
            </a:r>
            <a:endParaRPr lang="en-US" sz="1100" b="1" dirty="0">
              <a:solidFill>
                <a:schemeClr val="bg1"/>
              </a:solidFill>
              <a:latin typeface="+mj-lt"/>
            </a:endParaRPr>
          </a:p>
        </p:txBody>
      </p:sp>
      <p:grpSp>
        <p:nvGrpSpPr>
          <p:cNvPr id="29" name="Group 28"/>
          <p:cNvGrpSpPr/>
          <p:nvPr/>
        </p:nvGrpSpPr>
        <p:grpSpPr>
          <a:xfrm>
            <a:off x="4331804" y="1624764"/>
            <a:ext cx="504056" cy="506252"/>
            <a:chOff x="5472100" y="1664804"/>
            <a:chExt cx="504056" cy="506252"/>
          </a:xfrm>
        </p:grpSpPr>
        <p:sp>
          <p:nvSpPr>
            <p:cNvPr id="25" name="Oval 24"/>
            <p:cNvSpPr/>
            <p:nvPr/>
          </p:nvSpPr>
          <p:spPr bwMode="auto">
            <a:xfrm>
              <a:off x="5472100" y="1664804"/>
              <a:ext cx="504056" cy="506252"/>
            </a:xfrm>
            <a:prstGeom prst="ellipse">
              <a:avLst/>
            </a:prstGeom>
            <a:solidFill>
              <a:srgbClr val="FFCC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400">
                <a:latin typeface="Times New Roman" pitchFamily="18" charset="0"/>
              </a:endParaRPr>
            </a:p>
          </p:txBody>
        </p:sp>
        <p:sp>
          <p:nvSpPr>
            <p:cNvPr id="28" name="TextBox 27"/>
            <p:cNvSpPr txBox="1"/>
            <p:nvPr/>
          </p:nvSpPr>
          <p:spPr>
            <a:xfrm>
              <a:off x="5508104" y="1727520"/>
              <a:ext cx="468052" cy="369332"/>
            </a:xfrm>
            <a:prstGeom prst="rect">
              <a:avLst/>
            </a:prstGeom>
            <a:noFill/>
          </p:spPr>
          <p:txBody>
            <a:bodyPr wrap="square" rtlCol="0">
              <a:spAutoFit/>
            </a:bodyPr>
            <a:lstStyle/>
            <a:p>
              <a:r>
                <a:rPr lang="pt-PT" sz="900" b="1" dirty="0" err="1">
                  <a:latin typeface="+mj-lt"/>
                </a:rPr>
                <a:t>Leaf</a:t>
              </a:r>
              <a:r>
                <a:rPr lang="pt-PT" sz="900" b="1" dirty="0">
                  <a:latin typeface="+mj-lt"/>
                </a:rPr>
                <a:t> </a:t>
              </a:r>
              <a:r>
                <a:rPr lang="pt-PT" sz="900" b="1" dirty="0" err="1">
                  <a:latin typeface="+mj-lt"/>
                </a:rPr>
                <a:t>area</a:t>
              </a:r>
              <a:endParaRPr lang="en-US" sz="900" b="1" dirty="0">
                <a:latin typeface="+mj-lt"/>
              </a:endParaRPr>
            </a:p>
          </p:txBody>
        </p:sp>
      </p:grpSp>
      <p:cxnSp>
        <p:nvCxnSpPr>
          <p:cNvPr id="31" name="Straight Arrow Connector 30"/>
          <p:cNvCxnSpPr>
            <a:stCxn id="25" idx="6"/>
            <a:endCxn id="39" idx="1"/>
          </p:cNvCxnSpPr>
          <p:nvPr/>
        </p:nvCxnSpPr>
        <p:spPr bwMode="auto">
          <a:xfrm flipV="1">
            <a:off x="4835860" y="1876212"/>
            <a:ext cx="489512" cy="1678"/>
          </a:xfrm>
          <a:prstGeom prst="straightConnector1">
            <a:avLst/>
          </a:prstGeom>
          <a:solidFill>
            <a:schemeClr val="bg1"/>
          </a:solidFill>
          <a:ln w="12700" cap="flat" cmpd="sng" algn="ctr">
            <a:solidFill>
              <a:schemeClr val="tx1"/>
            </a:solidFill>
            <a:prstDash val="solid"/>
            <a:round/>
            <a:headEnd type="none" w="med" len="med"/>
            <a:tailEnd type="arrow"/>
          </a:ln>
          <a:effectLst/>
        </p:spPr>
      </p:cxnSp>
      <p:sp>
        <p:nvSpPr>
          <p:cNvPr id="46" name="TextBox 45"/>
          <p:cNvSpPr txBox="1"/>
          <p:nvPr/>
        </p:nvSpPr>
        <p:spPr>
          <a:xfrm>
            <a:off x="5325372" y="1084704"/>
            <a:ext cx="1130668" cy="261610"/>
          </a:xfrm>
          <a:prstGeom prst="rect">
            <a:avLst/>
          </a:prstGeom>
          <a:solidFill>
            <a:srgbClr val="CCCC00"/>
          </a:solidFill>
        </p:spPr>
        <p:txBody>
          <a:bodyPr wrap="square" rtlCol="0">
            <a:spAutoFit/>
          </a:bodyPr>
          <a:lstStyle/>
          <a:p>
            <a:r>
              <a:rPr lang="pt-PT" sz="1100" b="1" dirty="0">
                <a:solidFill>
                  <a:schemeClr val="bg1"/>
                </a:solidFill>
                <a:latin typeface="+mj-lt"/>
              </a:rPr>
              <a:t>solar </a:t>
            </a:r>
            <a:r>
              <a:rPr lang="pt-PT" sz="1100" b="1" dirty="0" err="1">
                <a:solidFill>
                  <a:schemeClr val="bg1"/>
                </a:solidFill>
                <a:latin typeface="+mj-lt"/>
              </a:rPr>
              <a:t>radiation</a:t>
            </a:r>
            <a:endParaRPr lang="en-US" sz="1100" b="1" dirty="0">
              <a:solidFill>
                <a:schemeClr val="bg1"/>
              </a:solidFill>
              <a:latin typeface="+mj-lt"/>
            </a:endParaRPr>
          </a:p>
        </p:txBody>
      </p:sp>
      <p:cxnSp>
        <p:nvCxnSpPr>
          <p:cNvPr id="37" name="Straight Arrow Connector 36"/>
          <p:cNvCxnSpPr>
            <a:stCxn id="46" idx="2"/>
            <a:endCxn id="39" idx="0"/>
          </p:cNvCxnSpPr>
          <p:nvPr/>
        </p:nvCxnSpPr>
        <p:spPr bwMode="auto">
          <a:xfrm>
            <a:off x="5890706" y="1346314"/>
            <a:ext cx="0" cy="314454"/>
          </a:xfrm>
          <a:prstGeom prst="straightConnector1">
            <a:avLst/>
          </a:prstGeom>
          <a:solidFill>
            <a:schemeClr val="bg1"/>
          </a:solidFill>
          <a:ln w="12700" cap="flat" cmpd="sng" algn="ctr">
            <a:solidFill>
              <a:schemeClr val="tx1"/>
            </a:solidFill>
            <a:prstDash val="solid"/>
            <a:round/>
            <a:headEnd type="none" w="med" len="med"/>
            <a:tailEnd type="arrow"/>
          </a:ln>
          <a:effectLst/>
        </p:spPr>
      </p:cxnSp>
      <p:cxnSp>
        <p:nvCxnSpPr>
          <p:cNvPr id="49" name="Straight Arrow Connector 48"/>
          <p:cNvCxnSpPr/>
          <p:nvPr/>
        </p:nvCxnSpPr>
        <p:spPr bwMode="auto">
          <a:xfrm>
            <a:off x="5879976" y="2092840"/>
            <a:ext cx="0" cy="216000"/>
          </a:xfrm>
          <a:prstGeom prst="straightConnector1">
            <a:avLst/>
          </a:prstGeom>
          <a:solidFill>
            <a:schemeClr val="bg1"/>
          </a:solidFill>
          <a:ln w="12700" cap="flat" cmpd="sng" algn="ctr">
            <a:solidFill>
              <a:schemeClr val="tx1"/>
            </a:solidFill>
            <a:prstDash val="solid"/>
            <a:round/>
            <a:headEnd type="none" w="med" len="med"/>
            <a:tailEnd type="arrow"/>
          </a:ln>
          <a:effectLst/>
        </p:spPr>
      </p:cxnSp>
      <p:sp>
        <p:nvSpPr>
          <p:cNvPr id="50" name="TextBox 49"/>
          <p:cNvSpPr txBox="1"/>
          <p:nvPr/>
        </p:nvSpPr>
        <p:spPr>
          <a:xfrm>
            <a:off x="5267908" y="2998114"/>
            <a:ext cx="1224136" cy="430887"/>
          </a:xfrm>
          <a:prstGeom prst="rect">
            <a:avLst/>
          </a:prstGeom>
          <a:solidFill>
            <a:srgbClr val="CCCC00"/>
          </a:solidFill>
        </p:spPr>
        <p:txBody>
          <a:bodyPr wrap="square" rtlCol="0">
            <a:spAutoFit/>
          </a:bodyPr>
          <a:lstStyle/>
          <a:p>
            <a:r>
              <a:rPr lang="pt-PT" sz="1100" b="1" dirty="0">
                <a:solidFill>
                  <a:schemeClr val="bg1"/>
                </a:solidFill>
                <a:latin typeface="+mj-lt"/>
              </a:rPr>
              <a:t>Gross </a:t>
            </a:r>
            <a:r>
              <a:rPr lang="pt-PT" sz="1100" b="1" dirty="0" err="1">
                <a:solidFill>
                  <a:schemeClr val="bg1"/>
                </a:solidFill>
                <a:latin typeface="+mj-lt"/>
              </a:rPr>
              <a:t>primary</a:t>
            </a:r>
            <a:r>
              <a:rPr lang="pt-PT" sz="1100" b="1" dirty="0">
                <a:solidFill>
                  <a:schemeClr val="bg1"/>
                </a:solidFill>
                <a:latin typeface="+mj-lt"/>
              </a:rPr>
              <a:t> </a:t>
            </a:r>
            <a:r>
              <a:rPr lang="pt-PT" sz="1100" b="1" dirty="0" err="1">
                <a:solidFill>
                  <a:schemeClr val="bg1"/>
                </a:solidFill>
                <a:latin typeface="+mj-lt"/>
              </a:rPr>
              <a:t>production</a:t>
            </a:r>
            <a:endParaRPr lang="en-US" sz="1100" b="1" dirty="0">
              <a:solidFill>
                <a:schemeClr val="bg1"/>
              </a:solidFill>
              <a:latin typeface="+mj-lt"/>
            </a:endParaRPr>
          </a:p>
        </p:txBody>
      </p:sp>
      <p:cxnSp>
        <p:nvCxnSpPr>
          <p:cNvPr id="51" name="Straight Arrow Connector 50"/>
          <p:cNvCxnSpPr/>
          <p:nvPr/>
        </p:nvCxnSpPr>
        <p:spPr bwMode="auto">
          <a:xfrm>
            <a:off x="5879976" y="2744952"/>
            <a:ext cx="0" cy="216000"/>
          </a:xfrm>
          <a:prstGeom prst="straightConnector1">
            <a:avLst/>
          </a:prstGeom>
          <a:solidFill>
            <a:schemeClr val="bg1"/>
          </a:solidFill>
          <a:ln w="12700" cap="flat" cmpd="sng" algn="ctr">
            <a:solidFill>
              <a:schemeClr val="tx1"/>
            </a:solidFill>
            <a:prstDash val="solid"/>
            <a:round/>
            <a:headEnd type="none" w="med" len="med"/>
            <a:tailEnd type="arrow"/>
          </a:ln>
          <a:effectLst/>
        </p:spPr>
      </p:cxnSp>
      <p:sp>
        <p:nvSpPr>
          <p:cNvPr id="52" name="TextBox 51"/>
          <p:cNvSpPr txBox="1"/>
          <p:nvPr/>
        </p:nvSpPr>
        <p:spPr>
          <a:xfrm>
            <a:off x="5267908" y="3682190"/>
            <a:ext cx="1224136" cy="430887"/>
          </a:xfrm>
          <a:prstGeom prst="rect">
            <a:avLst/>
          </a:prstGeom>
          <a:solidFill>
            <a:srgbClr val="CCCC00"/>
          </a:solidFill>
        </p:spPr>
        <p:txBody>
          <a:bodyPr wrap="square" rtlCol="0">
            <a:spAutoFit/>
          </a:bodyPr>
          <a:lstStyle/>
          <a:p>
            <a:r>
              <a:rPr lang="pt-PT" sz="1100" b="1" dirty="0">
                <a:solidFill>
                  <a:schemeClr val="bg1"/>
                </a:solidFill>
                <a:latin typeface="+mj-lt"/>
              </a:rPr>
              <a:t>Net </a:t>
            </a:r>
            <a:r>
              <a:rPr lang="pt-PT" sz="1100" b="1" dirty="0" err="1">
                <a:solidFill>
                  <a:schemeClr val="bg1"/>
                </a:solidFill>
                <a:latin typeface="+mj-lt"/>
              </a:rPr>
              <a:t>primary</a:t>
            </a:r>
            <a:r>
              <a:rPr lang="pt-PT" sz="1100" b="1" dirty="0">
                <a:solidFill>
                  <a:schemeClr val="bg1"/>
                </a:solidFill>
                <a:latin typeface="+mj-lt"/>
              </a:rPr>
              <a:t> </a:t>
            </a:r>
            <a:r>
              <a:rPr lang="pt-PT" sz="1100" b="1" dirty="0" err="1">
                <a:solidFill>
                  <a:schemeClr val="bg1"/>
                </a:solidFill>
                <a:latin typeface="+mj-lt"/>
              </a:rPr>
              <a:t>production</a:t>
            </a:r>
            <a:endParaRPr lang="en-US" sz="1100" b="1" dirty="0">
              <a:solidFill>
                <a:schemeClr val="bg1"/>
              </a:solidFill>
              <a:latin typeface="+mj-lt"/>
            </a:endParaRPr>
          </a:p>
        </p:txBody>
      </p:sp>
      <p:cxnSp>
        <p:nvCxnSpPr>
          <p:cNvPr id="53" name="Straight Arrow Connector 52"/>
          <p:cNvCxnSpPr/>
          <p:nvPr/>
        </p:nvCxnSpPr>
        <p:spPr bwMode="auto">
          <a:xfrm>
            <a:off x="5879976" y="3429028"/>
            <a:ext cx="0" cy="252000"/>
          </a:xfrm>
          <a:prstGeom prst="straightConnector1">
            <a:avLst/>
          </a:prstGeom>
          <a:solidFill>
            <a:schemeClr val="bg1"/>
          </a:solidFill>
          <a:ln w="12700" cap="flat" cmpd="sng" algn="ctr">
            <a:solidFill>
              <a:schemeClr val="tx1"/>
            </a:solidFill>
            <a:prstDash val="solid"/>
            <a:round/>
            <a:headEnd type="none" w="med" len="med"/>
            <a:tailEnd type="arrow"/>
          </a:ln>
          <a:effectLst/>
        </p:spPr>
      </p:cxnSp>
      <p:cxnSp>
        <p:nvCxnSpPr>
          <p:cNvPr id="40" name="Straight Arrow Connector 39"/>
          <p:cNvCxnSpPr>
            <a:stCxn id="88" idx="1"/>
          </p:cNvCxnSpPr>
          <p:nvPr/>
        </p:nvCxnSpPr>
        <p:spPr bwMode="auto">
          <a:xfrm flipH="1" flipV="1">
            <a:off x="2354448" y="2833438"/>
            <a:ext cx="2913460" cy="1591625"/>
          </a:xfrm>
          <a:prstGeom prst="straightConnector1">
            <a:avLst/>
          </a:prstGeom>
          <a:solidFill>
            <a:schemeClr val="bg1"/>
          </a:solidFill>
          <a:ln w="25400" cap="flat" cmpd="sng" algn="ctr">
            <a:solidFill>
              <a:srgbClr val="CCCC00"/>
            </a:solidFill>
            <a:prstDash val="solid"/>
            <a:round/>
            <a:headEnd type="none" w="med" len="med"/>
            <a:tailEnd type="arrow"/>
          </a:ln>
          <a:effectLst/>
        </p:spPr>
      </p:cxnSp>
      <p:cxnSp>
        <p:nvCxnSpPr>
          <p:cNvPr id="57" name="Straight Arrow Connector 56"/>
          <p:cNvCxnSpPr>
            <a:stCxn id="88" idx="1"/>
          </p:cNvCxnSpPr>
          <p:nvPr/>
        </p:nvCxnSpPr>
        <p:spPr bwMode="auto">
          <a:xfrm flipH="1" flipV="1">
            <a:off x="2318444" y="4251898"/>
            <a:ext cx="2949464" cy="173165"/>
          </a:xfrm>
          <a:prstGeom prst="straightConnector1">
            <a:avLst/>
          </a:prstGeom>
          <a:solidFill>
            <a:schemeClr val="bg1"/>
          </a:solidFill>
          <a:ln w="25400" cap="flat" cmpd="sng" algn="ctr">
            <a:solidFill>
              <a:srgbClr val="CCCC00"/>
            </a:solidFill>
            <a:prstDash val="solid"/>
            <a:round/>
            <a:headEnd type="none" w="med" len="med"/>
            <a:tailEnd type="arrow"/>
          </a:ln>
          <a:effectLst/>
        </p:spPr>
      </p:cxnSp>
      <p:cxnSp>
        <p:nvCxnSpPr>
          <p:cNvPr id="58" name="Straight Arrow Connector 57"/>
          <p:cNvCxnSpPr>
            <a:stCxn id="88" idx="1"/>
            <a:endCxn id="27" idx="3"/>
          </p:cNvCxnSpPr>
          <p:nvPr/>
        </p:nvCxnSpPr>
        <p:spPr bwMode="auto">
          <a:xfrm flipH="1">
            <a:off x="2639616" y="4425063"/>
            <a:ext cx="2628292" cy="1388427"/>
          </a:xfrm>
          <a:prstGeom prst="straightConnector1">
            <a:avLst/>
          </a:prstGeom>
          <a:solidFill>
            <a:schemeClr val="bg1"/>
          </a:solidFill>
          <a:ln w="25400" cap="flat" cmpd="sng" algn="ctr">
            <a:solidFill>
              <a:srgbClr val="CCCC00"/>
            </a:solidFill>
            <a:prstDash val="solid"/>
            <a:round/>
            <a:headEnd type="none" w="med" len="med"/>
            <a:tailEnd type="arrow"/>
          </a:ln>
          <a:effectLst/>
        </p:spPr>
      </p:cxnSp>
      <p:grpSp>
        <p:nvGrpSpPr>
          <p:cNvPr id="64" name="Group 63"/>
          <p:cNvGrpSpPr/>
          <p:nvPr/>
        </p:nvGrpSpPr>
        <p:grpSpPr>
          <a:xfrm>
            <a:off x="6780076" y="1624764"/>
            <a:ext cx="576064" cy="506252"/>
            <a:chOff x="5436096" y="1664804"/>
            <a:chExt cx="576064" cy="506252"/>
          </a:xfrm>
        </p:grpSpPr>
        <p:sp>
          <p:nvSpPr>
            <p:cNvPr id="65" name="Oval 64"/>
            <p:cNvSpPr/>
            <p:nvPr/>
          </p:nvSpPr>
          <p:spPr bwMode="auto">
            <a:xfrm>
              <a:off x="5472100" y="1664804"/>
              <a:ext cx="504056" cy="506252"/>
            </a:xfrm>
            <a:prstGeom prst="ellipse">
              <a:avLst/>
            </a:prstGeom>
            <a:solidFill>
              <a:srgbClr val="FFCC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400">
                <a:latin typeface="Times New Roman" pitchFamily="18" charset="0"/>
              </a:endParaRPr>
            </a:p>
          </p:txBody>
        </p:sp>
        <p:sp>
          <p:nvSpPr>
            <p:cNvPr id="66" name="TextBox 65"/>
            <p:cNvSpPr txBox="1"/>
            <p:nvPr/>
          </p:nvSpPr>
          <p:spPr>
            <a:xfrm>
              <a:off x="5436096" y="1727520"/>
              <a:ext cx="576064" cy="369332"/>
            </a:xfrm>
            <a:prstGeom prst="rect">
              <a:avLst/>
            </a:prstGeom>
            <a:noFill/>
          </p:spPr>
          <p:txBody>
            <a:bodyPr wrap="square" rtlCol="0">
              <a:spAutoFit/>
            </a:bodyPr>
            <a:lstStyle/>
            <a:p>
              <a:r>
                <a:rPr lang="pt-PT" sz="900" b="1" dirty="0" err="1">
                  <a:latin typeface="+mj-lt"/>
                </a:rPr>
                <a:t>tempe</a:t>
              </a:r>
              <a:r>
                <a:rPr lang="pt-PT" sz="900" b="1" dirty="0">
                  <a:latin typeface="+mj-lt"/>
                </a:rPr>
                <a:t> </a:t>
              </a:r>
              <a:r>
                <a:rPr lang="pt-PT" sz="900" b="1" dirty="0" err="1">
                  <a:latin typeface="+mj-lt"/>
                </a:rPr>
                <a:t>rature</a:t>
              </a:r>
              <a:endParaRPr lang="en-US" sz="900" b="1" dirty="0">
                <a:latin typeface="+mj-lt"/>
              </a:endParaRPr>
            </a:p>
          </p:txBody>
        </p:sp>
      </p:grpSp>
      <p:sp>
        <p:nvSpPr>
          <p:cNvPr id="2" name="Cloud 1"/>
          <p:cNvSpPr/>
          <p:nvPr/>
        </p:nvSpPr>
        <p:spPr bwMode="auto">
          <a:xfrm>
            <a:off x="8184232" y="152636"/>
            <a:ext cx="2016224" cy="932068"/>
          </a:xfrm>
          <a:prstGeom prst="cloud">
            <a:avLst/>
          </a:prstGeom>
          <a:solidFill>
            <a:schemeClr val="accent1">
              <a:lumMod val="20000"/>
              <a:lumOff val="80000"/>
            </a:schemeClr>
          </a:solidFill>
          <a:ln w="9525" cap="flat" cmpd="sng" algn="ctr">
            <a:solidFill>
              <a:schemeClr val="bg1">
                <a:lumMod val="9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400">
              <a:latin typeface="Times New Roman" pitchFamily="18" charset="0"/>
            </a:endParaRPr>
          </a:p>
        </p:txBody>
      </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l="27045" t="15806" r="29645" b="4738"/>
          <a:stretch/>
        </p:blipFill>
        <p:spPr>
          <a:xfrm>
            <a:off x="7464153" y="1520788"/>
            <a:ext cx="2880319" cy="3963118"/>
          </a:xfrm>
          <a:prstGeom prst="rect">
            <a:avLst/>
          </a:prstGeom>
        </p:spPr>
      </p:pic>
      <p:sp>
        <p:nvSpPr>
          <p:cNvPr id="6" name="TextBox 5"/>
          <p:cNvSpPr txBox="1"/>
          <p:nvPr/>
        </p:nvSpPr>
        <p:spPr>
          <a:xfrm>
            <a:off x="7536160" y="5965540"/>
            <a:ext cx="1836204" cy="307777"/>
          </a:xfrm>
          <a:prstGeom prst="rect">
            <a:avLst/>
          </a:prstGeom>
          <a:noFill/>
        </p:spPr>
        <p:txBody>
          <a:bodyPr wrap="square" rtlCol="0">
            <a:spAutoFit/>
          </a:bodyPr>
          <a:lstStyle/>
          <a:p>
            <a:pPr algn="l"/>
            <a:r>
              <a:rPr lang="pt-PT" sz="1400" b="1" dirty="0" err="1">
                <a:solidFill>
                  <a:schemeClr val="bg1"/>
                </a:solidFill>
                <a:latin typeface="+mj-lt"/>
              </a:rPr>
              <a:t>Soil</a:t>
            </a:r>
            <a:r>
              <a:rPr lang="pt-PT" sz="1400" b="1" dirty="0">
                <a:solidFill>
                  <a:schemeClr val="bg1"/>
                </a:solidFill>
                <a:latin typeface="+mj-lt"/>
              </a:rPr>
              <a:t> </a:t>
            </a:r>
            <a:r>
              <a:rPr lang="pt-PT" sz="1400" b="1" dirty="0" err="1">
                <a:solidFill>
                  <a:schemeClr val="bg1"/>
                </a:solidFill>
                <a:latin typeface="+mj-lt"/>
              </a:rPr>
              <a:t>water</a:t>
            </a:r>
            <a:endParaRPr lang="en-US" sz="1400" b="1" dirty="0">
              <a:solidFill>
                <a:schemeClr val="bg1"/>
              </a:solidFill>
              <a:latin typeface="+mj-lt"/>
            </a:endParaRPr>
          </a:p>
        </p:txBody>
      </p:sp>
      <p:sp>
        <p:nvSpPr>
          <p:cNvPr id="42" name="TextBox 41"/>
          <p:cNvSpPr txBox="1"/>
          <p:nvPr/>
        </p:nvSpPr>
        <p:spPr>
          <a:xfrm>
            <a:off x="7500156" y="5625245"/>
            <a:ext cx="1836204" cy="307777"/>
          </a:xfrm>
          <a:prstGeom prst="rect">
            <a:avLst/>
          </a:prstGeom>
          <a:noFill/>
        </p:spPr>
        <p:txBody>
          <a:bodyPr wrap="square" rtlCol="0">
            <a:spAutoFit/>
          </a:bodyPr>
          <a:lstStyle/>
          <a:p>
            <a:pPr algn="l"/>
            <a:r>
              <a:rPr lang="pt-PT" sz="1400" b="1" dirty="0" err="1">
                <a:solidFill>
                  <a:schemeClr val="bg1"/>
                </a:solidFill>
                <a:latin typeface="+mj-lt"/>
              </a:rPr>
              <a:t>Soil</a:t>
            </a:r>
            <a:r>
              <a:rPr lang="pt-PT" sz="1400" b="1" dirty="0">
                <a:solidFill>
                  <a:schemeClr val="bg1"/>
                </a:solidFill>
                <a:latin typeface="+mj-lt"/>
              </a:rPr>
              <a:t> </a:t>
            </a:r>
            <a:r>
              <a:rPr lang="pt-PT" sz="1400" b="1" dirty="0" err="1">
                <a:solidFill>
                  <a:schemeClr val="bg1"/>
                </a:solidFill>
                <a:latin typeface="+mj-lt"/>
              </a:rPr>
              <a:t>fertility</a:t>
            </a:r>
            <a:endParaRPr lang="en-US" sz="1400" b="1" dirty="0">
              <a:solidFill>
                <a:schemeClr val="bg1"/>
              </a:solidFill>
              <a:latin typeface="+mj-lt"/>
            </a:endParaRPr>
          </a:p>
        </p:txBody>
      </p:sp>
      <p:cxnSp>
        <p:nvCxnSpPr>
          <p:cNvPr id="9" name="Straight Arrow Connector 8"/>
          <p:cNvCxnSpPr/>
          <p:nvPr/>
        </p:nvCxnSpPr>
        <p:spPr bwMode="auto">
          <a:xfrm>
            <a:off x="6074662" y="6119427"/>
            <a:ext cx="914400" cy="914400"/>
          </a:xfrm>
          <a:prstGeom prst="straightConnector1">
            <a:avLst/>
          </a:prstGeom>
          <a:solidFill>
            <a:schemeClr val="bg1"/>
          </a:solidFill>
          <a:ln w="9525" cap="flat" cmpd="sng" algn="ctr">
            <a:solidFill>
              <a:schemeClr val="bg1"/>
            </a:solidFill>
            <a:prstDash val="solid"/>
            <a:round/>
            <a:headEnd type="none" w="med" len="med"/>
            <a:tailEnd type="triangle"/>
          </a:ln>
          <a:effectLst/>
        </p:spPr>
      </p:cxnSp>
      <p:cxnSp>
        <p:nvCxnSpPr>
          <p:cNvPr id="11" name="Elbow Connector 10"/>
          <p:cNvCxnSpPr>
            <a:endCxn id="24" idx="3"/>
          </p:cNvCxnSpPr>
          <p:nvPr/>
        </p:nvCxnSpPr>
        <p:spPr bwMode="auto">
          <a:xfrm rot="16200000" flipV="1">
            <a:off x="5168509" y="3826362"/>
            <a:ext cx="3595145" cy="990991"/>
          </a:xfrm>
          <a:prstGeom prst="bentConnector2">
            <a:avLst/>
          </a:prstGeom>
          <a:solidFill>
            <a:schemeClr val="bg1"/>
          </a:solidFill>
          <a:ln w="9525" cap="flat" cmpd="sng" algn="ctr">
            <a:solidFill>
              <a:schemeClr val="bg1"/>
            </a:solidFill>
            <a:prstDash val="solid"/>
            <a:round/>
            <a:headEnd type="none" w="med" len="med"/>
            <a:tailEnd type="triangle"/>
          </a:ln>
          <a:effectLst/>
        </p:spPr>
      </p:cxnSp>
      <p:cxnSp>
        <p:nvCxnSpPr>
          <p:cNvPr id="23" name="Elbow Connector 22"/>
          <p:cNvCxnSpPr/>
          <p:nvPr/>
        </p:nvCxnSpPr>
        <p:spPr bwMode="auto">
          <a:xfrm rot="5400000">
            <a:off x="6582040" y="1934848"/>
            <a:ext cx="324000" cy="576000"/>
          </a:xfrm>
          <a:prstGeom prst="bentConnector2">
            <a:avLst/>
          </a:prstGeom>
          <a:solidFill>
            <a:schemeClr val="bg1"/>
          </a:solidFill>
          <a:ln w="9525" cap="flat" cmpd="sng" algn="ctr">
            <a:solidFill>
              <a:schemeClr val="tx1"/>
            </a:solidFill>
            <a:prstDash val="solid"/>
            <a:round/>
            <a:headEnd type="none" w="med" len="med"/>
            <a:tailEnd type="triangle"/>
          </a:ln>
          <a:effectLst/>
        </p:spPr>
      </p:cxnSp>
      <p:grpSp>
        <p:nvGrpSpPr>
          <p:cNvPr id="551950" name="Group 551949"/>
          <p:cNvGrpSpPr/>
          <p:nvPr/>
        </p:nvGrpSpPr>
        <p:grpSpPr>
          <a:xfrm>
            <a:off x="6468004" y="2636585"/>
            <a:ext cx="993568" cy="3482842"/>
            <a:chOff x="4944004" y="2636585"/>
            <a:chExt cx="993568" cy="3482842"/>
          </a:xfrm>
        </p:grpSpPr>
        <p:cxnSp>
          <p:nvCxnSpPr>
            <p:cNvPr id="551942" name="Straight Connector 551941"/>
            <p:cNvCxnSpPr/>
            <p:nvPr/>
          </p:nvCxnSpPr>
          <p:spPr bwMode="auto">
            <a:xfrm flipH="1">
              <a:off x="5292080" y="6119427"/>
              <a:ext cx="645492"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551944" name="Straight Connector 551943"/>
            <p:cNvCxnSpPr/>
            <p:nvPr/>
          </p:nvCxnSpPr>
          <p:spPr bwMode="auto">
            <a:xfrm flipV="1">
              <a:off x="5292080" y="2638640"/>
              <a:ext cx="0" cy="3480787"/>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551948" name="Straight Arrow Connector 551947"/>
            <p:cNvCxnSpPr/>
            <p:nvPr/>
          </p:nvCxnSpPr>
          <p:spPr bwMode="auto">
            <a:xfrm flipH="1" flipV="1">
              <a:off x="4944004" y="2636585"/>
              <a:ext cx="348076" cy="2055"/>
            </a:xfrm>
            <a:prstGeom prst="straightConnector1">
              <a:avLst/>
            </a:prstGeom>
            <a:solidFill>
              <a:schemeClr val="bg1"/>
            </a:solidFill>
            <a:ln w="9525" cap="flat" cmpd="sng" algn="ctr">
              <a:solidFill>
                <a:schemeClr val="tx1"/>
              </a:solidFill>
              <a:prstDash val="solid"/>
              <a:round/>
              <a:headEnd type="none" w="med" len="med"/>
              <a:tailEnd type="triangle"/>
            </a:ln>
            <a:effectLst/>
          </p:spPr>
        </p:cxnSp>
      </p:grpSp>
      <p:sp>
        <p:nvSpPr>
          <p:cNvPr id="88" name="TextBox 87"/>
          <p:cNvSpPr txBox="1"/>
          <p:nvPr/>
        </p:nvSpPr>
        <p:spPr>
          <a:xfrm>
            <a:off x="5267908" y="4294257"/>
            <a:ext cx="1224136" cy="261610"/>
          </a:xfrm>
          <a:prstGeom prst="rect">
            <a:avLst/>
          </a:prstGeom>
          <a:solidFill>
            <a:srgbClr val="CCCC00"/>
          </a:solidFill>
        </p:spPr>
        <p:txBody>
          <a:bodyPr wrap="square" rtlCol="0">
            <a:spAutoFit/>
          </a:bodyPr>
          <a:lstStyle/>
          <a:p>
            <a:r>
              <a:rPr lang="pt-PT" sz="1100" b="1" dirty="0">
                <a:solidFill>
                  <a:schemeClr val="bg1"/>
                </a:solidFill>
                <a:latin typeface="+mj-lt"/>
              </a:rPr>
              <a:t>NPP    </a:t>
            </a:r>
            <a:r>
              <a:rPr lang="pt-PT" sz="1100" b="1" dirty="0" err="1">
                <a:solidFill>
                  <a:schemeClr val="bg1"/>
                </a:solidFill>
                <a:latin typeface="+mj-lt"/>
              </a:rPr>
              <a:t>allocation</a:t>
            </a:r>
            <a:endParaRPr lang="en-US" sz="1100" b="1" dirty="0">
              <a:solidFill>
                <a:schemeClr val="bg1"/>
              </a:solidFill>
              <a:latin typeface="+mj-lt"/>
            </a:endParaRPr>
          </a:p>
        </p:txBody>
      </p:sp>
      <p:cxnSp>
        <p:nvCxnSpPr>
          <p:cNvPr id="551975" name="Straight Connector 551974"/>
          <p:cNvCxnSpPr/>
          <p:nvPr/>
        </p:nvCxnSpPr>
        <p:spPr bwMode="auto">
          <a:xfrm flipH="1">
            <a:off x="8472264" y="1053148"/>
            <a:ext cx="180020" cy="431637"/>
          </a:xfrm>
          <a:prstGeom prst="line">
            <a:avLst/>
          </a:prstGeom>
          <a:solidFill>
            <a:schemeClr val="bg1"/>
          </a:solidFill>
          <a:ln w="9525" cap="flat" cmpd="sng" algn="ctr">
            <a:solidFill>
              <a:schemeClr val="accent1">
                <a:lumMod val="20000"/>
                <a:lumOff val="80000"/>
              </a:schemeClr>
            </a:solidFill>
            <a:prstDash val="lgDash"/>
            <a:round/>
            <a:headEnd type="none" w="med" len="med"/>
            <a:tailEnd type="none" w="med" len="med"/>
          </a:ln>
          <a:effectLst/>
        </p:spPr>
      </p:cxnSp>
      <p:cxnSp>
        <p:nvCxnSpPr>
          <p:cNvPr id="114" name="Straight Connector 113"/>
          <p:cNvCxnSpPr/>
          <p:nvPr/>
        </p:nvCxnSpPr>
        <p:spPr bwMode="auto">
          <a:xfrm flipH="1">
            <a:off x="8688288" y="1052737"/>
            <a:ext cx="180020" cy="431637"/>
          </a:xfrm>
          <a:prstGeom prst="line">
            <a:avLst/>
          </a:prstGeom>
          <a:solidFill>
            <a:schemeClr val="bg1"/>
          </a:solidFill>
          <a:ln w="9525" cap="flat" cmpd="sng" algn="ctr">
            <a:solidFill>
              <a:schemeClr val="accent1">
                <a:lumMod val="20000"/>
                <a:lumOff val="80000"/>
              </a:schemeClr>
            </a:solidFill>
            <a:prstDash val="lgDash"/>
            <a:round/>
            <a:headEnd type="none" w="med" len="med"/>
            <a:tailEnd type="none" w="med" len="med"/>
          </a:ln>
          <a:effectLst/>
        </p:spPr>
      </p:cxnSp>
      <p:cxnSp>
        <p:nvCxnSpPr>
          <p:cNvPr id="115" name="Straight Connector 114"/>
          <p:cNvCxnSpPr/>
          <p:nvPr/>
        </p:nvCxnSpPr>
        <p:spPr bwMode="auto">
          <a:xfrm flipH="1">
            <a:off x="8904312" y="1052737"/>
            <a:ext cx="180020" cy="431637"/>
          </a:xfrm>
          <a:prstGeom prst="line">
            <a:avLst/>
          </a:prstGeom>
          <a:solidFill>
            <a:schemeClr val="bg1"/>
          </a:solidFill>
          <a:ln w="9525" cap="flat" cmpd="sng" algn="ctr">
            <a:solidFill>
              <a:schemeClr val="accent1">
                <a:lumMod val="20000"/>
                <a:lumOff val="80000"/>
              </a:schemeClr>
            </a:solidFill>
            <a:prstDash val="lgDash"/>
            <a:round/>
            <a:headEnd type="none" w="med" len="med"/>
            <a:tailEnd type="none" w="med" len="med"/>
          </a:ln>
          <a:effectLst/>
        </p:spPr>
      </p:cxnSp>
      <p:cxnSp>
        <p:nvCxnSpPr>
          <p:cNvPr id="116" name="Straight Connector 115"/>
          <p:cNvCxnSpPr/>
          <p:nvPr/>
        </p:nvCxnSpPr>
        <p:spPr bwMode="auto">
          <a:xfrm flipH="1">
            <a:off x="9120336" y="1052737"/>
            <a:ext cx="180020" cy="431637"/>
          </a:xfrm>
          <a:prstGeom prst="line">
            <a:avLst/>
          </a:prstGeom>
          <a:solidFill>
            <a:schemeClr val="bg1"/>
          </a:solidFill>
          <a:ln w="9525" cap="flat" cmpd="sng" algn="ctr">
            <a:solidFill>
              <a:schemeClr val="accent1">
                <a:lumMod val="20000"/>
                <a:lumOff val="80000"/>
              </a:schemeClr>
            </a:solidFill>
            <a:prstDash val="lgDash"/>
            <a:round/>
            <a:headEnd type="none" w="med" len="med"/>
            <a:tailEnd type="none" w="med" len="med"/>
          </a:ln>
          <a:effectLst/>
        </p:spPr>
      </p:cxnSp>
      <p:cxnSp>
        <p:nvCxnSpPr>
          <p:cNvPr id="117" name="Straight Connector 116"/>
          <p:cNvCxnSpPr/>
          <p:nvPr/>
        </p:nvCxnSpPr>
        <p:spPr bwMode="auto">
          <a:xfrm flipH="1">
            <a:off x="9372364" y="1016733"/>
            <a:ext cx="180020" cy="431637"/>
          </a:xfrm>
          <a:prstGeom prst="line">
            <a:avLst/>
          </a:prstGeom>
          <a:solidFill>
            <a:schemeClr val="bg1"/>
          </a:solidFill>
          <a:ln w="9525" cap="flat" cmpd="sng" algn="ctr">
            <a:solidFill>
              <a:schemeClr val="accent1">
                <a:lumMod val="20000"/>
                <a:lumOff val="80000"/>
              </a:schemeClr>
            </a:solidFill>
            <a:prstDash val="lgDash"/>
            <a:round/>
            <a:headEnd type="none" w="med" len="med"/>
            <a:tailEnd type="none" w="med" len="med"/>
          </a:ln>
          <a:effectLst/>
        </p:spPr>
      </p:cxnSp>
      <p:cxnSp>
        <p:nvCxnSpPr>
          <p:cNvPr id="118" name="Straight Connector 117"/>
          <p:cNvCxnSpPr/>
          <p:nvPr/>
        </p:nvCxnSpPr>
        <p:spPr bwMode="auto">
          <a:xfrm flipH="1">
            <a:off x="9588388" y="1016733"/>
            <a:ext cx="180020" cy="431637"/>
          </a:xfrm>
          <a:prstGeom prst="line">
            <a:avLst/>
          </a:prstGeom>
          <a:solidFill>
            <a:schemeClr val="bg1"/>
          </a:solidFill>
          <a:ln w="9525" cap="flat" cmpd="sng" algn="ctr">
            <a:solidFill>
              <a:schemeClr val="accent1">
                <a:lumMod val="20000"/>
                <a:lumOff val="80000"/>
              </a:schemeClr>
            </a:solidFill>
            <a:prstDash val="lgDash"/>
            <a:round/>
            <a:headEnd type="none" w="med" len="med"/>
            <a:tailEnd type="none" w="med" len="med"/>
          </a:ln>
          <a:effectLst/>
        </p:spPr>
      </p:cxnSp>
      <p:cxnSp>
        <p:nvCxnSpPr>
          <p:cNvPr id="119" name="Straight Connector 118"/>
          <p:cNvCxnSpPr/>
          <p:nvPr/>
        </p:nvCxnSpPr>
        <p:spPr bwMode="auto">
          <a:xfrm flipH="1">
            <a:off x="8292244" y="1017144"/>
            <a:ext cx="180020" cy="431637"/>
          </a:xfrm>
          <a:prstGeom prst="line">
            <a:avLst/>
          </a:prstGeom>
          <a:solidFill>
            <a:schemeClr val="bg1"/>
          </a:solidFill>
          <a:ln w="9525" cap="flat" cmpd="sng" algn="ctr">
            <a:solidFill>
              <a:schemeClr val="accent1">
                <a:lumMod val="20000"/>
                <a:lumOff val="80000"/>
              </a:schemeClr>
            </a:solidFill>
            <a:prstDash val="lgDash"/>
            <a:round/>
            <a:headEnd type="none" w="med" len="med"/>
            <a:tailEnd type="none" w="med" len="med"/>
          </a:ln>
          <a:effectLst/>
        </p:spPr>
      </p:cxnSp>
      <p:sp>
        <p:nvSpPr>
          <p:cNvPr id="121" name="TextBox 120"/>
          <p:cNvSpPr txBox="1"/>
          <p:nvPr/>
        </p:nvSpPr>
        <p:spPr>
          <a:xfrm>
            <a:off x="5421098" y="3383414"/>
            <a:ext cx="962934" cy="261610"/>
          </a:xfrm>
          <a:prstGeom prst="rect">
            <a:avLst/>
          </a:prstGeom>
          <a:noFill/>
        </p:spPr>
        <p:txBody>
          <a:bodyPr wrap="square" rtlCol="0">
            <a:spAutoFit/>
          </a:bodyPr>
          <a:lstStyle/>
          <a:p>
            <a:r>
              <a:rPr lang="pt-PT" sz="1100" b="1" dirty="0" err="1">
                <a:latin typeface="+mj-lt"/>
              </a:rPr>
              <a:t>Respiration</a:t>
            </a:r>
            <a:endParaRPr lang="en-US" sz="1100" b="1" dirty="0">
              <a:latin typeface="+mj-lt"/>
            </a:endParaRPr>
          </a:p>
        </p:txBody>
      </p:sp>
      <p:cxnSp>
        <p:nvCxnSpPr>
          <p:cNvPr id="551978" name="Straight Arrow Connector 551977"/>
          <p:cNvCxnSpPr/>
          <p:nvPr/>
        </p:nvCxnSpPr>
        <p:spPr bwMode="auto">
          <a:xfrm>
            <a:off x="5318454" y="5879243"/>
            <a:ext cx="914400" cy="914400"/>
          </a:xfrm>
          <a:prstGeom prst="straightConnector1">
            <a:avLst/>
          </a:prstGeom>
          <a:solidFill>
            <a:schemeClr val="bg1"/>
          </a:solidFill>
          <a:ln w="9525" cap="flat" cmpd="sng" algn="ctr">
            <a:solidFill>
              <a:schemeClr val="bg1"/>
            </a:solidFill>
            <a:prstDash val="solid"/>
            <a:round/>
            <a:headEnd type="none" w="med" len="med"/>
            <a:tailEnd type="triangle"/>
          </a:ln>
          <a:effectLst/>
        </p:spPr>
      </p:cxnSp>
      <p:grpSp>
        <p:nvGrpSpPr>
          <p:cNvPr id="82" name="Group 81"/>
          <p:cNvGrpSpPr/>
          <p:nvPr/>
        </p:nvGrpSpPr>
        <p:grpSpPr>
          <a:xfrm>
            <a:off x="6456044" y="2492900"/>
            <a:ext cx="1008060" cy="3278052"/>
            <a:chOff x="4932044" y="2492900"/>
            <a:chExt cx="1008060" cy="3278052"/>
          </a:xfrm>
        </p:grpSpPr>
        <p:cxnSp>
          <p:nvCxnSpPr>
            <p:cNvPr id="129" name="Straight Connector 128"/>
            <p:cNvCxnSpPr/>
            <p:nvPr/>
          </p:nvCxnSpPr>
          <p:spPr bwMode="auto">
            <a:xfrm flipH="1">
              <a:off x="5508104" y="5769260"/>
              <a:ext cx="432000" cy="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130" name="Straight Connector 129"/>
            <p:cNvCxnSpPr/>
            <p:nvPr/>
          </p:nvCxnSpPr>
          <p:spPr bwMode="auto">
            <a:xfrm flipV="1">
              <a:off x="5508044" y="2494952"/>
              <a:ext cx="60" cy="3276000"/>
            </a:xfrm>
            <a:prstGeom prst="line">
              <a:avLst/>
            </a:prstGeom>
            <a:solidFill>
              <a:schemeClr val="bg1"/>
            </a:solidFill>
            <a:ln w="9525" cap="flat" cmpd="sng" algn="ctr">
              <a:solidFill>
                <a:schemeClr val="tx1"/>
              </a:solidFill>
              <a:prstDash val="solid"/>
              <a:round/>
              <a:headEnd type="none" w="med" len="med"/>
              <a:tailEnd type="none" w="med" len="med"/>
            </a:ln>
            <a:effectLst/>
          </p:spPr>
        </p:cxnSp>
        <p:cxnSp>
          <p:nvCxnSpPr>
            <p:cNvPr id="131" name="Straight Arrow Connector 130"/>
            <p:cNvCxnSpPr/>
            <p:nvPr/>
          </p:nvCxnSpPr>
          <p:spPr bwMode="auto">
            <a:xfrm flipH="1" flipV="1">
              <a:off x="4932044" y="2492900"/>
              <a:ext cx="576000" cy="3521"/>
            </a:xfrm>
            <a:prstGeom prst="straightConnector1">
              <a:avLst/>
            </a:prstGeom>
            <a:solidFill>
              <a:schemeClr val="bg1"/>
            </a:solidFill>
            <a:ln w="9525" cap="flat" cmpd="sng" algn="ctr">
              <a:solidFill>
                <a:schemeClr val="tx1"/>
              </a:solidFill>
              <a:prstDash val="solid"/>
              <a:round/>
              <a:headEnd type="none" w="med" len="med"/>
              <a:tailEnd type="triangle"/>
            </a:ln>
            <a:effectLst/>
          </p:spPr>
        </p:cxnSp>
      </p:grpSp>
      <p:grpSp>
        <p:nvGrpSpPr>
          <p:cNvPr id="139" name="Group 138"/>
          <p:cNvGrpSpPr/>
          <p:nvPr/>
        </p:nvGrpSpPr>
        <p:grpSpPr>
          <a:xfrm>
            <a:off x="4331804" y="2274676"/>
            <a:ext cx="518600" cy="506252"/>
            <a:chOff x="5472100" y="1664804"/>
            <a:chExt cx="518600" cy="506252"/>
          </a:xfrm>
        </p:grpSpPr>
        <p:sp>
          <p:nvSpPr>
            <p:cNvPr id="140" name="Oval 139"/>
            <p:cNvSpPr/>
            <p:nvPr/>
          </p:nvSpPr>
          <p:spPr bwMode="auto">
            <a:xfrm>
              <a:off x="5472100" y="1664804"/>
              <a:ext cx="504056" cy="506252"/>
            </a:xfrm>
            <a:prstGeom prst="ellipse">
              <a:avLst/>
            </a:prstGeom>
            <a:solidFill>
              <a:srgbClr val="FFCC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400">
                <a:latin typeface="Times New Roman" pitchFamily="18" charset="0"/>
              </a:endParaRPr>
            </a:p>
          </p:txBody>
        </p:sp>
        <p:sp>
          <p:nvSpPr>
            <p:cNvPr id="141" name="TextBox 140"/>
            <p:cNvSpPr txBox="1"/>
            <p:nvPr/>
          </p:nvSpPr>
          <p:spPr>
            <a:xfrm>
              <a:off x="5494582" y="1801724"/>
              <a:ext cx="496118" cy="230832"/>
            </a:xfrm>
            <a:prstGeom prst="rect">
              <a:avLst/>
            </a:prstGeom>
            <a:noFill/>
          </p:spPr>
          <p:txBody>
            <a:bodyPr wrap="square" rtlCol="0">
              <a:spAutoFit/>
            </a:bodyPr>
            <a:lstStyle/>
            <a:p>
              <a:r>
                <a:rPr lang="pt-PT" sz="900" b="1" dirty="0">
                  <a:latin typeface="+mj-lt"/>
                </a:rPr>
                <a:t>Age</a:t>
              </a:r>
              <a:endParaRPr lang="en-US" sz="900" b="1" dirty="0">
                <a:latin typeface="+mj-lt"/>
              </a:endParaRPr>
            </a:p>
          </p:txBody>
        </p:sp>
      </p:grpSp>
      <p:cxnSp>
        <p:nvCxnSpPr>
          <p:cNvPr id="142" name="Straight Arrow Connector 141"/>
          <p:cNvCxnSpPr>
            <a:stCxn id="140" idx="6"/>
          </p:cNvCxnSpPr>
          <p:nvPr/>
        </p:nvCxnSpPr>
        <p:spPr bwMode="auto">
          <a:xfrm flipV="1">
            <a:off x="4835860" y="2526124"/>
            <a:ext cx="489512" cy="1678"/>
          </a:xfrm>
          <a:prstGeom prst="straightConnector1">
            <a:avLst/>
          </a:prstGeom>
          <a:solidFill>
            <a:schemeClr val="bg1"/>
          </a:solidFill>
          <a:ln w="12700" cap="flat" cmpd="sng" algn="ctr">
            <a:solidFill>
              <a:schemeClr val="tx1"/>
            </a:solidFill>
            <a:prstDash val="solid"/>
            <a:round/>
            <a:headEnd type="none" w="med" len="med"/>
            <a:tailEnd type="arrow"/>
          </a:ln>
          <a:effectLst/>
        </p:spPr>
      </p:cxnSp>
      <p:cxnSp>
        <p:nvCxnSpPr>
          <p:cNvPr id="551988" name="Straight Arrow Connector 551987"/>
          <p:cNvCxnSpPr/>
          <p:nvPr/>
        </p:nvCxnSpPr>
        <p:spPr bwMode="auto">
          <a:xfrm flipH="1" flipV="1">
            <a:off x="5733144" y="6255658"/>
            <a:ext cx="2817" cy="17659"/>
          </a:xfrm>
          <a:prstGeom prst="straightConnector1">
            <a:avLst/>
          </a:prstGeom>
          <a:solidFill>
            <a:schemeClr val="bg1"/>
          </a:solidFill>
          <a:ln w="9525" cap="flat" cmpd="sng" algn="ctr">
            <a:solidFill>
              <a:schemeClr val="bg1"/>
            </a:solidFill>
            <a:prstDash val="solid"/>
            <a:round/>
            <a:headEnd type="none" w="med" len="med"/>
            <a:tailEnd type="triangle"/>
          </a:ln>
          <a:effectLst/>
        </p:spPr>
      </p:cxnSp>
      <p:cxnSp>
        <p:nvCxnSpPr>
          <p:cNvPr id="551990" name="Straight Arrow Connector 551989"/>
          <p:cNvCxnSpPr/>
          <p:nvPr/>
        </p:nvCxnSpPr>
        <p:spPr bwMode="auto">
          <a:xfrm flipH="1">
            <a:off x="6489465" y="4401108"/>
            <a:ext cx="324036" cy="0"/>
          </a:xfrm>
          <a:prstGeom prst="straightConnector1">
            <a:avLst/>
          </a:prstGeom>
          <a:solidFill>
            <a:schemeClr val="bg1"/>
          </a:solidFill>
          <a:ln w="9525" cap="flat" cmpd="sng" algn="ctr">
            <a:solidFill>
              <a:schemeClr val="accent4"/>
            </a:solidFill>
            <a:prstDash val="solid"/>
            <a:round/>
            <a:headEnd type="none" w="med" len="med"/>
            <a:tailEnd type="triangle"/>
          </a:ln>
          <a:effectLst/>
        </p:spPr>
      </p:cxnSp>
      <p:grpSp>
        <p:nvGrpSpPr>
          <p:cNvPr id="148" name="Group 147"/>
          <p:cNvGrpSpPr/>
          <p:nvPr/>
        </p:nvGrpSpPr>
        <p:grpSpPr>
          <a:xfrm>
            <a:off x="6461509" y="3914346"/>
            <a:ext cx="576064" cy="506252"/>
            <a:chOff x="5436096" y="1664804"/>
            <a:chExt cx="576064" cy="506252"/>
          </a:xfrm>
        </p:grpSpPr>
        <p:sp>
          <p:nvSpPr>
            <p:cNvPr id="149" name="Oval 148"/>
            <p:cNvSpPr/>
            <p:nvPr/>
          </p:nvSpPr>
          <p:spPr bwMode="auto">
            <a:xfrm>
              <a:off x="5472100" y="1664804"/>
              <a:ext cx="504056" cy="506252"/>
            </a:xfrm>
            <a:prstGeom prst="ellipse">
              <a:avLst/>
            </a:prstGeom>
            <a:solidFill>
              <a:srgbClr val="FFCC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400">
                <a:latin typeface="Times New Roman" pitchFamily="18" charset="0"/>
              </a:endParaRPr>
            </a:p>
          </p:txBody>
        </p:sp>
        <p:sp>
          <p:nvSpPr>
            <p:cNvPr id="150" name="TextBox 149"/>
            <p:cNvSpPr txBox="1"/>
            <p:nvPr/>
          </p:nvSpPr>
          <p:spPr>
            <a:xfrm>
              <a:off x="5436096" y="1727520"/>
              <a:ext cx="576064" cy="230832"/>
            </a:xfrm>
            <a:prstGeom prst="rect">
              <a:avLst/>
            </a:prstGeom>
            <a:noFill/>
          </p:spPr>
          <p:txBody>
            <a:bodyPr wrap="square" rtlCol="0">
              <a:spAutoFit/>
            </a:bodyPr>
            <a:lstStyle/>
            <a:p>
              <a:r>
                <a:rPr lang="pt-PT" sz="900" b="1" dirty="0">
                  <a:latin typeface="+mj-lt"/>
                </a:rPr>
                <a:t>VPD</a:t>
              </a:r>
              <a:endParaRPr lang="en-US" sz="900" b="1" dirty="0">
                <a:latin typeface="+mj-lt"/>
              </a:endParaRPr>
            </a:p>
          </p:txBody>
        </p:sp>
      </p:grpSp>
      <p:grpSp>
        <p:nvGrpSpPr>
          <p:cNvPr id="151" name="Group 150"/>
          <p:cNvGrpSpPr/>
          <p:nvPr/>
        </p:nvGrpSpPr>
        <p:grpSpPr>
          <a:xfrm>
            <a:off x="4223854" y="4254896"/>
            <a:ext cx="684015" cy="506252"/>
            <a:chOff x="5400153" y="1664804"/>
            <a:chExt cx="684015" cy="506252"/>
          </a:xfrm>
        </p:grpSpPr>
        <p:sp>
          <p:nvSpPr>
            <p:cNvPr id="152" name="Oval 151"/>
            <p:cNvSpPr/>
            <p:nvPr/>
          </p:nvSpPr>
          <p:spPr bwMode="auto">
            <a:xfrm>
              <a:off x="5472100" y="1664804"/>
              <a:ext cx="504056" cy="506252"/>
            </a:xfrm>
            <a:prstGeom prst="ellipse">
              <a:avLst/>
            </a:prstGeom>
            <a:solidFill>
              <a:srgbClr val="FFCC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400">
                <a:latin typeface="Times New Roman" pitchFamily="18" charset="0"/>
              </a:endParaRPr>
            </a:p>
          </p:txBody>
        </p:sp>
        <p:sp>
          <p:nvSpPr>
            <p:cNvPr id="153" name="TextBox 152"/>
            <p:cNvSpPr txBox="1"/>
            <p:nvPr/>
          </p:nvSpPr>
          <p:spPr>
            <a:xfrm>
              <a:off x="5400153" y="1765720"/>
              <a:ext cx="684015" cy="230832"/>
            </a:xfrm>
            <a:prstGeom prst="rect">
              <a:avLst/>
            </a:prstGeom>
            <a:noFill/>
          </p:spPr>
          <p:txBody>
            <a:bodyPr wrap="square" rtlCol="0">
              <a:spAutoFit/>
            </a:bodyPr>
            <a:lstStyle/>
            <a:p>
              <a:r>
                <a:rPr lang="pt-PT" sz="900" b="1" dirty="0" err="1">
                  <a:latin typeface="+mj-lt"/>
                </a:rPr>
                <a:t>Tree</a:t>
              </a:r>
              <a:r>
                <a:rPr lang="pt-PT" sz="900" b="1" dirty="0">
                  <a:latin typeface="+mj-lt"/>
                </a:rPr>
                <a:t>  </a:t>
              </a:r>
              <a:r>
                <a:rPr lang="pt-PT" sz="900" b="1" dirty="0" err="1">
                  <a:latin typeface="+mj-lt"/>
                </a:rPr>
                <a:t>size</a:t>
              </a:r>
              <a:endParaRPr lang="en-US" sz="900" b="1" dirty="0">
                <a:latin typeface="+mj-lt"/>
              </a:endParaRPr>
            </a:p>
          </p:txBody>
        </p:sp>
      </p:grpSp>
      <p:cxnSp>
        <p:nvCxnSpPr>
          <p:cNvPr id="154" name="Straight Arrow Connector 153"/>
          <p:cNvCxnSpPr>
            <a:stCxn id="152" idx="6"/>
          </p:cNvCxnSpPr>
          <p:nvPr/>
        </p:nvCxnSpPr>
        <p:spPr bwMode="auto">
          <a:xfrm flipV="1">
            <a:off x="4799856" y="4506344"/>
            <a:ext cx="489512" cy="1678"/>
          </a:xfrm>
          <a:prstGeom prst="straightConnector1">
            <a:avLst/>
          </a:prstGeom>
          <a:solidFill>
            <a:schemeClr val="bg1"/>
          </a:solidFill>
          <a:ln w="12700" cap="flat" cmpd="sng" algn="ctr">
            <a:solidFill>
              <a:schemeClr val="tx1"/>
            </a:solidFill>
            <a:prstDash val="solid"/>
            <a:round/>
            <a:headEnd type="none" w="med" len="med"/>
            <a:tailEnd type="arrow"/>
          </a:ln>
          <a:effectLst/>
        </p:spPr>
      </p:cxnSp>
      <p:sp>
        <p:nvSpPr>
          <p:cNvPr id="155" name="TextBox 154"/>
          <p:cNvSpPr txBox="1"/>
          <p:nvPr/>
        </p:nvSpPr>
        <p:spPr>
          <a:xfrm>
            <a:off x="9633566" y="5841269"/>
            <a:ext cx="962934" cy="430887"/>
          </a:xfrm>
          <a:prstGeom prst="rect">
            <a:avLst/>
          </a:prstGeom>
          <a:solidFill>
            <a:schemeClr val="bg1"/>
          </a:solidFill>
          <a:ln>
            <a:solidFill>
              <a:srgbClr val="996633"/>
            </a:solidFill>
          </a:ln>
        </p:spPr>
        <p:txBody>
          <a:bodyPr wrap="square" rtlCol="0">
            <a:spAutoFit/>
          </a:bodyPr>
          <a:lstStyle/>
          <a:p>
            <a:r>
              <a:rPr lang="pt-PT" sz="1100" b="1" dirty="0" err="1">
                <a:latin typeface="+mj-lt"/>
              </a:rPr>
              <a:t>Soil</a:t>
            </a:r>
            <a:r>
              <a:rPr lang="pt-PT" sz="1100" b="1" dirty="0">
                <a:latin typeface="+mj-lt"/>
              </a:rPr>
              <a:t> </a:t>
            </a:r>
            <a:r>
              <a:rPr lang="pt-PT" sz="1100" b="1" dirty="0" err="1">
                <a:latin typeface="+mj-lt"/>
              </a:rPr>
              <a:t>water</a:t>
            </a:r>
            <a:r>
              <a:rPr lang="pt-PT" sz="1100" b="1" dirty="0">
                <a:latin typeface="+mj-lt"/>
              </a:rPr>
              <a:t> balance</a:t>
            </a:r>
            <a:endParaRPr lang="en-US" sz="1100" b="1" dirty="0">
              <a:latin typeface="+mj-lt"/>
            </a:endParaRPr>
          </a:p>
        </p:txBody>
      </p:sp>
      <p:sp>
        <p:nvSpPr>
          <p:cNvPr id="157" name="TextBox 156"/>
          <p:cNvSpPr txBox="1"/>
          <p:nvPr/>
        </p:nvSpPr>
        <p:spPr>
          <a:xfrm>
            <a:off x="1510483" y="3065162"/>
            <a:ext cx="739472" cy="261610"/>
          </a:xfrm>
          <a:prstGeom prst="rect">
            <a:avLst/>
          </a:prstGeom>
          <a:solidFill>
            <a:srgbClr val="CCCC00"/>
          </a:solidFill>
        </p:spPr>
        <p:txBody>
          <a:bodyPr wrap="square" rtlCol="0">
            <a:spAutoFit/>
          </a:bodyPr>
          <a:lstStyle/>
          <a:p>
            <a:r>
              <a:rPr lang="pt-PT" sz="1100" b="1" dirty="0" err="1">
                <a:solidFill>
                  <a:schemeClr val="bg1"/>
                </a:solidFill>
                <a:latin typeface="+mj-lt"/>
              </a:rPr>
              <a:t>litter</a:t>
            </a:r>
            <a:endParaRPr lang="en-US" sz="1100" b="1" dirty="0">
              <a:solidFill>
                <a:schemeClr val="bg1"/>
              </a:solidFill>
              <a:latin typeface="+mj-lt"/>
            </a:endParaRPr>
          </a:p>
        </p:txBody>
      </p:sp>
      <p:cxnSp>
        <p:nvCxnSpPr>
          <p:cNvPr id="551994" name="Straight Arrow Connector 551993"/>
          <p:cNvCxnSpPr/>
          <p:nvPr/>
        </p:nvCxnSpPr>
        <p:spPr bwMode="auto">
          <a:xfrm>
            <a:off x="1769878" y="2888940"/>
            <a:ext cx="5643" cy="176222"/>
          </a:xfrm>
          <a:prstGeom prst="straightConnector1">
            <a:avLst/>
          </a:prstGeom>
          <a:solidFill>
            <a:schemeClr val="bg1"/>
          </a:solidFill>
          <a:ln w="12700" cap="flat" cmpd="sng" algn="ctr">
            <a:solidFill>
              <a:srgbClr val="CCCC00"/>
            </a:solidFill>
            <a:prstDash val="solid"/>
            <a:round/>
            <a:headEnd type="none" w="med" len="med"/>
            <a:tailEnd type="triangle"/>
          </a:ln>
          <a:effectLst/>
        </p:spPr>
      </p:cxnSp>
      <p:sp>
        <p:nvSpPr>
          <p:cNvPr id="168" name="TextBox 167"/>
          <p:cNvSpPr txBox="1"/>
          <p:nvPr/>
        </p:nvSpPr>
        <p:spPr>
          <a:xfrm>
            <a:off x="1663802" y="6119719"/>
            <a:ext cx="903806" cy="430887"/>
          </a:xfrm>
          <a:prstGeom prst="rect">
            <a:avLst/>
          </a:prstGeom>
          <a:solidFill>
            <a:srgbClr val="CCCC00"/>
          </a:solidFill>
        </p:spPr>
        <p:txBody>
          <a:bodyPr wrap="square" rtlCol="0">
            <a:spAutoFit/>
          </a:bodyPr>
          <a:lstStyle/>
          <a:p>
            <a:r>
              <a:rPr lang="pt-PT" sz="1100" b="1" dirty="0" err="1">
                <a:solidFill>
                  <a:schemeClr val="bg1"/>
                </a:solidFill>
                <a:latin typeface="+mj-lt"/>
              </a:rPr>
              <a:t>Root</a:t>
            </a:r>
            <a:r>
              <a:rPr lang="pt-PT" sz="1100" b="1" dirty="0">
                <a:solidFill>
                  <a:schemeClr val="bg1"/>
                </a:solidFill>
                <a:latin typeface="+mj-lt"/>
              </a:rPr>
              <a:t> turnover</a:t>
            </a:r>
            <a:endParaRPr lang="en-US" sz="1100" b="1" dirty="0">
              <a:solidFill>
                <a:schemeClr val="bg1"/>
              </a:solidFill>
              <a:latin typeface="+mj-lt"/>
            </a:endParaRPr>
          </a:p>
        </p:txBody>
      </p:sp>
      <p:cxnSp>
        <p:nvCxnSpPr>
          <p:cNvPr id="169" name="Straight Arrow Connector 168"/>
          <p:cNvCxnSpPr/>
          <p:nvPr/>
        </p:nvCxnSpPr>
        <p:spPr bwMode="auto">
          <a:xfrm>
            <a:off x="2094578" y="5949280"/>
            <a:ext cx="4978" cy="180000"/>
          </a:xfrm>
          <a:prstGeom prst="straightConnector1">
            <a:avLst/>
          </a:prstGeom>
          <a:solidFill>
            <a:schemeClr val="bg1"/>
          </a:solidFill>
          <a:ln w="12700" cap="flat" cmpd="sng" algn="ctr">
            <a:solidFill>
              <a:srgbClr val="CCCC00"/>
            </a:solidFill>
            <a:prstDash val="solid"/>
            <a:round/>
            <a:headEnd type="none" w="med" len="med"/>
            <a:tailEnd type="triangle"/>
          </a:ln>
          <a:effectLst/>
        </p:spPr>
      </p:cxnSp>
      <p:sp>
        <p:nvSpPr>
          <p:cNvPr id="173" name="TextBox 172"/>
          <p:cNvSpPr txBox="1"/>
          <p:nvPr/>
        </p:nvSpPr>
        <p:spPr>
          <a:xfrm>
            <a:off x="9300356" y="1124744"/>
            <a:ext cx="1404156" cy="261610"/>
          </a:xfrm>
          <a:prstGeom prst="rect">
            <a:avLst/>
          </a:prstGeom>
          <a:noFill/>
        </p:spPr>
        <p:txBody>
          <a:bodyPr wrap="square" rtlCol="0">
            <a:spAutoFit/>
          </a:bodyPr>
          <a:lstStyle/>
          <a:p>
            <a:r>
              <a:rPr lang="pt-PT" sz="1100" b="1" dirty="0" err="1">
                <a:latin typeface="+mj-lt"/>
              </a:rPr>
              <a:t>Transpiration</a:t>
            </a:r>
            <a:endParaRPr lang="en-US" sz="1100" b="1" dirty="0">
              <a:latin typeface="+mj-lt"/>
            </a:endParaRPr>
          </a:p>
        </p:txBody>
      </p:sp>
      <p:cxnSp>
        <p:nvCxnSpPr>
          <p:cNvPr id="76" name="Straight Arrow Connector 75"/>
          <p:cNvCxnSpPr/>
          <p:nvPr/>
        </p:nvCxnSpPr>
        <p:spPr bwMode="auto">
          <a:xfrm flipV="1">
            <a:off x="10056440" y="1376772"/>
            <a:ext cx="2" cy="828000"/>
          </a:xfrm>
          <a:prstGeom prst="straightConnector1">
            <a:avLst/>
          </a:prstGeom>
          <a:solidFill>
            <a:schemeClr val="bg1"/>
          </a:solidFill>
          <a:ln w="9525" cap="flat" cmpd="sng" algn="ctr">
            <a:solidFill>
              <a:schemeClr val="tx1"/>
            </a:solidFill>
            <a:prstDash val="solid"/>
            <a:round/>
            <a:headEnd type="none" w="med" len="med"/>
            <a:tailEnd type="triangle"/>
          </a:ln>
          <a:effectLst/>
        </p:spPr>
      </p:cxnSp>
      <p:cxnSp>
        <p:nvCxnSpPr>
          <p:cNvPr id="180" name="Straight Arrow Connector 179"/>
          <p:cNvCxnSpPr/>
          <p:nvPr/>
        </p:nvCxnSpPr>
        <p:spPr bwMode="auto">
          <a:xfrm flipH="1">
            <a:off x="6456040" y="4581128"/>
            <a:ext cx="576000" cy="0"/>
          </a:xfrm>
          <a:prstGeom prst="straightConnector1">
            <a:avLst/>
          </a:prstGeom>
          <a:solidFill>
            <a:schemeClr val="bg1"/>
          </a:solidFill>
          <a:ln w="9525" cap="flat" cmpd="sng" algn="ctr">
            <a:solidFill>
              <a:schemeClr val="accent4"/>
            </a:solidFill>
            <a:prstDash val="solid"/>
            <a:round/>
            <a:headEnd type="none" w="med" len="med"/>
            <a:tailEnd type="triangle"/>
          </a:ln>
          <a:effectLst/>
        </p:spPr>
      </p:cxnSp>
      <p:cxnSp>
        <p:nvCxnSpPr>
          <p:cNvPr id="183" name="Straight Arrow Connector 182"/>
          <p:cNvCxnSpPr/>
          <p:nvPr/>
        </p:nvCxnSpPr>
        <p:spPr bwMode="auto">
          <a:xfrm>
            <a:off x="5879976" y="4077100"/>
            <a:ext cx="0" cy="252000"/>
          </a:xfrm>
          <a:prstGeom prst="straightConnector1">
            <a:avLst/>
          </a:prstGeom>
          <a:solidFill>
            <a:schemeClr val="bg1"/>
          </a:solidFill>
          <a:ln w="12700" cap="flat" cmpd="sng" algn="ctr">
            <a:solidFill>
              <a:schemeClr val="tx1"/>
            </a:solidFill>
            <a:prstDash val="solid"/>
            <a:round/>
            <a:headEnd type="none" w="med" len="med"/>
            <a:tailEnd type="arrow"/>
          </a:ln>
          <a:effectLst/>
        </p:spPr>
      </p:cxnSp>
      <p:sp>
        <p:nvSpPr>
          <p:cNvPr id="184" name="TextBox 183"/>
          <p:cNvSpPr txBox="1"/>
          <p:nvPr/>
        </p:nvSpPr>
        <p:spPr>
          <a:xfrm>
            <a:off x="8220236" y="1547210"/>
            <a:ext cx="1404156" cy="261610"/>
          </a:xfrm>
          <a:prstGeom prst="rect">
            <a:avLst/>
          </a:prstGeom>
          <a:noFill/>
        </p:spPr>
        <p:txBody>
          <a:bodyPr wrap="square" rtlCol="0">
            <a:spAutoFit/>
          </a:bodyPr>
          <a:lstStyle/>
          <a:p>
            <a:r>
              <a:rPr lang="pt-PT" sz="1100" b="1" dirty="0" err="1">
                <a:latin typeface="+mj-lt"/>
              </a:rPr>
              <a:t>Interception</a:t>
            </a:r>
            <a:endParaRPr lang="en-US" sz="1100" b="1" dirty="0">
              <a:latin typeface="+mj-lt"/>
            </a:endParaRPr>
          </a:p>
        </p:txBody>
      </p:sp>
      <p:sp>
        <p:nvSpPr>
          <p:cNvPr id="185" name="TextBox 184"/>
          <p:cNvSpPr txBox="1"/>
          <p:nvPr/>
        </p:nvSpPr>
        <p:spPr>
          <a:xfrm>
            <a:off x="9192344" y="6587770"/>
            <a:ext cx="1404156" cy="261610"/>
          </a:xfrm>
          <a:prstGeom prst="rect">
            <a:avLst/>
          </a:prstGeom>
          <a:noFill/>
        </p:spPr>
        <p:txBody>
          <a:bodyPr wrap="square" rtlCol="0">
            <a:spAutoFit/>
          </a:bodyPr>
          <a:lstStyle/>
          <a:p>
            <a:r>
              <a:rPr lang="pt-PT" sz="1100" b="1" dirty="0" err="1">
                <a:latin typeface="+mj-lt"/>
              </a:rPr>
              <a:t>Excess</a:t>
            </a:r>
            <a:r>
              <a:rPr lang="pt-PT" sz="1100" b="1" dirty="0">
                <a:latin typeface="+mj-lt"/>
              </a:rPr>
              <a:t> </a:t>
            </a:r>
            <a:r>
              <a:rPr lang="pt-PT" sz="1100" b="1" dirty="0" err="1">
                <a:latin typeface="+mj-lt"/>
              </a:rPr>
              <a:t>water</a:t>
            </a:r>
            <a:endParaRPr lang="en-US" sz="1100" b="1" dirty="0">
              <a:latin typeface="+mj-lt"/>
            </a:endParaRPr>
          </a:p>
        </p:txBody>
      </p:sp>
      <p:cxnSp>
        <p:nvCxnSpPr>
          <p:cNvPr id="84" name="Straight Arrow Connector 83"/>
          <p:cNvCxnSpPr>
            <a:stCxn id="155" idx="2"/>
          </p:cNvCxnSpPr>
          <p:nvPr/>
        </p:nvCxnSpPr>
        <p:spPr bwMode="auto">
          <a:xfrm flipH="1">
            <a:off x="10056441" y="6272156"/>
            <a:ext cx="58592" cy="385277"/>
          </a:xfrm>
          <a:prstGeom prst="straightConnector1">
            <a:avLst/>
          </a:prstGeom>
          <a:solidFill>
            <a:schemeClr val="bg1"/>
          </a:solidFill>
          <a:ln w="9525" cap="flat" cmpd="sng" algn="ctr">
            <a:solidFill>
              <a:schemeClr val="tx1"/>
            </a:solidFill>
            <a:prstDash val="solid"/>
            <a:round/>
            <a:headEnd type="none" w="med" len="med"/>
            <a:tailEnd type="triangle"/>
          </a:ln>
          <a:effectLst/>
        </p:spPr>
      </p:cxnSp>
      <p:sp>
        <p:nvSpPr>
          <p:cNvPr id="190" name="TextBox 189"/>
          <p:cNvSpPr txBox="1"/>
          <p:nvPr/>
        </p:nvSpPr>
        <p:spPr>
          <a:xfrm>
            <a:off x="5267908" y="5554369"/>
            <a:ext cx="1224136" cy="600164"/>
          </a:xfrm>
          <a:prstGeom prst="rect">
            <a:avLst/>
          </a:prstGeom>
          <a:solidFill>
            <a:srgbClr val="CCCC00"/>
          </a:solidFill>
        </p:spPr>
        <p:txBody>
          <a:bodyPr wrap="square" rtlCol="0">
            <a:spAutoFit/>
          </a:bodyPr>
          <a:lstStyle/>
          <a:p>
            <a:r>
              <a:rPr lang="pt-PT" sz="1100" b="1" dirty="0" err="1">
                <a:solidFill>
                  <a:schemeClr val="bg1"/>
                </a:solidFill>
                <a:latin typeface="+mj-lt"/>
              </a:rPr>
              <a:t>Update</a:t>
            </a:r>
            <a:r>
              <a:rPr lang="pt-PT" sz="1100" b="1" dirty="0">
                <a:solidFill>
                  <a:schemeClr val="bg1"/>
                </a:solidFill>
                <a:latin typeface="+mj-lt"/>
              </a:rPr>
              <a:t> </a:t>
            </a:r>
            <a:r>
              <a:rPr lang="pt-PT" sz="1100" b="1" dirty="0" err="1">
                <a:solidFill>
                  <a:schemeClr val="bg1"/>
                </a:solidFill>
                <a:latin typeface="+mj-lt"/>
              </a:rPr>
              <a:t>the</a:t>
            </a:r>
            <a:r>
              <a:rPr lang="pt-PT" sz="1100" b="1" dirty="0">
                <a:solidFill>
                  <a:schemeClr val="bg1"/>
                </a:solidFill>
                <a:latin typeface="+mj-lt"/>
              </a:rPr>
              <a:t> </a:t>
            </a:r>
            <a:r>
              <a:rPr lang="pt-PT" sz="1100" b="1" dirty="0" err="1">
                <a:solidFill>
                  <a:schemeClr val="bg1"/>
                </a:solidFill>
                <a:latin typeface="+mj-lt"/>
              </a:rPr>
              <a:t>biomass</a:t>
            </a:r>
            <a:r>
              <a:rPr lang="pt-PT" sz="1100" b="1" dirty="0">
                <a:solidFill>
                  <a:schemeClr val="bg1"/>
                </a:solidFill>
                <a:latin typeface="+mj-lt"/>
              </a:rPr>
              <a:t> </a:t>
            </a:r>
            <a:r>
              <a:rPr lang="pt-PT" sz="1100" b="1" dirty="0" err="1">
                <a:solidFill>
                  <a:schemeClr val="bg1"/>
                </a:solidFill>
                <a:latin typeface="+mj-lt"/>
              </a:rPr>
              <a:t>compartments</a:t>
            </a:r>
            <a:endParaRPr lang="en-US" sz="1100" b="1" dirty="0">
              <a:solidFill>
                <a:schemeClr val="bg1"/>
              </a:solidFill>
              <a:latin typeface="+mj-lt"/>
            </a:endParaRPr>
          </a:p>
        </p:txBody>
      </p:sp>
      <p:cxnSp>
        <p:nvCxnSpPr>
          <p:cNvPr id="191" name="Straight Arrow Connector 190"/>
          <p:cNvCxnSpPr/>
          <p:nvPr/>
        </p:nvCxnSpPr>
        <p:spPr bwMode="auto">
          <a:xfrm>
            <a:off x="5879976" y="5337212"/>
            <a:ext cx="0" cy="252000"/>
          </a:xfrm>
          <a:prstGeom prst="straightConnector1">
            <a:avLst/>
          </a:prstGeom>
          <a:solidFill>
            <a:schemeClr val="bg1"/>
          </a:solidFill>
          <a:ln w="12700" cap="flat" cmpd="sng" algn="ctr">
            <a:solidFill>
              <a:schemeClr val="tx1"/>
            </a:solidFill>
            <a:prstDash val="solid"/>
            <a:round/>
            <a:headEnd type="none" w="med" len="med"/>
            <a:tailEnd type="arrow"/>
          </a:ln>
          <a:effectLst/>
        </p:spPr>
      </p:cxnSp>
      <p:sp>
        <p:nvSpPr>
          <p:cNvPr id="192" name="TextBox 191"/>
          <p:cNvSpPr txBox="1"/>
          <p:nvPr/>
        </p:nvSpPr>
        <p:spPr>
          <a:xfrm>
            <a:off x="5267908" y="4906298"/>
            <a:ext cx="1224136" cy="430887"/>
          </a:xfrm>
          <a:prstGeom prst="rect">
            <a:avLst/>
          </a:prstGeom>
          <a:solidFill>
            <a:srgbClr val="CCCC00"/>
          </a:solidFill>
        </p:spPr>
        <p:txBody>
          <a:bodyPr wrap="square" rtlCol="0">
            <a:spAutoFit/>
          </a:bodyPr>
          <a:lstStyle/>
          <a:p>
            <a:r>
              <a:rPr lang="pt-PT" sz="1100" b="1" dirty="0" err="1">
                <a:solidFill>
                  <a:schemeClr val="bg1"/>
                </a:solidFill>
                <a:latin typeface="+mj-lt"/>
              </a:rPr>
              <a:t>Mortality</a:t>
            </a:r>
            <a:r>
              <a:rPr lang="pt-PT" sz="1100" b="1" dirty="0">
                <a:solidFill>
                  <a:schemeClr val="bg1"/>
                </a:solidFill>
                <a:latin typeface="+mj-lt"/>
              </a:rPr>
              <a:t> </a:t>
            </a:r>
            <a:r>
              <a:rPr lang="pt-PT" sz="1100" b="1" dirty="0" err="1">
                <a:solidFill>
                  <a:schemeClr val="bg1"/>
                </a:solidFill>
                <a:latin typeface="+mj-lt"/>
              </a:rPr>
              <a:t>estimation</a:t>
            </a:r>
            <a:endParaRPr lang="en-US" sz="1100" b="1" dirty="0">
              <a:solidFill>
                <a:schemeClr val="bg1"/>
              </a:solidFill>
              <a:latin typeface="+mj-lt"/>
            </a:endParaRPr>
          </a:p>
        </p:txBody>
      </p:sp>
      <p:cxnSp>
        <p:nvCxnSpPr>
          <p:cNvPr id="193" name="Straight Arrow Connector 192"/>
          <p:cNvCxnSpPr/>
          <p:nvPr/>
        </p:nvCxnSpPr>
        <p:spPr bwMode="auto">
          <a:xfrm>
            <a:off x="5879976" y="4689140"/>
            <a:ext cx="0" cy="252000"/>
          </a:xfrm>
          <a:prstGeom prst="straightConnector1">
            <a:avLst/>
          </a:prstGeom>
          <a:solidFill>
            <a:schemeClr val="bg1"/>
          </a:solidFill>
          <a:ln w="12700" cap="flat" cmpd="sng" algn="ctr">
            <a:solidFill>
              <a:schemeClr val="tx1"/>
            </a:solidFill>
            <a:prstDash val="solid"/>
            <a:round/>
            <a:headEnd type="none" w="med" len="med"/>
            <a:tailEnd type="arrow"/>
          </a:ln>
          <a:effectLst/>
        </p:spPr>
      </p:cxnSp>
      <p:sp>
        <p:nvSpPr>
          <p:cNvPr id="95" name="TextBox 94"/>
          <p:cNvSpPr txBox="1"/>
          <p:nvPr/>
        </p:nvSpPr>
        <p:spPr>
          <a:xfrm>
            <a:off x="9120336" y="3609020"/>
            <a:ext cx="1404156" cy="261610"/>
          </a:xfrm>
          <a:prstGeom prst="rect">
            <a:avLst/>
          </a:prstGeom>
          <a:noFill/>
        </p:spPr>
        <p:txBody>
          <a:bodyPr wrap="square" rtlCol="0">
            <a:spAutoFit/>
          </a:bodyPr>
          <a:lstStyle/>
          <a:p>
            <a:r>
              <a:rPr lang="pt-PT" sz="1100" b="1" dirty="0" err="1">
                <a:solidFill>
                  <a:schemeClr val="bg1"/>
                </a:solidFill>
                <a:latin typeface="+mj-lt"/>
              </a:rPr>
              <a:t>Soil</a:t>
            </a:r>
            <a:r>
              <a:rPr lang="pt-PT" sz="1100" b="1" dirty="0">
                <a:solidFill>
                  <a:schemeClr val="bg1"/>
                </a:solidFill>
                <a:latin typeface="+mj-lt"/>
              </a:rPr>
              <a:t> </a:t>
            </a:r>
            <a:r>
              <a:rPr lang="pt-PT" sz="1100" b="1" dirty="0" err="1">
                <a:solidFill>
                  <a:schemeClr val="bg1"/>
                </a:solidFill>
                <a:latin typeface="+mj-lt"/>
              </a:rPr>
              <a:t>evaporation</a:t>
            </a:r>
            <a:endParaRPr lang="en-US" sz="1100" b="1" dirty="0">
              <a:solidFill>
                <a:schemeClr val="bg1"/>
              </a:solidFill>
              <a:latin typeface="+mj-lt"/>
            </a:endParaRPr>
          </a:p>
        </p:txBody>
      </p:sp>
      <p:cxnSp>
        <p:nvCxnSpPr>
          <p:cNvPr id="96" name="Straight Arrow Connector 95"/>
          <p:cNvCxnSpPr/>
          <p:nvPr/>
        </p:nvCxnSpPr>
        <p:spPr bwMode="auto">
          <a:xfrm flipH="1" flipV="1">
            <a:off x="9858418" y="4039908"/>
            <a:ext cx="18002" cy="1426830"/>
          </a:xfrm>
          <a:prstGeom prst="straightConnector1">
            <a:avLst/>
          </a:prstGeom>
          <a:solidFill>
            <a:schemeClr val="bg1"/>
          </a:solidFill>
          <a:ln w="9525" cap="flat" cmpd="sng" algn="ctr">
            <a:solidFill>
              <a:schemeClr val="bg1"/>
            </a:solidFill>
            <a:prstDash val="sysDash"/>
            <a:round/>
            <a:headEnd type="none" w="med" len="med"/>
            <a:tailEnd type="triangle"/>
          </a:ln>
          <a:effectLst/>
        </p:spPr>
      </p:cxnSp>
      <p:sp>
        <p:nvSpPr>
          <p:cNvPr id="99" name="Title 1"/>
          <p:cNvSpPr txBox="1">
            <a:spLocks/>
          </p:cNvSpPr>
          <p:nvPr/>
        </p:nvSpPr>
        <p:spPr>
          <a:xfrm>
            <a:off x="1775520" y="52772"/>
            <a:ext cx="8632244" cy="639924"/>
          </a:xfrm>
          <a:prstGeom prst="rect">
            <a:avLst/>
          </a:prstGeom>
        </p:spPr>
        <p:txBody>
          <a:bodyPr>
            <a:noAutofit/>
          </a:bodyPr>
          <a:lstStyle>
            <a:lvl1pPr algn="ctr"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a:lstStyle>
          <a:p>
            <a:pPr algn="l">
              <a:buNone/>
            </a:pPr>
            <a:r>
              <a:rPr lang="pt-PT" sz="2800" dirty="0">
                <a:solidFill>
                  <a:schemeClr val="tx1"/>
                </a:solidFill>
              </a:rPr>
              <a:t>3PG </a:t>
            </a:r>
            <a:r>
              <a:rPr lang="pt-PT" sz="2800" dirty="0" err="1">
                <a:solidFill>
                  <a:schemeClr val="tx1"/>
                </a:solidFill>
              </a:rPr>
              <a:t>model</a:t>
            </a:r>
            <a:r>
              <a:rPr lang="pt-PT" sz="2800" dirty="0">
                <a:solidFill>
                  <a:schemeClr val="tx1"/>
                </a:solidFill>
              </a:rPr>
              <a:t> </a:t>
            </a:r>
            <a:r>
              <a:rPr lang="pt-PT" sz="2800" dirty="0" err="1">
                <a:solidFill>
                  <a:schemeClr val="tx1"/>
                </a:solidFill>
              </a:rPr>
              <a:t>structure</a:t>
            </a:r>
            <a:endParaRPr lang="en-GB" sz="2800" dirty="0">
              <a:solidFill>
                <a:schemeClr val="tx1"/>
              </a:solidFill>
            </a:endParaRPr>
          </a:p>
        </p:txBody>
      </p:sp>
      <p:sp>
        <p:nvSpPr>
          <p:cNvPr id="3" name="TextBox 2"/>
          <p:cNvSpPr txBox="1"/>
          <p:nvPr/>
        </p:nvSpPr>
        <p:spPr>
          <a:xfrm>
            <a:off x="6538499" y="2348880"/>
            <a:ext cx="853645" cy="276999"/>
          </a:xfrm>
          <a:prstGeom prst="rect">
            <a:avLst/>
          </a:prstGeom>
          <a:noFill/>
        </p:spPr>
        <p:txBody>
          <a:bodyPr wrap="square" rtlCol="0">
            <a:spAutoFit/>
          </a:bodyPr>
          <a:lstStyle/>
          <a:p>
            <a:r>
              <a:rPr lang="en-GB" sz="1200" b="1" dirty="0"/>
              <a:t>modifiers</a:t>
            </a:r>
            <a:endParaRPr lang="pt-PT" sz="1200" b="1" dirty="0"/>
          </a:p>
        </p:txBody>
      </p:sp>
      <p:sp>
        <p:nvSpPr>
          <p:cNvPr id="4" name="Oval 3"/>
          <p:cNvSpPr/>
          <p:nvPr/>
        </p:nvSpPr>
        <p:spPr>
          <a:xfrm>
            <a:off x="6456040" y="2276872"/>
            <a:ext cx="1044000" cy="396000"/>
          </a:xfrm>
          <a:prstGeom prst="ellipse">
            <a:avLst/>
          </a:prstGeom>
          <a:solidFill>
            <a:srgbClr val="C0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6696795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551945"/>
                                        </p:tgtEl>
                                        <p:attrNameLst>
                                          <p:attrName>style.visibility</p:attrName>
                                        </p:attrNameLst>
                                      </p:cBhvr>
                                      <p:to>
                                        <p:strVal val="visible"/>
                                      </p:to>
                                    </p:set>
                                    <p:animEffect transition="in" filter="wipe(up)">
                                      <p:cBhvr>
                                        <p:cTn id="23" dur="500"/>
                                        <p:tgtEl>
                                          <p:spTgt spid="55194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up)">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5193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up)">
                                      <p:cBhvr>
                                        <p:cTn id="51" dur="500"/>
                                        <p:tgtEl>
                                          <p:spTgt spid="37"/>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up)">
                                      <p:cBhvr>
                                        <p:cTn id="54" dur="5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par>
                                <p:cTn id="60" presetID="22" presetClass="entr" presetSubtype="8" fill="hold"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left)">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up)">
                                      <p:cBhvr>
                                        <p:cTn id="67" dur="500"/>
                                        <p:tgtEl>
                                          <p:spTgt spid="49"/>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up)">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wipe(left)">
                                      <p:cBhvr>
                                        <p:cTn id="75" dur="500"/>
                                        <p:tgtEl>
                                          <p:spTgt spid="6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09"/>
                                        </p:tgtEl>
                                        <p:attrNameLst>
                                          <p:attrName>style.visibility</p:attrName>
                                        </p:attrNameLst>
                                      </p:cBhvr>
                                      <p:to>
                                        <p:strVal val="visible"/>
                                      </p:to>
                                    </p:set>
                                    <p:animEffect transition="in" filter="wipe(left)">
                                      <p:cBhvr>
                                        <p:cTn id="80" dur="500"/>
                                        <p:tgtEl>
                                          <p:spTgt spid="10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24"/>
                                        </p:tgtEl>
                                        <p:attrNameLst>
                                          <p:attrName>style.visibility</p:attrName>
                                        </p:attrNameLst>
                                      </p:cBhvr>
                                      <p:to>
                                        <p:strVal val="visible"/>
                                      </p:to>
                                    </p:set>
                                    <p:animEffect transition="in" filter="wipe(left)">
                                      <p:cBhvr>
                                        <p:cTn id="85" dur="500"/>
                                        <p:tgtEl>
                                          <p:spTgt spid="12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right)">
                                      <p:cBhvr>
                                        <p:cTn id="90" dur="500"/>
                                        <p:tgtEl>
                                          <p:spTgt spid="23"/>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nodeType="click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wipe(right)">
                                      <p:cBhvr>
                                        <p:cTn id="95" dur="500"/>
                                        <p:tgtEl>
                                          <p:spTgt spid="8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nodeType="clickEffect">
                                  <p:stCondLst>
                                    <p:cond delay="0"/>
                                  </p:stCondLst>
                                  <p:childTnLst>
                                    <p:set>
                                      <p:cBhvr>
                                        <p:cTn id="99" dur="1" fill="hold">
                                          <p:stCondLst>
                                            <p:cond delay="0"/>
                                          </p:stCondLst>
                                        </p:cTn>
                                        <p:tgtEl>
                                          <p:spTgt spid="551950"/>
                                        </p:tgtEl>
                                        <p:attrNameLst>
                                          <p:attrName>style.visibility</p:attrName>
                                        </p:attrNameLst>
                                      </p:cBhvr>
                                      <p:to>
                                        <p:strVal val="visible"/>
                                      </p:to>
                                    </p:set>
                                    <p:animEffect transition="in" filter="wipe(right)">
                                      <p:cBhvr>
                                        <p:cTn id="100" dur="500"/>
                                        <p:tgtEl>
                                          <p:spTgt spid="551950"/>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139"/>
                                        </p:tgtEl>
                                        <p:attrNameLst>
                                          <p:attrName>style.visibility</p:attrName>
                                        </p:attrNameLst>
                                      </p:cBhvr>
                                      <p:to>
                                        <p:strVal val="visible"/>
                                      </p:to>
                                    </p:set>
                                    <p:animEffect transition="in" filter="wipe(left)">
                                      <p:cBhvr>
                                        <p:cTn id="105" dur="500"/>
                                        <p:tgtEl>
                                          <p:spTgt spid="139"/>
                                        </p:tgtEl>
                                      </p:cBhvr>
                                    </p:animEffect>
                                  </p:childTnLst>
                                </p:cTn>
                              </p:par>
                              <p:par>
                                <p:cTn id="106" presetID="22" presetClass="entr" presetSubtype="8" fill="hold" nodeType="withEffect">
                                  <p:stCondLst>
                                    <p:cond delay="0"/>
                                  </p:stCondLst>
                                  <p:childTnLst>
                                    <p:set>
                                      <p:cBhvr>
                                        <p:cTn id="107" dur="1" fill="hold">
                                          <p:stCondLst>
                                            <p:cond delay="0"/>
                                          </p:stCondLst>
                                        </p:cTn>
                                        <p:tgtEl>
                                          <p:spTgt spid="142"/>
                                        </p:tgtEl>
                                        <p:attrNameLst>
                                          <p:attrName>style.visibility</p:attrName>
                                        </p:attrNameLst>
                                      </p:cBhvr>
                                      <p:to>
                                        <p:strVal val="visible"/>
                                      </p:to>
                                    </p:set>
                                    <p:animEffect transition="in" filter="wipe(left)">
                                      <p:cBhvr>
                                        <p:cTn id="108" dur="500"/>
                                        <p:tgtEl>
                                          <p:spTgt spid="142"/>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1" fill="hold" nodeType="clickEffect">
                                  <p:stCondLst>
                                    <p:cond delay="0"/>
                                  </p:stCondLst>
                                  <p:childTnLst>
                                    <p:set>
                                      <p:cBhvr>
                                        <p:cTn id="112" dur="1" fill="hold">
                                          <p:stCondLst>
                                            <p:cond delay="0"/>
                                          </p:stCondLst>
                                        </p:cTn>
                                        <p:tgtEl>
                                          <p:spTgt spid="51"/>
                                        </p:tgtEl>
                                        <p:attrNameLst>
                                          <p:attrName>style.visibility</p:attrName>
                                        </p:attrNameLst>
                                      </p:cBhvr>
                                      <p:to>
                                        <p:strVal val="visible"/>
                                      </p:to>
                                    </p:set>
                                    <p:animEffect transition="in" filter="wipe(up)">
                                      <p:cBhvr>
                                        <p:cTn id="113" dur="500"/>
                                        <p:tgtEl>
                                          <p:spTgt spid="51"/>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wipe(up)">
                                      <p:cBhvr>
                                        <p:cTn id="116" dur="500"/>
                                        <p:tgtEl>
                                          <p:spTgt spid="50"/>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1" fill="hold" nodeType="clickEffect">
                                  <p:stCondLst>
                                    <p:cond delay="0"/>
                                  </p:stCondLst>
                                  <p:childTnLst>
                                    <p:set>
                                      <p:cBhvr>
                                        <p:cTn id="120" dur="1" fill="hold">
                                          <p:stCondLst>
                                            <p:cond delay="0"/>
                                          </p:stCondLst>
                                        </p:cTn>
                                        <p:tgtEl>
                                          <p:spTgt spid="53"/>
                                        </p:tgtEl>
                                        <p:attrNameLst>
                                          <p:attrName>style.visibility</p:attrName>
                                        </p:attrNameLst>
                                      </p:cBhvr>
                                      <p:to>
                                        <p:strVal val="visible"/>
                                      </p:to>
                                    </p:set>
                                    <p:animEffect transition="in" filter="wipe(up)">
                                      <p:cBhvr>
                                        <p:cTn id="121" dur="500"/>
                                        <p:tgtEl>
                                          <p:spTgt spid="53"/>
                                        </p:tgtEl>
                                      </p:cBhvr>
                                    </p:animEffect>
                                  </p:childTnLst>
                                </p:cTn>
                              </p:par>
                              <p:par>
                                <p:cTn id="122" presetID="22" presetClass="entr" presetSubtype="1" fill="hold" grpId="0" nodeType="withEffect">
                                  <p:stCondLst>
                                    <p:cond delay="0"/>
                                  </p:stCondLst>
                                  <p:childTnLst>
                                    <p:set>
                                      <p:cBhvr>
                                        <p:cTn id="123" dur="1" fill="hold">
                                          <p:stCondLst>
                                            <p:cond delay="0"/>
                                          </p:stCondLst>
                                        </p:cTn>
                                        <p:tgtEl>
                                          <p:spTgt spid="121"/>
                                        </p:tgtEl>
                                        <p:attrNameLst>
                                          <p:attrName>style.visibility</p:attrName>
                                        </p:attrNameLst>
                                      </p:cBhvr>
                                      <p:to>
                                        <p:strVal val="visible"/>
                                      </p:to>
                                    </p:set>
                                    <p:animEffect transition="in" filter="wipe(up)">
                                      <p:cBhvr>
                                        <p:cTn id="124" dur="500"/>
                                        <p:tgtEl>
                                          <p:spTgt spid="121"/>
                                        </p:tgtEl>
                                      </p:cBhvr>
                                    </p:animEffect>
                                  </p:childTnLst>
                                </p:cTn>
                              </p:par>
                              <p:par>
                                <p:cTn id="125" presetID="22" presetClass="entr" presetSubtype="1" fill="hold" grpId="0" nodeType="with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wipe(up)">
                                      <p:cBhvr>
                                        <p:cTn id="127" dur="500"/>
                                        <p:tgtEl>
                                          <p:spTgt spid="52"/>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nodeType="clickEffect">
                                  <p:stCondLst>
                                    <p:cond delay="0"/>
                                  </p:stCondLst>
                                  <p:childTnLst>
                                    <p:set>
                                      <p:cBhvr>
                                        <p:cTn id="131" dur="1" fill="hold">
                                          <p:stCondLst>
                                            <p:cond delay="0"/>
                                          </p:stCondLst>
                                        </p:cTn>
                                        <p:tgtEl>
                                          <p:spTgt spid="183"/>
                                        </p:tgtEl>
                                        <p:attrNameLst>
                                          <p:attrName>style.visibility</p:attrName>
                                        </p:attrNameLst>
                                      </p:cBhvr>
                                      <p:to>
                                        <p:strVal val="visible"/>
                                      </p:to>
                                    </p:set>
                                    <p:animEffect transition="in" filter="wipe(up)">
                                      <p:cBhvr>
                                        <p:cTn id="132" dur="500"/>
                                        <p:tgtEl>
                                          <p:spTgt spid="183"/>
                                        </p:tgtEl>
                                      </p:cBhvr>
                                    </p:animEffect>
                                  </p:childTnLst>
                                </p:cTn>
                              </p:par>
                              <p:par>
                                <p:cTn id="133" presetID="22" presetClass="entr" presetSubtype="1" fill="hold" grpId="0" nodeType="withEffect">
                                  <p:stCondLst>
                                    <p:cond delay="0"/>
                                  </p:stCondLst>
                                  <p:childTnLst>
                                    <p:set>
                                      <p:cBhvr>
                                        <p:cTn id="134" dur="1" fill="hold">
                                          <p:stCondLst>
                                            <p:cond delay="0"/>
                                          </p:stCondLst>
                                        </p:cTn>
                                        <p:tgtEl>
                                          <p:spTgt spid="88"/>
                                        </p:tgtEl>
                                        <p:attrNameLst>
                                          <p:attrName>style.visibility</p:attrName>
                                        </p:attrNameLst>
                                      </p:cBhvr>
                                      <p:to>
                                        <p:strVal val="visible"/>
                                      </p:to>
                                    </p:set>
                                    <p:animEffect transition="in" filter="wipe(up)">
                                      <p:cBhvr>
                                        <p:cTn id="135" dur="500"/>
                                        <p:tgtEl>
                                          <p:spTgt spid="88"/>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nodeType="clickEffect">
                                  <p:stCondLst>
                                    <p:cond delay="0"/>
                                  </p:stCondLst>
                                  <p:childTnLst>
                                    <p:set>
                                      <p:cBhvr>
                                        <p:cTn id="139" dur="1" fill="hold">
                                          <p:stCondLst>
                                            <p:cond delay="0"/>
                                          </p:stCondLst>
                                        </p:cTn>
                                        <p:tgtEl>
                                          <p:spTgt spid="154"/>
                                        </p:tgtEl>
                                        <p:attrNameLst>
                                          <p:attrName>style.visibility</p:attrName>
                                        </p:attrNameLst>
                                      </p:cBhvr>
                                      <p:to>
                                        <p:strVal val="visible"/>
                                      </p:to>
                                    </p:set>
                                    <p:animEffect transition="in" filter="wipe(left)">
                                      <p:cBhvr>
                                        <p:cTn id="140" dur="500"/>
                                        <p:tgtEl>
                                          <p:spTgt spid="154"/>
                                        </p:tgtEl>
                                      </p:cBhvr>
                                    </p:animEffect>
                                  </p:childTnLst>
                                </p:cTn>
                              </p:par>
                              <p:par>
                                <p:cTn id="141" presetID="22" presetClass="entr" presetSubtype="8" fill="hold" nodeType="withEffect">
                                  <p:stCondLst>
                                    <p:cond delay="0"/>
                                  </p:stCondLst>
                                  <p:childTnLst>
                                    <p:set>
                                      <p:cBhvr>
                                        <p:cTn id="142" dur="1" fill="hold">
                                          <p:stCondLst>
                                            <p:cond delay="0"/>
                                          </p:stCondLst>
                                        </p:cTn>
                                        <p:tgtEl>
                                          <p:spTgt spid="151"/>
                                        </p:tgtEl>
                                        <p:attrNameLst>
                                          <p:attrName>style.visibility</p:attrName>
                                        </p:attrNameLst>
                                      </p:cBhvr>
                                      <p:to>
                                        <p:strVal val="visible"/>
                                      </p:to>
                                    </p:set>
                                    <p:animEffect transition="in" filter="wipe(left)">
                                      <p:cBhvr>
                                        <p:cTn id="143" dur="500"/>
                                        <p:tgtEl>
                                          <p:spTgt spid="151"/>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2" fill="hold" nodeType="clickEffect">
                                  <p:stCondLst>
                                    <p:cond delay="0"/>
                                  </p:stCondLst>
                                  <p:childTnLst>
                                    <p:set>
                                      <p:cBhvr>
                                        <p:cTn id="147" dur="1" fill="hold">
                                          <p:stCondLst>
                                            <p:cond delay="0"/>
                                          </p:stCondLst>
                                        </p:cTn>
                                        <p:tgtEl>
                                          <p:spTgt spid="551990"/>
                                        </p:tgtEl>
                                        <p:attrNameLst>
                                          <p:attrName>style.visibility</p:attrName>
                                        </p:attrNameLst>
                                      </p:cBhvr>
                                      <p:to>
                                        <p:strVal val="visible"/>
                                      </p:to>
                                    </p:set>
                                    <p:animEffect transition="in" filter="wipe(right)">
                                      <p:cBhvr>
                                        <p:cTn id="148" dur="500"/>
                                        <p:tgtEl>
                                          <p:spTgt spid="551990"/>
                                        </p:tgtEl>
                                      </p:cBhvr>
                                    </p:animEffect>
                                  </p:childTnLst>
                                </p:cTn>
                              </p:par>
                            </p:childTnLst>
                          </p:cTn>
                        </p:par>
                      </p:childTnLst>
                    </p:cTn>
                  </p:par>
                  <p:par>
                    <p:cTn id="149" fill="hold">
                      <p:stCondLst>
                        <p:cond delay="indefinite"/>
                      </p:stCondLst>
                      <p:childTnLst>
                        <p:par>
                          <p:cTn id="150" fill="hold">
                            <p:stCondLst>
                              <p:cond delay="0"/>
                            </p:stCondLst>
                            <p:childTnLst>
                              <p:par>
                                <p:cTn id="151" presetID="9" presetClass="entr" presetSubtype="0" fill="hold" nodeType="clickEffect">
                                  <p:stCondLst>
                                    <p:cond delay="0"/>
                                  </p:stCondLst>
                                  <p:childTnLst>
                                    <p:set>
                                      <p:cBhvr>
                                        <p:cTn id="152" dur="1" fill="hold">
                                          <p:stCondLst>
                                            <p:cond delay="0"/>
                                          </p:stCondLst>
                                        </p:cTn>
                                        <p:tgtEl>
                                          <p:spTgt spid="148"/>
                                        </p:tgtEl>
                                        <p:attrNameLst>
                                          <p:attrName>style.visibility</p:attrName>
                                        </p:attrNameLst>
                                      </p:cBhvr>
                                      <p:to>
                                        <p:strVal val="visible"/>
                                      </p:to>
                                    </p:set>
                                    <p:animEffect transition="in" filter="dissolve">
                                      <p:cBhvr>
                                        <p:cTn id="153" dur="500"/>
                                        <p:tgtEl>
                                          <p:spTgt spid="148"/>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2" fill="hold" nodeType="clickEffect">
                                  <p:stCondLst>
                                    <p:cond delay="0"/>
                                  </p:stCondLst>
                                  <p:childTnLst>
                                    <p:set>
                                      <p:cBhvr>
                                        <p:cTn id="157" dur="1" fill="hold">
                                          <p:stCondLst>
                                            <p:cond delay="0"/>
                                          </p:stCondLst>
                                        </p:cTn>
                                        <p:tgtEl>
                                          <p:spTgt spid="180"/>
                                        </p:tgtEl>
                                        <p:attrNameLst>
                                          <p:attrName>style.visibility</p:attrName>
                                        </p:attrNameLst>
                                      </p:cBhvr>
                                      <p:to>
                                        <p:strVal val="visible"/>
                                      </p:to>
                                    </p:set>
                                    <p:animEffect transition="in" filter="wipe(right)">
                                      <p:cBhvr>
                                        <p:cTn id="158" dur="500"/>
                                        <p:tgtEl>
                                          <p:spTgt spid="180"/>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2" fill="hold" nodeType="clickEffect">
                                  <p:stCondLst>
                                    <p:cond delay="0"/>
                                  </p:stCondLst>
                                  <p:childTnLst>
                                    <p:set>
                                      <p:cBhvr>
                                        <p:cTn id="162" dur="1" fill="hold">
                                          <p:stCondLst>
                                            <p:cond delay="0"/>
                                          </p:stCondLst>
                                        </p:cTn>
                                        <p:tgtEl>
                                          <p:spTgt spid="40"/>
                                        </p:tgtEl>
                                        <p:attrNameLst>
                                          <p:attrName>style.visibility</p:attrName>
                                        </p:attrNameLst>
                                      </p:cBhvr>
                                      <p:to>
                                        <p:strVal val="visible"/>
                                      </p:to>
                                    </p:set>
                                    <p:animEffect transition="in" filter="wipe(right)">
                                      <p:cBhvr>
                                        <p:cTn id="163" dur="500"/>
                                        <p:tgtEl>
                                          <p:spTgt spid="40"/>
                                        </p:tgtEl>
                                      </p:cBhvr>
                                    </p:animEffect>
                                  </p:childTnLst>
                                </p:cTn>
                              </p:par>
                              <p:par>
                                <p:cTn id="164" presetID="22" presetClass="entr" presetSubtype="2" fill="hold" nodeType="withEffect">
                                  <p:stCondLst>
                                    <p:cond delay="0"/>
                                  </p:stCondLst>
                                  <p:childTnLst>
                                    <p:set>
                                      <p:cBhvr>
                                        <p:cTn id="165" dur="1" fill="hold">
                                          <p:stCondLst>
                                            <p:cond delay="0"/>
                                          </p:stCondLst>
                                        </p:cTn>
                                        <p:tgtEl>
                                          <p:spTgt spid="57"/>
                                        </p:tgtEl>
                                        <p:attrNameLst>
                                          <p:attrName>style.visibility</p:attrName>
                                        </p:attrNameLst>
                                      </p:cBhvr>
                                      <p:to>
                                        <p:strVal val="visible"/>
                                      </p:to>
                                    </p:set>
                                    <p:animEffect transition="in" filter="wipe(right)">
                                      <p:cBhvr>
                                        <p:cTn id="166" dur="500"/>
                                        <p:tgtEl>
                                          <p:spTgt spid="57"/>
                                        </p:tgtEl>
                                      </p:cBhvr>
                                    </p:animEffect>
                                  </p:childTnLst>
                                </p:cTn>
                              </p:par>
                              <p:par>
                                <p:cTn id="167" presetID="22" presetClass="entr" presetSubtype="2" fill="hold" nodeType="withEffect">
                                  <p:stCondLst>
                                    <p:cond delay="0"/>
                                  </p:stCondLst>
                                  <p:childTnLst>
                                    <p:set>
                                      <p:cBhvr>
                                        <p:cTn id="168" dur="1" fill="hold">
                                          <p:stCondLst>
                                            <p:cond delay="0"/>
                                          </p:stCondLst>
                                        </p:cTn>
                                        <p:tgtEl>
                                          <p:spTgt spid="58"/>
                                        </p:tgtEl>
                                        <p:attrNameLst>
                                          <p:attrName>style.visibility</p:attrName>
                                        </p:attrNameLst>
                                      </p:cBhvr>
                                      <p:to>
                                        <p:strVal val="visible"/>
                                      </p:to>
                                    </p:set>
                                    <p:animEffect transition="in" filter="wipe(right)">
                                      <p:cBhvr>
                                        <p:cTn id="169" dur="500"/>
                                        <p:tgtEl>
                                          <p:spTgt spid="58"/>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1" fill="hold" nodeType="clickEffect">
                                  <p:stCondLst>
                                    <p:cond delay="0"/>
                                  </p:stCondLst>
                                  <p:childTnLst>
                                    <p:set>
                                      <p:cBhvr>
                                        <p:cTn id="173" dur="1" fill="hold">
                                          <p:stCondLst>
                                            <p:cond delay="0"/>
                                          </p:stCondLst>
                                        </p:cTn>
                                        <p:tgtEl>
                                          <p:spTgt spid="551994"/>
                                        </p:tgtEl>
                                        <p:attrNameLst>
                                          <p:attrName>style.visibility</p:attrName>
                                        </p:attrNameLst>
                                      </p:cBhvr>
                                      <p:to>
                                        <p:strVal val="visible"/>
                                      </p:to>
                                    </p:set>
                                    <p:animEffect transition="in" filter="wipe(up)">
                                      <p:cBhvr>
                                        <p:cTn id="174" dur="500"/>
                                        <p:tgtEl>
                                          <p:spTgt spid="551994"/>
                                        </p:tgtEl>
                                      </p:cBhvr>
                                    </p:animEffect>
                                  </p:childTnLst>
                                </p:cTn>
                              </p:par>
                              <p:par>
                                <p:cTn id="175" presetID="22" presetClass="entr" presetSubtype="1" fill="hold" grpId="0" nodeType="withEffect">
                                  <p:stCondLst>
                                    <p:cond delay="0"/>
                                  </p:stCondLst>
                                  <p:childTnLst>
                                    <p:set>
                                      <p:cBhvr>
                                        <p:cTn id="176" dur="1" fill="hold">
                                          <p:stCondLst>
                                            <p:cond delay="0"/>
                                          </p:stCondLst>
                                        </p:cTn>
                                        <p:tgtEl>
                                          <p:spTgt spid="157"/>
                                        </p:tgtEl>
                                        <p:attrNameLst>
                                          <p:attrName>style.visibility</p:attrName>
                                        </p:attrNameLst>
                                      </p:cBhvr>
                                      <p:to>
                                        <p:strVal val="visible"/>
                                      </p:to>
                                    </p:set>
                                    <p:animEffect transition="in" filter="wipe(up)">
                                      <p:cBhvr>
                                        <p:cTn id="177" dur="500"/>
                                        <p:tgtEl>
                                          <p:spTgt spid="157"/>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1" fill="hold" nodeType="clickEffect">
                                  <p:stCondLst>
                                    <p:cond delay="0"/>
                                  </p:stCondLst>
                                  <p:childTnLst>
                                    <p:set>
                                      <p:cBhvr>
                                        <p:cTn id="181" dur="1" fill="hold">
                                          <p:stCondLst>
                                            <p:cond delay="0"/>
                                          </p:stCondLst>
                                        </p:cTn>
                                        <p:tgtEl>
                                          <p:spTgt spid="169"/>
                                        </p:tgtEl>
                                        <p:attrNameLst>
                                          <p:attrName>style.visibility</p:attrName>
                                        </p:attrNameLst>
                                      </p:cBhvr>
                                      <p:to>
                                        <p:strVal val="visible"/>
                                      </p:to>
                                    </p:set>
                                    <p:animEffect transition="in" filter="wipe(up)">
                                      <p:cBhvr>
                                        <p:cTn id="182" dur="500"/>
                                        <p:tgtEl>
                                          <p:spTgt spid="169"/>
                                        </p:tgtEl>
                                      </p:cBhvr>
                                    </p:animEffect>
                                  </p:childTnLst>
                                </p:cTn>
                              </p:par>
                              <p:par>
                                <p:cTn id="183" presetID="22" presetClass="entr" presetSubtype="1" fill="hold" grpId="0" nodeType="withEffect">
                                  <p:stCondLst>
                                    <p:cond delay="0"/>
                                  </p:stCondLst>
                                  <p:childTnLst>
                                    <p:set>
                                      <p:cBhvr>
                                        <p:cTn id="184" dur="1" fill="hold">
                                          <p:stCondLst>
                                            <p:cond delay="0"/>
                                          </p:stCondLst>
                                        </p:cTn>
                                        <p:tgtEl>
                                          <p:spTgt spid="168"/>
                                        </p:tgtEl>
                                        <p:attrNameLst>
                                          <p:attrName>style.visibility</p:attrName>
                                        </p:attrNameLst>
                                      </p:cBhvr>
                                      <p:to>
                                        <p:strVal val="visible"/>
                                      </p:to>
                                    </p:set>
                                    <p:animEffect transition="in" filter="wipe(up)">
                                      <p:cBhvr>
                                        <p:cTn id="185" dur="500"/>
                                        <p:tgtEl>
                                          <p:spTgt spid="168"/>
                                        </p:tgtEl>
                                      </p:cBhvr>
                                    </p:animEffect>
                                  </p:childTnLst>
                                </p:cTn>
                              </p:par>
                            </p:childTnLst>
                          </p:cTn>
                        </p:par>
                      </p:childTnLst>
                    </p:cTn>
                  </p:par>
                  <p:par>
                    <p:cTn id="186" fill="hold">
                      <p:stCondLst>
                        <p:cond delay="indefinite"/>
                      </p:stCondLst>
                      <p:childTnLst>
                        <p:par>
                          <p:cTn id="187" fill="hold">
                            <p:stCondLst>
                              <p:cond delay="0"/>
                            </p:stCondLst>
                            <p:childTnLst>
                              <p:par>
                                <p:cTn id="188" presetID="9" presetClass="entr" presetSubtype="0" fill="hold" grpId="0" nodeType="clickEffect">
                                  <p:stCondLst>
                                    <p:cond delay="0"/>
                                  </p:stCondLst>
                                  <p:childTnLst>
                                    <p:set>
                                      <p:cBhvr>
                                        <p:cTn id="189" dur="1" fill="hold">
                                          <p:stCondLst>
                                            <p:cond delay="0"/>
                                          </p:stCondLst>
                                        </p:cTn>
                                        <p:tgtEl>
                                          <p:spTgt spid="2"/>
                                        </p:tgtEl>
                                        <p:attrNameLst>
                                          <p:attrName>style.visibility</p:attrName>
                                        </p:attrNameLst>
                                      </p:cBhvr>
                                      <p:to>
                                        <p:strVal val="visible"/>
                                      </p:to>
                                    </p:set>
                                    <p:animEffect transition="in" filter="dissolve">
                                      <p:cBhvr>
                                        <p:cTn id="190" dur="500"/>
                                        <p:tgtEl>
                                          <p:spTgt spid="2"/>
                                        </p:tgtEl>
                                      </p:cBhvr>
                                    </p:animEffect>
                                  </p:childTnLst>
                                </p:cTn>
                              </p:par>
                            </p:childTnLst>
                          </p:cTn>
                        </p:par>
                      </p:childTnLst>
                    </p:cTn>
                  </p:par>
                  <p:par>
                    <p:cTn id="191" fill="hold">
                      <p:stCondLst>
                        <p:cond delay="indefinite"/>
                      </p:stCondLst>
                      <p:childTnLst>
                        <p:par>
                          <p:cTn id="192" fill="hold">
                            <p:stCondLst>
                              <p:cond delay="0"/>
                            </p:stCondLst>
                            <p:childTnLst>
                              <p:par>
                                <p:cTn id="193" presetID="22" presetClass="entr" presetSubtype="1" fill="hold" nodeType="clickEffect">
                                  <p:stCondLst>
                                    <p:cond delay="0"/>
                                  </p:stCondLst>
                                  <p:childTnLst>
                                    <p:set>
                                      <p:cBhvr>
                                        <p:cTn id="194" dur="1" fill="hold">
                                          <p:stCondLst>
                                            <p:cond delay="0"/>
                                          </p:stCondLst>
                                        </p:cTn>
                                        <p:tgtEl>
                                          <p:spTgt spid="119"/>
                                        </p:tgtEl>
                                        <p:attrNameLst>
                                          <p:attrName>style.visibility</p:attrName>
                                        </p:attrNameLst>
                                      </p:cBhvr>
                                      <p:to>
                                        <p:strVal val="visible"/>
                                      </p:to>
                                    </p:set>
                                    <p:animEffect transition="in" filter="wipe(up)">
                                      <p:cBhvr>
                                        <p:cTn id="195" dur="500"/>
                                        <p:tgtEl>
                                          <p:spTgt spid="119"/>
                                        </p:tgtEl>
                                      </p:cBhvr>
                                    </p:animEffect>
                                  </p:childTnLst>
                                </p:cTn>
                              </p:par>
                              <p:par>
                                <p:cTn id="196" presetID="22" presetClass="entr" presetSubtype="1" fill="hold" nodeType="withEffect">
                                  <p:stCondLst>
                                    <p:cond delay="0"/>
                                  </p:stCondLst>
                                  <p:childTnLst>
                                    <p:set>
                                      <p:cBhvr>
                                        <p:cTn id="197" dur="1" fill="hold">
                                          <p:stCondLst>
                                            <p:cond delay="0"/>
                                          </p:stCondLst>
                                        </p:cTn>
                                        <p:tgtEl>
                                          <p:spTgt spid="551975"/>
                                        </p:tgtEl>
                                        <p:attrNameLst>
                                          <p:attrName>style.visibility</p:attrName>
                                        </p:attrNameLst>
                                      </p:cBhvr>
                                      <p:to>
                                        <p:strVal val="visible"/>
                                      </p:to>
                                    </p:set>
                                    <p:animEffect transition="in" filter="wipe(up)">
                                      <p:cBhvr>
                                        <p:cTn id="198" dur="500"/>
                                        <p:tgtEl>
                                          <p:spTgt spid="551975"/>
                                        </p:tgtEl>
                                      </p:cBhvr>
                                    </p:animEffect>
                                  </p:childTnLst>
                                </p:cTn>
                              </p:par>
                              <p:par>
                                <p:cTn id="199" presetID="22" presetClass="entr" presetSubtype="1" fill="hold" nodeType="withEffect">
                                  <p:stCondLst>
                                    <p:cond delay="0"/>
                                  </p:stCondLst>
                                  <p:childTnLst>
                                    <p:set>
                                      <p:cBhvr>
                                        <p:cTn id="200" dur="1" fill="hold">
                                          <p:stCondLst>
                                            <p:cond delay="0"/>
                                          </p:stCondLst>
                                        </p:cTn>
                                        <p:tgtEl>
                                          <p:spTgt spid="114"/>
                                        </p:tgtEl>
                                        <p:attrNameLst>
                                          <p:attrName>style.visibility</p:attrName>
                                        </p:attrNameLst>
                                      </p:cBhvr>
                                      <p:to>
                                        <p:strVal val="visible"/>
                                      </p:to>
                                    </p:set>
                                    <p:animEffect transition="in" filter="wipe(up)">
                                      <p:cBhvr>
                                        <p:cTn id="201" dur="500"/>
                                        <p:tgtEl>
                                          <p:spTgt spid="114"/>
                                        </p:tgtEl>
                                      </p:cBhvr>
                                    </p:animEffect>
                                  </p:childTnLst>
                                </p:cTn>
                              </p:par>
                              <p:par>
                                <p:cTn id="202" presetID="22" presetClass="entr" presetSubtype="1" fill="hold" nodeType="withEffect">
                                  <p:stCondLst>
                                    <p:cond delay="0"/>
                                  </p:stCondLst>
                                  <p:childTnLst>
                                    <p:set>
                                      <p:cBhvr>
                                        <p:cTn id="203" dur="1" fill="hold">
                                          <p:stCondLst>
                                            <p:cond delay="0"/>
                                          </p:stCondLst>
                                        </p:cTn>
                                        <p:tgtEl>
                                          <p:spTgt spid="115"/>
                                        </p:tgtEl>
                                        <p:attrNameLst>
                                          <p:attrName>style.visibility</p:attrName>
                                        </p:attrNameLst>
                                      </p:cBhvr>
                                      <p:to>
                                        <p:strVal val="visible"/>
                                      </p:to>
                                    </p:set>
                                    <p:animEffect transition="in" filter="wipe(up)">
                                      <p:cBhvr>
                                        <p:cTn id="204" dur="500"/>
                                        <p:tgtEl>
                                          <p:spTgt spid="115"/>
                                        </p:tgtEl>
                                      </p:cBhvr>
                                    </p:animEffect>
                                  </p:childTnLst>
                                </p:cTn>
                              </p:par>
                              <p:par>
                                <p:cTn id="205" presetID="22" presetClass="entr" presetSubtype="1" fill="hold" nodeType="withEffect">
                                  <p:stCondLst>
                                    <p:cond delay="0"/>
                                  </p:stCondLst>
                                  <p:childTnLst>
                                    <p:set>
                                      <p:cBhvr>
                                        <p:cTn id="206" dur="1" fill="hold">
                                          <p:stCondLst>
                                            <p:cond delay="0"/>
                                          </p:stCondLst>
                                        </p:cTn>
                                        <p:tgtEl>
                                          <p:spTgt spid="116"/>
                                        </p:tgtEl>
                                        <p:attrNameLst>
                                          <p:attrName>style.visibility</p:attrName>
                                        </p:attrNameLst>
                                      </p:cBhvr>
                                      <p:to>
                                        <p:strVal val="visible"/>
                                      </p:to>
                                    </p:set>
                                    <p:animEffect transition="in" filter="wipe(up)">
                                      <p:cBhvr>
                                        <p:cTn id="207" dur="500"/>
                                        <p:tgtEl>
                                          <p:spTgt spid="116"/>
                                        </p:tgtEl>
                                      </p:cBhvr>
                                    </p:animEffect>
                                  </p:childTnLst>
                                </p:cTn>
                              </p:par>
                              <p:par>
                                <p:cTn id="208" presetID="22" presetClass="entr" presetSubtype="1" fill="hold" nodeType="withEffect">
                                  <p:stCondLst>
                                    <p:cond delay="0"/>
                                  </p:stCondLst>
                                  <p:childTnLst>
                                    <p:set>
                                      <p:cBhvr>
                                        <p:cTn id="209" dur="1" fill="hold">
                                          <p:stCondLst>
                                            <p:cond delay="0"/>
                                          </p:stCondLst>
                                        </p:cTn>
                                        <p:tgtEl>
                                          <p:spTgt spid="117"/>
                                        </p:tgtEl>
                                        <p:attrNameLst>
                                          <p:attrName>style.visibility</p:attrName>
                                        </p:attrNameLst>
                                      </p:cBhvr>
                                      <p:to>
                                        <p:strVal val="visible"/>
                                      </p:to>
                                    </p:set>
                                    <p:animEffect transition="in" filter="wipe(up)">
                                      <p:cBhvr>
                                        <p:cTn id="210" dur="500"/>
                                        <p:tgtEl>
                                          <p:spTgt spid="117"/>
                                        </p:tgtEl>
                                      </p:cBhvr>
                                    </p:animEffect>
                                  </p:childTnLst>
                                </p:cTn>
                              </p:par>
                              <p:par>
                                <p:cTn id="211" presetID="22" presetClass="entr" presetSubtype="1" fill="hold" nodeType="withEffect">
                                  <p:stCondLst>
                                    <p:cond delay="0"/>
                                  </p:stCondLst>
                                  <p:childTnLst>
                                    <p:set>
                                      <p:cBhvr>
                                        <p:cTn id="212" dur="1" fill="hold">
                                          <p:stCondLst>
                                            <p:cond delay="0"/>
                                          </p:stCondLst>
                                        </p:cTn>
                                        <p:tgtEl>
                                          <p:spTgt spid="118"/>
                                        </p:tgtEl>
                                        <p:attrNameLst>
                                          <p:attrName>style.visibility</p:attrName>
                                        </p:attrNameLst>
                                      </p:cBhvr>
                                      <p:to>
                                        <p:strVal val="visible"/>
                                      </p:to>
                                    </p:set>
                                    <p:animEffect transition="in" filter="wipe(up)">
                                      <p:cBhvr>
                                        <p:cTn id="213" dur="500"/>
                                        <p:tgtEl>
                                          <p:spTgt spid="118"/>
                                        </p:tgtEl>
                                      </p:cBhvr>
                                    </p:animEffect>
                                  </p:childTnLst>
                                </p:cTn>
                              </p:par>
                            </p:childTnLst>
                          </p:cTn>
                        </p:par>
                      </p:childTnLst>
                    </p:cTn>
                  </p:par>
                  <p:par>
                    <p:cTn id="214" fill="hold">
                      <p:stCondLst>
                        <p:cond delay="indefinite"/>
                      </p:stCondLst>
                      <p:childTnLst>
                        <p:par>
                          <p:cTn id="215" fill="hold">
                            <p:stCondLst>
                              <p:cond delay="0"/>
                            </p:stCondLst>
                            <p:childTnLst>
                              <p:par>
                                <p:cTn id="216" presetID="1" presetClass="entr" presetSubtype="0" fill="hold" grpId="0" nodeType="clickEffect">
                                  <p:stCondLst>
                                    <p:cond delay="0"/>
                                  </p:stCondLst>
                                  <p:childTnLst>
                                    <p:set>
                                      <p:cBhvr>
                                        <p:cTn id="217" dur="1" fill="hold">
                                          <p:stCondLst>
                                            <p:cond delay="0"/>
                                          </p:stCondLst>
                                        </p:cTn>
                                        <p:tgtEl>
                                          <p:spTgt spid="184"/>
                                        </p:tgtEl>
                                        <p:attrNameLst>
                                          <p:attrName>style.visibility</p:attrName>
                                        </p:attrNameLst>
                                      </p:cBhvr>
                                      <p:to>
                                        <p:strVal val="visible"/>
                                      </p:to>
                                    </p:set>
                                  </p:childTnLst>
                                </p:cTn>
                              </p:par>
                            </p:childTnLst>
                          </p:cTn>
                        </p:par>
                      </p:childTnLst>
                    </p:cTn>
                  </p:par>
                  <p:par>
                    <p:cTn id="218" fill="hold">
                      <p:stCondLst>
                        <p:cond delay="indefinite"/>
                      </p:stCondLst>
                      <p:childTnLst>
                        <p:par>
                          <p:cTn id="219" fill="hold">
                            <p:stCondLst>
                              <p:cond delay="0"/>
                            </p:stCondLst>
                            <p:childTnLst>
                              <p:par>
                                <p:cTn id="220" presetID="22" presetClass="entr" presetSubtype="4" fill="hold" nodeType="clickEffect">
                                  <p:stCondLst>
                                    <p:cond delay="0"/>
                                  </p:stCondLst>
                                  <p:childTnLst>
                                    <p:set>
                                      <p:cBhvr>
                                        <p:cTn id="221" dur="1" fill="hold">
                                          <p:stCondLst>
                                            <p:cond delay="0"/>
                                          </p:stCondLst>
                                        </p:cTn>
                                        <p:tgtEl>
                                          <p:spTgt spid="76"/>
                                        </p:tgtEl>
                                        <p:attrNameLst>
                                          <p:attrName>style.visibility</p:attrName>
                                        </p:attrNameLst>
                                      </p:cBhvr>
                                      <p:to>
                                        <p:strVal val="visible"/>
                                      </p:to>
                                    </p:set>
                                    <p:animEffect transition="in" filter="wipe(down)">
                                      <p:cBhvr>
                                        <p:cTn id="222" dur="500"/>
                                        <p:tgtEl>
                                          <p:spTgt spid="76"/>
                                        </p:tgtEl>
                                      </p:cBhvr>
                                    </p:animEffect>
                                  </p:childTnLst>
                                </p:cTn>
                              </p:par>
                              <p:par>
                                <p:cTn id="223" presetID="22" presetClass="entr" presetSubtype="4" fill="hold" grpId="0" nodeType="withEffect">
                                  <p:stCondLst>
                                    <p:cond delay="0"/>
                                  </p:stCondLst>
                                  <p:childTnLst>
                                    <p:set>
                                      <p:cBhvr>
                                        <p:cTn id="224" dur="1" fill="hold">
                                          <p:stCondLst>
                                            <p:cond delay="0"/>
                                          </p:stCondLst>
                                        </p:cTn>
                                        <p:tgtEl>
                                          <p:spTgt spid="173"/>
                                        </p:tgtEl>
                                        <p:attrNameLst>
                                          <p:attrName>style.visibility</p:attrName>
                                        </p:attrNameLst>
                                      </p:cBhvr>
                                      <p:to>
                                        <p:strVal val="visible"/>
                                      </p:to>
                                    </p:set>
                                    <p:animEffect transition="in" filter="wipe(down)">
                                      <p:cBhvr>
                                        <p:cTn id="225" dur="500"/>
                                        <p:tgtEl>
                                          <p:spTgt spid="173"/>
                                        </p:tgtEl>
                                      </p:cBhvr>
                                    </p:animEffect>
                                  </p:childTnLst>
                                </p:cTn>
                              </p:par>
                            </p:childTnLst>
                          </p:cTn>
                        </p:par>
                      </p:childTnLst>
                    </p:cTn>
                  </p:par>
                  <p:par>
                    <p:cTn id="226" fill="hold">
                      <p:stCondLst>
                        <p:cond delay="indefinite"/>
                      </p:stCondLst>
                      <p:childTnLst>
                        <p:par>
                          <p:cTn id="227" fill="hold">
                            <p:stCondLst>
                              <p:cond delay="0"/>
                            </p:stCondLst>
                            <p:childTnLst>
                              <p:par>
                                <p:cTn id="228" presetID="22" presetClass="entr" presetSubtype="4" fill="hold" nodeType="clickEffect">
                                  <p:stCondLst>
                                    <p:cond delay="0"/>
                                  </p:stCondLst>
                                  <p:childTnLst>
                                    <p:set>
                                      <p:cBhvr>
                                        <p:cTn id="229" dur="1" fill="hold">
                                          <p:stCondLst>
                                            <p:cond delay="0"/>
                                          </p:stCondLst>
                                        </p:cTn>
                                        <p:tgtEl>
                                          <p:spTgt spid="96"/>
                                        </p:tgtEl>
                                        <p:attrNameLst>
                                          <p:attrName>style.visibility</p:attrName>
                                        </p:attrNameLst>
                                      </p:cBhvr>
                                      <p:to>
                                        <p:strVal val="visible"/>
                                      </p:to>
                                    </p:set>
                                    <p:animEffect transition="in" filter="wipe(down)">
                                      <p:cBhvr>
                                        <p:cTn id="230" dur="500"/>
                                        <p:tgtEl>
                                          <p:spTgt spid="96"/>
                                        </p:tgtEl>
                                      </p:cBhvr>
                                    </p:animEffect>
                                  </p:childTnLst>
                                </p:cTn>
                              </p:par>
                              <p:par>
                                <p:cTn id="231" presetID="22" presetClass="entr" presetSubtype="4" fill="hold" grpId="0" nodeType="withEffect">
                                  <p:stCondLst>
                                    <p:cond delay="0"/>
                                  </p:stCondLst>
                                  <p:childTnLst>
                                    <p:set>
                                      <p:cBhvr>
                                        <p:cTn id="232" dur="1" fill="hold">
                                          <p:stCondLst>
                                            <p:cond delay="0"/>
                                          </p:stCondLst>
                                        </p:cTn>
                                        <p:tgtEl>
                                          <p:spTgt spid="95"/>
                                        </p:tgtEl>
                                        <p:attrNameLst>
                                          <p:attrName>style.visibility</p:attrName>
                                        </p:attrNameLst>
                                      </p:cBhvr>
                                      <p:to>
                                        <p:strVal val="visible"/>
                                      </p:to>
                                    </p:set>
                                    <p:animEffect transition="in" filter="wipe(down)">
                                      <p:cBhvr>
                                        <p:cTn id="233" dur="500"/>
                                        <p:tgtEl>
                                          <p:spTgt spid="95"/>
                                        </p:tgtEl>
                                      </p:cBhvr>
                                    </p:animEffect>
                                  </p:childTnLst>
                                </p:cTn>
                              </p:par>
                            </p:childTnLst>
                          </p:cTn>
                        </p:par>
                      </p:childTnLst>
                    </p:cTn>
                  </p:par>
                  <p:par>
                    <p:cTn id="234" fill="hold">
                      <p:stCondLst>
                        <p:cond delay="indefinite"/>
                      </p:stCondLst>
                      <p:childTnLst>
                        <p:par>
                          <p:cTn id="235" fill="hold">
                            <p:stCondLst>
                              <p:cond delay="0"/>
                            </p:stCondLst>
                            <p:childTnLst>
                              <p:par>
                                <p:cTn id="236" presetID="9" presetClass="entr" presetSubtype="0" fill="hold" grpId="0" nodeType="clickEffect">
                                  <p:stCondLst>
                                    <p:cond delay="0"/>
                                  </p:stCondLst>
                                  <p:childTnLst>
                                    <p:set>
                                      <p:cBhvr>
                                        <p:cTn id="237" dur="1" fill="hold">
                                          <p:stCondLst>
                                            <p:cond delay="0"/>
                                          </p:stCondLst>
                                        </p:cTn>
                                        <p:tgtEl>
                                          <p:spTgt spid="155"/>
                                        </p:tgtEl>
                                        <p:attrNameLst>
                                          <p:attrName>style.visibility</p:attrName>
                                        </p:attrNameLst>
                                      </p:cBhvr>
                                      <p:to>
                                        <p:strVal val="visible"/>
                                      </p:to>
                                    </p:set>
                                    <p:animEffect transition="in" filter="dissolve">
                                      <p:cBhvr>
                                        <p:cTn id="238" dur="500"/>
                                        <p:tgtEl>
                                          <p:spTgt spid="155"/>
                                        </p:tgtEl>
                                      </p:cBhvr>
                                    </p:animEffect>
                                  </p:childTnLst>
                                </p:cTn>
                              </p:par>
                            </p:childTnLst>
                          </p:cTn>
                        </p:par>
                      </p:childTnLst>
                    </p:cTn>
                  </p:par>
                  <p:par>
                    <p:cTn id="239" fill="hold">
                      <p:stCondLst>
                        <p:cond delay="indefinite"/>
                      </p:stCondLst>
                      <p:childTnLst>
                        <p:par>
                          <p:cTn id="240" fill="hold">
                            <p:stCondLst>
                              <p:cond delay="0"/>
                            </p:stCondLst>
                            <p:childTnLst>
                              <p:par>
                                <p:cTn id="241" presetID="22" presetClass="entr" presetSubtype="1" fill="hold" nodeType="clickEffect">
                                  <p:stCondLst>
                                    <p:cond delay="0"/>
                                  </p:stCondLst>
                                  <p:childTnLst>
                                    <p:set>
                                      <p:cBhvr>
                                        <p:cTn id="242" dur="1" fill="hold">
                                          <p:stCondLst>
                                            <p:cond delay="0"/>
                                          </p:stCondLst>
                                        </p:cTn>
                                        <p:tgtEl>
                                          <p:spTgt spid="84"/>
                                        </p:tgtEl>
                                        <p:attrNameLst>
                                          <p:attrName>style.visibility</p:attrName>
                                        </p:attrNameLst>
                                      </p:cBhvr>
                                      <p:to>
                                        <p:strVal val="visible"/>
                                      </p:to>
                                    </p:set>
                                    <p:animEffect transition="in" filter="wipe(up)">
                                      <p:cBhvr>
                                        <p:cTn id="243" dur="500"/>
                                        <p:tgtEl>
                                          <p:spTgt spid="84"/>
                                        </p:tgtEl>
                                      </p:cBhvr>
                                    </p:animEffect>
                                  </p:childTnLst>
                                </p:cTn>
                              </p:par>
                              <p:par>
                                <p:cTn id="244" presetID="22" presetClass="entr" presetSubtype="1" fill="hold" grpId="0" nodeType="withEffect">
                                  <p:stCondLst>
                                    <p:cond delay="0"/>
                                  </p:stCondLst>
                                  <p:childTnLst>
                                    <p:set>
                                      <p:cBhvr>
                                        <p:cTn id="245" dur="1" fill="hold">
                                          <p:stCondLst>
                                            <p:cond delay="0"/>
                                          </p:stCondLst>
                                        </p:cTn>
                                        <p:tgtEl>
                                          <p:spTgt spid="185"/>
                                        </p:tgtEl>
                                        <p:attrNameLst>
                                          <p:attrName>style.visibility</p:attrName>
                                        </p:attrNameLst>
                                      </p:cBhvr>
                                      <p:to>
                                        <p:strVal val="visible"/>
                                      </p:to>
                                    </p:set>
                                    <p:animEffect transition="in" filter="wipe(up)">
                                      <p:cBhvr>
                                        <p:cTn id="246" dur="500"/>
                                        <p:tgtEl>
                                          <p:spTgt spid="185"/>
                                        </p:tgtEl>
                                      </p:cBhvr>
                                    </p:animEffect>
                                  </p:childTnLst>
                                </p:cTn>
                              </p:par>
                            </p:childTnLst>
                          </p:cTn>
                        </p:par>
                      </p:childTnLst>
                    </p:cTn>
                  </p:par>
                  <p:par>
                    <p:cTn id="247" fill="hold">
                      <p:stCondLst>
                        <p:cond delay="indefinite"/>
                      </p:stCondLst>
                      <p:childTnLst>
                        <p:par>
                          <p:cTn id="248" fill="hold">
                            <p:stCondLst>
                              <p:cond delay="0"/>
                            </p:stCondLst>
                            <p:childTnLst>
                              <p:par>
                                <p:cTn id="249" presetID="22" presetClass="entr" presetSubtype="1" fill="hold" nodeType="clickEffect">
                                  <p:stCondLst>
                                    <p:cond delay="0"/>
                                  </p:stCondLst>
                                  <p:childTnLst>
                                    <p:set>
                                      <p:cBhvr>
                                        <p:cTn id="250" dur="1" fill="hold">
                                          <p:stCondLst>
                                            <p:cond delay="0"/>
                                          </p:stCondLst>
                                        </p:cTn>
                                        <p:tgtEl>
                                          <p:spTgt spid="193"/>
                                        </p:tgtEl>
                                        <p:attrNameLst>
                                          <p:attrName>style.visibility</p:attrName>
                                        </p:attrNameLst>
                                      </p:cBhvr>
                                      <p:to>
                                        <p:strVal val="visible"/>
                                      </p:to>
                                    </p:set>
                                    <p:animEffect transition="in" filter="wipe(up)">
                                      <p:cBhvr>
                                        <p:cTn id="251" dur="500"/>
                                        <p:tgtEl>
                                          <p:spTgt spid="193"/>
                                        </p:tgtEl>
                                      </p:cBhvr>
                                    </p:animEffect>
                                  </p:childTnLst>
                                </p:cTn>
                              </p:par>
                              <p:par>
                                <p:cTn id="252" presetID="22" presetClass="entr" presetSubtype="1" fill="hold" grpId="0" nodeType="withEffect">
                                  <p:stCondLst>
                                    <p:cond delay="0"/>
                                  </p:stCondLst>
                                  <p:childTnLst>
                                    <p:set>
                                      <p:cBhvr>
                                        <p:cTn id="253" dur="1" fill="hold">
                                          <p:stCondLst>
                                            <p:cond delay="0"/>
                                          </p:stCondLst>
                                        </p:cTn>
                                        <p:tgtEl>
                                          <p:spTgt spid="192"/>
                                        </p:tgtEl>
                                        <p:attrNameLst>
                                          <p:attrName>style.visibility</p:attrName>
                                        </p:attrNameLst>
                                      </p:cBhvr>
                                      <p:to>
                                        <p:strVal val="visible"/>
                                      </p:to>
                                    </p:set>
                                    <p:animEffect transition="in" filter="wipe(up)">
                                      <p:cBhvr>
                                        <p:cTn id="254" dur="500"/>
                                        <p:tgtEl>
                                          <p:spTgt spid="192"/>
                                        </p:tgtEl>
                                      </p:cBhvr>
                                    </p:animEffect>
                                  </p:childTnLst>
                                </p:cTn>
                              </p:par>
                            </p:childTnLst>
                          </p:cTn>
                        </p:par>
                      </p:childTnLst>
                    </p:cTn>
                  </p:par>
                  <p:par>
                    <p:cTn id="255" fill="hold">
                      <p:stCondLst>
                        <p:cond delay="indefinite"/>
                      </p:stCondLst>
                      <p:childTnLst>
                        <p:par>
                          <p:cTn id="256" fill="hold">
                            <p:stCondLst>
                              <p:cond delay="0"/>
                            </p:stCondLst>
                            <p:childTnLst>
                              <p:par>
                                <p:cTn id="257" presetID="22" presetClass="entr" presetSubtype="1" fill="hold" nodeType="clickEffect">
                                  <p:stCondLst>
                                    <p:cond delay="0"/>
                                  </p:stCondLst>
                                  <p:childTnLst>
                                    <p:set>
                                      <p:cBhvr>
                                        <p:cTn id="258" dur="1" fill="hold">
                                          <p:stCondLst>
                                            <p:cond delay="0"/>
                                          </p:stCondLst>
                                        </p:cTn>
                                        <p:tgtEl>
                                          <p:spTgt spid="191"/>
                                        </p:tgtEl>
                                        <p:attrNameLst>
                                          <p:attrName>style.visibility</p:attrName>
                                        </p:attrNameLst>
                                      </p:cBhvr>
                                      <p:to>
                                        <p:strVal val="visible"/>
                                      </p:to>
                                    </p:set>
                                    <p:animEffect transition="in" filter="wipe(up)">
                                      <p:cBhvr>
                                        <p:cTn id="259" dur="500"/>
                                        <p:tgtEl>
                                          <p:spTgt spid="191"/>
                                        </p:tgtEl>
                                      </p:cBhvr>
                                    </p:animEffect>
                                  </p:childTnLst>
                                </p:cTn>
                              </p:par>
                              <p:par>
                                <p:cTn id="260" presetID="22" presetClass="entr" presetSubtype="1" fill="hold" grpId="0" nodeType="withEffect">
                                  <p:stCondLst>
                                    <p:cond delay="0"/>
                                  </p:stCondLst>
                                  <p:childTnLst>
                                    <p:set>
                                      <p:cBhvr>
                                        <p:cTn id="261" dur="1" fill="hold">
                                          <p:stCondLst>
                                            <p:cond delay="0"/>
                                          </p:stCondLst>
                                        </p:cTn>
                                        <p:tgtEl>
                                          <p:spTgt spid="190"/>
                                        </p:tgtEl>
                                        <p:attrNameLst>
                                          <p:attrName>style.visibility</p:attrName>
                                        </p:attrNameLst>
                                      </p:cBhvr>
                                      <p:to>
                                        <p:strVal val="visible"/>
                                      </p:to>
                                    </p:set>
                                    <p:animEffect transition="in" filter="wipe(up)">
                                      <p:cBhvr>
                                        <p:cTn id="262" dur="500"/>
                                        <p:tgtEl>
                                          <p:spTgt spid="190"/>
                                        </p:tgtEl>
                                      </p:cBhvr>
                                    </p:animEffect>
                                  </p:childTnLst>
                                </p:cTn>
                              </p:par>
                            </p:childTnLst>
                          </p:cTn>
                        </p:par>
                      </p:childTnLst>
                    </p:cTn>
                  </p:par>
                  <p:par>
                    <p:cTn id="263" fill="hold">
                      <p:stCondLst>
                        <p:cond delay="indefinite"/>
                      </p:stCondLst>
                      <p:childTnLst>
                        <p:par>
                          <p:cTn id="264" fill="hold">
                            <p:stCondLst>
                              <p:cond delay="0"/>
                            </p:stCondLst>
                            <p:childTnLst>
                              <p:par>
                                <p:cTn id="265" presetID="1" presetClass="entr" presetSubtype="0" fill="hold" grpId="0" nodeType="clickEffect">
                                  <p:stCondLst>
                                    <p:cond delay="0"/>
                                  </p:stCondLst>
                                  <p:childTnLst>
                                    <p:set>
                                      <p:cBhvr>
                                        <p:cTn id="266" dur="1" fill="hold">
                                          <p:stCondLst>
                                            <p:cond delay="0"/>
                                          </p:stCondLst>
                                        </p:cTn>
                                        <p:tgtEl>
                                          <p:spTgt spid="3"/>
                                        </p:tgtEl>
                                        <p:attrNameLst>
                                          <p:attrName>style.visibility</p:attrName>
                                        </p:attrNameLst>
                                      </p:cBhvr>
                                      <p:to>
                                        <p:strVal val="visible"/>
                                      </p:to>
                                    </p:set>
                                  </p:childTnLst>
                                </p:cTn>
                              </p:par>
                              <p:par>
                                <p:cTn id="267" presetID="1" presetClass="entr" presetSubtype="0" fill="hold" grpId="0" nodeType="withEffect">
                                  <p:stCondLst>
                                    <p:cond delay="0"/>
                                  </p:stCondLst>
                                  <p:childTnLst>
                                    <p:set>
                                      <p:cBhvr>
                                        <p:cTn id="26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9" grpId="0" animBg="1"/>
      <p:bldP spid="26" grpId="0" animBg="1"/>
      <p:bldP spid="27" grpId="0" animBg="1"/>
      <p:bldP spid="24" grpId="0" animBg="1"/>
      <p:bldP spid="39" grpId="0" animBg="1"/>
      <p:bldP spid="46" grpId="0" animBg="1"/>
      <p:bldP spid="50" grpId="0" animBg="1"/>
      <p:bldP spid="52" grpId="0" animBg="1"/>
      <p:bldP spid="2" grpId="0" animBg="1"/>
      <p:bldP spid="88" grpId="0" animBg="1"/>
      <p:bldP spid="121" grpId="0"/>
      <p:bldP spid="155" grpId="0" animBg="1"/>
      <p:bldP spid="157" grpId="0" animBg="1"/>
      <p:bldP spid="168" grpId="0" animBg="1"/>
      <p:bldP spid="173" grpId="0"/>
      <p:bldP spid="184" grpId="0"/>
      <p:bldP spid="185" grpId="0"/>
      <p:bldP spid="190" grpId="0" animBg="1"/>
      <p:bldP spid="192" grpId="0" animBg="1"/>
      <p:bldP spid="95" grpId="0"/>
      <p:bldP spid="3" grpId="0"/>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pt-PT" dirty="0" err="1"/>
              <a:t>Growth</a:t>
            </a:r>
            <a:r>
              <a:rPr lang="pt-PT" dirty="0"/>
              <a:t> </a:t>
            </a:r>
            <a:r>
              <a:rPr lang="pt-PT" dirty="0" err="1"/>
              <a:t>modifiers</a:t>
            </a:r>
            <a:r>
              <a:rPr lang="pt-PT" dirty="0"/>
              <a:t> in 3PG</a:t>
            </a:r>
          </a:p>
        </p:txBody>
      </p:sp>
      <p:sp>
        <p:nvSpPr>
          <p:cNvPr id="4" name="Content Placeholder 3"/>
          <p:cNvSpPr>
            <a:spLocks noGrp="1"/>
          </p:cNvSpPr>
          <p:nvPr>
            <p:ph idx="1"/>
          </p:nvPr>
        </p:nvSpPr>
        <p:spPr/>
        <p:txBody>
          <a:bodyPr/>
          <a:lstStyle/>
          <a:p>
            <a:r>
              <a:rPr lang="en-US" dirty="0"/>
              <a:t>Each environmental factor is represented by a growth modifier or function of the factor that varies between 0 (total limitation) and 1 (no limitation)</a:t>
            </a:r>
          </a:p>
          <a:p>
            <a:endParaRPr lang="pt-PT" dirty="0"/>
          </a:p>
        </p:txBody>
      </p:sp>
      <p:graphicFrame>
        <p:nvGraphicFramePr>
          <p:cNvPr id="5" name="Table 4"/>
          <p:cNvGraphicFramePr>
            <a:graphicFrameLocks noGrp="1"/>
          </p:cNvGraphicFramePr>
          <p:nvPr>
            <p:extLst/>
          </p:nvPr>
        </p:nvGraphicFramePr>
        <p:xfrm>
          <a:off x="2279576" y="2572383"/>
          <a:ext cx="7315200" cy="3553781"/>
        </p:xfrm>
        <a:graphic>
          <a:graphicData uri="http://schemas.openxmlformats.org/drawingml/2006/table">
            <a:tbl>
              <a:tblPr/>
              <a:tblGrid>
                <a:gridCol w="3352800">
                  <a:extLst>
                    <a:ext uri="{9D8B030D-6E8A-4147-A177-3AD203B41FA5}">
                      <a16:colId xmlns:a16="http://schemas.microsoft.com/office/drawing/2014/main" val="271591812"/>
                    </a:ext>
                  </a:extLst>
                </a:gridCol>
                <a:gridCol w="1600200">
                  <a:extLst>
                    <a:ext uri="{9D8B030D-6E8A-4147-A177-3AD203B41FA5}">
                      <a16:colId xmlns:a16="http://schemas.microsoft.com/office/drawing/2014/main" val="769582643"/>
                    </a:ext>
                  </a:extLst>
                </a:gridCol>
                <a:gridCol w="2362200">
                  <a:extLst>
                    <a:ext uri="{9D8B030D-6E8A-4147-A177-3AD203B41FA5}">
                      <a16:colId xmlns:a16="http://schemas.microsoft.com/office/drawing/2014/main" val="569772416"/>
                    </a:ext>
                  </a:extLst>
                </a:gridCol>
              </a:tblGrid>
              <a:tr h="507683">
                <a:tc>
                  <a:txBody>
                    <a:bodyPr/>
                    <a:lstStyle/>
                    <a:p>
                      <a:pPr marL="0" marR="0" lvl="0" indent="0" algn="l" defTabSz="914400" rtl="0" eaLnBrk="0" fontAlgn="base" latinLnBrk="0" hangingPunct="0">
                        <a:lnSpc>
                          <a:spcPct val="100000"/>
                        </a:lnSpc>
                        <a:spcBef>
                          <a:spcPct val="20000"/>
                        </a:spcBef>
                        <a:spcAft>
                          <a:spcPct val="0"/>
                        </a:spcAft>
                        <a:buClrTx/>
                        <a:buSzTx/>
                        <a:buFont typeface="Symbol" pitchFamily="18" charset="2"/>
                        <a:buNone/>
                        <a:tabLst/>
                      </a:pPr>
                      <a:r>
                        <a:rPr kumimoji="0" lang="en-US" sz="2400" b="1" i="0" u="none" strike="noStrike" cap="none" normalizeH="0" baseline="0" dirty="0">
                          <a:ln>
                            <a:noFill/>
                          </a:ln>
                          <a:solidFill>
                            <a:schemeClr val="tx1"/>
                          </a:solidFill>
                          <a:effectLst/>
                          <a:latin typeface="+mj-lt"/>
                        </a:rPr>
                        <a:t>Factor</a:t>
                      </a:r>
                      <a:endParaRPr kumimoji="0" lang="en-AU" sz="2400" b="1" i="0" u="none" strike="noStrike" cap="none" normalizeH="0" baseline="0" dirty="0">
                        <a:ln>
                          <a:noFill/>
                        </a:ln>
                        <a:solidFill>
                          <a:schemeClr val="tx1"/>
                        </a:solidFill>
                        <a:effectLst/>
                        <a:latin typeface="+mj-lt"/>
                      </a:endParaRPr>
                    </a:p>
                  </a:txBody>
                  <a:tcPr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Symbol" pitchFamily="18" charset="2"/>
                        <a:buNone/>
                        <a:tabLst/>
                      </a:pPr>
                      <a:r>
                        <a:rPr kumimoji="0" lang="en-US" sz="2400" b="1" i="0" u="none" strike="noStrike" cap="none" normalizeH="0" baseline="0">
                          <a:ln>
                            <a:noFill/>
                          </a:ln>
                          <a:solidFill>
                            <a:schemeClr val="tx1"/>
                          </a:solidFill>
                          <a:effectLst/>
                          <a:latin typeface="+mj-lt"/>
                        </a:rPr>
                        <a:t>Modifier</a:t>
                      </a:r>
                      <a:endParaRPr kumimoji="0" lang="en-AU" sz="2400" b="1" i="0" u="none" strike="noStrike" cap="none" normalizeH="0" baseline="0">
                        <a:ln>
                          <a:noFill/>
                        </a:ln>
                        <a:solidFill>
                          <a:schemeClr val="tx1"/>
                        </a:solidFill>
                        <a:effectLst/>
                        <a:latin typeface="+mj-lt"/>
                      </a:endParaRPr>
                    </a:p>
                  </a:txBody>
                  <a:tcPr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Symbol" pitchFamily="18" charset="2"/>
                        <a:buNone/>
                        <a:tabLst/>
                      </a:pPr>
                      <a:r>
                        <a:rPr kumimoji="0" lang="en-US" sz="2400" b="1" i="0" u="none" strike="noStrike" cap="none" normalizeH="0" baseline="0">
                          <a:ln>
                            <a:noFill/>
                          </a:ln>
                          <a:solidFill>
                            <a:schemeClr val="tx1"/>
                          </a:solidFill>
                          <a:effectLst/>
                          <a:latin typeface="+mj-lt"/>
                        </a:rPr>
                        <a:t>Parameters</a:t>
                      </a:r>
                      <a:endParaRPr kumimoji="0" lang="en-AU" sz="2400" b="1" i="0" u="none" strike="noStrike" cap="none" normalizeH="0" baseline="0">
                        <a:ln>
                          <a:noFill/>
                        </a:ln>
                        <a:solidFill>
                          <a:schemeClr val="tx1"/>
                        </a:solidFill>
                        <a:effectLst/>
                        <a:latin typeface="+mj-lt"/>
                      </a:endParaRPr>
                    </a:p>
                  </a:txBody>
                  <a:tcPr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2494132401"/>
                  </a:ext>
                </a:extLst>
              </a:tr>
              <a:tr h="507683">
                <a:tc>
                  <a:txBody>
                    <a:bodyPr/>
                    <a:lstStyle/>
                    <a:p>
                      <a:pPr marL="0" marR="0" lvl="0" indent="0" algn="l"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0" u="none" strike="noStrike" cap="none" normalizeH="0" baseline="0" dirty="0">
                          <a:ln>
                            <a:noFill/>
                          </a:ln>
                          <a:solidFill>
                            <a:schemeClr val="tx1"/>
                          </a:solidFill>
                          <a:effectLst/>
                          <a:latin typeface="+mj-lt"/>
                        </a:rPr>
                        <a:t>Vapor pressure deficit</a:t>
                      </a:r>
                      <a:endParaRPr kumimoji="0" lang="en-AU" sz="2400" b="0" i="0" u="none" strike="noStrike" cap="none" normalizeH="0" baseline="0" dirty="0">
                        <a:ln>
                          <a:noFill/>
                        </a:ln>
                        <a:solidFill>
                          <a:schemeClr val="tx1"/>
                        </a:solidFill>
                        <a:effectLst/>
                        <a:latin typeface="+mj-lt"/>
                      </a:endParaRPr>
                    </a:p>
                  </a:txBody>
                  <a:tcPr horzOverflow="overflow">
                    <a:lnL cap="flat">
                      <a:noFill/>
                    </a:lnL>
                    <a:lnR>
                      <a:noFill/>
                    </a:lnR>
                    <a:lnT w="12700" cap="flat" cmpd="sng" algn="ctr">
                      <a:solidFill>
                        <a:schemeClr val="tx1"/>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1" u="none" strike="noStrike" cap="none" normalizeH="0" baseline="0" dirty="0" err="1">
                          <a:ln>
                            <a:noFill/>
                          </a:ln>
                          <a:solidFill>
                            <a:schemeClr val="tx1"/>
                          </a:solidFill>
                          <a:effectLst/>
                          <a:latin typeface="+mj-lt"/>
                        </a:rPr>
                        <a:t>f</a:t>
                      </a:r>
                      <a:r>
                        <a:rPr kumimoji="0" lang="en-US" sz="2400" b="0" i="1" u="none" strike="noStrike" cap="none" normalizeH="0" baseline="-25000" dirty="0" err="1">
                          <a:ln>
                            <a:noFill/>
                          </a:ln>
                          <a:solidFill>
                            <a:schemeClr val="tx1"/>
                          </a:solidFill>
                          <a:effectLst/>
                          <a:latin typeface="+mj-lt"/>
                        </a:rPr>
                        <a:t>VPD</a:t>
                      </a:r>
                      <a:r>
                        <a:rPr kumimoji="0" lang="en-US" sz="2400" b="0" i="0" u="none" strike="noStrike" cap="none" normalizeH="0" baseline="0" dirty="0">
                          <a:ln>
                            <a:noFill/>
                          </a:ln>
                          <a:solidFill>
                            <a:schemeClr val="tx1"/>
                          </a:solidFill>
                          <a:effectLst/>
                          <a:latin typeface="+mj-lt"/>
                        </a:rPr>
                        <a:t>(</a:t>
                      </a:r>
                      <a:r>
                        <a:rPr kumimoji="0" lang="en-US" sz="2400" b="0" i="1" u="none" strike="noStrike" cap="none" normalizeH="0" baseline="0" dirty="0">
                          <a:ln>
                            <a:noFill/>
                          </a:ln>
                          <a:solidFill>
                            <a:schemeClr val="tx1"/>
                          </a:solidFill>
                          <a:effectLst/>
                          <a:latin typeface="+mj-lt"/>
                        </a:rPr>
                        <a:t>D</a:t>
                      </a:r>
                      <a:r>
                        <a:rPr kumimoji="0" lang="en-US" sz="2400" b="0" i="0" u="none" strike="noStrike" cap="none" normalizeH="0" baseline="0" dirty="0">
                          <a:ln>
                            <a:noFill/>
                          </a:ln>
                          <a:solidFill>
                            <a:schemeClr val="tx1"/>
                          </a:solidFill>
                          <a:effectLst/>
                          <a:latin typeface="+mj-lt"/>
                        </a:rPr>
                        <a:t>)</a:t>
                      </a:r>
                      <a:endParaRPr kumimoji="0" lang="en-AU" sz="2400" b="0" i="1" u="none" strike="noStrike" cap="none" normalizeH="0" baseline="0" dirty="0">
                        <a:ln>
                          <a:noFill/>
                        </a:ln>
                        <a:solidFill>
                          <a:schemeClr val="tx1"/>
                        </a:solidFill>
                        <a:effectLst/>
                        <a:latin typeface="+mj-lt"/>
                      </a:endParaRPr>
                    </a:p>
                  </a:txBody>
                  <a:tcPr horzOverflow="overflow">
                    <a:lnL>
                      <a:noFill/>
                    </a:lnL>
                    <a:lnR>
                      <a:noFill/>
                    </a:lnR>
                    <a:lnT w="12700" cap="flat" cmpd="sng" algn="ctr">
                      <a:solidFill>
                        <a:schemeClr val="tx1"/>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1" u="none" strike="noStrike" cap="none" normalizeH="0" baseline="0">
                          <a:ln>
                            <a:noFill/>
                          </a:ln>
                          <a:solidFill>
                            <a:schemeClr val="tx1"/>
                          </a:solidFill>
                          <a:effectLst/>
                          <a:latin typeface="+mj-lt"/>
                        </a:rPr>
                        <a:t>k</a:t>
                      </a:r>
                      <a:r>
                        <a:rPr kumimoji="0" lang="en-US" sz="2400" b="0" i="1" u="none" strike="noStrike" cap="none" normalizeH="0" baseline="-25000">
                          <a:ln>
                            <a:noFill/>
                          </a:ln>
                          <a:solidFill>
                            <a:schemeClr val="tx1"/>
                          </a:solidFill>
                          <a:effectLst/>
                          <a:latin typeface="+mj-lt"/>
                        </a:rPr>
                        <a:t>D</a:t>
                      </a:r>
                      <a:endParaRPr kumimoji="0" lang="en-AU" sz="2400" b="0" i="1" u="none" strike="noStrike" cap="none" normalizeH="0" baseline="0">
                        <a:ln>
                          <a:noFill/>
                        </a:ln>
                        <a:solidFill>
                          <a:schemeClr val="tx1"/>
                        </a:solidFill>
                        <a:effectLst/>
                        <a:latin typeface="+mj-lt"/>
                      </a:endParaRPr>
                    </a:p>
                  </a:txBody>
                  <a:tcPr horzOverflow="overflow">
                    <a:lnL>
                      <a:noFill/>
                    </a:lnL>
                    <a:lnR cap="flat">
                      <a:noFill/>
                    </a:lnR>
                    <a:lnT w="12700" cap="flat" cmpd="sng" algn="ctr">
                      <a:solidFill>
                        <a:schemeClr val="tx1"/>
                      </a:solidFill>
                      <a:prstDash val="solid"/>
                      <a:round/>
                      <a:headEnd type="none" w="sm" len="sm"/>
                      <a:tailEnd type="none" w="sm" len="sm"/>
                    </a:lnT>
                    <a:lnB>
                      <a:noFill/>
                    </a:lnB>
                    <a:lnTlToBr>
                      <a:noFill/>
                    </a:lnTlToBr>
                    <a:lnBlToTr>
                      <a:noFill/>
                    </a:lnBlToTr>
                    <a:noFill/>
                  </a:tcPr>
                </a:tc>
                <a:extLst>
                  <a:ext uri="{0D108BD9-81ED-4DB2-BD59-A6C34878D82A}">
                    <a16:rowId xmlns:a16="http://schemas.microsoft.com/office/drawing/2014/main" val="3897668938"/>
                  </a:ext>
                </a:extLst>
              </a:tr>
              <a:tr h="507683">
                <a:tc>
                  <a:txBody>
                    <a:bodyPr/>
                    <a:lstStyle/>
                    <a:p>
                      <a:pPr marL="0" marR="0" lvl="0" indent="0" algn="l"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0" u="none" strike="noStrike" cap="none" normalizeH="0" baseline="0">
                          <a:ln>
                            <a:noFill/>
                          </a:ln>
                          <a:solidFill>
                            <a:schemeClr val="tx1"/>
                          </a:solidFill>
                          <a:effectLst/>
                          <a:latin typeface="+mj-lt"/>
                        </a:rPr>
                        <a:t>Soil water</a:t>
                      </a:r>
                      <a:endParaRPr kumimoji="0" lang="en-AU" sz="2400" b="0" i="0" u="none" strike="noStrike" cap="none" normalizeH="0" baseline="0">
                        <a:ln>
                          <a:noFill/>
                        </a:ln>
                        <a:solidFill>
                          <a:schemeClr val="tx1"/>
                        </a:solidFill>
                        <a:effectLst/>
                        <a:latin typeface="+mj-lt"/>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1" u="none" strike="noStrike" cap="none" normalizeH="0" baseline="0">
                          <a:ln>
                            <a:noFill/>
                          </a:ln>
                          <a:solidFill>
                            <a:schemeClr val="tx1"/>
                          </a:solidFill>
                          <a:effectLst/>
                          <a:latin typeface="+mj-lt"/>
                        </a:rPr>
                        <a:t>f</a:t>
                      </a:r>
                      <a:r>
                        <a:rPr kumimoji="0" lang="en-US" sz="2400" b="0" i="1" u="none" strike="noStrike" cap="none" normalizeH="0" baseline="-25000">
                          <a:ln>
                            <a:noFill/>
                          </a:ln>
                          <a:solidFill>
                            <a:schemeClr val="tx1"/>
                          </a:solidFill>
                          <a:effectLst/>
                          <a:latin typeface="+mj-lt"/>
                        </a:rPr>
                        <a:t>SW</a:t>
                      </a:r>
                      <a:r>
                        <a:rPr kumimoji="0" lang="en-US" sz="2400" b="0" i="0" u="none" strike="noStrike" cap="none" normalizeH="0" baseline="0">
                          <a:ln>
                            <a:noFill/>
                          </a:ln>
                          <a:solidFill>
                            <a:schemeClr val="tx1"/>
                          </a:solidFill>
                          <a:effectLst/>
                          <a:latin typeface="+mj-lt"/>
                        </a:rPr>
                        <a:t>(</a:t>
                      </a:r>
                      <a:r>
                        <a:rPr kumimoji="0" lang="en-US" sz="2400" b="0" i="0" u="none" strike="noStrike" cap="none" normalizeH="0" baseline="0">
                          <a:ln>
                            <a:noFill/>
                          </a:ln>
                          <a:solidFill>
                            <a:schemeClr val="tx1"/>
                          </a:solidFill>
                          <a:effectLst/>
                          <a:latin typeface="+mj-lt"/>
                          <a:sym typeface="Symbol" pitchFamily="18" charset="2"/>
                        </a:rPr>
                        <a:t>)</a:t>
                      </a:r>
                      <a:endParaRPr kumimoji="0" lang="en-AU" sz="2400" b="0" i="1" u="none" strike="noStrike" cap="none" normalizeH="0" baseline="0">
                        <a:ln>
                          <a:noFill/>
                        </a:ln>
                        <a:solidFill>
                          <a:schemeClr val="tx1"/>
                        </a:solidFill>
                        <a:effectLst/>
                        <a:latin typeface="+mj-lt"/>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Tx/>
                        <a:buSzTx/>
                        <a:buFont typeface="Symbol" pitchFamily="18" charset="2"/>
                        <a:buNone/>
                        <a:tabLst/>
                      </a:pPr>
                      <a:r>
                        <a:rPr kumimoji="0" lang="en-AU" sz="2400" b="0" i="0" u="none" strike="noStrike" cap="none" normalizeH="0" baseline="0">
                          <a:ln>
                            <a:noFill/>
                          </a:ln>
                          <a:solidFill>
                            <a:schemeClr val="tx1"/>
                          </a:solidFill>
                          <a:effectLst/>
                          <a:latin typeface="+mj-lt"/>
                          <a:sym typeface="Symbol" pitchFamily="18" charset="2"/>
                        </a:rPr>
                        <a:t></a:t>
                      </a:r>
                      <a:r>
                        <a:rPr kumimoji="0" lang="en-US" sz="2400" b="0" i="1" u="none" strike="noStrike" cap="none" normalizeH="0" baseline="-25000">
                          <a:ln>
                            <a:noFill/>
                          </a:ln>
                          <a:solidFill>
                            <a:schemeClr val="tx1"/>
                          </a:solidFill>
                          <a:effectLst/>
                          <a:latin typeface="+mj-lt"/>
                          <a:sym typeface="Symbol" pitchFamily="18" charset="2"/>
                        </a:rPr>
                        <a:t>max</a:t>
                      </a:r>
                      <a:r>
                        <a:rPr kumimoji="0" lang="en-US" sz="2400" b="0" i="0" u="none" strike="noStrike" cap="none" normalizeH="0" baseline="0">
                          <a:ln>
                            <a:noFill/>
                          </a:ln>
                          <a:solidFill>
                            <a:schemeClr val="tx1"/>
                          </a:solidFill>
                          <a:effectLst/>
                          <a:latin typeface="+mj-lt"/>
                          <a:sym typeface="Symbol" pitchFamily="18" charset="2"/>
                        </a:rPr>
                        <a:t> </a:t>
                      </a:r>
                      <a:r>
                        <a:rPr kumimoji="0" lang="en-US" sz="2400" b="0" i="1" u="none" strike="noStrike" cap="none" normalizeH="0" baseline="0">
                          <a:ln>
                            <a:noFill/>
                          </a:ln>
                          <a:solidFill>
                            <a:schemeClr val="tx1"/>
                          </a:solidFill>
                          <a:effectLst/>
                          <a:latin typeface="+mj-lt"/>
                          <a:sym typeface="Symbol" pitchFamily="18" charset="2"/>
                        </a:rPr>
                        <a:t>,</a:t>
                      </a:r>
                      <a:r>
                        <a:rPr kumimoji="0" lang="en-US" sz="2400" b="0" i="0" u="none" strike="noStrike" cap="none" normalizeH="0" baseline="0">
                          <a:ln>
                            <a:noFill/>
                          </a:ln>
                          <a:solidFill>
                            <a:schemeClr val="tx1"/>
                          </a:solidFill>
                          <a:effectLst/>
                          <a:latin typeface="+mj-lt"/>
                          <a:sym typeface="Symbol" pitchFamily="18" charset="2"/>
                        </a:rPr>
                        <a:t> </a:t>
                      </a:r>
                      <a:r>
                        <a:rPr kumimoji="0" lang="en-US" sz="2400" b="0" i="1" u="none" strike="noStrike" cap="none" normalizeH="0" baseline="0">
                          <a:ln>
                            <a:noFill/>
                          </a:ln>
                          <a:solidFill>
                            <a:schemeClr val="tx1"/>
                          </a:solidFill>
                          <a:effectLst/>
                          <a:latin typeface="+mj-lt"/>
                          <a:sym typeface="Symbol" pitchFamily="18" charset="2"/>
                        </a:rPr>
                        <a:t>c</a:t>
                      </a:r>
                      <a:r>
                        <a:rPr kumimoji="0" lang="en-US" sz="2400" b="0" i="0" u="none" strike="noStrike" cap="none" normalizeH="0" baseline="-25000">
                          <a:ln>
                            <a:noFill/>
                          </a:ln>
                          <a:solidFill>
                            <a:schemeClr val="tx1"/>
                          </a:solidFill>
                          <a:effectLst/>
                          <a:latin typeface="+mj-lt"/>
                          <a:sym typeface="Symbol" pitchFamily="18" charset="2"/>
                        </a:rPr>
                        <a:t> </a:t>
                      </a:r>
                      <a:r>
                        <a:rPr kumimoji="0" lang="en-US" sz="2400" b="0" i="1" u="none" strike="noStrike" cap="none" normalizeH="0" baseline="0">
                          <a:ln>
                            <a:noFill/>
                          </a:ln>
                          <a:solidFill>
                            <a:schemeClr val="tx1"/>
                          </a:solidFill>
                          <a:effectLst/>
                          <a:latin typeface="+mj-lt"/>
                          <a:sym typeface="Symbol" pitchFamily="18" charset="2"/>
                        </a:rPr>
                        <a:t>,</a:t>
                      </a:r>
                      <a:r>
                        <a:rPr kumimoji="0" lang="en-US" sz="2400" b="0" i="0" u="none" strike="noStrike" cap="none" normalizeH="0" baseline="0">
                          <a:ln>
                            <a:noFill/>
                          </a:ln>
                          <a:solidFill>
                            <a:schemeClr val="tx1"/>
                          </a:solidFill>
                          <a:effectLst/>
                          <a:latin typeface="+mj-lt"/>
                          <a:sym typeface="Symbol" pitchFamily="18" charset="2"/>
                        </a:rPr>
                        <a:t> </a:t>
                      </a:r>
                      <a:r>
                        <a:rPr kumimoji="0" lang="en-US" sz="2400" b="0" i="1" u="none" strike="noStrike" cap="none" normalizeH="0" baseline="0">
                          <a:ln>
                            <a:noFill/>
                          </a:ln>
                          <a:solidFill>
                            <a:schemeClr val="tx1"/>
                          </a:solidFill>
                          <a:effectLst/>
                          <a:latin typeface="+mj-lt"/>
                          <a:sym typeface="Symbol" pitchFamily="18" charset="2"/>
                        </a:rPr>
                        <a:t>n</a:t>
                      </a:r>
                      <a:r>
                        <a:rPr kumimoji="0" lang="en-US" sz="2400" b="0" i="0" u="none" strike="noStrike" cap="none" normalizeH="0" baseline="-25000">
                          <a:ln>
                            <a:noFill/>
                          </a:ln>
                          <a:solidFill>
                            <a:schemeClr val="tx1"/>
                          </a:solidFill>
                          <a:effectLst/>
                          <a:latin typeface="+mj-lt"/>
                          <a:sym typeface="Symbol" pitchFamily="18" charset="2"/>
                        </a:rPr>
                        <a:t></a:t>
                      </a:r>
                      <a:endParaRPr kumimoji="0" lang="en-AU" sz="2400" b="0" i="0" u="none" strike="noStrike" cap="none" normalizeH="0" baseline="-25000">
                        <a:ln>
                          <a:noFill/>
                        </a:ln>
                        <a:solidFill>
                          <a:schemeClr val="tx1"/>
                        </a:solidFill>
                        <a:effectLst/>
                        <a:latin typeface="+mj-lt"/>
                        <a:sym typeface="Symbol" pitchFamily="18" charset="2"/>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429834498"/>
                  </a:ext>
                </a:extLst>
              </a:tr>
              <a:tr h="507683">
                <a:tc>
                  <a:txBody>
                    <a:bodyPr/>
                    <a:lstStyle/>
                    <a:p>
                      <a:pPr marL="0" marR="0" lvl="0" indent="0" algn="l"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0" u="none" strike="noStrike" cap="none" normalizeH="0" baseline="0" dirty="0">
                          <a:ln>
                            <a:noFill/>
                          </a:ln>
                          <a:solidFill>
                            <a:schemeClr val="tx1"/>
                          </a:solidFill>
                          <a:effectLst/>
                          <a:latin typeface="+mj-lt"/>
                        </a:rPr>
                        <a:t>Temperature</a:t>
                      </a:r>
                      <a:endParaRPr kumimoji="0" lang="en-AU" sz="2400" b="0" i="0" u="none" strike="noStrike" cap="none" normalizeH="0" baseline="0" dirty="0">
                        <a:ln>
                          <a:noFill/>
                        </a:ln>
                        <a:solidFill>
                          <a:schemeClr val="tx1"/>
                        </a:solidFill>
                        <a:effectLst/>
                        <a:latin typeface="+mj-lt"/>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1" u="none" strike="noStrike" cap="none" normalizeH="0" baseline="0">
                          <a:ln>
                            <a:noFill/>
                          </a:ln>
                          <a:solidFill>
                            <a:schemeClr val="tx1"/>
                          </a:solidFill>
                          <a:effectLst/>
                          <a:latin typeface="+mj-lt"/>
                        </a:rPr>
                        <a:t>f</a:t>
                      </a:r>
                      <a:r>
                        <a:rPr kumimoji="0" lang="en-US" sz="2400" b="0" i="1" u="none" strike="noStrike" cap="none" normalizeH="0" baseline="-25000">
                          <a:ln>
                            <a:noFill/>
                          </a:ln>
                          <a:solidFill>
                            <a:schemeClr val="tx1"/>
                          </a:solidFill>
                          <a:effectLst/>
                          <a:latin typeface="+mj-lt"/>
                        </a:rPr>
                        <a:t>T</a:t>
                      </a:r>
                      <a:r>
                        <a:rPr kumimoji="0" lang="en-US" sz="2400" b="0" i="0" u="none" strike="noStrike" cap="none" normalizeH="0" baseline="0">
                          <a:ln>
                            <a:noFill/>
                          </a:ln>
                          <a:solidFill>
                            <a:schemeClr val="tx1"/>
                          </a:solidFill>
                          <a:effectLst/>
                          <a:latin typeface="+mj-lt"/>
                        </a:rPr>
                        <a:t>(</a:t>
                      </a:r>
                      <a:r>
                        <a:rPr kumimoji="0" lang="en-US" sz="2400" b="0" i="1" u="none" strike="noStrike" cap="none" normalizeH="0" baseline="0">
                          <a:ln>
                            <a:noFill/>
                          </a:ln>
                          <a:solidFill>
                            <a:schemeClr val="tx1"/>
                          </a:solidFill>
                          <a:effectLst/>
                          <a:latin typeface="+mj-lt"/>
                        </a:rPr>
                        <a:t>T</a:t>
                      </a:r>
                      <a:r>
                        <a:rPr kumimoji="0" lang="en-US" sz="2400" b="0" i="1" u="none" strike="noStrike" cap="none" normalizeH="0" baseline="-25000">
                          <a:ln>
                            <a:noFill/>
                          </a:ln>
                          <a:solidFill>
                            <a:schemeClr val="tx1"/>
                          </a:solidFill>
                          <a:effectLst/>
                          <a:latin typeface="+mj-lt"/>
                        </a:rPr>
                        <a:t>av</a:t>
                      </a:r>
                      <a:r>
                        <a:rPr kumimoji="0" lang="en-US" sz="2400" b="0" i="0" u="none" strike="noStrike" cap="none" normalizeH="0" baseline="0">
                          <a:ln>
                            <a:noFill/>
                          </a:ln>
                          <a:solidFill>
                            <a:schemeClr val="tx1"/>
                          </a:solidFill>
                          <a:effectLst/>
                          <a:latin typeface="+mj-lt"/>
                        </a:rPr>
                        <a:t>)</a:t>
                      </a:r>
                      <a:endParaRPr kumimoji="0" lang="en-AU" sz="2400" b="0" i="1" u="none" strike="noStrike" cap="none" normalizeH="0" baseline="0">
                        <a:ln>
                          <a:noFill/>
                        </a:ln>
                        <a:solidFill>
                          <a:schemeClr val="tx1"/>
                        </a:solidFill>
                        <a:effectLst/>
                        <a:latin typeface="+mj-lt"/>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1" u="none" strike="noStrike" cap="none" normalizeH="0" baseline="0">
                          <a:ln>
                            <a:noFill/>
                          </a:ln>
                          <a:solidFill>
                            <a:schemeClr val="tx1"/>
                          </a:solidFill>
                          <a:effectLst/>
                          <a:latin typeface="+mj-lt"/>
                        </a:rPr>
                        <a:t>T</a:t>
                      </a:r>
                      <a:r>
                        <a:rPr kumimoji="0" lang="en-US" sz="2400" b="0" i="1" u="none" strike="noStrike" cap="none" normalizeH="0" baseline="-25000">
                          <a:ln>
                            <a:noFill/>
                          </a:ln>
                          <a:solidFill>
                            <a:schemeClr val="tx1"/>
                          </a:solidFill>
                          <a:effectLst/>
                          <a:latin typeface="+mj-lt"/>
                        </a:rPr>
                        <a:t>min </a:t>
                      </a:r>
                      <a:r>
                        <a:rPr kumimoji="0" lang="en-US" sz="2400" b="0" i="1" u="none" strike="noStrike" cap="none" normalizeH="0" baseline="0">
                          <a:ln>
                            <a:noFill/>
                          </a:ln>
                          <a:solidFill>
                            <a:schemeClr val="tx1"/>
                          </a:solidFill>
                          <a:effectLst/>
                          <a:latin typeface="+mj-lt"/>
                        </a:rPr>
                        <a:t>, T</a:t>
                      </a:r>
                      <a:r>
                        <a:rPr kumimoji="0" lang="en-US" sz="2400" b="0" i="1" u="none" strike="noStrike" cap="none" normalizeH="0" baseline="-25000">
                          <a:ln>
                            <a:noFill/>
                          </a:ln>
                          <a:solidFill>
                            <a:schemeClr val="tx1"/>
                          </a:solidFill>
                          <a:effectLst/>
                          <a:latin typeface="+mj-lt"/>
                        </a:rPr>
                        <a:t>opt </a:t>
                      </a:r>
                      <a:r>
                        <a:rPr kumimoji="0" lang="en-US" sz="2400" b="0" i="1" u="none" strike="noStrike" cap="none" normalizeH="0" baseline="0">
                          <a:ln>
                            <a:noFill/>
                          </a:ln>
                          <a:solidFill>
                            <a:schemeClr val="tx1"/>
                          </a:solidFill>
                          <a:effectLst/>
                          <a:latin typeface="+mj-lt"/>
                        </a:rPr>
                        <a:t>, T</a:t>
                      </a:r>
                      <a:r>
                        <a:rPr kumimoji="0" lang="en-US" sz="2400" b="0" i="1" u="none" strike="noStrike" cap="none" normalizeH="0" baseline="-25000">
                          <a:ln>
                            <a:noFill/>
                          </a:ln>
                          <a:solidFill>
                            <a:schemeClr val="tx1"/>
                          </a:solidFill>
                          <a:effectLst/>
                          <a:latin typeface="+mj-lt"/>
                        </a:rPr>
                        <a:t>max</a:t>
                      </a:r>
                      <a:endParaRPr kumimoji="0" lang="en-AU" sz="2400" b="0" i="1" u="none" strike="noStrike" cap="none" normalizeH="0" baseline="0">
                        <a:ln>
                          <a:noFill/>
                        </a:ln>
                        <a:solidFill>
                          <a:schemeClr val="tx1"/>
                        </a:solidFill>
                        <a:effectLst/>
                        <a:latin typeface="+mj-lt"/>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443156061"/>
                  </a:ext>
                </a:extLst>
              </a:tr>
              <a:tr h="507683">
                <a:tc>
                  <a:txBody>
                    <a:bodyPr/>
                    <a:lstStyle/>
                    <a:p>
                      <a:pPr marL="0" marR="0" lvl="0" indent="0" algn="l"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0" u="none" strike="noStrike" cap="none" normalizeH="0" baseline="0">
                          <a:ln>
                            <a:noFill/>
                          </a:ln>
                          <a:solidFill>
                            <a:schemeClr val="tx1"/>
                          </a:solidFill>
                          <a:effectLst/>
                          <a:latin typeface="+mj-lt"/>
                        </a:rPr>
                        <a:t>Frost</a:t>
                      </a:r>
                      <a:endParaRPr kumimoji="0" lang="en-AU" sz="2400" b="0" i="0" u="none" strike="noStrike" cap="none" normalizeH="0" baseline="0">
                        <a:ln>
                          <a:noFill/>
                        </a:ln>
                        <a:solidFill>
                          <a:schemeClr val="tx1"/>
                        </a:solidFill>
                        <a:effectLst/>
                        <a:latin typeface="+mj-lt"/>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1" u="none" strike="noStrike" cap="none" normalizeH="0" baseline="0">
                          <a:ln>
                            <a:noFill/>
                          </a:ln>
                          <a:solidFill>
                            <a:schemeClr val="tx1"/>
                          </a:solidFill>
                          <a:effectLst/>
                          <a:latin typeface="+mj-lt"/>
                        </a:rPr>
                        <a:t>f</a:t>
                      </a:r>
                      <a:r>
                        <a:rPr kumimoji="0" lang="en-US" sz="2400" b="0" i="1" u="none" strike="noStrike" cap="none" normalizeH="0" baseline="-25000">
                          <a:ln>
                            <a:noFill/>
                          </a:ln>
                          <a:solidFill>
                            <a:schemeClr val="tx1"/>
                          </a:solidFill>
                          <a:effectLst/>
                          <a:latin typeface="+mj-lt"/>
                        </a:rPr>
                        <a:t>F</a:t>
                      </a:r>
                      <a:r>
                        <a:rPr kumimoji="0" lang="en-US" sz="2400" b="0" i="0" u="none" strike="noStrike" cap="none" normalizeH="0" baseline="0">
                          <a:ln>
                            <a:noFill/>
                          </a:ln>
                          <a:solidFill>
                            <a:schemeClr val="tx1"/>
                          </a:solidFill>
                          <a:effectLst/>
                          <a:latin typeface="+mj-lt"/>
                        </a:rPr>
                        <a:t>(</a:t>
                      </a:r>
                      <a:r>
                        <a:rPr kumimoji="0" lang="en-US" sz="2400" b="0" i="1" u="none" strike="noStrike" cap="none" normalizeH="0" baseline="0">
                          <a:ln>
                            <a:noFill/>
                          </a:ln>
                          <a:solidFill>
                            <a:schemeClr val="tx1"/>
                          </a:solidFill>
                          <a:effectLst/>
                          <a:latin typeface="+mj-lt"/>
                        </a:rPr>
                        <a:t>d</a:t>
                      </a:r>
                      <a:r>
                        <a:rPr kumimoji="0" lang="en-US" sz="2400" b="0" i="1" u="none" strike="noStrike" cap="none" normalizeH="0" baseline="-25000">
                          <a:ln>
                            <a:noFill/>
                          </a:ln>
                          <a:solidFill>
                            <a:schemeClr val="tx1"/>
                          </a:solidFill>
                          <a:effectLst/>
                          <a:latin typeface="+mj-lt"/>
                        </a:rPr>
                        <a:t>f</a:t>
                      </a:r>
                      <a:r>
                        <a:rPr kumimoji="0" lang="en-US" sz="2400" b="0" i="0" u="none" strike="noStrike" cap="none" normalizeH="0" baseline="0">
                          <a:ln>
                            <a:noFill/>
                          </a:ln>
                          <a:solidFill>
                            <a:schemeClr val="tx1"/>
                          </a:solidFill>
                          <a:effectLst/>
                          <a:latin typeface="+mj-lt"/>
                        </a:rPr>
                        <a:t>)</a:t>
                      </a:r>
                      <a:endParaRPr kumimoji="0" lang="en-AU" sz="2400" b="0" i="1" u="none" strike="noStrike" cap="none" normalizeH="0" baseline="0">
                        <a:ln>
                          <a:noFill/>
                        </a:ln>
                        <a:solidFill>
                          <a:schemeClr val="tx1"/>
                        </a:solidFill>
                        <a:effectLst/>
                        <a:latin typeface="+mj-lt"/>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1" u="none" strike="noStrike" cap="none" normalizeH="0" baseline="0">
                          <a:ln>
                            <a:noFill/>
                          </a:ln>
                          <a:solidFill>
                            <a:schemeClr val="tx1"/>
                          </a:solidFill>
                          <a:effectLst/>
                          <a:latin typeface="+mj-lt"/>
                        </a:rPr>
                        <a:t>k</a:t>
                      </a:r>
                      <a:r>
                        <a:rPr kumimoji="0" lang="en-US" sz="2400" b="0" i="1" u="none" strike="noStrike" cap="none" normalizeH="0" baseline="-25000">
                          <a:ln>
                            <a:noFill/>
                          </a:ln>
                          <a:solidFill>
                            <a:schemeClr val="tx1"/>
                          </a:solidFill>
                          <a:effectLst/>
                          <a:latin typeface="+mj-lt"/>
                        </a:rPr>
                        <a:t>F</a:t>
                      </a:r>
                      <a:endParaRPr kumimoji="0" lang="en-AU" sz="2400" b="0" i="1" u="none" strike="noStrike" cap="none" normalizeH="0" baseline="-25000">
                        <a:ln>
                          <a:noFill/>
                        </a:ln>
                        <a:solidFill>
                          <a:schemeClr val="tx1"/>
                        </a:solidFill>
                        <a:effectLst/>
                        <a:latin typeface="+mj-lt"/>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811963185"/>
                  </a:ext>
                </a:extLst>
              </a:tr>
              <a:tr h="507683">
                <a:tc>
                  <a:txBody>
                    <a:bodyPr/>
                    <a:lstStyle/>
                    <a:p>
                      <a:pPr marL="0" marR="0" lvl="0" indent="0" algn="l"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0" u="none" strike="noStrike" cap="none" normalizeH="0" baseline="0">
                          <a:ln>
                            <a:noFill/>
                          </a:ln>
                          <a:solidFill>
                            <a:schemeClr val="tx1"/>
                          </a:solidFill>
                          <a:effectLst/>
                          <a:latin typeface="+mj-lt"/>
                        </a:rPr>
                        <a:t>Site nutrition</a:t>
                      </a:r>
                      <a:endParaRPr kumimoji="0" lang="en-AU" sz="2400" b="0" i="0" u="none" strike="noStrike" cap="none" normalizeH="0" baseline="0">
                        <a:ln>
                          <a:noFill/>
                        </a:ln>
                        <a:solidFill>
                          <a:schemeClr val="tx1"/>
                        </a:solidFill>
                        <a:effectLst/>
                        <a:latin typeface="+mj-lt"/>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1" u="none" strike="noStrike" cap="none" normalizeH="0" baseline="0">
                          <a:ln>
                            <a:noFill/>
                          </a:ln>
                          <a:solidFill>
                            <a:schemeClr val="tx1"/>
                          </a:solidFill>
                          <a:effectLst/>
                          <a:latin typeface="+mj-lt"/>
                        </a:rPr>
                        <a:t>f</a:t>
                      </a:r>
                      <a:r>
                        <a:rPr kumimoji="0" lang="en-US" sz="2400" b="0" i="1" u="none" strike="noStrike" cap="none" normalizeH="0" baseline="-25000">
                          <a:ln>
                            <a:noFill/>
                          </a:ln>
                          <a:solidFill>
                            <a:schemeClr val="tx1"/>
                          </a:solidFill>
                          <a:effectLst/>
                          <a:latin typeface="+mj-lt"/>
                        </a:rPr>
                        <a:t>N</a:t>
                      </a:r>
                      <a:r>
                        <a:rPr kumimoji="0" lang="en-US" sz="2400" b="0" i="0" u="none" strike="noStrike" cap="none" normalizeH="0" baseline="0">
                          <a:ln>
                            <a:noFill/>
                          </a:ln>
                          <a:solidFill>
                            <a:schemeClr val="tx1"/>
                          </a:solidFill>
                          <a:effectLst/>
                          <a:latin typeface="+mj-lt"/>
                        </a:rPr>
                        <a:t>(</a:t>
                      </a:r>
                      <a:r>
                        <a:rPr kumimoji="0" lang="en-US" sz="2400" b="0" i="1" u="none" strike="noStrike" cap="none" normalizeH="0" baseline="0">
                          <a:ln>
                            <a:noFill/>
                          </a:ln>
                          <a:solidFill>
                            <a:schemeClr val="tx1"/>
                          </a:solidFill>
                          <a:effectLst/>
                          <a:latin typeface="+mj-lt"/>
                        </a:rPr>
                        <a:t>FR</a:t>
                      </a:r>
                      <a:r>
                        <a:rPr kumimoji="0" lang="en-US" sz="2400" b="0" i="0" u="none" strike="noStrike" cap="none" normalizeH="0" baseline="0">
                          <a:ln>
                            <a:noFill/>
                          </a:ln>
                          <a:solidFill>
                            <a:schemeClr val="tx1"/>
                          </a:solidFill>
                          <a:effectLst/>
                          <a:latin typeface="+mj-lt"/>
                        </a:rPr>
                        <a:t>)</a:t>
                      </a:r>
                      <a:endParaRPr kumimoji="0" lang="en-AU" sz="2400" b="0" i="1" u="none" strike="noStrike" cap="none" normalizeH="0" baseline="0">
                        <a:ln>
                          <a:noFill/>
                        </a:ln>
                        <a:solidFill>
                          <a:schemeClr val="tx1"/>
                        </a:solidFill>
                        <a:effectLst/>
                        <a:latin typeface="+mj-lt"/>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1" u="none" strike="noStrike" cap="none" normalizeH="0" baseline="0">
                          <a:ln>
                            <a:noFill/>
                          </a:ln>
                          <a:solidFill>
                            <a:schemeClr val="tx1"/>
                          </a:solidFill>
                          <a:effectLst/>
                          <a:latin typeface="+mj-lt"/>
                        </a:rPr>
                        <a:t>f</a:t>
                      </a:r>
                      <a:r>
                        <a:rPr kumimoji="0" lang="en-US" sz="2400" b="0" i="1" u="none" strike="noStrike" cap="none" normalizeH="0" baseline="-25000">
                          <a:ln>
                            <a:noFill/>
                          </a:ln>
                          <a:solidFill>
                            <a:schemeClr val="tx1"/>
                          </a:solidFill>
                          <a:effectLst/>
                          <a:latin typeface="+mj-lt"/>
                        </a:rPr>
                        <a:t>N0</a:t>
                      </a:r>
                      <a:endParaRPr kumimoji="0" lang="en-AU" sz="2400" b="0" i="1" u="none" strike="noStrike" cap="none" normalizeH="0" baseline="-25000">
                        <a:ln>
                          <a:noFill/>
                        </a:ln>
                        <a:solidFill>
                          <a:schemeClr val="tx1"/>
                        </a:solidFill>
                        <a:effectLst/>
                        <a:latin typeface="+mj-lt"/>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3650640327"/>
                  </a:ext>
                </a:extLst>
              </a:tr>
              <a:tr h="507683">
                <a:tc>
                  <a:txBody>
                    <a:bodyPr/>
                    <a:lstStyle/>
                    <a:p>
                      <a:pPr marL="0" marR="0" lvl="0" indent="0" algn="l"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0" u="none" strike="noStrike" cap="none" normalizeH="0" baseline="0" dirty="0">
                          <a:ln>
                            <a:noFill/>
                          </a:ln>
                          <a:solidFill>
                            <a:schemeClr val="tx1"/>
                          </a:solidFill>
                          <a:effectLst/>
                          <a:latin typeface="+mj-lt"/>
                        </a:rPr>
                        <a:t>Stand age</a:t>
                      </a:r>
                      <a:endParaRPr kumimoji="0" lang="en-AU" sz="2400" b="0" i="0" u="none" strike="noStrike" cap="none" normalizeH="0" baseline="0" dirty="0">
                        <a:ln>
                          <a:noFill/>
                        </a:ln>
                        <a:solidFill>
                          <a:schemeClr val="tx1"/>
                        </a:solidFill>
                        <a:effectLst/>
                        <a:latin typeface="+mj-lt"/>
                      </a:endParaRPr>
                    </a:p>
                  </a:txBody>
                  <a:tcPr horzOverflow="overflow">
                    <a:lnL cap="flat">
                      <a:noFill/>
                    </a:lnL>
                    <a:lnR>
                      <a:noFill/>
                    </a:lnR>
                    <a:lnT>
                      <a:noFill/>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1" u="none" strike="noStrike" cap="none" normalizeH="0" baseline="0" dirty="0" err="1">
                          <a:ln>
                            <a:noFill/>
                          </a:ln>
                          <a:solidFill>
                            <a:schemeClr val="tx1"/>
                          </a:solidFill>
                          <a:effectLst/>
                          <a:latin typeface="+mj-lt"/>
                        </a:rPr>
                        <a:t>f</a:t>
                      </a:r>
                      <a:r>
                        <a:rPr kumimoji="0" lang="en-US" sz="2400" b="0" i="1" u="none" strike="noStrike" cap="none" normalizeH="0" baseline="-25000" dirty="0" err="1">
                          <a:ln>
                            <a:noFill/>
                          </a:ln>
                          <a:solidFill>
                            <a:schemeClr val="tx1"/>
                          </a:solidFill>
                          <a:effectLst/>
                          <a:latin typeface="+mj-lt"/>
                        </a:rPr>
                        <a:t>age</a:t>
                      </a:r>
                      <a:r>
                        <a:rPr kumimoji="0" lang="en-US" sz="2400" b="0" i="0" u="none" strike="noStrike" cap="none" normalizeH="0" baseline="0" dirty="0">
                          <a:ln>
                            <a:noFill/>
                          </a:ln>
                          <a:solidFill>
                            <a:schemeClr val="tx1"/>
                          </a:solidFill>
                          <a:effectLst/>
                          <a:latin typeface="+mj-lt"/>
                        </a:rPr>
                        <a:t>(</a:t>
                      </a:r>
                      <a:r>
                        <a:rPr kumimoji="0" lang="en-US" sz="2400" b="0" i="1" u="none" strike="noStrike" cap="none" normalizeH="0" baseline="0" dirty="0">
                          <a:ln>
                            <a:noFill/>
                          </a:ln>
                          <a:solidFill>
                            <a:schemeClr val="tx1"/>
                          </a:solidFill>
                          <a:effectLst/>
                          <a:latin typeface="+mj-lt"/>
                        </a:rPr>
                        <a:t>t</a:t>
                      </a:r>
                      <a:r>
                        <a:rPr kumimoji="0" lang="en-US" sz="2400" b="0" i="0" u="none" strike="noStrike" cap="none" normalizeH="0" baseline="0" dirty="0">
                          <a:ln>
                            <a:noFill/>
                          </a:ln>
                          <a:solidFill>
                            <a:schemeClr val="tx1"/>
                          </a:solidFill>
                          <a:effectLst/>
                          <a:latin typeface="+mj-lt"/>
                        </a:rPr>
                        <a:t>)</a:t>
                      </a:r>
                      <a:endParaRPr kumimoji="0" lang="en-AU" sz="2400" b="0" i="1" u="none" strike="noStrike" cap="none" normalizeH="0" baseline="0" dirty="0">
                        <a:ln>
                          <a:noFill/>
                        </a:ln>
                        <a:solidFill>
                          <a:schemeClr val="tx1"/>
                        </a:solidFill>
                        <a:effectLst/>
                        <a:latin typeface="+mj-lt"/>
                      </a:endParaRPr>
                    </a:p>
                  </a:txBody>
                  <a:tcPr horzOverflow="overflow">
                    <a:lnL>
                      <a:noFill/>
                    </a:lnL>
                    <a:lnR>
                      <a:noFill/>
                    </a:lnR>
                    <a:lnT>
                      <a:noFill/>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5000"/>
                        </a:spcBef>
                        <a:spcAft>
                          <a:spcPct val="0"/>
                        </a:spcAft>
                        <a:buClrTx/>
                        <a:buSzTx/>
                        <a:buFont typeface="Symbol" pitchFamily="18" charset="2"/>
                        <a:buNone/>
                        <a:tabLst/>
                      </a:pPr>
                      <a:r>
                        <a:rPr kumimoji="0" lang="en-US" sz="2400" b="0" i="1" u="none" strike="noStrike" cap="none" normalizeH="0" baseline="0" dirty="0" err="1">
                          <a:ln>
                            <a:noFill/>
                          </a:ln>
                          <a:solidFill>
                            <a:schemeClr val="tx1"/>
                          </a:solidFill>
                          <a:effectLst/>
                          <a:latin typeface="+mj-lt"/>
                        </a:rPr>
                        <a:t>n</a:t>
                      </a:r>
                      <a:r>
                        <a:rPr kumimoji="0" lang="en-US" sz="2400" b="0" i="1" u="none" strike="noStrike" cap="none" normalizeH="0" baseline="-25000" dirty="0" err="1">
                          <a:ln>
                            <a:noFill/>
                          </a:ln>
                          <a:solidFill>
                            <a:schemeClr val="tx1"/>
                          </a:solidFill>
                          <a:effectLst/>
                          <a:latin typeface="+mj-lt"/>
                        </a:rPr>
                        <a:t>age</a:t>
                      </a:r>
                      <a:r>
                        <a:rPr kumimoji="0" lang="en-US" sz="2400" b="0" i="1" u="none" strike="noStrike" cap="none" normalizeH="0" baseline="0" dirty="0">
                          <a:ln>
                            <a:noFill/>
                          </a:ln>
                          <a:solidFill>
                            <a:schemeClr val="tx1"/>
                          </a:solidFill>
                          <a:effectLst/>
                          <a:latin typeface="+mj-lt"/>
                        </a:rPr>
                        <a:t> , r</a:t>
                      </a:r>
                      <a:r>
                        <a:rPr kumimoji="0" lang="en-US" sz="2400" b="0" i="1" u="none" strike="noStrike" cap="none" normalizeH="0" baseline="-25000" dirty="0">
                          <a:ln>
                            <a:noFill/>
                          </a:ln>
                          <a:solidFill>
                            <a:schemeClr val="tx1"/>
                          </a:solidFill>
                          <a:effectLst/>
                          <a:latin typeface="+mj-lt"/>
                        </a:rPr>
                        <a:t>age</a:t>
                      </a:r>
                      <a:endParaRPr kumimoji="0" lang="en-AU" sz="2400" b="0" i="1" u="none" strike="noStrike" cap="none" normalizeH="0" baseline="-25000" dirty="0">
                        <a:ln>
                          <a:noFill/>
                        </a:ln>
                        <a:solidFill>
                          <a:schemeClr val="tx1"/>
                        </a:solidFill>
                        <a:effectLst/>
                        <a:latin typeface="+mj-lt"/>
                      </a:endParaRPr>
                    </a:p>
                  </a:txBody>
                  <a:tcPr horzOverflow="overflow">
                    <a:lnL>
                      <a:noFill/>
                    </a:lnL>
                    <a:lnR cap="flat">
                      <a:noFill/>
                    </a:lnR>
                    <a:lnT>
                      <a:noFill/>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489628818"/>
                  </a:ext>
                </a:extLst>
              </a:tr>
            </a:tbl>
          </a:graphicData>
        </a:graphic>
      </p:graphicFrame>
    </p:spTree>
    <p:extLst>
      <p:ext uri="{BB962C8B-B14F-4D97-AF65-F5344CB8AC3E}">
        <p14:creationId xmlns:p14="http://schemas.microsoft.com/office/powerpoint/2010/main" val="1468367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r>
              <a:rPr lang="en-GB" dirty="0"/>
              <a:t>Forest management decisions are not easy…</a:t>
            </a:r>
            <a:endParaRPr lang="pt-PT" dirty="0"/>
          </a:p>
        </p:txBody>
      </p:sp>
      <p:sp>
        <p:nvSpPr>
          <p:cNvPr id="456708" name="Rectangle 4"/>
          <p:cNvSpPr>
            <a:spLocks noChangeArrowheads="1"/>
          </p:cNvSpPr>
          <p:nvPr/>
        </p:nvSpPr>
        <p:spPr bwMode="auto">
          <a:xfrm>
            <a:off x="1836738" y="1946275"/>
            <a:ext cx="8515350" cy="4248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56707" name="Rectangle 3"/>
          <p:cNvSpPr>
            <a:spLocks noGrp="1" noChangeArrowheads="1"/>
          </p:cNvSpPr>
          <p:nvPr>
            <p:ph type="body" idx="1"/>
          </p:nvPr>
        </p:nvSpPr>
        <p:spPr/>
        <p:txBody>
          <a:bodyPr>
            <a:normAutofit/>
          </a:bodyPr>
          <a:lstStyle/>
          <a:p>
            <a:pPr>
              <a:lnSpc>
                <a:spcPct val="90000"/>
              </a:lnSpc>
            </a:pPr>
            <a:r>
              <a:rPr lang="en-US" dirty="0"/>
              <a:t>Every forest activity, undertaken at any point in time during the life of the stand, has impacts on its future health and vitality and on the ecosystem services provided over time</a:t>
            </a:r>
          </a:p>
          <a:p>
            <a:pPr>
              <a:lnSpc>
                <a:spcPct val="90000"/>
              </a:lnSpc>
            </a:pPr>
            <a:r>
              <a:rPr lang="en-US" dirty="0"/>
              <a:t>There is no optimum sequence of </a:t>
            </a:r>
            <a:r>
              <a:rPr lang="en-US" dirty="0" err="1"/>
              <a:t>silvicultural</a:t>
            </a:r>
            <a:r>
              <a:rPr lang="en-US" dirty="0"/>
              <a:t> operations, they depend on the objective for each stand and landscape (there are no “recipes”)</a:t>
            </a:r>
          </a:p>
          <a:p>
            <a:pPr>
              <a:lnSpc>
                <a:spcPct val="90000"/>
              </a:lnSpc>
            </a:pPr>
            <a:r>
              <a:rPr lang="en-US" dirty="0"/>
              <a:t>Objectives may change over time (and have changed during the last decades…)</a:t>
            </a:r>
          </a:p>
          <a:p>
            <a:pPr>
              <a:lnSpc>
                <a:spcPct val="90000"/>
              </a:lnSpc>
            </a:pPr>
            <a:r>
              <a:rPr lang="en-US" dirty="0"/>
              <a:t>Many times there is the need to take into account rules established at a higher level (e.g. forest policy) in the day to day management</a:t>
            </a:r>
            <a:endParaRPr lang="pt-PT" dirty="0"/>
          </a:p>
        </p:txBody>
      </p:sp>
    </p:spTree>
    <p:extLst>
      <p:ext uri="{BB962C8B-B14F-4D97-AF65-F5344CB8AC3E}">
        <p14:creationId xmlns:p14="http://schemas.microsoft.com/office/powerpoint/2010/main" val="2959777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6707">
                                            <p:txEl>
                                              <p:pRg st="0" end="0"/>
                                            </p:txEl>
                                          </p:spTgt>
                                        </p:tgtEl>
                                        <p:attrNameLst>
                                          <p:attrName>style.visibility</p:attrName>
                                        </p:attrNameLst>
                                      </p:cBhvr>
                                      <p:to>
                                        <p:strVal val="visible"/>
                                      </p:to>
                                    </p:set>
                                    <p:animEffect transition="in" filter="wipe(left)">
                                      <p:cBhvr>
                                        <p:cTn id="7" dur="500"/>
                                        <p:tgtEl>
                                          <p:spTgt spid="4567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56707">
                                            <p:txEl>
                                              <p:pRg st="1" end="1"/>
                                            </p:txEl>
                                          </p:spTgt>
                                        </p:tgtEl>
                                        <p:attrNameLst>
                                          <p:attrName>style.visibility</p:attrName>
                                        </p:attrNameLst>
                                      </p:cBhvr>
                                      <p:to>
                                        <p:strVal val="visible"/>
                                      </p:to>
                                    </p:set>
                                    <p:animEffect transition="in" filter="wipe(left)">
                                      <p:cBhvr>
                                        <p:cTn id="12" dur="500"/>
                                        <p:tgtEl>
                                          <p:spTgt spid="4567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56707">
                                            <p:txEl>
                                              <p:pRg st="2" end="2"/>
                                            </p:txEl>
                                          </p:spTgt>
                                        </p:tgtEl>
                                        <p:attrNameLst>
                                          <p:attrName>style.visibility</p:attrName>
                                        </p:attrNameLst>
                                      </p:cBhvr>
                                      <p:to>
                                        <p:strVal val="visible"/>
                                      </p:to>
                                    </p:set>
                                    <p:animEffect transition="in" filter="wipe(left)">
                                      <p:cBhvr>
                                        <p:cTn id="17" dur="500"/>
                                        <p:tgtEl>
                                          <p:spTgt spid="4567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56707">
                                            <p:txEl>
                                              <p:pRg st="3" end="3"/>
                                            </p:txEl>
                                          </p:spTgt>
                                        </p:tgtEl>
                                        <p:attrNameLst>
                                          <p:attrName>style.visibility</p:attrName>
                                        </p:attrNameLst>
                                      </p:cBhvr>
                                      <p:to>
                                        <p:strVal val="visible"/>
                                      </p:to>
                                    </p:set>
                                    <p:animEffect transition="in" filter="wipe(left)">
                                      <p:cBhvr>
                                        <p:cTn id="22" dur="500"/>
                                        <p:tgtEl>
                                          <p:spTgt spid="4567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PT" dirty="0" err="1"/>
              <a:t>An</a:t>
            </a:r>
            <a:r>
              <a:rPr lang="pt-PT" dirty="0"/>
              <a:t> </a:t>
            </a:r>
            <a:r>
              <a:rPr lang="pt-PT" dirty="0" err="1"/>
              <a:t>example</a:t>
            </a:r>
            <a:r>
              <a:rPr lang="pt-PT" dirty="0"/>
              <a:t>: </a:t>
            </a:r>
            <a:r>
              <a:rPr lang="pt-PT" dirty="0" err="1"/>
              <a:t>temperature</a:t>
            </a:r>
            <a:r>
              <a:rPr lang="pt-PT" dirty="0"/>
              <a:t> </a:t>
            </a:r>
            <a:r>
              <a:rPr lang="pt-PT" dirty="0" err="1"/>
              <a:t>growth</a:t>
            </a:r>
            <a:r>
              <a:rPr lang="pt-PT" dirty="0"/>
              <a:t> </a:t>
            </a:r>
            <a:r>
              <a:rPr lang="pt-PT" dirty="0" err="1"/>
              <a:t>modifier</a:t>
            </a:r>
            <a:r>
              <a:rPr lang="pt-PT" dirty="0"/>
              <a:t> </a:t>
            </a:r>
            <a:r>
              <a:rPr lang="pt-PT" i="1" dirty="0" err="1"/>
              <a:t>f</a:t>
            </a:r>
            <a:r>
              <a:rPr lang="pt-PT" i="1" baseline="-25000" dirty="0" err="1"/>
              <a:t>T</a:t>
            </a:r>
            <a:r>
              <a:rPr lang="pt-PT" i="1" dirty="0"/>
              <a:t>(T)</a:t>
            </a:r>
            <a:endParaRPr lang="pt-PT" dirty="0"/>
          </a:p>
        </p:txBody>
      </p:sp>
      <p:sp>
        <p:nvSpPr>
          <p:cNvPr id="4" name="Content Placeholder 7"/>
          <p:cNvSpPr txBox="1">
            <a:spLocks/>
          </p:cNvSpPr>
          <p:nvPr/>
        </p:nvSpPr>
        <p:spPr>
          <a:xfrm>
            <a:off x="1199456" y="1604156"/>
            <a:ext cx="6948772" cy="5677272"/>
          </a:xfrm>
          <a:prstGeom prst="rect">
            <a:avLst/>
          </a:prstGeom>
        </p:spPr>
        <p:txBody>
          <a:bodyPr vert="horz" lIns="91440" tIns="144000" rIns="360000" bIns="45720" rtlCol="0">
            <a:normAutofit/>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pt-PT" dirty="0"/>
          </a:p>
          <a:p>
            <a:endParaRPr lang="pt-PT" dirty="0"/>
          </a:p>
          <a:p>
            <a:endParaRPr lang="pt-PT" dirty="0"/>
          </a:p>
          <a:p>
            <a:pPr marL="571500" indent="-571500">
              <a:buFont typeface="Wingdings" panose="05000000000000000000" pitchFamily="2" charset="2"/>
              <a:buNone/>
            </a:pPr>
            <a:r>
              <a:rPr lang="en-US" dirty="0"/>
              <a:t>    where</a:t>
            </a:r>
          </a:p>
          <a:p>
            <a:pPr marL="571500" indent="-571500">
              <a:buFont typeface="Wingdings" panose="05000000000000000000" pitchFamily="2" charset="2"/>
              <a:buNone/>
            </a:pPr>
            <a:r>
              <a:rPr lang="en-US" sz="1800" i="1" dirty="0"/>
              <a:t>T</a:t>
            </a:r>
            <a:r>
              <a:rPr lang="en-US" sz="1800" dirty="0"/>
              <a:t>	= mean monthly daily temperature</a:t>
            </a:r>
          </a:p>
          <a:p>
            <a:pPr marL="571500" indent="-571500">
              <a:spcBef>
                <a:spcPct val="25000"/>
              </a:spcBef>
              <a:buFont typeface="Wingdings" panose="05000000000000000000" pitchFamily="2" charset="2"/>
              <a:buNone/>
            </a:pPr>
            <a:r>
              <a:rPr lang="en-US" sz="1800" i="1" dirty="0" err="1"/>
              <a:t>T</a:t>
            </a:r>
            <a:r>
              <a:rPr lang="en-US" sz="1800" i="1" baseline="-25000" dirty="0" err="1"/>
              <a:t>min</a:t>
            </a:r>
            <a:r>
              <a:rPr lang="en-US" sz="1800" i="1" baseline="-25000" dirty="0"/>
              <a:t>   </a:t>
            </a:r>
            <a:r>
              <a:rPr lang="en-US" sz="1800" dirty="0"/>
              <a:t>= minimum temperature for growth</a:t>
            </a:r>
          </a:p>
          <a:p>
            <a:pPr marL="571500" indent="-571500">
              <a:spcBef>
                <a:spcPct val="25000"/>
              </a:spcBef>
              <a:buFont typeface="Wingdings" panose="05000000000000000000" pitchFamily="2" charset="2"/>
              <a:buNone/>
            </a:pPr>
            <a:r>
              <a:rPr lang="en-US" sz="1800" i="1" dirty="0" err="1"/>
              <a:t>T</a:t>
            </a:r>
            <a:r>
              <a:rPr lang="en-US" sz="1800" i="1" baseline="-25000" dirty="0" err="1"/>
              <a:t>opt</a:t>
            </a:r>
            <a:r>
              <a:rPr lang="en-US" sz="1800" i="1" baseline="-25000" dirty="0"/>
              <a:t>   </a:t>
            </a:r>
            <a:r>
              <a:rPr lang="en-US" sz="1800" dirty="0"/>
              <a:t>= optimum temperature for growth</a:t>
            </a:r>
          </a:p>
          <a:p>
            <a:pPr marL="571500" indent="-571500">
              <a:spcBef>
                <a:spcPct val="25000"/>
              </a:spcBef>
              <a:buFont typeface="Wingdings" panose="05000000000000000000" pitchFamily="2" charset="2"/>
              <a:buNone/>
            </a:pPr>
            <a:r>
              <a:rPr lang="en-US" sz="1800" i="1" dirty="0" err="1"/>
              <a:t>T</a:t>
            </a:r>
            <a:r>
              <a:rPr lang="en-US" sz="1800" i="1" baseline="-25000" dirty="0" err="1"/>
              <a:t>max</a:t>
            </a:r>
            <a:r>
              <a:rPr lang="en-US" sz="1800" i="1" baseline="-25000" dirty="0"/>
              <a:t>  </a:t>
            </a:r>
            <a:r>
              <a:rPr lang="en-US" sz="1800" dirty="0"/>
              <a:t>= maximum temperature for growth</a:t>
            </a:r>
          </a:p>
          <a:p>
            <a:endParaRPr lang="pt-PT" sz="2000" dirty="0"/>
          </a:p>
        </p:txBody>
      </p:sp>
      <p:graphicFrame>
        <p:nvGraphicFramePr>
          <p:cNvPr id="5" name="Object 4"/>
          <p:cNvGraphicFramePr>
            <a:graphicFrameLocks noChangeAspect="1"/>
          </p:cNvGraphicFramePr>
          <p:nvPr>
            <p:extLst/>
          </p:nvPr>
        </p:nvGraphicFramePr>
        <p:xfrm>
          <a:off x="575556" y="1700808"/>
          <a:ext cx="7035800" cy="1219200"/>
        </p:xfrm>
        <a:graphic>
          <a:graphicData uri="http://schemas.openxmlformats.org/presentationml/2006/ole">
            <mc:AlternateContent xmlns:mc="http://schemas.openxmlformats.org/markup-compatibility/2006">
              <mc:Choice xmlns:v="urn:schemas-microsoft-com:vml" Requires="v">
                <p:oleObj spid="_x0000_s6151" name="Equation" r:id="rId4" imgW="3517560" imgH="609480" progId="Equation.3">
                  <p:embed/>
                </p:oleObj>
              </mc:Choice>
              <mc:Fallback>
                <p:oleObj name="Equation" r:id="rId4" imgW="3517560" imgH="609480" progId="Equation.3">
                  <p:embed/>
                  <p:pic>
                    <p:nvPicPr>
                      <p:cNvPr id="5" name="Object 4"/>
                      <p:cNvPicPr>
                        <a:picLocks noChangeAspect="1" noChangeArrowheads="1"/>
                      </p:cNvPicPr>
                      <p:nvPr/>
                    </p:nvPicPr>
                    <p:blipFill>
                      <a:blip r:embed="rId5"/>
                      <a:srcRect/>
                      <a:stretch>
                        <a:fillRect/>
                      </a:stretch>
                    </p:blipFill>
                    <p:spPr bwMode="auto">
                      <a:xfrm>
                        <a:off x="575556" y="1700808"/>
                        <a:ext cx="7035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Table 5"/>
          <p:cNvGraphicFramePr>
            <a:graphicFrameLocks noGrp="1"/>
          </p:cNvGraphicFramePr>
          <p:nvPr>
            <p:extLst/>
          </p:nvPr>
        </p:nvGraphicFramePr>
        <p:xfrm>
          <a:off x="9024404" y="4869160"/>
          <a:ext cx="1116124" cy="577215"/>
        </p:xfrm>
        <a:graphic>
          <a:graphicData uri="http://schemas.openxmlformats.org/drawingml/2006/table">
            <a:tbl>
              <a:tblPr>
                <a:tableStyleId>{5C22544A-7EE6-4342-B048-85BDC9FD1C3A}</a:tableStyleId>
              </a:tblPr>
              <a:tblGrid>
                <a:gridCol w="558062">
                  <a:extLst>
                    <a:ext uri="{9D8B030D-6E8A-4147-A177-3AD203B41FA5}">
                      <a16:colId xmlns:a16="http://schemas.microsoft.com/office/drawing/2014/main" val="20000"/>
                    </a:ext>
                  </a:extLst>
                </a:gridCol>
                <a:gridCol w="558062">
                  <a:extLst>
                    <a:ext uri="{9D8B030D-6E8A-4147-A177-3AD203B41FA5}">
                      <a16:colId xmlns:a16="http://schemas.microsoft.com/office/drawing/2014/main" val="20001"/>
                    </a:ext>
                  </a:extLst>
                </a:gridCol>
              </a:tblGrid>
              <a:tr h="190500">
                <a:tc>
                  <a:txBody>
                    <a:bodyPr/>
                    <a:lstStyle/>
                    <a:p>
                      <a:pPr algn="r" fontAlgn="b"/>
                      <a:r>
                        <a:rPr lang="en-GB" sz="1200" u="none" strike="noStrike" dirty="0" err="1">
                          <a:effectLst/>
                        </a:rPr>
                        <a:t>Tmin</a:t>
                      </a:r>
                      <a:r>
                        <a:rPr lang="en-GB" sz="1200" u="none" strike="noStrike" dirty="0">
                          <a:effectLst/>
                        </a:rPr>
                        <a:t>=</a:t>
                      </a:r>
                      <a:endParaRPr lang="en-GB" sz="1200" b="0" i="0" u="none" strike="noStrike" dirty="0">
                        <a:solidFill>
                          <a:srgbClr val="000000"/>
                        </a:solidFill>
                        <a:effectLst/>
                        <a:latin typeface="Arial"/>
                      </a:endParaRPr>
                    </a:p>
                  </a:txBody>
                  <a:tcPr marL="9525" marR="9525" marT="9525" marB="0" anchor="b">
                    <a:noFill/>
                  </a:tcPr>
                </a:tc>
                <a:tc>
                  <a:txBody>
                    <a:bodyPr/>
                    <a:lstStyle/>
                    <a:p>
                      <a:pPr algn="l" fontAlgn="b"/>
                      <a:r>
                        <a:rPr lang="en-GB" sz="1200" u="none" strike="noStrike">
                          <a:effectLst/>
                        </a:rPr>
                        <a:t>6</a:t>
                      </a:r>
                      <a:endParaRPr lang="en-GB" sz="1200" b="0" i="0" u="none" strike="noStrike">
                        <a:solidFill>
                          <a:srgbClr val="000000"/>
                        </a:solidFill>
                        <a:effectLst/>
                        <a:latin typeface="Arial"/>
                      </a:endParaRPr>
                    </a:p>
                  </a:txBody>
                  <a:tcPr marL="9525" marR="9525" marT="9525" marB="0" anchor="b">
                    <a:noFill/>
                  </a:tcPr>
                </a:tc>
                <a:extLst>
                  <a:ext uri="{0D108BD9-81ED-4DB2-BD59-A6C34878D82A}">
                    <a16:rowId xmlns:a16="http://schemas.microsoft.com/office/drawing/2014/main" val="10000"/>
                  </a:ext>
                </a:extLst>
              </a:tr>
              <a:tr h="190500">
                <a:tc>
                  <a:txBody>
                    <a:bodyPr/>
                    <a:lstStyle/>
                    <a:p>
                      <a:pPr algn="r" fontAlgn="b"/>
                      <a:r>
                        <a:rPr lang="en-GB" sz="1200" u="none" strike="noStrike" dirty="0" err="1">
                          <a:effectLst/>
                        </a:rPr>
                        <a:t>Topt</a:t>
                      </a:r>
                      <a:r>
                        <a:rPr lang="en-GB" sz="1200" u="none" strike="noStrike" dirty="0">
                          <a:effectLst/>
                        </a:rPr>
                        <a:t>=</a:t>
                      </a:r>
                      <a:endParaRPr lang="en-GB" sz="1200" b="0" i="0" u="none" strike="noStrike" dirty="0">
                        <a:solidFill>
                          <a:srgbClr val="000000"/>
                        </a:solidFill>
                        <a:effectLst/>
                        <a:latin typeface="Arial"/>
                      </a:endParaRPr>
                    </a:p>
                  </a:txBody>
                  <a:tcPr marL="9525" marR="9525" marT="9525" marB="0" anchor="b">
                    <a:noFill/>
                  </a:tcPr>
                </a:tc>
                <a:tc>
                  <a:txBody>
                    <a:bodyPr/>
                    <a:lstStyle/>
                    <a:p>
                      <a:pPr algn="l" fontAlgn="b"/>
                      <a:r>
                        <a:rPr lang="en-GB" sz="1200" u="none" strike="noStrike">
                          <a:effectLst/>
                        </a:rPr>
                        <a:t>16</a:t>
                      </a:r>
                      <a:endParaRPr lang="en-GB" sz="1200" b="0" i="0" u="none" strike="noStrike">
                        <a:solidFill>
                          <a:srgbClr val="000000"/>
                        </a:solidFill>
                        <a:effectLst/>
                        <a:latin typeface="Arial"/>
                      </a:endParaRPr>
                    </a:p>
                  </a:txBody>
                  <a:tcPr marL="9525" marR="9525" marT="9525" marB="0" anchor="b">
                    <a:noFill/>
                  </a:tcPr>
                </a:tc>
                <a:extLst>
                  <a:ext uri="{0D108BD9-81ED-4DB2-BD59-A6C34878D82A}">
                    <a16:rowId xmlns:a16="http://schemas.microsoft.com/office/drawing/2014/main" val="10001"/>
                  </a:ext>
                </a:extLst>
              </a:tr>
              <a:tr h="190500">
                <a:tc>
                  <a:txBody>
                    <a:bodyPr/>
                    <a:lstStyle/>
                    <a:p>
                      <a:pPr algn="r" fontAlgn="b"/>
                      <a:r>
                        <a:rPr lang="en-GB" sz="1200" u="none" strike="noStrike">
                          <a:effectLst/>
                        </a:rPr>
                        <a:t>Tmax=</a:t>
                      </a:r>
                      <a:endParaRPr lang="en-GB" sz="1200" b="0" i="0" u="none" strike="noStrike">
                        <a:solidFill>
                          <a:srgbClr val="000000"/>
                        </a:solidFill>
                        <a:effectLst/>
                        <a:latin typeface="Arial"/>
                      </a:endParaRPr>
                    </a:p>
                  </a:txBody>
                  <a:tcPr marL="9525" marR="9525" marT="9525" marB="0" anchor="b">
                    <a:noFill/>
                  </a:tcPr>
                </a:tc>
                <a:tc>
                  <a:txBody>
                    <a:bodyPr/>
                    <a:lstStyle/>
                    <a:p>
                      <a:pPr algn="l" fontAlgn="b"/>
                      <a:r>
                        <a:rPr lang="en-GB" sz="1200" u="none" strike="noStrike" dirty="0">
                          <a:effectLst/>
                        </a:rPr>
                        <a:t>40</a:t>
                      </a:r>
                      <a:endParaRPr lang="en-GB" sz="1200" b="0" i="0" u="none" strike="noStrike" dirty="0">
                        <a:solidFill>
                          <a:srgbClr val="000000"/>
                        </a:solidFill>
                        <a:effectLst/>
                        <a:latin typeface="Arial"/>
                      </a:endParaRPr>
                    </a:p>
                  </a:txBody>
                  <a:tcPr marL="9525" marR="9525" marT="9525" marB="0" anchor="b">
                    <a:noFill/>
                  </a:tcPr>
                </a:tc>
                <a:extLst>
                  <a:ext uri="{0D108BD9-81ED-4DB2-BD59-A6C34878D82A}">
                    <a16:rowId xmlns:a16="http://schemas.microsoft.com/office/drawing/2014/main" val="10002"/>
                  </a:ext>
                </a:extLst>
              </a:tr>
            </a:tbl>
          </a:graphicData>
        </a:graphic>
      </p:graphicFrame>
      <p:graphicFrame>
        <p:nvGraphicFramePr>
          <p:cNvPr id="7" name="Chart 6"/>
          <p:cNvGraphicFramePr>
            <a:graphicFrameLocks/>
          </p:cNvGraphicFramePr>
          <p:nvPr>
            <p:extLst/>
          </p:nvPr>
        </p:nvGraphicFramePr>
        <p:xfrm>
          <a:off x="7392132" y="2626992"/>
          <a:ext cx="4068464" cy="382532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340488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3470" name="Text Box 14"/>
          <p:cNvSpPr txBox="1">
            <a:spLocks noChangeArrowheads="1"/>
          </p:cNvSpPr>
          <p:nvPr/>
        </p:nvSpPr>
        <p:spPr bwMode="auto">
          <a:xfrm>
            <a:off x="8472544" y="4073038"/>
            <a:ext cx="2520000" cy="1200329"/>
          </a:xfrm>
          <a:prstGeom prst="rect">
            <a:avLst/>
          </a:prstGeom>
          <a:solidFill>
            <a:schemeClr val="accent2">
              <a:lumMod val="20000"/>
              <a:lumOff val="80000"/>
            </a:schemeClr>
          </a:solidFill>
          <a:ln w="76200">
            <a:solidFill>
              <a:srgbClr val="006600"/>
            </a:solidFill>
            <a:miter lim="800000"/>
            <a:headEnd type="none" w="sm" len="sm"/>
            <a:tailEnd type="none" w="sm" len="sm"/>
          </a:ln>
          <a:effectLs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en-GB" b="1" dirty="0">
                <a:solidFill>
                  <a:srgbClr val="006600"/>
                </a:solidFill>
                <a:latin typeface="Trebuchet MS" panose="020B0603020202020204" pitchFamily="34" charset="0"/>
              </a:rPr>
              <a:t>Individual tree models</a:t>
            </a:r>
          </a:p>
          <a:p>
            <a:pPr algn="ctr"/>
            <a:endParaRPr lang="en-GB" b="1" dirty="0">
              <a:latin typeface="Trebuchet MS" panose="020B0603020202020204" pitchFamily="34" charset="0"/>
            </a:endParaRPr>
          </a:p>
        </p:txBody>
      </p:sp>
      <p:sp>
        <p:nvSpPr>
          <p:cNvPr id="403461" name="Text Box 5"/>
          <p:cNvSpPr txBox="1">
            <a:spLocks noChangeArrowheads="1"/>
          </p:cNvSpPr>
          <p:nvPr/>
        </p:nvSpPr>
        <p:spPr bwMode="auto">
          <a:xfrm>
            <a:off x="767688" y="4073038"/>
            <a:ext cx="2520000" cy="461665"/>
          </a:xfrm>
          <a:prstGeom prst="rect">
            <a:avLst/>
          </a:prstGeom>
          <a:solidFill>
            <a:schemeClr val="accent2">
              <a:lumMod val="20000"/>
              <a:lumOff val="80000"/>
            </a:schemeClr>
          </a:solidFill>
          <a:ln w="76200">
            <a:solidFill>
              <a:srgbClr val="006600"/>
            </a:solidFill>
            <a:miter lim="800000"/>
            <a:headEnd type="none" w="sm" len="sm"/>
            <a:tailEnd type="none" w="sm" len="sm"/>
          </a:ln>
          <a:effectLs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en-GB" b="1" dirty="0">
                <a:solidFill>
                  <a:srgbClr val="006600"/>
                </a:solidFill>
                <a:latin typeface="Trebuchet MS" panose="020B0603020202020204" pitchFamily="34" charset="0"/>
              </a:rPr>
              <a:t>Stand models</a:t>
            </a:r>
          </a:p>
        </p:txBody>
      </p:sp>
      <p:sp>
        <p:nvSpPr>
          <p:cNvPr id="403462" name="Line 6"/>
          <p:cNvSpPr>
            <a:spLocks noChangeShapeType="1"/>
          </p:cNvSpPr>
          <p:nvPr/>
        </p:nvSpPr>
        <p:spPr bwMode="auto">
          <a:xfrm>
            <a:off x="2120884" y="2282732"/>
            <a:ext cx="0" cy="1706076"/>
          </a:xfrm>
          <a:prstGeom prst="line">
            <a:avLst/>
          </a:prstGeom>
          <a:noFill/>
          <a:ln w="76200">
            <a:solidFill>
              <a:srgbClr val="0066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a:latin typeface="Trebuchet MS" panose="020B0603020202020204" pitchFamily="34" charset="0"/>
            </a:endParaRPr>
          </a:p>
        </p:txBody>
      </p:sp>
      <p:sp>
        <p:nvSpPr>
          <p:cNvPr id="13" name="Text Box 5"/>
          <p:cNvSpPr txBox="1">
            <a:spLocks noChangeArrowheads="1"/>
          </p:cNvSpPr>
          <p:nvPr/>
        </p:nvSpPr>
        <p:spPr bwMode="auto">
          <a:xfrm>
            <a:off x="3647728" y="4073038"/>
            <a:ext cx="2530553" cy="1569660"/>
          </a:xfrm>
          <a:prstGeom prst="rect">
            <a:avLst/>
          </a:prstGeom>
          <a:solidFill>
            <a:schemeClr val="accent2">
              <a:lumMod val="20000"/>
              <a:lumOff val="80000"/>
            </a:schemeClr>
          </a:solidFill>
          <a:ln w="76200">
            <a:solidFill>
              <a:srgbClr val="006600"/>
            </a:solidFill>
            <a:miter lim="800000"/>
            <a:headEnd type="none" w="sm" len="sm"/>
            <a:tailEnd type="none" w="sm" len="sm"/>
          </a:ln>
          <a:effectLst/>
          <a:extLst/>
        </p:spPr>
        <p:txBody>
          <a:bodyPr wrap="squar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en-GB" b="1" dirty="0">
                <a:solidFill>
                  <a:srgbClr val="006600"/>
                </a:solidFill>
                <a:latin typeface="Trebuchet MS" panose="020B0603020202020204" pitchFamily="34" charset="0"/>
              </a:rPr>
              <a:t>Stand models with simulation of the diameter distribution</a:t>
            </a:r>
            <a:endParaRPr lang="en-GB" b="1" dirty="0">
              <a:latin typeface="Trebuchet MS" panose="020B0603020202020204" pitchFamily="34" charset="0"/>
            </a:endParaRPr>
          </a:p>
        </p:txBody>
      </p:sp>
      <p:sp>
        <p:nvSpPr>
          <p:cNvPr id="14" name="Line 6"/>
          <p:cNvSpPr>
            <a:spLocks noChangeShapeType="1"/>
          </p:cNvSpPr>
          <p:nvPr/>
        </p:nvSpPr>
        <p:spPr bwMode="auto">
          <a:xfrm>
            <a:off x="4873650" y="2282732"/>
            <a:ext cx="4938" cy="1706400"/>
          </a:xfrm>
          <a:prstGeom prst="line">
            <a:avLst/>
          </a:prstGeom>
          <a:noFill/>
          <a:ln w="76200">
            <a:solidFill>
              <a:srgbClr val="0066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a:latin typeface="Trebuchet MS" panose="020B0603020202020204" pitchFamily="34" charset="0"/>
            </a:endParaRPr>
          </a:p>
        </p:txBody>
      </p:sp>
      <p:sp>
        <p:nvSpPr>
          <p:cNvPr id="15" name="Rectangle 19"/>
          <p:cNvSpPr>
            <a:spLocks noChangeArrowheads="1"/>
          </p:cNvSpPr>
          <p:nvPr/>
        </p:nvSpPr>
        <p:spPr bwMode="auto">
          <a:xfrm>
            <a:off x="515380" y="1199468"/>
            <a:ext cx="11089232" cy="1041400"/>
          </a:xfrm>
          <a:prstGeom prst="rect">
            <a:avLst/>
          </a:prstGeom>
          <a:solidFill>
            <a:schemeClr val="bg1"/>
          </a:solidFill>
          <a:ln>
            <a:noFill/>
          </a:ln>
          <a:effectLst/>
          <a:extLst/>
        </p:spPr>
        <p:txBody>
          <a:bodyPr anchor="ctr"/>
          <a:lstStyle/>
          <a:p>
            <a:pPr algn="ctr"/>
            <a:r>
              <a:rPr lang="en-US" sz="3200" b="1" dirty="0">
                <a:solidFill>
                  <a:srgbClr val="006600"/>
                </a:solidFill>
                <a:latin typeface="Trebuchet MS" panose="020B0603020202020204" pitchFamily="34" charset="0"/>
              </a:rPr>
              <a:t>Classification according to the unit of simulation</a:t>
            </a:r>
          </a:p>
          <a:p>
            <a:pPr algn="ctr"/>
            <a:r>
              <a:rPr lang="en-US" sz="3200" b="1" dirty="0">
                <a:solidFill>
                  <a:srgbClr val="006600"/>
                </a:solidFill>
                <a:latin typeface="Trebuchet MS" panose="020B0603020202020204" pitchFamily="34" charset="0"/>
              </a:rPr>
              <a:t>(growth module) </a:t>
            </a:r>
          </a:p>
        </p:txBody>
      </p:sp>
      <p:sp>
        <p:nvSpPr>
          <p:cNvPr id="403475" name="Rectangle 19"/>
          <p:cNvSpPr>
            <a:spLocks noChangeArrowheads="1"/>
          </p:cNvSpPr>
          <p:nvPr/>
        </p:nvSpPr>
        <p:spPr bwMode="auto">
          <a:xfrm>
            <a:off x="1905000" y="152400"/>
            <a:ext cx="8382000" cy="1041400"/>
          </a:xfrm>
          <a:prstGeom prst="rect">
            <a:avLst/>
          </a:prstGeom>
          <a:solidFill>
            <a:srgbClr val="008000"/>
          </a:solidFill>
          <a:ln>
            <a:noFill/>
          </a:ln>
          <a:effectLst/>
          <a:extLs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b="1" dirty="0">
                <a:solidFill>
                  <a:schemeClr val="bg1"/>
                </a:solidFill>
                <a:latin typeface="Trebuchet MS" panose="020B0603020202020204" pitchFamily="34" charset="0"/>
              </a:rPr>
              <a:t>Forest growth models</a:t>
            </a:r>
          </a:p>
        </p:txBody>
      </p:sp>
      <p:sp>
        <p:nvSpPr>
          <p:cNvPr id="11" name="Line 6"/>
          <p:cNvSpPr>
            <a:spLocks noChangeShapeType="1"/>
          </p:cNvSpPr>
          <p:nvPr/>
        </p:nvSpPr>
        <p:spPr bwMode="auto">
          <a:xfrm>
            <a:off x="9691462" y="2276872"/>
            <a:ext cx="4938" cy="1706400"/>
          </a:xfrm>
          <a:prstGeom prst="line">
            <a:avLst/>
          </a:prstGeom>
          <a:noFill/>
          <a:ln w="76200">
            <a:solidFill>
              <a:srgbClr val="0066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a:latin typeface="Trebuchet MS" panose="020B0603020202020204" pitchFamily="34" charset="0"/>
            </a:endParaRPr>
          </a:p>
        </p:txBody>
      </p:sp>
    </p:spTree>
    <p:extLst>
      <p:ext uri="{BB962C8B-B14F-4D97-AF65-F5344CB8AC3E}">
        <p14:creationId xmlns:p14="http://schemas.microsoft.com/office/powerpoint/2010/main" val="40680006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734682" y="514194"/>
            <a:ext cx="2866157" cy="1325602"/>
            <a:chOff x="1296" y="1392"/>
            <a:chExt cx="3024" cy="720"/>
          </a:xfrm>
        </p:grpSpPr>
        <p:sp>
          <p:nvSpPr>
            <p:cNvPr id="4" name="Rectangle 3"/>
            <p:cNvSpPr>
              <a:spLocks noChangeArrowheads="1"/>
            </p:cNvSpPr>
            <p:nvPr/>
          </p:nvSpPr>
          <p:spPr bwMode="auto">
            <a:xfrm>
              <a:off x="1296" y="1392"/>
              <a:ext cx="3024" cy="720"/>
            </a:xfrm>
            <a:prstGeom prst="rect">
              <a:avLst/>
            </a:prstGeom>
            <a:solidFill>
              <a:schemeClr val="bg1"/>
            </a:solidFill>
            <a:ln w="57150">
              <a:solidFill>
                <a:srgbClr val="008000"/>
              </a:solidFill>
              <a:miter lim="800000"/>
              <a:headEnd/>
              <a:tailEnd/>
            </a:ln>
            <a:effectLst/>
            <a:extLs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000"/>
                </a:solidFill>
                <a:effectLst/>
                <a:uLnTx/>
                <a:uFillTx/>
                <a:latin typeface="Calibri"/>
                <a:ea typeface="+mn-ea"/>
                <a:cs typeface="+mn-cs"/>
              </a:endParaRPr>
            </a:p>
          </p:txBody>
        </p:sp>
        <p:sp>
          <p:nvSpPr>
            <p:cNvPr id="5" name="Text Box 7"/>
            <p:cNvSpPr txBox="1">
              <a:spLocks noChangeArrowheads="1"/>
            </p:cNvSpPr>
            <p:nvPr/>
          </p:nvSpPr>
          <p:spPr bwMode="auto">
            <a:xfrm>
              <a:off x="1440" y="1633"/>
              <a:ext cx="2752" cy="23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anchor="ctr">
              <a:spAutoFit/>
            </a:bodyPr>
            <a:lstStyle/>
            <a:p>
              <a:pPr marL="0" marR="0" lvl="0" indent="0" algn="ctr" defTabSz="914400" rtl="0" eaLnBrk="1" fontAlgn="auto" latinLnBrk="0" hangingPunct="1">
                <a:lnSpc>
                  <a:spcPct val="90000"/>
                </a:lnSpc>
                <a:spcBef>
                  <a:spcPct val="50000"/>
                </a:spcBef>
                <a:spcAft>
                  <a:spcPts val="0"/>
                </a:spcAft>
                <a:buClrTx/>
                <a:buSzTx/>
                <a:buFontTx/>
                <a:buNone/>
                <a:tabLst/>
                <a:defRPr/>
              </a:pPr>
              <a:r>
                <a:rPr kumimoji="0" lang="en-GB" sz="2400" b="1" i="0" u="none" strike="noStrike" kern="1200" cap="none" spc="0" normalizeH="0" baseline="0" noProof="0" dirty="0">
                  <a:ln>
                    <a:noFill/>
                  </a:ln>
                  <a:solidFill>
                    <a:srgbClr val="008000"/>
                  </a:solidFill>
                  <a:effectLst/>
                  <a:uLnTx/>
                  <a:uFillTx/>
                  <a:latin typeface="Tahoma" pitchFamily="34" charset="0"/>
                  <a:ea typeface="+mn-ea"/>
                  <a:cs typeface="+mn-cs"/>
                </a:rPr>
                <a:t>Stand Model </a:t>
              </a:r>
            </a:p>
          </p:txBody>
        </p:sp>
      </p:grpSp>
      <p:grpSp>
        <p:nvGrpSpPr>
          <p:cNvPr id="6" name="Group 5"/>
          <p:cNvGrpSpPr>
            <a:grpSpLocks/>
          </p:cNvGrpSpPr>
          <p:nvPr/>
        </p:nvGrpSpPr>
        <p:grpSpPr bwMode="auto">
          <a:xfrm>
            <a:off x="4619075" y="514194"/>
            <a:ext cx="2866157" cy="1325602"/>
            <a:chOff x="1296" y="1392"/>
            <a:chExt cx="3024" cy="720"/>
          </a:xfrm>
        </p:grpSpPr>
        <p:sp>
          <p:nvSpPr>
            <p:cNvPr id="7" name="Rectangle 6"/>
            <p:cNvSpPr>
              <a:spLocks noChangeArrowheads="1"/>
            </p:cNvSpPr>
            <p:nvPr/>
          </p:nvSpPr>
          <p:spPr bwMode="auto">
            <a:xfrm>
              <a:off x="1296" y="1392"/>
              <a:ext cx="3024" cy="720"/>
            </a:xfrm>
            <a:prstGeom prst="rect">
              <a:avLst/>
            </a:prstGeom>
            <a:solidFill>
              <a:schemeClr val="bg1"/>
            </a:solidFill>
            <a:ln w="57150">
              <a:solidFill>
                <a:srgbClr val="008000"/>
              </a:solidFill>
              <a:miter lim="800000"/>
              <a:headEnd/>
              <a:tailEnd/>
            </a:ln>
            <a:effectLst/>
            <a:extLs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000"/>
                </a:solidFill>
                <a:effectLst/>
                <a:uLnTx/>
                <a:uFillTx/>
                <a:latin typeface="Calibri"/>
                <a:ea typeface="+mn-ea"/>
                <a:cs typeface="+mn-cs"/>
              </a:endParaRPr>
            </a:p>
          </p:txBody>
        </p:sp>
        <p:sp>
          <p:nvSpPr>
            <p:cNvPr id="8" name="Text Box 7"/>
            <p:cNvSpPr txBox="1">
              <a:spLocks noChangeArrowheads="1"/>
            </p:cNvSpPr>
            <p:nvPr/>
          </p:nvSpPr>
          <p:spPr bwMode="auto">
            <a:xfrm>
              <a:off x="1440" y="1452"/>
              <a:ext cx="2752" cy="592"/>
            </a:xfrm>
            <a:prstGeom prst="rect">
              <a:avLst/>
            </a:prstGeom>
            <a:noFill/>
            <a:ln w="9525">
              <a:solidFill>
                <a:srgbClr val="008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anchor="ctr">
              <a:spAutoFit/>
            </a:bodyPr>
            <a:lstStyle/>
            <a:p>
              <a:pPr marL="0" marR="0" lvl="0" indent="0" algn="ctr" defTabSz="914400" rtl="0" eaLnBrk="1" fontAlgn="auto" latinLnBrk="0" hangingPunct="1">
                <a:lnSpc>
                  <a:spcPct val="90000"/>
                </a:lnSpc>
                <a:spcBef>
                  <a:spcPct val="50000"/>
                </a:spcBef>
                <a:spcAft>
                  <a:spcPts val="0"/>
                </a:spcAft>
                <a:buClrTx/>
                <a:buSzTx/>
                <a:buFontTx/>
                <a:buNone/>
                <a:tabLst/>
                <a:defRPr/>
              </a:pPr>
              <a:r>
                <a:rPr kumimoji="0" lang="en-GB" sz="2400" b="1" i="0" u="none" strike="noStrike" kern="1200" cap="none" spc="0" normalizeH="0" baseline="0" noProof="0" dirty="0">
                  <a:ln>
                    <a:noFill/>
                  </a:ln>
                  <a:solidFill>
                    <a:srgbClr val="008000"/>
                  </a:solidFill>
                  <a:effectLst/>
                  <a:uLnTx/>
                  <a:uFillTx/>
                  <a:latin typeface="Tahoma" pitchFamily="34" charset="0"/>
                  <a:ea typeface="+mn-ea"/>
                  <a:cs typeface="+mn-cs"/>
                </a:rPr>
                <a:t>Stand Model </a:t>
              </a:r>
              <a:r>
                <a:rPr kumimoji="0" lang="en-GB" sz="2400" b="0" i="1" u="none" strike="noStrike" kern="1200" cap="none" spc="0" normalizeH="0" baseline="0" noProof="0" dirty="0">
                  <a:ln>
                    <a:noFill/>
                  </a:ln>
                  <a:solidFill>
                    <a:srgbClr val="008000"/>
                  </a:solidFill>
                  <a:effectLst/>
                  <a:uLnTx/>
                  <a:uFillTx/>
                  <a:latin typeface="Tahoma" pitchFamily="34" charset="0"/>
                  <a:ea typeface="+mn-ea"/>
                  <a:cs typeface="+mn-cs"/>
                </a:rPr>
                <a:t>with</a:t>
              </a:r>
              <a:r>
                <a:rPr kumimoji="0" lang="en-GB" sz="2400" b="1" i="0" u="none" strike="noStrike" kern="1200" cap="none" spc="0" normalizeH="0" baseline="0" noProof="0" dirty="0">
                  <a:ln>
                    <a:noFill/>
                  </a:ln>
                  <a:solidFill>
                    <a:srgbClr val="008000"/>
                  </a:solidFill>
                  <a:effectLst/>
                  <a:uLnTx/>
                  <a:uFillTx/>
                  <a:latin typeface="Tahoma" pitchFamily="34" charset="0"/>
                  <a:ea typeface="+mn-ea"/>
                  <a:cs typeface="+mn-cs"/>
                </a:rPr>
                <a:t> Diameter Distribution</a:t>
              </a:r>
            </a:p>
          </p:txBody>
        </p:sp>
      </p:grpSp>
      <p:grpSp>
        <p:nvGrpSpPr>
          <p:cNvPr id="9" name="Group 8"/>
          <p:cNvGrpSpPr>
            <a:grpSpLocks/>
          </p:cNvGrpSpPr>
          <p:nvPr/>
        </p:nvGrpSpPr>
        <p:grpSpPr bwMode="auto">
          <a:xfrm>
            <a:off x="8594483" y="506829"/>
            <a:ext cx="2866157" cy="1325602"/>
            <a:chOff x="1296" y="1392"/>
            <a:chExt cx="3024" cy="720"/>
          </a:xfrm>
        </p:grpSpPr>
        <p:sp>
          <p:nvSpPr>
            <p:cNvPr id="10" name="Rectangle 9"/>
            <p:cNvSpPr>
              <a:spLocks noChangeArrowheads="1"/>
            </p:cNvSpPr>
            <p:nvPr/>
          </p:nvSpPr>
          <p:spPr bwMode="auto">
            <a:xfrm>
              <a:off x="1296" y="1392"/>
              <a:ext cx="3024" cy="720"/>
            </a:xfrm>
            <a:prstGeom prst="rect">
              <a:avLst/>
            </a:prstGeom>
            <a:solidFill>
              <a:schemeClr val="bg1"/>
            </a:solidFill>
            <a:ln w="57150">
              <a:solidFill>
                <a:srgbClr val="008000"/>
              </a:solidFill>
              <a:miter lim="800000"/>
              <a:headEnd/>
              <a:tailEnd/>
            </a:ln>
            <a:effectLst/>
            <a:extLs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8000"/>
                </a:solidFill>
                <a:effectLst/>
                <a:uLnTx/>
                <a:uFillTx/>
                <a:latin typeface="Calibri"/>
                <a:ea typeface="+mn-ea"/>
                <a:cs typeface="+mn-cs"/>
              </a:endParaRPr>
            </a:p>
          </p:txBody>
        </p:sp>
        <p:sp>
          <p:nvSpPr>
            <p:cNvPr id="11" name="Text Box 7"/>
            <p:cNvSpPr txBox="1">
              <a:spLocks noChangeArrowheads="1"/>
            </p:cNvSpPr>
            <p:nvPr/>
          </p:nvSpPr>
          <p:spPr bwMode="auto">
            <a:xfrm>
              <a:off x="1440" y="1543"/>
              <a:ext cx="2752" cy="41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anchor="ctr">
              <a:spAutoFit/>
            </a:bodyPr>
            <a:lstStyle/>
            <a:p>
              <a:pPr marL="0" marR="0" lvl="0" indent="0" algn="ctr" defTabSz="914400" rtl="0" eaLnBrk="1" fontAlgn="auto" latinLnBrk="0" hangingPunct="1">
                <a:lnSpc>
                  <a:spcPct val="90000"/>
                </a:lnSpc>
                <a:spcBef>
                  <a:spcPct val="50000"/>
                </a:spcBef>
                <a:spcAft>
                  <a:spcPts val="0"/>
                </a:spcAft>
                <a:buClrTx/>
                <a:buSzTx/>
                <a:buFontTx/>
                <a:buNone/>
                <a:tabLst/>
                <a:defRPr/>
              </a:pPr>
              <a:r>
                <a:rPr kumimoji="0" lang="en-GB" sz="2400" b="1" i="0" u="none" strike="noStrike" kern="1200" cap="none" spc="0" normalizeH="0" baseline="0" noProof="0" dirty="0">
                  <a:ln>
                    <a:noFill/>
                  </a:ln>
                  <a:solidFill>
                    <a:srgbClr val="008000"/>
                  </a:solidFill>
                  <a:effectLst/>
                  <a:uLnTx/>
                  <a:uFillTx/>
                  <a:latin typeface="Tahoma" pitchFamily="34" charset="0"/>
                  <a:ea typeface="+mn-ea"/>
                  <a:cs typeface="+mn-cs"/>
                </a:rPr>
                <a:t>Individual Tree Model</a:t>
              </a:r>
            </a:p>
          </p:txBody>
        </p:sp>
      </p:grpSp>
      <p:sp>
        <p:nvSpPr>
          <p:cNvPr id="12" name="Rectangle 4"/>
          <p:cNvSpPr txBox="1">
            <a:spLocks noChangeArrowheads="1"/>
          </p:cNvSpPr>
          <p:nvPr/>
        </p:nvSpPr>
        <p:spPr>
          <a:xfrm>
            <a:off x="734682" y="2060576"/>
            <a:ext cx="2790646" cy="1397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t-PT" sz="1800" b="1" i="0" u="none" strike="noStrike" kern="1200" cap="none" spc="0" normalizeH="0" baseline="0" noProof="0" dirty="0">
                <a:ln>
                  <a:noFill/>
                </a:ln>
                <a:solidFill>
                  <a:prstClr val="black"/>
                </a:solidFill>
                <a:effectLst/>
                <a:uLnTx/>
                <a:uFillTx/>
                <a:latin typeface="Calibri"/>
                <a:ea typeface="+mn-ea"/>
                <a:cs typeface="+mn-cs"/>
              </a:rPr>
              <a:t>Principal </a:t>
            </a:r>
            <a:r>
              <a:rPr kumimoji="0" lang="pt-PT" sz="1800" b="1" i="0" u="none" strike="noStrike" kern="1200" cap="none" spc="0" normalizeH="0" baseline="0" noProof="0" dirty="0" err="1">
                <a:ln>
                  <a:noFill/>
                </a:ln>
                <a:solidFill>
                  <a:prstClr val="black"/>
                </a:solidFill>
                <a:effectLst/>
                <a:uLnTx/>
                <a:uFillTx/>
                <a:latin typeface="Calibri"/>
                <a:ea typeface="+mn-ea"/>
                <a:cs typeface="+mn-cs"/>
              </a:rPr>
              <a:t>variables</a:t>
            </a:r>
            <a:r>
              <a:rPr kumimoji="0" lang="pt-PT" sz="1800" b="0" i="0" u="none" strike="noStrike" kern="1200" cap="none" spc="0" normalizeH="0" baseline="0" noProof="0" dirty="0">
                <a:ln>
                  <a:noFill/>
                </a:ln>
                <a:solidFill>
                  <a:prstClr val="black"/>
                </a:solidFill>
                <a:effectLst/>
                <a:uLnTx/>
                <a:uFillTx/>
                <a:latin typeface="Calibri"/>
                <a:ea typeface="+mn-ea"/>
                <a:cs typeface="+mn-cs"/>
              </a:rPr>
              <a:t>:            </a:t>
            </a:r>
            <a:r>
              <a:rPr kumimoji="0" lang="pt-PT" sz="1800" b="1" i="0" u="none" strike="noStrike" kern="1200" cap="none" spc="0" normalizeH="0" baseline="0" noProof="0" dirty="0">
                <a:ln>
                  <a:noFill/>
                </a:ln>
                <a:solidFill>
                  <a:srgbClr val="008000"/>
                </a:solidFill>
                <a:effectLst/>
                <a:uLnTx/>
                <a:uFillTx/>
                <a:latin typeface="Calibri"/>
                <a:ea typeface="+mn-ea"/>
                <a:cs typeface="+mn-cs"/>
              </a:rPr>
              <a:t>stand</a:t>
            </a:r>
            <a:r>
              <a:rPr kumimoji="0" lang="pt-PT" sz="1800" b="0" i="0" u="none" strike="noStrike" kern="1200" cap="none" spc="0" normalizeH="0" baseline="0" noProof="0" dirty="0">
                <a:ln>
                  <a:noFill/>
                </a:ln>
                <a:solidFill>
                  <a:srgbClr val="008000"/>
                </a:solidFill>
                <a:effectLst/>
                <a:uLnTx/>
                <a:uFillTx/>
                <a:latin typeface="Calibri"/>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variables</a:t>
            </a:r>
            <a:r>
              <a:rPr kumimoji="0" lang="pt-PT" sz="1800" b="0" i="0" u="none" strike="noStrike" kern="1200" cap="none" spc="0" normalizeH="0" baseline="0" noProof="0" dirty="0">
                <a:ln>
                  <a:noFill/>
                </a:ln>
                <a:solidFill>
                  <a:prstClr val="black"/>
                </a:solidFill>
                <a:effectLst/>
                <a:uLnTx/>
                <a:uFillTx/>
                <a:latin typeface="Calibri"/>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all</a:t>
            </a:r>
            <a:r>
              <a:rPr kumimoji="0" lang="pt-PT" sz="1800" b="0" i="0" u="none" strike="noStrike" kern="1200" cap="none" spc="0" normalizeH="0" baseline="0" noProof="0" dirty="0">
                <a:ln>
                  <a:noFill/>
                </a:ln>
                <a:solidFill>
                  <a:prstClr val="black"/>
                </a:solidFill>
                <a:effectLst/>
                <a:uLnTx/>
                <a:uFillTx/>
                <a:latin typeface="Calibri"/>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t-PT" sz="1800" b="1" i="0" u="none" strike="noStrike" kern="1200" cap="none" spc="0" normalizeH="0" baseline="0" noProof="0" dirty="0" err="1">
                <a:ln>
                  <a:noFill/>
                </a:ln>
                <a:solidFill>
                  <a:prstClr val="black"/>
                </a:solidFill>
                <a:effectLst/>
                <a:uLnTx/>
                <a:uFillTx/>
                <a:latin typeface="Calibri"/>
                <a:ea typeface="+mn-ea"/>
                <a:cs typeface="+mn-cs"/>
              </a:rPr>
              <a:t>Competition</a:t>
            </a:r>
            <a:r>
              <a:rPr kumimoji="0" lang="pt-PT" sz="1800" b="0" i="0" u="none" strike="noStrike" kern="1200" cap="none" spc="0" normalizeH="0" baseline="0" noProof="0" dirty="0">
                <a:ln>
                  <a:noFill/>
                </a:ln>
                <a:solidFill>
                  <a:prstClr val="black"/>
                </a:solidFill>
                <a:effectLst/>
                <a:uLnTx/>
                <a:uFillTx/>
                <a:latin typeface="Calibri"/>
                <a:ea typeface="+mn-ea"/>
                <a:cs typeface="+mn-cs"/>
              </a:rPr>
              <a:t>:                   stand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density</a:t>
            </a:r>
            <a:r>
              <a:rPr kumimoji="0" lang="pt-PT" sz="1800" b="0" i="0" u="none" strike="noStrike" kern="1200" cap="none" spc="0" normalizeH="0" baseline="0" noProof="0" dirty="0">
                <a:ln>
                  <a:noFill/>
                </a:ln>
                <a:solidFill>
                  <a:prstClr val="black"/>
                </a:solidFill>
                <a:effectLst/>
                <a:uLnTx/>
                <a:uFillTx/>
                <a:latin typeface="Calibri"/>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measures</a:t>
            </a:r>
            <a:endParaRPr kumimoji="0" lang="pt-PT" sz="18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t-PT"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5"/>
          <p:cNvSpPr txBox="1">
            <a:spLocks noChangeArrowheads="1"/>
          </p:cNvSpPr>
          <p:nvPr/>
        </p:nvSpPr>
        <p:spPr>
          <a:xfrm>
            <a:off x="8057072" y="5591657"/>
            <a:ext cx="3835878" cy="10506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PT" sz="1800" b="0" i="0" u="none" strike="noStrike" kern="1200" cap="none" spc="0" normalizeH="0" baseline="0" noProof="0" dirty="0" err="1">
                <a:ln>
                  <a:noFill/>
                </a:ln>
                <a:solidFill>
                  <a:prstClr val="black"/>
                </a:solidFill>
                <a:effectLst/>
                <a:uLnTx/>
                <a:uFillTx/>
                <a:latin typeface="Calibri"/>
                <a:ea typeface="+mn-ea"/>
                <a:cs typeface="+mn-cs"/>
              </a:rPr>
              <a:t>simulate</a:t>
            </a:r>
            <a:r>
              <a:rPr kumimoji="0" lang="pt-PT" sz="1800" b="0" i="0" u="none" strike="noStrike" kern="1200" cap="none" spc="0" normalizeH="0" baseline="0" noProof="0" dirty="0">
                <a:ln>
                  <a:noFill/>
                </a:ln>
                <a:solidFill>
                  <a:prstClr val="black"/>
                </a:solidFill>
                <a:effectLst/>
                <a:uLnTx/>
                <a:uFillTx/>
                <a:latin typeface="Calibri"/>
                <a:ea typeface="+mn-ea"/>
                <a:cs typeface="+mn-cs"/>
              </a:rPr>
              <a:t> more </a:t>
            </a:r>
            <a:r>
              <a:rPr kumimoji="0" lang="pt-PT" sz="1800" b="1" i="0" u="none" strike="noStrike" kern="1200" cap="none" spc="0" normalizeH="0" baseline="0" noProof="0" dirty="0" err="1">
                <a:ln>
                  <a:noFill/>
                </a:ln>
                <a:solidFill>
                  <a:srgbClr val="008000"/>
                </a:solidFill>
                <a:effectLst/>
                <a:uLnTx/>
                <a:uFillTx/>
                <a:latin typeface="Calibri"/>
                <a:ea typeface="+mn-ea"/>
                <a:cs typeface="+mn-cs"/>
              </a:rPr>
              <a:t>complex</a:t>
            </a:r>
            <a:r>
              <a:rPr kumimoji="0" lang="pt-PT" sz="1800" b="1" i="0" u="none" strike="noStrike" kern="1200" cap="none" spc="0" normalizeH="0" baseline="0" noProof="0" dirty="0">
                <a:ln>
                  <a:noFill/>
                </a:ln>
                <a:solidFill>
                  <a:srgbClr val="008000"/>
                </a:solidFill>
                <a:effectLst/>
                <a:uLnTx/>
                <a:uFillTx/>
                <a:latin typeface="Calibri"/>
                <a:ea typeface="+mn-ea"/>
                <a:cs typeface="+mn-cs"/>
              </a:rPr>
              <a:t> </a:t>
            </a:r>
            <a:r>
              <a:rPr kumimoji="0" lang="pt-PT" sz="1800" b="1" i="0" u="none" strike="noStrike" kern="1200" cap="none" spc="0" normalizeH="0" baseline="0" noProof="0" dirty="0" err="1">
                <a:ln>
                  <a:noFill/>
                </a:ln>
                <a:solidFill>
                  <a:srgbClr val="008000"/>
                </a:solidFill>
                <a:effectLst/>
                <a:uLnTx/>
                <a:uFillTx/>
                <a:latin typeface="Calibri"/>
                <a:ea typeface="+mn-ea"/>
                <a:cs typeface="+mn-cs"/>
              </a:rPr>
              <a:t>structures</a:t>
            </a:r>
            <a:r>
              <a:rPr kumimoji="0" lang="pt-PT" sz="1800" b="1" i="0" u="none" strike="noStrike" kern="1200" cap="none" spc="0" normalizeH="0" baseline="0" noProof="0" dirty="0">
                <a:ln>
                  <a:noFill/>
                </a:ln>
                <a:solidFill>
                  <a:srgbClr val="008000"/>
                </a:solidFill>
                <a:effectLst/>
                <a:uLnTx/>
                <a:uFillTx/>
                <a:latin typeface="Calibri"/>
                <a:ea typeface="+mn-ea"/>
                <a:cs typeface="+mn-cs"/>
              </a:rPr>
              <a:t> </a:t>
            </a:r>
            <a:r>
              <a:rPr kumimoji="0" lang="pt-PT" sz="1800" b="0" i="0" u="none" strike="noStrike" kern="1200" cap="none" spc="0" normalizeH="0" baseline="0" noProof="0" dirty="0">
                <a:ln>
                  <a:noFill/>
                </a:ln>
                <a:solidFill>
                  <a:prstClr val="black"/>
                </a:solidFill>
                <a:effectLst/>
                <a:uLnTx/>
                <a:uFillTx/>
                <a:latin typeface="Calibri"/>
                <a:ea typeface="+mn-ea"/>
                <a:cs typeface="+mn-cs"/>
              </a:rPr>
              <a:t>(</a:t>
            </a:r>
            <a:r>
              <a:rPr kumimoji="0" lang="pt-PT" sz="1800" b="0" i="0" u="none" strike="noStrike" kern="1200" cap="none" spc="0" normalizeH="0" baseline="0" noProof="0" dirty="0" err="1">
                <a:ln>
                  <a:noFill/>
                </a:ln>
                <a:solidFill>
                  <a:prstClr val="black"/>
                </a:solidFill>
                <a:effectLst/>
                <a:uLnTx/>
                <a:uFillTx/>
                <a:latin typeface="Calibri"/>
                <a:ea typeface="+mn-ea"/>
                <a:cs typeface="+mn-cs"/>
              </a:rPr>
              <a:t>uneven-aged</a:t>
            </a:r>
            <a:r>
              <a:rPr kumimoji="0" lang="pt-PT" sz="1800" b="0" i="0" u="none" strike="noStrike" kern="1200" cap="none" spc="0" normalizeH="0" baseline="0" noProof="0" dirty="0">
                <a:ln>
                  <a:noFill/>
                </a:ln>
                <a:solidFill>
                  <a:prstClr val="black"/>
                </a:solidFill>
                <a:effectLst/>
                <a:uLnTx/>
                <a:uFillTx/>
                <a:latin typeface="Calibri"/>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mixed</a:t>
            </a:r>
            <a:r>
              <a:rPr kumimoji="0" lang="pt-PT" sz="1800" b="0" i="0" u="none" strike="noStrike" kern="1200" cap="none" spc="0" normalizeH="0" baseline="0" noProof="0" dirty="0">
                <a:ln>
                  <a:noFill/>
                </a:ln>
                <a:solidFill>
                  <a:prstClr val="black"/>
                </a:solidFill>
                <a:effectLst/>
                <a:uLnTx/>
                <a:uFillTx/>
                <a:latin typeface="Calibri"/>
                <a:ea typeface="+mn-ea"/>
                <a:cs typeface="+mn-cs"/>
              </a:rPr>
              <a:t>-stands)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PT" sz="1800" b="0" i="0" u="none" strike="noStrike" kern="1200" cap="none" spc="0" normalizeH="0" baseline="0" noProof="0" dirty="0" err="1">
                <a:ln>
                  <a:noFill/>
                </a:ln>
                <a:solidFill>
                  <a:prstClr val="black"/>
                </a:solidFill>
                <a:effectLst/>
                <a:uLnTx/>
                <a:uFillTx/>
                <a:latin typeface="Calibri"/>
                <a:ea typeface="+mn-ea"/>
                <a:cs typeface="+mn-cs"/>
              </a:rPr>
              <a:t>have</a:t>
            </a:r>
            <a:r>
              <a:rPr kumimoji="0" lang="pt-PT" sz="1800" b="0" i="0" u="none" strike="noStrike" kern="1200" cap="none" spc="0" normalizeH="0" baseline="0" noProof="0" dirty="0">
                <a:ln>
                  <a:noFill/>
                </a:ln>
                <a:solidFill>
                  <a:prstClr val="black"/>
                </a:solidFill>
                <a:effectLst/>
                <a:uLnTx/>
                <a:uFillTx/>
                <a:latin typeface="Calibri"/>
                <a:ea typeface="+mn-ea"/>
                <a:cs typeface="+mn-cs"/>
              </a:rPr>
              <a:t> </a:t>
            </a:r>
            <a:r>
              <a:rPr kumimoji="0" lang="pt-PT" sz="1800" b="1" i="0" u="none" strike="noStrike" kern="1200" cap="none" spc="0" normalizeH="0" baseline="0" noProof="0" dirty="0">
                <a:ln>
                  <a:noFill/>
                </a:ln>
                <a:solidFill>
                  <a:srgbClr val="008000"/>
                </a:solidFill>
                <a:effectLst/>
                <a:uLnTx/>
                <a:uFillTx/>
                <a:latin typeface="Calibri"/>
                <a:ea typeface="+mn-ea"/>
                <a:cs typeface="+mn-cs"/>
              </a:rPr>
              <a:t>more </a:t>
            </a:r>
            <a:r>
              <a:rPr kumimoji="0" lang="pt-PT" sz="1800" b="1" i="0" u="none" strike="noStrike" kern="1200" cap="none" spc="0" normalizeH="0" baseline="0" noProof="0" dirty="0" err="1">
                <a:ln>
                  <a:noFill/>
                </a:ln>
                <a:solidFill>
                  <a:srgbClr val="008000"/>
                </a:solidFill>
                <a:effectLst/>
                <a:uLnTx/>
                <a:uFillTx/>
                <a:latin typeface="Calibri"/>
                <a:ea typeface="+mn-ea"/>
                <a:cs typeface="+mn-cs"/>
              </a:rPr>
              <a:t>extrapolation</a:t>
            </a:r>
            <a:r>
              <a:rPr kumimoji="0" lang="pt-PT" sz="1800" b="1" i="0" u="none" strike="noStrike" kern="1200" cap="none" spc="0" normalizeH="0" baseline="0" noProof="0" dirty="0">
                <a:ln>
                  <a:noFill/>
                </a:ln>
                <a:solidFill>
                  <a:srgbClr val="008000"/>
                </a:solidFill>
                <a:effectLst/>
                <a:uLnTx/>
                <a:uFillTx/>
                <a:latin typeface="Calibri"/>
                <a:ea typeface="+mn-ea"/>
                <a:cs typeface="+mn-cs"/>
              </a:rPr>
              <a:t> </a:t>
            </a:r>
            <a:r>
              <a:rPr kumimoji="0" lang="pt-PT" sz="1800" b="1" i="0" u="none" strike="noStrike" kern="1200" cap="none" spc="0" normalizeH="0" baseline="0" noProof="0" dirty="0" err="1">
                <a:ln>
                  <a:noFill/>
                </a:ln>
                <a:solidFill>
                  <a:srgbClr val="008000"/>
                </a:solidFill>
                <a:effectLst/>
                <a:uLnTx/>
                <a:uFillTx/>
                <a:latin typeface="Calibri"/>
                <a:ea typeface="+mn-ea"/>
                <a:cs typeface="+mn-cs"/>
              </a:rPr>
              <a:t>ability</a:t>
            </a:r>
            <a:endParaRPr kumimoji="0" lang="pt-PT" sz="1800" b="1" i="0" u="none" strike="noStrike" kern="1200" cap="none" spc="0" normalizeH="0" baseline="0" noProof="0" dirty="0">
              <a:ln>
                <a:noFill/>
              </a:ln>
              <a:solidFill>
                <a:srgbClr val="008000"/>
              </a:solidFill>
              <a:effectLst/>
              <a:uLnTx/>
              <a:uFillTx/>
              <a:latin typeface="Calibri"/>
              <a:ea typeface="+mn-ea"/>
              <a:cs typeface="+mn-cs"/>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t-P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4"/>
          <p:cNvSpPr txBox="1">
            <a:spLocks noChangeArrowheads="1"/>
          </p:cNvSpPr>
          <p:nvPr/>
        </p:nvSpPr>
        <p:spPr>
          <a:xfrm>
            <a:off x="8531858" y="2110439"/>
            <a:ext cx="3161751" cy="1397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t-PT" sz="1800" b="1" i="0" u="none" strike="noStrike" kern="1200" cap="none" spc="0" normalizeH="0" baseline="0" noProof="0" dirty="0">
                <a:ln>
                  <a:noFill/>
                </a:ln>
                <a:solidFill>
                  <a:prstClr val="black"/>
                </a:solidFill>
                <a:effectLst/>
                <a:uLnTx/>
                <a:uFillTx/>
                <a:latin typeface="Calibri"/>
                <a:ea typeface="+mn-ea"/>
                <a:cs typeface="+mn-cs"/>
              </a:rPr>
              <a:t>Principal </a:t>
            </a:r>
            <a:r>
              <a:rPr kumimoji="0" lang="pt-PT" sz="1800" b="1" i="0" u="none" strike="noStrike" kern="1200" cap="none" spc="0" normalizeH="0" baseline="0" noProof="0" dirty="0" err="1">
                <a:ln>
                  <a:noFill/>
                </a:ln>
                <a:solidFill>
                  <a:prstClr val="black"/>
                </a:solidFill>
                <a:effectLst/>
                <a:uLnTx/>
                <a:uFillTx/>
                <a:latin typeface="Calibri"/>
                <a:ea typeface="+mn-ea"/>
                <a:cs typeface="+mn-cs"/>
              </a:rPr>
              <a:t>variables</a:t>
            </a:r>
            <a:r>
              <a:rPr kumimoji="0" lang="pt-PT" sz="1800" b="0" i="0" u="none" strike="noStrike" kern="1200" cap="none" spc="0" normalizeH="0" baseline="0" noProof="0" dirty="0">
                <a:ln>
                  <a:noFill/>
                </a:ln>
                <a:solidFill>
                  <a:prstClr val="black"/>
                </a:solidFill>
                <a:effectLst/>
                <a:uLnTx/>
                <a:uFillTx/>
                <a:latin typeface="Calibri"/>
                <a:ea typeface="+mn-ea"/>
                <a:cs typeface="+mn-cs"/>
              </a:rPr>
              <a:t>:            </a:t>
            </a:r>
            <a:r>
              <a:rPr kumimoji="0" lang="pt-PT" sz="1800" b="1" i="0" u="none" strike="noStrike" kern="1200" cap="none" spc="0" normalizeH="0" baseline="0" noProof="0" dirty="0" err="1">
                <a:ln>
                  <a:noFill/>
                </a:ln>
                <a:solidFill>
                  <a:srgbClr val="008000"/>
                </a:solidFill>
                <a:effectLst/>
                <a:uLnTx/>
                <a:uFillTx/>
                <a:latin typeface="Calibri"/>
                <a:ea typeface="+mn-ea"/>
                <a:cs typeface="+mn-cs"/>
              </a:rPr>
              <a:t>tree</a:t>
            </a:r>
            <a:r>
              <a:rPr kumimoji="0" lang="pt-PT" sz="1800" b="0" i="0" u="none" strike="noStrike" kern="1200" cap="none" spc="0" normalizeH="0" baseline="0" noProof="0" dirty="0">
                <a:ln>
                  <a:noFill/>
                </a:ln>
                <a:solidFill>
                  <a:srgbClr val="00A9BE"/>
                </a:solidFill>
                <a:effectLst/>
                <a:uLnTx/>
                <a:uFillTx/>
                <a:latin typeface="Calibri"/>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variables</a:t>
            </a:r>
            <a:r>
              <a:rPr kumimoji="0" lang="pt-PT" sz="1800" b="0" i="0" u="none" strike="noStrike" kern="1200" cap="none" spc="0" normalizeH="0" baseline="0" noProof="0" dirty="0">
                <a:ln>
                  <a:noFill/>
                </a:ln>
                <a:solidFill>
                  <a:prstClr val="black"/>
                </a:solidFill>
                <a:effectLst/>
                <a:uLnTx/>
                <a:uFillTx/>
                <a:latin typeface="Calibri"/>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except</a:t>
            </a:r>
            <a:r>
              <a:rPr kumimoji="0" lang="pt-PT" sz="1800" b="0" i="0" u="none" strike="noStrike" kern="1200" cap="none" spc="0" normalizeH="0" baseline="0" noProof="0" dirty="0">
                <a:ln>
                  <a:noFill/>
                </a:ln>
                <a:solidFill>
                  <a:prstClr val="black"/>
                </a:solidFill>
                <a:effectLst/>
                <a:uLnTx/>
                <a:uFillTx/>
                <a:latin typeface="Calibri"/>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hdom</a:t>
            </a:r>
            <a:r>
              <a:rPr kumimoji="0" lang="pt-PT" sz="1800" b="0" i="0" u="none" strike="noStrike" kern="1200" cap="none" spc="0" normalizeH="0" baseline="0" noProof="0" dirty="0">
                <a:ln>
                  <a:noFill/>
                </a:ln>
                <a:solidFill>
                  <a:prstClr val="black"/>
                </a:solidFill>
                <a:effectLst/>
                <a:uLnTx/>
                <a:uFillTx/>
                <a:latin typeface="Calibri"/>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t-PT" sz="1800" b="1" i="0" u="none" strike="noStrike" kern="1200" cap="none" spc="0" normalizeH="0" baseline="0" noProof="0" dirty="0" err="1">
                <a:ln>
                  <a:noFill/>
                </a:ln>
                <a:solidFill>
                  <a:prstClr val="black"/>
                </a:solidFill>
                <a:effectLst/>
                <a:uLnTx/>
                <a:uFillTx/>
                <a:latin typeface="Calibri"/>
                <a:ea typeface="+mn-ea"/>
                <a:cs typeface="+mn-cs"/>
              </a:rPr>
              <a:t>Competition</a:t>
            </a:r>
            <a:r>
              <a:rPr kumimoji="0" lang="pt-PT" sz="1800" b="1" i="0" u="none" strike="noStrike" kern="1200" cap="none" spc="0" normalizeH="0" baseline="0" noProof="0" dirty="0">
                <a:ln>
                  <a:noFill/>
                </a:ln>
                <a:solidFill>
                  <a:prstClr val="black"/>
                </a:solidFill>
                <a:effectLst/>
                <a:uLnTx/>
                <a:uFillTx/>
                <a:latin typeface="Calibri"/>
                <a:ea typeface="+mn-ea"/>
                <a:cs typeface="+mn-cs"/>
              </a:rPr>
              <a:t> (</a:t>
            </a:r>
            <a:r>
              <a:rPr kumimoji="0" lang="pt-PT" sz="1800" b="1" i="0" u="none" strike="noStrike" kern="1200" cap="none" spc="0" normalizeH="0" baseline="0" noProof="0" dirty="0" err="1">
                <a:ln>
                  <a:noFill/>
                </a:ln>
                <a:solidFill>
                  <a:prstClr val="black"/>
                </a:solidFill>
                <a:effectLst/>
                <a:uLnTx/>
                <a:uFillTx/>
                <a:latin typeface="Calibri"/>
                <a:ea typeface="+mn-ea"/>
                <a:cs typeface="+mn-cs"/>
              </a:rPr>
              <a:t>inter-tree</a:t>
            </a:r>
            <a:r>
              <a:rPr kumimoji="0" lang="pt-PT" sz="1800" b="1" i="0" u="none" strike="noStrike" kern="1200" cap="none" spc="0" normalizeH="0" baseline="0" noProof="0" dirty="0">
                <a:ln>
                  <a:noFill/>
                </a:ln>
                <a:solidFill>
                  <a:prstClr val="black"/>
                </a:solidFill>
                <a:effectLst/>
                <a:uLnTx/>
                <a:uFillTx/>
                <a:latin typeface="Calibri"/>
                <a:ea typeface="+mn-ea"/>
                <a:cs typeface="+mn-cs"/>
              </a:rPr>
              <a:t>)</a:t>
            </a:r>
            <a:r>
              <a:rPr kumimoji="0" lang="pt-PT" sz="1800" b="0" i="0" u="none" strike="noStrike" kern="1200" cap="none" spc="0" normalizeH="0" baseline="0" noProof="0" dirty="0">
                <a:ln>
                  <a:noFill/>
                </a:ln>
                <a:solidFill>
                  <a:prstClr val="black"/>
                </a:solidFill>
                <a:effectLst/>
                <a:uLnTx/>
                <a:uFillTx/>
                <a:latin typeface="Calibri"/>
                <a:ea typeface="+mn-ea"/>
                <a:cs typeface="+mn-cs"/>
              </a:rPr>
              <a:t>:       -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competition</a:t>
            </a:r>
            <a:r>
              <a:rPr kumimoji="0" lang="pt-PT" sz="1800" b="0" i="0" u="none" strike="noStrike" kern="1200" cap="none" spc="0" normalizeH="0" baseline="0" noProof="0" dirty="0">
                <a:ln>
                  <a:noFill/>
                </a:ln>
                <a:solidFill>
                  <a:prstClr val="black"/>
                </a:solidFill>
                <a:effectLst/>
                <a:uLnTx/>
                <a:uFillTx/>
                <a:latin typeface="Calibri"/>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indices</a:t>
            </a:r>
            <a:r>
              <a:rPr kumimoji="0" lang="pt-PT" sz="1800" b="0" i="0" u="none" strike="noStrike" kern="1200" cap="none" spc="0" normalizeH="0" baseline="0" noProof="0" dirty="0">
                <a:ln>
                  <a:noFill/>
                </a:ln>
                <a:solidFill>
                  <a:prstClr val="black"/>
                </a:solidFill>
                <a:effectLst/>
                <a:uLnTx/>
                <a:uFillTx/>
                <a:latin typeface="Calibri"/>
                <a:ea typeface="+mn-ea"/>
                <a:cs typeface="+mn-cs"/>
              </a:rPr>
              <a:t>                  - light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interception</a:t>
            </a:r>
            <a:r>
              <a:rPr kumimoji="0" lang="pt-PT" sz="1800" b="0" i="0" u="none" strike="noStrike" kern="1200" cap="none" spc="0" normalizeH="0" baseline="0" noProof="0" dirty="0">
                <a:ln>
                  <a:noFill/>
                </a:ln>
                <a:solidFill>
                  <a:prstClr val="black"/>
                </a:solidFill>
                <a:effectLst/>
                <a:uLnTx/>
                <a:uFillTx/>
                <a:latin typeface="Calibri"/>
                <a:ea typeface="+mn-ea"/>
                <a:cs typeface="+mn-cs"/>
              </a:rPr>
              <a:t> modules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t-PT"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171" y="4517983"/>
            <a:ext cx="2191056" cy="1181265"/>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6872" y="3747075"/>
            <a:ext cx="1762371" cy="1228896"/>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8880" y="4928368"/>
            <a:ext cx="1952898" cy="1781424"/>
          </a:xfrm>
          <a:prstGeom prst="rect">
            <a:avLst/>
          </a:prstGeom>
        </p:spPr>
      </p:pic>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2797" r="76613" b="35939"/>
          <a:stretch/>
        </p:blipFill>
        <p:spPr>
          <a:xfrm flipH="1">
            <a:off x="8531858" y="3464363"/>
            <a:ext cx="247723" cy="807970"/>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383" y="3344504"/>
            <a:ext cx="1762371" cy="1228896"/>
          </a:xfrm>
          <a:prstGeom prst="rect">
            <a:avLst/>
          </a:prstGeom>
        </p:spPr>
      </p:pic>
      <p:cxnSp>
        <p:nvCxnSpPr>
          <p:cNvPr id="24" name="Curved Connector 23"/>
          <p:cNvCxnSpPr>
            <a:stCxn id="20" idx="1"/>
            <a:endCxn id="17" idx="1"/>
          </p:cNvCxnSpPr>
          <p:nvPr/>
        </p:nvCxnSpPr>
        <p:spPr>
          <a:xfrm>
            <a:off x="8779581" y="3868348"/>
            <a:ext cx="1017291" cy="49317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207568" y="3723848"/>
            <a:ext cx="2795837" cy="2883179"/>
            <a:chOff x="4783804" y="1788296"/>
            <a:chExt cx="2795837" cy="2883179"/>
          </a:xfrm>
        </p:grpSpPr>
        <p:pic>
          <p:nvPicPr>
            <p:cNvPr id="21" name="Picture 2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783804" y="2639452"/>
              <a:ext cx="1244788" cy="867987"/>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9759" y="2250182"/>
              <a:ext cx="1328850" cy="1257258"/>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791" y="1788296"/>
              <a:ext cx="1328850" cy="1669280"/>
            </a:xfrm>
            <a:prstGeom prst="rect">
              <a:avLst/>
            </a:prstGeom>
          </p:spPr>
        </p:pic>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l="12797" r="76613" b="35939"/>
            <a:stretch/>
          </p:blipFill>
          <p:spPr>
            <a:xfrm flipH="1">
              <a:off x="4970359" y="3846795"/>
              <a:ext cx="247723" cy="807970"/>
            </a:xfrm>
            <a:prstGeom prst="rect">
              <a:avLst/>
            </a:prstGeom>
          </p:spPr>
        </p:pic>
        <p:pic>
          <p:nvPicPr>
            <p:cNvPr id="27" name="Picture 26"/>
            <p:cNvPicPr>
              <a:picLocks noChangeAspect="1"/>
            </p:cNvPicPr>
            <p:nvPr/>
          </p:nvPicPr>
          <p:blipFill rotWithShape="1">
            <a:blip r:embed="rId2" cstate="print">
              <a:extLst>
                <a:ext uri="{28A0092B-C50C-407E-A947-70E740481C1C}">
                  <a14:useLocalDpi xmlns:a14="http://schemas.microsoft.com/office/drawing/2010/main" val="0"/>
                </a:ext>
              </a:extLst>
            </a:blip>
            <a:srcRect l="12797" r="76613" b="35939"/>
            <a:stretch/>
          </p:blipFill>
          <p:spPr>
            <a:xfrm flipH="1">
              <a:off x="5602866" y="3259194"/>
              <a:ext cx="427881" cy="1395571"/>
            </a:xfrm>
            <a:prstGeom prst="rect">
              <a:avLst/>
            </a:prstGeom>
          </p:spPr>
        </p:pic>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12797" r="76613" b="35939"/>
            <a:stretch/>
          </p:blipFill>
          <p:spPr>
            <a:xfrm flipH="1">
              <a:off x="6328335" y="2909253"/>
              <a:ext cx="540296" cy="1762222"/>
            </a:xfrm>
            <a:prstGeom prst="rect">
              <a:avLst/>
            </a:prstGeom>
          </p:spPr>
        </p:pic>
      </p:grpSp>
      <p:sp>
        <p:nvSpPr>
          <p:cNvPr id="30" name="Rectangle 4"/>
          <p:cNvSpPr txBox="1">
            <a:spLocks noChangeArrowheads="1"/>
          </p:cNvSpPr>
          <p:nvPr/>
        </p:nvSpPr>
        <p:spPr>
          <a:xfrm>
            <a:off x="4633270" y="2106068"/>
            <a:ext cx="2790646" cy="1397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t-PT" sz="1800" b="1" i="0" u="none" strike="noStrike" kern="1200" cap="none" spc="0" normalizeH="0" baseline="0" noProof="0" dirty="0">
                <a:ln>
                  <a:noFill/>
                </a:ln>
                <a:solidFill>
                  <a:prstClr val="black"/>
                </a:solidFill>
                <a:effectLst/>
                <a:uLnTx/>
                <a:uFillTx/>
                <a:latin typeface="Calibri"/>
                <a:ea typeface="+mn-ea"/>
                <a:cs typeface="+mn-cs"/>
              </a:rPr>
              <a:t>Principal </a:t>
            </a:r>
            <a:r>
              <a:rPr kumimoji="0" lang="pt-PT" sz="1800" b="1" i="0" u="none" strike="noStrike" kern="1200" cap="none" spc="0" normalizeH="0" baseline="0" noProof="0" dirty="0" err="1">
                <a:ln>
                  <a:noFill/>
                </a:ln>
                <a:solidFill>
                  <a:prstClr val="black"/>
                </a:solidFill>
                <a:effectLst/>
                <a:uLnTx/>
                <a:uFillTx/>
                <a:latin typeface="Calibri"/>
                <a:ea typeface="+mn-ea"/>
                <a:cs typeface="+mn-cs"/>
              </a:rPr>
              <a:t>variables</a:t>
            </a:r>
            <a:r>
              <a:rPr kumimoji="0" lang="pt-PT" sz="1800" b="0" i="0" u="none" strike="noStrike" kern="1200" cap="none" spc="0" normalizeH="0" baseline="0" noProof="0" dirty="0">
                <a:ln>
                  <a:noFill/>
                </a:ln>
                <a:solidFill>
                  <a:prstClr val="black"/>
                </a:solidFill>
                <a:effectLst/>
                <a:uLnTx/>
                <a:uFillTx/>
                <a:latin typeface="Calibri"/>
                <a:ea typeface="+mn-ea"/>
                <a:cs typeface="+mn-cs"/>
              </a:rPr>
              <a:t>:            </a:t>
            </a:r>
            <a:r>
              <a:rPr kumimoji="0" lang="pt-PT" sz="1800" b="1" i="0" u="none" strike="noStrike" kern="1200" cap="none" spc="0" normalizeH="0" baseline="0" noProof="0" dirty="0">
                <a:ln>
                  <a:noFill/>
                </a:ln>
                <a:solidFill>
                  <a:srgbClr val="008000"/>
                </a:solidFill>
                <a:effectLst/>
                <a:uLnTx/>
                <a:uFillTx/>
                <a:latin typeface="Calibri"/>
                <a:ea typeface="+mn-ea"/>
                <a:cs typeface="+mn-cs"/>
              </a:rPr>
              <a:t>stand</a:t>
            </a:r>
            <a:r>
              <a:rPr kumimoji="0" lang="pt-PT" sz="1800" b="0" i="0" u="none" strike="noStrike" kern="1200" cap="none" spc="0" normalizeH="0" baseline="0" noProof="0" dirty="0">
                <a:ln>
                  <a:noFill/>
                </a:ln>
                <a:solidFill>
                  <a:srgbClr val="008000"/>
                </a:solidFill>
                <a:effectLst/>
                <a:uLnTx/>
                <a:uFillTx/>
                <a:latin typeface="Calibri"/>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variables</a:t>
            </a:r>
            <a:r>
              <a:rPr kumimoji="0" lang="pt-PT" sz="1800" b="0" i="0" u="none" strike="noStrike" kern="1200" cap="none" spc="0" normalizeH="0" baseline="0" noProof="0" dirty="0">
                <a:ln>
                  <a:noFill/>
                </a:ln>
                <a:solidFill>
                  <a:prstClr val="black"/>
                </a:solidFill>
                <a:effectLst/>
                <a:uLnTx/>
                <a:uFillTx/>
                <a:latin typeface="Calibri"/>
                <a:ea typeface="+mn-ea"/>
                <a:cs typeface="+mn-cs"/>
              </a:rPr>
              <a:t>                                                    (</a:t>
            </a:r>
            <a:r>
              <a:rPr kumimoji="0" lang="pt-PT" sz="1800" b="0" i="0" u="none" strike="noStrike" kern="1200" cap="none" spc="0" normalizeH="0" noProof="0" dirty="0" err="1">
                <a:ln>
                  <a:noFill/>
                </a:ln>
                <a:solidFill>
                  <a:prstClr val="black"/>
                </a:solidFill>
                <a:effectLst/>
                <a:uLnTx/>
                <a:uFillTx/>
                <a:latin typeface="Calibri"/>
                <a:ea typeface="+mn-ea"/>
                <a:cs typeface="+mn-cs"/>
              </a:rPr>
              <a:t>including</a:t>
            </a:r>
            <a:r>
              <a:rPr kumimoji="0" lang="pt-PT" sz="1800" b="0" i="0" u="none" strike="noStrike" kern="1200" cap="none" spc="0" normalizeH="0" noProof="0" dirty="0">
                <a:ln>
                  <a:noFill/>
                </a:ln>
                <a:solidFill>
                  <a:prstClr val="black"/>
                </a:solidFill>
                <a:effectLst/>
                <a:uLnTx/>
                <a:uFillTx/>
                <a:latin typeface="Calibri"/>
                <a:ea typeface="+mn-ea"/>
                <a:cs typeface="+mn-cs"/>
              </a:rPr>
              <a:t> </a:t>
            </a:r>
            <a:r>
              <a:rPr kumimoji="0" lang="pt-PT" sz="1800" b="0" i="0" u="none" strike="noStrike" kern="1200" cap="none" spc="0" normalizeH="0" noProof="0" dirty="0" err="1">
                <a:ln>
                  <a:noFill/>
                </a:ln>
                <a:solidFill>
                  <a:prstClr val="black"/>
                </a:solidFill>
                <a:effectLst/>
                <a:uLnTx/>
                <a:uFillTx/>
                <a:latin typeface="Calibri"/>
                <a:ea typeface="+mn-ea"/>
                <a:cs typeface="+mn-cs"/>
              </a:rPr>
              <a:t>the</a:t>
            </a:r>
            <a:r>
              <a:rPr kumimoji="0" lang="pt-PT" sz="1800" b="0" i="0" u="none" strike="noStrike" kern="1200" cap="none" spc="0" normalizeH="0" noProof="0" dirty="0">
                <a:ln>
                  <a:noFill/>
                </a:ln>
                <a:solidFill>
                  <a:prstClr val="black"/>
                </a:solidFill>
                <a:effectLst/>
                <a:uLnTx/>
                <a:uFillTx/>
                <a:latin typeface="Calibri"/>
                <a:ea typeface="+mn-ea"/>
                <a:cs typeface="+mn-cs"/>
              </a:rPr>
              <a:t> </a:t>
            </a:r>
            <a:r>
              <a:rPr kumimoji="0" lang="pt-PT" sz="1800" b="0" i="0" u="none" strike="noStrike" kern="1200" cap="none" spc="0" normalizeH="0" noProof="0" dirty="0" err="1">
                <a:ln>
                  <a:noFill/>
                </a:ln>
                <a:solidFill>
                  <a:prstClr val="black"/>
                </a:solidFill>
                <a:effectLst/>
                <a:uLnTx/>
                <a:uFillTx/>
                <a:latin typeface="Calibri"/>
                <a:ea typeface="+mn-ea"/>
                <a:cs typeface="+mn-cs"/>
              </a:rPr>
              <a:t>variables</a:t>
            </a:r>
            <a:r>
              <a:rPr kumimoji="0" lang="pt-PT" sz="1800" b="0" i="0" u="none" strike="noStrike" kern="1200" cap="none" spc="0" normalizeH="0" noProof="0" dirty="0">
                <a:ln>
                  <a:noFill/>
                </a:ln>
                <a:solidFill>
                  <a:prstClr val="black"/>
                </a:solidFill>
                <a:effectLst/>
                <a:uLnTx/>
                <a:uFillTx/>
                <a:latin typeface="Calibri"/>
                <a:ea typeface="+mn-ea"/>
                <a:cs typeface="+mn-cs"/>
              </a:rPr>
              <a:t> </a:t>
            </a:r>
            <a:r>
              <a:rPr kumimoji="0" lang="pt-PT" sz="1800" b="0" i="0" u="none" strike="noStrike" kern="1200" cap="none" spc="0" normalizeH="0" noProof="0" dirty="0" err="1">
                <a:ln>
                  <a:noFill/>
                </a:ln>
                <a:solidFill>
                  <a:prstClr val="black"/>
                </a:solidFill>
                <a:effectLst/>
                <a:uLnTx/>
                <a:uFillTx/>
                <a:latin typeface="Calibri"/>
                <a:ea typeface="+mn-ea"/>
                <a:cs typeface="+mn-cs"/>
              </a:rPr>
              <a:t>needed</a:t>
            </a:r>
            <a:r>
              <a:rPr kumimoji="0" lang="pt-PT" sz="1800" b="0" i="0" u="none" strike="noStrike" kern="1200" cap="none" spc="0" normalizeH="0" noProof="0" dirty="0">
                <a:ln>
                  <a:noFill/>
                </a:ln>
                <a:solidFill>
                  <a:prstClr val="black"/>
                </a:solidFill>
                <a:effectLst/>
                <a:uLnTx/>
                <a:uFillTx/>
                <a:latin typeface="Calibri"/>
                <a:ea typeface="+mn-ea"/>
                <a:cs typeface="+mn-cs"/>
              </a:rPr>
              <a:t> to </a:t>
            </a:r>
            <a:r>
              <a:rPr kumimoji="0" lang="pt-PT" sz="1800" b="0" i="0" u="none" strike="noStrike" kern="1200" cap="none" spc="0" normalizeH="0" noProof="0" dirty="0" err="1">
                <a:ln>
                  <a:noFill/>
                </a:ln>
                <a:solidFill>
                  <a:prstClr val="black"/>
                </a:solidFill>
                <a:effectLst/>
                <a:uLnTx/>
                <a:uFillTx/>
                <a:latin typeface="Calibri"/>
                <a:ea typeface="+mn-ea"/>
                <a:cs typeface="+mn-cs"/>
              </a:rPr>
              <a:t>simulate</a:t>
            </a:r>
            <a:r>
              <a:rPr kumimoji="0" lang="pt-PT" sz="1800" b="0" i="0" u="none" strike="noStrike" kern="1200" cap="none" spc="0" normalizeH="0" noProof="0" dirty="0">
                <a:ln>
                  <a:noFill/>
                </a:ln>
                <a:solidFill>
                  <a:prstClr val="black"/>
                </a:solidFill>
                <a:effectLst/>
                <a:uLnTx/>
                <a:uFillTx/>
                <a:latin typeface="Calibri"/>
                <a:ea typeface="+mn-ea"/>
                <a:cs typeface="+mn-cs"/>
              </a:rPr>
              <a:t> </a:t>
            </a:r>
            <a:r>
              <a:rPr kumimoji="0" lang="pt-PT" sz="1800" b="1" i="0" u="none" strike="noStrike" kern="1200" cap="none" spc="0" normalizeH="0" baseline="0" noProof="0" dirty="0" err="1">
                <a:ln>
                  <a:noFill/>
                </a:ln>
                <a:solidFill>
                  <a:srgbClr val="008000"/>
                </a:solidFill>
                <a:effectLst/>
                <a:uLnTx/>
                <a:uFillTx/>
                <a:latin typeface="Calibri"/>
                <a:ea typeface="+mn-ea"/>
                <a:cs typeface="+mn-cs"/>
              </a:rPr>
              <a:t>diameter</a:t>
            </a:r>
            <a:r>
              <a:rPr kumimoji="0" lang="pt-PT" sz="1800" b="1" i="0" u="none" strike="noStrike" kern="1200" cap="none" spc="0" normalizeH="0" baseline="0" noProof="0" dirty="0">
                <a:ln>
                  <a:noFill/>
                </a:ln>
                <a:solidFill>
                  <a:srgbClr val="008000"/>
                </a:solidFill>
                <a:effectLst/>
                <a:uLnTx/>
                <a:uFillTx/>
                <a:latin typeface="Calibri"/>
                <a:ea typeface="+mn-ea"/>
                <a:cs typeface="+mn-cs"/>
              </a:rPr>
              <a:t> </a:t>
            </a:r>
            <a:r>
              <a:rPr kumimoji="0" lang="pt-PT" sz="1800" b="1" i="0" u="none" strike="noStrike" kern="1200" cap="none" spc="0" normalizeH="0" baseline="0" noProof="0" dirty="0" err="1">
                <a:ln>
                  <a:noFill/>
                </a:ln>
                <a:solidFill>
                  <a:srgbClr val="008000"/>
                </a:solidFill>
                <a:effectLst/>
                <a:uLnTx/>
                <a:uFillTx/>
                <a:latin typeface="Calibri"/>
                <a:ea typeface="+mn-ea"/>
                <a:cs typeface="+mn-cs"/>
              </a:rPr>
              <a:t>distribution</a:t>
            </a:r>
            <a:r>
              <a:rPr kumimoji="0" lang="pt-PT" sz="1800" i="0" u="none" strike="noStrike" kern="1200" cap="none" spc="0" normalizeH="0" baseline="0" noProof="0" dirty="0">
                <a:ln>
                  <a:noFill/>
                </a:ln>
                <a:effectLst/>
                <a:uLnTx/>
                <a:uFillTx/>
                <a:latin typeface="Calibri"/>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800" b="1" dirty="0">
                <a:solidFill>
                  <a:srgbClr val="008000"/>
                </a:solidFill>
                <a:latin typeface="Calibri"/>
              </a:rPr>
              <a:t>Volume and biomass computed from the </a:t>
            </a:r>
            <a:r>
              <a:rPr lang="en-GB" sz="1800" b="1" dirty="0" err="1">
                <a:solidFill>
                  <a:srgbClr val="008000"/>
                </a:solidFill>
                <a:latin typeface="Calibri"/>
              </a:rPr>
              <a:t>dd</a:t>
            </a:r>
            <a:endParaRPr kumimoji="0" lang="pt-PT" sz="1800" b="1" i="0" u="none" strike="noStrike" kern="1200" cap="none" spc="0" normalizeH="0" baseline="0" noProof="0" dirty="0">
              <a:ln>
                <a:noFill/>
              </a:ln>
              <a:solidFill>
                <a:srgbClr val="008000"/>
              </a:solidFill>
              <a:effectLst/>
              <a:uLnTx/>
              <a:uFillTx/>
              <a:latin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pt-PT" sz="1800" b="1" i="0" u="none" strike="noStrike" kern="1200" cap="none" spc="0" normalizeH="0" baseline="0" noProof="0" dirty="0" err="1">
                <a:ln>
                  <a:noFill/>
                </a:ln>
                <a:solidFill>
                  <a:prstClr val="black"/>
                </a:solidFill>
                <a:effectLst/>
                <a:uLnTx/>
                <a:uFillTx/>
                <a:latin typeface="Calibri"/>
                <a:ea typeface="+mn-ea"/>
                <a:cs typeface="+mn-cs"/>
              </a:rPr>
              <a:t>Competition</a:t>
            </a:r>
            <a:r>
              <a:rPr kumimoji="0" lang="pt-PT" sz="1800" b="0" i="0" u="none" strike="noStrike" kern="1200" cap="none" spc="0" normalizeH="0" baseline="0" noProof="0" dirty="0">
                <a:ln>
                  <a:noFill/>
                </a:ln>
                <a:solidFill>
                  <a:prstClr val="black"/>
                </a:solidFill>
                <a:effectLst/>
                <a:uLnTx/>
                <a:uFillTx/>
                <a:latin typeface="Calibri"/>
                <a:ea typeface="+mn-ea"/>
                <a:cs typeface="+mn-cs"/>
              </a:rPr>
              <a:t>:                   stand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density</a:t>
            </a:r>
            <a:r>
              <a:rPr kumimoji="0" lang="pt-PT" sz="1800" b="0" i="0" u="none" strike="noStrike" kern="1200" cap="none" spc="0" normalizeH="0" baseline="0" noProof="0" dirty="0">
                <a:ln>
                  <a:noFill/>
                </a:ln>
                <a:solidFill>
                  <a:prstClr val="black"/>
                </a:solidFill>
                <a:effectLst/>
                <a:uLnTx/>
                <a:uFillTx/>
                <a:latin typeface="Calibri"/>
                <a:ea typeface="+mn-ea"/>
                <a:cs typeface="+mn-cs"/>
              </a:rPr>
              <a:t> </a:t>
            </a:r>
            <a:r>
              <a:rPr kumimoji="0" lang="pt-PT" sz="1800" b="0" i="0" u="none" strike="noStrike" kern="1200" cap="none" spc="0" normalizeH="0" baseline="0" noProof="0" dirty="0" err="1">
                <a:ln>
                  <a:noFill/>
                </a:ln>
                <a:solidFill>
                  <a:prstClr val="black"/>
                </a:solidFill>
                <a:effectLst/>
                <a:uLnTx/>
                <a:uFillTx/>
                <a:latin typeface="Calibri"/>
                <a:ea typeface="+mn-ea"/>
                <a:cs typeface="+mn-cs"/>
              </a:rPr>
              <a:t>measures</a:t>
            </a:r>
            <a:endParaRPr kumimoji="0" lang="pt-PT" sz="18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t-PT"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62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a:xfrm>
            <a:off x="1415480" y="2060848"/>
            <a:ext cx="9433048" cy="1863328"/>
          </a:xfrm>
        </p:spPr>
        <p:txBody>
          <a:bodyPr/>
          <a:lstStyle/>
          <a:p>
            <a:r>
              <a:rPr lang="en-US" sz="3200" dirty="0"/>
              <a:t>Current forest models and sustainable forest management needs</a:t>
            </a:r>
            <a:endParaRPr lang="en-US" sz="3000" dirty="0"/>
          </a:p>
        </p:txBody>
      </p:sp>
    </p:spTree>
    <p:extLst>
      <p:ext uri="{BB962C8B-B14F-4D97-AF65-F5344CB8AC3E}">
        <p14:creationId xmlns:p14="http://schemas.microsoft.com/office/powerpoint/2010/main" val="36727775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GB" dirty="0"/>
              <a:t>Requirements from forest models - moving</a:t>
            </a:r>
            <a:endParaRPr lang="pt-PT" dirty="0"/>
          </a:p>
        </p:txBody>
      </p:sp>
      <p:sp>
        <p:nvSpPr>
          <p:cNvPr id="7" name="Text Placeholder 6"/>
          <p:cNvSpPr>
            <a:spLocks noGrp="1"/>
          </p:cNvSpPr>
          <p:nvPr>
            <p:ph type="body" idx="1"/>
          </p:nvPr>
        </p:nvSpPr>
        <p:spPr>
          <a:xfrm>
            <a:off x="588432" y="1218047"/>
            <a:ext cx="5386917" cy="639762"/>
          </a:xfrm>
        </p:spPr>
        <p:txBody>
          <a:bodyPr>
            <a:normAutofit/>
          </a:bodyPr>
          <a:lstStyle/>
          <a:p>
            <a:pPr algn="ctr"/>
            <a:r>
              <a:rPr lang="en-GB" sz="3200" dirty="0">
                <a:solidFill>
                  <a:srgbClr val="FF0000"/>
                </a:solidFill>
              </a:rPr>
              <a:t>FROM</a:t>
            </a:r>
            <a:endParaRPr lang="pt-PT" sz="3200" dirty="0">
              <a:solidFill>
                <a:srgbClr val="FF0000"/>
              </a:solidFill>
            </a:endParaRPr>
          </a:p>
        </p:txBody>
      </p:sp>
      <p:sp>
        <p:nvSpPr>
          <p:cNvPr id="8" name="Content Placeholder 7"/>
          <p:cNvSpPr>
            <a:spLocks noGrp="1"/>
          </p:cNvSpPr>
          <p:nvPr>
            <p:ph sz="half" idx="2"/>
          </p:nvPr>
        </p:nvSpPr>
        <p:spPr>
          <a:xfrm>
            <a:off x="609600" y="1916832"/>
            <a:ext cx="5386917" cy="3951288"/>
          </a:xfrm>
        </p:spPr>
        <p:txBody>
          <a:bodyPr/>
          <a:lstStyle/>
          <a:p>
            <a:r>
              <a:rPr lang="en-GB" dirty="0"/>
              <a:t>Stand models</a:t>
            </a:r>
          </a:p>
          <a:p>
            <a:r>
              <a:rPr lang="en-GB" dirty="0"/>
              <a:t>Empirical models</a:t>
            </a:r>
          </a:p>
          <a:p>
            <a:r>
              <a:rPr lang="en-GB" dirty="0"/>
              <a:t>Stand simulators</a:t>
            </a:r>
          </a:p>
          <a:p>
            <a:r>
              <a:rPr lang="en-GB" dirty="0"/>
              <a:t>Simple structure forests</a:t>
            </a:r>
          </a:p>
          <a:p>
            <a:r>
              <a:rPr lang="en-GB" dirty="0"/>
              <a:t>Focusing just trees</a:t>
            </a:r>
          </a:p>
          <a:p>
            <a:endParaRPr lang="en-GB" dirty="0"/>
          </a:p>
          <a:p>
            <a:r>
              <a:rPr lang="en-GB" dirty="0"/>
              <a:t>Simple output, mainly traditional stand variables and volume harvested</a:t>
            </a:r>
          </a:p>
          <a:p>
            <a:endParaRPr lang="en-GB" dirty="0"/>
          </a:p>
          <a:p>
            <a:endParaRPr lang="en-GB" dirty="0"/>
          </a:p>
          <a:p>
            <a:endParaRPr lang="pt-PT" dirty="0"/>
          </a:p>
        </p:txBody>
      </p:sp>
      <p:sp>
        <p:nvSpPr>
          <p:cNvPr id="9" name="Text Placeholder 8"/>
          <p:cNvSpPr>
            <a:spLocks noGrp="1"/>
          </p:cNvSpPr>
          <p:nvPr>
            <p:ph type="body" sz="quarter" idx="3"/>
          </p:nvPr>
        </p:nvSpPr>
        <p:spPr>
          <a:xfrm>
            <a:off x="6172200" y="1218047"/>
            <a:ext cx="5389033" cy="639762"/>
          </a:xfrm>
        </p:spPr>
        <p:txBody>
          <a:bodyPr>
            <a:normAutofit/>
          </a:bodyPr>
          <a:lstStyle/>
          <a:p>
            <a:pPr algn="ctr"/>
            <a:r>
              <a:rPr lang="en-GB" sz="3200" dirty="0">
                <a:solidFill>
                  <a:srgbClr val="FF0000"/>
                </a:solidFill>
              </a:rPr>
              <a:t>TO</a:t>
            </a:r>
            <a:endParaRPr lang="pt-PT" sz="3200" dirty="0">
              <a:solidFill>
                <a:srgbClr val="FF0000"/>
              </a:solidFill>
            </a:endParaRPr>
          </a:p>
        </p:txBody>
      </p:sp>
      <p:sp>
        <p:nvSpPr>
          <p:cNvPr id="10" name="Content Placeholder 9"/>
          <p:cNvSpPr>
            <a:spLocks noGrp="1"/>
          </p:cNvSpPr>
          <p:nvPr>
            <p:ph sz="quarter" idx="4"/>
          </p:nvPr>
        </p:nvSpPr>
        <p:spPr>
          <a:xfrm>
            <a:off x="6172200" y="1916832"/>
            <a:ext cx="5684440" cy="3951288"/>
          </a:xfrm>
        </p:spPr>
        <p:txBody>
          <a:bodyPr/>
          <a:lstStyle/>
          <a:p>
            <a:r>
              <a:rPr lang="en-GB" dirty="0"/>
              <a:t>Individual tree models</a:t>
            </a:r>
          </a:p>
          <a:p>
            <a:r>
              <a:rPr lang="en-GB" dirty="0"/>
              <a:t>Process based models</a:t>
            </a:r>
          </a:p>
          <a:p>
            <a:r>
              <a:rPr lang="en-GB" dirty="0"/>
              <a:t>Management unit simulators</a:t>
            </a:r>
          </a:p>
          <a:p>
            <a:r>
              <a:rPr lang="en-GB" dirty="0"/>
              <a:t>Complex forests (uneven and mixed)</a:t>
            </a:r>
          </a:p>
          <a:p>
            <a:r>
              <a:rPr lang="en-GB" dirty="0"/>
              <a:t>Focusing other ecosystem components (</a:t>
            </a:r>
            <a:r>
              <a:rPr lang="en-GB" dirty="0" err="1"/>
              <a:t>e.g</a:t>
            </a:r>
            <a:r>
              <a:rPr lang="en-GB" dirty="0"/>
              <a:t> shrubs, soils)</a:t>
            </a:r>
          </a:p>
          <a:p>
            <a:r>
              <a:rPr lang="en-GB" dirty="0"/>
              <a:t>Diversified </a:t>
            </a:r>
            <a:r>
              <a:rPr lang="en-GB" dirty="0" err="1"/>
              <a:t>outpus</a:t>
            </a:r>
            <a:r>
              <a:rPr lang="en-GB" dirty="0"/>
              <a:t>, including social, economic and ecological indicators</a:t>
            </a:r>
            <a:endParaRPr lang="pt-PT" dirty="0"/>
          </a:p>
        </p:txBody>
      </p:sp>
      <p:sp>
        <p:nvSpPr>
          <p:cNvPr id="11" name="Title 4"/>
          <p:cNvSpPr txBox="1">
            <a:spLocks/>
          </p:cNvSpPr>
          <p:nvPr/>
        </p:nvSpPr>
        <p:spPr>
          <a:xfrm>
            <a:off x="623392" y="5454352"/>
            <a:ext cx="10972800" cy="1215008"/>
          </a:xfrm>
          <a:prstGeom prst="rect">
            <a:avLst/>
          </a:prstGeom>
        </p:spPr>
        <p:txBody>
          <a:bodyPr vert="horz" lIns="91440" tIns="45720" rIns="91440" bIns="45720" rtlCol="0" anchor="ctr">
            <a:normAutofit/>
          </a:bodyPr>
          <a:lstStyle>
            <a:lvl1pPr algn="ctr"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a:lstStyle>
          <a:p>
            <a:pPr algn="l">
              <a:buNone/>
            </a:pPr>
            <a:r>
              <a:rPr lang="en-GB" dirty="0">
                <a:solidFill>
                  <a:srgbClr val="FF0000"/>
                </a:solidFill>
              </a:rPr>
              <a:t>Life is not easy for growth </a:t>
            </a:r>
            <a:r>
              <a:rPr lang="en-GB" dirty="0" err="1">
                <a:solidFill>
                  <a:srgbClr val="FF0000"/>
                </a:solidFill>
              </a:rPr>
              <a:t>modelers</a:t>
            </a:r>
            <a:r>
              <a:rPr lang="en-GB" dirty="0">
                <a:solidFill>
                  <a:srgbClr val="FF0000"/>
                </a:solidFill>
              </a:rPr>
              <a:t>!!</a:t>
            </a:r>
            <a:endParaRPr lang="pt-PT" dirty="0">
              <a:solidFill>
                <a:srgbClr val="FF0000"/>
              </a:solidFill>
            </a:endParaRPr>
          </a:p>
        </p:txBody>
      </p:sp>
    </p:spTree>
    <p:extLst>
      <p:ext uri="{BB962C8B-B14F-4D97-AF65-F5344CB8AC3E}">
        <p14:creationId xmlns:p14="http://schemas.microsoft.com/office/powerpoint/2010/main" val="41015622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a:t>Examples of sustainability indicators</a:t>
            </a:r>
            <a:endParaRPr lang="pt-PT" dirty="0"/>
          </a:p>
        </p:txBody>
      </p:sp>
      <p:sp>
        <p:nvSpPr>
          <p:cNvPr id="10" name="Content Placeholder 9"/>
          <p:cNvSpPr>
            <a:spLocks noGrp="1"/>
          </p:cNvSpPr>
          <p:nvPr>
            <p:ph idx="1"/>
          </p:nvPr>
        </p:nvSpPr>
        <p:spPr/>
        <p:txBody>
          <a:bodyPr/>
          <a:lstStyle/>
          <a:p>
            <a:r>
              <a:rPr lang="en-GB" dirty="0"/>
              <a:t>Economic</a:t>
            </a:r>
          </a:p>
          <a:p>
            <a:pPr lvl="1"/>
            <a:r>
              <a:rPr lang="en-US" dirty="0"/>
              <a:t>Production costs (from inside and outside FWC)</a:t>
            </a:r>
          </a:p>
          <a:p>
            <a:pPr lvl="1"/>
            <a:r>
              <a:rPr lang="en-US" dirty="0"/>
              <a:t>Labor costs</a:t>
            </a:r>
          </a:p>
          <a:p>
            <a:pPr lvl="1"/>
            <a:r>
              <a:rPr lang="en-US" dirty="0"/>
              <a:t>Gross value added </a:t>
            </a:r>
          </a:p>
          <a:p>
            <a:pPr lvl="1"/>
            <a:r>
              <a:rPr lang="en-US" dirty="0"/>
              <a:t>Total production</a:t>
            </a:r>
          </a:p>
          <a:p>
            <a:r>
              <a:rPr lang="en-GB" dirty="0"/>
              <a:t>Social</a:t>
            </a:r>
          </a:p>
          <a:p>
            <a:pPr lvl="1"/>
            <a:r>
              <a:rPr lang="en-US" dirty="0"/>
              <a:t> Wages and salaries (by gender and expertise)</a:t>
            </a:r>
          </a:p>
          <a:p>
            <a:pPr lvl="1"/>
            <a:r>
              <a:rPr lang="en-US" dirty="0"/>
              <a:t>  Employment</a:t>
            </a:r>
          </a:p>
          <a:p>
            <a:pPr lvl="1"/>
            <a:r>
              <a:rPr lang="en-US" dirty="0"/>
              <a:t>  Recreational value of forests</a:t>
            </a:r>
          </a:p>
        </p:txBody>
      </p:sp>
    </p:spTree>
    <p:extLst>
      <p:ext uri="{BB962C8B-B14F-4D97-AF65-F5344CB8AC3E}">
        <p14:creationId xmlns:p14="http://schemas.microsoft.com/office/powerpoint/2010/main" val="24800159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a:t>Examples of sustainability indicators</a:t>
            </a:r>
            <a:endParaRPr lang="pt-PT" dirty="0"/>
          </a:p>
        </p:txBody>
      </p:sp>
      <p:sp>
        <p:nvSpPr>
          <p:cNvPr id="10" name="Content Placeholder 9"/>
          <p:cNvSpPr>
            <a:spLocks noGrp="1"/>
          </p:cNvSpPr>
          <p:nvPr>
            <p:ph idx="1"/>
          </p:nvPr>
        </p:nvSpPr>
        <p:spPr/>
        <p:txBody>
          <a:bodyPr/>
          <a:lstStyle/>
          <a:p>
            <a:r>
              <a:rPr lang="en-GB" dirty="0"/>
              <a:t>Environmental</a:t>
            </a:r>
          </a:p>
          <a:p>
            <a:pPr lvl="1"/>
            <a:r>
              <a:rPr lang="en-US" dirty="0"/>
              <a:t> Forest resources (standing volume, harvested volume </a:t>
            </a:r>
            <a:r>
              <a:rPr lang="en-US" dirty="0">
                <a:latin typeface="Arial" panose="020B0604020202020204" pitchFamily="34" charset="0"/>
                <a:cs typeface="Arial" panose="020B0604020202020204" pitchFamily="34" charset="0"/>
              </a:rPr>
              <a:t>&amp;</a:t>
            </a:r>
            <a:r>
              <a:rPr lang="en-US" dirty="0"/>
              <a:t> biomass) </a:t>
            </a:r>
          </a:p>
          <a:p>
            <a:pPr lvl="1"/>
            <a:r>
              <a:rPr lang="en-US" dirty="0"/>
              <a:t> GHG balance (carbon stock, carbon sequestration &amp; carbon in products)</a:t>
            </a:r>
          </a:p>
          <a:p>
            <a:pPr lvl="1"/>
            <a:r>
              <a:rPr lang="en-US" dirty="0"/>
              <a:t> Forest area (by age classes, afforestation, deforestation, burnt area…)</a:t>
            </a:r>
          </a:p>
          <a:p>
            <a:pPr lvl="1"/>
            <a:r>
              <a:rPr lang="en-US" dirty="0"/>
              <a:t> Water use </a:t>
            </a:r>
          </a:p>
          <a:p>
            <a:pPr lvl="1"/>
            <a:r>
              <a:rPr lang="en-US" dirty="0"/>
              <a:t>Water quality</a:t>
            </a:r>
          </a:p>
          <a:p>
            <a:pPr lvl="1"/>
            <a:r>
              <a:rPr lang="en-US" dirty="0"/>
              <a:t>Erosion</a:t>
            </a:r>
          </a:p>
          <a:p>
            <a:pPr lvl="1"/>
            <a:endParaRPr lang="pt-PT" dirty="0"/>
          </a:p>
        </p:txBody>
      </p:sp>
    </p:spTree>
    <p:extLst>
      <p:ext uri="{BB962C8B-B14F-4D97-AF65-F5344CB8AC3E}">
        <p14:creationId xmlns:p14="http://schemas.microsoft.com/office/powerpoint/2010/main" val="30905827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t-PT" dirty="0" err="1"/>
              <a:t>Present</a:t>
            </a:r>
            <a:r>
              <a:rPr lang="pt-PT" dirty="0"/>
              <a:t> </a:t>
            </a:r>
            <a:r>
              <a:rPr lang="pt-PT" dirty="0" err="1"/>
              <a:t>models</a:t>
            </a:r>
            <a:r>
              <a:rPr lang="pt-PT" dirty="0"/>
              <a:t> </a:t>
            </a:r>
            <a:r>
              <a:rPr lang="pt-PT" dirty="0" err="1"/>
              <a:t>need</a:t>
            </a:r>
            <a:r>
              <a:rPr lang="pt-PT" dirty="0"/>
              <a:t> </a:t>
            </a:r>
            <a:r>
              <a:rPr lang="pt-PT" dirty="0" err="1"/>
              <a:t>improvement</a:t>
            </a:r>
            <a:endParaRPr lang="pt-PT" dirty="0"/>
          </a:p>
        </p:txBody>
      </p:sp>
      <p:sp>
        <p:nvSpPr>
          <p:cNvPr id="11266" name="Rectangle 2"/>
          <p:cNvSpPr>
            <a:spLocks noGrp="1" noChangeArrowheads="1"/>
          </p:cNvSpPr>
          <p:nvPr>
            <p:ph idx="1"/>
          </p:nvPr>
        </p:nvSpPr>
        <p:spPr/>
        <p:txBody>
          <a:bodyPr>
            <a:noAutofit/>
          </a:bodyPr>
          <a:lstStyle/>
          <a:p>
            <a:r>
              <a:rPr lang="pt-PT" altLang="pt-PT" dirty="0" err="1"/>
              <a:t>There</a:t>
            </a:r>
            <a:r>
              <a:rPr lang="pt-PT" altLang="pt-PT" dirty="0"/>
              <a:t> </a:t>
            </a:r>
            <a:r>
              <a:rPr lang="pt-PT" altLang="pt-PT" dirty="0" err="1"/>
              <a:t>is</a:t>
            </a:r>
            <a:r>
              <a:rPr lang="pt-PT" altLang="pt-PT" dirty="0"/>
              <a:t> </a:t>
            </a:r>
            <a:r>
              <a:rPr lang="pt-PT" altLang="pt-PT" dirty="0" err="1"/>
              <a:t>the</a:t>
            </a:r>
            <a:r>
              <a:rPr lang="pt-PT" altLang="pt-PT" dirty="0"/>
              <a:t> </a:t>
            </a:r>
            <a:r>
              <a:rPr lang="pt-PT" altLang="pt-PT" dirty="0" err="1"/>
              <a:t>need</a:t>
            </a:r>
            <a:r>
              <a:rPr lang="pt-PT" altLang="pt-PT" dirty="0"/>
              <a:t> for </a:t>
            </a:r>
            <a:r>
              <a:rPr lang="pt-PT" altLang="pt-PT" b="1" dirty="0">
                <a:solidFill>
                  <a:srgbClr val="008000"/>
                </a:solidFill>
              </a:rPr>
              <a:t>more </a:t>
            </a:r>
            <a:r>
              <a:rPr lang="pt-PT" altLang="pt-PT" b="1" dirty="0" err="1">
                <a:solidFill>
                  <a:srgbClr val="008000"/>
                </a:solidFill>
              </a:rPr>
              <a:t>detailed</a:t>
            </a:r>
            <a:r>
              <a:rPr lang="pt-PT" altLang="pt-PT" b="1" dirty="0">
                <a:solidFill>
                  <a:srgbClr val="008000"/>
                </a:solidFill>
              </a:rPr>
              <a:t>, </a:t>
            </a:r>
            <a:r>
              <a:rPr lang="pt-PT" altLang="pt-PT" b="1" dirty="0" err="1">
                <a:solidFill>
                  <a:srgbClr val="008000"/>
                </a:solidFill>
              </a:rPr>
              <a:t>versatile</a:t>
            </a:r>
            <a:r>
              <a:rPr lang="pt-PT" altLang="pt-PT" b="1" dirty="0">
                <a:solidFill>
                  <a:srgbClr val="008000"/>
                </a:solidFill>
              </a:rPr>
              <a:t> </a:t>
            </a:r>
            <a:r>
              <a:rPr lang="pt-PT" altLang="pt-PT" b="1" dirty="0" err="1">
                <a:solidFill>
                  <a:srgbClr val="008000"/>
                </a:solidFill>
              </a:rPr>
              <a:t>forest</a:t>
            </a:r>
            <a:r>
              <a:rPr lang="pt-PT" altLang="pt-PT" b="1" dirty="0">
                <a:solidFill>
                  <a:srgbClr val="008000"/>
                </a:solidFill>
              </a:rPr>
              <a:t> </a:t>
            </a:r>
            <a:r>
              <a:rPr lang="pt-PT" altLang="pt-PT" b="1" dirty="0" err="1">
                <a:solidFill>
                  <a:srgbClr val="008000"/>
                </a:solidFill>
              </a:rPr>
              <a:t>growth</a:t>
            </a:r>
            <a:r>
              <a:rPr lang="pt-PT" altLang="pt-PT" b="1" dirty="0">
                <a:solidFill>
                  <a:srgbClr val="008000"/>
                </a:solidFill>
              </a:rPr>
              <a:t> </a:t>
            </a:r>
            <a:r>
              <a:rPr lang="pt-PT" altLang="pt-PT" b="1" dirty="0" err="1">
                <a:solidFill>
                  <a:srgbClr val="008000"/>
                </a:solidFill>
              </a:rPr>
              <a:t>models</a:t>
            </a:r>
            <a:r>
              <a:rPr lang="pt-PT" altLang="pt-PT" dirty="0"/>
              <a:t> </a:t>
            </a:r>
            <a:r>
              <a:rPr lang="en-US" altLang="pt-PT" dirty="0"/>
              <a:t>that </a:t>
            </a:r>
          </a:p>
          <a:p>
            <a:pPr lvl="1"/>
            <a:r>
              <a:rPr lang="en-US" altLang="pt-PT" dirty="0"/>
              <a:t>can work using readily available forest inventory data as input</a:t>
            </a:r>
          </a:p>
          <a:p>
            <a:pPr lvl="1"/>
            <a:r>
              <a:rPr lang="en-US" altLang="pt-PT" dirty="0"/>
              <a:t>are able to give good predictions under climate change</a:t>
            </a:r>
          </a:p>
          <a:p>
            <a:pPr lvl="1"/>
            <a:r>
              <a:rPr lang="en-US" altLang="pt-PT" dirty="0"/>
              <a:t>take into account the genetics of the plant material</a:t>
            </a:r>
          </a:p>
          <a:p>
            <a:pPr lvl="1"/>
            <a:r>
              <a:rPr lang="en-US" altLang="pt-PT" dirty="0"/>
              <a:t>provide information on the effect of different </a:t>
            </a:r>
            <a:r>
              <a:rPr lang="en-US" altLang="pt-PT" dirty="0" err="1"/>
              <a:t>silvicultural</a:t>
            </a:r>
            <a:r>
              <a:rPr lang="en-US" altLang="pt-PT" dirty="0"/>
              <a:t> alternatives not only on tree growth but also on other forest products and services (indicators of MSFM)</a:t>
            </a:r>
          </a:p>
          <a:p>
            <a:pPr lvl="1"/>
            <a:r>
              <a:rPr lang="en-US" altLang="pt-PT" dirty="0"/>
              <a:t>provide reliable information on stand structure and wood quality</a:t>
            </a:r>
          </a:p>
          <a:p>
            <a:pPr lvl="1"/>
            <a:r>
              <a:rPr lang="en-US" altLang="pt-PT" dirty="0"/>
              <a:t>account for the possible occurrence of several damages</a:t>
            </a:r>
          </a:p>
          <a:p>
            <a:endParaRPr lang="pt-PT" altLang="pt-PT" dirty="0"/>
          </a:p>
          <a:p>
            <a:endParaRPr lang="pt-PT" altLang="pt-PT" dirty="0"/>
          </a:p>
        </p:txBody>
      </p:sp>
    </p:spTree>
    <p:extLst>
      <p:ext uri="{BB962C8B-B14F-4D97-AF65-F5344CB8AC3E}">
        <p14:creationId xmlns:p14="http://schemas.microsoft.com/office/powerpoint/2010/main" val="35407706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wipe(left)">
                                      <p:cBhvr>
                                        <p:cTn id="7" dur="500"/>
                                        <p:tgtEl>
                                          <p:spTgt spid="112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66">
                                            <p:txEl>
                                              <p:pRg st="1" end="1"/>
                                            </p:txEl>
                                          </p:spTgt>
                                        </p:tgtEl>
                                        <p:attrNameLst>
                                          <p:attrName>style.visibility</p:attrName>
                                        </p:attrNameLst>
                                      </p:cBhvr>
                                      <p:to>
                                        <p:strVal val="visible"/>
                                      </p:to>
                                    </p:set>
                                    <p:animEffect transition="in" filter="wipe(left)">
                                      <p:cBhvr>
                                        <p:cTn id="12" dur="500"/>
                                        <p:tgtEl>
                                          <p:spTgt spid="112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266">
                                            <p:txEl>
                                              <p:pRg st="2" end="2"/>
                                            </p:txEl>
                                          </p:spTgt>
                                        </p:tgtEl>
                                        <p:attrNameLst>
                                          <p:attrName>style.visibility</p:attrName>
                                        </p:attrNameLst>
                                      </p:cBhvr>
                                      <p:to>
                                        <p:strVal val="visible"/>
                                      </p:to>
                                    </p:set>
                                    <p:animEffect transition="in" filter="wipe(left)">
                                      <p:cBhvr>
                                        <p:cTn id="17" dur="500"/>
                                        <p:tgtEl>
                                          <p:spTgt spid="112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266">
                                            <p:txEl>
                                              <p:pRg st="3" end="3"/>
                                            </p:txEl>
                                          </p:spTgt>
                                        </p:tgtEl>
                                        <p:attrNameLst>
                                          <p:attrName>style.visibility</p:attrName>
                                        </p:attrNameLst>
                                      </p:cBhvr>
                                      <p:to>
                                        <p:strVal val="visible"/>
                                      </p:to>
                                    </p:set>
                                    <p:animEffect transition="in" filter="wipe(left)">
                                      <p:cBhvr>
                                        <p:cTn id="22" dur="500"/>
                                        <p:tgtEl>
                                          <p:spTgt spid="112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266">
                                            <p:txEl>
                                              <p:pRg st="4" end="4"/>
                                            </p:txEl>
                                          </p:spTgt>
                                        </p:tgtEl>
                                        <p:attrNameLst>
                                          <p:attrName>style.visibility</p:attrName>
                                        </p:attrNameLst>
                                      </p:cBhvr>
                                      <p:to>
                                        <p:strVal val="visible"/>
                                      </p:to>
                                    </p:set>
                                    <p:animEffect transition="in" filter="wipe(left)">
                                      <p:cBhvr>
                                        <p:cTn id="27" dur="500"/>
                                        <p:tgtEl>
                                          <p:spTgt spid="1126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266">
                                            <p:txEl>
                                              <p:pRg st="5" end="5"/>
                                            </p:txEl>
                                          </p:spTgt>
                                        </p:tgtEl>
                                        <p:attrNameLst>
                                          <p:attrName>style.visibility</p:attrName>
                                        </p:attrNameLst>
                                      </p:cBhvr>
                                      <p:to>
                                        <p:strVal val="visible"/>
                                      </p:to>
                                    </p:set>
                                    <p:animEffect transition="in" filter="wipe(left)">
                                      <p:cBhvr>
                                        <p:cTn id="32" dur="500"/>
                                        <p:tgtEl>
                                          <p:spTgt spid="1126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266">
                                            <p:txEl>
                                              <p:pRg st="6" end="6"/>
                                            </p:txEl>
                                          </p:spTgt>
                                        </p:tgtEl>
                                        <p:attrNameLst>
                                          <p:attrName>style.visibility</p:attrName>
                                        </p:attrNameLst>
                                      </p:cBhvr>
                                      <p:to>
                                        <p:strVal val="visible"/>
                                      </p:to>
                                    </p:set>
                                    <p:animEffect transition="in" filter="wipe(left)">
                                      <p:cBhvr>
                                        <p:cTn id="37" dur="500"/>
                                        <p:tgtEl>
                                          <p:spTgt spid="1126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Present models need improvement</a:t>
            </a:r>
            <a:endParaRPr lang="pt-PT" dirty="0"/>
          </a:p>
        </p:txBody>
      </p:sp>
      <p:sp>
        <p:nvSpPr>
          <p:cNvPr id="149506" name="Rectangle 2"/>
          <p:cNvSpPr>
            <a:spLocks noGrp="1" noChangeArrowheads="1"/>
          </p:cNvSpPr>
          <p:nvPr>
            <p:ph idx="1"/>
          </p:nvPr>
        </p:nvSpPr>
        <p:spPr/>
        <p:txBody>
          <a:bodyPr>
            <a:normAutofit lnSpcReduction="10000"/>
          </a:bodyPr>
          <a:lstStyle/>
          <a:p>
            <a:r>
              <a:rPr lang="pt-PT" altLang="pt-PT" dirty="0" err="1"/>
              <a:t>Current</a:t>
            </a:r>
            <a:r>
              <a:rPr lang="pt-PT" altLang="pt-PT" dirty="0"/>
              <a:t> </a:t>
            </a:r>
            <a:r>
              <a:rPr lang="pt-PT" altLang="pt-PT" dirty="0" err="1"/>
              <a:t>models</a:t>
            </a:r>
            <a:r>
              <a:rPr lang="pt-PT" altLang="pt-PT" dirty="0"/>
              <a:t>:</a:t>
            </a:r>
          </a:p>
          <a:p>
            <a:pPr lvl="1"/>
            <a:r>
              <a:rPr lang="en-US" altLang="pt-PT" dirty="0"/>
              <a:t>Do not include risk assessment such as storm damage, fire, pests and diseases</a:t>
            </a:r>
          </a:p>
          <a:p>
            <a:pPr lvl="1"/>
            <a:r>
              <a:rPr lang="en-US" altLang="pt-PT" dirty="0"/>
              <a:t>Concentrate output on the development of trees (do not give output on the impact of forests and forest management on soils and water use, biodiversity, recreational and amenity values, </a:t>
            </a:r>
            <a:r>
              <a:rPr lang="en-US" altLang="pt-PT" dirty="0" err="1"/>
              <a:t>etc</a:t>
            </a:r>
            <a:r>
              <a:rPr lang="en-US" altLang="pt-PT" dirty="0"/>
              <a:t>)</a:t>
            </a:r>
          </a:p>
          <a:p>
            <a:pPr lvl="1"/>
            <a:r>
              <a:rPr lang="en-US" altLang="pt-PT" dirty="0"/>
              <a:t>Do not simulate wood quality</a:t>
            </a:r>
          </a:p>
          <a:p>
            <a:pPr lvl="1"/>
            <a:r>
              <a:rPr lang="en-US" altLang="pt-PT" dirty="0"/>
              <a:t>Do not simulate the impact of genetic improvement</a:t>
            </a:r>
          </a:p>
          <a:p>
            <a:pPr lvl="1"/>
            <a:endParaRPr lang="en-US" altLang="pt-PT" dirty="0"/>
          </a:p>
          <a:p>
            <a:r>
              <a:rPr lang="en-US" altLang="pt-PT" dirty="0"/>
              <a:t>There are models covering some of these aspects but generally these aspects are not covered</a:t>
            </a:r>
            <a:endParaRPr lang="pt-PT" altLang="pt-PT" dirty="0"/>
          </a:p>
        </p:txBody>
      </p:sp>
    </p:spTree>
    <p:extLst>
      <p:ext uri="{BB962C8B-B14F-4D97-AF65-F5344CB8AC3E}">
        <p14:creationId xmlns:p14="http://schemas.microsoft.com/office/powerpoint/2010/main" val="31514070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9506">
                                            <p:txEl>
                                              <p:pRg st="0" end="0"/>
                                            </p:txEl>
                                          </p:spTgt>
                                        </p:tgtEl>
                                        <p:attrNameLst>
                                          <p:attrName>style.visibility</p:attrName>
                                        </p:attrNameLst>
                                      </p:cBhvr>
                                      <p:to>
                                        <p:strVal val="visible"/>
                                      </p:to>
                                    </p:set>
                                    <p:animEffect transition="in" filter="wipe(left)">
                                      <p:cBhvr>
                                        <p:cTn id="7" dur="500"/>
                                        <p:tgtEl>
                                          <p:spTgt spid="1495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49506">
                                            <p:txEl>
                                              <p:pRg st="1" end="1"/>
                                            </p:txEl>
                                          </p:spTgt>
                                        </p:tgtEl>
                                        <p:attrNameLst>
                                          <p:attrName>style.visibility</p:attrName>
                                        </p:attrNameLst>
                                      </p:cBhvr>
                                      <p:to>
                                        <p:strVal val="visible"/>
                                      </p:to>
                                    </p:set>
                                    <p:animEffect transition="in" filter="wipe(left)">
                                      <p:cBhvr>
                                        <p:cTn id="12" dur="500"/>
                                        <p:tgtEl>
                                          <p:spTgt spid="14950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49506">
                                            <p:txEl>
                                              <p:pRg st="2" end="2"/>
                                            </p:txEl>
                                          </p:spTgt>
                                        </p:tgtEl>
                                        <p:attrNameLst>
                                          <p:attrName>style.visibility</p:attrName>
                                        </p:attrNameLst>
                                      </p:cBhvr>
                                      <p:to>
                                        <p:strVal val="visible"/>
                                      </p:to>
                                    </p:set>
                                    <p:animEffect transition="in" filter="wipe(left)">
                                      <p:cBhvr>
                                        <p:cTn id="17" dur="500"/>
                                        <p:tgtEl>
                                          <p:spTgt spid="1495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9506">
                                            <p:txEl>
                                              <p:pRg st="3" end="3"/>
                                            </p:txEl>
                                          </p:spTgt>
                                        </p:tgtEl>
                                        <p:attrNameLst>
                                          <p:attrName>style.visibility</p:attrName>
                                        </p:attrNameLst>
                                      </p:cBhvr>
                                      <p:to>
                                        <p:strVal val="visible"/>
                                      </p:to>
                                    </p:set>
                                    <p:animEffect transition="in" filter="wipe(left)">
                                      <p:cBhvr>
                                        <p:cTn id="22" dur="500"/>
                                        <p:tgtEl>
                                          <p:spTgt spid="14950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49506">
                                            <p:txEl>
                                              <p:pRg st="4" end="4"/>
                                            </p:txEl>
                                          </p:spTgt>
                                        </p:tgtEl>
                                        <p:attrNameLst>
                                          <p:attrName>style.visibility</p:attrName>
                                        </p:attrNameLst>
                                      </p:cBhvr>
                                      <p:to>
                                        <p:strVal val="visible"/>
                                      </p:to>
                                    </p:set>
                                    <p:animEffect transition="in" filter="wipe(left)">
                                      <p:cBhvr>
                                        <p:cTn id="27" dur="500"/>
                                        <p:tgtEl>
                                          <p:spTgt spid="14950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9506">
                                            <p:txEl>
                                              <p:pRg st="6" end="6"/>
                                            </p:txEl>
                                          </p:spTgt>
                                        </p:tgtEl>
                                        <p:attrNameLst>
                                          <p:attrName>style.visibility</p:attrName>
                                        </p:attrNameLst>
                                      </p:cBhvr>
                                      <p:to>
                                        <p:strVal val="visible"/>
                                      </p:to>
                                    </p:set>
                                    <p:animEffect transition="in" filter="wipe(left)">
                                      <p:cBhvr>
                                        <p:cTn id="32" dur="500"/>
                                        <p:tgtEl>
                                          <p:spTgt spid="1495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GB" dirty="0"/>
              <a:t>Present models need improvement</a:t>
            </a:r>
            <a:endParaRPr lang="pt-PT" dirty="0"/>
          </a:p>
        </p:txBody>
      </p:sp>
      <p:sp>
        <p:nvSpPr>
          <p:cNvPr id="148482" name="Rectangle 2"/>
          <p:cNvSpPr>
            <a:spLocks noGrp="1" noChangeArrowheads="1"/>
          </p:cNvSpPr>
          <p:nvPr>
            <p:ph idx="1"/>
          </p:nvPr>
        </p:nvSpPr>
        <p:spPr/>
        <p:txBody>
          <a:bodyPr>
            <a:noAutofit/>
          </a:bodyPr>
          <a:lstStyle/>
          <a:p>
            <a:pPr lvl="1"/>
            <a:r>
              <a:rPr lang="en-US" altLang="pt-PT" sz="2800" dirty="0">
                <a:latin typeface="Trebuchet MS" panose="020B0603020202020204" pitchFamily="34" charset="0"/>
              </a:rPr>
              <a:t>Scientifically there is the need to </a:t>
            </a:r>
            <a:r>
              <a:rPr lang="en-US" altLang="pt-PT" sz="2800" dirty="0">
                <a:solidFill>
                  <a:srgbClr val="008000"/>
                </a:solidFill>
                <a:latin typeface="Trebuchet MS" panose="020B0603020202020204" pitchFamily="34" charset="0"/>
              </a:rPr>
              <a:t>improve the knowledge of the forest ecosystems</a:t>
            </a:r>
            <a:r>
              <a:rPr lang="en-US" altLang="pt-PT" sz="2800" dirty="0">
                <a:latin typeface="Trebuchet MS" panose="020B0603020202020204" pitchFamily="34" charset="0"/>
              </a:rPr>
              <a:t> to be able to predict stand growth and forest development under changing environmental and managerial conditions</a:t>
            </a:r>
          </a:p>
          <a:p>
            <a:pPr lvl="1"/>
            <a:r>
              <a:rPr lang="en-US" altLang="pt-PT" sz="2800" dirty="0">
                <a:latin typeface="Trebuchet MS" panose="020B0603020202020204" pitchFamily="34" charset="0"/>
              </a:rPr>
              <a:t>For forestry practice</a:t>
            </a:r>
          </a:p>
          <a:p>
            <a:pPr lvl="2"/>
            <a:r>
              <a:rPr lang="en-US" altLang="pt-PT" sz="2400" dirty="0">
                <a:latin typeface="Trebuchet MS" panose="020B0603020202020204" pitchFamily="34" charset="0"/>
              </a:rPr>
              <a:t>there is the need to improve output quality regarding the level of detail as well as the accuracy of predictions</a:t>
            </a:r>
          </a:p>
          <a:p>
            <a:pPr lvl="2"/>
            <a:r>
              <a:rPr lang="en-US" altLang="pt-PT" sz="2400" dirty="0">
                <a:latin typeface="Trebuchet MS" panose="020B0603020202020204" pitchFamily="34" charset="0"/>
              </a:rPr>
              <a:t>for instance good information on stand structure is essential to assess wood quality or to evaluate harvesting procedures and costs</a:t>
            </a:r>
            <a:endParaRPr lang="pt-PT" altLang="pt-PT" sz="2400" dirty="0">
              <a:latin typeface="Trebuchet MS" panose="020B0603020202020204" pitchFamily="34" charset="0"/>
            </a:endParaRPr>
          </a:p>
        </p:txBody>
      </p:sp>
    </p:spTree>
    <p:extLst>
      <p:ext uri="{BB962C8B-B14F-4D97-AF65-F5344CB8AC3E}">
        <p14:creationId xmlns:p14="http://schemas.microsoft.com/office/powerpoint/2010/main" val="38242411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8482">
                                            <p:txEl>
                                              <p:pRg st="0" end="0"/>
                                            </p:txEl>
                                          </p:spTgt>
                                        </p:tgtEl>
                                        <p:attrNameLst>
                                          <p:attrName>style.visibility</p:attrName>
                                        </p:attrNameLst>
                                      </p:cBhvr>
                                      <p:to>
                                        <p:strVal val="visible"/>
                                      </p:to>
                                    </p:set>
                                    <p:animEffect transition="in" filter="wipe(left)">
                                      <p:cBhvr>
                                        <p:cTn id="7" dur="500"/>
                                        <p:tgtEl>
                                          <p:spTgt spid="1484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48482">
                                            <p:txEl>
                                              <p:pRg st="1" end="1"/>
                                            </p:txEl>
                                          </p:spTgt>
                                        </p:tgtEl>
                                        <p:attrNameLst>
                                          <p:attrName>style.visibility</p:attrName>
                                        </p:attrNameLst>
                                      </p:cBhvr>
                                      <p:to>
                                        <p:strVal val="visible"/>
                                      </p:to>
                                    </p:set>
                                    <p:animEffect transition="in" filter="wipe(left)">
                                      <p:cBhvr>
                                        <p:cTn id="12" dur="500"/>
                                        <p:tgtEl>
                                          <p:spTgt spid="1484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8482">
                                            <p:txEl>
                                              <p:pRg st="2" end="2"/>
                                            </p:txEl>
                                          </p:spTgt>
                                        </p:tgtEl>
                                        <p:attrNameLst>
                                          <p:attrName>style.visibility</p:attrName>
                                        </p:attrNameLst>
                                      </p:cBhvr>
                                      <p:to>
                                        <p:strVal val="visible"/>
                                      </p:to>
                                    </p:set>
                                    <p:animEffect transition="in" filter="wipe(left)">
                                      <p:cBhvr>
                                        <p:cTn id="17" dur="500"/>
                                        <p:tgtEl>
                                          <p:spTgt spid="1484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8482">
                                            <p:txEl>
                                              <p:pRg st="3" end="3"/>
                                            </p:txEl>
                                          </p:spTgt>
                                        </p:tgtEl>
                                        <p:attrNameLst>
                                          <p:attrName>style.visibility</p:attrName>
                                        </p:attrNameLst>
                                      </p:cBhvr>
                                      <p:to>
                                        <p:strVal val="visible"/>
                                      </p:to>
                                    </p:set>
                                    <p:animEffect transition="in" filter="wipe(left)">
                                      <p:cBhvr>
                                        <p:cTn id="22" dur="500"/>
                                        <p:tgtEl>
                                          <p:spTgt spid="1484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40" name="AutoShape 4"/>
          <p:cNvSpPr>
            <a:spLocks noChangeArrowheads="1"/>
          </p:cNvSpPr>
          <p:nvPr/>
        </p:nvSpPr>
        <p:spPr bwMode="auto">
          <a:xfrm>
            <a:off x="5638800" y="1844080"/>
            <a:ext cx="596900" cy="901700"/>
          </a:xfrm>
          <a:prstGeom prst="downArrow">
            <a:avLst>
              <a:gd name="adj1" fmla="val 50000"/>
              <a:gd name="adj2" fmla="val 75539"/>
            </a:avLst>
          </a:prstGeom>
          <a:solidFill>
            <a:srgbClr val="008000"/>
          </a:solidFill>
          <a:ln w="1270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98341" name="Group 5"/>
          <p:cNvGrpSpPr>
            <a:grpSpLocks/>
          </p:cNvGrpSpPr>
          <p:nvPr/>
        </p:nvGrpSpPr>
        <p:grpSpPr bwMode="auto">
          <a:xfrm>
            <a:off x="3581400" y="548680"/>
            <a:ext cx="4927600" cy="1143000"/>
            <a:chOff x="1296" y="1392"/>
            <a:chExt cx="3024" cy="720"/>
          </a:xfrm>
        </p:grpSpPr>
        <p:sp>
          <p:nvSpPr>
            <p:cNvPr id="398342" name="Rectangle 6"/>
            <p:cNvSpPr>
              <a:spLocks noChangeArrowheads="1"/>
            </p:cNvSpPr>
            <p:nvPr/>
          </p:nvSpPr>
          <p:spPr bwMode="auto">
            <a:xfrm>
              <a:off x="1296" y="1392"/>
              <a:ext cx="3024" cy="720"/>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lstStyle/>
            <a:p>
              <a:endParaRPr lang="en-GB">
                <a:latin typeface="Trebuchet MS" panose="020B0603020202020204" pitchFamily="34" charset="0"/>
              </a:endParaRPr>
            </a:p>
          </p:txBody>
        </p:sp>
        <p:sp>
          <p:nvSpPr>
            <p:cNvPr id="398343" name="Text Box 7"/>
            <p:cNvSpPr txBox="1">
              <a:spLocks noChangeArrowheads="1"/>
            </p:cNvSpPr>
            <p:nvPr/>
          </p:nvSpPr>
          <p:spPr bwMode="auto">
            <a:xfrm>
              <a:off x="1440" y="1506"/>
              <a:ext cx="2752" cy="54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anchor="ctr">
              <a:spAutoFit/>
            </a:bodyPr>
            <a:lstStyle/>
            <a:p>
              <a:pPr algn="ctr">
                <a:lnSpc>
                  <a:spcPct val="90000"/>
                </a:lnSpc>
                <a:spcBef>
                  <a:spcPct val="50000"/>
                </a:spcBef>
              </a:pPr>
              <a:r>
                <a:rPr lang="en-GB" sz="2800" dirty="0">
                  <a:solidFill>
                    <a:srgbClr val="008000"/>
                  </a:solidFill>
                  <a:latin typeface="Trebuchet MS" panose="020B0603020202020204" pitchFamily="34" charset="0"/>
                </a:rPr>
                <a:t>Forest management decisions</a:t>
              </a:r>
            </a:p>
          </p:txBody>
        </p:sp>
      </p:grpSp>
      <p:grpSp>
        <p:nvGrpSpPr>
          <p:cNvPr id="398344" name="Group 8"/>
          <p:cNvGrpSpPr>
            <a:grpSpLocks/>
          </p:cNvGrpSpPr>
          <p:nvPr/>
        </p:nvGrpSpPr>
        <p:grpSpPr bwMode="auto">
          <a:xfrm>
            <a:off x="3581401" y="2834680"/>
            <a:ext cx="4886325" cy="1676400"/>
            <a:chOff x="1344" y="2832"/>
            <a:chExt cx="3024" cy="1056"/>
          </a:xfrm>
        </p:grpSpPr>
        <p:sp>
          <p:nvSpPr>
            <p:cNvPr id="398345" name="Rectangle 9"/>
            <p:cNvSpPr>
              <a:spLocks noChangeArrowheads="1"/>
            </p:cNvSpPr>
            <p:nvPr/>
          </p:nvSpPr>
          <p:spPr bwMode="auto">
            <a:xfrm>
              <a:off x="1344" y="2832"/>
              <a:ext cx="3024" cy="1056"/>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lstStyle/>
            <a:p>
              <a:endParaRPr lang="en-GB">
                <a:latin typeface="Trebuchet MS" panose="020B0603020202020204" pitchFamily="34" charset="0"/>
              </a:endParaRPr>
            </a:p>
          </p:txBody>
        </p:sp>
        <p:sp>
          <p:nvSpPr>
            <p:cNvPr id="398346" name="Text Box 10"/>
            <p:cNvSpPr txBox="1">
              <a:spLocks noChangeArrowheads="1"/>
            </p:cNvSpPr>
            <p:nvPr/>
          </p:nvSpPr>
          <p:spPr bwMode="auto">
            <a:xfrm>
              <a:off x="1445" y="2943"/>
              <a:ext cx="2752" cy="7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anchor="ctr">
              <a:spAutoFit/>
            </a:bodyPr>
            <a:lstStyle/>
            <a:p>
              <a:pPr algn="ctr">
                <a:lnSpc>
                  <a:spcPct val="90000"/>
                </a:lnSpc>
                <a:spcBef>
                  <a:spcPct val="50000"/>
                </a:spcBef>
              </a:pPr>
              <a:r>
                <a:rPr lang="en-GB" sz="2000" dirty="0">
                  <a:solidFill>
                    <a:srgbClr val="008000"/>
                  </a:solidFill>
                  <a:latin typeface="Trebuchet MS" panose="020B0603020202020204" pitchFamily="34" charset="0"/>
                </a:rPr>
                <a:t>The need to evaluate, on the long term, the impact of alternative management options under a changing environment</a:t>
              </a:r>
            </a:p>
          </p:txBody>
        </p:sp>
      </p:grpSp>
      <p:sp>
        <p:nvSpPr>
          <p:cNvPr id="10" name="AutoShape 4"/>
          <p:cNvSpPr>
            <a:spLocks noChangeArrowheads="1"/>
          </p:cNvSpPr>
          <p:nvPr/>
        </p:nvSpPr>
        <p:spPr bwMode="auto">
          <a:xfrm>
            <a:off x="5591944" y="4615532"/>
            <a:ext cx="596900" cy="901700"/>
          </a:xfrm>
          <a:prstGeom prst="downArrow">
            <a:avLst>
              <a:gd name="adj1" fmla="val 50000"/>
              <a:gd name="adj2" fmla="val 75539"/>
            </a:avLst>
          </a:prstGeom>
          <a:solidFill>
            <a:srgbClr val="008000"/>
          </a:solidFill>
          <a:ln w="1270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1" name="Group 5"/>
          <p:cNvGrpSpPr>
            <a:grpSpLocks/>
          </p:cNvGrpSpPr>
          <p:nvPr/>
        </p:nvGrpSpPr>
        <p:grpSpPr bwMode="auto">
          <a:xfrm>
            <a:off x="3503712" y="5454353"/>
            <a:ext cx="4927600" cy="1158875"/>
            <a:chOff x="1296" y="1392"/>
            <a:chExt cx="3024" cy="730"/>
          </a:xfrm>
          <a:noFill/>
        </p:grpSpPr>
        <p:sp>
          <p:nvSpPr>
            <p:cNvPr id="12" name="Rectangle 6"/>
            <p:cNvSpPr>
              <a:spLocks noChangeArrowheads="1"/>
            </p:cNvSpPr>
            <p:nvPr/>
          </p:nvSpPr>
          <p:spPr bwMode="auto">
            <a:xfrm>
              <a:off x="1296" y="1392"/>
              <a:ext cx="3024" cy="720"/>
            </a:xfrm>
            <a:prstGeom prst="rect">
              <a:avLst/>
            </a:prstGeom>
            <a:grpFill/>
            <a:ln w="57150">
              <a:noFill/>
              <a:miter lim="800000"/>
              <a:headEnd/>
              <a:tailEnd/>
            </a:ln>
            <a:effectLst/>
            <a:extLs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wrap="none" anchor="ctr"/>
            <a:lstStyle/>
            <a:p>
              <a:endParaRPr lang="en-GB" sz="2400">
                <a:latin typeface="Trebuchet MS" panose="020B0603020202020204" pitchFamily="34" charset="0"/>
              </a:endParaRPr>
            </a:p>
          </p:txBody>
        </p:sp>
        <p:sp>
          <p:nvSpPr>
            <p:cNvPr id="13" name="Text Box 7"/>
            <p:cNvSpPr txBox="1">
              <a:spLocks noChangeArrowheads="1"/>
            </p:cNvSpPr>
            <p:nvPr/>
          </p:nvSpPr>
          <p:spPr bwMode="auto">
            <a:xfrm>
              <a:off x="1440" y="1436"/>
              <a:ext cx="2752" cy="686"/>
            </a:xfrm>
            <a:prstGeom prst="rect">
              <a:avLst/>
            </a:prstGeom>
            <a:grpFill/>
            <a:ln w="9525">
              <a:solidFill>
                <a:schemeClr val="bg1"/>
              </a:solidFill>
              <a:miter lim="800000"/>
              <a:headEnd/>
              <a:tailEnd/>
            </a:ln>
            <a:effectLst/>
            <a:extLst>
              <a:ext uri="{AF507438-7753-43E0-B8FC-AC1667EBCBE1}">
                <a14:hiddenEffects xmlns:a14="http://schemas.microsoft.com/office/drawing/2010/main">
                  <a:effectLst>
                    <a:outerShdw dist="563972" dir="14049741" sx="125000" sy="125000" algn="tl" rotWithShape="0">
                      <a:srgbClr val="C7DFD3"/>
                    </a:outerShdw>
                  </a:effectLst>
                </a14:hiddenEffects>
              </a:ext>
            </a:extLst>
          </p:spPr>
          <p:txBody>
            <a:bodyPr anchor="ctr">
              <a:spAutoFit/>
            </a:bodyPr>
            <a:lstStyle/>
            <a:p>
              <a:pPr algn="ctr">
                <a:lnSpc>
                  <a:spcPct val="90000"/>
                </a:lnSpc>
                <a:spcBef>
                  <a:spcPct val="50000"/>
                </a:spcBef>
              </a:pPr>
              <a:r>
                <a:rPr lang="en-GB" sz="3600" b="1" dirty="0">
                  <a:solidFill>
                    <a:srgbClr val="008000"/>
                  </a:solidFill>
                  <a:latin typeface="Trebuchet MS" panose="020B0603020202020204" pitchFamily="34" charset="0"/>
                </a:rPr>
                <a:t>FOREST GROWTH MODELS</a:t>
              </a:r>
            </a:p>
          </p:txBody>
        </p:sp>
      </p:grpSp>
    </p:spTree>
    <p:extLst>
      <p:ext uri="{BB962C8B-B14F-4D97-AF65-F5344CB8AC3E}">
        <p14:creationId xmlns:p14="http://schemas.microsoft.com/office/powerpoint/2010/main" val="24115706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98341"/>
                                        </p:tgtEl>
                                        <p:attrNameLst>
                                          <p:attrName>style.visibility</p:attrName>
                                        </p:attrNameLst>
                                      </p:cBhvr>
                                      <p:to>
                                        <p:strVal val="visible"/>
                                      </p:to>
                                    </p:set>
                                    <p:animEffect transition="in" filter="box(out)">
                                      <p:cBhvr>
                                        <p:cTn id="7" dur="500"/>
                                        <p:tgtEl>
                                          <p:spTgt spid="3983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9834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nodeType="clickEffect">
                                  <p:stCondLst>
                                    <p:cond delay="0"/>
                                  </p:stCondLst>
                                  <p:childTnLst>
                                    <p:set>
                                      <p:cBhvr>
                                        <p:cTn id="15" dur="1" fill="hold">
                                          <p:stCondLst>
                                            <p:cond delay="0"/>
                                          </p:stCondLst>
                                        </p:cTn>
                                        <p:tgtEl>
                                          <p:spTgt spid="398344"/>
                                        </p:tgtEl>
                                        <p:attrNameLst>
                                          <p:attrName>style.visibility</p:attrName>
                                        </p:attrNameLst>
                                      </p:cBhvr>
                                      <p:to>
                                        <p:strVal val="visible"/>
                                      </p:to>
                                    </p:set>
                                    <p:animEffect transition="in" filter="box(out)">
                                      <p:cBhvr>
                                        <p:cTn id="16" dur="500"/>
                                        <p:tgtEl>
                                          <p:spTgt spid="39834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ox(ou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0" grpId="0" animBg="1"/>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a:t>The need to use MU forest simulators </a:t>
            </a:r>
            <a:endParaRPr lang="pt-PT" dirty="0"/>
          </a:p>
        </p:txBody>
      </p:sp>
      <p:sp>
        <p:nvSpPr>
          <p:cNvPr id="8" name="Content Placeholder 7"/>
          <p:cNvSpPr>
            <a:spLocks noGrp="1"/>
          </p:cNvSpPr>
          <p:nvPr>
            <p:ph idx="1"/>
          </p:nvPr>
        </p:nvSpPr>
        <p:spPr/>
        <p:txBody>
          <a:bodyPr/>
          <a:lstStyle/>
          <a:p>
            <a:r>
              <a:rPr lang="en-GB" dirty="0"/>
              <a:t>For instance modelling fire impacts includes several steps</a:t>
            </a:r>
          </a:p>
          <a:p>
            <a:pPr lvl="1"/>
            <a:r>
              <a:rPr lang="en-GB" dirty="0"/>
              <a:t>Predicting the probability of occurrence</a:t>
            </a:r>
          </a:p>
          <a:p>
            <a:pPr lvl="1"/>
            <a:r>
              <a:rPr lang="en-GB" dirty="0"/>
              <a:t>Once it occurs, predict the “propagation of the risk”</a:t>
            </a:r>
          </a:p>
          <a:p>
            <a:pPr lvl="1"/>
            <a:r>
              <a:rPr lang="en-GB" dirty="0"/>
              <a:t>Predict the impact (tree death, decrease in productivity, </a:t>
            </a:r>
            <a:r>
              <a:rPr lang="en-GB" dirty="0" err="1"/>
              <a:t>etc</a:t>
            </a:r>
            <a:r>
              <a:rPr lang="en-GB" dirty="0"/>
              <a:t>)</a:t>
            </a:r>
          </a:p>
          <a:p>
            <a:r>
              <a:rPr lang="en-GB" dirty="0"/>
              <a:t>It can only be done at MU/larger spatial scales and requires that the model includes new variables (such as height of shrubs, shrub biomass, height to the base of the crown, crown bulk density)</a:t>
            </a:r>
            <a:endParaRPr lang="pt-PT" dirty="0"/>
          </a:p>
        </p:txBody>
      </p:sp>
      <p:sp>
        <p:nvSpPr>
          <p:cNvPr id="4" name="Rectangle 6"/>
          <p:cNvSpPr>
            <a:spLocks noChangeArrowheads="1"/>
          </p:cNvSpPr>
          <p:nvPr/>
        </p:nvSpPr>
        <p:spPr bwMode="auto">
          <a:xfrm>
            <a:off x="551384" y="5659438"/>
            <a:ext cx="11305256" cy="685800"/>
          </a:xfrm>
          <a:prstGeom prst="rect">
            <a:avLst/>
          </a:prstGeom>
          <a:solidFill>
            <a:schemeClr val="bg1"/>
          </a:solidFill>
          <a:ln>
            <a:noFill/>
          </a:ln>
          <a:effectLst/>
          <a:extLs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b="1" dirty="0">
                <a:solidFill>
                  <a:srgbClr val="FF6600"/>
                </a:solidFill>
                <a:latin typeface="Trebuchet MS" pitchFamily="34" charset="0"/>
              </a:rPr>
              <a:t>The integration of models into management unit / large scale forest simulators is a requirement of modern forest management</a:t>
            </a:r>
          </a:p>
        </p:txBody>
      </p:sp>
    </p:spTree>
    <p:extLst>
      <p:ext uri="{BB962C8B-B14F-4D97-AF65-F5344CB8AC3E}">
        <p14:creationId xmlns:p14="http://schemas.microsoft.com/office/powerpoint/2010/main" val="156166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xfrm>
            <a:off x="1838325" y="2717800"/>
            <a:ext cx="8515350" cy="711200"/>
          </a:xfrm>
        </p:spPr>
        <p:txBody>
          <a:bodyPr/>
          <a:lstStyle/>
          <a:p>
            <a:r>
              <a:rPr lang="pt-PT" sz="3800" dirty="0"/>
              <a:t>The FORMODELS data base</a:t>
            </a:r>
          </a:p>
        </p:txBody>
      </p:sp>
    </p:spTree>
    <p:extLst>
      <p:ext uri="{BB962C8B-B14F-4D97-AF65-F5344CB8AC3E}">
        <p14:creationId xmlns:p14="http://schemas.microsoft.com/office/powerpoint/2010/main" val="12896846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3539"/>
          <a:stretch/>
        </p:blipFill>
        <p:spPr>
          <a:xfrm>
            <a:off x="1" y="0"/>
            <a:ext cx="15772457" cy="12161520"/>
          </a:xfrm>
          <a:prstGeom prst="rect">
            <a:avLst/>
          </a:prstGeom>
        </p:spPr>
      </p:pic>
    </p:spTree>
    <p:extLst>
      <p:ext uri="{BB962C8B-B14F-4D97-AF65-F5344CB8AC3E}">
        <p14:creationId xmlns:p14="http://schemas.microsoft.com/office/powerpoint/2010/main" val="5286902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3539" t="55432"/>
          <a:stretch/>
        </p:blipFill>
        <p:spPr>
          <a:xfrm>
            <a:off x="1" y="0"/>
            <a:ext cx="15772457" cy="5420152"/>
          </a:xfrm>
          <a:prstGeom prst="rect">
            <a:avLst/>
          </a:prstGeom>
        </p:spPr>
      </p:pic>
    </p:spTree>
    <p:extLst>
      <p:ext uri="{BB962C8B-B14F-4D97-AF65-F5344CB8AC3E}">
        <p14:creationId xmlns:p14="http://schemas.microsoft.com/office/powerpoint/2010/main" val="1325534790"/>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1838325" y="2717800"/>
            <a:ext cx="8515350" cy="1503288"/>
          </a:xfrm>
        </p:spPr>
        <p:txBody>
          <a:bodyPr>
            <a:normAutofit/>
          </a:bodyPr>
          <a:lstStyle/>
          <a:p>
            <a:r>
              <a:rPr lang="pt-PT" sz="3800" dirty="0" err="1"/>
              <a:t>The</a:t>
            </a:r>
            <a:r>
              <a:rPr lang="pt-PT" sz="3800" dirty="0"/>
              <a:t> FCTOOLS site </a:t>
            </a:r>
            <a:r>
              <a:rPr lang="pt-PT" sz="3800" dirty="0" err="1"/>
              <a:t>and</a:t>
            </a:r>
            <a:r>
              <a:rPr lang="pt-PT" sz="3800" dirty="0"/>
              <a:t> </a:t>
            </a:r>
            <a:r>
              <a:rPr lang="pt-PT" sz="3800" dirty="0" err="1"/>
              <a:t>the</a:t>
            </a:r>
            <a:r>
              <a:rPr lang="pt-PT" sz="3800" dirty="0"/>
              <a:t> </a:t>
            </a:r>
            <a:r>
              <a:rPr lang="pt-PT" sz="3800" dirty="0" err="1"/>
              <a:t>SIMfLOR</a:t>
            </a:r>
            <a:r>
              <a:rPr lang="pt-PT" sz="3800" dirty="0"/>
              <a:t> </a:t>
            </a:r>
            <a:r>
              <a:rPr lang="pt-PT" sz="3800" dirty="0" err="1"/>
              <a:t>platform</a:t>
            </a:r>
            <a:endParaRPr lang="pt-PT" sz="3800" dirty="0"/>
          </a:p>
        </p:txBody>
      </p:sp>
    </p:spTree>
    <p:extLst>
      <p:ext uri="{BB962C8B-B14F-4D97-AF65-F5344CB8AC3E}">
        <p14:creationId xmlns:p14="http://schemas.microsoft.com/office/powerpoint/2010/main" val="16721995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 Interfaces for forest simulators</a:t>
            </a:r>
          </a:p>
        </p:txBody>
      </p:sp>
      <p:sp>
        <p:nvSpPr>
          <p:cNvPr id="3" name="Content Placeholder 2"/>
          <p:cNvSpPr>
            <a:spLocks noGrp="1"/>
          </p:cNvSpPr>
          <p:nvPr>
            <p:ph idx="1"/>
          </p:nvPr>
        </p:nvSpPr>
        <p:spPr/>
        <p:txBody>
          <a:bodyPr>
            <a:normAutofit/>
          </a:bodyPr>
          <a:lstStyle/>
          <a:p>
            <a:r>
              <a:rPr lang="pt-PT" sz="2400" dirty="0"/>
              <a:t>It is possible to integrate several simulators within the same interface in a way to facilitate their use by stakheholders (</a:t>
            </a:r>
            <a:r>
              <a:rPr lang="pt-PT" sz="2400" i="1" dirty="0"/>
              <a:t>e.g.</a:t>
            </a:r>
            <a:r>
              <a:rPr lang="pt-PT" sz="2400" dirty="0"/>
              <a:t> CAPSIS in France)</a:t>
            </a:r>
          </a:p>
          <a:p>
            <a:r>
              <a:rPr lang="pt-PT" sz="2400" dirty="0"/>
              <a:t>An interface/platform allows to use the same procedures for</a:t>
            </a:r>
          </a:p>
          <a:p>
            <a:pPr lvl="1"/>
            <a:r>
              <a:rPr lang="pt-PT" sz="2000" dirty="0"/>
              <a:t>Data input (or to create the input files)</a:t>
            </a:r>
          </a:p>
          <a:p>
            <a:pPr lvl="1"/>
            <a:r>
              <a:rPr lang="pt-PT" sz="2000" dirty="0"/>
              <a:t>Define FMAs and prescriptions</a:t>
            </a:r>
          </a:p>
          <a:p>
            <a:pPr lvl="1"/>
            <a:r>
              <a:rPr lang="pt-PT" sz="2000" dirty="0"/>
              <a:t>Visualize results</a:t>
            </a:r>
          </a:p>
          <a:p>
            <a:pPr lvl="1"/>
            <a:endParaRPr lang="pt-PT" sz="100" dirty="0"/>
          </a:p>
          <a:p>
            <a:r>
              <a:rPr lang="pt-PT" sz="2400" dirty="0"/>
              <a:t>The </a:t>
            </a:r>
            <a:r>
              <a:rPr lang="pt-PT" sz="2400" b="1" dirty="0">
                <a:solidFill>
                  <a:srgbClr val="008000"/>
                </a:solidFill>
              </a:rPr>
              <a:t>sIMfLOR</a:t>
            </a:r>
            <a:r>
              <a:rPr lang="pt-PT" sz="2400" dirty="0"/>
              <a:t> is an interface for the Portuguese </a:t>
            </a:r>
            <a:r>
              <a:rPr lang="pt-PT" sz="2400" dirty="0" err="1"/>
              <a:t>forest</a:t>
            </a:r>
            <a:r>
              <a:rPr lang="pt-PT" sz="2400" dirty="0"/>
              <a:t> </a:t>
            </a:r>
            <a:r>
              <a:rPr lang="pt-PT" sz="2400" dirty="0" err="1"/>
              <a:t>simulators</a:t>
            </a:r>
            <a:r>
              <a:rPr lang="pt-PT" sz="2400" dirty="0"/>
              <a:t> that was developed under the research group ForChange</a:t>
            </a:r>
          </a:p>
        </p:txBody>
      </p:sp>
    </p:spTree>
    <p:extLst>
      <p:ext uri="{BB962C8B-B14F-4D97-AF65-F5344CB8AC3E}">
        <p14:creationId xmlns:p14="http://schemas.microsoft.com/office/powerpoint/2010/main" val="157515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t-PT" dirty="0"/>
              <a:t> The standsSIM simulator</a:t>
            </a:r>
          </a:p>
        </p:txBody>
      </p:sp>
      <p:sp>
        <p:nvSpPr>
          <p:cNvPr id="4" name="Content Placeholder 3"/>
          <p:cNvSpPr>
            <a:spLocks noGrp="1"/>
          </p:cNvSpPr>
          <p:nvPr>
            <p:ph idx="1"/>
          </p:nvPr>
        </p:nvSpPr>
        <p:spPr/>
        <p:txBody>
          <a:bodyPr>
            <a:normAutofit/>
          </a:bodyPr>
          <a:lstStyle/>
          <a:p>
            <a:r>
              <a:rPr lang="pt-PT" dirty="0"/>
              <a:t>The StandsSIM simulator has been prepared to </a:t>
            </a:r>
            <a:r>
              <a:rPr lang="pt-PT" dirty="0" err="1"/>
              <a:t>work</a:t>
            </a:r>
            <a:r>
              <a:rPr lang="pt-PT" dirty="0"/>
              <a:t> </a:t>
            </a:r>
            <a:r>
              <a:rPr lang="pt-PT" dirty="0" err="1"/>
              <a:t>at</a:t>
            </a:r>
            <a:r>
              <a:rPr lang="pt-PT" dirty="0"/>
              <a:t> different spatial scales, from stand, management unit, region or country</a:t>
            </a:r>
          </a:p>
          <a:p>
            <a:r>
              <a:rPr lang="pt-PT" dirty="0"/>
              <a:t>It integrates a set of growth models to which the following modules were added:</a:t>
            </a:r>
          </a:p>
          <a:p>
            <a:pPr lvl="1"/>
            <a:r>
              <a:rPr lang="pt-PT" dirty="0"/>
              <a:t>Inicialization of new stands</a:t>
            </a:r>
          </a:p>
          <a:p>
            <a:pPr lvl="1"/>
            <a:r>
              <a:rPr lang="pt-PT" dirty="0"/>
              <a:t>Simulation of thinnings</a:t>
            </a:r>
          </a:p>
          <a:p>
            <a:pPr lvl="1"/>
            <a:r>
              <a:rPr lang="pt-PT" dirty="0">
                <a:solidFill>
                  <a:schemeClr val="bg1">
                    <a:lumMod val="65000"/>
                  </a:schemeClr>
                </a:solidFill>
              </a:rPr>
              <a:t>ingrowth</a:t>
            </a:r>
          </a:p>
          <a:p>
            <a:r>
              <a:rPr lang="pt-PT" b="1" dirty="0">
                <a:solidFill>
                  <a:srgbClr val="008000"/>
                </a:solidFill>
              </a:rPr>
              <a:t>There is an important lack of data for </a:t>
            </a:r>
            <a:r>
              <a:rPr lang="pt-PT" b="1" dirty="0" err="1">
                <a:solidFill>
                  <a:srgbClr val="008000"/>
                </a:solidFill>
              </a:rPr>
              <a:t>this</a:t>
            </a:r>
            <a:r>
              <a:rPr lang="pt-PT" b="1" dirty="0">
                <a:solidFill>
                  <a:srgbClr val="008000"/>
                </a:solidFill>
              </a:rPr>
              <a:t> module!!!!</a:t>
            </a:r>
          </a:p>
        </p:txBody>
      </p:sp>
    </p:spTree>
    <p:extLst>
      <p:ext uri="{BB962C8B-B14F-4D97-AF65-F5344CB8AC3E}">
        <p14:creationId xmlns:p14="http://schemas.microsoft.com/office/powerpoint/2010/main" val="259066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a:bodyPr>
          <a:lstStyle/>
          <a:p>
            <a:r>
              <a:rPr lang="pt-PT" dirty="0"/>
              <a:t> Where can we “see” the sIMfLOR?</a:t>
            </a:r>
          </a:p>
        </p:txBody>
      </p:sp>
      <p:sp>
        <p:nvSpPr>
          <p:cNvPr id="3" name="Content Placeholder 2"/>
          <p:cNvSpPr>
            <a:spLocks noGrp="1"/>
          </p:cNvSpPr>
          <p:nvPr>
            <p:ph idx="1"/>
          </p:nvPr>
        </p:nvSpPr>
        <p:spPr/>
        <p:txBody>
          <a:bodyPr>
            <a:normAutofit/>
          </a:bodyPr>
          <a:lstStyle/>
          <a:p>
            <a:pPr lvl="1" algn="just">
              <a:defRPr/>
            </a:pPr>
            <a:endParaRPr lang="pt-PT" sz="800" dirty="0"/>
          </a:p>
          <a:p>
            <a:pPr algn="just">
              <a:defRPr/>
            </a:pPr>
            <a:endParaRPr lang="pt-PT" dirty="0"/>
          </a:p>
        </p:txBody>
      </p:sp>
      <p:sp>
        <p:nvSpPr>
          <p:cNvPr id="2" name="Rectangle 1"/>
          <p:cNvSpPr/>
          <p:nvPr/>
        </p:nvSpPr>
        <p:spPr>
          <a:xfrm>
            <a:off x="2254046" y="3244335"/>
            <a:ext cx="7823360" cy="584775"/>
          </a:xfrm>
          <a:prstGeom prst="rect">
            <a:avLst/>
          </a:prstGeom>
        </p:spPr>
        <p:txBody>
          <a:bodyPr wrap="none">
            <a:spAutoFit/>
          </a:bodyPr>
          <a:lstStyle/>
          <a:p>
            <a:r>
              <a:rPr lang="pt-PT" sz="3200" u="sng" dirty="0">
                <a:hlinkClick r:id="rId2"/>
              </a:rPr>
              <a:t>http://www.isa.utl.pt/cef/forchange/fctools/</a:t>
            </a:r>
            <a:r>
              <a:rPr lang="pt-PT" sz="3200" u="sng" dirty="0"/>
              <a:t> </a:t>
            </a:r>
            <a:r>
              <a:rPr lang="pt-PT" sz="3200" dirty="0"/>
              <a:t> </a:t>
            </a:r>
            <a:endParaRPr lang="en-US" sz="3200" dirty="0"/>
          </a:p>
        </p:txBody>
      </p:sp>
      <p:sp>
        <p:nvSpPr>
          <p:cNvPr id="4" name="Action Button: Forward or Next 3">
            <a:hlinkClick r:id="rId3" action="ppaction://hlinksldjump" highlightClick="1"/>
          </p:cNvPr>
          <p:cNvSpPr/>
          <p:nvPr/>
        </p:nvSpPr>
        <p:spPr>
          <a:xfrm>
            <a:off x="9480376" y="6165304"/>
            <a:ext cx="504056" cy="432048"/>
          </a:xfrm>
          <a:prstGeom prst="actionButtonForwardNext">
            <a:avLst/>
          </a:prstGeom>
          <a:solidFill>
            <a:srgbClr val="00800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167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53032" b="60630"/>
          <a:stretch/>
        </p:blipFill>
        <p:spPr>
          <a:xfrm>
            <a:off x="0" y="0"/>
            <a:ext cx="12240000" cy="6840000"/>
          </a:xfrm>
          <a:prstGeom prst="rect">
            <a:avLst/>
          </a:prstGeom>
        </p:spPr>
      </p:pic>
    </p:spTree>
    <p:extLst>
      <p:ext uri="{BB962C8B-B14F-4D97-AF65-F5344CB8AC3E}">
        <p14:creationId xmlns:p14="http://schemas.microsoft.com/office/powerpoint/2010/main" val="35235098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840" r="24974" b="56255"/>
          <a:stretch/>
        </p:blipFill>
        <p:spPr>
          <a:xfrm>
            <a:off x="1" y="0"/>
            <a:ext cx="12240000" cy="6840000"/>
          </a:xfrm>
          <a:prstGeom prst="rect">
            <a:avLst/>
          </a:prstGeom>
        </p:spPr>
      </p:pic>
    </p:spTree>
    <p:extLst>
      <p:ext uri="{BB962C8B-B14F-4D97-AF65-F5344CB8AC3E}">
        <p14:creationId xmlns:p14="http://schemas.microsoft.com/office/powerpoint/2010/main" val="4072164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Evolution of Forestry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1897564"/>
              </p:ext>
            </p:extLst>
          </p:nvPr>
        </p:nvGraphicFramePr>
        <p:xfrm>
          <a:off x="767409" y="1338263"/>
          <a:ext cx="10873207" cy="914400"/>
        </p:xfrm>
        <a:graphic>
          <a:graphicData uri="http://schemas.openxmlformats.org/drawingml/2006/table">
            <a:tbl>
              <a:tblPr firstRow="1" bandRow="1">
                <a:tableStyleId>{1FECB4D8-DB02-4DC6-A0A2-4F2EBAE1DC90}</a:tableStyleId>
              </a:tblPr>
              <a:tblGrid>
                <a:gridCol w="4791534">
                  <a:extLst>
                    <a:ext uri="{9D8B030D-6E8A-4147-A177-3AD203B41FA5}">
                      <a16:colId xmlns:a16="http://schemas.microsoft.com/office/drawing/2014/main" val="2272971123"/>
                    </a:ext>
                  </a:extLst>
                </a:gridCol>
                <a:gridCol w="1197986">
                  <a:extLst>
                    <a:ext uri="{9D8B030D-6E8A-4147-A177-3AD203B41FA5}">
                      <a16:colId xmlns:a16="http://schemas.microsoft.com/office/drawing/2014/main" val="988980232"/>
                    </a:ext>
                  </a:extLst>
                </a:gridCol>
                <a:gridCol w="4883687">
                  <a:extLst>
                    <a:ext uri="{9D8B030D-6E8A-4147-A177-3AD203B41FA5}">
                      <a16:colId xmlns:a16="http://schemas.microsoft.com/office/drawing/2014/main" val="1553161866"/>
                    </a:ext>
                  </a:extLst>
                </a:gridCol>
              </a:tblGrid>
              <a:tr h="370840">
                <a:tc>
                  <a:txBody>
                    <a:bodyPr/>
                    <a:lstStyle/>
                    <a:p>
                      <a:r>
                        <a:rPr lang="pt-PT" sz="2400" dirty="0"/>
                        <a:t>Stage</a:t>
                      </a:r>
                      <a:r>
                        <a:rPr lang="pt-PT" sz="2400" baseline="0" dirty="0"/>
                        <a:t> of development</a:t>
                      </a:r>
                      <a:endParaRPr lang="en-US" sz="2400" dirty="0"/>
                    </a:p>
                  </a:txBody>
                  <a:tcPr>
                    <a:solidFill>
                      <a:srgbClr val="009900"/>
                    </a:solidFill>
                  </a:tcPr>
                </a:tc>
                <a:tc>
                  <a:txBody>
                    <a:bodyPr/>
                    <a:lstStyle/>
                    <a:p>
                      <a:endParaRPr lang="en-US" sz="2400" dirty="0"/>
                    </a:p>
                  </a:txBody>
                  <a:tcPr>
                    <a:solidFill>
                      <a:srgbClr val="009900"/>
                    </a:solidFill>
                  </a:tcPr>
                </a:tc>
                <a:tc>
                  <a:txBody>
                    <a:bodyPr/>
                    <a:lstStyle/>
                    <a:p>
                      <a:r>
                        <a:rPr lang="pt-PT" sz="2400" dirty="0"/>
                        <a:t>Result</a:t>
                      </a:r>
                      <a:endParaRPr lang="en-US" sz="2400" dirty="0"/>
                    </a:p>
                  </a:txBody>
                  <a:tcPr>
                    <a:solidFill>
                      <a:srgbClr val="009900"/>
                    </a:solidFill>
                  </a:tcPr>
                </a:tc>
                <a:extLst>
                  <a:ext uri="{0D108BD9-81ED-4DB2-BD59-A6C34878D82A}">
                    <a16:rowId xmlns:a16="http://schemas.microsoft.com/office/drawing/2014/main" val="1550824242"/>
                  </a:ext>
                </a:extLst>
              </a:tr>
              <a:tr h="370840">
                <a:tc>
                  <a:txBody>
                    <a:bodyPr/>
                    <a:lstStyle/>
                    <a:p>
                      <a:r>
                        <a:rPr lang="pt-PT" sz="2400" dirty="0"/>
                        <a:t>Preforestry - exploitation</a:t>
                      </a:r>
                      <a:endParaRPr lang="en-US" sz="2400" dirty="0"/>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2006478421"/>
                  </a:ext>
                </a:extLst>
              </a:tr>
            </a:tbl>
          </a:graphicData>
        </a:graphic>
      </p:graphicFrame>
      <p:sp>
        <p:nvSpPr>
          <p:cNvPr id="27" name="TextBox 26"/>
          <p:cNvSpPr txBox="1"/>
          <p:nvPr/>
        </p:nvSpPr>
        <p:spPr>
          <a:xfrm>
            <a:off x="8112224" y="6300028"/>
            <a:ext cx="3816424" cy="369332"/>
          </a:xfrm>
          <a:prstGeom prst="rect">
            <a:avLst/>
          </a:prstGeom>
          <a:noFill/>
        </p:spPr>
        <p:txBody>
          <a:bodyPr wrap="square" rtlCol="0">
            <a:spAutoFit/>
          </a:bodyPr>
          <a:lstStyle/>
          <a:p>
            <a:pPr algn="r"/>
            <a:r>
              <a:rPr lang="pt-PT" dirty="0">
                <a:solidFill>
                  <a:srgbClr val="008000"/>
                </a:solidFill>
              </a:rPr>
              <a:t>(adapted from Kimmins, 1997)</a:t>
            </a:r>
            <a:endParaRPr lang="en-US" dirty="0">
              <a:solidFill>
                <a:srgbClr val="008000"/>
              </a:solidFill>
            </a:endParaRPr>
          </a:p>
        </p:txBody>
      </p:sp>
      <p:sp>
        <p:nvSpPr>
          <p:cNvPr id="7" name="Right Arrow 6"/>
          <p:cNvSpPr/>
          <p:nvPr/>
        </p:nvSpPr>
        <p:spPr>
          <a:xfrm>
            <a:off x="5519936" y="1916832"/>
            <a:ext cx="792088" cy="216024"/>
          </a:xfrm>
          <a:prstGeom prst="rightArrow">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3559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840" t="42652" r="24974" b="8707"/>
          <a:stretch/>
        </p:blipFill>
        <p:spPr>
          <a:xfrm>
            <a:off x="-30719" y="0"/>
            <a:ext cx="12240000" cy="7605464"/>
          </a:xfrm>
          <a:prstGeom prst="rect">
            <a:avLst/>
          </a:prstGeom>
        </p:spPr>
      </p:pic>
    </p:spTree>
    <p:extLst>
      <p:ext uri="{BB962C8B-B14F-4D97-AF65-F5344CB8AC3E}">
        <p14:creationId xmlns:p14="http://schemas.microsoft.com/office/powerpoint/2010/main" val="2193168208"/>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1838325" y="2717800"/>
            <a:ext cx="8515350" cy="1503288"/>
          </a:xfrm>
        </p:spPr>
        <p:txBody>
          <a:bodyPr>
            <a:normAutofit/>
          </a:bodyPr>
          <a:lstStyle/>
          <a:p>
            <a:r>
              <a:rPr lang="pt-PT" sz="3800" dirty="0" err="1"/>
              <a:t>Forest</a:t>
            </a:r>
            <a:r>
              <a:rPr lang="pt-PT" sz="3800" dirty="0"/>
              <a:t> </a:t>
            </a:r>
            <a:r>
              <a:rPr lang="pt-PT" sz="3800" dirty="0" err="1"/>
              <a:t>simulators</a:t>
            </a:r>
            <a:r>
              <a:rPr lang="pt-PT" sz="3800" dirty="0"/>
              <a:t> </a:t>
            </a:r>
            <a:r>
              <a:rPr lang="pt-PT" sz="3800" dirty="0" err="1"/>
              <a:t>at</a:t>
            </a:r>
            <a:r>
              <a:rPr lang="pt-PT" sz="3800" dirty="0"/>
              <a:t> </a:t>
            </a:r>
            <a:r>
              <a:rPr lang="pt-PT" sz="3800" dirty="0" err="1"/>
              <a:t>different</a:t>
            </a:r>
            <a:r>
              <a:rPr lang="pt-PT" sz="3800" dirty="0"/>
              <a:t> </a:t>
            </a:r>
            <a:r>
              <a:rPr lang="pt-PT" sz="3800" dirty="0" err="1"/>
              <a:t>spatial</a:t>
            </a:r>
            <a:r>
              <a:rPr lang="pt-PT" sz="3800" dirty="0"/>
              <a:t> </a:t>
            </a:r>
            <a:r>
              <a:rPr lang="pt-PT" sz="3800" dirty="0" err="1"/>
              <a:t>scales</a:t>
            </a:r>
            <a:endParaRPr lang="pt-PT" sz="3800" dirty="0"/>
          </a:p>
        </p:txBody>
      </p:sp>
    </p:spTree>
    <p:extLst>
      <p:ext uri="{BB962C8B-B14F-4D97-AF65-F5344CB8AC3E}">
        <p14:creationId xmlns:p14="http://schemas.microsoft.com/office/powerpoint/2010/main" val="42589650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1838325" y="2717800"/>
            <a:ext cx="8515350" cy="711200"/>
          </a:xfrm>
        </p:spPr>
        <p:txBody>
          <a:bodyPr/>
          <a:lstStyle/>
          <a:p>
            <a:r>
              <a:rPr lang="pt-PT" sz="3800" dirty="0"/>
              <a:t>Stand </a:t>
            </a:r>
            <a:r>
              <a:rPr lang="pt-PT" sz="3800" dirty="0" err="1"/>
              <a:t>simulators</a:t>
            </a:r>
            <a:endParaRPr lang="pt-PT" sz="3800" dirty="0"/>
          </a:p>
        </p:txBody>
      </p:sp>
    </p:spTree>
    <p:extLst>
      <p:ext uri="{BB962C8B-B14F-4D97-AF65-F5344CB8AC3E}">
        <p14:creationId xmlns:p14="http://schemas.microsoft.com/office/powerpoint/2010/main" val="21872217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8146" name="Group 2"/>
          <p:cNvGrpSpPr>
            <a:grpSpLocks/>
          </p:cNvGrpSpPr>
          <p:nvPr/>
        </p:nvGrpSpPr>
        <p:grpSpPr bwMode="auto">
          <a:xfrm>
            <a:off x="3467100" y="1412876"/>
            <a:ext cx="5715000" cy="5154613"/>
            <a:chOff x="672" y="960"/>
            <a:chExt cx="3600" cy="3247"/>
          </a:xfrm>
        </p:grpSpPr>
        <p:grpSp>
          <p:nvGrpSpPr>
            <p:cNvPr id="518147" name="Group 3"/>
            <p:cNvGrpSpPr>
              <a:grpSpLocks/>
            </p:cNvGrpSpPr>
            <p:nvPr/>
          </p:nvGrpSpPr>
          <p:grpSpPr bwMode="auto">
            <a:xfrm>
              <a:off x="672" y="960"/>
              <a:ext cx="3600" cy="3247"/>
              <a:chOff x="672" y="960"/>
              <a:chExt cx="3600" cy="3247"/>
            </a:xfrm>
          </p:grpSpPr>
          <p:graphicFrame>
            <p:nvGraphicFramePr>
              <p:cNvPr id="518148" name="Object 4"/>
              <p:cNvGraphicFramePr>
                <a:graphicFrameLocks noChangeAspect="1"/>
              </p:cNvGraphicFramePr>
              <p:nvPr/>
            </p:nvGraphicFramePr>
            <p:xfrm>
              <a:off x="672" y="1008"/>
              <a:ext cx="3600" cy="3199"/>
            </p:xfrm>
            <a:graphic>
              <a:graphicData uri="http://schemas.openxmlformats.org/presentationml/2006/ole">
                <mc:AlternateContent xmlns:mc="http://schemas.openxmlformats.org/markup-compatibility/2006">
                  <mc:Choice xmlns:v="urn:schemas-microsoft-com:vml" Requires="v">
                    <p:oleObj spid="_x0000_s5193" name="Clip" r:id="rId3" imgW="3657600" imgH="3248640" progId="MS_ClipArt_Gallery.2">
                      <p:embed/>
                    </p:oleObj>
                  </mc:Choice>
                  <mc:Fallback>
                    <p:oleObj name="Clip" r:id="rId3" imgW="3657600" imgH="3248640" progId="MS_ClipArt_Gallery.2">
                      <p:embed/>
                      <p:pic>
                        <p:nvPicPr>
                          <p:cNvPr id="51814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 y="1008"/>
                            <a:ext cx="3600" cy="3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8149" name="Rectangle 5"/>
              <p:cNvSpPr>
                <a:spLocks noChangeArrowheads="1"/>
              </p:cNvSpPr>
              <p:nvPr/>
            </p:nvSpPr>
            <p:spPr bwMode="auto">
              <a:xfrm>
                <a:off x="1344" y="960"/>
                <a:ext cx="1972" cy="1632"/>
              </a:xfrm>
              <a:prstGeom prst="rect">
                <a:avLst/>
              </a:prstGeom>
              <a:solidFill>
                <a:schemeClr val="bg2"/>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518150" name="Rectangle 6"/>
            <p:cNvSpPr>
              <a:spLocks noChangeArrowheads="1"/>
            </p:cNvSpPr>
            <p:nvPr/>
          </p:nvSpPr>
          <p:spPr bwMode="auto">
            <a:xfrm>
              <a:off x="1440" y="1056"/>
              <a:ext cx="1824" cy="1440"/>
            </a:xfrm>
            <a:prstGeom prst="rect">
              <a:avLst/>
            </a:prstGeom>
            <a:solidFill>
              <a:srgbClr val="DDDDDD"/>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518151" name="Text Box 7"/>
          <p:cNvSpPr txBox="1">
            <a:spLocks noChangeArrowheads="1"/>
          </p:cNvSpPr>
          <p:nvPr/>
        </p:nvSpPr>
        <p:spPr bwMode="auto">
          <a:xfrm>
            <a:off x="1982267" y="686356"/>
            <a:ext cx="25225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en-GB" sz="1800" b="1" dirty="0">
                <a:solidFill>
                  <a:srgbClr val="006600"/>
                </a:solidFill>
                <a:latin typeface="Trebuchet MS" pitchFamily="34" charset="0"/>
              </a:rPr>
              <a:t>Stand characteristics</a:t>
            </a:r>
            <a:endParaRPr lang="en-GB" sz="1800" b="1" dirty="0">
              <a:latin typeface="Trebuchet MS" pitchFamily="34" charset="0"/>
            </a:endParaRPr>
          </a:p>
        </p:txBody>
      </p:sp>
      <p:sp>
        <p:nvSpPr>
          <p:cNvPr id="518152" name="Text Box 8"/>
          <p:cNvSpPr txBox="1">
            <a:spLocks noChangeArrowheads="1"/>
          </p:cNvSpPr>
          <p:nvPr/>
        </p:nvSpPr>
        <p:spPr bwMode="auto">
          <a:xfrm>
            <a:off x="8004175" y="3640139"/>
            <a:ext cx="2160588" cy="646331"/>
          </a:xfrm>
          <a:prstGeom prst="rect">
            <a:avLst/>
          </a:prstGeom>
          <a:noFill/>
          <a:ln>
            <a:noFill/>
          </a:ln>
          <a:effectLst/>
          <a:extLst>
            <a:ext uri="{909E8E84-426E-40DD-AFC4-6F175D3DCCD1}">
              <a14:hiddenFill xmlns:a14="http://schemas.microsoft.com/office/drawing/2010/main">
                <a:solidFill>
                  <a:srgbClr val="FFE9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en-GB" sz="1800" b="1" dirty="0">
                <a:solidFill>
                  <a:srgbClr val="006600"/>
                </a:solidFill>
                <a:latin typeface="Trebuchet MS" pitchFamily="34" charset="0"/>
              </a:rPr>
              <a:t>Evolution of stand development</a:t>
            </a:r>
            <a:endParaRPr lang="en-GB" sz="1800" b="1" dirty="0">
              <a:latin typeface="Trebuchet MS" pitchFamily="34" charset="0"/>
            </a:endParaRPr>
          </a:p>
        </p:txBody>
      </p:sp>
      <p:sp>
        <p:nvSpPr>
          <p:cNvPr id="518153" name="AutoShape 9"/>
          <p:cNvSpPr>
            <a:spLocks noChangeArrowheads="1"/>
          </p:cNvSpPr>
          <p:nvPr/>
        </p:nvSpPr>
        <p:spPr bwMode="auto">
          <a:xfrm rot="19319481">
            <a:off x="2605088" y="1160463"/>
            <a:ext cx="762000" cy="1447800"/>
          </a:xfrm>
          <a:prstGeom prst="curvedRightArrow">
            <a:avLst>
              <a:gd name="adj1" fmla="val 38000"/>
              <a:gd name="adj2" fmla="val 76000"/>
              <a:gd name="adj3" fmla="val 33333"/>
            </a:avLst>
          </a:prstGeom>
          <a:solidFill>
            <a:srgbClr val="996633"/>
          </a:solidFill>
          <a:ln w="9525">
            <a:solidFill>
              <a:srgbClr val="9966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8154" name="AutoShape 10"/>
          <p:cNvSpPr>
            <a:spLocks noChangeArrowheads="1"/>
          </p:cNvSpPr>
          <p:nvPr/>
        </p:nvSpPr>
        <p:spPr bwMode="auto">
          <a:xfrm rot="13830372">
            <a:off x="2730500" y="2716213"/>
            <a:ext cx="762000" cy="1447800"/>
          </a:xfrm>
          <a:prstGeom prst="curvedLeftArrow">
            <a:avLst>
              <a:gd name="adj1" fmla="val 38000"/>
              <a:gd name="adj2" fmla="val 76000"/>
              <a:gd name="adj3" fmla="val 33333"/>
            </a:avLst>
          </a:prstGeom>
          <a:solidFill>
            <a:srgbClr val="996633"/>
          </a:solidFill>
          <a:ln w="9525">
            <a:solidFill>
              <a:srgbClr val="9966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51815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1064" y="1574800"/>
            <a:ext cx="2879725" cy="22494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8158" name="Rectangle 14"/>
          <p:cNvSpPr>
            <a:spLocks noChangeArrowheads="1"/>
          </p:cNvSpPr>
          <p:nvPr/>
        </p:nvSpPr>
        <p:spPr bwMode="auto">
          <a:xfrm>
            <a:off x="1524000" y="1"/>
            <a:ext cx="9144000" cy="144463"/>
          </a:xfrm>
          <a:prstGeom prst="rect">
            <a:avLst/>
          </a:pr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8159" name="Rectangle 15"/>
          <p:cNvSpPr>
            <a:spLocks noChangeArrowheads="1"/>
          </p:cNvSpPr>
          <p:nvPr/>
        </p:nvSpPr>
        <p:spPr bwMode="auto">
          <a:xfrm>
            <a:off x="1524000" y="6713538"/>
            <a:ext cx="9144000" cy="144462"/>
          </a:xfrm>
          <a:prstGeom prst="rect">
            <a:avLst/>
          </a:pr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8160" name="Text Box 16"/>
          <p:cNvSpPr txBox="1">
            <a:spLocks noChangeArrowheads="1"/>
          </p:cNvSpPr>
          <p:nvPr/>
        </p:nvSpPr>
        <p:spPr bwMode="auto">
          <a:xfrm>
            <a:off x="1775520" y="4340226"/>
            <a:ext cx="26642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en-GB" sz="1800" b="1" dirty="0">
                <a:solidFill>
                  <a:srgbClr val="006600"/>
                </a:solidFill>
                <a:latin typeface="Trebuchet MS" pitchFamily="34" charset="0"/>
              </a:rPr>
              <a:t>FMAs and prescriptions</a:t>
            </a:r>
          </a:p>
          <a:p>
            <a:r>
              <a:rPr lang="en-GB" sz="1800" b="1" dirty="0">
                <a:solidFill>
                  <a:srgbClr val="006600"/>
                </a:solidFill>
                <a:latin typeface="Trebuchet MS" pitchFamily="34" charset="0"/>
              </a:rPr>
              <a:t>Scenarios</a:t>
            </a:r>
            <a:endParaRPr lang="en-GB" sz="1800" b="1" dirty="0">
              <a:latin typeface="Trebuchet MS" pitchFamily="34" charset="0"/>
            </a:endParaRPr>
          </a:p>
        </p:txBody>
      </p:sp>
      <p:sp>
        <p:nvSpPr>
          <p:cNvPr id="518162" name="AutoShape 18"/>
          <p:cNvSpPr>
            <a:spLocks noChangeArrowheads="1"/>
          </p:cNvSpPr>
          <p:nvPr/>
        </p:nvSpPr>
        <p:spPr bwMode="auto">
          <a:xfrm rot="18958940">
            <a:off x="8367713" y="2160588"/>
            <a:ext cx="762000" cy="1447800"/>
          </a:xfrm>
          <a:prstGeom prst="curvedLeftArrow">
            <a:avLst>
              <a:gd name="adj1" fmla="val 38000"/>
              <a:gd name="adj2" fmla="val 76000"/>
              <a:gd name="adj3" fmla="val 33333"/>
            </a:avLst>
          </a:prstGeom>
          <a:solidFill>
            <a:srgbClr val="996633"/>
          </a:solidFill>
          <a:ln w="9525">
            <a:solidFill>
              <a:srgbClr val="9966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1094243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8151"/>
                                        </p:tgtEl>
                                        <p:attrNameLst>
                                          <p:attrName>style.visibility</p:attrName>
                                        </p:attrNameLst>
                                      </p:cBhvr>
                                      <p:to>
                                        <p:strVal val="visible"/>
                                      </p:to>
                                    </p:set>
                                    <p:animEffect transition="in" filter="dissolve">
                                      <p:cBhvr>
                                        <p:cTn id="7" dur="500"/>
                                        <p:tgtEl>
                                          <p:spTgt spid="5181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1815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nodeType="clickEffect">
                                  <p:stCondLst>
                                    <p:cond delay="0"/>
                                  </p:stCondLst>
                                  <p:childTnLst>
                                    <p:set>
                                      <p:cBhvr>
                                        <p:cTn id="15" dur="1" fill="hold">
                                          <p:stCondLst>
                                            <p:cond delay="0"/>
                                          </p:stCondLst>
                                        </p:cTn>
                                        <p:tgtEl>
                                          <p:spTgt spid="518155"/>
                                        </p:tgtEl>
                                        <p:attrNameLst>
                                          <p:attrName>style.visibility</p:attrName>
                                        </p:attrNameLst>
                                      </p:cBhvr>
                                      <p:to>
                                        <p:strVal val="visible"/>
                                      </p:to>
                                    </p:set>
                                    <p:animEffect transition="in" filter="box(out)">
                                      <p:cBhvr>
                                        <p:cTn id="16" dur="500"/>
                                        <p:tgtEl>
                                          <p:spTgt spid="5181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518160"/>
                                        </p:tgtEl>
                                        <p:attrNameLst>
                                          <p:attrName>style.visibility</p:attrName>
                                        </p:attrNameLst>
                                      </p:cBhvr>
                                      <p:to>
                                        <p:strVal val="visible"/>
                                      </p:to>
                                    </p:set>
                                    <p:animEffect transition="in" filter="dissolve">
                                      <p:cBhvr>
                                        <p:cTn id="21" dur="500"/>
                                        <p:tgtEl>
                                          <p:spTgt spid="51816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518154"/>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518162"/>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18152"/>
                                        </p:tgtEl>
                                        <p:attrNameLst>
                                          <p:attrName>style.visibility</p:attrName>
                                        </p:attrNameLst>
                                      </p:cBhvr>
                                      <p:to>
                                        <p:strVal val="visible"/>
                                      </p:to>
                                    </p:set>
                                    <p:animEffect transition="in" filter="dissolve">
                                      <p:cBhvr>
                                        <p:cTn id="34" dur="500"/>
                                        <p:tgtEl>
                                          <p:spTgt spid="518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1" grpId="0"/>
      <p:bldP spid="518152" grpId="0"/>
      <p:bldP spid="518153" grpId="0" animBg="1"/>
      <p:bldP spid="518154" grpId="0" animBg="1"/>
      <p:bldP spid="518160" grpId="0"/>
      <p:bldP spid="518162"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9170" name="Rectangle 2"/>
          <p:cNvSpPr>
            <a:spLocks noChangeArrowheads="1"/>
          </p:cNvSpPr>
          <p:nvPr/>
        </p:nvSpPr>
        <p:spPr bwMode="auto">
          <a:xfrm>
            <a:off x="1847850" y="1233488"/>
            <a:ext cx="8496300" cy="5327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9171" name="Rectangle 3"/>
          <p:cNvSpPr>
            <a:spLocks noGrp="1" noChangeArrowheads="1"/>
          </p:cNvSpPr>
          <p:nvPr>
            <p:ph type="title"/>
          </p:nvPr>
        </p:nvSpPr>
        <p:spPr>
          <a:xfrm>
            <a:off x="1863693" y="328822"/>
            <a:ext cx="8515350" cy="711200"/>
          </a:xfrm>
        </p:spPr>
        <p:txBody>
          <a:bodyPr/>
          <a:lstStyle/>
          <a:p>
            <a:r>
              <a:rPr lang="pt-PT" dirty="0" err="1"/>
              <a:t>Example</a:t>
            </a:r>
            <a:r>
              <a:rPr lang="pt-PT" dirty="0"/>
              <a:t> </a:t>
            </a:r>
            <a:r>
              <a:rPr lang="pt-PT" dirty="0" err="1"/>
              <a:t>with</a:t>
            </a:r>
            <a:r>
              <a:rPr lang="pt-PT" dirty="0"/>
              <a:t> </a:t>
            </a:r>
            <a:r>
              <a:rPr lang="pt-PT" dirty="0" err="1"/>
              <a:t>the</a:t>
            </a:r>
            <a:r>
              <a:rPr lang="pt-PT" dirty="0"/>
              <a:t> SUBER </a:t>
            </a:r>
            <a:r>
              <a:rPr lang="pt-PT" dirty="0" err="1"/>
              <a:t>model</a:t>
            </a:r>
            <a:endParaRPr lang="en-US" dirty="0"/>
          </a:p>
        </p:txBody>
      </p:sp>
      <p:sp>
        <p:nvSpPr>
          <p:cNvPr id="519172" name="Rectangle 4"/>
          <p:cNvSpPr>
            <a:spLocks noGrp="1" noChangeArrowheads="1"/>
          </p:cNvSpPr>
          <p:nvPr>
            <p:ph type="body" idx="1"/>
          </p:nvPr>
        </p:nvSpPr>
        <p:spPr>
          <a:xfrm>
            <a:off x="1968500" y="1040022"/>
            <a:ext cx="8255000" cy="4138612"/>
          </a:xfrm>
        </p:spPr>
        <p:txBody>
          <a:bodyPr/>
          <a:lstStyle/>
          <a:p>
            <a:r>
              <a:rPr lang="pt-PT" dirty="0"/>
              <a:t>11 </a:t>
            </a:r>
            <a:r>
              <a:rPr lang="pt-PT" dirty="0" err="1"/>
              <a:t>years</a:t>
            </a:r>
            <a:r>
              <a:rPr lang="pt-PT" dirty="0"/>
              <a:t> </a:t>
            </a:r>
            <a:r>
              <a:rPr lang="pt-PT" dirty="0" err="1"/>
              <a:t>old</a:t>
            </a:r>
            <a:r>
              <a:rPr lang="pt-PT" dirty="0"/>
              <a:t> </a:t>
            </a:r>
            <a:r>
              <a:rPr lang="pt-PT" dirty="0" err="1"/>
              <a:t>plantation</a:t>
            </a:r>
            <a:r>
              <a:rPr lang="pt-PT" dirty="0"/>
              <a:t> in Portugal (Chamusca)</a:t>
            </a:r>
          </a:p>
          <a:p>
            <a:r>
              <a:rPr lang="en-GB" dirty="0"/>
              <a:t>A forest inventory took place</a:t>
            </a:r>
            <a:endParaRPr lang="pt-PT" dirty="0"/>
          </a:p>
          <a:p>
            <a:endParaRPr lang="en-US" dirty="0"/>
          </a:p>
        </p:txBody>
      </p:sp>
      <p:pic>
        <p:nvPicPr>
          <p:cNvPr id="519177" name="Picture 9"/>
          <p:cNvPicPr>
            <a:picLocks noChangeAspect="1" noChangeArrowheads="1"/>
          </p:cNvPicPr>
          <p:nvPr/>
        </p:nvPicPr>
        <p:blipFill>
          <a:blip r:embed="rId2">
            <a:extLst>
              <a:ext uri="{28A0092B-C50C-407E-A947-70E740481C1C}">
                <a14:useLocalDpi xmlns:a14="http://schemas.microsoft.com/office/drawing/2010/main" val="0"/>
              </a:ext>
            </a:extLst>
          </a:blip>
          <a:srcRect t="8994" b="18022"/>
          <a:stretch>
            <a:fillRect/>
          </a:stretch>
        </p:blipFill>
        <p:spPr bwMode="auto">
          <a:xfrm>
            <a:off x="2314576" y="2379364"/>
            <a:ext cx="7705725" cy="42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7299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9172">
                                            <p:txEl>
                                              <p:pRg st="0" end="0"/>
                                            </p:txEl>
                                          </p:spTgt>
                                        </p:tgtEl>
                                        <p:attrNameLst>
                                          <p:attrName>style.visibility</p:attrName>
                                        </p:attrNameLst>
                                      </p:cBhvr>
                                      <p:to>
                                        <p:strVal val="visible"/>
                                      </p:to>
                                    </p:set>
                                    <p:animEffect transition="in" filter="wipe(left)">
                                      <p:cBhvr>
                                        <p:cTn id="7" dur="500"/>
                                        <p:tgtEl>
                                          <p:spTgt spid="5191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9172">
                                            <p:txEl>
                                              <p:pRg st="1" end="1"/>
                                            </p:txEl>
                                          </p:spTgt>
                                        </p:tgtEl>
                                        <p:attrNameLst>
                                          <p:attrName>style.visibility</p:attrName>
                                        </p:attrNameLst>
                                      </p:cBhvr>
                                      <p:to>
                                        <p:strVal val="visible"/>
                                      </p:to>
                                    </p:set>
                                    <p:animEffect transition="in" filter="wipe(left)">
                                      <p:cBhvr>
                                        <p:cTn id="12" dur="500"/>
                                        <p:tgtEl>
                                          <p:spTgt spid="51917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19177"/>
                                        </p:tgtEl>
                                        <p:attrNameLst>
                                          <p:attrName>style.visibility</p:attrName>
                                        </p:attrNameLst>
                                      </p:cBhvr>
                                      <p:to>
                                        <p:strVal val="visible"/>
                                      </p:to>
                                    </p:set>
                                    <p:animEffect transition="in" filter="dissolve">
                                      <p:cBhvr>
                                        <p:cTn id="17" dur="500"/>
                                        <p:tgtEl>
                                          <p:spTgt spid="519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2" grpId="0" build="p"/>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704248"/>
            <a:ext cx="6667500" cy="4762500"/>
          </a:xfrm>
          <a:prstGeom prst="rect">
            <a:avLst/>
          </a:prstGeom>
        </p:spPr>
      </p:pic>
      <p:sp>
        <p:nvSpPr>
          <p:cNvPr id="520194" name="Rectangle 2"/>
          <p:cNvSpPr>
            <a:spLocks noGrp="1" noChangeArrowheads="1"/>
          </p:cNvSpPr>
          <p:nvPr>
            <p:ph type="title"/>
          </p:nvPr>
        </p:nvSpPr>
        <p:spPr>
          <a:xfrm>
            <a:off x="1631951" y="88901"/>
            <a:ext cx="8856663" cy="639763"/>
          </a:xfrm>
        </p:spPr>
        <p:txBody>
          <a:bodyPr>
            <a:normAutofit fontScale="90000"/>
          </a:bodyPr>
          <a:lstStyle/>
          <a:p>
            <a:r>
              <a:rPr lang="pt-PT" dirty="0" err="1"/>
              <a:t>Example</a:t>
            </a:r>
            <a:r>
              <a:rPr lang="pt-PT" dirty="0"/>
              <a:t> </a:t>
            </a:r>
            <a:r>
              <a:rPr lang="pt-PT" dirty="0" err="1"/>
              <a:t>with</a:t>
            </a:r>
            <a:r>
              <a:rPr lang="pt-PT" dirty="0"/>
              <a:t> </a:t>
            </a:r>
            <a:r>
              <a:rPr lang="pt-PT" dirty="0" err="1"/>
              <a:t>the</a:t>
            </a:r>
            <a:r>
              <a:rPr lang="pt-PT" dirty="0"/>
              <a:t> SUBER </a:t>
            </a:r>
            <a:r>
              <a:rPr lang="pt-PT" dirty="0" err="1"/>
              <a:t>model</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187" y="899077"/>
            <a:ext cx="6667500" cy="47625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528" y="1123916"/>
            <a:ext cx="6667500" cy="47625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7244" y="1347732"/>
            <a:ext cx="6667500" cy="47625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8342" y="1519168"/>
            <a:ext cx="6667500" cy="47625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5800" y="1689302"/>
            <a:ext cx="6667500" cy="47625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7888" y="1882737"/>
            <a:ext cx="6667500" cy="4762500"/>
          </a:xfrm>
          <a:prstGeom prst="rect">
            <a:avLst/>
          </a:prstGeom>
        </p:spPr>
      </p:pic>
    </p:spTree>
    <p:extLst>
      <p:ext uri="{BB962C8B-B14F-4D97-AF65-F5344CB8AC3E}">
        <p14:creationId xmlns:p14="http://schemas.microsoft.com/office/powerpoint/2010/main" val="169599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a:xfrm>
            <a:off x="1631951" y="88901"/>
            <a:ext cx="8856663" cy="639763"/>
          </a:xfrm>
        </p:spPr>
        <p:txBody>
          <a:bodyPr>
            <a:normAutofit fontScale="90000"/>
          </a:bodyPr>
          <a:lstStyle/>
          <a:p>
            <a:r>
              <a:rPr lang="pt-PT" dirty="0" err="1"/>
              <a:t>Example</a:t>
            </a:r>
            <a:r>
              <a:rPr lang="pt-PT" dirty="0"/>
              <a:t> </a:t>
            </a:r>
            <a:r>
              <a:rPr lang="pt-PT" dirty="0" err="1"/>
              <a:t>with</a:t>
            </a:r>
            <a:r>
              <a:rPr lang="pt-PT" dirty="0"/>
              <a:t> </a:t>
            </a:r>
            <a:r>
              <a:rPr lang="pt-PT" dirty="0" err="1"/>
              <a:t>the</a:t>
            </a:r>
            <a:r>
              <a:rPr lang="pt-PT" dirty="0"/>
              <a:t> SUBER </a:t>
            </a:r>
            <a:r>
              <a:rPr lang="pt-PT" dirty="0" err="1"/>
              <a:t>model</a:t>
            </a:r>
            <a:endParaRPr lang="en-US" dirty="0"/>
          </a:p>
        </p:txBody>
      </p:sp>
      <p:sp>
        <p:nvSpPr>
          <p:cNvPr id="520198" name="Rectangle 6"/>
          <p:cNvSpPr>
            <a:spLocks noChangeArrowheads="1"/>
          </p:cNvSpPr>
          <p:nvPr/>
        </p:nvSpPr>
        <p:spPr bwMode="auto">
          <a:xfrm>
            <a:off x="1524000" y="6713538"/>
            <a:ext cx="9144000" cy="144462"/>
          </a:xfrm>
          <a:prstGeom prst="rect">
            <a:avLst/>
          </a:pr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9" name="Picture 8"/>
          <p:cNvPicPr>
            <a:picLocks noChangeAspect="1"/>
          </p:cNvPicPr>
          <p:nvPr/>
        </p:nvPicPr>
        <p:blipFill>
          <a:blip r:embed="rId2"/>
          <a:stretch>
            <a:fillRect/>
          </a:stretch>
        </p:blipFill>
        <p:spPr>
          <a:xfrm>
            <a:off x="0" y="704593"/>
            <a:ext cx="12216680" cy="8144453"/>
          </a:xfrm>
          <a:prstGeom prst="rect">
            <a:avLst/>
          </a:prstGeom>
        </p:spPr>
      </p:pic>
    </p:spTree>
    <p:extLst>
      <p:ext uri="{BB962C8B-B14F-4D97-AF65-F5344CB8AC3E}">
        <p14:creationId xmlns:p14="http://schemas.microsoft.com/office/powerpoint/2010/main" val="41875550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xfrm>
            <a:off x="1838325" y="2717800"/>
            <a:ext cx="8515350" cy="711200"/>
          </a:xfrm>
        </p:spPr>
        <p:txBody>
          <a:bodyPr/>
          <a:lstStyle/>
          <a:p>
            <a:r>
              <a:rPr lang="pt-PT" sz="3800" dirty="0" err="1"/>
              <a:t>Landscape</a:t>
            </a:r>
            <a:r>
              <a:rPr lang="pt-PT" sz="3800" dirty="0"/>
              <a:t> </a:t>
            </a:r>
            <a:r>
              <a:rPr lang="pt-PT" sz="3800" dirty="0" err="1"/>
              <a:t>simulator</a:t>
            </a:r>
            <a:endParaRPr lang="pt-PT" sz="3800" dirty="0"/>
          </a:p>
        </p:txBody>
      </p:sp>
    </p:spTree>
    <p:extLst>
      <p:ext uri="{BB962C8B-B14F-4D97-AF65-F5344CB8AC3E}">
        <p14:creationId xmlns:p14="http://schemas.microsoft.com/office/powerpoint/2010/main" val="8494048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p:txBody>
          <a:bodyPr/>
          <a:lstStyle/>
          <a:p>
            <a:r>
              <a:rPr lang="en-US" sz="3200"/>
              <a:t>Landscape simulator</a:t>
            </a:r>
            <a:endParaRPr lang="pt-PT" sz="3200"/>
          </a:p>
        </p:txBody>
      </p:sp>
      <p:sp>
        <p:nvSpPr>
          <p:cNvPr id="536580" name="Rectangle 4"/>
          <p:cNvSpPr>
            <a:spLocks noGrp="1" noChangeArrowheads="1"/>
          </p:cNvSpPr>
          <p:nvPr>
            <p:ph idx="1"/>
          </p:nvPr>
        </p:nvSpPr>
        <p:spPr/>
        <p:txBody>
          <a:bodyPr>
            <a:normAutofit/>
          </a:bodyPr>
          <a:lstStyle/>
          <a:p>
            <a:r>
              <a:rPr lang="en-GB"/>
              <a:t>Forest simulator focused on the simulation of all the stands included in a certain well defined region in which the stands are spatially described in a GIS</a:t>
            </a:r>
          </a:p>
          <a:p>
            <a:r>
              <a:rPr lang="en-GB"/>
              <a:t>The simulation is made on a stand by stand basis but outputs for the whole landscape are also provided, namely sustainability indicators</a:t>
            </a:r>
          </a:p>
          <a:p>
            <a:r>
              <a:rPr lang="en-GB"/>
              <a:t>It allows for the testing of the effect of spatial restrictions such as maximum or minimum harvested areas or maximization of edges</a:t>
            </a:r>
            <a:r>
              <a:rPr lang="pt-PT"/>
              <a:t> of each stand according to a pre-established scenario</a:t>
            </a:r>
          </a:p>
        </p:txBody>
      </p:sp>
    </p:spTree>
    <p:extLst>
      <p:ext uri="{BB962C8B-B14F-4D97-AF65-F5344CB8AC3E}">
        <p14:creationId xmlns:p14="http://schemas.microsoft.com/office/powerpoint/2010/main" val="185957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36580">
                                            <p:txEl>
                                              <p:pRg st="0" end="0"/>
                                            </p:txEl>
                                          </p:spTgt>
                                        </p:tgtEl>
                                        <p:attrNameLst>
                                          <p:attrName>style.visibility</p:attrName>
                                        </p:attrNameLst>
                                      </p:cBhvr>
                                      <p:to>
                                        <p:strVal val="visible"/>
                                      </p:to>
                                    </p:set>
                                    <p:animEffect transition="in" filter="wipe(left)">
                                      <p:cBhvr>
                                        <p:cTn id="7" dur="500"/>
                                        <p:tgtEl>
                                          <p:spTgt spid="5365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36580">
                                            <p:txEl>
                                              <p:pRg st="1" end="1"/>
                                            </p:txEl>
                                          </p:spTgt>
                                        </p:tgtEl>
                                        <p:attrNameLst>
                                          <p:attrName>style.visibility</p:attrName>
                                        </p:attrNameLst>
                                      </p:cBhvr>
                                      <p:to>
                                        <p:strVal val="visible"/>
                                      </p:to>
                                    </p:set>
                                    <p:animEffect transition="in" filter="wipe(left)">
                                      <p:cBhvr>
                                        <p:cTn id="12" dur="500"/>
                                        <p:tgtEl>
                                          <p:spTgt spid="53658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36580">
                                            <p:txEl>
                                              <p:pRg st="2" end="2"/>
                                            </p:txEl>
                                          </p:spTgt>
                                        </p:tgtEl>
                                        <p:attrNameLst>
                                          <p:attrName>style.visibility</p:attrName>
                                        </p:attrNameLst>
                                      </p:cBhvr>
                                      <p:to>
                                        <p:strVal val="visible"/>
                                      </p:to>
                                    </p:set>
                                    <p:animEffect transition="in" filter="wipe(left)">
                                      <p:cBhvr>
                                        <p:cTn id="17" dur="500"/>
                                        <p:tgtEl>
                                          <p:spTgt spid="5365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8386" name="Group 2"/>
          <p:cNvGrpSpPr>
            <a:grpSpLocks/>
          </p:cNvGrpSpPr>
          <p:nvPr/>
        </p:nvGrpSpPr>
        <p:grpSpPr bwMode="auto">
          <a:xfrm>
            <a:off x="1524000" y="0"/>
            <a:ext cx="9144000" cy="6858000"/>
            <a:chOff x="0" y="0"/>
            <a:chExt cx="5760" cy="4320"/>
          </a:xfrm>
        </p:grpSpPr>
        <p:sp>
          <p:nvSpPr>
            <p:cNvPr id="528387" name="Rectangle 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528388" name="Picture 4" descr="IdadesIniciais_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325"/>
              <a:ext cx="4224" cy="2166"/>
            </a:xfrm>
            <a:prstGeom prst="rect">
              <a:avLst/>
            </a:prstGeom>
            <a:noFill/>
            <a:extLst>
              <a:ext uri="{909E8E84-426E-40DD-AFC4-6F175D3DCCD1}">
                <a14:hiddenFill xmlns:a14="http://schemas.microsoft.com/office/drawing/2010/main">
                  <a:solidFill>
                    <a:srgbClr val="FFFFFF"/>
                  </a:solidFill>
                </a14:hiddenFill>
              </a:ext>
            </a:extLst>
          </p:spPr>
        </p:pic>
      </p:grpSp>
      <p:pic>
        <p:nvPicPr>
          <p:cNvPr id="528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514" y="4005264"/>
            <a:ext cx="467677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519936" y="6093297"/>
            <a:ext cx="1368152" cy="307777"/>
          </a:xfrm>
          <a:prstGeom prst="rect">
            <a:avLst/>
          </a:prstGeom>
          <a:solidFill>
            <a:schemeClr val="bg1"/>
          </a:solidFill>
        </p:spPr>
        <p:txBody>
          <a:bodyPr wrap="square" rtlCol="0">
            <a:spAutoFit/>
          </a:bodyPr>
          <a:lstStyle/>
          <a:p>
            <a:pPr algn="ctr"/>
            <a:r>
              <a:rPr lang="pt-PT" sz="1400" dirty="0">
                <a:latin typeface="+mj-lt"/>
              </a:rPr>
              <a:t>Age class</a:t>
            </a:r>
            <a:endParaRPr lang="en-US" sz="1400" dirty="0">
              <a:latin typeface="+mj-lt"/>
            </a:endParaRPr>
          </a:p>
        </p:txBody>
      </p:sp>
    </p:spTree>
    <p:extLst>
      <p:ext uri="{BB962C8B-B14F-4D97-AF65-F5344CB8AC3E}">
        <p14:creationId xmlns:p14="http://schemas.microsoft.com/office/powerpoint/2010/main" val="341088648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osmic Light">
      <a:dk1>
        <a:sysClr val="windowText" lastClr="000000"/>
      </a:dk1>
      <a:lt1>
        <a:sysClr val="window" lastClr="FFFFFF"/>
      </a:lt1>
      <a:dk2>
        <a:srgbClr val="44546A"/>
      </a:dk2>
      <a:lt2>
        <a:srgbClr val="E7E6E6"/>
      </a:lt2>
      <a:accent1>
        <a:srgbClr val="00A9BE"/>
      </a:accent1>
      <a:accent2>
        <a:srgbClr val="CAD936"/>
      </a:accent2>
      <a:accent3>
        <a:srgbClr val="7CB042"/>
      </a:accent3>
      <a:accent4>
        <a:srgbClr val="F2BC24"/>
      </a:accent4>
      <a:accent5>
        <a:srgbClr val="273238"/>
      </a:accent5>
      <a:accent6>
        <a:srgbClr val="455B66"/>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6961</TotalTime>
  <Words>5447</Words>
  <Application>Microsoft Office PowerPoint</Application>
  <PresentationFormat>Widescreen</PresentationFormat>
  <Paragraphs>1107</Paragraphs>
  <Slides>136</Slides>
  <Notes>20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2</vt:i4>
      </vt:variant>
      <vt:variant>
        <vt:lpstr>Slide Titles</vt:lpstr>
      </vt:variant>
      <vt:variant>
        <vt:i4>136</vt:i4>
      </vt:variant>
    </vt:vector>
  </HeadingPairs>
  <TitlesOfParts>
    <vt:vector size="150" baseType="lpstr">
      <vt:lpstr>Arial</vt:lpstr>
      <vt:lpstr>Calibri</vt:lpstr>
      <vt:lpstr>Calibri Light</vt:lpstr>
      <vt:lpstr>Marlett</vt:lpstr>
      <vt:lpstr>Symbol</vt:lpstr>
      <vt:lpstr>Tahoma</vt:lpstr>
      <vt:lpstr>Times New Roman</vt:lpstr>
      <vt:lpstr>Trebuchet MS</vt:lpstr>
      <vt:lpstr>Wingdings</vt:lpstr>
      <vt:lpstr>Wingdings 2</vt:lpstr>
      <vt:lpstr>Custom Design</vt:lpstr>
      <vt:lpstr>Office Theme</vt:lpstr>
      <vt:lpstr>Equation</vt:lpstr>
      <vt:lpstr>Clip</vt:lpstr>
      <vt:lpstr>Overview of forest models and simulators as a support to sustainable forest management in a global change context</vt:lpstr>
      <vt:lpstr>Why do we need forest growth models?</vt:lpstr>
      <vt:lpstr>Forestry and forest management</vt:lpstr>
      <vt:lpstr>Forestry</vt:lpstr>
      <vt:lpstr>Forestry</vt:lpstr>
      <vt:lpstr>PowerPoint Presentation</vt:lpstr>
      <vt:lpstr>Forest management decisions are not easy…</vt:lpstr>
      <vt:lpstr>PowerPoint Presentation</vt:lpstr>
      <vt:lpstr>Evolution of Forestry</vt:lpstr>
      <vt:lpstr>Evolution of Forestry</vt:lpstr>
      <vt:lpstr>Evolution of Forestry</vt:lpstr>
      <vt:lpstr>Evolution of Forestry</vt:lpstr>
      <vt:lpstr>Evolution of Forestry</vt:lpstr>
      <vt:lpstr>Evolution of Forestry</vt:lpstr>
      <vt:lpstr>Evolution of Forestry</vt:lpstr>
      <vt:lpstr>Evolution of Forestry</vt:lpstr>
      <vt:lpstr>Forest management goals</vt:lpstr>
      <vt:lpstr>Forest management goals</vt:lpstr>
      <vt:lpstr>Forest management goals</vt:lpstr>
      <vt:lpstr>Forest management goals</vt:lpstr>
      <vt:lpstr>Forest management goals</vt:lpstr>
      <vt:lpstr>Forest management goals</vt:lpstr>
      <vt:lpstr>Forest management goals</vt:lpstr>
      <vt:lpstr>Evolution of forestry and forest management</vt:lpstr>
      <vt:lpstr>Evolution of forestry and forest management</vt:lpstr>
      <vt:lpstr>Ecosystem services</vt:lpstr>
      <vt:lpstr>Ecosystem services</vt:lpstr>
      <vt:lpstr>Evolution of forestry and forest management</vt:lpstr>
      <vt:lpstr>Implications of bioeconomy to forest management?</vt:lpstr>
      <vt:lpstr>Implications of bioeconomy to forest management?</vt:lpstr>
      <vt:lpstr>Implications of bioeconomy to forest management?</vt:lpstr>
      <vt:lpstr>PowerPoint Presentation</vt:lpstr>
      <vt:lpstr>Actions that may help to solve the puzzle:</vt:lpstr>
      <vt:lpstr>Actions that may help to solve the puzzle:</vt:lpstr>
      <vt:lpstr>Components of forest models and simulators</vt:lpstr>
      <vt:lpstr>Forest model (Cost Action  FP0603 terminology)</vt:lpstr>
      <vt:lpstr>State variables (Cost Action  FP0603 terminology)</vt:lpstr>
      <vt:lpstr>State variables (Cost Action  FP0603 terminology)</vt:lpstr>
      <vt:lpstr>PowerPoint Presentation</vt:lpstr>
      <vt:lpstr>PowerPoint Presentation</vt:lpstr>
      <vt:lpstr>PowerPoint Presentation</vt:lpstr>
      <vt:lpstr>PowerPoint Presentation</vt:lpstr>
      <vt:lpstr>PowerPoint Presentation</vt:lpstr>
      <vt:lpstr>PowerPoint Presentation</vt:lpstr>
      <vt:lpstr>Driving variables (Cost Action  FP0603 terminology)</vt:lpstr>
      <vt:lpstr>Forest simulator (Cost Action  FP0603 terminology)</vt:lpstr>
      <vt:lpstr>Forest management decisions at different spatial scales: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Decision support system (Cost Action  FP0603 terminology)</vt:lpstr>
      <vt:lpstr>PowerPoint Presentation</vt:lpstr>
      <vt:lpstr>Evolution of forest growth models and respective typology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Statistical FGMs (empirical G&amp;Y)</vt:lpstr>
      <vt:lpstr> The G&amp;Y model GLOBULUS (empirical)</vt:lpstr>
      <vt:lpstr>Process-based ecophysiological models </vt:lpstr>
      <vt:lpstr>PowerPoint Presentation</vt:lpstr>
      <vt:lpstr>Growth modifiers in 3PG</vt:lpstr>
      <vt:lpstr>An example: temperature growth modifier fT(T)</vt:lpstr>
      <vt:lpstr>PowerPoint Presentation</vt:lpstr>
      <vt:lpstr>PowerPoint Presentation</vt:lpstr>
      <vt:lpstr>Current forest models and sustainable forest management needs</vt:lpstr>
      <vt:lpstr>Requirements from forest models - moving</vt:lpstr>
      <vt:lpstr>Examples of sustainability indicators</vt:lpstr>
      <vt:lpstr>Examples of sustainability indicators</vt:lpstr>
      <vt:lpstr>Present models need improvement</vt:lpstr>
      <vt:lpstr>Present models need improvement</vt:lpstr>
      <vt:lpstr>Present models need improvement</vt:lpstr>
      <vt:lpstr>The need to use MU forest simulators </vt:lpstr>
      <vt:lpstr>The FORMODELS data base</vt:lpstr>
      <vt:lpstr>PowerPoint Presentation</vt:lpstr>
      <vt:lpstr>PowerPoint Presentation</vt:lpstr>
      <vt:lpstr>The FCTOOLS site and the SIMfLOR platform</vt:lpstr>
      <vt:lpstr> Interfaces for forest simulators</vt:lpstr>
      <vt:lpstr> The standsSIM simulator</vt:lpstr>
      <vt:lpstr> Where can we “see” the sIMfLOR?</vt:lpstr>
      <vt:lpstr>PowerPoint Presentation</vt:lpstr>
      <vt:lpstr>PowerPoint Presentation</vt:lpstr>
      <vt:lpstr>PowerPoint Presentation</vt:lpstr>
      <vt:lpstr>Forest simulators at different spatial scales</vt:lpstr>
      <vt:lpstr>Stand simulators</vt:lpstr>
      <vt:lpstr>PowerPoint Presentation</vt:lpstr>
      <vt:lpstr>Example with the SUBER model</vt:lpstr>
      <vt:lpstr>Example with the SUBER model</vt:lpstr>
      <vt:lpstr>Example with the SUBER model</vt:lpstr>
      <vt:lpstr>Landscape simulator</vt:lpstr>
      <vt:lpstr>Landscape simulator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indicators of sustainability / ES</vt:lpstr>
      <vt:lpstr>Evolution of C stocks</vt:lpstr>
      <vt:lpstr>PowerPoint Presentation</vt:lpstr>
      <vt:lpstr>Regional simulators</vt:lpstr>
      <vt:lpstr>Regional simulators</vt:lpstr>
      <vt:lpstr>PowerPoint Presentation</vt:lpstr>
      <vt:lpstr>Example of standsSIM.sd</vt:lpstr>
      <vt:lpstr>Implementation of 3PG in standsSIM-sd</vt:lpstr>
      <vt:lpstr>Drivers</vt:lpstr>
      <vt:lpstr>Drivers  (cont)</vt:lpstr>
      <vt:lpstr>Drivers  (cont)</vt:lpstr>
      <vt:lpstr>Precipitation in the two climate scenarios</vt:lpstr>
      <vt:lpstr>Scenarios</vt:lpstr>
      <vt:lpstr>Fire and harvesting modules</vt:lpstr>
      <vt:lpstr>PowerPoint Presentation</vt:lpstr>
      <vt:lpstr>Implementation of the drivers</vt:lpstr>
      <vt:lpstr>Implementation of the drivers</vt:lpstr>
      <vt:lpstr>Implementation of the drivers</vt:lpstr>
      <vt:lpstr>Implementation of the drivers</vt:lpstr>
      <vt:lpstr>Actions taken for a clearcut (as an example):</vt:lpstr>
      <vt:lpstr>Data used as input: NFI 2005-2006</vt:lpstr>
      <vt:lpstr>PowerPoint Presentation</vt:lpstr>
      <vt:lpstr>PowerPoint Presentation</vt:lpstr>
      <vt:lpstr>PowerPoint Presentation</vt:lpstr>
      <vt:lpstr>PowerPoint Presentation</vt:lpstr>
      <vt:lpstr>PowerPoint Presentation</vt:lpstr>
      <vt:lpstr>Some conclusions can be drawn from this study:</vt:lpstr>
      <vt:lpstr>Final comments</vt:lpstr>
      <vt:lpstr>Good decisions on forest management? </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SMB</dc:creator>
  <cp:lastModifiedBy>Margarida</cp:lastModifiedBy>
  <cp:revision>526</cp:revision>
  <cp:lastPrinted>2017-06-15T21:47:55Z</cp:lastPrinted>
  <dcterms:created xsi:type="dcterms:W3CDTF">2010-02-14T14:45:25Z</dcterms:created>
  <dcterms:modified xsi:type="dcterms:W3CDTF">2020-10-05T15:11:42Z</dcterms:modified>
</cp:coreProperties>
</file>