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66"/>
  </p:notesMasterIdLst>
  <p:handoutMasterIdLst>
    <p:handoutMasterId r:id="rId67"/>
  </p:handoutMasterIdLst>
  <p:sldIdLst>
    <p:sldId id="416" r:id="rId2"/>
    <p:sldId id="737" r:id="rId3"/>
    <p:sldId id="783" r:id="rId4"/>
    <p:sldId id="784" r:id="rId5"/>
    <p:sldId id="791" r:id="rId6"/>
    <p:sldId id="779" r:id="rId7"/>
    <p:sldId id="780" r:id="rId8"/>
    <p:sldId id="794" r:id="rId9"/>
    <p:sldId id="781" r:id="rId10"/>
    <p:sldId id="787" r:id="rId11"/>
    <p:sldId id="792" r:id="rId12"/>
    <p:sldId id="785" r:id="rId13"/>
    <p:sldId id="758" r:id="rId14"/>
    <p:sldId id="760" r:id="rId15"/>
    <p:sldId id="761" r:id="rId16"/>
    <p:sldId id="752" r:id="rId17"/>
    <p:sldId id="753" r:id="rId18"/>
    <p:sldId id="754" r:id="rId19"/>
    <p:sldId id="755" r:id="rId20"/>
    <p:sldId id="756" r:id="rId21"/>
    <p:sldId id="757" r:id="rId22"/>
    <p:sldId id="746" r:id="rId23"/>
    <p:sldId id="747" r:id="rId24"/>
    <p:sldId id="748" r:id="rId25"/>
    <p:sldId id="749" r:id="rId26"/>
    <p:sldId id="750" r:id="rId27"/>
    <p:sldId id="751" r:id="rId28"/>
    <p:sldId id="739" r:id="rId29"/>
    <p:sldId id="740" r:id="rId30"/>
    <p:sldId id="741" r:id="rId31"/>
    <p:sldId id="793" r:id="rId32"/>
    <p:sldId id="795" r:id="rId33"/>
    <p:sldId id="762" r:id="rId34"/>
    <p:sldId id="763" r:id="rId35"/>
    <p:sldId id="764" r:id="rId36"/>
    <p:sldId id="765" r:id="rId37"/>
    <p:sldId id="766" r:id="rId38"/>
    <p:sldId id="809" r:id="rId39"/>
    <p:sldId id="799" r:id="rId40"/>
    <p:sldId id="810" r:id="rId41"/>
    <p:sldId id="811" r:id="rId42"/>
    <p:sldId id="812" r:id="rId43"/>
    <p:sldId id="797" r:id="rId44"/>
    <p:sldId id="798" r:id="rId45"/>
    <p:sldId id="816" r:id="rId46"/>
    <p:sldId id="813" r:id="rId47"/>
    <p:sldId id="815" r:id="rId48"/>
    <p:sldId id="814" r:id="rId49"/>
    <p:sldId id="817" r:id="rId50"/>
    <p:sldId id="818" r:id="rId51"/>
    <p:sldId id="819" r:id="rId52"/>
    <p:sldId id="820" r:id="rId53"/>
    <p:sldId id="822" r:id="rId54"/>
    <p:sldId id="821" r:id="rId55"/>
    <p:sldId id="796" r:id="rId56"/>
    <p:sldId id="827" r:id="rId57"/>
    <p:sldId id="823" r:id="rId58"/>
    <p:sldId id="824" r:id="rId59"/>
    <p:sldId id="825" r:id="rId60"/>
    <p:sldId id="826" r:id="rId61"/>
    <p:sldId id="774" r:id="rId62"/>
    <p:sldId id="775" r:id="rId63"/>
    <p:sldId id="776" r:id="rId64"/>
    <p:sldId id="777" r:id="rId65"/>
  </p:sldIdLst>
  <p:sldSz cx="12192000" cy="6858000"/>
  <p:notesSz cx="6858000" cy="9686925"/>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336600"/>
    <a:srgbClr val="009900"/>
    <a:srgbClr val="FF3300"/>
    <a:srgbClr val="CC3300"/>
    <a:srgbClr val="7CB042"/>
    <a:srgbClr val="33CC33"/>
    <a:srgbClr val="FFE299"/>
    <a:srgbClr val="6633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81" autoAdjust="0"/>
    <p:restoredTop sz="95332" autoAdjust="0"/>
  </p:normalViewPr>
  <p:slideViewPr>
    <p:cSldViewPr showGuides="1">
      <p:cViewPr>
        <p:scale>
          <a:sx n="85" d="100"/>
          <a:sy n="85" d="100"/>
        </p:scale>
        <p:origin x="739" y="29"/>
      </p:cViewPr>
      <p:guideLst>
        <p:guide orient="horz" pos="2160"/>
        <p:guide pos="3840"/>
      </p:guideLst>
    </p:cSldViewPr>
  </p:slideViewPr>
  <p:notesTextViewPr>
    <p:cViewPr>
      <p:scale>
        <a:sx n="3" d="2"/>
        <a:sy n="3" d="2"/>
      </p:scale>
      <p:origin x="0" y="0"/>
    </p:cViewPr>
  </p:notesTextViewPr>
  <p:sorterViewPr>
    <p:cViewPr varScale="1">
      <p:scale>
        <a:sx n="1" d="1"/>
        <a:sy n="1" d="1"/>
      </p:scale>
      <p:origin x="0" y="-15927"/>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45.wmf"/><Relationship Id="rId1" Type="http://schemas.openxmlformats.org/officeDocument/2006/relationships/image" Target="../media/image4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image" Target="../media/image82.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image" Target="../media/image84.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 Id="rId4" Type="http://schemas.openxmlformats.org/officeDocument/2006/relationships/image" Target="../media/image8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0.wmf"/><Relationship Id="rId5" Type="http://schemas.openxmlformats.org/officeDocument/2006/relationships/image" Target="../media/image94.wmf"/><Relationship Id="rId4" Type="http://schemas.openxmlformats.org/officeDocument/2006/relationships/image" Target="../media/image93.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 Id="rId6" Type="http://schemas.openxmlformats.org/officeDocument/2006/relationships/image" Target="../media/image100.wmf"/><Relationship Id="rId5" Type="http://schemas.openxmlformats.org/officeDocument/2006/relationships/image" Target="../media/image99.wmf"/><Relationship Id="rId4" Type="http://schemas.openxmlformats.org/officeDocument/2006/relationships/image" Target="../media/image9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3951"/>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sz="quarter" idx="1"/>
          </p:nvPr>
        </p:nvSpPr>
        <p:spPr>
          <a:xfrm>
            <a:off x="3884613" y="0"/>
            <a:ext cx="2971800" cy="483951"/>
          </a:xfrm>
          <a:prstGeom prst="rect">
            <a:avLst/>
          </a:prstGeom>
        </p:spPr>
        <p:txBody>
          <a:bodyPr vert="horz" lIns="91440" tIns="45720" rIns="91440" bIns="45720" rtlCol="0"/>
          <a:lstStyle>
            <a:lvl1pPr algn="r">
              <a:defRPr sz="1200"/>
            </a:lvl1pPr>
          </a:lstStyle>
          <a:p>
            <a:fld id="{452CDC44-C371-4756-9304-BE4C36871894}" type="datetimeFigureOut">
              <a:rPr lang="pt-PT" smtClean="0"/>
              <a:pPr/>
              <a:t>07/10/2020</a:t>
            </a:fld>
            <a:endParaRPr lang="pt-PT"/>
          </a:p>
        </p:txBody>
      </p:sp>
      <p:sp>
        <p:nvSpPr>
          <p:cNvPr id="4" name="Footer Placeholder 3"/>
          <p:cNvSpPr>
            <a:spLocks noGrp="1"/>
          </p:cNvSpPr>
          <p:nvPr>
            <p:ph type="ftr" sz="quarter" idx="2"/>
          </p:nvPr>
        </p:nvSpPr>
        <p:spPr>
          <a:xfrm>
            <a:off x="0" y="9201393"/>
            <a:ext cx="2971800" cy="483951"/>
          </a:xfrm>
          <a:prstGeom prst="rect">
            <a:avLst/>
          </a:prstGeom>
        </p:spPr>
        <p:txBody>
          <a:bodyPr vert="horz" lIns="91440" tIns="45720" rIns="91440" bIns="45720" rtlCol="0" anchor="b"/>
          <a:lstStyle>
            <a:lvl1pPr algn="l">
              <a:defRPr sz="1200"/>
            </a:lvl1pPr>
          </a:lstStyle>
          <a:p>
            <a:endParaRPr lang="pt-PT"/>
          </a:p>
        </p:txBody>
      </p:sp>
      <p:sp>
        <p:nvSpPr>
          <p:cNvPr id="5" name="Slide Number Placeholder 4"/>
          <p:cNvSpPr>
            <a:spLocks noGrp="1"/>
          </p:cNvSpPr>
          <p:nvPr>
            <p:ph type="sldNum" sz="quarter" idx="3"/>
          </p:nvPr>
        </p:nvSpPr>
        <p:spPr>
          <a:xfrm>
            <a:off x="3884613" y="9201393"/>
            <a:ext cx="2971800" cy="483951"/>
          </a:xfrm>
          <a:prstGeom prst="rect">
            <a:avLst/>
          </a:prstGeom>
        </p:spPr>
        <p:txBody>
          <a:bodyPr vert="horz" lIns="91440" tIns="45720" rIns="91440" bIns="45720" rtlCol="0" anchor="b"/>
          <a:lstStyle>
            <a:lvl1pPr algn="r">
              <a:defRPr sz="1200"/>
            </a:lvl1pPr>
          </a:lstStyle>
          <a:p>
            <a:fld id="{8D665DA9-B115-4C7E-861C-52C674264457}" type="slidenum">
              <a:rPr lang="pt-PT" smtClean="0"/>
              <a:pPr/>
              <a:t>‹#›</a:t>
            </a:fld>
            <a:endParaRPr lang="pt-PT"/>
          </a:p>
        </p:txBody>
      </p:sp>
    </p:spTree>
    <p:extLst>
      <p:ext uri="{BB962C8B-B14F-4D97-AF65-F5344CB8AC3E}">
        <p14:creationId xmlns:p14="http://schemas.microsoft.com/office/powerpoint/2010/main" val="323633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4346"/>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3884613" y="0"/>
            <a:ext cx="2971800" cy="484346"/>
          </a:xfrm>
          <a:prstGeom prst="rect">
            <a:avLst/>
          </a:prstGeom>
        </p:spPr>
        <p:txBody>
          <a:bodyPr vert="horz" lIns="91440" tIns="45720" rIns="91440" bIns="45720" rtlCol="0"/>
          <a:lstStyle>
            <a:lvl1pPr algn="r">
              <a:defRPr sz="1200"/>
            </a:lvl1pPr>
          </a:lstStyle>
          <a:p>
            <a:fld id="{B9B23A52-C44F-40CD-BAE3-D946F76592F8}" type="datetimeFigureOut">
              <a:rPr lang="pt-PT" smtClean="0"/>
              <a:pPr/>
              <a:t>07/10/2020</a:t>
            </a:fld>
            <a:endParaRPr lang="pt-PT"/>
          </a:p>
        </p:txBody>
      </p:sp>
      <p:sp>
        <p:nvSpPr>
          <p:cNvPr id="4" name="Slide Image Placeholder 3"/>
          <p:cNvSpPr>
            <a:spLocks noGrp="1" noRot="1" noChangeAspect="1"/>
          </p:cNvSpPr>
          <p:nvPr>
            <p:ph type="sldImg" idx="2"/>
          </p:nvPr>
        </p:nvSpPr>
        <p:spPr>
          <a:xfrm>
            <a:off x="200025" y="725488"/>
            <a:ext cx="6457950" cy="3633787"/>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685800" y="4601290"/>
            <a:ext cx="5486400" cy="43591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6" name="Footer Placeholder 5"/>
          <p:cNvSpPr>
            <a:spLocks noGrp="1"/>
          </p:cNvSpPr>
          <p:nvPr>
            <p:ph type="ftr" sz="quarter" idx="4"/>
          </p:nvPr>
        </p:nvSpPr>
        <p:spPr>
          <a:xfrm>
            <a:off x="0" y="9200897"/>
            <a:ext cx="2971800" cy="484346"/>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3884613" y="9200897"/>
            <a:ext cx="2971800" cy="484346"/>
          </a:xfrm>
          <a:prstGeom prst="rect">
            <a:avLst/>
          </a:prstGeom>
        </p:spPr>
        <p:txBody>
          <a:bodyPr vert="horz" lIns="91440" tIns="45720" rIns="91440" bIns="45720" rtlCol="0" anchor="b"/>
          <a:lstStyle>
            <a:lvl1pPr algn="r">
              <a:defRPr sz="1200"/>
            </a:lvl1pPr>
          </a:lstStyle>
          <a:p>
            <a:fld id="{2D50A1FD-781B-41A6-B23B-C7DC6AD05C16}" type="slidenum">
              <a:rPr lang="pt-PT" smtClean="0"/>
              <a:pPr/>
              <a:t>‹#›</a:t>
            </a:fld>
            <a:endParaRPr lang="pt-PT"/>
          </a:p>
        </p:txBody>
      </p:sp>
    </p:spTree>
    <p:extLst>
      <p:ext uri="{BB962C8B-B14F-4D97-AF65-F5344CB8AC3E}">
        <p14:creationId xmlns:p14="http://schemas.microsoft.com/office/powerpoint/2010/main" val="2662153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80F88C-91AE-4128-BB09-224B2C58185B}" type="slidenum">
              <a:rPr lang="en-GB"/>
              <a:pPr/>
              <a:t>1</a:t>
            </a:fld>
            <a:endParaRPr lang="en-GB"/>
          </a:p>
        </p:txBody>
      </p:sp>
      <p:sp>
        <p:nvSpPr>
          <p:cNvPr id="296962" name="Rectangle 2"/>
          <p:cNvSpPr>
            <a:spLocks noGrp="1" noRot="1" noChangeAspect="1" noChangeArrowheads="1" noTextEdit="1"/>
          </p:cNvSpPr>
          <p:nvPr>
            <p:ph type="sldImg"/>
          </p:nvPr>
        </p:nvSpPr>
        <p:spPr>
          <a:xfrm>
            <a:off x="200025" y="725488"/>
            <a:ext cx="6457950" cy="3633787"/>
          </a:xfrm>
          <a:ln/>
        </p:spPr>
      </p:sp>
      <p:sp>
        <p:nvSpPr>
          <p:cNvPr id="296963" name="Rectangle 3"/>
          <p:cNvSpPr>
            <a:spLocks noGrp="1" noChangeArrowheads="1"/>
          </p:cNvSpPr>
          <p:nvPr>
            <p:ph type="body" idx="1"/>
          </p:nvPr>
        </p:nvSpPr>
        <p:spPr/>
        <p:txBody>
          <a:bodyPr/>
          <a:lstStyle/>
          <a:p>
            <a:endParaRPr lang="pt-PT"/>
          </a:p>
        </p:txBody>
      </p:sp>
    </p:spTree>
    <p:extLst>
      <p:ext uri="{BB962C8B-B14F-4D97-AF65-F5344CB8AC3E}">
        <p14:creationId xmlns:p14="http://schemas.microsoft.com/office/powerpoint/2010/main" val="2914073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first:</a:t>
            </a:r>
            <a:r>
              <a:rPr lang="en-US" b="1" baseline="0" dirty="0" smtClean="0"/>
              <a:t> </a:t>
            </a:r>
            <a:r>
              <a:rPr lang="en-US" baseline="0" dirty="0" smtClean="0"/>
              <a:t>the model is developed to describe the behavior of the dependent variable based on the data (e.g. Table 6.1 in Margarida’s Book) don’t have all the desirable characteristics, thus careful with extrapolations and signs</a:t>
            </a:r>
          </a:p>
          <a:p>
            <a:endParaRPr lang="en-US" baseline="0" dirty="0" smtClean="0"/>
          </a:p>
          <a:p>
            <a:r>
              <a:rPr lang="en-US" b="1" baseline="0" dirty="0" smtClean="0"/>
              <a:t>The second</a:t>
            </a:r>
            <a:r>
              <a:rPr lang="en-US" baseline="0" dirty="0" smtClean="0"/>
              <a:t>: the model is developed before analyzing data or doing experiments just thinking of the possible mechanisms that can explain the phenomenon (e.g. Table 6.2 in Margarida’s Book) </a:t>
            </a:r>
          </a:p>
        </p:txBody>
      </p:sp>
      <p:sp>
        <p:nvSpPr>
          <p:cNvPr id="4" name="Slide Number Placeholder 3"/>
          <p:cNvSpPr>
            <a:spLocks noGrp="1"/>
          </p:cNvSpPr>
          <p:nvPr>
            <p:ph type="sldNum" sz="quarter" idx="10"/>
          </p:nvPr>
        </p:nvSpPr>
        <p:spPr/>
        <p:txBody>
          <a:bodyPr/>
          <a:lstStyle/>
          <a:p>
            <a:fld id="{2D50A1FD-781B-41A6-B23B-C7DC6AD05C16}" type="slidenum">
              <a:rPr lang="pt-PT" smtClean="0"/>
              <a:pPr/>
              <a:t>15</a:t>
            </a:fld>
            <a:endParaRPr lang="pt-PT"/>
          </a:p>
        </p:txBody>
      </p:sp>
    </p:spTree>
    <p:extLst>
      <p:ext uri="{BB962C8B-B14F-4D97-AF65-F5344CB8AC3E}">
        <p14:creationId xmlns:p14="http://schemas.microsoft.com/office/powerpoint/2010/main" val="2183686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Richards:</a:t>
            </a:r>
            <a:r>
              <a:rPr lang="en-US" baseline="0" dirty="0" smtClean="0"/>
              <a:t> Anabolic rate – catabolic rate</a:t>
            </a:r>
            <a:endParaRPr lang="en-US" dirty="0"/>
          </a:p>
        </p:txBody>
      </p:sp>
      <p:sp>
        <p:nvSpPr>
          <p:cNvPr id="4" name="Slide Number Placeholder 3"/>
          <p:cNvSpPr>
            <a:spLocks noGrp="1"/>
          </p:cNvSpPr>
          <p:nvPr>
            <p:ph type="sldNum" sz="quarter" idx="10"/>
          </p:nvPr>
        </p:nvSpPr>
        <p:spPr/>
        <p:txBody>
          <a:bodyPr/>
          <a:lstStyle/>
          <a:p>
            <a:fld id="{2D50A1FD-781B-41A6-B23B-C7DC6AD05C16}" type="slidenum">
              <a:rPr lang="pt-PT" smtClean="0"/>
              <a:pPr/>
              <a:t>22</a:t>
            </a:fld>
            <a:endParaRPr lang="pt-PT"/>
          </a:p>
        </p:txBody>
      </p:sp>
    </p:spTree>
    <p:extLst>
      <p:ext uri="{BB962C8B-B14F-4D97-AF65-F5344CB8AC3E}">
        <p14:creationId xmlns:p14="http://schemas.microsoft.com/office/powerpoint/2010/main" val="2268562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Richards:</a:t>
            </a:r>
            <a:r>
              <a:rPr lang="en-US" baseline="0" dirty="0" smtClean="0"/>
              <a:t> absolute</a:t>
            </a:r>
            <a:r>
              <a:rPr lang="en-US" dirty="0" smtClean="0"/>
              <a:t> growth rate = anabolic</a:t>
            </a:r>
            <a:r>
              <a:rPr lang="en-US" baseline="0" dirty="0" smtClean="0"/>
              <a:t> rate – catabolic rate</a:t>
            </a:r>
            <a:endParaRPr lang="en-US" dirty="0"/>
          </a:p>
        </p:txBody>
      </p:sp>
      <p:sp>
        <p:nvSpPr>
          <p:cNvPr id="4" name="Slide Number Placeholder 3"/>
          <p:cNvSpPr>
            <a:spLocks noGrp="1"/>
          </p:cNvSpPr>
          <p:nvPr>
            <p:ph type="sldNum" sz="quarter" idx="10"/>
          </p:nvPr>
        </p:nvSpPr>
        <p:spPr/>
        <p:txBody>
          <a:bodyPr/>
          <a:lstStyle/>
          <a:p>
            <a:fld id="{2D50A1FD-781B-41A6-B23B-C7DC6AD05C16}" type="slidenum">
              <a:rPr lang="pt-PT" smtClean="0"/>
              <a:pPr/>
              <a:t>23</a:t>
            </a:fld>
            <a:endParaRPr lang="pt-PT"/>
          </a:p>
        </p:txBody>
      </p:sp>
    </p:spTree>
    <p:extLst>
      <p:ext uri="{BB962C8B-B14F-4D97-AF65-F5344CB8AC3E}">
        <p14:creationId xmlns:p14="http://schemas.microsoft.com/office/powerpoint/2010/main" val="3995626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Monomolecular: </a:t>
            </a:r>
            <a:r>
              <a:rPr lang="en-US" dirty="0" smtClean="0"/>
              <a:t>absolute growth rate decreases linearly</a:t>
            </a:r>
            <a:r>
              <a:rPr lang="en-US" baseline="0" dirty="0" smtClean="0"/>
              <a:t> with size (A, k = rate of decrease of the growth rate, no inflection point)</a:t>
            </a:r>
          </a:p>
          <a:p>
            <a:endParaRPr lang="en-US" sz="800" baseline="0" dirty="0" smtClean="0"/>
          </a:p>
          <a:p>
            <a:r>
              <a:rPr lang="en-US" b="1" baseline="0" dirty="0" smtClean="0"/>
              <a:t>Logistic</a:t>
            </a:r>
            <a:r>
              <a:rPr lang="en-US" baseline="0" dirty="0" smtClean="0"/>
              <a:t>: relativ</a:t>
            </a:r>
            <a:r>
              <a:rPr lang="en-US" dirty="0" smtClean="0"/>
              <a:t>e growth rate = to a biotic</a:t>
            </a:r>
            <a:r>
              <a:rPr lang="en-US" baseline="0" dirty="0" smtClean="0"/>
              <a:t> potential K, reduced according to size (individual or population). The curve is symmetric around the inflection point</a:t>
            </a:r>
          </a:p>
          <a:p>
            <a:endParaRPr lang="en-US" baseline="0" dirty="0" smtClean="0"/>
          </a:p>
          <a:p>
            <a:r>
              <a:rPr lang="en-US" b="1" baseline="0" dirty="0" err="1" smtClean="0"/>
              <a:t>Gompertz</a:t>
            </a:r>
            <a:r>
              <a:rPr lang="en-US" b="1" baseline="0" dirty="0" smtClean="0"/>
              <a:t>: </a:t>
            </a:r>
            <a:r>
              <a:rPr lang="en-US" baseline="0" dirty="0" smtClean="0"/>
              <a:t>relativ</a:t>
            </a:r>
            <a:r>
              <a:rPr lang="en-US" dirty="0" smtClean="0"/>
              <a:t>e growth rate inversely related to ln( present dimension of the dependent var. /A) (decreasing exponential function of time)</a:t>
            </a:r>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2D50A1FD-781B-41A6-B23B-C7DC6AD05C16}" type="slidenum">
              <a:rPr lang="pt-PT" smtClean="0"/>
              <a:pPr/>
              <a:t>26</a:t>
            </a:fld>
            <a:endParaRPr lang="pt-PT"/>
          </a:p>
        </p:txBody>
      </p:sp>
    </p:spTree>
    <p:extLst>
      <p:ext uri="{BB962C8B-B14F-4D97-AF65-F5344CB8AC3E}">
        <p14:creationId xmlns:p14="http://schemas.microsoft.com/office/powerpoint/2010/main" val="2546213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fitted to data a number of these functions will give similar results (within the range of the data used for</a:t>
            </a:r>
            <a:r>
              <a:rPr lang="en-US" baseline="0" dirty="0" smtClean="0"/>
              <a:t> estimating their coefficients)</a:t>
            </a:r>
          </a:p>
          <a:p>
            <a:endParaRPr lang="en-US" baseline="0" dirty="0" smtClean="0"/>
          </a:p>
          <a:p>
            <a:r>
              <a:rPr lang="en-US" baseline="0" dirty="0" smtClean="0"/>
              <a:t>HOWEVER, when extrapolated their behavior may be quite different</a:t>
            </a:r>
            <a:endParaRPr lang="en-US" dirty="0"/>
          </a:p>
        </p:txBody>
      </p:sp>
      <p:sp>
        <p:nvSpPr>
          <p:cNvPr id="4" name="Slide Number Placeholder 3"/>
          <p:cNvSpPr>
            <a:spLocks noGrp="1"/>
          </p:cNvSpPr>
          <p:nvPr>
            <p:ph type="sldNum" sz="quarter" idx="10"/>
          </p:nvPr>
        </p:nvSpPr>
        <p:spPr/>
        <p:txBody>
          <a:bodyPr/>
          <a:lstStyle/>
          <a:p>
            <a:fld id="{2D50A1FD-781B-41A6-B23B-C7DC6AD05C16}" type="slidenum">
              <a:rPr lang="pt-PT" smtClean="0"/>
              <a:pPr/>
              <a:t>31</a:t>
            </a:fld>
            <a:endParaRPr lang="pt-PT"/>
          </a:p>
        </p:txBody>
      </p:sp>
    </p:spTree>
    <p:extLst>
      <p:ext uri="{BB962C8B-B14F-4D97-AF65-F5344CB8AC3E}">
        <p14:creationId xmlns:p14="http://schemas.microsoft.com/office/powerpoint/2010/main" val="835806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PT"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1BB8-D13D-495A-9D47-044ECFF15B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0664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6ª</a:t>
            </a:r>
            <a:endParaRPr lang="en-US" dirty="0"/>
          </a:p>
        </p:txBody>
      </p:sp>
      <p:sp>
        <p:nvSpPr>
          <p:cNvPr id="4" name="Slide Number Placeholder 3"/>
          <p:cNvSpPr>
            <a:spLocks noGrp="1"/>
          </p:cNvSpPr>
          <p:nvPr>
            <p:ph type="sldNum" sz="quarter" idx="10"/>
          </p:nvPr>
        </p:nvSpPr>
        <p:spPr/>
        <p:txBody>
          <a:bodyPr/>
          <a:lstStyle/>
          <a:p>
            <a:fld id="{2D50A1FD-781B-41A6-B23B-C7DC6AD05C16}" type="slidenum">
              <a:rPr lang="pt-PT" smtClean="0"/>
              <a:pPr/>
              <a:t>33</a:t>
            </a:fld>
            <a:endParaRPr lang="pt-PT"/>
          </a:p>
        </p:txBody>
      </p:sp>
    </p:spTree>
    <p:extLst>
      <p:ext uri="{BB962C8B-B14F-4D97-AF65-F5344CB8AC3E}">
        <p14:creationId xmlns:p14="http://schemas.microsoft.com/office/powerpoint/2010/main" val="327966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este</a:t>
            </a:r>
            <a:endParaRPr lang="en-US" dirty="0"/>
          </a:p>
        </p:txBody>
      </p:sp>
      <p:sp>
        <p:nvSpPr>
          <p:cNvPr id="4" name="Slide Number Placeholder 3"/>
          <p:cNvSpPr>
            <a:spLocks noGrp="1"/>
          </p:cNvSpPr>
          <p:nvPr>
            <p:ph type="sldNum" sz="quarter" idx="10"/>
          </p:nvPr>
        </p:nvSpPr>
        <p:spPr/>
        <p:txBody>
          <a:bodyPr/>
          <a:lstStyle/>
          <a:p>
            <a:fld id="{2D50A1FD-781B-41A6-B23B-C7DC6AD05C16}" type="slidenum">
              <a:rPr lang="pt-PT" smtClean="0"/>
              <a:pPr/>
              <a:t>4</a:t>
            </a:fld>
            <a:endParaRPr lang="pt-PT"/>
          </a:p>
        </p:txBody>
      </p:sp>
    </p:spTree>
    <p:extLst>
      <p:ext uri="{BB962C8B-B14F-4D97-AF65-F5344CB8AC3E}">
        <p14:creationId xmlns:p14="http://schemas.microsoft.com/office/powerpoint/2010/main" val="792124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este</a:t>
            </a:r>
            <a:endParaRPr lang="en-US" dirty="0"/>
          </a:p>
        </p:txBody>
      </p:sp>
      <p:sp>
        <p:nvSpPr>
          <p:cNvPr id="4" name="Slide Number Placeholder 3"/>
          <p:cNvSpPr>
            <a:spLocks noGrp="1"/>
          </p:cNvSpPr>
          <p:nvPr>
            <p:ph type="sldNum" sz="quarter" idx="10"/>
          </p:nvPr>
        </p:nvSpPr>
        <p:spPr/>
        <p:txBody>
          <a:bodyPr/>
          <a:lstStyle/>
          <a:p>
            <a:fld id="{2D50A1FD-781B-41A6-B23B-C7DC6AD05C16}" type="slidenum">
              <a:rPr lang="pt-PT" smtClean="0"/>
              <a:pPr/>
              <a:t>6</a:t>
            </a:fld>
            <a:endParaRPr lang="pt-PT"/>
          </a:p>
        </p:txBody>
      </p:sp>
    </p:spTree>
    <p:extLst>
      <p:ext uri="{BB962C8B-B14F-4D97-AF65-F5344CB8AC3E}">
        <p14:creationId xmlns:p14="http://schemas.microsoft.com/office/powerpoint/2010/main" val="955646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este</a:t>
            </a:r>
            <a:endParaRPr lang="en-US" dirty="0"/>
          </a:p>
        </p:txBody>
      </p:sp>
      <p:sp>
        <p:nvSpPr>
          <p:cNvPr id="4" name="Slide Number Placeholder 3"/>
          <p:cNvSpPr>
            <a:spLocks noGrp="1"/>
          </p:cNvSpPr>
          <p:nvPr>
            <p:ph type="sldNum" sz="quarter" idx="10"/>
          </p:nvPr>
        </p:nvSpPr>
        <p:spPr/>
        <p:txBody>
          <a:bodyPr/>
          <a:lstStyle/>
          <a:p>
            <a:fld id="{2D50A1FD-781B-41A6-B23B-C7DC6AD05C16}" type="slidenum">
              <a:rPr lang="pt-PT" smtClean="0"/>
              <a:pPr/>
              <a:t>7</a:t>
            </a:fld>
            <a:endParaRPr lang="pt-PT"/>
          </a:p>
        </p:txBody>
      </p:sp>
    </p:spTree>
    <p:extLst>
      <p:ext uri="{BB962C8B-B14F-4D97-AF65-F5344CB8AC3E}">
        <p14:creationId xmlns:p14="http://schemas.microsoft.com/office/powerpoint/2010/main" val="2462165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este</a:t>
            </a:r>
            <a:endParaRPr lang="en-US" dirty="0"/>
          </a:p>
        </p:txBody>
      </p:sp>
      <p:sp>
        <p:nvSpPr>
          <p:cNvPr id="4" name="Slide Number Placeholder 3"/>
          <p:cNvSpPr>
            <a:spLocks noGrp="1"/>
          </p:cNvSpPr>
          <p:nvPr>
            <p:ph type="sldNum" sz="quarter" idx="10"/>
          </p:nvPr>
        </p:nvSpPr>
        <p:spPr/>
        <p:txBody>
          <a:bodyPr/>
          <a:lstStyle/>
          <a:p>
            <a:fld id="{2D50A1FD-781B-41A6-B23B-C7DC6AD05C16}" type="slidenum">
              <a:rPr lang="pt-PT" smtClean="0"/>
              <a:pPr/>
              <a:t>8</a:t>
            </a:fld>
            <a:endParaRPr lang="pt-PT"/>
          </a:p>
        </p:txBody>
      </p:sp>
    </p:spTree>
    <p:extLst>
      <p:ext uri="{BB962C8B-B14F-4D97-AF65-F5344CB8AC3E}">
        <p14:creationId xmlns:p14="http://schemas.microsoft.com/office/powerpoint/2010/main" val="1551133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este</a:t>
            </a:r>
            <a:endParaRPr lang="en-US" dirty="0"/>
          </a:p>
        </p:txBody>
      </p:sp>
      <p:sp>
        <p:nvSpPr>
          <p:cNvPr id="4" name="Slide Number Placeholder 3"/>
          <p:cNvSpPr>
            <a:spLocks noGrp="1"/>
          </p:cNvSpPr>
          <p:nvPr>
            <p:ph type="sldNum" sz="quarter" idx="10"/>
          </p:nvPr>
        </p:nvSpPr>
        <p:spPr/>
        <p:txBody>
          <a:bodyPr/>
          <a:lstStyle/>
          <a:p>
            <a:fld id="{2D50A1FD-781B-41A6-B23B-C7DC6AD05C16}" type="slidenum">
              <a:rPr lang="pt-PT" smtClean="0"/>
              <a:pPr/>
              <a:t>9</a:t>
            </a:fld>
            <a:endParaRPr lang="pt-PT"/>
          </a:p>
        </p:txBody>
      </p:sp>
    </p:spTree>
    <p:extLst>
      <p:ext uri="{BB962C8B-B14F-4D97-AF65-F5344CB8AC3E}">
        <p14:creationId xmlns:p14="http://schemas.microsoft.com/office/powerpoint/2010/main" val="2546037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este</a:t>
            </a:r>
            <a:endParaRPr lang="en-US" dirty="0"/>
          </a:p>
        </p:txBody>
      </p:sp>
      <p:sp>
        <p:nvSpPr>
          <p:cNvPr id="4" name="Slide Number Placeholder 3"/>
          <p:cNvSpPr>
            <a:spLocks noGrp="1"/>
          </p:cNvSpPr>
          <p:nvPr>
            <p:ph type="sldNum" sz="quarter" idx="10"/>
          </p:nvPr>
        </p:nvSpPr>
        <p:spPr/>
        <p:txBody>
          <a:bodyPr/>
          <a:lstStyle/>
          <a:p>
            <a:fld id="{2D50A1FD-781B-41A6-B23B-C7DC6AD05C16}" type="slidenum">
              <a:rPr lang="pt-PT" smtClean="0"/>
              <a:pPr/>
              <a:t>10</a:t>
            </a:fld>
            <a:endParaRPr lang="pt-PT"/>
          </a:p>
        </p:txBody>
      </p:sp>
    </p:spTree>
    <p:extLst>
      <p:ext uri="{BB962C8B-B14F-4D97-AF65-F5344CB8AC3E}">
        <p14:creationId xmlns:p14="http://schemas.microsoft.com/office/powerpoint/2010/main" val="867393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este</a:t>
            </a:r>
            <a:endParaRPr lang="en-US" dirty="0"/>
          </a:p>
        </p:txBody>
      </p:sp>
      <p:sp>
        <p:nvSpPr>
          <p:cNvPr id="4" name="Slide Number Placeholder 3"/>
          <p:cNvSpPr>
            <a:spLocks noGrp="1"/>
          </p:cNvSpPr>
          <p:nvPr>
            <p:ph type="sldNum" sz="quarter" idx="10"/>
          </p:nvPr>
        </p:nvSpPr>
        <p:spPr/>
        <p:txBody>
          <a:bodyPr/>
          <a:lstStyle/>
          <a:p>
            <a:fld id="{2D50A1FD-781B-41A6-B23B-C7DC6AD05C16}" type="slidenum">
              <a:rPr lang="pt-PT" smtClean="0"/>
              <a:pPr/>
              <a:t>12</a:t>
            </a:fld>
            <a:endParaRPr lang="pt-PT"/>
          </a:p>
        </p:txBody>
      </p:sp>
    </p:spTree>
    <p:extLst>
      <p:ext uri="{BB962C8B-B14F-4D97-AF65-F5344CB8AC3E}">
        <p14:creationId xmlns:p14="http://schemas.microsoft.com/office/powerpoint/2010/main" val="1673534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equations have been developed usually in the integral from</a:t>
            </a:r>
            <a:endParaRPr lang="en-US" dirty="0"/>
          </a:p>
        </p:txBody>
      </p:sp>
      <p:sp>
        <p:nvSpPr>
          <p:cNvPr id="4" name="Slide Number Placeholder 3"/>
          <p:cNvSpPr>
            <a:spLocks noGrp="1"/>
          </p:cNvSpPr>
          <p:nvPr>
            <p:ph type="sldNum" sz="quarter" idx="10"/>
          </p:nvPr>
        </p:nvSpPr>
        <p:spPr/>
        <p:txBody>
          <a:bodyPr/>
          <a:lstStyle/>
          <a:p>
            <a:fld id="{2D50A1FD-781B-41A6-B23B-C7DC6AD05C16}" type="slidenum">
              <a:rPr lang="pt-PT" smtClean="0"/>
              <a:pPr/>
              <a:t>13</a:t>
            </a:fld>
            <a:endParaRPr lang="pt-PT"/>
          </a:p>
        </p:txBody>
      </p:sp>
    </p:spTree>
    <p:extLst>
      <p:ext uri="{BB962C8B-B14F-4D97-AF65-F5344CB8AC3E}">
        <p14:creationId xmlns:p14="http://schemas.microsoft.com/office/powerpoint/2010/main" val="25653414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jpe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6.jpeg"/><Relationship Id="rId18" Type="http://schemas.openxmlformats.org/officeDocument/2006/relationships/image" Target="../media/image21.jpeg"/><Relationship Id="rId3" Type="http://schemas.openxmlformats.org/officeDocument/2006/relationships/image" Target="../media/image4.jpeg"/><Relationship Id="rId21" Type="http://schemas.openxmlformats.org/officeDocument/2006/relationships/image" Target="../media/image14.png"/><Relationship Id="rId7" Type="http://schemas.openxmlformats.org/officeDocument/2006/relationships/image" Target="../media/image8.png"/><Relationship Id="rId12" Type="http://schemas.openxmlformats.org/officeDocument/2006/relationships/image" Target="../media/image15.jpeg"/><Relationship Id="rId17" Type="http://schemas.openxmlformats.org/officeDocument/2006/relationships/image" Target="../media/image20.jpeg"/><Relationship Id="rId2" Type="http://schemas.openxmlformats.org/officeDocument/2006/relationships/image" Target="../media/image3.jpeg"/><Relationship Id="rId16" Type="http://schemas.openxmlformats.org/officeDocument/2006/relationships/image" Target="../media/image19.jpeg"/><Relationship Id="rId20"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8.jpeg"/><Relationship Id="rId10" Type="http://schemas.openxmlformats.org/officeDocument/2006/relationships/image" Target="../media/image11.png"/><Relationship Id="rId19" Type="http://schemas.openxmlformats.org/officeDocument/2006/relationships/image" Target="../media/image22.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6.jpeg"/><Relationship Id="rId18" Type="http://schemas.openxmlformats.org/officeDocument/2006/relationships/image" Target="../media/image21.jpe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5.jpeg"/><Relationship Id="rId17" Type="http://schemas.openxmlformats.org/officeDocument/2006/relationships/image" Target="../media/image23.png"/><Relationship Id="rId2" Type="http://schemas.openxmlformats.org/officeDocument/2006/relationships/image" Target="../media/image3.jpeg"/><Relationship Id="rId16" Type="http://schemas.openxmlformats.org/officeDocument/2006/relationships/image" Target="../media/image19.jpeg"/><Relationship Id="rId20"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8.jpeg"/><Relationship Id="rId10" Type="http://schemas.openxmlformats.org/officeDocument/2006/relationships/image" Target="../media/image11.png"/><Relationship Id="rId19" Type="http://schemas.openxmlformats.org/officeDocument/2006/relationships/image" Target="../media/image22.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7.jpe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25.jpeg"/><Relationship Id="rId1" Type="http://schemas.openxmlformats.org/officeDocument/2006/relationships/slideMaster" Target="../slideMasters/slideMaster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26.jpeg"/><Relationship Id="rId1" Type="http://schemas.openxmlformats.org/officeDocument/2006/relationships/slideMaster" Target="../slideMasters/slideMaster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26.jpeg"/><Relationship Id="rId1" Type="http://schemas.openxmlformats.org/officeDocument/2006/relationships/slideMaster" Target="../slideMasters/slideMaster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26.jpeg"/><Relationship Id="rId1" Type="http://schemas.openxmlformats.org/officeDocument/2006/relationships/slideMaster" Target="../slideMasters/slideMaster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27.jpeg"/><Relationship Id="rId1" Type="http://schemas.openxmlformats.org/officeDocument/2006/relationships/slideMaster" Target="../slideMasters/slideMaster1.xml"/><Relationship Id="rId6" Type="http://schemas.openxmlformats.org/officeDocument/2006/relationships/image" Target="../media/image19.jpeg"/><Relationship Id="rId5" Type="http://schemas.openxmlformats.org/officeDocument/2006/relationships/image" Target="../media/image28.jpeg"/><Relationship Id="rId4" Type="http://schemas.openxmlformats.org/officeDocument/2006/relationships/image" Target="../media/image17.jpeg"/><Relationship Id="rId9" Type="http://schemas.openxmlformats.org/officeDocument/2006/relationships/image" Target="../media/image22.jpe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27.jpeg"/><Relationship Id="rId1" Type="http://schemas.openxmlformats.org/officeDocument/2006/relationships/slideMaster" Target="../slideMasters/slideMaster1.xml"/><Relationship Id="rId6" Type="http://schemas.openxmlformats.org/officeDocument/2006/relationships/image" Target="../media/image19.jpeg"/><Relationship Id="rId5" Type="http://schemas.openxmlformats.org/officeDocument/2006/relationships/image" Target="../media/image28.jpeg"/><Relationship Id="rId4" Type="http://schemas.openxmlformats.org/officeDocument/2006/relationships/image" Target="../media/image17.jpeg"/><Relationship Id="rId9" Type="http://schemas.openxmlformats.org/officeDocument/2006/relationships/image" Target="../media/image22.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8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sp>
        <p:nvSpPr>
          <p:cNvPr id="8" name="Round Diagonal Corner Rectangle 7"/>
          <p:cNvSpPr/>
          <p:nvPr userDrawn="1"/>
        </p:nvSpPr>
        <p:spPr>
          <a:xfrm>
            <a:off x="190459" y="139859"/>
            <a:ext cx="11811083" cy="6572296"/>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dirty="0"/>
          </a:p>
        </p:txBody>
      </p:sp>
      <p:cxnSp>
        <p:nvCxnSpPr>
          <p:cNvPr id="12" name="Straight Connector 11"/>
          <p:cNvCxnSpPr/>
          <p:nvPr userDrawn="1"/>
        </p:nvCxnSpPr>
        <p:spPr>
          <a:xfrm>
            <a:off x="1583499" y="6525344"/>
            <a:ext cx="9025003"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pic>
        <p:nvPicPr>
          <p:cNvPr id="1026" name="Picture 2" descr="FORCHANGE_RODAPE_COR_transp"/>
          <p:cNvPicPr>
            <a:picLocks noChangeAspect="1" noChangeArrowheads="1"/>
          </p:cNvPicPr>
          <p:nvPr userDrawn="1"/>
        </p:nvPicPr>
        <p:blipFill>
          <a:blip r:embed="rId2" cstate="print"/>
          <a:srcRect/>
          <a:stretch>
            <a:fillRect/>
          </a:stretch>
        </p:blipFill>
        <p:spPr bwMode="auto">
          <a:xfrm>
            <a:off x="-380307" y="5229201"/>
            <a:ext cx="11372851" cy="1583531"/>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Date Placeholder 4"/>
          <p:cNvSpPr>
            <a:spLocks noGrp="1"/>
          </p:cNvSpPr>
          <p:nvPr>
            <p:ph type="dt" sz="half" idx="10"/>
          </p:nvPr>
        </p:nvSpPr>
        <p:spPr/>
        <p:txBody>
          <a:bodyPr/>
          <a:lstStyle/>
          <a:p>
            <a:fld id="{1CA7B8B8-6764-4DB0-A962-41300A23605B}" type="datetimeFigureOut">
              <a:rPr lang="pt-PT" smtClean="0"/>
              <a:pPr/>
              <a:t>07/10/2020</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4638FECA-F2E4-4E05-92EC-58E99EA0B15D}" type="slidenum">
              <a:rPr lang="pt-PT" smtClean="0"/>
              <a:pPr/>
              <a:t>‹#›</a:t>
            </a:fld>
            <a:endParaRPr lang="pt-PT"/>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pt-PT"/>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7" name="Date Placeholder 6"/>
          <p:cNvSpPr>
            <a:spLocks noGrp="1"/>
          </p:cNvSpPr>
          <p:nvPr>
            <p:ph type="dt" sz="half" idx="10"/>
          </p:nvPr>
        </p:nvSpPr>
        <p:spPr/>
        <p:txBody>
          <a:bodyPr/>
          <a:lstStyle/>
          <a:p>
            <a:fld id="{1CA7B8B8-6764-4DB0-A962-41300A23605B}" type="datetimeFigureOut">
              <a:rPr lang="pt-PT" smtClean="0"/>
              <a:pPr/>
              <a:t>07/10/2020</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4638FECA-F2E4-4E05-92EC-58E99EA0B15D}" type="slidenum">
              <a:rPr lang="pt-PT" smtClean="0"/>
              <a:pPr/>
              <a:t>‹#›</a:t>
            </a:fld>
            <a:endParaRPr lang="pt-P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Date Placeholder 2"/>
          <p:cNvSpPr>
            <a:spLocks noGrp="1"/>
          </p:cNvSpPr>
          <p:nvPr>
            <p:ph type="dt" sz="half" idx="10"/>
          </p:nvPr>
        </p:nvSpPr>
        <p:spPr/>
        <p:txBody>
          <a:bodyPr/>
          <a:lstStyle/>
          <a:p>
            <a:fld id="{1CA7B8B8-6764-4DB0-A962-41300A23605B}" type="datetimeFigureOut">
              <a:rPr lang="pt-PT" smtClean="0"/>
              <a:pPr/>
              <a:t>07/10/2020</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4638FECA-F2E4-4E05-92EC-58E99EA0B15D}" type="slidenum">
              <a:rPr lang="pt-PT" smtClean="0"/>
              <a:pPr/>
              <a:t>‹#›</a:t>
            </a:fld>
            <a:endParaRPr lang="pt-P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A7B8B8-6764-4DB0-A962-41300A23605B}" type="datetimeFigureOut">
              <a:rPr lang="pt-PT" smtClean="0"/>
              <a:pPr/>
              <a:t>07/10/2020</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4638FECA-F2E4-4E05-92EC-58E99EA0B15D}" type="slidenum">
              <a:rPr lang="pt-PT" smtClean="0"/>
              <a:pPr/>
              <a:t>‹#›</a:t>
            </a:fld>
            <a:endParaRPr lang="pt-PT"/>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pt-PT"/>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A7B8B8-6764-4DB0-A962-41300A23605B}" type="datetimeFigureOut">
              <a:rPr lang="pt-PT" smtClean="0"/>
              <a:pPr/>
              <a:t>07/10/2020</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4638FECA-F2E4-4E05-92EC-58E99EA0B15D}" type="slidenum">
              <a:rPr lang="pt-PT" smtClean="0"/>
              <a:pPr/>
              <a:t>‹#›</a:t>
            </a:fld>
            <a:endParaRPr lang="pt-P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pt-PT"/>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A7B8B8-6764-4DB0-A962-41300A23605B}" type="datetimeFigureOut">
              <a:rPr lang="pt-PT" smtClean="0"/>
              <a:pPr/>
              <a:t>07/10/2020</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4638FECA-F2E4-4E05-92EC-58E99EA0B15D}" type="slidenum">
              <a:rPr lang="pt-PT" smtClean="0"/>
              <a:pPr/>
              <a:t>‹#›</a:t>
            </a:fld>
            <a:endParaRPr lang="pt-P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1CA7B8B8-6764-4DB0-A962-41300A23605B}" type="datetimeFigureOut">
              <a:rPr lang="pt-PT" smtClean="0"/>
              <a:pPr/>
              <a:t>07/10/2020</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638FECA-F2E4-4E05-92EC-58E99EA0B15D}" type="slidenum">
              <a:rPr lang="pt-PT" smtClean="0"/>
              <a:pPr/>
              <a:t>‹#›</a:t>
            </a:fld>
            <a:endParaRPr lang="pt-P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pt-PT"/>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1CA7B8B8-6764-4DB0-A962-41300A23605B}" type="datetimeFigureOut">
              <a:rPr lang="pt-PT" smtClean="0"/>
              <a:pPr/>
              <a:t>07/10/2020</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638FECA-F2E4-4E05-92EC-58E99EA0B15D}" type="slidenum">
              <a:rPr lang="pt-PT" smtClean="0"/>
              <a:pPr/>
              <a:t>‹#›</a:t>
            </a:fld>
            <a:endParaRPr lang="pt-P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pSp>
        <p:nvGrpSpPr>
          <p:cNvPr id="2" name="Group 6"/>
          <p:cNvGrpSpPr/>
          <p:nvPr userDrawn="1"/>
        </p:nvGrpSpPr>
        <p:grpSpPr>
          <a:xfrm>
            <a:off x="0" y="-24"/>
            <a:ext cx="12192000" cy="6858000"/>
            <a:chOff x="0" y="24"/>
            <a:chExt cx="9144000" cy="6858000"/>
          </a:xfrm>
        </p:grpSpPr>
        <p:sp>
          <p:nvSpPr>
            <p:cNvPr id="19" name="Rectangle 18"/>
            <p:cNvSpPr/>
            <p:nvPr userDrawn="1"/>
          </p:nvSpPr>
          <p:spPr>
            <a:xfrm>
              <a:off x="0" y="24"/>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pic>
          <p:nvPicPr>
            <p:cNvPr id="20" name="Picture 19" descr="ec_8.jpg"/>
            <p:cNvPicPr>
              <a:picLocks noChangeAspect="1"/>
            </p:cNvPicPr>
            <p:nvPr userDrawn="1"/>
          </p:nvPicPr>
          <p:blipFill>
            <a:blip r:embed="rId2" cstate="screen"/>
            <a:srcRect/>
            <a:stretch>
              <a:fillRect/>
            </a:stretch>
          </p:blipFill>
          <p:spPr>
            <a:xfrm>
              <a:off x="71406" y="6072182"/>
              <a:ext cx="1132847" cy="643663"/>
            </a:xfrm>
            <a:prstGeom prst="rect">
              <a:avLst/>
            </a:prstGeom>
          </p:spPr>
        </p:pic>
        <p:pic>
          <p:nvPicPr>
            <p:cNvPr id="21" name="Picture 20" descr="ec_12.jpg"/>
            <p:cNvPicPr>
              <a:picLocks noChangeAspect="1"/>
            </p:cNvPicPr>
            <p:nvPr userDrawn="1"/>
          </p:nvPicPr>
          <p:blipFill>
            <a:blip r:embed="rId3" cstate="screen"/>
            <a:srcRect/>
            <a:stretch>
              <a:fillRect/>
            </a:stretch>
          </p:blipFill>
          <p:spPr>
            <a:xfrm>
              <a:off x="71406" y="5357471"/>
              <a:ext cx="1135357" cy="643345"/>
            </a:xfrm>
            <a:prstGeom prst="rect">
              <a:avLst/>
            </a:prstGeom>
          </p:spPr>
        </p:pic>
        <p:pic>
          <p:nvPicPr>
            <p:cNvPr id="22" name="Picture 21" descr="ec_8.jpg"/>
            <p:cNvPicPr>
              <a:picLocks noChangeAspect="1"/>
            </p:cNvPicPr>
            <p:nvPr userDrawn="1"/>
          </p:nvPicPr>
          <p:blipFill>
            <a:blip r:embed="rId4" cstate="screen"/>
            <a:srcRect/>
            <a:stretch>
              <a:fillRect/>
            </a:stretch>
          </p:blipFill>
          <p:spPr>
            <a:xfrm>
              <a:off x="71406" y="4642688"/>
              <a:ext cx="1135357" cy="643345"/>
            </a:xfrm>
            <a:prstGeom prst="rect">
              <a:avLst/>
            </a:prstGeom>
          </p:spPr>
        </p:pic>
        <p:pic>
          <p:nvPicPr>
            <p:cNvPr id="23" name="Picture 22" descr="ec_14.jpg"/>
            <p:cNvPicPr>
              <a:picLocks noChangeAspect="1"/>
            </p:cNvPicPr>
            <p:nvPr userDrawn="1"/>
          </p:nvPicPr>
          <p:blipFill>
            <a:blip r:embed="rId5" cstate="screen"/>
            <a:srcRect r="-461"/>
            <a:stretch>
              <a:fillRect/>
            </a:stretch>
          </p:blipFill>
          <p:spPr>
            <a:xfrm>
              <a:off x="71406" y="3928711"/>
              <a:ext cx="1134925" cy="643345"/>
            </a:xfrm>
            <a:prstGeom prst="rect">
              <a:avLst/>
            </a:prstGeom>
          </p:spPr>
        </p:pic>
        <p:pic>
          <p:nvPicPr>
            <p:cNvPr id="24" name="Picture 23" descr="casa_campo 044.jpg"/>
            <p:cNvPicPr>
              <a:picLocks noChangeAspect="1"/>
            </p:cNvPicPr>
            <p:nvPr userDrawn="1"/>
          </p:nvPicPr>
          <p:blipFill>
            <a:blip r:embed="rId6" cstate="screen"/>
            <a:srcRect/>
            <a:stretch>
              <a:fillRect/>
            </a:stretch>
          </p:blipFill>
          <p:spPr>
            <a:xfrm>
              <a:off x="71406" y="3214331"/>
              <a:ext cx="1135358" cy="643345"/>
            </a:xfrm>
            <a:prstGeom prst="rect">
              <a:avLst/>
            </a:prstGeom>
          </p:spPr>
        </p:pic>
        <p:pic>
          <p:nvPicPr>
            <p:cNvPr id="25" name="Picture 2"/>
            <p:cNvPicPr>
              <a:picLocks noChangeAspect="1" noChangeArrowheads="1"/>
            </p:cNvPicPr>
            <p:nvPr userDrawn="1"/>
          </p:nvPicPr>
          <p:blipFill>
            <a:blip r:embed="rId7" cstate="screen"/>
            <a:srcRect/>
            <a:stretch>
              <a:fillRect/>
            </a:stretch>
          </p:blipFill>
          <p:spPr bwMode="auto">
            <a:xfrm>
              <a:off x="71406" y="333228"/>
              <a:ext cx="1140613" cy="647787"/>
            </a:xfrm>
            <a:prstGeom prst="rect">
              <a:avLst/>
            </a:prstGeom>
            <a:noFill/>
            <a:ln w="9525">
              <a:noFill/>
              <a:miter lim="800000"/>
              <a:headEnd/>
              <a:tailEnd/>
            </a:ln>
            <a:effectLst/>
          </p:spPr>
        </p:pic>
        <p:pic>
          <p:nvPicPr>
            <p:cNvPr id="26" name="Picture 25" descr="AN_Talh246_2.jpg"/>
            <p:cNvPicPr>
              <a:picLocks noChangeAspect="1"/>
            </p:cNvPicPr>
            <p:nvPr userDrawn="1"/>
          </p:nvPicPr>
          <p:blipFill>
            <a:blip r:embed="rId8" cstate="screen"/>
            <a:srcRect/>
            <a:stretch>
              <a:fillRect/>
            </a:stretch>
          </p:blipFill>
          <p:spPr>
            <a:xfrm>
              <a:off x="71406" y="1047796"/>
              <a:ext cx="1143197" cy="647879"/>
            </a:xfrm>
            <a:prstGeom prst="rect">
              <a:avLst/>
            </a:prstGeom>
          </p:spPr>
        </p:pic>
        <p:pic>
          <p:nvPicPr>
            <p:cNvPr id="27" name="Picture 26" descr="AN_Talh289_2.jpg"/>
            <p:cNvPicPr>
              <a:picLocks noChangeAspect="1"/>
            </p:cNvPicPr>
            <p:nvPr userDrawn="1"/>
          </p:nvPicPr>
          <p:blipFill>
            <a:blip r:embed="rId9" cstate="screen"/>
            <a:srcRect/>
            <a:stretch>
              <a:fillRect/>
            </a:stretch>
          </p:blipFill>
          <p:spPr>
            <a:xfrm>
              <a:off x="71406" y="1785974"/>
              <a:ext cx="1138033" cy="647787"/>
            </a:xfrm>
            <a:prstGeom prst="rect">
              <a:avLst/>
            </a:prstGeom>
          </p:spPr>
        </p:pic>
      </p:grpSp>
      <p:sp>
        <p:nvSpPr>
          <p:cNvPr id="28" name="Rectangle 27"/>
          <p:cNvSpPr/>
          <p:nvPr userDrawn="1"/>
        </p:nvSpPr>
        <p:spPr>
          <a:xfrm>
            <a:off x="95208" y="2495248"/>
            <a:ext cx="15216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pic>
        <p:nvPicPr>
          <p:cNvPr id="29" name="Picture 3"/>
          <p:cNvPicPr>
            <a:picLocks noChangeAspect="1" noChangeArrowheads="1"/>
          </p:cNvPicPr>
          <p:nvPr userDrawn="1"/>
        </p:nvPicPr>
        <p:blipFill>
          <a:blip r:embed="rId10" cstate="screen"/>
          <a:srcRect b="7609"/>
          <a:stretch>
            <a:fillRect/>
          </a:stretch>
        </p:blipFill>
        <p:spPr bwMode="auto">
          <a:xfrm>
            <a:off x="1874291" y="357166"/>
            <a:ext cx="10032000" cy="630306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30" name="Picture 2"/>
          <p:cNvPicPr>
            <a:picLocks noChangeAspect="1" noChangeArrowheads="1"/>
          </p:cNvPicPr>
          <p:nvPr userDrawn="1"/>
        </p:nvPicPr>
        <p:blipFill>
          <a:blip r:embed="rId11" cstate="screen"/>
          <a:srcRect/>
          <a:stretch>
            <a:fillRect/>
          </a:stretch>
        </p:blipFill>
        <p:spPr bwMode="auto">
          <a:xfrm>
            <a:off x="2255491" y="500042"/>
            <a:ext cx="2857519" cy="795616"/>
          </a:xfrm>
          <a:prstGeom prst="rect">
            <a:avLst/>
          </a:prstGeom>
          <a:noFill/>
          <a:ln w="9525">
            <a:noFill/>
            <a:miter lim="800000"/>
            <a:headEnd/>
            <a:tailEnd/>
          </a:ln>
        </p:spPr>
      </p:pic>
      <p:sp>
        <p:nvSpPr>
          <p:cNvPr id="38" name="Rectangle 37"/>
          <p:cNvSpPr/>
          <p:nvPr userDrawn="1"/>
        </p:nvSpPr>
        <p:spPr>
          <a:xfrm>
            <a:off x="95208" y="2490804"/>
            <a:ext cx="15216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pic>
        <p:nvPicPr>
          <p:cNvPr id="39" name="Picture 3"/>
          <p:cNvPicPr>
            <a:picLocks noChangeAspect="1" noChangeArrowheads="1"/>
          </p:cNvPicPr>
          <p:nvPr userDrawn="1"/>
        </p:nvPicPr>
        <p:blipFill>
          <a:blip r:embed="rId12" cstate="screen"/>
          <a:srcRect/>
          <a:stretch>
            <a:fillRect/>
          </a:stretch>
        </p:blipFill>
        <p:spPr bwMode="auto">
          <a:xfrm>
            <a:off x="1874291" y="357166"/>
            <a:ext cx="10032000" cy="630306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40" name="Picture 2"/>
          <p:cNvPicPr>
            <a:picLocks noChangeAspect="1" noChangeArrowheads="1"/>
          </p:cNvPicPr>
          <p:nvPr userDrawn="1"/>
        </p:nvPicPr>
        <p:blipFill>
          <a:blip r:embed="rId13" cstate="screen"/>
          <a:srcRect/>
          <a:stretch>
            <a:fillRect/>
          </a:stretch>
        </p:blipFill>
        <p:spPr bwMode="auto">
          <a:xfrm>
            <a:off x="2351584" y="476673"/>
            <a:ext cx="4494341" cy="1071569"/>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grpSp>
        <p:nvGrpSpPr>
          <p:cNvPr id="2" name="Group 6"/>
          <p:cNvGrpSpPr/>
          <p:nvPr userDrawn="1"/>
        </p:nvGrpSpPr>
        <p:grpSpPr>
          <a:xfrm>
            <a:off x="0" y="-24"/>
            <a:ext cx="12192000" cy="6858000"/>
            <a:chOff x="0" y="24"/>
            <a:chExt cx="9144000" cy="6858000"/>
          </a:xfrm>
        </p:grpSpPr>
        <p:sp>
          <p:nvSpPr>
            <p:cNvPr id="19" name="Rectangle 18"/>
            <p:cNvSpPr/>
            <p:nvPr userDrawn="1"/>
          </p:nvSpPr>
          <p:spPr>
            <a:xfrm>
              <a:off x="0" y="24"/>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pic>
          <p:nvPicPr>
            <p:cNvPr id="20" name="Picture 19" descr="ec_8.jpg"/>
            <p:cNvPicPr>
              <a:picLocks noChangeAspect="1"/>
            </p:cNvPicPr>
            <p:nvPr userDrawn="1"/>
          </p:nvPicPr>
          <p:blipFill>
            <a:blip r:embed="rId2" cstate="screen"/>
            <a:srcRect/>
            <a:stretch>
              <a:fillRect/>
            </a:stretch>
          </p:blipFill>
          <p:spPr>
            <a:xfrm>
              <a:off x="71406" y="6072182"/>
              <a:ext cx="1132847" cy="643663"/>
            </a:xfrm>
            <a:prstGeom prst="rect">
              <a:avLst/>
            </a:prstGeom>
          </p:spPr>
        </p:pic>
        <p:pic>
          <p:nvPicPr>
            <p:cNvPr id="21" name="Picture 20" descr="ec_12.jpg"/>
            <p:cNvPicPr>
              <a:picLocks noChangeAspect="1"/>
            </p:cNvPicPr>
            <p:nvPr userDrawn="1"/>
          </p:nvPicPr>
          <p:blipFill>
            <a:blip r:embed="rId3" cstate="screen"/>
            <a:srcRect/>
            <a:stretch>
              <a:fillRect/>
            </a:stretch>
          </p:blipFill>
          <p:spPr>
            <a:xfrm>
              <a:off x="71406" y="5357471"/>
              <a:ext cx="1135357" cy="643345"/>
            </a:xfrm>
            <a:prstGeom prst="rect">
              <a:avLst/>
            </a:prstGeom>
          </p:spPr>
        </p:pic>
        <p:pic>
          <p:nvPicPr>
            <p:cNvPr id="22" name="Picture 21" descr="ec_8.jpg"/>
            <p:cNvPicPr>
              <a:picLocks noChangeAspect="1"/>
            </p:cNvPicPr>
            <p:nvPr userDrawn="1"/>
          </p:nvPicPr>
          <p:blipFill>
            <a:blip r:embed="rId4" cstate="screen"/>
            <a:srcRect/>
            <a:stretch>
              <a:fillRect/>
            </a:stretch>
          </p:blipFill>
          <p:spPr>
            <a:xfrm>
              <a:off x="71406" y="4642688"/>
              <a:ext cx="1135357" cy="643345"/>
            </a:xfrm>
            <a:prstGeom prst="rect">
              <a:avLst/>
            </a:prstGeom>
          </p:spPr>
        </p:pic>
        <p:pic>
          <p:nvPicPr>
            <p:cNvPr id="23" name="Picture 22" descr="ec_14.jpg"/>
            <p:cNvPicPr>
              <a:picLocks noChangeAspect="1"/>
            </p:cNvPicPr>
            <p:nvPr userDrawn="1"/>
          </p:nvPicPr>
          <p:blipFill>
            <a:blip r:embed="rId5" cstate="screen"/>
            <a:srcRect r="-461"/>
            <a:stretch>
              <a:fillRect/>
            </a:stretch>
          </p:blipFill>
          <p:spPr>
            <a:xfrm>
              <a:off x="71406" y="3928711"/>
              <a:ext cx="1134925" cy="643345"/>
            </a:xfrm>
            <a:prstGeom prst="rect">
              <a:avLst/>
            </a:prstGeom>
          </p:spPr>
        </p:pic>
        <p:pic>
          <p:nvPicPr>
            <p:cNvPr id="24" name="Picture 23" descr="casa_campo 044.jpg"/>
            <p:cNvPicPr>
              <a:picLocks noChangeAspect="1"/>
            </p:cNvPicPr>
            <p:nvPr userDrawn="1"/>
          </p:nvPicPr>
          <p:blipFill>
            <a:blip r:embed="rId6" cstate="screen"/>
            <a:srcRect/>
            <a:stretch>
              <a:fillRect/>
            </a:stretch>
          </p:blipFill>
          <p:spPr>
            <a:xfrm>
              <a:off x="71406" y="3214331"/>
              <a:ext cx="1135358" cy="643345"/>
            </a:xfrm>
            <a:prstGeom prst="rect">
              <a:avLst/>
            </a:prstGeom>
          </p:spPr>
        </p:pic>
        <p:pic>
          <p:nvPicPr>
            <p:cNvPr id="25" name="Picture 2"/>
            <p:cNvPicPr>
              <a:picLocks noChangeAspect="1" noChangeArrowheads="1"/>
            </p:cNvPicPr>
            <p:nvPr userDrawn="1"/>
          </p:nvPicPr>
          <p:blipFill>
            <a:blip r:embed="rId7" cstate="screen"/>
            <a:srcRect/>
            <a:stretch>
              <a:fillRect/>
            </a:stretch>
          </p:blipFill>
          <p:spPr bwMode="auto">
            <a:xfrm>
              <a:off x="71406" y="333228"/>
              <a:ext cx="1140613" cy="647787"/>
            </a:xfrm>
            <a:prstGeom prst="rect">
              <a:avLst/>
            </a:prstGeom>
            <a:noFill/>
            <a:ln w="9525">
              <a:noFill/>
              <a:miter lim="800000"/>
              <a:headEnd/>
              <a:tailEnd/>
            </a:ln>
            <a:effectLst/>
          </p:spPr>
        </p:pic>
        <p:pic>
          <p:nvPicPr>
            <p:cNvPr id="26" name="Picture 25" descr="AN_Talh246_2.jpg"/>
            <p:cNvPicPr>
              <a:picLocks noChangeAspect="1"/>
            </p:cNvPicPr>
            <p:nvPr userDrawn="1"/>
          </p:nvPicPr>
          <p:blipFill>
            <a:blip r:embed="rId8" cstate="screen"/>
            <a:srcRect/>
            <a:stretch>
              <a:fillRect/>
            </a:stretch>
          </p:blipFill>
          <p:spPr>
            <a:xfrm>
              <a:off x="71406" y="1047796"/>
              <a:ext cx="1143197" cy="647879"/>
            </a:xfrm>
            <a:prstGeom prst="rect">
              <a:avLst/>
            </a:prstGeom>
          </p:spPr>
        </p:pic>
        <p:pic>
          <p:nvPicPr>
            <p:cNvPr id="27" name="Picture 26" descr="AN_Talh289_2.jpg"/>
            <p:cNvPicPr>
              <a:picLocks noChangeAspect="1"/>
            </p:cNvPicPr>
            <p:nvPr userDrawn="1"/>
          </p:nvPicPr>
          <p:blipFill>
            <a:blip r:embed="rId9" cstate="screen"/>
            <a:srcRect/>
            <a:stretch>
              <a:fillRect/>
            </a:stretch>
          </p:blipFill>
          <p:spPr>
            <a:xfrm>
              <a:off x="71406" y="1785974"/>
              <a:ext cx="1138033" cy="647787"/>
            </a:xfrm>
            <a:prstGeom prst="rect">
              <a:avLst/>
            </a:prstGeom>
          </p:spPr>
        </p:pic>
      </p:grpSp>
      <p:sp>
        <p:nvSpPr>
          <p:cNvPr id="28" name="Rectangle 27"/>
          <p:cNvSpPr/>
          <p:nvPr userDrawn="1"/>
        </p:nvSpPr>
        <p:spPr>
          <a:xfrm>
            <a:off x="95208" y="2495248"/>
            <a:ext cx="15216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pic>
        <p:nvPicPr>
          <p:cNvPr id="29" name="Picture 3"/>
          <p:cNvPicPr>
            <a:picLocks noChangeAspect="1" noChangeArrowheads="1"/>
          </p:cNvPicPr>
          <p:nvPr userDrawn="1"/>
        </p:nvPicPr>
        <p:blipFill>
          <a:blip r:embed="rId10" cstate="screen"/>
          <a:srcRect b="7609"/>
          <a:stretch>
            <a:fillRect/>
          </a:stretch>
        </p:blipFill>
        <p:spPr bwMode="auto">
          <a:xfrm>
            <a:off x="1874291" y="357166"/>
            <a:ext cx="10032000" cy="630306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30" name="Picture 2"/>
          <p:cNvPicPr>
            <a:picLocks noChangeAspect="1" noChangeArrowheads="1"/>
          </p:cNvPicPr>
          <p:nvPr userDrawn="1"/>
        </p:nvPicPr>
        <p:blipFill>
          <a:blip r:embed="rId11" cstate="screen"/>
          <a:srcRect/>
          <a:stretch>
            <a:fillRect/>
          </a:stretch>
        </p:blipFill>
        <p:spPr bwMode="auto">
          <a:xfrm>
            <a:off x="2255491" y="500042"/>
            <a:ext cx="2857519" cy="795616"/>
          </a:xfrm>
          <a:prstGeom prst="rect">
            <a:avLst/>
          </a:prstGeom>
          <a:noFill/>
          <a:ln w="9525">
            <a:noFill/>
            <a:miter lim="800000"/>
            <a:headEnd/>
            <a:tailEnd/>
          </a:ln>
        </p:spPr>
      </p:pic>
      <p:grpSp>
        <p:nvGrpSpPr>
          <p:cNvPr id="3" name="Group 6"/>
          <p:cNvGrpSpPr/>
          <p:nvPr userDrawn="1"/>
        </p:nvGrpSpPr>
        <p:grpSpPr>
          <a:xfrm>
            <a:off x="0" y="-24"/>
            <a:ext cx="12192000" cy="6858000"/>
            <a:chOff x="0" y="24"/>
            <a:chExt cx="9144000" cy="6858000"/>
          </a:xfrm>
        </p:grpSpPr>
        <p:sp>
          <p:nvSpPr>
            <p:cNvPr id="16" name="Rectangle 15"/>
            <p:cNvSpPr/>
            <p:nvPr userDrawn="1"/>
          </p:nvSpPr>
          <p:spPr>
            <a:xfrm>
              <a:off x="0" y="24"/>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pic>
          <p:nvPicPr>
            <p:cNvPr id="17" name="Picture 16" descr="ec_8.jpg"/>
            <p:cNvPicPr>
              <a:picLocks noChangeAspect="1"/>
            </p:cNvPicPr>
            <p:nvPr userDrawn="1"/>
          </p:nvPicPr>
          <p:blipFill>
            <a:blip r:embed="rId12" cstate="screen"/>
            <a:srcRect/>
            <a:stretch>
              <a:fillRect/>
            </a:stretch>
          </p:blipFill>
          <p:spPr>
            <a:xfrm>
              <a:off x="71406" y="6072182"/>
              <a:ext cx="1132847" cy="643663"/>
            </a:xfrm>
            <a:prstGeom prst="rect">
              <a:avLst/>
            </a:prstGeom>
          </p:spPr>
        </p:pic>
        <p:pic>
          <p:nvPicPr>
            <p:cNvPr id="31" name="Picture 30" descr="ec_12.jpg"/>
            <p:cNvPicPr>
              <a:picLocks noChangeAspect="1"/>
            </p:cNvPicPr>
            <p:nvPr userDrawn="1"/>
          </p:nvPicPr>
          <p:blipFill>
            <a:blip r:embed="rId13" cstate="screen"/>
            <a:srcRect/>
            <a:stretch>
              <a:fillRect/>
            </a:stretch>
          </p:blipFill>
          <p:spPr>
            <a:xfrm>
              <a:off x="71406" y="5357471"/>
              <a:ext cx="1135357" cy="643345"/>
            </a:xfrm>
            <a:prstGeom prst="rect">
              <a:avLst/>
            </a:prstGeom>
          </p:spPr>
        </p:pic>
        <p:pic>
          <p:nvPicPr>
            <p:cNvPr id="32" name="Picture 31" descr="ec_8.jpg"/>
            <p:cNvPicPr>
              <a:picLocks noChangeAspect="1"/>
            </p:cNvPicPr>
            <p:nvPr userDrawn="1"/>
          </p:nvPicPr>
          <p:blipFill>
            <a:blip r:embed="rId14" cstate="screen"/>
            <a:srcRect/>
            <a:stretch>
              <a:fillRect/>
            </a:stretch>
          </p:blipFill>
          <p:spPr>
            <a:xfrm>
              <a:off x="71406" y="4642688"/>
              <a:ext cx="1135357" cy="643345"/>
            </a:xfrm>
            <a:prstGeom prst="rect">
              <a:avLst/>
            </a:prstGeom>
          </p:spPr>
        </p:pic>
        <p:pic>
          <p:nvPicPr>
            <p:cNvPr id="33" name="Picture 32" descr="ec_14.jpg"/>
            <p:cNvPicPr>
              <a:picLocks noChangeAspect="1"/>
            </p:cNvPicPr>
            <p:nvPr userDrawn="1"/>
          </p:nvPicPr>
          <p:blipFill>
            <a:blip r:embed="rId15" cstate="screen"/>
            <a:srcRect r="-461"/>
            <a:stretch>
              <a:fillRect/>
            </a:stretch>
          </p:blipFill>
          <p:spPr>
            <a:xfrm>
              <a:off x="71406" y="3928711"/>
              <a:ext cx="1134925" cy="643345"/>
            </a:xfrm>
            <a:prstGeom prst="rect">
              <a:avLst/>
            </a:prstGeom>
          </p:spPr>
        </p:pic>
        <p:pic>
          <p:nvPicPr>
            <p:cNvPr id="34" name="Picture 33" descr="casa_campo 044.jpg"/>
            <p:cNvPicPr>
              <a:picLocks noChangeAspect="1"/>
            </p:cNvPicPr>
            <p:nvPr userDrawn="1"/>
          </p:nvPicPr>
          <p:blipFill>
            <a:blip r:embed="rId16" cstate="screen"/>
            <a:srcRect/>
            <a:stretch>
              <a:fillRect/>
            </a:stretch>
          </p:blipFill>
          <p:spPr>
            <a:xfrm>
              <a:off x="71406" y="3214331"/>
              <a:ext cx="1135358" cy="643345"/>
            </a:xfrm>
            <a:prstGeom prst="rect">
              <a:avLst/>
            </a:prstGeom>
          </p:spPr>
        </p:pic>
        <p:pic>
          <p:nvPicPr>
            <p:cNvPr id="35" name="Picture 2"/>
            <p:cNvPicPr>
              <a:picLocks noChangeAspect="1" noChangeArrowheads="1"/>
            </p:cNvPicPr>
            <p:nvPr userDrawn="1"/>
          </p:nvPicPr>
          <p:blipFill>
            <a:blip r:embed="rId17" cstate="screen"/>
            <a:srcRect/>
            <a:stretch>
              <a:fillRect/>
            </a:stretch>
          </p:blipFill>
          <p:spPr bwMode="auto">
            <a:xfrm>
              <a:off x="71406" y="333228"/>
              <a:ext cx="1140613" cy="647787"/>
            </a:xfrm>
            <a:prstGeom prst="rect">
              <a:avLst/>
            </a:prstGeom>
            <a:noFill/>
            <a:ln w="9525">
              <a:noFill/>
              <a:miter lim="800000"/>
              <a:headEnd/>
              <a:tailEnd/>
            </a:ln>
            <a:effectLst/>
          </p:spPr>
        </p:pic>
        <p:pic>
          <p:nvPicPr>
            <p:cNvPr id="36" name="Picture 35" descr="AN_Talh246_2.jpg"/>
            <p:cNvPicPr>
              <a:picLocks noChangeAspect="1"/>
            </p:cNvPicPr>
            <p:nvPr userDrawn="1"/>
          </p:nvPicPr>
          <p:blipFill>
            <a:blip r:embed="rId18" cstate="screen"/>
            <a:srcRect/>
            <a:stretch>
              <a:fillRect/>
            </a:stretch>
          </p:blipFill>
          <p:spPr>
            <a:xfrm>
              <a:off x="71406" y="1047796"/>
              <a:ext cx="1143197" cy="647879"/>
            </a:xfrm>
            <a:prstGeom prst="rect">
              <a:avLst/>
            </a:prstGeom>
          </p:spPr>
        </p:pic>
        <p:pic>
          <p:nvPicPr>
            <p:cNvPr id="37" name="Picture 36" descr="AN_Talh289_2.jpg"/>
            <p:cNvPicPr>
              <a:picLocks noChangeAspect="1"/>
            </p:cNvPicPr>
            <p:nvPr userDrawn="1"/>
          </p:nvPicPr>
          <p:blipFill>
            <a:blip r:embed="rId19" cstate="screen"/>
            <a:srcRect/>
            <a:stretch>
              <a:fillRect/>
            </a:stretch>
          </p:blipFill>
          <p:spPr>
            <a:xfrm>
              <a:off x="71406" y="1765277"/>
              <a:ext cx="1138033" cy="647787"/>
            </a:xfrm>
            <a:prstGeom prst="rect">
              <a:avLst/>
            </a:prstGeom>
          </p:spPr>
        </p:pic>
      </p:grpSp>
      <p:sp>
        <p:nvSpPr>
          <p:cNvPr id="38" name="Rectangle 37"/>
          <p:cNvSpPr/>
          <p:nvPr userDrawn="1"/>
        </p:nvSpPr>
        <p:spPr>
          <a:xfrm>
            <a:off x="95208" y="2490804"/>
            <a:ext cx="15216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pic>
        <p:nvPicPr>
          <p:cNvPr id="39" name="Picture 3"/>
          <p:cNvPicPr>
            <a:picLocks noChangeAspect="1" noChangeArrowheads="1"/>
          </p:cNvPicPr>
          <p:nvPr userDrawn="1"/>
        </p:nvPicPr>
        <p:blipFill>
          <a:blip r:embed="rId20" cstate="screen"/>
          <a:srcRect/>
          <a:stretch>
            <a:fillRect/>
          </a:stretch>
        </p:blipFill>
        <p:spPr bwMode="auto">
          <a:xfrm>
            <a:off x="1874291" y="357166"/>
            <a:ext cx="10032000" cy="630306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40" name="Picture 2"/>
          <p:cNvPicPr>
            <a:picLocks noChangeAspect="1" noChangeArrowheads="1"/>
          </p:cNvPicPr>
          <p:nvPr userDrawn="1"/>
        </p:nvPicPr>
        <p:blipFill>
          <a:blip r:embed="rId21" cstate="screen"/>
          <a:srcRect/>
          <a:stretch>
            <a:fillRect/>
          </a:stretch>
        </p:blipFill>
        <p:spPr bwMode="auto">
          <a:xfrm>
            <a:off x="2342520" y="499411"/>
            <a:ext cx="4494341" cy="1071569"/>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pt-PT"/>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PT"/>
          </a:p>
        </p:txBody>
      </p:sp>
      <p:sp>
        <p:nvSpPr>
          <p:cNvPr id="4" name="Date Placeholder 3"/>
          <p:cNvSpPr>
            <a:spLocks noGrp="1"/>
          </p:cNvSpPr>
          <p:nvPr>
            <p:ph type="dt" sz="half" idx="10"/>
          </p:nvPr>
        </p:nvSpPr>
        <p:spPr/>
        <p:txBody>
          <a:bodyPr/>
          <a:lstStyle/>
          <a:p>
            <a:fld id="{1CA7B8B8-6764-4DB0-A962-41300A23605B}" type="datetimeFigureOut">
              <a:rPr lang="pt-PT" smtClean="0"/>
              <a:pPr/>
              <a:t>07/10/2020</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638FECA-F2E4-4E05-92EC-58E99EA0B15D}" type="slidenum">
              <a:rPr lang="pt-PT" smtClean="0"/>
              <a:pPr/>
              <a:t>‹#›</a:t>
            </a:fld>
            <a:endParaRPr lang="pt-P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Date Placeholder 2"/>
          <p:cNvSpPr>
            <a:spLocks noGrp="1"/>
          </p:cNvSpPr>
          <p:nvPr>
            <p:ph type="dt" sz="half" idx="10"/>
          </p:nvPr>
        </p:nvSpPr>
        <p:spPr/>
        <p:txBody>
          <a:bodyPr/>
          <a:lstStyle/>
          <a:p>
            <a:fld id="{37FF80DD-8107-44A7-A249-9BE2BF10D10F}" type="datetimeFigureOut">
              <a:rPr lang="pt-PT" smtClean="0"/>
              <a:pPr/>
              <a:t>07/10/2020</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E6C891E2-A8D3-42D9-87A6-D91B6A7BBED7}" type="slidenum">
              <a:rPr lang="pt-PT" smtClean="0"/>
              <a:pPr/>
              <a:t>‹#›</a:t>
            </a:fld>
            <a:endParaRPr lang="pt-PT"/>
          </a:p>
        </p:txBody>
      </p:sp>
      <p:grpSp>
        <p:nvGrpSpPr>
          <p:cNvPr id="6" name="Group 6"/>
          <p:cNvGrpSpPr/>
          <p:nvPr userDrawn="1"/>
        </p:nvGrpSpPr>
        <p:grpSpPr>
          <a:xfrm>
            <a:off x="0" y="-24"/>
            <a:ext cx="12192000" cy="6858000"/>
            <a:chOff x="0" y="24"/>
            <a:chExt cx="9144000" cy="6858000"/>
          </a:xfrm>
        </p:grpSpPr>
        <p:sp>
          <p:nvSpPr>
            <p:cNvPr id="7" name="Rectangle 6"/>
            <p:cNvSpPr/>
            <p:nvPr userDrawn="1"/>
          </p:nvSpPr>
          <p:spPr>
            <a:xfrm>
              <a:off x="0" y="24"/>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pic>
          <p:nvPicPr>
            <p:cNvPr id="8" name="Picture 7" descr="ec_8.jpg"/>
            <p:cNvPicPr>
              <a:picLocks noChangeAspect="1"/>
            </p:cNvPicPr>
            <p:nvPr userDrawn="1"/>
          </p:nvPicPr>
          <p:blipFill>
            <a:blip r:embed="rId2" cstate="screen"/>
            <a:srcRect/>
            <a:stretch>
              <a:fillRect/>
            </a:stretch>
          </p:blipFill>
          <p:spPr>
            <a:xfrm>
              <a:off x="71406" y="6072182"/>
              <a:ext cx="1132847" cy="643663"/>
            </a:xfrm>
            <a:prstGeom prst="rect">
              <a:avLst/>
            </a:prstGeom>
          </p:spPr>
        </p:pic>
        <p:pic>
          <p:nvPicPr>
            <p:cNvPr id="9" name="Picture 8" descr="ec_12.jpg"/>
            <p:cNvPicPr>
              <a:picLocks noChangeAspect="1"/>
            </p:cNvPicPr>
            <p:nvPr userDrawn="1"/>
          </p:nvPicPr>
          <p:blipFill>
            <a:blip r:embed="rId3" cstate="screen"/>
            <a:srcRect/>
            <a:stretch>
              <a:fillRect/>
            </a:stretch>
          </p:blipFill>
          <p:spPr>
            <a:xfrm>
              <a:off x="71406" y="5357471"/>
              <a:ext cx="1135357" cy="643345"/>
            </a:xfrm>
            <a:prstGeom prst="rect">
              <a:avLst/>
            </a:prstGeom>
          </p:spPr>
        </p:pic>
        <p:pic>
          <p:nvPicPr>
            <p:cNvPr id="10" name="Picture 9" descr="ec_8.jpg"/>
            <p:cNvPicPr>
              <a:picLocks noChangeAspect="1"/>
            </p:cNvPicPr>
            <p:nvPr userDrawn="1"/>
          </p:nvPicPr>
          <p:blipFill>
            <a:blip r:embed="rId4" cstate="screen"/>
            <a:srcRect/>
            <a:stretch>
              <a:fillRect/>
            </a:stretch>
          </p:blipFill>
          <p:spPr>
            <a:xfrm>
              <a:off x="71406" y="4642688"/>
              <a:ext cx="1135357" cy="643345"/>
            </a:xfrm>
            <a:prstGeom prst="rect">
              <a:avLst/>
            </a:prstGeom>
          </p:spPr>
        </p:pic>
        <p:pic>
          <p:nvPicPr>
            <p:cNvPr id="11" name="Picture 10" descr="ec_14.jpg"/>
            <p:cNvPicPr>
              <a:picLocks noChangeAspect="1"/>
            </p:cNvPicPr>
            <p:nvPr userDrawn="1"/>
          </p:nvPicPr>
          <p:blipFill>
            <a:blip r:embed="rId5" cstate="screen"/>
            <a:srcRect r="-461"/>
            <a:stretch>
              <a:fillRect/>
            </a:stretch>
          </p:blipFill>
          <p:spPr>
            <a:xfrm>
              <a:off x="71406" y="3928711"/>
              <a:ext cx="1134925" cy="643345"/>
            </a:xfrm>
            <a:prstGeom prst="rect">
              <a:avLst/>
            </a:prstGeom>
          </p:spPr>
        </p:pic>
        <p:pic>
          <p:nvPicPr>
            <p:cNvPr id="12" name="Picture 11" descr="casa_campo 044.jpg"/>
            <p:cNvPicPr>
              <a:picLocks noChangeAspect="1"/>
            </p:cNvPicPr>
            <p:nvPr userDrawn="1"/>
          </p:nvPicPr>
          <p:blipFill>
            <a:blip r:embed="rId6" cstate="screen"/>
            <a:srcRect/>
            <a:stretch>
              <a:fillRect/>
            </a:stretch>
          </p:blipFill>
          <p:spPr>
            <a:xfrm>
              <a:off x="71406" y="3214331"/>
              <a:ext cx="1135358" cy="643345"/>
            </a:xfrm>
            <a:prstGeom prst="rect">
              <a:avLst/>
            </a:prstGeom>
          </p:spPr>
        </p:pic>
        <p:pic>
          <p:nvPicPr>
            <p:cNvPr id="13" name="Picture 2"/>
            <p:cNvPicPr>
              <a:picLocks noChangeAspect="1" noChangeArrowheads="1"/>
            </p:cNvPicPr>
            <p:nvPr userDrawn="1"/>
          </p:nvPicPr>
          <p:blipFill>
            <a:blip r:embed="rId7" cstate="screen"/>
            <a:srcRect/>
            <a:stretch>
              <a:fillRect/>
            </a:stretch>
          </p:blipFill>
          <p:spPr bwMode="auto">
            <a:xfrm>
              <a:off x="71406" y="333228"/>
              <a:ext cx="1140613" cy="647787"/>
            </a:xfrm>
            <a:prstGeom prst="rect">
              <a:avLst/>
            </a:prstGeom>
            <a:noFill/>
            <a:ln w="9525">
              <a:noFill/>
              <a:miter lim="800000"/>
              <a:headEnd/>
              <a:tailEnd/>
            </a:ln>
            <a:effectLst/>
          </p:spPr>
        </p:pic>
        <p:pic>
          <p:nvPicPr>
            <p:cNvPr id="14" name="Picture 13" descr="AN_Talh246_2.jpg"/>
            <p:cNvPicPr>
              <a:picLocks noChangeAspect="1"/>
            </p:cNvPicPr>
            <p:nvPr userDrawn="1"/>
          </p:nvPicPr>
          <p:blipFill>
            <a:blip r:embed="rId8" cstate="screen"/>
            <a:srcRect/>
            <a:stretch>
              <a:fillRect/>
            </a:stretch>
          </p:blipFill>
          <p:spPr>
            <a:xfrm>
              <a:off x="71406" y="1047796"/>
              <a:ext cx="1143197" cy="647879"/>
            </a:xfrm>
            <a:prstGeom prst="rect">
              <a:avLst/>
            </a:prstGeom>
          </p:spPr>
        </p:pic>
        <p:pic>
          <p:nvPicPr>
            <p:cNvPr id="15" name="Picture 14" descr="AN_Talh289_2.jpg"/>
            <p:cNvPicPr>
              <a:picLocks noChangeAspect="1"/>
            </p:cNvPicPr>
            <p:nvPr userDrawn="1"/>
          </p:nvPicPr>
          <p:blipFill>
            <a:blip r:embed="rId9" cstate="screen"/>
            <a:srcRect/>
            <a:stretch>
              <a:fillRect/>
            </a:stretch>
          </p:blipFill>
          <p:spPr>
            <a:xfrm>
              <a:off x="71406" y="1785974"/>
              <a:ext cx="1138033" cy="647787"/>
            </a:xfrm>
            <a:prstGeom prst="rect">
              <a:avLst/>
            </a:prstGeom>
          </p:spPr>
        </p:pic>
      </p:grpSp>
      <p:sp>
        <p:nvSpPr>
          <p:cNvPr id="16" name="Rectangle 15"/>
          <p:cNvSpPr/>
          <p:nvPr userDrawn="1"/>
        </p:nvSpPr>
        <p:spPr>
          <a:xfrm>
            <a:off x="95208" y="2495248"/>
            <a:ext cx="15216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pic>
        <p:nvPicPr>
          <p:cNvPr id="17" name="Picture 3"/>
          <p:cNvPicPr>
            <a:picLocks noChangeAspect="1" noChangeArrowheads="1"/>
          </p:cNvPicPr>
          <p:nvPr userDrawn="1"/>
        </p:nvPicPr>
        <p:blipFill>
          <a:blip r:embed="rId10" cstate="screen"/>
          <a:srcRect b="7609"/>
          <a:stretch>
            <a:fillRect/>
          </a:stretch>
        </p:blipFill>
        <p:spPr bwMode="auto">
          <a:xfrm>
            <a:off x="1874291" y="357166"/>
            <a:ext cx="10032000" cy="630306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8" name="Picture 2"/>
          <p:cNvPicPr>
            <a:picLocks noChangeAspect="1" noChangeArrowheads="1"/>
          </p:cNvPicPr>
          <p:nvPr userDrawn="1"/>
        </p:nvPicPr>
        <p:blipFill>
          <a:blip r:embed="rId11" cstate="screen"/>
          <a:srcRect/>
          <a:stretch>
            <a:fillRect/>
          </a:stretch>
        </p:blipFill>
        <p:spPr bwMode="auto">
          <a:xfrm>
            <a:off x="2255491" y="500042"/>
            <a:ext cx="2857519" cy="795616"/>
          </a:xfrm>
          <a:prstGeom prst="rect">
            <a:avLst/>
          </a:prstGeom>
          <a:noFill/>
          <a:ln w="9525">
            <a:noFill/>
            <a:miter lim="800000"/>
            <a:headEnd/>
            <a:tailEnd/>
          </a:ln>
        </p:spPr>
      </p:pic>
      <p:grpSp>
        <p:nvGrpSpPr>
          <p:cNvPr id="19" name="Group 6"/>
          <p:cNvGrpSpPr/>
          <p:nvPr userDrawn="1"/>
        </p:nvGrpSpPr>
        <p:grpSpPr>
          <a:xfrm>
            <a:off x="0" y="-24"/>
            <a:ext cx="12192000" cy="6858000"/>
            <a:chOff x="0" y="24"/>
            <a:chExt cx="9144000" cy="6858000"/>
          </a:xfrm>
        </p:grpSpPr>
        <p:sp>
          <p:nvSpPr>
            <p:cNvPr id="20" name="Rectangle 19"/>
            <p:cNvSpPr/>
            <p:nvPr userDrawn="1"/>
          </p:nvSpPr>
          <p:spPr>
            <a:xfrm>
              <a:off x="0" y="24"/>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pic>
          <p:nvPicPr>
            <p:cNvPr id="21" name="Picture 20" descr="ec_8.jpg"/>
            <p:cNvPicPr>
              <a:picLocks noChangeAspect="1"/>
            </p:cNvPicPr>
            <p:nvPr userDrawn="1"/>
          </p:nvPicPr>
          <p:blipFill>
            <a:blip r:embed="rId12" cstate="screen"/>
            <a:srcRect/>
            <a:stretch>
              <a:fillRect/>
            </a:stretch>
          </p:blipFill>
          <p:spPr>
            <a:xfrm>
              <a:off x="71406" y="6072182"/>
              <a:ext cx="1132847" cy="643663"/>
            </a:xfrm>
            <a:prstGeom prst="rect">
              <a:avLst/>
            </a:prstGeom>
          </p:spPr>
        </p:pic>
        <p:pic>
          <p:nvPicPr>
            <p:cNvPr id="22" name="Picture 21" descr="ec_12.jpg"/>
            <p:cNvPicPr>
              <a:picLocks noChangeAspect="1"/>
            </p:cNvPicPr>
            <p:nvPr userDrawn="1"/>
          </p:nvPicPr>
          <p:blipFill>
            <a:blip r:embed="rId13" cstate="screen"/>
            <a:srcRect/>
            <a:stretch>
              <a:fillRect/>
            </a:stretch>
          </p:blipFill>
          <p:spPr>
            <a:xfrm>
              <a:off x="71406" y="5357471"/>
              <a:ext cx="1135357" cy="643345"/>
            </a:xfrm>
            <a:prstGeom prst="rect">
              <a:avLst/>
            </a:prstGeom>
          </p:spPr>
        </p:pic>
        <p:pic>
          <p:nvPicPr>
            <p:cNvPr id="23" name="Picture 22" descr="ec_8.jpg"/>
            <p:cNvPicPr>
              <a:picLocks noChangeAspect="1"/>
            </p:cNvPicPr>
            <p:nvPr userDrawn="1"/>
          </p:nvPicPr>
          <p:blipFill>
            <a:blip r:embed="rId14" cstate="screen"/>
            <a:srcRect/>
            <a:stretch>
              <a:fillRect/>
            </a:stretch>
          </p:blipFill>
          <p:spPr>
            <a:xfrm>
              <a:off x="71406" y="4642688"/>
              <a:ext cx="1135357" cy="643345"/>
            </a:xfrm>
            <a:prstGeom prst="rect">
              <a:avLst/>
            </a:prstGeom>
          </p:spPr>
        </p:pic>
        <p:pic>
          <p:nvPicPr>
            <p:cNvPr id="24" name="Picture 23" descr="ec_14.jpg"/>
            <p:cNvPicPr>
              <a:picLocks noChangeAspect="1"/>
            </p:cNvPicPr>
            <p:nvPr userDrawn="1"/>
          </p:nvPicPr>
          <p:blipFill>
            <a:blip r:embed="rId15" cstate="screen"/>
            <a:srcRect r="-461"/>
            <a:stretch>
              <a:fillRect/>
            </a:stretch>
          </p:blipFill>
          <p:spPr>
            <a:xfrm>
              <a:off x="71406" y="3928711"/>
              <a:ext cx="1134925" cy="643345"/>
            </a:xfrm>
            <a:prstGeom prst="rect">
              <a:avLst/>
            </a:prstGeom>
          </p:spPr>
        </p:pic>
        <p:pic>
          <p:nvPicPr>
            <p:cNvPr id="25" name="Picture 24" descr="casa_campo 044.jpg"/>
            <p:cNvPicPr>
              <a:picLocks noChangeAspect="1"/>
            </p:cNvPicPr>
            <p:nvPr userDrawn="1"/>
          </p:nvPicPr>
          <p:blipFill>
            <a:blip r:embed="rId16" cstate="screen"/>
            <a:srcRect/>
            <a:stretch>
              <a:fillRect/>
            </a:stretch>
          </p:blipFill>
          <p:spPr>
            <a:xfrm>
              <a:off x="71406" y="3214331"/>
              <a:ext cx="1135358" cy="643345"/>
            </a:xfrm>
            <a:prstGeom prst="rect">
              <a:avLst/>
            </a:prstGeom>
          </p:spPr>
        </p:pic>
        <p:pic>
          <p:nvPicPr>
            <p:cNvPr id="26" name="Picture 2"/>
            <p:cNvPicPr>
              <a:picLocks noChangeAspect="1" noChangeArrowheads="1"/>
            </p:cNvPicPr>
            <p:nvPr userDrawn="1"/>
          </p:nvPicPr>
          <p:blipFill>
            <a:blip r:embed="rId17" cstate="screen"/>
            <a:srcRect/>
            <a:stretch>
              <a:fillRect/>
            </a:stretch>
          </p:blipFill>
          <p:spPr bwMode="auto">
            <a:xfrm>
              <a:off x="71406" y="333228"/>
              <a:ext cx="1140613" cy="647787"/>
            </a:xfrm>
            <a:prstGeom prst="rect">
              <a:avLst/>
            </a:prstGeom>
            <a:noFill/>
            <a:ln w="9525">
              <a:noFill/>
              <a:miter lim="800000"/>
              <a:headEnd/>
              <a:tailEnd/>
            </a:ln>
            <a:effectLst/>
          </p:spPr>
        </p:pic>
        <p:pic>
          <p:nvPicPr>
            <p:cNvPr id="27" name="Picture 26" descr="AN_Talh246_2.jpg"/>
            <p:cNvPicPr>
              <a:picLocks noChangeAspect="1"/>
            </p:cNvPicPr>
            <p:nvPr userDrawn="1"/>
          </p:nvPicPr>
          <p:blipFill>
            <a:blip r:embed="rId18" cstate="screen"/>
            <a:srcRect/>
            <a:stretch>
              <a:fillRect/>
            </a:stretch>
          </p:blipFill>
          <p:spPr>
            <a:xfrm>
              <a:off x="71406" y="1047796"/>
              <a:ext cx="1143197" cy="647879"/>
            </a:xfrm>
            <a:prstGeom prst="rect">
              <a:avLst/>
            </a:prstGeom>
          </p:spPr>
        </p:pic>
        <p:pic>
          <p:nvPicPr>
            <p:cNvPr id="28" name="Picture 27" descr="AN_Talh289_2.jpg"/>
            <p:cNvPicPr>
              <a:picLocks noChangeAspect="1"/>
            </p:cNvPicPr>
            <p:nvPr userDrawn="1"/>
          </p:nvPicPr>
          <p:blipFill>
            <a:blip r:embed="rId19" cstate="screen"/>
            <a:srcRect/>
            <a:stretch>
              <a:fillRect/>
            </a:stretch>
          </p:blipFill>
          <p:spPr>
            <a:xfrm>
              <a:off x="71406" y="1765277"/>
              <a:ext cx="1138033" cy="647787"/>
            </a:xfrm>
            <a:prstGeom prst="rect">
              <a:avLst/>
            </a:prstGeom>
          </p:spPr>
        </p:pic>
      </p:grpSp>
      <p:sp>
        <p:nvSpPr>
          <p:cNvPr id="29" name="Rectangle 28"/>
          <p:cNvSpPr/>
          <p:nvPr userDrawn="1"/>
        </p:nvSpPr>
        <p:spPr>
          <a:xfrm>
            <a:off x="95208" y="2490804"/>
            <a:ext cx="15216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pic>
        <p:nvPicPr>
          <p:cNvPr id="30" name="Picture 3"/>
          <p:cNvPicPr>
            <a:picLocks noChangeAspect="1" noChangeArrowheads="1"/>
          </p:cNvPicPr>
          <p:nvPr userDrawn="1"/>
        </p:nvPicPr>
        <p:blipFill>
          <a:blip r:embed="rId10" cstate="screen"/>
          <a:srcRect b="7609"/>
          <a:stretch>
            <a:fillRect/>
          </a:stretch>
        </p:blipFill>
        <p:spPr bwMode="auto">
          <a:xfrm>
            <a:off x="1874291" y="357166"/>
            <a:ext cx="10032000" cy="630306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32" name="Picture 2"/>
          <p:cNvPicPr>
            <a:picLocks noChangeAspect="1" noChangeArrowheads="1"/>
          </p:cNvPicPr>
          <p:nvPr userDrawn="1"/>
        </p:nvPicPr>
        <p:blipFill>
          <a:blip r:embed="rId20" cstate="screen"/>
          <a:srcRect/>
          <a:stretch>
            <a:fillRect/>
          </a:stretch>
        </p:blipFill>
        <p:spPr bwMode="auto">
          <a:xfrm>
            <a:off x="2285973" y="493411"/>
            <a:ext cx="3114280" cy="8820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grpSp>
        <p:nvGrpSpPr>
          <p:cNvPr id="2" name="Group 7"/>
          <p:cNvGrpSpPr/>
          <p:nvPr userDrawn="1"/>
        </p:nvGrpSpPr>
        <p:grpSpPr>
          <a:xfrm>
            <a:off x="0" y="-24"/>
            <a:ext cx="12192000" cy="6858000"/>
            <a:chOff x="0" y="24"/>
            <a:chExt cx="9144000" cy="6858000"/>
          </a:xfrm>
        </p:grpSpPr>
        <p:sp>
          <p:nvSpPr>
            <p:cNvPr id="9" name="Rectangle 8"/>
            <p:cNvSpPr/>
            <p:nvPr userDrawn="1"/>
          </p:nvSpPr>
          <p:spPr>
            <a:xfrm>
              <a:off x="0" y="24"/>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pic>
          <p:nvPicPr>
            <p:cNvPr id="10" name="Picture 9" descr="ec_8.jpg"/>
            <p:cNvPicPr>
              <a:picLocks noChangeAspect="1"/>
            </p:cNvPicPr>
            <p:nvPr userDrawn="1"/>
          </p:nvPicPr>
          <p:blipFill>
            <a:blip r:embed="rId2" cstate="screen"/>
            <a:srcRect/>
            <a:stretch>
              <a:fillRect/>
            </a:stretch>
          </p:blipFill>
          <p:spPr>
            <a:xfrm>
              <a:off x="71406" y="6072182"/>
              <a:ext cx="1132847" cy="643663"/>
            </a:xfrm>
            <a:prstGeom prst="rect">
              <a:avLst/>
            </a:prstGeom>
          </p:spPr>
        </p:pic>
        <p:pic>
          <p:nvPicPr>
            <p:cNvPr id="11" name="Picture 10" descr="ec_12.jpg"/>
            <p:cNvPicPr>
              <a:picLocks noChangeAspect="1"/>
            </p:cNvPicPr>
            <p:nvPr userDrawn="1"/>
          </p:nvPicPr>
          <p:blipFill>
            <a:blip r:embed="rId3" cstate="screen"/>
            <a:srcRect/>
            <a:stretch>
              <a:fillRect/>
            </a:stretch>
          </p:blipFill>
          <p:spPr>
            <a:xfrm>
              <a:off x="71406" y="5357802"/>
              <a:ext cx="1135357" cy="643345"/>
            </a:xfrm>
            <a:prstGeom prst="rect">
              <a:avLst/>
            </a:prstGeom>
          </p:spPr>
        </p:pic>
        <p:pic>
          <p:nvPicPr>
            <p:cNvPr id="12" name="Picture 11" descr="ec_8.jpg"/>
            <p:cNvPicPr>
              <a:picLocks noChangeAspect="1"/>
            </p:cNvPicPr>
            <p:nvPr userDrawn="1"/>
          </p:nvPicPr>
          <p:blipFill>
            <a:blip r:embed="rId4" cstate="screen"/>
            <a:srcRect/>
            <a:stretch>
              <a:fillRect/>
            </a:stretch>
          </p:blipFill>
          <p:spPr>
            <a:xfrm>
              <a:off x="71406" y="4643422"/>
              <a:ext cx="1135357" cy="643345"/>
            </a:xfrm>
            <a:prstGeom prst="rect">
              <a:avLst/>
            </a:prstGeom>
          </p:spPr>
        </p:pic>
        <p:pic>
          <p:nvPicPr>
            <p:cNvPr id="13" name="Picture 12" descr="ec_14.jpg"/>
            <p:cNvPicPr>
              <a:picLocks noChangeAspect="1"/>
            </p:cNvPicPr>
            <p:nvPr userDrawn="1"/>
          </p:nvPicPr>
          <p:blipFill>
            <a:blip r:embed="rId5" cstate="screen"/>
            <a:srcRect r="-461"/>
            <a:stretch>
              <a:fillRect/>
            </a:stretch>
          </p:blipFill>
          <p:spPr>
            <a:xfrm>
              <a:off x="71406" y="3214734"/>
              <a:ext cx="1134925" cy="643345"/>
            </a:xfrm>
            <a:prstGeom prst="rect">
              <a:avLst/>
            </a:prstGeom>
          </p:spPr>
        </p:pic>
        <p:pic>
          <p:nvPicPr>
            <p:cNvPr id="14" name="Picture 13" descr="casa_campo 044.jpg"/>
            <p:cNvPicPr>
              <a:picLocks noChangeAspect="1"/>
            </p:cNvPicPr>
            <p:nvPr userDrawn="1"/>
          </p:nvPicPr>
          <p:blipFill>
            <a:blip r:embed="rId6" cstate="screen"/>
            <a:srcRect/>
            <a:stretch>
              <a:fillRect/>
            </a:stretch>
          </p:blipFill>
          <p:spPr>
            <a:xfrm>
              <a:off x="71406" y="2500354"/>
              <a:ext cx="1135358" cy="643345"/>
            </a:xfrm>
            <a:prstGeom prst="rect">
              <a:avLst/>
            </a:prstGeom>
          </p:spPr>
        </p:pic>
        <p:pic>
          <p:nvPicPr>
            <p:cNvPr id="15" name="Picture 2"/>
            <p:cNvPicPr>
              <a:picLocks noChangeAspect="1" noChangeArrowheads="1"/>
            </p:cNvPicPr>
            <p:nvPr userDrawn="1"/>
          </p:nvPicPr>
          <p:blipFill>
            <a:blip r:embed="rId7" cstate="screen"/>
            <a:srcRect/>
            <a:stretch>
              <a:fillRect/>
            </a:stretch>
          </p:blipFill>
          <p:spPr bwMode="auto">
            <a:xfrm>
              <a:off x="71406" y="333228"/>
              <a:ext cx="1140613" cy="647787"/>
            </a:xfrm>
            <a:prstGeom prst="rect">
              <a:avLst/>
            </a:prstGeom>
            <a:noFill/>
            <a:ln w="9525">
              <a:noFill/>
              <a:miter lim="800000"/>
              <a:headEnd/>
              <a:tailEnd/>
            </a:ln>
            <a:effectLst/>
          </p:spPr>
        </p:pic>
        <p:pic>
          <p:nvPicPr>
            <p:cNvPr id="16" name="Picture 15" descr="AN_Talh246_2.jpg"/>
            <p:cNvPicPr>
              <a:picLocks noChangeAspect="1"/>
            </p:cNvPicPr>
            <p:nvPr userDrawn="1"/>
          </p:nvPicPr>
          <p:blipFill>
            <a:blip r:embed="rId8" cstate="screen"/>
            <a:srcRect/>
            <a:stretch>
              <a:fillRect/>
            </a:stretch>
          </p:blipFill>
          <p:spPr>
            <a:xfrm>
              <a:off x="71406" y="1047796"/>
              <a:ext cx="1143197" cy="647879"/>
            </a:xfrm>
            <a:prstGeom prst="rect">
              <a:avLst/>
            </a:prstGeom>
          </p:spPr>
        </p:pic>
        <p:pic>
          <p:nvPicPr>
            <p:cNvPr id="17" name="Picture 16" descr="AN_Talh289_2.jpg"/>
            <p:cNvPicPr>
              <a:picLocks noChangeAspect="1"/>
            </p:cNvPicPr>
            <p:nvPr userDrawn="1"/>
          </p:nvPicPr>
          <p:blipFill>
            <a:blip r:embed="rId9" cstate="screen"/>
            <a:srcRect/>
            <a:stretch>
              <a:fillRect/>
            </a:stretch>
          </p:blipFill>
          <p:spPr>
            <a:xfrm>
              <a:off x="71406" y="1785974"/>
              <a:ext cx="1138033" cy="647787"/>
            </a:xfrm>
            <a:prstGeom prst="rect">
              <a:avLst/>
            </a:prstGeom>
          </p:spPr>
        </p:pic>
        <p:sp>
          <p:nvSpPr>
            <p:cNvPr id="18" name="Round Diagonal Corner Rectangle 17"/>
            <p:cNvSpPr/>
            <p:nvPr userDrawn="1"/>
          </p:nvSpPr>
          <p:spPr>
            <a:xfrm>
              <a:off x="1285852" y="142852"/>
              <a:ext cx="7715304" cy="6624000"/>
            </a:xfrm>
            <a:prstGeom prst="round2Diag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grpSp>
      <p:sp>
        <p:nvSpPr>
          <p:cNvPr id="19" name="Rectangle 18"/>
          <p:cNvSpPr/>
          <p:nvPr userDrawn="1"/>
        </p:nvSpPr>
        <p:spPr>
          <a:xfrm>
            <a:off x="95208" y="3924008"/>
            <a:ext cx="15216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grpSp>
        <p:nvGrpSpPr>
          <p:cNvPr id="2" name="Group 7"/>
          <p:cNvGrpSpPr/>
          <p:nvPr userDrawn="1"/>
        </p:nvGrpSpPr>
        <p:grpSpPr>
          <a:xfrm>
            <a:off x="0" y="-24"/>
            <a:ext cx="12192000" cy="6858000"/>
            <a:chOff x="0" y="24"/>
            <a:chExt cx="9144000" cy="6858000"/>
          </a:xfrm>
        </p:grpSpPr>
        <p:sp>
          <p:nvSpPr>
            <p:cNvPr id="9" name="Rectangle 8"/>
            <p:cNvSpPr/>
            <p:nvPr userDrawn="1"/>
          </p:nvSpPr>
          <p:spPr>
            <a:xfrm>
              <a:off x="0" y="24"/>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pic>
          <p:nvPicPr>
            <p:cNvPr id="10" name="Picture 9" descr="ec_8.jpg"/>
            <p:cNvPicPr>
              <a:picLocks noChangeAspect="1"/>
            </p:cNvPicPr>
            <p:nvPr userDrawn="1"/>
          </p:nvPicPr>
          <p:blipFill>
            <a:blip r:embed="rId2" cstate="screen"/>
            <a:srcRect/>
            <a:stretch>
              <a:fillRect/>
            </a:stretch>
          </p:blipFill>
          <p:spPr>
            <a:xfrm>
              <a:off x="71406" y="6072182"/>
              <a:ext cx="1132847" cy="643663"/>
            </a:xfrm>
            <a:prstGeom prst="rect">
              <a:avLst/>
            </a:prstGeom>
          </p:spPr>
        </p:pic>
        <p:pic>
          <p:nvPicPr>
            <p:cNvPr id="11" name="Picture 10" descr="ec_12.jpg"/>
            <p:cNvPicPr>
              <a:picLocks noChangeAspect="1"/>
            </p:cNvPicPr>
            <p:nvPr userDrawn="1"/>
          </p:nvPicPr>
          <p:blipFill>
            <a:blip r:embed="rId3" cstate="screen"/>
            <a:srcRect/>
            <a:stretch>
              <a:fillRect/>
            </a:stretch>
          </p:blipFill>
          <p:spPr>
            <a:xfrm>
              <a:off x="71406" y="5357802"/>
              <a:ext cx="1135357" cy="643345"/>
            </a:xfrm>
            <a:prstGeom prst="rect">
              <a:avLst/>
            </a:prstGeom>
          </p:spPr>
        </p:pic>
        <p:pic>
          <p:nvPicPr>
            <p:cNvPr id="12" name="Picture 11" descr="ec_8.jpg"/>
            <p:cNvPicPr>
              <a:picLocks noChangeAspect="1"/>
            </p:cNvPicPr>
            <p:nvPr userDrawn="1"/>
          </p:nvPicPr>
          <p:blipFill>
            <a:blip r:embed="rId4" cstate="screen"/>
            <a:srcRect/>
            <a:stretch>
              <a:fillRect/>
            </a:stretch>
          </p:blipFill>
          <p:spPr>
            <a:xfrm>
              <a:off x="71406" y="3928711"/>
              <a:ext cx="1135357" cy="643345"/>
            </a:xfrm>
            <a:prstGeom prst="rect">
              <a:avLst/>
            </a:prstGeom>
          </p:spPr>
        </p:pic>
        <p:pic>
          <p:nvPicPr>
            <p:cNvPr id="13" name="Picture 12" descr="ec_14.jpg"/>
            <p:cNvPicPr>
              <a:picLocks noChangeAspect="1"/>
            </p:cNvPicPr>
            <p:nvPr userDrawn="1"/>
          </p:nvPicPr>
          <p:blipFill>
            <a:blip r:embed="rId5" cstate="screen"/>
            <a:srcRect r="-461"/>
            <a:stretch>
              <a:fillRect/>
            </a:stretch>
          </p:blipFill>
          <p:spPr>
            <a:xfrm>
              <a:off x="71406" y="3214734"/>
              <a:ext cx="1134925" cy="643345"/>
            </a:xfrm>
            <a:prstGeom prst="rect">
              <a:avLst/>
            </a:prstGeom>
          </p:spPr>
        </p:pic>
        <p:pic>
          <p:nvPicPr>
            <p:cNvPr id="14" name="Picture 13" descr="casa_campo 044.jpg"/>
            <p:cNvPicPr>
              <a:picLocks noChangeAspect="1"/>
            </p:cNvPicPr>
            <p:nvPr userDrawn="1"/>
          </p:nvPicPr>
          <p:blipFill>
            <a:blip r:embed="rId6" cstate="screen"/>
            <a:srcRect/>
            <a:stretch>
              <a:fillRect/>
            </a:stretch>
          </p:blipFill>
          <p:spPr>
            <a:xfrm>
              <a:off x="71406" y="2500354"/>
              <a:ext cx="1135358" cy="643345"/>
            </a:xfrm>
            <a:prstGeom prst="rect">
              <a:avLst/>
            </a:prstGeom>
          </p:spPr>
        </p:pic>
        <p:pic>
          <p:nvPicPr>
            <p:cNvPr id="15" name="Picture 2"/>
            <p:cNvPicPr>
              <a:picLocks noChangeAspect="1" noChangeArrowheads="1"/>
            </p:cNvPicPr>
            <p:nvPr userDrawn="1"/>
          </p:nvPicPr>
          <p:blipFill>
            <a:blip r:embed="rId7" cstate="screen"/>
            <a:srcRect/>
            <a:stretch>
              <a:fillRect/>
            </a:stretch>
          </p:blipFill>
          <p:spPr bwMode="auto">
            <a:xfrm>
              <a:off x="71406" y="333228"/>
              <a:ext cx="1140613" cy="647787"/>
            </a:xfrm>
            <a:prstGeom prst="rect">
              <a:avLst/>
            </a:prstGeom>
            <a:noFill/>
            <a:ln w="9525">
              <a:noFill/>
              <a:miter lim="800000"/>
              <a:headEnd/>
              <a:tailEnd/>
            </a:ln>
            <a:effectLst/>
          </p:spPr>
        </p:pic>
        <p:pic>
          <p:nvPicPr>
            <p:cNvPr id="16" name="Picture 15" descr="AN_Talh246_2.jpg"/>
            <p:cNvPicPr>
              <a:picLocks noChangeAspect="1"/>
            </p:cNvPicPr>
            <p:nvPr userDrawn="1"/>
          </p:nvPicPr>
          <p:blipFill>
            <a:blip r:embed="rId8" cstate="screen"/>
            <a:srcRect/>
            <a:stretch>
              <a:fillRect/>
            </a:stretch>
          </p:blipFill>
          <p:spPr>
            <a:xfrm>
              <a:off x="71406" y="1047796"/>
              <a:ext cx="1143197" cy="647879"/>
            </a:xfrm>
            <a:prstGeom prst="rect">
              <a:avLst/>
            </a:prstGeom>
          </p:spPr>
        </p:pic>
        <p:pic>
          <p:nvPicPr>
            <p:cNvPr id="17" name="Picture 16" descr="AN_Talh289_2.jpg"/>
            <p:cNvPicPr>
              <a:picLocks noChangeAspect="1"/>
            </p:cNvPicPr>
            <p:nvPr userDrawn="1"/>
          </p:nvPicPr>
          <p:blipFill>
            <a:blip r:embed="rId9" cstate="screen"/>
            <a:srcRect/>
            <a:stretch>
              <a:fillRect/>
            </a:stretch>
          </p:blipFill>
          <p:spPr>
            <a:xfrm>
              <a:off x="71406" y="1785974"/>
              <a:ext cx="1138033" cy="647787"/>
            </a:xfrm>
            <a:prstGeom prst="rect">
              <a:avLst/>
            </a:prstGeom>
          </p:spPr>
        </p:pic>
        <p:sp>
          <p:nvSpPr>
            <p:cNvPr id="18" name="Round Diagonal Corner Rectangle 17"/>
            <p:cNvSpPr/>
            <p:nvPr userDrawn="1"/>
          </p:nvSpPr>
          <p:spPr>
            <a:xfrm>
              <a:off x="1285852" y="142852"/>
              <a:ext cx="7715304" cy="6624000"/>
            </a:xfrm>
            <a:prstGeom prst="round2Diag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grpSp>
      <p:sp>
        <p:nvSpPr>
          <p:cNvPr id="19" name="Rectangle 18"/>
          <p:cNvSpPr/>
          <p:nvPr userDrawn="1"/>
        </p:nvSpPr>
        <p:spPr>
          <a:xfrm>
            <a:off x="95208" y="4638388"/>
            <a:ext cx="15216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Picture with Caption">
    <p:spTree>
      <p:nvGrpSpPr>
        <p:cNvPr id="1" name=""/>
        <p:cNvGrpSpPr/>
        <p:nvPr/>
      </p:nvGrpSpPr>
      <p:grpSpPr>
        <a:xfrm>
          <a:off x="0" y="0"/>
          <a:ext cx="0" cy="0"/>
          <a:chOff x="0" y="0"/>
          <a:chExt cx="0" cy="0"/>
        </a:xfrm>
      </p:grpSpPr>
      <p:grpSp>
        <p:nvGrpSpPr>
          <p:cNvPr id="2" name="Group 7"/>
          <p:cNvGrpSpPr/>
          <p:nvPr userDrawn="1"/>
        </p:nvGrpSpPr>
        <p:grpSpPr>
          <a:xfrm>
            <a:off x="0" y="-24"/>
            <a:ext cx="12192000" cy="6858000"/>
            <a:chOff x="0" y="24"/>
            <a:chExt cx="9144000" cy="6858000"/>
          </a:xfrm>
        </p:grpSpPr>
        <p:sp>
          <p:nvSpPr>
            <p:cNvPr id="9" name="Rectangle 8"/>
            <p:cNvSpPr/>
            <p:nvPr userDrawn="1"/>
          </p:nvSpPr>
          <p:spPr>
            <a:xfrm>
              <a:off x="0" y="24"/>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pic>
          <p:nvPicPr>
            <p:cNvPr id="10" name="Picture 9" descr="ec_8.jpg"/>
            <p:cNvPicPr>
              <a:picLocks noChangeAspect="1"/>
            </p:cNvPicPr>
            <p:nvPr userDrawn="1"/>
          </p:nvPicPr>
          <p:blipFill>
            <a:blip r:embed="rId2" cstate="screen"/>
            <a:srcRect/>
            <a:stretch>
              <a:fillRect/>
            </a:stretch>
          </p:blipFill>
          <p:spPr>
            <a:xfrm>
              <a:off x="71406" y="6072182"/>
              <a:ext cx="1132847" cy="643663"/>
            </a:xfrm>
            <a:prstGeom prst="rect">
              <a:avLst/>
            </a:prstGeom>
          </p:spPr>
        </p:pic>
        <p:pic>
          <p:nvPicPr>
            <p:cNvPr id="11" name="Picture 10" descr="ec_12.jpg"/>
            <p:cNvPicPr>
              <a:picLocks noChangeAspect="1"/>
            </p:cNvPicPr>
            <p:nvPr userDrawn="1"/>
          </p:nvPicPr>
          <p:blipFill>
            <a:blip r:embed="rId3" cstate="screen"/>
            <a:srcRect/>
            <a:stretch>
              <a:fillRect/>
            </a:stretch>
          </p:blipFill>
          <p:spPr>
            <a:xfrm>
              <a:off x="71406" y="5357802"/>
              <a:ext cx="1135357" cy="643345"/>
            </a:xfrm>
            <a:prstGeom prst="rect">
              <a:avLst/>
            </a:prstGeom>
          </p:spPr>
        </p:pic>
        <p:pic>
          <p:nvPicPr>
            <p:cNvPr id="12" name="Picture 11" descr="ec_8.jpg"/>
            <p:cNvPicPr>
              <a:picLocks noChangeAspect="1"/>
            </p:cNvPicPr>
            <p:nvPr userDrawn="1"/>
          </p:nvPicPr>
          <p:blipFill>
            <a:blip r:embed="rId4" cstate="screen"/>
            <a:srcRect/>
            <a:stretch>
              <a:fillRect/>
            </a:stretch>
          </p:blipFill>
          <p:spPr>
            <a:xfrm>
              <a:off x="71406" y="3928711"/>
              <a:ext cx="1135357" cy="643345"/>
            </a:xfrm>
            <a:prstGeom prst="rect">
              <a:avLst/>
            </a:prstGeom>
          </p:spPr>
        </p:pic>
        <p:pic>
          <p:nvPicPr>
            <p:cNvPr id="13" name="Picture 12" descr="ec_14.jpg"/>
            <p:cNvPicPr>
              <a:picLocks noChangeAspect="1"/>
            </p:cNvPicPr>
            <p:nvPr userDrawn="1"/>
          </p:nvPicPr>
          <p:blipFill>
            <a:blip r:embed="rId5" cstate="screen"/>
            <a:srcRect r="-461"/>
            <a:stretch>
              <a:fillRect/>
            </a:stretch>
          </p:blipFill>
          <p:spPr>
            <a:xfrm>
              <a:off x="71406" y="3214734"/>
              <a:ext cx="1134925" cy="643345"/>
            </a:xfrm>
            <a:prstGeom prst="rect">
              <a:avLst/>
            </a:prstGeom>
          </p:spPr>
        </p:pic>
        <p:pic>
          <p:nvPicPr>
            <p:cNvPr id="14" name="Picture 13" descr="casa_campo 044.jpg"/>
            <p:cNvPicPr>
              <a:picLocks noChangeAspect="1"/>
            </p:cNvPicPr>
            <p:nvPr userDrawn="1"/>
          </p:nvPicPr>
          <p:blipFill>
            <a:blip r:embed="rId6" cstate="screen"/>
            <a:srcRect/>
            <a:stretch>
              <a:fillRect/>
            </a:stretch>
          </p:blipFill>
          <p:spPr>
            <a:xfrm>
              <a:off x="71406" y="2500354"/>
              <a:ext cx="1135358" cy="643345"/>
            </a:xfrm>
            <a:prstGeom prst="rect">
              <a:avLst/>
            </a:prstGeom>
          </p:spPr>
        </p:pic>
        <p:pic>
          <p:nvPicPr>
            <p:cNvPr id="15" name="Picture 2"/>
            <p:cNvPicPr>
              <a:picLocks noChangeAspect="1" noChangeArrowheads="1"/>
            </p:cNvPicPr>
            <p:nvPr userDrawn="1"/>
          </p:nvPicPr>
          <p:blipFill>
            <a:blip r:embed="rId7" cstate="screen"/>
            <a:srcRect/>
            <a:stretch>
              <a:fillRect/>
            </a:stretch>
          </p:blipFill>
          <p:spPr bwMode="auto">
            <a:xfrm>
              <a:off x="71406" y="333228"/>
              <a:ext cx="1140613" cy="647787"/>
            </a:xfrm>
            <a:prstGeom prst="rect">
              <a:avLst/>
            </a:prstGeom>
            <a:noFill/>
            <a:ln w="9525">
              <a:noFill/>
              <a:miter lim="800000"/>
              <a:headEnd/>
              <a:tailEnd/>
            </a:ln>
            <a:effectLst/>
          </p:spPr>
        </p:pic>
        <p:pic>
          <p:nvPicPr>
            <p:cNvPr id="16" name="Picture 15" descr="AN_Talh246_2.jpg"/>
            <p:cNvPicPr>
              <a:picLocks noChangeAspect="1"/>
            </p:cNvPicPr>
            <p:nvPr userDrawn="1"/>
          </p:nvPicPr>
          <p:blipFill>
            <a:blip r:embed="rId8" cstate="screen"/>
            <a:srcRect/>
            <a:stretch>
              <a:fillRect/>
            </a:stretch>
          </p:blipFill>
          <p:spPr>
            <a:xfrm>
              <a:off x="71406" y="1047796"/>
              <a:ext cx="1143197" cy="647879"/>
            </a:xfrm>
            <a:prstGeom prst="rect">
              <a:avLst/>
            </a:prstGeom>
          </p:spPr>
        </p:pic>
        <p:pic>
          <p:nvPicPr>
            <p:cNvPr id="17" name="Picture 16" descr="AN_Talh289_2.jpg"/>
            <p:cNvPicPr>
              <a:picLocks noChangeAspect="1"/>
            </p:cNvPicPr>
            <p:nvPr userDrawn="1"/>
          </p:nvPicPr>
          <p:blipFill>
            <a:blip r:embed="rId9" cstate="screen"/>
            <a:srcRect/>
            <a:stretch>
              <a:fillRect/>
            </a:stretch>
          </p:blipFill>
          <p:spPr>
            <a:xfrm>
              <a:off x="71406" y="1785974"/>
              <a:ext cx="1138033" cy="647787"/>
            </a:xfrm>
            <a:prstGeom prst="rect">
              <a:avLst/>
            </a:prstGeom>
          </p:spPr>
        </p:pic>
        <p:sp>
          <p:nvSpPr>
            <p:cNvPr id="18" name="Round Diagonal Corner Rectangle 17"/>
            <p:cNvSpPr/>
            <p:nvPr userDrawn="1"/>
          </p:nvSpPr>
          <p:spPr>
            <a:xfrm>
              <a:off x="1285852" y="142852"/>
              <a:ext cx="7715304" cy="6624000"/>
            </a:xfrm>
            <a:prstGeom prst="round2Diag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grpSp>
      <p:sp>
        <p:nvSpPr>
          <p:cNvPr id="19" name="Rectangle 18"/>
          <p:cNvSpPr/>
          <p:nvPr userDrawn="1"/>
        </p:nvSpPr>
        <p:spPr>
          <a:xfrm>
            <a:off x="95208" y="4638388"/>
            <a:ext cx="15216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Picture with Caption">
    <p:spTree>
      <p:nvGrpSpPr>
        <p:cNvPr id="1" name=""/>
        <p:cNvGrpSpPr/>
        <p:nvPr/>
      </p:nvGrpSpPr>
      <p:grpSpPr>
        <a:xfrm>
          <a:off x="0" y="0"/>
          <a:ext cx="0" cy="0"/>
          <a:chOff x="0" y="0"/>
          <a:chExt cx="0" cy="0"/>
        </a:xfrm>
      </p:grpSpPr>
      <p:grpSp>
        <p:nvGrpSpPr>
          <p:cNvPr id="2" name="Group 7"/>
          <p:cNvGrpSpPr/>
          <p:nvPr userDrawn="1"/>
        </p:nvGrpSpPr>
        <p:grpSpPr>
          <a:xfrm>
            <a:off x="0" y="-24"/>
            <a:ext cx="12192000" cy="6858000"/>
            <a:chOff x="0" y="24"/>
            <a:chExt cx="9144000" cy="6858000"/>
          </a:xfrm>
        </p:grpSpPr>
        <p:sp>
          <p:nvSpPr>
            <p:cNvPr id="9" name="Rectangle 8"/>
            <p:cNvSpPr/>
            <p:nvPr userDrawn="1"/>
          </p:nvSpPr>
          <p:spPr>
            <a:xfrm>
              <a:off x="0" y="24"/>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pic>
          <p:nvPicPr>
            <p:cNvPr id="10" name="Picture 9" descr="ec_8.jpg"/>
            <p:cNvPicPr>
              <a:picLocks noChangeAspect="1"/>
            </p:cNvPicPr>
            <p:nvPr userDrawn="1"/>
          </p:nvPicPr>
          <p:blipFill>
            <a:blip r:embed="rId2" cstate="screen"/>
            <a:srcRect/>
            <a:stretch>
              <a:fillRect/>
            </a:stretch>
          </p:blipFill>
          <p:spPr>
            <a:xfrm>
              <a:off x="71406" y="6072182"/>
              <a:ext cx="1132847" cy="643663"/>
            </a:xfrm>
            <a:prstGeom prst="rect">
              <a:avLst/>
            </a:prstGeom>
          </p:spPr>
        </p:pic>
        <p:pic>
          <p:nvPicPr>
            <p:cNvPr id="11" name="Picture 10" descr="ec_12.jpg"/>
            <p:cNvPicPr>
              <a:picLocks noChangeAspect="1"/>
            </p:cNvPicPr>
            <p:nvPr userDrawn="1"/>
          </p:nvPicPr>
          <p:blipFill>
            <a:blip r:embed="rId3" cstate="screen"/>
            <a:srcRect/>
            <a:stretch>
              <a:fillRect/>
            </a:stretch>
          </p:blipFill>
          <p:spPr>
            <a:xfrm>
              <a:off x="71406" y="5357802"/>
              <a:ext cx="1135357" cy="643345"/>
            </a:xfrm>
            <a:prstGeom prst="rect">
              <a:avLst/>
            </a:prstGeom>
          </p:spPr>
        </p:pic>
        <p:pic>
          <p:nvPicPr>
            <p:cNvPr id="12" name="Picture 11" descr="ec_8.jpg"/>
            <p:cNvPicPr>
              <a:picLocks noChangeAspect="1"/>
            </p:cNvPicPr>
            <p:nvPr userDrawn="1"/>
          </p:nvPicPr>
          <p:blipFill>
            <a:blip r:embed="rId4" cstate="screen"/>
            <a:srcRect/>
            <a:stretch>
              <a:fillRect/>
            </a:stretch>
          </p:blipFill>
          <p:spPr>
            <a:xfrm>
              <a:off x="71406" y="3928711"/>
              <a:ext cx="1135357" cy="643345"/>
            </a:xfrm>
            <a:prstGeom prst="rect">
              <a:avLst/>
            </a:prstGeom>
          </p:spPr>
        </p:pic>
        <p:pic>
          <p:nvPicPr>
            <p:cNvPr id="13" name="Picture 12" descr="ec_14.jpg"/>
            <p:cNvPicPr>
              <a:picLocks noChangeAspect="1"/>
            </p:cNvPicPr>
            <p:nvPr userDrawn="1"/>
          </p:nvPicPr>
          <p:blipFill>
            <a:blip r:embed="rId5" cstate="screen"/>
            <a:srcRect r="-461"/>
            <a:stretch>
              <a:fillRect/>
            </a:stretch>
          </p:blipFill>
          <p:spPr>
            <a:xfrm>
              <a:off x="71406" y="3214734"/>
              <a:ext cx="1134925" cy="643345"/>
            </a:xfrm>
            <a:prstGeom prst="rect">
              <a:avLst/>
            </a:prstGeom>
          </p:spPr>
        </p:pic>
        <p:pic>
          <p:nvPicPr>
            <p:cNvPr id="14" name="Picture 13" descr="casa_campo 044.jpg"/>
            <p:cNvPicPr>
              <a:picLocks noChangeAspect="1"/>
            </p:cNvPicPr>
            <p:nvPr userDrawn="1"/>
          </p:nvPicPr>
          <p:blipFill>
            <a:blip r:embed="rId6" cstate="screen"/>
            <a:srcRect/>
            <a:stretch>
              <a:fillRect/>
            </a:stretch>
          </p:blipFill>
          <p:spPr>
            <a:xfrm>
              <a:off x="71406" y="2500354"/>
              <a:ext cx="1135358" cy="643345"/>
            </a:xfrm>
            <a:prstGeom prst="rect">
              <a:avLst/>
            </a:prstGeom>
          </p:spPr>
        </p:pic>
        <p:pic>
          <p:nvPicPr>
            <p:cNvPr id="15" name="Picture 2"/>
            <p:cNvPicPr>
              <a:picLocks noChangeAspect="1" noChangeArrowheads="1"/>
            </p:cNvPicPr>
            <p:nvPr userDrawn="1"/>
          </p:nvPicPr>
          <p:blipFill>
            <a:blip r:embed="rId7" cstate="screen"/>
            <a:srcRect/>
            <a:stretch>
              <a:fillRect/>
            </a:stretch>
          </p:blipFill>
          <p:spPr bwMode="auto">
            <a:xfrm>
              <a:off x="71406" y="333228"/>
              <a:ext cx="1140613" cy="647787"/>
            </a:xfrm>
            <a:prstGeom prst="rect">
              <a:avLst/>
            </a:prstGeom>
            <a:noFill/>
            <a:ln w="9525">
              <a:noFill/>
              <a:miter lim="800000"/>
              <a:headEnd/>
              <a:tailEnd/>
            </a:ln>
            <a:effectLst/>
          </p:spPr>
        </p:pic>
        <p:pic>
          <p:nvPicPr>
            <p:cNvPr id="16" name="Picture 15" descr="AN_Talh246_2.jpg"/>
            <p:cNvPicPr>
              <a:picLocks noChangeAspect="1"/>
            </p:cNvPicPr>
            <p:nvPr userDrawn="1"/>
          </p:nvPicPr>
          <p:blipFill>
            <a:blip r:embed="rId8" cstate="screen"/>
            <a:srcRect/>
            <a:stretch>
              <a:fillRect/>
            </a:stretch>
          </p:blipFill>
          <p:spPr>
            <a:xfrm>
              <a:off x="71406" y="1047796"/>
              <a:ext cx="1143197" cy="647879"/>
            </a:xfrm>
            <a:prstGeom prst="rect">
              <a:avLst/>
            </a:prstGeom>
          </p:spPr>
        </p:pic>
        <p:pic>
          <p:nvPicPr>
            <p:cNvPr id="17" name="Picture 16" descr="AN_Talh289_2.jpg"/>
            <p:cNvPicPr>
              <a:picLocks noChangeAspect="1"/>
            </p:cNvPicPr>
            <p:nvPr userDrawn="1"/>
          </p:nvPicPr>
          <p:blipFill>
            <a:blip r:embed="rId9" cstate="screen"/>
            <a:srcRect/>
            <a:stretch>
              <a:fillRect/>
            </a:stretch>
          </p:blipFill>
          <p:spPr>
            <a:xfrm>
              <a:off x="71406" y="1785974"/>
              <a:ext cx="1138033" cy="647787"/>
            </a:xfrm>
            <a:prstGeom prst="rect">
              <a:avLst/>
            </a:prstGeom>
          </p:spPr>
        </p:pic>
        <p:sp>
          <p:nvSpPr>
            <p:cNvPr id="18" name="Round Diagonal Corner Rectangle 17"/>
            <p:cNvSpPr/>
            <p:nvPr userDrawn="1"/>
          </p:nvSpPr>
          <p:spPr>
            <a:xfrm>
              <a:off x="1285852" y="142852"/>
              <a:ext cx="7715304" cy="6624000"/>
            </a:xfrm>
            <a:prstGeom prst="round2Diag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grpSp>
      <p:sp>
        <p:nvSpPr>
          <p:cNvPr id="19" name="Rectangle 18"/>
          <p:cNvSpPr/>
          <p:nvPr userDrawn="1"/>
        </p:nvSpPr>
        <p:spPr>
          <a:xfrm>
            <a:off x="95208" y="4638388"/>
            <a:ext cx="15216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p:cNvSpPr/>
          <p:nvPr userDrawn="1"/>
        </p:nvSpPr>
        <p:spPr>
          <a:xfrm>
            <a:off x="0" y="24"/>
            <a:ext cx="12192000" cy="6858000"/>
          </a:xfrm>
          <a:prstGeom prst="rect">
            <a:avLst/>
          </a:prstGeom>
          <a:solidFill>
            <a:srgbClr val="0066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sp>
        <p:nvSpPr>
          <p:cNvPr id="8" name="Round Diagonal Corner Rectangle 7"/>
          <p:cNvSpPr/>
          <p:nvPr userDrawn="1"/>
        </p:nvSpPr>
        <p:spPr>
          <a:xfrm>
            <a:off x="190459" y="139859"/>
            <a:ext cx="11811083" cy="6572296"/>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a:off x="0" y="24"/>
            <a:ext cx="12192000" cy="6858000"/>
          </a:xfrm>
          <a:prstGeom prst="rect">
            <a:avLst/>
          </a:prstGeom>
          <a:solidFill>
            <a:srgbClr val="0066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sp>
        <p:nvSpPr>
          <p:cNvPr id="8" name="Round Diagonal Corner Rectangle 7"/>
          <p:cNvSpPr/>
          <p:nvPr userDrawn="1"/>
        </p:nvSpPr>
        <p:spPr>
          <a:xfrm>
            <a:off x="190459" y="139859"/>
            <a:ext cx="11811083" cy="6572296"/>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grpSp>
        <p:nvGrpSpPr>
          <p:cNvPr id="7" name="Group 6"/>
          <p:cNvGrpSpPr/>
          <p:nvPr userDrawn="1"/>
        </p:nvGrpSpPr>
        <p:grpSpPr>
          <a:xfrm>
            <a:off x="0" y="24"/>
            <a:ext cx="12192000" cy="6858000"/>
            <a:chOff x="0" y="24"/>
            <a:chExt cx="9144000" cy="6858000"/>
          </a:xfrm>
        </p:grpSpPr>
        <p:sp>
          <p:nvSpPr>
            <p:cNvPr id="8" name="Rectangle 7"/>
            <p:cNvSpPr/>
            <p:nvPr userDrawn="1"/>
          </p:nvSpPr>
          <p:spPr>
            <a:xfrm>
              <a:off x="0" y="24"/>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pic>
          <p:nvPicPr>
            <p:cNvPr id="9" name="Picture 8" descr="ec_8.jpg"/>
            <p:cNvPicPr>
              <a:picLocks noChangeAspect="1"/>
            </p:cNvPicPr>
            <p:nvPr userDrawn="1"/>
          </p:nvPicPr>
          <p:blipFill>
            <a:blip r:embed="rId2" cstate="screen"/>
            <a:srcRect/>
            <a:stretch>
              <a:fillRect/>
            </a:stretch>
          </p:blipFill>
          <p:spPr>
            <a:xfrm>
              <a:off x="71406" y="6072182"/>
              <a:ext cx="1132847" cy="643663"/>
            </a:xfrm>
            <a:prstGeom prst="rect">
              <a:avLst/>
            </a:prstGeom>
          </p:spPr>
        </p:pic>
        <p:pic>
          <p:nvPicPr>
            <p:cNvPr id="10" name="Picture 9" descr="ec_12.jpg"/>
            <p:cNvPicPr>
              <a:picLocks noChangeAspect="1"/>
            </p:cNvPicPr>
            <p:nvPr userDrawn="1"/>
          </p:nvPicPr>
          <p:blipFill>
            <a:blip r:embed="rId3" cstate="screen"/>
            <a:srcRect/>
            <a:stretch>
              <a:fillRect/>
            </a:stretch>
          </p:blipFill>
          <p:spPr>
            <a:xfrm>
              <a:off x="71406" y="5357802"/>
              <a:ext cx="1135357" cy="643345"/>
            </a:xfrm>
            <a:prstGeom prst="rect">
              <a:avLst/>
            </a:prstGeom>
          </p:spPr>
        </p:pic>
        <p:pic>
          <p:nvPicPr>
            <p:cNvPr id="11" name="Picture 10" descr="ec_8.jpg"/>
            <p:cNvPicPr>
              <a:picLocks noChangeAspect="1"/>
            </p:cNvPicPr>
            <p:nvPr userDrawn="1"/>
          </p:nvPicPr>
          <p:blipFill>
            <a:blip r:embed="rId4" cstate="screen"/>
            <a:srcRect/>
            <a:stretch>
              <a:fillRect/>
            </a:stretch>
          </p:blipFill>
          <p:spPr>
            <a:xfrm>
              <a:off x="71406" y="4643422"/>
              <a:ext cx="1135357" cy="643345"/>
            </a:xfrm>
            <a:prstGeom prst="rect">
              <a:avLst/>
            </a:prstGeom>
          </p:spPr>
        </p:pic>
        <p:pic>
          <p:nvPicPr>
            <p:cNvPr id="12" name="Picture 11" descr="ec_14.jpg"/>
            <p:cNvPicPr>
              <a:picLocks noChangeAspect="1"/>
            </p:cNvPicPr>
            <p:nvPr userDrawn="1"/>
          </p:nvPicPr>
          <p:blipFill>
            <a:blip r:embed="rId5" cstate="screen"/>
            <a:srcRect r="-461"/>
            <a:stretch>
              <a:fillRect/>
            </a:stretch>
          </p:blipFill>
          <p:spPr>
            <a:xfrm>
              <a:off x="71406" y="3929042"/>
              <a:ext cx="1134925" cy="643345"/>
            </a:xfrm>
            <a:prstGeom prst="rect">
              <a:avLst/>
            </a:prstGeom>
          </p:spPr>
        </p:pic>
        <p:pic>
          <p:nvPicPr>
            <p:cNvPr id="13" name="Picture 12" descr="casa_campo 044.jpg"/>
            <p:cNvPicPr>
              <a:picLocks noChangeAspect="1"/>
            </p:cNvPicPr>
            <p:nvPr userDrawn="1"/>
          </p:nvPicPr>
          <p:blipFill>
            <a:blip r:embed="rId6" cstate="screen"/>
            <a:srcRect/>
            <a:stretch>
              <a:fillRect/>
            </a:stretch>
          </p:blipFill>
          <p:spPr>
            <a:xfrm>
              <a:off x="71406" y="3214686"/>
              <a:ext cx="1135358" cy="643345"/>
            </a:xfrm>
            <a:prstGeom prst="rect">
              <a:avLst/>
            </a:prstGeom>
          </p:spPr>
        </p:pic>
        <p:pic>
          <p:nvPicPr>
            <p:cNvPr id="14" name="Picture 2"/>
            <p:cNvPicPr>
              <a:picLocks noChangeAspect="1" noChangeArrowheads="1"/>
            </p:cNvPicPr>
            <p:nvPr userDrawn="1"/>
          </p:nvPicPr>
          <p:blipFill>
            <a:blip r:embed="rId7" cstate="screen"/>
            <a:srcRect/>
            <a:stretch>
              <a:fillRect/>
            </a:stretch>
          </p:blipFill>
          <p:spPr bwMode="auto">
            <a:xfrm>
              <a:off x="71406" y="1066701"/>
              <a:ext cx="1140613" cy="647787"/>
            </a:xfrm>
            <a:prstGeom prst="rect">
              <a:avLst/>
            </a:prstGeom>
            <a:noFill/>
            <a:ln w="9525">
              <a:noFill/>
              <a:miter lim="800000"/>
              <a:headEnd/>
              <a:tailEnd/>
            </a:ln>
            <a:effectLst/>
          </p:spPr>
        </p:pic>
        <p:pic>
          <p:nvPicPr>
            <p:cNvPr id="15" name="Picture 14" descr="AN_Talh246_2.jpg"/>
            <p:cNvPicPr>
              <a:picLocks noChangeAspect="1"/>
            </p:cNvPicPr>
            <p:nvPr userDrawn="1"/>
          </p:nvPicPr>
          <p:blipFill>
            <a:blip r:embed="rId8" cstate="screen"/>
            <a:srcRect/>
            <a:stretch>
              <a:fillRect/>
            </a:stretch>
          </p:blipFill>
          <p:spPr>
            <a:xfrm>
              <a:off x="71406" y="1785902"/>
              <a:ext cx="1143197" cy="647879"/>
            </a:xfrm>
            <a:prstGeom prst="rect">
              <a:avLst/>
            </a:prstGeom>
          </p:spPr>
        </p:pic>
        <p:pic>
          <p:nvPicPr>
            <p:cNvPr id="16" name="Picture 15" descr="AN_Talh289_2.jpg"/>
            <p:cNvPicPr>
              <a:picLocks noChangeAspect="1"/>
            </p:cNvPicPr>
            <p:nvPr userDrawn="1"/>
          </p:nvPicPr>
          <p:blipFill>
            <a:blip r:embed="rId9" cstate="screen"/>
            <a:srcRect/>
            <a:stretch>
              <a:fillRect/>
            </a:stretch>
          </p:blipFill>
          <p:spPr>
            <a:xfrm>
              <a:off x="71406" y="2500282"/>
              <a:ext cx="1138033" cy="647787"/>
            </a:xfrm>
            <a:prstGeom prst="rect">
              <a:avLst/>
            </a:prstGeom>
          </p:spPr>
        </p:pic>
        <p:sp>
          <p:nvSpPr>
            <p:cNvPr id="18" name="Round Diagonal Corner Rectangle 17"/>
            <p:cNvSpPr/>
            <p:nvPr userDrawn="1"/>
          </p:nvSpPr>
          <p:spPr>
            <a:xfrm>
              <a:off x="1285852" y="142852"/>
              <a:ext cx="7715304" cy="6624000"/>
            </a:xfrm>
            <a:prstGeom prst="round2Diag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grpSp>
      <p:sp>
        <p:nvSpPr>
          <p:cNvPr id="22" name="Rectangle 21"/>
          <p:cNvSpPr/>
          <p:nvPr userDrawn="1"/>
        </p:nvSpPr>
        <p:spPr>
          <a:xfrm>
            <a:off x="95208" y="333040"/>
            <a:ext cx="15216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8" name="Group 7"/>
          <p:cNvGrpSpPr/>
          <p:nvPr userDrawn="1"/>
        </p:nvGrpSpPr>
        <p:grpSpPr>
          <a:xfrm>
            <a:off x="0" y="24"/>
            <a:ext cx="12192000" cy="6858000"/>
            <a:chOff x="0" y="24"/>
            <a:chExt cx="9144000" cy="6858000"/>
          </a:xfrm>
        </p:grpSpPr>
        <p:sp>
          <p:nvSpPr>
            <p:cNvPr id="9" name="Rectangle 8"/>
            <p:cNvSpPr/>
            <p:nvPr userDrawn="1"/>
          </p:nvSpPr>
          <p:spPr>
            <a:xfrm>
              <a:off x="0" y="24"/>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pic>
          <p:nvPicPr>
            <p:cNvPr id="10" name="Picture 9" descr="ec_8.jpg"/>
            <p:cNvPicPr>
              <a:picLocks noChangeAspect="1"/>
            </p:cNvPicPr>
            <p:nvPr userDrawn="1"/>
          </p:nvPicPr>
          <p:blipFill>
            <a:blip r:embed="rId2" cstate="screen"/>
            <a:srcRect/>
            <a:stretch>
              <a:fillRect/>
            </a:stretch>
          </p:blipFill>
          <p:spPr>
            <a:xfrm>
              <a:off x="71406" y="6072182"/>
              <a:ext cx="1132847" cy="643663"/>
            </a:xfrm>
            <a:prstGeom prst="rect">
              <a:avLst/>
            </a:prstGeom>
          </p:spPr>
        </p:pic>
        <p:pic>
          <p:nvPicPr>
            <p:cNvPr id="11" name="Picture 10" descr="ec_12.jpg"/>
            <p:cNvPicPr>
              <a:picLocks noChangeAspect="1"/>
            </p:cNvPicPr>
            <p:nvPr userDrawn="1"/>
          </p:nvPicPr>
          <p:blipFill>
            <a:blip r:embed="rId3" cstate="screen"/>
            <a:srcRect/>
            <a:stretch>
              <a:fillRect/>
            </a:stretch>
          </p:blipFill>
          <p:spPr>
            <a:xfrm>
              <a:off x="71406" y="5357802"/>
              <a:ext cx="1135357" cy="643345"/>
            </a:xfrm>
            <a:prstGeom prst="rect">
              <a:avLst/>
            </a:prstGeom>
          </p:spPr>
        </p:pic>
        <p:pic>
          <p:nvPicPr>
            <p:cNvPr id="12" name="Picture 11" descr="ec_8.jpg"/>
            <p:cNvPicPr>
              <a:picLocks noChangeAspect="1"/>
            </p:cNvPicPr>
            <p:nvPr userDrawn="1"/>
          </p:nvPicPr>
          <p:blipFill>
            <a:blip r:embed="rId4" cstate="screen"/>
            <a:srcRect/>
            <a:stretch>
              <a:fillRect/>
            </a:stretch>
          </p:blipFill>
          <p:spPr>
            <a:xfrm>
              <a:off x="71406" y="4643422"/>
              <a:ext cx="1135357" cy="643345"/>
            </a:xfrm>
            <a:prstGeom prst="rect">
              <a:avLst/>
            </a:prstGeom>
          </p:spPr>
        </p:pic>
        <p:pic>
          <p:nvPicPr>
            <p:cNvPr id="13" name="Picture 12" descr="ec_14.jpg"/>
            <p:cNvPicPr>
              <a:picLocks noChangeAspect="1"/>
            </p:cNvPicPr>
            <p:nvPr userDrawn="1"/>
          </p:nvPicPr>
          <p:blipFill>
            <a:blip r:embed="rId5" cstate="screen"/>
            <a:srcRect r="-461"/>
            <a:stretch>
              <a:fillRect/>
            </a:stretch>
          </p:blipFill>
          <p:spPr>
            <a:xfrm>
              <a:off x="71406" y="3929042"/>
              <a:ext cx="1134925" cy="643345"/>
            </a:xfrm>
            <a:prstGeom prst="rect">
              <a:avLst/>
            </a:prstGeom>
          </p:spPr>
        </p:pic>
        <p:pic>
          <p:nvPicPr>
            <p:cNvPr id="14" name="Picture 13" descr="casa_campo 044.jpg"/>
            <p:cNvPicPr>
              <a:picLocks noChangeAspect="1"/>
            </p:cNvPicPr>
            <p:nvPr userDrawn="1"/>
          </p:nvPicPr>
          <p:blipFill>
            <a:blip r:embed="rId6" cstate="screen"/>
            <a:srcRect/>
            <a:stretch>
              <a:fillRect/>
            </a:stretch>
          </p:blipFill>
          <p:spPr>
            <a:xfrm>
              <a:off x="71406" y="3214686"/>
              <a:ext cx="1135358" cy="643345"/>
            </a:xfrm>
            <a:prstGeom prst="rect">
              <a:avLst/>
            </a:prstGeom>
          </p:spPr>
        </p:pic>
        <p:pic>
          <p:nvPicPr>
            <p:cNvPr id="15" name="Picture 2"/>
            <p:cNvPicPr>
              <a:picLocks noChangeAspect="1" noChangeArrowheads="1"/>
            </p:cNvPicPr>
            <p:nvPr userDrawn="1"/>
          </p:nvPicPr>
          <p:blipFill>
            <a:blip r:embed="rId7" cstate="screen"/>
            <a:srcRect/>
            <a:stretch>
              <a:fillRect/>
            </a:stretch>
          </p:blipFill>
          <p:spPr bwMode="auto">
            <a:xfrm>
              <a:off x="71406" y="333228"/>
              <a:ext cx="1140613" cy="647787"/>
            </a:xfrm>
            <a:prstGeom prst="rect">
              <a:avLst/>
            </a:prstGeom>
            <a:noFill/>
            <a:ln w="9525">
              <a:noFill/>
              <a:miter lim="800000"/>
              <a:headEnd/>
              <a:tailEnd/>
            </a:ln>
            <a:effectLst/>
          </p:spPr>
        </p:pic>
        <p:pic>
          <p:nvPicPr>
            <p:cNvPr id="16" name="Picture 15" descr="AN_Talh246_2.jpg"/>
            <p:cNvPicPr>
              <a:picLocks noChangeAspect="1"/>
            </p:cNvPicPr>
            <p:nvPr userDrawn="1"/>
          </p:nvPicPr>
          <p:blipFill>
            <a:blip r:embed="rId8" cstate="screen"/>
            <a:srcRect/>
            <a:stretch>
              <a:fillRect/>
            </a:stretch>
          </p:blipFill>
          <p:spPr>
            <a:xfrm>
              <a:off x="71406" y="1785902"/>
              <a:ext cx="1143197" cy="647879"/>
            </a:xfrm>
            <a:prstGeom prst="rect">
              <a:avLst/>
            </a:prstGeom>
          </p:spPr>
        </p:pic>
        <p:pic>
          <p:nvPicPr>
            <p:cNvPr id="17" name="Picture 16" descr="AN_Talh289_2.jpg"/>
            <p:cNvPicPr>
              <a:picLocks noChangeAspect="1"/>
            </p:cNvPicPr>
            <p:nvPr userDrawn="1"/>
          </p:nvPicPr>
          <p:blipFill>
            <a:blip r:embed="rId9" cstate="screen"/>
            <a:srcRect/>
            <a:stretch>
              <a:fillRect/>
            </a:stretch>
          </p:blipFill>
          <p:spPr>
            <a:xfrm>
              <a:off x="71406" y="2500282"/>
              <a:ext cx="1138033" cy="647787"/>
            </a:xfrm>
            <a:prstGeom prst="rect">
              <a:avLst/>
            </a:prstGeom>
          </p:spPr>
        </p:pic>
        <p:sp>
          <p:nvSpPr>
            <p:cNvPr id="18" name="Round Diagonal Corner Rectangle 17"/>
            <p:cNvSpPr/>
            <p:nvPr userDrawn="1"/>
          </p:nvSpPr>
          <p:spPr>
            <a:xfrm>
              <a:off x="1285852" y="142852"/>
              <a:ext cx="7715304" cy="6624000"/>
            </a:xfrm>
            <a:prstGeom prst="round2Diag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grpSp>
      <p:sp>
        <p:nvSpPr>
          <p:cNvPr id="19" name="Rectangle 18"/>
          <p:cNvSpPr/>
          <p:nvPr userDrawn="1"/>
        </p:nvSpPr>
        <p:spPr>
          <a:xfrm>
            <a:off x="95208" y="1059671"/>
            <a:ext cx="15216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8351" y="441325"/>
            <a:ext cx="10703983" cy="7556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8351" y="1196975"/>
            <a:ext cx="5249333"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20885" y="1196975"/>
            <a:ext cx="5251449"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1683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9349" y="274638"/>
            <a:ext cx="11664000" cy="706090"/>
          </a:xfrm>
        </p:spPr>
        <p:txBody>
          <a:bodyPr>
            <a:normAutofit/>
          </a:bodyPr>
          <a:lstStyle>
            <a:lvl1pPr algn="ctr">
              <a:buNone/>
              <a:defRPr sz="3600"/>
            </a:lvl1pPr>
          </a:lstStyle>
          <a:p>
            <a:r>
              <a:rPr lang="en-US" dirty="0" smtClean="0"/>
              <a:t> Click to edit Master title style</a:t>
            </a:r>
            <a:endParaRPr lang="pt-PT" dirty="0"/>
          </a:p>
        </p:txBody>
      </p:sp>
      <p:sp>
        <p:nvSpPr>
          <p:cNvPr id="3" name="Content Placeholder 2"/>
          <p:cNvSpPr>
            <a:spLocks noGrp="1"/>
          </p:cNvSpPr>
          <p:nvPr>
            <p:ph idx="1"/>
          </p:nvPr>
        </p:nvSpPr>
        <p:spPr>
          <a:xfrm>
            <a:off x="431371" y="1196753"/>
            <a:ext cx="11328000" cy="4929411"/>
          </a:xfrm>
        </p:spPr>
        <p:txBody>
          <a:bodyPr tIns="144000" rIns="360000">
            <a:normAutofit/>
          </a:bodyPr>
          <a:lstStyle>
            <a:lvl1pPr marL="342900" indent="-342900" algn="just">
              <a:spcBef>
                <a:spcPts val="1800"/>
              </a:spcBef>
              <a:buFont typeface="Wingdings" panose="05000000000000000000" pitchFamily="2" charset="2"/>
              <a:buChar char=""/>
              <a:defRPr sz="2400"/>
            </a:lvl1pPr>
            <a:lvl2pPr marL="742950" indent="-285750" algn="just">
              <a:spcBef>
                <a:spcPts val="1800"/>
              </a:spcBef>
              <a:buFont typeface="Wingdings" panose="05000000000000000000" pitchFamily="2" charset="2"/>
              <a:buChar char=""/>
              <a:defRPr sz="2000"/>
            </a:lvl2pPr>
            <a:lvl3pPr>
              <a:spcBef>
                <a:spcPts val="1800"/>
              </a:spcBef>
              <a:defRPr sz="1800"/>
            </a:lvl3pPr>
            <a:lvl4pPr>
              <a:spcBef>
                <a:spcPts val="1800"/>
              </a:spcBef>
              <a:defRPr sz="1600"/>
            </a:lvl4pPr>
            <a:lvl5pPr>
              <a:spcBef>
                <a:spcPts val="1800"/>
              </a:spcBef>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pt-PT" dirty="0"/>
          </a:p>
        </p:txBody>
      </p:sp>
      <p:sp>
        <p:nvSpPr>
          <p:cNvPr id="4" name="Date Placeholder 3"/>
          <p:cNvSpPr>
            <a:spLocks noGrp="1"/>
          </p:cNvSpPr>
          <p:nvPr>
            <p:ph type="dt" sz="half" idx="10"/>
          </p:nvPr>
        </p:nvSpPr>
        <p:spPr/>
        <p:txBody>
          <a:bodyPr/>
          <a:lstStyle/>
          <a:p>
            <a:fld id="{1CA7B8B8-6764-4DB0-A962-41300A23605B}" type="datetimeFigureOut">
              <a:rPr lang="pt-PT" smtClean="0"/>
              <a:pPr/>
              <a:t>07/10/2020</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638FECA-F2E4-4E05-92EC-58E99EA0B15D}" type="slidenum">
              <a:rPr lang="pt-PT" smtClean="0"/>
              <a:pPr/>
              <a:t>‹#›</a:t>
            </a:fld>
            <a:endParaRPr lang="pt-PT"/>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66184" y="304800"/>
            <a:ext cx="11419416" cy="1143000"/>
          </a:xfrm>
        </p:spPr>
        <p:txBody>
          <a:bodyPr/>
          <a:lstStyle/>
          <a:p>
            <a:r>
              <a:rPr lang="en-US" smtClean="0"/>
              <a:t>Click to edit Master title style</a:t>
            </a:r>
            <a:endParaRPr lang="pt-PT"/>
          </a:p>
        </p:txBody>
      </p:sp>
      <p:sp>
        <p:nvSpPr>
          <p:cNvPr id="3" name="Text Placeholder 2"/>
          <p:cNvSpPr>
            <a:spLocks noGrp="1"/>
          </p:cNvSpPr>
          <p:nvPr>
            <p:ph type="body" sz="half" idx="1"/>
          </p:nvPr>
        </p:nvSpPr>
        <p:spPr>
          <a:xfrm>
            <a:off x="599017" y="1727200"/>
            <a:ext cx="5416549"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Content Placeholder 3"/>
          <p:cNvSpPr>
            <a:spLocks noGrp="1"/>
          </p:cNvSpPr>
          <p:nvPr>
            <p:ph sz="quarter" idx="2"/>
          </p:nvPr>
        </p:nvSpPr>
        <p:spPr>
          <a:xfrm>
            <a:off x="6218767" y="1727200"/>
            <a:ext cx="5416551"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Content Placeholder 4"/>
          <p:cNvSpPr>
            <a:spLocks noGrp="1"/>
          </p:cNvSpPr>
          <p:nvPr>
            <p:ph sz="quarter" idx="3"/>
          </p:nvPr>
        </p:nvSpPr>
        <p:spPr>
          <a:xfrm>
            <a:off x="6218767" y="4203700"/>
            <a:ext cx="5416551"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Tree>
    <p:extLst>
      <p:ext uri="{BB962C8B-B14F-4D97-AF65-F5344CB8AC3E}">
        <p14:creationId xmlns:p14="http://schemas.microsoft.com/office/powerpoint/2010/main" val="1306375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371" y="404664"/>
            <a:ext cx="11329259" cy="720080"/>
          </a:xfrm>
        </p:spPr>
        <p:txBody>
          <a:bodyPr>
            <a:normAutofit/>
          </a:bodyPr>
          <a:lstStyle>
            <a:lvl1pPr algn="l">
              <a:buClr>
                <a:srgbClr val="008000"/>
              </a:buClr>
              <a:buFont typeface="Wingdings" pitchFamily="2" charset="2"/>
              <a:buChar char="§"/>
              <a:defRPr sz="3600" b="1">
                <a:solidFill>
                  <a:srgbClr val="008000"/>
                </a:solidFill>
              </a:defRPr>
            </a:lvl1pPr>
          </a:lstStyle>
          <a:p>
            <a:r>
              <a:rPr lang="en-US" dirty="0" smtClean="0"/>
              <a:t> Click to edit Master title style</a:t>
            </a:r>
            <a:endParaRPr lang="pt-PT" dirty="0"/>
          </a:p>
        </p:txBody>
      </p:sp>
      <p:sp>
        <p:nvSpPr>
          <p:cNvPr id="3" name="Content Placeholder 2"/>
          <p:cNvSpPr>
            <a:spLocks noGrp="1"/>
          </p:cNvSpPr>
          <p:nvPr>
            <p:ph idx="1"/>
          </p:nvPr>
        </p:nvSpPr>
        <p:spPr>
          <a:xfrm>
            <a:off x="431371" y="1338454"/>
            <a:ext cx="11329259" cy="5001419"/>
          </a:xfrm>
        </p:spPr>
        <p:txBody>
          <a:bodyPr>
            <a:normAutofit/>
          </a:bodyPr>
          <a:lstStyle>
            <a:lvl1pPr algn="just">
              <a:spcBef>
                <a:spcPts val="1200"/>
              </a:spcBef>
              <a:buFont typeface="Wingdings" pitchFamily="2" charset="2"/>
              <a:buChar char="ü"/>
              <a:defRPr sz="2800"/>
            </a:lvl1pPr>
            <a:lvl2pPr algn="just">
              <a:spcBef>
                <a:spcPts val="1200"/>
              </a:spcBef>
              <a:defRPr sz="2400"/>
            </a:lvl2pPr>
            <a:lvl3pPr algn="just">
              <a:spcBef>
                <a:spcPts val="1200"/>
              </a:spcBef>
              <a:defRPr sz="2000"/>
            </a:lvl3pPr>
            <a:lvl4pPr algn="just">
              <a:spcBef>
                <a:spcPts val="1200"/>
              </a:spcBef>
              <a:defRPr sz="1800"/>
            </a:lvl4pPr>
            <a:lvl5pPr algn="just">
              <a:spcBef>
                <a:spcPts val="12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pt-PT" dirty="0"/>
          </a:p>
        </p:txBody>
      </p:sp>
      <p:sp>
        <p:nvSpPr>
          <p:cNvPr id="4" name="Date Placeholder 3"/>
          <p:cNvSpPr>
            <a:spLocks noGrp="1"/>
          </p:cNvSpPr>
          <p:nvPr>
            <p:ph type="dt" sz="half" idx="10"/>
          </p:nvPr>
        </p:nvSpPr>
        <p:spPr/>
        <p:txBody>
          <a:bodyPr/>
          <a:lstStyle/>
          <a:p>
            <a:fld id="{1CA7B8B8-6764-4DB0-A962-41300A23605B}" type="datetimeFigureOut">
              <a:rPr lang="pt-PT" smtClean="0"/>
              <a:pPr/>
              <a:t>07/10/2020</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638FECA-F2E4-4E05-92EC-58E99EA0B15D}" type="slidenum">
              <a:rPr lang="pt-PT" smtClean="0"/>
              <a:pPr/>
              <a:t>‹#›</a:t>
            </a:fld>
            <a:endParaRPr lang="pt-PT"/>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371" y="116632"/>
            <a:ext cx="11329259" cy="720080"/>
          </a:xfrm>
        </p:spPr>
        <p:txBody>
          <a:bodyPr>
            <a:normAutofit/>
          </a:bodyPr>
          <a:lstStyle>
            <a:lvl1pPr algn="l">
              <a:buClr>
                <a:srgbClr val="008000"/>
              </a:buClr>
              <a:buFont typeface="Wingdings" pitchFamily="2" charset="2"/>
              <a:buChar char="§"/>
              <a:defRPr sz="3600" b="1">
                <a:solidFill>
                  <a:srgbClr val="008000"/>
                </a:solidFill>
              </a:defRPr>
            </a:lvl1pPr>
          </a:lstStyle>
          <a:p>
            <a:r>
              <a:rPr lang="en-US" dirty="0" smtClean="0"/>
              <a:t> Click to edit Master title style</a:t>
            </a:r>
            <a:endParaRPr lang="pt-PT" dirty="0"/>
          </a:p>
        </p:txBody>
      </p:sp>
      <p:sp>
        <p:nvSpPr>
          <p:cNvPr id="3" name="Content Placeholder 2"/>
          <p:cNvSpPr>
            <a:spLocks noGrp="1"/>
          </p:cNvSpPr>
          <p:nvPr>
            <p:ph idx="1"/>
          </p:nvPr>
        </p:nvSpPr>
        <p:spPr>
          <a:xfrm>
            <a:off x="431371" y="1338454"/>
            <a:ext cx="11329259" cy="5001419"/>
          </a:xfrm>
        </p:spPr>
        <p:txBody>
          <a:bodyPr>
            <a:normAutofit/>
          </a:bodyPr>
          <a:lstStyle>
            <a:lvl1pPr algn="just">
              <a:spcBef>
                <a:spcPts val="1200"/>
              </a:spcBef>
              <a:buFont typeface="Wingdings" pitchFamily="2" charset="2"/>
              <a:buChar char="ü"/>
              <a:defRPr sz="2800"/>
            </a:lvl1pPr>
            <a:lvl2pPr algn="just">
              <a:spcBef>
                <a:spcPts val="1200"/>
              </a:spcBef>
              <a:defRPr sz="2400"/>
            </a:lvl2pPr>
            <a:lvl3pPr algn="just">
              <a:spcBef>
                <a:spcPts val="1200"/>
              </a:spcBef>
              <a:defRPr sz="2000"/>
            </a:lvl3pPr>
            <a:lvl4pPr algn="just">
              <a:spcBef>
                <a:spcPts val="1200"/>
              </a:spcBef>
              <a:defRPr sz="1800"/>
            </a:lvl4pPr>
            <a:lvl5pPr algn="just">
              <a:spcBef>
                <a:spcPts val="12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pt-PT" dirty="0"/>
          </a:p>
        </p:txBody>
      </p:sp>
      <p:sp>
        <p:nvSpPr>
          <p:cNvPr id="4" name="Date Placeholder 3"/>
          <p:cNvSpPr>
            <a:spLocks noGrp="1"/>
          </p:cNvSpPr>
          <p:nvPr>
            <p:ph type="dt" sz="half" idx="10"/>
          </p:nvPr>
        </p:nvSpPr>
        <p:spPr/>
        <p:txBody>
          <a:bodyPr/>
          <a:lstStyle/>
          <a:p>
            <a:fld id="{1CA7B8B8-6764-4DB0-A962-41300A23605B}" type="datetimeFigureOut">
              <a:rPr lang="pt-PT" smtClean="0"/>
              <a:pPr/>
              <a:t>07/10/2020</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638FECA-F2E4-4E05-92EC-58E99EA0B15D}" type="slidenum">
              <a:rPr lang="pt-PT" smtClean="0"/>
              <a:pPr/>
              <a:t>‹#›</a:t>
            </a:fld>
            <a:endParaRPr lang="pt-PT"/>
          </a:p>
        </p:txBody>
      </p:sp>
    </p:spTree>
    <p:extLst>
      <p:ext uri="{BB962C8B-B14F-4D97-AF65-F5344CB8AC3E}">
        <p14:creationId xmlns:p14="http://schemas.microsoft.com/office/powerpoint/2010/main" val="33285115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371" y="404664"/>
            <a:ext cx="11329259" cy="720080"/>
          </a:xfrm>
        </p:spPr>
        <p:txBody>
          <a:bodyPr>
            <a:normAutofit/>
          </a:bodyPr>
          <a:lstStyle>
            <a:lvl1pPr algn="l">
              <a:buClr>
                <a:srgbClr val="008000"/>
              </a:buClr>
              <a:buFont typeface="Wingdings" pitchFamily="2" charset="2"/>
              <a:buChar char="§"/>
              <a:defRPr sz="3600" b="1">
                <a:solidFill>
                  <a:srgbClr val="008000"/>
                </a:solidFill>
              </a:defRPr>
            </a:lvl1pPr>
          </a:lstStyle>
          <a:p>
            <a:r>
              <a:rPr lang="en-US" dirty="0" smtClean="0"/>
              <a:t> Click to edit Master title style</a:t>
            </a:r>
            <a:endParaRPr lang="pt-PT" dirty="0"/>
          </a:p>
        </p:txBody>
      </p:sp>
      <p:sp>
        <p:nvSpPr>
          <p:cNvPr id="4" name="Date Placeholder 3"/>
          <p:cNvSpPr>
            <a:spLocks noGrp="1"/>
          </p:cNvSpPr>
          <p:nvPr>
            <p:ph type="dt" sz="half" idx="10"/>
          </p:nvPr>
        </p:nvSpPr>
        <p:spPr/>
        <p:txBody>
          <a:bodyPr/>
          <a:lstStyle/>
          <a:p>
            <a:fld id="{1CA7B8B8-6764-4DB0-A962-41300A23605B}" type="datetimeFigureOut">
              <a:rPr lang="pt-PT" smtClean="0"/>
              <a:pPr/>
              <a:t>07/10/2020</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638FECA-F2E4-4E05-92EC-58E99EA0B15D}" type="slidenum">
              <a:rPr lang="pt-PT" smtClean="0"/>
              <a:pPr/>
              <a:t>‹#›</a:t>
            </a:fld>
            <a:endParaRPr lang="pt-PT"/>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sp>
        <p:nvSpPr>
          <p:cNvPr id="2" name="Title 1"/>
          <p:cNvSpPr>
            <a:spLocks noGrp="1"/>
          </p:cNvSpPr>
          <p:nvPr>
            <p:ph type="title" hasCustomPrompt="1"/>
          </p:nvPr>
        </p:nvSpPr>
        <p:spPr>
          <a:xfrm>
            <a:off x="431371" y="404664"/>
            <a:ext cx="11329259" cy="720080"/>
          </a:xfrm>
        </p:spPr>
        <p:txBody>
          <a:bodyPr>
            <a:normAutofit/>
          </a:bodyPr>
          <a:lstStyle>
            <a:lvl1pPr algn="l">
              <a:buClr>
                <a:srgbClr val="008000"/>
              </a:buClr>
              <a:buFont typeface="Wingdings" pitchFamily="2" charset="2"/>
              <a:buChar char="§"/>
              <a:defRPr sz="3600" b="1">
                <a:solidFill>
                  <a:schemeClr val="bg1"/>
                </a:solidFill>
              </a:defRPr>
            </a:lvl1pPr>
          </a:lstStyle>
          <a:p>
            <a:r>
              <a:rPr lang="en-US" dirty="0" smtClean="0"/>
              <a:t> Click to edit Master title style</a:t>
            </a:r>
            <a:endParaRPr lang="pt-PT" dirty="0"/>
          </a:p>
        </p:txBody>
      </p:sp>
      <p:sp>
        <p:nvSpPr>
          <p:cNvPr id="4" name="Date Placeholder 3"/>
          <p:cNvSpPr>
            <a:spLocks noGrp="1"/>
          </p:cNvSpPr>
          <p:nvPr>
            <p:ph type="dt" sz="half" idx="10"/>
          </p:nvPr>
        </p:nvSpPr>
        <p:spPr/>
        <p:txBody>
          <a:bodyPr/>
          <a:lstStyle/>
          <a:p>
            <a:fld id="{1CA7B8B8-6764-4DB0-A962-41300A23605B}" type="datetimeFigureOut">
              <a:rPr lang="pt-PT" smtClean="0"/>
              <a:pPr/>
              <a:t>07/10/2020</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638FECA-F2E4-4E05-92EC-58E99EA0B15D}" type="slidenum">
              <a:rPr lang="pt-PT" smtClean="0"/>
              <a:pPr/>
              <a:t>‹#›</a:t>
            </a:fld>
            <a:endParaRPr lang="pt-PT"/>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bg>
      <p:bgPr>
        <a:solidFill>
          <a:srgbClr val="008000"/>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CA7B8B8-6764-4DB0-A962-41300A23605B}" type="datetimeFigureOut">
              <a:rPr lang="pt-PT" smtClean="0"/>
              <a:pPr/>
              <a:t>07/10/2020</a:t>
            </a:fld>
            <a:endParaRPr lang="pt-PT"/>
          </a:p>
        </p:txBody>
      </p:sp>
      <p:sp>
        <p:nvSpPr>
          <p:cNvPr id="6" name="Slide Number Placeholder 5"/>
          <p:cNvSpPr>
            <a:spLocks noGrp="1"/>
          </p:cNvSpPr>
          <p:nvPr>
            <p:ph type="sldNum" sz="quarter" idx="12"/>
          </p:nvPr>
        </p:nvSpPr>
        <p:spPr/>
        <p:txBody>
          <a:bodyPr/>
          <a:lstStyle/>
          <a:p>
            <a:fld id="{4638FECA-F2E4-4E05-92EC-58E99EA0B15D}" type="slidenum">
              <a:rPr lang="pt-PT" smtClean="0"/>
              <a:pPr/>
              <a:t>‹#›</a:t>
            </a:fld>
            <a:endParaRPr lang="pt-PT"/>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60040"/>
            <a:ext cx="12192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pt-PT"/>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A7B8B8-6764-4DB0-A962-41300A23605B}" type="datetimeFigureOut">
              <a:rPr lang="pt-PT" smtClean="0"/>
              <a:pPr/>
              <a:t>07/10/2020</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638FECA-F2E4-4E05-92EC-58E99EA0B15D}" type="slidenum">
              <a:rPr lang="pt-PT" smtClean="0"/>
              <a:pPr/>
              <a:t>‹#›</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24"/>
            <a:ext cx="12192000" cy="6858000"/>
          </a:xfrm>
          <a:prstGeom prst="rect">
            <a:avLst/>
          </a:prstGeom>
          <a:solidFill>
            <a:srgbClr val="008000"/>
          </a:solidFill>
          <a:ln>
            <a:solidFill>
              <a:srgbClr val="008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sp>
        <p:nvSpPr>
          <p:cNvPr id="9" name="Rectangle 8"/>
          <p:cNvSpPr/>
          <p:nvPr/>
        </p:nvSpPr>
        <p:spPr>
          <a:xfrm>
            <a:off x="239350" y="188640"/>
            <a:ext cx="11713301" cy="65253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 Click to edit Master title style</a:t>
            </a:r>
            <a:endParaRPr lang="pt-PT"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pt-PT"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A7B8B8-6764-4DB0-A962-41300A23605B}" type="datetimeFigureOut">
              <a:rPr lang="pt-PT" smtClean="0"/>
              <a:pPr/>
              <a:t>07/10/2020</a:t>
            </a:fld>
            <a:endParaRPr lang="pt-PT"/>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8FECA-F2E4-4E05-92EC-58E99EA0B15D}" type="slidenum">
              <a:rPr lang="pt-PT" smtClean="0"/>
              <a:pPr/>
              <a:t>‹#›</a:t>
            </a:fld>
            <a:endParaRPr lang="pt-PT"/>
          </a:p>
        </p:txBody>
      </p:sp>
    </p:spTree>
  </p:cSld>
  <p:clrMap bg1="lt1" tx1="dk1" bg2="lt2" tx2="dk2" accent1="accent1" accent2="accent2" accent3="accent3" accent4="accent4" accent5="accent5" accent6="accent6" hlink="hlink" folHlink="folHlink"/>
  <p:sldLayoutIdLst>
    <p:sldLayoutId id="2147483675" r:id="rId1"/>
    <p:sldLayoutId id="2147483664" r:id="rId2"/>
    <p:sldLayoutId id="2147483665" r:id="rId3"/>
    <p:sldLayoutId id="2147483691" r:id="rId4"/>
    <p:sldLayoutId id="2147483727" r:id="rId5"/>
    <p:sldLayoutId id="2147483692" r:id="rId6"/>
    <p:sldLayoutId id="2147483694" r:id="rId7"/>
    <p:sldLayoutId id="2147483693"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8" r:id="rId18"/>
    <p:sldLayoutId id="2147483679" r:id="rId19"/>
    <p:sldLayoutId id="2147483680" r:id="rId20"/>
    <p:sldLayoutId id="2147483681" r:id="rId21"/>
    <p:sldLayoutId id="2147483684" r:id="rId22"/>
    <p:sldLayoutId id="2147483685" r:id="rId23"/>
    <p:sldLayoutId id="2147483686" r:id="rId24"/>
    <p:sldLayoutId id="2147483662" r:id="rId25"/>
    <p:sldLayoutId id="2147483661" r:id="rId26"/>
    <p:sldLayoutId id="2147483651" r:id="rId27"/>
    <p:sldLayoutId id="2147483652" r:id="rId28"/>
    <p:sldLayoutId id="2147483726" r:id="rId29"/>
    <p:sldLayoutId id="2147483728" r:id="rId30"/>
  </p:sldLayoutIdLst>
  <p:timing>
    <p:tnLst>
      <p:par>
        <p:cTn id="1" dur="indefinite" restart="never" nodeType="tmRoot"/>
      </p:par>
    </p:tnLst>
  </p:timing>
  <p:txStyles>
    <p:titleStyle>
      <a:lvl1pPr algn="ctr" defTabSz="914400" rtl="0" eaLnBrk="1" latinLnBrk="0" hangingPunct="1">
        <a:spcBef>
          <a:spcPct val="0"/>
        </a:spcBef>
        <a:buClr>
          <a:srgbClr val="008000"/>
        </a:buClr>
        <a:buFont typeface="Wingdings" pitchFamily="2" charset="2"/>
        <a:buChar char="§"/>
        <a:defRPr sz="3600" b="1" kern="1200">
          <a:solidFill>
            <a:srgbClr val="008000"/>
          </a:solidFill>
          <a:latin typeface="Trebuchet MS" pitchFamily="34" charset="0"/>
          <a:ea typeface="+mj-ea"/>
          <a:cs typeface="+mj-cs"/>
        </a:defRPr>
      </a:lvl1pPr>
    </p:titleStyle>
    <p:bodyStyle>
      <a:lvl1pPr marL="342900" indent="-342900" algn="l" defTabSz="914400" rtl="0" eaLnBrk="1" latinLnBrk="0" hangingPunct="1">
        <a:spcBef>
          <a:spcPct val="20000"/>
        </a:spcBef>
        <a:buClr>
          <a:srgbClr val="008000"/>
        </a:buClr>
        <a:buSzPct val="90000"/>
        <a:buFont typeface="Wingdings" pitchFamily="2" charset="2"/>
        <a:buChar char="ü"/>
        <a:defRPr sz="3200" kern="1200">
          <a:solidFill>
            <a:schemeClr val="tx1"/>
          </a:solidFill>
          <a:latin typeface="Trebuchet MS" pitchFamily="34" charset="0"/>
          <a:ea typeface="+mn-ea"/>
          <a:cs typeface="+mn-cs"/>
        </a:defRPr>
      </a:lvl1pPr>
      <a:lvl2pPr marL="742950" indent="-285750" algn="l" defTabSz="914400" rtl="0" eaLnBrk="1" latinLnBrk="0" hangingPunct="1">
        <a:spcBef>
          <a:spcPct val="20000"/>
        </a:spcBef>
        <a:buClr>
          <a:srgbClr val="008000"/>
        </a:buClr>
        <a:buFont typeface="Arial" pitchFamily="34" charset="0"/>
        <a:buChar char="–"/>
        <a:defRPr sz="2800" kern="1200">
          <a:solidFill>
            <a:schemeClr val="tx1"/>
          </a:solidFill>
          <a:latin typeface="Trebuchet MS" pitchFamily="34" charset="0"/>
          <a:ea typeface="+mn-ea"/>
          <a:cs typeface="+mn-cs"/>
        </a:defRPr>
      </a:lvl2pPr>
      <a:lvl3pPr marL="1143000" indent="-228600" algn="l" defTabSz="914400" rtl="0" eaLnBrk="1" latinLnBrk="0" hangingPunct="1">
        <a:spcBef>
          <a:spcPct val="20000"/>
        </a:spcBef>
        <a:buClr>
          <a:srgbClr val="008000"/>
        </a:buClr>
        <a:buFont typeface="Arial" pitchFamily="34" charset="0"/>
        <a:buChar char="•"/>
        <a:defRPr sz="24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38.wmf"/><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37.w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vmlDrawing" Target="../drawings/vmlDrawing5.vml"/><Relationship Id="rId4" Type="http://schemas.openxmlformats.org/officeDocument/2006/relationships/image" Target="../media/image39.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vmlDrawing" Target="../drawings/vmlDrawing6.vml"/><Relationship Id="rId4" Type="http://schemas.openxmlformats.org/officeDocument/2006/relationships/image" Target="../media/image40.wmf"/></Relationships>
</file>

<file path=ppt/slides/_rels/slide2.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12.xml"/><Relationship Id="rId7" Type="http://schemas.openxmlformats.org/officeDocument/2006/relationships/image" Target="../media/image46.wmf"/><Relationship Id="rId2" Type="http://schemas.openxmlformats.org/officeDocument/2006/relationships/slideLayout" Target="../slideLayouts/slideLayout3.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image" Target="../media/image45.wmf"/><Relationship Id="rId4" Type="http://schemas.openxmlformats.org/officeDocument/2006/relationships/oleObject" Target="../embeddings/oleObject8.bin"/><Relationship Id="rId9" Type="http://schemas.openxmlformats.org/officeDocument/2006/relationships/image" Target="../media/image47.wmf"/></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13.xml"/><Relationship Id="rId7" Type="http://schemas.openxmlformats.org/officeDocument/2006/relationships/image" Target="../media/image52.wmf"/><Relationship Id="rId2" Type="http://schemas.openxmlformats.org/officeDocument/2006/relationships/slideLayout" Target="../slideLayouts/slideLayout3.xml"/><Relationship Id="rId1" Type="http://schemas.openxmlformats.org/officeDocument/2006/relationships/vmlDrawing" Target="../drawings/vmlDrawing8.vml"/><Relationship Id="rId6" Type="http://schemas.openxmlformats.org/officeDocument/2006/relationships/oleObject" Target="../embeddings/oleObject12.bin"/><Relationship Id="rId5" Type="http://schemas.openxmlformats.org/officeDocument/2006/relationships/image" Target="../media/image51.wmf"/><Relationship Id="rId4" Type="http://schemas.openxmlformats.org/officeDocument/2006/relationships/oleObject" Target="../embeddings/oleObject11.bin"/><Relationship Id="rId9" Type="http://schemas.openxmlformats.org/officeDocument/2006/relationships/image" Target="../media/image53.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xml"/><Relationship Id="rId1" Type="http://schemas.openxmlformats.org/officeDocument/2006/relationships/vmlDrawing" Target="../drawings/vmlDrawing9.vml"/><Relationship Id="rId6" Type="http://schemas.openxmlformats.org/officeDocument/2006/relationships/image" Target="../media/image55.wmf"/><Relationship Id="rId5" Type="http://schemas.openxmlformats.org/officeDocument/2006/relationships/oleObject" Target="../embeddings/oleObject15.bin"/><Relationship Id="rId4" Type="http://schemas.openxmlformats.org/officeDocument/2006/relationships/image" Target="../media/image54.wmf"/></Relationships>
</file>

<file path=ppt/slides/_rels/slide28.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3.xml"/><Relationship Id="rId1" Type="http://schemas.openxmlformats.org/officeDocument/2006/relationships/vmlDrawing" Target="../drawings/vmlDrawing10.vml"/><Relationship Id="rId6" Type="http://schemas.openxmlformats.org/officeDocument/2006/relationships/image" Target="../media/image56.wmf"/><Relationship Id="rId5" Type="http://schemas.openxmlformats.org/officeDocument/2006/relationships/oleObject" Target="../embeddings/oleObject17.bin"/><Relationship Id="rId4" Type="http://schemas.openxmlformats.org/officeDocument/2006/relationships/image" Target="../media/image54.wmf"/></Relationships>
</file>

<file path=ppt/slides/_rels/slide2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14.xml"/><Relationship Id="rId7" Type="http://schemas.openxmlformats.org/officeDocument/2006/relationships/image" Target="../media/image45.wmf"/><Relationship Id="rId2" Type="http://schemas.openxmlformats.org/officeDocument/2006/relationships/slideLayout" Target="../slideLayouts/slideLayout3.xml"/><Relationship Id="rId1" Type="http://schemas.openxmlformats.org/officeDocument/2006/relationships/vmlDrawing" Target="../drawings/vmlDrawing11.vml"/><Relationship Id="rId6" Type="http://schemas.openxmlformats.org/officeDocument/2006/relationships/oleObject" Target="../embeddings/oleObject20.bin"/><Relationship Id="rId5" Type="http://schemas.openxmlformats.org/officeDocument/2006/relationships/image" Target="../media/image40.wmf"/><Relationship Id="rId4" Type="http://schemas.openxmlformats.org/officeDocument/2006/relationships/oleObject" Target="../embeddings/oleObject19.bin"/><Relationship Id="rId9" Type="http://schemas.openxmlformats.org/officeDocument/2006/relationships/image" Target="../media/image56.wmf"/></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vmlDrawing" Target="../drawings/vmlDrawing12.vml"/><Relationship Id="rId4" Type="http://schemas.openxmlformats.org/officeDocument/2006/relationships/image" Target="../media/image40.wmf"/></Relationships>
</file>

<file path=ppt/slides/_rels/slide35.x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66.wmf"/><Relationship Id="rId2" Type="http://schemas.openxmlformats.org/officeDocument/2006/relationships/slideLayout" Target="../slideLayouts/slideLayout3.xml"/><Relationship Id="rId1" Type="http://schemas.openxmlformats.org/officeDocument/2006/relationships/vmlDrawing" Target="../drawings/vmlDrawing13.vml"/><Relationship Id="rId6" Type="http://schemas.openxmlformats.org/officeDocument/2006/relationships/oleObject" Target="../embeddings/oleObject23.bin"/><Relationship Id="rId5" Type="http://schemas.openxmlformats.org/officeDocument/2006/relationships/image" Target="../media/image65.wmf"/><Relationship Id="rId4" Type="http://schemas.openxmlformats.org/officeDocument/2006/relationships/oleObject" Target="../embeddings/oleObject22.bin"/></Relationships>
</file>

<file path=ppt/slides/_rels/slide41.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3.xml"/><Relationship Id="rId1" Type="http://schemas.openxmlformats.org/officeDocument/2006/relationships/vmlDrawing" Target="../drawings/vmlDrawing14.vml"/><Relationship Id="rId6" Type="http://schemas.openxmlformats.org/officeDocument/2006/relationships/image" Target="../media/image69.wmf"/><Relationship Id="rId5" Type="http://schemas.openxmlformats.org/officeDocument/2006/relationships/oleObject" Target="../embeddings/oleObject25.bin"/><Relationship Id="rId4" Type="http://schemas.openxmlformats.org/officeDocument/2006/relationships/image" Target="../media/image68.wmf"/><Relationship Id="rId9" Type="http://schemas.openxmlformats.org/officeDocument/2006/relationships/image" Target="../media/image71.png"/></Relationships>
</file>

<file path=ppt/slides/_rels/slide4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Layout" Target="../slideLayouts/slideLayout3.xml"/><Relationship Id="rId1" Type="http://schemas.openxmlformats.org/officeDocument/2006/relationships/vmlDrawing" Target="../drawings/vmlDrawing15.vml"/><Relationship Id="rId5" Type="http://schemas.openxmlformats.org/officeDocument/2006/relationships/image" Target="../media/image70.wmf"/><Relationship Id="rId4" Type="http://schemas.openxmlformats.org/officeDocument/2006/relationships/oleObject" Target="../embeddings/oleObject26.bin"/></Relationships>
</file>

<file path=ppt/slides/_rels/slide4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3.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3.xml"/><Relationship Id="rId1" Type="http://schemas.openxmlformats.org/officeDocument/2006/relationships/vmlDrawing" Target="../drawings/vmlDrawing16.vml"/><Relationship Id="rId6" Type="http://schemas.openxmlformats.org/officeDocument/2006/relationships/image" Target="../media/image80.wmf"/><Relationship Id="rId5" Type="http://schemas.openxmlformats.org/officeDocument/2006/relationships/oleObject" Target="../embeddings/oleObject28.bin"/><Relationship Id="rId4" Type="http://schemas.openxmlformats.org/officeDocument/2006/relationships/image" Target="../media/image79.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3.xml"/><Relationship Id="rId1" Type="http://schemas.openxmlformats.org/officeDocument/2006/relationships/vmlDrawing" Target="../drawings/vmlDrawing17.vml"/><Relationship Id="rId6" Type="http://schemas.openxmlformats.org/officeDocument/2006/relationships/image" Target="../media/image83.wmf"/><Relationship Id="rId5" Type="http://schemas.openxmlformats.org/officeDocument/2006/relationships/oleObject" Target="../embeddings/oleObject31.bin"/><Relationship Id="rId4" Type="http://schemas.openxmlformats.org/officeDocument/2006/relationships/image" Target="../media/image82.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3.xml"/><Relationship Id="rId1" Type="http://schemas.openxmlformats.org/officeDocument/2006/relationships/vmlDrawing" Target="../drawings/vmlDrawing18.vml"/><Relationship Id="rId6" Type="http://schemas.openxmlformats.org/officeDocument/2006/relationships/image" Target="../media/image85.wmf"/><Relationship Id="rId5" Type="http://schemas.openxmlformats.org/officeDocument/2006/relationships/oleObject" Target="../embeddings/oleObject33.bin"/><Relationship Id="rId4" Type="http://schemas.openxmlformats.org/officeDocument/2006/relationships/image" Target="../media/image84.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8" Type="http://schemas.openxmlformats.org/officeDocument/2006/relationships/image" Target="../media/image88.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slideLayout" Target="../slideLayouts/slideLayout3.xml"/><Relationship Id="rId1" Type="http://schemas.openxmlformats.org/officeDocument/2006/relationships/vmlDrawing" Target="../drawings/vmlDrawing19.vml"/><Relationship Id="rId6" Type="http://schemas.openxmlformats.org/officeDocument/2006/relationships/image" Target="../media/image87.wmf"/><Relationship Id="rId5" Type="http://schemas.openxmlformats.org/officeDocument/2006/relationships/oleObject" Target="../embeddings/oleObject35.bin"/><Relationship Id="rId10" Type="http://schemas.openxmlformats.org/officeDocument/2006/relationships/image" Target="../media/image89.wmf"/><Relationship Id="rId4" Type="http://schemas.openxmlformats.org/officeDocument/2006/relationships/image" Target="../media/image86.wmf"/><Relationship Id="rId9" Type="http://schemas.openxmlformats.org/officeDocument/2006/relationships/oleObject" Target="../embeddings/oleObject37.bin"/></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8" Type="http://schemas.openxmlformats.org/officeDocument/2006/relationships/image" Target="../media/image92.wmf"/><Relationship Id="rId3" Type="http://schemas.openxmlformats.org/officeDocument/2006/relationships/oleObject" Target="../embeddings/oleObject38.bin"/><Relationship Id="rId7" Type="http://schemas.openxmlformats.org/officeDocument/2006/relationships/oleObject" Target="../embeddings/oleObject40.bin"/><Relationship Id="rId12" Type="http://schemas.openxmlformats.org/officeDocument/2006/relationships/image" Target="../media/image94.wmf"/><Relationship Id="rId2" Type="http://schemas.openxmlformats.org/officeDocument/2006/relationships/slideLayout" Target="../slideLayouts/slideLayout30.xml"/><Relationship Id="rId1" Type="http://schemas.openxmlformats.org/officeDocument/2006/relationships/vmlDrawing" Target="../drawings/vmlDrawing20.vml"/><Relationship Id="rId6" Type="http://schemas.openxmlformats.org/officeDocument/2006/relationships/image" Target="../media/image91.wmf"/><Relationship Id="rId11" Type="http://schemas.openxmlformats.org/officeDocument/2006/relationships/oleObject" Target="../embeddings/oleObject42.bin"/><Relationship Id="rId5" Type="http://schemas.openxmlformats.org/officeDocument/2006/relationships/oleObject" Target="../embeddings/oleObject39.bin"/><Relationship Id="rId10" Type="http://schemas.openxmlformats.org/officeDocument/2006/relationships/image" Target="../media/image93.wmf"/><Relationship Id="rId4" Type="http://schemas.openxmlformats.org/officeDocument/2006/relationships/image" Target="../media/image90.wmf"/><Relationship Id="rId9" Type="http://schemas.openxmlformats.org/officeDocument/2006/relationships/oleObject" Target="../embeddings/oleObject41.bin"/></Relationships>
</file>

<file path=ppt/slides/_rels/slide63.xml.rels><?xml version="1.0" encoding="UTF-8" standalone="yes"?>
<Relationships xmlns="http://schemas.openxmlformats.org/package/2006/relationships"><Relationship Id="rId8" Type="http://schemas.openxmlformats.org/officeDocument/2006/relationships/image" Target="../media/image97.wmf"/><Relationship Id="rId13" Type="http://schemas.openxmlformats.org/officeDocument/2006/relationships/oleObject" Target="../embeddings/oleObject48.bin"/><Relationship Id="rId3" Type="http://schemas.openxmlformats.org/officeDocument/2006/relationships/oleObject" Target="../embeddings/oleObject43.bin"/><Relationship Id="rId7" Type="http://schemas.openxmlformats.org/officeDocument/2006/relationships/oleObject" Target="../embeddings/oleObject45.bin"/><Relationship Id="rId12" Type="http://schemas.openxmlformats.org/officeDocument/2006/relationships/image" Target="../media/image99.wmf"/><Relationship Id="rId2" Type="http://schemas.openxmlformats.org/officeDocument/2006/relationships/slideLayout" Target="../slideLayouts/slideLayout30.xml"/><Relationship Id="rId1" Type="http://schemas.openxmlformats.org/officeDocument/2006/relationships/vmlDrawing" Target="../drawings/vmlDrawing21.vml"/><Relationship Id="rId6" Type="http://schemas.openxmlformats.org/officeDocument/2006/relationships/image" Target="../media/image96.wmf"/><Relationship Id="rId11" Type="http://schemas.openxmlformats.org/officeDocument/2006/relationships/oleObject" Target="../embeddings/oleObject47.bin"/><Relationship Id="rId5" Type="http://schemas.openxmlformats.org/officeDocument/2006/relationships/oleObject" Target="../embeddings/oleObject44.bin"/><Relationship Id="rId10" Type="http://schemas.openxmlformats.org/officeDocument/2006/relationships/image" Target="../media/image98.wmf"/><Relationship Id="rId4" Type="http://schemas.openxmlformats.org/officeDocument/2006/relationships/image" Target="../media/image95.wmf"/><Relationship Id="rId9" Type="http://schemas.openxmlformats.org/officeDocument/2006/relationships/oleObject" Target="../embeddings/oleObject46.bin"/><Relationship Id="rId14" Type="http://schemas.openxmlformats.org/officeDocument/2006/relationships/image" Target="../media/image100.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3.w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2.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34.w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35.emf"/><Relationship Id="rId5" Type="http://schemas.openxmlformats.org/officeDocument/2006/relationships/image" Target="../media/image34.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449"/>
            <a:ext cx="12350011" cy="9263911"/>
          </a:xfrm>
          <a:prstGeom prst="rect">
            <a:avLst/>
          </a:prstGeom>
        </p:spPr>
      </p:pic>
      <p:sp>
        <p:nvSpPr>
          <p:cNvPr id="192514" name="Rectangle 2"/>
          <p:cNvSpPr>
            <a:spLocks noGrp="1" noChangeArrowheads="1"/>
          </p:cNvSpPr>
          <p:nvPr>
            <p:ph type="ctrTitle"/>
          </p:nvPr>
        </p:nvSpPr>
        <p:spPr>
          <a:xfrm>
            <a:off x="1947656" y="980728"/>
            <a:ext cx="8296688" cy="3384376"/>
          </a:xfrm>
          <a:solidFill>
            <a:schemeClr val="bg1"/>
          </a:solidFill>
        </p:spPr>
        <p:txBody>
          <a:bodyPr>
            <a:normAutofit/>
          </a:bodyPr>
          <a:lstStyle/>
          <a:p>
            <a:pPr>
              <a:buNone/>
            </a:pPr>
            <a:r>
              <a:rPr lang="en-US" dirty="0" err="1" smtClean="0"/>
              <a:t>Allometric</a:t>
            </a:r>
            <a:r>
              <a:rPr lang="en-US" dirty="0" smtClean="0"/>
              <a:t> equations                         and                                                     Growth Functions</a:t>
            </a:r>
            <a:endParaRPr lang="pt-PT" dirty="0"/>
          </a:p>
        </p:txBody>
      </p:sp>
      <p:sp>
        <p:nvSpPr>
          <p:cNvPr id="2" name="Subtitle 1"/>
          <p:cNvSpPr>
            <a:spLocks noGrp="1"/>
          </p:cNvSpPr>
          <p:nvPr>
            <p:ph type="subTitle" idx="1"/>
          </p:nvPr>
        </p:nvSpPr>
        <p:spPr>
          <a:xfrm>
            <a:off x="3271664" y="4810446"/>
            <a:ext cx="5648672" cy="1775048"/>
          </a:xfrm>
          <a:solidFill>
            <a:schemeClr val="bg1"/>
          </a:solidFill>
        </p:spPr>
        <p:txBody>
          <a:bodyPr>
            <a:normAutofit/>
          </a:bodyPr>
          <a:lstStyle/>
          <a:p>
            <a:endParaRPr lang="en-US" sz="900" b="1" dirty="0">
              <a:solidFill>
                <a:srgbClr val="663300"/>
              </a:solidFill>
            </a:endParaRPr>
          </a:p>
          <a:p>
            <a:r>
              <a:rPr lang="en-US" sz="2800" b="1" dirty="0">
                <a:solidFill>
                  <a:srgbClr val="663300"/>
                </a:solidFill>
              </a:rPr>
              <a:t>Margarida </a:t>
            </a:r>
            <a:r>
              <a:rPr lang="en-US" sz="2800" b="1" dirty="0" smtClean="0">
                <a:solidFill>
                  <a:srgbClr val="663300"/>
                </a:solidFill>
              </a:rPr>
              <a:t>Tomé, Susana </a:t>
            </a:r>
            <a:r>
              <a:rPr lang="en-US" sz="2800" b="1" dirty="0">
                <a:solidFill>
                  <a:srgbClr val="663300"/>
                </a:solidFill>
              </a:rPr>
              <a:t>Barreiro </a:t>
            </a:r>
          </a:p>
          <a:p>
            <a:r>
              <a:rPr lang="en-US" sz="2200" b="1" dirty="0" err="1">
                <a:solidFill>
                  <a:srgbClr val="663300"/>
                </a:solidFill>
              </a:rPr>
              <a:t>Instituto</a:t>
            </a:r>
            <a:r>
              <a:rPr lang="en-US" sz="2200" b="1" dirty="0">
                <a:solidFill>
                  <a:srgbClr val="663300"/>
                </a:solidFill>
              </a:rPr>
              <a:t> Superior de </a:t>
            </a:r>
            <a:r>
              <a:rPr lang="en-US" sz="2200" b="1" dirty="0" err="1">
                <a:solidFill>
                  <a:srgbClr val="663300"/>
                </a:solidFill>
              </a:rPr>
              <a:t>Agronomia</a:t>
            </a:r>
            <a:endParaRPr lang="en-US" sz="2200" b="1" dirty="0">
              <a:solidFill>
                <a:srgbClr val="663300"/>
              </a:solidFill>
            </a:endParaRPr>
          </a:p>
          <a:p>
            <a:r>
              <a:rPr lang="en-US" sz="2200" b="1" dirty="0" err="1">
                <a:solidFill>
                  <a:srgbClr val="663300"/>
                </a:solidFill>
              </a:rPr>
              <a:t>Universidade</a:t>
            </a:r>
            <a:r>
              <a:rPr lang="en-US" sz="2200" b="1" dirty="0">
                <a:solidFill>
                  <a:srgbClr val="663300"/>
                </a:solidFill>
              </a:rPr>
              <a:t> de </a:t>
            </a:r>
            <a:r>
              <a:rPr lang="en-US" sz="2200" b="1" dirty="0" err="1">
                <a:solidFill>
                  <a:srgbClr val="663300"/>
                </a:solidFill>
              </a:rPr>
              <a:t>Lisboa</a:t>
            </a:r>
            <a:endParaRPr lang="en-US" sz="2200" b="1" dirty="0">
              <a:solidFill>
                <a:srgbClr val="663300"/>
              </a:solidFill>
            </a:endParaRPr>
          </a:p>
        </p:txBody>
      </p:sp>
    </p:spTree>
    <p:extLst>
      <p:ext uri="{BB962C8B-B14F-4D97-AF65-F5344CB8AC3E}">
        <p14:creationId xmlns:p14="http://schemas.microsoft.com/office/powerpoint/2010/main" val="2857500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pt-PT" dirty="0" smtClean="0"/>
              <a:t>Allometric relationships </a:t>
            </a:r>
            <a:endParaRPr lang="en-US" dirty="0"/>
          </a:p>
        </p:txBody>
      </p:sp>
      <p:sp>
        <p:nvSpPr>
          <p:cNvPr id="125955" name="Rectangle 3"/>
          <p:cNvSpPr>
            <a:spLocks noGrp="1" noChangeArrowheads="1"/>
          </p:cNvSpPr>
          <p:nvPr>
            <p:ph type="body" idx="1"/>
          </p:nvPr>
        </p:nvSpPr>
        <p:spPr>
          <a:xfrm>
            <a:off x="431371" y="1196753"/>
            <a:ext cx="11328000" cy="5661247"/>
          </a:xfrm>
        </p:spPr>
        <p:txBody>
          <a:bodyPr>
            <a:normAutofit/>
          </a:bodyPr>
          <a:lstStyle/>
          <a:p>
            <a:r>
              <a:rPr lang="en-US" dirty="0"/>
              <a:t>Sustainable forest management has </a:t>
            </a:r>
            <a:r>
              <a:rPr lang="en-US" dirty="0" smtClean="0"/>
              <a:t>increased </a:t>
            </a:r>
            <a:r>
              <a:rPr lang="en-US" dirty="0"/>
              <a:t>the need for reliable </a:t>
            </a:r>
            <a:r>
              <a:rPr lang="en-US" dirty="0" err="1"/>
              <a:t>allometric</a:t>
            </a:r>
            <a:r>
              <a:rPr lang="en-US" dirty="0"/>
              <a:t> equations to estimate tree and shrub biomass</a:t>
            </a:r>
            <a:r>
              <a:rPr lang="en-US" dirty="0" smtClean="0"/>
              <a:t>.</a:t>
            </a:r>
          </a:p>
          <a:p>
            <a:endParaRPr lang="en-GB" sz="800" dirty="0"/>
          </a:p>
          <a:p>
            <a:r>
              <a:rPr lang="en-US" dirty="0" smtClean="0"/>
              <a:t>Much effort has </a:t>
            </a:r>
            <a:r>
              <a:rPr lang="en-US" dirty="0"/>
              <a:t>been </a:t>
            </a:r>
            <a:r>
              <a:rPr lang="en-US" dirty="0" smtClean="0"/>
              <a:t>placed on developing </a:t>
            </a:r>
            <a:r>
              <a:rPr lang="en-US" dirty="0"/>
              <a:t>equations to estimate the weight, rather than </a:t>
            </a:r>
            <a:r>
              <a:rPr lang="en-US" dirty="0" smtClean="0"/>
              <a:t>the volume</a:t>
            </a:r>
            <a:r>
              <a:rPr lang="en-US" dirty="0"/>
              <a:t>, of </a:t>
            </a:r>
            <a:r>
              <a:rPr lang="en-US" b="1" dirty="0">
                <a:solidFill>
                  <a:srgbClr val="0070C0"/>
                </a:solidFill>
              </a:rPr>
              <a:t>the commercial portion of tree </a:t>
            </a:r>
            <a:r>
              <a:rPr lang="en-US" b="1" dirty="0" smtClean="0">
                <a:solidFill>
                  <a:srgbClr val="0070C0"/>
                </a:solidFill>
              </a:rPr>
              <a:t>stems </a:t>
            </a:r>
          </a:p>
          <a:p>
            <a:endParaRPr lang="en-US" sz="800" b="1" dirty="0" smtClean="0">
              <a:solidFill>
                <a:srgbClr val="0070C0"/>
              </a:solidFill>
            </a:endParaRPr>
          </a:p>
          <a:p>
            <a:r>
              <a:rPr lang="en-US" dirty="0" smtClean="0"/>
              <a:t>Increasing </a:t>
            </a:r>
            <a:r>
              <a:rPr lang="en-US" dirty="0"/>
              <a:t>interest </a:t>
            </a:r>
            <a:r>
              <a:rPr lang="en-US" dirty="0" smtClean="0"/>
              <a:t>in:</a:t>
            </a:r>
          </a:p>
          <a:p>
            <a:pPr lvl="1"/>
            <a:r>
              <a:rPr lang="en-US" dirty="0" smtClean="0"/>
              <a:t> quantifying </a:t>
            </a:r>
            <a:r>
              <a:rPr lang="en-US" dirty="0"/>
              <a:t>branches and </a:t>
            </a:r>
            <a:r>
              <a:rPr lang="en-US" dirty="0" smtClean="0"/>
              <a:t>foliage</a:t>
            </a:r>
          </a:p>
          <a:p>
            <a:pPr lvl="1"/>
            <a:r>
              <a:rPr lang="en-US" dirty="0" smtClean="0"/>
              <a:t> predicting </a:t>
            </a:r>
            <a:r>
              <a:rPr lang="en-US" dirty="0"/>
              <a:t>fuel loads and potential fire </a:t>
            </a:r>
            <a:r>
              <a:rPr lang="en-US" dirty="0" smtClean="0"/>
              <a:t>behavior</a:t>
            </a:r>
          </a:p>
          <a:p>
            <a:pPr lvl="1"/>
            <a:r>
              <a:rPr lang="en-US" dirty="0" smtClean="0"/>
              <a:t> quantifying carbon </a:t>
            </a:r>
            <a:r>
              <a:rPr lang="en-US" dirty="0"/>
              <a:t>cycles and </a:t>
            </a:r>
            <a:r>
              <a:rPr lang="en-US" dirty="0" smtClean="0"/>
              <a:t>storage </a:t>
            </a:r>
          </a:p>
          <a:p>
            <a:pPr lvl="1"/>
            <a:endParaRPr lang="en-US" dirty="0"/>
          </a:p>
          <a:p>
            <a:endParaRPr lang="en-GB" dirty="0"/>
          </a:p>
          <a:p>
            <a:pPr marL="0" indent="0">
              <a:buNone/>
            </a:pPr>
            <a:endParaRPr lang="en-GB" dirty="0"/>
          </a:p>
        </p:txBody>
      </p:sp>
      <p:sp>
        <p:nvSpPr>
          <p:cNvPr id="125959" name="Rectangle 7"/>
          <p:cNvSpPr>
            <a:spLocks noChangeArrowheads="1"/>
          </p:cNvSpPr>
          <p:nvPr/>
        </p:nvSpPr>
        <p:spPr bwMode="auto">
          <a:xfrm>
            <a:off x="1524001" y="3110984"/>
            <a:ext cx="18473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sp>
        <p:nvSpPr>
          <p:cNvPr id="2" name="TextBox 1"/>
          <p:cNvSpPr txBox="1"/>
          <p:nvPr/>
        </p:nvSpPr>
        <p:spPr>
          <a:xfrm>
            <a:off x="7464152" y="4036707"/>
            <a:ext cx="3888432" cy="1261884"/>
          </a:xfrm>
          <a:prstGeom prst="rect">
            <a:avLst/>
          </a:prstGeom>
          <a:noFill/>
        </p:spPr>
        <p:txBody>
          <a:bodyPr wrap="square" rtlCol="0">
            <a:spAutoFit/>
          </a:bodyPr>
          <a:lstStyle/>
          <a:p>
            <a:pPr algn="ctr"/>
            <a:endParaRPr lang="en-US" b="1" dirty="0" smtClean="0">
              <a:solidFill>
                <a:srgbClr val="009900"/>
              </a:solidFill>
            </a:endParaRPr>
          </a:p>
          <a:p>
            <a:pPr algn="ctr"/>
            <a:r>
              <a:rPr lang="en-US" sz="2000" b="1" dirty="0" smtClean="0">
                <a:solidFill>
                  <a:srgbClr val="009900"/>
                </a:solidFill>
              </a:rPr>
              <a:t>Weight </a:t>
            </a:r>
            <a:r>
              <a:rPr lang="en-US" sz="2000" b="1" dirty="0">
                <a:solidFill>
                  <a:srgbClr val="009900"/>
                </a:solidFill>
              </a:rPr>
              <a:t>estimates are more easily obtained than volume</a:t>
            </a:r>
          </a:p>
          <a:p>
            <a:pPr algn="ctr"/>
            <a:endParaRPr lang="en-US" b="1" dirty="0">
              <a:solidFill>
                <a:srgbClr val="009900"/>
              </a:solidFill>
            </a:endParaRPr>
          </a:p>
        </p:txBody>
      </p:sp>
    </p:spTree>
    <p:extLst>
      <p:ext uri="{BB962C8B-B14F-4D97-AF65-F5344CB8AC3E}">
        <p14:creationId xmlns:p14="http://schemas.microsoft.com/office/powerpoint/2010/main" val="821552643"/>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buNone/>
            </a:pPr>
            <a:r>
              <a:rPr lang="pt-PT" dirty="0" err="1"/>
              <a:t>Growth</a:t>
            </a:r>
            <a:r>
              <a:rPr lang="pt-PT" dirty="0"/>
              <a:t> </a:t>
            </a:r>
            <a:r>
              <a:rPr lang="pt-PT" dirty="0" err="1"/>
              <a:t>functions</a:t>
            </a:r>
            <a:r>
              <a:rPr lang="en-GB" dirty="0"/>
              <a:t/>
            </a:r>
            <a:br>
              <a:rPr lang="en-GB" dirty="0"/>
            </a:b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62523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pt-PT" dirty="0" smtClean="0"/>
              <a:t>Growth and Yield relationships</a:t>
            </a:r>
            <a:endParaRPr lang="en-US" dirty="0"/>
          </a:p>
        </p:txBody>
      </p:sp>
      <p:sp>
        <p:nvSpPr>
          <p:cNvPr id="128003" name="Rectangle 3"/>
          <p:cNvSpPr>
            <a:spLocks noGrp="1" noChangeArrowheads="1"/>
          </p:cNvSpPr>
          <p:nvPr>
            <p:ph type="body" idx="1"/>
          </p:nvPr>
        </p:nvSpPr>
        <p:spPr>
          <a:xfrm>
            <a:off x="484818" y="1309593"/>
            <a:ext cx="5232581" cy="4929411"/>
          </a:xfrm>
        </p:spPr>
        <p:txBody>
          <a:bodyPr/>
          <a:lstStyle/>
          <a:p>
            <a:r>
              <a:rPr lang="pt-PT" b="1" dirty="0"/>
              <a:t>Yield</a:t>
            </a:r>
          </a:p>
          <a:p>
            <a:pPr marL="187325" indent="0">
              <a:buNone/>
            </a:pPr>
            <a:r>
              <a:rPr lang="pt-PT" dirty="0"/>
              <a:t>total </a:t>
            </a:r>
            <a:r>
              <a:rPr lang="pt-PT" dirty="0" err="1"/>
              <a:t>amount</a:t>
            </a:r>
            <a:r>
              <a:rPr lang="pt-PT" dirty="0"/>
              <a:t> </a:t>
            </a:r>
            <a:r>
              <a:rPr lang="pt-PT" dirty="0" err="1"/>
              <a:t>available</a:t>
            </a:r>
            <a:r>
              <a:rPr lang="pt-PT" dirty="0"/>
              <a:t> </a:t>
            </a:r>
            <a:r>
              <a:rPr lang="pt-PT" dirty="0" err="1"/>
              <a:t>at</a:t>
            </a:r>
            <a:r>
              <a:rPr lang="pt-PT" dirty="0"/>
              <a:t> a </a:t>
            </a:r>
            <a:r>
              <a:rPr lang="pt-PT" dirty="0" err="1"/>
              <a:t>given</a:t>
            </a:r>
            <a:r>
              <a:rPr lang="pt-PT" dirty="0"/>
              <a:t> time, yield can </a:t>
            </a:r>
            <a:r>
              <a:rPr lang="pt-PT" dirty="0" err="1"/>
              <a:t>be</a:t>
            </a:r>
            <a:r>
              <a:rPr lang="pt-PT" dirty="0"/>
              <a:t> </a:t>
            </a:r>
            <a:r>
              <a:rPr lang="pt-PT" dirty="0" err="1"/>
              <a:t>regarded</a:t>
            </a:r>
            <a:r>
              <a:rPr lang="pt-PT" dirty="0"/>
              <a:t> as </a:t>
            </a:r>
            <a:r>
              <a:rPr lang="pt-PT" dirty="0" err="1"/>
              <a:t>the</a:t>
            </a:r>
            <a:r>
              <a:rPr lang="pt-PT" dirty="0"/>
              <a:t> </a:t>
            </a:r>
            <a:r>
              <a:rPr lang="pt-PT" dirty="0" err="1"/>
              <a:t>summation</a:t>
            </a:r>
            <a:r>
              <a:rPr lang="pt-PT" dirty="0"/>
              <a:t> </a:t>
            </a:r>
            <a:r>
              <a:rPr lang="pt-PT" dirty="0" err="1"/>
              <a:t>of</a:t>
            </a:r>
            <a:r>
              <a:rPr lang="pt-PT" dirty="0"/>
              <a:t> </a:t>
            </a:r>
            <a:r>
              <a:rPr lang="pt-PT" dirty="0" err="1"/>
              <a:t>the</a:t>
            </a:r>
            <a:r>
              <a:rPr lang="pt-PT" dirty="0"/>
              <a:t> </a:t>
            </a:r>
            <a:r>
              <a:rPr lang="pt-PT" dirty="0" err="1"/>
              <a:t>annual</a:t>
            </a:r>
            <a:r>
              <a:rPr lang="pt-PT" dirty="0"/>
              <a:t> </a:t>
            </a:r>
            <a:r>
              <a:rPr lang="pt-PT" dirty="0" err="1" smtClean="0"/>
              <a:t>increments</a:t>
            </a:r>
            <a:endParaRPr lang="pt-PT" dirty="0" smtClean="0"/>
          </a:p>
          <a:p>
            <a:pPr marL="187325" indent="0">
              <a:buNone/>
            </a:pPr>
            <a:endParaRPr lang="pt-PT" sz="800" dirty="0"/>
          </a:p>
          <a:p>
            <a:r>
              <a:rPr lang="pt-PT" b="1" dirty="0" err="1" smtClean="0"/>
              <a:t>Growth</a:t>
            </a:r>
            <a:r>
              <a:rPr lang="pt-PT" dirty="0" smtClean="0"/>
              <a:t> </a:t>
            </a:r>
          </a:p>
          <a:p>
            <a:pPr marL="187325" indent="0">
              <a:buNone/>
            </a:pPr>
            <a:r>
              <a:rPr lang="pt-PT" dirty="0" err="1" smtClean="0"/>
              <a:t>the</a:t>
            </a:r>
            <a:r>
              <a:rPr lang="pt-PT" dirty="0" smtClean="0"/>
              <a:t> increase (increment) over a given period </a:t>
            </a:r>
            <a:r>
              <a:rPr lang="pt-PT" dirty="0" err="1" smtClean="0"/>
              <a:t>of</a:t>
            </a:r>
            <a:r>
              <a:rPr lang="pt-PT" dirty="0" smtClean="0"/>
              <a:t> time</a:t>
            </a:r>
          </a:p>
          <a:p>
            <a:pPr marL="0" indent="0">
              <a:buNone/>
            </a:pPr>
            <a:endParaRPr lang="pt-PT" sz="800" dirty="0" smtClean="0"/>
          </a:p>
          <a:p>
            <a:pPr marL="1439863" indent="0">
              <a:buNone/>
            </a:pPr>
            <a:endParaRPr lang="pt-PT" dirty="0" smtClean="0"/>
          </a:p>
          <a:p>
            <a:endParaRPr lang="en-US" dirty="0"/>
          </a:p>
        </p:txBody>
      </p:sp>
      <p:sp>
        <p:nvSpPr>
          <p:cNvPr id="128004" name="Rectangle 4"/>
          <p:cNvSpPr>
            <a:spLocks noChangeArrowheads="1"/>
          </p:cNvSpPr>
          <p:nvPr/>
        </p:nvSpPr>
        <p:spPr bwMode="auto">
          <a:xfrm>
            <a:off x="1524001" y="3110984"/>
            <a:ext cx="18473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sp>
        <p:nvSpPr>
          <p:cNvPr id="128005" name="Rectangle 5"/>
          <p:cNvSpPr>
            <a:spLocks noChangeArrowheads="1"/>
          </p:cNvSpPr>
          <p:nvPr/>
        </p:nvSpPr>
        <p:spPr bwMode="auto">
          <a:xfrm>
            <a:off x="1524001" y="3058597"/>
            <a:ext cx="18473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sp>
        <p:nvSpPr>
          <p:cNvPr id="128007" name="Rectangle 7"/>
          <p:cNvSpPr>
            <a:spLocks noChangeArrowheads="1"/>
          </p:cNvSpPr>
          <p:nvPr/>
        </p:nvSpPr>
        <p:spPr bwMode="auto">
          <a:xfrm>
            <a:off x="1524001" y="3058597"/>
            <a:ext cx="18473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72" b="7168"/>
          <a:stretch/>
        </p:blipFill>
        <p:spPr bwMode="auto">
          <a:xfrm>
            <a:off x="5737361" y="973233"/>
            <a:ext cx="6179199" cy="56021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pic>
    </p:spTree>
    <p:extLst>
      <p:ext uri="{BB962C8B-B14F-4D97-AF65-F5344CB8AC3E}">
        <p14:creationId xmlns:p14="http://schemas.microsoft.com/office/powerpoint/2010/main" val="373955444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pt-PT" dirty="0" err="1"/>
              <a:t>Growth</a:t>
            </a:r>
            <a:r>
              <a:rPr lang="pt-PT" dirty="0"/>
              <a:t> </a:t>
            </a:r>
            <a:r>
              <a:rPr lang="pt-PT" dirty="0" err="1"/>
              <a:t>functions</a:t>
            </a:r>
            <a:endParaRPr lang="en-GB" dirty="0"/>
          </a:p>
        </p:txBody>
      </p:sp>
      <p:sp>
        <p:nvSpPr>
          <p:cNvPr id="115716" name="Rectangle 4"/>
          <p:cNvSpPr>
            <a:spLocks noChangeArrowheads="1"/>
          </p:cNvSpPr>
          <p:nvPr/>
        </p:nvSpPr>
        <p:spPr bwMode="auto">
          <a:xfrm>
            <a:off x="1828800" y="1600200"/>
            <a:ext cx="8534400" cy="4953000"/>
          </a:xfrm>
          <a:prstGeom prst="rect">
            <a:avLst/>
          </a:prstGeom>
          <a:solidFill>
            <a:schemeClr val="bg1"/>
          </a:solidFill>
          <a:ln w="9525">
            <a:noFill/>
            <a:miter lim="800000"/>
            <a:headEnd/>
            <a:tailEnd/>
          </a:ln>
          <a:effectLst/>
        </p:spPr>
        <p:txBody>
          <a:bodyPr wrap="none" anchor="ctr"/>
          <a:lstStyle/>
          <a:p>
            <a:endParaRPr lang="pt-PT"/>
          </a:p>
        </p:txBody>
      </p:sp>
      <p:sp>
        <p:nvSpPr>
          <p:cNvPr id="115715" name="Rectangle 3"/>
          <p:cNvSpPr>
            <a:spLocks noGrp="1" noChangeArrowheads="1"/>
          </p:cNvSpPr>
          <p:nvPr>
            <p:ph type="body" idx="1"/>
          </p:nvPr>
        </p:nvSpPr>
        <p:spPr/>
        <p:txBody>
          <a:bodyPr/>
          <a:lstStyle/>
          <a:p>
            <a:r>
              <a:rPr lang="pt-PT" sz="2200" b="1" dirty="0">
                <a:latin typeface="+mj-lt"/>
                <a:cs typeface="Times New Roman" pitchFamily="18" charset="0"/>
              </a:rPr>
              <a:t>The selection of functions – </a:t>
            </a:r>
            <a:r>
              <a:rPr lang="pt-PT" sz="2200" b="1" i="1" dirty="0">
                <a:latin typeface="+mj-lt"/>
                <a:cs typeface="Times New Roman" pitchFamily="18" charset="0"/>
              </a:rPr>
              <a:t>growth functions</a:t>
            </a:r>
            <a:r>
              <a:rPr lang="pt-PT" sz="2200" b="1" dirty="0">
                <a:latin typeface="+mj-lt"/>
                <a:cs typeface="Times New Roman" pitchFamily="18" charset="0"/>
              </a:rPr>
              <a:t> - appropriate to model tree and stand growth is an essencial stage in the development of growth models</a:t>
            </a:r>
          </a:p>
          <a:p>
            <a:pPr lvl="1"/>
            <a:endParaRPr lang="pt-PT" sz="800" dirty="0">
              <a:latin typeface="+mj-lt"/>
              <a:cs typeface="Times New Roman" pitchFamily="18" charset="0"/>
            </a:endParaRPr>
          </a:p>
          <a:p>
            <a:pPr lvl="1"/>
            <a:r>
              <a:rPr lang="pt-PT" b="1" dirty="0" err="1">
                <a:solidFill>
                  <a:srgbClr val="009900"/>
                </a:solidFill>
                <a:latin typeface="+mj-lt"/>
                <a:cs typeface="Times New Roman" pitchFamily="18" charset="0"/>
              </a:rPr>
              <a:t>Differencial</a:t>
            </a:r>
            <a:r>
              <a:rPr lang="pt-PT" b="1" dirty="0">
                <a:solidFill>
                  <a:srgbClr val="009900"/>
                </a:solidFill>
                <a:latin typeface="+mj-lt"/>
                <a:cs typeface="Times New Roman" pitchFamily="18" charset="0"/>
              </a:rPr>
              <a:t> </a:t>
            </a:r>
            <a:r>
              <a:rPr lang="pt-PT" b="1" dirty="0" err="1">
                <a:solidFill>
                  <a:srgbClr val="009900"/>
                </a:solidFill>
                <a:latin typeface="+mj-lt"/>
                <a:cs typeface="Times New Roman" pitchFamily="18" charset="0"/>
              </a:rPr>
              <a:t>form</a:t>
            </a:r>
            <a:r>
              <a:rPr lang="pt-PT" b="1" dirty="0">
                <a:solidFill>
                  <a:srgbClr val="009900"/>
                </a:solidFill>
                <a:latin typeface="+mj-lt"/>
                <a:cs typeface="Times New Roman" pitchFamily="18" charset="0"/>
              </a:rPr>
              <a:t> (</a:t>
            </a:r>
            <a:r>
              <a:rPr lang="pt-PT" b="1" dirty="0" err="1">
                <a:solidFill>
                  <a:srgbClr val="009900"/>
                </a:solidFill>
                <a:latin typeface="+mj-lt"/>
                <a:cs typeface="Times New Roman" pitchFamily="18" charset="0"/>
              </a:rPr>
              <a:t>growth</a:t>
            </a:r>
            <a:r>
              <a:rPr lang="pt-PT" b="1" dirty="0">
                <a:solidFill>
                  <a:srgbClr val="009900"/>
                </a:solidFill>
                <a:latin typeface="+mj-lt"/>
                <a:cs typeface="Times New Roman" pitchFamily="18" charset="0"/>
              </a:rPr>
              <a:t>)</a:t>
            </a:r>
          </a:p>
          <a:p>
            <a:pPr lvl="1"/>
            <a:endParaRPr lang="en-US" sz="1800" dirty="0" smtClean="0">
              <a:latin typeface="+mj-lt"/>
              <a:cs typeface="Times New Roman" pitchFamily="18" charset="0"/>
            </a:endParaRPr>
          </a:p>
          <a:p>
            <a:pPr lvl="1"/>
            <a:endParaRPr lang="pt-PT" sz="1800" dirty="0">
              <a:latin typeface="+mj-lt"/>
              <a:cs typeface="Times New Roman" pitchFamily="18" charset="0"/>
            </a:endParaRPr>
          </a:p>
          <a:p>
            <a:pPr lvl="1"/>
            <a:endParaRPr lang="pt-PT" sz="1800" dirty="0">
              <a:latin typeface="+mj-lt"/>
              <a:cs typeface="Times New Roman" pitchFamily="18" charset="0"/>
            </a:endParaRPr>
          </a:p>
          <a:p>
            <a:pPr lvl="1"/>
            <a:r>
              <a:rPr lang="pt-PT" b="1" dirty="0">
                <a:solidFill>
                  <a:srgbClr val="009900"/>
                </a:solidFill>
                <a:latin typeface="+mj-lt"/>
                <a:cs typeface="Times New Roman" pitchFamily="18" charset="0"/>
              </a:rPr>
              <a:t>Integral </a:t>
            </a:r>
            <a:r>
              <a:rPr lang="pt-PT" b="1" dirty="0" err="1">
                <a:solidFill>
                  <a:srgbClr val="009900"/>
                </a:solidFill>
                <a:latin typeface="+mj-lt"/>
                <a:cs typeface="Times New Roman" pitchFamily="18" charset="0"/>
              </a:rPr>
              <a:t>form</a:t>
            </a:r>
            <a:r>
              <a:rPr lang="pt-PT" b="1" dirty="0">
                <a:solidFill>
                  <a:srgbClr val="009900"/>
                </a:solidFill>
                <a:latin typeface="+mj-lt"/>
                <a:cs typeface="Times New Roman" pitchFamily="18" charset="0"/>
              </a:rPr>
              <a:t> (yield)</a:t>
            </a:r>
            <a:endParaRPr lang="pt-PT" b="1" dirty="0">
              <a:solidFill>
                <a:srgbClr val="009900"/>
              </a:solidFill>
              <a:latin typeface="+mj-lt"/>
              <a:cs typeface="Arial" charset="0"/>
            </a:endParaRPr>
          </a:p>
          <a:p>
            <a:endParaRPr lang="en-GB" dirty="0">
              <a:latin typeface="+mj-lt"/>
              <a:cs typeface="Arial"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00284658"/>
              </p:ext>
            </p:extLst>
          </p:nvPr>
        </p:nvGraphicFramePr>
        <p:xfrm>
          <a:off x="3870000" y="5085184"/>
          <a:ext cx="1513043" cy="521739"/>
        </p:xfrm>
        <a:graphic>
          <a:graphicData uri="http://schemas.openxmlformats.org/presentationml/2006/ole">
            <mc:AlternateContent xmlns:mc="http://schemas.openxmlformats.org/markup-compatibility/2006">
              <mc:Choice xmlns:v="urn:schemas-microsoft-com:vml" Requires="v">
                <p:oleObj spid="_x0000_s13390" name="Equation" r:id="rId4" imgW="736560" imgH="253800" progId="Equation.3">
                  <p:embed/>
                </p:oleObj>
              </mc:Choice>
              <mc:Fallback>
                <p:oleObj name="Equation" r:id="rId4" imgW="736560" imgH="253800" progId="Equation.3">
                  <p:embed/>
                  <p:pic>
                    <p:nvPicPr>
                      <p:cNvPr id="2"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0000" y="5085184"/>
                        <a:ext cx="1513043" cy="521739"/>
                      </a:xfrm>
                      <a:prstGeom prst="rect">
                        <a:avLst/>
                      </a:prstGeom>
                      <a:noFill/>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818553649"/>
              </p:ext>
            </p:extLst>
          </p:nvPr>
        </p:nvGraphicFramePr>
        <p:xfrm>
          <a:off x="3858653" y="3140968"/>
          <a:ext cx="1210419" cy="765775"/>
        </p:xfrm>
        <a:graphic>
          <a:graphicData uri="http://schemas.openxmlformats.org/presentationml/2006/ole">
            <mc:AlternateContent xmlns:mc="http://schemas.openxmlformats.org/markup-compatibility/2006">
              <mc:Choice xmlns:v="urn:schemas-microsoft-com:vml" Requires="v">
                <p:oleObj spid="_x0000_s13391" name="Equation" r:id="rId6" imgW="622080" imgH="393480" progId="Equation.3">
                  <p:embed/>
                </p:oleObj>
              </mc:Choice>
              <mc:Fallback>
                <p:oleObj name="Equation" r:id="rId6" imgW="622080" imgH="393480" progId="Equation.3">
                  <p:embed/>
                  <p:pic>
                    <p:nvPicPr>
                      <p:cNvPr id="3"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8653" y="3140968"/>
                        <a:ext cx="1210419" cy="765775"/>
                      </a:xfrm>
                      <a:prstGeom prst="rect">
                        <a:avLst/>
                      </a:prstGeom>
                      <a:noFill/>
                      <a:extLst/>
                    </p:spPr>
                  </p:pic>
                </p:oleObj>
              </mc:Fallback>
            </mc:AlternateContent>
          </a:graphicData>
        </a:graphic>
      </p:graphicFrame>
    </p:spTree>
    <p:extLst>
      <p:ext uri="{BB962C8B-B14F-4D97-AF65-F5344CB8AC3E}">
        <p14:creationId xmlns:p14="http://schemas.microsoft.com/office/powerpoint/2010/main" val="421414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Effect transition="in" filter="wipe(left)">
                                      <p:cBhvr>
                                        <p:cTn id="7" dur="500"/>
                                        <p:tgtEl>
                                          <p:spTgt spid="1157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5715">
                                            <p:txEl>
                                              <p:pRg st="2" end="2"/>
                                            </p:txEl>
                                          </p:spTgt>
                                        </p:tgtEl>
                                        <p:attrNameLst>
                                          <p:attrName>style.visibility</p:attrName>
                                        </p:attrNameLst>
                                      </p:cBhvr>
                                      <p:to>
                                        <p:strVal val="visible"/>
                                      </p:to>
                                    </p:set>
                                    <p:animEffect transition="in" filter="wipe(left)">
                                      <p:cBhvr>
                                        <p:cTn id="12" dur="500"/>
                                        <p:tgtEl>
                                          <p:spTgt spid="1157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5715">
                                            <p:txEl>
                                              <p:pRg st="6" end="6"/>
                                            </p:txEl>
                                          </p:spTgt>
                                        </p:tgtEl>
                                        <p:attrNameLst>
                                          <p:attrName>style.visibility</p:attrName>
                                        </p:attrNameLst>
                                      </p:cBhvr>
                                      <p:to>
                                        <p:strVal val="visible"/>
                                      </p:to>
                                    </p:set>
                                    <p:animEffect transition="in" filter="wipe(left)">
                                      <p:cBhvr>
                                        <p:cTn id="21" dur="500"/>
                                        <p:tgtEl>
                                          <p:spTgt spid="115715">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uiExpand="1" build="p" bldLvl="5"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pt-PT"/>
              <a:t>Growth functions</a:t>
            </a:r>
            <a:endParaRPr lang="en-GB"/>
          </a:p>
        </p:txBody>
      </p:sp>
      <p:sp>
        <p:nvSpPr>
          <p:cNvPr id="154627" name="Rectangle 3"/>
          <p:cNvSpPr>
            <a:spLocks noGrp="1" noChangeArrowheads="1"/>
          </p:cNvSpPr>
          <p:nvPr>
            <p:ph type="body" idx="1"/>
          </p:nvPr>
        </p:nvSpPr>
        <p:spPr/>
        <p:txBody>
          <a:bodyPr/>
          <a:lstStyle/>
          <a:p>
            <a:r>
              <a:rPr lang="pt-PT" b="1" dirty="0">
                <a:latin typeface="+mj-lt"/>
                <a:cs typeface="Arial" charset="0"/>
              </a:rPr>
              <a:t>Growth functions must have a shape that is in accordance with the principles of biological </a:t>
            </a:r>
            <a:r>
              <a:rPr lang="pt-PT" b="1" dirty="0" err="1">
                <a:latin typeface="+mj-lt"/>
                <a:cs typeface="Arial" charset="0"/>
              </a:rPr>
              <a:t>growth</a:t>
            </a:r>
            <a:r>
              <a:rPr lang="pt-PT" b="1" dirty="0" smtClean="0">
                <a:latin typeface="+mj-lt"/>
                <a:cs typeface="Arial" charset="0"/>
              </a:rPr>
              <a:t>:</a:t>
            </a:r>
          </a:p>
          <a:p>
            <a:endParaRPr lang="en-GB" sz="800" b="1" dirty="0">
              <a:solidFill>
                <a:schemeClr val="accent6">
                  <a:lumMod val="50000"/>
                </a:schemeClr>
              </a:solidFill>
              <a:latin typeface="+mj-lt"/>
              <a:cs typeface="Arial" charset="0"/>
            </a:endParaRPr>
          </a:p>
          <a:p>
            <a:pPr lvl="1"/>
            <a:r>
              <a:rPr lang="pt-PT" sz="2400" dirty="0">
                <a:latin typeface="+mj-lt"/>
                <a:cs typeface="Arial" charset="0"/>
              </a:rPr>
              <a:t>The curve is </a:t>
            </a:r>
            <a:r>
              <a:rPr lang="pt-PT" sz="2400" b="1" dirty="0">
                <a:solidFill>
                  <a:srgbClr val="008000"/>
                </a:solidFill>
                <a:latin typeface="+mj-lt"/>
                <a:cs typeface="Arial" charset="0"/>
              </a:rPr>
              <a:t>limited by yield 0 </a:t>
            </a:r>
            <a:r>
              <a:rPr lang="pt-PT" sz="2400" dirty="0">
                <a:latin typeface="+mj-lt"/>
                <a:cs typeface="Arial" charset="0"/>
              </a:rPr>
              <a:t>at the start (</a:t>
            </a:r>
            <a:r>
              <a:rPr lang="pt-PT" sz="2400" i="1" dirty="0">
                <a:latin typeface="+mj-lt"/>
                <a:cs typeface="Arial" charset="0"/>
              </a:rPr>
              <a:t>t</a:t>
            </a:r>
            <a:r>
              <a:rPr lang="pt-PT" sz="2400" dirty="0">
                <a:latin typeface="+mj-lt"/>
                <a:cs typeface="Arial" charset="0"/>
              </a:rPr>
              <a:t>=0 ou </a:t>
            </a:r>
            <a:r>
              <a:rPr lang="pt-PT" sz="2400" i="1" dirty="0">
                <a:latin typeface="+mj-lt"/>
                <a:cs typeface="Arial" charset="0"/>
              </a:rPr>
              <a:t>t</a:t>
            </a:r>
            <a:r>
              <a:rPr lang="pt-PT" sz="2400" dirty="0">
                <a:latin typeface="+mj-lt"/>
                <a:cs typeface="Arial" charset="0"/>
              </a:rPr>
              <a:t>=</a:t>
            </a:r>
            <a:r>
              <a:rPr lang="pt-PT" sz="2400" i="1" dirty="0">
                <a:latin typeface="+mj-lt"/>
                <a:cs typeface="Arial" charset="0"/>
              </a:rPr>
              <a:t>t</a:t>
            </a:r>
            <a:r>
              <a:rPr lang="pt-PT" sz="2400" i="1" baseline="-30000" dirty="0">
                <a:latin typeface="+mj-lt"/>
                <a:cs typeface="Arial" charset="0"/>
              </a:rPr>
              <a:t>0</a:t>
            </a:r>
            <a:r>
              <a:rPr lang="pt-PT" sz="2400" dirty="0">
                <a:latin typeface="+mj-lt"/>
                <a:cs typeface="Arial" charset="0"/>
              </a:rPr>
              <a:t>) and by a maximum yield at an advanced age </a:t>
            </a:r>
            <a:r>
              <a:rPr lang="pt-PT" sz="2400" dirty="0">
                <a:solidFill>
                  <a:srgbClr val="008000"/>
                </a:solidFill>
                <a:latin typeface="+mj-lt"/>
                <a:cs typeface="Arial" charset="0"/>
              </a:rPr>
              <a:t>(</a:t>
            </a:r>
            <a:r>
              <a:rPr lang="pt-PT" sz="2400" b="1" u="sng" dirty="0">
                <a:solidFill>
                  <a:srgbClr val="008000"/>
                </a:solidFill>
                <a:latin typeface="+mj-lt"/>
                <a:cs typeface="Arial" charset="0"/>
              </a:rPr>
              <a:t>existence of assymptote</a:t>
            </a:r>
            <a:r>
              <a:rPr lang="pt-PT" sz="2400" dirty="0">
                <a:solidFill>
                  <a:srgbClr val="008000"/>
                </a:solidFill>
                <a:latin typeface="+mj-lt"/>
              </a:rPr>
              <a:t>)</a:t>
            </a:r>
          </a:p>
          <a:p>
            <a:pPr lvl="1"/>
            <a:r>
              <a:rPr lang="pt-PT" sz="2400" dirty="0" err="1">
                <a:latin typeface="+mj-lt"/>
                <a:cs typeface="Arial" charset="0"/>
              </a:rPr>
              <a:t>T</a:t>
            </a:r>
            <a:r>
              <a:rPr lang="pt-PT" sz="2400" dirty="0" err="1" smtClean="0">
                <a:latin typeface="+mj-lt"/>
                <a:cs typeface="Arial" charset="0"/>
              </a:rPr>
              <a:t>he</a:t>
            </a:r>
            <a:r>
              <a:rPr lang="pt-PT" sz="2400" dirty="0" smtClean="0">
                <a:solidFill>
                  <a:srgbClr val="008000"/>
                </a:solidFill>
                <a:latin typeface="+mj-lt"/>
                <a:cs typeface="Arial" charset="0"/>
              </a:rPr>
              <a:t> </a:t>
            </a:r>
            <a:r>
              <a:rPr lang="pt-PT" sz="2400" b="1" u="sng" dirty="0">
                <a:solidFill>
                  <a:srgbClr val="008000"/>
                </a:solidFill>
                <a:latin typeface="+mj-lt"/>
                <a:cs typeface="Arial" charset="0"/>
              </a:rPr>
              <a:t>relative growth rate</a:t>
            </a:r>
            <a:r>
              <a:rPr lang="pt-PT" sz="2400" b="1" dirty="0">
                <a:solidFill>
                  <a:srgbClr val="008000"/>
                </a:solidFill>
                <a:latin typeface="+mj-lt"/>
                <a:cs typeface="Arial" charset="0"/>
              </a:rPr>
              <a:t> </a:t>
            </a:r>
            <a:r>
              <a:rPr lang="pt-PT" sz="2400" dirty="0">
                <a:latin typeface="+mj-lt"/>
                <a:cs typeface="Arial" charset="0"/>
              </a:rPr>
              <a:t>(variation of the x variable per unit of time and unit of x) </a:t>
            </a:r>
            <a:r>
              <a:rPr lang="pt-PT" sz="2400" dirty="0">
                <a:solidFill>
                  <a:srgbClr val="008000"/>
                </a:solidFill>
                <a:latin typeface="+mj-lt"/>
                <a:cs typeface="Arial" charset="0"/>
              </a:rPr>
              <a:t>presents a maximum at a very </a:t>
            </a:r>
            <a:r>
              <a:rPr lang="pt-PT" sz="2400" dirty="0" smtClean="0">
                <a:solidFill>
                  <a:srgbClr val="008000"/>
                </a:solidFill>
                <a:latin typeface="+mj-lt"/>
                <a:cs typeface="Arial" charset="0"/>
              </a:rPr>
              <a:t>early </a:t>
            </a:r>
            <a:r>
              <a:rPr lang="pt-PT" sz="2400" dirty="0">
                <a:solidFill>
                  <a:srgbClr val="008000"/>
                </a:solidFill>
                <a:latin typeface="+mj-lt"/>
                <a:cs typeface="Arial" charset="0"/>
              </a:rPr>
              <a:t>stage, </a:t>
            </a:r>
            <a:r>
              <a:rPr lang="pt-PT" sz="2400" b="1" u="sng" dirty="0">
                <a:solidFill>
                  <a:srgbClr val="008000"/>
                </a:solidFill>
                <a:latin typeface="+mj-lt"/>
                <a:cs typeface="Arial" charset="0"/>
              </a:rPr>
              <a:t>decreasing afterwards</a:t>
            </a:r>
            <a:r>
              <a:rPr lang="pt-PT" sz="2400" dirty="0">
                <a:latin typeface="+mj-lt"/>
                <a:cs typeface="Arial" charset="0"/>
              </a:rPr>
              <a:t>; in most cases, the maximum occurs very early so that we can </a:t>
            </a:r>
            <a:r>
              <a:rPr lang="pt-PT" sz="2400" b="1" dirty="0">
                <a:latin typeface="+mj-lt"/>
                <a:cs typeface="Arial" charset="0"/>
              </a:rPr>
              <a:t>use decreasing functions to model relative growth rate</a:t>
            </a:r>
            <a:endParaRPr lang="pt-PT" sz="2400" b="1" dirty="0">
              <a:latin typeface="+mj-lt"/>
            </a:endParaRPr>
          </a:p>
          <a:p>
            <a:pPr lvl="1"/>
            <a:r>
              <a:rPr lang="pt-PT" sz="2400" dirty="0">
                <a:latin typeface="+mj-lt"/>
                <a:cs typeface="Arial" charset="0"/>
              </a:rPr>
              <a:t>The </a:t>
            </a:r>
            <a:r>
              <a:rPr lang="pt-PT" sz="2400" b="1" dirty="0">
                <a:solidFill>
                  <a:srgbClr val="008000"/>
                </a:solidFill>
                <a:latin typeface="+mj-lt"/>
                <a:cs typeface="Arial" charset="0"/>
              </a:rPr>
              <a:t>slope</a:t>
            </a:r>
            <a:r>
              <a:rPr lang="pt-PT" sz="2400" dirty="0">
                <a:solidFill>
                  <a:srgbClr val="008000"/>
                </a:solidFill>
                <a:latin typeface="+mj-lt"/>
                <a:cs typeface="Arial" charset="0"/>
              </a:rPr>
              <a:t> </a:t>
            </a:r>
            <a:r>
              <a:rPr lang="pt-PT" sz="2400" dirty="0">
                <a:latin typeface="+mj-lt"/>
                <a:cs typeface="Arial" charset="0"/>
              </a:rPr>
              <a:t>of the curve </a:t>
            </a:r>
            <a:r>
              <a:rPr lang="pt-PT" sz="2400" b="1" dirty="0">
                <a:solidFill>
                  <a:srgbClr val="008000"/>
                </a:solidFill>
                <a:latin typeface="+mj-lt"/>
                <a:cs typeface="Arial" charset="0"/>
              </a:rPr>
              <a:t>increases in the initial stage and decreases after </a:t>
            </a:r>
            <a:r>
              <a:rPr lang="pt-PT" sz="2400" dirty="0">
                <a:latin typeface="+mj-lt"/>
                <a:cs typeface="Arial" charset="0"/>
              </a:rPr>
              <a:t>a certain point in time (existence of </a:t>
            </a:r>
            <a:r>
              <a:rPr lang="pt-PT" sz="2400" dirty="0" err="1">
                <a:latin typeface="+mj-lt"/>
                <a:cs typeface="Arial" charset="0"/>
              </a:rPr>
              <a:t>an</a:t>
            </a:r>
            <a:r>
              <a:rPr lang="pt-PT" sz="2400" dirty="0">
                <a:latin typeface="+mj-lt"/>
                <a:cs typeface="Arial" charset="0"/>
              </a:rPr>
              <a:t> </a:t>
            </a:r>
            <a:r>
              <a:rPr lang="pt-PT" sz="2400" u="sng" dirty="0" err="1" smtClean="0">
                <a:latin typeface="+mj-lt"/>
                <a:cs typeface="Arial" charset="0"/>
              </a:rPr>
              <a:t>inflection</a:t>
            </a:r>
            <a:r>
              <a:rPr lang="pt-PT" sz="2400" u="sng" dirty="0" smtClean="0">
                <a:latin typeface="+mj-lt"/>
                <a:cs typeface="Arial" charset="0"/>
              </a:rPr>
              <a:t> </a:t>
            </a:r>
            <a:r>
              <a:rPr lang="pt-PT" sz="2400" u="sng" dirty="0">
                <a:latin typeface="+mj-lt"/>
                <a:cs typeface="Arial" charset="0"/>
              </a:rPr>
              <a:t>point</a:t>
            </a:r>
            <a:r>
              <a:rPr lang="pt-PT" sz="2400" dirty="0">
                <a:latin typeface="+mj-lt"/>
                <a:cs typeface="Arial" charset="0"/>
              </a:rPr>
              <a:t>)</a:t>
            </a:r>
            <a:r>
              <a:rPr lang="en-GB" sz="2400" dirty="0">
                <a:latin typeface="+mj-lt"/>
              </a:rPr>
              <a:t> </a:t>
            </a:r>
          </a:p>
        </p:txBody>
      </p:sp>
    </p:spTree>
    <p:extLst>
      <p:ext uri="{BB962C8B-B14F-4D97-AF65-F5344CB8AC3E}">
        <p14:creationId xmlns:p14="http://schemas.microsoft.com/office/powerpoint/2010/main" val="391087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animEffect transition="in" filter="wipe(left)">
                                      <p:cBhvr>
                                        <p:cTn id="7" dur="500"/>
                                        <p:tgtEl>
                                          <p:spTgt spid="154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4627">
                                            <p:txEl>
                                              <p:pRg st="2" end="2"/>
                                            </p:txEl>
                                          </p:spTgt>
                                        </p:tgtEl>
                                        <p:attrNameLst>
                                          <p:attrName>style.visibility</p:attrName>
                                        </p:attrNameLst>
                                      </p:cBhvr>
                                      <p:to>
                                        <p:strVal val="visible"/>
                                      </p:to>
                                    </p:set>
                                    <p:animEffect transition="in" filter="wipe(left)">
                                      <p:cBhvr>
                                        <p:cTn id="12" dur="500"/>
                                        <p:tgtEl>
                                          <p:spTgt spid="1546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4627">
                                            <p:txEl>
                                              <p:pRg st="3" end="3"/>
                                            </p:txEl>
                                          </p:spTgt>
                                        </p:tgtEl>
                                        <p:attrNameLst>
                                          <p:attrName>style.visibility</p:attrName>
                                        </p:attrNameLst>
                                      </p:cBhvr>
                                      <p:to>
                                        <p:strVal val="visible"/>
                                      </p:to>
                                    </p:set>
                                    <p:animEffect transition="in" filter="wipe(left)">
                                      <p:cBhvr>
                                        <p:cTn id="17" dur="500"/>
                                        <p:tgtEl>
                                          <p:spTgt spid="15462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4627">
                                            <p:txEl>
                                              <p:pRg st="4" end="4"/>
                                            </p:txEl>
                                          </p:spTgt>
                                        </p:tgtEl>
                                        <p:attrNameLst>
                                          <p:attrName>style.visibility</p:attrName>
                                        </p:attrNameLst>
                                      </p:cBhvr>
                                      <p:to>
                                        <p:strVal val="visible"/>
                                      </p:to>
                                    </p:set>
                                    <p:animEffect transition="in" filter="wipe(left)">
                                      <p:cBhvr>
                                        <p:cTn id="22" dur="500"/>
                                        <p:tgtEl>
                                          <p:spTgt spid="154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build="p" bldLvl="4"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pt-PT"/>
              <a:t>Growth functions</a:t>
            </a:r>
            <a:endParaRPr lang="en-GB"/>
          </a:p>
        </p:txBody>
      </p:sp>
      <p:sp>
        <p:nvSpPr>
          <p:cNvPr id="115716" name="Rectangle 4"/>
          <p:cNvSpPr>
            <a:spLocks noChangeArrowheads="1"/>
          </p:cNvSpPr>
          <p:nvPr/>
        </p:nvSpPr>
        <p:spPr bwMode="auto">
          <a:xfrm>
            <a:off x="1828800" y="1600200"/>
            <a:ext cx="8534400" cy="4953000"/>
          </a:xfrm>
          <a:prstGeom prst="rect">
            <a:avLst/>
          </a:prstGeom>
          <a:solidFill>
            <a:schemeClr val="bg1"/>
          </a:solidFill>
          <a:ln w="9525">
            <a:noFill/>
            <a:miter lim="800000"/>
            <a:headEnd/>
            <a:tailEnd/>
          </a:ln>
          <a:effectLst/>
        </p:spPr>
        <p:txBody>
          <a:bodyPr wrap="none" anchor="ctr"/>
          <a:lstStyle/>
          <a:p>
            <a:endParaRPr lang="pt-PT"/>
          </a:p>
        </p:txBody>
      </p:sp>
      <p:sp>
        <p:nvSpPr>
          <p:cNvPr id="115715" name="Rectangle 3"/>
          <p:cNvSpPr>
            <a:spLocks noGrp="1" noChangeArrowheads="1"/>
          </p:cNvSpPr>
          <p:nvPr>
            <p:ph type="body" idx="1"/>
          </p:nvPr>
        </p:nvSpPr>
        <p:spPr>
          <a:xfrm>
            <a:off x="431371" y="1196753"/>
            <a:ext cx="11328000" cy="5544615"/>
          </a:xfrm>
        </p:spPr>
        <p:txBody>
          <a:bodyPr/>
          <a:lstStyle/>
          <a:p>
            <a:r>
              <a:rPr lang="pt-PT" sz="2200" b="1" dirty="0">
                <a:latin typeface="+mj-lt"/>
                <a:cs typeface="Times New Roman" pitchFamily="18" charset="0"/>
              </a:rPr>
              <a:t>Two types of functions have been used to model growth:</a:t>
            </a:r>
          </a:p>
          <a:p>
            <a:pPr lvl="1"/>
            <a:r>
              <a:rPr lang="pt-PT" sz="2200" b="1" i="1" dirty="0">
                <a:solidFill>
                  <a:srgbClr val="009900"/>
                </a:solidFill>
                <a:latin typeface="+mj-lt"/>
                <a:cs typeface="Times New Roman" pitchFamily="18" charset="0"/>
              </a:rPr>
              <a:t>Empirical growth functions</a:t>
            </a:r>
          </a:p>
          <a:p>
            <a:pPr lvl="2"/>
            <a:r>
              <a:rPr lang="pt-PT" sz="2200" dirty="0">
                <a:latin typeface="+mj-lt"/>
                <a:cs typeface="Times New Roman" pitchFamily="18" charset="0"/>
              </a:rPr>
              <a:t>Relationship between the dependent variable – the one we want to model – and the regressors according to some </a:t>
            </a:r>
            <a:r>
              <a:rPr lang="pt-PT" sz="2200" dirty="0" smtClean="0">
                <a:latin typeface="+mj-lt"/>
                <a:cs typeface="Times New Roman" pitchFamily="18" charset="0"/>
              </a:rPr>
              <a:t>mathematical </a:t>
            </a:r>
            <a:r>
              <a:rPr lang="pt-PT" sz="2200" dirty="0">
                <a:latin typeface="+mj-lt"/>
                <a:cs typeface="Times New Roman" pitchFamily="18" charset="0"/>
              </a:rPr>
              <a:t>function – e.g. linear, </a:t>
            </a:r>
            <a:r>
              <a:rPr lang="pt-PT" sz="2200" dirty="0" smtClean="0">
                <a:latin typeface="+mj-lt"/>
                <a:cs typeface="Times New Roman" pitchFamily="18" charset="0"/>
              </a:rPr>
              <a:t>parabolic, without trying to identify the causes or explaining </a:t>
            </a:r>
            <a:r>
              <a:rPr lang="pt-PT" sz="2200" dirty="0" err="1" smtClean="0">
                <a:latin typeface="+mj-lt"/>
                <a:cs typeface="Times New Roman" pitchFamily="18" charset="0"/>
              </a:rPr>
              <a:t>the</a:t>
            </a:r>
            <a:r>
              <a:rPr lang="pt-PT" sz="2200" dirty="0" smtClean="0">
                <a:latin typeface="+mj-lt"/>
                <a:cs typeface="Times New Roman" pitchFamily="18" charset="0"/>
              </a:rPr>
              <a:t> </a:t>
            </a:r>
            <a:r>
              <a:rPr lang="pt-PT" sz="2200" dirty="0" err="1" smtClean="0">
                <a:latin typeface="+mj-lt"/>
                <a:cs typeface="Times New Roman" pitchFamily="18" charset="0"/>
              </a:rPr>
              <a:t>phenomenon</a:t>
            </a:r>
            <a:endParaRPr lang="pt-PT" sz="2200" dirty="0" smtClean="0">
              <a:latin typeface="+mj-lt"/>
              <a:cs typeface="Times New Roman" pitchFamily="18" charset="0"/>
            </a:endParaRPr>
          </a:p>
          <a:p>
            <a:pPr lvl="2"/>
            <a:endParaRPr lang="pt-PT" sz="800" dirty="0">
              <a:latin typeface="+mj-lt"/>
              <a:cs typeface="Times New Roman" pitchFamily="18" charset="0"/>
            </a:endParaRPr>
          </a:p>
          <a:p>
            <a:pPr lvl="1"/>
            <a:r>
              <a:rPr lang="pt-PT" sz="2200" b="1" i="1" dirty="0" err="1" smtClean="0">
                <a:solidFill>
                  <a:srgbClr val="009900"/>
                </a:solidFill>
                <a:latin typeface="+mj-lt"/>
                <a:cs typeface="Times New Roman" pitchFamily="18" charset="0"/>
              </a:rPr>
              <a:t>Functional</a:t>
            </a:r>
            <a:r>
              <a:rPr lang="pt-PT" sz="2200" b="1" i="1" dirty="0" smtClean="0">
                <a:solidFill>
                  <a:srgbClr val="009900"/>
                </a:solidFill>
                <a:latin typeface="+mj-lt"/>
                <a:cs typeface="Times New Roman" pitchFamily="18" charset="0"/>
              </a:rPr>
              <a:t> </a:t>
            </a:r>
            <a:r>
              <a:rPr lang="pt-PT" sz="2200" b="1" i="1" dirty="0" err="1" smtClean="0">
                <a:solidFill>
                  <a:srgbClr val="009900"/>
                </a:solidFill>
                <a:latin typeface="+mj-lt"/>
                <a:cs typeface="Times New Roman" pitchFamily="18" charset="0"/>
              </a:rPr>
              <a:t>or</a:t>
            </a:r>
            <a:r>
              <a:rPr lang="pt-PT" sz="2200" b="1" i="1" dirty="0" smtClean="0">
                <a:solidFill>
                  <a:srgbClr val="009900"/>
                </a:solidFill>
                <a:latin typeface="+mj-lt"/>
                <a:cs typeface="Times New Roman" pitchFamily="18" charset="0"/>
              </a:rPr>
              <a:t> </a:t>
            </a:r>
            <a:r>
              <a:rPr lang="pt-PT" sz="2200" b="1" i="1" dirty="0" err="1" smtClean="0">
                <a:solidFill>
                  <a:srgbClr val="009900"/>
                </a:solidFill>
                <a:latin typeface="+mj-lt"/>
                <a:cs typeface="Times New Roman" pitchFamily="18" charset="0"/>
              </a:rPr>
              <a:t>theoretical</a:t>
            </a:r>
            <a:r>
              <a:rPr lang="pt-PT" sz="2200" b="1" i="1" dirty="0" smtClean="0">
                <a:solidFill>
                  <a:srgbClr val="009900"/>
                </a:solidFill>
                <a:latin typeface="+mj-lt"/>
                <a:cs typeface="Times New Roman" pitchFamily="18" charset="0"/>
              </a:rPr>
              <a:t> </a:t>
            </a:r>
            <a:r>
              <a:rPr lang="pt-PT" sz="2200" b="1" i="1" dirty="0" err="1" smtClean="0">
                <a:solidFill>
                  <a:srgbClr val="009900"/>
                </a:solidFill>
                <a:latin typeface="+mj-lt"/>
                <a:cs typeface="Times New Roman" pitchFamily="18" charset="0"/>
              </a:rPr>
              <a:t>growth</a:t>
            </a:r>
            <a:r>
              <a:rPr lang="pt-PT" sz="2200" b="1" i="1" dirty="0" smtClean="0">
                <a:solidFill>
                  <a:srgbClr val="009900"/>
                </a:solidFill>
                <a:latin typeface="+mj-lt"/>
                <a:cs typeface="Times New Roman" pitchFamily="18" charset="0"/>
              </a:rPr>
              <a:t> </a:t>
            </a:r>
            <a:r>
              <a:rPr lang="pt-PT" sz="2200" b="1" i="1" dirty="0">
                <a:solidFill>
                  <a:srgbClr val="009900"/>
                </a:solidFill>
                <a:latin typeface="+mj-lt"/>
                <a:cs typeface="Times New Roman" pitchFamily="18" charset="0"/>
              </a:rPr>
              <a:t>functions</a:t>
            </a:r>
          </a:p>
          <a:p>
            <a:pPr lvl="2"/>
            <a:r>
              <a:rPr lang="pt-PT" sz="2200" dirty="0" smtClean="0">
                <a:latin typeface="+mj-lt"/>
                <a:cs typeface="Times New Roman" pitchFamily="18" charset="0"/>
              </a:rPr>
              <a:t>Conceived in terms of the mechanism </a:t>
            </a:r>
            <a:r>
              <a:rPr lang="pt-PT" sz="2200" dirty="0" err="1" smtClean="0">
                <a:latin typeface="+mj-lt"/>
                <a:cs typeface="Times New Roman" pitchFamily="18" charset="0"/>
              </a:rPr>
              <a:t>of</a:t>
            </a:r>
            <a:r>
              <a:rPr lang="pt-PT" sz="2200" dirty="0" smtClean="0">
                <a:latin typeface="+mj-lt"/>
                <a:cs typeface="Times New Roman" pitchFamily="18" charset="0"/>
              </a:rPr>
              <a:t> </a:t>
            </a:r>
            <a:r>
              <a:rPr lang="pt-PT" sz="2200" dirty="0" err="1" smtClean="0">
                <a:latin typeface="+mj-lt"/>
                <a:cs typeface="Times New Roman" pitchFamily="18" charset="0"/>
              </a:rPr>
              <a:t>forest</a:t>
            </a:r>
            <a:r>
              <a:rPr lang="pt-PT" sz="2200" dirty="0" smtClean="0">
                <a:latin typeface="+mj-lt"/>
                <a:cs typeface="Times New Roman" pitchFamily="18" charset="0"/>
              </a:rPr>
              <a:t> </a:t>
            </a:r>
            <a:r>
              <a:rPr lang="pt-PT" sz="2200" dirty="0" err="1" smtClean="0">
                <a:latin typeface="+mj-lt"/>
                <a:cs typeface="Times New Roman" pitchFamily="18" charset="0"/>
              </a:rPr>
              <a:t>growth</a:t>
            </a:r>
            <a:r>
              <a:rPr lang="pt-PT" sz="2200" dirty="0" smtClean="0">
                <a:latin typeface="+mj-lt"/>
                <a:cs typeface="Times New Roman" pitchFamily="18" charset="0"/>
              </a:rPr>
              <a:t>, usually having an underlying hypothesis associated with </a:t>
            </a:r>
            <a:r>
              <a:rPr lang="pt-PT" sz="2200" dirty="0" err="1" smtClean="0">
                <a:latin typeface="+mj-lt"/>
                <a:cs typeface="Times New Roman" pitchFamily="18" charset="0"/>
              </a:rPr>
              <a:t>the</a:t>
            </a:r>
            <a:r>
              <a:rPr lang="pt-PT" sz="2200" dirty="0" smtClean="0">
                <a:latin typeface="+mj-lt"/>
                <a:cs typeface="Times New Roman" pitchFamily="18" charset="0"/>
              </a:rPr>
              <a:t> </a:t>
            </a:r>
            <a:r>
              <a:rPr lang="pt-PT" sz="2200" dirty="0" err="1" smtClean="0">
                <a:latin typeface="+mj-lt"/>
                <a:cs typeface="Times New Roman" pitchFamily="18" charset="0"/>
              </a:rPr>
              <a:t>principles</a:t>
            </a:r>
            <a:r>
              <a:rPr lang="pt-PT" sz="2200" dirty="0" smtClean="0">
                <a:latin typeface="+mj-lt"/>
                <a:cs typeface="Times New Roman" pitchFamily="18" charset="0"/>
              </a:rPr>
              <a:t> </a:t>
            </a:r>
            <a:r>
              <a:rPr lang="pt-PT" sz="2200" dirty="0" err="1" smtClean="0">
                <a:latin typeface="+mj-lt"/>
                <a:cs typeface="Times New Roman" pitchFamily="18" charset="0"/>
              </a:rPr>
              <a:t>of</a:t>
            </a:r>
            <a:r>
              <a:rPr lang="pt-PT" sz="2200" dirty="0" smtClean="0">
                <a:latin typeface="+mj-lt"/>
                <a:cs typeface="Times New Roman" pitchFamily="18" charset="0"/>
              </a:rPr>
              <a:t> </a:t>
            </a:r>
            <a:r>
              <a:rPr lang="pt-PT" sz="2200" dirty="0" err="1" smtClean="0">
                <a:latin typeface="+mj-lt"/>
                <a:cs typeface="Times New Roman" pitchFamily="18" charset="0"/>
              </a:rPr>
              <a:t>forest</a:t>
            </a:r>
            <a:r>
              <a:rPr lang="pt-PT" sz="2200" dirty="0" smtClean="0">
                <a:latin typeface="+mj-lt"/>
                <a:cs typeface="Times New Roman" pitchFamily="18" charset="0"/>
              </a:rPr>
              <a:t> </a:t>
            </a:r>
            <a:r>
              <a:rPr lang="pt-PT" sz="2200" dirty="0" err="1" smtClean="0">
                <a:latin typeface="+mj-lt"/>
                <a:cs typeface="Times New Roman" pitchFamily="18" charset="0"/>
              </a:rPr>
              <a:t>growth</a:t>
            </a:r>
            <a:r>
              <a:rPr lang="pt-PT" sz="2200" dirty="0" smtClean="0">
                <a:latin typeface="+mj-lt"/>
                <a:cs typeface="Times New Roman" pitchFamily="18" charset="0"/>
              </a:rPr>
              <a:t> </a:t>
            </a:r>
          </a:p>
          <a:p>
            <a:endParaRPr lang="en-GB" dirty="0">
              <a:latin typeface="+mj-lt"/>
              <a:cs typeface="Arial" charset="0"/>
            </a:endParaRPr>
          </a:p>
        </p:txBody>
      </p:sp>
    </p:spTree>
    <p:extLst>
      <p:ext uri="{BB962C8B-B14F-4D97-AF65-F5344CB8AC3E}">
        <p14:creationId xmlns:p14="http://schemas.microsoft.com/office/powerpoint/2010/main" val="145139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Effect transition="in" filter="wipe(left)">
                                      <p:cBhvr>
                                        <p:cTn id="7" dur="500"/>
                                        <p:tgtEl>
                                          <p:spTgt spid="1157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5715">
                                            <p:txEl>
                                              <p:pRg st="1" end="1"/>
                                            </p:txEl>
                                          </p:spTgt>
                                        </p:tgtEl>
                                        <p:attrNameLst>
                                          <p:attrName>style.visibility</p:attrName>
                                        </p:attrNameLst>
                                      </p:cBhvr>
                                      <p:to>
                                        <p:strVal val="visible"/>
                                      </p:to>
                                    </p:set>
                                    <p:animEffect transition="in" filter="wipe(left)">
                                      <p:cBhvr>
                                        <p:cTn id="12" dur="500"/>
                                        <p:tgtEl>
                                          <p:spTgt spid="1157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5715">
                                            <p:txEl>
                                              <p:pRg st="2" end="2"/>
                                            </p:txEl>
                                          </p:spTgt>
                                        </p:tgtEl>
                                        <p:attrNameLst>
                                          <p:attrName>style.visibility</p:attrName>
                                        </p:attrNameLst>
                                      </p:cBhvr>
                                      <p:to>
                                        <p:strVal val="visible"/>
                                      </p:to>
                                    </p:set>
                                    <p:animEffect transition="in" filter="wipe(left)">
                                      <p:cBhvr>
                                        <p:cTn id="17" dur="500"/>
                                        <p:tgtEl>
                                          <p:spTgt spid="1157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5715">
                                            <p:txEl>
                                              <p:pRg st="4" end="4"/>
                                            </p:txEl>
                                          </p:spTgt>
                                        </p:tgtEl>
                                        <p:attrNameLst>
                                          <p:attrName>style.visibility</p:attrName>
                                        </p:attrNameLst>
                                      </p:cBhvr>
                                      <p:to>
                                        <p:strVal val="visible"/>
                                      </p:to>
                                    </p:set>
                                    <p:animEffect transition="in" filter="wipe(left)">
                                      <p:cBhvr>
                                        <p:cTn id="22" dur="500"/>
                                        <p:tgtEl>
                                          <p:spTgt spid="11571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5715">
                                            <p:txEl>
                                              <p:pRg st="5" end="5"/>
                                            </p:txEl>
                                          </p:spTgt>
                                        </p:tgtEl>
                                        <p:attrNameLst>
                                          <p:attrName>style.visibility</p:attrName>
                                        </p:attrNameLst>
                                      </p:cBhvr>
                                      <p:to>
                                        <p:strVal val="visible"/>
                                      </p:to>
                                    </p:set>
                                    <p:animEffect transition="in" filter="wipe(left)">
                                      <p:cBhvr>
                                        <p:cTn id="27" dur="500"/>
                                        <p:tgtEl>
                                          <p:spTgt spid="1157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bldLvl="5"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pt-PT" dirty="0" smtClean="0"/>
              <a:t>Theoretical growth </a:t>
            </a:r>
            <a:r>
              <a:rPr lang="pt-PT" dirty="0"/>
              <a:t>functions</a:t>
            </a:r>
            <a:endParaRPr lang="en-GB" dirty="0"/>
          </a:p>
        </p:txBody>
      </p:sp>
      <p:sp>
        <p:nvSpPr>
          <p:cNvPr id="115716" name="Rectangle 4"/>
          <p:cNvSpPr>
            <a:spLocks noChangeArrowheads="1"/>
          </p:cNvSpPr>
          <p:nvPr/>
        </p:nvSpPr>
        <p:spPr bwMode="auto">
          <a:xfrm>
            <a:off x="1828800" y="1600200"/>
            <a:ext cx="8534400" cy="4953000"/>
          </a:xfrm>
          <a:prstGeom prst="rect">
            <a:avLst/>
          </a:prstGeom>
          <a:solidFill>
            <a:schemeClr val="bg1"/>
          </a:solidFill>
          <a:ln w="9525">
            <a:noFill/>
            <a:miter lim="800000"/>
            <a:headEnd/>
            <a:tailEnd/>
          </a:ln>
          <a:effectLst/>
        </p:spPr>
        <p:txBody>
          <a:bodyPr wrap="none" anchor="ctr"/>
          <a:lstStyle/>
          <a:p>
            <a:endParaRPr lang="pt-PT"/>
          </a:p>
        </p:txBody>
      </p:sp>
      <p:sp>
        <p:nvSpPr>
          <p:cNvPr id="115715" name="Rectangle 3"/>
          <p:cNvSpPr>
            <a:spLocks noGrp="1" noChangeArrowheads="1"/>
          </p:cNvSpPr>
          <p:nvPr>
            <p:ph type="body" idx="1"/>
          </p:nvPr>
        </p:nvSpPr>
        <p:spPr/>
        <p:txBody>
          <a:bodyPr/>
          <a:lstStyle/>
          <a:p>
            <a:r>
              <a:rPr lang="pt-PT" sz="2000" dirty="0"/>
              <a:t>Theoretical growth functions have </a:t>
            </a:r>
            <a:r>
              <a:rPr lang="pt-PT" sz="2000" b="1" dirty="0"/>
              <a:t>commonly </a:t>
            </a:r>
            <a:r>
              <a:rPr lang="pt-PT" sz="2000" dirty="0"/>
              <a:t>been </a:t>
            </a:r>
            <a:r>
              <a:rPr lang="pt-PT" sz="2000" b="1" dirty="0"/>
              <a:t>developed</a:t>
            </a:r>
            <a:r>
              <a:rPr lang="pt-PT" sz="2000" dirty="0"/>
              <a:t> in their </a:t>
            </a:r>
            <a:r>
              <a:rPr lang="pt-PT" sz="2000" b="1" dirty="0"/>
              <a:t>growth form </a:t>
            </a:r>
            <a:r>
              <a:rPr lang="pt-PT" sz="2000" dirty="0"/>
              <a:t>– either absolute or relative growth – and the respective </a:t>
            </a:r>
            <a:r>
              <a:rPr lang="pt-PT" sz="2000" b="1" dirty="0"/>
              <a:t>yield form </a:t>
            </a:r>
            <a:r>
              <a:rPr lang="pt-PT" sz="2000" dirty="0"/>
              <a:t>has been </a:t>
            </a:r>
            <a:r>
              <a:rPr lang="pt-PT" sz="2000" b="1" dirty="0"/>
              <a:t>obtained</a:t>
            </a:r>
            <a:r>
              <a:rPr lang="pt-PT" sz="2000" dirty="0"/>
              <a:t> by </a:t>
            </a:r>
            <a:r>
              <a:rPr lang="pt-PT" sz="2000" b="1" dirty="0"/>
              <a:t>integration</a:t>
            </a:r>
          </a:p>
          <a:p>
            <a:r>
              <a:rPr lang="pt-PT" sz="2000" dirty="0" err="1"/>
              <a:t>Generally</a:t>
            </a:r>
            <a:r>
              <a:rPr lang="pt-PT" sz="2000" dirty="0"/>
              <a:t> this approach </a:t>
            </a:r>
            <a:r>
              <a:rPr lang="pt-PT" sz="2000" b="1" dirty="0"/>
              <a:t>allows interpretation of the function parameters </a:t>
            </a:r>
            <a:r>
              <a:rPr lang="pt-PT" sz="2000" dirty="0"/>
              <a:t>and helps to impose restrictions on the values that the parameters can take to be biologically consistent</a:t>
            </a:r>
            <a:endParaRPr lang="pt-PT" sz="2000" dirty="0">
              <a:latin typeface="Arial" charset="0"/>
              <a:cs typeface="Arial" charset="0"/>
            </a:endParaRPr>
          </a:p>
          <a:p>
            <a:r>
              <a:rPr lang="pt-PT" sz="2000" dirty="0">
                <a:latin typeface="Arial" charset="0"/>
                <a:cs typeface="Arial" charset="0"/>
              </a:rPr>
              <a:t>Theoretical growth functions are grouped according to their functional form in:</a:t>
            </a:r>
          </a:p>
          <a:p>
            <a:pPr lvl="1"/>
            <a:r>
              <a:rPr lang="pt-PT" sz="1800" b="1" dirty="0">
                <a:solidFill>
                  <a:srgbClr val="009900"/>
                </a:solidFill>
                <a:latin typeface="Arial" charset="0"/>
                <a:cs typeface="Arial" charset="0"/>
              </a:rPr>
              <a:t>Lundqvist-Korf type</a:t>
            </a:r>
          </a:p>
          <a:p>
            <a:pPr lvl="1"/>
            <a:r>
              <a:rPr lang="pt-PT" sz="1800" b="1" dirty="0">
                <a:solidFill>
                  <a:srgbClr val="009900"/>
                </a:solidFill>
                <a:latin typeface="Arial" charset="0"/>
                <a:cs typeface="Arial" charset="0"/>
              </a:rPr>
              <a:t>Richards type</a:t>
            </a:r>
          </a:p>
          <a:p>
            <a:pPr lvl="1"/>
            <a:r>
              <a:rPr lang="pt-PT" sz="1800" b="1" dirty="0">
                <a:solidFill>
                  <a:srgbClr val="009900"/>
                </a:solidFill>
                <a:latin typeface="Arial" charset="0"/>
                <a:cs typeface="Arial" charset="0"/>
              </a:rPr>
              <a:t>Hossfeld IV type</a:t>
            </a:r>
          </a:p>
          <a:p>
            <a:pPr lvl="1"/>
            <a:r>
              <a:rPr lang="pt-PT" sz="1800" dirty="0">
                <a:latin typeface="Arial" charset="0"/>
                <a:cs typeface="Arial" charset="0"/>
              </a:rPr>
              <a:t>Other growth functions</a:t>
            </a:r>
            <a:endParaRPr lang="en-GB" sz="1800" dirty="0">
              <a:latin typeface="Arial" charset="0"/>
              <a:cs typeface="Arial" charset="0"/>
            </a:endParaRPr>
          </a:p>
        </p:txBody>
      </p:sp>
    </p:spTree>
    <p:extLst>
      <p:ext uri="{BB962C8B-B14F-4D97-AF65-F5344CB8AC3E}">
        <p14:creationId xmlns:p14="http://schemas.microsoft.com/office/powerpoint/2010/main" val="292507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Effect transition="in" filter="wipe(left)">
                                      <p:cBhvr>
                                        <p:cTn id="7" dur="500"/>
                                        <p:tgtEl>
                                          <p:spTgt spid="1157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5715">
                                            <p:txEl>
                                              <p:pRg st="1" end="1"/>
                                            </p:txEl>
                                          </p:spTgt>
                                        </p:tgtEl>
                                        <p:attrNameLst>
                                          <p:attrName>style.visibility</p:attrName>
                                        </p:attrNameLst>
                                      </p:cBhvr>
                                      <p:to>
                                        <p:strVal val="visible"/>
                                      </p:to>
                                    </p:set>
                                    <p:animEffect transition="in" filter="wipe(left)">
                                      <p:cBhvr>
                                        <p:cTn id="12" dur="500"/>
                                        <p:tgtEl>
                                          <p:spTgt spid="1157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5715">
                                            <p:txEl>
                                              <p:pRg st="2" end="2"/>
                                            </p:txEl>
                                          </p:spTgt>
                                        </p:tgtEl>
                                        <p:attrNameLst>
                                          <p:attrName>style.visibility</p:attrName>
                                        </p:attrNameLst>
                                      </p:cBhvr>
                                      <p:to>
                                        <p:strVal val="visible"/>
                                      </p:to>
                                    </p:set>
                                    <p:animEffect transition="in" filter="wipe(left)">
                                      <p:cBhvr>
                                        <p:cTn id="17" dur="500"/>
                                        <p:tgtEl>
                                          <p:spTgt spid="1157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5715">
                                            <p:txEl>
                                              <p:pRg st="3" end="3"/>
                                            </p:txEl>
                                          </p:spTgt>
                                        </p:tgtEl>
                                        <p:attrNameLst>
                                          <p:attrName>style.visibility</p:attrName>
                                        </p:attrNameLst>
                                      </p:cBhvr>
                                      <p:to>
                                        <p:strVal val="visible"/>
                                      </p:to>
                                    </p:set>
                                    <p:animEffect transition="in" filter="wipe(left)">
                                      <p:cBhvr>
                                        <p:cTn id="22" dur="500"/>
                                        <p:tgtEl>
                                          <p:spTgt spid="1157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5715">
                                            <p:txEl>
                                              <p:pRg st="4" end="4"/>
                                            </p:txEl>
                                          </p:spTgt>
                                        </p:tgtEl>
                                        <p:attrNameLst>
                                          <p:attrName>style.visibility</p:attrName>
                                        </p:attrNameLst>
                                      </p:cBhvr>
                                      <p:to>
                                        <p:strVal val="visible"/>
                                      </p:to>
                                    </p:set>
                                    <p:animEffect transition="in" filter="wipe(left)">
                                      <p:cBhvr>
                                        <p:cTn id="27" dur="500"/>
                                        <p:tgtEl>
                                          <p:spTgt spid="1157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5715">
                                            <p:txEl>
                                              <p:pRg st="5" end="5"/>
                                            </p:txEl>
                                          </p:spTgt>
                                        </p:tgtEl>
                                        <p:attrNameLst>
                                          <p:attrName>style.visibility</p:attrName>
                                        </p:attrNameLst>
                                      </p:cBhvr>
                                      <p:to>
                                        <p:strVal val="visible"/>
                                      </p:to>
                                    </p:set>
                                    <p:animEffect transition="in" filter="wipe(left)">
                                      <p:cBhvr>
                                        <p:cTn id="32" dur="500"/>
                                        <p:tgtEl>
                                          <p:spTgt spid="1157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5715">
                                            <p:txEl>
                                              <p:pRg st="6" end="6"/>
                                            </p:txEl>
                                          </p:spTgt>
                                        </p:tgtEl>
                                        <p:attrNameLst>
                                          <p:attrName>style.visibility</p:attrName>
                                        </p:attrNameLst>
                                      </p:cBhvr>
                                      <p:to>
                                        <p:strVal val="visible"/>
                                      </p:to>
                                    </p:set>
                                    <p:animEffect transition="in" filter="wipe(left)">
                                      <p:cBhvr>
                                        <p:cTn id="37" dur="500"/>
                                        <p:tgtEl>
                                          <p:spTgt spid="1157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bldLvl="5"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pt-PT" dirty="0" smtClean="0"/>
              <a:t>Theoretical growth functions</a:t>
            </a:r>
            <a:endParaRPr lang="en-US" dirty="0"/>
          </a:p>
        </p:txBody>
      </p:sp>
    </p:spTree>
    <p:extLst>
      <p:ext uri="{BB962C8B-B14F-4D97-AF65-F5344CB8AC3E}">
        <p14:creationId xmlns:p14="http://schemas.microsoft.com/office/powerpoint/2010/main" val="2680770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pt-PT" dirty="0" err="1">
                <a:latin typeface="Arial" charset="0"/>
                <a:cs typeface="Arial" charset="0"/>
              </a:rPr>
              <a:t>Lundqvist-Korf</a:t>
            </a:r>
            <a:r>
              <a:rPr lang="pt-PT" dirty="0">
                <a:latin typeface="Arial" charset="0"/>
                <a:cs typeface="Arial" charset="0"/>
              </a:rPr>
              <a:t> </a:t>
            </a:r>
            <a:r>
              <a:rPr lang="pt-PT" dirty="0" err="1" smtClean="0">
                <a:latin typeface="Arial" charset="0"/>
                <a:cs typeface="Arial" charset="0"/>
              </a:rPr>
              <a:t>type</a:t>
            </a:r>
            <a:r>
              <a:rPr lang="pt-PT" dirty="0" smtClean="0">
                <a:latin typeface="Arial" charset="0"/>
                <a:cs typeface="Arial" charset="0"/>
              </a:rPr>
              <a:t> </a:t>
            </a:r>
            <a:r>
              <a:rPr lang="pt-PT" dirty="0" err="1" smtClean="0">
                <a:latin typeface="Arial" charset="0"/>
                <a:cs typeface="Arial" charset="0"/>
              </a:rPr>
              <a:t>functions</a:t>
            </a:r>
            <a:endParaRPr lang="en-GB" dirty="0"/>
          </a:p>
        </p:txBody>
      </p:sp>
      <p:sp>
        <p:nvSpPr>
          <p:cNvPr id="157699" name="Rectangle 3"/>
          <p:cNvSpPr>
            <a:spLocks noGrp="1" noChangeArrowheads="1"/>
          </p:cNvSpPr>
          <p:nvPr>
            <p:ph type="body" idx="1"/>
          </p:nvPr>
        </p:nvSpPr>
        <p:spPr/>
        <p:txBody>
          <a:bodyPr/>
          <a:lstStyle/>
          <a:p>
            <a:r>
              <a:rPr lang="pt-PT" b="1" dirty="0" smtClean="0">
                <a:latin typeface="+mj-lt"/>
                <a:cs typeface="Times New Roman" pitchFamily="18" charset="0"/>
              </a:rPr>
              <a:t>Differential </a:t>
            </a:r>
            <a:r>
              <a:rPr lang="pt-PT" b="1" dirty="0" err="1" smtClean="0">
                <a:latin typeface="+mj-lt"/>
                <a:cs typeface="Times New Roman" pitchFamily="18" charset="0"/>
              </a:rPr>
              <a:t>form</a:t>
            </a:r>
            <a:r>
              <a:rPr lang="pt-PT" b="1" dirty="0" smtClean="0">
                <a:latin typeface="+mj-lt"/>
                <a:cs typeface="Times New Roman" pitchFamily="18" charset="0"/>
              </a:rPr>
              <a:t>:</a:t>
            </a:r>
          </a:p>
          <a:p>
            <a:endParaRPr lang="en-US" sz="800" dirty="0">
              <a:latin typeface="+mj-lt"/>
              <a:cs typeface="Times New Roman" pitchFamily="18" charset="0"/>
            </a:endParaRPr>
          </a:p>
          <a:p>
            <a:pPr lvl="1"/>
            <a:r>
              <a:rPr lang="en-US" b="1" dirty="0" smtClean="0">
                <a:solidFill>
                  <a:srgbClr val="009900"/>
                </a:solidFill>
                <a:latin typeface="+mj-lt"/>
                <a:cs typeface="Times New Roman" pitchFamily="18" charset="0"/>
              </a:rPr>
              <a:t>Based </a:t>
            </a:r>
            <a:r>
              <a:rPr lang="en-US" b="1" dirty="0">
                <a:solidFill>
                  <a:srgbClr val="009900"/>
                </a:solidFill>
                <a:latin typeface="+mj-lt"/>
                <a:cs typeface="Times New Roman" pitchFamily="18" charset="0"/>
              </a:rPr>
              <a:t>on the hypothesis that the relative growth rate has a linear relationship with the inverse of </a:t>
            </a:r>
            <a:r>
              <a:rPr lang="en-US" b="1" dirty="0" smtClean="0">
                <a:solidFill>
                  <a:srgbClr val="009900"/>
                </a:solidFill>
                <a:latin typeface="+mj-lt"/>
                <a:cs typeface="Times New Roman" pitchFamily="18" charset="0"/>
              </a:rPr>
              <a:t>time</a:t>
            </a:r>
            <a:r>
              <a:rPr lang="en-US" b="1" baseline="30000" dirty="0" smtClean="0">
                <a:solidFill>
                  <a:srgbClr val="009900"/>
                </a:solidFill>
                <a:latin typeface="+mj-lt"/>
                <a:cs typeface="Times New Roman" pitchFamily="18" charset="0"/>
              </a:rPr>
              <a:t>m+1</a:t>
            </a:r>
            <a:r>
              <a:rPr lang="en-US" b="1" dirty="0" smtClean="0">
                <a:solidFill>
                  <a:srgbClr val="009900"/>
                </a:solidFill>
                <a:latin typeface="+mj-lt"/>
                <a:cs typeface="Times New Roman" pitchFamily="18" charset="0"/>
              </a:rPr>
              <a:t> </a:t>
            </a:r>
            <a:r>
              <a:rPr lang="en-US" b="1" dirty="0">
                <a:solidFill>
                  <a:srgbClr val="009900"/>
                </a:solidFill>
                <a:latin typeface="+mj-lt"/>
                <a:cs typeface="Times New Roman" pitchFamily="18" charset="0"/>
              </a:rPr>
              <a:t>(which means that it decreases nonlinearly with time):</a:t>
            </a:r>
          </a:p>
          <a:p>
            <a:pPr lvl="1"/>
            <a:endParaRPr lang="en-US" b="0" dirty="0" smtClean="0">
              <a:latin typeface="+mj-lt"/>
              <a:cs typeface="Times New Roman" pitchFamily="18" charset="0"/>
            </a:endParaRPr>
          </a:p>
          <a:p>
            <a:pPr lvl="1"/>
            <a:endParaRPr lang="en-US" dirty="0">
              <a:latin typeface="+mj-lt"/>
              <a:cs typeface="Times New Roman" pitchFamily="18" charset="0"/>
            </a:endParaRPr>
          </a:p>
          <a:p>
            <a:pPr lvl="1"/>
            <a:endParaRPr lang="en-US" b="0" dirty="0" smtClean="0">
              <a:latin typeface="+mj-lt"/>
              <a:cs typeface="Times New Roman" pitchFamily="18" charset="0"/>
            </a:endParaRPr>
          </a:p>
          <a:p>
            <a:pPr lvl="1"/>
            <a:r>
              <a:rPr lang="en-US" b="1" dirty="0" smtClean="0">
                <a:solidFill>
                  <a:srgbClr val="009900"/>
                </a:solidFill>
                <a:latin typeface="+mj-lt"/>
                <a:cs typeface="Times New Roman" pitchFamily="18" charset="0"/>
              </a:rPr>
              <a:t>Schumacher function if m=1</a:t>
            </a:r>
            <a:endParaRPr lang="en-GB" b="1" dirty="0">
              <a:solidFill>
                <a:srgbClr val="009900"/>
              </a:solidFill>
              <a:latin typeface="+mj-lt"/>
              <a:cs typeface="Arial" charset="0"/>
            </a:endParaRPr>
          </a:p>
          <a:p>
            <a:endParaRPr lang="en-GB" dirty="0">
              <a:latin typeface="+mj-lt"/>
            </a:endParaRPr>
          </a:p>
        </p:txBody>
      </p:sp>
      <p:graphicFrame>
        <p:nvGraphicFramePr>
          <p:cNvPr id="157701" name="Object 5"/>
          <p:cNvGraphicFramePr>
            <a:graphicFrameLocks noChangeAspect="1"/>
          </p:cNvGraphicFramePr>
          <p:nvPr>
            <p:extLst>
              <p:ext uri="{D42A27DB-BD31-4B8C-83A1-F6EECF244321}">
                <p14:modId xmlns:p14="http://schemas.microsoft.com/office/powerpoint/2010/main" val="762713640"/>
              </p:ext>
            </p:extLst>
          </p:nvPr>
        </p:nvGraphicFramePr>
        <p:xfrm>
          <a:off x="3402761" y="3212976"/>
          <a:ext cx="5337175" cy="811212"/>
        </p:xfrm>
        <a:graphic>
          <a:graphicData uri="http://schemas.openxmlformats.org/presentationml/2006/ole">
            <mc:AlternateContent xmlns:mc="http://schemas.openxmlformats.org/markup-compatibility/2006">
              <mc:Choice xmlns:v="urn:schemas-microsoft-com:vml" Requires="v">
                <p:oleObj spid="_x0000_s14374" name="Equation" r:id="rId3" imgW="2692080" imgH="406080" progId="Equation.3">
                  <p:embed/>
                </p:oleObj>
              </mc:Choice>
              <mc:Fallback>
                <p:oleObj name="Equation" r:id="rId3" imgW="2692080" imgH="406080" progId="Equation.3">
                  <p:embed/>
                  <p:pic>
                    <p:nvPicPr>
                      <p:cNvPr id="157701" name="Object 5"/>
                      <p:cNvPicPr>
                        <a:picLocks noChangeAspect="1" noChangeArrowheads="1"/>
                      </p:cNvPicPr>
                      <p:nvPr/>
                    </p:nvPicPr>
                    <p:blipFill>
                      <a:blip r:embed="rId4"/>
                      <a:srcRect/>
                      <a:stretch>
                        <a:fillRect/>
                      </a:stretch>
                    </p:blipFill>
                    <p:spPr bwMode="auto">
                      <a:xfrm>
                        <a:off x="3402761" y="3212976"/>
                        <a:ext cx="5337175" cy="811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425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animEffect transition="in" filter="wipe(left)">
                                      <p:cBhvr>
                                        <p:cTn id="7" dur="500"/>
                                        <p:tgtEl>
                                          <p:spTgt spid="157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7699">
                                            <p:txEl>
                                              <p:pRg st="2" end="2"/>
                                            </p:txEl>
                                          </p:spTgt>
                                        </p:tgtEl>
                                        <p:attrNameLst>
                                          <p:attrName>style.visibility</p:attrName>
                                        </p:attrNameLst>
                                      </p:cBhvr>
                                      <p:to>
                                        <p:strVal val="visible"/>
                                      </p:to>
                                    </p:set>
                                    <p:animEffect transition="in" filter="wipe(left)">
                                      <p:cBhvr>
                                        <p:cTn id="12" dur="500"/>
                                        <p:tgtEl>
                                          <p:spTgt spid="1576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7701"/>
                                        </p:tgtEl>
                                        <p:attrNameLst>
                                          <p:attrName>style.visibility</p:attrName>
                                        </p:attrNameLst>
                                      </p:cBhvr>
                                      <p:to>
                                        <p:strVal val="visible"/>
                                      </p:to>
                                    </p:set>
                                    <p:animEffect transition="in" filter="dissolve">
                                      <p:cBhvr>
                                        <p:cTn id="17" dur="500"/>
                                        <p:tgtEl>
                                          <p:spTgt spid="15770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7699">
                                            <p:txEl>
                                              <p:pRg st="6" end="6"/>
                                            </p:txEl>
                                          </p:spTgt>
                                        </p:tgtEl>
                                        <p:attrNameLst>
                                          <p:attrName>style.visibility</p:attrName>
                                        </p:attrNameLst>
                                      </p:cBhvr>
                                      <p:to>
                                        <p:strVal val="visible"/>
                                      </p:to>
                                    </p:set>
                                    <p:animEffect transition="in" filter="wipe(left)">
                                      <p:cBhvr>
                                        <p:cTn id="22" dur="500"/>
                                        <p:tgtEl>
                                          <p:spTgt spid="1576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uiExpand="1" build="p" bldLvl="4"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pt-PT" dirty="0" err="1">
                <a:latin typeface="Arial" charset="0"/>
                <a:cs typeface="Arial" charset="0"/>
              </a:rPr>
              <a:t>Lundqvist-Korf</a:t>
            </a:r>
            <a:r>
              <a:rPr lang="pt-PT" dirty="0">
                <a:latin typeface="Arial" charset="0"/>
                <a:cs typeface="Arial" charset="0"/>
              </a:rPr>
              <a:t> </a:t>
            </a:r>
            <a:r>
              <a:rPr lang="pt-PT" dirty="0" err="1" smtClean="0">
                <a:latin typeface="Arial" charset="0"/>
                <a:cs typeface="Arial" charset="0"/>
              </a:rPr>
              <a:t>type</a:t>
            </a:r>
            <a:r>
              <a:rPr lang="pt-PT" dirty="0" smtClean="0">
                <a:latin typeface="Arial" charset="0"/>
                <a:cs typeface="Arial" charset="0"/>
              </a:rPr>
              <a:t> </a:t>
            </a:r>
            <a:r>
              <a:rPr lang="pt-PT" dirty="0" err="1" smtClean="0">
                <a:latin typeface="Arial" charset="0"/>
                <a:cs typeface="Arial" charset="0"/>
              </a:rPr>
              <a:t>functions</a:t>
            </a:r>
            <a:endParaRPr lang="en-GB" dirty="0">
              <a:latin typeface="Arial" charset="0"/>
              <a:cs typeface="Arial" charset="0"/>
            </a:endParaRPr>
          </a:p>
        </p:txBody>
      </p:sp>
      <p:sp>
        <p:nvSpPr>
          <p:cNvPr id="158723" name="Rectangle 3"/>
          <p:cNvSpPr>
            <a:spLocks noGrp="1" noChangeArrowheads="1"/>
          </p:cNvSpPr>
          <p:nvPr>
            <p:ph type="body" idx="1"/>
          </p:nvPr>
        </p:nvSpPr>
        <p:spPr/>
        <p:txBody>
          <a:bodyPr/>
          <a:lstStyle/>
          <a:p>
            <a:r>
              <a:rPr lang="pt-PT" b="1" dirty="0" smtClean="0">
                <a:latin typeface="+mj-lt"/>
                <a:cs typeface="Times New Roman" pitchFamily="18" charset="0"/>
              </a:rPr>
              <a:t>Integral form</a:t>
            </a:r>
            <a:r>
              <a:rPr lang="pt-PT" b="1" dirty="0" smtClean="0">
                <a:latin typeface="+mj-lt"/>
                <a:cs typeface="Arial" charset="0"/>
              </a:rPr>
              <a:t>:</a:t>
            </a:r>
            <a:endParaRPr lang="pt-PT" b="1" dirty="0">
              <a:latin typeface="+mj-lt"/>
              <a:cs typeface="Arial" charset="0"/>
            </a:endParaRPr>
          </a:p>
          <a:p>
            <a:endParaRPr lang="pt-PT" b="0" dirty="0">
              <a:latin typeface="+mj-lt"/>
              <a:cs typeface="Arial" charset="0"/>
            </a:endParaRPr>
          </a:p>
          <a:p>
            <a:pPr marL="457200" lvl="1" indent="0">
              <a:buNone/>
            </a:pPr>
            <a:endParaRPr lang="pt-PT" b="0" dirty="0" smtClean="0">
              <a:latin typeface="+mj-lt"/>
              <a:cs typeface="Times New Roman" pitchFamily="18" charset="0"/>
            </a:endParaRPr>
          </a:p>
          <a:p>
            <a:pPr lvl="1"/>
            <a:r>
              <a:rPr lang="pt-PT" sz="2200" b="1" dirty="0" smtClean="0">
                <a:solidFill>
                  <a:srgbClr val="009900"/>
                </a:solidFill>
                <a:latin typeface="+mj-lt"/>
                <a:cs typeface="Times New Roman" pitchFamily="18" charset="0"/>
              </a:rPr>
              <a:t>The </a:t>
            </a:r>
            <a:r>
              <a:rPr lang="pt-PT" sz="2200" b="1" i="1" dirty="0">
                <a:solidFill>
                  <a:srgbClr val="009900"/>
                </a:solidFill>
                <a:latin typeface="+mj-lt"/>
                <a:cs typeface="Times New Roman" pitchFamily="18" charset="0"/>
              </a:rPr>
              <a:t>A</a:t>
            </a:r>
            <a:r>
              <a:rPr lang="pt-PT" sz="2200" b="1" dirty="0">
                <a:solidFill>
                  <a:srgbClr val="009900"/>
                </a:solidFill>
                <a:latin typeface="+mj-lt"/>
                <a:cs typeface="Times New Roman" pitchFamily="18" charset="0"/>
              </a:rPr>
              <a:t> parameter is the assymptote</a:t>
            </a:r>
          </a:p>
          <a:p>
            <a:pPr lvl="1"/>
            <a:r>
              <a:rPr lang="pt-PT" sz="2200" b="1" dirty="0">
                <a:solidFill>
                  <a:srgbClr val="009900"/>
                </a:solidFill>
                <a:latin typeface="+mj-lt"/>
                <a:cs typeface="Times New Roman" pitchFamily="18" charset="0"/>
              </a:rPr>
              <a:t>The </a:t>
            </a:r>
            <a:r>
              <a:rPr lang="pt-PT" sz="2200" b="1" i="1" dirty="0">
                <a:solidFill>
                  <a:srgbClr val="009900"/>
                </a:solidFill>
                <a:latin typeface="+mj-lt"/>
                <a:cs typeface="Times New Roman" pitchFamily="18" charset="0"/>
              </a:rPr>
              <a:t>k</a:t>
            </a:r>
            <a:r>
              <a:rPr lang="pt-PT" sz="2200" b="1" dirty="0">
                <a:solidFill>
                  <a:srgbClr val="009900"/>
                </a:solidFill>
                <a:latin typeface="+mj-lt"/>
                <a:cs typeface="Times New Roman" pitchFamily="18" charset="0"/>
              </a:rPr>
              <a:t> and </a:t>
            </a:r>
            <a:r>
              <a:rPr lang="pt-PT" sz="2200" b="1" i="1" dirty="0" smtClean="0">
                <a:solidFill>
                  <a:srgbClr val="009900"/>
                </a:solidFill>
                <a:latin typeface="+mj-lt"/>
                <a:cs typeface="Times New Roman" pitchFamily="18" charset="0"/>
              </a:rPr>
              <a:t>m</a:t>
            </a:r>
            <a:r>
              <a:rPr lang="pt-PT" sz="2200" b="1" dirty="0" smtClean="0">
                <a:solidFill>
                  <a:srgbClr val="009900"/>
                </a:solidFill>
                <a:latin typeface="+mj-lt"/>
                <a:cs typeface="Times New Roman" pitchFamily="18" charset="0"/>
              </a:rPr>
              <a:t> </a:t>
            </a:r>
            <a:r>
              <a:rPr lang="pt-PT" sz="2200" b="1" dirty="0">
                <a:solidFill>
                  <a:srgbClr val="009900"/>
                </a:solidFill>
                <a:latin typeface="+mj-lt"/>
                <a:cs typeface="Times New Roman" pitchFamily="18" charset="0"/>
              </a:rPr>
              <a:t>parameters are </a:t>
            </a:r>
            <a:r>
              <a:rPr lang="pt-PT" sz="2200" b="1" dirty="0" smtClean="0">
                <a:solidFill>
                  <a:srgbClr val="009900"/>
                </a:solidFill>
                <a:latin typeface="+mj-lt"/>
                <a:cs typeface="Times New Roman" pitchFamily="18" charset="0"/>
              </a:rPr>
              <a:t>growth rate and shape </a:t>
            </a:r>
            <a:r>
              <a:rPr lang="pt-PT" sz="2200" b="1" dirty="0" err="1">
                <a:solidFill>
                  <a:srgbClr val="009900"/>
                </a:solidFill>
                <a:latin typeface="+mj-lt"/>
                <a:cs typeface="Times New Roman" pitchFamily="18" charset="0"/>
              </a:rPr>
              <a:t>parameters</a:t>
            </a:r>
            <a:r>
              <a:rPr lang="pt-PT" sz="2200" b="1" dirty="0" smtClean="0">
                <a:solidFill>
                  <a:srgbClr val="009900"/>
                </a:solidFill>
                <a:latin typeface="+mj-lt"/>
                <a:cs typeface="Times New Roman" pitchFamily="18" charset="0"/>
              </a:rPr>
              <a:t>:</a:t>
            </a:r>
          </a:p>
          <a:p>
            <a:pPr lvl="1"/>
            <a:endParaRPr lang="pt-PT" sz="800" b="1" dirty="0">
              <a:solidFill>
                <a:srgbClr val="009900"/>
              </a:solidFill>
              <a:latin typeface="+mj-lt"/>
              <a:cs typeface="Times New Roman" pitchFamily="18" charset="0"/>
            </a:endParaRPr>
          </a:p>
          <a:p>
            <a:pPr lvl="2">
              <a:spcBef>
                <a:spcPct val="50000"/>
              </a:spcBef>
              <a:buClr>
                <a:srgbClr val="663300"/>
              </a:buClr>
              <a:buSzPct val="80000"/>
            </a:pPr>
            <a:r>
              <a:rPr lang="pt-PT" b="1" i="1" dirty="0">
                <a:solidFill>
                  <a:srgbClr val="009900"/>
                </a:solidFill>
                <a:latin typeface="+mj-lt"/>
                <a:cs typeface="Times New Roman" pitchFamily="18" charset="0"/>
              </a:rPr>
              <a:t>k</a:t>
            </a:r>
            <a:r>
              <a:rPr lang="pt-PT" b="1" dirty="0">
                <a:solidFill>
                  <a:srgbClr val="009900"/>
                </a:solidFill>
                <a:latin typeface="+mj-lt"/>
                <a:cs typeface="Times New Roman" pitchFamily="18" charset="0"/>
              </a:rPr>
              <a:t> is inversely related with the growth rate</a:t>
            </a:r>
            <a:endParaRPr lang="pt-PT" b="1" dirty="0">
              <a:solidFill>
                <a:srgbClr val="009900"/>
              </a:solidFill>
              <a:latin typeface="+mj-lt"/>
              <a:cs typeface="Arial" charset="0"/>
            </a:endParaRPr>
          </a:p>
          <a:p>
            <a:pPr lvl="2">
              <a:spcBef>
                <a:spcPct val="50000"/>
              </a:spcBef>
              <a:buClr>
                <a:srgbClr val="663300"/>
              </a:buClr>
              <a:buSzPct val="80000"/>
            </a:pPr>
            <a:r>
              <a:rPr lang="pt-PT" b="1" i="1" dirty="0">
                <a:solidFill>
                  <a:srgbClr val="009900"/>
                </a:solidFill>
                <a:latin typeface="+mj-lt"/>
                <a:cs typeface="Arial" charset="0"/>
              </a:rPr>
              <a:t>m</a:t>
            </a:r>
            <a:r>
              <a:rPr lang="pt-PT" b="1" dirty="0" smtClean="0">
                <a:solidFill>
                  <a:srgbClr val="009900"/>
                </a:solidFill>
                <a:latin typeface="+mj-lt"/>
                <a:cs typeface="Arial" charset="0"/>
              </a:rPr>
              <a:t> </a:t>
            </a:r>
            <a:r>
              <a:rPr lang="pt-PT" b="1" dirty="0">
                <a:solidFill>
                  <a:srgbClr val="009900"/>
                </a:solidFill>
                <a:latin typeface="+mj-lt"/>
                <a:cs typeface="Arial" charset="0"/>
              </a:rPr>
              <a:t>influences the age at which the inflexion point occurs</a:t>
            </a:r>
          </a:p>
          <a:p>
            <a:pPr lvl="1"/>
            <a:endParaRPr lang="en-GB" b="0" dirty="0">
              <a:latin typeface="+mj-lt"/>
              <a:cs typeface="Arial" charset="0"/>
            </a:endParaRPr>
          </a:p>
          <a:p>
            <a:endParaRPr lang="en-GB" b="0" dirty="0">
              <a:latin typeface="+mj-lt"/>
            </a:endParaRPr>
          </a:p>
        </p:txBody>
      </p:sp>
      <p:graphicFrame>
        <p:nvGraphicFramePr>
          <p:cNvPr id="158728" name="Object 8"/>
          <p:cNvGraphicFramePr>
            <a:graphicFrameLocks noChangeAspect="1"/>
          </p:cNvGraphicFramePr>
          <p:nvPr>
            <p:extLst>
              <p:ext uri="{D42A27DB-BD31-4B8C-83A1-F6EECF244321}">
                <p14:modId xmlns:p14="http://schemas.microsoft.com/office/powerpoint/2010/main" val="617862639"/>
              </p:ext>
            </p:extLst>
          </p:nvPr>
        </p:nvGraphicFramePr>
        <p:xfrm>
          <a:off x="3791744" y="1772816"/>
          <a:ext cx="1512168" cy="758174"/>
        </p:xfrm>
        <a:graphic>
          <a:graphicData uri="http://schemas.openxmlformats.org/presentationml/2006/ole">
            <mc:AlternateContent xmlns:mc="http://schemas.openxmlformats.org/markup-compatibility/2006">
              <mc:Choice xmlns:v="urn:schemas-microsoft-com:vml" Requires="v">
                <p:oleObj spid="_x0000_s15398" name="Equation" r:id="rId3" imgW="850680" imgH="431640" progId="Equation.3">
                  <p:embed/>
                </p:oleObj>
              </mc:Choice>
              <mc:Fallback>
                <p:oleObj name="Equation" r:id="rId3" imgW="850680" imgH="431640" progId="Equation.3">
                  <p:embed/>
                  <p:pic>
                    <p:nvPicPr>
                      <p:cNvPr id="158728"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1744" y="1772816"/>
                        <a:ext cx="1512168" cy="758174"/>
                      </a:xfrm>
                      <a:prstGeom prst="rect">
                        <a:avLst/>
                      </a:prstGeom>
                      <a:noFill/>
                      <a:extLst/>
                    </p:spPr>
                  </p:pic>
                </p:oleObj>
              </mc:Fallback>
            </mc:AlternateContent>
          </a:graphicData>
        </a:graphic>
      </p:graphicFrame>
    </p:spTree>
    <p:extLst>
      <p:ext uri="{BB962C8B-B14F-4D97-AF65-F5344CB8AC3E}">
        <p14:creationId xmlns:p14="http://schemas.microsoft.com/office/powerpoint/2010/main" val="405067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8723">
                                            <p:txEl>
                                              <p:pRg st="0" end="0"/>
                                            </p:txEl>
                                          </p:spTgt>
                                        </p:tgtEl>
                                        <p:attrNameLst>
                                          <p:attrName>style.visibility</p:attrName>
                                        </p:attrNameLst>
                                      </p:cBhvr>
                                      <p:to>
                                        <p:strVal val="visible"/>
                                      </p:to>
                                    </p:set>
                                    <p:animEffect transition="in" filter="wipe(left)">
                                      <p:cBhvr>
                                        <p:cTn id="7" dur="500"/>
                                        <p:tgtEl>
                                          <p:spTgt spid="158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8728"/>
                                        </p:tgtEl>
                                        <p:attrNameLst>
                                          <p:attrName>style.visibility</p:attrName>
                                        </p:attrNameLst>
                                      </p:cBhvr>
                                      <p:to>
                                        <p:strVal val="visible"/>
                                      </p:to>
                                    </p:set>
                                    <p:animEffect transition="in" filter="dissolve">
                                      <p:cBhvr>
                                        <p:cTn id="12" dur="500"/>
                                        <p:tgtEl>
                                          <p:spTgt spid="1587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8723">
                                            <p:txEl>
                                              <p:pRg st="3" end="3"/>
                                            </p:txEl>
                                          </p:spTgt>
                                        </p:tgtEl>
                                        <p:attrNameLst>
                                          <p:attrName>style.visibility</p:attrName>
                                        </p:attrNameLst>
                                      </p:cBhvr>
                                      <p:to>
                                        <p:strVal val="visible"/>
                                      </p:to>
                                    </p:set>
                                    <p:animEffect transition="in" filter="wipe(left)">
                                      <p:cBhvr>
                                        <p:cTn id="17" dur="500"/>
                                        <p:tgtEl>
                                          <p:spTgt spid="1587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8723">
                                            <p:txEl>
                                              <p:pRg st="4" end="4"/>
                                            </p:txEl>
                                          </p:spTgt>
                                        </p:tgtEl>
                                        <p:attrNameLst>
                                          <p:attrName>style.visibility</p:attrName>
                                        </p:attrNameLst>
                                      </p:cBhvr>
                                      <p:to>
                                        <p:strVal val="visible"/>
                                      </p:to>
                                    </p:set>
                                    <p:animEffect transition="in" filter="wipe(left)">
                                      <p:cBhvr>
                                        <p:cTn id="22" dur="500"/>
                                        <p:tgtEl>
                                          <p:spTgt spid="1587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8723">
                                            <p:txEl>
                                              <p:pRg st="6" end="6"/>
                                            </p:txEl>
                                          </p:spTgt>
                                        </p:tgtEl>
                                        <p:attrNameLst>
                                          <p:attrName>style.visibility</p:attrName>
                                        </p:attrNameLst>
                                      </p:cBhvr>
                                      <p:to>
                                        <p:strVal val="visible"/>
                                      </p:to>
                                    </p:set>
                                    <p:animEffect transition="in" filter="wipe(left)">
                                      <p:cBhvr>
                                        <p:cTn id="27" dur="500"/>
                                        <p:tgtEl>
                                          <p:spTgt spid="15872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8723">
                                            <p:txEl>
                                              <p:pRg st="7" end="7"/>
                                            </p:txEl>
                                          </p:spTgt>
                                        </p:tgtEl>
                                        <p:attrNameLst>
                                          <p:attrName>style.visibility</p:attrName>
                                        </p:attrNameLst>
                                      </p:cBhvr>
                                      <p:to>
                                        <p:strVal val="visible"/>
                                      </p:to>
                                    </p:set>
                                    <p:animEffect transition="in" filter="wipe(left)">
                                      <p:cBhvr>
                                        <p:cTn id="32" dur="500"/>
                                        <p:tgtEl>
                                          <p:spTgt spid="1587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uiExpand="1" build="p" bldLvl="4"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GB" dirty="0" smtClean="0"/>
              <a:t>Outline</a:t>
            </a:r>
            <a:endParaRPr lang="en-US" dirty="0"/>
          </a:p>
        </p:txBody>
      </p:sp>
      <p:sp>
        <p:nvSpPr>
          <p:cNvPr id="118787" name="Rectangle 3"/>
          <p:cNvSpPr>
            <a:spLocks noGrp="1" noChangeArrowheads="1"/>
          </p:cNvSpPr>
          <p:nvPr>
            <p:ph type="body" idx="1"/>
          </p:nvPr>
        </p:nvSpPr>
        <p:spPr/>
        <p:txBody>
          <a:bodyPr>
            <a:normAutofit lnSpcReduction="10000"/>
          </a:bodyPr>
          <a:lstStyle/>
          <a:p>
            <a:pPr>
              <a:buClr>
                <a:srgbClr val="008000"/>
              </a:buClr>
            </a:pPr>
            <a:r>
              <a:rPr lang="en-GB" dirty="0" err="1" smtClean="0"/>
              <a:t>Allometric</a:t>
            </a:r>
            <a:r>
              <a:rPr lang="en-GB" dirty="0" smtClean="0"/>
              <a:t> relationships/equations</a:t>
            </a:r>
          </a:p>
          <a:p>
            <a:pPr>
              <a:buClr>
                <a:srgbClr val="008000"/>
              </a:buClr>
            </a:pPr>
            <a:r>
              <a:rPr lang="en-GB" dirty="0" smtClean="0"/>
              <a:t>Growth functions</a:t>
            </a:r>
            <a:endParaRPr lang="en-GB" dirty="0"/>
          </a:p>
          <a:p>
            <a:r>
              <a:rPr lang="en-GB" dirty="0"/>
              <a:t>Theoretical growth </a:t>
            </a:r>
            <a:r>
              <a:rPr lang="en-GB" dirty="0" smtClean="0"/>
              <a:t>functions</a:t>
            </a:r>
          </a:p>
          <a:p>
            <a:pPr lvl="1"/>
            <a:r>
              <a:rPr lang="pt-PT" dirty="0" err="1">
                <a:latin typeface="Arial" charset="0"/>
                <a:cs typeface="Arial" charset="0"/>
              </a:rPr>
              <a:t>Lundqvist-Korf</a:t>
            </a:r>
            <a:r>
              <a:rPr lang="pt-PT" dirty="0">
                <a:latin typeface="Arial" charset="0"/>
                <a:cs typeface="Arial" charset="0"/>
              </a:rPr>
              <a:t> </a:t>
            </a:r>
            <a:r>
              <a:rPr lang="pt-PT" dirty="0" err="1">
                <a:latin typeface="Arial" charset="0"/>
                <a:cs typeface="Arial" charset="0"/>
              </a:rPr>
              <a:t>type</a:t>
            </a:r>
            <a:r>
              <a:rPr lang="pt-PT" dirty="0">
                <a:latin typeface="Arial" charset="0"/>
                <a:cs typeface="Arial" charset="0"/>
              </a:rPr>
              <a:t> </a:t>
            </a:r>
            <a:r>
              <a:rPr lang="pt-PT" dirty="0" err="1" smtClean="0">
                <a:latin typeface="Arial" charset="0"/>
                <a:cs typeface="Arial" charset="0"/>
              </a:rPr>
              <a:t>functions</a:t>
            </a:r>
            <a:endParaRPr lang="pt-PT" dirty="0" smtClean="0">
              <a:latin typeface="Arial" charset="0"/>
              <a:cs typeface="Arial" charset="0"/>
            </a:endParaRPr>
          </a:p>
          <a:p>
            <a:pPr lvl="1"/>
            <a:r>
              <a:rPr lang="pt-PT" dirty="0" err="1"/>
              <a:t>Richards</a:t>
            </a:r>
            <a:r>
              <a:rPr lang="pt-PT" dirty="0"/>
              <a:t> </a:t>
            </a:r>
            <a:r>
              <a:rPr lang="pt-PT" dirty="0" err="1"/>
              <a:t>type</a:t>
            </a:r>
            <a:r>
              <a:rPr lang="pt-PT" dirty="0"/>
              <a:t> </a:t>
            </a:r>
            <a:r>
              <a:rPr lang="pt-PT" dirty="0" err="1" smtClean="0"/>
              <a:t>functions</a:t>
            </a:r>
            <a:endParaRPr lang="pt-PT" dirty="0" smtClean="0"/>
          </a:p>
          <a:p>
            <a:pPr lvl="1"/>
            <a:r>
              <a:rPr lang="pt-PT" dirty="0" err="1"/>
              <a:t>Hossfeld</a:t>
            </a:r>
            <a:r>
              <a:rPr lang="pt-PT" dirty="0"/>
              <a:t> IV </a:t>
            </a:r>
            <a:r>
              <a:rPr lang="pt-PT" dirty="0" err="1" smtClean="0"/>
              <a:t>function</a:t>
            </a:r>
            <a:endParaRPr lang="pt-PT" dirty="0" smtClean="0"/>
          </a:p>
          <a:p>
            <a:pPr lvl="2"/>
            <a:r>
              <a:rPr lang="pt-PT" dirty="0" err="1"/>
              <a:t>McDill</a:t>
            </a:r>
            <a:r>
              <a:rPr lang="pt-PT" dirty="0"/>
              <a:t>-Amateis </a:t>
            </a:r>
            <a:r>
              <a:rPr lang="pt-PT" dirty="0" err="1" smtClean="0"/>
              <a:t>function</a:t>
            </a:r>
            <a:endParaRPr lang="pt-PT" dirty="0" smtClean="0"/>
          </a:p>
          <a:p>
            <a:r>
              <a:rPr lang="en-US" dirty="0" smtClean="0">
                <a:hlinkClick r:id="rId2" action="ppaction://hlinksldjump"/>
              </a:rPr>
              <a:t>Simultaneous </a:t>
            </a:r>
            <a:r>
              <a:rPr lang="en-US" dirty="0">
                <a:hlinkClick r:id="rId2" action="ppaction://hlinksldjump"/>
              </a:rPr>
              <a:t>modeling of several individuals </a:t>
            </a:r>
            <a:r>
              <a:rPr lang="en-US" dirty="0"/>
              <a:t>(trees or stands)</a:t>
            </a:r>
          </a:p>
          <a:p>
            <a:r>
              <a:rPr lang="pt-PT" dirty="0" err="1" smtClean="0"/>
              <a:t>Formulating</a:t>
            </a:r>
            <a:r>
              <a:rPr lang="pt-PT" dirty="0" smtClean="0"/>
              <a:t> </a:t>
            </a:r>
            <a:r>
              <a:rPr lang="pt-PT" dirty="0" err="1"/>
              <a:t>growth</a:t>
            </a:r>
            <a:r>
              <a:rPr lang="pt-PT" dirty="0"/>
              <a:t> </a:t>
            </a:r>
            <a:r>
              <a:rPr lang="pt-PT" dirty="0" err="1"/>
              <a:t>functions</a:t>
            </a:r>
            <a:r>
              <a:rPr lang="pt-PT" dirty="0"/>
              <a:t> </a:t>
            </a:r>
            <a:r>
              <a:rPr lang="pt-PT" dirty="0" err="1"/>
              <a:t>without</a:t>
            </a:r>
            <a:r>
              <a:rPr lang="pt-PT" dirty="0"/>
              <a:t> age </a:t>
            </a:r>
            <a:r>
              <a:rPr lang="pt-PT" dirty="0" err="1"/>
              <a:t>explicit</a:t>
            </a:r>
            <a:endParaRPr lang="en-US" dirty="0"/>
          </a:p>
          <a:p>
            <a:endParaRPr lang="pt-PT" dirty="0" smtClean="0">
              <a:latin typeface="Arial" charset="0"/>
              <a:cs typeface="Arial" charset="0"/>
            </a:endParaRPr>
          </a:p>
          <a:p>
            <a:endParaRPr lang="pt-PT" dirty="0">
              <a:latin typeface="Arial" charset="0"/>
              <a:cs typeface="Arial" charset="0"/>
            </a:endParaRPr>
          </a:p>
          <a:p>
            <a:pPr>
              <a:buClr>
                <a:srgbClr val="008000"/>
              </a:buClr>
            </a:pPr>
            <a:endParaRPr lang="en-GB" sz="2200" dirty="0"/>
          </a:p>
        </p:txBody>
      </p:sp>
    </p:spTree>
    <p:extLst>
      <p:ext uri="{BB962C8B-B14F-4D97-AF65-F5344CB8AC3E}">
        <p14:creationId xmlns:p14="http://schemas.microsoft.com/office/powerpoint/2010/main" val="4857223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Effect transition="in" filter="wipe(left)">
                                      <p:cBhvr>
                                        <p:cTn id="7" dur="500"/>
                                        <p:tgtEl>
                                          <p:spTgt spid="1187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8787">
                                            <p:txEl>
                                              <p:pRg st="1" end="1"/>
                                            </p:txEl>
                                          </p:spTgt>
                                        </p:tgtEl>
                                        <p:attrNameLst>
                                          <p:attrName>style.visibility</p:attrName>
                                        </p:attrNameLst>
                                      </p:cBhvr>
                                      <p:to>
                                        <p:strVal val="visible"/>
                                      </p:to>
                                    </p:set>
                                    <p:animEffect transition="in" filter="wipe(left)">
                                      <p:cBhvr>
                                        <p:cTn id="12" dur="500"/>
                                        <p:tgtEl>
                                          <p:spTgt spid="1187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8787">
                                            <p:txEl>
                                              <p:pRg st="2" end="2"/>
                                            </p:txEl>
                                          </p:spTgt>
                                        </p:tgtEl>
                                        <p:attrNameLst>
                                          <p:attrName>style.visibility</p:attrName>
                                        </p:attrNameLst>
                                      </p:cBhvr>
                                      <p:to>
                                        <p:strVal val="visible"/>
                                      </p:to>
                                    </p:set>
                                    <p:animEffect transition="in" filter="wipe(left)">
                                      <p:cBhvr>
                                        <p:cTn id="17" dur="500"/>
                                        <p:tgtEl>
                                          <p:spTgt spid="1187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8787">
                                            <p:txEl>
                                              <p:pRg st="3" end="3"/>
                                            </p:txEl>
                                          </p:spTgt>
                                        </p:tgtEl>
                                        <p:attrNameLst>
                                          <p:attrName>style.visibility</p:attrName>
                                        </p:attrNameLst>
                                      </p:cBhvr>
                                      <p:to>
                                        <p:strVal val="visible"/>
                                      </p:to>
                                    </p:set>
                                    <p:animEffect transition="in" filter="wipe(left)">
                                      <p:cBhvr>
                                        <p:cTn id="22" dur="500"/>
                                        <p:tgtEl>
                                          <p:spTgt spid="1187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8787">
                                            <p:txEl>
                                              <p:pRg st="4" end="4"/>
                                            </p:txEl>
                                          </p:spTgt>
                                        </p:tgtEl>
                                        <p:attrNameLst>
                                          <p:attrName>style.visibility</p:attrName>
                                        </p:attrNameLst>
                                      </p:cBhvr>
                                      <p:to>
                                        <p:strVal val="visible"/>
                                      </p:to>
                                    </p:set>
                                    <p:animEffect transition="in" filter="wipe(left)">
                                      <p:cBhvr>
                                        <p:cTn id="27" dur="500"/>
                                        <p:tgtEl>
                                          <p:spTgt spid="1187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8787">
                                            <p:txEl>
                                              <p:pRg st="5" end="5"/>
                                            </p:txEl>
                                          </p:spTgt>
                                        </p:tgtEl>
                                        <p:attrNameLst>
                                          <p:attrName>style.visibility</p:attrName>
                                        </p:attrNameLst>
                                      </p:cBhvr>
                                      <p:to>
                                        <p:strVal val="visible"/>
                                      </p:to>
                                    </p:set>
                                    <p:animEffect transition="in" filter="wipe(left)">
                                      <p:cBhvr>
                                        <p:cTn id="32" dur="500"/>
                                        <p:tgtEl>
                                          <p:spTgt spid="11878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8787">
                                            <p:txEl>
                                              <p:pRg st="6" end="6"/>
                                            </p:txEl>
                                          </p:spTgt>
                                        </p:tgtEl>
                                        <p:attrNameLst>
                                          <p:attrName>style.visibility</p:attrName>
                                        </p:attrNameLst>
                                      </p:cBhvr>
                                      <p:to>
                                        <p:strVal val="visible"/>
                                      </p:to>
                                    </p:set>
                                    <p:animEffect transition="in" filter="wipe(left)">
                                      <p:cBhvr>
                                        <p:cTn id="37" dur="500"/>
                                        <p:tgtEl>
                                          <p:spTgt spid="11878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8787">
                                            <p:txEl>
                                              <p:pRg st="7" end="7"/>
                                            </p:txEl>
                                          </p:spTgt>
                                        </p:tgtEl>
                                        <p:attrNameLst>
                                          <p:attrName>style.visibility</p:attrName>
                                        </p:attrNameLst>
                                      </p:cBhvr>
                                      <p:to>
                                        <p:strVal val="visible"/>
                                      </p:to>
                                    </p:set>
                                    <p:animEffect transition="in" filter="wipe(left)">
                                      <p:cBhvr>
                                        <p:cTn id="42" dur="500"/>
                                        <p:tgtEl>
                                          <p:spTgt spid="11878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18787">
                                            <p:txEl>
                                              <p:pRg st="8" end="8"/>
                                            </p:txEl>
                                          </p:spTgt>
                                        </p:tgtEl>
                                        <p:attrNameLst>
                                          <p:attrName>style.visibility</p:attrName>
                                        </p:attrNameLst>
                                      </p:cBhvr>
                                      <p:to>
                                        <p:strVal val="visible"/>
                                      </p:to>
                                    </p:set>
                                    <p:animEffect transition="in" filter="wipe(left)">
                                      <p:cBhvr>
                                        <p:cTn id="47" dur="500"/>
                                        <p:tgtEl>
                                          <p:spTgt spid="1187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2692"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013" b="4546"/>
          <a:stretch/>
        </p:blipFill>
        <p:spPr bwMode="auto">
          <a:xfrm>
            <a:off x="4151784" y="476672"/>
            <a:ext cx="6560992"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31504" y="323946"/>
            <a:ext cx="2304080" cy="1077218"/>
          </a:xfrm>
          <a:prstGeom prst="rect">
            <a:avLst/>
          </a:prstGeom>
          <a:solidFill>
            <a:schemeClr val="bg1"/>
          </a:solidFill>
        </p:spPr>
        <p:txBody>
          <a:bodyPr wrap="square" rtlCol="0">
            <a:spAutoFit/>
          </a:bodyPr>
          <a:lstStyle/>
          <a:p>
            <a:r>
              <a:rPr lang="pt-PT" sz="2400" b="1" dirty="0" err="1" smtClean="0"/>
              <a:t>Lundqvist-Korf</a:t>
            </a:r>
            <a:r>
              <a:rPr lang="pt-PT" sz="2400" b="1" dirty="0" smtClean="0"/>
              <a:t> </a:t>
            </a:r>
            <a:r>
              <a:rPr lang="pt-PT" sz="2400" b="1" dirty="0" err="1"/>
              <a:t>type</a:t>
            </a:r>
            <a:r>
              <a:rPr lang="pt-PT" sz="2400" b="1" dirty="0"/>
              <a:t> </a:t>
            </a:r>
            <a:r>
              <a:rPr lang="pt-PT" sz="2400" b="1" dirty="0" err="1"/>
              <a:t>functions</a:t>
            </a:r>
            <a:endParaRPr lang="pt-PT" sz="2400" b="1" dirty="0"/>
          </a:p>
          <a:p>
            <a:endParaRPr lang="pt-PT" sz="800" b="1" dirty="0">
              <a:solidFill>
                <a:schemeClr val="accent6">
                  <a:lumMod val="50000"/>
                </a:schemeClr>
              </a:solidFill>
            </a:endParaRPr>
          </a:p>
          <a:p>
            <a:endParaRPr lang="pt-PT" sz="800" b="1" dirty="0"/>
          </a:p>
        </p:txBody>
      </p:sp>
    </p:spTree>
    <p:extLst>
      <p:ext uri="{BB962C8B-B14F-4D97-AF65-F5344CB8AC3E}">
        <p14:creationId xmlns:p14="http://schemas.microsoft.com/office/powerpoint/2010/main" val="35428974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 name="Group 2"/>
          <p:cNvGrpSpPr/>
          <p:nvPr/>
        </p:nvGrpSpPr>
        <p:grpSpPr>
          <a:xfrm>
            <a:off x="4583832" y="298650"/>
            <a:ext cx="6336705" cy="6281515"/>
            <a:chOff x="2555775" y="323945"/>
            <a:chExt cx="6336705" cy="6281515"/>
          </a:xfrm>
        </p:grpSpPr>
        <p:pic>
          <p:nvPicPr>
            <p:cNvPr id="2437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5" y="323945"/>
              <a:ext cx="6336704" cy="3321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37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3573016"/>
              <a:ext cx="6336704" cy="3032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TextBox 5"/>
          <p:cNvSpPr txBox="1"/>
          <p:nvPr/>
        </p:nvSpPr>
        <p:spPr>
          <a:xfrm>
            <a:off x="1631504" y="323946"/>
            <a:ext cx="2304080" cy="1815882"/>
          </a:xfrm>
          <a:prstGeom prst="rect">
            <a:avLst/>
          </a:prstGeom>
          <a:solidFill>
            <a:schemeClr val="bg1"/>
          </a:solidFill>
        </p:spPr>
        <p:txBody>
          <a:bodyPr wrap="square" rtlCol="0">
            <a:spAutoFit/>
          </a:bodyPr>
          <a:lstStyle/>
          <a:p>
            <a:r>
              <a:rPr lang="pt-PT" sz="2400" b="1" dirty="0" err="1" smtClean="0"/>
              <a:t>Lundqvist-Korf</a:t>
            </a:r>
            <a:r>
              <a:rPr lang="pt-PT" sz="2400" b="1" dirty="0" smtClean="0"/>
              <a:t> </a:t>
            </a:r>
            <a:r>
              <a:rPr lang="pt-PT" sz="2400" b="1" dirty="0" err="1"/>
              <a:t>type</a:t>
            </a:r>
            <a:r>
              <a:rPr lang="pt-PT" sz="2400" b="1" dirty="0"/>
              <a:t> </a:t>
            </a:r>
            <a:r>
              <a:rPr lang="pt-PT" sz="2400" b="1" dirty="0" err="1"/>
              <a:t>functions</a:t>
            </a:r>
            <a:endParaRPr lang="pt-PT" sz="2400" b="1" dirty="0"/>
          </a:p>
          <a:p>
            <a:endParaRPr lang="pt-PT" sz="800" b="1" dirty="0">
              <a:solidFill>
                <a:schemeClr val="accent6">
                  <a:lumMod val="50000"/>
                </a:schemeClr>
              </a:solidFill>
            </a:endParaRPr>
          </a:p>
          <a:p>
            <a:endParaRPr lang="pt-PT" sz="800" b="1" dirty="0"/>
          </a:p>
          <a:p>
            <a:r>
              <a:rPr lang="pt-PT" sz="2400" dirty="0">
                <a:solidFill>
                  <a:srgbClr val="009900"/>
                </a:solidFill>
              </a:rPr>
              <a:t>Location of the inflection point</a:t>
            </a:r>
          </a:p>
        </p:txBody>
      </p:sp>
    </p:spTree>
    <p:extLst>
      <p:ext uri="{BB962C8B-B14F-4D97-AF65-F5344CB8AC3E}">
        <p14:creationId xmlns:p14="http://schemas.microsoft.com/office/powerpoint/2010/main" val="25669165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pt-PT" dirty="0" err="1"/>
              <a:t>Richards</a:t>
            </a:r>
            <a:r>
              <a:rPr lang="pt-PT" dirty="0"/>
              <a:t> </a:t>
            </a:r>
            <a:r>
              <a:rPr lang="pt-PT" dirty="0" err="1" smtClean="0"/>
              <a:t>type</a:t>
            </a:r>
            <a:r>
              <a:rPr lang="pt-PT" dirty="0" smtClean="0"/>
              <a:t> </a:t>
            </a:r>
            <a:r>
              <a:rPr lang="pt-PT" dirty="0" err="1" smtClean="0"/>
              <a:t>functions</a:t>
            </a:r>
            <a:endParaRPr lang="en-GB" dirty="0"/>
          </a:p>
        </p:txBody>
      </p:sp>
      <p:sp>
        <p:nvSpPr>
          <p:cNvPr id="168963" name="Rectangle 3"/>
          <p:cNvSpPr>
            <a:spLocks noGrp="1" noChangeArrowheads="1"/>
          </p:cNvSpPr>
          <p:nvPr>
            <p:ph type="body" idx="1"/>
          </p:nvPr>
        </p:nvSpPr>
        <p:spPr/>
        <p:txBody>
          <a:bodyPr/>
          <a:lstStyle/>
          <a:p>
            <a:r>
              <a:rPr lang="pt-PT" b="1" dirty="0" err="1" smtClean="0">
                <a:latin typeface="+mj-lt"/>
                <a:cs typeface="Arial" charset="0"/>
              </a:rPr>
              <a:t>Differential</a:t>
            </a:r>
            <a:r>
              <a:rPr lang="pt-PT" b="1" dirty="0" smtClean="0">
                <a:latin typeface="+mj-lt"/>
                <a:cs typeface="Arial" charset="0"/>
              </a:rPr>
              <a:t> </a:t>
            </a:r>
            <a:r>
              <a:rPr lang="pt-PT" b="1" dirty="0" err="1" smtClean="0">
                <a:latin typeface="+mj-lt"/>
                <a:cs typeface="Arial" charset="0"/>
              </a:rPr>
              <a:t>form</a:t>
            </a:r>
            <a:r>
              <a:rPr lang="pt-PT" b="1" dirty="0" smtClean="0">
                <a:latin typeface="+mj-lt"/>
                <a:cs typeface="Arial" charset="0"/>
              </a:rPr>
              <a:t> </a:t>
            </a:r>
            <a:r>
              <a:rPr lang="pt-PT" b="1" dirty="0" err="1" smtClean="0">
                <a:latin typeface="+mj-lt"/>
                <a:cs typeface="Arial" charset="0"/>
              </a:rPr>
              <a:t>based</a:t>
            </a:r>
            <a:r>
              <a:rPr lang="pt-PT" b="1" dirty="0" smtClean="0">
                <a:latin typeface="+mj-lt"/>
                <a:cs typeface="Arial" charset="0"/>
              </a:rPr>
              <a:t> </a:t>
            </a:r>
            <a:r>
              <a:rPr lang="pt-PT" b="1" dirty="0" err="1" smtClean="0">
                <a:latin typeface="+mj-lt"/>
                <a:cs typeface="Arial" charset="0"/>
              </a:rPr>
              <a:t>on</a:t>
            </a:r>
            <a:r>
              <a:rPr lang="pt-PT" b="1" dirty="0" smtClean="0">
                <a:latin typeface="+mj-lt"/>
                <a:cs typeface="Arial" charset="0"/>
              </a:rPr>
              <a:t> </a:t>
            </a:r>
            <a:r>
              <a:rPr lang="pt-PT" b="1" dirty="0" err="1" smtClean="0">
                <a:latin typeface="+mj-lt"/>
                <a:cs typeface="Arial" charset="0"/>
              </a:rPr>
              <a:t>the</a:t>
            </a:r>
            <a:r>
              <a:rPr lang="pt-PT" b="1" dirty="0" smtClean="0">
                <a:latin typeface="+mj-lt"/>
                <a:cs typeface="Arial" charset="0"/>
              </a:rPr>
              <a:t> </a:t>
            </a:r>
            <a:r>
              <a:rPr lang="pt-PT" b="1" dirty="0" err="1" smtClean="0">
                <a:latin typeface="+mj-lt"/>
                <a:cs typeface="Arial" charset="0"/>
              </a:rPr>
              <a:t>hypothesis</a:t>
            </a:r>
            <a:r>
              <a:rPr lang="pt-PT" b="1" dirty="0" smtClean="0">
                <a:latin typeface="+mj-lt"/>
                <a:cs typeface="Arial" charset="0"/>
              </a:rPr>
              <a:t> </a:t>
            </a:r>
            <a:r>
              <a:rPr lang="pt-PT" b="1" dirty="0" err="1" smtClean="0">
                <a:latin typeface="+mj-lt"/>
                <a:cs typeface="Arial" charset="0"/>
              </a:rPr>
              <a:t>that</a:t>
            </a:r>
            <a:r>
              <a:rPr lang="pt-PT" b="1" dirty="0" smtClean="0">
                <a:latin typeface="+mj-lt"/>
                <a:cs typeface="Arial" charset="0"/>
              </a:rPr>
              <a:t> </a:t>
            </a:r>
            <a:r>
              <a:rPr lang="pt-PT" b="1" dirty="0" err="1" smtClean="0">
                <a:latin typeface="+mj-lt"/>
                <a:cs typeface="Arial" charset="0"/>
              </a:rPr>
              <a:t>the</a:t>
            </a:r>
            <a:r>
              <a:rPr lang="pt-PT" b="1" dirty="0" smtClean="0">
                <a:latin typeface="+mj-lt"/>
                <a:cs typeface="Arial" charset="0"/>
              </a:rPr>
              <a:t> </a:t>
            </a:r>
            <a:r>
              <a:rPr lang="pt-PT" b="1" dirty="0">
                <a:latin typeface="+mj-lt"/>
                <a:cs typeface="Arial" charset="0"/>
              </a:rPr>
              <a:t>absolute growth rate of biomass (or volume) is </a:t>
            </a:r>
            <a:r>
              <a:rPr lang="pt-PT" b="1" dirty="0" err="1">
                <a:latin typeface="+mj-lt"/>
                <a:cs typeface="Arial" charset="0"/>
              </a:rPr>
              <a:t>modeled</a:t>
            </a:r>
            <a:r>
              <a:rPr lang="pt-PT" b="1" dirty="0">
                <a:latin typeface="+mj-lt"/>
                <a:cs typeface="Arial" charset="0"/>
              </a:rPr>
              <a:t> </a:t>
            </a:r>
            <a:r>
              <a:rPr lang="pt-PT" b="1" dirty="0" smtClean="0">
                <a:latin typeface="+mj-lt"/>
                <a:cs typeface="Arial" charset="0"/>
              </a:rPr>
              <a:t>as </a:t>
            </a:r>
            <a:r>
              <a:rPr lang="pt-PT" b="1" dirty="0" err="1" smtClean="0">
                <a:latin typeface="+mj-lt"/>
                <a:cs typeface="Arial" charset="0"/>
              </a:rPr>
              <a:t>the</a:t>
            </a:r>
            <a:r>
              <a:rPr lang="pt-PT" b="1" dirty="0" smtClean="0">
                <a:latin typeface="+mj-lt"/>
                <a:cs typeface="Arial" charset="0"/>
              </a:rPr>
              <a:t> </a:t>
            </a:r>
            <a:r>
              <a:rPr lang="pt-PT" b="1" dirty="0" err="1" smtClean="0">
                <a:latin typeface="+mj-lt"/>
                <a:cs typeface="Arial" charset="0"/>
              </a:rPr>
              <a:t>difference</a:t>
            </a:r>
            <a:r>
              <a:rPr lang="pt-PT" b="1" dirty="0" smtClean="0">
                <a:latin typeface="+mj-lt"/>
                <a:cs typeface="Arial" charset="0"/>
              </a:rPr>
              <a:t> </a:t>
            </a:r>
            <a:r>
              <a:rPr lang="pt-PT" b="1" dirty="0" err="1" smtClean="0">
                <a:latin typeface="+mj-lt"/>
                <a:cs typeface="Arial" charset="0"/>
              </a:rPr>
              <a:t>between</a:t>
            </a:r>
            <a:r>
              <a:rPr lang="pt-PT" b="1" dirty="0" smtClean="0">
                <a:latin typeface="+mj-lt"/>
                <a:cs typeface="Arial" charset="0"/>
              </a:rPr>
              <a:t>:</a:t>
            </a:r>
            <a:endParaRPr lang="pt-PT" b="1" dirty="0">
              <a:latin typeface="+mj-lt"/>
              <a:cs typeface="Arial" charset="0"/>
            </a:endParaRPr>
          </a:p>
          <a:p>
            <a:pPr lvl="2"/>
            <a:r>
              <a:rPr lang="pt-PT" sz="2000" b="1" dirty="0">
                <a:solidFill>
                  <a:srgbClr val="009900"/>
                </a:solidFill>
                <a:latin typeface="+mj-lt"/>
                <a:cs typeface="Arial" charset="0"/>
              </a:rPr>
              <a:t>the </a:t>
            </a:r>
            <a:r>
              <a:rPr lang="pt-PT" sz="2000" b="1" i="1" dirty="0">
                <a:solidFill>
                  <a:srgbClr val="009900"/>
                </a:solidFill>
                <a:latin typeface="+mj-lt"/>
                <a:cs typeface="Arial" charset="0"/>
              </a:rPr>
              <a:t>anabolic rate </a:t>
            </a:r>
            <a:r>
              <a:rPr lang="pt-PT" sz="2000" b="1" dirty="0">
                <a:solidFill>
                  <a:srgbClr val="009900"/>
                </a:solidFill>
                <a:latin typeface="+mj-lt"/>
                <a:cs typeface="Arial" charset="0"/>
              </a:rPr>
              <a:t>(construction </a:t>
            </a:r>
            <a:r>
              <a:rPr lang="pt-PT" sz="2000" b="1" dirty="0" smtClean="0">
                <a:solidFill>
                  <a:srgbClr val="009900"/>
                </a:solidFill>
                <a:latin typeface="+mj-lt"/>
                <a:cs typeface="Arial" charset="0"/>
              </a:rPr>
              <a:t>metabolism), proportional </a:t>
            </a:r>
            <a:r>
              <a:rPr lang="pt-PT" sz="2000" b="1" dirty="0">
                <a:solidFill>
                  <a:srgbClr val="009900"/>
                </a:solidFill>
                <a:latin typeface="+mj-lt"/>
                <a:cs typeface="Arial" charset="0"/>
              </a:rPr>
              <a:t>to the photossintethicaly active area (expressed as an allometric relationship with biomass)</a:t>
            </a:r>
          </a:p>
          <a:p>
            <a:pPr lvl="2"/>
            <a:r>
              <a:rPr lang="pt-PT" sz="2000" b="1" dirty="0">
                <a:solidFill>
                  <a:srgbClr val="009900"/>
                </a:solidFill>
                <a:latin typeface="+mj-lt"/>
                <a:cs typeface="Arial" charset="0"/>
              </a:rPr>
              <a:t>the </a:t>
            </a:r>
            <a:r>
              <a:rPr lang="pt-PT" sz="2000" b="1" i="1" dirty="0">
                <a:solidFill>
                  <a:srgbClr val="009900"/>
                </a:solidFill>
                <a:latin typeface="+mj-lt"/>
                <a:cs typeface="Arial" charset="0"/>
              </a:rPr>
              <a:t>catabolic </a:t>
            </a:r>
            <a:r>
              <a:rPr lang="pt-PT" sz="2000" b="1" i="1" dirty="0" smtClean="0">
                <a:solidFill>
                  <a:srgbClr val="009900"/>
                </a:solidFill>
                <a:latin typeface="+mj-lt"/>
                <a:cs typeface="Arial" charset="0"/>
              </a:rPr>
              <a:t>rate </a:t>
            </a:r>
            <a:r>
              <a:rPr lang="pt-PT" sz="2000" b="1" dirty="0">
                <a:solidFill>
                  <a:srgbClr val="009900"/>
                </a:solidFill>
                <a:latin typeface="+mj-lt"/>
                <a:cs typeface="Arial" charset="0"/>
              </a:rPr>
              <a:t>(destruction </a:t>
            </a:r>
            <a:r>
              <a:rPr lang="pt-PT" sz="2000" b="1" dirty="0" smtClean="0">
                <a:solidFill>
                  <a:srgbClr val="009900"/>
                </a:solidFill>
                <a:latin typeface="+mj-lt"/>
                <a:cs typeface="Arial" charset="0"/>
              </a:rPr>
              <a:t>metabolism), proportional </a:t>
            </a:r>
            <a:r>
              <a:rPr lang="pt-PT" sz="2000" b="1" dirty="0">
                <a:solidFill>
                  <a:srgbClr val="009900"/>
                </a:solidFill>
                <a:latin typeface="+mj-lt"/>
                <a:cs typeface="Arial" charset="0"/>
              </a:rPr>
              <a:t>to </a:t>
            </a:r>
            <a:r>
              <a:rPr lang="pt-PT" sz="2000" b="1" dirty="0" err="1" smtClean="0">
                <a:solidFill>
                  <a:srgbClr val="009900"/>
                </a:solidFill>
                <a:latin typeface="+mj-lt"/>
                <a:cs typeface="Arial" charset="0"/>
              </a:rPr>
              <a:t>biomass</a:t>
            </a:r>
            <a:endParaRPr lang="pt-PT" sz="2000" b="1" dirty="0" smtClean="0">
              <a:solidFill>
                <a:srgbClr val="009900"/>
              </a:solidFill>
              <a:latin typeface="+mj-lt"/>
              <a:cs typeface="Arial" charset="0"/>
            </a:endParaRPr>
          </a:p>
          <a:p>
            <a:pPr lvl="2"/>
            <a:endParaRPr lang="pt-PT" sz="1000" dirty="0">
              <a:latin typeface="+mj-lt"/>
              <a:cs typeface="Arial" charset="0"/>
            </a:endParaRPr>
          </a:p>
          <a:p>
            <a:pPr lvl="2">
              <a:lnSpc>
                <a:spcPct val="150000"/>
              </a:lnSpc>
              <a:spcBef>
                <a:spcPct val="5000"/>
              </a:spcBef>
              <a:buFont typeface="Marlett" pitchFamily="2" charset="2"/>
              <a:buNone/>
            </a:pPr>
            <a:r>
              <a:rPr lang="pt-PT" sz="1400" dirty="0">
                <a:latin typeface="+mj-lt"/>
                <a:cs typeface="Arial" charset="0"/>
              </a:rPr>
              <a:t>    </a:t>
            </a:r>
            <a:r>
              <a:rPr lang="pt-PT" sz="1400" dirty="0" smtClean="0">
                <a:latin typeface="+mj-lt"/>
                <a:cs typeface="Arial" charset="0"/>
              </a:rPr>
              <a:t>  </a:t>
            </a:r>
            <a:r>
              <a:rPr lang="pt-PT" dirty="0" err="1" smtClean="0">
                <a:latin typeface="+mj-lt"/>
                <a:cs typeface="Arial" charset="0"/>
              </a:rPr>
              <a:t>Anabolic</a:t>
            </a:r>
            <a:r>
              <a:rPr lang="pt-PT" dirty="0" smtClean="0">
                <a:latin typeface="+mj-lt"/>
                <a:cs typeface="Arial" charset="0"/>
              </a:rPr>
              <a:t> </a:t>
            </a:r>
            <a:r>
              <a:rPr lang="pt-PT" dirty="0">
                <a:latin typeface="+mj-lt"/>
                <a:cs typeface="Arial" charset="0"/>
              </a:rPr>
              <a:t>rate</a:t>
            </a:r>
          </a:p>
          <a:p>
            <a:pPr lvl="2">
              <a:lnSpc>
                <a:spcPct val="150000"/>
              </a:lnSpc>
              <a:spcBef>
                <a:spcPct val="5000"/>
              </a:spcBef>
              <a:buFont typeface="Marlett" pitchFamily="2" charset="2"/>
              <a:buNone/>
            </a:pPr>
            <a:r>
              <a:rPr lang="pt-PT" dirty="0">
                <a:latin typeface="+mj-lt"/>
                <a:cs typeface="Arial" charset="0"/>
              </a:rPr>
              <a:t>    Catabolic rate</a:t>
            </a:r>
          </a:p>
          <a:p>
            <a:pPr lvl="2">
              <a:lnSpc>
                <a:spcPct val="150000"/>
              </a:lnSpc>
              <a:spcBef>
                <a:spcPct val="5000"/>
              </a:spcBef>
              <a:buFont typeface="Marlett" pitchFamily="2" charset="2"/>
              <a:buNone/>
            </a:pPr>
            <a:r>
              <a:rPr lang="pt-PT" dirty="0">
                <a:latin typeface="+mj-lt"/>
                <a:cs typeface="Arial" charset="0"/>
              </a:rPr>
              <a:t>    </a:t>
            </a:r>
            <a:r>
              <a:rPr lang="pt-PT" dirty="0" err="1">
                <a:latin typeface="+mj-lt"/>
                <a:cs typeface="Arial" charset="0"/>
              </a:rPr>
              <a:t>Growth</a:t>
            </a:r>
            <a:r>
              <a:rPr lang="pt-PT" dirty="0">
                <a:latin typeface="+mj-lt"/>
                <a:cs typeface="Arial" charset="0"/>
              </a:rPr>
              <a:t> rate</a:t>
            </a:r>
          </a:p>
        </p:txBody>
      </p:sp>
      <p:sp>
        <p:nvSpPr>
          <p:cNvPr id="168970" name="Text Box 10"/>
          <p:cNvSpPr txBox="1">
            <a:spLocks noChangeArrowheads="1"/>
          </p:cNvSpPr>
          <p:nvPr/>
        </p:nvSpPr>
        <p:spPr bwMode="auto">
          <a:xfrm>
            <a:off x="2209800" y="5445225"/>
            <a:ext cx="7924800" cy="672620"/>
          </a:xfrm>
          <a:prstGeom prst="rect">
            <a:avLst/>
          </a:prstGeom>
          <a:noFill/>
          <a:ln w="9525">
            <a:noFill/>
            <a:miter lim="800000"/>
            <a:headEnd/>
            <a:tailEnd/>
          </a:ln>
          <a:effectLst/>
        </p:spPr>
        <p:txBody>
          <a:bodyPr>
            <a:spAutoFit/>
          </a:bodyPr>
          <a:lstStyle/>
          <a:p>
            <a:pPr>
              <a:spcBef>
                <a:spcPct val="50000"/>
              </a:spcBef>
            </a:pPr>
            <a:r>
              <a:rPr lang="pt-PT" b="1" dirty="0">
                <a:solidFill>
                  <a:srgbClr val="008000"/>
                </a:solidFill>
                <a:latin typeface="+mj-lt"/>
              </a:rPr>
              <a:t>S – </a:t>
            </a:r>
            <a:r>
              <a:rPr lang="pt-PT" b="1" dirty="0">
                <a:solidFill>
                  <a:srgbClr val="008000"/>
                </a:solidFill>
                <a:latin typeface="+mj-lt"/>
                <a:cs typeface="Arial" charset="0"/>
              </a:rPr>
              <a:t>photossintethically active biomass</a:t>
            </a:r>
            <a:r>
              <a:rPr lang="en-GB" b="1" dirty="0">
                <a:solidFill>
                  <a:srgbClr val="008000"/>
                </a:solidFill>
                <a:latin typeface="+mj-lt"/>
              </a:rPr>
              <a:t> </a:t>
            </a:r>
            <a:r>
              <a:rPr lang="pt-PT" b="1" dirty="0">
                <a:solidFill>
                  <a:srgbClr val="008000"/>
                </a:solidFill>
                <a:latin typeface="+mj-lt"/>
              </a:rPr>
              <a:t>; Y – biomass; m – alometric coefficient;</a:t>
            </a:r>
          </a:p>
          <a:p>
            <a:pPr>
              <a:lnSpc>
                <a:spcPct val="50000"/>
              </a:lnSpc>
              <a:spcBef>
                <a:spcPct val="50000"/>
              </a:spcBef>
            </a:pPr>
            <a:r>
              <a:rPr lang="pt-PT" b="1" dirty="0">
                <a:solidFill>
                  <a:srgbClr val="008000"/>
                </a:solidFill>
                <a:latin typeface="+mj-lt"/>
              </a:rPr>
              <a:t>c0,c1,c2,c3 – </a:t>
            </a:r>
            <a:r>
              <a:rPr lang="pt-PT" b="1" dirty="0" err="1">
                <a:solidFill>
                  <a:srgbClr val="008000"/>
                </a:solidFill>
                <a:latin typeface="+mj-lt"/>
              </a:rPr>
              <a:t>proportionality</a:t>
            </a:r>
            <a:r>
              <a:rPr lang="pt-PT" b="1" dirty="0">
                <a:solidFill>
                  <a:srgbClr val="008000"/>
                </a:solidFill>
                <a:latin typeface="+mj-lt"/>
              </a:rPr>
              <a:t> </a:t>
            </a:r>
            <a:r>
              <a:rPr lang="pt-PT" b="1" dirty="0" err="1">
                <a:solidFill>
                  <a:srgbClr val="008000"/>
                </a:solidFill>
                <a:latin typeface="+mj-lt"/>
              </a:rPr>
              <a:t>coefficients</a:t>
            </a:r>
            <a:endParaRPr lang="en-GB" b="1" dirty="0">
              <a:solidFill>
                <a:srgbClr val="008000"/>
              </a:solidFill>
              <a:latin typeface="+mj-lt"/>
            </a:endParaRPr>
          </a:p>
        </p:txBody>
      </p:sp>
      <p:cxnSp>
        <p:nvCxnSpPr>
          <p:cNvPr id="8" name="Straight Connector 7"/>
          <p:cNvCxnSpPr/>
          <p:nvPr/>
        </p:nvCxnSpPr>
        <p:spPr bwMode="auto">
          <a:xfrm>
            <a:off x="3143672" y="4077072"/>
            <a:ext cx="1368152" cy="0"/>
          </a:xfrm>
          <a:prstGeom prst="line">
            <a:avLst/>
          </a:prstGeom>
          <a:solidFill>
            <a:schemeClr val="accent1"/>
          </a:solidFill>
          <a:ln w="25400" cap="flat" cmpd="sng" algn="ctr">
            <a:solidFill>
              <a:srgbClr val="008000"/>
            </a:solidFill>
            <a:prstDash val="solid"/>
            <a:round/>
            <a:headEnd type="none" w="med" len="med"/>
            <a:tailEnd type="none" w="med" len="med"/>
          </a:ln>
          <a:effectLst/>
        </p:spPr>
      </p:cxnSp>
      <p:cxnSp>
        <p:nvCxnSpPr>
          <p:cNvPr id="17" name="Straight Connector 16"/>
          <p:cNvCxnSpPr/>
          <p:nvPr/>
        </p:nvCxnSpPr>
        <p:spPr bwMode="auto">
          <a:xfrm>
            <a:off x="3143672" y="4509120"/>
            <a:ext cx="1368000" cy="0"/>
          </a:xfrm>
          <a:prstGeom prst="line">
            <a:avLst/>
          </a:prstGeom>
          <a:solidFill>
            <a:schemeClr val="accent1"/>
          </a:solidFill>
          <a:ln w="25400" cap="flat" cmpd="sng" algn="ctr">
            <a:solidFill>
              <a:srgbClr val="008000"/>
            </a:solidFill>
            <a:prstDash val="solid"/>
            <a:round/>
            <a:headEnd type="none" w="med" len="med"/>
            <a:tailEnd type="none" w="med" len="med"/>
          </a:ln>
          <a:effectLst/>
        </p:spPr>
      </p:cxnSp>
      <p:cxnSp>
        <p:nvCxnSpPr>
          <p:cNvPr id="18" name="Straight Connector 17"/>
          <p:cNvCxnSpPr/>
          <p:nvPr/>
        </p:nvCxnSpPr>
        <p:spPr bwMode="auto">
          <a:xfrm>
            <a:off x="3143672" y="4941168"/>
            <a:ext cx="1368000" cy="0"/>
          </a:xfrm>
          <a:prstGeom prst="line">
            <a:avLst/>
          </a:prstGeom>
          <a:solidFill>
            <a:schemeClr val="accent1"/>
          </a:solidFill>
          <a:ln w="25400" cap="flat" cmpd="sng" algn="ctr">
            <a:solidFill>
              <a:srgbClr val="008000"/>
            </a:solidFill>
            <a:prstDash val="solid"/>
            <a:round/>
            <a:headEnd type="none" w="med" len="med"/>
            <a:tailEnd type="none" w="med" len="med"/>
          </a:ln>
          <a:effectLst/>
        </p:spPr>
      </p:cxnSp>
      <p:pic>
        <p:nvPicPr>
          <p:cNvPr id="3" name="Picture 2"/>
          <p:cNvPicPr>
            <a:picLocks noChangeAspect="1"/>
          </p:cNvPicPr>
          <p:nvPr/>
        </p:nvPicPr>
        <p:blipFill rotWithShape="1">
          <a:blip r:embed="rId3"/>
          <a:srcRect b="20396"/>
          <a:stretch/>
        </p:blipFill>
        <p:spPr>
          <a:xfrm>
            <a:off x="4690587" y="3857890"/>
            <a:ext cx="1944216" cy="1284602"/>
          </a:xfrm>
          <a:prstGeom prst="rect">
            <a:avLst/>
          </a:prstGeom>
        </p:spPr>
      </p:pic>
    </p:spTree>
    <p:extLst>
      <p:ext uri="{BB962C8B-B14F-4D97-AF65-F5344CB8AC3E}">
        <p14:creationId xmlns:p14="http://schemas.microsoft.com/office/powerpoint/2010/main" val="420234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animEffect transition="in" filter="wipe(left)">
                                      <p:cBhvr>
                                        <p:cTn id="7" dur="500"/>
                                        <p:tgtEl>
                                          <p:spTgt spid="168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8963">
                                            <p:txEl>
                                              <p:pRg st="1" end="1"/>
                                            </p:txEl>
                                          </p:spTgt>
                                        </p:tgtEl>
                                        <p:attrNameLst>
                                          <p:attrName>style.visibility</p:attrName>
                                        </p:attrNameLst>
                                      </p:cBhvr>
                                      <p:to>
                                        <p:strVal val="visible"/>
                                      </p:to>
                                    </p:set>
                                    <p:animEffect transition="in" filter="wipe(left)">
                                      <p:cBhvr>
                                        <p:cTn id="12" dur="500"/>
                                        <p:tgtEl>
                                          <p:spTgt spid="168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8963">
                                            <p:txEl>
                                              <p:pRg st="2" end="2"/>
                                            </p:txEl>
                                          </p:spTgt>
                                        </p:tgtEl>
                                        <p:attrNameLst>
                                          <p:attrName>style.visibility</p:attrName>
                                        </p:attrNameLst>
                                      </p:cBhvr>
                                      <p:to>
                                        <p:strVal val="visible"/>
                                      </p:to>
                                    </p:set>
                                    <p:animEffect transition="in" filter="wipe(left)">
                                      <p:cBhvr>
                                        <p:cTn id="17" dur="500"/>
                                        <p:tgtEl>
                                          <p:spTgt spid="1689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8963">
                                            <p:txEl>
                                              <p:pRg st="4" end="4"/>
                                            </p:txEl>
                                          </p:spTgt>
                                        </p:tgtEl>
                                        <p:attrNameLst>
                                          <p:attrName>style.visibility</p:attrName>
                                        </p:attrNameLst>
                                      </p:cBhvr>
                                      <p:to>
                                        <p:strVal val="visible"/>
                                      </p:to>
                                    </p:set>
                                    <p:animEffect transition="in" filter="wipe(left)">
                                      <p:cBhvr>
                                        <p:cTn id="22" dur="500"/>
                                        <p:tgtEl>
                                          <p:spTgt spid="168963">
                                            <p:txEl>
                                              <p:pRg st="4" end="4"/>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68963">
                                            <p:txEl>
                                              <p:pRg st="5" end="5"/>
                                            </p:txEl>
                                          </p:spTgt>
                                        </p:tgtEl>
                                        <p:attrNameLst>
                                          <p:attrName>style.visibility</p:attrName>
                                        </p:attrNameLst>
                                      </p:cBhvr>
                                      <p:to>
                                        <p:strVal val="visible"/>
                                      </p:to>
                                    </p:set>
                                    <p:animEffect transition="in" filter="wipe(left)">
                                      <p:cBhvr>
                                        <p:cTn id="25" dur="500"/>
                                        <p:tgtEl>
                                          <p:spTgt spid="168963">
                                            <p:txEl>
                                              <p:pRg st="5" end="5"/>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68963">
                                            <p:txEl>
                                              <p:pRg st="6" end="6"/>
                                            </p:txEl>
                                          </p:spTgt>
                                        </p:tgtEl>
                                        <p:attrNameLst>
                                          <p:attrName>style.visibility</p:attrName>
                                        </p:attrNameLst>
                                      </p:cBhvr>
                                      <p:to>
                                        <p:strVal val="visible"/>
                                      </p:to>
                                    </p:set>
                                    <p:animEffect transition="in" filter="wipe(left)">
                                      <p:cBhvr>
                                        <p:cTn id="28" dur="500"/>
                                        <p:tgtEl>
                                          <p:spTgt spid="168963">
                                            <p:txEl>
                                              <p:pRg st="6" end="6"/>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par>
                                <p:cTn id="32" presetID="22" presetClass="entr" presetSubtype="8"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par>
                                <p:cTn id="35" presetID="22" presetClass="entr" presetSubtype="8"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68970"/>
                                        </p:tgtEl>
                                        <p:attrNameLst>
                                          <p:attrName>style.visibility</p:attrName>
                                        </p:attrNameLst>
                                      </p:cBhvr>
                                      <p:to>
                                        <p:strVal val="visible"/>
                                      </p:to>
                                    </p:set>
                                    <p:animEffect transition="in" filter="wipe(left)">
                                      <p:cBhvr>
                                        <p:cTn id="40" dur="500"/>
                                        <p:tgtEl>
                                          <p:spTgt spid="168970"/>
                                        </p:tgtEl>
                                      </p:cBhvr>
                                    </p:animEffect>
                                  </p:childTnLst>
                                </p:cTn>
                              </p:par>
                              <p:par>
                                <p:cTn id="41" presetID="22" presetClass="entr" presetSubtype="8"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left)">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uiExpand="1" build="p" bldLvl="4" autoUpdateAnimBg="0"/>
      <p:bldP spid="168970"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pt-PT" dirty="0" err="1"/>
              <a:t>Richards</a:t>
            </a:r>
            <a:r>
              <a:rPr lang="pt-PT" dirty="0"/>
              <a:t> </a:t>
            </a:r>
            <a:r>
              <a:rPr lang="pt-PT" dirty="0" err="1" smtClean="0"/>
              <a:t>type</a:t>
            </a:r>
            <a:r>
              <a:rPr lang="pt-PT" dirty="0" smtClean="0"/>
              <a:t> </a:t>
            </a:r>
            <a:r>
              <a:rPr lang="pt-PT" dirty="0" err="1" smtClean="0"/>
              <a:t>functions</a:t>
            </a:r>
            <a:endParaRPr lang="en-GB" dirty="0"/>
          </a:p>
        </p:txBody>
      </p:sp>
      <p:sp>
        <p:nvSpPr>
          <p:cNvPr id="171011" name="Rectangle 3"/>
          <p:cNvSpPr>
            <a:spLocks noGrp="1" noChangeArrowheads="1"/>
          </p:cNvSpPr>
          <p:nvPr>
            <p:ph type="body" idx="1"/>
          </p:nvPr>
        </p:nvSpPr>
        <p:spPr/>
        <p:txBody>
          <a:bodyPr/>
          <a:lstStyle/>
          <a:p>
            <a:r>
              <a:rPr lang="en-US" b="1" dirty="0">
                <a:latin typeface="+mj-lt"/>
                <a:cs typeface="Times New Roman" pitchFamily="18" charset="0"/>
              </a:rPr>
              <a:t>The differential form of the Richards function </a:t>
            </a:r>
            <a:r>
              <a:rPr lang="en-US" b="1" dirty="0" smtClean="0">
                <a:latin typeface="+mj-lt"/>
                <a:cs typeface="Times New Roman" pitchFamily="18" charset="0"/>
              </a:rPr>
              <a:t>is then:</a:t>
            </a:r>
          </a:p>
          <a:p>
            <a:endParaRPr lang="en-US" dirty="0">
              <a:latin typeface="+mj-lt"/>
              <a:cs typeface="Times New Roman" pitchFamily="18" charset="0"/>
            </a:endParaRPr>
          </a:p>
          <a:p>
            <a:pPr lvl="1"/>
            <a:endParaRPr lang="pt-PT" sz="1200" dirty="0">
              <a:latin typeface="+mj-lt"/>
              <a:cs typeface="Times New Roman" pitchFamily="18" charset="0"/>
            </a:endParaRPr>
          </a:p>
          <a:p>
            <a:r>
              <a:rPr lang="pt-PT" b="1" dirty="0" err="1" smtClean="0">
                <a:latin typeface="+mj-lt"/>
                <a:cs typeface="Times New Roman" pitchFamily="18" charset="0"/>
              </a:rPr>
              <a:t>By</a:t>
            </a:r>
            <a:r>
              <a:rPr lang="pt-PT" b="1" dirty="0" smtClean="0">
                <a:latin typeface="+mj-lt"/>
                <a:cs typeface="Times New Roman" pitchFamily="18" charset="0"/>
              </a:rPr>
              <a:t> </a:t>
            </a:r>
            <a:r>
              <a:rPr lang="pt-PT" b="1" dirty="0">
                <a:latin typeface="+mj-lt"/>
                <a:cs typeface="Times New Roman" pitchFamily="18" charset="0"/>
              </a:rPr>
              <a:t>integration and using the initial condition </a:t>
            </a:r>
            <a:r>
              <a:rPr lang="pt-PT" b="1" i="1" dirty="0">
                <a:latin typeface="+mj-lt"/>
                <a:cs typeface="Times New Roman" pitchFamily="18" charset="0"/>
              </a:rPr>
              <a:t>y(t</a:t>
            </a:r>
            <a:r>
              <a:rPr lang="pt-PT" b="1" i="1" baseline="-30000" dirty="0">
                <a:latin typeface="+mj-lt"/>
                <a:cs typeface="Times New Roman" pitchFamily="18" charset="0"/>
              </a:rPr>
              <a:t>0</a:t>
            </a:r>
            <a:r>
              <a:rPr lang="pt-PT" b="1" i="1" dirty="0">
                <a:latin typeface="+mj-lt"/>
                <a:cs typeface="Times New Roman" pitchFamily="18" charset="0"/>
              </a:rPr>
              <a:t>)</a:t>
            </a:r>
            <a:r>
              <a:rPr lang="pt-PT" b="1" dirty="0">
                <a:latin typeface="+mj-lt"/>
                <a:cs typeface="Times New Roman" pitchFamily="18" charset="0"/>
              </a:rPr>
              <a:t>=0, the integral form of the Richards function is obtained:</a:t>
            </a:r>
            <a:r>
              <a:rPr lang="en-GB" b="1" dirty="0">
                <a:latin typeface="+mj-lt"/>
                <a:cs typeface="Times New Roman" pitchFamily="18" charset="0"/>
              </a:rPr>
              <a:t> </a:t>
            </a:r>
          </a:p>
          <a:p>
            <a:endParaRPr lang="pt-PT" dirty="0">
              <a:latin typeface="+mj-lt"/>
              <a:cs typeface="Arial" charset="0"/>
            </a:endParaRPr>
          </a:p>
        </p:txBody>
      </p:sp>
      <p:sp>
        <p:nvSpPr>
          <p:cNvPr id="171014" name="Text Box 6"/>
          <p:cNvSpPr txBox="1">
            <a:spLocks noChangeArrowheads="1"/>
          </p:cNvSpPr>
          <p:nvPr/>
        </p:nvSpPr>
        <p:spPr bwMode="auto">
          <a:xfrm>
            <a:off x="2362200" y="3946526"/>
            <a:ext cx="7924800" cy="1138773"/>
          </a:xfrm>
          <a:prstGeom prst="rect">
            <a:avLst/>
          </a:prstGeom>
          <a:noFill/>
          <a:ln w="9525">
            <a:noFill/>
            <a:miter lim="800000"/>
            <a:headEnd/>
            <a:tailEnd/>
          </a:ln>
          <a:effectLst/>
        </p:spPr>
        <p:txBody>
          <a:bodyPr>
            <a:spAutoFit/>
          </a:bodyPr>
          <a:lstStyle/>
          <a:p>
            <a:pPr>
              <a:spcBef>
                <a:spcPct val="50000"/>
              </a:spcBef>
            </a:pPr>
            <a:endParaRPr lang="pt-PT" sz="2000" dirty="0">
              <a:solidFill>
                <a:srgbClr val="008000"/>
              </a:solidFill>
              <a:latin typeface="Trebuchet MS" pitchFamily="34" charset="0"/>
              <a:cs typeface="Arial" charset="0"/>
            </a:endParaRPr>
          </a:p>
          <a:p>
            <a:pPr>
              <a:spcBef>
                <a:spcPct val="50000"/>
              </a:spcBef>
            </a:pPr>
            <a:endParaRPr lang="pt-PT" sz="1100" dirty="0">
              <a:solidFill>
                <a:srgbClr val="008000"/>
              </a:solidFill>
              <a:latin typeface="Trebuchet MS" pitchFamily="34" charset="0"/>
              <a:cs typeface="Arial" charset="0"/>
            </a:endParaRPr>
          </a:p>
          <a:p>
            <a:pPr>
              <a:spcBef>
                <a:spcPct val="50000"/>
              </a:spcBef>
            </a:pPr>
            <a:r>
              <a:rPr lang="pt-PT" sz="2000" b="1" dirty="0" err="1">
                <a:solidFill>
                  <a:srgbClr val="008000"/>
                </a:solidFill>
                <a:latin typeface="Trebuchet MS" pitchFamily="34" charset="0"/>
                <a:cs typeface="Arial" charset="0"/>
              </a:rPr>
              <a:t>with</a:t>
            </a:r>
            <a:r>
              <a:rPr lang="pt-PT" sz="2000" b="1" dirty="0">
                <a:solidFill>
                  <a:srgbClr val="008000"/>
                </a:solidFill>
                <a:latin typeface="Trebuchet MS" pitchFamily="34" charset="0"/>
                <a:cs typeface="Arial" charset="0"/>
              </a:rPr>
              <a:t> parameters </a:t>
            </a:r>
            <a:r>
              <a:rPr lang="pt-PT" sz="2000" b="1" i="1" dirty="0">
                <a:solidFill>
                  <a:srgbClr val="008000"/>
                </a:solidFill>
                <a:latin typeface="Trebuchet MS" pitchFamily="34" charset="0"/>
                <a:cs typeface="Arial" charset="0"/>
              </a:rPr>
              <a:t>m</a:t>
            </a:r>
            <a:r>
              <a:rPr lang="pt-PT" sz="2000" b="1" dirty="0">
                <a:solidFill>
                  <a:srgbClr val="008000"/>
                </a:solidFill>
                <a:latin typeface="Trebuchet MS" pitchFamily="34" charset="0"/>
                <a:cs typeface="Arial" charset="0"/>
              </a:rPr>
              <a:t>, </a:t>
            </a:r>
            <a:r>
              <a:rPr lang="pt-PT" sz="2000" b="1" i="1" dirty="0">
                <a:solidFill>
                  <a:srgbClr val="008000"/>
                </a:solidFill>
                <a:latin typeface="Trebuchet MS" pitchFamily="34" charset="0"/>
                <a:cs typeface="Arial" charset="0"/>
              </a:rPr>
              <a:t>c</a:t>
            </a:r>
            <a:r>
              <a:rPr lang="pt-PT" sz="2000" b="1" dirty="0">
                <a:solidFill>
                  <a:srgbClr val="008000"/>
                </a:solidFill>
                <a:latin typeface="Trebuchet MS" pitchFamily="34" charset="0"/>
                <a:cs typeface="Arial" charset="0"/>
              </a:rPr>
              <a:t>, </a:t>
            </a:r>
            <a:r>
              <a:rPr lang="pt-PT" sz="2000" b="1" i="1" dirty="0">
                <a:solidFill>
                  <a:srgbClr val="008000"/>
                </a:solidFill>
                <a:latin typeface="Trebuchet MS" pitchFamily="34" charset="0"/>
                <a:cs typeface="Arial" charset="0"/>
              </a:rPr>
              <a:t>k</a:t>
            </a:r>
            <a:r>
              <a:rPr lang="pt-PT" sz="2000" b="1" dirty="0">
                <a:solidFill>
                  <a:srgbClr val="008000"/>
                </a:solidFill>
                <a:latin typeface="Trebuchet MS" pitchFamily="34" charset="0"/>
                <a:cs typeface="Arial" charset="0"/>
              </a:rPr>
              <a:t> and </a:t>
            </a:r>
            <a:r>
              <a:rPr lang="pt-PT" sz="2000" b="1" i="1" dirty="0">
                <a:solidFill>
                  <a:srgbClr val="008000"/>
                </a:solidFill>
                <a:latin typeface="Trebuchet MS" pitchFamily="34" charset="0"/>
                <a:cs typeface="Arial" charset="0"/>
              </a:rPr>
              <a:t>A</a:t>
            </a:r>
            <a:r>
              <a:rPr lang="pt-PT" sz="2000" b="1" dirty="0">
                <a:solidFill>
                  <a:srgbClr val="008000"/>
                </a:solidFill>
                <a:latin typeface="Trebuchet MS" pitchFamily="34" charset="0"/>
                <a:cs typeface="Arial" charset="0"/>
              </a:rPr>
              <a:t> where</a:t>
            </a:r>
            <a:r>
              <a:rPr lang="pt-PT" sz="2000" dirty="0">
                <a:solidFill>
                  <a:srgbClr val="008000"/>
                </a:solidFill>
                <a:latin typeface="Trebuchet MS" pitchFamily="34" charset="0"/>
                <a:cs typeface="Arial" charset="0"/>
              </a:rPr>
              <a:t>:</a:t>
            </a:r>
            <a:r>
              <a:rPr lang="en-GB" sz="2000" dirty="0">
                <a:solidFill>
                  <a:srgbClr val="008000"/>
                </a:solidFill>
                <a:latin typeface="Trebuchet MS" pitchFamily="34" charset="0"/>
              </a:rPr>
              <a:t> </a:t>
            </a:r>
          </a:p>
        </p:txBody>
      </p:sp>
      <p:graphicFrame>
        <p:nvGraphicFramePr>
          <p:cNvPr id="2" name="Object 1"/>
          <p:cNvGraphicFramePr>
            <a:graphicFrameLocks noChangeAspect="1"/>
          </p:cNvGraphicFramePr>
          <p:nvPr>
            <p:extLst>
              <p:ext uri="{D42A27DB-BD31-4B8C-83A1-F6EECF244321}">
                <p14:modId xmlns:p14="http://schemas.microsoft.com/office/powerpoint/2010/main" val="2513634887"/>
              </p:ext>
            </p:extLst>
          </p:nvPr>
        </p:nvGraphicFramePr>
        <p:xfrm>
          <a:off x="4860825" y="3730501"/>
          <a:ext cx="2343515" cy="653603"/>
        </p:xfrm>
        <a:graphic>
          <a:graphicData uri="http://schemas.openxmlformats.org/presentationml/2006/ole">
            <mc:AlternateContent xmlns:mc="http://schemas.openxmlformats.org/markup-compatibility/2006">
              <mc:Choice xmlns:v="urn:schemas-microsoft-com:vml" Requires="v">
                <p:oleObj spid="_x0000_s16500" name="Equation" r:id="rId4" imgW="1320480" imgH="368280" progId="Equation.3">
                  <p:embed/>
                </p:oleObj>
              </mc:Choice>
              <mc:Fallback>
                <p:oleObj name="Equation" r:id="rId4" imgW="1320480" imgH="368280" progId="Equation.3">
                  <p:embed/>
                  <p:pic>
                    <p:nvPicPr>
                      <p:cNvPr id="2"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825" y="3730501"/>
                        <a:ext cx="2343515" cy="653603"/>
                      </a:xfrm>
                      <a:prstGeom prst="rect">
                        <a:avLst/>
                      </a:prstGeom>
                      <a:noFill/>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389296030"/>
              </p:ext>
            </p:extLst>
          </p:nvPr>
        </p:nvGraphicFramePr>
        <p:xfrm>
          <a:off x="7104112" y="4641755"/>
          <a:ext cx="2376264" cy="2081765"/>
        </p:xfrm>
        <a:graphic>
          <a:graphicData uri="http://schemas.openxmlformats.org/presentationml/2006/ole">
            <mc:AlternateContent xmlns:mc="http://schemas.openxmlformats.org/markup-compatibility/2006">
              <mc:Choice xmlns:v="urn:schemas-microsoft-com:vml" Requires="v">
                <p:oleObj spid="_x0000_s16501" name="Equation" r:id="rId6" imgW="1434960" imgH="1257120" progId="Equation.3">
                  <p:embed/>
                </p:oleObj>
              </mc:Choice>
              <mc:Fallback>
                <p:oleObj name="Equation" r:id="rId6" imgW="1434960" imgH="1257120" progId="Equation.3">
                  <p:embed/>
                  <p:pic>
                    <p:nvPicPr>
                      <p:cNvPr id="3"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04112" y="4641755"/>
                        <a:ext cx="2376264" cy="2081765"/>
                      </a:xfrm>
                      <a:prstGeom prst="rect">
                        <a:avLst/>
                      </a:prstGeom>
                      <a:noFill/>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230467407"/>
              </p:ext>
            </p:extLst>
          </p:nvPr>
        </p:nvGraphicFramePr>
        <p:xfrm>
          <a:off x="4860826" y="2000715"/>
          <a:ext cx="1883246" cy="686586"/>
        </p:xfrm>
        <a:graphic>
          <a:graphicData uri="http://schemas.openxmlformats.org/presentationml/2006/ole">
            <mc:AlternateContent xmlns:mc="http://schemas.openxmlformats.org/markup-compatibility/2006">
              <mc:Choice xmlns:v="urn:schemas-microsoft-com:vml" Requires="v">
                <p:oleObj spid="_x0000_s16502" name="Equation" r:id="rId8" imgW="1079280" imgH="393480" progId="Equation.3">
                  <p:embed/>
                </p:oleObj>
              </mc:Choice>
              <mc:Fallback>
                <p:oleObj name="Equation" r:id="rId8" imgW="1079280" imgH="393480" progId="Equation.3">
                  <p:embed/>
                  <p:pic>
                    <p:nvPicPr>
                      <p:cNvPr id="7"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60826" y="2000715"/>
                        <a:ext cx="1883246" cy="686586"/>
                      </a:xfrm>
                      <a:prstGeom prst="rect">
                        <a:avLst/>
                      </a:prstGeom>
                      <a:noFill/>
                      <a:extLst/>
                    </p:spPr>
                  </p:pic>
                </p:oleObj>
              </mc:Fallback>
            </mc:AlternateContent>
          </a:graphicData>
        </a:graphic>
      </p:graphicFrame>
    </p:spTree>
    <p:extLst>
      <p:ext uri="{BB962C8B-B14F-4D97-AF65-F5344CB8AC3E}">
        <p14:creationId xmlns:p14="http://schemas.microsoft.com/office/powerpoint/2010/main" val="183039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animEffect transition="in" filter="wipe(left)">
                                      <p:cBhvr>
                                        <p:cTn id="7" dur="500"/>
                                        <p:tgtEl>
                                          <p:spTgt spid="171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71011">
                                            <p:txEl>
                                              <p:pRg st="3" end="3"/>
                                            </p:txEl>
                                          </p:spTgt>
                                        </p:tgtEl>
                                        <p:attrNameLst>
                                          <p:attrName>style.visibility</p:attrName>
                                        </p:attrNameLst>
                                      </p:cBhvr>
                                      <p:to>
                                        <p:strVal val="visible"/>
                                      </p:to>
                                    </p:set>
                                    <p:animEffect transition="in" filter="wipe(left)">
                                      <p:cBhvr>
                                        <p:cTn id="16" dur="500"/>
                                        <p:tgtEl>
                                          <p:spTgt spid="17101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1014"/>
                                        </p:tgtEl>
                                        <p:attrNameLst>
                                          <p:attrName>style.visibility</p:attrName>
                                        </p:attrNameLst>
                                      </p:cBhvr>
                                      <p:to>
                                        <p:strVal val="visible"/>
                                      </p:to>
                                    </p:set>
                                    <p:animEffect transition="in" filter="wipe(left)">
                                      <p:cBhvr>
                                        <p:cTn id="25" dur="500"/>
                                        <p:tgtEl>
                                          <p:spTgt spid="171014"/>
                                        </p:tgtEl>
                                      </p:cBhvr>
                                    </p:animEffect>
                                  </p:childTnLst>
                                </p:cTn>
                              </p:par>
                              <p:par>
                                <p:cTn id="26" presetID="1"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uiExpand="1" build="p" bldLvl="4" autoUpdateAnimBg="0"/>
      <p:bldP spid="171014"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293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79"/>
          <a:stretch/>
        </p:blipFill>
        <p:spPr bwMode="auto">
          <a:xfrm>
            <a:off x="3683001" y="332656"/>
            <a:ext cx="6688635"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59672" y="404664"/>
            <a:ext cx="2304080" cy="954107"/>
          </a:xfrm>
          <a:prstGeom prst="rect">
            <a:avLst/>
          </a:prstGeom>
          <a:solidFill>
            <a:schemeClr val="bg1"/>
          </a:solidFill>
        </p:spPr>
        <p:txBody>
          <a:bodyPr wrap="square" rtlCol="0">
            <a:spAutoFit/>
          </a:bodyPr>
          <a:lstStyle/>
          <a:p>
            <a:r>
              <a:rPr lang="pt-PT" sz="2400" b="1" dirty="0" err="1" smtClean="0"/>
              <a:t>Richards</a:t>
            </a:r>
            <a:r>
              <a:rPr lang="pt-PT" sz="2400" b="1" dirty="0" smtClean="0"/>
              <a:t> </a:t>
            </a:r>
            <a:r>
              <a:rPr lang="pt-PT" sz="2400" b="1" dirty="0" err="1" smtClean="0"/>
              <a:t>function</a:t>
            </a:r>
            <a:endParaRPr lang="pt-PT" sz="2400" b="1" dirty="0"/>
          </a:p>
          <a:p>
            <a:endParaRPr lang="pt-PT" sz="800" b="1" dirty="0"/>
          </a:p>
        </p:txBody>
      </p:sp>
    </p:spTree>
    <p:extLst>
      <p:ext uri="{BB962C8B-B14F-4D97-AF65-F5344CB8AC3E}">
        <p14:creationId xmlns:p14="http://schemas.microsoft.com/office/powerpoint/2010/main" val="22147066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bwMode="auto">
          <a:xfrm>
            <a:off x="3935760" y="323946"/>
            <a:ext cx="6495678" cy="625440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New Roman" pitchFamily="18" charset="0"/>
            </a:endParaRPr>
          </a:p>
        </p:txBody>
      </p:sp>
      <p:grpSp>
        <p:nvGrpSpPr>
          <p:cNvPr id="4" name="Group 3"/>
          <p:cNvGrpSpPr/>
          <p:nvPr/>
        </p:nvGrpSpPr>
        <p:grpSpPr>
          <a:xfrm>
            <a:off x="4079776" y="323946"/>
            <a:ext cx="6167276" cy="6254407"/>
            <a:chOff x="2740162" y="323945"/>
            <a:chExt cx="6167276" cy="6254407"/>
          </a:xfrm>
        </p:grpSpPr>
        <p:pic>
          <p:nvPicPr>
            <p:cNvPr id="2539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0162" y="323945"/>
              <a:ext cx="6167276" cy="3009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395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0162" y="3284984"/>
              <a:ext cx="6145660" cy="329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TextBox 6"/>
          <p:cNvSpPr txBox="1"/>
          <p:nvPr/>
        </p:nvSpPr>
        <p:spPr>
          <a:xfrm>
            <a:off x="1559672" y="404664"/>
            <a:ext cx="2304080" cy="1692771"/>
          </a:xfrm>
          <a:prstGeom prst="rect">
            <a:avLst/>
          </a:prstGeom>
          <a:solidFill>
            <a:schemeClr val="bg1"/>
          </a:solidFill>
        </p:spPr>
        <p:txBody>
          <a:bodyPr wrap="square" rtlCol="0">
            <a:spAutoFit/>
          </a:bodyPr>
          <a:lstStyle/>
          <a:p>
            <a:r>
              <a:rPr lang="pt-PT" sz="2400" b="1" dirty="0" err="1" smtClean="0"/>
              <a:t>Richards</a:t>
            </a:r>
            <a:r>
              <a:rPr lang="pt-PT" sz="2400" b="1" dirty="0" smtClean="0"/>
              <a:t> </a:t>
            </a:r>
            <a:r>
              <a:rPr lang="pt-PT" sz="2400" b="1" dirty="0" err="1" smtClean="0"/>
              <a:t>function</a:t>
            </a:r>
            <a:endParaRPr lang="pt-PT" sz="2400" b="1" dirty="0"/>
          </a:p>
          <a:p>
            <a:endParaRPr lang="pt-PT" sz="800" b="1" dirty="0"/>
          </a:p>
          <a:p>
            <a:r>
              <a:rPr lang="pt-PT" sz="2400" dirty="0">
                <a:solidFill>
                  <a:srgbClr val="009900"/>
                </a:solidFill>
              </a:rPr>
              <a:t>Location of the inflection point</a:t>
            </a:r>
          </a:p>
        </p:txBody>
      </p:sp>
    </p:spTree>
    <p:extLst>
      <p:ext uri="{BB962C8B-B14F-4D97-AF65-F5344CB8AC3E}">
        <p14:creationId xmlns:p14="http://schemas.microsoft.com/office/powerpoint/2010/main" val="24616567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pt-PT" dirty="0" err="1" smtClean="0"/>
              <a:t>Functions</a:t>
            </a:r>
            <a:r>
              <a:rPr lang="pt-PT" dirty="0" smtClean="0"/>
              <a:t> of </a:t>
            </a:r>
            <a:r>
              <a:rPr lang="pt-PT" dirty="0" err="1" smtClean="0"/>
              <a:t>the</a:t>
            </a:r>
            <a:r>
              <a:rPr lang="pt-PT" dirty="0" smtClean="0"/>
              <a:t> </a:t>
            </a:r>
            <a:r>
              <a:rPr lang="pt-PT" dirty="0" err="1" smtClean="0"/>
              <a:t>Richards</a:t>
            </a:r>
            <a:r>
              <a:rPr lang="pt-PT" dirty="0" smtClean="0"/>
              <a:t> type</a:t>
            </a:r>
            <a:endParaRPr lang="en-GB" dirty="0"/>
          </a:p>
        </p:txBody>
      </p:sp>
      <p:sp>
        <p:nvSpPr>
          <p:cNvPr id="172035" name="Rectangle 3"/>
          <p:cNvSpPr>
            <a:spLocks noGrp="1" noChangeArrowheads="1"/>
          </p:cNvSpPr>
          <p:nvPr>
            <p:ph type="body" idx="1"/>
          </p:nvPr>
        </p:nvSpPr>
        <p:spPr/>
        <p:txBody>
          <a:bodyPr>
            <a:normAutofit/>
          </a:bodyPr>
          <a:lstStyle/>
          <a:p>
            <a:r>
              <a:rPr lang="pt-PT" b="1" dirty="0" err="1" smtClean="0">
                <a:latin typeface="+mj-lt"/>
                <a:cs typeface="Arial" charset="0"/>
              </a:rPr>
              <a:t>Monomolecular</a:t>
            </a:r>
            <a:r>
              <a:rPr lang="pt-PT" b="1" dirty="0">
                <a:latin typeface="+mj-lt"/>
                <a:cs typeface="Arial" charset="0"/>
              </a:rPr>
              <a:t>, </a:t>
            </a:r>
            <a:r>
              <a:rPr lang="pt-PT" b="1" dirty="0" err="1" smtClean="0">
                <a:latin typeface="+mj-lt"/>
                <a:cs typeface="Arial" charset="0"/>
              </a:rPr>
              <a:t>when</a:t>
            </a:r>
            <a:r>
              <a:rPr lang="pt-PT" b="1" dirty="0" smtClean="0">
                <a:latin typeface="+mj-lt"/>
                <a:cs typeface="Arial" charset="0"/>
              </a:rPr>
              <a:t> </a:t>
            </a:r>
            <a:r>
              <a:rPr lang="pt-PT" b="1" dirty="0" err="1" smtClean="0">
                <a:latin typeface="+mj-lt"/>
                <a:cs typeface="Arial" charset="0"/>
              </a:rPr>
              <a:t>the</a:t>
            </a:r>
            <a:r>
              <a:rPr lang="pt-PT" b="1" dirty="0" smtClean="0">
                <a:latin typeface="+mj-lt"/>
                <a:cs typeface="Arial" charset="0"/>
              </a:rPr>
              <a:t> </a:t>
            </a:r>
            <a:r>
              <a:rPr lang="pt-PT" b="1" dirty="0">
                <a:latin typeface="+mj-lt"/>
                <a:cs typeface="Arial" charset="0"/>
              </a:rPr>
              <a:t>m parameter equal to </a:t>
            </a:r>
            <a:r>
              <a:rPr lang="pt-PT" b="1" dirty="0" smtClean="0">
                <a:latin typeface="+mj-lt"/>
                <a:cs typeface="Arial" charset="0"/>
              </a:rPr>
              <a:t>0 (no </a:t>
            </a:r>
            <a:r>
              <a:rPr lang="pt-PT" b="1" dirty="0" err="1" smtClean="0">
                <a:latin typeface="+mj-lt"/>
                <a:cs typeface="Arial" charset="0"/>
              </a:rPr>
              <a:t>inflection</a:t>
            </a:r>
            <a:r>
              <a:rPr lang="pt-PT" b="1" dirty="0" smtClean="0">
                <a:latin typeface="+mj-lt"/>
                <a:cs typeface="Arial" charset="0"/>
              </a:rPr>
              <a:t> </a:t>
            </a:r>
            <a:r>
              <a:rPr lang="pt-PT" b="1" dirty="0" err="1" smtClean="0">
                <a:latin typeface="+mj-lt"/>
                <a:cs typeface="Arial" charset="0"/>
              </a:rPr>
              <a:t>point</a:t>
            </a:r>
            <a:r>
              <a:rPr lang="pt-PT" b="1" dirty="0" smtClean="0">
                <a:latin typeface="+mj-lt"/>
                <a:cs typeface="Arial" charset="0"/>
              </a:rPr>
              <a:t>)</a:t>
            </a:r>
          </a:p>
          <a:p>
            <a:endParaRPr lang="pt-PT" sz="800" b="1" dirty="0" smtClean="0">
              <a:solidFill>
                <a:schemeClr val="accent6">
                  <a:lumMod val="50000"/>
                </a:schemeClr>
              </a:solidFill>
              <a:latin typeface="+mj-lt"/>
              <a:cs typeface="Arial" charset="0"/>
            </a:endParaRPr>
          </a:p>
          <a:p>
            <a:endParaRPr lang="en-GB" sz="800" dirty="0" smtClean="0">
              <a:latin typeface="+mj-lt"/>
            </a:endParaRPr>
          </a:p>
          <a:p>
            <a:r>
              <a:rPr lang="pt-PT" b="1" dirty="0" err="1" smtClean="0">
                <a:cs typeface="Arial" charset="0"/>
              </a:rPr>
              <a:t>Logistic</a:t>
            </a:r>
            <a:r>
              <a:rPr lang="pt-PT" b="1" dirty="0" smtClean="0">
                <a:cs typeface="Arial" charset="0"/>
              </a:rPr>
              <a:t>, </a:t>
            </a:r>
            <a:r>
              <a:rPr lang="pt-PT" b="1" dirty="0" err="1" smtClean="0">
                <a:cs typeface="Arial" charset="0"/>
              </a:rPr>
              <a:t>when</a:t>
            </a:r>
            <a:r>
              <a:rPr lang="pt-PT" b="1" dirty="0" smtClean="0">
                <a:cs typeface="Arial" charset="0"/>
              </a:rPr>
              <a:t> </a:t>
            </a:r>
            <a:r>
              <a:rPr lang="pt-PT" b="1" dirty="0" err="1" smtClean="0">
                <a:cs typeface="Arial" charset="0"/>
              </a:rPr>
              <a:t>the</a:t>
            </a:r>
            <a:r>
              <a:rPr lang="pt-PT" b="1" dirty="0" smtClean="0">
                <a:cs typeface="Arial" charset="0"/>
              </a:rPr>
              <a:t> </a:t>
            </a:r>
            <a:r>
              <a:rPr lang="pt-PT" b="1" dirty="0">
                <a:cs typeface="Arial" charset="0"/>
              </a:rPr>
              <a:t>m </a:t>
            </a:r>
            <a:r>
              <a:rPr lang="pt-PT" b="1" dirty="0" err="1">
                <a:cs typeface="Arial" charset="0"/>
              </a:rPr>
              <a:t>parameter</a:t>
            </a:r>
            <a:r>
              <a:rPr lang="pt-PT" b="1" dirty="0">
                <a:cs typeface="Arial" charset="0"/>
              </a:rPr>
              <a:t> </a:t>
            </a:r>
            <a:r>
              <a:rPr lang="pt-PT" b="1" dirty="0" err="1">
                <a:cs typeface="Arial" charset="0"/>
              </a:rPr>
              <a:t>equal</a:t>
            </a:r>
            <a:r>
              <a:rPr lang="pt-PT" b="1" dirty="0">
                <a:cs typeface="Arial" charset="0"/>
              </a:rPr>
              <a:t> </a:t>
            </a:r>
            <a:r>
              <a:rPr lang="pt-PT" b="1" dirty="0" smtClean="0">
                <a:cs typeface="Arial" charset="0"/>
              </a:rPr>
              <a:t>to 2</a:t>
            </a:r>
            <a:r>
              <a:rPr lang="en-US" b="1" dirty="0" smtClean="0">
                <a:cs typeface="Arial" charset="0"/>
              </a:rPr>
              <a:t> (symmetric in relation to the inflection point)</a:t>
            </a:r>
          </a:p>
          <a:p>
            <a:pPr marL="0" indent="0">
              <a:buNone/>
            </a:pPr>
            <a:r>
              <a:rPr lang="en-GB" dirty="0" smtClean="0"/>
              <a:t> </a:t>
            </a:r>
            <a:endParaRPr lang="pt-PT" dirty="0"/>
          </a:p>
          <a:p>
            <a:r>
              <a:rPr lang="en-US" b="1" dirty="0" smtClean="0">
                <a:cs typeface="Arial" charset="0"/>
              </a:rPr>
              <a:t>Generalized logistic</a:t>
            </a:r>
          </a:p>
          <a:p>
            <a:pPr lvl="1"/>
            <a:r>
              <a:rPr lang="en-US" dirty="0" smtClean="0">
                <a:solidFill>
                  <a:srgbClr val="009900"/>
                </a:solidFill>
                <a:cs typeface="Arial" charset="0"/>
              </a:rPr>
              <a:t>If </a:t>
            </a:r>
            <a:r>
              <a:rPr lang="en-US" dirty="0" err="1" smtClean="0">
                <a:solidFill>
                  <a:srgbClr val="009900"/>
                </a:solidFill>
                <a:cs typeface="Arial" charset="0"/>
              </a:rPr>
              <a:t>kt</a:t>
            </a:r>
            <a:r>
              <a:rPr lang="en-US" dirty="0" smtClean="0">
                <a:solidFill>
                  <a:srgbClr val="009900"/>
                </a:solidFill>
                <a:cs typeface="Arial" charset="0"/>
              </a:rPr>
              <a:t> is a function of t, usually a polynomial</a:t>
            </a:r>
            <a:endParaRPr lang="pt-PT" dirty="0" smtClean="0">
              <a:solidFill>
                <a:srgbClr val="009900"/>
              </a:solidFill>
              <a:cs typeface="Arial" charset="0"/>
            </a:endParaRPr>
          </a:p>
          <a:p>
            <a:r>
              <a:rPr lang="pt-PT" b="1" dirty="0" err="1" smtClean="0">
                <a:cs typeface="Arial" charset="0"/>
              </a:rPr>
              <a:t>Gompertz</a:t>
            </a:r>
            <a:r>
              <a:rPr lang="pt-PT" b="1" dirty="0" smtClean="0">
                <a:cs typeface="Arial" charset="0"/>
              </a:rPr>
              <a:t>, </a:t>
            </a:r>
            <a:r>
              <a:rPr lang="pt-PT" b="1" dirty="0" err="1" smtClean="0">
                <a:cs typeface="Arial" charset="0"/>
              </a:rPr>
              <a:t>when</a:t>
            </a:r>
            <a:r>
              <a:rPr lang="pt-PT" b="1" dirty="0" smtClean="0">
                <a:cs typeface="Arial" charset="0"/>
              </a:rPr>
              <a:t> </a:t>
            </a:r>
            <a:r>
              <a:rPr lang="pt-PT" b="1" dirty="0" err="1" smtClean="0">
                <a:cs typeface="Arial" charset="0"/>
              </a:rPr>
              <a:t>the</a:t>
            </a:r>
            <a:r>
              <a:rPr lang="pt-PT" b="1" dirty="0" smtClean="0">
                <a:cs typeface="Arial" charset="0"/>
              </a:rPr>
              <a:t> m </a:t>
            </a:r>
            <a:r>
              <a:rPr lang="pt-PT" b="1" dirty="0" err="1">
                <a:cs typeface="Arial" charset="0"/>
              </a:rPr>
              <a:t>parameter</a:t>
            </a:r>
            <a:r>
              <a:rPr lang="pt-PT" b="1" dirty="0">
                <a:cs typeface="Arial" charset="0"/>
              </a:rPr>
              <a:t> </a:t>
            </a:r>
            <a:r>
              <a:rPr lang="en-GB" b="1" dirty="0" smtClean="0">
                <a:cs typeface="Times New Roman" pitchFamily="18" charset="0"/>
                <a:sym typeface="Symbol" pitchFamily="18" charset="2"/>
              </a:rPr>
              <a:t></a:t>
            </a:r>
            <a:r>
              <a:rPr lang="pt-PT" b="1" dirty="0">
                <a:cs typeface="Arial" charset="0"/>
              </a:rPr>
              <a:t>1</a:t>
            </a:r>
            <a:r>
              <a:rPr lang="en-GB" b="1" dirty="0"/>
              <a:t> </a:t>
            </a:r>
            <a:endParaRPr lang="pt-PT" b="1" dirty="0"/>
          </a:p>
          <a:p>
            <a:endParaRPr lang="en-US" dirty="0" smtClean="0">
              <a:latin typeface="+mj-lt"/>
            </a:endParaRPr>
          </a:p>
          <a:p>
            <a:endParaRPr lang="pt-PT" dirty="0">
              <a:latin typeface="+mj-lt"/>
            </a:endParaRPr>
          </a:p>
          <a:p>
            <a:endParaRPr lang="en-GB" dirty="0">
              <a:latin typeface="+mj-lt"/>
            </a:endParaRPr>
          </a:p>
        </p:txBody>
      </p:sp>
      <p:graphicFrame>
        <p:nvGraphicFramePr>
          <p:cNvPr id="4" name="Object 4"/>
          <p:cNvGraphicFramePr>
            <a:graphicFrameLocks noChangeAspect="1"/>
          </p:cNvGraphicFramePr>
          <p:nvPr>
            <p:extLst>
              <p:ext uri="{D42A27DB-BD31-4B8C-83A1-F6EECF244321}">
                <p14:modId xmlns:p14="http://schemas.microsoft.com/office/powerpoint/2010/main" val="2695927221"/>
              </p:ext>
            </p:extLst>
          </p:nvPr>
        </p:nvGraphicFramePr>
        <p:xfrm>
          <a:off x="4338009" y="1844824"/>
          <a:ext cx="2334055" cy="700150"/>
        </p:xfrm>
        <a:graphic>
          <a:graphicData uri="http://schemas.openxmlformats.org/presentationml/2006/ole">
            <mc:AlternateContent xmlns:mc="http://schemas.openxmlformats.org/markup-compatibility/2006">
              <mc:Choice xmlns:v="urn:schemas-microsoft-com:vml" Requires="v">
                <p:oleObj spid="_x0000_s17527" name="Equation" r:id="rId4" imgW="1269720" imgH="380880" progId="Equation.3">
                  <p:embed/>
                </p:oleObj>
              </mc:Choice>
              <mc:Fallback>
                <p:oleObj name="Equation" r:id="rId4" imgW="1269720" imgH="380880" progId="Equation.3">
                  <p:embed/>
                  <p:pic>
                    <p:nvPicPr>
                      <p:cNvPr id="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8009" y="1844824"/>
                        <a:ext cx="2334055" cy="700150"/>
                      </a:xfrm>
                      <a:prstGeom prst="rect">
                        <a:avLst/>
                      </a:prstGeom>
                      <a:noFill/>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091667117"/>
              </p:ext>
            </p:extLst>
          </p:nvPr>
        </p:nvGraphicFramePr>
        <p:xfrm>
          <a:off x="4509249" y="3429000"/>
          <a:ext cx="1833790" cy="827442"/>
        </p:xfrm>
        <a:graphic>
          <a:graphicData uri="http://schemas.openxmlformats.org/presentationml/2006/ole">
            <mc:AlternateContent xmlns:mc="http://schemas.openxmlformats.org/markup-compatibility/2006">
              <mc:Choice xmlns:v="urn:schemas-microsoft-com:vml" Requires="v">
                <p:oleObj spid="_x0000_s17528" name="Equation" r:id="rId6" imgW="1041120" imgH="469800" progId="Equation.3">
                  <p:embed/>
                </p:oleObj>
              </mc:Choice>
              <mc:Fallback>
                <p:oleObj name="Equation" r:id="rId6" imgW="1041120" imgH="469800" progId="Equation.3">
                  <p:embed/>
                  <p:pic>
                    <p:nvPicPr>
                      <p:cNvPr id="5"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9249" y="3429000"/>
                        <a:ext cx="1833790" cy="827442"/>
                      </a:xfrm>
                      <a:prstGeom prst="rect">
                        <a:avLst/>
                      </a:prstGeom>
                      <a:noFill/>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19957533"/>
              </p:ext>
            </p:extLst>
          </p:nvPr>
        </p:nvGraphicFramePr>
        <p:xfrm>
          <a:off x="4577204" y="5877272"/>
          <a:ext cx="1776610" cy="630859"/>
        </p:xfrm>
        <a:graphic>
          <a:graphicData uri="http://schemas.openxmlformats.org/presentationml/2006/ole">
            <mc:AlternateContent xmlns:mc="http://schemas.openxmlformats.org/markup-compatibility/2006">
              <mc:Choice xmlns:v="urn:schemas-microsoft-com:vml" Requires="v">
                <p:oleObj spid="_x0000_s17529" name="Equation" r:id="rId8" imgW="965160" imgH="342720" progId="Equation.3">
                  <p:embed/>
                </p:oleObj>
              </mc:Choice>
              <mc:Fallback>
                <p:oleObj name="Equation" r:id="rId8" imgW="965160" imgH="342720" progId="Equation.3">
                  <p:embed/>
                  <p:pic>
                    <p:nvPicPr>
                      <p:cNvPr id="6"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7204" y="5877272"/>
                        <a:ext cx="1776610" cy="630859"/>
                      </a:xfrm>
                      <a:prstGeom prst="rect">
                        <a:avLst/>
                      </a:prstGeom>
                      <a:noFill/>
                      <a:extLst/>
                    </p:spPr>
                  </p:pic>
                </p:oleObj>
              </mc:Fallback>
            </mc:AlternateContent>
          </a:graphicData>
        </a:graphic>
      </p:graphicFrame>
    </p:spTree>
    <p:extLst>
      <p:ext uri="{BB962C8B-B14F-4D97-AF65-F5344CB8AC3E}">
        <p14:creationId xmlns:p14="http://schemas.microsoft.com/office/powerpoint/2010/main" val="143337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animEffect transition="in" filter="wipe(left)">
                                      <p:cBhvr>
                                        <p:cTn id="7" dur="500"/>
                                        <p:tgtEl>
                                          <p:spTgt spid="172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2035">
                                            <p:txEl>
                                              <p:pRg st="3" end="3"/>
                                            </p:txEl>
                                          </p:spTgt>
                                        </p:tgtEl>
                                        <p:attrNameLst>
                                          <p:attrName>style.visibility</p:attrName>
                                        </p:attrNameLst>
                                      </p:cBhvr>
                                      <p:to>
                                        <p:strVal val="visible"/>
                                      </p:to>
                                    </p:set>
                                    <p:animEffect transition="in" filter="wipe(left)">
                                      <p:cBhvr>
                                        <p:cTn id="17" dur="500"/>
                                        <p:tgtEl>
                                          <p:spTgt spid="17203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2035">
                                            <p:txEl>
                                              <p:pRg st="5" end="5"/>
                                            </p:txEl>
                                          </p:spTgt>
                                        </p:tgtEl>
                                        <p:attrNameLst>
                                          <p:attrName>style.visibility</p:attrName>
                                        </p:attrNameLst>
                                      </p:cBhvr>
                                      <p:to>
                                        <p:strVal val="visible"/>
                                      </p:to>
                                    </p:set>
                                    <p:animEffect transition="in" filter="wipe(left)">
                                      <p:cBhvr>
                                        <p:cTn id="26" dur="500"/>
                                        <p:tgtEl>
                                          <p:spTgt spid="17203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2035">
                                            <p:txEl>
                                              <p:pRg st="6" end="6"/>
                                            </p:txEl>
                                          </p:spTgt>
                                        </p:tgtEl>
                                        <p:attrNameLst>
                                          <p:attrName>style.visibility</p:attrName>
                                        </p:attrNameLst>
                                      </p:cBhvr>
                                      <p:to>
                                        <p:strVal val="visible"/>
                                      </p:to>
                                    </p:set>
                                    <p:animEffect transition="in" filter="wipe(left)">
                                      <p:cBhvr>
                                        <p:cTn id="31" dur="500"/>
                                        <p:tgtEl>
                                          <p:spTgt spid="172035">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72035">
                                            <p:txEl>
                                              <p:pRg st="7" end="7"/>
                                            </p:txEl>
                                          </p:spTgt>
                                        </p:tgtEl>
                                        <p:attrNameLst>
                                          <p:attrName>style.visibility</p:attrName>
                                        </p:attrNameLst>
                                      </p:cBhvr>
                                      <p:to>
                                        <p:strVal val="visible"/>
                                      </p:to>
                                    </p:set>
                                    <p:animEffect transition="in" filter="wipe(left)">
                                      <p:cBhvr>
                                        <p:cTn id="36" dur="500"/>
                                        <p:tgtEl>
                                          <p:spTgt spid="172035">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uiExpand="1" build="p" bldLvl="4"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pt-PT" dirty="0" err="1" smtClean="0"/>
              <a:t>Hossfeld</a:t>
            </a:r>
            <a:r>
              <a:rPr lang="pt-PT" dirty="0" smtClean="0"/>
              <a:t> IV </a:t>
            </a:r>
            <a:r>
              <a:rPr lang="pt-PT" dirty="0" err="1" smtClean="0"/>
              <a:t>function</a:t>
            </a:r>
            <a:endParaRPr lang="en-GB" dirty="0"/>
          </a:p>
        </p:txBody>
      </p:sp>
      <p:sp>
        <p:nvSpPr>
          <p:cNvPr id="167939" name="Rectangle 3"/>
          <p:cNvSpPr>
            <a:spLocks noGrp="1" noChangeArrowheads="1"/>
          </p:cNvSpPr>
          <p:nvPr>
            <p:ph type="body" idx="1"/>
          </p:nvPr>
        </p:nvSpPr>
        <p:spPr/>
        <p:txBody>
          <a:bodyPr/>
          <a:lstStyle/>
          <a:p>
            <a:r>
              <a:rPr lang="pt-PT" b="1" dirty="0">
                <a:latin typeface="+mj-lt"/>
              </a:rPr>
              <a:t>The Hossfeld IV function is a sigmoid function, originally proposed in 1822 (Zeide 1993), for the description of tree </a:t>
            </a:r>
            <a:r>
              <a:rPr lang="pt-PT" b="1" dirty="0" err="1">
                <a:latin typeface="+mj-lt"/>
              </a:rPr>
              <a:t>growth</a:t>
            </a:r>
            <a:r>
              <a:rPr lang="pt-PT" b="1" dirty="0" smtClean="0">
                <a:latin typeface="+mj-lt"/>
              </a:rPr>
              <a:t>:</a:t>
            </a:r>
          </a:p>
          <a:p>
            <a:endParaRPr lang="pt-PT" b="1" dirty="0" smtClean="0">
              <a:solidFill>
                <a:schemeClr val="accent6">
                  <a:lumMod val="50000"/>
                </a:schemeClr>
              </a:solidFill>
              <a:latin typeface="+mj-lt"/>
            </a:endParaRPr>
          </a:p>
          <a:p>
            <a:endParaRPr lang="pt-PT" b="0" dirty="0">
              <a:latin typeface="+mj-lt"/>
            </a:endParaRPr>
          </a:p>
          <a:p>
            <a:endParaRPr lang="pt-PT" b="0" dirty="0" smtClean="0">
              <a:latin typeface="+mj-lt"/>
            </a:endParaRPr>
          </a:p>
          <a:p>
            <a:r>
              <a:rPr lang="en-US" b="1" dirty="0">
                <a:latin typeface="+mj-lt"/>
              </a:rPr>
              <a:t>The function can also be obtained from the generalized logistic </a:t>
            </a:r>
            <a:r>
              <a:rPr lang="en-US" b="1" dirty="0" smtClean="0">
                <a:latin typeface="+mj-lt"/>
              </a:rPr>
              <a:t>by </a:t>
            </a:r>
            <a:r>
              <a:rPr lang="en-US" b="1" dirty="0">
                <a:latin typeface="+mj-lt"/>
              </a:rPr>
              <a:t>using </a:t>
            </a:r>
            <a:r>
              <a:rPr lang="en-US" b="1" i="1" dirty="0" smtClean="0">
                <a:latin typeface="+mj-lt"/>
              </a:rPr>
              <a:t>f(</a:t>
            </a:r>
            <a:r>
              <a:rPr lang="en-US" b="1" i="1" dirty="0" err="1" smtClean="0">
                <a:latin typeface="+mj-lt"/>
              </a:rPr>
              <a:t>X,t</a:t>
            </a:r>
            <a:r>
              <a:rPr lang="en-US" b="1" i="1" dirty="0" smtClean="0">
                <a:latin typeface="+mj-lt"/>
              </a:rPr>
              <a:t>)=-</a:t>
            </a:r>
            <a:r>
              <a:rPr lang="en-US" b="1" i="1" dirty="0" err="1" smtClean="0">
                <a:latin typeface="+mj-lt"/>
              </a:rPr>
              <a:t>klog</a:t>
            </a:r>
            <a:r>
              <a:rPr lang="en-US" b="1" i="1" dirty="0" smtClean="0">
                <a:latin typeface="+mj-lt"/>
              </a:rPr>
              <a:t>(t)</a:t>
            </a:r>
            <a:r>
              <a:rPr lang="en-US" b="1" dirty="0" smtClean="0">
                <a:latin typeface="+mj-lt"/>
              </a:rPr>
              <a:t>. </a:t>
            </a:r>
            <a:r>
              <a:rPr lang="pt-PT" b="1" dirty="0">
                <a:latin typeface="+mj-lt"/>
              </a:rPr>
              <a:t>Consequently some </a:t>
            </a:r>
            <a:r>
              <a:rPr lang="pt-PT" b="1" dirty="0" smtClean="0">
                <a:latin typeface="+mj-lt"/>
              </a:rPr>
              <a:t>authors </a:t>
            </a:r>
            <a:r>
              <a:rPr lang="pt-PT" b="1" dirty="0">
                <a:latin typeface="+mj-lt"/>
              </a:rPr>
              <a:t>designate it as the log-logistic growth function</a:t>
            </a:r>
            <a:endParaRPr lang="en-US" b="1" dirty="0">
              <a:latin typeface="+mj-lt"/>
            </a:endParaRPr>
          </a:p>
          <a:p>
            <a:endParaRPr lang="pt-PT" b="0" dirty="0">
              <a:latin typeface="+mj-lt"/>
              <a:cs typeface="Arial" charset="0"/>
            </a:endParaRPr>
          </a:p>
          <a:p>
            <a:endParaRPr lang="pt-PT" b="0" dirty="0">
              <a:latin typeface="+mj-lt"/>
              <a:cs typeface="Arial" charset="0"/>
            </a:endParaRPr>
          </a:p>
          <a:p>
            <a:endParaRPr lang="pt-PT" b="0" dirty="0">
              <a:latin typeface="+mj-lt"/>
              <a:cs typeface="Arial" charset="0"/>
            </a:endParaRPr>
          </a:p>
          <a:p>
            <a:endParaRPr lang="en-GB" b="0" dirty="0">
              <a:latin typeface="+mj-lt"/>
            </a:endParaRPr>
          </a:p>
        </p:txBody>
      </p:sp>
      <p:graphicFrame>
        <p:nvGraphicFramePr>
          <p:cNvPr id="2" name="Object 1"/>
          <p:cNvGraphicFramePr>
            <a:graphicFrameLocks noChangeAspect="1"/>
          </p:cNvGraphicFramePr>
          <p:nvPr>
            <p:extLst/>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18506" name="Equation" r:id="rId3" imgW="114120" imgH="215640" progId="Equation.3">
                  <p:embed/>
                </p:oleObj>
              </mc:Choice>
              <mc:Fallback>
                <p:oleObj name="Equation" r:id="rId3" imgW="114120" imgH="215640" progId="Equation.3">
                  <p:embed/>
                  <p:pic>
                    <p:nvPicPr>
                      <p:cNvPr id="2"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309157726"/>
              </p:ext>
            </p:extLst>
          </p:nvPr>
        </p:nvGraphicFramePr>
        <p:xfrm>
          <a:off x="4439816" y="2647534"/>
          <a:ext cx="3024337" cy="981583"/>
        </p:xfrm>
        <a:graphic>
          <a:graphicData uri="http://schemas.openxmlformats.org/presentationml/2006/ole">
            <mc:AlternateContent xmlns:mc="http://schemas.openxmlformats.org/markup-compatibility/2006">
              <mc:Choice xmlns:v="urn:schemas-microsoft-com:vml" Requires="v">
                <p:oleObj spid="_x0000_s18507" name="Equation" r:id="rId5" imgW="1447560" imgH="469800" progId="Equation.3">
                  <p:embed/>
                </p:oleObj>
              </mc:Choice>
              <mc:Fallback>
                <p:oleObj name="Equation" r:id="rId5" imgW="1447560" imgH="469800" progId="Equation.3">
                  <p:embed/>
                  <p:pic>
                    <p:nvPicPr>
                      <p:cNvPr id="4" name="Object 3"/>
                      <p:cNvPicPr>
                        <a:picLocks noChangeAspect="1" noChangeArrowheads="1"/>
                      </p:cNvPicPr>
                      <p:nvPr/>
                    </p:nvPicPr>
                    <p:blipFill>
                      <a:blip r:embed="rId6"/>
                      <a:srcRect/>
                      <a:stretch>
                        <a:fillRect/>
                      </a:stretch>
                    </p:blipFill>
                    <p:spPr bwMode="auto">
                      <a:xfrm>
                        <a:off x="4439816" y="2647534"/>
                        <a:ext cx="3024337" cy="981583"/>
                      </a:xfrm>
                      <a:prstGeom prst="rect">
                        <a:avLst/>
                      </a:prstGeom>
                      <a:noFill/>
                      <a:extLst/>
                    </p:spPr>
                  </p:pic>
                </p:oleObj>
              </mc:Fallback>
            </mc:AlternateContent>
          </a:graphicData>
        </a:graphic>
      </p:graphicFrame>
    </p:spTree>
    <p:extLst>
      <p:ext uri="{BB962C8B-B14F-4D97-AF65-F5344CB8AC3E}">
        <p14:creationId xmlns:p14="http://schemas.microsoft.com/office/powerpoint/2010/main" val="164935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animEffect transition="in" filter="wipe(left)">
                                      <p:cBhvr>
                                        <p:cTn id="7" dur="500"/>
                                        <p:tgtEl>
                                          <p:spTgt spid="167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67939">
                                            <p:txEl>
                                              <p:pRg st="4" end="4"/>
                                            </p:txEl>
                                          </p:spTgt>
                                        </p:tgtEl>
                                        <p:attrNameLst>
                                          <p:attrName>style.visibility</p:attrName>
                                        </p:attrNameLst>
                                      </p:cBhvr>
                                      <p:to>
                                        <p:strVal val="visible"/>
                                      </p:to>
                                    </p:set>
                                    <p:animEffect transition="in" filter="wipe(left)">
                                      <p:cBhvr>
                                        <p:cTn id="16" dur="500"/>
                                        <p:tgtEl>
                                          <p:spTgt spid="1679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pt-PT" dirty="0" err="1" smtClean="0"/>
              <a:t>McDill</a:t>
            </a:r>
            <a:r>
              <a:rPr lang="pt-PT" dirty="0" smtClean="0"/>
              <a:t>-Amateis </a:t>
            </a:r>
            <a:r>
              <a:rPr lang="pt-PT" dirty="0" err="1" smtClean="0"/>
              <a:t>function</a:t>
            </a:r>
            <a:endParaRPr lang="en-GB" dirty="0"/>
          </a:p>
        </p:txBody>
      </p:sp>
      <p:sp>
        <p:nvSpPr>
          <p:cNvPr id="167939" name="Rectangle 3"/>
          <p:cNvSpPr>
            <a:spLocks noGrp="1" noChangeArrowheads="1"/>
          </p:cNvSpPr>
          <p:nvPr>
            <p:ph type="body" idx="1"/>
          </p:nvPr>
        </p:nvSpPr>
        <p:spPr/>
        <p:txBody>
          <a:bodyPr/>
          <a:lstStyle/>
          <a:p>
            <a:r>
              <a:rPr lang="pt-PT" b="1" dirty="0" smtClean="0">
                <a:latin typeface="+mj-lt"/>
                <a:cs typeface="Times New Roman" pitchFamily="18" charset="0"/>
              </a:rPr>
              <a:t>Integral form:</a:t>
            </a:r>
          </a:p>
          <a:p>
            <a:pPr lvl="1"/>
            <a:endParaRPr lang="pt-PT" dirty="0" smtClean="0"/>
          </a:p>
          <a:p>
            <a:pPr lvl="1"/>
            <a:endParaRPr lang="pt-PT" dirty="0"/>
          </a:p>
          <a:p>
            <a:pPr marL="457200" lvl="1" indent="0">
              <a:buNone/>
            </a:pPr>
            <a:endParaRPr lang="pt-PT" dirty="0" smtClean="0"/>
          </a:p>
          <a:p>
            <a:pPr marL="457200" lvl="1" indent="0">
              <a:buNone/>
            </a:pPr>
            <a:r>
              <a:rPr lang="pt-PT" dirty="0" smtClean="0">
                <a:solidFill>
                  <a:srgbClr val="009900"/>
                </a:solidFill>
              </a:rPr>
              <a:t>where (</a:t>
            </a:r>
            <a:r>
              <a:rPr lang="pt-PT" i="1" dirty="0" smtClean="0">
                <a:solidFill>
                  <a:srgbClr val="009900"/>
                </a:solidFill>
              </a:rPr>
              <a:t>t</a:t>
            </a:r>
            <a:r>
              <a:rPr lang="pt-PT" i="1" baseline="-25000" dirty="0" smtClean="0">
                <a:solidFill>
                  <a:srgbClr val="009900"/>
                </a:solidFill>
              </a:rPr>
              <a:t>0</a:t>
            </a:r>
            <a:r>
              <a:rPr lang="pt-PT" i="1" dirty="0" smtClean="0">
                <a:solidFill>
                  <a:srgbClr val="009900"/>
                </a:solidFill>
              </a:rPr>
              <a:t>,Y</a:t>
            </a:r>
            <a:r>
              <a:rPr lang="pt-PT" i="1" baseline="-25000" dirty="0" smtClean="0">
                <a:solidFill>
                  <a:srgbClr val="009900"/>
                </a:solidFill>
              </a:rPr>
              <a:t>0</a:t>
            </a:r>
            <a:r>
              <a:rPr lang="pt-PT" dirty="0" smtClean="0">
                <a:solidFill>
                  <a:srgbClr val="009900"/>
                </a:solidFill>
              </a:rPr>
              <a:t>) is the initial condition and k expresses the growth rate</a:t>
            </a:r>
            <a:endParaRPr lang="en-US" dirty="0">
              <a:solidFill>
                <a:srgbClr val="009900"/>
              </a:solidFill>
            </a:endParaRPr>
          </a:p>
          <a:p>
            <a:pPr lvl="1"/>
            <a:r>
              <a:rPr lang="pt-PT" b="1" dirty="0" smtClean="0">
                <a:latin typeface="+mj-lt"/>
                <a:cs typeface="Arial" charset="0"/>
              </a:rPr>
              <a:t>By making </a:t>
            </a:r>
            <a:endParaRPr lang="pt-PT" b="1" dirty="0">
              <a:latin typeface="+mj-lt"/>
              <a:cs typeface="Arial" charset="0"/>
            </a:endParaRPr>
          </a:p>
          <a:p>
            <a:endParaRPr lang="pt-PT" dirty="0">
              <a:latin typeface="+mj-lt"/>
              <a:cs typeface="Arial" charset="0"/>
            </a:endParaRPr>
          </a:p>
          <a:p>
            <a:pPr marL="457200" lvl="1" indent="0">
              <a:buNone/>
            </a:pPr>
            <a:endParaRPr lang="pt-PT" dirty="0">
              <a:latin typeface="+mj-lt"/>
              <a:cs typeface="Arial" charset="0"/>
            </a:endParaRPr>
          </a:p>
          <a:p>
            <a:pPr marL="457200" lvl="1" indent="0">
              <a:buNone/>
            </a:pPr>
            <a:r>
              <a:rPr lang="pt-PT" b="1" dirty="0" smtClean="0">
                <a:solidFill>
                  <a:srgbClr val="009900"/>
                </a:solidFill>
                <a:latin typeface="+mj-lt"/>
                <a:cs typeface="Arial" charset="0"/>
              </a:rPr>
              <a:t>the integral form of the McDill-Amateis function coincides with the Hossfeld IV function</a:t>
            </a:r>
            <a:endParaRPr lang="pt-PT" b="1" dirty="0">
              <a:solidFill>
                <a:srgbClr val="009900"/>
              </a:solidFill>
              <a:latin typeface="+mj-lt"/>
              <a:cs typeface="Arial" charset="0"/>
            </a:endParaRPr>
          </a:p>
        </p:txBody>
      </p:sp>
      <p:graphicFrame>
        <p:nvGraphicFramePr>
          <p:cNvPr id="2" name="Object 1"/>
          <p:cNvGraphicFramePr>
            <a:graphicFrameLocks noChangeAspect="1"/>
          </p:cNvGraphicFramePr>
          <p:nvPr>
            <p:extLst/>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19569" name="Equation" r:id="rId3" imgW="114120" imgH="215640" progId="Equation.3">
                  <p:embed/>
                </p:oleObj>
              </mc:Choice>
              <mc:Fallback>
                <p:oleObj name="Equation" r:id="rId3" imgW="114120" imgH="215640" progId="Equation.3">
                  <p:embed/>
                  <p:pic>
                    <p:nvPicPr>
                      <p:cNvPr id="2"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668630545"/>
              </p:ext>
            </p:extLst>
          </p:nvPr>
        </p:nvGraphicFramePr>
        <p:xfrm>
          <a:off x="3071664" y="1916832"/>
          <a:ext cx="2152650" cy="1028700"/>
        </p:xfrm>
        <a:graphic>
          <a:graphicData uri="http://schemas.openxmlformats.org/presentationml/2006/ole">
            <mc:AlternateContent xmlns:mc="http://schemas.openxmlformats.org/markup-compatibility/2006">
              <mc:Choice xmlns:v="urn:schemas-microsoft-com:vml" Requires="v">
                <p:oleObj spid="_x0000_s19570" name="Equation" r:id="rId5" imgW="1434960" imgH="685800" progId="Equation.3">
                  <p:embed/>
                </p:oleObj>
              </mc:Choice>
              <mc:Fallback>
                <p:oleObj name="Equation" r:id="rId5" imgW="1434960" imgH="685800" progId="Equation.3">
                  <p:embed/>
                  <p:pic>
                    <p:nvPicPr>
                      <p:cNvPr id="4"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1664" y="1916832"/>
                        <a:ext cx="2152650"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685449034"/>
              </p:ext>
            </p:extLst>
          </p:nvPr>
        </p:nvGraphicFramePr>
        <p:xfrm>
          <a:off x="3071664" y="4437112"/>
          <a:ext cx="1562100" cy="723900"/>
        </p:xfrm>
        <a:graphic>
          <a:graphicData uri="http://schemas.openxmlformats.org/presentationml/2006/ole">
            <mc:AlternateContent xmlns:mc="http://schemas.openxmlformats.org/markup-compatibility/2006">
              <mc:Choice xmlns:v="urn:schemas-microsoft-com:vml" Requires="v">
                <p:oleObj spid="_x0000_s19571" name="Equation" r:id="rId7" imgW="1041120" imgH="482400" progId="Equation.3">
                  <p:embed/>
                </p:oleObj>
              </mc:Choice>
              <mc:Fallback>
                <p:oleObj name="Equation" r:id="rId7" imgW="1041120" imgH="482400" progId="Equation.3">
                  <p:embed/>
                  <p:pic>
                    <p:nvPicPr>
                      <p:cNvPr id="5"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71664" y="4437112"/>
                        <a:ext cx="15621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6822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animEffect transition="in" filter="wipe(left)">
                                      <p:cBhvr>
                                        <p:cTn id="7" dur="500"/>
                                        <p:tgtEl>
                                          <p:spTgt spid="167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22" presetClass="entr" presetSubtype="8" fill="hold" grpId="0" nodeType="withEffect">
                                  <p:stCondLst>
                                    <p:cond delay="0"/>
                                  </p:stCondLst>
                                  <p:childTnLst>
                                    <p:set>
                                      <p:cBhvr>
                                        <p:cTn id="13" dur="1" fill="hold">
                                          <p:stCondLst>
                                            <p:cond delay="0"/>
                                          </p:stCondLst>
                                        </p:cTn>
                                        <p:tgtEl>
                                          <p:spTgt spid="167939">
                                            <p:txEl>
                                              <p:pRg st="4" end="4"/>
                                            </p:txEl>
                                          </p:spTgt>
                                        </p:tgtEl>
                                        <p:attrNameLst>
                                          <p:attrName>style.visibility</p:attrName>
                                        </p:attrNameLst>
                                      </p:cBhvr>
                                      <p:to>
                                        <p:strVal val="visible"/>
                                      </p:to>
                                    </p:set>
                                    <p:animEffect transition="in" filter="wipe(left)">
                                      <p:cBhvr>
                                        <p:cTn id="14" dur="500"/>
                                        <p:tgtEl>
                                          <p:spTgt spid="167939">
                                            <p:txEl>
                                              <p:pRg st="4" end="4"/>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67939">
                                            <p:txEl>
                                              <p:pRg st="5" end="5"/>
                                            </p:txEl>
                                          </p:spTgt>
                                        </p:tgtEl>
                                        <p:attrNameLst>
                                          <p:attrName>style.visibility</p:attrName>
                                        </p:attrNameLst>
                                      </p:cBhvr>
                                      <p:to>
                                        <p:strVal val="visible"/>
                                      </p:to>
                                    </p:set>
                                    <p:animEffect transition="in" filter="wipe(left)">
                                      <p:cBhvr>
                                        <p:cTn id="17" dur="500"/>
                                        <p:tgtEl>
                                          <p:spTgt spid="167939">
                                            <p:txEl>
                                              <p:pRg st="5" end="5"/>
                                            </p:txEl>
                                          </p:spTgt>
                                        </p:tgtEl>
                                      </p:cBhvr>
                                    </p:animEffect>
                                  </p:childTnLst>
                                </p:cTn>
                              </p:par>
                              <p:par>
                                <p:cTn id="18" presetID="1"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childTnLst>
                                </p:cTn>
                              </p:par>
                              <p:par>
                                <p:cTn id="20" presetID="22" presetClass="entr" presetSubtype="8" fill="hold" grpId="0" nodeType="withEffect">
                                  <p:stCondLst>
                                    <p:cond delay="0"/>
                                  </p:stCondLst>
                                  <p:childTnLst>
                                    <p:set>
                                      <p:cBhvr>
                                        <p:cTn id="21" dur="1" fill="hold">
                                          <p:stCondLst>
                                            <p:cond delay="0"/>
                                          </p:stCondLst>
                                        </p:cTn>
                                        <p:tgtEl>
                                          <p:spTgt spid="167939">
                                            <p:txEl>
                                              <p:pRg st="8" end="8"/>
                                            </p:txEl>
                                          </p:spTgt>
                                        </p:tgtEl>
                                        <p:attrNameLst>
                                          <p:attrName>style.visibility</p:attrName>
                                        </p:attrNameLst>
                                      </p:cBhvr>
                                      <p:to>
                                        <p:strVal val="visible"/>
                                      </p:to>
                                    </p:set>
                                    <p:animEffect transition="in" filter="wipe(left)">
                                      <p:cBhvr>
                                        <p:cTn id="22" dur="500"/>
                                        <p:tgtEl>
                                          <p:spTgt spid="1679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uiExpand="1"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3928" y="332656"/>
            <a:ext cx="6694214"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99456" y="323946"/>
            <a:ext cx="2304080" cy="954107"/>
          </a:xfrm>
          <a:prstGeom prst="rect">
            <a:avLst/>
          </a:prstGeom>
          <a:solidFill>
            <a:schemeClr val="bg1"/>
          </a:solidFill>
        </p:spPr>
        <p:txBody>
          <a:bodyPr wrap="square" rtlCol="0">
            <a:spAutoFit/>
          </a:bodyPr>
          <a:lstStyle/>
          <a:p>
            <a:r>
              <a:rPr lang="pt-PT" sz="2400" b="1" dirty="0"/>
              <a:t>Hossfeld IV function</a:t>
            </a:r>
          </a:p>
          <a:p>
            <a:endParaRPr lang="pt-PT" sz="800" b="1" dirty="0"/>
          </a:p>
        </p:txBody>
      </p:sp>
    </p:spTree>
    <p:extLst>
      <p:ext uri="{BB962C8B-B14F-4D97-AF65-F5344CB8AC3E}">
        <p14:creationId xmlns:p14="http://schemas.microsoft.com/office/powerpoint/2010/main" val="3988532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GB" dirty="0" smtClean="0"/>
              <a:t>Tree growth</a:t>
            </a:r>
            <a:endParaRPr lang="en-US" dirty="0"/>
          </a:p>
        </p:txBody>
      </p:sp>
      <p:sp>
        <p:nvSpPr>
          <p:cNvPr id="120835" name="Rectangle 3"/>
          <p:cNvSpPr>
            <a:spLocks noGrp="1" noChangeArrowheads="1"/>
          </p:cNvSpPr>
          <p:nvPr>
            <p:ph type="body" idx="1"/>
          </p:nvPr>
        </p:nvSpPr>
        <p:spPr>
          <a:xfrm>
            <a:off x="432000" y="1088740"/>
            <a:ext cx="11328000" cy="5652628"/>
          </a:xfrm>
        </p:spPr>
        <p:txBody>
          <a:bodyPr>
            <a:normAutofit fontScale="92500" lnSpcReduction="10000"/>
          </a:bodyPr>
          <a:lstStyle/>
          <a:p>
            <a:r>
              <a:rPr lang="pt-PT" dirty="0" smtClean="0"/>
              <a:t>The growth of a </a:t>
            </a:r>
            <a:r>
              <a:rPr lang="pt-PT" dirty="0" err="1" smtClean="0"/>
              <a:t>tree</a:t>
            </a:r>
            <a:r>
              <a:rPr lang="pt-PT" dirty="0" smtClean="0"/>
              <a:t> </a:t>
            </a:r>
            <a:r>
              <a:rPr lang="pt-PT" dirty="0" err="1" smtClean="0"/>
              <a:t>is</a:t>
            </a:r>
            <a:r>
              <a:rPr lang="pt-PT" dirty="0" smtClean="0"/>
              <a:t> </a:t>
            </a:r>
            <a:r>
              <a:rPr lang="pt-PT" dirty="0" err="1" smtClean="0"/>
              <a:t>expressed</a:t>
            </a:r>
            <a:r>
              <a:rPr lang="pt-PT" dirty="0" smtClean="0"/>
              <a:t> </a:t>
            </a:r>
            <a:r>
              <a:rPr lang="pt-PT" dirty="0" err="1" smtClean="0"/>
              <a:t>by</a:t>
            </a:r>
            <a:r>
              <a:rPr lang="pt-PT" dirty="0" smtClean="0"/>
              <a:t> </a:t>
            </a:r>
            <a:r>
              <a:rPr lang="pt-PT" dirty="0" err="1" smtClean="0"/>
              <a:t>the</a:t>
            </a:r>
            <a:r>
              <a:rPr lang="pt-PT" dirty="0" smtClean="0"/>
              <a:t> modification of the different variables that characterize a tree: </a:t>
            </a:r>
          </a:p>
          <a:p>
            <a:endParaRPr lang="pt-PT" sz="900" dirty="0" smtClean="0"/>
          </a:p>
          <a:p>
            <a:pPr lvl="1"/>
            <a:r>
              <a:rPr lang="pt-PT" dirty="0" err="1" smtClean="0"/>
              <a:t>diameter</a:t>
            </a:r>
            <a:r>
              <a:rPr lang="pt-PT" dirty="0" smtClean="0"/>
              <a:t> at breast height, </a:t>
            </a:r>
          </a:p>
          <a:p>
            <a:pPr lvl="1"/>
            <a:r>
              <a:rPr lang="pt-PT" dirty="0" smtClean="0"/>
              <a:t>total height, </a:t>
            </a:r>
          </a:p>
          <a:p>
            <a:pPr lvl="1"/>
            <a:r>
              <a:rPr lang="pt-PT" dirty="0" err="1" smtClean="0"/>
              <a:t>height</a:t>
            </a:r>
            <a:r>
              <a:rPr lang="pt-PT" dirty="0" smtClean="0"/>
              <a:t> to the base of the crown, </a:t>
            </a:r>
          </a:p>
          <a:p>
            <a:pPr lvl="1"/>
            <a:r>
              <a:rPr lang="pt-PT" dirty="0" err="1" smtClean="0"/>
              <a:t>stem</a:t>
            </a:r>
            <a:r>
              <a:rPr lang="pt-PT" dirty="0" smtClean="0"/>
              <a:t> profile, total and partial volumes, </a:t>
            </a:r>
            <a:r>
              <a:rPr lang="pt-PT" dirty="0" err="1" smtClean="0"/>
              <a:t>etc</a:t>
            </a:r>
            <a:endParaRPr lang="pt-PT" dirty="0" smtClean="0"/>
          </a:p>
          <a:p>
            <a:endParaRPr lang="pt-PT" sz="1200" dirty="0" smtClean="0"/>
          </a:p>
          <a:p>
            <a:endParaRPr lang="pt-PT" sz="1200" dirty="0" smtClean="0"/>
          </a:p>
          <a:p>
            <a:endParaRPr lang="pt-PT" sz="1200" dirty="0"/>
          </a:p>
          <a:p>
            <a:endParaRPr lang="pt-PT" sz="1200" dirty="0" smtClean="0"/>
          </a:p>
          <a:p>
            <a:endParaRPr lang="pt-PT" sz="1200" dirty="0"/>
          </a:p>
          <a:p>
            <a:r>
              <a:rPr lang="pt-PT" dirty="0" err="1"/>
              <a:t>The</a:t>
            </a:r>
            <a:r>
              <a:rPr lang="pt-PT" dirty="0"/>
              <a:t> </a:t>
            </a:r>
            <a:r>
              <a:rPr lang="pt-PT" dirty="0" err="1"/>
              <a:t>shape</a:t>
            </a:r>
            <a:r>
              <a:rPr lang="pt-PT" dirty="0"/>
              <a:t> </a:t>
            </a:r>
            <a:r>
              <a:rPr lang="pt-PT" dirty="0" err="1"/>
              <a:t>of</a:t>
            </a:r>
            <a:r>
              <a:rPr lang="pt-PT" dirty="0"/>
              <a:t> </a:t>
            </a:r>
            <a:r>
              <a:rPr lang="pt-PT" dirty="0" err="1"/>
              <a:t>the</a:t>
            </a:r>
            <a:r>
              <a:rPr lang="pt-PT" dirty="0"/>
              <a:t> </a:t>
            </a:r>
            <a:r>
              <a:rPr lang="pt-PT" dirty="0" err="1"/>
              <a:t>growth</a:t>
            </a:r>
            <a:r>
              <a:rPr lang="pt-PT" dirty="0"/>
              <a:t> curve </a:t>
            </a:r>
            <a:r>
              <a:rPr lang="pt-PT" dirty="0" err="1"/>
              <a:t>is</a:t>
            </a:r>
            <a:r>
              <a:rPr lang="pt-PT" dirty="0"/>
              <a:t> </a:t>
            </a:r>
            <a:r>
              <a:rPr lang="pt-PT" dirty="0" err="1"/>
              <a:t>not</a:t>
            </a:r>
            <a:r>
              <a:rPr lang="pt-PT" dirty="0"/>
              <a:t> </a:t>
            </a:r>
            <a:r>
              <a:rPr lang="pt-PT" dirty="0" err="1"/>
              <a:t>the</a:t>
            </a:r>
            <a:r>
              <a:rPr lang="pt-PT" dirty="0"/>
              <a:t> </a:t>
            </a:r>
            <a:r>
              <a:rPr lang="pt-PT" dirty="0" err="1"/>
              <a:t>same</a:t>
            </a:r>
            <a:r>
              <a:rPr lang="pt-PT" dirty="0"/>
              <a:t> for </a:t>
            </a:r>
            <a:r>
              <a:rPr lang="pt-PT" dirty="0" err="1"/>
              <a:t>all</a:t>
            </a:r>
            <a:r>
              <a:rPr lang="pt-PT" dirty="0"/>
              <a:t> </a:t>
            </a:r>
            <a:r>
              <a:rPr lang="pt-PT" dirty="0" err="1"/>
              <a:t>the</a:t>
            </a:r>
            <a:r>
              <a:rPr lang="pt-PT" dirty="0"/>
              <a:t> </a:t>
            </a:r>
            <a:r>
              <a:rPr lang="pt-PT" dirty="0" err="1"/>
              <a:t>tree</a:t>
            </a:r>
            <a:r>
              <a:rPr lang="pt-PT" dirty="0"/>
              <a:t> </a:t>
            </a:r>
            <a:r>
              <a:rPr lang="pt-PT" dirty="0" err="1"/>
              <a:t>variables</a:t>
            </a:r>
            <a:endParaRPr lang="en-US" dirty="0"/>
          </a:p>
          <a:p>
            <a:endParaRPr lang="pt-PT" sz="1200" dirty="0" smtClean="0"/>
          </a:p>
          <a:p>
            <a:pPr lvl="1"/>
            <a:endParaRPr lang="pt-PT" sz="800" dirty="0"/>
          </a:p>
        </p:txBody>
      </p:sp>
      <p:pic>
        <p:nvPicPr>
          <p:cNvPr id="4" name="Picture 3"/>
          <p:cNvPicPr>
            <a:picLocks noChangeAspect="1"/>
          </p:cNvPicPr>
          <p:nvPr/>
        </p:nvPicPr>
        <p:blipFill>
          <a:blip r:embed="rId2"/>
          <a:stretch>
            <a:fillRect/>
          </a:stretch>
        </p:blipFill>
        <p:spPr>
          <a:xfrm>
            <a:off x="6672064" y="1481313"/>
            <a:ext cx="5310366" cy="4467967"/>
          </a:xfrm>
          <a:prstGeom prst="rect">
            <a:avLst/>
          </a:prstGeom>
        </p:spPr>
      </p:pic>
      <p:sp>
        <p:nvSpPr>
          <p:cNvPr id="5" name="Rectangle 3"/>
          <p:cNvSpPr txBox="1">
            <a:spLocks noChangeArrowheads="1"/>
          </p:cNvSpPr>
          <p:nvPr/>
        </p:nvSpPr>
        <p:spPr>
          <a:xfrm>
            <a:off x="432000" y="4601277"/>
            <a:ext cx="6648085" cy="1348003"/>
          </a:xfrm>
          <a:prstGeom prst="rect">
            <a:avLst/>
          </a:prstGeom>
        </p:spPr>
        <p:txBody>
          <a:bodyPr vert="horz" lIns="91440" tIns="144000" rIns="360000" bIns="45720" rtlCol="0">
            <a:normAutofit/>
          </a:bodyPr>
          <a:lstStyle>
            <a:lvl1pPr marL="342900" indent="-342900" algn="just" defTabSz="914400" rtl="0" eaLnBrk="1" latinLnBrk="0" hangingPunct="1">
              <a:spcBef>
                <a:spcPts val="1800"/>
              </a:spcBef>
              <a:buClr>
                <a:srgbClr val="008000"/>
              </a:buClr>
              <a:buSzPct val="90000"/>
              <a:buFont typeface="Wingdings" panose="05000000000000000000" pitchFamily="2" charset="2"/>
              <a:buChar char=""/>
              <a:defRPr sz="2400" kern="1200">
                <a:solidFill>
                  <a:schemeClr val="tx1"/>
                </a:solidFill>
                <a:latin typeface="Trebuchet MS" pitchFamily="34" charset="0"/>
                <a:ea typeface="+mn-ea"/>
                <a:cs typeface="+mn-cs"/>
              </a:defRPr>
            </a:lvl1pPr>
            <a:lvl2pPr marL="742950" indent="-285750" algn="just" defTabSz="914400" rtl="0" eaLnBrk="1" latinLnBrk="0" hangingPunct="1">
              <a:spcBef>
                <a:spcPts val="1800"/>
              </a:spcBef>
              <a:buClr>
                <a:srgbClr val="008000"/>
              </a:buClr>
              <a:buFont typeface="Wingdings" panose="05000000000000000000" pitchFamily="2" charset="2"/>
              <a:buChar char=""/>
              <a:defRPr sz="2000" kern="1200">
                <a:solidFill>
                  <a:schemeClr val="tx1"/>
                </a:solidFill>
                <a:latin typeface="Trebuchet MS" pitchFamily="34" charset="0"/>
                <a:ea typeface="+mn-ea"/>
                <a:cs typeface="+mn-cs"/>
              </a:defRPr>
            </a:lvl2pPr>
            <a:lvl3pPr marL="1143000" indent="-228600" algn="l" defTabSz="914400" rtl="0" eaLnBrk="1" latinLnBrk="0" hangingPunct="1">
              <a:spcBef>
                <a:spcPts val="1800"/>
              </a:spcBef>
              <a:buClr>
                <a:srgbClr val="008000"/>
              </a:buClr>
              <a:buFont typeface="Arial" pitchFamily="34" charset="0"/>
              <a:buChar char="•"/>
              <a:defRPr sz="1800" kern="1200">
                <a:solidFill>
                  <a:schemeClr val="tx1"/>
                </a:solidFill>
                <a:latin typeface="Trebuchet MS" pitchFamily="34" charset="0"/>
                <a:ea typeface="+mn-ea"/>
                <a:cs typeface="+mn-cs"/>
              </a:defRPr>
            </a:lvl3pPr>
            <a:lvl4pPr marL="1600200" indent="-228600" algn="l" defTabSz="914400" rtl="0" eaLnBrk="1" latinLnBrk="0" hangingPunct="1">
              <a:spcBef>
                <a:spcPts val="1800"/>
              </a:spcBef>
              <a:buFont typeface="Arial" pitchFamily="34" charset="0"/>
              <a:buChar char="–"/>
              <a:defRPr sz="1600" kern="1200">
                <a:solidFill>
                  <a:schemeClr val="tx1"/>
                </a:solidFill>
                <a:latin typeface="Trebuchet MS" pitchFamily="34" charset="0"/>
                <a:ea typeface="+mn-ea"/>
                <a:cs typeface="+mn-cs"/>
              </a:defRPr>
            </a:lvl4pPr>
            <a:lvl5pPr marL="2057400" indent="-228600" algn="l" defTabSz="914400" rtl="0" eaLnBrk="1" latinLnBrk="0" hangingPunct="1">
              <a:spcBef>
                <a:spcPts val="1800"/>
              </a:spcBef>
              <a:buFont typeface="Arial" pitchFamily="34" charset="0"/>
              <a:buChar char="»"/>
              <a:defRPr sz="16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200" dirty="0" err="1" smtClean="0"/>
              <a:t>When</a:t>
            </a:r>
            <a:r>
              <a:rPr lang="pt-PT" sz="2200" dirty="0" smtClean="0"/>
              <a:t> </a:t>
            </a:r>
            <a:r>
              <a:rPr lang="pt-PT" sz="2200" dirty="0" err="1" smtClean="0"/>
              <a:t>studying</a:t>
            </a:r>
            <a:r>
              <a:rPr lang="pt-PT" sz="2200" dirty="0" smtClean="0"/>
              <a:t> </a:t>
            </a:r>
            <a:r>
              <a:rPr lang="pt-PT" sz="2200" dirty="0" err="1" smtClean="0"/>
              <a:t>tree</a:t>
            </a:r>
            <a:r>
              <a:rPr lang="pt-PT" sz="2200" dirty="0" smtClean="0"/>
              <a:t> </a:t>
            </a:r>
            <a:r>
              <a:rPr lang="pt-PT" sz="2200" dirty="0" err="1" smtClean="0"/>
              <a:t>growth</a:t>
            </a:r>
            <a:r>
              <a:rPr lang="pt-PT" sz="2200" dirty="0" smtClean="0"/>
              <a:t> </a:t>
            </a:r>
            <a:r>
              <a:rPr lang="pt-PT" sz="2200" dirty="0" err="1" smtClean="0"/>
              <a:t>it</a:t>
            </a:r>
            <a:r>
              <a:rPr lang="pt-PT" sz="2200" dirty="0" smtClean="0"/>
              <a:t> </a:t>
            </a:r>
            <a:r>
              <a:rPr lang="pt-PT" sz="2200" dirty="0" err="1" smtClean="0"/>
              <a:t>is</a:t>
            </a:r>
            <a:r>
              <a:rPr lang="pt-PT" sz="2200" dirty="0" smtClean="0"/>
              <a:t> </a:t>
            </a:r>
            <a:r>
              <a:rPr lang="pt-PT" sz="2200" dirty="0" err="1" smtClean="0"/>
              <a:t>very</a:t>
            </a:r>
            <a:r>
              <a:rPr lang="pt-PT" sz="2200" dirty="0" smtClean="0"/>
              <a:t> </a:t>
            </a:r>
            <a:r>
              <a:rPr lang="pt-PT" sz="2200" dirty="0" err="1" smtClean="0"/>
              <a:t>important</a:t>
            </a:r>
            <a:r>
              <a:rPr lang="pt-PT" sz="2200" dirty="0" smtClean="0"/>
              <a:t> to define </a:t>
            </a:r>
            <a:r>
              <a:rPr lang="pt-PT" sz="2200" dirty="0" err="1" smtClean="0"/>
              <a:t>unambiguously</a:t>
            </a:r>
            <a:r>
              <a:rPr lang="pt-PT" sz="2200" dirty="0" smtClean="0"/>
              <a:t> </a:t>
            </a:r>
            <a:r>
              <a:rPr lang="pt-PT" sz="2200" dirty="0" err="1" smtClean="0"/>
              <a:t>which</a:t>
            </a:r>
            <a:r>
              <a:rPr lang="pt-PT" sz="2200" dirty="0" smtClean="0"/>
              <a:t> </a:t>
            </a:r>
            <a:r>
              <a:rPr lang="pt-PT" sz="2200" dirty="0" err="1" smtClean="0"/>
              <a:t>is</a:t>
            </a:r>
            <a:r>
              <a:rPr lang="pt-PT" sz="2200" dirty="0" smtClean="0"/>
              <a:t> </a:t>
            </a:r>
            <a:r>
              <a:rPr lang="pt-PT" sz="2200" dirty="0" err="1" smtClean="0"/>
              <a:t>the</a:t>
            </a:r>
            <a:r>
              <a:rPr lang="pt-PT" sz="2200" dirty="0" smtClean="0"/>
              <a:t> </a:t>
            </a:r>
            <a:r>
              <a:rPr lang="pt-PT" sz="2200" dirty="0" err="1" smtClean="0"/>
              <a:t>variable</a:t>
            </a:r>
            <a:r>
              <a:rPr lang="pt-PT" sz="2200" dirty="0" smtClean="0"/>
              <a:t> </a:t>
            </a:r>
            <a:r>
              <a:rPr lang="pt-PT" sz="2200" dirty="0" err="1" smtClean="0"/>
              <a:t>of</a:t>
            </a:r>
            <a:r>
              <a:rPr lang="pt-PT" sz="2200" dirty="0" smtClean="0"/>
              <a:t> </a:t>
            </a:r>
            <a:r>
              <a:rPr lang="pt-PT" sz="2200" dirty="0" err="1" smtClean="0"/>
              <a:t>interest</a:t>
            </a:r>
            <a:endParaRPr lang="pt-PT" sz="2200" dirty="0" smtClean="0"/>
          </a:p>
        </p:txBody>
      </p:sp>
    </p:spTree>
    <p:extLst>
      <p:ext uri="{BB962C8B-B14F-4D97-AF65-F5344CB8AC3E}">
        <p14:creationId xmlns:p14="http://schemas.microsoft.com/office/powerpoint/2010/main" val="195183187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Effect transition="in" filter="wipe(left)">
                                      <p:cBhvr>
                                        <p:cTn id="7" dur="500"/>
                                        <p:tgtEl>
                                          <p:spTgt spid="1208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0835">
                                            <p:txEl>
                                              <p:pRg st="2" end="2"/>
                                            </p:txEl>
                                          </p:spTgt>
                                        </p:tgtEl>
                                        <p:attrNameLst>
                                          <p:attrName>style.visibility</p:attrName>
                                        </p:attrNameLst>
                                      </p:cBhvr>
                                      <p:to>
                                        <p:strVal val="visible"/>
                                      </p:to>
                                    </p:set>
                                    <p:animEffect transition="in" filter="wipe(left)">
                                      <p:cBhvr>
                                        <p:cTn id="12" dur="500"/>
                                        <p:tgtEl>
                                          <p:spTgt spid="1208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0835">
                                            <p:txEl>
                                              <p:pRg st="3" end="3"/>
                                            </p:txEl>
                                          </p:spTgt>
                                        </p:tgtEl>
                                        <p:attrNameLst>
                                          <p:attrName>style.visibility</p:attrName>
                                        </p:attrNameLst>
                                      </p:cBhvr>
                                      <p:to>
                                        <p:strVal val="visible"/>
                                      </p:to>
                                    </p:set>
                                    <p:animEffect transition="in" filter="wipe(left)">
                                      <p:cBhvr>
                                        <p:cTn id="17" dur="500"/>
                                        <p:tgtEl>
                                          <p:spTgt spid="12083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0835">
                                            <p:txEl>
                                              <p:pRg st="4" end="4"/>
                                            </p:txEl>
                                          </p:spTgt>
                                        </p:tgtEl>
                                        <p:attrNameLst>
                                          <p:attrName>style.visibility</p:attrName>
                                        </p:attrNameLst>
                                      </p:cBhvr>
                                      <p:to>
                                        <p:strVal val="visible"/>
                                      </p:to>
                                    </p:set>
                                    <p:animEffect transition="in" filter="wipe(left)">
                                      <p:cBhvr>
                                        <p:cTn id="22" dur="500"/>
                                        <p:tgtEl>
                                          <p:spTgt spid="12083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0835">
                                            <p:txEl>
                                              <p:pRg st="5" end="5"/>
                                            </p:txEl>
                                          </p:spTgt>
                                        </p:tgtEl>
                                        <p:attrNameLst>
                                          <p:attrName>style.visibility</p:attrName>
                                        </p:attrNameLst>
                                      </p:cBhvr>
                                      <p:to>
                                        <p:strVal val="visible"/>
                                      </p:to>
                                    </p:set>
                                    <p:animEffect transition="in" filter="wipe(left)">
                                      <p:cBhvr>
                                        <p:cTn id="27" dur="500"/>
                                        <p:tgtEl>
                                          <p:spTgt spid="12083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wipe(left)">
                                      <p:cBhvr>
                                        <p:cTn id="36" dur="500"/>
                                        <p:tgtEl>
                                          <p:spTgt spid="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20835">
                                            <p:txEl>
                                              <p:pRg st="11" end="11"/>
                                            </p:txEl>
                                          </p:spTgt>
                                        </p:tgtEl>
                                        <p:attrNameLst>
                                          <p:attrName>style.visibility</p:attrName>
                                        </p:attrNameLst>
                                      </p:cBhvr>
                                      <p:to>
                                        <p:strVal val="visible"/>
                                      </p:to>
                                    </p:set>
                                    <p:animEffect transition="in" filter="wipe(left)">
                                      <p:cBhvr>
                                        <p:cTn id="41" dur="500"/>
                                        <p:tgtEl>
                                          <p:spTgt spid="12083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199456" y="323946"/>
            <a:ext cx="2304080" cy="1692771"/>
          </a:xfrm>
          <a:prstGeom prst="rect">
            <a:avLst/>
          </a:prstGeom>
          <a:solidFill>
            <a:schemeClr val="bg1"/>
          </a:solidFill>
        </p:spPr>
        <p:txBody>
          <a:bodyPr wrap="square" rtlCol="0">
            <a:spAutoFit/>
          </a:bodyPr>
          <a:lstStyle/>
          <a:p>
            <a:r>
              <a:rPr lang="pt-PT" sz="2400" b="1" dirty="0"/>
              <a:t>Hossfeld IV function</a:t>
            </a:r>
          </a:p>
          <a:p>
            <a:endParaRPr lang="pt-PT" sz="800" b="1" dirty="0"/>
          </a:p>
          <a:p>
            <a:r>
              <a:rPr lang="pt-PT" sz="2400" dirty="0">
                <a:solidFill>
                  <a:srgbClr val="009900"/>
                </a:solidFill>
              </a:rPr>
              <a:t>Location of the inflection point</a:t>
            </a:r>
          </a:p>
        </p:txBody>
      </p:sp>
      <p:sp>
        <p:nvSpPr>
          <p:cNvPr id="5" name="Rectangle 4"/>
          <p:cNvSpPr/>
          <p:nvPr/>
        </p:nvSpPr>
        <p:spPr bwMode="auto">
          <a:xfrm>
            <a:off x="3935760" y="323946"/>
            <a:ext cx="6495678" cy="625440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New Roman" pitchFamily="18" charset="0"/>
            </a:endParaRPr>
          </a:p>
        </p:txBody>
      </p:sp>
      <p:pic>
        <p:nvPicPr>
          <p:cNvPr id="257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5760" y="332656"/>
            <a:ext cx="6495678" cy="32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7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5760" y="3378682"/>
            <a:ext cx="6480720" cy="3218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21157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513049" y="3781499"/>
          <a:ext cx="10939669" cy="2254865"/>
        </p:xfrm>
        <a:graphic>
          <a:graphicData uri="http://schemas.openxmlformats.org/drawingml/2006/table">
            <a:tbl>
              <a:tblPr firstRow="1" bandRow="1">
                <a:tableStyleId>{5C22544A-7EE6-4342-B048-85BDC9FD1C3A}</a:tableStyleId>
              </a:tblPr>
              <a:tblGrid>
                <a:gridCol w="3515612">
                  <a:extLst>
                    <a:ext uri="{9D8B030D-6E8A-4147-A177-3AD203B41FA5}">
                      <a16:colId xmlns:a16="http://schemas.microsoft.com/office/drawing/2014/main" val="1622821243"/>
                    </a:ext>
                  </a:extLst>
                </a:gridCol>
                <a:gridCol w="208280">
                  <a:extLst>
                    <a:ext uri="{9D8B030D-6E8A-4147-A177-3AD203B41FA5}">
                      <a16:colId xmlns:a16="http://schemas.microsoft.com/office/drawing/2014/main" val="532091520"/>
                    </a:ext>
                  </a:extLst>
                </a:gridCol>
                <a:gridCol w="3800502">
                  <a:extLst>
                    <a:ext uri="{9D8B030D-6E8A-4147-A177-3AD203B41FA5}">
                      <a16:colId xmlns:a16="http://schemas.microsoft.com/office/drawing/2014/main" val="1304977859"/>
                    </a:ext>
                  </a:extLst>
                </a:gridCol>
                <a:gridCol w="208280">
                  <a:extLst>
                    <a:ext uri="{9D8B030D-6E8A-4147-A177-3AD203B41FA5}">
                      <a16:colId xmlns:a16="http://schemas.microsoft.com/office/drawing/2014/main" val="3094171369"/>
                    </a:ext>
                  </a:extLst>
                </a:gridCol>
                <a:gridCol w="3206995">
                  <a:extLst>
                    <a:ext uri="{9D8B030D-6E8A-4147-A177-3AD203B41FA5}">
                      <a16:colId xmlns:a16="http://schemas.microsoft.com/office/drawing/2014/main" val="3843255872"/>
                    </a:ext>
                  </a:extLst>
                </a:gridCol>
              </a:tblGrid>
              <a:tr h="2254865">
                <a:tc>
                  <a:txBody>
                    <a:bodyPr/>
                    <a:lstStyle/>
                    <a:p>
                      <a:endParaRPr lang="en-US" dirty="0" smtClean="0"/>
                    </a:p>
                    <a:p>
                      <a:endParaRPr lang="en-US" dirty="0" smtClean="0"/>
                    </a:p>
                    <a:p>
                      <a:endParaRPr lang="en-US" dirty="0" smtClean="0"/>
                    </a:p>
                    <a:p>
                      <a:endParaRPr lang="en-US" dirty="0" smtClean="0"/>
                    </a:p>
                    <a:p>
                      <a:endParaRPr lang="pt-P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pt-P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pt-P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pt-P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pt-P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507225"/>
                  </a:ext>
                </a:extLst>
              </a:tr>
            </a:tbl>
          </a:graphicData>
        </a:graphic>
      </p:graphicFrame>
      <p:sp>
        <p:nvSpPr>
          <p:cNvPr id="5" name="TextBox 4"/>
          <p:cNvSpPr txBox="1"/>
          <p:nvPr/>
        </p:nvSpPr>
        <p:spPr>
          <a:xfrm>
            <a:off x="394252" y="1251602"/>
            <a:ext cx="11177262" cy="1200329"/>
          </a:xfrm>
          <a:prstGeom prst="rect">
            <a:avLst/>
          </a:prstGeom>
          <a:noFill/>
        </p:spPr>
        <p:txBody>
          <a:bodyPr wrap="square" rtlCol="0">
            <a:spAutoFit/>
          </a:bodyPr>
          <a:lstStyle/>
          <a:p>
            <a:pPr marL="342900" indent="-342900">
              <a:buFont typeface="Wingdings" panose="05000000000000000000" pitchFamily="2" charset="2"/>
              <a:buChar char="§"/>
            </a:pPr>
            <a:r>
              <a:rPr lang="pt-PT" sz="2400" b="1" dirty="0" err="1" smtClean="0"/>
              <a:t>Growth</a:t>
            </a:r>
            <a:r>
              <a:rPr lang="pt-PT" sz="2400" b="1" dirty="0" smtClean="0"/>
              <a:t> </a:t>
            </a:r>
            <a:r>
              <a:rPr lang="pt-PT" sz="2400" b="1" dirty="0" err="1" smtClean="0"/>
              <a:t>functions</a:t>
            </a:r>
            <a:r>
              <a:rPr lang="pt-PT" sz="2400" b="1" dirty="0" smtClean="0"/>
              <a:t> </a:t>
            </a:r>
            <a:r>
              <a:rPr lang="pt-PT" sz="2400" b="1" dirty="0" err="1" smtClean="0"/>
              <a:t>describe</a:t>
            </a:r>
            <a:r>
              <a:rPr lang="pt-PT" sz="2400" b="1" dirty="0" smtClean="0"/>
              <a:t> </a:t>
            </a:r>
            <a:r>
              <a:rPr lang="pt-PT" sz="2400" b="1" dirty="0" err="1" smtClean="0">
                <a:solidFill>
                  <a:srgbClr val="009900"/>
                </a:solidFill>
              </a:rPr>
              <a:t>changes</a:t>
            </a:r>
            <a:r>
              <a:rPr lang="pt-PT" sz="2400" b="1" dirty="0" smtClean="0">
                <a:solidFill>
                  <a:srgbClr val="009900"/>
                </a:solidFill>
              </a:rPr>
              <a:t> in </a:t>
            </a:r>
            <a:r>
              <a:rPr lang="pt-PT" sz="2400" b="1" dirty="0" err="1" smtClean="0">
                <a:solidFill>
                  <a:srgbClr val="009900"/>
                </a:solidFill>
              </a:rPr>
              <a:t>size</a:t>
            </a:r>
            <a:r>
              <a:rPr lang="pt-PT" sz="2400" b="1" dirty="0" smtClean="0">
                <a:solidFill>
                  <a:srgbClr val="009900"/>
                </a:solidFill>
              </a:rPr>
              <a:t> </a:t>
            </a:r>
            <a:r>
              <a:rPr lang="pt-PT" sz="2400" b="1" dirty="0" err="1" smtClean="0">
                <a:solidFill>
                  <a:srgbClr val="009900"/>
                </a:solidFill>
              </a:rPr>
              <a:t>over</a:t>
            </a:r>
            <a:r>
              <a:rPr lang="pt-PT" sz="2400" b="1" dirty="0" smtClean="0">
                <a:solidFill>
                  <a:srgbClr val="009900"/>
                </a:solidFill>
              </a:rPr>
              <a:t> time</a:t>
            </a:r>
          </a:p>
          <a:p>
            <a:pPr marL="342900" indent="-342900">
              <a:buFont typeface="Wingdings" panose="05000000000000000000" pitchFamily="2" charset="2"/>
              <a:buChar char="§"/>
            </a:pPr>
            <a:endParaRPr lang="pt-PT" sz="2400" b="1" dirty="0" smtClean="0">
              <a:cs typeface="Arial" charset="0"/>
            </a:endParaRPr>
          </a:p>
          <a:p>
            <a:pPr marL="800100" lvl="1" indent="-342900">
              <a:buFont typeface="Wingdings" panose="05000000000000000000" pitchFamily="2" charset="2"/>
              <a:buChar char="§"/>
            </a:pPr>
            <a:endParaRPr lang="en-US" sz="2400" b="1" dirty="0" smtClean="0">
              <a:solidFill>
                <a:srgbClr val="009900"/>
              </a:solidFill>
              <a:cs typeface="Arial" charset="0"/>
            </a:endParaRPr>
          </a:p>
        </p:txBody>
      </p:sp>
      <p:graphicFrame>
        <p:nvGraphicFramePr>
          <p:cNvPr id="8" name="Object 8"/>
          <p:cNvGraphicFramePr>
            <a:graphicFrameLocks noChangeAspect="1"/>
          </p:cNvGraphicFramePr>
          <p:nvPr>
            <p:extLst/>
          </p:nvPr>
        </p:nvGraphicFramePr>
        <p:xfrm>
          <a:off x="1198738" y="4362134"/>
          <a:ext cx="1965086" cy="985259"/>
        </p:xfrm>
        <a:graphic>
          <a:graphicData uri="http://schemas.openxmlformats.org/presentationml/2006/ole">
            <mc:AlternateContent xmlns:mc="http://schemas.openxmlformats.org/markup-compatibility/2006">
              <mc:Choice xmlns:v="urn:schemas-microsoft-com:vml" Requires="v">
                <p:oleObj spid="_x0000_s34887" name="Equation" r:id="rId4" imgW="850680" imgH="431640" progId="Equation.3">
                  <p:embed/>
                </p:oleObj>
              </mc:Choice>
              <mc:Fallback>
                <p:oleObj name="Equation" r:id="rId4" imgW="850680" imgH="431640" progId="Equation.3">
                  <p:embed/>
                  <p:pic>
                    <p:nvPicPr>
                      <p:cNvPr id="8"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8738" y="4362134"/>
                        <a:ext cx="1965086" cy="985259"/>
                      </a:xfrm>
                      <a:prstGeom prst="rect">
                        <a:avLst/>
                      </a:prstGeom>
                      <a:noFill/>
                      <a:extLst/>
                    </p:spPr>
                  </p:pic>
                </p:oleObj>
              </mc:Fallback>
            </mc:AlternateContent>
          </a:graphicData>
        </a:graphic>
      </p:graphicFrame>
      <p:graphicFrame>
        <p:nvGraphicFramePr>
          <p:cNvPr id="6" name="Object 5"/>
          <p:cNvGraphicFramePr>
            <a:graphicFrameLocks noChangeAspect="1"/>
          </p:cNvGraphicFramePr>
          <p:nvPr>
            <p:extLst/>
          </p:nvPr>
        </p:nvGraphicFramePr>
        <p:xfrm>
          <a:off x="4538912" y="4396526"/>
          <a:ext cx="3123760" cy="871212"/>
        </p:xfrm>
        <a:graphic>
          <a:graphicData uri="http://schemas.openxmlformats.org/presentationml/2006/ole">
            <mc:AlternateContent xmlns:mc="http://schemas.openxmlformats.org/markup-compatibility/2006">
              <mc:Choice xmlns:v="urn:schemas-microsoft-com:vml" Requires="v">
                <p:oleObj spid="_x0000_s34888" name="Equation" r:id="rId6" imgW="1320480" imgH="368280" progId="Equation.3">
                  <p:embed/>
                </p:oleObj>
              </mc:Choice>
              <mc:Fallback>
                <p:oleObj name="Equation" r:id="rId6" imgW="1320480" imgH="368280" progId="Equation.3">
                  <p:embed/>
                  <p:pic>
                    <p:nvPicPr>
                      <p:cNvPr id="6"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8912" y="4396526"/>
                        <a:ext cx="3123760" cy="871212"/>
                      </a:xfrm>
                      <a:prstGeom prst="rect">
                        <a:avLst/>
                      </a:prstGeom>
                      <a:noFill/>
                      <a:extLst/>
                    </p:spPr>
                  </p:pic>
                </p:oleObj>
              </mc:Fallback>
            </mc:AlternateContent>
          </a:graphicData>
        </a:graphic>
      </p:graphicFrame>
      <p:sp>
        <p:nvSpPr>
          <p:cNvPr id="3" name="TextBox 2"/>
          <p:cNvSpPr txBox="1"/>
          <p:nvPr/>
        </p:nvSpPr>
        <p:spPr>
          <a:xfrm>
            <a:off x="4648132" y="3223930"/>
            <a:ext cx="2895600" cy="461665"/>
          </a:xfrm>
          <a:prstGeom prst="rect">
            <a:avLst/>
          </a:prstGeom>
          <a:noFill/>
        </p:spPr>
        <p:txBody>
          <a:bodyPr wrap="square" rtlCol="0">
            <a:spAutoFit/>
          </a:bodyPr>
          <a:lstStyle/>
          <a:p>
            <a:pPr algn="ctr"/>
            <a:r>
              <a:rPr lang="pt-PT" sz="2400" b="1" dirty="0" err="1" smtClean="0">
                <a:solidFill>
                  <a:srgbClr val="009900"/>
                </a:solidFill>
                <a:cs typeface="Arial" charset="0"/>
              </a:rPr>
              <a:t>Richards</a:t>
            </a:r>
            <a:r>
              <a:rPr lang="pt-PT" sz="2400" b="1" dirty="0" smtClean="0">
                <a:solidFill>
                  <a:srgbClr val="009900"/>
                </a:solidFill>
                <a:cs typeface="Arial" charset="0"/>
              </a:rPr>
              <a:t> </a:t>
            </a:r>
            <a:r>
              <a:rPr lang="pt-PT" sz="2400" b="1" dirty="0" err="1" smtClean="0">
                <a:solidFill>
                  <a:srgbClr val="009900"/>
                </a:solidFill>
                <a:cs typeface="Arial" charset="0"/>
              </a:rPr>
              <a:t>type</a:t>
            </a:r>
            <a:endParaRPr lang="pt-PT" dirty="0"/>
          </a:p>
        </p:txBody>
      </p:sp>
      <p:sp>
        <p:nvSpPr>
          <p:cNvPr id="10" name="TextBox 9"/>
          <p:cNvSpPr txBox="1"/>
          <p:nvPr/>
        </p:nvSpPr>
        <p:spPr>
          <a:xfrm>
            <a:off x="907773" y="3246870"/>
            <a:ext cx="2895600" cy="461665"/>
          </a:xfrm>
          <a:prstGeom prst="rect">
            <a:avLst/>
          </a:prstGeom>
          <a:noFill/>
        </p:spPr>
        <p:txBody>
          <a:bodyPr wrap="square" rtlCol="0">
            <a:spAutoFit/>
          </a:bodyPr>
          <a:lstStyle/>
          <a:p>
            <a:r>
              <a:rPr lang="pt-PT" sz="2400" b="1" dirty="0" err="1">
                <a:solidFill>
                  <a:srgbClr val="009900"/>
                </a:solidFill>
                <a:cs typeface="Arial" charset="0"/>
              </a:rPr>
              <a:t>Lundqvist-Korf</a:t>
            </a:r>
            <a:r>
              <a:rPr lang="pt-PT" sz="2400" b="1" dirty="0">
                <a:solidFill>
                  <a:srgbClr val="009900"/>
                </a:solidFill>
                <a:cs typeface="Arial" charset="0"/>
              </a:rPr>
              <a:t> </a:t>
            </a:r>
            <a:r>
              <a:rPr lang="pt-PT" sz="2400" b="1" dirty="0" err="1" smtClean="0">
                <a:solidFill>
                  <a:srgbClr val="009900"/>
                </a:solidFill>
                <a:cs typeface="Arial" charset="0"/>
              </a:rPr>
              <a:t>type</a:t>
            </a:r>
            <a:endParaRPr lang="pt-PT" dirty="0"/>
          </a:p>
        </p:txBody>
      </p:sp>
      <p:sp>
        <p:nvSpPr>
          <p:cNvPr id="11" name="TextBox 10"/>
          <p:cNvSpPr txBox="1"/>
          <p:nvPr/>
        </p:nvSpPr>
        <p:spPr>
          <a:xfrm>
            <a:off x="8388491" y="3246700"/>
            <a:ext cx="2895600" cy="461665"/>
          </a:xfrm>
          <a:prstGeom prst="rect">
            <a:avLst/>
          </a:prstGeom>
          <a:noFill/>
        </p:spPr>
        <p:txBody>
          <a:bodyPr wrap="square" rtlCol="0">
            <a:spAutoFit/>
          </a:bodyPr>
          <a:lstStyle/>
          <a:p>
            <a:pPr algn="ctr"/>
            <a:r>
              <a:rPr lang="pt-PT" sz="2400" b="1" dirty="0" err="1" smtClean="0">
                <a:solidFill>
                  <a:srgbClr val="009900"/>
                </a:solidFill>
                <a:cs typeface="Arial" charset="0"/>
              </a:rPr>
              <a:t>Hossfeld</a:t>
            </a:r>
            <a:r>
              <a:rPr lang="pt-PT" sz="2400" b="1" dirty="0" smtClean="0">
                <a:solidFill>
                  <a:srgbClr val="009900"/>
                </a:solidFill>
                <a:cs typeface="Arial" charset="0"/>
              </a:rPr>
              <a:t> IV </a:t>
            </a:r>
            <a:r>
              <a:rPr lang="pt-PT" sz="2400" b="1" dirty="0" err="1" smtClean="0">
                <a:solidFill>
                  <a:srgbClr val="009900"/>
                </a:solidFill>
                <a:cs typeface="Arial" charset="0"/>
              </a:rPr>
              <a:t>type</a:t>
            </a:r>
            <a:endParaRPr lang="pt-PT" dirty="0"/>
          </a:p>
        </p:txBody>
      </p:sp>
      <p:graphicFrame>
        <p:nvGraphicFramePr>
          <p:cNvPr id="12" name="Object 11"/>
          <p:cNvGraphicFramePr>
            <a:graphicFrameLocks noChangeAspect="1"/>
          </p:cNvGraphicFramePr>
          <p:nvPr>
            <p:extLst/>
          </p:nvPr>
        </p:nvGraphicFramePr>
        <p:xfrm>
          <a:off x="8399983" y="4180598"/>
          <a:ext cx="3048207" cy="1456665"/>
        </p:xfrm>
        <a:graphic>
          <a:graphicData uri="http://schemas.openxmlformats.org/presentationml/2006/ole">
            <mc:AlternateContent xmlns:mc="http://schemas.openxmlformats.org/markup-compatibility/2006">
              <mc:Choice xmlns:v="urn:schemas-microsoft-com:vml" Requires="v">
                <p:oleObj spid="_x0000_s34889" name="Equation" r:id="rId8" imgW="1434960" imgH="685800" progId="Equation.3">
                  <p:embed/>
                </p:oleObj>
              </mc:Choice>
              <mc:Fallback>
                <p:oleObj name="Equation" r:id="rId8" imgW="1434960" imgH="685800" progId="Equation.3">
                  <p:embed/>
                  <p:pic>
                    <p:nvPicPr>
                      <p:cNvPr id="12"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99983" y="4180598"/>
                        <a:ext cx="3048207" cy="1456665"/>
                      </a:xfrm>
                      <a:prstGeom prst="rect">
                        <a:avLst/>
                      </a:prstGeom>
                      <a:noFill/>
                      <a:extLst/>
                    </p:spPr>
                  </p:pic>
                </p:oleObj>
              </mc:Fallback>
            </mc:AlternateContent>
          </a:graphicData>
        </a:graphic>
      </p:graphicFrame>
      <p:sp>
        <p:nvSpPr>
          <p:cNvPr id="14" name="Rectangle 2"/>
          <p:cNvSpPr>
            <a:spLocks noGrp="1" noChangeArrowheads="1"/>
          </p:cNvSpPr>
          <p:nvPr>
            <p:ph type="title"/>
          </p:nvPr>
        </p:nvSpPr>
        <p:spPr>
          <a:xfrm>
            <a:off x="263932" y="237999"/>
            <a:ext cx="11664000" cy="706090"/>
          </a:xfrm>
        </p:spPr>
        <p:txBody>
          <a:bodyPr/>
          <a:lstStyle/>
          <a:p>
            <a:r>
              <a:rPr lang="pt-PT" dirty="0" err="1"/>
              <a:t>Growth</a:t>
            </a:r>
            <a:r>
              <a:rPr lang="pt-PT" dirty="0"/>
              <a:t> </a:t>
            </a:r>
            <a:r>
              <a:rPr lang="pt-PT" dirty="0" err="1"/>
              <a:t>functions</a:t>
            </a:r>
            <a:endParaRPr lang="en-GB" dirty="0"/>
          </a:p>
        </p:txBody>
      </p:sp>
      <p:sp>
        <p:nvSpPr>
          <p:cNvPr id="9" name="TextBox 8"/>
          <p:cNvSpPr txBox="1"/>
          <p:nvPr/>
        </p:nvSpPr>
        <p:spPr>
          <a:xfrm>
            <a:off x="4322888" y="1870950"/>
            <a:ext cx="432048" cy="369332"/>
          </a:xfrm>
          <a:prstGeom prst="rect">
            <a:avLst/>
          </a:prstGeom>
          <a:noFill/>
        </p:spPr>
        <p:txBody>
          <a:bodyPr wrap="square" rtlCol="0">
            <a:spAutoFit/>
          </a:bodyPr>
          <a:lstStyle/>
          <a:p>
            <a:pPr algn="ctr"/>
            <a:r>
              <a:rPr lang="en-US" dirty="0" smtClean="0"/>
              <a:t>t</a:t>
            </a:r>
            <a:r>
              <a:rPr lang="en-US" baseline="-25000" dirty="0" smtClean="0"/>
              <a:t>1</a:t>
            </a:r>
            <a:endParaRPr lang="en-US" baseline="-25000" dirty="0"/>
          </a:p>
        </p:txBody>
      </p:sp>
      <p:sp>
        <p:nvSpPr>
          <p:cNvPr id="15" name="TextBox 14"/>
          <p:cNvSpPr txBox="1"/>
          <p:nvPr/>
        </p:nvSpPr>
        <p:spPr>
          <a:xfrm>
            <a:off x="4322888" y="2273657"/>
            <a:ext cx="432048" cy="369332"/>
          </a:xfrm>
          <a:prstGeom prst="rect">
            <a:avLst/>
          </a:prstGeom>
          <a:noFill/>
        </p:spPr>
        <p:txBody>
          <a:bodyPr wrap="square" rtlCol="0">
            <a:spAutoFit/>
          </a:bodyPr>
          <a:lstStyle/>
          <a:p>
            <a:pPr algn="ctr"/>
            <a:r>
              <a:rPr lang="en-US" dirty="0" smtClean="0"/>
              <a:t>t</a:t>
            </a:r>
            <a:r>
              <a:rPr lang="en-US" baseline="-25000" dirty="0" smtClean="0"/>
              <a:t>2</a:t>
            </a:r>
            <a:endParaRPr lang="en-US" baseline="-25000" dirty="0"/>
          </a:p>
        </p:txBody>
      </p:sp>
      <p:sp>
        <p:nvSpPr>
          <p:cNvPr id="16" name="TextBox 15"/>
          <p:cNvSpPr txBox="1"/>
          <p:nvPr/>
        </p:nvSpPr>
        <p:spPr>
          <a:xfrm>
            <a:off x="4322888" y="2683390"/>
            <a:ext cx="432048" cy="369332"/>
          </a:xfrm>
          <a:prstGeom prst="rect">
            <a:avLst/>
          </a:prstGeom>
          <a:noFill/>
        </p:spPr>
        <p:txBody>
          <a:bodyPr wrap="square" rtlCol="0">
            <a:spAutoFit/>
          </a:bodyPr>
          <a:lstStyle/>
          <a:p>
            <a:pPr algn="ctr"/>
            <a:r>
              <a:rPr lang="en-US" dirty="0" smtClean="0"/>
              <a:t>t</a:t>
            </a:r>
            <a:r>
              <a:rPr lang="en-US" baseline="-25000" dirty="0" smtClean="0"/>
              <a:t>3</a:t>
            </a:r>
            <a:endParaRPr lang="en-US" baseline="-25000" dirty="0"/>
          </a:p>
        </p:txBody>
      </p:sp>
      <p:cxnSp>
        <p:nvCxnSpPr>
          <p:cNvPr id="18" name="Curved Connector 17"/>
          <p:cNvCxnSpPr>
            <a:stCxn id="9" idx="3"/>
            <a:endCxn id="15" idx="3"/>
          </p:cNvCxnSpPr>
          <p:nvPr/>
        </p:nvCxnSpPr>
        <p:spPr>
          <a:xfrm>
            <a:off x="4754936" y="2055616"/>
            <a:ext cx="12700" cy="402707"/>
          </a:xfrm>
          <a:prstGeom prst="curvedConnector3">
            <a:avLst>
              <a:gd name="adj1" fmla="val 1800000"/>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0" name="Curved Connector 19"/>
          <p:cNvCxnSpPr>
            <a:stCxn id="15" idx="3"/>
            <a:endCxn id="16" idx="3"/>
          </p:cNvCxnSpPr>
          <p:nvPr/>
        </p:nvCxnSpPr>
        <p:spPr>
          <a:xfrm>
            <a:off x="4754936" y="2458323"/>
            <a:ext cx="12700" cy="409733"/>
          </a:xfrm>
          <a:prstGeom prst="curvedConnector3">
            <a:avLst>
              <a:gd name="adj1" fmla="val 1800000"/>
            </a:avLst>
          </a:prstGeom>
          <a:ln>
            <a:tailEnd type="triangle"/>
          </a:ln>
        </p:spPr>
        <p:style>
          <a:lnRef idx="1">
            <a:schemeClr val="accent5"/>
          </a:lnRef>
          <a:fillRef idx="0">
            <a:schemeClr val="accent5"/>
          </a:fillRef>
          <a:effectRef idx="0">
            <a:schemeClr val="accent5"/>
          </a:effectRef>
          <a:fontRef idx="minor">
            <a:schemeClr val="tx1"/>
          </a:fontRef>
        </p:style>
      </p:cxnSp>
      <p:sp>
        <p:nvSpPr>
          <p:cNvPr id="21" name="TextBox 20"/>
          <p:cNvSpPr txBox="1"/>
          <p:nvPr/>
        </p:nvSpPr>
        <p:spPr>
          <a:xfrm>
            <a:off x="5123824" y="2040851"/>
            <a:ext cx="2538848" cy="369332"/>
          </a:xfrm>
          <a:prstGeom prst="rect">
            <a:avLst/>
          </a:prstGeom>
          <a:noFill/>
        </p:spPr>
        <p:txBody>
          <a:bodyPr wrap="square" rtlCol="0">
            <a:spAutoFit/>
          </a:bodyPr>
          <a:lstStyle/>
          <a:p>
            <a:pPr algn="ctr"/>
            <a:r>
              <a:rPr lang="en-US" dirty="0" smtClean="0"/>
              <a:t>Growth period 1 </a:t>
            </a:r>
            <a:endParaRPr lang="en-US" dirty="0"/>
          </a:p>
        </p:txBody>
      </p:sp>
      <p:sp>
        <p:nvSpPr>
          <p:cNvPr id="22" name="TextBox 21"/>
          <p:cNvSpPr txBox="1"/>
          <p:nvPr/>
        </p:nvSpPr>
        <p:spPr>
          <a:xfrm>
            <a:off x="5123824" y="2524895"/>
            <a:ext cx="2538848" cy="369332"/>
          </a:xfrm>
          <a:prstGeom prst="rect">
            <a:avLst/>
          </a:prstGeom>
          <a:noFill/>
        </p:spPr>
        <p:txBody>
          <a:bodyPr wrap="square" rtlCol="0">
            <a:spAutoFit/>
          </a:bodyPr>
          <a:lstStyle/>
          <a:p>
            <a:pPr algn="ctr"/>
            <a:r>
              <a:rPr lang="en-US" dirty="0" smtClean="0"/>
              <a:t>Growth period 2</a:t>
            </a:r>
            <a:endParaRPr lang="en-US" dirty="0"/>
          </a:p>
        </p:txBody>
      </p:sp>
    </p:spTree>
    <p:extLst>
      <p:ext uri="{BB962C8B-B14F-4D97-AF65-F5344CB8AC3E}">
        <p14:creationId xmlns:p14="http://schemas.microsoft.com/office/powerpoint/2010/main" val="341164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P spid="21"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Oval 41"/>
          <p:cNvSpPr/>
          <p:nvPr/>
        </p:nvSpPr>
        <p:spPr>
          <a:xfrm>
            <a:off x="3620077" y="965557"/>
            <a:ext cx="5191879" cy="5082762"/>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pt-PT"/>
          </a:p>
        </p:txBody>
      </p:sp>
      <p:grpSp>
        <p:nvGrpSpPr>
          <p:cNvPr id="43" name="Group 42"/>
          <p:cNvGrpSpPr>
            <a:grpSpLocks noChangeAspect="1"/>
          </p:cNvGrpSpPr>
          <p:nvPr/>
        </p:nvGrpSpPr>
        <p:grpSpPr>
          <a:xfrm>
            <a:off x="1268527" y="1875958"/>
            <a:ext cx="9654946" cy="4322473"/>
            <a:chOff x="2250754" y="2594607"/>
            <a:chExt cx="7068383" cy="3164496"/>
          </a:xfrm>
        </p:grpSpPr>
        <p:sp>
          <p:nvSpPr>
            <p:cNvPr id="3" name="Freeform 2"/>
            <p:cNvSpPr>
              <a:spLocks/>
            </p:cNvSpPr>
            <p:nvPr/>
          </p:nvSpPr>
          <p:spPr bwMode="auto">
            <a:xfrm>
              <a:off x="4717610" y="2607708"/>
              <a:ext cx="1262385" cy="2346143"/>
            </a:xfrm>
            <a:custGeom>
              <a:avLst/>
              <a:gdLst/>
              <a:ahLst/>
              <a:cxnLst>
                <a:cxn ang="0">
                  <a:pos x="1060" y="254"/>
                </a:cxn>
                <a:cxn ang="0">
                  <a:pos x="808" y="498"/>
                </a:cxn>
                <a:cxn ang="0">
                  <a:pos x="716" y="544"/>
                </a:cxn>
                <a:cxn ang="0">
                  <a:pos x="635" y="606"/>
                </a:cxn>
                <a:cxn ang="0">
                  <a:pos x="569" y="683"/>
                </a:cxn>
                <a:cxn ang="0">
                  <a:pos x="519" y="773"/>
                </a:cxn>
                <a:cxn ang="0">
                  <a:pos x="487" y="872"/>
                </a:cxn>
                <a:cxn ang="0">
                  <a:pos x="475" y="979"/>
                </a:cxn>
                <a:cxn ang="0">
                  <a:pos x="486" y="1083"/>
                </a:cxn>
                <a:cxn ang="0">
                  <a:pos x="516" y="1180"/>
                </a:cxn>
                <a:cxn ang="0">
                  <a:pos x="563" y="1267"/>
                </a:cxn>
                <a:cxn ang="0">
                  <a:pos x="626" y="1343"/>
                </a:cxn>
                <a:cxn ang="0">
                  <a:pos x="702" y="1407"/>
                </a:cxn>
                <a:cxn ang="0">
                  <a:pos x="789" y="1454"/>
                </a:cxn>
                <a:cxn ang="0">
                  <a:pos x="886" y="1484"/>
                </a:cxn>
                <a:cxn ang="0">
                  <a:pos x="989" y="1494"/>
                </a:cxn>
                <a:cxn ang="0">
                  <a:pos x="1018" y="1493"/>
                </a:cxn>
                <a:cxn ang="0">
                  <a:pos x="1052" y="1968"/>
                </a:cxn>
                <a:cxn ang="0">
                  <a:pos x="989" y="1970"/>
                </a:cxn>
                <a:cxn ang="0">
                  <a:pos x="836" y="1959"/>
                </a:cxn>
                <a:cxn ang="0">
                  <a:pos x="691" y="1924"/>
                </a:cxn>
                <a:cxn ang="0">
                  <a:pos x="554" y="1869"/>
                </a:cxn>
                <a:cxn ang="0">
                  <a:pos x="428" y="1796"/>
                </a:cxn>
                <a:cxn ang="0">
                  <a:pos x="315" y="1705"/>
                </a:cxn>
                <a:cxn ang="0">
                  <a:pos x="217" y="1600"/>
                </a:cxn>
                <a:cxn ang="0">
                  <a:pos x="135" y="1480"/>
                </a:cxn>
                <a:cxn ang="0">
                  <a:pos x="71" y="1348"/>
                </a:cxn>
                <a:cxn ang="0">
                  <a:pos x="26" y="1207"/>
                </a:cxn>
                <a:cxn ang="0">
                  <a:pos x="3" y="1057"/>
                </a:cxn>
                <a:cxn ang="0">
                  <a:pos x="3" y="902"/>
                </a:cxn>
                <a:cxn ang="0">
                  <a:pos x="26" y="751"/>
                </a:cxn>
                <a:cxn ang="0">
                  <a:pos x="71" y="610"/>
                </a:cxn>
                <a:cxn ang="0">
                  <a:pos x="135" y="478"/>
                </a:cxn>
                <a:cxn ang="0">
                  <a:pos x="218" y="358"/>
                </a:cxn>
                <a:cxn ang="0">
                  <a:pos x="318" y="252"/>
                </a:cxn>
                <a:cxn ang="0">
                  <a:pos x="431" y="161"/>
                </a:cxn>
                <a:cxn ang="0">
                  <a:pos x="557" y="88"/>
                </a:cxn>
                <a:cxn ang="0">
                  <a:pos x="695" y="34"/>
                </a:cxn>
                <a:cxn ang="0">
                  <a:pos x="840" y="0"/>
                </a:cxn>
              </a:cxnLst>
              <a:rect l="0" t="0" r="r" b="b"/>
              <a:pathLst>
                <a:path w="1060" h="1970">
                  <a:moveTo>
                    <a:pt x="840" y="0"/>
                  </a:moveTo>
                  <a:lnTo>
                    <a:pt x="1060" y="254"/>
                  </a:lnTo>
                  <a:lnTo>
                    <a:pt x="858" y="482"/>
                  </a:lnTo>
                  <a:lnTo>
                    <a:pt x="808" y="498"/>
                  </a:lnTo>
                  <a:lnTo>
                    <a:pt x="761" y="518"/>
                  </a:lnTo>
                  <a:lnTo>
                    <a:pt x="716" y="544"/>
                  </a:lnTo>
                  <a:lnTo>
                    <a:pt x="675" y="573"/>
                  </a:lnTo>
                  <a:lnTo>
                    <a:pt x="635" y="606"/>
                  </a:lnTo>
                  <a:lnTo>
                    <a:pt x="600" y="643"/>
                  </a:lnTo>
                  <a:lnTo>
                    <a:pt x="569" y="683"/>
                  </a:lnTo>
                  <a:lnTo>
                    <a:pt x="541" y="727"/>
                  </a:lnTo>
                  <a:lnTo>
                    <a:pt x="519" y="773"/>
                  </a:lnTo>
                  <a:lnTo>
                    <a:pt x="500" y="822"/>
                  </a:lnTo>
                  <a:lnTo>
                    <a:pt x="487" y="872"/>
                  </a:lnTo>
                  <a:lnTo>
                    <a:pt x="478" y="925"/>
                  </a:lnTo>
                  <a:lnTo>
                    <a:pt x="475" y="979"/>
                  </a:lnTo>
                  <a:lnTo>
                    <a:pt x="478" y="1032"/>
                  </a:lnTo>
                  <a:lnTo>
                    <a:pt x="486" y="1083"/>
                  </a:lnTo>
                  <a:lnTo>
                    <a:pt x="499" y="1133"/>
                  </a:lnTo>
                  <a:lnTo>
                    <a:pt x="516" y="1180"/>
                  </a:lnTo>
                  <a:lnTo>
                    <a:pt x="537" y="1225"/>
                  </a:lnTo>
                  <a:lnTo>
                    <a:pt x="563" y="1267"/>
                  </a:lnTo>
                  <a:lnTo>
                    <a:pt x="593" y="1307"/>
                  </a:lnTo>
                  <a:lnTo>
                    <a:pt x="626" y="1343"/>
                  </a:lnTo>
                  <a:lnTo>
                    <a:pt x="663" y="1376"/>
                  </a:lnTo>
                  <a:lnTo>
                    <a:pt x="702" y="1407"/>
                  </a:lnTo>
                  <a:lnTo>
                    <a:pt x="744" y="1432"/>
                  </a:lnTo>
                  <a:lnTo>
                    <a:pt x="789" y="1454"/>
                  </a:lnTo>
                  <a:lnTo>
                    <a:pt x="836" y="1471"/>
                  </a:lnTo>
                  <a:lnTo>
                    <a:pt x="886" y="1484"/>
                  </a:lnTo>
                  <a:lnTo>
                    <a:pt x="936" y="1491"/>
                  </a:lnTo>
                  <a:lnTo>
                    <a:pt x="989" y="1494"/>
                  </a:lnTo>
                  <a:lnTo>
                    <a:pt x="1004" y="1494"/>
                  </a:lnTo>
                  <a:lnTo>
                    <a:pt x="1018" y="1493"/>
                  </a:lnTo>
                  <a:lnTo>
                    <a:pt x="829" y="1705"/>
                  </a:lnTo>
                  <a:lnTo>
                    <a:pt x="1052" y="1968"/>
                  </a:lnTo>
                  <a:lnTo>
                    <a:pt x="1020" y="1970"/>
                  </a:lnTo>
                  <a:lnTo>
                    <a:pt x="989" y="1970"/>
                  </a:lnTo>
                  <a:lnTo>
                    <a:pt x="912" y="1967"/>
                  </a:lnTo>
                  <a:lnTo>
                    <a:pt x="836" y="1959"/>
                  </a:lnTo>
                  <a:lnTo>
                    <a:pt x="762" y="1944"/>
                  </a:lnTo>
                  <a:lnTo>
                    <a:pt x="691" y="1924"/>
                  </a:lnTo>
                  <a:lnTo>
                    <a:pt x="621" y="1900"/>
                  </a:lnTo>
                  <a:lnTo>
                    <a:pt x="554" y="1869"/>
                  </a:lnTo>
                  <a:lnTo>
                    <a:pt x="489" y="1835"/>
                  </a:lnTo>
                  <a:lnTo>
                    <a:pt x="428" y="1796"/>
                  </a:lnTo>
                  <a:lnTo>
                    <a:pt x="370" y="1753"/>
                  </a:lnTo>
                  <a:lnTo>
                    <a:pt x="315" y="1705"/>
                  </a:lnTo>
                  <a:lnTo>
                    <a:pt x="264" y="1654"/>
                  </a:lnTo>
                  <a:lnTo>
                    <a:pt x="217" y="1600"/>
                  </a:lnTo>
                  <a:lnTo>
                    <a:pt x="174" y="1541"/>
                  </a:lnTo>
                  <a:lnTo>
                    <a:pt x="135" y="1480"/>
                  </a:lnTo>
                  <a:lnTo>
                    <a:pt x="101" y="1415"/>
                  </a:lnTo>
                  <a:lnTo>
                    <a:pt x="71" y="1348"/>
                  </a:lnTo>
                  <a:lnTo>
                    <a:pt x="46" y="1278"/>
                  </a:lnTo>
                  <a:lnTo>
                    <a:pt x="26" y="1207"/>
                  </a:lnTo>
                  <a:lnTo>
                    <a:pt x="11" y="1133"/>
                  </a:lnTo>
                  <a:lnTo>
                    <a:pt x="3" y="1057"/>
                  </a:lnTo>
                  <a:lnTo>
                    <a:pt x="0" y="979"/>
                  </a:lnTo>
                  <a:lnTo>
                    <a:pt x="3" y="902"/>
                  </a:lnTo>
                  <a:lnTo>
                    <a:pt x="12" y="826"/>
                  </a:lnTo>
                  <a:lnTo>
                    <a:pt x="26" y="751"/>
                  </a:lnTo>
                  <a:lnTo>
                    <a:pt x="46" y="680"/>
                  </a:lnTo>
                  <a:lnTo>
                    <a:pt x="71" y="610"/>
                  </a:lnTo>
                  <a:lnTo>
                    <a:pt x="102" y="542"/>
                  </a:lnTo>
                  <a:lnTo>
                    <a:pt x="135" y="478"/>
                  </a:lnTo>
                  <a:lnTo>
                    <a:pt x="175" y="417"/>
                  </a:lnTo>
                  <a:lnTo>
                    <a:pt x="218" y="358"/>
                  </a:lnTo>
                  <a:lnTo>
                    <a:pt x="266" y="303"/>
                  </a:lnTo>
                  <a:lnTo>
                    <a:pt x="318" y="252"/>
                  </a:lnTo>
                  <a:lnTo>
                    <a:pt x="373" y="204"/>
                  </a:lnTo>
                  <a:lnTo>
                    <a:pt x="431" y="161"/>
                  </a:lnTo>
                  <a:lnTo>
                    <a:pt x="493" y="122"/>
                  </a:lnTo>
                  <a:lnTo>
                    <a:pt x="557" y="88"/>
                  </a:lnTo>
                  <a:lnTo>
                    <a:pt x="625" y="58"/>
                  </a:lnTo>
                  <a:lnTo>
                    <a:pt x="695" y="34"/>
                  </a:lnTo>
                  <a:lnTo>
                    <a:pt x="766" y="14"/>
                  </a:lnTo>
                  <a:lnTo>
                    <a:pt x="840" y="0"/>
                  </a:lnTo>
                  <a:close/>
                </a:path>
              </a:pathLst>
            </a:custGeom>
            <a:solidFill>
              <a:schemeClr val="accent6">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Freeform 3"/>
            <p:cNvSpPr>
              <a:spLocks/>
            </p:cNvSpPr>
            <p:nvPr/>
          </p:nvSpPr>
          <p:spPr bwMode="auto">
            <a:xfrm>
              <a:off x="5829938" y="2594607"/>
              <a:ext cx="1243330" cy="2344953"/>
            </a:xfrm>
            <a:custGeom>
              <a:avLst/>
              <a:gdLst/>
              <a:ahLst/>
              <a:cxnLst>
                <a:cxn ang="0">
                  <a:pos x="55" y="0"/>
                </a:cxn>
                <a:cxn ang="0">
                  <a:pos x="208" y="12"/>
                </a:cxn>
                <a:cxn ang="0">
                  <a:pos x="354" y="46"/>
                </a:cxn>
                <a:cxn ang="0">
                  <a:pos x="490" y="100"/>
                </a:cxn>
                <a:cxn ang="0">
                  <a:pos x="615" y="174"/>
                </a:cxn>
                <a:cxn ang="0">
                  <a:pos x="728" y="265"/>
                </a:cxn>
                <a:cxn ang="0">
                  <a:pos x="827" y="371"/>
                </a:cxn>
                <a:cxn ang="0">
                  <a:pos x="909" y="491"/>
                </a:cxn>
                <a:cxn ang="0">
                  <a:pos x="974" y="622"/>
                </a:cxn>
                <a:cxn ang="0">
                  <a:pos x="1018" y="763"/>
                </a:cxn>
                <a:cxn ang="0">
                  <a:pos x="1042" y="913"/>
                </a:cxn>
                <a:cxn ang="0">
                  <a:pos x="1042" y="1068"/>
                </a:cxn>
                <a:cxn ang="0">
                  <a:pos x="1018" y="1217"/>
                </a:cxn>
                <a:cxn ang="0">
                  <a:pos x="974" y="1358"/>
                </a:cxn>
                <a:cxn ang="0">
                  <a:pos x="911" y="1489"/>
                </a:cxn>
                <a:cxn ang="0">
                  <a:pos x="829" y="1608"/>
                </a:cxn>
                <a:cxn ang="0">
                  <a:pos x="731" y="1714"/>
                </a:cxn>
                <a:cxn ang="0">
                  <a:pos x="619" y="1805"/>
                </a:cxn>
                <a:cxn ang="0">
                  <a:pos x="494" y="1879"/>
                </a:cxn>
                <a:cxn ang="0">
                  <a:pos x="358" y="1934"/>
                </a:cxn>
                <a:cxn ang="0">
                  <a:pos x="213" y="1969"/>
                </a:cxn>
                <a:cxn ang="0">
                  <a:pos x="211" y="1481"/>
                </a:cxn>
                <a:cxn ang="0">
                  <a:pos x="303" y="1441"/>
                </a:cxn>
                <a:cxn ang="0">
                  <a:pos x="384" y="1386"/>
                </a:cxn>
                <a:cxn ang="0">
                  <a:pos x="452" y="1317"/>
                </a:cxn>
                <a:cxn ang="0">
                  <a:pos x="507" y="1235"/>
                </a:cxn>
                <a:cxn ang="0">
                  <a:pos x="546" y="1143"/>
                </a:cxn>
                <a:cxn ang="0">
                  <a:pos x="565" y="1043"/>
                </a:cxn>
                <a:cxn ang="0">
                  <a:pos x="565" y="938"/>
                </a:cxn>
                <a:cxn ang="0">
                  <a:pos x="545" y="838"/>
                </a:cxn>
                <a:cxn ang="0">
                  <a:pos x="506" y="745"/>
                </a:cxn>
                <a:cxn ang="0">
                  <a:pos x="451" y="663"/>
                </a:cxn>
                <a:cxn ang="0">
                  <a:pos x="382" y="594"/>
                </a:cxn>
                <a:cxn ang="0">
                  <a:pos x="300" y="539"/>
                </a:cxn>
                <a:cxn ang="0">
                  <a:pos x="208" y="500"/>
                </a:cxn>
                <a:cxn ang="0">
                  <a:pos x="108" y="479"/>
                </a:cxn>
                <a:cxn ang="0">
                  <a:pos x="44" y="477"/>
                </a:cxn>
                <a:cxn ang="0">
                  <a:pos x="3" y="1"/>
                </a:cxn>
              </a:cxnLst>
              <a:rect l="0" t="0" r="r" b="b"/>
              <a:pathLst>
                <a:path w="1044" h="1969">
                  <a:moveTo>
                    <a:pt x="29" y="0"/>
                  </a:moveTo>
                  <a:lnTo>
                    <a:pt x="55" y="0"/>
                  </a:lnTo>
                  <a:lnTo>
                    <a:pt x="132" y="2"/>
                  </a:lnTo>
                  <a:lnTo>
                    <a:pt x="208" y="12"/>
                  </a:lnTo>
                  <a:lnTo>
                    <a:pt x="282" y="26"/>
                  </a:lnTo>
                  <a:lnTo>
                    <a:pt x="354" y="46"/>
                  </a:lnTo>
                  <a:lnTo>
                    <a:pt x="423" y="70"/>
                  </a:lnTo>
                  <a:lnTo>
                    <a:pt x="490" y="100"/>
                  </a:lnTo>
                  <a:lnTo>
                    <a:pt x="554" y="135"/>
                  </a:lnTo>
                  <a:lnTo>
                    <a:pt x="615" y="174"/>
                  </a:lnTo>
                  <a:lnTo>
                    <a:pt x="674" y="217"/>
                  </a:lnTo>
                  <a:lnTo>
                    <a:pt x="728" y="265"/>
                  </a:lnTo>
                  <a:lnTo>
                    <a:pt x="780" y="316"/>
                  </a:lnTo>
                  <a:lnTo>
                    <a:pt x="827" y="371"/>
                  </a:lnTo>
                  <a:lnTo>
                    <a:pt x="870" y="430"/>
                  </a:lnTo>
                  <a:lnTo>
                    <a:pt x="909" y="491"/>
                  </a:lnTo>
                  <a:lnTo>
                    <a:pt x="944" y="555"/>
                  </a:lnTo>
                  <a:lnTo>
                    <a:pt x="974" y="622"/>
                  </a:lnTo>
                  <a:lnTo>
                    <a:pt x="998" y="692"/>
                  </a:lnTo>
                  <a:lnTo>
                    <a:pt x="1018" y="763"/>
                  </a:lnTo>
                  <a:lnTo>
                    <a:pt x="1032" y="838"/>
                  </a:lnTo>
                  <a:lnTo>
                    <a:pt x="1042" y="913"/>
                  </a:lnTo>
                  <a:lnTo>
                    <a:pt x="1044" y="990"/>
                  </a:lnTo>
                  <a:lnTo>
                    <a:pt x="1042" y="1068"/>
                  </a:lnTo>
                  <a:lnTo>
                    <a:pt x="1033" y="1143"/>
                  </a:lnTo>
                  <a:lnTo>
                    <a:pt x="1018" y="1217"/>
                  </a:lnTo>
                  <a:lnTo>
                    <a:pt x="999" y="1288"/>
                  </a:lnTo>
                  <a:lnTo>
                    <a:pt x="974" y="1358"/>
                  </a:lnTo>
                  <a:lnTo>
                    <a:pt x="945" y="1425"/>
                  </a:lnTo>
                  <a:lnTo>
                    <a:pt x="911" y="1489"/>
                  </a:lnTo>
                  <a:lnTo>
                    <a:pt x="871" y="1550"/>
                  </a:lnTo>
                  <a:lnTo>
                    <a:pt x="829" y="1608"/>
                  </a:lnTo>
                  <a:lnTo>
                    <a:pt x="782" y="1663"/>
                  </a:lnTo>
                  <a:lnTo>
                    <a:pt x="731" y="1714"/>
                  </a:lnTo>
                  <a:lnTo>
                    <a:pt x="676" y="1762"/>
                  </a:lnTo>
                  <a:lnTo>
                    <a:pt x="619" y="1805"/>
                  </a:lnTo>
                  <a:lnTo>
                    <a:pt x="558" y="1845"/>
                  </a:lnTo>
                  <a:lnTo>
                    <a:pt x="494" y="1879"/>
                  </a:lnTo>
                  <a:lnTo>
                    <a:pt x="427" y="1909"/>
                  </a:lnTo>
                  <a:lnTo>
                    <a:pt x="358" y="1934"/>
                  </a:lnTo>
                  <a:lnTo>
                    <a:pt x="287" y="1954"/>
                  </a:lnTo>
                  <a:lnTo>
                    <a:pt x="213" y="1969"/>
                  </a:lnTo>
                  <a:lnTo>
                    <a:pt x="0" y="1716"/>
                  </a:lnTo>
                  <a:lnTo>
                    <a:pt x="211" y="1481"/>
                  </a:lnTo>
                  <a:lnTo>
                    <a:pt x="258" y="1463"/>
                  </a:lnTo>
                  <a:lnTo>
                    <a:pt x="303" y="1441"/>
                  </a:lnTo>
                  <a:lnTo>
                    <a:pt x="344" y="1416"/>
                  </a:lnTo>
                  <a:lnTo>
                    <a:pt x="384" y="1386"/>
                  </a:lnTo>
                  <a:lnTo>
                    <a:pt x="419" y="1352"/>
                  </a:lnTo>
                  <a:lnTo>
                    <a:pt x="452" y="1317"/>
                  </a:lnTo>
                  <a:lnTo>
                    <a:pt x="482" y="1277"/>
                  </a:lnTo>
                  <a:lnTo>
                    <a:pt x="507" y="1235"/>
                  </a:lnTo>
                  <a:lnTo>
                    <a:pt x="529" y="1190"/>
                  </a:lnTo>
                  <a:lnTo>
                    <a:pt x="546" y="1143"/>
                  </a:lnTo>
                  <a:lnTo>
                    <a:pt x="558" y="1094"/>
                  </a:lnTo>
                  <a:lnTo>
                    <a:pt x="565" y="1043"/>
                  </a:lnTo>
                  <a:lnTo>
                    <a:pt x="568" y="990"/>
                  </a:lnTo>
                  <a:lnTo>
                    <a:pt x="565" y="938"/>
                  </a:lnTo>
                  <a:lnTo>
                    <a:pt x="558" y="887"/>
                  </a:lnTo>
                  <a:lnTo>
                    <a:pt x="545" y="838"/>
                  </a:lnTo>
                  <a:lnTo>
                    <a:pt x="528" y="791"/>
                  </a:lnTo>
                  <a:lnTo>
                    <a:pt x="506" y="745"/>
                  </a:lnTo>
                  <a:lnTo>
                    <a:pt x="481" y="703"/>
                  </a:lnTo>
                  <a:lnTo>
                    <a:pt x="451" y="663"/>
                  </a:lnTo>
                  <a:lnTo>
                    <a:pt x="418" y="627"/>
                  </a:lnTo>
                  <a:lnTo>
                    <a:pt x="382" y="594"/>
                  </a:lnTo>
                  <a:lnTo>
                    <a:pt x="342" y="564"/>
                  </a:lnTo>
                  <a:lnTo>
                    <a:pt x="300" y="539"/>
                  </a:lnTo>
                  <a:lnTo>
                    <a:pt x="255" y="517"/>
                  </a:lnTo>
                  <a:lnTo>
                    <a:pt x="208" y="500"/>
                  </a:lnTo>
                  <a:lnTo>
                    <a:pt x="159" y="487"/>
                  </a:lnTo>
                  <a:lnTo>
                    <a:pt x="108" y="479"/>
                  </a:lnTo>
                  <a:lnTo>
                    <a:pt x="55" y="477"/>
                  </a:lnTo>
                  <a:lnTo>
                    <a:pt x="44" y="477"/>
                  </a:lnTo>
                  <a:lnTo>
                    <a:pt x="230" y="263"/>
                  </a:lnTo>
                  <a:lnTo>
                    <a:pt x="3" y="1"/>
                  </a:lnTo>
                  <a:lnTo>
                    <a:pt x="29" y="0"/>
                  </a:lnTo>
                  <a:close/>
                </a:path>
              </a:pathLst>
            </a:custGeom>
            <a:solidFill>
              <a:schemeClr val="accent6">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extBox 5"/>
            <p:cNvSpPr txBox="1"/>
            <p:nvPr/>
          </p:nvSpPr>
          <p:spPr>
            <a:xfrm rot="16200000">
              <a:off x="5141870" y="3025811"/>
              <a:ext cx="1657782" cy="1493387"/>
            </a:xfrm>
            <a:prstGeom prst="rect">
              <a:avLst/>
            </a:prstGeom>
            <a:noFill/>
          </p:spPr>
          <p:txBody>
            <a:bodyPr wrap="none" rtlCol="0">
              <a:prstTxWarp prst="textArchDown">
                <a:avLst/>
              </a:prstTxWarp>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itchFamily="34" charset="0"/>
                </a:rPr>
                <a:t>Output / calculation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itchFamily="34" charset="0"/>
                </a:rPr>
                <a:t>Module</a:t>
              </a:r>
            </a:p>
          </p:txBody>
        </p:sp>
        <p:sp>
          <p:nvSpPr>
            <p:cNvPr id="7" name="TextBox 6"/>
            <p:cNvSpPr txBox="1"/>
            <p:nvPr/>
          </p:nvSpPr>
          <p:spPr>
            <a:xfrm rot="5079791">
              <a:off x="5019900" y="3016775"/>
              <a:ext cx="1589678" cy="1493387"/>
            </a:xfrm>
            <a:prstGeom prst="rect">
              <a:avLst/>
            </a:prstGeom>
            <a:noFill/>
          </p:spPr>
          <p:txBody>
            <a:bodyPr wrap="none" rtlCol="0">
              <a:prstTxWarp prst="textArchDown">
                <a:avLst/>
              </a:prstTxWarp>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itchFamily="34" charset="0"/>
                </a:rPr>
                <a:t>Management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itchFamily="34" charset="0"/>
                </a:rPr>
                <a:t>Module</a:t>
              </a:r>
            </a:p>
          </p:txBody>
        </p:sp>
        <p:sp>
          <p:nvSpPr>
            <p:cNvPr id="17" name="TextBox 16"/>
            <p:cNvSpPr txBox="1"/>
            <p:nvPr/>
          </p:nvSpPr>
          <p:spPr>
            <a:xfrm rot="4960984">
              <a:off x="4021853" y="3058059"/>
              <a:ext cx="2140417" cy="1493387"/>
            </a:xfrm>
            <a:prstGeom prst="rect">
              <a:avLst/>
            </a:prstGeom>
            <a:noFill/>
          </p:spPr>
          <p:txBody>
            <a:bodyPr wrap="none" rtlCol="0">
              <a:prstTxWarp prst="textArchDown">
                <a:avLst/>
              </a:prstTxWarp>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itchFamily="34" charset="0"/>
              </a:endParaRP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itchFamily="34" charset="0"/>
              </a:endParaRPr>
            </a:p>
          </p:txBody>
        </p:sp>
        <p:sp>
          <p:nvSpPr>
            <p:cNvPr id="18" name="TextBox 17"/>
            <p:cNvSpPr txBox="1"/>
            <p:nvPr/>
          </p:nvSpPr>
          <p:spPr>
            <a:xfrm rot="1798890">
              <a:off x="4409669" y="3790556"/>
              <a:ext cx="2140406" cy="1493395"/>
            </a:xfrm>
            <a:prstGeom prst="rect">
              <a:avLst/>
            </a:prstGeom>
            <a:noFill/>
          </p:spPr>
          <p:txBody>
            <a:bodyPr wrap="none" rtlCol="0">
              <a:prstTxWarp prst="textArchDown">
                <a:avLst/>
              </a:prstTxWarp>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itchFamily="34" charset="0"/>
              </a:endParaRPr>
            </a:p>
          </p:txBody>
        </p:sp>
        <p:sp>
          <p:nvSpPr>
            <p:cNvPr id="19" name="Oval 18"/>
            <p:cNvSpPr/>
            <p:nvPr/>
          </p:nvSpPr>
          <p:spPr>
            <a:xfrm flipH="1">
              <a:off x="5374235" y="3238387"/>
              <a:ext cx="1066336" cy="106633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itchFamily="34" charset="0"/>
              </a:endParaRPr>
            </a:p>
          </p:txBody>
        </p:sp>
        <p:sp>
          <p:nvSpPr>
            <p:cNvPr id="20" name="Oval 19"/>
            <p:cNvSpPr/>
            <p:nvPr/>
          </p:nvSpPr>
          <p:spPr>
            <a:xfrm flipH="1">
              <a:off x="5374235" y="3247013"/>
              <a:ext cx="1066336" cy="1066339"/>
            </a:xfrm>
            <a:prstGeom prst="ellipse">
              <a:avLst/>
            </a:prstGeom>
            <a:solidFill>
              <a:srgbClr val="00B0F0"/>
            </a:solidFill>
            <a:ln>
              <a:noFill/>
            </a:ln>
            <a:effectLst>
              <a:innerShdw blurRad="1003300">
                <a:prstClr val="black">
                  <a:alpha val="46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itchFamily="34" charset="0"/>
                </a:rPr>
                <a:t>Growth Module</a:t>
              </a:r>
            </a:p>
          </p:txBody>
        </p:sp>
        <p:sp>
          <p:nvSpPr>
            <p:cNvPr id="22" name="Rectangle 21"/>
            <p:cNvSpPr/>
            <p:nvPr/>
          </p:nvSpPr>
          <p:spPr>
            <a:xfrm>
              <a:off x="4126965" y="5117122"/>
              <a:ext cx="3428984" cy="5508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Oval 20"/>
            <p:cNvSpPr/>
            <p:nvPr/>
          </p:nvSpPr>
          <p:spPr>
            <a:xfrm flipH="1">
              <a:off x="5452624" y="3243846"/>
              <a:ext cx="914396" cy="627025"/>
            </a:xfrm>
            <a:prstGeom prst="ellipse">
              <a:avLst/>
            </a:prstGeom>
            <a:gradFill flip="none" rotWithShape="1">
              <a:gsLst>
                <a:gs pos="40000">
                  <a:schemeClr val="bg1">
                    <a:shade val="30000"/>
                    <a:satMod val="115000"/>
                    <a:alpha val="0"/>
                  </a:schemeClr>
                </a:gs>
                <a:gs pos="100000">
                  <a:schemeClr val="bg1">
                    <a:shade val="100000"/>
                    <a:satMod val="115000"/>
                    <a:alpha val="92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TextBox 23"/>
            <p:cNvSpPr txBox="1"/>
            <p:nvPr/>
          </p:nvSpPr>
          <p:spPr>
            <a:xfrm>
              <a:off x="6352636" y="5253794"/>
              <a:ext cx="1066795" cy="27038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Inputs</a:t>
              </a:r>
            </a:p>
          </p:txBody>
        </p:sp>
        <p:sp>
          <p:nvSpPr>
            <p:cNvPr id="26" name="Rectangle 25"/>
            <p:cNvSpPr/>
            <p:nvPr/>
          </p:nvSpPr>
          <p:spPr>
            <a:xfrm>
              <a:off x="7593038" y="5110448"/>
              <a:ext cx="415502" cy="5508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ctangle 26"/>
            <p:cNvSpPr/>
            <p:nvPr/>
          </p:nvSpPr>
          <p:spPr>
            <a:xfrm>
              <a:off x="8029747" y="5110213"/>
              <a:ext cx="72000" cy="5508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Rectangle 27"/>
            <p:cNvSpPr/>
            <p:nvPr/>
          </p:nvSpPr>
          <p:spPr>
            <a:xfrm>
              <a:off x="8111620" y="5111872"/>
              <a:ext cx="72000" cy="5508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Rectangle 28"/>
            <p:cNvSpPr/>
            <p:nvPr/>
          </p:nvSpPr>
          <p:spPr>
            <a:xfrm>
              <a:off x="8193257" y="5111835"/>
              <a:ext cx="72000" cy="5508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Can 29"/>
            <p:cNvSpPr/>
            <p:nvPr/>
          </p:nvSpPr>
          <p:spPr>
            <a:xfrm>
              <a:off x="8314961" y="4967103"/>
              <a:ext cx="990595" cy="792000"/>
            </a:xfrm>
            <a:prstGeom prst="can">
              <a:avLst>
                <a:gd name="adj" fmla="val 35189"/>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31" name="Can 30"/>
            <p:cNvSpPr/>
            <p:nvPr/>
          </p:nvSpPr>
          <p:spPr>
            <a:xfrm>
              <a:off x="8328542" y="4651386"/>
              <a:ext cx="990595" cy="381001"/>
            </a:xfrm>
            <a:prstGeom prst="can">
              <a:avLst>
                <a:gd name="adj" fmla="val 35189"/>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32" name="Can 31"/>
            <p:cNvSpPr/>
            <p:nvPr/>
          </p:nvSpPr>
          <p:spPr>
            <a:xfrm>
              <a:off x="8319488" y="4293020"/>
              <a:ext cx="990595" cy="381001"/>
            </a:xfrm>
            <a:prstGeom prst="can">
              <a:avLst>
                <a:gd name="adj" fmla="val 35189"/>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33" name="Rectangle 32"/>
            <p:cNvSpPr/>
            <p:nvPr/>
          </p:nvSpPr>
          <p:spPr>
            <a:xfrm>
              <a:off x="3695352" y="5110213"/>
              <a:ext cx="415502" cy="5508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Isosceles Triangle 33"/>
            <p:cNvSpPr/>
            <p:nvPr/>
          </p:nvSpPr>
          <p:spPr>
            <a:xfrm rot="16200000">
              <a:off x="3084012" y="5310356"/>
              <a:ext cx="550800" cy="152399"/>
            </a:xfrm>
            <a:prstGeom prst="triangle">
              <a:avLst>
                <a:gd name="adj" fmla="val 51617"/>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Can 34"/>
            <p:cNvSpPr/>
            <p:nvPr/>
          </p:nvSpPr>
          <p:spPr>
            <a:xfrm>
              <a:off x="2250754" y="4948984"/>
              <a:ext cx="990595" cy="762001"/>
            </a:xfrm>
            <a:prstGeom prst="can">
              <a:avLst>
                <a:gd name="adj" fmla="val 35189"/>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36" name="TextBox 35"/>
            <p:cNvSpPr txBox="1"/>
            <p:nvPr/>
          </p:nvSpPr>
          <p:spPr>
            <a:xfrm>
              <a:off x="4219046" y="5252359"/>
              <a:ext cx="1066795" cy="27038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Outputs</a:t>
              </a:r>
            </a:p>
          </p:txBody>
        </p:sp>
        <p:sp>
          <p:nvSpPr>
            <p:cNvPr id="37" name="Rectangle 36"/>
            <p:cNvSpPr/>
            <p:nvPr/>
          </p:nvSpPr>
          <p:spPr>
            <a:xfrm>
              <a:off x="3435011" y="5113453"/>
              <a:ext cx="72000" cy="5508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Rectangle 37"/>
            <p:cNvSpPr/>
            <p:nvPr/>
          </p:nvSpPr>
          <p:spPr>
            <a:xfrm>
              <a:off x="3521056" y="5112968"/>
              <a:ext cx="72000" cy="5508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Rectangle 38"/>
            <p:cNvSpPr/>
            <p:nvPr/>
          </p:nvSpPr>
          <p:spPr>
            <a:xfrm>
              <a:off x="3607462" y="5112693"/>
              <a:ext cx="72000" cy="5508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44" name="Title 41"/>
          <p:cNvSpPr txBox="1">
            <a:spLocks/>
          </p:cNvSpPr>
          <p:nvPr/>
        </p:nvSpPr>
        <p:spPr>
          <a:xfrm>
            <a:off x="431371" y="116632"/>
            <a:ext cx="11329259" cy="720080"/>
          </a:xfrm>
          <a:prstGeom prst="rect">
            <a:avLst/>
          </a:prstGeom>
        </p:spPr>
        <p:txBody>
          <a:bodyPr vert="horz" lIns="91440" tIns="45720" rIns="91440" bIns="45720" rtlCol="0" anchor="ctr">
            <a:normAutofit/>
          </a:bodyPr>
          <a:lstStyle>
            <a:lvl1pPr algn="l" defTabSz="914400" rtl="0" eaLnBrk="1" latinLnBrk="0" hangingPunct="1">
              <a:spcBef>
                <a:spcPct val="0"/>
              </a:spcBef>
              <a:buClr>
                <a:srgbClr val="008000"/>
              </a:buClr>
              <a:buFont typeface="Wingdings" pitchFamily="2" charset="2"/>
              <a:buChar char="§"/>
              <a:defRPr sz="3600" b="1" kern="1200">
                <a:solidFill>
                  <a:srgbClr val="008000"/>
                </a:solidFill>
                <a:latin typeface="Trebuchet MS"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
                <a:srgbClr val="008000"/>
              </a:buClr>
              <a:buSzTx/>
              <a:buFont typeface="Wingdings" pitchFamily="2" charset="2"/>
              <a:buChar char="§"/>
              <a:tabLst/>
              <a:defRPr/>
            </a:pPr>
            <a:r>
              <a:rPr kumimoji="0" lang="en-GB" sz="3600" b="1" i="0" u="none" strike="noStrike" kern="1200" cap="none" spc="0" normalizeH="0" baseline="0" noProof="0" dirty="0">
                <a:ln>
                  <a:noFill/>
                </a:ln>
                <a:solidFill>
                  <a:srgbClr val="008000"/>
                </a:solidFill>
                <a:effectLst/>
                <a:uLnTx/>
                <a:uFillTx/>
                <a:latin typeface="Trebuchet MS" pitchFamily="34" charset="0"/>
                <a:ea typeface="+mj-ea"/>
                <a:cs typeface="+mj-cs"/>
              </a:rPr>
              <a:t>Forest model</a:t>
            </a:r>
            <a:endParaRPr kumimoji="0" lang="pt-PT" sz="3600" b="1" i="0" u="none" strike="noStrike" kern="1200" cap="none" spc="0" normalizeH="0" baseline="0" noProof="0" dirty="0">
              <a:ln>
                <a:noFill/>
              </a:ln>
              <a:solidFill>
                <a:srgbClr val="008000"/>
              </a:solidFill>
              <a:effectLst/>
              <a:uLnTx/>
              <a:uFillTx/>
              <a:latin typeface="Trebuchet MS" pitchFamily="34" charset="0"/>
              <a:ea typeface="+mj-ea"/>
              <a:cs typeface="+mj-cs"/>
            </a:endParaRPr>
          </a:p>
        </p:txBody>
      </p:sp>
      <p:pic>
        <p:nvPicPr>
          <p:cNvPr id="5" name="Picture 4"/>
          <p:cNvPicPr>
            <a:picLocks noChangeAspect="1"/>
          </p:cNvPicPr>
          <p:nvPr/>
        </p:nvPicPr>
        <p:blipFill rotWithShape="1">
          <a:blip r:embed="rId3"/>
          <a:srcRect t="85595"/>
          <a:stretch/>
        </p:blipFill>
        <p:spPr>
          <a:xfrm>
            <a:off x="3658376" y="5311810"/>
            <a:ext cx="5194242" cy="732405"/>
          </a:xfrm>
          <a:prstGeom prst="rect">
            <a:avLst/>
          </a:prstGeom>
        </p:spPr>
      </p:pic>
      <p:sp>
        <p:nvSpPr>
          <p:cNvPr id="45" name="TextBox 44"/>
          <p:cNvSpPr txBox="1"/>
          <p:nvPr/>
        </p:nvSpPr>
        <p:spPr>
          <a:xfrm>
            <a:off x="6871076" y="5507940"/>
            <a:ext cx="145717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Inputs</a:t>
            </a:r>
          </a:p>
        </p:txBody>
      </p:sp>
      <p:sp>
        <p:nvSpPr>
          <p:cNvPr id="48" name="TextBox 47"/>
          <p:cNvSpPr txBox="1"/>
          <p:nvPr/>
        </p:nvSpPr>
        <p:spPr>
          <a:xfrm>
            <a:off x="3956732" y="5505981"/>
            <a:ext cx="145717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Outputs</a:t>
            </a:r>
          </a:p>
        </p:txBody>
      </p:sp>
      <p:sp>
        <p:nvSpPr>
          <p:cNvPr id="2" name="TextBox 1"/>
          <p:cNvSpPr txBox="1"/>
          <p:nvPr/>
        </p:nvSpPr>
        <p:spPr>
          <a:xfrm>
            <a:off x="2258773" y="1247522"/>
            <a:ext cx="1353088" cy="646331"/>
          </a:xfrm>
          <a:prstGeom prst="rect">
            <a:avLst/>
          </a:prstGeom>
          <a:noFill/>
        </p:spPr>
        <p:txBody>
          <a:bodyPr wrap="square" rtlCol="0">
            <a:spAutoFit/>
          </a:bodyPr>
          <a:lstStyle/>
          <a:p>
            <a:pPr algn="ctr"/>
            <a:r>
              <a:rPr lang="en-US" b="1" dirty="0" smtClean="0">
                <a:solidFill>
                  <a:srgbClr val="00B0F0"/>
                </a:solidFill>
              </a:rPr>
              <a:t>Growth functions</a:t>
            </a:r>
            <a:endParaRPr lang="en-US" b="1" dirty="0">
              <a:solidFill>
                <a:srgbClr val="00B0F0"/>
              </a:solidFill>
            </a:endParaRPr>
          </a:p>
        </p:txBody>
      </p:sp>
      <p:cxnSp>
        <p:nvCxnSpPr>
          <p:cNvPr id="9" name="Curved Connector 8"/>
          <p:cNvCxnSpPr>
            <a:stCxn id="2" idx="3"/>
            <a:endCxn id="21" idx="0"/>
          </p:cNvCxnSpPr>
          <p:nvPr/>
        </p:nvCxnSpPr>
        <p:spPr>
          <a:xfrm>
            <a:off x="3611861" y="1570688"/>
            <a:ext cx="2654712" cy="1192084"/>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9880080" y="1149348"/>
            <a:ext cx="1353088" cy="646331"/>
          </a:xfrm>
          <a:prstGeom prst="rect">
            <a:avLst/>
          </a:prstGeom>
          <a:noFill/>
        </p:spPr>
        <p:txBody>
          <a:bodyPr wrap="square" rtlCol="0">
            <a:spAutoFit/>
          </a:bodyPr>
          <a:lstStyle/>
          <a:p>
            <a:pPr algn="ctr"/>
            <a:r>
              <a:rPr lang="en-US" b="1" dirty="0" err="1" smtClean="0">
                <a:solidFill>
                  <a:schemeClr val="accent6">
                    <a:lumMod val="75000"/>
                  </a:schemeClr>
                </a:solidFill>
              </a:rPr>
              <a:t>Allometric</a:t>
            </a:r>
            <a:r>
              <a:rPr lang="en-US" b="1" dirty="0" smtClean="0">
                <a:solidFill>
                  <a:schemeClr val="accent6">
                    <a:lumMod val="75000"/>
                  </a:schemeClr>
                </a:solidFill>
              </a:rPr>
              <a:t> equations</a:t>
            </a:r>
            <a:endParaRPr lang="en-US" b="1" dirty="0">
              <a:solidFill>
                <a:schemeClr val="accent6">
                  <a:lumMod val="75000"/>
                </a:schemeClr>
              </a:solidFill>
            </a:endParaRPr>
          </a:p>
        </p:txBody>
      </p:sp>
      <p:cxnSp>
        <p:nvCxnSpPr>
          <p:cNvPr id="12" name="Curved Connector 11"/>
          <p:cNvCxnSpPr/>
          <p:nvPr/>
        </p:nvCxnSpPr>
        <p:spPr>
          <a:xfrm rot="10800000" flipV="1">
            <a:off x="7817245" y="1472514"/>
            <a:ext cx="2175323" cy="2069069"/>
          </a:xfrm>
          <a:prstGeom prst="curvedConnector3">
            <a:avLst>
              <a:gd name="adj1" fmla="val 50000"/>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44915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1812926" y="2744788"/>
            <a:ext cx="8564563" cy="1188268"/>
          </a:xfrm>
        </p:spPr>
        <p:txBody>
          <a:bodyPr/>
          <a:lstStyle/>
          <a:p>
            <a:r>
              <a:rPr lang="pt-PT" sz="2800" dirty="0"/>
              <a:t>Simultaneous modeling of several individuals</a:t>
            </a:r>
            <a:br>
              <a:rPr lang="pt-PT" sz="2800" dirty="0"/>
            </a:br>
            <a:r>
              <a:rPr lang="pt-PT" sz="2800" dirty="0"/>
              <a:t>(Families of growth functions)</a:t>
            </a:r>
          </a:p>
        </p:txBody>
      </p:sp>
    </p:spTree>
    <p:extLst>
      <p:ext uri="{BB962C8B-B14F-4D97-AF65-F5344CB8AC3E}">
        <p14:creationId xmlns:p14="http://schemas.microsoft.com/office/powerpoint/2010/main" val="640636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1828801" y="381000"/>
            <a:ext cx="8615363" cy="1144588"/>
          </a:xfrm>
        </p:spPr>
        <p:txBody>
          <a:bodyPr/>
          <a:lstStyle/>
          <a:p>
            <a:r>
              <a:rPr lang="en-US" sz="3100"/>
              <a:t>Families of growth functions</a:t>
            </a:r>
          </a:p>
        </p:txBody>
      </p:sp>
      <p:sp>
        <p:nvSpPr>
          <p:cNvPr id="148483" name="Rectangle 3"/>
          <p:cNvSpPr>
            <a:spLocks noGrp="1" noChangeArrowheads="1"/>
          </p:cNvSpPr>
          <p:nvPr>
            <p:ph type="body" idx="1"/>
          </p:nvPr>
        </p:nvSpPr>
        <p:spPr>
          <a:xfrm>
            <a:off x="335360" y="1676400"/>
            <a:ext cx="11449271" cy="4953000"/>
          </a:xfrm>
        </p:spPr>
        <p:txBody>
          <a:bodyPr/>
          <a:lstStyle/>
          <a:p>
            <a:endParaRPr lang="en-US" sz="700" dirty="0"/>
          </a:p>
          <a:p>
            <a:r>
              <a:rPr lang="en-US" dirty="0"/>
              <a:t>The fitting of a growth function to data from a permanent plot is </a:t>
            </a:r>
            <a:r>
              <a:rPr lang="en-US" dirty="0" smtClean="0"/>
              <a:t>straightforward</a:t>
            </a:r>
            <a:endParaRPr lang="en-US" sz="700" dirty="0"/>
          </a:p>
          <a:p>
            <a:pPr>
              <a:buFont typeface="Wingdings" pitchFamily="2" charset="2"/>
              <a:buNone/>
            </a:pPr>
            <a:r>
              <a:rPr lang="en-US" dirty="0"/>
              <a:t>	Example:</a:t>
            </a:r>
          </a:p>
          <a:p>
            <a:pPr lvl="1"/>
            <a:r>
              <a:rPr lang="en-US" dirty="0"/>
              <a:t>Fitting the </a:t>
            </a:r>
            <a:r>
              <a:rPr lang="en-US" dirty="0" err="1"/>
              <a:t>Lundqvist</a:t>
            </a:r>
            <a:r>
              <a:rPr lang="en-US" dirty="0"/>
              <a:t> function to basal area and </a:t>
            </a:r>
            <a:r>
              <a:rPr lang="en-US" dirty="0" smtClean="0"/>
              <a:t>dominant </a:t>
            </a:r>
            <a:r>
              <a:rPr lang="en-US" dirty="0"/>
              <a:t>height growth data from a permanent plot</a:t>
            </a:r>
          </a:p>
        </p:txBody>
      </p:sp>
      <p:sp>
        <p:nvSpPr>
          <p:cNvPr id="148485" name="Text Box 5"/>
          <p:cNvSpPr txBox="1">
            <a:spLocks noChangeArrowheads="1"/>
          </p:cNvSpPr>
          <p:nvPr/>
        </p:nvSpPr>
        <p:spPr bwMode="auto">
          <a:xfrm>
            <a:off x="6000751" y="4793705"/>
            <a:ext cx="2993127" cy="769441"/>
          </a:xfrm>
          <a:prstGeom prst="rect">
            <a:avLst/>
          </a:prstGeom>
          <a:noFill/>
          <a:ln w="9525">
            <a:noFill/>
            <a:miter lim="800000"/>
            <a:headEnd/>
            <a:tailEnd/>
          </a:ln>
          <a:effectLst/>
        </p:spPr>
        <p:txBody>
          <a:bodyPr wrap="none" anchor="ctr">
            <a:spAutoFit/>
          </a:bodyPr>
          <a:lstStyle/>
          <a:p>
            <a:pPr>
              <a:spcBef>
                <a:spcPct val="20000"/>
              </a:spcBef>
            </a:pPr>
            <a:r>
              <a:rPr lang="en-US" sz="2000" i="1" dirty="0">
                <a:solidFill>
                  <a:srgbClr val="008000"/>
                </a:solidFill>
                <a:latin typeface="Trebuchet MS" pitchFamily="34" charset="0"/>
              </a:rPr>
              <a:t>A</a:t>
            </a:r>
            <a:r>
              <a:rPr lang="en-US" sz="2000" dirty="0">
                <a:solidFill>
                  <a:srgbClr val="008000"/>
                </a:solidFill>
                <a:latin typeface="Trebuchet MS" pitchFamily="34" charset="0"/>
              </a:rPr>
              <a:t> - asymptote</a:t>
            </a:r>
          </a:p>
          <a:p>
            <a:pPr>
              <a:spcBef>
                <a:spcPct val="20000"/>
              </a:spcBef>
            </a:pPr>
            <a:r>
              <a:rPr lang="en-US" sz="2000" i="1" dirty="0">
                <a:solidFill>
                  <a:srgbClr val="008000"/>
                </a:solidFill>
                <a:latin typeface="Trebuchet MS" pitchFamily="34" charset="0"/>
              </a:rPr>
              <a:t>k</a:t>
            </a:r>
            <a:r>
              <a:rPr lang="en-US" sz="2000" dirty="0">
                <a:solidFill>
                  <a:srgbClr val="008000"/>
                </a:solidFill>
                <a:latin typeface="Trebuchet MS" pitchFamily="34" charset="0"/>
              </a:rPr>
              <a:t>, </a:t>
            </a:r>
            <a:r>
              <a:rPr lang="en-US" sz="2000" i="1" dirty="0" smtClean="0">
                <a:solidFill>
                  <a:srgbClr val="008000"/>
                </a:solidFill>
                <a:latin typeface="Trebuchet MS" pitchFamily="34" charset="0"/>
              </a:rPr>
              <a:t>m</a:t>
            </a:r>
            <a:r>
              <a:rPr lang="en-US" sz="2000" dirty="0" smtClean="0">
                <a:solidFill>
                  <a:srgbClr val="008000"/>
                </a:solidFill>
                <a:latin typeface="Trebuchet MS" pitchFamily="34" charset="0"/>
              </a:rPr>
              <a:t> </a:t>
            </a:r>
            <a:r>
              <a:rPr lang="en-US" sz="2000" dirty="0">
                <a:solidFill>
                  <a:srgbClr val="008000"/>
                </a:solidFill>
                <a:latin typeface="Trebuchet MS" pitchFamily="34" charset="0"/>
              </a:rPr>
              <a:t>– shape parameters</a:t>
            </a:r>
          </a:p>
        </p:txBody>
      </p:sp>
      <p:graphicFrame>
        <p:nvGraphicFramePr>
          <p:cNvPr id="6" name="Object 8"/>
          <p:cNvGraphicFramePr>
            <a:graphicFrameLocks noChangeAspect="1"/>
          </p:cNvGraphicFramePr>
          <p:nvPr>
            <p:extLst>
              <p:ext uri="{D42A27DB-BD31-4B8C-83A1-F6EECF244321}">
                <p14:modId xmlns:p14="http://schemas.microsoft.com/office/powerpoint/2010/main" val="1318602983"/>
              </p:ext>
            </p:extLst>
          </p:nvPr>
        </p:nvGraphicFramePr>
        <p:xfrm>
          <a:off x="3119567" y="4653136"/>
          <a:ext cx="2108717" cy="1057273"/>
        </p:xfrm>
        <a:graphic>
          <a:graphicData uri="http://schemas.openxmlformats.org/presentationml/2006/ole">
            <mc:AlternateContent xmlns:mc="http://schemas.openxmlformats.org/markup-compatibility/2006">
              <mc:Choice xmlns:v="urn:schemas-microsoft-com:vml" Requires="v">
                <p:oleObj spid="_x0000_s30747" name="Equation" r:id="rId3" imgW="850680" imgH="431640" progId="Equation.3">
                  <p:embed/>
                </p:oleObj>
              </mc:Choice>
              <mc:Fallback>
                <p:oleObj name="Equation" r:id="rId3" imgW="850680" imgH="431640" progId="Equation.3">
                  <p:embed/>
                  <p:pic>
                    <p:nvPicPr>
                      <p:cNvPr id="158728"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9567" y="4653136"/>
                        <a:ext cx="2108717" cy="1057273"/>
                      </a:xfrm>
                      <a:prstGeom prst="rect">
                        <a:avLst/>
                      </a:prstGeom>
                      <a:noFill/>
                      <a:extLst/>
                    </p:spPr>
                  </p:pic>
                </p:oleObj>
              </mc:Fallback>
            </mc:AlternateContent>
          </a:graphicData>
        </a:graphic>
      </p:graphicFrame>
    </p:spTree>
    <p:extLst>
      <p:ext uri="{BB962C8B-B14F-4D97-AF65-F5344CB8AC3E}">
        <p14:creationId xmlns:p14="http://schemas.microsoft.com/office/powerpoint/2010/main" val="417874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8483">
                                            <p:txEl>
                                              <p:pRg st="1" end="1"/>
                                            </p:txEl>
                                          </p:spTgt>
                                        </p:tgtEl>
                                        <p:attrNameLst>
                                          <p:attrName>style.visibility</p:attrName>
                                        </p:attrNameLst>
                                      </p:cBhvr>
                                      <p:to>
                                        <p:strVal val="visible"/>
                                      </p:to>
                                    </p:set>
                                    <p:animEffect transition="in" filter="wipe(left)">
                                      <p:cBhvr>
                                        <p:cTn id="7" dur="500"/>
                                        <p:tgtEl>
                                          <p:spTgt spid="14848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8483">
                                            <p:txEl>
                                              <p:pRg st="2" end="2"/>
                                            </p:txEl>
                                          </p:spTgt>
                                        </p:tgtEl>
                                        <p:attrNameLst>
                                          <p:attrName>style.visibility</p:attrName>
                                        </p:attrNameLst>
                                      </p:cBhvr>
                                      <p:to>
                                        <p:strVal val="visible"/>
                                      </p:to>
                                    </p:set>
                                    <p:animEffect transition="in" filter="wipe(left)">
                                      <p:cBhvr>
                                        <p:cTn id="12" dur="500"/>
                                        <p:tgtEl>
                                          <p:spTgt spid="14848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8483">
                                            <p:txEl>
                                              <p:pRg st="3" end="3"/>
                                            </p:txEl>
                                          </p:spTgt>
                                        </p:tgtEl>
                                        <p:attrNameLst>
                                          <p:attrName>style.visibility</p:attrName>
                                        </p:attrNameLst>
                                      </p:cBhvr>
                                      <p:to>
                                        <p:strVal val="visible"/>
                                      </p:to>
                                    </p:set>
                                    <p:animEffect transition="in" filter="wipe(left)">
                                      <p:cBhvr>
                                        <p:cTn id="17" dur="500"/>
                                        <p:tgtEl>
                                          <p:spTgt spid="14848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8485"/>
                                        </p:tgtEl>
                                        <p:attrNameLst>
                                          <p:attrName>style.visibility</p:attrName>
                                        </p:attrNameLst>
                                      </p:cBhvr>
                                      <p:to>
                                        <p:strVal val="visible"/>
                                      </p:to>
                                    </p:set>
                                    <p:animEffect transition="in" filter="wipe(left)">
                                      <p:cBhvr>
                                        <p:cTn id="22" dur="500"/>
                                        <p:tgtEl>
                                          <p:spTgt spid="14848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bldLvl="3" autoUpdateAnimBg="0"/>
      <p:bldP spid="148485"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1828801" y="381000"/>
            <a:ext cx="8615363" cy="1144588"/>
          </a:xfrm>
        </p:spPr>
        <p:txBody>
          <a:bodyPr/>
          <a:lstStyle/>
          <a:p>
            <a:r>
              <a:rPr lang="en-US" sz="3100"/>
              <a:t>Growth functions</a:t>
            </a:r>
          </a:p>
        </p:txBody>
      </p:sp>
      <p:sp>
        <p:nvSpPr>
          <p:cNvPr id="149507" name="Rectangle 3"/>
          <p:cNvSpPr>
            <a:spLocks noGrp="1" noChangeArrowheads="1"/>
          </p:cNvSpPr>
          <p:nvPr>
            <p:ph type="body" idx="1"/>
          </p:nvPr>
        </p:nvSpPr>
        <p:spPr>
          <a:xfrm>
            <a:off x="1828801" y="1676400"/>
            <a:ext cx="8615363" cy="4953000"/>
          </a:xfrm>
        </p:spPr>
        <p:txBody>
          <a:bodyPr/>
          <a:lstStyle/>
          <a:p>
            <a:endParaRPr lang="en-US" sz="700"/>
          </a:p>
          <a:p>
            <a:endParaRPr lang="en-US"/>
          </a:p>
        </p:txBody>
      </p:sp>
      <p:grpSp>
        <p:nvGrpSpPr>
          <p:cNvPr id="2" name="Group 4"/>
          <p:cNvGrpSpPr>
            <a:grpSpLocks/>
          </p:cNvGrpSpPr>
          <p:nvPr/>
        </p:nvGrpSpPr>
        <p:grpSpPr bwMode="auto">
          <a:xfrm>
            <a:off x="1882776" y="1525588"/>
            <a:ext cx="8561388" cy="4800674"/>
            <a:chOff x="192" y="1152"/>
            <a:chExt cx="5424" cy="2989"/>
          </a:xfrm>
        </p:grpSpPr>
        <p:pic>
          <p:nvPicPr>
            <p:cNvPr id="149509" name="Picture 5"/>
            <p:cNvPicPr>
              <a:picLocks noChangeAspect="1" noChangeArrowheads="1"/>
            </p:cNvPicPr>
            <p:nvPr/>
          </p:nvPicPr>
          <p:blipFill>
            <a:blip r:embed="rId2" cstate="print"/>
            <a:srcRect/>
            <a:stretch>
              <a:fillRect/>
            </a:stretch>
          </p:blipFill>
          <p:spPr bwMode="auto">
            <a:xfrm>
              <a:off x="192" y="1824"/>
              <a:ext cx="5424" cy="2317"/>
            </a:xfrm>
            <a:prstGeom prst="rect">
              <a:avLst/>
            </a:prstGeom>
            <a:noFill/>
            <a:ln w="9525">
              <a:noFill/>
              <a:miter lim="800000"/>
              <a:headEnd/>
              <a:tailEnd/>
            </a:ln>
            <a:effectLst/>
          </p:spPr>
        </p:pic>
        <p:sp>
          <p:nvSpPr>
            <p:cNvPr id="149510" name="Text Box 6"/>
            <p:cNvSpPr txBox="1">
              <a:spLocks noChangeArrowheads="1"/>
            </p:cNvSpPr>
            <p:nvPr/>
          </p:nvSpPr>
          <p:spPr bwMode="auto">
            <a:xfrm>
              <a:off x="321" y="1162"/>
              <a:ext cx="2219" cy="709"/>
            </a:xfrm>
            <a:prstGeom prst="rect">
              <a:avLst/>
            </a:prstGeom>
            <a:noFill/>
            <a:ln w="9525">
              <a:noFill/>
              <a:miter lim="800000"/>
              <a:headEnd/>
              <a:tailEnd/>
            </a:ln>
            <a:effectLst/>
          </p:spPr>
          <p:txBody>
            <a:bodyPr wrap="none" anchor="ctr">
              <a:spAutoFit/>
            </a:bodyPr>
            <a:lstStyle/>
            <a:p>
              <a:pPr>
                <a:spcBef>
                  <a:spcPct val="20000"/>
                </a:spcBef>
              </a:pPr>
              <a:r>
                <a:rPr lang="en-US" sz="2000" u="sng" dirty="0">
                  <a:latin typeface="Trebuchet MS" pitchFamily="34" charset="0"/>
                </a:rPr>
                <a:t>Basal area</a:t>
              </a:r>
              <a:endParaRPr lang="en-US" sz="2000" dirty="0">
                <a:latin typeface="Trebuchet MS" pitchFamily="34" charset="0"/>
              </a:endParaRPr>
            </a:p>
            <a:p>
              <a:pPr>
                <a:spcBef>
                  <a:spcPct val="20000"/>
                </a:spcBef>
              </a:pPr>
              <a:r>
                <a:rPr lang="en-US" sz="2000" dirty="0">
                  <a:latin typeface="Trebuchet MS" pitchFamily="34" charset="0"/>
                </a:rPr>
                <a:t>A = 58.46, k = 5.13, </a:t>
              </a:r>
              <a:r>
                <a:rPr lang="en-US" sz="2000" dirty="0" smtClean="0">
                  <a:latin typeface="Trebuchet MS" pitchFamily="34" charset="0"/>
                </a:rPr>
                <a:t>m </a:t>
              </a:r>
              <a:r>
                <a:rPr lang="en-US" sz="2000" dirty="0">
                  <a:latin typeface="Trebuchet MS" pitchFamily="34" charset="0"/>
                </a:rPr>
                <a:t>= 0.81</a:t>
              </a:r>
            </a:p>
            <a:p>
              <a:pPr>
                <a:spcBef>
                  <a:spcPct val="20000"/>
                </a:spcBef>
              </a:pPr>
              <a:r>
                <a:rPr lang="en-US" sz="2000" dirty="0">
                  <a:latin typeface="Trebuchet MS" pitchFamily="34" charset="0"/>
                </a:rPr>
                <a:t>Modelling efficiency = 0.995</a:t>
              </a:r>
            </a:p>
          </p:txBody>
        </p:sp>
        <p:sp>
          <p:nvSpPr>
            <p:cNvPr id="149511" name="Text Box 7"/>
            <p:cNvSpPr txBox="1">
              <a:spLocks noChangeArrowheads="1"/>
            </p:cNvSpPr>
            <p:nvPr/>
          </p:nvSpPr>
          <p:spPr bwMode="auto">
            <a:xfrm>
              <a:off x="3120" y="1152"/>
              <a:ext cx="2309" cy="709"/>
            </a:xfrm>
            <a:prstGeom prst="rect">
              <a:avLst/>
            </a:prstGeom>
            <a:noFill/>
            <a:ln w="9525">
              <a:noFill/>
              <a:miter lim="800000"/>
              <a:headEnd/>
              <a:tailEnd/>
            </a:ln>
            <a:effectLst/>
          </p:spPr>
          <p:txBody>
            <a:bodyPr wrap="none" anchor="ctr">
              <a:spAutoFit/>
            </a:bodyPr>
            <a:lstStyle/>
            <a:p>
              <a:pPr>
                <a:spcBef>
                  <a:spcPct val="20000"/>
                </a:spcBef>
              </a:pPr>
              <a:r>
                <a:rPr lang="en-US" sz="2000" u="sng" dirty="0">
                  <a:latin typeface="Tahoma" pitchFamily="34" charset="0"/>
                </a:rPr>
                <a:t>Dominant height</a:t>
              </a:r>
              <a:endParaRPr lang="en-US" sz="2000" dirty="0">
                <a:latin typeface="Tahoma" pitchFamily="34" charset="0"/>
              </a:endParaRPr>
            </a:p>
            <a:p>
              <a:pPr>
                <a:spcBef>
                  <a:spcPct val="20000"/>
                </a:spcBef>
              </a:pPr>
              <a:r>
                <a:rPr lang="en-US" sz="2000" dirty="0">
                  <a:latin typeface="Tahoma" pitchFamily="34" charset="0"/>
                </a:rPr>
                <a:t>A = 48.75, k = 4.30, </a:t>
              </a:r>
              <a:r>
                <a:rPr lang="en-US" sz="2000" dirty="0" smtClean="0">
                  <a:latin typeface="Tahoma" pitchFamily="34" charset="0"/>
                </a:rPr>
                <a:t>m </a:t>
              </a:r>
              <a:r>
                <a:rPr lang="en-US" sz="2000" dirty="0">
                  <a:latin typeface="Tahoma" pitchFamily="34" charset="0"/>
                </a:rPr>
                <a:t>= 0.75</a:t>
              </a:r>
            </a:p>
            <a:p>
              <a:pPr>
                <a:spcBef>
                  <a:spcPct val="20000"/>
                </a:spcBef>
              </a:pPr>
              <a:r>
                <a:rPr lang="en-US" sz="2000" dirty="0">
                  <a:latin typeface="Tahoma" pitchFamily="34" charset="0"/>
                </a:rPr>
                <a:t>Modelling efficiency = 0.960</a:t>
              </a:r>
            </a:p>
          </p:txBody>
        </p:sp>
      </p:grpSp>
    </p:spTree>
    <p:extLst>
      <p:ext uri="{BB962C8B-B14F-4D97-AF65-F5344CB8AC3E}">
        <p14:creationId xmlns:p14="http://schemas.microsoft.com/office/powerpoint/2010/main" val="219086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nodePh="1">
                                  <p:stCondLst>
                                    <p:cond delay="0"/>
                                  </p:stCondLst>
                                  <p:endCondLst>
                                    <p:cond evt="begin" delay="0">
                                      <p:tn val="5"/>
                                    </p:cond>
                                  </p:endCondLst>
                                  <p:childTnLst>
                                    <p:set>
                                      <p:cBhvr>
                                        <p:cTn id="6" dur="1" fill="hold">
                                          <p:stCondLst>
                                            <p:cond delay="0"/>
                                          </p:stCondLst>
                                        </p:cTn>
                                        <p:tgtEl>
                                          <p:spTgt spid="149507">
                                            <p:txEl>
                                              <p:pRg st="0" end="0"/>
                                            </p:txEl>
                                          </p:spTgt>
                                        </p:tgtEl>
                                        <p:attrNameLst>
                                          <p:attrName>style.visibility</p:attrName>
                                        </p:attrNameLst>
                                      </p:cBhvr>
                                      <p:to>
                                        <p:strVal val="visible"/>
                                      </p:to>
                                    </p:set>
                                    <p:animEffect transition="in" filter="box(out)">
                                      <p:cBhvr>
                                        <p:cTn id="7" dur="500"/>
                                        <p:tgtEl>
                                          <p:spTgt spid="149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bldLvl="3"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1828800" y="1676400"/>
            <a:ext cx="8534400" cy="4953000"/>
          </a:xfrm>
          <a:prstGeom prst="rect">
            <a:avLst/>
          </a:prstGeom>
          <a:solidFill>
            <a:schemeClr val="bg1"/>
          </a:solidFill>
          <a:ln w="9525">
            <a:solidFill>
              <a:schemeClr val="bg1"/>
            </a:solidFill>
            <a:miter lim="800000"/>
            <a:headEnd/>
            <a:tailEnd/>
          </a:ln>
          <a:effectLst/>
        </p:spPr>
        <p:txBody>
          <a:bodyPr wrap="none" anchor="ctr"/>
          <a:lstStyle/>
          <a:p>
            <a:endParaRPr lang="pt-PT"/>
          </a:p>
        </p:txBody>
      </p:sp>
      <p:sp>
        <p:nvSpPr>
          <p:cNvPr id="152579" name="Rectangle 3"/>
          <p:cNvSpPr>
            <a:spLocks noGrp="1" noChangeArrowheads="1"/>
          </p:cNvSpPr>
          <p:nvPr>
            <p:ph type="title"/>
          </p:nvPr>
        </p:nvSpPr>
        <p:spPr/>
        <p:txBody>
          <a:bodyPr/>
          <a:lstStyle/>
          <a:p>
            <a:r>
              <a:rPr lang="en-GB" sz="2800" dirty="0"/>
              <a:t>But how to model the growth of a series of plots? </a:t>
            </a:r>
            <a:r>
              <a:rPr lang="en-GB" sz="2400" dirty="0"/>
              <a:t>This is our objective when developing FG</a:t>
            </a:r>
            <a:r>
              <a:rPr lang="en-GB" sz="2400" dirty="0">
                <a:latin typeface="Arial" panose="020B0604020202020204" pitchFamily="34" charset="0"/>
                <a:cs typeface="Arial" panose="020B0604020202020204" pitchFamily="34" charset="0"/>
              </a:rPr>
              <a:t>&amp;</a:t>
            </a:r>
            <a:r>
              <a:rPr lang="en-GB" sz="2400" dirty="0"/>
              <a:t>Y models…</a:t>
            </a:r>
          </a:p>
        </p:txBody>
      </p:sp>
      <p:grpSp>
        <p:nvGrpSpPr>
          <p:cNvPr id="2" name="Group 4"/>
          <p:cNvGrpSpPr>
            <a:grpSpLocks/>
          </p:cNvGrpSpPr>
          <p:nvPr/>
        </p:nvGrpSpPr>
        <p:grpSpPr bwMode="auto">
          <a:xfrm>
            <a:off x="1828801" y="2424112"/>
            <a:ext cx="8983663" cy="3432175"/>
            <a:chOff x="192" y="1527"/>
            <a:chExt cx="5659" cy="2162"/>
          </a:xfrm>
        </p:grpSpPr>
        <p:pic>
          <p:nvPicPr>
            <p:cNvPr id="152581" name="Picture 5" descr="ABASAL"/>
            <p:cNvPicPr>
              <a:picLocks noChangeAspect="1" noChangeArrowheads="1"/>
            </p:cNvPicPr>
            <p:nvPr/>
          </p:nvPicPr>
          <p:blipFill>
            <a:blip r:embed="rId2" cstate="print"/>
            <a:srcRect t="15155"/>
            <a:stretch>
              <a:fillRect/>
            </a:stretch>
          </p:blipFill>
          <p:spPr bwMode="auto">
            <a:xfrm>
              <a:off x="192" y="1536"/>
              <a:ext cx="2775" cy="2153"/>
            </a:xfrm>
            <a:prstGeom prst="rect">
              <a:avLst/>
            </a:prstGeom>
            <a:noFill/>
          </p:spPr>
        </p:pic>
        <p:pic>
          <p:nvPicPr>
            <p:cNvPr id="152582" name="Picture 6" descr="hdom"/>
            <p:cNvPicPr>
              <a:picLocks noChangeAspect="1" noChangeArrowheads="1"/>
            </p:cNvPicPr>
            <p:nvPr/>
          </p:nvPicPr>
          <p:blipFill>
            <a:blip r:embed="rId3" cstate="print"/>
            <a:srcRect t="16882"/>
            <a:stretch>
              <a:fillRect/>
            </a:stretch>
          </p:blipFill>
          <p:spPr bwMode="auto">
            <a:xfrm>
              <a:off x="2961" y="1527"/>
              <a:ext cx="2890" cy="2152"/>
            </a:xfrm>
            <a:prstGeom prst="rect">
              <a:avLst/>
            </a:prstGeom>
            <a:noFill/>
          </p:spPr>
        </p:pic>
      </p:grpSp>
      <p:sp>
        <p:nvSpPr>
          <p:cNvPr id="152583" name="Text Box 7"/>
          <p:cNvSpPr txBox="1">
            <a:spLocks noChangeArrowheads="1"/>
          </p:cNvSpPr>
          <p:nvPr/>
        </p:nvSpPr>
        <p:spPr bwMode="auto">
          <a:xfrm>
            <a:off x="2819400" y="6032500"/>
            <a:ext cx="6516688" cy="369332"/>
          </a:xfrm>
          <a:prstGeom prst="rect">
            <a:avLst/>
          </a:prstGeom>
          <a:noFill/>
          <a:ln w="9525">
            <a:noFill/>
            <a:miter lim="800000"/>
            <a:headEnd/>
            <a:tailEnd/>
          </a:ln>
          <a:effectLst/>
        </p:spPr>
        <p:txBody>
          <a:bodyPr>
            <a:spAutoFit/>
          </a:bodyPr>
          <a:lstStyle/>
          <a:p>
            <a:pPr algn="ctr">
              <a:spcBef>
                <a:spcPct val="50000"/>
              </a:spcBef>
            </a:pPr>
            <a:r>
              <a:rPr lang="pt-PT" b="1">
                <a:solidFill>
                  <a:srgbClr val="003300"/>
                </a:solidFill>
                <a:latin typeface="Trebuchet MS" pitchFamily="34" charset="0"/>
              </a:rPr>
              <a:t>Those plots represent “families” of  curves</a:t>
            </a:r>
          </a:p>
        </p:txBody>
      </p:sp>
    </p:spTree>
    <p:extLst>
      <p:ext uri="{BB962C8B-B14F-4D97-AF65-F5344CB8AC3E}">
        <p14:creationId xmlns:p14="http://schemas.microsoft.com/office/powerpoint/2010/main" val="420622768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2583"/>
                                        </p:tgtEl>
                                        <p:attrNameLst>
                                          <p:attrName>style.visibility</p:attrName>
                                        </p:attrNameLst>
                                      </p:cBhvr>
                                      <p:to>
                                        <p:strVal val="visible"/>
                                      </p:to>
                                    </p:set>
                                    <p:animEffect transition="in" filter="dissolve">
                                      <p:cBhvr>
                                        <p:cTn id="12" dur="500"/>
                                        <p:tgtEl>
                                          <p:spTgt spid="152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But how to model the growth of </a:t>
            </a:r>
            <a:r>
              <a:rPr lang="en-GB" dirty="0" smtClean="0"/>
              <a:t>several </a:t>
            </a:r>
            <a:r>
              <a:rPr lang="en-GB" dirty="0"/>
              <a:t>plots?</a:t>
            </a:r>
            <a:endParaRPr lang="pt-PT" dirty="0"/>
          </a:p>
        </p:txBody>
      </p:sp>
      <p:sp>
        <p:nvSpPr>
          <p:cNvPr id="3" name="Content Placeholder 2"/>
          <p:cNvSpPr>
            <a:spLocks noGrp="1"/>
          </p:cNvSpPr>
          <p:nvPr>
            <p:ph idx="1"/>
          </p:nvPr>
        </p:nvSpPr>
        <p:spPr>
          <a:xfrm>
            <a:off x="431371" y="1196753"/>
            <a:ext cx="11328000" cy="5328591"/>
          </a:xfrm>
        </p:spPr>
        <p:txBody>
          <a:bodyPr>
            <a:normAutofit fontScale="92500" lnSpcReduction="20000"/>
          </a:bodyPr>
          <a:lstStyle/>
          <a:p>
            <a:r>
              <a:rPr lang="en-US" dirty="0" smtClean="0"/>
              <a:t>There are several methods to simultaneously model the growth of several plots:</a:t>
            </a:r>
          </a:p>
          <a:p>
            <a:endParaRPr lang="en-US" sz="800" dirty="0" smtClean="0"/>
          </a:p>
          <a:p>
            <a:pPr lvl="1"/>
            <a:r>
              <a:rPr lang="en-US" sz="2400" dirty="0" smtClean="0"/>
              <a:t>The Guide-curve method (only for </a:t>
            </a:r>
            <a:r>
              <a:rPr lang="en-US" sz="2400" dirty="0" err="1" smtClean="0"/>
              <a:t>hdom</a:t>
            </a:r>
            <a:r>
              <a:rPr lang="en-US" sz="2400" dirty="0" smtClean="0"/>
              <a:t>)</a:t>
            </a:r>
          </a:p>
          <a:p>
            <a:pPr lvl="1"/>
            <a:r>
              <a:rPr lang="en-US" sz="2400" dirty="0" smtClean="0"/>
              <a:t>Expressing </a:t>
            </a:r>
            <a:r>
              <a:rPr lang="en-US" sz="2400" dirty="0"/>
              <a:t>the parameters as a function of site and/or tree/stand variables </a:t>
            </a:r>
            <a:r>
              <a:rPr lang="en-US" sz="2400" dirty="0" smtClean="0"/>
              <a:t>(named “</a:t>
            </a:r>
            <a:r>
              <a:rPr lang="en-US" sz="2400" i="1" dirty="0" smtClean="0"/>
              <a:t>Parameter Prediction Method</a:t>
            </a:r>
            <a:r>
              <a:rPr lang="en-US" sz="2400" dirty="0" smtClean="0"/>
              <a:t>” when applied to </a:t>
            </a:r>
            <a:r>
              <a:rPr lang="en-US" sz="2400" dirty="0" err="1" smtClean="0"/>
              <a:t>hdom</a:t>
            </a:r>
            <a:r>
              <a:rPr lang="en-US" sz="2400" dirty="0" smtClean="0"/>
              <a:t>)</a:t>
            </a:r>
            <a:endParaRPr lang="en-US" sz="2400" dirty="0"/>
          </a:p>
          <a:p>
            <a:pPr lvl="1"/>
            <a:r>
              <a:rPr lang="en-US" sz="2400" dirty="0" smtClean="0"/>
              <a:t>Growth </a:t>
            </a:r>
            <a:r>
              <a:rPr lang="en-US" sz="2400" dirty="0"/>
              <a:t>functions formulated as difference equations </a:t>
            </a:r>
          </a:p>
          <a:p>
            <a:pPr lvl="2"/>
            <a:r>
              <a:rPr lang="en-US" sz="2400" dirty="0" smtClean="0"/>
              <a:t>Algebraic Difference Approach (ADA)</a:t>
            </a:r>
          </a:p>
          <a:p>
            <a:pPr lvl="2"/>
            <a:r>
              <a:rPr lang="en-US" sz="2400" dirty="0" smtClean="0">
                <a:solidFill>
                  <a:schemeClr val="accent3">
                    <a:lumMod val="60000"/>
                    <a:lumOff val="40000"/>
                  </a:schemeClr>
                </a:solidFill>
              </a:rPr>
              <a:t>Generalized Algebraic </a:t>
            </a:r>
            <a:r>
              <a:rPr lang="en-US" sz="2400" dirty="0">
                <a:solidFill>
                  <a:schemeClr val="accent3">
                    <a:lumMod val="60000"/>
                    <a:lumOff val="40000"/>
                  </a:schemeClr>
                </a:solidFill>
              </a:rPr>
              <a:t>Difference Approach </a:t>
            </a:r>
            <a:r>
              <a:rPr lang="en-US" sz="2400" dirty="0" smtClean="0">
                <a:solidFill>
                  <a:schemeClr val="accent3">
                    <a:lumMod val="60000"/>
                    <a:lumOff val="40000"/>
                  </a:schemeClr>
                </a:solidFill>
              </a:rPr>
              <a:t>(GADA)</a:t>
            </a:r>
          </a:p>
          <a:p>
            <a:pPr lvl="1"/>
            <a:r>
              <a:rPr lang="en-US" sz="2400" dirty="0" smtClean="0">
                <a:solidFill>
                  <a:schemeClr val="accent3">
                    <a:lumMod val="60000"/>
                    <a:lumOff val="40000"/>
                  </a:schemeClr>
                </a:solidFill>
              </a:rPr>
              <a:t>Mixed-effects models</a:t>
            </a:r>
          </a:p>
          <a:p>
            <a:pPr lvl="1"/>
            <a:endParaRPr lang="en-US" sz="800" dirty="0" smtClean="0"/>
          </a:p>
          <a:p>
            <a:r>
              <a:rPr lang="en-US" dirty="0" smtClean="0">
                <a:solidFill>
                  <a:schemeClr val="bg1"/>
                </a:solidFill>
              </a:rPr>
              <a:t>In this course we will just focus the first </a:t>
            </a:r>
            <a:r>
              <a:rPr lang="en-US" dirty="0">
                <a:solidFill>
                  <a:schemeClr val="bg1"/>
                </a:solidFill>
              </a:rPr>
              <a:t>three </a:t>
            </a:r>
            <a:r>
              <a:rPr lang="en-US" dirty="0" smtClean="0">
                <a:solidFill>
                  <a:schemeClr val="bg1"/>
                </a:solidFill>
              </a:rPr>
              <a:t>methods (information on other methods available at the end of the slides) </a:t>
            </a:r>
          </a:p>
          <a:p>
            <a:pPr lvl="1"/>
            <a:endParaRPr lang="pt-PT" dirty="0"/>
          </a:p>
        </p:txBody>
      </p:sp>
    </p:spTree>
    <p:extLst>
      <p:ext uri="{BB962C8B-B14F-4D97-AF65-F5344CB8AC3E}">
        <p14:creationId xmlns:p14="http://schemas.microsoft.com/office/powerpoint/2010/main" val="20664814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But how to model the growth of </a:t>
            </a:r>
            <a:r>
              <a:rPr lang="en-GB" dirty="0" smtClean="0"/>
              <a:t>several </a:t>
            </a:r>
            <a:r>
              <a:rPr lang="en-GB" dirty="0"/>
              <a:t>plots?</a:t>
            </a:r>
            <a:endParaRPr lang="pt-PT" dirty="0"/>
          </a:p>
        </p:txBody>
      </p:sp>
      <p:sp>
        <p:nvSpPr>
          <p:cNvPr id="3" name="Content Placeholder 2"/>
          <p:cNvSpPr>
            <a:spLocks noGrp="1"/>
          </p:cNvSpPr>
          <p:nvPr>
            <p:ph idx="1"/>
          </p:nvPr>
        </p:nvSpPr>
        <p:spPr>
          <a:xfrm>
            <a:off x="431371" y="1196753"/>
            <a:ext cx="11328000" cy="5328591"/>
          </a:xfrm>
        </p:spPr>
        <p:txBody>
          <a:bodyPr>
            <a:normAutofit fontScale="92500" lnSpcReduction="20000"/>
          </a:bodyPr>
          <a:lstStyle/>
          <a:p>
            <a:r>
              <a:rPr lang="en-US" dirty="0" smtClean="0"/>
              <a:t>There are several methods to simultaneously model the growth of several plots:</a:t>
            </a:r>
          </a:p>
          <a:p>
            <a:endParaRPr lang="en-US" sz="800" dirty="0" smtClean="0"/>
          </a:p>
          <a:p>
            <a:pPr lvl="1"/>
            <a:r>
              <a:rPr lang="en-US" sz="2400" b="1" dirty="0" smtClean="0"/>
              <a:t>The Guide-curve method (only for </a:t>
            </a:r>
            <a:r>
              <a:rPr lang="en-US" sz="2400" b="1" dirty="0" err="1" smtClean="0"/>
              <a:t>hdom</a:t>
            </a:r>
            <a:r>
              <a:rPr lang="en-US" sz="2400" b="1" dirty="0" smtClean="0"/>
              <a:t>)</a:t>
            </a:r>
          </a:p>
          <a:p>
            <a:pPr lvl="1"/>
            <a:r>
              <a:rPr lang="en-US" sz="2400" dirty="0" smtClean="0">
                <a:solidFill>
                  <a:schemeClr val="tx1">
                    <a:lumMod val="50000"/>
                    <a:lumOff val="50000"/>
                  </a:schemeClr>
                </a:solidFill>
              </a:rPr>
              <a:t>Expressing </a:t>
            </a:r>
            <a:r>
              <a:rPr lang="en-US" sz="2400" dirty="0">
                <a:solidFill>
                  <a:schemeClr val="tx1">
                    <a:lumMod val="50000"/>
                    <a:lumOff val="50000"/>
                  </a:schemeClr>
                </a:solidFill>
              </a:rPr>
              <a:t>the parameters as a function of site and/or tree/stand variables </a:t>
            </a:r>
            <a:r>
              <a:rPr lang="en-US" sz="2400" dirty="0" smtClean="0">
                <a:solidFill>
                  <a:schemeClr val="tx1">
                    <a:lumMod val="50000"/>
                    <a:lumOff val="50000"/>
                  </a:schemeClr>
                </a:solidFill>
              </a:rPr>
              <a:t>(named “</a:t>
            </a:r>
            <a:r>
              <a:rPr lang="en-US" sz="2400" i="1" dirty="0" smtClean="0">
                <a:solidFill>
                  <a:schemeClr val="tx1">
                    <a:lumMod val="50000"/>
                    <a:lumOff val="50000"/>
                  </a:schemeClr>
                </a:solidFill>
              </a:rPr>
              <a:t>Parameter Prediction Method</a:t>
            </a:r>
            <a:r>
              <a:rPr lang="en-US" sz="2400" dirty="0" smtClean="0">
                <a:solidFill>
                  <a:schemeClr val="tx1">
                    <a:lumMod val="50000"/>
                    <a:lumOff val="50000"/>
                  </a:schemeClr>
                </a:solidFill>
              </a:rPr>
              <a:t>” when applied to </a:t>
            </a:r>
            <a:r>
              <a:rPr lang="en-US" sz="2400" dirty="0" err="1" smtClean="0">
                <a:solidFill>
                  <a:schemeClr val="tx1">
                    <a:lumMod val="50000"/>
                    <a:lumOff val="50000"/>
                  </a:schemeClr>
                </a:solidFill>
              </a:rPr>
              <a:t>hdom</a:t>
            </a:r>
            <a:r>
              <a:rPr lang="en-US" sz="2400" dirty="0" smtClean="0">
                <a:solidFill>
                  <a:schemeClr val="tx1">
                    <a:lumMod val="50000"/>
                    <a:lumOff val="50000"/>
                  </a:schemeClr>
                </a:solidFill>
              </a:rPr>
              <a:t>)</a:t>
            </a:r>
            <a:endParaRPr lang="en-US" sz="2400" dirty="0">
              <a:solidFill>
                <a:schemeClr val="tx1">
                  <a:lumMod val="50000"/>
                  <a:lumOff val="50000"/>
                </a:schemeClr>
              </a:solidFill>
            </a:endParaRPr>
          </a:p>
          <a:p>
            <a:pPr lvl="1"/>
            <a:r>
              <a:rPr lang="en-US" sz="2400" dirty="0" smtClean="0">
                <a:solidFill>
                  <a:schemeClr val="tx1">
                    <a:lumMod val="50000"/>
                    <a:lumOff val="50000"/>
                  </a:schemeClr>
                </a:solidFill>
              </a:rPr>
              <a:t>Growth </a:t>
            </a:r>
            <a:r>
              <a:rPr lang="en-US" sz="2400" dirty="0">
                <a:solidFill>
                  <a:schemeClr val="tx1">
                    <a:lumMod val="50000"/>
                    <a:lumOff val="50000"/>
                  </a:schemeClr>
                </a:solidFill>
              </a:rPr>
              <a:t>functions formulated as difference equations </a:t>
            </a:r>
          </a:p>
          <a:p>
            <a:pPr lvl="2"/>
            <a:r>
              <a:rPr lang="en-US" sz="2400" dirty="0" smtClean="0">
                <a:solidFill>
                  <a:schemeClr val="tx1">
                    <a:lumMod val="50000"/>
                    <a:lumOff val="50000"/>
                  </a:schemeClr>
                </a:solidFill>
              </a:rPr>
              <a:t>Algebraic Difference Approach (ADA)</a:t>
            </a:r>
          </a:p>
          <a:p>
            <a:pPr lvl="2"/>
            <a:r>
              <a:rPr lang="en-US" sz="2400" dirty="0" smtClean="0">
                <a:solidFill>
                  <a:schemeClr val="tx1">
                    <a:lumMod val="50000"/>
                    <a:lumOff val="50000"/>
                  </a:schemeClr>
                </a:solidFill>
              </a:rPr>
              <a:t>Generalized Algebraic </a:t>
            </a:r>
            <a:r>
              <a:rPr lang="en-US" sz="2400" dirty="0">
                <a:solidFill>
                  <a:schemeClr val="tx1">
                    <a:lumMod val="50000"/>
                    <a:lumOff val="50000"/>
                  </a:schemeClr>
                </a:solidFill>
              </a:rPr>
              <a:t>Difference Approach </a:t>
            </a:r>
            <a:r>
              <a:rPr lang="en-US" sz="2400" dirty="0" smtClean="0">
                <a:solidFill>
                  <a:schemeClr val="tx1">
                    <a:lumMod val="50000"/>
                    <a:lumOff val="50000"/>
                  </a:schemeClr>
                </a:solidFill>
              </a:rPr>
              <a:t>(GADA)</a:t>
            </a:r>
          </a:p>
          <a:p>
            <a:pPr lvl="1"/>
            <a:r>
              <a:rPr lang="en-US" sz="2400" dirty="0" smtClean="0">
                <a:solidFill>
                  <a:schemeClr val="tx1">
                    <a:lumMod val="50000"/>
                    <a:lumOff val="50000"/>
                  </a:schemeClr>
                </a:solidFill>
              </a:rPr>
              <a:t>Mixed-effects models</a:t>
            </a:r>
          </a:p>
          <a:p>
            <a:pPr lvl="1"/>
            <a:endParaRPr lang="en-US" sz="800" dirty="0" smtClean="0">
              <a:solidFill>
                <a:schemeClr val="tx1">
                  <a:lumMod val="50000"/>
                  <a:lumOff val="50000"/>
                </a:schemeClr>
              </a:solidFill>
            </a:endParaRPr>
          </a:p>
          <a:p>
            <a:r>
              <a:rPr lang="en-US" dirty="0" smtClean="0">
                <a:solidFill>
                  <a:schemeClr val="tx1">
                    <a:lumMod val="50000"/>
                    <a:lumOff val="50000"/>
                  </a:schemeClr>
                </a:solidFill>
              </a:rPr>
              <a:t>In this course we will just focus the first </a:t>
            </a:r>
            <a:r>
              <a:rPr lang="en-US" dirty="0">
                <a:solidFill>
                  <a:schemeClr val="tx1">
                    <a:lumMod val="50000"/>
                    <a:lumOff val="50000"/>
                  </a:schemeClr>
                </a:solidFill>
              </a:rPr>
              <a:t>three </a:t>
            </a:r>
            <a:r>
              <a:rPr lang="en-US" dirty="0" smtClean="0">
                <a:solidFill>
                  <a:schemeClr val="tx1">
                    <a:lumMod val="50000"/>
                    <a:lumOff val="50000"/>
                  </a:schemeClr>
                </a:solidFill>
              </a:rPr>
              <a:t>methods (information on other methods available at the end of the slides) </a:t>
            </a:r>
          </a:p>
          <a:p>
            <a:pPr lvl="1"/>
            <a:endParaRPr lang="pt-PT" dirty="0"/>
          </a:p>
        </p:txBody>
      </p:sp>
    </p:spTree>
    <p:extLst>
      <p:ext uri="{BB962C8B-B14F-4D97-AF65-F5344CB8AC3E}">
        <p14:creationId xmlns:p14="http://schemas.microsoft.com/office/powerpoint/2010/main" val="8492158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p:cNvSpPr>
            <a:spLocks noGrp="1" noChangeArrowheads="1"/>
          </p:cNvSpPr>
          <p:nvPr>
            <p:ph type="body" idx="1"/>
          </p:nvPr>
        </p:nvSpPr>
        <p:spPr/>
        <p:txBody>
          <a:bodyPr>
            <a:normAutofit/>
          </a:bodyPr>
          <a:lstStyle/>
          <a:p>
            <a:pPr>
              <a:lnSpc>
                <a:spcPct val="90000"/>
              </a:lnSpc>
            </a:pPr>
            <a:r>
              <a:rPr lang="pt-PT" b="1" dirty="0" err="1" smtClean="0"/>
              <a:t>The</a:t>
            </a:r>
            <a:r>
              <a:rPr lang="pt-PT" b="1" dirty="0" smtClean="0"/>
              <a:t> Guide-curve </a:t>
            </a:r>
            <a:r>
              <a:rPr lang="pt-PT" b="1" dirty="0" err="1" smtClean="0"/>
              <a:t>Method</a:t>
            </a:r>
            <a:endParaRPr lang="pt-PT" b="1" dirty="0" smtClean="0"/>
          </a:p>
          <a:p>
            <a:pPr>
              <a:lnSpc>
                <a:spcPct val="90000"/>
              </a:lnSpc>
            </a:pPr>
            <a:endParaRPr lang="pt-PT" sz="800" dirty="0"/>
          </a:p>
          <a:p>
            <a:pPr lvl="1">
              <a:lnSpc>
                <a:spcPct val="90000"/>
              </a:lnSpc>
            </a:pPr>
            <a:r>
              <a:rPr lang="pt-PT" sz="2200" dirty="0" smtClean="0"/>
              <a:t>The guide-curve method is the adaptation of the initial graphical methods to the regression analysis techniques</a:t>
            </a:r>
            <a:endParaRPr lang="pt-PT" sz="2200" dirty="0"/>
          </a:p>
          <a:p>
            <a:pPr lvl="1">
              <a:lnSpc>
                <a:spcPct val="90000"/>
              </a:lnSpc>
            </a:pPr>
            <a:r>
              <a:rPr lang="pt-PT" sz="2200" dirty="0" smtClean="0"/>
              <a:t>The method is usually used with </a:t>
            </a:r>
            <a:r>
              <a:rPr lang="pt-PT" sz="2200" dirty="0" smtClean="0">
                <a:solidFill>
                  <a:srgbClr val="009900"/>
                </a:solidFill>
              </a:rPr>
              <a:t>temporary plots</a:t>
            </a:r>
            <a:r>
              <a:rPr lang="pt-PT" sz="2200" dirty="0" smtClean="0">
                <a:solidFill>
                  <a:schemeClr val="tx1">
                    <a:lumMod val="50000"/>
                    <a:lumOff val="50000"/>
                  </a:schemeClr>
                </a:solidFill>
              </a:rPr>
              <a:t> </a:t>
            </a:r>
            <a:r>
              <a:rPr lang="pt-PT" sz="2200" dirty="0" smtClean="0"/>
              <a:t>data </a:t>
            </a:r>
            <a:endParaRPr lang="pt-PT" sz="2200" dirty="0"/>
          </a:p>
          <a:p>
            <a:pPr lvl="1">
              <a:lnSpc>
                <a:spcPct val="90000"/>
              </a:lnSpc>
            </a:pPr>
            <a:r>
              <a:rPr lang="pt-PT" sz="2200" dirty="0" smtClean="0"/>
              <a:t>The application of the method </a:t>
            </a:r>
            <a:r>
              <a:rPr lang="pt-PT" sz="2200" b="1" dirty="0" smtClean="0"/>
              <a:t>implies the fitting of the selected growth curve to the whole data set </a:t>
            </a:r>
            <a:r>
              <a:rPr lang="pt-PT" sz="2200" dirty="0" smtClean="0"/>
              <a:t>– </a:t>
            </a:r>
            <a:r>
              <a:rPr lang="pt-PT" sz="2200" dirty="0" err="1" smtClean="0"/>
              <a:t>the</a:t>
            </a:r>
            <a:r>
              <a:rPr lang="pt-PT" sz="2200" dirty="0" smtClean="0"/>
              <a:t> </a:t>
            </a:r>
            <a:r>
              <a:rPr lang="pt-PT" sz="2200" dirty="0" err="1" smtClean="0">
                <a:solidFill>
                  <a:srgbClr val="009900"/>
                </a:solidFill>
              </a:rPr>
              <a:t>guide</a:t>
            </a:r>
            <a:r>
              <a:rPr lang="pt-PT" sz="2200" dirty="0" smtClean="0">
                <a:solidFill>
                  <a:srgbClr val="009900"/>
                </a:solidFill>
              </a:rPr>
              <a:t>-curve</a:t>
            </a:r>
          </a:p>
          <a:p>
            <a:pPr lvl="1">
              <a:lnSpc>
                <a:spcPct val="90000"/>
              </a:lnSpc>
            </a:pPr>
            <a:endParaRPr lang="pt-PT" sz="2200" dirty="0">
              <a:solidFill>
                <a:srgbClr val="009900"/>
              </a:solidFill>
            </a:endParaRPr>
          </a:p>
          <a:p>
            <a:pPr lvl="1">
              <a:lnSpc>
                <a:spcPct val="90000"/>
              </a:lnSpc>
            </a:pPr>
            <a:r>
              <a:rPr lang="pt-PT" sz="2200" b="1" dirty="0" err="1" smtClean="0">
                <a:solidFill>
                  <a:srgbClr val="009900"/>
                </a:solidFill>
              </a:rPr>
              <a:t>The</a:t>
            </a:r>
            <a:r>
              <a:rPr lang="pt-PT" sz="2200" b="1" dirty="0" smtClean="0">
                <a:solidFill>
                  <a:srgbClr val="009900"/>
                </a:solidFill>
              </a:rPr>
              <a:t> curve for site </a:t>
            </a:r>
            <a:r>
              <a:rPr lang="pt-PT" sz="2200" b="1" dirty="0" err="1" smtClean="0">
                <a:solidFill>
                  <a:srgbClr val="009900"/>
                </a:solidFill>
              </a:rPr>
              <a:t>index</a:t>
            </a:r>
            <a:r>
              <a:rPr lang="pt-PT" sz="2200" b="1" dirty="0" smtClean="0">
                <a:solidFill>
                  <a:srgbClr val="009900"/>
                </a:solidFill>
              </a:rPr>
              <a:t> S </a:t>
            </a:r>
            <a:r>
              <a:rPr lang="pt-PT" sz="2200" b="1" dirty="0" err="1" smtClean="0">
                <a:solidFill>
                  <a:srgbClr val="009900"/>
                </a:solidFill>
              </a:rPr>
              <a:t>is</a:t>
            </a:r>
            <a:r>
              <a:rPr lang="pt-PT" sz="2200" b="1" dirty="0" smtClean="0">
                <a:solidFill>
                  <a:srgbClr val="009900"/>
                </a:solidFill>
              </a:rPr>
              <a:t> </a:t>
            </a:r>
            <a:r>
              <a:rPr lang="pt-PT" sz="2200" b="1" dirty="0" err="1" smtClean="0">
                <a:solidFill>
                  <a:srgbClr val="009900"/>
                </a:solidFill>
              </a:rPr>
              <a:t>located</a:t>
            </a:r>
            <a:r>
              <a:rPr lang="pt-PT" sz="2200" b="1" dirty="0" smtClean="0">
                <a:solidFill>
                  <a:srgbClr val="009900"/>
                </a:solidFill>
              </a:rPr>
              <a:t> </a:t>
            </a:r>
            <a:r>
              <a:rPr lang="pt-PT" sz="2200" b="1" dirty="0" err="1" smtClean="0">
                <a:solidFill>
                  <a:srgbClr val="009900"/>
                </a:solidFill>
              </a:rPr>
              <a:t>at</a:t>
            </a:r>
            <a:r>
              <a:rPr lang="pt-PT" sz="2200" b="1" dirty="0" smtClean="0">
                <a:solidFill>
                  <a:srgbClr val="009900"/>
                </a:solidFill>
              </a:rPr>
              <a:t> a </a:t>
            </a:r>
            <a:r>
              <a:rPr lang="pt-PT" sz="2200" b="1" dirty="0" err="1" smtClean="0">
                <a:solidFill>
                  <a:srgbClr val="009900"/>
                </a:solidFill>
              </a:rPr>
              <a:t>distance</a:t>
            </a:r>
            <a:r>
              <a:rPr lang="pt-PT" sz="2200" b="1" dirty="0" smtClean="0">
                <a:solidFill>
                  <a:srgbClr val="009900"/>
                </a:solidFill>
              </a:rPr>
              <a:t> </a:t>
            </a:r>
            <a:r>
              <a:rPr lang="pt-PT" sz="2200" b="1" dirty="0" err="1" smtClean="0">
                <a:solidFill>
                  <a:srgbClr val="009900"/>
                </a:solidFill>
              </a:rPr>
              <a:t>from</a:t>
            </a:r>
            <a:r>
              <a:rPr lang="pt-PT" sz="2200" b="1" dirty="0" smtClean="0">
                <a:solidFill>
                  <a:srgbClr val="009900"/>
                </a:solidFill>
              </a:rPr>
              <a:t> </a:t>
            </a:r>
            <a:r>
              <a:rPr lang="pt-PT" sz="2200" b="1" dirty="0" err="1" smtClean="0">
                <a:solidFill>
                  <a:srgbClr val="009900"/>
                </a:solidFill>
              </a:rPr>
              <a:t>the</a:t>
            </a:r>
            <a:r>
              <a:rPr lang="pt-PT" sz="2200" b="1" dirty="0" smtClean="0">
                <a:solidFill>
                  <a:srgbClr val="009900"/>
                </a:solidFill>
              </a:rPr>
              <a:t> </a:t>
            </a:r>
            <a:r>
              <a:rPr lang="pt-PT" sz="2200" b="1" dirty="0" err="1" smtClean="0">
                <a:solidFill>
                  <a:srgbClr val="009900"/>
                </a:solidFill>
              </a:rPr>
              <a:t>guide</a:t>
            </a:r>
            <a:r>
              <a:rPr lang="pt-PT" sz="2200" b="1" dirty="0" smtClean="0">
                <a:solidFill>
                  <a:srgbClr val="009900"/>
                </a:solidFill>
              </a:rPr>
              <a:t>-curve  </a:t>
            </a:r>
            <a:r>
              <a:rPr lang="pt-PT" sz="2200" b="1" dirty="0" err="1" smtClean="0">
                <a:solidFill>
                  <a:srgbClr val="009900"/>
                </a:solidFill>
              </a:rPr>
              <a:t>proportional</a:t>
            </a:r>
            <a:r>
              <a:rPr lang="pt-PT" sz="2200" b="1" dirty="0" smtClean="0">
                <a:solidFill>
                  <a:srgbClr val="009900"/>
                </a:solidFill>
              </a:rPr>
              <a:t> to </a:t>
            </a:r>
            <a:r>
              <a:rPr lang="pt-PT" sz="2200" b="1" dirty="0" err="1" smtClean="0">
                <a:solidFill>
                  <a:srgbClr val="009900"/>
                </a:solidFill>
              </a:rPr>
              <a:t>the</a:t>
            </a:r>
            <a:r>
              <a:rPr lang="pt-PT" sz="2200" b="1" dirty="0" smtClean="0">
                <a:solidFill>
                  <a:srgbClr val="009900"/>
                </a:solidFill>
              </a:rPr>
              <a:t> </a:t>
            </a:r>
            <a:r>
              <a:rPr lang="pt-PT" sz="2200" b="1" dirty="0" err="1" smtClean="0">
                <a:solidFill>
                  <a:srgbClr val="009900"/>
                </a:solidFill>
              </a:rPr>
              <a:t>distance</a:t>
            </a:r>
            <a:r>
              <a:rPr lang="pt-PT" sz="2200" b="1" dirty="0" smtClean="0">
                <a:solidFill>
                  <a:srgbClr val="009900"/>
                </a:solidFill>
              </a:rPr>
              <a:t> </a:t>
            </a:r>
            <a:r>
              <a:rPr lang="pt-PT" sz="2200" b="1" dirty="0" err="1" smtClean="0">
                <a:solidFill>
                  <a:srgbClr val="009900"/>
                </a:solidFill>
              </a:rPr>
              <a:t>between</a:t>
            </a:r>
            <a:r>
              <a:rPr lang="pt-PT" sz="2200" b="1" dirty="0" smtClean="0">
                <a:solidFill>
                  <a:srgbClr val="009900"/>
                </a:solidFill>
              </a:rPr>
              <a:t> S </a:t>
            </a:r>
            <a:r>
              <a:rPr lang="pt-PT" sz="2200" b="1" dirty="0" err="1" smtClean="0">
                <a:solidFill>
                  <a:srgbClr val="009900"/>
                </a:solidFill>
              </a:rPr>
              <a:t>and</a:t>
            </a:r>
            <a:r>
              <a:rPr lang="pt-PT" sz="2200" b="1" dirty="0" smtClean="0">
                <a:solidFill>
                  <a:srgbClr val="009900"/>
                </a:solidFill>
              </a:rPr>
              <a:t> </a:t>
            </a:r>
            <a:r>
              <a:rPr lang="pt-PT" sz="2200" b="1" dirty="0" err="1" smtClean="0">
                <a:solidFill>
                  <a:srgbClr val="009900"/>
                </a:solidFill>
              </a:rPr>
              <a:t>the</a:t>
            </a:r>
            <a:r>
              <a:rPr lang="pt-PT" sz="2200" b="1" dirty="0" smtClean="0">
                <a:solidFill>
                  <a:srgbClr val="009900"/>
                </a:solidFill>
              </a:rPr>
              <a:t> site </a:t>
            </a:r>
            <a:r>
              <a:rPr lang="pt-PT" sz="2200" b="1" dirty="0" err="1" smtClean="0">
                <a:solidFill>
                  <a:srgbClr val="009900"/>
                </a:solidFill>
              </a:rPr>
              <a:t>index</a:t>
            </a:r>
            <a:r>
              <a:rPr lang="pt-PT" sz="2200" b="1" dirty="0" smtClean="0">
                <a:solidFill>
                  <a:srgbClr val="009900"/>
                </a:solidFill>
              </a:rPr>
              <a:t> </a:t>
            </a:r>
            <a:r>
              <a:rPr lang="pt-PT" sz="2200" b="1" dirty="0" err="1" smtClean="0">
                <a:solidFill>
                  <a:srgbClr val="009900"/>
                </a:solidFill>
              </a:rPr>
              <a:t>of</a:t>
            </a:r>
            <a:r>
              <a:rPr lang="pt-PT" sz="2200" b="1" dirty="0" smtClean="0">
                <a:solidFill>
                  <a:srgbClr val="009900"/>
                </a:solidFill>
              </a:rPr>
              <a:t> </a:t>
            </a:r>
            <a:r>
              <a:rPr lang="pt-PT" sz="2200" b="1" dirty="0" err="1" smtClean="0">
                <a:solidFill>
                  <a:srgbClr val="009900"/>
                </a:solidFill>
              </a:rPr>
              <a:t>the</a:t>
            </a:r>
            <a:r>
              <a:rPr lang="pt-PT" sz="2200" b="1" dirty="0" smtClean="0">
                <a:solidFill>
                  <a:srgbClr val="009900"/>
                </a:solidFill>
              </a:rPr>
              <a:t> </a:t>
            </a:r>
            <a:r>
              <a:rPr lang="pt-PT" sz="2200" b="1" dirty="0" err="1" smtClean="0">
                <a:solidFill>
                  <a:srgbClr val="009900"/>
                </a:solidFill>
              </a:rPr>
              <a:t>guide</a:t>
            </a:r>
            <a:r>
              <a:rPr lang="pt-PT" sz="2200" b="1" dirty="0" smtClean="0">
                <a:solidFill>
                  <a:srgbClr val="009900"/>
                </a:solidFill>
              </a:rPr>
              <a:t>-curve</a:t>
            </a:r>
            <a:endParaRPr lang="pt-PT" sz="2200" b="1" dirty="0">
              <a:solidFill>
                <a:srgbClr val="009900"/>
              </a:solidFill>
            </a:endParaRPr>
          </a:p>
        </p:txBody>
      </p:sp>
      <p:sp>
        <p:nvSpPr>
          <p:cNvPr id="5" name="Title 1"/>
          <p:cNvSpPr>
            <a:spLocks noGrp="1"/>
          </p:cNvSpPr>
          <p:nvPr>
            <p:ph type="title"/>
          </p:nvPr>
        </p:nvSpPr>
        <p:spPr>
          <a:xfrm>
            <a:off x="239349" y="274638"/>
            <a:ext cx="11664000" cy="706090"/>
          </a:xfrm>
        </p:spPr>
        <p:txBody>
          <a:bodyPr/>
          <a:lstStyle/>
          <a:p>
            <a:pPr algn="ctr">
              <a:buNone/>
            </a:pPr>
            <a:r>
              <a:rPr lang="en-GB" dirty="0"/>
              <a:t>But how to model the growth of </a:t>
            </a:r>
            <a:r>
              <a:rPr lang="en-GB" dirty="0" smtClean="0"/>
              <a:t>several </a:t>
            </a:r>
            <a:r>
              <a:rPr lang="en-GB" dirty="0"/>
              <a:t>plots?</a:t>
            </a:r>
            <a:endParaRPr lang="pt-PT" dirty="0"/>
          </a:p>
        </p:txBody>
      </p:sp>
    </p:spTree>
    <p:extLst>
      <p:ext uri="{BB962C8B-B14F-4D97-AF65-F5344CB8AC3E}">
        <p14:creationId xmlns:p14="http://schemas.microsoft.com/office/powerpoint/2010/main" val="17242304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animEffect transition="in" filter="wipe(left)">
                                      <p:cBhvr>
                                        <p:cTn id="7" dur="500"/>
                                        <p:tgtEl>
                                          <p:spTgt spid="156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6675">
                                            <p:txEl>
                                              <p:pRg st="2" end="2"/>
                                            </p:txEl>
                                          </p:spTgt>
                                        </p:tgtEl>
                                        <p:attrNameLst>
                                          <p:attrName>style.visibility</p:attrName>
                                        </p:attrNameLst>
                                      </p:cBhvr>
                                      <p:to>
                                        <p:strVal val="visible"/>
                                      </p:to>
                                    </p:set>
                                    <p:animEffect transition="in" filter="wipe(left)">
                                      <p:cBhvr>
                                        <p:cTn id="12" dur="500"/>
                                        <p:tgtEl>
                                          <p:spTgt spid="1566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6675">
                                            <p:txEl>
                                              <p:pRg st="3" end="3"/>
                                            </p:txEl>
                                          </p:spTgt>
                                        </p:tgtEl>
                                        <p:attrNameLst>
                                          <p:attrName>style.visibility</p:attrName>
                                        </p:attrNameLst>
                                      </p:cBhvr>
                                      <p:to>
                                        <p:strVal val="visible"/>
                                      </p:to>
                                    </p:set>
                                    <p:animEffect transition="in" filter="wipe(left)">
                                      <p:cBhvr>
                                        <p:cTn id="17" dur="500"/>
                                        <p:tgtEl>
                                          <p:spTgt spid="15667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6675">
                                            <p:txEl>
                                              <p:pRg st="4" end="4"/>
                                            </p:txEl>
                                          </p:spTgt>
                                        </p:tgtEl>
                                        <p:attrNameLst>
                                          <p:attrName>style.visibility</p:attrName>
                                        </p:attrNameLst>
                                      </p:cBhvr>
                                      <p:to>
                                        <p:strVal val="visible"/>
                                      </p:to>
                                    </p:set>
                                    <p:animEffect transition="in" filter="wipe(left)">
                                      <p:cBhvr>
                                        <p:cTn id="22" dur="500"/>
                                        <p:tgtEl>
                                          <p:spTgt spid="15667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56675">
                                            <p:txEl>
                                              <p:pRg st="6" end="6"/>
                                            </p:txEl>
                                          </p:spTgt>
                                        </p:tgtEl>
                                        <p:attrNameLst>
                                          <p:attrName>style.visibility</p:attrName>
                                        </p:attrNameLst>
                                      </p:cBhvr>
                                      <p:to>
                                        <p:strVal val="visible"/>
                                      </p:to>
                                    </p:set>
                                    <p:animEffect transition="in" filter="wipe(left)">
                                      <p:cBhvr>
                                        <p:cTn id="27" dur="500"/>
                                        <p:tgtEl>
                                          <p:spTgt spid="1566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pt-PT" dirty="0" smtClean="0"/>
              <a:t>Shape of the growth curves</a:t>
            </a:r>
            <a:endParaRPr lang="en-US" dirty="0"/>
          </a:p>
        </p:txBody>
      </p:sp>
      <p:sp>
        <p:nvSpPr>
          <p:cNvPr id="108547" name="Rectangle 3"/>
          <p:cNvSpPr>
            <a:spLocks noGrp="1" noChangeArrowheads="1"/>
          </p:cNvSpPr>
          <p:nvPr>
            <p:ph type="body" idx="1"/>
          </p:nvPr>
        </p:nvSpPr>
        <p:spPr>
          <a:xfrm>
            <a:off x="431371" y="980729"/>
            <a:ext cx="5448605" cy="5877272"/>
          </a:xfrm>
        </p:spPr>
        <p:txBody>
          <a:bodyPr>
            <a:normAutofit lnSpcReduction="10000"/>
          </a:bodyPr>
          <a:lstStyle/>
          <a:p>
            <a:r>
              <a:rPr lang="pt-PT" dirty="0" smtClean="0"/>
              <a:t>The evolution of all the tree variables corresponds to a S-shaped curve (sigmoidal). In a S-shaped curve there are several </a:t>
            </a:r>
            <a:r>
              <a:rPr lang="pt-PT" dirty="0" err="1" smtClean="0"/>
              <a:t>stages</a:t>
            </a:r>
            <a:r>
              <a:rPr lang="pt-PT" dirty="0" smtClean="0"/>
              <a:t>:</a:t>
            </a:r>
          </a:p>
          <a:p>
            <a:endParaRPr lang="pt-PT" sz="800" dirty="0"/>
          </a:p>
          <a:p>
            <a:pPr lvl="1" algn="l"/>
            <a:r>
              <a:rPr lang="pt-PT" b="1" dirty="0" smtClean="0"/>
              <a:t>Lag stage </a:t>
            </a:r>
            <a:r>
              <a:rPr lang="pt-PT" dirty="0" smtClean="0"/>
              <a:t>- initial stage of establishment</a:t>
            </a:r>
          </a:p>
          <a:p>
            <a:pPr lvl="1" algn="l"/>
            <a:r>
              <a:rPr lang="pt-PT" b="1" dirty="0" smtClean="0"/>
              <a:t>Juvenil stage </a:t>
            </a:r>
            <a:r>
              <a:rPr lang="pt-PT" dirty="0" smtClean="0"/>
              <a:t>- </a:t>
            </a:r>
            <a:r>
              <a:rPr lang="pt-PT" dirty="0"/>
              <a:t>	</a:t>
            </a:r>
            <a:r>
              <a:rPr lang="pt-PT" dirty="0" smtClean="0"/>
              <a:t>rapid initial growth, exponential, concavity upward</a:t>
            </a:r>
            <a:endParaRPr lang="pt-PT" dirty="0"/>
          </a:p>
          <a:p>
            <a:pPr lvl="1" algn="l"/>
            <a:r>
              <a:rPr lang="pt-PT" b="1" dirty="0" smtClean="0"/>
              <a:t>Straight line stage</a:t>
            </a:r>
            <a:endParaRPr lang="pt-PT" b="1" dirty="0"/>
          </a:p>
          <a:p>
            <a:pPr lvl="1" algn="l"/>
            <a:r>
              <a:rPr lang="pt-PT" b="1" dirty="0" smtClean="0"/>
              <a:t>Senescense stage </a:t>
            </a:r>
            <a:r>
              <a:rPr lang="pt-PT" dirty="0" smtClean="0"/>
              <a:t>- curve turns downward and tends to a plateau, the asymptote</a:t>
            </a:r>
            <a:endParaRPr lang="pt-PT" dirty="0"/>
          </a:p>
          <a:p>
            <a:pPr lvl="1"/>
            <a:endParaRPr lang="en-US" dirty="0"/>
          </a:p>
        </p:txBody>
      </p:sp>
      <p:pic>
        <p:nvPicPr>
          <p:cNvPr id="4" name="Picture 2" descr="https://encrypted-tbn1.gstatic.com/images?q=tbn:ANd9GcTUJC0lNPYVpP8xGxCdK9zWLRt0LVGZ0MokJnRQwwfPcvOB0RXfa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040" y="1175320"/>
            <a:ext cx="4824536" cy="5320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21562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wipe(left)">
                                      <p:cBhvr>
                                        <p:cTn id="7" dur="500"/>
                                        <p:tgtEl>
                                          <p:spTgt spid="1085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8547">
                                            <p:txEl>
                                              <p:pRg st="2" end="2"/>
                                            </p:txEl>
                                          </p:spTgt>
                                        </p:tgtEl>
                                        <p:attrNameLst>
                                          <p:attrName>style.visibility</p:attrName>
                                        </p:attrNameLst>
                                      </p:cBhvr>
                                      <p:to>
                                        <p:strVal val="visible"/>
                                      </p:to>
                                    </p:set>
                                    <p:animEffect transition="in" filter="wipe(left)">
                                      <p:cBhvr>
                                        <p:cTn id="12" dur="500"/>
                                        <p:tgtEl>
                                          <p:spTgt spid="10854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8547">
                                            <p:txEl>
                                              <p:pRg st="3" end="3"/>
                                            </p:txEl>
                                          </p:spTgt>
                                        </p:tgtEl>
                                        <p:attrNameLst>
                                          <p:attrName>style.visibility</p:attrName>
                                        </p:attrNameLst>
                                      </p:cBhvr>
                                      <p:to>
                                        <p:strVal val="visible"/>
                                      </p:to>
                                    </p:set>
                                    <p:animEffect transition="in" filter="wipe(left)">
                                      <p:cBhvr>
                                        <p:cTn id="17" dur="500"/>
                                        <p:tgtEl>
                                          <p:spTgt spid="10854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8547">
                                            <p:txEl>
                                              <p:pRg st="4" end="4"/>
                                            </p:txEl>
                                          </p:spTgt>
                                        </p:tgtEl>
                                        <p:attrNameLst>
                                          <p:attrName>style.visibility</p:attrName>
                                        </p:attrNameLst>
                                      </p:cBhvr>
                                      <p:to>
                                        <p:strVal val="visible"/>
                                      </p:to>
                                    </p:set>
                                    <p:animEffect transition="in" filter="wipe(left)">
                                      <p:cBhvr>
                                        <p:cTn id="22" dur="500"/>
                                        <p:tgtEl>
                                          <p:spTgt spid="10854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8547">
                                            <p:txEl>
                                              <p:pRg st="5" end="5"/>
                                            </p:txEl>
                                          </p:spTgt>
                                        </p:tgtEl>
                                        <p:attrNameLst>
                                          <p:attrName>style.visibility</p:attrName>
                                        </p:attrNameLst>
                                      </p:cBhvr>
                                      <p:to>
                                        <p:strVal val="visible"/>
                                      </p:to>
                                    </p:set>
                                    <p:animEffect transition="in" filter="wipe(left)">
                                      <p:cBhvr>
                                        <p:cTn id="27" dur="500"/>
                                        <p:tgtEl>
                                          <p:spTgt spid="10854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p:cNvSpPr>
            <a:spLocks noGrp="1" noChangeArrowheads="1"/>
          </p:cNvSpPr>
          <p:nvPr>
            <p:ph type="body" idx="1"/>
          </p:nvPr>
        </p:nvSpPr>
        <p:spPr/>
        <p:txBody>
          <a:bodyPr/>
          <a:lstStyle/>
          <a:p>
            <a:pPr>
              <a:lnSpc>
                <a:spcPct val="90000"/>
              </a:lnSpc>
            </a:pPr>
            <a:r>
              <a:rPr lang="pt-PT" b="1" dirty="0" err="1" smtClean="0"/>
              <a:t>The</a:t>
            </a:r>
            <a:r>
              <a:rPr lang="pt-PT" b="1" dirty="0" smtClean="0"/>
              <a:t> </a:t>
            </a:r>
            <a:r>
              <a:rPr lang="pt-PT" b="1" dirty="0" err="1" smtClean="0"/>
              <a:t>guide</a:t>
            </a:r>
            <a:r>
              <a:rPr lang="pt-PT" b="1" dirty="0" smtClean="0"/>
              <a:t>-curve </a:t>
            </a:r>
            <a:r>
              <a:rPr lang="pt-PT" b="1" dirty="0" err="1" smtClean="0"/>
              <a:t>Method</a:t>
            </a:r>
            <a:endParaRPr lang="pt-PT" b="1" dirty="0" smtClean="0"/>
          </a:p>
          <a:p>
            <a:pPr>
              <a:lnSpc>
                <a:spcPct val="90000"/>
              </a:lnSpc>
            </a:pPr>
            <a:endParaRPr lang="pt-PT" sz="800" dirty="0"/>
          </a:p>
        </p:txBody>
      </p:sp>
      <p:sp>
        <p:nvSpPr>
          <p:cNvPr id="5" name="Title 1"/>
          <p:cNvSpPr>
            <a:spLocks noGrp="1"/>
          </p:cNvSpPr>
          <p:nvPr>
            <p:ph type="title"/>
          </p:nvPr>
        </p:nvSpPr>
        <p:spPr>
          <a:xfrm>
            <a:off x="239349" y="274638"/>
            <a:ext cx="11664000" cy="706090"/>
          </a:xfrm>
        </p:spPr>
        <p:txBody>
          <a:bodyPr/>
          <a:lstStyle/>
          <a:p>
            <a:pPr algn="ctr">
              <a:buNone/>
            </a:pPr>
            <a:r>
              <a:rPr lang="en-GB" dirty="0"/>
              <a:t>But how to model the growth of </a:t>
            </a:r>
            <a:r>
              <a:rPr lang="en-GB" dirty="0" smtClean="0"/>
              <a:t>several </a:t>
            </a:r>
            <a:r>
              <a:rPr lang="en-GB" dirty="0"/>
              <a:t>plots?</a:t>
            </a:r>
            <a:endParaRPr lang="pt-PT" dirty="0"/>
          </a:p>
        </p:txBody>
      </p:sp>
      <p:sp>
        <p:nvSpPr>
          <p:cNvPr id="4" name="TextBox 3"/>
          <p:cNvSpPr txBox="1"/>
          <p:nvPr/>
        </p:nvSpPr>
        <p:spPr>
          <a:xfrm>
            <a:off x="999814" y="1911778"/>
            <a:ext cx="5040559" cy="1785104"/>
          </a:xfrm>
          <a:prstGeom prst="rect">
            <a:avLst/>
          </a:prstGeom>
          <a:noFill/>
        </p:spPr>
        <p:txBody>
          <a:bodyPr wrap="square" rtlCol="0">
            <a:spAutoFit/>
          </a:bodyPr>
          <a:lstStyle/>
          <a:p>
            <a:r>
              <a:rPr lang="pt-PT" sz="2200" dirty="0"/>
              <a:t>Oliveira (1985) </a:t>
            </a:r>
            <a:r>
              <a:rPr lang="pt-PT" sz="2200" dirty="0" err="1"/>
              <a:t>fitted</a:t>
            </a:r>
            <a:r>
              <a:rPr lang="pt-PT" sz="2200" dirty="0"/>
              <a:t> </a:t>
            </a:r>
            <a:r>
              <a:rPr lang="pt-PT" sz="2200" dirty="0" err="1"/>
              <a:t>the</a:t>
            </a:r>
            <a:r>
              <a:rPr lang="pt-PT" sz="2200" dirty="0"/>
              <a:t> </a:t>
            </a:r>
            <a:r>
              <a:rPr lang="pt-PT" sz="2200" dirty="0" err="1"/>
              <a:t>following</a:t>
            </a:r>
            <a:r>
              <a:rPr lang="pt-PT" sz="2200" dirty="0"/>
              <a:t> </a:t>
            </a:r>
            <a:r>
              <a:rPr lang="pt-PT" sz="2200" dirty="0" err="1"/>
              <a:t>guide</a:t>
            </a:r>
            <a:r>
              <a:rPr lang="pt-PT" sz="2200" dirty="0"/>
              <a:t>-curve to data </a:t>
            </a:r>
            <a:r>
              <a:rPr lang="pt-PT" sz="2200" dirty="0" err="1"/>
              <a:t>from</a:t>
            </a:r>
            <a:r>
              <a:rPr lang="pt-PT" sz="2200" dirty="0"/>
              <a:t> </a:t>
            </a:r>
            <a:r>
              <a:rPr lang="pt-PT" sz="2200" dirty="0" err="1"/>
              <a:t>temporary</a:t>
            </a:r>
            <a:r>
              <a:rPr lang="pt-PT" sz="2200" dirty="0"/>
              <a:t> </a:t>
            </a:r>
            <a:r>
              <a:rPr lang="pt-PT" sz="2200" dirty="0" err="1"/>
              <a:t>plots</a:t>
            </a:r>
            <a:r>
              <a:rPr lang="pt-PT" sz="2200" dirty="0"/>
              <a:t> </a:t>
            </a:r>
            <a:r>
              <a:rPr lang="pt-PT" sz="2200" dirty="0" err="1"/>
              <a:t>measured</a:t>
            </a:r>
            <a:r>
              <a:rPr lang="pt-PT" sz="2200" dirty="0"/>
              <a:t> in </a:t>
            </a:r>
            <a:r>
              <a:rPr lang="pt-PT" sz="2200" dirty="0" err="1"/>
              <a:t>maritime</a:t>
            </a:r>
            <a:r>
              <a:rPr lang="pt-PT" sz="2200" dirty="0"/>
              <a:t> pine stands in </a:t>
            </a:r>
            <a:r>
              <a:rPr lang="pt-PT" sz="2200" dirty="0" err="1"/>
              <a:t>the</a:t>
            </a:r>
            <a:r>
              <a:rPr lang="pt-PT" sz="2200" dirty="0"/>
              <a:t> </a:t>
            </a:r>
            <a:r>
              <a:rPr lang="pt-PT" sz="2200" dirty="0" err="1"/>
              <a:t>mountain</a:t>
            </a:r>
            <a:r>
              <a:rPr lang="pt-PT" sz="2200" dirty="0"/>
              <a:t> </a:t>
            </a:r>
            <a:r>
              <a:rPr lang="pt-PT" sz="2200" dirty="0" err="1"/>
              <a:t>and</a:t>
            </a:r>
            <a:r>
              <a:rPr lang="pt-PT" sz="2200" dirty="0"/>
              <a:t> </a:t>
            </a:r>
            <a:r>
              <a:rPr lang="pt-PT" sz="2200" dirty="0" err="1"/>
              <a:t>sub-mountain</a:t>
            </a:r>
            <a:r>
              <a:rPr lang="pt-PT" sz="2200" dirty="0"/>
              <a:t> </a:t>
            </a:r>
            <a:r>
              <a:rPr lang="pt-PT" sz="2200" dirty="0" err="1" smtClean="0"/>
              <a:t>regions</a:t>
            </a:r>
            <a:endParaRPr lang="en-US" sz="2200" dirty="0"/>
          </a:p>
          <a:p>
            <a:endParaRPr lang="pt-PT" sz="2200" dirty="0"/>
          </a:p>
        </p:txBody>
      </p:sp>
      <p:sp>
        <p:nvSpPr>
          <p:cNvPr id="6" name="Text Box 12"/>
          <p:cNvSpPr txBox="1">
            <a:spLocks noChangeArrowheads="1"/>
          </p:cNvSpPr>
          <p:nvPr/>
        </p:nvSpPr>
        <p:spPr bwMode="auto">
          <a:xfrm>
            <a:off x="442067" y="5838467"/>
            <a:ext cx="5664629" cy="7078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square">
            <a:spAutoFit/>
          </a:bodyPr>
          <a:lstStyle/>
          <a:p>
            <a:pPr lvl="1"/>
            <a:r>
              <a:rPr lang="pt-PT" sz="2000" dirty="0">
                <a:solidFill>
                  <a:srgbClr val="333333"/>
                </a:solidFill>
                <a:latin typeface="Trebuchet MS" pitchFamily="34" charset="0"/>
              </a:rPr>
              <a:t>Site index of </a:t>
            </a:r>
            <a:r>
              <a:rPr lang="pt-PT" sz="2000" dirty="0" err="1">
                <a:solidFill>
                  <a:srgbClr val="333333"/>
                </a:solidFill>
                <a:latin typeface="Trebuchet MS" pitchFamily="34" charset="0"/>
              </a:rPr>
              <a:t>the</a:t>
            </a:r>
            <a:r>
              <a:rPr lang="pt-PT" sz="2000" dirty="0">
                <a:solidFill>
                  <a:srgbClr val="333333"/>
                </a:solidFill>
                <a:latin typeface="Trebuchet MS" pitchFamily="34" charset="0"/>
              </a:rPr>
              <a:t> </a:t>
            </a:r>
            <a:r>
              <a:rPr lang="pt-PT" sz="2000" dirty="0" err="1" smtClean="0">
                <a:solidFill>
                  <a:srgbClr val="333333"/>
                </a:solidFill>
                <a:latin typeface="Trebuchet MS" pitchFamily="34" charset="0"/>
              </a:rPr>
              <a:t>guide</a:t>
            </a:r>
            <a:r>
              <a:rPr lang="pt-PT" sz="2000" dirty="0" smtClean="0">
                <a:solidFill>
                  <a:srgbClr val="333333"/>
                </a:solidFill>
                <a:latin typeface="Trebuchet MS" pitchFamily="34" charset="0"/>
              </a:rPr>
              <a:t>-curve </a:t>
            </a:r>
            <a:r>
              <a:rPr lang="pt-PT" sz="2000" dirty="0" err="1" smtClean="0">
                <a:solidFill>
                  <a:srgbClr val="333333"/>
                </a:solidFill>
                <a:latin typeface="Trebuchet MS" pitchFamily="34" charset="0"/>
              </a:rPr>
              <a:t>is</a:t>
            </a:r>
            <a:r>
              <a:rPr lang="pt-PT" sz="2000" dirty="0" smtClean="0">
                <a:solidFill>
                  <a:srgbClr val="333333"/>
                </a:solidFill>
                <a:latin typeface="Trebuchet MS" pitchFamily="34" charset="0"/>
              </a:rPr>
              <a:t> </a:t>
            </a:r>
            <a:r>
              <a:rPr lang="pt-PT" sz="2000" dirty="0">
                <a:solidFill>
                  <a:srgbClr val="333333"/>
                </a:solidFill>
                <a:latin typeface="Trebuchet MS" pitchFamily="34" charset="0"/>
              </a:rPr>
              <a:t>18.744 </a:t>
            </a:r>
            <a:r>
              <a:rPr lang="pt-PT" sz="2000" dirty="0" smtClean="0">
                <a:solidFill>
                  <a:srgbClr val="333333"/>
                </a:solidFill>
                <a:latin typeface="Trebuchet MS" pitchFamily="34" charset="0"/>
              </a:rPr>
              <a:t>m </a:t>
            </a:r>
            <a:endParaRPr lang="en-US" sz="2000" dirty="0">
              <a:solidFill>
                <a:srgbClr val="333333"/>
              </a:solidFill>
              <a:latin typeface="Trebuchet MS" pitchFamily="34" charset="0"/>
            </a:endParaRPr>
          </a:p>
          <a:p>
            <a:pPr lvl="1" algn="l"/>
            <a:r>
              <a:rPr lang="pt-PT" sz="2000" dirty="0" smtClean="0">
                <a:solidFill>
                  <a:srgbClr val="008000"/>
                </a:solidFill>
                <a:latin typeface="Trebuchet MS" pitchFamily="34" charset="0"/>
              </a:rPr>
              <a:t> </a:t>
            </a:r>
            <a:r>
              <a:rPr lang="pt-PT" sz="2000" dirty="0">
                <a:solidFill>
                  <a:srgbClr val="008000"/>
                </a:solidFill>
                <a:latin typeface="Trebuchet MS" pitchFamily="34" charset="0"/>
              </a:rPr>
              <a:t>(base age 40 </a:t>
            </a:r>
            <a:r>
              <a:rPr lang="pt-PT" sz="2000" dirty="0" err="1">
                <a:solidFill>
                  <a:srgbClr val="008000"/>
                </a:solidFill>
                <a:latin typeface="Trebuchet MS" pitchFamily="34" charset="0"/>
              </a:rPr>
              <a:t>years</a:t>
            </a:r>
            <a:r>
              <a:rPr lang="pt-PT" sz="2000" dirty="0" smtClean="0">
                <a:solidFill>
                  <a:srgbClr val="008000"/>
                </a:solidFill>
                <a:latin typeface="Trebuchet MS" pitchFamily="34" charset="0"/>
              </a:rPr>
              <a:t>)</a:t>
            </a:r>
            <a:endParaRPr lang="en-US" sz="2000" dirty="0">
              <a:solidFill>
                <a:srgbClr val="008000"/>
              </a:solidFill>
              <a:latin typeface="Trebuchet MS"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4560" y="2060848"/>
            <a:ext cx="5096871" cy="43924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Object 6"/>
          <p:cNvGraphicFramePr>
            <a:graphicFrameLocks noChangeAspect="1"/>
          </p:cNvGraphicFramePr>
          <p:nvPr>
            <p:extLst>
              <p:ext uri="{D42A27DB-BD31-4B8C-83A1-F6EECF244321}">
                <p14:modId xmlns:p14="http://schemas.microsoft.com/office/powerpoint/2010/main" val="2177697756"/>
              </p:ext>
            </p:extLst>
          </p:nvPr>
        </p:nvGraphicFramePr>
        <p:xfrm>
          <a:off x="1595959" y="3429000"/>
          <a:ext cx="3536950" cy="709612"/>
        </p:xfrm>
        <a:graphic>
          <a:graphicData uri="http://schemas.openxmlformats.org/presentationml/2006/ole">
            <mc:AlternateContent xmlns:mc="http://schemas.openxmlformats.org/markup-compatibility/2006">
              <mc:Choice xmlns:v="urn:schemas-microsoft-com:vml" Requires="v">
                <p:oleObj spid="_x0000_s42004" name="Equation" r:id="rId4" imgW="1790640" imgH="355320" progId="Equation.3">
                  <p:embed/>
                </p:oleObj>
              </mc:Choice>
              <mc:Fallback>
                <p:oleObj name="Equation" r:id="rId4" imgW="1790640" imgH="355320" progId="Equation.3">
                  <p:embed/>
                  <p:pic>
                    <p:nvPicPr>
                      <p:cNvPr id="157702" name="Object 6"/>
                      <p:cNvPicPr>
                        <a:picLocks noChangeAspect="1" noChangeArrowheads="1"/>
                      </p:cNvPicPr>
                      <p:nvPr/>
                    </p:nvPicPr>
                    <p:blipFill>
                      <a:blip r:embed="rId5"/>
                      <a:srcRect/>
                      <a:stretch>
                        <a:fillRect/>
                      </a:stretch>
                    </p:blipFill>
                    <p:spPr bwMode="auto">
                      <a:xfrm>
                        <a:off x="1595959" y="3429000"/>
                        <a:ext cx="3536950" cy="709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8"/>
          <p:cNvSpPr>
            <a:spLocks noChangeArrowheads="1"/>
          </p:cNvSpPr>
          <p:nvPr/>
        </p:nvSpPr>
        <p:spPr bwMode="auto">
          <a:xfrm>
            <a:off x="3219971" y="4176077"/>
            <a:ext cx="431800" cy="431800"/>
          </a:xfrm>
          <a:prstGeom prst="downArrow">
            <a:avLst>
              <a:gd name="adj1" fmla="val 50000"/>
              <a:gd name="adj2" fmla="val 25000"/>
            </a:avLst>
          </a:prstGeom>
          <a:solidFill>
            <a:srgbClr val="006600"/>
          </a:solidFill>
          <a:ln w="9525">
            <a:solidFill>
              <a:srgbClr val="009900"/>
            </a:solidFill>
            <a:miter lim="800000"/>
            <a:headEnd/>
            <a:tailEnd/>
          </a:ln>
          <a:effectLst/>
          <a:extLs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8739382"/>
              </p:ext>
            </p:extLst>
          </p:nvPr>
        </p:nvGraphicFramePr>
        <p:xfrm>
          <a:off x="1711846" y="4726754"/>
          <a:ext cx="3448050" cy="809625"/>
        </p:xfrm>
        <a:graphic>
          <a:graphicData uri="http://schemas.openxmlformats.org/presentationml/2006/ole">
            <mc:AlternateContent xmlns:mc="http://schemas.openxmlformats.org/markup-compatibility/2006">
              <mc:Choice xmlns:v="urn:schemas-microsoft-com:vml" Requires="v">
                <p:oleObj spid="_x0000_s42005" name="Equation" r:id="rId6" imgW="1739900" imgH="406400" progId="Equation.3">
                  <p:embed/>
                </p:oleObj>
              </mc:Choice>
              <mc:Fallback>
                <p:oleObj name="Equation" r:id="rId6" imgW="1739900" imgH="406400" progId="Equation.3">
                  <p:embed/>
                  <p:pic>
                    <p:nvPicPr>
                      <p:cNvPr id="157705"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1846" y="4726754"/>
                        <a:ext cx="3448050" cy="80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2477138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animEffect transition="in" filter="wipe(left)">
                                      <p:cBhvr>
                                        <p:cTn id="7" dur="500"/>
                                        <p:tgtEl>
                                          <p:spTgt spid="156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p:cNvSpPr>
            <a:spLocks noGrp="1" noChangeArrowheads="1"/>
          </p:cNvSpPr>
          <p:nvPr>
            <p:ph type="body" idx="1"/>
          </p:nvPr>
        </p:nvSpPr>
        <p:spPr/>
        <p:txBody>
          <a:bodyPr/>
          <a:lstStyle/>
          <a:p>
            <a:pPr>
              <a:lnSpc>
                <a:spcPct val="90000"/>
              </a:lnSpc>
            </a:pPr>
            <a:r>
              <a:rPr lang="pt-PT" b="1" dirty="0" err="1" smtClean="0"/>
              <a:t>The</a:t>
            </a:r>
            <a:r>
              <a:rPr lang="pt-PT" b="1" dirty="0" smtClean="0"/>
              <a:t> </a:t>
            </a:r>
            <a:r>
              <a:rPr lang="pt-PT" b="1" dirty="0" err="1"/>
              <a:t>g</a:t>
            </a:r>
            <a:r>
              <a:rPr lang="pt-PT" b="1" dirty="0" err="1" smtClean="0"/>
              <a:t>uide</a:t>
            </a:r>
            <a:r>
              <a:rPr lang="pt-PT" b="1" dirty="0" smtClean="0"/>
              <a:t>-curve </a:t>
            </a:r>
            <a:r>
              <a:rPr lang="pt-PT" b="1" dirty="0" err="1" smtClean="0"/>
              <a:t>Method</a:t>
            </a:r>
            <a:endParaRPr lang="pt-PT" b="1" dirty="0" smtClean="0"/>
          </a:p>
          <a:p>
            <a:pPr algn="ctr">
              <a:lnSpc>
                <a:spcPct val="90000"/>
              </a:lnSpc>
            </a:pPr>
            <a:endParaRPr lang="pt-PT" sz="800" dirty="0"/>
          </a:p>
        </p:txBody>
      </p:sp>
      <p:sp>
        <p:nvSpPr>
          <p:cNvPr id="5" name="Title 1"/>
          <p:cNvSpPr>
            <a:spLocks noGrp="1"/>
          </p:cNvSpPr>
          <p:nvPr>
            <p:ph type="title"/>
          </p:nvPr>
        </p:nvSpPr>
        <p:spPr>
          <a:xfrm>
            <a:off x="239349" y="274638"/>
            <a:ext cx="11664000" cy="706090"/>
          </a:xfrm>
        </p:spPr>
        <p:txBody>
          <a:bodyPr/>
          <a:lstStyle/>
          <a:p>
            <a:pPr algn="ctr">
              <a:buNone/>
            </a:pPr>
            <a:r>
              <a:rPr lang="en-GB" dirty="0"/>
              <a:t>But how to model the growth of </a:t>
            </a:r>
            <a:r>
              <a:rPr lang="en-GB" dirty="0" smtClean="0"/>
              <a:t>several </a:t>
            </a:r>
            <a:r>
              <a:rPr lang="en-GB" dirty="0"/>
              <a:t>plots?</a:t>
            </a:r>
            <a:endParaRPr lang="pt-PT" dirty="0"/>
          </a:p>
        </p:txBody>
      </p:sp>
      <p:sp>
        <p:nvSpPr>
          <p:cNvPr id="2" name="Rectangle 1"/>
          <p:cNvSpPr/>
          <p:nvPr/>
        </p:nvSpPr>
        <p:spPr>
          <a:xfrm>
            <a:off x="623392" y="1900570"/>
            <a:ext cx="6096000" cy="4093428"/>
          </a:xfrm>
          <a:prstGeom prst="rect">
            <a:avLst/>
          </a:prstGeom>
        </p:spPr>
        <p:txBody>
          <a:bodyPr>
            <a:spAutoFit/>
          </a:bodyPr>
          <a:lstStyle/>
          <a:p>
            <a:pPr marL="400050" lvl="1" indent="0">
              <a:buNone/>
            </a:pPr>
            <a:r>
              <a:rPr lang="en-US" sz="2200" dirty="0"/>
              <a:t>Obtaining a curve for site index S</a:t>
            </a:r>
          </a:p>
          <a:p>
            <a:pPr lvl="1"/>
            <a:endParaRPr lang="pt-PT" dirty="0"/>
          </a:p>
          <a:p>
            <a:pPr lvl="1"/>
            <a:endParaRPr lang="en-US" dirty="0"/>
          </a:p>
          <a:p>
            <a:pPr lvl="1"/>
            <a:endParaRPr lang="pt-PT" dirty="0"/>
          </a:p>
          <a:p>
            <a:pPr lvl="1"/>
            <a:endParaRPr lang="pt-PT" dirty="0" smtClean="0"/>
          </a:p>
          <a:p>
            <a:pPr lvl="1"/>
            <a:endParaRPr lang="pt-PT" dirty="0"/>
          </a:p>
          <a:p>
            <a:pPr lvl="1"/>
            <a:r>
              <a:rPr lang="pt-PT" sz="2200" dirty="0" err="1" smtClean="0"/>
              <a:t>Using</a:t>
            </a:r>
            <a:r>
              <a:rPr lang="pt-PT" sz="2200" dirty="0" smtClean="0"/>
              <a:t> </a:t>
            </a:r>
            <a:r>
              <a:rPr lang="pt-PT" sz="2200" dirty="0" err="1"/>
              <a:t>the</a:t>
            </a:r>
            <a:r>
              <a:rPr lang="pt-PT" sz="2200" dirty="0"/>
              <a:t> </a:t>
            </a:r>
            <a:r>
              <a:rPr lang="pt-PT" sz="2200" dirty="0" err="1"/>
              <a:t>guide</a:t>
            </a:r>
            <a:r>
              <a:rPr lang="pt-PT" sz="2200" dirty="0"/>
              <a:t>-curve </a:t>
            </a:r>
            <a:r>
              <a:rPr lang="pt-PT" sz="2200" dirty="0" err="1"/>
              <a:t>fitted</a:t>
            </a:r>
            <a:r>
              <a:rPr lang="pt-PT" sz="2200" dirty="0"/>
              <a:t> </a:t>
            </a:r>
            <a:r>
              <a:rPr lang="pt-PT" sz="2200" dirty="0" err="1"/>
              <a:t>by</a:t>
            </a:r>
            <a:r>
              <a:rPr lang="pt-PT" sz="2200" dirty="0"/>
              <a:t> Oliveira (1985):</a:t>
            </a:r>
          </a:p>
          <a:p>
            <a:pPr lvl="1"/>
            <a:endParaRPr lang="en-US" dirty="0" smtClean="0"/>
          </a:p>
          <a:p>
            <a:pPr lvl="1"/>
            <a:endParaRPr lang="en-US" dirty="0"/>
          </a:p>
          <a:p>
            <a:pPr lvl="1"/>
            <a:endParaRPr lang="en-US" dirty="0"/>
          </a:p>
          <a:p>
            <a:pPr lvl="1"/>
            <a:endParaRPr lang="en-US" dirty="0"/>
          </a:p>
          <a:p>
            <a:pPr lvl="1"/>
            <a:endParaRPr lang="en-US" dirty="0" smtClean="0"/>
          </a:p>
          <a:p>
            <a:pPr lvl="1"/>
            <a:endParaRPr lang="en-US" sz="800" dirty="0"/>
          </a:p>
          <a:p>
            <a:pPr lvl="1"/>
            <a:r>
              <a:rPr lang="pt-PT" b="1" dirty="0" err="1"/>
              <a:t>Designating</a:t>
            </a:r>
            <a:r>
              <a:rPr lang="pt-PT" b="1" dirty="0"/>
              <a:t> </a:t>
            </a:r>
            <a:r>
              <a:rPr lang="pt-PT" b="1" dirty="0" err="1"/>
              <a:t>dominant</a:t>
            </a:r>
            <a:r>
              <a:rPr lang="pt-PT" b="1" dirty="0"/>
              <a:t> </a:t>
            </a:r>
            <a:r>
              <a:rPr lang="pt-PT" b="1" dirty="0" err="1"/>
              <a:t>height</a:t>
            </a:r>
            <a:r>
              <a:rPr lang="pt-PT" b="1" dirty="0"/>
              <a:t> </a:t>
            </a:r>
            <a:r>
              <a:rPr lang="pt-PT" b="1" dirty="0" err="1"/>
              <a:t>at</a:t>
            </a:r>
            <a:r>
              <a:rPr lang="pt-PT" b="1" dirty="0"/>
              <a:t> age t </a:t>
            </a:r>
            <a:r>
              <a:rPr lang="pt-PT" b="1" dirty="0" err="1"/>
              <a:t>by</a:t>
            </a:r>
            <a:r>
              <a:rPr lang="pt-PT" b="1" dirty="0"/>
              <a:t> </a:t>
            </a:r>
            <a:r>
              <a:rPr lang="pt-PT" b="1" dirty="0" err="1"/>
              <a:t>hdom</a:t>
            </a:r>
            <a:r>
              <a:rPr lang="pt-PT" dirty="0"/>
              <a:t>:</a:t>
            </a:r>
          </a:p>
        </p:txBody>
      </p:sp>
      <p:sp>
        <p:nvSpPr>
          <p:cNvPr id="11" name="Rectangle 5"/>
          <p:cNvSpPr>
            <a:spLocks noChangeArrowheads="1"/>
          </p:cNvSpPr>
          <p:nvPr/>
        </p:nvSpPr>
        <p:spPr bwMode="auto">
          <a:xfrm>
            <a:off x="1524001" y="3058597"/>
            <a:ext cx="18473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sp>
        <p:nvSpPr>
          <p:cNvPr id="12" name="Rectangle 6"/>
          <p:cNvSpPr>
            <a:spLocks noChangeArrowheads="1"/>
          </p:cNvSpPr>
          <p:nvPr/>
        </p:nvSpPr>
        <p:spPr bwMode="auto">
          <a:xfrm>
            <a:off x="1524001" y="3039547"/>
            <a:ext cx="18473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sp>
        <p:nvSpPr>
          <p:cNvPr id="13" name="Rectangle 7"/>
          <p:cNvSpPr>
            <a:spLocks noChangeArrowheads="1"/>
          </p:cNvSpPr>
          <p:nvPr/>
        </p:nvSpPr>
        <p:spPr bwMode="auto">
          <a:xfrm>
            <a:off x="1524001" y="2991922"/>
            <a:ext cx="18473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sp>
        <p:nvSpPr>
          <p:cNvPr id="14" name="Rectangle 9"/>
          <p:cNvSpPr>
            <a:spLocks noChangeArrowheads="1"/>
          </p:cNvSpPr>
          <p:nvPr/>
        </p:nvSpPr>
        <p:spPr bwMode="auto">
          <a:xfrm>
            <a:off x="1524001" y="2991922"/>
            <a:ext cx="18473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sp>
        <p:nvSpPr>
          <p:cNvPr id="15" name="Rectangle 12"/>
          <p:cNvSpPr>
            <a:spLocks noChangeArrowheads="1"/>
          </p:cNvSpPr>
          <p:nvPr/>
        </p:nvSpPr>
        <p:spPr bwMode="auto">
          <a:xfrm>
            <a:off x="1524001" y="2849047"/>
            <a:ext cx="18473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graphicFrame>
        <p:nvGraphicFramePr>
          <p:cNvPr id="16" name="Object 15"/>
          <p:cNvGraphicFramePr>
            <a:graphicFrameLocks noChangeAspect="1"/>
          </p:cNvGraphicFramePr>
          <p:nvPr>
            <p:extLst>
              <p:ext uri="{D42A27DB-BD31-4B8C-83A1-F6EECF244321}">
                <p14:modId xmlns:p14="http://schemas.microsoft.com/office/powerpoint/2010/main" val="132704026"/>
              </p:ext>
            </p:extLst>
          </p:nvPr>
        </p:nvGraphicFramePr>
        <p:xfrm>
          <a:off x="1343472" y="2491561"/>
          <a:ext cx="7380312" cy="1000721"/>
        </p:xfrm>
        <a:graphic>
          <a:graphicData uri="http://schemas.openxmlformats.org/presentationml/2006/ole">
            <mc:AlternateContent xmlns:mc="http://schemas.openxmlformats.org/markup-compatibility/2006">
              <mc:Choice xmlns:v="urn:schemas-microsoft-com:vml" Requires="v">
                <p:oleObj spid="_x0000_s43043" name="Equation" r:id="rId3" imgW="3746160" imgH="507960" progId="Equation.3">
                  <p:embed/>
                </p:oleObj>
              </mc:Choice>
              <mc:Fallback>
                <p:oleObj name="Equation" r:id="rId3" imgW="3746160" imgH="507960" progId="Equation.3">
                  <p:embed/>
                  <p:pic>
                    <p:nvPicPr>
                      <p:cNvPr id="3" name="Object 2"/>
                      <p:cNvPicPr/>
                      <p:nvPr/>
                    </p:nvPicPr>
                    <p:blipFill>
                      <a:blip r:embed="rId4"/>
                      <a:stretch>
                        <a:fillRect/>
                      </a:stretch>
                    </p:blipFill>
                    <p:spPr>
                      <a:xfrm>
                        <a:off x="1343472" y="2491561"/>
                        <a:ext cx="7380312" cy="1000721"/>
                      </a:xfrm>
                      <a:prstGeom prst="rect">
                        <a:avLst/>
                      </a:prstGeom>
                    </p:spPr>
                  </p:pic>
                </p:oleObj>
              </mc:Fallback>
            </mc:AlternateContent>
          </a:graphicData>
        </a:graphic>
      </p:graphicFrame>
      <p:sp>
        <p:nvSpPr>
          <p:cNvPr id="17" name="Rectangle 16"/>
          <p:cNvSpPr/>
          <p:nvPr/>
        </p:nvSpPr>
        <p:spPr>
          <a:xfrm>
            <a:off x="1343471" y="3039547"/>
            <a:ext cx="1979711" cy="418373"/>
          </a:xfrm>
          <a:prstGeom prst="rect">
            <a:avLst/>
          </a:prstGeom>
          <a:no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343472" y="2441383"/>
            <a:ext cx="1979711" cy="41837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Object 11"/>
          <p:cNvGraphicFramePr>
            <a:graphicFrameLocks noChangeAspect="1"/>
          </p:cNvGraphicFramePr>
          <p:nvPr>
            <p:extLst>
              <p:ext uri="{D42A27DB-BD31-4B8C-83A1-F6EECF244321}">
                <p14:modId xmlns:p14="http://schemas.microsoft.com/office/powerpoint/2010/main" val="1291849345"/>
              </p:ext>
            </p:extLst>
          </p:nvPr>
        </p:nvGraphicFramePr>
        <p:xfrm>
          <a:off x="1524001" y="4173274"/>
          <a:ext cx="5559754" cy="1242930"/>
        </p:xfrm>
        <a:graphic>
          <a:graphicData uri="http://schemas.openxmlformats.org/presentationml/2006/ole">
            <mc:AlternateContent xmlns:mc="http://schemas.openxmlformats.org/markup-compatibility/2006">
              <mc:Choice xmlns:v="urn:schemas-microsoft-com:vml" Requires="v">
                <p:oleObj spid="_x0000_s43044" name="Equation" r:id="rId5" imgW="2908080" imgH="647640" progId="Equation.3">
                  <p:embed/>
                </p:oleObj>
              </mc:Choice>
              <mc:Fallback>
                <p:oleObj name="Equation" r:id="rId5" imgW="2908080" imgH="647640" progId="Equation.3">
                  <p:embed/>
                  <p:pic>
                    <p:nvPicPr>
                      <p:cNvPr id="160779" name="Object 11"/>
                      <p:cNvPicPr>
                        <a:picLocks noChangeAspect="1" noChangeArrowheads="1"/>
                      </p:cNvPicPr>
                      <p:nvPr/>
                    </p:nvPicPr>
                    <p:blipFill>
                      <a:blip r:embed="rId6"/>
                      <a:srcRect/>
                      <a:stretch>
                        <a:fillRect/>
                      </a:stretch>
                    </p:blipFill>
                    <p:spPr bwMode="auto">
                      <a:xfrm>
                        <a:off x="1524001" y="4173274"/>
                        <a:ext cx="5559754" cy="1242930"/>
                      </a:xfrm>
                      <a:prstGeom prst="rect">
                        <a:avLst/>
                      </a:prstGeom>
                      <a:noFill/>
                      <a:extLst/>
                    </p:spPr>
                  </p:pic>
                </p:oleObj>
              </mc:Fallback>
            </mc:AlternateContent>
          </a:graphicData>
        </a:graphic>
      </p:graphicFrame>
      <p:graphicFrame>
        <p:nvGraphicFramePr>
          <p:cNvPr id="20" name="Object 19"/>
          <p:cNvGraphicFramePr>
            <a:graphicFrameLocks noChangeAspect="1"/>
          </p:cNvGraphicFramePr>
          <p:nvPr>
            <p:extLst/>
          </p:nvPr>
        </p:nvGraphicFramePr>
        <p:xfrm>
          <a:off x="7608168" y="5217042"/>
          <a:ext cx="3516313" cy="911225"/>
        </p:xfrm>
        <a:graphic>
          <a:graphicData uri="http://schemas.openxmlformats.org/presentationml/2006/ole">
            <mc:AlternateContent xmlns:mc="http://schemas.openxmlformats.org/markup-compatibility/2006">
              <mc:Choice xmlns:v="urn:schemas-microsoft-com:vml" Requires="v">
                <p:oleObj spid="_x0000_s43045" name="Equation" r:id="rId7" imgW="1777680" imgH="457200" progId="Equation.3">
                  <p:embed/>
                </p:oleObj>
              </mc:Choice>
              <mc:Fallback>
                <p:oleObj name="Equation" r:id="rId7" imgW="1777680" imgH="457200" progId="Equation.3">
                  <p:embed/>
                  <p:pic>
                    <p:nvPicPr>
                      <p:cNvPr id="12" name="Object 11"/>
                      <p:cNvPicPr>
                        <a:picLocks noChangeAspect="1" noChangeArrowheads="1"/>
                      </p:cNvPicPr>
                      <p:nvPr/>
                    </p:nvPicPr>
                    <p:blipFill>
                      <a:blip r:embed="rId8"/>
                      <a:srcRect/>
                      <a:stretch>
                        <a:fillRect/>
                      </a:stretch>
                    </p:blipFill>
                    <p:spPr bwMode="auto">
                      <a:xfrm>
                        <a:off x="7608168" y="5217042"/>
                        <a:ext cx="3516313" cy="911225"/>
                      </a:xfrm>
                      <a:prstGeom prst="rect">
                        <a:avLst/>
                      </a:prstGeom>
                      <a:noFill/>
                      <a:ln w="38100">
                        <a:solidFill>
                          <a:srgbClr val="008000"/>
                        </a:solidFill>
                      </a:ln>
                      <a:extLst/>
                    </p:spPr>
                  </p:pic>
                </p:oleObj>
              </mc:Fallback>
            </mc:AlternateContent>
          </a:graphicData>
        </a:graphic>
      </p:graphicFrame>
      <p:pic>
        <p:nvPicPr>
          <p:cNvPr id="21"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t="12717" r="35500"/>
          <a:stretch/>
        </p:blipFill>
        <p:spPr bwMode="auto">
          <a:xfrm>
            <a:off x="8738556" y="405463"/>
            <a:ext cx="3020815" cy="3311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Freeform 21"/>
          <p:cNvSpPr/>
          <p:nvPr/>
        </p:nvSpPr>
        <p:spPr>
          <a:xfrm>
            <a:off x="9601200" y="1169894"/>
            <a:ext cx="2142565" cy="1676400"/>
          </a:xfrm>
          <a:custGeom>
            <a:avLst/>
            <a:gdLst>
              <a:gd name="connsiteX0" fmla="*/ 2142565 w 2142565"/>
              <a:gd name="connsiteY0" fmla="*/ 0 h 1676400"/>
              <a:gd name="connsiteX1" fmla="*/ 2052918 w 2142565"/>
              <a:gd name="connsiteY1" fmla="*/ 26894 h 1676400"/>
              <a:gd name="connsiteX2" fmla="*/ 1869141 w 2142565"/>
              <a:gd name="connsiteY2" fmla="*/ 76200 h 1676400"/>
              <a:gd name="connsiteX3" fmla="*/ 1721224 w 2142565"/>
              <a:gd name="connsiteY3" fmla="*/ 121024 h 1676400"/>
              <a:gd name="connsiteX4" fmla="*/ 1447800 w 2142565"/>
              <a:gd name="connsiteY4" fmla="*/ 165847 h 1676400"/>
              <a:gd name="connsiteX5" fmla="*/ 1237129 w 2142565"/>
              <a:gd name="connsiteY5" fmla="*/ 255494 h 1676400"/>
              <a:gd name="connsiteX6" fmla="*/ 1008529 w 2142565"/>
              <a:gd name="connsiteY6" fmla="*/ 358588 h 1676400"/>
              <a:gd name="connsiteX7" fmla="*/ 838200 w 2142565"/>
              <a:gd name="connsiteY7" fmla="*/ 452718 h 1676400"/>
              <a:gd name="connsiteX8" fmla="*/ 645459 w 2142565"/>
              <a:gd name="connsiteY8" fmla="*/ 618565 h 1676400"/>
              <a:gd name="connsiteX9" fmla="*/ 546847 w 2142565"/>
              <a:gd name="connsiteY9" fmla="*/ 717177 h 1676400"/>
              <a:gd name="connsiteX10" fmla="*/ 412376 w 2142565"/>
              <a:gd name="connsiteY10" fmla="*/ 878541 h 1676400"/>
              <a:gd name="connsiteX11" fmla="*/ 327212 w 2142565"/>
              <a:gd name="connsiteY11" fmla="*/ 1017494 h 1676400"/>
              <a:gd name="connsiteX12" fmla="*/ 170329 w 2142565"/>
              <a:gd name="connsiteY12" fmla="*/ 1241612 h 1676400"/>
              <a:gd name="connsiteX13" fmla="*/ 85165 w 2142565"/>
              <a:gd name="connsiteY13" fmla="*/ 1555377 h 1676400"/>
              <a:gd name="connsiteX14" fmla="*/ 0 w 2142565"/>
              <a:gd name="connsiteY14" fmla="*/ 1676400 h 1676400"/>
              <a:gd name="connsiteX15" fmla="*/ 0 w 2142565"/>
              <a:gd name="connsiteY15" fmla="*/ 1676400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42565" h="1676400">
                <a:moveTo>
                  <a:pt x="2142565" y="0"/>
                </a:moveTo>
                <a:cubicBezTo>
                  <a:pt x="2118285" y="7470"/>
                  <a:pt x="2098489" y="14194"/>
                  <a:pt x="2052918" y="26894"/>
                </a:cubicBezTo>
                <a:cubicBezTo>
                  <a:pt x="2007347" y="39594"/>
                  <a:pt x="1924423" y="60512"/>
                  <a:pt x="1869141" y="76200"/>
                </a:cubicBezTo>
                <a:cubicBezTo>
                  <a:pt x="1813859" y="91888"/>
                  <a:pt x="1791447" y="106083"/>
                  <a:pt x="1721224" y="121024"/>
                </a:cubicBezTo>
                <a:cubicBezTo>
                  <a:pt x="1651000" y="135965"/>
                  <a:pt x="1528482" y="143435"/>
                  <a:pt x="1447800" y="165847"/>
                </a:cubicBezTo>
                <a:cubicBezTo>
                  <a:pt x="1367117" y="188259"/>
                  <a:pt x="1310341" y="223371"/>
                  <a:pt x="1237129" y="255494"/>
                </a:cubicBezTo>
                <a:cubicBezTo>
                  <a:pt x="1163917" y="287617"/>
                  <a:pt x="1075017" y="325717"/>
                  <a:pt x="1008529" y="358588"/>
                </a:cubicBezTo>
                <a:cubicBezTo>
                  <a:pt x="942041" y="391459"/>
                  <a:pt x="898712" y="409389"/>
                  <a:pt x="838200" y="452718"/>
                </a:cubicBezTo>
                <a:cubicBezTo>
                  <a:pt x="777688" y="496047"/>
                  <a:pt x="694018" y="574489"/>
                  <a:pt x="645459" y="618565"/>
                </a:cubicBezTo>
                <a:cubicBezTo>
                  <a:pt x="596900" y="662642"/>
                  <a:pt x="585694" y="673848"/>
                  <a:pt x="546847" y="717177"/>
                </a:cubicBezTo>
                <a:cubicBezTo>
                  <a:pt x="508000" y="760506"/>
                  <a:pt x="448982" y="828488"/>
                  <a:pt x="412376" y="878541"/>
                </a:cubicBezTo>
                <a:cubicBezTo>
                  <a:pt x="375770" y="928594"/>
                  <a:pt x="367553" y="956982"/>
                  <a:pt x="327212" y="1017494"/>
                </a:cubicBezTo>
                <a:cubicBezTo>
                  <a:pt x="286871" y="1078006"/>
                  <a:pt x="210670" y="1151965"/>
                  <a:pt x="170329" y="1241612"/>
                </a:cubicBezTo>
                <a:cubicBezTo>
                  <a:pt x="129988" y="1331259"/>
                  <a:pt x="113553" y="1482912"/>
                  <a:pt x="85165" y="1555377"/>
                </a:cubicBezTo>
                <a:cubicBezTo>
                  <a:pt x="56777" y="1627842"/>
                  <a:pt x="0" y="1676400"/>
                  <a:pt x="0" y="1676400"/>
                </a:cubicBezTo>
                <a:lnTo>
                  <a:pt x="0" y="167640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nvGrpSpPr>
          <p:cNvPr id="23" name="Group 22"/>
          <p:cNvGrpSpPr/>
          <p:nvPr/>
        </p:nvGrpSpPr>
        <p:grpSpPr>
          <a:xfrm>
            <a:off x="9434560" y="1417985"/>
            <a:ext cx="1454848" cy="1584000"/>
            <a:chOff x="9432640" y="1417780"/>
            <a:chExt cx="1454848" cy="1584000"/>
          </a:xfrm>
        </p:grpSpPr>
        <p:cxnSp>
          <p:nvCxnSpPr>
            <p:cNvPr id="24" name="Straight Connector 23"/>
            <p:cNvCxnSpPr/>
            <p:nvPr/>
          </p:nvCxnSpPr>
          <p:spPr>
            <a:xfrm flipV="1">
              <a:off x="10887488" y="1417780"/>
              <a:ext cx="0" cy="15840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9432640" y="1424728"/>
              <a:ext cx="1440000" cy="360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9433768" y="914010"/>
            <a:ext cx="1440000" cy="2052000"/>
            <a:chOff x="9445823" y="914010"/>
            <a:chExt cx="1440000" cy="2052000"/>
          </a:xfrm>
        </p:grpSpPr>
        <p:cxnSp>
          <p:nvCxnSpPr>
            <p:cNvPr id="27" name="Straight Connector 26"/>
            <p:cNvCxnSpPr/>
            <p:nvPr/>
          </p:nvCxnSpPr>
          <p:spPr>
            <a:xfrm flipV="1">
              <a:off x="10885823" y="914010"/>
              <a:ext cx="0" cy="2052000"/>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9445823" y="927489"/>
              <a:ext cx="1440000" cy="36000"/>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grpSp>
      <p:sp>
        <p:nvSpPr>
          <p:cNvPr id="29" name="Freeform 28"/>
          <p:cNvSpPr/>
          <p:nvPr/>
        </p:nvSpPr>
        <p:spPr>
          <a:xfrm>
            <a:off x="9585594" y="620688"/>
            <a:ext cx="2150819" cy="2239068"/>
          </a:xfrm>
          <a:custGeom>
            <a:avLst/>
            <a:gdLst>
              <a:gd name="connsiteX0" fmla="*/ 2142565 w 2142565"/>
              <a:gd name="connsiteY0" fmla="*/ 0 h 1676400"/>
              <a:gd name="connsiteX1" fmla="*/ 2052918 w 2142565"/>
              <a:gd name="connsiteY1" fmla="*/ 26894 h 1676400"/>
              <a:gd name="connsiteX2" fmla="*/ 1869141 w 2142565"/>
              <a:gd name="connsiteY2" fmla="*/ 76200 h 1676400"/>
              <a:gd name="connsiteX3" fmla="*/ 1721224 w 2142565"/>
              <a:gd name="connsiteY3" fmla="*/ 121024 h 1676400"/>
              <a:gd name="connsiteX4" fmla="*/ 1447800 w 2142565"/>
              <a:gd name="connsiteY4" fmla="*/ 165847 h 1676400"/>
              <a:gd name="connsiteX5" fmla="*/ 1237129 w 2142565"/>
              <a:gd name="connsiteY5" fmla="*/ 255494 h 1676400"/>
              <a:gd name="connsiteX6" fmla="*/ 1008529 w 2142565"/>
              <a:gd name="connsiteY6" fmla="*/ 358588 h 1676400"/>
              <a:gd name="connsiteX7" fmla="*/ 838200 w 2142565"/>
              <a:gd name="connsiteY7" fmla="*/ 452718 h 1676400"/>
              <a:gd name="connsiteX8" fmla="*/ 645459 w 2142565"/>
              <a:gd name="connsiteY8" fmla="*/ 618565 h 1676400"/>
              <a:gd name="connsiteX9" fmla="*/ 546847 w 2142565"/>
              <a:gd name="connsiteY9" fmla="*/ 717177 h 1676400"/>
              <a:gd name="connsiteX10" fmla="*/ 412376 w 2142565"/>
              <a:gd name="connsiteY10" fmla="*/ 878541 h 1676400"/>
              <a:gd name="connsiteX11" fmla="*/ 327212 w 2142565"/>
              <a:gd name="connsiteY11" fmla="*/ 1017494 h 1676400"/>
              <a:gd name="connsiteX12" fmla="*/ 170329 w 2142565"/>
              <a:gd name="connsiteY12" fmla="*/ 1241612 h 1676400"/>
              <a:gd name="connsiteX13" fmla="*/ 85165 w 2142565"/>
              <a:gd name="connsiteY13" fmla="*/ 1555377 h 1676400"/>
              <a:gd name="connsiteX14" fmla="*/ 0 w 2142565"/>
              <a:gd name="connsiteY14" fmla="*/ 1676400 h 1676400"/>
              <a:gd name="connsiteX15" fmla="*/ 0 w 2142565"/>
              <a:gd name="connsiteY15" fmla="*/ 1676400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42565" h="1676400">
                <a:moveTo>
                  <a:pt x="2142565" y="0"/>
                </a:moveTo>
                <a:cubicBezTo>
                  <a:pt x="2118285" y="7470"/>
                  <a:pt x="2098489" y="14194"/>
                  <a:pt x="2052918" y="26894"/>
                </a:cubicBezTo>
                <a:cubicBezTo>
                  <a:pt x="2007347" y="39594"/>
                  <a:pt x="1924423" y="60512"/>
                  <a:pt x="1869141" y="76200"/>
                </a:cubicBezTo>
                <a:cubicBezTo>
                  <a:pt x="1813859" y="91888"/>
                  <a:pt x="1791447" y="106083"/>
                  <a:pt x="1721224" y="121024"/>
                </a:cubicBezTo>
                <a:cubicBezTo>
                  <a:pt x="1651000" y="135965"/>
                  <a:pt x="1528482" y="143435"/>
                  <a:pt x="1447800" y="165847"/>
                </a:cubicBezTo>
                <a:cubicBezTo>
                  <a:pt x="1367117" y="188259"/>
                  <a:pt x="1310341" y="223371"/>
                  <a:pt x="1237129" y="255494"/>
                </a:cubicBezTo>
                <a:cubicBezTo>
                  <a:pt x="1163917" y="287617"/>
                  <a:pt x="1075017" y="325717"/>
                  <a:pt x="1008529" y="358588"/>
                </a:cubicBezTo>
                <a:cubicBezTo>
                  <a:pt x="942041" y="391459"/>
                  <a:pt x="898712" y="409389"/>
                  <a:pt x="838200" y="452718"/>
                </a:cubicBezTo>
                <a:cubicBezTo>
                  <a:pt x="777688" y="496047"/>
                  <a:pt x="694018" y="574489"/>
                  <a:pt x="645459" y="618565"/>
                </a:cubicBezTo>
                <a:cubicBezTo>
                  <a:pt x="596900" y="662642"/>
                  <a:pt x="585694" y="673848"/>
                  <a:pt x="546847" y="717177"/>
                </a:cubicBezTo>
                <a:cubicBezTo>
                  <a:pt x="508000" y="760506"/>
                  <a:pt x="448982" y="828488"/>
                  <a:pt x="412376" y="878541"/>
                </a:cubicBezTo>
                <a:cubicBezTo>
                  <a:pt x="375770" y="928594"/>
                  <a:pt x="367553" y="956982"/>
                  <a:pt x="327212" y="1017494"/>
                </a:cubicBezTo>
                <a:cubicBezTo>
                  <a:pt x="286871" y="1078006"/>
                  <a:pt x="210670" y="1151965"/>
                  <a:pt x="170329" y="1241612"/>
                </a:cubicBezTo>
                <a:cubicBezTo>
                  <a:pt x="129988" y="1331259"/>
                  <a:pt x="113553" y="1482912"/>
                  <a:pt x="85165" y="1555377"/>
                </a:cubicBezTo>
                <a:cubicBezTo>
                  <a:pt x="56777" y="1627842"/>
                  <a:pt x="0" y="1676400"/>
                  <a:pt x="0" y="1676400"/>
                </a:cubicBezTo>
                <a:lnTo>
                  <a:pt x="0" y="1676400"/>
                </a:ln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nvGrpSpPr>
          <p:cNvPr id="3" name="Group 2"/>
          <p:cNvGrpSpPr/>
          <p:nvPr/>
        </p:nvGrpSpPr>
        <p:grpSpPr>
          <a:xfrm>
            <a:off x="9370936" y="1916832"/>
            <a:ext cx="757512" cy="1080000"/>
            <a:chOff x="9370936" y="1916832"/>
            <a:chExt cx="757512" cy="1080000"/>
          </a:xfrm>
        </p:grpSpPr>
        <p:cxnSp>
          <p:nvCxnSpPr>
            <p:cNvPr id="31" name="Straight Connector 30"/>
            <p:cNvCxnSpPr/>
            <p:nvPr/>
          </p:nvCxnSpPr>
          <p:spPr>
            <a:xfrm flipV="1">
              <a:off x="10128448" y="1916832"/>
              <a:ext cx="0" cy="108000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9370936" y="1942056"/>
              <a:ext cx="749781" cy="28496"/>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9433767" y="1578579"/>
            <a:ext cx="700781" cy="1401894"/>
            <a:chOff x="9433767" y="1578579"/>
            <a:chExt cx="700781" cy="1401894"/>
          </a:xfrm>
        </p:grpSpPr>
        <p:cxnSp>
          <p:nvCxnSpPr>
            <p:cNvPr id="35" name="Straight Connector 34"/>
            <p:cNvCxnSpPr>
              <a:endCxn id="29" idx="9"/>
            </p:cNvCxnSpPr>
            <p:nvPr/>
          </p:nvCxnSpPr>
          <p:spPr>
            <a:xfrm flipV="1">
              <a:off x="10130810" y="1578579"/>
              <a:ext cx="3738" cy="1401894"/>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9433767" y="1597608"/>
              <a:ext cx="697043" cy="3760"/>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grpSp>
      <p:sp>
        <p:nvSpPr>
          <p:cNvPr id="41" name="Rectangle 40"/>
          <p:cNvSpPr/>
          <p:nvPr/>
        </p:nvSpPr>
        <p:spPr>
          <a:xfrm>
            <a:off x="3468216" y="3019052"/>
            <a:ext cx="1979711" cy="418373"/>
          </a:xfrm>
          <a:prstGeom prst="rect">
            <a:avLst/>
          </a:prstGeom>
          <a:noFill/>
          <a:ln>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468217" y="2420888"/>
            <a:ext cx="1979711" cy="418373"/>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67712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nodePh="1">
                                  <p:stCondLst>
                                    <p:cond delay="0"/>
                                  </p:stCondLst>
                                  <p:endCondLst>
                                    <p:cond evt="begin" delay="0">
                                      <p:tn val="23"/>
                                    </p:cond>
                                  </p:end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nodePh="1">
                                  <p:stCondLst>
                                    <p:cond delay="0"/>
                                  </p:stCondLst>
                                  <p:endCondLst>
                                    <p:cond evt="begin" delay="0">
                                      <p:tn val="25"/>
                                    </p:cond>
                                  </p:end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nodePh="1">
                                  <p:stCondLst>
                                    <p:cond delay="0"/>
                                  </p:stCondLst>
                                  <p:endCondLst>
                                    <p:cond evt="begin" delay="0">
                                      <p:tn val="27"/>
                                    </p:cond>
                                  </p:end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nodePh="1">
                                  <p:stCondLst>
                                    <p:cond delay="0"/>
                                  </p:stCondLst>
                                  <p:endCondLst>
                                    <p:cond evt="begin" delay="0">
                                      <p:tn val="29"/>
                                    </p:cond>
                                  </p:end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nodePh="1">
                                  <p:stCondLst>
                                    <p:cond delay="0"/>
                                  </p:stCondLst>
                                  <p:endCondLst>
                                    <p:cond evt="begin" delay="0">
                                      <p:tn val="31"/>
                                    </p:cond>
                                  </p:end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6" end="6"/>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
                                            <p:txEl>
                                              <p:pRg st="13" end="13"/>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7" grpId="0" animBg="1"/>
      <p:bldP spid="18" grpId="0" animBg="1"/>
      <p:bldP spid="22" grpId="0" animBg="1"/>
      <p:bldP spid="29" grpId="0" animBg="1"/>
      <p:bldP spid="41" grpId="0" animBg="1"/>
      <p:bldP spid="4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p:cNvSpPr>
            <a:spLocks noGrp="1" noChangeArrowheads="1"/>
          </p:cNvSpPr>
          <p:nvPr>
            <p:ph type="body" idx="1"/>
          </p:nvPr>
        </p:nvSpPr>
        <p:spPr/>
        <p:txBody>
          <a:bodyPr/>
          <a:lstStyle/>
          <a:p>
            <a:pPr>
              <a:lnSpc>
                <a:spcPct val="90000"/>
              </a:lnSpc>
            </a:pPr>
            <a:r>
              <a:rPr lang="pt-PT" b="1" dirty="0" err="1" smtClean="0"/>
              <a:t>The</a:t>
            </a:r>
            <a:r>
              <a:rPr lang="pt-PT" b="1" dirty="0" smtClean="0"/>
              <a:t> </a:t>
            </a:r>
            <a:r>
              <a:rPr lang="pt-PT" b="1" dirty="0" err="1"/>
              <a:t>g</a:t>
            </a:r>
            <a:r>
              <a:rPr lang="pt-PT" b="1" dirty="0" err="1" smtClean="0"/>
              <a:t>uide</a:t>
            </a:r>
            <a:r>
              <a:rPr lang="pt-PT" b="1" dirty="0" smtClean="0"/>
              <a:t>-curve </a:t>
            </a:r>
            <a:r>
              <a:rPr lang="pt-PT" b="1" dirty="0" err="1" smtClean="0"/>
              <a:t>Method</a:t>
            </a:r>
            <a:endParaRPr lang="pt-PT" b="1" dirty="0" smtClean="0"/>
          </a:p>
          <a:p>
            <a:pPr algn="ctr">
              <a:lnSpc>
                <a:spcPct val="90000"/>
              </a:lnSpc>
            </a:pPr>
            <a:endParaRPr lang="pt-PT" sz="800" dirty="0"/>
          </a:p>
        </p:txBody>
      </p:sp>
      <p:sp>
        <p:nvSpPr>
          <p:cNvPr id="5" name="Title 1"/>
          <p:cNvSpPr>
            <a:spLocks noGrp="1"/>
          </p:cNvSpPr>
          <p:nvPr>
            <p:ph type="title"/>
          </p:nvPr>
        </p:nvSpPr>
        <p:spPr>
          <a:xfrm>
            <a:off x="239349" y="274638"/>
            <a:ext cx="11664000" cy="706090"/>
          </a:xfrm>
        </p:spPr>
        <p:txBody>
          <a:bodyPr/>
          <a:lstStyle/>
          <a:p>
            <a:pPr algn="ctr">
              <a:buNone/>
            </a:pPr>
            <a:r>
              <a:rPr lang="en-GB" dirty="0"/>
              <a:t>But how to model the growth of </a:t>
            </a:r>
            <a:r>
              <a:rPr lang="en-GB" dirty="0" smtClean="0"/>
              <a:t>several </a:t>
            </a:r>
            <a:r>
              <a:rPr lang="en-GB" dirty="0"/>
              <a:t>plots?</a:t>
            </a:r>
            <a:endParaRPr lang="pt-PT" dirty="0"/>
          </a:p>
        </p:txBody>
      </p:sp>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8007" y="1988840"/>
            <a:ext cx="5591363" cy="4529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911424" y="4553252"/>
            <a:ext cx="4320480" cy="1107996"/>
          </a:xfrm>
          <a:prstGeom prst="rect">
            <a:avLst/>
          </a:prstGeom>
          <a:noFill/>
        </p:spPr>
        <p:txBody>
          <a:bodyPr wrap="square" rtlCol="0">
            <a:spAutoFit/>
          </a:bodyPr>
          <a:lstStyle/>
          <a:p>
            <a:r>
              <a:rPr lang="en-US" sz="2200" dirty="0" smtClean="0">
                <a:solidFill>
                  <a:srgbClr val="008000"/>
                </a:solidFill>
              </a:rPr>
              <a:t>Applying the equation to S from 14 to 26 varying t from a young age until 80 years</a:t>
            </a:r>
            <a:endParaRPr lang="pt-PT" sz="2200" dirty="0">
              <a:solidFill>
                <a:srgbClr val="008000"/>
              </a:solidFill>
            </a:endParaRPr>
          </a:p>
        </p:txBody>
      </p:sp>
      <p:graphicFrame>
        <p:nvGraphicFramePr>
          <p:cNvPr id="37" name="Object 36"/>
          <p:cNvGraphicFramePr>
            <a:graphicFrameLocks noChangeAspect="1"/>
          </p:cNvGraphicFramePr>
          <p:nvPr>
            <p:extLst/>
          </p:nvPr>
        </p:nvGraphicFramePr>
        <p:xfrm>
          <a:off x="983432" y="3064892"/>
          <a:ext cx="3516313" cy="911225"/>
        </p:xfrm>
        <a:graphic>
          <a:graphicData uri="http://schemas.openxmlformats.org/presentationml/2006/ole">
            <mc:AlternateContent xmlns:mc="http://schemas.openxmlformats.org/markup-compatibility/2006">
              <mc:Choice xmlns:v="urn:schemas-microsoft-com:vml" Requires="v">
                <p:oleObj spid="_x0000_s44043" name="Equation" r:id="rId4" imgW="1777680" imgH="457200" progId="Equation.3">
                  <p:embed/>
                </p:oleObj>
              </mc:Choice>
              <mc:Fallback>
                <p:oleObj name="Equation" r:id="rId4" imgW="1777680" imgH="457200" progId="Equation.3">
                  <p:embed/>
                  <p:pic>
                    <p:nvPicPr>
                      <p:cNvPr id="12" name="Object 11"/>
                      <p:cNvPicPr>
                        <a:picLocks noChangeAspect="1" noChangeArrowheads="1"/>
                      </p:cNvPicPr>
                      <p:nvPr/>
                    </p:nvPicPr>
                    <p:blipFill>
                      <a:blip r:embed="rId5"/>
                      <a:srcRect/>
                      <a:stretch>
                        <a:fillRect/>
                      </a:stretch>
                    </p:blipFill>
                    <p:spPr bwMode="auto">
                      <a:xfrm>
                        <a:off x="983432" y="3064892"/>
                        <a:ext cx="3516313" cy="911225"/>
                      </a:xfrm>
                      <a:prstGeom prst="rect">
                        <a:avLst/>
                      </a:prstGeom>
                      <a:noFill/>
                      <a:ln w="38100">
                        <a:solidFill>
                          <a:srgbClr val="008000"/>
                        </a:solidFill>
                      </a:ln>
                      <a:extLst/>
                    </p:spPr>
                  </p:pic>
                </p:oleObj>
              </mc:Fallback>
            </mc:AlternateContent>
          </a:graphicData>
        </a:graphic>
      </p:graphicFrame>
      <p:sp>
        <p:nvSpPr>
          <p:cNvPr id="4" name="TextBox 3"/>
          <p:cNvSpPr txBox="1"/>
          <p:nvPr/>
        </p:nvSpPr>
        <p:spPr>
          <a:xfrm>
            <a:off x="989584" y="2002265"/>
            <a:ext cx="4962400" cy="707886"/>
          </a:xfrm>
          <a:prstGeom prst="rect">
            <a:avLst/>
          </a:prstGeom>
          <a:noFill/>
        </p:spPr>
        <p:txBody>
          <a:bodyPr wrap="square" rtlCol="0">
            <a:spAutoFit/>
          </a:bodyPr>
          <a:lstStyle/>
          <a:p>
            <a:r>
              <a:rPr lang="pt-PT" sz="2200" dirty="0" err="1"/>
              <a:t>Obtaining</a:t>
            </a:r>
            <a:r>
              <a:rPr lang="pt-PT" sz="2200" dirty="0"/>
              <a:t> </a:t>
            </a:r>
            <a:r>
              <a:rPr lang="pt-PT" sz="2200" dirty="0" err="1"/>
              <a:t>the</a:t>
            </a:r>
            <a:r>
              <a:rPr lang="pt-PT" sz="2200" dirty="0"/>
              <a:t> </a:t>
            </a:r>
            <a:r>
              <a:rPr lang="pt-PT" sz="2200" dirty="0" smtClean="0"/>
              <a:t>set </a:t>
            </a:r>
            <a:r>
              <a:rPr lang="pt-PT" sz="2200" dirty="0" err="1"/>
              <a:t>of</a:t>
            </a:r>
            <a:r>
              <a:rPr lang="pt-PT" sz="2200" dirty="0"/>
              <a:t> curves Oliveira (1985)</a:t>
            </a:r>
          </a:p>
          <a:p>
            <a:endParaRPr lang="en-US" dirty="0"/>
          </a:p>
        </p:txBody>
      </p:sp>
    </p:spTree>
    <p:extLst>
      <p:ext uri="{BB962C8B-B14F-4D97-AF65-F5344CB8AC3E}">
        <p14:creationId xmlns:p14="http://schemas.microsoft.com/office/powerpoint/2010/main" val="351973403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pt-PT" dirty="0" smtClean="0"/>
              <a:t>Anamorphic and polymorphic SICs</a:t>
            </a:r>
            <a:endParaRPr lang="en-US" dirty="0"/>
          </a:p>
        </p:txBody>
      </p:sp>
      <p:sp>
        <p:nvSpPr>
          <p:cNvPr id="148483" name="Rectangle 3"/>
          <p:cNvSpPr>
            <a:spLocks noGrp="1" noChangeArrowheads="1"/>
          </p:cNvSpPr>
          <p:nvPr>
            <p:ph type="body" idx="1"/>
          </p:nvPr>
        </p:nvSpPr>
        <p:spPr>
          <a:xfrm>
            <a:off x="431371" y="1196753"/>
            <a:ext cx="11328000" cy="5472607"/>
          </a:xfrm>
        </p:spPr>
        <p:txBody>
          <a:bodyPr>
            <a:normAutofit/>
          </a:bodyPr>
          <a:lstStyle/>
          <a:p>
            <a:r>
              <a:rPr lang="pt-PT" dirty="0" smtClean="0"/>
              <a:t>According to the relationship between the curves that represent different site indices, the site index curves can </a:t>
            </a:r>
            <a:r>
              <a:rPr lang="pt-PT" dirty="0" err="1" smtClean="0"/>
              <a:t>be</a:t>
            </a:r>
            <a:r>
              <a:rPr lang="pt-PT" dirty="0" smtClean="0"/>
              <a:t>:</a:t>
            </a:r>
          </a:p>
          <a:p>
            <a:endParaRPr lang="pt-PT" sz="800" dirty="0" smtClean="0"/>
          </a:p>
          <a:p>
            <a:pPr lvl="1"/>
            <a:r>
              <a:rPr lang="pt-PT" sz="2200" dirty="0" err="1" smtClean="0"/>
              <a:t>Anamorphic</a:t>
            </a:r>
            <a:endParaRPr lang="pt-PT" sz="2200" dirty="0" smtClean="0"/>
          </a:p>
          <a:p>
            <a:pPr lvl="1"/>
            <a:endParaRPr lang="pt-PT" sz="2200" dirty="0" smtClean="0"/>
          </a:p>
          <a:p>
            <a:pPr lvl="1"/>
            <a:endParaRPr lang="pt-PT" sz="800" dirty="0" smtClean="0"/>
          </a:p>
          <a:p>
            <a:pPr lvl="1"/>
            <a:endParaRPr lang="pt-PT" sz="2200" dirty="0" smtClean="0"/>
          </a:p>
          <a:p>
            <a:pPr lvl="1"/>
            <a:endParaRPr lang="pt-PT" sz="2200" dirty="0"/>
          </a:p>
          <a:p>
            <a:pPr lvl="1"/>
            <a:endParaRPr lang="pt-PT" sz="2200" dirty="0" smtClean="0"/>
          </a:p>
        </p:txBody>
      </p:sp>
      <p:pic>
        <p:nvPicPr>
          <p:cNvPr id="2" name="Picture 1"/>
          <p:cNvPicPr>
            <a:picLocks noChangeAspect="1"/>
          </p:cNvPicPr>
          <p:nvPr/>
        </p:nvPicPr>
        <p:blipFill rotWithShape="1">
          <a:blip r:embed="rId2"/>
          <a:srcRect l="9105" t="18086" r="35079" b="24023"/>
          <a:stretch/>
        </p:blipFill>
        <p:spPr>
          <a:xfrm>
            <a:off x="6238856" y="2191172"/>
            <a:ext cx="5018541" cy="3470076"/>
          </a:xfrm>
          <a:prstGeom prst="rect">
            <a:avLst/>
          </a:prstGeom>
        </p:spPr>
      </p:pic>
      <p:sp>
        <p:nvSpPr>
          <p:cNvPr id="3" name="TextBox 2"/>
          <p:cNvSpPr txBox="1"/>
          <p:nvPr/>
        </p:nvSpPr>
        <p:spPr>
          <a:xfrm>
            <a:off x="335360" y="2996952"/>
            <a:ext cx="5976664" cy="2215991"/>
          </a:xfrm>
          <a:prstGeom prst="rect">
            <a:avLst/>
          </a:prstGeom>
          <a:noFill/>
        </p:spPr>
        <p:txBody>
          <a:bodyPr wrap="square" rtlCol="0">
            <a:spAutoFit/>
          </a:bodyPr>
          <a:lstStyle/>
          <a:p>
            <a:pPr marL="800100" lvl="2" indent="0">
              <a:spcBef>
                <a:spcPct val="0"/>
              </a:spcBef>
              <a:buNone/>
              <a:defRPr/>
            </a:pPr>
            <a:r>
              <a:rPr lang="en-US" sz="2000" dirty="0"/>
              <a:t>Anamorphic curves assume that a common shape for all site classes</a:t>
            </a:r>
            <a:r>
              <a:rPr lang="en-US" sz="2000" dirty="0" smtClean="0"/>
              <a:t>.</a:t>
            </a:r>
          </a:p>
          <a:p>
            <a:pPr marL="800100" lvl="2" indent="0">
              <a:spcBef>
                <a:spcPct val="0"/>
              </a:spcBef>
              <a:buNone/>
              <a:defRPr/>
            </a:pPr>
            <a:r>
              <a:rPr lang="en-US" sz="2000" dirty="0" smtClean="0"/>
              <a:t> </a:t>
            </a:r>
            <a:endParaRPr lang="en-US" sz="2000" dirty="0"/>
          </a:p>
          <a:p>
            <a:pPr marL="857250" lvl="2" indent="0">
              <a:spcBef>
                <a:spcPct val="0"/>
              </a:spcBef>
              <a:buNone/>
              <a:defRPr/>
            </a:pPr>
            <a:r>
              <a:rPr lang="en-US" sz="2000" dirty="0"/>
              <a:t>For many species, </a:t>
            </a:r>
            <a:r>
              <a:rPr lang="en-US" sz="2000" dirty="0">
                <a:solidFill>
                  <a:srgbClr val="008000"/>
                </a:solidFill>
              </a:rPr>
              <a:t>height growth exhibits pronounced sigmoid shapes on higher-quality sites, and “flatter” shape on lower-quality sites</a:t>
            </a:r>
          </a:p>
          <a:p>
            <a:endParaRPr lang="pt-PT" dirty="0"/>
          </a:p>
        </p:txBody>
      </p:sp>
    </p:spTree>
    <p:extLst>
      <p:ext uri="{BB962C8B-B14F-4D97-AF65-F5344CB8AC3E}">
        <p14:creationId xmlns:p14="http://schemas.microsoft.com/office/powerpoint/2010/main" val="283312323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84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pt-PT" dirty="0" smtClean="0"/>
              <a:t>Anamorphic and polymorphic SICs</a:t>
            </a:r>
            <a:endParaRPr lang="en-US" dirty="0"/>
          </a:p>
        </p:txBody>
      </p:sp>
      <p:sp>
        <p:nvSpPr>
          <p:cNvPr id="148483" name="Rectangle 3"/>
          <p:cNvSpPr>
            <a:spLocks noGrp="1" noChangeArrowheads="1"/>
          </p:cNvSpPr>
          <p:nvPr>
            <p:ph type="body" idx="1"/>
          </p:nvPr>
        </p:nvSpPr>
        <p:spPr>
          <a:xfrm>
            <a:off x="431371" y="1196753"/>
            <a:ext cx="11328000" cy="5472607"/>
          </a:xfrm>
        </p:spPr>
        <p:txBody>
          <a:bodyPr>
            <a:normAutofit/>
          </a:bodyPr>
          <a:lstStyle/>
          <a:p>
            <a:r>
              <a:rPr lang="pt-PT" dirty="0" smtClean="0"/>
              <a:t>According to the relationship between the curves that represent different site indices, the site index curves can </a:t>
            </a:r>
            <a:r>
              <a:rPr lang="pt-PT" dirty="0" err="1" smtClean="0"/>
              <a:t>be</a:t>
            </a:r>
            <a:r>
              <a:rPr lang="pt-PT" dirty="0" smtClean="0"/>
              <a:t>:</a:t>
            </a:r>
          </a:p>
          <a:p>
            <a:endParaRPr lang="pt-PT" sz="800" dirty="0" smtClean="0"/>
          </a:p>
          <a:p>
            <a:pPr lvl="1"/>
            <a:r>
              <a:rPr lang="pt-PT" sz="2200" dirty="0" err="1" smtClean="0"/>
              <a:t>Anamorphic</a:t>
            </a:r>
            <a:endParaRPr lang="pt-PT" sz="2200" dirty="0" smtClean="0"/>
          </a:p>
          <a:p>
            <a:pPr lvl="1"/>
            <a:endParaRPr lang="en-US" sz="2200" dirty="0"/>
          </a:p>
          <a:p>
            <a:pPr lvl="1"/>
            <a:endParaRPr lang="en-US" sz="2200" dirty="0" smtClean="0"/>
          </a:p>
          <a:p>
            <a:pPr lvl="1"/>
            <a:endParaRPr lang="en-US" sz="2200" dirty="0"/>
          </a:p>
          <a:p>
            <a:pPr lvl="1"/>
            <a:endParaRPr lang="en-US" sz="2200" dirty="0" smtClean="0"/>
          </a:p>
          <a:p>
            <a:pPr lvl="1"/>
            <a:r>
              <a:rPr lang="pt-PT" sz="2200" dirty="0" err="1"/>
              <a:t>Polymorphic</a:t>
            </a:r>
            <a:endParaRPr lang="pt-PT" sz="2200" dirty="0"/>
          </a:p>
          <a:p>
            <a:pPr marL="857250" lvl="2" indent="0">
              <a:buNone/>
            </a:pPr>
            <a:r>
              <a:rPr lang="en-US" sz="2000" dirty="0"/>
              <a:t>family of site index curves display differing shapes for different site-index classes</a:t>
            </a:r>
            <a:endParaRPr lang="pt-PT" sz="2000" dirty="0"/>
          </a:p>
          <a:p>
            <a:pPr lvl="1"/>
            <a:endParaRPr lang="pt-PT" sz="2200" dirty="0" smtClean="0"/>
          </a:p>
          <a:p>
            <a:pPr lvl="1"/>
            <a:endParaRPr lang="pt-PT" sz="2200" dirty="0" smtClean="0"/>
          </a:p>
          <a:p>
            <a:pPr lvl="1"/>
            <a:endParaRPr lang="pt-PT" sz="800" dirty="0" smtClean="0"/>
          </a:p>
          <a:p>
            <a:pPr lvl="1"/>
            <a:endParaRPr lang="pt-PT" sz="2200" dirty="0" smtClean="0"/>
          </a:p>
          <a:p>
            <a:pPr lvl="1"/>
            <a:endParaRPr lang="pt-PT" sz="2200" dirty="0"/>
          </a:p>
          <a:p>
            <a:pPr lvl="1"/>
            <a:endParaRPr lang="pt-PT" sz="2200" dirty="0" smtClean="0"/>
          </a:p>
        </p:txBody>
      </p:sp>
      <p:pic>
        <p:nvPicPr>
          <p:cNvPr id="2" name="Picture 1"/>
          <p:cNvPicPr>
            <a:picLocks noChangeAspect="1"/>
          </p:cNvPicPr>
          <p:nvPr/>
        </p:nvPicPr>
        <p:blipFill rotWithShape="1">
          <a:blip r:embed="rId2"/>
          <a:srcRect l="9105" t="18086" r="35079" b="24023"/>
          <a:stretch/>
        </p:blipFill>
        <p:spPr>
          <a:xfrm>
            <a:off x="6238856" y="2191172"/>
            <a:ext cx="5018541" cy="3470076"/>
          </a:xfrm>
          <a:prstGeom prst="rect">
            <a:avLst/>
          </a:prstGeom>
        </p:spPr>
      </p:pic>
      <p:sp>
        <p:nvSpPr>
          <p:cNvPr id="3" name="TextBox 2"/>
          <p:cNvSpPr txBox="1"/>
          <p:nvPr/>
        </p:nvSpPr>
        <p:spPr>
          <a:xfrm>
            <a:off x="335360" y="2996952"/>
            <a:ext cx="5976664" cy="2215991"/>
          </a:xfrm>
          <a:prstGeom prst="rect">
            <a:avLst/>
          </a:prstGeom>
          <a:noFill/>
        </p:spPr>
        <p:txBody>
          <a:bodyPr wrap="square" rtlCol="0">
            <a:spAutoFit/>
          </a:bodyPr>
          <a:lstStyle/>
          <a:p>
            <a:pPr marL="800100" lvl="2" indent="0">
              <a:spcBef>
                <a:spcPct val="0"/>
              </a:spcBef>
              <a:buNone/>
              <a:defRPr/>
            </a:pPr>
            <a:r>
              <a:rPr lang="en-US" sz="2000" dirty="0"/>
              <a:t>Anamorphic curves assume that a common shape for all site classes</a:t>
            </a:r>
            <a:r>
              <a:rPr lang="en-US" sz="2000" dirty="0" smtClean="0"/>
              <a:t>.</a:t>
            </a:r>
          </a:p>
          <a:p>
            <a:pPr marL="800100" lvl="2" indent="0">
              <a:spcBef>
                <a:spcPct val="0"/>
              </a:spcBef>
              <a:buNone/>
              <a:defRPr/>
            </a:pPr>
            <a:r>
              <a:rPr lang="en-US" sz="2000" dirty="0" smtClean="0"/>
              <a:t> </a:t>
            </a:r>
            <a:endParaRPr lang="en-US" sz="2000" dirty="0"/>
          </a:p>
          <a:p>
            <a:pPr marL="857250" lvl="2" indent="0">
              <a:spcBef>
                <a:spcPct val="0"/>
              </a:spcBef>
              <a:buNone/>
              <a:defRPr/>
            </a:pPr>
            <a:r>
              <a:rPr lang="en-US" sz="2000" dirty="0"/>
              <a:t>For many species, </a:t>
            </a:r>
            <a:r>
              <a:rPr lang="en-US" sz="2000" dirty="0">
                <a:solidFill>
                  <a:srgbClr val="008000"/>
                </a:solidFill>
              </a:rPr>
              <a:t>height growth exhibits pronounced sigmoid shapes on higher-quality sites, and “flatter” shape on lower-quality sites</a:t>
            </a:r>
          </a:p>
          <a:p>
            <a:endParaRPr lang="pt-PT" dirty="0"/>
          </a:p>
        </p:txBody>
      </p:sp>
      <p:pic>
        <p:nvPicPr>
          <p:cNvPr id="6" name="Picture 5"/>
          <p:cNvPicPr>
            <a:picLocks noChangeAspect="1"/>
          </p:cNvPicPr>
          <p:nvPr/>
        </p:nvPicPr>
        <p:blipFill rotWithShape="1">
          <a:blip r:embed="rId3"/>
          <a:srcRect l="17671" t="31763" r="39225" b="30520"/>
          <a:stretch/>
        </p:blipFill>
        <p:spPr>
          <a:xfrm>
            <a:off x="6725371" y="2191172"/>
            <a:ext cx="4628038" cy="3036070"/>
          </a:xfrm>
          <a:prstGeom prst="rect">
            <a:avLst/>
          </a:prstGeom>
        </p:spPr>
      </p:pic>
    </p:spTree>
    <p:extLst>
      <p:ext uri="{BB962C8B-B14F-4D97-AF65-F5344CB8AC3E}">
        <p14:creationId xmlns:p14="http://schemas.microsoft.com/office/powerpoint/2010/main" val="470983504"/>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But how to model the growth of </a:t>
            </a:r>
            <a:r>
              <a:rPr lang="en-GB" dirty="0" smtClean="0"/>
              <a:t>several </a:t>
            </a:r>
            <a:r>
              <a:rPr lang="en-GB" dirty="0"/>
              <a:t>plots?</a:t>
            </a:r>
            <a:endParaRPr lang="pt-PT" dirty="0"/>
          </a:p>
        </p:txBody>
      </p:sp>
      <p:sp>
        <p:nvSpPr>
          <p:cNvPr id="3" name="Content Placeholder 2"/>
          <p:cNvSpPr>
            <a:spLocks noGrp="1"/>
          </p:cNvSpPr>
          <p:nvPr>
            <p:ph idx="1"/>
          </p:nvPr>
        </p:nvSpPr>
        <p:spPr>
          <a:xfrm>
            <a:off x="431371" y="1196753"/>
            <a:ext cx="11328000" cy="5328591"/>
          </a:xfrm>
        </p:spPr>
        <p:txBody>
          <a:bodyPr>
            <a:normAutofit fontScale="92500" lnSpcReduction="20000"/>
          </a:bodyPr>
          <a:lstStyle/>
          <a:p>
            <a:r>
              <a:rPr lang="en-US" dirty="0" smtClean="0"/>
              <a:t>There are several methods to simultaneously model the growth of several plots:</a:t>
            </a:r>
          </a:p>
          <a:p>
            <a:endParaRPr lang="en-US" sz="800" dirty="0" smtClean="0"/>
          </a:p>
          <a:p>
            <a:pPr lvl="1"/>
            <a:r>
              <a:rPr lang="en-US" sz="2400" dirty="0" smtClean="0">
                <a:solidFill>
                  <a:schemeClr val="tx1">
                    <a:lumMod val="50000"/>
                    <a:lumOff val="50000"/>
                  </a:schemeClr>
                </a:solidFill>
              </a:rPr>
              <a:t>The Guide-curve method (only for </a:t>
            </a:r>
            <a:r>
              <a:rPr lang="en-US" sz="2400" dirty="0" err="1" smtClean="0">
                <a:solidFill>
                  <a:schemeClr val="tx1">
                    <a:lumMod val="50000"/>
                    <a:lumOff val="50000"/>
                  </a:schemeClr>
                </a:solidFill>
              </a:rPr>
              <a:t>hdom</a:t>
            </a:r>
            <a:r>
              <a:rPr lang="en-US" sz="2400" dirty="0" smtClean="0">
                <a:solidFill>
                  <a:schemeClr val="tx1">
                    <a:lumMod val="50000"/>
                    <a:lumOff val="50000"/>
                  </a:schemeClr>
                </a:solidFill>
              </a:rPr>
              <a:t>)</a:t>
            </a:r>
          </a:p>
          <a:p>
            <a:pPr lvl="1"/>
            <a:r>
              <a:rPr lang="en-US" sz="2400" b="1" dirty="0" smtClean="0"/>
              <a:t>Expressing </a:t>
            </a:r>
            <a:r>
              <a:rPr lang="en-US" sz="2400" b="1" dirty="0"/>
              <a:t>the parameters as a function of site and/or tree/stand variables </a:t>
            </a:r>
            <a:r>
              <a:rPr lang="en-US" sz="2400" b="1" dirty="0" smtClean="0"/>
              <a:t>(named “</a:t>
            </a:r>
            <a:r>
              <a:rPr lang="en-US" sz="2400" b="1" i="1" dirty="0" smtClean="0">
                <a:solidFill>
                  <a:srgbClr val="008000"/>
                </a:solidFill>
              </a:rPr>
              <a:t>Parameter Prediction Method</a:t>
            </a:r>
            <a:r>
              <a:rPr lang="en-US" sz="2400" b="1" dirty="0" smtClean="0">
                <a:solidFill>
                  <a:srgbClr val="008000"/>
                </a:solidFill>
              </a:rPr>
              <a:t>” </a:t>
            </a:r>
            <a:r>
              <a:rPr lang="en-US" sz="2400" dirty="0" smtClean="0">
                <a:solidFill>
                  <a:srgbClr val="008000"/>
                </a:solidFill>
              </a:rPr>
              <a:t>when applied to </a:t>
            </a:r>
            <a:r>
              <a:rPr lang="en-US" sz="2400" dirty="0" err="1" smtClean="0">
                <a:solidFill>
                  <a:srgbClr val="008000"/>
                </a:solidFill>
              </a:rPr>
              <a:t>hdom</a:t>
            </a:r>
            <a:r>
              <a:rPr lang="en-US" sz="2400" b="1" dirty="0" smtClean="0"/>
              <a:t>)</a:t>
            </a:r>
            <a:endParaRPr lang="en-US" sz="2400" b="1" dirty="0"/>
          </a:p>
          <a:p>
            <a:pPr lvl="1"/>
            <a:r>
              <a:rPr lang="en-US" sz="2400" dirty="0" smtClean="0">
                <a:solidFill>
                  <a:schemeClr val="tx1">
                    <a:lumMod val="50000"/>
                    <a:lumOff val="50000"/>
                  </a:schemeClr>
                </a:solidFill>
              </a:rPr>
              <a:t>Growth </a:t>
            </a:r>
            <a:r>
              <a:rPr lang="en-US" sz="2400" dirty="0">
                <a:solidFill>
                  <a:schemeClr val="tx1">
                    <a:lumMod val="50000"/>
                    <a:lumOff val="50000"/>
                  </a:schemeClr>
                </a:solidFill>
              </a:rPr>
              <a:t>functions formulated as difference equations </a:t>
            </a:r>
          </a:p>
          <a:p>
            <a:pPr lvl="2"/>
            <a:r>
              <a:rPr lang="en-US" sz="2400" dirty="0" smtClean="0">
                <a:solidFill>
                  <a:schemeClr val="tx1">
                    <a:lumMod val="50000"/>
                    <a:lumOff val="50000"/>
                  </a:schemeClr>
                </a:solidFill>
              </a:rPr>
              <a:t>Algebraic Difference Approach (ADA)</a:t>
            </a:r>
          </a:p>
          <a:p>
            <a:pPr lvl="2"/>
            <a:r>
              <a:rPr lang="en-US" sz="2400" dirty="0" smtClean="0">
                <a:solidFill>
                  <a:schemeClr val="tx1">
                    <a:lumMod val="50000"/>
                    <a:lumOff val="50000"/>
                  </a:schemeClr>
                </a:solidFill>
              </a:rPr>
              <a:t>Generalized Algebraic </a:t>
            </a:r>
            <a:r>
              <a:rPr lang="en-US" sz="2400" dirty="0">
                <a:solidFill>
                  <a:schemeClr val="tx1">
                    <a:lumMod val="50000"/>
                    <a:lumOff val="50000"/>
                  </a:schemeClr>
                </a:solidFill>
              </a:rPr>
              <a:t>Difference Approach </a:t>
            </a:r>
            <a:r>
              <a:rPr lang="en-US" sz="2400" dirty="0" smtClean="0">
                <a:solidFill>
                  <a:schemeClr val="tx1">
                    <a:lumMod val="50000"/>
                    <a:lumOff val="50000"/>
                  </a:schemeClr>
                </a:solidFill>
              </a:rPr>
              <a:t>(GADA)</a:t>
            </a:r>
          </a:p>
          <a:p>
            <a:pPr lvl="1"/>
            <a:r>
              <a:rPr lang="en-US" sz="2400" dirty="0" smtClean="0">
                <a:solidFill>
                  <a:schemeClr val="tx1">
                    <a:lumMod val="50000"/>
                    <a:lumOff val="50000"/>
                  </a:schemeClr>
                </a:solidFill>
              </a:rPr>
              <a:t>Mixed-effects models</a:t>
            </a:r>
          </a:p>
          <a:p>
            <a:pPr lvl="1"/>
            <a:endParaRPr lang="en-US" sz="800" dirty="0" smtClean="0"/>
          </a:p>
          <a:p>
            <a:r>
              <a:rPr lang="en-US" dirty="0" smtClean="0">
                <a:solidFill>
                  <a:schemeClr val="bg1"/>
                </a:solidFill>
              </a:rPr>
              <a:t>In this course we will just focus the first </a:t>
            </a:r>
            <a:r>
              <a:rPr lang="en-US" dirty="0">
                <a:solidFill>
                  <a:schemeClr val="bg1"/>
                </a:solidFill>
              </a:rPr>
              <a:t>three </a:t>
            </a:r>
            <a:r>
              <a:rPr lang="en-US" dirty="0" smtClean="0">
                <a:solidFill>
                  <a:schemeClr val="bg1"/>
                </a:solidFill>
              </a:rPr>
              <a:t>methods (information on other methods available at the end of the slides) </a:t>
            </a:r>
          </a:p>
          <a:p>
            <a:pPr lvl="1"/>
            <a:endParaRPr lang="pt-PT" dirty="0"/>
          </a:p>
        </p:txBody>
      </p:sp>
    </p:spTree>
    <p:extLst>
      <p:ext uri="{BB962C8B-B14F-4D97-AF65-F5344CB8AC3E}">
        <p14:creationId xmlns:p14="http://schemas.microsoft.com/office/powerpoint/2010/main" val="1404371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p:cNvSpPr>
            <a:spLocks noGrp="1" noChangeArrowheads="1"/>
          </p:cNvSpPr>
          <p:nvPr>
            <p:ph type="body" idx="1"/>
          </p:nvPr>
        </p:nvSpPr>
        <p:spPr/>
        <p:txBody>
          <a:bodyPr/>
          <a:lstStyle/>
          <a:p>
            <a:pPr>
              <a:lnSpc>
                <a:spcPct val="90000"/>
              </a:lnSpc>
            </a:pPr>
            <a:r>
              <a:rPr lang="pt-PT" b="1" dirty="0" err="1" smtClean="0"/>
              <a:t>The</a:t>
            </a:r>
            <a:r>
              <a:rPr lang="pt-PT" b="1" dirty="0" smtClean="0"/>
              <a:t> </a:t>
            </a:r>
            <a:r>
              <a:rPr lang="pt-PT" b="1" dirty="0" err="1" smtClean="0"/>
              <a:t>parameter</a:t>
            </a:r>
            <a:r>
              <a:rPr lang="pt-PT" b="1" dirty="0" smtClean="0"/>
              <a:t> </a:t>
            </a:r>
            <a:r>
              <a:rPr lang="pt-PT" b="1" dirty="0" err="1"/>
              <a:t>prediction</a:t>
            </a:r>
            <a:r>
              <a:rPr lang="pt-PT" b="1" dirty="0"/>
              <a:t> </a:t>
            </a:r>
            <a:r>
              <a:rPr lang="pt-PT" b="1" dirty="0" err="1" smtClean="0"/>
              <a:t>method</a:t>
            </a:r>
            <a:r>
              <a:rPr lang="pt-PT" b="1" dirty="0" smtClean="0"/>
              <a:t> (</a:t>
            </a:r>
            <a:r>
              <a:rPr lang="pt-PT" b="1" dirty="0" err="1" smtClean="0"/>
              <a:t>hdom</a:t>
            </a:r>
            <a:r>
              <a:rPr lang="pt-PT" b="1" dirty="0" smtClean="0"/>
              <a:t>)</a:t>
            </a:r>
            <a:endParaRPr lang="pt-PT" b="1" dirty="0"/>
          </a:p>
          <a:p>
            <a:pPr>
              <a:lnSpc>
                <a:spcPct val="90000"/>
              </a:lnSpc>
            </a:pPr>
            <a:endParaRPr lang="pt-PT" b="1" dirty="0" smtClean="0"/>
          </a:p>
          <a:p>
            <a:pPr algn="ctr">
              <a:lnSpc>
                <a:spcPct val="90000"/>
              </a:lnSpc>
            </a:pPr>
            <a:endParaRPr lang="pt-PT" sz="800" dirty="0"/>
          </a:p>
        </p:txBody>
      </p:sp>
      <p:sp>
        <p:nvSpPr>
          <p:cNvPr id="5" name="Title 1"/>
          <p:cNvSpPr>
            <a:spLocks noGrp="1"/>
          </p:cNvSpPr>
          <p:nvPr>
            <p:ph type="title"/>
          </p:nvPr>
        </p:nvSpPr>
        <p:spPr>
          <a:xfrm>
            <a:off x="239349" y="274638"/>
            <a:ext cx="11664000" cy="706090"/>
          </a:xfrm>
        </p:spPr>
        <p:txBody>
          <a:bodyPr/>
          <a:lstStyle/>
          <a:p>
            <a:pPr algn="ctr">
              <a:buNone/>
            </a:pPr>
            <a:r>
              <a:rPr lang="en-GB" dirty="0"/>
              <a:t>But how to model the growth of </a:t>
            </a:r>
            <a:r>
              <a:rPr lang="en-GB" dirty="0" smtClean="0"/>
              <a:t>several </a:t>
            </a:r>
            <a:r>
              <a:rPr lang="en-GB" dirty="0"/>
              <a:t>plots?</a:t>
            </a:r>
            <a:endParaRPr lang="pt-PT" dirty="0"/>
          </a:p>
        </p:txBody>
      </p:sp>
      <p:sp>
        <p:nvSpPr>
          <p:cNvPr id="8" name="Rectangle 3"/>
          <p:cNvSpPr txBox="1">
            <a:spLocks noChangeArrowheads="1"/>
          </p:cNvSpPr>
          <p:nvPr/>
        </p:nvSpPr>
        <p:spPr>
          <a:xfrm>
            <a:off x="583771" y="1556792"/>
            <a:ext cx="11328000" cy="4433740"/>
          </a:xfrm>
          <a:prstGeom prst="rect">
            <a:avLst/>
          </a:prstGeom>
        </p:spPr>
        <p:txBody>
          <a:bodyPr vert="horz" lIns="91440" tIns="144000" rIns="360000" bIns="45720" rtlCol="0">
            <a:normAutofit/>
          </a:bodyPr>
          <a:lstStyle>
            <a:lvl1pPr marL="342900" indent="-342900" algn="just" defTabSz="914400" rtl="0" eaLnBrk="1" latinLnBrk="0" hangingPunct="1">
              <a:spcBef>
                <a:spcPts val="1800"/>
              </a:spcBef>
              <a:buClr>
                <a:srgbClr val="008000"/>
              </a:buClr>
              <a:buSzPct val="90000"/>
              <a:buFont typeface="Wingdings" panose="05000000000000000000" pitchFamily="2" charset="2"/>
              <a:buChar char=""/>
              <a:defRPr sz="2400" kern="1200">
                <a:solidFill>
                  <a:schemeClr val="tx1"/>
                </a:solidFill>
                <a:latin typeface="Trebuchet MS" pitchFamily="34" charset="0"/>
                <a:ea typeface="+mn-ea"/>
                <a:cs typeface="+mn-cs"/>
              </a:defRPr>
            </a:lvl1pPr>
            <a:lvl2pPr marL="742950" indent="-285750" algn="just" defTabSz="914400" rtl="0" eaLnBrk="1" latinLnBrk="0" hangingPunct="1">
              <a:spcBef>
                <a:spcPts val="1800"/>
              </a:spcBef>
              <a:buClr>
                <a:srgbClr val="008000"/>
              </a:buClr>
              <a:buFont typeface="Wingdings" panose="05000000000000000000" pitchFamily="2" charset="2"/>
              <a:buChar char=""/>
              <a:defRPr sz="2000" kern="1200">
                <a:solidFill>
                  <a:schemeClr val="tx1"/>
                </a:solidFill>
                <a:latin typeface="Trebuchet MS" pitchFamily="34" charset="0"/>
                <a:ea typeface="+mn-ea"/>
                <a:cs typeface="+mn-cs"/>
              </a:defRPr>
            </a:lvl2pPr>
            <a:lvl3pPr marL="1143000" indent="-228600" algn="l" defTabSz="914400" rtl="0" eaLnBrk="1" latinLnBrk="0" hangingPunct="1">
              <a:spcBef>
                <a:spcPts val="1800"/>
              </a:spcBef>
              <a:buClr>
                <a:srgbClr val="008000"/>
              </a:buClr>
              <a:buFont typeface="Arial" pitchFamily="34" charset="0"/>
              <a:buChar char="•"/>
              <a:defRPr sz="1800" kern="1200">
                <a:solidFill>
                  <a:schemeClr val="tx1"/>
                </a:solidFill>
                <a:latin typeface="Trebuchet MS" pitchFamily="34" charset="0"/>
                <a:ea typeface="+mn-ea"/>
                <a:cs typeface="+mn-cs"/>
              </a:defRPr>
            </a:lvl3pPr>
            <a:lvl4pPr marL="1600200" indent="-228600" algn="l" defTabSz="914400" rtl="0" eaLnBrk="1" latinLnBrk="0" hangingPunct="1">
              <a:spcBef>
                <a:spcPts val="1800"/>
              </a:spcBef>
              <a:buFont typeface="Arial" pitchFamily="34" charset="0"/>
              <a:buChar char="–"/>
              <a:defRPr sz="1600" kern="1200">
                <a:solidFill>
                  <a:schemeClr val="tx1"/>
                </a:solidFill>
                <a:latin typeface="Trebuchet MS" pitchFamily="34" charset="0"/>
                <a:ea typeface="+mn-ea"/>
                <a:cs typeface="+mn-cs"/>
              </a:defRPr>
            </a:lvl4pPr>
            <a:lvl5pPr marL="2057400" indent="-228600" algn="l" defTabSz="914400" rtl="0" eaLnBrk="1" latinLnBrk="0" hangingPunct="1">
              <a:spcBef>
                <a:spcPts val="1800"/>
              </a:spcBef>
              <a:buFont typeface="Arial" pitchFamily="34" charset="0"/>
              <a:buChar char="»"/>
              <a:defRPr sz="16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pt-PT" sz="800" dirty="0" smtClean="0"/>
          </a:p>
          <a:p>
            <a:pPr lvl="1"/>
            <a:r>
              <a:rPr lang="pt-PT" sz="2200" dirty="0" err="1" smtClean="0"/>
              <a:t>This</a:t>
            </a:r>
            <a:r>
              <a:rPr lang="pt-PT" sz="2200" dirty="0" smtClean="0"/>
              <a:t> </a:t>
            </a:r>
            <a:r>
              <a:rPr lang="pt-PT" sz="2200" dirty="0" err="1" smtClean="0"/>
              <a:t>method</a:t>
            </a:r>
            <a:r>
              <a:rPr lang="pt-PT" sz="2200" dirty="0" smtClean="0"/>
              <a:t> can </a:t>
            </a:r>
            <a:r>
              <a:rPr lang="pt-PT" sz="2200" dirty="0" err="1" smtClean="0"/>
              <a:t>only</a:t>
            </a:r>
            <a:r>
              <a:rPr lang="pt-PT" sz="2200" dirty="0" smtClean="0"/>
              <a:t> </a:t>
            </a:r>
            <a:r>
              <a:rPr lang="pt-PT" sz="2200" dirty="0" err="1" smtClean="0"/>
              <a:t>be</a:t>
            </a:r>
            <a:r>
              <a:rPr lang="pt-PT" sz="2200" dirty="0" smtClean="0"/>
              <a:t> </a:t>
            </a:r>
            <a:r>
              <a:rPr lang="pt-PT" sz="2200" dirty="0" err="1" smtClean="0"/>
              <a:t>used</a:t>
            </a:r>
            <a:r>
              <a:rPr lang="pt-PT" sz="2200" dirty="0" smtClean="0"/>
              <a:t> </a:t>
            </a:r>
            <a:r>
              <a:rPr lang="pt-PT" sz="2200" dirty="0" err="1" smtClean="0"/>
              <a:t>when</a:t>
            </a:r>
            <a:r>
              <a:rPr lang="pt-PT" sz="2200" dirty="0" smtClean="0"/>
              <a:t> </a:t>
            </a:r>
            <a:r>
              <a:rPr lang="pt-PT" sz="2200" dirty="0" err="1" smtClean="0"/>
              <a:t>there</a:t>
            </a:r>
            <a:r>
              <a:rPr lang="pt-PT" sz="2200" dirty="0" smtClean="0"/>
              <a:t> </a:t>
            </a:r>
            <a:r>
              <a:rPr lang="pt-PT" sz="2200" dirty="0" err="1" smtClean="0"/>
              <a:t>is</a:t>
            </a:r>
            <a:r>
              <a:rPr lang="pt-PT" sz="2200" dirty="0" smtClean="0"/>
              <a:t> a set </a:t>
            </a:r>
            <a:r>
              <a:rPr lang="pt-PT" sz="2200" dirty="0" err="1" smtClean="0"/>
              <a:t>of</a:t>
            </a:r>
            <a:r>
              <a:rPr lang="pt-PT" sz="2200" dirty="0" smtClean="0"/>
              <a:t> </a:t>
            </a:r>
            <a:r>
              <a:rPr lang="pt-PT" sz="2200" dirty="0" err="1" smtClean="0"/>
              <a:t>long</a:t>
            </a:r>
            <a:r>
              <a:rPr lang="pt-PT" sz="2200" dirty="0" smtClean="0"/>
              <a:t> </a:t>
            </a:r>
            <a:r>
              <a:rPr lang="pt-PT" sz="2200" dirty="0" err="1" smtClean="0"/>
              <a:t>term</a:t>
            </a:r>
            <a:r>
              <a:rPr lang="pt-PT" sz="2200" dirty="0" smtClean="0"/>
              <a:t> </a:t>
            </a:r>
            <a:r>
              <a:rPr lang="pt-PT" sz="2200" dirty="0" err="1" smtClean="0"/>
              <a:t>growth</a:t>
            </a:r>
            <a:r>
              <a:rPr lang="pt-PT" sz="2200" dirty="0" smtClean="0"/>
              <a:t> series</a:t>
            </a:r>
          </a:p>
          <a:p>
            <a:pPr lvl="1"/>
            <a:r>
              <a:rPr lang="pt-PT" sz="2200" dirty="0" err="1" smtClean="0"/>
              <a:t>Therefore</a:t>
            </a:r>
            <a:r>
              <a:rPr lang="pt-PT" sz="2200" dirty="0" smtClean="0"/>
              <a:t> </a:t>
            </a:r>
            <a:r>
              <a:rPr lang="pt-PT" sz="2200" dirty="0" err="1" smtClean="0"/>
              <a:t>it</a:t>
            </a:r>
            <a:r>
              <a:rPr lang="pt-PT" sz="2200" dirty="0" smtClean="0"/>
              <a:t> </a:t>
            </a:r>
            <a:r>
              <a:rPr lang="pt-PT" sz="2200" dirty="0" err="1" smtClean="0"/>
              <a:t>has</a:t>
            </a:r>
            <a:r>
              <a:rPr lang="pt-PT" sz="2200" dirty="0" smtClean="0"/>
              <a:t> </a:t>
            </a:r>
            <a:r>
              <a:rPr lang="pt-PT" sz="2200" dirty="0" err="1" smtClean="0"/>
              <a:t>been</a:t>
            </a:r>
            <a:r>
              <a:rPr lang="pt-PT" sz="2200" dirty="0" smtClean="0"/>
              <a:t> </a:t>
            </a:r>
            <a:r>
              <a:rPr lang="pt-PT" sz="2200" dirty="0" err="1" smtClean="0">
                <a:solidFill>
                  <a:srgbClr val="008000"/>
                </a:solidFill>
              </a:rPr>
              <a:t>essentially</a:t>
            </a:r>
            <a:r>
              <a:rPr lang="pt-PT" sz="2200" dirty="0" smtClean="0"/>
              <a:t> </a:t>
            </a:r>
            <a:r>
              <a:rPr lang="pt-PT" sz="2200" dirty="0" err="1" smtClean="0"/>
              <a:t>applied</a:t>
            </a:r>
            <a:r>
              <a:rPr lang="pt-PT" sz="2200" dirty="0" smtClean="0"/>
              <a:t> </a:t>
            </a:r>
            <a:r>
              <a:rPr lang="pt-PT" sz="2200" dirty="0" err="1" smtClean="0"/>
              <a:t>with</a:t>
            </a:r>
            <a:r>
              <a:rPr lang="pt-PT" sz="2200" dirty="0" smtClean="0"/>
              <a:t> </a:t>
            </a:r>
            <a:r>
              <a:rPr lang="pt-PT" sz="2200" dirty="0" err="1" smtClean="0">
                <a:solidFill>
                  <a:srgbClr val="008000"/>
                </a:solidFill>
              </a:rPr>
              <a:t>stem</a:t>
            </a:r>
            <a:r>
              <a:rPr lang="pt-PT" sz="2200" dirty="0" smtClean="0">
                <a:solidFill>
                  <a:srgbClr val="008000"/>
                </a:solidFill>
              </a:rPr>
              <a:t> </a:t>
            </a:r>
            <a:r>
              <a:rPr lang="pt-PT" sz="2200" dirty="0" err="1" smtClean="0">
                <a:solidFill>
                  <a:srgbClr val="008000"/>
                </a:solidFill>
              </a:rPr>
              <a:t>analysis</a:t>
            </a:r>
            <a:r>
              <a:rPr lang="pt-PT" sz="2200" dirty="0" smtClean="0">
                <a:solidFill>
                  <a:srgbClr val="008000"/>
                </a:solidFill>
              </a:rPr>
              <a:t> data </a:t>
            </a:r>
            <a:r>
              <a:rPr lang="pt-PT" sz="2200" dirty="0" smtClean="0">
                <a:solidFill>
                  <a:schemeClr val="bg1">
                    <a:lumMod val="50000"/>
                  </a:schemeClr>
                </a:solidFill>
              </a:rPr>
              <a:t>(</a:t>
            </a:r>
            <a:r>
              <a:rPr lang="pt-PT" sz="2200" dirty="0" err="1" smtClean="0">
                <a:solidFill>
                  <a:schemeClr val="bg1">
                    <a:lumMod val="50000"/>
                  </a:schemeClr>
                </a:solidFill>
              </a:rPr>
              <a:t>or</a:t>
            </a:r>
            <a:r>
              <a:rPr lang="pt-PT" sz="2200" dirty="0" smtClean="0">
                <a:solidFill>
                  <a:schemeClr val="bg1">
                    <a:lumMod val="50000"/>
                  </a:schemeClr>
                </a:solidFill>
              </a:rPr>
              <a:t> to </a:t>
            </a:r>
            <a:r>
              <a:rPr lang="pt-PT" sz="2200" dirty="0" err="1" smtClean="0">
                <a:solidFill>
                  <a:schemeClr val="bg1">
                    <a:lumMod val="50000"/>
                  </a:schemeClr>
                </a:solidFill>
              </a:rPr>
              <a:t>interval</a:t>
            </a:r>
            <a:r>
              <a:rPr lang="pt-PT" sz="2200" dirty="0" smtClean="0">
                <a:solidFill>
                  <a:schemeClr val="bg1">
                    <a:lumMod val="50000"/>
                  </a:schemeClr>
                </a:solidFill>
              </a:rPr>
              <a:t>/permanente </a:t>
            </a:r>
            <a:r>
              <a:rPr lang="pt-PT" sz="2200" dirty="0" err="1" smtClean="0">
                <a:solidFill>
                  <a:schemeClr val="bg1">
                    <a:lumMod val="50000"/>
                  </a:schemeClr>
                </a:solidFill>
              </a:rPr>
              <a:t>plots</a:t>
            </a:r>
            <a:r>
              <a:rPr lang="pt-PT" sz="2200" dirty="0" smtClean="0">
                <a:solidFill>
                  <a:schemeClr val="bg1">
                    <a:lumMod val="50000"/>
                  </a:schemeClr>
                </a:solidFill>
              </a:rPr>
              <a:t>)</a:t>
            </a:r>
          </a:p>
          <a:p>
            <a:pPr lvl="1"/>
            <a:r>
              <a:rPr lang="en-US" sz="2200" dirty="0" smtClean="0"/>
              <a:t>It is equivalent to modelling a family of curves by </a:t>
            </a:r>
            <a:r>
              <a:rPr lang="en-US" sz="2200" dirty="0" smtClean="0">
                <a:solidFill>
                  <a:srgbClr val="009900"/>
                </a:solidFill>
              </a:rPr>
              <a:t>expressing the parameters as a function of stand/site variables</a:t>
            </a:r>
            <a:endParaRPr lang="pt-PT" sz="2200" dirty="0">
              <a:solidFill>
                <a:srgbClr val="009900"/>
              </a:solidFill>
            </a:endParaRPr>
          </a:p>
        </p:txBody>
      </p:sp>
    </p:spTree>
    <p:extLst>
      <p:ext uri="{BB962C8B-B14F-4D97-AF65-F5344CB8AC3E}">
        <p14:creationId xmlns:p14="http://schemas.microsoft.com/office/powerpoint/2010/main" val="296759711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p:cNvSpPr>
            <a:spLocks noGrp="1" noChangeArrowheads="1"/>
          </p:cNvSpPr>
          <p:nvPr>
            <p:ph type="body" idx="1"/>
          </p:nvPr>
        </p:nvSpPr>
        <p:spPr/>
        <p:txBody>
          <a:bodyPr/>
          <a:lstStyle/>
          <a:p>
            <a:pPr>
              <a:lnSpc>
                <a:spcPct val="90000"/>
              </a:lnSpc>
            </a:pPr>
            <a:r>
              <a:rPr lang="pt-PT" b="1" dirty="0" err="1" smtClean="0"/>
              <a:t>The</a:t>
            </a:r>
            <a:r>
              <a:rPr lang="pt-PT" b="1" dirty="0" smtClean="0"/>
              <a:t> </a:t>
            </a:r>
            <a:r>
              <a:rPr lang="pt-PT" b="1" dirty="0" err="1" smtClean="0"/>
              <a:t>parameter</a:t>
            </a:r>
            <a:r>
              <a:rPr lang="pt-PT" b="1" dirty="0" smtClean="0"/>
              <a:t> </a:t>
            </a:r>
            <a:r>
              <a:rPr lang="pt-PT" b="1" dirty="0" err="1"/>
              <a:t>prediction</a:t>
            </a:r>
            <a:r>
              <a:rPr lang="pt-PT" b="1" dirty="0"/>
              <a:t> </a:t>
            </a:r>
            <a:r>
              <a:rPr lang="pt-PT" b="1" dirty="0" err="1" smtClean="0"/>
              <a:t>method</a:t>
            </a:r>
            <a:r>
              <a:rPr lang="pt-PT" b="1" dirty="0" smtClean="0"/>
              <a:t> (</a:t>
            </a:r>
            <a:r>
              <a:rPr lang="pt-PT" b="1" dirty="0" err="1"/>
              <a:t>hdom</a:t>
            </a:r>
            <a:r>
              <a:rPr lang="pt-PT" b="1" dirty="0"/>
              <a:t>)</a:t>
            </a:r>
          </a:p>
          <a:p>
            <a:pPr>
              <a:lnSpc>
                <a:spcPct val="90000"/>
              </a:lnSpc>
            </a:pPr>
            <a:endParaRPr lang="pt-PT" b="1" dirty="0"/>
          </a:p>
          <a:p>
            <a:pPr>
              <a:lnSpc>
                <a:spcPct val="90000"/>
              </a:lnSpc>
            </a:pPr>
            <a:endParaRPr lang="pt-PT" b="1" dirty="0" smtClean="0"/>
          </a:p>
          <a:p>
            <a:pPr algn="ctr">
              <a:lnSpc>
                <a:spcPct val="90000"/>
              </a:lnSpc>
            </a:pPr>
            <a:endParaRPr lang="pt-PT" sz="800" dirty="0"/>
          </a:p>
        </p:txBody>
      </p:sp>
      <p:sp>
        <p:nvSpPr>
          <p:cNvPr id="5" name="Title 1"/>
          <p:cNvSpPr>
            <a:spLocks noGrp="1"/>
          </p:cNvSpPr>
          <p:nvPr>
            <p:ph type="title"/>
          </p:nvPr>
        </p:nvSpPr>
        <p:spPr>
          <a:xfrm>
            <a:off x="239349" y="274638"/>
            <a:ext cx="11664000" cy="706090"/>
          </a:xfrm>
        </p:spPr>
        <p:txBody>
          <a:bodyPr/>
          <a:lstStyle/>
          <a:p>
            <a:pPr algn="ctr">
              <a:buNone/>
            </a:pPr>
            <a:r>
              <a:rPr lang="en-GB" dirty="0"/>
              <a:t>But how to model the growth of </a:t>
            </a:r>
            <a:r>
              <a:rPr lang="en-GB" dirty="0" smtClean="0"/>
              <a:t>several </a:t>
            </a:r>
            <a:r>
              <a:rPr lang="en-GB" dirty="0"/>
              <a:t>plots?</a:t>
            </a:r>
            <a:endParaRPr lang="pt-PT" dirty="0"/>
          </a:p>
        </p:txBody>
      </p:sp>
      <p:sp>
        <p:nvSpPr>
          <p:cNvPr id="6" name="Rectangle 3"/>
          <p:cNvSpPr txBox="1">
            <a:spLocks noChangeArrowheads="1"/>
          </p:cNvSpPr>
          <p:nvPr/>
        </p:nvSpPr>
        <p:spPr>
          <a:xfrm>
            <a:off x="431371" y="1916833"/>
            <a:ext cx="11328000" cy="5472607"/>
          </a:xfrm>
          <a:prstGeom prst="rect">
            <a:avLst/>
          </a:prstGeom>
        </p:spPr>
        <p:txBody>
          <a:bodyPr vert="horz" lIns="91440" tIns="144000" rIns="360000" bIns="45720" rtlCol="0">
            <a:normAutofit/>
          </a:bodyPr>
          <a:lstStyle>
            <a:lvl1pPr marL="342900" indent="-342900" algn="just" defTabSz="914400" rtl="0" eaLnBrk="1" latinLnBrk="0" hangingPunct="1">
              <a:spcBef>
                <a:spcPts val="1800"/>
              </a:spcBef>
              <a:buClr>
                <a:srgbClr val="008000"/>
              </a:buClr>
              <a:buSzPct val="90000"/>
              <a:buFont typeface="Wingdings" panose="05000000000000000000" pitchFamily="2" charset="2"/>
              <a:buChar char=""/>
              <a:defRPr sz="2400" kern="1200">
                <a:solidFill>
                  <a:schemeClr val="tx1"/>
                </a:solidFill>
                <a:latin typeface="Trebuchet MS" pitchFamily="34" charset="0"/>
                <a:ea typeface="+mn-ea"/>
                <a:cs typeface="+mn-cs"/>
              </a:defRPr>
            </a:lvl1pPr>
            <a:lvl2pPr marL="742950" indent="-285750" algn="just" defTabSz="914400" rtl="0" eaLnBrk="1" latinLnBrk="0" hangingPunct="1">
              <a:spcBef>
                <a:spcPts val="1800"/>
              </a:spcBef>
              <a:buClr>
                <a:srgbClr val="008000"/>
              </a:buClr>
              <a:buFont typeface="Wingdings" panose="05000000000000000000" pitchFamily="2" charset="2"/>
              <a:buChar char=""/>
              <a:defRPr sz="2000" kern="1200">
                <a:solidFill>
                  <a:schemeClr val="tx1"/>
                </a:solidFill>
                <a:latin typeface="Trebuchet MS" pitchFamily="34" charset="0"/>
                <a:ea typeface="+mn-ea"/>
                <a:cs typeface="+mn-cs"/>
              </a:defRPr>
            </a:lvl2pPr>
            <a:lvl3pPr marL="1143000" indent="-228600" algn="l" defTabSz="914400" rtl="0" eaLnBrk="1" latinLnBrk="0" hangingPunct="1">
              <a:spcBef>
                <a:spcPts val="1800"/>
              </a:spcBef>
              <a:buClr>
                <a:srgbClr val="008000"/>
              </a:buClr>
              <a:buFont typeface="Arial" pitchFamily="34" charset="0"/>
              <a:buChar char="•"/>
              <a:defRPr sz="1800" kern="1200">
                <a:solidFill>
                  <a:schemeClr val="tx1"/>
                </a:solidFill>
                <a:latin typeface="Trebuchet MS" pitchFamily="34" charset="0"/>
                <a:ea typeface="+mn-ea"/>
                <a:cs typeface="+mn-cs"/>
              </a:defRPr>
            </a:lvl3pPr>
            <a:lvl4pPr marL="1600200" indent="-228600" algn="l" defTabSz="914400" rtl="0" eaLnBrk="1" latinLnBrk="0" hangingPunct="1">
              <a:spcBef>
                <a:spcPts val="1800"/>
              </a:spcBef>
              <a:buFont typeface="Arial" pitchFamily="34" charset="0"/>
              <a:buChar char="–"/>
              <a:defRPr sz="1600" kern="1200">
                <a:solidFill>
                  <a:schemeClr val="tx1"/>
                </a:solidFill>
                <a:latin typeface="Trebuchet MS" pitchFamily="34" charset="0"/>
                <a:ea typeface="+mn-ea"/>
                <a:cs typeface="+mn-cs"/>
              </a:defRPr>
            </a:lvl4pPr>
            <a:lvl5pPr marL="2057400" indent="-228600" algn="l" defTabSz="914400" rtl="0" eaLnBrk="1" latinLnBrk="0" hangingPunct="1">
              <a:spcBef>
                <a:spcPts val="1800"/>
              </a:spcBef>
              <a:buFont typeface="Arial" pitchFamily="34" charset="0"/>
              <a:buChar char="»"/>
              <a:defRPr sz="16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pt-PT" dirty="0" err="1" smtClean="0"/>
              <a:t>It</a:t>
            </a:r>
            <a:r>
              <a:rPr lang="pt-PT" dirty="0" smtClean="0"/>
              <a:t> </a:t>
            </a:r>
            <a:r>
              <a:rPr lang="pt-PT" dirty="0" err="1" smtClean="0"/>
              <a:t>was</a:t>
            </a:r>
            <a:r>
              <a:rPr lang="pt-PT" dirty="0" smtClean="0"/>
              <a:t> </a:t>
            </a:r>
            <a:r>
              <a:rPr lang="pt-PT" dirty="0" err="1" smtClean="0"/>
              <a:t>developed</a:t>
            </a:r>
            <a:r>
              <a:rPr lang="pt-PT" dirty="0" smtClean="0"/>
              <a:t> </a:t>
            </a:r>
            <a:r>
              <a:rPr lang="pt-PT" dirty="0" err="1" smtClean="0"/>
              <a:t>on</a:t>
            </a:r>
            <a:r>
              <a:rPr lang="pt-PT" dirty="0" smtClean="0"/>
              <a:t> </a:t>
            </a:r>
            <a:r>
              <a:rPr lang="pt-PT" dirty="0" err="1" smtClean="0"/>
              <a:t>purpose</a:t>
            </a:r>
            <a:r>
              <a:rPr lang="pt-PT" dirty="0" smtClean="0"/>
              <a:t> to </a:t>
            </a:r>
            <a:r>
              <a:rPr lang="pt-PT" dirty="0" err="1" smtClean="0"/>
              <a:t>obtain</a:t>
            </a:r>
            <a:r>
              <a:rPr lang="pt-PT" dirty="0" smtClean="0"/>
              <a:t> </a:t>
            </a:r>
            <a:r>
              <a:rPr lang="pt-PT" dirty="0" err="1" smtClean="0"/>
              <a:t>polymorphic</a:t>
            </a:r>
            <a:r>
              <a:rPr lang="pt-PT" dirty="0" smtClean="0"/>
              <a:t> site </a:t>
            </a:r>
            <a:r>
              <a:rPr lang="pt-PT" dirty="0" err="1" smtClean="0"/>
              <a:t>index</a:t>
            </a:r>
            <a:r>
              <a:rPr lang="pt-PT" dirty="0" smtClean="0"/>
              <a:t> curves</a:t>
            </a:r>
          </a:p>
          <a:p>
            <a:pPr lvl="1"/>
            <a:r>
              <a:rPr lang="pt-PT" dirty="0" err="1" smtClean="0"/>
              <a:t>It</a:t>
            </a:r>
            <a:r>
              <a:rPr lang="pt-PT" dirty="0" smtClean="0"/>
              <a:t> </a:t>
            </a:r>
            <a:r>
              <a:rPr lang="pt-PT" dirty="0" err="1" smtClean="0"/>
              <a:t>implies</a:t>
            </a:r>
            <a:r>
              <a:rPr lang="pt-PT" dirty="0" smtClean="0"/>
              <a:t> 4 </a:t>
            </a:r>
            <a:r>
              <a:rPr lang="pt-PT" dirty="0" err="1" smtClean="0"/>
              <a:t>stages</a:t>
            </a:r>
            <a:r>
              <a:rPr lang="pt-PT" dirty="0" smtClean="0"/>
              <a:t>:</a:t>
            </a:r>
            <a:endParaRPr lang="en-US" dirty="0" smtClean="0"/>
          </a:p>
          <a:p>
            <a:pPr lvl="2"/>
            <a:r>
              <a:rPr lang="pt-PT" dirty="0" err="1" smtClean="0"/>
              <a:t>Calculate</a:t>
            </a:r>
            <a:r>
              <a:rPr lang="pt-PT" dirty="0" smtClean="0"/>
              <a:t> S for </a:t>
            </a:r>
            <a:r>
              <a:rPr lang="pt-PT" dirty="0" err="1" smtClean="0"/>
              <a:t>each</a:t>
            </a:r>
            <a:r>
              <a:rPr lang="pt-PT" dirty="0" smtClean="0"/>
              <a:t> </a:t>
            </a:r>
            <a:r>
              <a:rPr lang="pt-PT" dirty="0" err="1" smtClean="0"/>
              <a:t>tree</a:t>
            </a:r>
            <a:r>
              <a:rPr lang="pt-PT" dirty="0" smtClean="0"/>
              <a:t>/</a:t>
            </a:r>
            <a:r>
              <a:rPr lang="pt-PT" dirty="0" err="1" smtClean="0"/>
              <a:t>plot</a:t>
            </a:r>
            <a:r>
              <a:rPr lang="pt-PT" dirty="0" smtClean="0"/>
              <a:t> (</a:t>
            </a:r>
            <a:r>
              <a:rPr lang="pt-PT" dirty="0" err="1" smtClean="0">
                <a:solidFill>
                  <a:srgbClr val="008000"/>
                </a:solidFill>
              </a:rPr>
              <a:t>interpolation</a:t>
            </a:r>
            <a:r>
              <a:rPr lang="pt-PT" dirty="0" smtClean="0"/>
              <a:t>) o</a:t>
            </a:r>
            <a:r>
              <a:rPr lang="en-US" dirty="0" smtClean="0"/>
              <a:t>r determine S by fitting a linear or nonlinear height/age function to the data on a tree-by-tree (stem analysis data) or plot by plot (</a:t>
            </a:r>
            <a:r>
              <a:rPr lang="en-US" dirty="0" err="1" smtClean="0"/>
              <a:t>remeasurement</a:t>
            </a:r>
            <a:r>
              <a:rPr lang="en-US" dirty="0" smtClean="0"/>
              <a:t> data) basis</a:t>
            </a:r>
            <a:endParaRPr lang="pt-PT" dirty="0" smtClean="0">
              <a:solidFill>
                <a:srgbClr val="FF3300"/>
              </a:solidFill>
            </a:endParaRPr>
          </a:p>
          <a:p>
            <a:pPr lvl="2"/>
            <a:r>
              <a:rPr lang="en-US" dirty="0" smtClean="0"/>
              <a:t>Using each fitted curve to assign a site index value to each tree or plot (try error)</a:t>
            </a:r>
            <a:endParaRPr lang="pt-PT" dirty="0" smtClean="0">
              <a:solidFill>
                <a:srgbClr val="FF3300"/>
              </a:solidFill>
            </a:endParaRPr>
          </a:p>
          <a:p>
            <a:pPr lvl="2"/>
            <a:r>
              <a:rPr lang="pt-PT" dirty="0" err="1" smtClean="0"/>
              <a:t>Establish</a:t>
            </a:r>
            <a:r>
              <a:rPr lang="pt-PT" dirty="0" smtClean="0"/>
              <a:t> </a:t>
            </a:r>
            <a:r>
              <a:rPr lang="pt-PT" dirty="0" err="1" smtClean="0"/>
              <a:t>the</a:t>
            </a:r>
            <a:r>
              <a:rPr lang="pt-PT" dirty="0" smtClean="0"/>
              <a:t> </a:t>
            </a:r>
            <a:r>
              <a:rPr lang="pt-PT" dirty="0" err="1" smtClean="0"/>
              <a:t>relationship</a:t>
            </a:r>
            <a:r>
              <a:rPr lang="pt-PT" dirty="0" smtClean="0"/>
              <a:t> </a:t>
            </a:r>
            <a:r>
              <a:rPr lang="pt-PT" dirty="0" err="1" smtClean="0"/>
              <a:t>between</a:t>
            </a:r>
            <a:r>
              <a:rPr lang="pt-PT" dirty="0" smtClean="0"/>
              <a:t> </a:t>
            </a:r>
            <a:r>
              <a:rPr lang="pt-PT" dirty="0" err="1" smtClean="0"/>
              <a:t>the</a:t>
            </a:r>
            <a:r>
              <a:rPr lang="pt-PT" dirty="0" smtClean="0"/>
              <a:t> </a:t>
            </a:r>
            <a:r>
              <a:rPr lang="pt-PT" dirty="0" err="1" smtClean="0"/>
              <a:t>parameters</a:t>
            </a:r>
            <a:r>
              <a:rPr lang="pt-PT" dirty="0" smtClean="0"/>
              <a:t> </a:t>
            </a:r>
            <a:r>
              <a:rPr lang="pt-PT" dirty="0" err="1" smtClean="0"/>
              <a:t>obtained</a:t>
            </a:r>
            <a:r>
              <a:rPr lang="pt-PT" dirty="0" smtClean="0"/>
              <a:t> for </a:t>
            </a:r>
            <a:r>
              <a:rPr lang="pt-PT" dirty="0" err="1" smtClean="0"/>
              <a:t>each</a:t>
            </a:r>
            <a:r>
              <a:rPr lang="pt-PT" dirty="0" smtClean="0"/>
              <a:t> </a:t>
            </a:r>
            <a:r>
              <a:rPr lang="pt-PT" dirty="0" err="1" smtClean="0"/>
              <a:t>tree</a:t>
            </a:r>
            <a:r>
              <a:rPr lang="pt-PT" dirty="0" smtClean="0"/>
              <a:t>/</a:t>
            </a:r>
            <a:r>
              <a:rPr lang="pt-PT" dirty="0" err="1" smtClean="0"/>
              <a:t>plot</a:t>
            </a:r>
            <a:r>
              <a:rPr lang="pt-PT" dirty="0" smtClean="0"/>
              <a:t> </a:t>
            </a:r>
            <a:r>
              <a:rPr lang="pt-PT" dirty="0" err="1" smtClean="0"/>
              <a:t>and</a:t>
            </a:r>
            <a:r>
              <a:rPr lang="pt-PT" dirty="0" smtClean="0"/>
              <a:t> </a:t>
            </a:r>
            <a:r>
              <a:rPr lang="pt-PT" dirty="0" err="1" smtClean="0"/>
              <a:t>the</a:t>
            </a:r>
            <a:r>
              <a:rPr lang="pt-PT" dirty="0" smtClean="0"/>
              <a:t> </a:t>
            </a:r>
            <a:r>
              <a:rPr lang="pt-PT" dirty="0" err="1" smtClean="0"/>
              <a:t>respective</a:t>
            </a:r>
            <a:r>
              <a:rPr lang="pt-PT" dirty="0" smtClean="0"/>
              <a:t> S, (i.e. </a:t>
            </a:r>
            <a:r>
              <a:rPr lang="pt-PT" dirty="0" err="1" smtClean="0">
                <a:solidFill>
                  <a:srgbClr val="008000"/>
                </a:solidFill>
              </a:rPr>
              <a:t>study</a:t>
            </a:r>
            <a:r>
              <a:rPr lang="pt-PT" dirty="0" smtClean="0">
                <a:solidFill>
                  <a:srgbClr val="008000"/>
                </a:solidFill>
              </a:rPr>
              <a:t> </a:t>
            </a:r>
            <a:r>
              <a:rPr lang="pt-PT" dirty="0" err="1" smtClean="0">
                <a:solidFill>
                  <a:srgbClr val="008000"/>
                </a:solidFill>
              </a:rPr>
              <a:t>the</a:t>
            </a:r>
            <a:r>
              <a:rPr lang="pt-PT" dirty="0" smtClean="0">
                <a:solidFill>
                  <a:srgbClr val="008000"/>
                </a:solidFill>
              </a:rPr>
              <a:t> </a:t>
            </a:r>
            <a:r>
              <a:rPr lang="pt-PT" dirty="0" err="1" smtClean="0">
                <a:solidFill>
                  <a:srgbClr val="008000"/>
                </a:solidFill>
              </a:rPr>
              <a:t>relationship</a:t>
            </a:r>
            <a:r>
              <a:rPr lang="pt-PT" dirty="0" smtClean="0">
                <a:solidFill>
                  <a:srgbClr val="008000"/>
                </a:solidFill>
              </a:rPr>
              <a:t>, </a:t>
            </a:r>
            <a:r>
              <a:rPr lang="pt-PT" dirty="0" err="1" smtClean="0">
                <a:solidFill>
                  <a:srgbClr val="008000"/>
                </a:solidFill>
              </a:rPr>
              <a:t>if</a:t>
            </a:r>
            <a:r>
              <a:rPr lang="pt-PT" dirty="0" smtClean="0">
                <a:solidFill>
                  <a:srgbClr val="008000"/>
                </a:solidFill>
              </a:rPr>
              <a:t> linear: </a:t>
            </a:r>
            <a:r>
              <a:rPr lang="pt-PT" dirty="0" err="1" smtClean="0">
                <a:solidFill>
                  <a:srgbClr val="008000"/>
                </a:solidFill>
              </a:rPr>
              <a:t>parameter</a:t>
            </a:r>
            <a:r>
              <a:rPr lang="pt-PT" dirty="0" smtClean="0">
                <a:solidFill>
                  <a:srgbClr val="008000"/>
                </a:solidFill>
              </a:rPr>
              <a:t>= a0 + a1 S</a:t>
            </a:r>
            <a:r>
              <a:rPr lang="pt-PT" dirty="0" smtClean="0"/>
              <a:t>)</a:t>
            </a:r>
          </a:p>
          <a:p>
            <a:pPr lvl="2"/>
            <a:r>
              <a:rPr lang="en-US" dirty="0" smtClean="0"/>
              <a:t>Fit the final model with some parameter(s) expressed as a function of S</a:t>
            </a:r>
            <a:endParaRPr lang="pt-PT" dirty="0"/>
          </a:p>
        </p:txBody>
      </p:sp>
    </p:spTree>
    <p:extLst>
      <p:ext uri="{BB962C8B-B14F-4D97-AF65-F5344CB8AC3E}">
        <p14:creationId xmlns:p14="http://schemas.microsoft.com/office/powerpoint/2010/main" val="74860661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p:cNvSpPr>
            <a:spLocks noGrp="1" noChangeArrowheads="1"/>
          </p:cNvSpPr>
          <p:nvPr>
            <p:ph type="body" idx="1"/>
          </p:nvPr>
        </p:nvSpPr>
        <p:spPr/>
        <p:txBody>
          <a:bodyPr/>
          <a:lstStyle/>
          <a:p>
            <a:pPr>
              <a:lnSpc>
                <a:spcPct val="90000"/>
              </a:lnSpc>
            </a:pPr>
            <a:r>
              <a:rPr lang="pt-PT" b="1" dirty="0" err="1" smtClean="0"/>
              <a:t>The</a:t>
            </a:r>
            <a:r>
              <a:rPr lang="pt-PT" b="1" dirty="0" smtClean="0"/>
              <a:t> </a:t>
            </a:r>
            <a:r>
              <a:rPr lang="pt-PT" b="1" dirty="0" err="1" smtClean="0"/>
              <a:t>parameter</a:t>
            </a:r>
            <a:r>
              <a:rPr lang="pt-PT" b="1" dirty="0" smtClean="0"/>
              <a:t> </a:t>
            </a:r>
            <a:r>
              <a:rPr lang="pt-PT" b="1" dirty="0" err="1"/>
              <a:t>prediction</a:t>
            </a:r>
            <a:r>
              <a:rPr lang="pt-PT" b="1" dirty="0"/>
              <a:t> </a:t>
            </a:r>
            <a:r>
              <a:rPr lang="pt-PT" b="1" dirty="0" err="1" smtClean="0"/>
              <a:t>method</a:t>
            </a:r>
            <a:r>
              <a:rPr lang="pt-PT" b="1" dirty="0" smtClean="0"/>
              <a:t> </a:t>
            </a:r>
            <a:r>
              <a:rPr lang="pt-PT" b="1" dirty="0"/>
              <a:t>(</a:t>
            </a:r>
            <a:r>
              <a:rPr lang="pt-PT" b="1" dirty="0" err="1"/>
              <a:t>hdom</a:t>
            </a:r>
            <a:r>
              <a:rPr lang="pt-PT" b="1" dirty="0"/>
              <a:t>)</a:t>
            </a:r>
          </a:p>
          <a:p>
            <a:pPr>
              <a:lnSpc>
                <a:spcPct val="90000"/>
              </a:lnSpc>
            </a:pPr>
            <a:endParaRPr lang="pt-PT" b="1" dirty="0"/>
          </a:p>
          <a:p>
            <a:pPr>
              <a:lnSpc>
                <a:spcPct val="90000"/>
              </a:lnSpc>
            </a:pPr>
            <a:endParaRPr lang="pt-PT" b="1" dirty="0" smtClean="0"/>
          </a:p>
          <a:p>
            <a:pPr algn="ctr">
              <a:lnSpc>
                <a:spcPct val="90000"/>
              </a:lnSpc>
            </a:pPr>
            <a:endParaRPr lang="pt-PT" sz="800" dirty="0"/>
          </a:p>
        </p:txBody>
      </p:sp>
      <p:sp>
        <p:nvSpPr>
          <p:cNvPr id="5" name="Title 1"/>
          <p:cNvSpPr>
            <a:spLocks noGrp="1"/>
          </p:cNvSpPr>
          <p:nvPr>
            <p:ph type="title"/>
          </p:nvPr>
        </p:nvSpPr>
        <p:spPr>
          <a:xfrm>
            <a:off x="239349" y="274638"/>
            <a:ext cx="11664000" cy="706090"/>
          </a:xfrm>
        </p:spPr>
        <p:txBody>
          <a:bodyPr/>
          <a:lstStyle/>
          <a:p>
            <a:pPr algn="ctr">
              <a:buNone/>
            </a:pPr>
            <a:r>
              <a:rPr lang="en-GB" dirty="0"/>
              <a:t>But how to model the growth of </a:t>
            </a:r>
            <a:r>
              <a:rPr lang="en-GB" dirty="0" smtClean="0"/>
              <a:t>several </a:t>
            </a:r>
            <a:r>
              <a:rPr lang="en-GB" dirty="0"/>
              <a:t>plots?</a:t>
            </a:r>
            <a:endParaRPr lang="pt-PT" dirty="0"/>
          </a:p>
        </p:txBody>
      </p:sp>
      <p:sp>
        <p:nvSpPr>
          <p:cNvPr id="7" name="Rectangle 3"/>
          <p:cNvSpPr txBox="1">
            <a:spLocks noChangeArrowheads="1"/>
          </p:cNvSpPr>
          <p:nvPr/>
        </p:nvSpPr>
        <p:spPr>
          <a:xfrm>
            <a:off x="431371" y="1902261"/>
            <a:ext cx="11328000" cy="4929411"/>
          </a:xfrm>
          <a:prstGeom prst="rect">
            <a:avLst/>
          </a:prstGeom>
        </p:spPr>
        <p:txBody>
          <a:bodyPr vert="horz" lIns="91440" tIns="144000" rIns="360000" bIns="45720" rtlCol="0">
            <a:normAutofit/>
          </a:bodyPr>
          <a:lstStyle>
            <a:lvl1pPr marL="342900" indent="-342900" algn="just" defTabSz="914400" rtl="0" eaLnBrk="1" latinLnBrk="0" hangingPunct="1">
              <a:spcBef>
                <a:spcPts val="1800"/>
              </a:spcBef>
              <a:buClr>
                <a:srgbClr val="008000"/>
              </a:buClr>
              <a:buSzPct val="90000"/>
              <a:buFont typeface="Wingdings" panose="05000000000000000000" pitchFamily="2" charset="2"/>
              <a:buChar char=""/>
              <a:defRPr sz="2400" kern="1200">
                <a:solidFill>
                  <a:schemeClr val="tx1"/>
                </a:solidFill>
                <a:latin typeface="Trebuchet MS" pitchFamily="34" charset="0"/>
                <a:ea typeface="+mn-ea"/>
                <a:cs typeface="+mn-cs"/>
              </a:defRPr>
            </a:lvl1pPr>
            <a:lvl2pPr marL="742950" indent="-285750" algn="just" defTabSz="914400" rtl="0" eaLnBrk="1" latinLnBrk="0" hangingPunct="1">
              <a:spcBef>
                <a:spcPts val="1800"/>
              </a:spcBef>
              <a:buClr>
                <a:srgbClr val="008000"/>
              </a:buClr>
              <a:buFont typeface="Wingdings" panose="05000000000000000000" pitchFamily="2" charset="2"/>
              <a:buChar char=""/>
              <a:defRPr sz="2000" kern="1200">
                <a:solidFill>
                  <a:schemeClr val="tx1"/>
                </a:solidFill>
                <a:latin typeface="Trebuchet MS" pitchFamily="34" charset="0"/>
                <a:ea typeface="+mn-ea"/>
                <a:cs typeface="+mn-cs"/>
              </a:defRPr>
            </a:lvl2pPr>
            <a:lvl3pPr marL="1143000" indent="-228600" algn="l" defTabSz="914400" rtl="0" eaLnBrk="1" latinLnBrk="0" hangingPunct="1">
              <a:spcBef>
                <a:spcPts val="1800"/>
              </a:spcBef>
              <a:buClr>
                <a:srgbClr val="008000"/>
              </a:buClr>
              <a:buFont typeface="Arial" pitchFamily="34" charset="0"/>
              <a:buChar char="•"/>
              <a:defRPr sz="1800" kern="1200">
                <a:solidFill>
                  <a:schemeClr val="tx1"/>
                </a:solidFill>
                <a:latin typeface="Trebuchet MS" pitchFamily="34" charset="0"/>
                <a:ea typeface="+mn-ea"/>
                <a:cs typeface="+mn-cs"/>
              </a:defRPr>
            </a:lvl3pPr>
            <a:lvl4pPr marL="1600200" indent="-228600" algn="l" defTabSz="914400" rtl="0" eaLnBrk="1" latinLnBrk="0" hangingPunct="1">
              <a:spcBef>
                <a:spcPts val="1800"/>
              </a:spcBef>
              <a:buFont typeface="Arial" pitchFamily="34" charset="0"/>
              <a:buChar char="–"/>
              <a:defRPr sz="1600" kern="1200">
                <a:solidFill>
                  <a:schemeClr val="tx1"/>
                </a:solidFill>
                <a:latin typeface="Trebuchet MS" pitchFamily="34" charset="0"/>
                <a:ea typeface="+mn-ea"/>
                <a:cs typeface="+mn-cs"/>
              </a:defRPr>
            </a:lvl4pPr>
            <a:lvl5pPr marL="2057400" indent="-228600" algn="l" defTabSz="914400" rtl="0" eaLnBrk="1" latinLnBrk="0" hangingPunct="1">
              <a:spcBef>
                <a:spcPts val="1800"/>
              </a:spcBef>
              <a:buFont typeface="Arial" pitchFamily="34" charset="0"/>
              <a:buChar char="»"/>
              <a:defRPr sz="16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pt-PT" sz="2200" smtClean="0"/>
              <a:t>This method has some disadvantages:</a:t>
            </a:r>
            <a:r>
              <a:rPr lang="en-US" sz="2200" smtClean="0"/>
              <a:t> </a:t>
            </a:r>
          </a:p>
          <a:p>
            <a:pPr lvl="2"/>
            <a:r>
              <a:rPr lang="pt-PT" sz="2000" smtClean="0"/>
              <a:t>The curves do not pass through the point corresponding to the base age (S), but it is possible to force the model to do so</a:t>
            </a:r>
          </a:p>
          <a:p>
            <a:pPr lvl="2"/>
            <a:r>
              <a:rPr lang="pt-PT" sz="2000" smtClean="0"/>
              <a:t>The curves are dependent from the selected base age, they will need to be refitted it a new base age is selected</a:t>
            </a:r>
            <a:endParaRPr lang="pt-PT" sz="2000" dirty="0">
              <a:solidFill>
                <a:srgbClr val="FF3300"/>
              </a:solidFill>
            </a:endParaRPr>
          </a:p>
        </p:txBody>
      </p:sp>
    </p:spTree>
    <p:extLst>
      <p:ext uri="{BB962C8B-B14F-4D97-AF65-F5344CB8AC3E}">
        <p14:creationId xmlns:p14="http://schemas.microsoft.com/office/powerpoint/2010/main" val="97187386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p:cNvSpPr>
            <a:spLocks noGrp="1" noChangeArrowheads="1"/>
          </p:cNvSpPr>
          <p:nvPr>
            <p:ph type="body" idx="1"/>
          </p:nvPr>
        </p:nvSpPr>
        <p:spPr/>
        <p:txBody>
          <a:bodyPr/>
          <a:lstStyle/>
          <a:p>
            <a:pPr>
              <a:lnSpc>
                <a:spcPct val="90000"/>
              </a:lnSpc>
            </a:pPr>
            <a:r>
              <a:rPr lang="en-US" b="1" dirty="0"/>
              <a:t>Expressing parameters as a function of tree/stand variables</a:t>
            </a:r>
            <a:endParaRPr lang="pt-PT" b="1" dirty="0"/>
          </a:p>
          <a:p>
            <a:pPr>
              <a:lnSpc>
                <a:spcPct val="90000"/>
              </a:lnSpc>
            </a:pPr>
            <a:endParaRPr lang="pt-PT" b="1" dirty="0" smtClean="0"/>
          </a:p>
          <a:p>
            <a:pPr algn="ctr">
              <a:lnSpc>
                <a:spcPct val="90000"/>
              </a:lnSpc>
            </a:pPr>
            <a:endParaRPr lang="pt-PT" sz="800" dirty="0"/>
          </a:p>
        </p:txBody>
      </p:sp>
      <p:sp>
        <p:nvSpPr>
          <p:cNvPr id="5" name="Title 1"/>
          <p:cNvSpPr>
            <a:spLocks noGrp="1"/>
          </p:cNvSpPr>
          <p:nvPr>
            <p:ph type="title"/>
          </p:nvPr>
        </p:nvSpPr>
        <p:spPr>
          <a:xfrm>
            <a:off x="239349" y="274638"/>
            <a:ext cx="11664000" cy="706090"/>
          </a:xfrm>
        </p:spPr>
        <p:txBody>
          <a:bodyPr/>
          <a:lstStyle/>
          <a:p>
            <a:pPr algn="ctr">
              <a:buNone/>
            </a:pPr>
            <a:r>
              <a:rPr lang="en-GB" dirty="0"/>
              <a:t>But how to model the growth of </a:t>
            </a:r>
            <a:r>
              <a:rPr lang="en-GB" dirty="0" smtClean="0"/>
              <a:t>several </a:t>
            </a:r>
            <a:r>
              <a:rPr lang="en-GB" dirty="0"/>
              <a:t>plots?</a:t>
            </a:r>
            <a:endParaRPr lang="pt-PT" dirty="0"/>
          </a:p>
        </p:txBody>
      </p:sp>
      <p:sp>
        <p:nvSpPr>
          <p:cNvPr id="7" name="Rectangle 3"/>
          <p:cNvSpPr txBox="1">
            <a:spLocks noChangeArrowheads="1"/>
          </p:cNvSpPr>
          <p:nvPr/>
        </p:nvSpPr>
        <p:spPr>
          <a:xfrm>
            <a:off x="431371" y="1902261"/>
            <a:ext cx="11328000" cy="4929411"/>
          </a:xfrm>
          <a:prstGeom prst="rect">
            <a:avLst/>
          </a:prstGeom>
        </p:spPr>
        <p:txBody>
          <a:bodyPr vert="horz" lIns="91440" tIns="144000" rIns="360000" bIns="45720" rtlCol="0">
            <a:normAutofit/>
          </a:bodyPr>
          <a:lstStyle>
            <a:lvl1pPr marL="342900" indent="-342900" algn="just" defTabSz="914400" rtl="0" eaLnBrk="1" latinLnBrk="0" hangingPunct="1">
              <a:spcBef>
                <a:spcPts val="1800"/>
              </a:spcBef>
              <a:buClr>
                <a:srgbClr val="008000"/>
              </a:buClr>
              <a:buSzPct val="90000"/>
              <a:buFont typeface="Wingdings" panose="05000000000000000000" pitchFamily="2" charset="2"/>
              <a:buChar char=""/>
              <a:defRPr sz="2400" kern="1200">
                <a:solidFill>
                  <a:schemeClr val="tx1"/>
                </a:solidFill>
                <a:latin typeface="Trebuchet MS" pitchFamily="34" charset="0"/>
                <a:ea typeface="+mn-ea"/>
                <a:cs typeface="+mn-cs"/>
              </a:defRPr>
            </a:lvl1pPr>
            <a:lvl2pPr marL="742950" indent="-285750" algn="just" defTabSz="914400" rtl="0" eaLnBrk="1" latinLnBrk="0" hangingPunct="1">
              <a:spcBef>
                <a:spcPts val="1800"/>
              </a:spcBef>
              <a:buClr>
                <a:srgbClr val="008000"/>
              </a:buClr>
              <a:buFont typeface="Wingdings" panose="05000000000000000000" pitchFamily="2" charset="2"/>
              <a:buChar char=""/>
              <a:defRPr sz="2000" kern="1200">
                <a:solidFill>
                  <a:schemeClr val="tx1"/>
                </a:solidFill>
                <a:latin typeface="Trebuchet MS" pitchFamily="34" charset="0"/>
                <a:ea typeface="+mn-ea"/>
                <a:cs typeface="+mn-cs"/>
              </a:defRPr>
            </a:lvl2pPr>
            <a:lvl3pPr marL="1143000" indent="-228600" algn="l" defTabSz="914400" rtl="0" eaLnBrk="1" latinLnBrk="0" hangingPunct="1">
              <a:spcBef>
                <a:spcPts val="1800"/>
              </a:spcBef>
              <a:buClr>
                <a:srgbClr val="008000"/>
              </a:buClr>
              <a:buFont typeface="Arial" pitchFamily="34" charset="0"/>
              <a:buChar char="•"/>
              <a:defRPr sz="1800" kern="1200">
                <a:solidFill>
                  <a:schemeClr val="tx1"/>
                </a:solidFill>
                <a:latin typeface="Trebuchet MS" pitchFamily="34" charset="0"/>
                <a:ea typeface="+mn-ea"/>
                <a:cs typeface="+mn-cs"/>
              </a:defRPr>
            </a:lvl3pPr>
            <a:lvl4pPr marL="1600200" indent="-228600" algn="l" defTabSz="914400" rtl="0" eaLnBrk="1" latinLnBrk="0" hangingPunct="1">
              <a:spcBef>
                <a:spcPts val="1800"/>
              </a:spcBef>
              <a:buFont typeface="Arial" pitchFamily="34" charset="0"/>
              <a:buChar char="–"/>
              <a:defRPr sz="1600" kern="1200">
                <a:solidFill>
                  <a:schemeClr val="tx1"/>
                </a:solidFill>
                <a:latin typeface="Trebuchet MS" pitchFamily="34" charset="0"/>
                <a:ea typeface="+mn-ea"/>
                <a:cs typeface="+mn-cs"/>
              </a:defRPr>
            </a:lvl4pPr>
            <a:lvl5pPr marL="2057400" indent="-228600" algn="l" defTabSz="914400" rtl="0" eaLnBrk="1" latinLnBrk="0" hangingPunct="1">
              <a:spcBef>
                <a:spcPts val="1800"/>
              </a:spcBef>
              <a:buFont typeface="Arial" pitchFamily="34" charset="0"/>
              <a:buChar char="»"/>
              <a:defRPr sz="16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200" dirty="0" smtClean="0">
                <a:latin typeface="+mn-lt"/>
              </a:rPr>
              <a:t>Example </a:t>
            </a:r>
            <a:r>
              <a:rPr lang="en-US" sz="2200" dirty="0">
                <a:latin typeface="+mn-lt"/>
              </a:rPr>
              <a:t>with the </a:t>
            </a:r>
            <a:r>
              <a:rPr lang="en-US" sz="2200" dirty="0" err="1">
                <a:latin typeface="+mn-lt"/>
              </a:rPr>
              <a:t>Lundqvist</a:t>
            </a:r>
            <a:r>
              <a:rPr lang="en-US" sz="2200" dirty="0">
                <a:latin typeface="+mn-lt"/>
              </a:rPr>
              <a:t> function fit to basal area growth of eucalyptus (GLOBULUS 2.1 model</a:t>
            </a:r>
            <a:r>
              <a:rPr lang="en-US" sz="2200" dirty="0" smtClean="0">
                <a:latin typeface="+mn-lt"/>
              </a:rPr>
              <a:t>):</a:t>
            </a:r>
            <a:endParaRPr lang="en-US" sz="2200" dirty="0">
              <a:latin typeface="+mn-lt"/>
            </a:endParaRPr>
          </a:p>
          <a:p>
            <a:pPr lvl="1"/>
            <a:endParaRPr lang="en-US" sz="2200" dirty="0" smtClean="0"/>
          </a:p>
        </p:txBody>
      </p:sp>
      <mc:AlternateContent xmlns:mc="http://schemas.openxmlformats.org/markup-compatibility/2006">
        <mc:Choice xmlns:a14="http://schemas.microsoft.com/office/drawing/2010/main" Requires="a14">
          <p:sp>
            <p:nvSpPr>
              <p:cNvPr id="2" name="TextBox 1"/>
              <p:cNvSpPr txBox="1"/>
              <p:nvPr/>
            </p:nvSpPr>
            <p:spPr>
              <a:xfrm>
                <a:off x="5174633" y="3590493"/>
                <a:ext cx="1294072" cy="377667"/>
              </a:xfrm>
              <a:prstGeom prst="rect">
                <a:avLst/>
              </a:prstGeom>
              <a:noFill/>
            </p:spPr>
            <p:txBody>
              <a:bodyPr wrap="none" lIns="0" tIns="0" rIns="0" bIns="0" rtlCol="0">
                <a:spAutoFit/>
              </a:bodyPr>
              <a:lstStyle/>
              <a:p>
                <a14:m>
                  <m:oMath xmlns:m="http://schemas.openxmlformats.org/officeDocument/2006/math">
                    <m:r>
                      <a:rPr lang="en-US" sz="2400" b="0" i="1" smtClean="0"/>
                      <m:t>𝐴</m:t>
                    </m:r>
                    <m:r>
                      <a:rPr lang="en-US" sz="2400" b="0" i="1" smtClean="0"/>
                      <m:t>=</m:t>
                    </m:r>
                    <m:sSub>
                      <m:sSubPr>
                        <m:ctrlPr>
                          <a:rPr lang="en-US" sz="2400" b="0" i="1" smtClean="0"/>
                        </m:ctrlPr>
                      </m:sSubPr>
                      <m:e>
                        <m:r>
                          <a:rPr lang="en-US" sz="2400" b="0" i="1" smtClean="0"/>
                          <m:t>𝑎</m:t>
                        </m:r>
                      </m:e>
                      <m:sub>
                        <m:r>
                          <a:rPr lang="en-US" sz="2400" b="0" i="1" smtClean="0"/>
                          <m:t>0</m:t>
                        </m:r>
                      </m:sub>
                    </m:sSub>
                  </m:oMath>
                </a14:m>
                <a:r>
                  <a:rPr lang="en-US" sz="2400" dirty="0" smtClean="0"/>
                  <a:t> </a:t>
                </a:r>
                <a14:m>
                  <m:oMath xmlns:m="http://schemas.openxmlformats.org/officeDocument/2006/math">
                    <m:sSup>
                      <m:sSupPr>
                        <m:ctrlPr>
                          <a:rPr lang="en-US" sz="2400" i="1" dirty="0" smtClean="0"/>
                        </m:ctrlPr>
                      </m:sSupPr>
                      <m:e>
                        <m:r>
                          <a:rPr lang="en-US" sz="2400" b="0" i="1" dirty="0" smtClean="0"/>
                          <m:t>𝑆</m:t>
                        </m:r>
                      </m:e>
                      <m:sup>
                        <m:r>
                          <a:rPr lang="en-US" sz="2400" b="0" i="1" dirty="0" smtClean="0"/>
                          <m:t>2</m:t>
                        </m:r>
                      </m:sup>
                    </m:sSup>
                  </m:oMath>
                </a14:m>
                <a:endParaRPr lang="en-US" sz="2400" dirty="0"/>
              </a:p>
            </p:txBody>
          </p:sp>
        </mc:Choice>
        <mc:Fallback>
          <p:sp>
            <p:nvSpPr>
              <p:cNvPr id="2" name="TextBox 1"/>
              <p:cNvSpPr txBox="1">
                <a:spLocks noRot="1" noChangeAspect="1" noMove="1" noResize="1" noEditPoints="1" noAdjustHandles="1" noChangeArrowheads="1" noChangeShapeType="1" noTextEdit="1"/>
              </p:cNvSpPr>
              <p:nvPr/>
            </p:nvSpPr>
            <p:spPr>
              <a:xfrm>
                <a:off x="5174633" y="3590493"/>
                <a:ext cx="1294072" cy="377667"/>
              </a:xfrm>
              <a:prstGeom prst="rect">
                <a:avLst/>
              </a:prstGeom>
              <a:blipFill>
                <a:blip r:embed="rId2"/>
                <a:stretch>
                  <a:fillRect l="-8491" t="-1613" r="-4245" b="-1612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5159896" y="4446717"/>
                <a:ext cx="3911776" cy="538930"/>
              </a:xfrm>
              <a:prstGeom prst="rect">
                <a:avLst/>
              </a:prstGeom>
              <a:noFill/>
            </p:spPr>
            <p:txBody>
              <a:bodyPr wrap="none" lIns="0" tIns="0" rIns="0" bIns="0" rtlCol="0">
                <a:spAutoFit/>
              </a:bodyPr>
              <a:lstStyle/>
              <a:p>
                <a14:m>
                  <m:oMath xmlns:m="http://schemas.openxmlformats.org/officeDocument/2006/math">
                    <m:r>
                      <m:rPr>
                        <m:sty m:val="p"/>
                      </m:rPr>
                      <a:rPr lang="en-US" sz="2400" b="0" i="0" smtClean="0"/>
                      <m:t>k</m:t>
                    </m:r>
                    <m:r>
                      <a:rPr lang="en-US" sz="2400" b="0" i="0" smtClean="0"/>
                      <m:t>=</m:t>
                    </m:r>
                    <m:sSub>
                      <m:sSubPr>
                        <m:ctrlPr>
                          <a:rPr lang="en-US" sz="2400" b="0" smtClean="0"/>
                        </m:ctrlPr>
                      </m:sSubPr>
                      <m:e>
                        <m:r>
                          <m:rPr>
                            <m:sty m:val="p"/>
                          </m:rPr>
                          <a:rPr lang="en-US" sz="2400" b="0" i="0" smtClean="0"/>
                          <m:t>k</m:t>
                        </m:r>
                      </m:e>
                      <m:sub>
                        <m:r>
                          <a:rPr lang="en-US" sz="2400" b="0" i="0" smtClean="0"/>
                          <m:t>0</m:t>
                        </m:r>
                      </m:sub>
                    </m:sSub>
                  </m:oMath>
                </a14:m>
                <a:r>
                  <a:rPr lang="en-US" dirty="0" smtClean="0"/>
                  <a:t> + </a:t>
                </a:r>
                <a14:m>
                  <m:oMath xmlns:m="http://schemas.openxmlformats.org/officeDocument/2006/math">
                    <m:sSub>
                      <m:sSubPr>
                        <m:ctrlPr>
                          <a:rPr lang="en-US" sz="2400" dirty="0" smtClean="0"/>
                        </m:ctrlPr>
                      </m:sSubPr>
                      <m:e>
                        <m:r>
                          <m:rPr>
                            <m:sty m:val="p"/>
                          </m:rPr>
                          <a:rPr lang="en-US" sz="2400" b="0" i="0" dirty="0" smtClean="0">
                            <a:latin typeface="Cambria Math" panose="02040503050406030204" pitchFamily="18" charset="0"/>
                          </a:rPr>
                          <m:t>k</m:t>
                        </m:r>
                      </m:e>
                      <m:sub>
                        <m:r>
                          <a:rPr lang="en-US" sz="2400" b="0" i="0" dirty="0" smtClean="0"/>
                          <m:t>1</m:t>
                        </m:r>
                      </m:sub>
                    </m:sSub>
                    <m:r>
                      <m:rPr>
                        <m:sty m:val="p"/>
                      </m:rPr>
                      <a:rPr lang="en-US" sz="2400" i="0" dirty="0" smtClean="0"/>
                      <m:t>S</m:t>
                    </m:r>
                    <m:r>
                      <a:rPr lang="en-US" sz="2400" b="0" i="0" dirty="0" smtClean="0"/>
                      <m:t>+ </m:t>
                    </m:r>
                    <m:sSub>
                      <m:sSubPr>
                        <m:ctrlPr>
                          <a:rPr lang="en-US" sz="2400" b="0" dirty="0" smtClean="0"/>
                        </m:ctrlPr>
                      </m:sSubPr>
                      <m:e>
                        <m:r>
                          <m:rPr>
                            <m:sty m:val="p"/>
                          </m:rPr>
                          <a:rPr lang="en-US" sz="2400" b="0" i="0" dirty="0" smtClean="0"/>
                          <m:t>k</m:t>
                        </m:r>
                      </m:e>
                      <m:sub>
                        <m:r>
                          <a:rPr lang="en-US" sz="2400" b="0" i="0" dirty="0" smtClean="0"/>
                          <m:t>2</m:t>
                        </m:r>
                      </m:sub>
                    </m:sSub>
                    <m:f>
                      <m:fPr>
                        <m:ctrlPr>
                          <a:rPr lang="en-US" sz="2400" b="0" dirty="0" smtClean="0"/>
                        </m:ctrlPr>
                      </m:fPr>
                      <m:num>
                        <m:r>
                          <m:rPr>
                            <m:sty m:val="p"/>
                          </m:rPr>
                          <a:rPr lang="en-US" sz="2400" b="0" i="0" dirty="0" smtClean="0"/>
                          <m:t>Npl</m:t>
                        </m:r>
                      </m:num>
                      <m:den>
                        <m:r>
                          <a:rPr lang="en-US" sz="2400" b="0" i="0" dirty="0" smtClean="0"/>
                          <m:t>1000</m:t>
                        </m:r>
                      </m:den>
                    </m:f>
                    <m:r>
                      <a:rPr lang="en-US" sz="2400" b="0" i="0" dirty="0" smtClean="0"/>
                      <m:t>+ </m:t>
                    </m:r>
                    <m:sSub>
                      <m:sSubPr>
                        <m:ctrlPr>
                          <a:rPr lang="en-US" sz="2400" b="0" dirty="0" smtClean="0"/>
                        </m:ctrlPr>
                      </m:sSubPr>
                      <m:e>
                        <m:r>
                          <m:rPr>
                            <m:sty m:val="p"/>
                          </m:rPr>
                          <a:rPr lang="en-US" sz="2400" b="0" i="0" dirty="0" smtClean="0"/>
                          <m:t>k</m:t>
                        </m:r>
                      </m:e>
                      <m:sub>
                        <m:r>
                          <a:rPr lang="en-US" sz="2400" b="0" i="0" dirty="0" smtClean="0"/>
                          <m:t>3</m:t>
                        </m:r>
                      </m:sub>
                    </m:sSub>
                    <m:r>
                      <a:rPr lang="en-US" sz="2400" b="0" i="0" dirty="0" smtClean="0"/>
                      <m:t> </m:t>
                    </m:r>
                    <m:r>
                      <m:rPr>
                        <m:sty m:val="p"/>
                      </m:rPr>
                      <a:rPr lang="en-US" sz="2400" b="0" i="0" dirty="0" smtClean="0"/>
                      <m:t>fe</m:t>
                    </m:r>
                  </m:oMath>
                </a14:m>
                <a:endParaRPr lang="en-US" sz="2400" dirty="0"/>
              </a:p>
            </p:txBody>
          </p:sp>
        </mc:Choice>
        <mc:Fallback>
          <p:sp>
            <p:nvSpPr>
              <p:cNvPr id="11" name="TextBox 10"/>
              <p:cNvSpPr txBox="1">
                <a:spLocks noRot="1" noChangeAspect="1" noMove="1" noResize="1" noEditPoints="1" noAdjustHandles="1" noChangeArrowheads="1" noChangeShapeType="1" noTextEdit="1"/>
              </p:cNvSpPr>
              <p:nvPr/>
            </p:nvSpPr>
            <p:spPr>
              <a:xfrm>
                <a:off x="5159896" y="4446717"/>
                <a:ext cx="3911776" cy="538930"/>
              </a:xfrm>
              <a:prstGeom prst="rect">
                <a:avLst/>
              </a:prstGeom>
              <a:blipFill>
                <a:blip r:embed="rId3"/>
                <a:stretch>
                  <a:fillRect b="-786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9602606" y="4291738"/>
                <a:ext cx="1625830" cy="848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m:rPr>
                          <m:sty m:val="p"/>
                        </m:rPr>
                        <a:rPr lang="en-US" sz="2400" b="0" i="0" smtClean="0"/>
                        <m:t>fe</m:t>
                      </m:r>
                      <m:r>
                        <a:rPr lang="en-US" sz="2400" b="0" i="0" smtClean="0"/>
                        <m:t>=</m:t>
                      </m:r>
                      <m:f>
                        <m:fPr>
                          <m:ctrlPr>
                            <a:rPr lang="en-US" sz="2400" b="0" dirty="0" smtClean="0"/>
                          </m:ctrlPr>
                        </m:fPr>
                        <m:num>
                          <m:r>
                            <a:rPr lang="en-US" sz="2400" b="0" i="0" dirty="0" smtClean="0"/>
                            <m:t>100</m:t>
                          </m:r>
                        </m:num>
                        <m:den>
                          <m:r>
                            <m:rPr>
                              <m:sty m:val="p"/>
                            </m:rPr>
                            <a:rPr lang="en-US" sz="2400" b="0" i="0" dirty="0" smtClean="0"/>
                            <m:t>S</m:t>
                          </m:r>
                          <m:r>
                            <a:rPr lang="en-US" sz="2400" b="0" i="0" dirty="0" smtClean="0"/>
                            <m:t> </m:t>
                          </m:r>
                          <m:rad>
                            <m:radPr>
                              <m:degHide m:val="on"/>
                              <m:ctrlPr>
                                <a:rPr lang="en-US" sz="2400" b="0" dirty="0" smtClean="0"/>
                              </m:ctrlPr>
                            </m:radPr>
                            <m:deg/>
                            <m:e>
                              <m:r>
                                <m:rPr>
                                  <m:sty m:val="p"/>
                                </m:rPr>
                                <a:rPr lang="en-US" sz="2400" b="0" i="0" dirty="0" smtClean="0"/>
                                <m:t>Npl</m:t>
                              </m:r>
                            </m:e>
                          </m:rad>
                        </m:den>
                      </m:f>
                    </m:oMath>
                  </m:oMathPara>
                </a14:m>
                <a:endParaRPr lang="en-US" sz="2400" dirty="0"/>
              </a:p>
            </p:txBody>
          </p:sp>
        </mc:Choice>
        <mc:Fallback>
          <p:sp>
            <p:nvSpPr>
              <p:cNvPr id="12" name="TextBox 11"/>
              <p:cNvSpPr txBox="1">
                <a:spLocks noRot="1" noChangeAspect="1" noMove="1" noResize="1" noEditPoints="1" noAdjustHandles="1" noChangeArrowheads="1" noChangeShapeType="1" noTextEdit="1"/>
              </p:cNvSpPr>
              <p:nvPr/>
            </p:nvSpPr>
            <p:spPr>
              <a:xfrm>
                <a:off x="9602606" y="4291738"/>
                <a:ext cx="1625830" cy="84888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5159896" y="5464204"/>
                <a:ext cx="3776483" cy="531684"/>
              </a:xfrm>
              <a:prstGeom prst="rect">
                <a:avLst/>
              </a:prstGeom>
              <a:noFill/>
            </p:spPr>
            <p:txBody>
              <a:bodyPr wrap="none" lIns="0" tIns="0" rIns="0" bIns="0" rtlCol="0">
                <a:spAutoFit/>
              </a:bodyPr>
              <a:lstStyle/>
              <a:p>
                <a14:m>
                  <m:oMath xmlns:m="http://schemas.openxmlformats.org/officeDocument/2006/math">
                    <m:r>
                      <m:rPr>
                        <m:sty m:val="p"/>
                      </m:rPr>
                      <a:rPr lang="en-US" sz="2400" b="0" i="0" smtClean="0">
                        <a:latin typeface="Cambria Math" panose="02040503050406030204" pitchFamily="18" charset="0"/>
                      </a:rPr>
                      <m:t>m</m:t>
                    </m:r>
                    <m:r>
                      <a:rPr lang="en-US" sz="2400" b="0" i="0" smtClean="0"/>
                      <m:t>=</m:t>
                    </m:r>
                    <m:sSub>
                      <m:sSubPr>
                        <m:ctrlPr>
                          <a:rPr lang="en-US" sz="2400" b="0" smtClean="0"/>
                        </m:ctrlPr>
                      </m:sSubPr>
                      <m:e>
                        <m:r>
                          <m:rPr>
                            <m:sty m:val="p"/>
                          </m:rPr>
                          <a:rPr lang="en-US" sz="2400" b="0" i="0" smtClean="0">
                            <a:latin typeface="Cambria Math" panose="02040503050406030204" pitchFamily="18" charset="0"/>
                          </a:rPr>
                          <m:t>m</m:t>
                        </m:r>
                      </m:e>
                      <m:sub>
                        <m:r>
                          <a:rPr lang="en-US" sz="2400" b="0" i="0" smtClean="0"/>
                          <m:t>0</m:t>
                        </m:r>
                      </m:sub>
                    </m:sSub>
                  </m:oMath>
                </a14:m>
                <a:r>
                  <a:rPr lang="en-US" dirty="0" smtClean="0"/>
                  <a:t> + </a:t>
                </a:r>
                <a14:m>
                  <m:oMath xmlns:m="http://schemas.openxmlformats.org/officeDocument/2006/math">
                    <m:sSub>
                      <m:sSubPr>
                        <m:ctrlPr>
                          <a:rPr lang="en-US" sz="2400" dirty="0" smtClean="0"/>
                        </m:ctrlPr>
                      </m:sSubPr>
                      <m:e>
                        <m:r>
                          <m:rPr>
                            <m:sty m:val="p"/>
                          </m:rPr>
                          <a:rPr lang="en-US" sz="2400" b="0" i="0" dirty="0" smtClean="0">
                            <a:latin typeface="Cambria Math" panose="02040503050406030204" pitchFamily="18" charset="0"/>
                          </a:rPr>
                          <m:t>m</m:t>
                        </m:r>
                      </m:e>
                      <m:sub>
                        <m:r>
                          <a:rPr lang="en-US" sz="2400" b="0" i="0" dirty="0" smtClean="0"/>
                          <m:t>1</m:t>
                        </m:r>
                      </m:sub>
                    </m:sSub>
                    <m:r>
                      <a:rPr lang="en-US" sz="2400" b="0" i="0" dirty="0" smtClean="0">
                        <a:latin typeface="Cambria Math" panose="02040503050406030204" pitchFamily="18" charset="0"/>
                      </a:rPr>
                      <m:t> </m:t>
                    </m:r>
                    <m:r>
                      <m:rPr>
                        <m:sty m:val="p"/>
                      </m:rPr>
                      <a:rPr lang="en-US" sz="2400" b="0" i="0" dirty="0" smtClean="0">
                        <a:latin typeface="Cambria Math" panose="02040503050406030204" pitchFamily="18" charset="0"/>
                      </a:rPr>
                      <m:t>ln</m:t>
                    </m:r>
                    <m:r>
                      <a:rPr lang="en-US" sz="2400" b="0" i="0" dirty="0" smtClean="0">
                        <a:latin typeface="Cambria Math" panose="02040503050406030204" pitchFamily="18" charset="0"/>
                      </a:rPr>
                      <m:t>(</m:t>
                    </m:r>
                    <m:r>
                      <m:rPr>
                        <m:sty m:val="p"/>
                      </m:rPr>
                      <a:rPr lang="en-US" sz="2400" b="0" i="0" dirty="0" smtClean="0">
                        <a:latin typeface="Cambria Math" panose="02040503050406030204" pitchFamily="18" charset="0"/>
                      </a:rPr>
                      <m:t>S</m:t>
                    </m:r>
                    <m:r>
                      <a:rPr lang="en-US" sz="2400" b="0" i="0" dirty="0" smtClean="0">
                        <a:latin typeface="Cambria Math" panose="02040503050406030204" pitchFamily="18" charset="0"/>
                      </a:rPr>
                      <m:t>)</m:t>
                    </m:r>
                    <m:r>
                      <a:rPr lang="en-US" sz="2400" b="0" i="0" dirty="0" smtClean="0"/>
                      <m:t>+ </m:t>
                    </m:r>
                    <m:sSub>
                      <m:sSubPr>
                        <m:ctrlPr>
                          <a:rPr lang="en-US" sz="2400" b="0" dirty="0" smtClean="0"/>
                        </m:ctrlPr>
                      </m:sSubPr>
                      <m:e>
                        <m:r>
                          <m:rPr>
                            <m:sty m:val="p"/>
                          </m:rPr>
                          <a:rPr lang="en-US" sz="2400" b="0" i="0" dirty="0" smtClean="0">
                            <a:latin typeface="Cambria Math" panose="02040503050406030204" pitchFamily="18" charset="0"/>
                          </a:rPr>
                          <m:t>m</m:t>
                        </m:r>
                      </m:e>
                      <m:sub>
                        <m:r>
                          <a:rPr lang="en-US" sz="2400" b="0" i="0" dirty="0" smtClean="0"/>
                          <m:t>2</m:t>
                        </m:r>
                      </m:sub>
                    </m:sSub>
                    <m:f>
                      <m:fPr>
                        <m:ctrlPr>
                          <a:rPr lang="en-US" sz="2400" b="0" dirty="0" smtClean="0"/>
                        </m:ctrlPr>
                      </m:fPr>
                      <m:num>
                        <m:r>
                          <m:rPr>
                            <m:sty m:val="p"/>
                          </m:rPr>
                          <a:rPr lang="en-US" sz="2400" b="0" i="0" dirty="0" smtClean="0"/>
                          <m:t>N</m:t>
                        </m:r>
                      </m:num>
                      <m:den>
                        <m:r>
                          <a:rPr lang="en-US" sz="2400" b="0" i="0" dirty="0" smtClean="0"/>
                          <m:t>1000</m:t>
                        </m:r>
                      </m:den>
                    </m:f>
                  </m:oMath>
                </a14:m>
                <a:endParaRPr lang="en-US" sz="2400" dirty="0"/>
              </a:p>
            </p:txBody>
          </p:sp>
        </mc:Choice>
        <mc:Fallback>
          <p:sp>
            <p:nvSpPr>
              <p:cNvPr id="13" name="TextBox 12"/>
              <p:cNvSpPr txBox="1">
                <a:spLocks noRot="1" noChangeAspect="1" noMove="1" noResize="1" noEditPoints="1" noAdjustHandles="1" noChangeArrowheads="1" noChangeShapeType="1" noTextEdit="1"/>
              </p:cNvSpPr>
              <p:nvPr/>
            </p:nvSpPr>
            <p:spPr>
              <a:xfrm>
                <a:off x="5159896" y="5464204"/>
                <a:ext cx="3776483" cy="531684"/>
              </a:xfrm>
              <a:prstGeom prst="rect">
                <a:avLst/>
              </a:prstGeom>
              <a:blipFill>
                <a:blip r:embed="rId5"/>
                <a:stretch>
                  <a:fillRect b="-795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p:cNvSpPr txBox="1"/>
              <p:nvPr/>
            </p:nvSpPr>
            <p:spPr>
              <a:xfrm>
                <a:off x="2855640" y="2780928"/>
                <a:ext cx="1835182" cy="563809"/>
              </a:xfrm>
              <a:prstGeom prst="rect">
                <a:avLst/>
              </a:prstGeom>
              <a:noFill/>
            </p:spPr>
            <p:txBody>
              <a:bodyPr wrap="none" lIns="0" tIns="0" rIns="0" bIns="0" rtlCol="0">
                <a:spAutoFit/>
              </a:bodyPr>
              <a:lstStyle/>
              <a:p>
                <a14:m>
                  <m:oMath xmlns:m="http://schemas.openxmlformats.org/officeDocument/2006/math">
                    <m:r>
                      <m:rPr>
                        <m:sty m:val="p"/>
                      </m:rPr>
                      <a:rPr lang="en-US" sz="2400" b="0" i="0" smtClean="0"/>
                      <m:t>G</m:t>
                    </m:r>
                    <m:r>
                      <a:rPr lang="en-US" sz="2400" b="0" i="0" smtClean="0"/>
                      <m:t>=</m:t>
                    </m:r>
                    <m:r>
                      <m:rPr>
                        <m:sty m:val="p"/>
                      </m:rPr>
                      <a:rPr lang="en-US" sz="2400" b="0" i="0" smtClean="0"/>
                      <m:t>A</m:t>
                    </m:r>
                  </m:oMath>
                </a14:m>
                <a:r>
                  <a:rPr lang="en-US" sz="2400" dirty="0" smtClean="0"/>
                  <a:t> </a:t>
                </a:r>
                <a14:m>
                  <m:oMath xmlns:m="http://schemas.openxmlformats.org/officeDocument/2006/math">
                    <m:sSup>
                      <m:sSupPr>
                        <m:ctrlPr>
                          <a:rPr lang="en-US" sz="2400" dirty="0" smtClean="0"/>
                        </m:ctrlPr>
                      </m:sSupPr>
                      <m:e>
                        <m:r>
                          <m:rPr>
                            <m:sty m:val="p"/>
                          </m:rPr>
                          <a:rPr lang="en-US" sz="2400" i="0" dirty="0" smtClean="0"/>
                          <m:t>e</m:t>
                        </m:r>
                      </m:e>
                      <m:sup>
                        <m:r>
                          <a:rPr lang="en-US" sz="2400" i="0" dirty="0" smtClean="0"/>
                          <m:t>−</m:t>
                        </m:r>
                        <m:r>
                          <m:rPr>
                            <m:sty m:val="p"/>
                          </m:rPr>
                          <a:rPr lang="en-US" sz="2400" b="0" i="0" dirty="0" smtClean="0"/>
                          <m:t>k</m:t>
                        </m:r>
                        <m:r>
                          <a:rPr lang="en-US" sz="2400" b="0" i="0" dirty="0" smtClean="0"/>
                          <m:t> </m:t>
                        </m:r>
                        <m:sSup>
                          <m:sSupPr>
                            <m:ctrlPr>
                              <a:rPr lang="en-US" sz="2400" b="0" dirty="0" smtClean="0"/>
                            </m:ctrlPr>
                          </m:sSupPr>
                          <m:e>
                            <m:d>
                              <m:dPr>
                                <m:ctrlPr>
                                  <a:rPr lang="en-US" sz="2400" dirty="0"/>
                                </m:ctrlPr>
                              </m:dPr>
                              <m:e>
                                <m:f>
                                  <m:fPr>
                                    <m:ctrlPr>
                                      <a:rPr lang="en-US" sz="2400" dirty="0"/>
                                    </m:ctrlPr>
                                  </m:fPr>
                                  <m:num>
                                    <m:r>
                                      <a:rPr lang="en-US" sz="2400" i="0" dirty="0"/>
                                      <m:t>1</m:t>
                                    </m:r>
                                  </m:num>
                                  <m:den>
                                    <m:r>
                                      <m:rPr>
                                        <m:sty m:val="p"/>
                                      </m:rPr>
                                      <a:rPr lang="en-US" sz="2400" i="0" dirty="0"/>
                                      <m:t>t</m:t>
                                    </m:r>
                                  </m:den>
                                </m:f>
                              </m:e>
                            </m:d>
                          </m:e>
                          <m:sup>
                            <m:r>
                              <m:rPr>
                                <m:sty m:val="p"/>
                              </m:rPr>
                              <a:rPr lang="en-US" sz="2400" b="0" i="0" dirty="0" smtClean="0"/>
                              <m:t>m</m:t>
                            </m:r>
                          </m:sup>
                        </m:sSup>
                      </m:sup>
                    </m:sSup>
                  </m:oMath>
                </a14:m>
                <a:endParaRPr lang="en-US" sz="2400" dirty="0"/>
              </a:p>
            </p:txBody>
          </p:sp>
        </mc:Choice>
        <mc:Fallback>
          <p:sp>
            <p:nvSpPr>
              <p:cNvPr id="14" name="TextBox 13"/>
              <p:cNvSpPr txBox="1">
                <a:spLocks noRot="1" noChangeAspect="1" noMove="1" noResize="1" noEditPoints="1" noAdjustHandles="1" noChangeArrowheads="1" noChangeShapeType="1" noTextEdit="1"/>
              </p:cNvSpPr>
              <p:nvPr/>
            </p:nvSpPr>
            <p:spPr>
              <a:xfrm>
                <a:off x="2855640" y="2780928"/>
                <a:ext cx="1835182" cy="563809"/>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788719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buNone/>
            </a:pPr>
            <a:r>
              <a:rPr lang="en-GB" dirty="0" err="1"/>
              <a:t>Allometric</a:t>
            </a:r>
            <a:r>
              <a:rPr lang="en-GB" dirty="0"/>
              <a:t> relationships/equations</a:t>
            </a:r>
            <a:br>
              <a:rPr lang="en-GB" dirty="0"/>
            </a:b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564987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But how to model the growth of </a:t>
            </a:r>
            <a:r>
              <a:rPr lang="en-GB" dirty="0" smtClean="0"/>
              <a:t>several </a:t>
            </a:r>
            <a:r>
              <a:rPr lang="en-GB" dirty="0"/>
              <a:t>plots?</a:t>
            </a:r>
            <a:endParaRPr lang="pt-PT" dirty="0"/>
          </a:p>
        </p:txBody>
      </p:sp>
      <p:sp>
        <p:nvSpPr>
          <p:cNvPr id="3" name="Content Placeholder 2"/>
          <p:cNvSpPr>
            <a:spLocks noGrp="1"/>
          </p:cNvSpPr>
          <p:nvPr>
            <p:ph idx="1"/>
          </p:nvPr>
        </p:nvSpPr>
        <p:spPr>
          <a:xfrm>
            <a:off x="431371" y="1196753"/>
            <a:ext cx="11328000" cy="5328591"/>
          </a:xfrm>
        </p:spPr>
        <p:txBody>
          <a:bodyPr>
            <a:normAutofit fontScale="92500" lnSpcReduction="20000"/>
          </a:bodyPr>
          <a:lstStyle/>
          <a:p>
            <a:r>
              <a:rPr lang="en-US" dirty="0" smtClean="0"/>
              <a:t>There are several methods to simultaneously model the growth of several plots:</a:t>
            </a:r>
          </a:p>
          <a:p>
            <a:endParaRPr lang="en-US" sz="800" dirty="0" smtClean="0"/>
          </a:p>
          <a:p>
            <a:pPr lvl="1"/>
            <a:r>
              <a:rPr lang="en-US" sz="2400" dirty="0" smtClean="0">
                <a:solidFill>
                  <a:schemeClr val="tx1">
                    <a:lumMod val="50000"/>
                    <a:lumOff val="50000"/>
                  </a:schemeClr>
                </a:solidFill>
              </a:rPr>
              <a:t>The Guide-curve method (only for </a:t>
            </a:r>
            <a:r>
              <a:rPr lang="en-US" sz="2400" dirty="0" err="1" smtClean="0">
                <a:solidFill>
                  <a:schemeClr val="tx1">
                    <a:lumMod val="50000"/>
                    <a:lumOff val="50000"/>
                  </a:schemeClr>
                </a:solidFill>
              </a:rPr>
              <a:t>hdom</a:t>
            </a:r>
            <a:r>
              <a:rPr lang="en-US" sz="2400" dirty="0" smtClean="0">
                <a:solidFill>
                  <a:schemeClr val="tx1">
                    <a:lumMod val="50000"/>
                    <a:lumOff val="50000"/>
                  </a:schemeClr>
                </a:solidFill>
              </a:rPr>
              <a:t>)</a:t>
            </a:r>
          </a:p>
          <a:p>
            <a:pPr lvl="1"/>
            <a:r>
              <a:rPr lang="en-US" sz="2400" dirty="0" smtClean="0">
                <a:solidFill>
                  <a:schemeClr val="tx1">
                    <a:lumMod val="50000"/>
                    <a:lumOff val="50000"/>
                  </a:schemeClr>
                </a:solidFill>
              </a:rPr>
              <a:t>Expressing </a:t>
            </a:r>
            <a:r>
              <a:rPr lang="en-US" sz="2400" dirty="0">
                <a:solidFill>
                  <a:schemeClr val="tx1">
                    <a:lumMod val="50000"/>
                    <a:lumOff val="50000"/>
                  </a:schemeClr>
                </a:solidFill>
              </a:rPr>
              <a:t>the parameters as a function of site and/or tree/stand variables </a:t>
            </a:r>
            <a:r>
              <a:rPr lang="en-US" sz="2400" dirty="0" smtClean="0">
                <a:solidFill>
                  <a:schemeClr val="tx1">
                    <a:lumMod val="50000"/>
                    <a:lumOff val="50000"/>
                  </a:schemeClr>
                </a:solidFill>
              </a:rPr>
              <a:t>(named “</a:t>
            </a:r>
            <a:r>
              <a:rPr lang="en-US" sz="2400" i="1" dirty="0" smtClean="0">
                <a:solidFill>
                  <a:schemeClr val="tx1">
                    <a:lumMod val="50000"/>
                    <a:lumOff val="50000"/>
                  </a:schemeClr>
                </a:solidFill>
              </a:rPr>
              <a:t>Parameter Prediction Method</a:t>
            </a:r>
            <a:r>
              <a:rPr lang="en-US" sz="2400" dirty="0" smtClean="0">
                <a:solidFill>
                  <a:schemeClr val="tx1">
                    <a:lumMod val="50000"/>
                    <a:lumOff val="50000"/>
                  </a:schemeClr>
                </a:solidFill>
              </a:rPr>
              <a:t>” when applied to </a:t>
            </a:r>
            <a:r>
              <a:rPr lang="en-US" sz="2400" dirty="0" err="1" smtClean="0">
                <a:solidFill>
                  <a:schemeClr val="tx1">
                    <a:lumMod val="50000"/>
                    <a:lumOff val="50000"/>
                  </a:schemeClr>
                </a:solidFill>
              </a:rPr>
              <a:t>hdom</a:t>
            </a:r>
            <a:r>
              <a:rPr lang="en-US" sz="2400" dirty="0" smtClean="0">
                <a:solidFill>
                  <a:schemeClr val="tx1">
                    <a:lumMod val="50000"/>
                    <a:lumOff val="50000"/>
                  </a:schemeClr>
                </a:solidFill>
              </a:rPr>
              <a:t>)</a:t>
            </a:r>
            <a:endParaRPr lang="en-US" sz="2400" dirty="0">
              <a:solidFill>
                <a:schemeClr val="tx1">
                  <a:lumMod val="50000"/>
                  <a:lumOff val="50000"/>
                </a:schemeClr>
              </a:solidFill>
            </a:endParaRPr>
          </a:p>
          <a:p>
            <a:pPr lvl="1"/>
            <a:r>
              <a:rPr lang="en-US" sz="2400" b="1" dirty="0" smtClean="0"/>
              <a:t>Growth </a:t>
            </a:r>
            <a:r>
              <a:rPr lang="en-US" sz="2400" b="1" dirty="0"/>
              <a:t>functions formulated as difference equations </a:t>
            </a:r>
          </a:p>
          <a:p>
            <a:pPr lvl="2"/>
            <a:r>
              <a:rPr lang="en-US" sz="2400" b="1" dirty="0" smtClean="0"/>
              <a:t>Algebraic Difference Approach (ADA)</a:t>
            </a:r>
          </a:p>
          <a:p>
            <a:pPr lvl="2"/>
            <a:r>
              <a:rPr lang="en-US" sz="2400" dirty="0" smtClean="0">
                <a:solidFill>
                  <a:schemeClr val="tx1">
                    <a:lumMod val="50000"/>
                    <a:lumOff val="50000"/>
                  </a:schemeClr>
                </a:solidFill>
              </a:rPr>
              <a:t>Generalized Algebraic </a:t>
            </a:r>
            <a:r>
              <a:rPr lang="en-US" sz="2400" dirty="0">
                <a:solidFill>
                  <a:schemeClr val="tx1">
                    <a:lumMod val="50000"/>
                    <a:lumOff val="50000"/>
                  </a:schemeClr>
                </a:solidFill>
              </a:rPr>
              <a:t>Difference Approach </a:t>
            </a:r>
            <a:r>
              <a:rPr lang="en-US" sz="2400" dirty="0" smtClean="0">
                <a:solidFill>
                  <a:schemeClr val="tx1">
                    <a:lumMod val="50000"/>
                    <a:lumOff val="50000"/>
                  </a:schemeClr>
                </a:solidFill>
              </a:rPr>
              <a:t>(GADA)</a:t>
            </a:r>
          </a:p>
          <a:p>
            <a:pPr lvl="1"/>
            <a:r>
              <a:rPr lang="en-US" sz="2400" dirty="0" smtClean="0">
                <a:solidFill>
                  <a:schemeClr val="tx1">
                    <a:lumMod val="50000"/>
                    <a:lumOff val="50000"/>
                  </a:schemeClr>
                </a:solidFill>
              </a:rPr>
              <a:t>Mixed-effects models</a:t>
            </a:r>
          </a:p>
          <a:p>
            <a:pPr lvl="1"/>
            <a:endParaRPr lang="en-US" sz="800" dirty="0" smtClean="0"/>
          </a:p>
          <a:p>
            <a:r>
              <a:rPr lang="en-US" dirty="0" smtClean="0">
                <a:solidFill>
                  <a:schemeClr val="bg1"/>
                </a:solidFill>
              </a:rPr>
              <a:t>In this course we will just focus the first three methods (information on other methods available at the end of the slides) </a:t>
            </a:r>
          </a:p>
          <a:p>
            <a:pPr lvl="1"/>
            <a:endParaRPr lang="pt-PT" dirty="0"/>
          </a:p>
        </p:txBody>
      </p:sp>
    </p:spTree>
    <p:extLst>
      <p:ext uri="{BB962C8B-B14F-4D97-AF65-F5344CB8AC3E}">
        <p14:creationId xmlns:p14="http://schemas.microsoft.com/office/powerpoint/2010/main" val="9484639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p:cNvSpPr>
            <a:spLocks noGrp="1" noChangeArrowheads="1"/>
          </p:cNvSpPr>
          <p:nvPr>
            <p:ph type="body" idx="1"/>
          </p:nvPr>
        </p:nvSpPr>
        <p:spPr/>
        <p:txBody>
          <a:bodyPr/>
          <a:lstStyle/>
          <a:p>
            <a:pPr>
              <a:lnSpc>
                <a:spcPct val="90000"/>
              </a:lnSpc>
            </a:pPr>
            <a:r>
              <a:rPr lang="en-US" b="1" dirty="0" smtClean="0"/>
              <a:t>Growth </a:t>
            </a:r>
            <a:r>
              <a:rPr lang="en-US" b="1" dirty="0"/>
              <a:t>functions formulated as difference </a:t>
            </a:r>
            <a:r>
              <a:rPr lang="en-US" b="1" dirty="0" smtClean="0"/>
              <a:t>equations</a:t>
            </a:r>
            <a:endParaRPr lang="pt-PT" b="1" dirty="0" smtClean="0"/>
          </a:p>
          <a:p>
            <a:pPr algn="ctr">
              <a:lnSpc>
                <a:spcPct val="90000"/>
              </a:lnSpc>
            </a:pPr>
            <a:endParaRPr lang="pt-PT" sz="800" dirty="0"/>
          </a:p>
        </p:txBody>
      </p:sp>
      <p:sp>
        <p:nvSpPr>
          <p:cNvPr id="5" name="Title 1"/>
          <p:cNvSpPr>
            <a:spLocks noGrp="1"/>
          </p:cNvSpPr>
          <p:nvPr>
            <p:ph type="title"/>
          </p:nvPr>
        </p:nvSpPr>
        <p:spPr>
          <a:xfrm>
            <a:off x="239349" y="274638"/>
            <a:ext cx="11664000" cy="706090"/>
          </a:xfrm>
        </p:spPr>
        <p:txBody>
          <a:bodyPr/>
          <a:lstStyle/>
          <a:p>
            <a:pPr algn="ctr">
              <a:buNone/>
            </a:pPr>
            <a:r>
              <a:rPr lang="en-GB" dirty="0"/>
              <a:t>But how to model the growth of </a:t>
            </a:r>
            <a:r>
              <a:rPr lang="en-GB" dirty="0" smtClean="0"/>
              <a:t>several </a:t>
            </a:r>
            <a:r>
              <a:rPr lang="en-GB" dirty="0"/>
              <a:t>plots?</a:t>
            </a:r>
            <a:endParaRPr lang="pt-PT" dirty="0"/>
          </a:p>
        </p:txBody>
      </p:sp>
      <p:sp>
        <p:nvSpPr>
          <p:cNvPr id="7" name="Rectangle 3"/>
          <p:cNvSpPr txBox="1">
            <a:spLocks noChangeArrowheads="1"/>
          </p:cNvSpPr>
          <p:nvPr/>
        </p:nvSpPr>
        <p:spPr>
          <a:xfrm>
            <a:off x="431371" y="1902261"/>
            <a:ext cx="11328000" cy="4929411"/>
          </a:xfrm>
          <a:prstGeom prst="rect">
            <a:avLst/>
          </a:prstGeom>
        </p:spPr>
        <p:txBody>
          <a:bodyPr vert="horz" lIns="91440" tIns="144000" rIns="360000" bIns="45720" rtlCol="0">
            <a:normAutofit/>
          </a:bodyPr>
          <a:lstStyle>
            <a:lvl1pPr marL="342900" indent="-342900" algn="just" defTabSz="914400" rtl="0" eaLnBrk="1" latinLnBrk="0" hangingPunct="1">
              <a:spcBef>
                <a:spcPts val="1800"/>
              </a:spcBef>
              <a:buClr>
                <a:srgbClr val="008000"/>
              </a:buClr>
              <a:buSzPct val="90000"/>
              <a:buFont typeface="Wingdings" panose="05000000000000000000" pitchFamily="2" charset="2"/>
              <a:buChar char=""/>
              <a:defRPr sz="2400" kern="1200">
                <a:solidFill>
                  <a:schemeClr val="tx1"/>
                </a:solidFill>
                <a:latin typeface="Trebuchet MS" pitchFamily="34" charset="0"/>
                <a:ea typeface="+mn-ea"/>
                <a:cs typeface="+mn-cs"/>
              </a:defRPr>
            </a:lvl1pPr>
            <a:lvl2pPr marL="742950" indent="-285750" algn="just" defTabSz="914400" rtl="0" eaLnBrk="1" latinLnBrk="0" hangingPunct="1">
              <a:spcBef>
                <a:spcPts val="1800"/>
              </a:spcBef>
              <a:buClr>
                <a:srgbClr val="008000"/>
              </a:buClr>
              <a:buFont typeface="Wingdings" panose="05000000000000000000" pitchFamily="2" charset="2"/>
              <a:buChar char=""/>
              <a:defRPr sz="2000" kern="1200">
                <a:solidFill>
                  <a:schemeClr val="tx1"/>
                </a:solidFill>
                <a:latin typeface="Trebuchet MS" pitchFamily="34" charset="0"/>
                <a:ea typeface="+mn-ea"/>
                <a:cs typeface="+mn-cs"/>
              </a:defRPr>
            </a:lvl2pPr>
            <a:lvl3pPr marL="1143000" indent="-228600" algn="l" defTabSz="914400" rtl="0" eaLnBrk="1" latinLnBrk="0" hangingPunct="1">
              <a:spcBef>
                <a:spcPts val="1800"/>
              </a:spcBef>
              <a:buClr>
                <a:srgbClr val="008000"/>
              </a:buClr>
              <a:buFont typeface="Arial" pitchFamily="34" charset="0"/>
              <a:buChar char="•"/>
              <a:defRPr sz="1800" kern="1200">
                <a:solidFill>
                  <a:schemeClr val="tx1"/>
                </a:solidFill>
                <a:latin typeface="Trebuchet MS" pitchFamily="34" charset="0"/>
                <a:ea typeface="+mn-ea"/>
                <a:cs typeface="+mn-cs"/>
              </a:defRPr>
            </a:lvl3pPr>
            <a:lvl4pPr marL="1600200" indent="-228600" algn="l" defTabSz="914400" rtl="0" eaLnBrk="1" latinLnBrk="0" hangingPunct="1">
              <a:spcBef>
                <a:spcPts val="1800"/>
              </a:spcBef>
              <a:buFont typeface="Arial" pitchFamily="34" charset="0"/>
              <a:buChar char="–"/>
              <a:defRPr sz="1600" kern="1200">
                <a:solidFill>
                  <a:schemeClr val="tx1"/>
                </a:solidFill>
                <a:latin typeface="Trebuchet MS" pitchFamily="34" charset="0"/>
                <a:ea typeface="+mn-ea"/>
                <a:cs typeface="+mn-cs"/>
              </a:defRPr>
            </a:lvl4pPr>
            <a:lvl5pPr marL="2057400" indent="-228600" algn="l" defTabSz="914400" rtl="0" eaLnBrk="1" latinLnBrk="0" hangingPunct="1">
              <a:spcBef>
                <a:spcPts val="1800"/>
              </a:spcBef>
              <a:buFont typeface="Arial" pitchFamily="34" charset="0"/>
              <a:buChar char="»"/>
              <a:defRPr sz="16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200" dirty="0">
                <a:latin typeface="+mn-lt"/>
              </a:rPr>
              <a:t>If the data set includes </a:t>
            </a:r>
            <a:r>
              <a:rPr lang="en-US" sz="2200" b="1" dirty="0">
                <a:solidFill>
                  <a:srgbClr val="008000"/>
                </a:solidFill>
                <a:latin typeface="+mn-lt"/>
              </a:rPr>
              <a:t>at least two </a:t>
            </a:r>
            <a:r>
              <a:rPr lang="en-US" sz="2200" b="1" dirty="0" err="1">
                <a:solidFill>
                  <a:srgbClr val="008000"/>
                </a:solidFill>
                <a:latin typeface="+mn-lt"/>
              </a:rPr>
              <a:t>remeasurements</a:t>
            </a:r>
            <a:r>
              <a:rPr lang="en-US" sz="2200" b="1" dirty="0">
                <a:solidFill>
                  <a:srgbClr val="008000"/>
                </a:solidFill>
                <a:latin typeface="+mn-lt"/>
              </a:rPr>
              <a:t> from each plot</a:t>
            </a:r>
            <a:r>
              <a:rPr lang="en-US" sz="2200" dirty="0">
                <a:latin typeface="+mn-lt"/>
              </a:rPr>
              <a:t>, it is possible to fit growth functions in the difference equation </a:t>
            </a:r>
            <a:r>
              <a:rPr lang="en-US" sz="2200" dirty="0" smtClean="0">
                <a:latin typeface="+mn-lt"/>
              </a:rPr>
              <a:t>form</a:t>
            </a:r>
          </a:p>
          <a:p>
            <a:pPr lvl="1"/>
            <a:endParaRPr lang="en-US" sz="800" dirty="0">
              <a:latin typeface="+mn-lt"/>
            </a:endParaRPr>
          </a:p>
          <a:p>
            <a:pPr lvl="1"/>
            <a:r>
              <a:rPr lang="en-US" sz="2200" dirty="0" smtClean="0">
                <a:latin typeface="+mn-lt"/>
              </a:rPr>
              <a:t>The </a:t>
            </a:r>
            <a:r>
              <a:rPr lang="en-US" sz="2200" dirty="0">
                <a:latin typeface="+mn-lt"/>
              </a:rPr>
              <a:t>existence of </a:t>
            </a:r>
            <a:r>
              <a:rPr lang="en-US" sz="2200" b="1" dirty="0">
                <a:solidFill>
                  <a:srgbClr val="008000"/>
                </a:solidFill>
                <a:latin typeface="+mn-lt"/>
              </a:rPr>
              <a:t>long term growth series </a:t>
            </a:r>
            <a:r>
              <a:rPr lang="en-US" sz="2200" dirty="0">
                <a:latin typeface="+mn-lt"/>
              </a:rPr>
              <a:t>(interval, permanent and or stem analysis) is an advantage as in this way the data has more information about the curve </a:t>
            </a:r>
            <a:r>
              <a:rPr lang="en-US" sz="2200" dirty="0" smtClean="0">
                <a:latin typeface="+mn-lt"/>
              </a:rPr>
              <a:t>shape</a:t>
            </a:r>
          </a:p>
          <a:p>
            <a:pPr lvl="1"/>
            <a:endParaRPr lang="en-US" sz="800" dirty="0">
              <a:latin typeface="+mn-lt"/>
            </a:endParaRPr>
          </a:p>
          <a:p>
            <a:pPr lvl="1"/>
            <a:r>
              <a:rPr lang="en-US" sz="2200" dirty="0" smtClean="0">
                <a:latin typeface="+mn-lt"/>
              </a:rPr>
              <a:t>There </a:t>
            </a:r>
            <a:r>
              <a:rPr lang="en-US" sz="2200" dirty="0">
                <a:latin typeface="+mn-lt"/>
              </a:rPr>
              <a:t>are several methods to fit difference equations (self-referencing curves) to growth data but they are out of the scope of this course</a:t>
            </a:r>
          </a:p>
          <a:p>
            <a:pPr lvl="1"/>
            <a:endParaRPr lang="en-US" sz="2200" dirty="0" smtClean="0"/>
          </a:p>
        </p:txBody>
      </p:sp>
    </p:spTree>
    <p:extLst>
      <p:ext uri="{BB962C8B-B14F-4D97-AF65-F5344CB8AC3E}">
        <p14:creationId xmlns:p14="http://schemas.microsoft.com/office/powerpoint/2010/main" val="4525504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wipe(left)">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p:cNvSpPr>
            <a:spLocks noGrp="1" noChangeArrowheads="1"/>
          </p:cNvSpPr>
          <p:nvPr>
            <p:ph type="body" idx="1"/>
          </p:nvPr>
        </p:nvSpPr>
        <p:spPr/>
        <p:txBody>
          <a:bodyPr/>
          <a:lstStyle/>
          <a:p>
            <a:pPr>
              <a:lnSpc>
                <a:spcPct val="90000"/>
              </a:lnSpc>
            </a:pPr>
            <a:r>
              <a:rPr lang="en-US" b="1" dirty="0" smtClean="0"/>
              <a:t>Growth </a:t>
            </a:r>
            <a:r>
              <a:rPr lang="en-US" b="1" dirty="0"/>
              <a:t>functions formulated as difference </a:t>
            </a:r>
            <a:r>
              <a:rPr lang="en-US" b="1" dirty="0" smtClean="0"/>
              <a:t>equations - ADA</a:t>
            </a:r>
            <a:endParaRPr lang="pt-PT" b="1" dirty="0" smtClean="0"/>
          </a:p>
          <a:p>
            <a:pPr algn="ctr">
              <a:lnSpc>
                <a:spcPct val="90000"/>
              </a:lnSpc>
            </a:pPr>
            <a:endParaRPr lang="pt-PT" sz="800" dirty="0"/>
          </a:p>
        </p:txBody>
      </p:sp>
      <p:sp>
        <p:nvSpPr>
          <p:cNvPr id="5" name="Title 1"/>
          <p:cNvSpPr>
            <a:spLocks noGrp="1"/>
          </p:cNvSpPr>
          <p:nvPr>
            <p:ph type="title"/>
          </p:nvPr>
        </p:nvSpPr>
        <p:spPr>
          <a:xfrm>
            <a:off x="239349" y="274638"/>
            <a:ext cx="11664000" cy="706090"/>
          </a:xfrm>
        </p:spPr>
        <p:txBody>
          <a:bodyPr/>
          <a:lstStyle/>
          <a:p>
            <a:pPr algn="ctr">
              <a:buNone/>
            </a:pPr>
            <a:r>
              <a:rPr lang="en-GB" dirty="0"/>
              <a:t>But how to model the growth of </a:t>
            </a:r>
            <a:r>
              <a:rPr lang="en-GB" dirty="0" smtClean="0"/>
              <a:t>several </a:t>
            </a:r>
            <a:r>
              <a:rPr lang="en-GB" dirty="0"/>
              <a:t>plots?</a:t>
            </a:r>
            <a:endParaRPr lang="pt-PT" dirty="0"/>
          </a:p>
        </p:txBody>
      </p:sp>
      <p:sp>
        <p:nvSpPr>
          <p:cNvPr id="7" name="Rectangle 3"/>
          <p:cNvSpPr txBox="1">
            <a:spLocks noChangeArrowheads="1"/>
          </p:cNvSpPr>
          <p:nvPr/>
        </p:nvSpPr>
        <p:spPr>
          <a:xfrm>
            <a:off x="431371" y="1902261"/>
            <a:ext cx="11328000" cy="4929411"/>
          </a:xfrm>
          <a:prstGeom prst="rect">
            <a:avLst/>
          </a:prstGeom>
        </p:spPr>
        <p:txBody>
          <a:bodyPr vert="horz" lIns="91440" tIns="144000" rIns="360000" bIns="45720" rtlCol="0">
            <a:normAutofit fontScale="77500" lnSpcReduction="20000"/>
          </a:bodyPr>
          <a:lstStyle>
            <a:lvl1pPr marL="342900" indent="-342900" algn="just" defTabSz="914400" rtl="0" eaLnBrk="1" latinLnBrk="0" hangingPunct="1">
              <a:spcBef>
                <a:spcPts val="1800"/>
              </a:spcBef>
              <a:buClr>
                <a:srgbClr val="008000"/>
              </a:buClr>
              <a:buSzPct val="90000"/>
              <a:buFont typeface="Wingdings" panose="05000000000000000000" pitchFamily="2" charset="2"/>
              <a:buChar char=""/>
              <a:defRPr sz="2400" kern="1200">
                <a:solidFill>
                  <a:schemeClr val="tx1"/>
                </a:solidFill>
                <a:latin typeface="Trebuchet MS" pitchFamily="34" charset="0"/>
                <a:ea typeface="+mn-ea"/>
                <a:cs typeface="+mn-cs"/>
              </a:defRPr>
            </a:lvl1pPr>
            <a:lvl2pPr marL="742950" indent="-285750" algn="just" defTabSz="914400" rtl="0" eaLnBrk="1" latinLnBrk="0" hangingPunct="1">
              <a:spcBef>
                <a:spcPts val="1800"/>
              </a:spcBef>
              <a:buClr>
                <a:srgbClr val="008000"/>
              </a:buClr>
              <a:buFont typeface="Wingdings" panose="05000000000000000000" pitchFamily="2" charset="2"/>
              <a:buChar char=""/>
              <a:defRPr sz="2000" kern="1200">
                <a:solidFill>
                  <a:schemeClr val="tx1"/>
                </a:solidFill>
                <a:latin typeface="Trebuchet MS" pitchFamily="34" charset="0"/>
                <a:ea typeface="+mn-ea"/>
                <a:cs typeface="+mn-cs"/>
              </a:defRPr>
            </a:lvl2pPr>
            <a:lvl3pPr marL="1143000" indent="-228600" algn="l" defTabSz="914400" rtl="0" eaLnBrk="1" latinLnBrk="0" hangingPunct="1">
              <a:spcBef>
                <a:spcPts val="1800"/>
              </a:spcBef>
              <a:buClr>
                <a:srgbClr val="008000"/>
              </a:buClr>
              <a:buFont typeface="Arial" pitchFamily="34" charset="0"/>
              <a:buChar char="•"/>
              <a:defRPr sz="1800" kern="1200">
                <a:solidFill>
                  <a:schemeClr val="tx1"/>
                </a:solidFill>
                <a:latin typeface="Trebuchet MS" pitchFamily="34" charset="0"/>
                <a:ea typeface="+mn-ea"/>
                <a:cs typeface="+mn-cs"/>
              </a:defRPr>
            </a:lvl3pPr>
            <a:lvl4pPr marL="1600200" indent="-228600" algn="l" defTabSz="914400" rtl="0" eaLnBrk="1" latinLnBrk="0" hangingPunct="1">
              <a:spcBef>
                <a:spcPts val="1800"/>
              </a:spcBef>
              <a:buFont typeface="Arial" pitchFamily="34" charset="0"/>
              <a:buChar char="–"/>
              <a:defRPr sz="1600" kern="1200">
                <a:solidFill>
                  <a:schemeClr val="tx1"/>
                </a:solidFill>
                <a:latin typeface="Trebuchet MS" pitchFamily="34" charset="0"/>
                <a:ea typeface="+mn-ea"/>
                <a:cs typeface="+mn-cs"/>
              </a:defRPr>
            </a:lvl4pPr>
            <a:lvl5pPr marL="2057400" indent="-228600" algn="l" defTabSz="914400" rtl="0" eaLnBrk="1" latinLnBrk="0" hangingPunct="1">
              <a:spcBef>
                <a:spcPts val="1800"/>
              </a:spcBef>
              <a:buFont typeface="Arial" pitchFamily="34" charset="0"/>
              <a:buChar char="»"/>
              <a:defRPr sz="16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Algebraic difference approach (ADA)</a:t>
            </a:r>
          </a:p>
          <a:p>
            <a:endParaRPr lang="en-US" sz="700" dirty="0"/>
          </a:p>
          <a:p>
            <a:pPr lvl="1"/>
            <a:r>
              <a:rPr lang="en-US" sz="2400" dirty="0"/>
              <a:t>When formulating a growth function as a difference equation, it is assumed that </a:t>
            </a:r>
            <a:r>
              <a:rPr lang="en-US" sz="2400" dirty="0">
                <a:solidFill>
                  <a:srgbClr val="008000"/>
                </a:solidFill>
              </a:rPr>
              <a:t>the curves belonging to the same “family” differ just by one parameter </a:t>
            </a:r>
            <a:r>
              <a:rPr lang="en-US" sz="2400" dirty="0"/>
              <a:t>-  the </a:t>
            </a:r>
            <a:r>
              <a:rPr lang="en-US" sz="2400" dirty="0" smtClean="0"/>
              <a:t>site-specific </a:t>
            </a:r>
            <a:r>
              <a:rPr lang="en-US" sz="2400" dirty="0"/>
              <a:t>parameter</a:t>
            </a:r>
          </a:p>
          <a:p>
            <a:pPr lvl="1"/>
            <a:endParaRPr lang="en-US" sz="900" dirty="0"/>
          </a:p>
          <a:p>
            <a:pPr lvl="1"/>
            <a:r>
              <a:rPr lang="en-US" sz="2600" dirty="0"/>
              <a:t>A growth function with 3 parameters allows for 3 different formulations, usually denoted by the </a:t>
            </a:r>
            <a:r>
              <a:rPr lang="en-US" sz="2600" dirty="0" smtClean="0"/>
              <a:t>free/site-specific </a:t>
            </a:r>
            <a:r>
              <a:rPr lang="en-US" sz="2600" dirty="0"/>
              <a:t>parameter</a:t>
            </a:r>
          </a:p>
          <a:p>
            <a:pPr lvl="1"/>
            <a:endParaRPr lang="en-US" sz="900" dirty="0"/>
          </a:p>
          <a:p>
            <a:pPr lvl="1"/>
            <a:r>
              <a:rPr lang="en-US" sz="2600" dirty="0"/>
              <a:t>For example for the Richards function:</a:t>
            </a:r>
          </a:p>
          <a:p>
            <a:pPr lvl="2">
              <a:buFont typeface="Marlett" pitchFamily="2" charset="2"/>
              <a:buNone/>
            </a:pPr>
            <a:r>
              <a:rPr lang="en-US" sz="2300" dirty="0">
                <a:solidFill>
                  <a:srgbClr val="008000"/>
                </a:solidFill>
              </a:rPr>
              <a:t>Richards-A (model with site specific asymptote)</a:t>
            </a:r>
          </a:p>
          <a:p>
            <a:pPr lvl="2">
              <a:buFont typeface="Marlett" pitchFamily="2" charset="2"/>
              <a:buNone/>
            </a:pPr>
            <a:r>
              <a:rPr lang="en-US" sz="2300" dirty="0">
                <a:solidFill>
                  <a:srgbClr val="008000"/>
                </a:solidFill>
              </a:rPr>
              <a:t>Richards-k (model with common asymptote)</a:t>
            </a:r>
          </a:p>
          <a:p>
            <a:pPr lvl="2">
              <a:buFont typeface="Marlett" pitchFamily="2" charset="2"/>
              <a:buNone/>
            </a:pPr>
            <a:r>
              <a:rPr lang="en-US" sz="2300" dirty="0">
                <a:solidFill>
                  <a:srgbClr val="008000"/>
                </a:solidFill>
              </a:rPr>
              <a:t>Richards-m (model with common asymptote)</a:t>
            </a:r>
          </a:p>
          <a:p>
            <a:pPr lvl="1"/>
            <a:endParaRPr lang="en-US" sz="2200" dirty="0" smtClean="0"/>
          </a:p>
        </p:txBody>
      </p:sp>
    </p:spTree>
    <p:extLst>
      <p:ext uri="{BB962C8B-B14F-4D97-AF65-F5344CB8AC3E}">
        <p14:creationId xmlns:p14="http://schemas.microsoft.com/office/powerpoint/2010/main" val="11026850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wipe(left)">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wipe(left)">
                                      <p:cBhvr>
                                        <p:cTn id="22" dur="500"/>
                                        <p:tgtEl>
                                          <p:spTgt spid="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Effect transition="in" filter="wipe(left)">
                                      <p:cBhvr>
                                        <p:cTn id="27" dur="500"/>
                                        <p:tgtEl>
                                          <p:spTgt spid="7">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8" end="8"/>
                                            </p:txEl>
                                          </p:spTgt>
                                        </p:tgtEl>
                                        <p:attrNameLst>
                                          <p:attrName>style.visibility</p:attrName>
                                        </p:attrNameLst>
                                      </p:cBhvr>
                                      <p:to>
                                        <p:strVal val="visible"/>
                                      </p:to>
                                    </p:set>
                                    <p:animEffect transition="in" filter="wipe(left)">
                                      <p:cBhvr>
                                        <p:cTn id="32" dur="500"/>
                                        <p:tgtEl>
                                          <p:spTgt spid="7">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xEl>
                                              <p:pRg st="9" end="9"/>
                                            </p:txEl>
                                          </p:spTgt>
                                        </p:tgtEl>
                                        <p:attrNameLst>
                                          <p:attrName>style.visibility</p:attrName>
                                        </p:attrNameLst>
                                      </p:cBhvr>
                                      <p:to>
                                        <p:strVal val="visible"/>
                                      </p:to>
                                    </p:set>
                                    <p:animEffect transition="in" filter="wipe(left)">
                                      <p:cBhvr>
                                        <p:cTn id="37"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p:cNvSpPr>
            <a:spLocks noGrp="1" noChangeArrowheads="1"/>
          </p:cNvSpPr>
          <p:nvPr>
            <p:ph type="body" idx="1"/>
          </p:nvPr>
        </p:nvSpPr>
        <p:spPr/>
        <p:txBody>
          <a:bodyPr/>
          <a:lstStyle/>
          <a:p>
            <a:pPr>
              <a:lnSpc>
                <a:spcPct val="90000"/>
              </a:lnSpc>
            </a:pPr>
            <a:r>
              <a:rPr lang="en-US" b="1" dirty="0" smtClean="0"/>
              <a:t>Growth </a:t>
            </a:r>
            <a:r>
              <a:rPr lang="en-US" b="1" dirty="0"/>
              <a:t>functions formulated as difference </a:t>
            </a:r>
            <a:r>
              <a:rPr lang="en-US" b="1" dirty="0" smtClean="0"/>
              <a:t>equations - ADA</a:t>
            </a:r>
            <a:endParaRPr lang="pt-PT" b="1" dirty="0" smtClean="0"/>
          </a:p>
          <a:p>
            <a:pPr algn="ctr">
              <a:lnSpc>
                <a:spcPct val="90000"/>
              </a:lnSpc>
            </a:pPr>
            <a:endParaRPr lang="pt-PT" sz="800" dirty="0"/>
          </a:p>
        </p:txBody>
      </p:sp>
      <p:sp>
        <p:nvSpPr>
          <p:cNvPr id="5" name="Title 1"/>
          <p:cNvSpPr>
            <a:spLocks noGrp="1"/>
          </p:cNvSpPr>
          <p:nvPr>
            <p:ph type="title"/>
          </p:nvPr>
        </p:nvSpPr>
        <p:spPr>
          <a:xfrm>
            <a:off x="239349" y="274638"/>
            <a:ext cx="11664000" cy="706090"/>
          </a:xfrm>
        </p:spPr>
        <p:txBody>
          <a:bodyPr/>
          <a:lstStyle/>
          <a:p>
            <a:pPr algn="ctr">
              <a:buNone/>
            </a:pPr>
            <a:r>
              <a:rPr lang="en-GB" dirty="0"/>
              <a:t>But how to model the growth of </a:t>
            </a:r>
            <a:r>
              <a:rPr lang="en-GB" dirty="0" smtClean="0"/>
              <a:t>several </a:t>
            </a:r>
            <a:r>
              <a:rPr lang="en-GB" dirty="0"/>
              <a:t>plots?</a:t>
            </a:r>
            <a:endParaRPr lang="pt-PT" dirty="0"/>
          </a:p>
        </p:txBody>
      </p:sp>
      <p:sp>
        <p:nvSpPr>
          <p:cNvPr id="7" name="Rectangle 3"/>
          <p:cNvSpPr txBox="1">
            <a:spLocks noChangeArrowheads="1"/>
          </p:cNvSpPr>
          <p:nvPr/>
        </p:nvSpPr>
        <p:spPr>
          <a:xfrm>
            <a:off x="431371" y="1902261"/>
            <a:ext cx="11328000" cy="4929411"/>
          </a:xfrm>
          <a:prstGeom prst="rect">
            <a:avLst/>
          </a:prstGeom>
        </p:spPr>
        <p:txBody>
          <a:bodyPr vert="horz" lIns="91440" tIns="144000" rIns="360000" bIns="45720" rtlCol="0">
            <a:normAutofit/>
          </a:bodyPr>
          <a:lstStyle>
            <a:lvl1pPr marL="342900" indent="-342900" algn="just" defTabSz="914400" rtl="0" eaLnBrk="1" latinLnBrk="0" hangingPunct="1">
              <a:spcBef>
                <a:spcPts val="1800"/>
              </a:spcBef>
              <a:buClr>
                <a:srgbClr val="008000"/>
              </a:buClr>
              <a:buSzPct val="90000"/>
              <a:buFont typeface="Wingdings" panose="05000000000000000000" pitchFamily="2" charset="2"/>
              <a:buChar char=""/>
              <a:defRPr sz="2400" kern="1200">
                <a:solidFill>
                  <a:schemeClr val="tx1"/>
                </a:solidFill>
                <a:latin typeface="Trebuchet MS" pitchFamily="34" charset="0"/>
                <a:ea typeface="+mn-ea"/>
                <a:cs typeface="+mn-cs"/>
              </a:defRPr>
            </a:lvl1pPr>
            <a:lvl2pPr marL="742950" indent="-285750" algn="just" defTabSz="914400" rtl="0" eaLnBrk="1" latinLnBrk="0" hangingPunct="1">
              <a:spcBef>
                <a:spcPts val="1800"/>
              </a:spcBef>
              <a:buClr>
                <a:srgbClr val="008000"/>
              </a:buClr>
              <a:buFont typeface="Wingdings" panose="05000000000000000000" pitchFamily="2" charset="2"/>
              <a:buChar char=""/>
              <a:defRPr sz="2000" kern="1200">
                <a:solidFill>
                  <a:schemeClr val="tx1"/>
                </a:solidFill>
                <a:latin typeface="Trebuchet MS" pitchFamily="34" charset="0"/>
                <a:ea typeface="+mn-ea"/>
                <a:cs typeface="+mn-cs"/>
              </a:defRPr>
            </a:lvl2pPr>
            <a:lvl3pPr marL="1143000" indent="-228600" algn="l" defTabSz="914400" rtl="0" eaLnBrk="1" latinLnBrk="0" hangingPunct="1">
              <a:spcBef>
                <a:spcPts val="1800"/>
              </a:spcBef>
              <a:buClr>
                <a:srgbClr val="008000"/>
              </a:buClr>
              <a:buFont typeface="Arial" pitchFamily="34" charset="0"/>
              <a:buChar char="•"/>
              <a:defRPr sz="1800" kern="1200">
                <a:solidFill>
                  <a:schemeClr val="tx1"/>
                </a:solidFill>
                <a:latin typeface="Trebuchet MS" pitchFamily="34" charset="0"/>
                <a:ea typeface="+mn-ea"/>
                <a:cs typeface="+mn-cs"/>
              </a:defRPr>
            </a:lvl3pPr>
            <a:lvl4pPr marL="1600200" indent="-228600" algn="l" defTabSz="914400" rtl="0" eaLnBrk="1" latinLnBrk="0" hangingPunct="1">
              <a:spcBef>
                <a:spcPts val="1800"/>
              </a:spcBef>
              <a:buFont typeface="Arial" pitchFamily="34" charset="0"/>
              <a:buChar char="–"/>
              <a:defRPr sz="1600" kern="1200">
                <a:solidFill>
                  <a:schemeClr val="tx1"/>
                </a:solidFill>
                <a:latin typeface="Trebuchet MS" pitchFamily="34" charset="0"/>
                <a:ea typeface="+mn-ea"/>
                <a:cs typeface="+mn-cs"/>
              </a:defRPr>
            </a:lvl4pPr>
            <a:lvl5pPr marL="2057400" indent="-228600" algn="l" defTabSz="914400" rtl="0" eaLnBrk="1" latinLnBrk="0" hangingPunct="1">
              <a:spcBef>
                <a:spcPts val="1800"/>
              </a:spcBef>
              <a:buFont typeface="Arial" pitchFamily="34" charset="0"/>
              <a:buChar char="»"/>
              <a:defRPr sz="16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1800" dirty="0" err="1"/>
              <a:t>Lundvqvist</a:t>
            </a:r>
            <a:r>
              <a:rPr lang="en-US" sz="1800" dirty="0"/>
              <a:t>- </a:t>
            </a:r>
            <a:r>
              <a:rPr lang="en-US" sz="1800" dirty="0" smtClean="0"/>
              <a:t>A (A </a:t>
            </a:r>
            <a:r>
              <a:rPr lang="en-US" sz="1800" dirty="0"/>
              <a:t>is </a:t>
            </a:r>
            <a:r>
              <a:rPr lang="en-US" sz="1800" dirty="0" smtClean="0"/>
              <a:t>site-specific and k </a:t>
            </a:r>
            <a:r>
              <a:rPr lang="en-US" sz="1800" dirty="0"/>
              <a:t>and </a:t>
            </a:r>
            <a:r>
              <a:rPr lang="en-US" sz="1800" dirty="0" smtClean="0"/>
              <a:t>m as common parameters)</a:t>
            </a:r>
            <a:endParaRPr lang="en-US" sz="1800" dirty="0"/>
          </a:p>
          <a:p>
            <a:endParaRPr lang="en-US" sz="700" dirty="0"/>
          </a:p>
          <a:p>
            <a:pPr lvl="1"/>
            <a:endParaRPr lang="en-US" sz="2200" dirty="0" smtClean="0"/>
          </a:p>
        </p:txBody>
      </p:sp>
      <p:sp>
        <p:nvSpPr>
          <p:cNvPr id="6" name="Rectangle 5"/>
          <p:cNvSpPr>
            <a:spLocks noChangeArrowheads="1"/>
          </p:cNvSpPr>
          <p:nvPr/>
        </p:nvSpPr>
        <p:spPr bwMode="auto">
          <a:xfrm>
            <a:off x="1524001" y="2939534"/>
            <a:ext cx="18473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sp>
        <p:nvSpPr>
          <p:cNvPr id="9" name="Rectangle 9"/>
          <p:cNvSpPr>
            <a:spLocks noChangeArrowheads="1"/>
          </p:cNvSpPr>
          <p:nvPr/>
        </p:nvSpPr>
        <p:spPr bwMode="auto">
          <a:xfrm>
            <a:off x="1524001" y="2934772"/>
            <a:ext cx="18473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sp>
        <p:nvSpPr>
          <p:cNvPr id="15" name="Text Box 5"/>
          <p:cNvSpPr txBox="1">
            <a:spLocks noChangeArrowheads="1"/>
          </p:cNvSpPr>
          <p:nvPr/>
        </p:nvSpPr>
        <p:spPr bwMode="auto">
          <a:xfrm>
            <a:off x="431371" y="5403827"/>
            <a:ext cx="11328000" cy="369332"/>
          </a:xfrm>
          <a:prstGeom prst="rect">
            <a:avLst/>
          </a:prstGeom>
          <a:noFill/>
          <a:ln w="9525">
            <a:noFill/>
            <a:miter lim="800000"/>
            <a:headEnd/>
            <a:tailEnd/>
          </a:ln>
          <a:effectLst/>
        </p:spPr>
        <p:txBody>
          <a:bodyPr wrap="square" anchor="ctr">
            <a:spAutoFit/>
          </a:bodyPr>
          <a:lstStyle/>
          <a:p>
            <a:pPr>
              <a:spcBef>
                <a:spcPct val="20000"/>
              </a:spcBef>
            </a:pPr>
            <a:r>
              <a:rPr lang="en-US" dirty="0">
                <a:solidFill>
                  <a:srgbClr val="008000"/>
                </a:solidFill>
                <a:latin typeface="Trebuchet MS" pitchFamily="34" charset="0"/>
              </a:rPr>
              <a:t>A specific curve of the family is defined by the value of the free </a:t>
            </a:r>
            <a:r>
              <a:rPr lang="en-US" dirty="0" smtClean="0">
                <a:solidFill>
                  <a:srgbClr val="008000"/>
                </a:solidFill>
                <a:latin typeface="Trebuchet MS" pitchFamily="34" charset="0"/>
              </a:rPr>
              <a:t>parameter (the site-specific)</a:t>
            </a:r>
            <a:endParaRPr lang="en-US" dirty="0">
              <a:solidFill>
                <a:srgbClr val="008000"/>
              </a:solidFill>
              <a:latin typeface="Trebuchet MS" pitchFamily="34" charset="0"/>
            </a:endParaRPr>
          </a:p>
        </p:txBody>
      </p:sp>
      <p:sp>
        <p:nvSpPr>
          <p:cNvPr id="16" name="Text Box 10"/>
          <p:cNvSpPr txBox="1">
            <a:spLocks noChangeArrowheads="1"/>
          </p:cNvSpPr>
          <p:nvPr/>
        </p:nvSpPr>
        <p:spPr bwMode="auto">
          <a:xfrm>
            <a:off x="479376" y="5881171"/>
            <a:ext cx="11279995" cy="369332"/>
          </a:xfrm>
          <a:prstGeom prst="rect">
            <a:avLst/>
          </a:prstGeom>
          <a:noFill/>
          <a:ln w="9525">
            <a:noFill/>
            <a:miter lim="800000"/>
            <a:headEnd/>
            <a:tailEnd/>
          </a:ln>
          <a:effectLst/>
        </p:spPr>
        <p:txBody>
          <a:bodyPr wrap="square" anchor="ctr">
            <a:spAutoFit/>
          </a:bodyPr>
          <a:lstStyle/>
          <a:p>
            <a:pPr>
              <a:spcBef>
                <a:spcPct val="20000"/>
              </a:spcBef>
            </a:pPr>
            <a:r>
              <a:rPr lang="en-US" dirty="0">
                <a:solidFill>
                  <a:srgbClr val="008000"/>
                </a:solidFill>
                <a:latin typeface="Trebuchet MS" pitchFamily="34" charset="0"/>
              </a:rPr>
              <a:t>In practice, the free parameter is a function of an initial condition (</a:t>
            </a:r>
            <a:r>
              <a:rPr lang="en-US" i="1" dirty="0">
                <a:solidFill>
                  <a:srgbClr val="008000"/>
                </a:solidFill>
                <a:latin typeface="Trebuchet MS" pitchFamily="34" charset="0"/>
              </a:rPr>
              <a:t>Y</a:t>
            </a:r>
            <a:r>
              <a:rPr lang="en-US" i="1" baseline="-25000" dirty="0">
                <a:solidFill>
                  <a:srgbClr val="008000"/>
                </a:solidFill>
                <a:latin typeface="Trebuchet MS" pitchFamily="34" charset="0"/>
              </a:rPr>
              <a:t>0</a:t>
            </a:r>
            <a:r>
              <a:rPr lang="en-US" dirty="0">
                <a:solidFill>
                  <a:srgbClr val="008000"/>
                </a:solidFill>
                <a:latin typeface="Trebuchet MS" pitchFamily="34" charset="0"/>
              </a:rPr>
              <a:t>,</a:t>
            </a:r>
            <a:r>
              <a:rPr lang="en-US" i="1" dirty="0">
                <a:solidFill>
                  <a:srgbClr val="008000"/>
                </a:solidFill>
                <a:latin typeface="Trebuchet MS" pitchFamily="34" charset="0"/>
              </a:rPr>
              <a:t>t</a:t>
            </a:r>
            <a:r>
              <a:rPr lang="en-US" i="1" baseline="-25000" dirty="0">
                <a:solidFill>
                  <a:srgbClr val="008000"/>
                </a:solidFill>
                <a:latin typeface="Trebuchet MS" pitchFamily="34" charset="0"/>
              </a:rPr>
              <a:t>0</a:t>
            </a:r>
            <a:r>
              <a:rPr lang="en-US" dirty="0">
                <a:solidFill>
                  <a:srgbClr val="008000"/>
                </a:solidFill>
                <a:latin typeface="Trebuchet MS" pitchFamily="34" charset="0"/>
              </a:rPr>
              <a:t>)</a:t>
            </a:r>
          </a:p>
        </p:txBody>
      </p:sp>
      <p:graphicFrame>
        <p:nvGraphicFramePr>
          <p:cNvPr id="17" name="Object 16"/>
          <p:cNvGraphicFramePr>
            <a:graphicFrameLocks noChangeAspect="1"/>
          </p:cNvGraphicFramePr>
          <p:nvPr>
            <p:extLst>
              <p:ext uri="{D42A27DB-BD31-4B8C-83A1-F6EECF244321}">
                <p14:modId xmlns:p14="http://schemas.microsoft.com/office/powerpoint/2010/main" val="97109331"/>
              </p:ext>
            </p:extLst>
          </p:nvPr>
        </p:nvGraphicFramePr>
        <p:xfrm>
          <a:off x="2397853" y="2728468"/>
          <a:ext cx="2876040" cy="971460"/>
        </p:xfrm>
        <a:graphic>
          <a:graphicData uri="http://schemas.openxmlformats.org/presentationml/2006/ole">
            <mc:AlternateContent xmlns:mc="http://schemas.openxmlformats.org/markup-compatibility/2006">
              <mc:Choice xmlns:v="urn:schemas-microsoft-com:vml" Requires="v">
                <p:oleObj spid="_x0000_s46106" name="Equation" r:id="rId3" imgW="1917360" imgH="647640" progId="Equation.3">
                  <p:embed/>
                </p:oleObj>
              </mc:Choice>
              <mc:Fallback>
                <p:oleObj name="Equation" r:id="rId3" imgW="1917360" imgH="647640" progId="Equation.3">
                  <p:embed/>
                  <p:pic>
                    <p:nvPicPr>
                      <p:cNvPr id="3" name="Object 2"/>
                      <p:cNvPicPr/>
                      <p:nvPr/>
                    </p:nvPicPr>
                    <p:blipFill>
                      <a:blip r:embed="rId4"/>
                      <a:stretch>
                        <a:fillRect/>
                      </a:stretch>
                    </p:blipFill>
                    <p:spPr>
                      <a:xfrm>
                        <a:off x="2397853" y="2728468"/>
                        <a:ext cx="2876040" cy="971460"/>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626902103"/>
              </p:ext>
            </p:extLst>
          </p:nvPr>
        </p:nvGraphicFramePr>
        <p:xfrm>
          <a:off x="7045678" y="2832752"/>
          <a:ext cx="1579562" cy="876300"/>
        </p:xfrm>
        <a:graphic>
          <a:graphicData uri="http://schemas.openxmlformats.org/presentationml/2006/ole">
            <mc:AlternateContent xmlns:mc="http://schemas.openxmlformats.org/markup-compatibility/2006">
              <mc:Choice xmlns:v="urn:schemas-microsoft-com:vml" Requires="v">
                <p:oleObj spid="_x0000_s46107" name="Equation" r:id="rId5" imgW="1054080" imgH="583920" progId="Equation.3">
                  <p:embed/>
                </p:oleObj>
              </mc:Choice>
              <mc:Fallback>
                <p:oleObj name="Equation" r:id="rId5" imgW="1054080" imgH="583920" progId="Equation.3">
                  <p:embed/>
                  <p:pic>
                    <p:nvPicPr>
                      <p:cNvPr id="4" name="Object 3"/>
                      <p:cNvPicPr>
                        <a:picLocks noChangeAspect="1" noChangeArrowheads="1"/>
                      </p:cNvPicPr>
                      <p:nvPr/>
                    </p:nvPicPr>
                    <p:blipFill>
                      <a:blip r:embed="rId6"/>
                      <a:srcRect/>
                      <a:stretch>
                        <a:fillRect/>
                      </a:stretch>
                    </p:blipFill>
                    <p:spPr bwMode="auto">
                      <a:xfrm>
                        <a:off x="7045678" y="2832752"/>
                        <a:ext cx="157956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9" name="Straight Arrow Connector 18"/>
          <p:cNvCxnSpPr/>
          <p:nvPr/>
        </p:nvCxnSpPr>
        <p:spPr bwMode="auto">
          <a:xfrm>
            <a:off x="5531275" y="3140968"/>
            <a:ext cx="1128191" cy="0"/>
          </a:xfrm>
          <a:prstGeom prst="straightConnector1">
            <a:avLst/>
          </a:prstGeom>
          <a:solidFill>
            <a:schemeClr val="accent1"/>
          </a:solidFill>
          <a:ln w="38100" cap="flat" cmpd="sng" algn="ctr">
            <a:solidFill>
              <a:srgbClr val="008000"/>
            </a:solidFill>
            <a:prstDash val="solid"/>
            <a:round/>
            <a:headEnd type="none" w="med" len="med"/>
            <a:tailEnd type="arrow"/>
          </a:ln>
          <a:effectLst/>
        </p:spPr>
      </p:cxnSp>
      <p:graphicFrame>
        <p:nvGraphicFramePr>
          <p:cNvPr id="20" name="Object 19"/>
          <p:cNvGraphicFramePr>
            <a:graphicFrameLocks noChangeAspect="1"/>
          </p:cNvGraphicFramePr>
          <p:nvPr>
            <p:extLst>
              <p:ext uri="{D42A27DB-BD31-4B8C-83A1-F6EECF244321}">
                <p14:modId xmlns:p14="http://schemas.microsoft.com/office/powerpoint/2010/main" val="1888586449"/>
              </p:ext>
            </p:extLst>
          </p:nvPr>
        </p:nvGraphicFramePr>
        <p:xfrm>
          <a:off x="3321873" y="4159116"/>
          <a:ext cx="5256583" cy="1047244"/>
        </p:xfrm>
        <a:graphic>
          <a:graphicData uri="http://schemas.openxmlformats.org/presentationml/2006/ole">
            <mc:AlternateContent xmlns:mc="http://schemas.openxmlformats.org/markup-compatibility/2006">
              <mc:Choice xmlns:v="urn:schemas-microsoft-com:vml" Requires="v">
                <p:oleObj spid="_x0000_s46108" name="Equation" r:id="rId7" imgW="2869920" imgH="571320" progId="Equation.3">
                  <p:embed/>
                </p:oleObj>
              </mc:Choice>
              <mc:Fallback>
                <p:oleObj name="Equation" r:id="rId7" imgW="2869920" imgH="571320" progId="Equation.3">
                  <p:embed/>
                  <p:pic>
                    <p:nvPicPr>
                      <p:cNvPr id="7" name="Object 6"/>
                      <p:cNvPicPr>
                        <a:picLocks noChangeAspect="1" noChangeArrowheads="1"/>
                      </p:cNvPicPr>
                      <p:nvPr/>
                    </p:nvPicPr>
                    <p:blipFill>
                      <a:blip r:embed="rId8"/>
                      <a:srcRect/>
                      <a:stretch>
                        <a:fillRect/>
                      </a:stretch>
                    </p:blipFill>
                    <p:spPr bwMode="auto">
                      <a:xfrm>
                        <a:off x="3321873" y="4159116"/>
                        <a:ext cx="5256583" cy="1047244"/>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0751735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P spid="16"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p:cNvSpPr>
            <a:spLocks noGrp="1" noChangeArrowheads="1"/>
          </p:cNvSpPr>
          <p:nvPr>
            <p:ph type="body" idx="1"/>
          </p:nvPr>
        </p:nvSpPr>
        <p:spPr/>
        <p:txBody>
          <a:bodyPr/>
          <a:lstStyle/>
          <a:p>
            <a:pPr>
              <a:lnSpc>
                <a:spcPct val="90000"/>
              </a:lnSpc>
            </a:pPr>
            <a:r>
              <a:rPr lang="en-US" b="1" dirty="0" smtClean="0"/>
              <a:t>Growth </a:t>
            </a:r>
            <a:r>
              <a:rPr lang="en-US" b="1" dirty="0"/>
              <a:t>functions formulated as difference </a:t>
            </a:r>
            <a:r>
              <a:rPr lang="en-US" b="1" dirty="0" smtClean="0"/>
              <a:t>equations - ADA</a:t>
            </a:r>
            <a:endParaRPr lang="pt-PT" b="1" dirty="0" smtClean="0"/>
          </a:p>
          <a:p>
            <a:pPr algn="ctr">
              <a:lnSpc>
                <a:spcPct val="90000"/>
              </a:lnSpc>
            </a:pPr>
            <a:endParaRPr lang="pt-PT" sz="800" dirty="0"/>
          </a:p>
        </p:txBody>
      </p:sp>
      <p:sp>
        <p:nvSpPr>
          <p:cNvPr id="5" name="Title 1"/>
          <p:cNvSpPr>
            <a:spLocks noGrp="1"/>
          </p:cNvSpPr>
          <p:nvPr>
            <p:ph type="title"/>
          </p:nvPr>
        </p:nvSpPr>
        <p:spPr>
          <a:xfrm>
            <a:off x="239349" y="274638"/>
            <a:ext cx="11664000" cy="706090"/>
          </a:xfrm>
        </p:spPr>
        <p:txBody>
          <a:bodyPr/>
          <a:lstStyle/>
          <a:p>
            <a:pPr algn="ctr">
              <a:buNone/>
            </a:pPr>
            <a:r>
              <a:rPr lang="en-GB" dirty="0"/>
              <a:t>But how to model the growth of </a:t>
            </a:r>
            <a:r>
              <a:rPr lang="en-GB" dirty="0" smtClean="0"/>
              <a:t>several </a:t>
            </a:r>
            <a:r>
              <a:rPr lang="en-GB" dirty="0"/>
              <a:t>plots?</a:t>
            </a:r>
            <a:endParaRPr lang="pt-PT" dirty="0"/>
          </a:p>
        </p:txBody>
      </p:sp>
      <p:sp>
        <p:nvSpPr>
          <p:cNvPr id="7" name="Rectangle 3"/>
          <p:cNvSpPr txBox="1">
            <a:spLocks noChangeArrowheads="1"/>
          </p:cNvSpPr>
          <p:nvPr/>
        </p:nvSpPr>
        <p:spPr>
          <a:xfrm>
            <a:off x="431371" y="1902261"/>
            <a:ext cx="11328000" cy="4929411"/>
          </a:xfrm>
          <a:prstGeom prst="rect">
            <a:avLst/>
          </a:prstGeom>
        </p:spPr>
        <p:txBody>
          <a:bodyPr vert="horz" lIns="91440" tIns="144000" rIns="360000" bIns="45720" rtlCol="0">
            <a:normAutofit/>
          </a:bodyPr>
          <a:lstStyle>
            <a:lvl1pPr marL="342900" indent="-342900" algn="just" defTabSz="914400" rtl="0" eaLnBrk="1" latinLnBrk="0" hangingPunct="1">
              <a:spcBef>
                <a:spcPts val="1800"/>
              </a:spcBef>
              <a:buClr>
                <a:srgbClr val="008000"/>
              </a:buClr>
              <a:buSzPct val="90000"/>
              <a:buFont typeface="Wingdings" panose="05000000000000000000" pitchFamily="2" charset="2"/>
              <a:buChar char=""/>
              <a:defRPr sz="2400" kern="1200">
                <a:solidFill>
                  <a:schemeClr val="tx1"/>
                </a:solidFill>
                <a:latin typeface="Trebuchet MS" pitchFamily="34" charset="0"/>
                <a:ea typeface="+mn-ea"/>
                <a:cs typeface="+mn-cs"/>
              </a:defRPr>
            </a:lvl1pPr>
            <a:lvl2pPr marL="742950" indent="-285750" algn="just" defTabSz="914400" rtl="0" eaLnBrk="1" latinLnBrk="0" hangingPunct="1">
              <a:spcBef>
                <a:spcPts val="1800"/>
              </a:spcBef>
              <a:buClr>
                <a:srgbClr val="008000"/>
              </a:buClr>
              <a:buFont typeface="Wingdings" panose="05000000000000000000" pitchFamily="2" charset="2"/>
              <a:buChar char=""/>
              <a:defRPr sz="2000" kern="1200">
                <a:solidFill>
                  <a:schemeClr val="tx1"/>
                </a:solidFill>
                <a:latin typeface="Trebuchet MS" pitchFamily="34" charset="0"/>
                <a:ea typeface="+mn-ea"/>
                <a:cs typeface="+mn-cs"/>
              </a:defRPr>
            </a:lvl2pPr>
            <a:lvl3pPr marL="1143000" indent="-228600" algn="l" defTabSz="914400" rtl="0" eaLnBrk="1" latinLnBrk="0" hangingPunct="1">
              <a:spcBef>
                <a:spcPts val="1800"/>
              </a:spcBef>
              <a:buClr>
                <a:srgbClr val="008000"/>
              </a:buClr>
              <a:buFont typeface="Arial" pitchFamily="34" charset="0"/>
              <a:buChar char="•"/>
              <a:defRPr sz="1800" kern="1200">
                <a:solidFill>
                  <a:schemeClr val="tx1"/>
                </a:solidFill>
                <a:latin typeface="Trebuchet MS" pitchFamily="34" charset="0"/>
                <a:ea typeface="+mn-ea"/>
                <a:cs typeface="+mn-cs"/>
              </a:defRPr>
            </a:lvl3pPr>
            <a:lvl4pPr marL="1600200" indent="-228600" algn="l" defTabSz="914400" rtl="0" eaLnBrk="1" latinLnBrk="0" hangingPunct="1">
              <a:spcBef>
                <a:spcPts val="1800"/>
              </a:spcBef>
              <a:buFont typeface="Arial" pitchFamily="34" charset="0"/>
              <a:buChar char="–"/>
              <a:defRPr sz="1600" kern="1200">
                <a:solidFill>
                  <a:schemeClr val="tx1"/>
                </a:solidFill>
                <a:latin typeface="Trebuchet MS" pitchFamily="34" charset="0"/>
                <a:ea typeface="+mn-ea"/>
                <a:cs typeface="+mn-cs"/>
              </a:defRPr>
            </a:lvl4pPr>
            <a:lvl5pPr marL="2057400" indent="-228600" algn="l" defTabSz="914400" rtl="0" eaLnBrk="1" latinLnBrk="0" hangingPunct="1">
              <a:spcBef>
                <a:spcPts val="1800"/>
              </a:spcBef>
              <a:buFont typeface="Arial" pitchFamily="34" charset="0"/>
              <a:buChar char="»"/>
              <a:defRPr sz="16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1800" dirty="0" err="1"/>
              <a:t>Lundvqvist</a:t>
            </a:r>
            <a:r>
              <a:rPr lang="en-US" sz="1800" dirty="0"/>
              <a:t>- k</a:t>
            </a:r>
          </a:p>
          <a:p>
            <a:endParaRPr lang="en-US" sz="700" dirty="0"/>
          </a:p>
          <a:p>
            <a:pPr lvl="1"/>
            <a:endParaRPr lang="en-US" sz="2200" dirty="0" smtClean="0"/>
          </a:p>
        </p:txBody>
      </p:sp>
      <p:sp>
        <p:nvSpPr>
          <p:cNvPr id="6" name="Rectangle 5"/>
          <p:cNvSpPr>
            <a:spLocks noChangeArrowheads="1"/>
          </p:cNvSpPr>
          <p:nvPr/>
        </p:nvSpPr>
        <p:spPr bwMode="auto">
          <a:xfrm>
            <a:off x="1524001" y="2939534"/>
            <a:ext cx="18473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sp>
        <p:nvSpPr>
          <p:cNvPr id="8" name="Rectangle 7"/>
          <p:cNvSpPr>
            <a:spLocks noChangeArrowheads="1"/>
          </p:cNvSpPr>
          <p:nvPr/>
        </p:nvSpPr>
        <p:spPr bwMode="auto">
          <a:xfrm>
            <a:off x="1830693" y="4022105"/>
            <a:ext cx="8610600" cy="2433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216000"/>
          <a:lstStyle/>
          <a:p>
            <a:pPr marL="342900" indent="-342900" algn="just">
              <a:spcBef>
                <a:spcPct val="50000"/>
              </a:spcBef>
              <a:buClr>
                <a:srgbClr val="009900"/>
              </a:buClr>
              <a:buFont typeface="Marlett" pitchFamily="2" charset="2"/>
              <a:buChar char="r"/>
            </a:pPr>
            <a:r>
              <a:rPr lang="pt-PT" b="1" dirty="0">
                <a:solidFill>
                  <a:schemeClr val="tx1">
                    <a:lumMod val="50000"/>
                    <a:lumOff val="50000"/>
                  </a:schemeClr>
                </a:solidFill>
                <a:latin typeface="Trebuchet MS" pitchFamily="34" charset="0"/>
              </a:rPr>
              <a:t>By making t</a:t>
            </a:r>
            <a:r>
              <a:rPr lang="pt-PT" b="1" baseline="-25000" dirty="0">
                <a:solidFill>
                  <a:schemeClr val="tx1">
                    <a:lumMod val="50000"/>
                    <a:lumOff val="50000"/>
                  </a:schemeClr>
                </a:solidFill>
                <a:latin typeface="Trebuchet MS" pitchFamily="34" charset="0"/>
              </a:rPr>
              <a:t>2</a:t>
            </a:r>
            <a:r>
              <a:rPr lang="pt-PT" b="1" dirty="0">
                <a:solidFill>
                  <a:schemeClr val="tx1">
                    <a:lumMod val="50000"/>
                    <a:lumOff val="50000"/>
                  </a:schemeClr>
                </a:solidFill>
                <a:latin typeface="Trebuchet MS" pitchFamily="34" charset="0"/>
              </a:rPr>
              <a:t>=t</a:t>
            </a:r>
            <a:r>
              <a:rPr lang="pt-PT" b="1" baseline="-25000" dirty="0">
                <a:solidFill>
                  <a:schemeClr val="tx1">
                    <a:lumMod val="50000"/>
                    <a:lumOff val="50000"/>
                  </a:schemeClr>
                </a:solidFill>
                <a:latin typeface="Trebuchet MS" pitchFamily="34" charset="0"/>
              </a:rPr>
              <a:t>p</a:t>
            </a:r>
            <a:r>
              <a:rPr lang="pt-PT" b="1" dirty="0">
                <a:solidFill>
                  <a:schemeClr val="tx1">
                    <a:lumMod val="50000"/>
                    <a:lumOff val="50000"/>
                  </a:schemeClr>
                </a:solidFill>
                <a:latin typeface="Trebuchet MS" pitchFamily="34" charset="0"/>
              </a:rPr>
              <a:t>, we have hdom</a:t>
            </a:r>
            <a:r>
              <a:rPr lang="pt-PT" b="1" baseline="-25000" dirty="0">
                <a:solidFill>
                  <a:schemeClr val="tx1">
                    <a:lumMod val="50000"/>
                    <a:lumOff val="50000"/>
                  </a:schemeClr>
                </a:solidFill>
                <a:latin typeface="Trebuchet MS" pitchFamily="34" charset="0"/>
              </a:rPr>
              <a:t>2</a:t>
            </a:r>
            <a:r>
              <a:rPr lang="pt-PT" b="1" dirty="0">
                <a:solidFill>
                  <a:schemeClr val="tx1">
                    <a:lumMod val="50000"/>
                    <a:lumOff val="50000"/>
                  </a:schemeClr>
                </a:solidFill>
                <a:latin typeface="Trebuchet MS" pitchFamily="34" charset="0"/>
              </a:rPr>
              <a:t>=S</a:t>
            </a:r>
          </a:p>
          <a:p>
            <a:pPr marL="742950" lvl="1" indent="-285750" algn="just">
              <a:spcBef>
                <a:spcPct val="50000"/>
              </a:spcBef>
              <a:buClr>
                <a:srgbClr val="009900"/>
              </a:buClr>
              <a:buFont typeface="Marlett" pitchFamily="2" charset="2"/>
              <a:buChar char="b"/>
            </a:pPr>
            <a:endParaRPr lang="pt-PT" sz="600" b="1" dirty="0">
              <a:solidFill>
                <a:schemeClr val="tx1">
                  <a:lumMod val="50000"/>
                  <a:lumOff val="50000"/>
                </a:schemeClr>
              </a:solidFill>
              <a:latin typeface="Trebuchet MS" pitchFamily="34" charset="0"/>
            </a:endParaRPr>
          </a:p>
          <a:p>
            <a:pPr marL="742950" lvl="1" indent="-285750" algn="just">
              <a:spcBef>
                <a:spcPct val="50000"/>
              </a:spcBef>
              <a:buClr>
                <a:srgbClr val="009900"/>
              </a:buClr>
              <a:buFont typeface="Marlett" pitchFamily="2" charset="2"/>
              <a:buChar char="b"/>
            </a:pPr>
            <a:endParaRPr lang="pt-PT" sz="2200" b="1" dirty="0">
              <a:solidFill>
                <a:schemeClr val="tx1">
                  <a:lumMod val="50000"/>
                  <a:lumOff val="50000"/>
                </a:schemeClr>
              </a:solidFill>
              <a:latin typeface="Trebuchet MS" pitchFamily="34" charset="0"/>
            </a:endParaRPr>
          </a:p>
        </p:txBody>
      </p:sp>
      <p:sp>
        <p:nvSpPr>
          <p:cNvPr id="9" name="Rectangle 9"/>
          <p:cNvSpPr>
            <a:spLocks noChangeArrowheads="1"/>
          </p:cNvSpPr>
          <p:nvPr/>
        </p:nvSpPr>
        <p:spPr bwMode="auto">
          <a:xfrm>
            <a:off x="1524001" y="2934772"/>
            <a:ext cx="18473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sp>
        <p:nvSpPr>
          <p:cNvPr id="10" name="Rectangle 11"/>
          <p:cNvSpPr>
            <a:spLocks noChangeArrowheads="1"/>
          </p:cNvSpPr>
          <p:nvPr/>
        </p:nvSpPr>
        <p:spPr bwMode="auto">
          <a:xfrm>
            <a:off x="1524001" y="2934772"/>
            <a:ext cx="18473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grpSp>
        <p:nvGrpSpPr>
          <p:cNvPr id="11" name="Group 10"/>
          <p:cNvGrpSpPr/>
          <p:nvPr/>
        </p:nvGrpSpPr>
        <p:grpSpPr>
          <a:xfrm>
            <a:off x="2846389" y="4797426"/>
            <a:ext cx="5953125" cy="1222375"/>
            <a:chOff x="2846389" y="4797426"/>
            <a:chExt cx="5953125" cy="1222375"/>
          </a:xfrm>
        </p:grpSpPr>
        <p:graphicFrame>
          <p:nvGraphicFramePr>
            <p:cNvPr id="12" name="Object 10"/>
            <p:cNvGraphicFramePr>
              <a:graphicFrameLocks noChangeAspect="1"/>
            </p:cNvGraphicFramePr>
            <p:nvPr>
              <p:extLst/>
            </p:nvPr>
          </p:nvGraphicFramePr>
          <p:xfrm>
            <a:off x="2846389" y="4797426"/>
            <a:ext cx="5953125" cy="1116013"/>
          </p:xfrm>
          <a:graphic>
            <a:graphicData uri="http://schemas.openxmlformats.org/presentationml/2006/ole">
              <mc:AlternateContent xmlns:mc="http://schemas.openxmlformats.org/markup-compatibility/2006">
                <mc:Choice xmlns:v="urn:schemas-microsoft-com:vml" Requires="v">
                  <p:oleObj spid="_x0000_s47124" name="Equation" r:id="rId3" imgW="3301920" imgH="622080" progId="Equation.3">
                    <p:embed/>
                  </p:oleObj>
                </mc:Choice>
                <mc:Fallback>
                  <p:oleObj name="Equation" r:id="rId3" imgW="3301920" imgH="622080" progId="Equation.3">
                    <p:embed/>
                    <p:pic>
                      <p:nvPicPr>
                        <p:cNvPr id="165898" name="Object 10"/>
                        <p:cNvPicPr>
                          <a:picLocks noChangeAspect="1" noChangeArrowheads="1"/>
                        </p:cNvPicPr>
                        <p:nvPr/>
                      </p:nvPicPr>
                      <p:blipFill>
                        <a:blip r:embed="rId4"/>
                        <a:srcRect/>
                        <a:stretch>
                          <a:fillRect/>
                        </a:stretch>
                      </p:blipFill>
                      <p:spPr bwMode="auto">
                        <a:xfrm>
                          <a:off x="2846389" y="4797426"/>
                          <a:ext cx="5953125" cy="1116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7320136" y="5558136"/>
              <a:ext cx="864096" cy="461665"/>
            </a:xfrm>
            <a:prstGeom prst="rect">
              <a:avLst/>
            </a:prstGeom>
            <a:solidFill>
              <a:schemeClr val="bg1"/>
            </a:solidFill>
          </p:spPr>
          <p:txBody>
            <a:bodyPr wrap="square" rtlCol="0">
              <a:spAutoFit/>
            </a:bodyPr>
            <a:lstStyle/>
            <a:p>
              <a:pPr algn="ctr"/>
              <a:r>
                <a:rPr lang="en-US" sz="2400" dirty="0" smtClean="0"/>
                <a:t>A</a:t>
              </a:r>
              <a:endParaRPr lang="pt-PT" sz="2400" dirty="0"/>
            </a:p>
          </p:txBody>
        </p:sp>
      </p:grpSp>
      <p:graphicFrame>
        <p:nvGraphicFramePr>
          <p:cNvPr id="14" name="Object 4"/>
          <p:cNvGraphicFramePr>
            <a:graphicFrameLocks noChangeAspect="1"/>
          </p:cNvGraphicFramePr>
          <p:nvPr>
            <p:extLst/>
          </p:nvPr>
        </p:nvGraphicFramePr>
        <p:xfrm>
          <a:off x="2693499" y="2386290"/>
          <a:ext cx="6884987" cy="1096963"/>
        </p:xfrm>
        <a:graphic>
          <a:graphicData uri="http://schemas.openxmlformats.org/presentationml/2006/ole">
            <mc:AlternateContent xmlns:mc="http://schemas.openxmlformats.org/markup-compatibility/2006">
              <mc:Choice xmlns:v="urn:schemas-microsoft-com:vml" Requires="v">
                <p:oleObj spid="_x0000_s47125" name="Equation" r:id="rId5" imgW="3822480" imgH="609480" progId="Equation.3">
                  <p:embed/>
                </p:oleObj>
              </mc:Choice>
              <mc:Fallback>
                <p:oleObj name="Equation" r:id="rId5" imgW="3822480" imgH="609480" progId="Equation.3">
                  <p:embed/>
                  <p:pic>
                    <p:nvPicPr>
                      <p:cNvPr id="165892" name="Object 4"/>
                      <p:cNvPicPr>
                        <a:picLocks noChangeAspect="1" noChangeArrowheads="1"/>
                      </p:cNvPicPr>
                      <p:nvPr/>
                    </p:nvPicPr>
                    <p:blipFill>
                      <a:blip r:embed="rId6"/>
                      <a:srcRect/>
                      <a:stretch>
                        <a:fillRect/>
                      </a:stretch>
                    </p:blipFill>
                    <p:spPr bwMode="auto">
                      <a:xfrm>
                        <a:off x="2693499" y="2386290"/>
                        <a:ext cx="6884987" cy="1096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0814849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But how to model the growth of </a:t>
            </a:r>
            <a:r>
              <a:rPr lang="en-GB" dirty="0" smtClean="0"/>
              <a:t>several </a:t>
            </a:r>
            <a:r>
              <a:rPr lang="en-GB" dirty="0"/>
              <a:t>plots?</a:t>
            </a:r>
            <a:endParaRPr lang="pt-PT" dirty="0"/>
          </a:p>
        </p:txBody>
      </p:sp>
      <p:sp>
        <p:nvSpPr>
          <p:cNvPr id="3" name="Content Placeholder 2"/>
          <p:cNvSpPr>
            <a:spLocks noGrp="1"/>
          </p:cNvSpPr>
          <p:nvPr>
            <p:ph idx="1"/>
          </p:nvPr>
        </p:nvSpPr>
        <p:spPr>
          <a:xfrm>
            <a:off x="431371" y="1196753"/>
            <a:ext cx="11328000" cy="1154031"/>
          </a:xfrm>
        </p:spPr>
        <p:txBody>
          <a:bodyPr>
            <a:normAutofit/>
          </a:bodyPr>
          <a:lstStyle/>
          <a:p>
            <a:r>
              <a:rPr lang="en-US" sz="2200" dirty="0" smtClean="0"/>
              <a:t>There are several methods to simultaneously model the growth of several plots:</a:t>
            </a:r>
          </a:p>
          <a:p>
            <a:endParaRPr lang="en-US" sz="800" dirty="0" smtClean="0"/>
          </a:p>
          <a:p>
            <a:pPr lvl="1"/>
            <a:endParaRPr lang="pt-PT" dirty="0"/>
          </a:p>
        </p:txBody>
      </p:sp>
      <p:graphicFrame>
        <p:nvGraphicFramePr>
          <p:cNvPr id="8" name="Table 7"/>
          <p:cNvGraphicFramePr>
            <a:graphicFrameLocks noGrp="1"/>
          </p:cNvGraphicFramePr>
          <p:nvPr>
            <p:extLst>
              <p:ext uri="{D42A27DB-BD31-4B8C-83A1-F6EECF244321}">
                <p14:modId xmlns:p14="http://schemas.microsoft.com/office/powerpoint/2010/main" val="366819988"/>
              </p:ext>
            </p:extLst>
          </p:nvPr>
        </p:nvGraphicFramePr>
        <p:xfrm>
          <a:off x="767408" y="1773768"/>
          <a:ext cx="10991963" cy="4884490"/>
        </p:xfrm>
        <a:graphic>
          <a:graphicData uri="http://schemas.openxmlformats.org/drawingml/2006/table">
            <a:tbl>
              <a:tblPr>
                <a:tableStyleId>{5C22544A-7EE6-4342-B048-85BDC9FD1C3A}</a:tableStyleId>
              </a:tblPr>
              <a:tblGrid>
                <a:gridCol w="1292299">
                  <a:extLst>
                    <a:ext uri="{9D8B030D-6E8A-4147-A177-3AD203B41FA5}">
                      <a16:colId xmlns:a16="http://schemas.microsoft.com/office/drawing/2014/main" val="2682943095"/>
                    </a:ext>
                  </a:extLst>
                </a:gridCol>
                <a:gridCol w="950656">
                  <a:extLst>
                    <a:ext uri="{9D8B030D-6E8A-4147-A177-3AD203B41FA5}">
                      <a16:colId xmlns:a16="http://schemas.microsoft.com/office/drawing/2014/main" val="3964867429"/>
                    </a:ext>
                  </a:extLst>
                </a:gridCol>
                <a:gridCol w="1990436">
                  <a:extLst>
                    <a:ext uri="{9D8B030D-6E8A-4147-A177-3AD203B41FA5}">
                      <a16:colId xmlns:a16="http://schemas.microsoft.com/office/drawing/2014/main" val="1685211486"/>
                    </a:ext>
                  </a:extLst>
                </a:gridCol>
                <a:gridCol w="4634449">
                  <a:extLst>
                    <a:ext uri="{9D8B030D-6E8A-4147-A177-3AD203B41FA5}">
                      <a16:colId xmlns:a16="http://schemas.microsoft.com/office/drawing/2014/main" val="1767944111"/>
                    </a:ext>
                  </a:extLst>
                </a:gridCol>
                <a:gridCol w="2124123">
                  <a:extLst>
                    <a:ext uri="{9D8B030D-6E8A-4147-A177-3AD203B41FA5}">
                      <a16:colId xmlns:a16="http://schemas.microsoft.com/office/drawing/2014/main" val="3943314118"/>
                    </a:ext>
                  </a:extLst>
                </a:gridCol>
              </a:tblGrid>
              <a:tr h="635364">
                <a:tc>
                  <a:txBody>
                    <a:bodyPr/>
                    <a:lstStyle/>
                    <a:p>
                      <a:pPr algn="ctr" fontAlgn="ctr"/>
                      <a:r>
                        <a:rPr lang="en-US" sz="1600" b="1" u="none" strike="noStrike" dirty="0" err="1" smtClean="0">
                          <a:effectLst/>
                        </a:rPr>
                        <a:t>Hdom</a:t>
                      </a:r>
                      <a:r>
                        <a:rPr lang="en-US" sz="1600" b="1" u="none" strike="noStrike" dirty="0" smtClean="0">
                          <a:effectLst/>
                        </a:rPr>
                        <a:t>/S families of curves</a:t>
                      </a:r>
                      <a:endParaRPr lang="en-US" sz="1600" b="1"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1" u="none" strike="noStrike" dirty="0" smtClean="0">
                          <a:effectLst/>
                        </a:rPr>
                        <a:t>Type </a:t>
                      </a:r>
                      <a:r>
                        <a:rPr lang="en-US" sz="1600" b="1" u="none" strike="noStrike" dirty="0">
                          <a:effectLst/>
                        </a:rPr>
                        <a:t>of curve</a:t>
                      </a:r>
                      <a:endParaRPr lang="en-US" sz="1600" b="1"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1" u="none" strike="noStrike" dirty="0" smtClean="0">
                          <a:effectLst/>
                        </a:rPr>
                        <a:t>Data </a:t>
                      </a:r>
                      <a:r>
                        <a:rPr lang="en-US" sz="1600" b="1" u="none" strike="noStrike" dirty="0">
                          <a:effectLst/>
                        </a:rPr>
                        <a:t>sources</a:t>
                      </a:r>
                      <a:endParaRPr lang="en-US" sz="1600" b="1"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1" u="none" strike="noStrike" dirty="0" smtClean="0">
                          <a:effectLst/>
                        </a:rPr>
                        <a:t>Limitations</a:t>
                      </a:r>
                      <a:endParaRPr lang="en-US" sz="1600" b="1"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1" u="none" strike="noStrike" dirty="0" smtClean="0">
                          <a:effectLst/>
                        </a:rPr>
                        <a:t>Advantages</a:t>
                      </a:r>
                      <a:endParaRPr lang="en-US" sz="1600" b="1"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0874915"/>
                  </a:ext>
                </a:extLst>
              </a:tr>
              <a:tr h="1122478">
                <a:tc>
                  <a:txBody>
                    <a:bodyPr/>
                    <a:lstStyle/>
                    <a:p>
                      <a:pPr algn="ctr" fontAlgn="ctr"/>
                      <a:r>
                        <a:rPr lang="en-US" sz="1400" u="none" strike="noStrike" dirty="0" smtClean="0">
                          <a:effectLst/>
                        </a:rPr>
                        <a:t>The </a:t>
                      </a:r>
                      <a:r>
                        <a:rPr lang="en-US" sz="1400" u="none" strike="noStrike" dirty="0">
                          <a:effectLst/>
                        </a:rPr>
                        <a:t>guide curve method</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effectLst/>
                        </a:rPr>
                        <a:t>Anamorphic</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effectLst/>
                        </a:rPr>
                        <a:t>all types but the only that can use temporary plot data</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2075" indent="0" algn="ctr" fontAlgn="ctr"/>
                      <a:r>
                        <a:rPr lang="en-US" sz="1400" u="none" strike="noStrike" dirty="0" err="1">
                          <a:effectLst/>
                        </a:rPr>
                        <a:t>i</a:t>
                      </a:r>
                      <a:r>
                        <a:rPr lang="en-US" sz="1400" u="none" strike="noStrike" dirty="0">
                          <a:effectLst/>
                        </a:rPr>
                        <a:t>) age at which the maximum h growth is observed is the same for all curves; iii) </a:t>
                      </a:r>
                      <a:r>
                        <a:rPr lang="en-US" sz="1400" u="none" strike="noStrike" dirty="0" smtClean="0">
                          <a:effectLst/>
                        </a:rPr>
                        <a:t>potentially </a:t>
                      </a:r>
                      <a:r>
                        <a:rPr lang="en-US" sz="1400" u="none" strike="noStrike" dirty="0">
                          <a:effectLst/>
                        </a:rPr>
                        <a:t>biased if only temp. plots are used and the </a:t>
                      </a:r>
                      <a:r>
                        <a:rPr lang="en-US" sz="1400" u="none" strike="noStrike" dirty="0" smtClean="0">
                          <a:effectLst/>
                        </a:rPr>
                        <a:t>distribution are </a:t>
                      </a:r>
                      <a:r>
                        <a:rPr lang="en-US" sz="1400" u="none" strike="noStrike" dirty="0">
                          <a:effectLst/>
                        </a:rPr>
                        <a:t>not representative for all classes; iv) new base age requires redrawing the curves (not the guide-curve)</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err="1" smtClean="0">
                          <a:effectLst/>
                        </a:rPr>
                        <a:t>i</a:t>
                      </a:r>
                      <a:r>
                        <a:rPr lang="en-US" sz="1400" u="none" strike="noStrike" dirty="0" smtClean="0">
                          <a:effectLst/>
                        </a:rPr>
                        <a:t>) used </a:t>
                      </a:r>
                      <a:r>
                        <a:rPr lang="en-US" sz="1400" u="none" strike="noStrike" dirty="0">
                          <a:effectLst/>
                        </a:rPr>
                        <a:t>because it's the only one that allow developing a model based on one measurement</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4994330"/>
                  </a:ext>
                </a:extLst>
              </a:tr>
              <a:tr h="974226">
                <a:tc>
                  <a:txBody>
                    <a:bodyPr/>
                    <a:lstStyle/>
                    <a:p>
                      <a:pPr algn="ctr" fontAlgn="ctr"/>
                      <a:r>
                        <a:rPr lang="en-US" sz="1400" u="none" strike="noStrike">
                          <a:effectLst/>
                        </a:rPr>
                        <a:t>The parameter prediction method</a:t>
                      </a:r>
                      <a:endParaRPr lang="en-US"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effectLst/>
                        </a:rPr>
                        <a:t>Polymorphic</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effectLst/>
                        </a:rPr>
                        <a:t>permanent plots or stem analysis provided that height measurements near or at base age are included</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2075" indent="0" algn="ctr" fontAlgn="ctr"/>
                      <a:r>
                        <a:rPr lang="en-US" sz="1400" u="none" strike="noStrike" dirty="0" err="1">
                          <a:effectLst/>
                        </a:rPr>
                        <a:t>i</a:t>
                      </a:r>
                      <a:r>
                        <a:rPr lang="en-US" sz="1400" u="none" strike="noStrike" dirty="0">
                          <a:effectLst/>
                        </a:rPr>
                        <a:t>)  very </a:t>
                      </a:r>
                      <a:r>
                        <a:rPr lang="en-US" sz="1400" u="none" strike="noStrike" dirty="0" smtClean="0">
                          <a:effectLst/>
                        </a:rPr>
                        <a:t>demanding </a:t>
                      </a:r>
                      <a:r>
                        <a:rPr lang="en-US" sz="1400" u="none" strike="noStrike" dirty="0">
                          <a:effectLst/>
                        </a:rPr>
                        <a:t>in terms of data; ii) estimate </a:t>
                      </a:r>
                      <a:r>
                        <a:rPr lang="en-US" sz="1400" u="none" strike="noStrike" dirty="0" err="1">
                          <a:effectLst/>
                        </a:rPr>
                        <a:t>hdom</a:t>
                      </a:r>
                      <a:r>
                        <a:rPr lang="en-US" sz="1400" u="none" strike="noStrike" dirty="0">
                          <a:effectLst/>
                        </a:rPr>
                        <a:t> at base age slightly differs from S; iii) new base age requires new fitting; iv) many functions cannot be solved explicitly for S given </a:t>
                      </a:r>
                      <a:r>
                        <a:rPr lang="en-US" sz="1400" u="none" strike="noStrike" dirty="0" err="1">
                          <a:effectLst/>
                        </a:rPr>
                        <a:t>hdom</a:t>
                      </a:r>
                      <a:r>
                        <a:rPr lang="en-US" sz="1400" u="none" strike="noStrike" dirty="0">
                          <a:effectLst/>
                        </a:rPr>
                        <a:t> and t</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err="1" smtClean="0">
                          <a:effectLst/>
                        </a:rPr>
                        <a:t>i</a:t>
                      </a:r>
                      <a:r>
                        <a:rPr lang="en-US" sz="1400" u="none" strike="noStrike" dirty="0" smtClean="0">
                          <a:effectLst/>
                        </a:rPr>
                        <a:t>)</a:t>
                      </a:r>
                      <a:r>
                        <a:rPr lang="en-US" sz="1400" u="none" strike="noStrike" baseline="0" dirty="0" smtClean="0">
                          <a:effectLst/>
                        </a:rPr>
                        <a:t> </a:t>
                      </a:r>
                      <a:r>
                        <a:rPr lang="en-US" sz="1400" u="none" strike="noStrike" dirty="0" smtClean="0">
                          <a:effectLst/>
                        </a:rPr>
                        <a:t>age </a:t>
                      </a:r>
                      <a:r>
                        <a:rPr lang="en-US" sz="1400" u="none" strike="noStrike" dirty="0">
                          <a:effectLst/>
                        </a:rPr>
                        <a:t>at which the maximum h growth is observed varies with site quality</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5340269"/>
                  </a:ext>
                </a:extLst>
              </a:tr>
              <a:tr h="974226">
                <a:tc>
                  <a:txBody>
                    <a:bodyPr/>
                    <a:lstStyle/>
                    <a:p>
                      <a:pPr algn="ctr" fontAlgn="ctr"/>
                      <a:r>
                        <a:rPr lang="en-US" sz="1400" u="none" strike="noStrike" dirty="0" smtClean="0">
                          <a:effectLst/>
                        </a:rPr>
                        <a:t>Difference </a:t>
                      </a:r>
                      <a:r>
                        <a:rPr lang="en-US" sz="1400" u="none" strike="noStrike" dirty="0">
                          <a:effectLst/>
                        </a:rPr>
                        <a:t>equations (ADA)</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effectLst/>
                        </a:rPr>
                        <a:t>Anamorphic or polymorphic</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a:effectLst/>
                        </a:rPr>
                        <a:t>permanent/ interval or stem analysis</a:t>
                      </a:r>
                      <a:endParaRPr lang="en-US"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err="1">
                          <a:effectLst/>
                        </a:rPr>
                        <a:t>i</a:t>
                      </a:r>
                      <a:r>
                        <a:rPr lang="en-US" sz="1400" u="none" strike="noStrike" dirty="0">
                          <a:effectLst/>
                        </a:rPr>
                        <a:t>) only one parameter is site-specific</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err="1">
                          <a:effectLst/>
                        </a:rPr>
                        <a:t>i</a:t>
                      </a:r>
                      <a:r>
                        <a:rPr lang="en-US" sz="1400" u="none" strike="noStrike" dirty="0">
                          <a:effectLst/>
                        </a:rPr>
                        <a:t>) </a:t>
                      </a:r>
                      <a:r>
                        <a:rPr lang="en-US" sz="1400" u="none" strike="noStrike" dirty="0" err="1">
                          <a:effectLst/>
                        </a:rPr>
                        <a:t>hdom</a:t>
                      </a:r>
                      <a:r>
                        <a:rPr lang="en-US" sz="1400" u="none" strike="noStrike" dirty="0">
                          <a:effectLst/>
                        </a:rPr>
                        <a:t> at </a:t>
                      </a:r>
                      <a:r>
                        <a:rPr lang="en-US" sz="1400" u="none" strike="noStrike" dirty="0" err="1">
                          <a:effectLst/>
                        </a:rPr>
                        <a:t>tb</a:t>
                      </a:r>
                      <a:r>
                        <a:rPr lang="en-US" sz="1400" u="none" strike="noStrike" dirty="0">
                          <a:effectLst/>
                        </a:rPr>
                        <a:t> = S; ii) base age invariant; iii) varying asymptotes</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4256568"/>
                  </a:ext>
                </a:extLst>
              </a:tr>
              <a:tr h="974226">
                <a:tc>
                  <a:txBody>
                    <a:bodyPr/>
                    <a:lstStyle/>
                    <a:p>
                      <a:pPr algn="ctr" fontAlgn="ctr"/>
                      <a:r>
                        <a:rPr lang="en-US" sz="1400" u="none" strike="noStrike" dirty="0" smtClean="0">
                          <a:effectLst/>
                        </a:rPr>
                        <a:t>Difference </a:t>
                      </a:r>
                      <a:r>
                        <a:rPr lang="en-US" sz="1400" u="none" strike="noStrike" dirty="0">
                          <a:effectLst/>
                        </a:rPr>
                        <a:t>equations (GADA)</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a:effectLst/>
                        </a:rPr>
                        <a:t>Anamorphic or polymorphic</a:t>
                      </a:r>
                      <a:endParaRPr lang="en-US"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a:effectLst/>
                        </a:rPr>
                        <a:t>permanent/ interval or stem analysis</a:t>
                      </a:r>
                      <a:endParaRPr lang="en-US"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err="1">
                          <a:effectLst/>
                        </a:rPr>
                        <a:t>i</a:t>
                      </a:r>
                      <a:r>
                        <a:rPr lang="en-US" sz="1400" u="none" strike="noStrike" dirty="0">
                          <a:effectLst/>
                        </a:rPr>
                        <a:t>) mathematical expression is difficult to develop</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err="1">
                          <a:effectLst/>
                        </a:rPr>
                        <a:t>i</a:t>
                      </a:r>
                      <a:r>
                        <a:rPr lang="en-US" sz="1400" u="none" strike="noStrike" dirty="0">
                          <a:effectLst/>
                        </a:rPr>
                        <a:t>) </a:t>
                      </a:r>
                      <a:r>
                        <a:rPr lang="en-US" sz="1400" u="none" strike="noStrike" dirty="0" err="1">
                          <a:effectLst/>
                        </a:rPr>
                        <a:t>hdom</a:t>
                      </a:r>
                      <a:r>
                        <a:rPr lang="en-US" sz="1400" u="none" strike="noStrike" dirty="0">
                          <a:effectLst/>
                        </a:rPr>
                        <a:t> at </a:t>
                      </a:r>
                      <a:r>
                        <a:rPr lang="en-US" sz="1400" u="none" strike="noStrike" dirty="0" err="1">
                          <a:effectLst/>
                        </a:rPr>
                        <a:t>tb</a:t>
                      </a:r>
                      <a:r>
                        <a:rPr lang="en-US" sz="1400" u="none" strike="noStrike" dirty="0">
                          <a:effectLst/>
                        </a:rPr>
                        <a:t> = S; ii) base age invariant; iii) varying asymptotes; iv) more than one parameter can be site specific</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789170"/>
                  </a:ext>
                </a:extLst>
              </a:tr>
            </a:tbl>
          </a:graphicData>
        </a:graphic>
      </p:graphicFrame>
      <p:sp>
        <p:nvSpPr>
          <p:cNvPr id="5" name="TextBox 4"/>
          <p:cNvSpPr txBox="1"/>
          <p:nvPr/>
        </p:nvSpPr>
        <p:spPr>
          <a:xfrm>
            <a:off x="1190884" y="3364200"/>
            <a:ext cx="864096" cy="313964"/>
          </a:xfrm>
          <a:prstGeom prst="rect">
            <a:avLst/>
          </a:prstGeom>
          <a:noFill/>
        </p:spPr>
        <p:txBody>
          <a:bodyPr wrap="square" rtlCol="0">
            <a:spAutoFit/>
          </a:bodyPr>
          <a:lstStyle/>
          <a:p>
            <a:pPr algn="r"/>
            <a:r>
              <a:rPr lang="en-US" sz="1400" i="1" dirty="0" smtClean="0">
                <a:solidFill>
                  <a:schemeClr val="accent6">
                    <a:lumMod val="75000"/>
                  </a:schemeClr>
                </a:solidFill>
              </a:rPr>
              <a:t>Chap 7.4</a:t>
            </a:r>
            <a:endParaRPr lang="en-US" sz="1400" i="1" dirty="0">
              <a:solidFill>
                <a:schemeClr val="accent6">
                  <a:lumMod val="75000"/>
                </a:schemeClr>
              </a:solidFill>
            </a:endParaRPr>
          </a:p>
        </p:txBody>
      </p:sp>
      <p:sp>
        <p:nvSpPr>
          <p:cNvPr id="6" name="TextBox 5"/>
          <p:cNvSpPr txBox="1"/>
          <p:nvPr/>
        </p:nvSpPr>
        <p:spPr>
          <a:xfrm>
            <a:off x="1209612" y="4347539"/>
            <a:ext cx="864096" cy="313964"/>
          </a:xfrm>
          <a:prstGeom prst="rect">
            <a:avLst/>
          </a:prstGeom>
          <a:noFill/>
        </p:spPr>
        <p:txBody>
          <a:bodyPr wrap="square" rtlCol="0">
            <a:spAutoFit/>
          </a:bodyPr>
          <a:lstStyle/>
          <a:p>
            <a:pPr algn="r"/>
            <a:r>
              <a:rPr lang="en-US" sz="1400" i="1" dirty="0" smtClean="0">
                <a:solidFill>
                  <a:schemeClr val="accent6">
                    <a:lumMod val="75000"/>
                  </a:schemeClr>
                </a:solidFill>
              </a:rPr>
              <a:t>Chap 7.5</a:t>
            </a:r>
            <a:endParaRPr lang="en-US" sz="1400" i="1" dirty="0">
              <a:solidFill>
                <a:schemeClr val="accent6">
                  <a:lumMod val="75000"/>
                </a:schemeClr>
              </a:solidFill>
            </a:endParaRPr>
          </a:p>
        </p:txBody>
      </p:sp>
      <p:sp>
        <p:nvSpPr>
          <p:cNvPr id="7" name="TextBox 6"/>
          <p:cNvSpPr txBox="1"/>
          <p:nvPr/>
        </p:nvSpPr>
        <p:spPr>
          <a:xfrm>
            <a:off x="398796" y="5271512"/>
            <a:ext cx="1656184" cy="307777"/>
          </a:xfrm>
          <a:prstGeom prst="rect">
            <a:avLst/>
          </a:prstGeom>
          <a:noFill/>
        </p:spPr>
        <p:txBody>
          <a:bodyPr wrap="square" rtlCol="0">
            <a:spAutoFit/>
          </a:bodyPr>
          <a:lstStyle/>
          <a:p>
            <a:pPr algn="r"/>
            <a:r>
              <a:rPr lang="en-US" sz="1400" i="1" dirty="0" smtClean="0">
                <a:solidFill>
                  <a:schemeClr val="accent6">
                    <a:lumMod val="75000"/>
                  </a:schemeClr>
                </a:solidFill>
              </a:rPr>
              <a:t>Chap 7.8. and 7.8.1</a:t>
            </a:r>
            <a:endParaRPr lang="en-US" sz="1400" i="1" dirty="0">
              <a:solidFill>
                <a:schemeClr val="accent6">
                  <a:lumMod val="75000"/>
                </a:schemeClr>
              </a:solidFill>
            </a:endParaRPr>
          </a:p>
        </p:txBody>
      </p:sp>
    </p:spTree>
    <p:extLst>
      <p:ext uri="{BB962C8B-B14F-4D97-AF65-F5344CB8AC3E}">
        <p14:creationId xmlns:p14="http://schemas.microsoft.com/office/powerpoint/2010/main" val="38518983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But how to model the growth of </a:t>
            </a:r>
            <a:r>
              <a:rPr lang="en-GB" dirty="0" smtClean="0"/>
              <a:t>several </a:t>
            </a:r>
            <a:r>
              <a:rPr lang="en-GB" dirty="0"/>
              <a:t>plots?</a:t>
            </a:r>
            <a:endParaRPr lang="pt-PT" dirty="0"/>
          </a:p>
        </p:txBody>
      </p:sp>
      <p:sp>
        <p:nvSpPr>
          <p:cNvPr id="3" name="Content Placeholder 2"/>
          <p:cNvSpPr>
            <a:spLocks noGrp="1"/>
          </p:cNvSpPr>
          <p:nvPr>
            <p:ph idx="1"/>
          </p:nvPr>
        </p:nvSpPr>
        <p:spPr>
          <a:xfrm>
            <a:off x="431371" y="1196753"/>
            <a:ext cx="11328000" cy="1154031"/>
          </a:xfrm>
        </p:spPr>
        <p:txBody>
          <a:bodyPr>
            <a:normAutofit/>
          </a:bodyPr>
          <a:lstStyle/>
          <a:p>
            <a:r>
              <a:rPr lang="en-US" sz="2200" dirty="0" smtClean="0"/>
              <a:t>There are several methods to simultaneously model the growth of several plots:</a:t>
            </a:r>
          </a:p>
          <a:p>
            <a:endParaRPr lang="en-US" sz="800" dirty="0" smtClean="0"/>
          </a:p>
          <a:p>
            <a:pPr lvl="1"/>
            <a:endParaRPr lang="pt-PT" dirty="0"/>
          </a:p>
        </p:txBody>
      </p:sp>
      <p:graphicFrame>
        <p:nvGraphicFramePr>
          <p:cNvPr id="8" name="Table 7"/>
          <p:cNvGraphicFramePr>
            <a:graphicFrameLocks noGrp="1"/>
          </p:cNvGraphicFramePr>
          <p:nvPr>
            <p:extLst>
              <p:ext uri="{D42A27DB-BD31-4B8C-83A1-F6EECF244321}">
                <p14:modId xmlns:p14="http://schemas.microsoft.com/office/powerpoint/2010/main" val="1252974316"/>
              </p:ext>
            </p:extLst>
          </p:nvPr>
        </p:nvGraphicFramePr>
        <p:xfrm>
          <a:off x="2135561" y="1781489"/>
          <a:ext cx="8064895" cy="4680520"/>
        </p:xfrm>
        <a:graphic>
          <a:graphicData uri="http://schemas.openxmlformats.org/drawingml/2006/table">
            <a:tbl>
              <a:tblPr>
                <a:tableStyleId>{5C22544A-7EE6-4342-B048-85BDC9FD1C3A}</a:tableStyleId>
              </a:tblPr>
              <a:tblGrid>
                <a:gridCol w="2087385">
                  <a:extLst>
                    <a:ext uri="{9D8B030D-6E8A-4147-A177-3AD203B41FA5}">
                      <a16:colId xmlns:a16="http://schemas.microsoft.com/office/drawing/2014/main" val="2985805496"/>
                    </a:ext>
                  </a:extLst>
                </a:gridCol>
                <a:gridCol w="1684907">
                  <a:extLst>
                    <a:ext uri="{9D8B030D-6E8A-4147-A177-3AD203B41FA5}">
                      <a16:colId xmlns:a16="http://schemas.microsoft.com/office/drawing/2014/main" val="2682943095"/>
                    </a:ext>
                  </a:extLst>
                </a:gridCol>
                <a:gridCol w="1340275">
                  <a:extLst>
                    <a:ext uri="{9D8B030D-6E8A-4147-A177-3AD203B41FA5}">
                      <a16:colId xmlns:a16="http://schemas.microsoft.com/office/drawing/2014/main" val="3964867429"/>
                    </a:ext>
                  </a:extLst>
                </a:gridCol>
                <a:gridCol w="2952328">
                  <a:extLst>
                    <a:ext uri="{9D8B030D-6E8A-4147-A177-3AD203B41FA5}">
                      <a16:colId xmlns:a16="http://schemas.microsoft.com/office/drawing/2014/main" val="1685211486"/>
                    </a:ext>
                  </a:extLst>
                </a:gridCol>
              </a:tblGrid>
              <a:tr h="635364">
                <a:tc>
                  <a:txBody>
                    <a:bodyPr/>
                    <a:lstStyle/>
                    <a:p>
                      <a:pPr algn="ctr" fontAlgn="ctr"/>
                      <a:r>
                        <a:rPr lang="en-US" sz="1600" b="1" i="0" u="none" strike="noStrike" dirty="0" smtClean="0">
                          <a:solidFill>
                            <a:srgbClr val="000000"/>
                          </a:solidFill>
                          <a:effectLst/>
                          <a:latin typeface="Calibri" panose="020F0502020204030204" pitchFamily="34" charset="0"/>
                        </a:rPr>
                        <a:t>Other variables              families of curves</a:t>
                      </a:r>
                      <a:endParaRPr lang="en-US" sz="1600" b="1"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1" u="none" strike="noStrike" dirty="0" err="1" smtClean="0">
                          <a:effectLst/>
                        </a:rPr>
                        <a:t>Hdom</a:t>
                      </a:r>
                      <a:r>
                        <a:rPr lang="en-US" sz="1600" b="1" u="none" strike="noStrike" dirty="0" smtClean="0">
                          <a:effectLst/>
                        </a:rPr>
                        <a:t>/S               </a:t>
                      </a:r>
                      <a:r>
                        <a:rPr lang="en-US" sz="1600" b="1" u="none" strike="noStrike" dirty="0" smtClean="0">
                          <a:effectLst/>
                        </a:rPr>
                        <a:t>families of curves</a:t>
                      </a:r>
                      <a:endParaRPr lang="en-US" sz="1600" b="1"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1" u="none" strike="noStrike" dirty="0" smtClean="0">
                          <a:effectLst/>
                        </a:rPr>
                        <a:t>Type </a:t>
                      </a:r>
                      <a:r>
                        <a:rPr lang="en-US" sz="1600" b="1" u="none" strike="noStrike" dirty="0">
                          <a:effectLst/>
                        </a:rPr>
                        <a:t>of curve</a:t>
                      </a:r>
                      <a:endParaRPr lang="en-US" sz="1600" b="1"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1" u="none" strike="noStrike" dirty="0" smtClean="0">
                          <a:effectLst/>
                        </a:rPr>
                        <a:t>Data </a:t>
                      </a:r>
                      <a:r>
                        <a:rPr lang="en-US" sz="1600" b="1" u="none" strike="noStrike" dirty="0">
                          <a:effectLst/>
                        </a:rPr>
                        <a:t>sources</a:t>
                      </a:r>
                      <a:endParaRPr lang="en-US" sz="1600" b="1"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0874915"/>
                  </a:ext>
                </a:extLst>
              </a:tr>
              <a:tr h="1122478">
                <a:tc>
                  <a:txBody>
                    <a:bodyPr/>
                    <a:lstStyle/>
                    <a:p>
                      <a:pPr algn="ctr" fontAlgn="ctr"/>
                      <a:r>
                        <a:rPr lang="en-US" sz="1400" b="0" i="1" u="none" strike="noStrike" dirty="0" smtClean="0">
                          <a:solidFill>
                            <a:srgbClr val="0070C0"/>
                          </a:solidFill>
                          <a:effectLst/>
                          <a:latin typeface="Calibri" panose="020F0502020204030204" pitchFamily="34" charset="0"/>
                        </a:rPr>
                        <a:t>(not applicable)</a:t>
                      </a:r>
                      <a:endParaRPr lang="en-US" sz="1400" b="0" i="1" u="none" strike="noStrike" dirty="0">
                        <a:solidFill>
                          <a:srgbClr val="0070C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smtClean="0">
                          <a:effectLst/>
                        </a:rPr>
                        <a:t>The </a:t>
                      </a:r>
                      <a:r>
                        <a:rPr lang="en-US" sz="1400" u="none" strike="noStrike" dirty="0">
                          <a:effectLst/>
                        </a:rPr>
                        <a:t>guide curve method</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effectLst/>
                        </a:rPr>
                        <a:t>Anamorphic</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effectLst/>
                        </a:rPr>
                        <a:t>all types but the only that can use temporary plot data</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4994330"/>
                  </a:ext>
                </a:extLst>
              </a:tr>
              <a:tr h="974226">
                <a:tc>
                  <a:txBody>
                    <a:bodyPr/>
                    <a:lstStyle/>
                    <a:p>
                      <a:pPr algn="ctr" fontAlgn="ctr"/>
                      <a:r>
                        <a:rPr lang="en-US" sz="1400" b="0" i="0" u="none" strike="noStrike" dirty="0" smtClean="0">
                          <a:solidFill>
                            <a:srgbClr val="000000"/>
                          </a:solidFill>
                          <a:effectLst/>
                          <a:latin typeface="Calibri" panose="020F0502020204030204" pitchFamily="34" charset="0"/>
                        </a:rPr>
                        <a:t>Expressing parameters as a function of site and/or tree/site variables</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a:effectLst/>
                        </a:rPr>
                        <a:t>The parameter prediction method</a:t>
                      </a:r>
                      <a:endParaRPr lang="en-US"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effectLst/>
                        </a:rPr>
                        <a:t>Polymorphic</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effectLst/>
                        </a:rPr>
                        <a:t>permanent plots or stem analysis provided that height measurements near or at base age are included</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5340269"/>
                  </a:ext>
                </a:extLst>
              </a:tr>
              <a:tr h="974226">
                <a:tc gridSpan="2">
                  <a:txBody>
                    <a:bodyPr/>
                    <a:lstStyle/>
                    <a:p>
                      <a:pPr algn="ctr" fontAlgn="ctr"/>
                      <a:r>
                        <a:rPr lang="en-US" sz="1400" u="none" strike="noStrike" dirty="0" smtClean="0">
                          <a:effectLst/>
                        </a:rPr>
                        <a:t>Difference </a:t>
                      </a:r>
                      <a:r>
                        <a:rPr lang="en-US" sz="1400" u="none" strike="noStrike" dirty="0" smtClean="0">
                          <a:effectLst/>
                        </a:rPr>
                        <a:t>equations</a:t>
                      </a:r>
                    </a:p>
                    <a:p>
                      <a:pPr algn="ctr" fontAlgn="ctr"/>
                      <a:r>
                        <a:rPr lang="en-US" sz="1400" u="none" strike="noStrike" dirty="0" smtClean="0">
                          <a:effectLst/>
                        </a:rPr>
                        <a:t>Algebraic Difference Approach </a:t>
                      </a:r>
                      <a:r>
                        <a:rPr lang="en-US" sz="1400" u="none" strike="noStrike" dirty="0">
                          <a:effectLst/>
                        </a:rPr>
                        <a:t>(ADA)</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effectLst/>
                        </a:rPr>
                        <a:t>Anamorphic or polymorphic</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a:effectLst/>
                        </a:rPr>
                        <a:t>permanent/ interval or stem analysis</a:t>
                      </a:r>
                      <a:endParaRPr lang="en-US"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4256568"/>
                  </a:ext>
                </a:extLst>
              </a:tr>
              <a:tr h="974226">
                <a:tc gridSpan="2">
                  <a:txBody>
                    <a:bodyPr/>
                    <a:lstStyle/>
                    <a:p>
                      <a:pPr algn="ctr" fontAlgn="ctr"/>
                      <a:r>
                        <a:rPr lang="en-US" sz="1400" u="none" strike="noStrike" dirty="0" smtClean="0">
                          <a:effectLst/>
                        </a:rPr>
                        <a:t>Difference </a:t>
                      </a:r>
                      <a:r>
                        <a:rPr lang="en-US" sz="1400" u="none" strike="noStrike" dirty="0" smtClean="0">
                          <a:effectLst/>
                        </a:rPr>
                        <a:t>equations</a:t>
                      </a:r>
                    </a:p>
                    <a:p>
                      <a:pPr algn="ctr" fontAlgn="ctr"/>
                      <a:r>
                        <a:rPr lang="en-US" sz="1400" u="none" strike="noStrike" dirty="0" smtClean="0">
                          <a:effectLst/>
                        </a:rPr>
                        <a:t>Generalized Algebraic Difference Approach </a:t>
                      </a:r>
                      <a:r>
                        <a:rPr lang="en-US" sz="1400" u="none" strike="noStrike" dirty="0">
                          <a:effectLst/>
                        </a:rPr>
                        <a:t>(GADA)</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a:effectLst/>
                        </a:rPr>
                        <a:t>Anamorphic or polymorphic</a:t>
                      </a:r>
                      <a:endParaRPr lang="en-US"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effectLst/>
                        </a:rPr>
                        <a:t>permanent/ interval or stem analysis</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789170"/>
                  </a:ext>
                </a:extLst>
              </a:tr>
            </a:tbl>
          </a:graphicData>
        </a:graphic>
      </p:graphicFrame>
      <p:sp>
        <p:nvSpPr>
          <p:cNvPr id="5" name="TextBox 4"/>
          <p:cNvSpPr txBox="1"/>
          <p:nvPr/>
        </p:nvSpPr>
        <p:spPr>
          <a:xfrm>
            <a:off x="5087889" y="3192179"/>
            <a:ext cx="864096" cy="313964"/>
          </a:xfrm>
          <a:prstGeom prst="rect">
            <a:avLst/>
          </a:prstGeom>
          <a:noFill/>
        </p:spPr>
        <p:txBody>
          <a:bodyPr wrap="square" rtlCol="0">
            <a:spAutoFit/>
          </a:bodyPr>
          <a:lstStyle/>
          <a:p>
            <a:pPr algn="r"/>
            <a:r>
              <a:rPr lang="en-US" sz="1400" i="1" dirty="0" smtClean="0">
                <a:solidFill>
                  <a:schemeClr val="accent6">
                    <a:lumMod val="75000"/>
                  </a:schemeClr>
                </a:solidFill>
              </a:rPr>
              <a:t>Chap 7.4</a:t>
            </a:r>
            <a:endParaRPr lang="en-US" sz="1400" i="1" dirty="0">
              <a:solidFill>
                <a:schemeClr val="accent6">
                  <a:lumMod val="75000"/>
                </a:schemeClr>
              </a:solidFill>
            </a:endParaRPr>
          </a:p>
        </p:txBody>
      </p:sp>
      <p:sp>
        <p:nvSpPr>
          <p:cNvPr id="6" name="TextBox 5"/>
          <p:cNvSpPr txBox="1"/>
          <p:nvPr/>
        </p:nvSpPr>
        <p:spPr>
          <a:xfrm>
            <a:off x="5087889" y="4221088"/>
            <a:ext cx="864096" cy="313964"/>
          </a:xfrm>
          <a:prstGeom prst="rect">
            <a:avLst/>
          </a:prstGeom>
          <a:noFill/>
        </p:spPr>
        <p:txBody>
          <a:bodyPr wrap="square" rtlCol="0">
            <a:spAutoFit/>
          </a:bodyPr>
          <a:lstStyle/>
          <a:p>
            <a:pPr algn="r"/>
            <a:r>
              <a:rPr lang="en-US" sz="1400" i="1" dirty="0" smtClean="0">
                <a:solidFill>
                  <a:schemeClr val="accent6">
                    <a:lumMod val="75000"/>
                  </a:schemeClr>
                </a:solidFill>
              </a:rPr>
              <a:t>Chap 7.5</a:t>
            </a:r>
            <a:endParaRPr lang="en-US" sz="1400" i="1" dirty="0">
              <a:solidFill>
                <a:schemeClr val="accent6">
                  <a:lumMod val="75000"/>
                </a:schemeClr>
              </a:solidFill>
            </a:endParaRPr>
          </a:p>
        </p:txBody>
      </p:sp>
      <p:sp>
        <p:nvSpPr>
          <p:cNvPr id="7" name="TextBox 6"/>
          <p:cNvSpPr txBox="1"/>
          <p:nvPr/>
        </p:nvSpPr>
        <p:spPr>
          <a:xfrm>
            <a:off x="4288252" y="5229200"/>
            <a:ext cx="1656184" cy="307777"/>
          </a:xfrm>
          <a:prstGeom prst="rect">
            <a:avLst/>
          </a:prstGeom>
          <a:noFill/>
        </p:spPr>
        <p:txBody>
          <a:bodyPr wrap="square" rtlCol="0">
            <a:spAutoFit/>
          </a:bodyPr>
          <a:lstStyle/>
          <a:p>
            <a:pPr algn="r"/>
            <a:r>
              <a:rPr lang="en-US" sz="1400" i="1" dirty="0" smtClean="0">
                <a:solidFill>
                  <a:schemeClr val="accent6">
                    <a:lumMod val="75000"/>
                  </a:schemeClr>
                </a:solidFill>
              </a:rPr>
              <a:t>Chap 7.8. and 7.8.1</a:t>
            </a:r>
            <a:endParaRPr lang="en-US" sz="1400" i="1" dirty="0">
              <a:solidFill>
                <a:schemeClr val="accent6">
                  <a:lumMod val="75000"/>
                </a:schemeClr>
              </a:solidFill>
            </a:endParaRPr>
          </a:p>
        </p:txBody>
      </p:sp>
      <p:sp>
        <p:nvSpPr>
          <p:cNvPr id="10" name="TextBox 9"/>
          <p:cNvSpPr txBox="1"/>
          <p:nvPr/>
        </p:nvSpPr>
        <p:spPr>
          <a:xfrm>
            <a:off x="4295801" y="6165304"/>
            <a:ext cx="1656184" cy="307777"/>
          </a:xfrm>
          <a:prstGeom prst="rect">
            <a:avLst/>
          </a:prstGeom>
          <a:noFill/>
        </p:spPr>
        <p:txBody>
          <a:bodyPr wrap="square" rtlCol="0">
            <a:spAutoFit/>
          </a:bodyPr>
          <a:lstStyle/>
          <a:p>
            <a:pPr algn="r"/>
            <a:r>
              <a:rPr lang="en-US" sz="1400" i="1" dirty="0" smtClean="0">
                <a:solidFill>
                  <a:schemeClr val="accent6">
                    <a:lumMod val="75000"/>
                  </a:schemeClr>
                </a:solidFill>
              </a:rPr>
              <a:t>Chap 7.8. and </a:t>
            </a:r>
            <a:r>
              <a:rPr lang="en-US" sz="1400" i="1" dirty="0" smtClean="0">
                <a:solidFill>
                  <a:schemeClr val="accent6">
                    <a:lumMod val="75000"/>
                  </a:schemeClr>
                </a:solidFill>
              </a:rPr>
              <a:t>7.8.2</a:t>
            </a:r>
            <a:endParaRPr lang="en-US" sz="1400" i="1" dirty="0">
              <a:solidFill>
                <a:schemeClr val="accent6">
                  <a:lumMod val="75000"/>
                </a:schemeClr>
              </a:solidFill>
            </a:endParaRPr>
          </a:p>
        </p:txBody>
      </p:sp>
    </p:spTree>
    <p:extLst>
      <p:ext uri="{BB962C8B-B14F-4D97-AF65-F5344CB8AC3E}">
        <p14:creationId xmlns:p14="http://schemas.microsoft.com/office/powerpoint/2010/main" val="30466639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p:cNvSpPr>
            <a:spLocks noGrp="1" noChangeArrowheads="1"/>
          </p:cNvSpPr>
          <p:nvPr>
            <p:ph type="body" idx="1"/>
          </p:nvPr>
        </p:nvSpPr>
        <p:spPr/>
        <p:txBody>
          <a:bodyPr/>
          <a:lstStyle/>
          <a:p>
            <a:pPr>
              <a:lnSpc>
                <a:spcPct val="90000"/>
              </a:lnSpc>
            </a:pPr>
            <a:r>
              <a:rPr lang="en-US" b="1" dirty="0"/>
              <a:t>Which is the best method to model “families” of growth functions? </a:t>
            </a:r>
            <a:endParaRPr lang="pt-PT" sz="800" dirty="0"/>
          </a:p>
        </p:txBody>
      </p:sp>
      <p:sp>
        <p:nvSpPr>
          <p:cNvPr id="5" name="Title 1"/>
          <p:cNvSpPr>
            <a:spLocks noGrp="1"/>
          </p:cNvSpPr>
          <p:nvPr>
            <p:ph type="title"/>
          </p:nvPr>
        </p:nvSpPr>
        <p:spPr>
          <a:xfrm>
            <a:off x="239349" y="274638"/>
            <a:ext cx="11664000" cy="706090"/>
          </a:xfrm>
        </p:spPr>
        <p:txBody>
          <a:bodyPr/>
          <a:lstStyle/>
          <a:p>
            <a:pPr algn="ctr">
              <a:buNone/>
            </a:pPr>
            <a:r>
              <a:rPr lang="en-GB" dirty="0"/>
              <a:t>But how to model the growth of </a:t>
            </a:r>
            <a:r>
              <a:rPr lang="en-GB" dirty="0" smtClean="0"/>
              <a:t>several </a:t>
            </a:r>
            <a:r>
              <a:rPr lang="en-GB" dirty="0"/>
              <a:t>plots?</a:t>
            </a:r>
            <a:endParaRPr lang="pt-PT" dirty="0"/>
          </a:p>
        </p:txBody>
      </p:sp>
      <p:sp>
        <p:nvSpPr>
          <p:cNvPr id="7" name="Rectangle 3"/>
          <p:cNvSpPr txBox="1">
            <a:spLocks noChangeArrowheads="1"/>
          </p:cNvSpPr>
          <p:nvPr/>
        </p:nvSpPr>
        <p:spPr>
          <a:xfrm>
            <a:off x="431371" y="1902261"/>
            <a:ext cx="11328000" cy="4929411"/>
          </a:xfrm>
          <a:prstGeom prst="rect">
            <a:avLst/>
          </a:prstGeom>
        </p:spPr>
        <p:txBody>
          <a:bodyPr vert="horz" lIns="91440" tIns="144000" rIns="360000" bIns="45720" rtlCol="0">
            <a:normAutofit/>
          </a:bodyPr>
          <a:lstStyle>
            <a:lvl1pPr marL="342900" indent="-342900" algn="just" defTabSz="914400" rtl="0" eaLnBrk="1" latinLnBrk="0" hangingPunct="1">
              <a:spcBef>
                <a:spcPts val="1800"/>
              </a:spcBef>
              <a:buClr>
                <a:srgbClr val="008000"/>
              </a:buClr>
              <a:buSzPct val="90000"/>
              <a:buFont typeface="Wingdings" panose="05000000000000000000" pitchFamily="2" charset="2"/>
              <a:buChar char=""/>
              <a:defRPr sz="2400" kern="1200">
                <a:solidFill>
                  <a:schemeClr val="tx1"/>
                </a:solidFill>
                <a:latin typeface="Trebuchet MS" pitchFamily="34" charset="0"/>
                <a:ea typeface="+mn-ea"/>
                <a:cs typeface="+mn-cs"/>
              </a:defRPr>
            </a:lvl1pPr>
            <a:lvl2pPr marL="742950" indent="-285750" algn="just" defTabSz="914400" rtl="0" eaLnBrk="1" latinLnBrk="0" hangingPunct="1">
              <a:spcBef>
                <a:spcPts val="1800"/>
              </a:spcBef>
              <a:buClr>
                <a:srgbClr val="008000"/>
              </a:buClr>
              <a:buFont typeface="Wingdings" panose="05000000000000000000" pitchFamily="2" charset="2"/>
              <a:buChar char=""/>
              <a:defRPr sz="2000" kern="1200">
                <a:solidFill>
                  <a:schemeClr val="tx1"/>
                </a:solidFill>
                <a:latin typeface="Trebuchet MS" pitchFamily="34" charset="0"/>
                <a:ea typeface="+mn-ea"/>
                <a:cs typeface="+mn-cs"/>
              </a:defRPr>
            </a:lvl2pPr>
            <a:lvl3pPr marL="1143000" indent="-228600" algn="l" defTabSz="914400" rtl="0" eaLnBrk="1" latinLnBrk="0" hangingPunct="1">
              <a:spcBef>
                <a:spcPts val="1800"/>
              </a:spcBef>
              <a:buClr>
                <a:srgbClr val="008000"/>
              </a:buClr>
              <a:buFont typeface="Arial" pitchFamily="34" charset="0"/>
              <a:buChar char="•"/>
              <a:defRPr sz="1800" kern="1200">
                <a:solidFill>
                  <a:schemeClr val="tx1"/>
                </a:solidFill>
                <a:latin typeface="Trebuchet MS" pitchFamily="34" charset="0"/>
                <a:ea typeface="+mn-ea"/>
                <a:cs typeface="+mn-cs"/>
              </a:defRPr>
            </a:lvl3pPr>
            <a:lvl4pPr marL="1600200" indent="-228600" algn="l" defTabSz="914400" rtl="0" eaLnBrk="1" latinLnBrk="0" hangingPunct="1">
              <a:spcBef>
                <a:spcPts val="1800"/>
              </a:spcBef>
              <a:buFont typeface="Arial" pitchFamily="34" charset="0"/>
              <a:buChar char="–"/>
              <a:defRPr sz="1600" kern="1200">
                <a:solidFill>
                  <a:schemeClr val="tx1"/>
                </a:solidFill>
                <a:latin typeface="Trebuchet MS" pitchFamily="34" charset="0"/>
                <a:ea typeface="+mn-ea"/>
                <a:cs typeface="+mn-cs"/>
              </a:defRPr>
            </a:lvl4pPr>
            <a:lvl5pPr marL="2057400" indent="-228600" algn="l" defTabSz="914400" rtl="0" eaLnBrk="1" latinLnBrk="0" hangingPunct="1">
              <a:spcBef>
                <a:spcPts val="1800"/>
              </a:spcBef>
              <a:buFont typeface="Arial" pitchFamily="34" charset="0"/>
              <a:buChar char="»"/>
              <a:defRPr sz="16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200" dirty="0"/>
              <a:t>There is no best method to model “families” of growth </a:t>
            </a:r>
            <a:r>
              <a:rPr lang="en-US" sz="2200" dirty="0" smtClean="0"/>
              <a:t>functions</a:t>
            </a:r>
          </a:p>
          <a:p>
            <a:pPr lvl="1"/>
            <a:r>
              <a:rPr lang="en-US" sz="2200" dirty="0"/>
              <a:t>If appropriate the three methods </a:t>
            </a:r>
            <a:r>
              <a:rPr lang="en-GB" sz="2200" dirty="0"/>
              <a:t>can be combined in order to obtain more flexible growth </a:t>
            </a:r>
            <a:r>
              <a:rPr lang="en-GB" sz="2200" dirty="0" smtClean="0"/>
              <a:t>models:</a:t>
            </a:r>
          </a:p>
          <a:p>
            <a:pPr lvl="2"/>
            <a:r>
              <a:rPr lang="en-US" sz="2000" dirty="0"/>
              <a:t>Example with the </a:t>
            </a:r>
            <a:r>
              <a:rPr lang="en-US" sz="2000" dirty="0" err="1"/>
              <a:t>Lundqvist</a:t>
            </a:r>
            <a:r>
              <a:rPr lang="en-US" sz="2000" dirty="0"/>
              <a:t> function fit to basal area growth of eucalyptus with k as free parameter</a:t>
            </a:r>
            <a:r>
              <a:rPr lang="en-US" sz="2000" dirty="0" smtClean="0"/>
              <a:t>:</a:t>
            </a:r>
          </a:p>
          <a:p>
            <a:pPr lvl="2"/>
            <a:endParaRPr lang="en-US" sz="800" dirty="0"/>
          </a:p>
          <a:p>
            <a:pPr lvl="2"/>
            <a:endParaRPr lang="en-US" sz="800" dirty="0" smtClean="0"/>
          </a:p>
          <a:p>
            <a:pPr lvl="2"/>
            <a:r>
              <a:rPr lang="en-US" sz="2000" dirty="0"/>
              <a:t>By using the same method as above we obtain:</a:t>
            </a:r>
          </a:p>
          <a:p>
            <a:pPr lvl="1"/>
            <a:endParaRPr lang="en-GB" sz="2200" dirty="0"/>
          </a:p>
          <a:p>
            <a:pPr lvl="1"/>
            <a:endParaRPr lang="en-US" sz="2200" dirty="0"/>
          </a:p>
          <a:p>
            <a:endParaRPr lang="en-US" sz="700" dirty="0"/>
          </a:p>
          <a:p>
            <a:pPr lvl="1"/>
            <a:endParaRPr lang="en-US" sz="2200" dirty="0" smtClean="0"/>
          </a:p>
        </p:txBody>
      </p:sp>
      <p:sp>
        <p:nvSpPr>
          <p:cNvPr id="6" name="Rectangle 5"/>
          <p:cNvSpPr>
            <a:spLocks noChangeArrowheads="1"/>
          </p:cNvSpPr>
          <p:nvPr/>
        </p:nvSpPr>
        <p:spPr bwMode="auto">
          <a:xfrm>
            <a:off x="1524001" y="2939534"/>
            <a:ext cx="18473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sp>
        <p:nvSpPr>
          <p:cNvPr id="9" name="Rectangle 9"/>
          <p:cNvSpPr>
            <a:spLocks noChangeArrowheads="1"/>
          </p:cNvSpPr>
          <p:nvPr/>
        </p:nvSpPr>
        <p:spPr bwMode="auto">
          <a:xfrm>
            <a:off x="1524001" y="2934772"/>
            <a:ext cx="18473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sp>
        <p:nvSpPr>
          <p:cNvPr id="10" name="Rectangle 11"/>
          <p:cNvSpPr>
            <a:spLocks noChangeArrowheads="1"/>
          </p:cNvSpPr>
          <p:nvPr/>
        </p:nvSpPr>
        <p:spPr bwMode="auto">
          <a:xfrm>
            <a:off x="1524001" y="2934772"/>
            <a:ext cx="18473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2863325050"/>
              </p:ext>
            </p:extLst>
          </p:nvPr>
        </p:nvGraphicFramePr>
        <p:xfrm>
          <a:off x="7320136" y="4055926"/>
          <a:ext cx="2706588" cy="902196"/>
        </p:xfrm>
        <a:graphic>
          <a:graphicData uri="http://schemas.openxmlformats.org/presentationml/2006/ole">
            <mc:AlternateContent xmlns:mc="http://schemas.openxmlformats.org/markup-compatibility/2006">
              <mc:Choice xmlns:v="urn:schemas-microsoft-com:vml" Requires="v">
                <p:oleObj spid="_x0000_s48146" name="Equation" r:id="rId3" imgW="1562040" imgH="520560" progId="Equation.3">
                  <p:embed/>
                </p:oleObj>
              </mc:Choice>
              <mc:Fallback>
                <p:oleObj name="Equation" r:id="rId3" imgW="1562040" imgH="520560" progId="Equation.3">
                  <p:embed/>
                  <p:pic>
                    <p:nvPicPr>
                      <p:cNvPr id="2" name="Object 1"/>
                      <p:cNvPicPr/>
                      <p:nvPr/>
                    </p:nvPicPr>
                    <p:blipFill>
                      <a:blip r:embed="rId4"/>
                      <a:stretch>
                        <a:fillRect/>
                      </a:stretch>
                    </p:blipFill>
                    <p:spPr>
                      <a:xfrm>
                        <a:off x="7320136" y="4055926"/>
                        <a:ext cx="2706588" cy="902196"/>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837050037"/>
              </p:ext>
            </p:extLst>
          </p:nvPr>
        </p:nvGraphicFramePr>
        <p:xfrm>
          <a:off x="7320136" y="5517232"/>
          <a:ext cx="2880320" cy="1059854"/>
        </p:xfrm>
        <a:graphic>
          <a:graphicData uri="http://schemas.openxmlformats.org/presentationml/2006/ole">
            <mc:AlternateContent xmlns:mc="http://schemas.openxmlformats.org/markup-compatibility/2006">
              <mc:Choice xmlns:v="urn:schemas-microsoft-com:vml" Requires="v">
                <p:oleObj spid="_x0000_s48147" name="Equation" r:id="rId5" imgW="1447560" imgH="634680" progId="Equation.3">
                  <p:embed/>
                </p:oleObj>
              </mc:Choice>
              <mc:Fallback>
                <p:oleObj name="Equation" r:id="rId5" imgW="1447560" imgH="634680" progId="Equation.3">
                  <p:embed/>
                  <p:pic>
                    <p:nvPicPr>
                      <p:cNvPr id="8" name="Object 7"/>
                      <p:cNvPicPr/>
                      <p:nvPr/>
                    </p:nvPicPr>
                    <p:blipFill>
                      <a:blip r:embed="rId6"/>
                      <a:stretch>
                        <a:fillRect/>
                      </a:stretch>
                    </p:blipFill>
                    <p:spPr>
                      <a:xfrm>
                        <a:off x="7320136" y="5517232"/>
                        <a:ext cx="2880320" cy="1059854"/>
                      </a:xfrm>
                      <a:prstGeom prst="rect">
                        <a:avLst/>
                      </a:prstGeom>
                    </p:spPr>
                  </p:pic>
                </p:oleObj>
              </mc:Fallback>
            </mc:AlternateContent>
          </a:graphicData>
        </a:graphic>
      </p:graphicFrame>
    </p:spTree>
    <p:extLst>
      <p:ext uri="{BB962C8B-B14F-4D97-AF65-F5344CB8AC3E}">
        <p14:creationId xmlns:p14="http://schemas.microsoft.com/office/powerpoint/2010/main" val="181902205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p:cNvSpPr>
            <a:spLocks noGrp="1" noChangeArrowheads="1"/>
          </p:cNvSpPr>
          <p:nvPr>
            <p:ph type="body" idx="1"/>
          </p:nvPr>
        </p:nvSpPr>
        <p:spPr/>
        <p:txBody>
          <a:bodyPr/>
          <a:lstStyle/>
          <a:p>
            <a:pPr>
              <a:lnSpc>
                <a:spcPct val="90000"/>
              </a:lnSpc>
            </a:pPr>
            <a:r>
              <a:rPr lang="en-US" b="1" dirty="0"/>
              <a:t>Formulating growth functions without age explicit </a:t>
            </a:r>
            <a:endParaRPr lang="pt-PT" sz="800" dirty="0"/>
          </a:p>
        </p:txBody>
      </p:sp>
      <p:sp>
        <p:nvSpPr>
          <p:cNvPr id="5" name="Title 1"/>
          <p:cNvSpPr>
            <a:spLocks noGrp="1"/>
          </p:cNvSpPr>
          <p:nvPr>
            <p:ph type="title"/>
          </p:nvPr>
        </p:nvSpPr>
        <p:spPr>
          <a:xfrm>
            <a:off x="239349" y="274638"/>
            <a:ext cx="11664000" cy="706090"/>
          </a:xfrm>
        </p:spPr>
        <p:txBody>
          <a:bodyPr/>
          <a:lstStyle/>
          <a:p>
            <a:pPr algn="ctr">
              <a:buNone/>
            </a:pPr>
            <a:r>
              <a:rPr lang="en-GB" dirty="0"/>
              <a:t>But how to model the growth of </a:t>
            </a:r>
            <a:r>
              <a:rPr lang="en-GB" dirty="0" smtClean="0"/>
              <a:t>several </a:t>
            </a:r>
            <a:r>
              <a:rPr lang="en-GB" dirty="0"/>
              <a:t>plots?</a:t>
            </a:r>
            <a:endParaRPr lang="pt-PT" dirty="0"/>
          </a:p>
        </p:txBody>
      </p:sp>
      <p:sp>
        <p:nvSpPr>
          <p:cNvPr id="7" name="Rectangle 3"/>
          <p:cNvSpPr txBox="1">
            <a:spLocks noChangeArrowheads="1"/>
          </p:cNvSpPr>
          <p:nvPr/>
        </p:nvSpPr>
        <p:spPr>
          <a:xfrm>
            <a:off x="431371" y="1902261"/>
            <a:ext cx="11328000" cy="4929411"/>
          </a:xfrm>
          <a:prstGeom prst="rect">
            <a:avLst/>
          </a:prstGeom>
        </p:spPr>
        <p:txBody>
          <a:bodyPr vert="horz" lIns="91440" tIns="144000" rIns="360000" bIns="45720" rtlCol="0">
            <a:normAutofit/>
          </a:bodyPr>
          <a:lstStyle>
            <a:lvl1pPr marL="342900" indent="-342900" algn="just" defTabSz="914400" rtl="0" eaLnBrk="1" latinLnBrk="0" hangingPunct="1">
              <a:spcBef>
                <a:spcPts val="1800"/>
              </a:spcBef>
              <a:buClr>
                <a:srgbClr val="008000"/>
              </a:buClr>
              <a:buSzPct val="90000"/>
              <a:buFont typeface="Wingdings" panose="05000000000000000000" pitchFamily="2" charset="2"/>
              <a:buChar char=""/>
              <a:defRPr sz="2400" kern="1200">
                <a:solidFill>
                  <a:schemeClr val="tx1"/>
                </a:solidFill>
                <a:latin typeface="Trebuchet MS" pitchFamily="34" charset="0"/>
                <a:ea typeface="+mn-ea"/>
                <a:cs typeface="+mn-cs"/>
              </a:defRPr>
            </a:lvl1pPr>
            <a:lvl2pPr marL="742950" indent="-285750" algn="just" defTabSz="914400" rtl="0" eaLnBrk="1" latinLnBrk="0" hangingPunct="1">
              <a:spcBef>
                <a:spcPts val="1800"/>
              </a:spcBef>
              <a:buClr>
                <a:srgbClr val="008000"/>
              </a:buClr>
              <a:buFont typeface="Wingdings" panose="05000000000000000000" pitchFamily="2" charset="2"/>
              <a:buChar char=""/>
              <a:defRPr sz="2000" kern="1200">
                <a:solidFill>
                  <a:schemeClr val="tx1"/>
                </a:solidFill>
                <a:latin typeface="Trebuchet MS" pitchFamily="34" charset="0"/>
                <a:ea typeface="+mn-ea"/>
                <a:cs typeface="+mn-cs"/>
              </a:defRPr>
            </a:lvl2pPr>
            <a:lvl3pPr marL="1143000" indent="-228600" algn="l" defTabSz="914400" rtl="0" eaLnBrk="1" latinLnBrk="0" hangingPunct="1">
              <a:spcBef>
                <a:spcPts val="1800"/>
              </a:spcBef>
              <a:buClr>
                <a:srgbClr val="008000"/>
              </a:buClr>
              <a:buFont typeface="Arial" pitchFamily="34" charset="0"/>
              <a:buChar char="•"/>
              <a:defRPr sz="1800" kern="1200">
                <a:solidFill>
                  <a:schemeClr val="tx1"/>
                </a:solidFill>
                <a:latin typeface="Trebuchet MS" pitchFamily="34" charset="0"/>
                <a:ea typeface="+mn-ea"/>
                <a:cs typeface="+mn-cs"/>
              </a:defRPr>
            </a:lvl3pPr>
            <a:lvl4pPr marL="1600200" indent="-228600" algn="l" defTabSz="914400" rtl="0" eaLnBrk="1" latinLnBrk="0" hangingPunct="1">
              <a:spcBef>
                <a:spcPts val="1800"/>
              </a:spcBef>
              <a:buFont typeface="Arial" pitchFamily="34" charset="0"/>
              <a:buChar char="–"/>
              <a:defRPr sz="1600" kern="1200">
                <a:solidFill>
                  <a:schemeClr val="tx1"/>
                </a:solidFill>
                <a:latin typeface="Trebuchet MS" pitchFamily="34" charset="0"/>
                <a:ea typeface="+mn-ea"/>
                <a:cs typeface="+mn-cs"/>
              </a:defRPr>
            </a:lvl4pPr>
            <a:lvl5pPr marL="2057400" indent="-228600" algn="l" defTabSz="914400" rtl="0" eaLnBrk="1" latinLnBrk="0" hangingPunct="1">
              <a:spcBef>
                <a:spcPts val="1800"/>
              </a:spcBef>
              <a:buFont typeface="Arial" pitchFamily="34" charset="0"/>
              <a:buChar char="»"/>
              <a:defRPr sz="16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t>In many applications age is not known, e.g. in trees that do not exhibit easy to measure growth rings or in uneven aged stands</a:t>
            </a:r>
          </a:p>
          <a:p>
            <a:pPr lvl="1"/>
            <a:r>
              <a:rPr lang="en-US" dirty="0" smtClean="0"/>
              <a:t>For </a:t>
            </a:r>
            <a:r>
              <a:rPr lang="en-US" dirty="0"/>
              <a:t>these cases it is useful to derive formulations of growth functions in which age is not explicit</a:t>
            </a:r>
          </a:p>
          <a:p>
            <a:pPr lvl="1"/>
            <a:r>
              <a:rPr lang="en-US" dirty="0" smtClean="0"/>
              <a:t>The </a:t>
            </a:r>
            <a:r>
              <a:rPr lang="en-US" dirty="0"/>
              <a:t>derivation of these formulations is obtained by expressing t as a function of the variable and the parameters and substituting it in the growth function written for </a:t>
            </a:r>
            <a:r>
              <a:rPr lang="en-US" dirty="0" err="1"/>
              <a:t>t+a</a:t>
            </a:r>
            <a:r>
              <a:rPr lang="en-US" dirty="0"/>
              <a:t> (Tomé et al. 2006)</a:t>
            </a:r>
          </a:p>
          <a:p>
            <a:pPr lvl="1"/>
            <a:endParaRPr lang="en-US" sz="2200" dirty="0"/>
          </a:p>
          <a:p>
            <a:endParaRPr lang="en-US" sz="700" dirty="0"/>
          </a:p>
          <a:p>
            <a:pPr lvl="1"/>
            <a:endParaRPr lang="en-US" sz="2200" dirty="0" smtClean="0"/>
          </a:p>
        </p:txBody>
      </p:sp>
      <p:sp>
        <p:nvSpPr>
          <p:cNvPr id="6" name="Rectangle 5"/>
          <p:cNvSpPr>
            <a:spLocks noChangeArrowheads="1"/>
          </p:cNvSpPr>
          <p:nvPr/>
        </p:nvSpPr>
        <p:spPr bwMode="auto">
          <a:xfrm>
            <a:off x="1524001" y="2939534"/>
            <a:ext cx="18473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sp>
        <p:nvSpPr>
          <p:cNvPr id="9" name="Rectangle 9"/>
          <p:cNvSpPr>
            <a:spLocks noChangeArrowheads="1"/>
          </p:cNvSpPr>
          <p:nvPr/>
        </p:nvSpPr>
        <p:spPr bwMode="auto">
          <a:xfrm>
            <a:off x="1524001" y="2934772"/>
            <a:ext cx="18473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sp>
        <p:nvSpPr>
          <p:cNvPr id="10" name="Rectangle 11"/>
          <p:cNvSpPr>
            <a:spLocks noChangeArrowheads="1"/>
          </p:cNvSpPr>
          <p:nvPr/>
        </p:nvSpPr>
        <p:spPr bwMode="auto">
          <a:xfrm>
            <a:off x="1524001" y="2934772"/>
            <a:ext cx="18473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spTree>
    <p:extLst>
      <p:ext uri="{BB962C8B-B14F-4D97-AF65-F5344CB8AC3E}">
        <p14:creationId xmlns:p14="http://schemas.microsoft.com/office/powerpoint/2010/main" val="4021100286"/>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p:cNvSpPr>
            <a:spLocks noGrp="1" noChangeArrowheads="1"/>
          </p:cNvSpPr>
          <p:nvPr>
            <p:ph type="body" idx="1"/>
          </p:nvPr>
        </p:nvSpPr>
        <p:spPr/>
        <p:txBody>
          <a:bodyPr/>
          <a:lstStyle/>
          <a:p>
            <a:pPr>
              <a:lnSpc>
                <a:spcPct val="90000"/>
              </a:lnSpc>
            </a:pPr>
            <a:r>
              <a:rPr lang="en-US" b="1" dirty="0"/>
              <a:t>Formulating growth functions without age explicit </a:t>
            </a:r>
            <a:endParaRPr lang="pt-PT" sz="800" dirty="0"/>
          </a:p>
        </p:txBody>
      </p:sp>
      <p:sp>
        <p:nvSpPr>
          <p:cNvPr id="5" name="Title 1"/>
          <p:cNvSpPr>
            <a:spLocks noGrp="1"/>
          </p:cNvSpPr>
          <p:nvPr>
            <p:ph type="title"/>
          </p:nvPr>
        </p:nvSpPr>
        <p:spPr>
          <a:xfrm>
            <a:off x="239349" y="274638"/>
            <a:ext cx="11664000" cy="706090"/>
          </a:xfrm>
        </p:spPr>
        <p:txBody>
          <a:bodyPr/>
          <a:lstStyle/>
          <a:p>
            <a:pPr algn="ctr">
              <a:buNone/>
            </a:pPr>
            <a:r>
              <a:rPr lang="en-GB" dirty="0"/>
              <a:t>But how to model the growth of </a:t>
            </a:r>
            <a:r>
              <a:rPr lang="en-GB" dirty="0" smtClean="0"/>
              <a:t>several </a:t>
            </a:r>
            <a:r>
              <a:rPr lang="en-GB" dirty="0"/>
              <a:t>plots?</a:t>
            </a:r>
            <a:endParaRPr lang="pt-PT" dirty="0"/>
          </a:p>
        </p:txBody>
      </p:sp>
      <p:sp>
        <p:nvSpPr>
          <p:cNvPr id="7" name="Rectangle 3"/>
          <p:cNvSpPr txBox="1">
            <a:spLocks noChangeArrowheads="1"/>
          </p:cNvSpPr>
          <p:nvPr/>
        </p:nvSpPr>
        <p:spPr>
          <a:xfrm>
            <a:off x="431371" y="1902261"/>
            <a:ext cx="11328000" cy="4929411"/>
          </a:xfrm>
          <a:prstGeom prst="rect">
            <a:avLst/>
          </a:prstGeom>
        </p:spPr>
        <p:txBody>
          <a:bodyPr vert="horz" lIns="91440" tIns="144000" rIns="360000" bIns="45720" rtlCol="0">
            <a:normAutofit/>
          </a:bodyPr>
          <a:lstStyle>
            <a:lvl1pPr marL="342900" indent="-342900" algn="just" defTabSz="914400" rtl="0" eaLnBrk="1" latinLnBrk="0" hangingPunct="1">
              <a:spcBef>
                <a:spcPts val="1800"/>
              </a:spcBef>
              <a:buClr>
                <a:srgbClr val="008000"/>
              </a:buClr>
              <a:buSzPct val="90000"/>
              <a:buFont typeface="Wingdings" panose="05000000000000000000" pitchFamily="2" charset="2"/>
              <a:buChar char=""/>
              <a:defRPr sz="2400" kern="1200">
                <a:solidFill>
                  <a:schemeClr val="tx1"/>
                </a:solidFill>
                <a:latin typeface="Trebuchet MS" pitchFamily="34" charset="0"/>
                <a:ea typeface="+mn-ea"/>
                <a:cs typeface="+mn-cs"/>
              </a:defRPr>
            </a:lvl1pPr>
            <a:lvl2pPr marL="742950" indent="-285750" algn="just" defTabSz="914400" rtl="0" eaLnBrk="1" latinLnBrk="0" hangingPunct="1">
              <a:spcBef>
                <a:spcPts val="1800"/>
              </a:spcBef>
              <a:buClr>
                <a:srgbClr val="008000"/>
              </a:buClr>
              <a:buFont typeface="Wingdings" panose="05000000000000000000" pitchFamily="2" charset="2"/>
              <a:buChar char=""/>
              <a:defRPr sz="2000" kern="1200">
                <a:solidFill>
                  <a:schemeClr val="tx1"/>
                </a:solidFill>
                <a:latin typeface="Trebuchet MS" pitchFamily="34" charset="0"/>
                <a:ea typeface="+mn-ea"/>
                <a:cs typeface="+mn-cs"/>
              </a:defRPr>
            </a:lvl2pPr>
            <a:lvl3pPr marL="1143000" indent="-228600" algn="l" defTabSz="914400" rtl="0" eaLnBrk="1" latinLnBrk="0" hangingPunct="1">
              <a:spcBef>
                <a:spcPts val="1800"/>
              </a:spcBef>
              <a:buClr>
                <a:srgbClr val="008000"/>
              </a:buClr>
              <a:buFont typeface="Arial" pitchFamily="34" charset="0"/>
              <a:buChar char="•"/>
              <a:defRPr sz="1800" kern="1200">
                <a:solidFill>
                  <a:schemeClr val="tx1"/>
                </a:solidFill>
                <a:latin typeface="Trebuchet MS" pitchFamily="34" charset="0"/>
                <a:ea typeface="+mn-ea"/>
                <a:cs typeface="+mn-cs"/>
              </a:defRPr>
            </a:lvl3pPr>
            <a:lvl4pPr marL="1600200" indent="-228600" algn="l" defTabSz="914400" rtl="0" eaLnBrk="1" latinLnBrk="0" hangingPunct="1">
              <a:spcBef>
                <a:spcPts val="1800"/>
              </a:spcBef>
              <a:buFont typeface="Arial" pitchFamily="34" charset="0"/>
              <a:buChar char="–"/>
              <a:defRPr sz="1600" kern="1200">
                <a:solidFill>
                  <a:schemeClr val="tx1"/>
                </a:solidFill>
                <a:latin typeface="Trebuchet MS" pitchFamily="34" charset="0"/>
                <a:ea typeface="+mn-ea"/>
                <a:cs typeface="+mn-cs"/>
              </a:defRPr>
            </a:lvl4pPr>
            <a:lvl5pPr marL="2057400" indent="-228600" algn="l" defTabSz="914400" rtl="0" eaLnBrk="1" latinLnBrk="0" hangingPunct="1">
              <a:spcBef>
                <a:spcPts val="1800"/>
              </a:spcBef>
              <a:buFont typeface="Arial" pitchFamily="34" charset="0"/>
              <a:buChar char="»"/>
              <a:defRPr sz="16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t>Example with the </a:t>
            </a:r>
            <a:r>
              <a:rPr lang="en-US" dirty="0" err="1"/>
              <a:t>Lundqvist</a:t>
            </a:r>
            <a:r>
              <a:rPr lang="en-US" dirty="0"/>
              <a:t> </a:t>
            </a:r>
            <a:r>
              <a:rPr lang="en-US" dirty="0" smtClean="0"/>
              <a:t>function:</a:t>
            </a:r>
            <a:endParaRPr lang="en-US" dirty="0"/>
          </a:p>
          <a:p>
            <a:pPr lvl="1"/>
            <a:endParaRPr lang="en-US" sz="2200" dirty="0"/>
          </a:p>
          <a:p>
            <a:endParaRPr lang="en-US" sz="700" dirty="0"/>
          </a:p>
          <a:p>
            <a:pPr lvl="1"/>
            <a:endParaRPr lang="en-US" sz="2200" dirty="0" smtClean="0"/>
          </a:p>
        </p:txBody>
      </p:sp>
      <p:sp>
        <p:nvSpPr>
          <p:cNvPr id="6" name="Rectangle 5"/>
          <p:cNvSpPr>
            <a:spLocks noChangeArrowheads="1"/>
          </p:cNvSpPr>
          <p:nvPr/>
        </p:nvSpPr>
        <p:spPr bwMode="auto">
          <a:xfrm>
            <a:off x="1524001" y="2939534"/>
            <a:ext cx="18473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sp>
        <p:nvSpPr>
          <p:cNvPr id="9" name="Rectangle 9"/>
          <p:cNvSpPr>
            <a:spLocks noChangeArrowheads="1"/>
          </p:cNvSpPr>
          <p:nvPr/>
        </p:nvSpPr>
        <p:spPr bwMode="auto">
          <a:xfrm>
            <a:off x="1524001" y="2934772"/>
            <a:ext cx="18473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sp>
        <p:nvSpPr>
          <p:cNvPr id="10" name="Rectangle 11"/>
          <p:cNvSpPr>
            <a:spLocks noChangeArrowheads="1"/>
          </p:cNvSpPr>
          <p:nvPr/>
        </p:nvSpPr>
        <p:spPr bwMode="auto">
          <a:xfrm>
            <a:off x="1524001" y="2934772"/>
            <a:ext cx="18473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graphicFrame>
        <p:nvGraphicFramePr>
          <p:cNvPr id="11" name="Object 5"/>
          <p:cNvGraphicFramePr>
            <a:graphicFrameLocks noChangeAspect="1"/>
          </p:cNvGraphicFramePr>
          <p:nvPr>
            <p:extLst>
              <p:ext uri="{D42A27DB-BD31-4B8C-83A1-F6EECF244321}">
                <p14:modId xmlns:p14="http://schemas.microsoft.com/office/powerpoint/2010/main" val="2432258364"/>
              </p:ext>
            </p:extLst>
          </p:nvPr>
        </p:nvGraphicFramePr>
        <p:xfrm>
          <a:off x="3935760" y="2780928"/>
          <a:ext cx="1490872" cy="724000"/>
        </p:xfrm>
        <a:graphic>
          <a:graphicData uri="http://schemas.openxmlformats.org/presentationml/2006/ole">
            <mc:AlternateContent xmlns:mc="http://schemas.openxmlformats.org/markup-compatibility/2006">
              <mc:Choice xmlns:v="urn:schemas-microsoft-com:vml" Requires="v">
                <p:oleObj spid="_x0000_s50210" name="Equation" r:id="rId3" imgW="888840" imgH="431640" progId="Equation.3">
                  <p:embed/>
                </p:oleObj>
              </mc:Choice>
              <mc:Fallback>
                <p:oleObj name="Equation" r:id="rId3" imgW="888840" imgH="431640" progId="Equation.3">
                  <p:embed/>
                  <p:pic>
                    <p:nvPicPr>
                      <p:cNvPr id="11"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5760" y="2780928"/>
                        <a:ext cx="1490872" cy="724000"/>
                      </a:xfrm>
                      <a:prstGeom prst="rect">
                        <a:avLst/>
                      </a:prstGeom>
                      <a:noFill/>
                      <a:extLst/>
                    </p:spPr>
                  </p:pic>
                </p:oleObj>
              </mc:Fallback>
            </mc:AlternateContent>
          </a:graphicData>
        </a:graphic>
      </p:graphicFrame>
      <p:sp>
        <p:nvSpPr>
          <p:cNvPr id="12" name="Line 7"/>
          <p:cNvSpPr>
            <a:spLocks noChangeShapeType="1"/>
          </p:cNvSpPr>
          <p:nvPr/>
        </p:nvSpPr>
        <p:spPr bwMode="auto">
          <a:xfrm>
            <a:off x="5853586" y="3291383"/>
            <a:ext cx="503237" cy="0"/>
          </a:xfrm>
          <a:prstGeom prst="line">
            <a:avLst/>
          </a:prstGeom>
          <a:noFill/>
          <a:ln w="57150">
            <a:solidFill>
              <a:srgbClr val="008000"/>
            </a:solidFill>
            <a:round/>
            <a:headEnd/>
            <a:tailEnd type="triangle" w="med" len="med"/>
          </a:ln>
          <a:effectLst/>
        </p:spPr>
        <p:txBody>
          <a:bodyPr/>
          <a:lstStyle/>
          <a:p>
            <a:endParaRPr lang="pt-PT"/>
          </a:p>
        </p:txBody>
      </p:sp>
      <p:graphicFrame>
        <p:nvGraphicFramePr>
          <p:cNvPr id="13" name="Object 8"/>
          <p:cNvGraphicFramePr>
            <a:graphicFrameLocks noChangeAspect="1"/>
          </p:cNvGraphicFramePr>
          <p:nvPr>
            <p:extLst>
              <p:ext uri="{D42A27DB-BD31-4B8C-83A1-F6EECF244321}">
                <p14:modId xmlns:p14="http://schemas.microsoft.com/office/powerpoint/2010/main" val="1357813395"/>
              </p:ext>
            </p:extLst>
          </p:nvPr>
        </p:nvGraphicFramePr>
        <p:xfrm>
          <a:off x="6783777" y="2766075"/>
          <a:ext cx="1638971" cy="906409"/>
        </p:xfrm>
        <a:graphic>
          <a:graphicData uri="http://schemas.openxmlformats.org/presentationml/2006/ole">
            <mc:AlternateContent xmlns:mc="http://schemas.openxmlformats.org/markup-compatibility/2006">
              <mc:Choice xmlns:v="urn:schemas-microsoft-com:vml" Requires="v">
                <p:oleObj spid="_x0000_s50211" name="Equation" r:id="rId5" imgW="1079280" imgH="596880" progId="Equation.3">
                  <p:embed/>
                </p:oleObj>
              </mc:Choice>
              <mc:Fallback>
                <p:oleObj name="Equation" r:id="rId5" imgW="1079280" imgH="596880" progId="Equation.3">
                  <p:embed/>
                  <p:pic>
                    <p:nvPicPr>
                      <p:cNvPr id="13" name="Object 8"/>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3777" y="2766075"/>
                        <a:ext cx="1638971" cy="906409"/>
                      </a:xfrm>
                      <a:prstGeom prst="rect">
                        <a:avLst/>
                      </a:prstGeom>
                      <a:noFill/>
                      <a:extLst/>
                    </p:spPr>
                  </p:pic>
                </p:oleObj>
              </mc:Fallback>
            </mc:AlternateContent>
          </a:graphicData>
        </a:graphic>
      </p:graphicFrame>
      <p:graphicFrame>
        <p:nvGraphicFramePr>
          <p:cNvPr id="14" name="Object 10"/>
          <p:cNvGraphicFramePr>
            <a:graphicFrameLocks noChangeAspect="1"/>
          </p:cNvGraphicFramePr>
          <p:nvPr>
            <p:extLst>
              <p:ext uri="{D42A27DB-BD31-4B8C-83A1-F6EECF244321}">
                <p14:modId xmlns:p14="http://schemas.microsoft.com/office/powerpoint/2010/main" val="1140053342"/>
              </p:ext>
            </p:extLst>
          </p:nvPr>
        </p:nvGraphicFramePr>
        <p:xfrm>
          <a:off x="3507467" y="4748584"/>
          <a:ext cx="2089372" cy="768648"/>
        </p:xfrm>
        <a:graphic>
          <a:graphicData uri="http://schemas.openxmlformats.org/presentationml/2006/ole">
            <mc:AlternateContent xmlns:mc="http://schemas.openxmlformats.org/markup-compatibility/2006">
              <mc:Choice xmlns:v="urn:schemas-microsoft-com:vml" Requires="v">
                <p:oleObj spid="_x0000_s50212" name="Equation" r:id="rId7" imgW="1244520" imgH="457200" progId="Equation.3">
                  <p:embed/>
                </p:oleObj>
              </mc:Choice>
              <mc:Fallback>
                <p:oleObj name="Equation" r:id="rId7" imgW="1244520" imgH="457200" progId="Equation.3">
                  <p:embed/>
                  <p:pic>
                    <p:nvPicPr>
                      <p:cNvPr id="14"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7467" y="4748584"/>
                        <a:ext cx="2089372" cy="768648"/>
                      </a:xfrm>
                      <a:prstGeom prst="rect">
                        <a:avLst/>
                      </a:prstGeom>
                      <a:noFill/>
                      <a:extLst/>
                    </p:spPr>
                  </p:pic>
                </p:oleObj>
              </mc:Fallback>
            </mc:AlternateContent>
          </a:graphicData>
        </a:graphic>
      </p:graphicFrame>
      <p:sp>
        <p:nvSpPr>
          <p:cNvPr id="17" name="Line 11"/>
          <p:cNvSpPr>
            <a:spLocks noChangeShapeType="1"/>
          </p:cNvSpPr>
          <p:nvPr/>
        </p:nvSpPr>
        <p:spPr bwMode="auto">
          <a:xfrm>
            <a:off x="5853586" y="5229199"/>
            <a:ext cx="503237" cy="0"/>
          </a:xfrm>
          <a:prstGeom prst="line">
            <a:avLst/>
          </a:prstGeom>
          <a:noFill/>
          <a:ln w="57150">
            <a:solidFill>
              <a:srgbClr val="008000"/>
            </a:solidFill>
            <a:round/>
            <a:headEnd/>
            <a:tailEnd type="triangle" w="med" len="med"/>
          </a:ln>
          <a:effectLst/>
        </p:spPr>
        <p:txBody>
          <a:bodyPr/>
          <a:lstStyle/>
          <a:p>
            <a:endParaRPr lang="pt-PT"/>
          </a:p>
        </p:txBody>
      </p:sp>
      <p:graphicFrame>
        <p:nvGraphicFramePr>
          <p:cNvPr id="18" name="Object 12"/>
          <p:cNvGraphicFramePr>
            <a:graphicFrameLocks noChangeAspect="1"/>
          </p:cNvGraphicFramePr>
          <p:nvPr>
            <p:extLst>
              <p:ext uri="{D42A27DB-BD31-4B8C-83A1-F6EECF244321}">
                <p14:modId xmlns:p14="http://schemas.microsoft.com/office/powerpoint/2010/main" val="267142293"/>
              </p:ext>
            </p:extLst>
          </p:nvPr>
        </p:nvGraphicFramePr>
        <p:xfrm>
          <a:off x="6765385" y="4192957"/>
          <a:ext cx="2921926" cy="1324275"/>
        </p:xfrm>
        <a:graphic>
          <a:graphicData uri="http://schemas.openxmlformats.org/presentationml/2006/ole">
            <mc:AlternateContent xmlns:mc="http://schemas.openxmlformats.org/markup-compatibility/2006">
              <mc:Choice xmlns:v="urn:schemas-microsoft-com:vml" Requires="v">
                <p:oleObj spid="_x0000_s50213" name="Equation" r:id="rId9" imgW="1739880" imgH="787320" progId="Equation.3">
                  <p:embed/>
                </p:oleObj>
              </mc:Choice>
              <mc:Fallback>
                <p:oleObj name="Equation" r:id="rId9" imgW="1739880" imgH="787320" progId="Equation.3">
                  <p:embed/>
                  <p:pic>
                    <p:nvPicPr>
                      <p:cNvPr id="18"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65385" y="4192957"/>
                        <a:ext cx="2921926" cy="1324275"/>
                      </a:xfrm>
                      <a:prstGeom prst="rect">
                        <a:avLst/>
                      </a:prstGeom>
                      <a:noFill/>
                      <a:extLst/>
                    </p:spPr>
                  </p:pic>
                </p:oleObj>
              </mc:Fallback>
            </mc:AlternateContent>
          </a:graphicData>
        </a:graphic>
      </p:graphicFrame>
    </p:spTree>
    <p:extLst>
      <p:ext uri="{BB962C8B-B14F-4D97-AF65-F5344CB8AC3E}">
        <p14:creationId xmlns:p14="http://schemas.microsoft.com/office/powerpoint/2010/main" val="419646526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pt-PT" dirty="0" smtClean="0"/>
              <a:t>Allometric relationships </a:t>
            </a:r>
            <a:endParaRPr lang="en-US" dirty="0"/>
          </a:p>
        </p:txBody>
      </p:sp>
      <mc:AlternateContent xmlns:mc="http://schemas.openxmlformats.org/markup-compatibility/2006" xmlns:a14="http://schemas.microsoft.com/office/drawing/2010/main">
        <mc:Choice Requires="a14">
          <p:sp>
            <p:nvSpPr>
              <p:cNvPr id="125955" name="Rectangle 3"/>
              <p:cNvSpPr>
                <a:spLocks noGrp="1" noChangeArrowheads="1"/>
              </p:cNvSpPr>
              <p:nvPr>
                <p:ph type="body" idx="1"/>
              </p:nvPr>
            </p:nvSpPr>
            <p:spPr>
              <a:xfrm>
                <a:off x="431371" y="1196753"/>
                <a:ext cx="11328000" cy="5661247"/>
              </a:xfrm>
            </p:spPr>
            <p:txBody>
              <a:bodyPr>
                <a:normAutofit/>
              </a:bodyPr>
              <a:lstStyle/>
              <a:p>
                <a:r>
                  <a:rPr lang="en-GB" dirty="0" smtClean="0"/>
                  <a:t>The </a:t>
                </a:r>
                <a:r>
                  <a:rPr lang="en-GB" dirty="0" err="1"/>
                  <a:t>allometric</a:t>
                </a:r>
                <a:r>
                  <a:rPr lang="en-GB" dirty="0"/>
                  <a:t> equation describes </a:t>
                </a:r>
                <a:r>
                  <a:rPr lang="en-GB" b="1" dirty="0" smtClean="0">
                    <a:solidFill>
                      <a:srgbClr val="009900"/>
                    </a:solidFill>
                  </a:rPr>
                  <a:t>one tree variable (Y) </a:t>
                </a:r>
                <a:r>
                  <a:rPr lang="en-GB" dirty="0" smtClean="0"/>
                  <a:t>as </a:t>
                </a:r>
                <a:r>
                  <a:rPr lang="en-GB" dirty="0"/>
                  <a:t>a function of </a:t>
                </a:r>
                <a:r>
                  <a:rPr lang="en-GB" b="1" dirty="0">
                    <a:solidFill>
                      <a:srgbClr val="009900"/>
                    </a:solidFill>
                  </a:rPr>
                  <a:t>o</a:t>
                </a:r>
                <a:r>
                  <a:rPr lang="en-GB" b="1" dirty="0" smtClean="0">
                    <a:solidFill>
                      <a:srgbClr val="009900"/>
                    </a:solidFill>
                  </a:rPr>
                  <a:t>ther tree variable (X) </a:t>
                </a:r>
                <a:r>
                  <a:rPr lang="en-GB" dirty="0" smtClean="0"/>
                  <a:t>following the model:</a:t>
                </a:r>
              </a:p>
              <a:p>
                <a:endParaRPr lang="en-GB" sz="800"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𝑌</m:t>
                      </m:r>
                      <m:r>
                        <a:rPr lang="en-GB"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 </m:t>
                      </m:r>
                      <m:sSup>
                        <m:sSupPr>
                          <m:ctrlPr>
                            <a:rPr lang="en-GB"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𝑎</m:t>
                          </m:r>
                        </m:sup>
                      </m:sSup>
                    </m:oMath>
                  </m:oMathPara>
                </a14:m>
                <a:endParaRPr lang="en-GB" dirty="0" smtClean="0"/>
              </a:p>
              <a:p>
                <a:pPr marL="0" indent="0">
                  <a:buNone/>
                </a:pPr>
                <a:endParaRPr lang="en-GB" sz="800" dirty="0"/>
              </a:p>
              <a:p>
                <a:pPr marL="1053900" lvl="2" indent="-342900">
                  <a:buFont typeface="Wingdings" panose="05000000000000000000" pitchFamily="2" charset="2"/>
                  <a:buChar char="§"/>
                </a:pPr>
                <a:r>
                  <a:rPr lang="en-GB" sz="2200" i="1" dirty="0" smtClean="0"/>
                  <a:t>a</a:t>
                </a:r>
                <a:r>
                  <a:rPr lang="en-GB" sz="2200" dirty="0" smtClean="0"/>
                  <a:t> – </a:t>
                </a:r>
                <a:r>
                  <a:rPr lang="en-GB" sz="2200" dirty="0" err="1" smtClean="0"/>
                  <a:t>allometric</a:t>
                </a:r>
                <a:r>
                  <a:rPr lang="en-GB" sz="2200" dirty="0" smtClean="0"/>
                  <a:t> constant, characterizes the individual in a certain environment</a:t>
                </a:r>
              </a:p>
              <a:p>
                <a:pPr marL="1053900" lvl="2" indent="-342900">
                  <a:buFont typeface="Wingdings" panose="05000000000000000000" pitchFamily="2" charset="2"/>
                  <a:buChar char="§"/>
                </a:pPr>
                <a:r>
                  <a:rPr lang="en-GB" sz="2200" i="1" dirty="0" smtClean="0"/>
                  <a:t>k</a:t>
                </a:r>
                <a:r>
                  <a:rPr lang="en-GB" sz="2200" dirty="0" smtClean="0"/>
                  <a:t> – depends on the initial conditions and units of </a:t>
                </a:r>
                <a:r>
                  <a:rPr lang="en-GB" sz="2200" i="1" dirty="0" smtClean="0"/>
                  <a:t>Y</a:t>
                </a:r>
                <a:r>
                  <a:rPr lang="en-GB" sz="2200" dirty="0" smtClean="0"/>
                  <a:t> and </a:t>
                </a:r>
                <a:r>
                  <a:rPr lang="en-GB" sz="2200" i="1" dirty="0" smtClean="0"/>
                  <a:t>X</a:t>
                </a:r>
              </a:p>
              <a:p>
                <a:pPr lvl="1"/>
                <a:endParaRPr lang="en-GB" sz="800" i="1" dirty="0" smtClean="0"/>
              </a:p>
              <a:p>
                <a:pPr marL="0" indent="0">
                  <a:buNone/>
                </a:pPr>
                <a14:m>
                  <m:oMathPara xmlns:m="http://schemas.openxmlformats.org/officeDocument/2006/math">
                    <m:oMathParaPr>
                      <m:jc m:val="center"/>
                    </m:oMathParaPr>
                    <m:oMath xmlns:m="http://schemas.openxmlformats.org/officeDocument/2006/math">
                      <m:func>
                        <m:funcPr>
                          <m:ctrlPr>
                            <a:rPr lang="en-US" sz="2200" i="1">
                              <a:latin typeface="Cambria Math" panose="02040503050406030204" pitchFamily="18" charset="0"/>
                            </a:rPr>
                          </m:ctrlPr>
                        </m:funcPr>
                        <m:fName>
                          <m:r>
                            <m:rPr>
                              <m:sty m:val="p"/>
                            </m:rPr>
                            <a:rPr lang="en-US" sz="2200">
                              <a:latin typeface="Cambria Math" panose="02040503050406030204" pitchFamily="18" charset="0"/>
                            </a:rPr>
                            <m:t>ln</m:t>
                          </m:r>
                        </m:fName>
                        <m:e>
                          <m:d>
                            <m:dPr>
                              <m:ctrlPr>
                                <a:rPr lang="en-US" sz="2200" i="1">
                                  <a:latin typeface="Cambria Math" panose="02040503050406030204" pitchFamily="18" charset="0"/>
                                </a:rPr>
                              </m:ctrlPr>
                            </m:dPr>
                            <m:e>
                              <m:r>
                                <a:rPr lang="en-US" sz="2200" i="1">
                                  <a:latin typeface="Cambria Math" panose="02040503050406030204" pitchFamily="18" charset="0"/>
                                </a:rPr>
                                <m:t>𝑌</m:t>
                              </m:r>
                            </m:e>
                          </m:d>
                          <m:r>
                            <a:rPr lang="en-US" sz="2200" i="1">
                              <a:latin typeface="Cambria Math" panose="02040503050406030204" pitchFamily="18" charset="0"/>
                            </a:rPr>
                            <m:t>=</m:t>
                          </m:r>
                          <m:func>
                            <m:funcPr>
                              <m:ctrlPr>
                                <a:rPr lang="en-US" sz="2200" i="1">
                                  <a:latin typeface="Cambria Math" panose="02040503050406030204" pitchFamily="18" charset="0"/>
                                </a:rPr>
                              </m:ctrlPr>
                            </m:funcPr>
                            <m:fName>
                              <m:r>
                                <m:rPr>
                                  <m:sty m:val="p"/>
                                </m:rPr>
                                <a:rPr lang="en-US" sz="2200">
                                  <a:latin typeface="Cambria Math" panose="02040503050406030204" pitchFamily="18" charset="0"/>
                                </a:rPr>
                                <m:t>ln</m:t>
                              </m:r>
                            </m:fName>
                            <m:e>
                              <m:d>
                                <m:dPr>
                                  <m:ctrlPr>
                                    <a:rPr lang="en-US" sz="2200" i="1">
                                      <a:latin typeface="Cambria Math" panose="02040503050406030204" pitchFamily="18" charset="0"/>
                                    </a:rPr>
                                  </m:ctrlPr>
                                </m:dPr>
                                <m:e>
                                  <m:r>
                                    <a:rPr lang="en-US" sz="2200" i="1">
                                      <a:latin typeface="Cambria Math" panose="02040503050406030204" pitchFamily="18" charset="0"/>
                                    </a:rPr>
                                    <m:t>𝑘</m:t>
                                  </m:r>
                                </m:e>
                              </m:d>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𝑎</m:t>
                                  </m:r>
                                </m:e>
                                <m:sub/>
                              </m:sSub>
                              <m:r>
                                <m:rPr>
                                  <m:sty m:val="p"/>
                                </m:rPr>
                                <a:rPr lang="en-US" sz="2200">
                                  <a:latin typeface="Cambria Math" panose="02040503050406030204" pitchFamily="18" charset="0"/>
                                </a:rPr>
                                <m:t>ln</m:t>
                              </m:r>
                              <m:r>
                                <a:rPr lang="en-US" sz="2200" i="1">
                                  <a:latin typeface="Cambria Math" panose="02040503050406030204" pitchFamily="18" charset="0"/>
                                </a:rPr>
                                <m:t>⁡(</m:t>
                              </m:r>
                              <m:r>
                                <a:rPr lang="en-US" sz="2200" i="1">
                                  <a:latin typeface="Cambria Math" panose="02040503050406030204" pitchFamily="18" charset="0"/>
                                </a:rPr>
                                <m:t>𝑋</m:t>
                              </m:r>
                              <m:r>
                                <a:rPr lang="en-US" sz="2200" i="1">
                                  <a:latin typeface="Cambria Math" panose="02040503050406030204" pitchFamily="18" charset="0"/>
                                </a:rPr>
                                <m:t>)</m:t>
                              </m:r>
                            </m:e>
                          </m:func>
                        </m:e>
                      </m:func>
                    </m:oMath>
                  </m:oMathPara>
                </a14:m>
                <a:endParaRPr lang="en-GB" sz="2200" i="1" dirty="0" smtClean="0"/>
              </a:p>
              <a:p>
                <a:pPr marL="0" indent="0">
                  <a:buNone/>
                </a:pPr>
                <a:endParaRPr lang="en-GB" sz="800" i="1" dirty="0"/>
              </a:p>
              <a:p>
                <a:r>
                  <a:rPr lang="en-GB" dirty="0" smtClean="0"/>
                  <a:t>Taking logarithms and then differentiating, it can be shown that the </a:t>
                </a:r>
                <a:r>
                  <a:rPr lang="en-GB" dirty="0" err="1" smtClean="0"/>
                  <a:t>allometric</a:t>
                </a:r>
                <a:r>
                  <a:rPr lang="en-GB" dirty="0" smtClean="0"/>
                  <a:t> equation assumes that </a:t>
                </a:r>
                <a:r>
                  <a:rPr lang="en-GB" b="1" dirty="0" smtClean="0">
                    <a:solidFill>
                      <a:srgbClr val="0070C0"/>
                    </a:solidFill>
                  </a:rPr>
                  <a:t>the relative growth rate of one plant component is proportional to that of another plant component</a:t>
                </a:r>
              </a:p>
              <a:p>
                <a:pPr marL="0" indent="0">
                  <a:buNone/>
                </a:pPr>
                <a:endParaRPr lang="en-GB" dirty="0"/>
              </a:p>
            </p:txBody>
          </p:sp>
        </mc:Choice>
        <mc:Fallback xmlns="">
          <p:sp>
            <p:nvSpPr>
              <p:cNvPr id="125955" name="Rectangle 3"/>
              <p:cNvSpPr>
                <a:spLocks noGrp="1" noRot="1" noChangeAspect="1" noMove="1" noResize="1" noEditPoints="1" noAdjustHandles="1" noChangeArrowheads="1" noChangeShapeType="1" noTextEdit="1"/>
              </p:cNvSpPr>
              <p:nvPr>
                <p:ph type="body" idx="1"/>
              </p:nvPr>
            </p:nvSpPr>
            <p:spPr>
              <a:xfrm>
                <a:off x="431371" y="1196753"/>
                <a:ext cx="11328000" cy="5661247"/>
              </a:xfrm>
              <a:blipFill>
                <a:blip r:embed="rId3"/>
                <a:stretch>
                  <a:fillRect l="-538"/>
                </a:stretch>
              </a:blipFill>
            </p:spPr>
            <p:txBody>
              <a:bodyPr/>
              <a:lstStyle/>
              <a:p>
                <a:r>
                  <a:rPr lang="en-US">
                    <a:noFill/>
                  </a:rPr>
                  <a:t> </a:t>
                </a:r>
              </a:p>
            </p:txBody>
          </p:sp>
        </mc:Fallback>
      </mc:AlternateContent>
      <p:sp>
        <p:nvSpPr>
          <p:cNvPr id="125959" name="Rectangle 7"/>
          <p:cNvSpPr>
            <a:spLocks noChangeArrowheads="1"/>
          </p:cNvSpPr>
          <p:nvPr/>
        </p:nvSpPr>
        <p:spPr bwMode="auto">
          <a:xfrm>
            <a:off x="1524001" y="3110984"/>
            <a:ext cx="18473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spTree>
    <p:extLst>
      <p:ext uri="{BB962C8B-B14F-4D97-AF65-F5344CB8AC3E}">
        <p14:creationId xmlns:p14="http://schemas.microsoft.com/office/powerpoint/2010/main" val="294446622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Effect transition="in" filter="wipe(left)">
                                      <p:cBhvr>
                                        <p:cTn id="7" dur="500"/>
                                        <p:tgtEl>
                                          <p:spTgt spid="1259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5955">
                                            <p:txEl>
                                              <p:pRg st="2" end="2"/>
                                            </p:txEl>
                                          </p:spTgt>
                                        </p:tgtEl>
                                        <p:attrNameLst>
                                          <p:attrName>style.visibility</p:attrName>
                                        </p:attrNameLst>
                                      </p:cBhvr>
                                      <p:to>
                                        <p:strVal val="visible"/>
                                      </p:to>
                                    </p:set>
                                    <p:animEffect transition="in" filter="wipe(left)">
                                      <p:cBhvr>
                                        <p:cTn id="12" dur="500"/>
                                        <p:tgtEl>
                                          <p:spTgt spid="12595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5955">
                                            <p:txEl>
                                              <p:pRg st="4" end="4"/>
                                            </p:txEl>
                                          </p:spTgt>
                                        </p:tgtEl>
                                        <p:attrNameLst>
                                          <p:attrName>style.visibility</p:attrName>
                                        </p:attrNameLst>
                                      </p:cBhvr>
                                      <p:to>
                                        <p:strVal val="visible"/>
                                      </p:to>
                                    </p:set>
                                    <p:animEffect transition="in" filter="wipe(left)">
                                      <p:cBhvr>
                                        <p:cTn id="17" dur="500"/>
                                        <p:tgtEl>
                                          <p:spTgt spid="12595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5955">
                                            <p:txEl>
                                              <p:pRg st="5" end="5"/>
                                            </p:txEl>
                                          </p:spTgt>
                                        </p:tgtEl>
                                        <p:attrNameLst>
                                          <p:attrName>style.visibility</p:attrName>
                                        </p:attrNameLst>
                                      </p:cBhvr>
                                      <p:to>
                                        <p:strVal val="visible"/>
                                      </p:to>
                                    </p:set>
                                    <p:animEffect transition="in" filter="wipe(left)">
                                      <p:cBhvr>
                                        <p:cTn id="22" dur="500"/>
                                        <p:tgtEl>
                                          <p:spTgt spid="12595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5955">
                                            <p:txEl>
                                              <p:pRg st="7" end="7"/>
                                            </p:txEl>
                                          </p:spTgt>
                                        </p:tgtEl>
                                        <p:attrNameLst>
                                          <p:attrName>style.visibility</p:attrName>
                                        </p:attrNameLst>
                                      </p:cBhvr>
                                      <p:to>
                                        <p:strVal val="visible"/>
                                      </p:to>
                                    </p:set>
                                    <p:animEffect transition="in" filter="wipe(left)">
                                      <p:cBhvr>
                                        <p:cTn id="27" dur="500"/>
                                        <p:tgtEl>
                                          <p:spTgt spid="12595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5955">
                                            <p:txEl>
                                              <p:pRg st="9" end="9"/>
                                            </p:txEl>
                                          </p:spTgt>
                                        </p:tgtEl>
                                        <p:attrNameLst>
                                          <p:attrName>style.visibility</p:attrName>
                                        </p:attrNameLst>
                                      </p:cBhvr>
                                      <p:to>
                                        <p:strVal val="visible"/>
                                      </p:to>
                                    </p:set>
                                    <p:animEffect transition="in" filter="wipe(left)">
                                      <p:cBhvr>
                                        <p:cTn id="32" dur="500"/>
                                        <p:tgtEl>
                                          <p:spTgt spid="12595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But how to model the growth of </a:t>
            </a:r>
            <a:r>
              <a:rPr lang="en-GB" dirty="0" smtClean="0"/>
              <a:t>several </a:t>
            </a:r>
            <a:r>
              <a:rPr lang="en-GB" dirty="0"/>
              <a:t>plots?</a:t>
            </a:r>
            <a:endParaRPr lang="pt-PT" dirty="0"/>
          </a:p>
        </p:txBody>
      </p:sp>
      <p:sp>
        <p:nvSpPr>
          <p:cNvPr id="3" name="Content Placeholder 2"/>
          <p:cNvSpPr>
            <a:spLocks noGrp="1"/>
          </p:cNvSpPr>
          <p:nvPr>
            <p:ph idx="1"/>
          </p:nvPr>
        </p:nvSpPr>
        <p:spPr>
          <a:xfrm>
            <a:off x="431371" y="1196753"/>
            <a:ext cx="11328000" cy="5328591"/>
          </a:xfrm>
        </p:spPr>
        <p:txBody>
          <a:bodyPr>
            <a:normAutofit fontScale="92500" lnSpcReduction="20000"/>
          </a:bodyPr>
          <a:lstStyle/>
          <a:p>
            <a:r>
              <a:rPr lang="en-US" dirty="0" smtClean="0"/>
              <a:t>There are several methods to simultaneously model the growth of several plots:</a:t>
            </a:r>
          </a:p>
          <a:p>
            <a:endParaRPr lang="en-US" sz="800" dirty="0" smtClean="0"/>
          </a:p>
          <a:p>
            <a:pPr lvl="1"/>
            <a:r>
              <a:rPr lang="en-US" sz="2400" dirty="0" smtClean="0">
                <a:solidFill>
                  <a:schemeClr val="tx1">
                    <a:lumMod val="50000"/>
                    <a:lumOff val="50000"/>
                  </a:schemeClr>
                </a:solidFill>
              </a:rPr>
              <a:t>The Guide-curve method (only for </a:t>
            </a:r>
            <a:r>
              <a:rPr lang="en-US" sz="2400" dirty="0" err="1" smtClean="0">
                <a:solidFill>
                  <a:schemeClr val="tx1">
                    <a:lumMod val="50000"/>
                    <a:lumOff val="50000"/>
                  </a:schemeClr>
                </a:solidFill>
              </a:rPr>
              <a:t>hdom</a:t>
            </a:r>
            <a:r>
              <a:rPr lang="en-US" sz="2400" dirty="0" smtClean="0">
                <a:solidFill>
                  <a:schemeClr val="tx1">
                    <a:lumMod val="50000"/>
                    <a:lumOff val="50000"/>
                  </a:schemeClr>
                </a:solidFill>
              </a:rPr>
              <a:t>)</a:t>
            </a:r>
          </a:p>
          <a:p>
            <a:pPr lvl="1"/>
            <a:r>
              <a:rPr lang="en-US" sz="2400" dirty="0" smtClean="0">
                <a:solidFill>
                  <a:schemeClr val="tx1">
                    <a:lumMod val="50000"/>
                    <a:lumOff val="50000"/>
                  </a:schemeClr>
                </a:solidFill>
              </a:rPr>
              <a:t>Expressing </a:t>
            </a:r>
            <a:r>
              <a:rPr lang="en-US" sz="2400" dirty="0">
                <a:solidFill>
                  <a:schemeClr val="tx1">
                    <a:lumMod val="50000"/>
                    <a:lumOff val="50000"/>
                  </a:schemeClr>
                </a:solidFill>
              </a:rPr>
              <a:t>the parameters as a function of site and/or tree/stand variables </a:t>
            </a:r>
            <a:r>
              <a:rPr lang="en-US" sz="2400" dirty="0" smtClean="0">
                <a:solidFill>
                  <a:schemeClr val="tx1">
                    <a:lumMod val="50000"/>
                    <a:lumOff val="50000"/>
                  </a:schemeClr>
                </a:solidFill>
              </a:rPr>
              <a:t>(named “</a:t>
            </a:r>
            <a:r>
              <a:rPr lang="en-US" sz="2400" i="1" dirty="0" smtClean="0">
                <a:solidFill>
                  <a:schemeClr val="tx1">
                    <a:lumMod val="50000"/>
                    <a:lumOff val="50000"/>
                  </a:schemeClr>
                </a:solidFill>
              </a:rPr>
              <a:t>Parameter Prediction Method</a:t>
            </a:r>
            <a:r>
              <a:rPr lang="en-US" sz="2400" dirty="0" smtClean="0">
                <a:solidFill>
                  <a:schemeClr val="tx1">
                    <a:lumMod val="50000"/>
                    <a:lumOff val="50000"/>
                  </a:schemeClr>
                </a:solidFill>
              </a:rPr>
              <a:t>” when applied to </a:t>
            </a:r>
            <a:r>
              <a:rPr lang="en-US" sz="2400" dirty="0" err="1" smtClean="0">
                <a:solidFill>
                  <a:schemeClr val="tx1">
                    <a:lumMod val="50000"/>
                    <a:lumOff val="50000"/>
                  </a:schemeClr>
                </a:solidFill>
              </a:rPr>
              <a:t>hdom</a:t>
            </a:r>
            <a:r>
              <a:rPr lang="en-US" sz="2400" dirty="0" smtClean="0">
                <a:solidFill>
                  <a:schemeClr val="tx1">
                    <a:lumMod val="50000"/>
                    <a:lumOff val="50000"/>
                  </a:schemeClr>
                </a:solidFill>
              </a:rPr>
              <a:t>)</a:t>
            </a:r>
            <a:endParaRPr lang="en-US" sz="2400" dirty="0">
              <a:solidFill>
                <a:schemeClr val="tx1">
                  <a:lumMod val="50000"/>
                  <a:lumOff val="50000"/>
                </a:schemeClr>
              </a:solidFill>
            </a:endParaRPr>
          </a:p>
          <a:p>
            <a:pPr lvl="1"/>
            <a:r>
              <a:rPr lang="en-US" sz="2400" dirty="0" smtClean="0">
                <a:solidFill>
                  <a:schemeClr val="tx1">
                    <a:lumMod val="50000"/>
                    <a:lumOff val="50000"/>
                  </a:schemeClr>
                </a:solidFill>
              </a:rPr>
              <a:t>Growth </a:t>
            </a:r>
            <a:r>
              <a:rPr lang="en-US" sz="2400" dirty="0">
                <a:solidFill>
                  <a:schemeClr val="tx1">
                    <a:lumMod val="50000"/>
                    <a:lumOff val="50000"/>
                  </a:schemeClr>
                </a:solidFill>
              </a:rPr>
              <a:t>functions formulated as difference equations </a:t>
            </a:r>
          </a:p>
          <a:p>
            <a:pPr lvl="2"/>
            <a:r>
              <a:rPr lang="en-US" sz="2400" dirty="0" smtClean="0">
                <a:solidFill>
                  <a:schemeClr val="tx1">
                    <a:lumMod val="50000"/>
                    <a:lumOff val="50000"/>
                  </a:schemeClr>
                </a:solidFill>
              </a:rPr>
              <a:t>Algebraic Difference Approach (ADA)</a:t>
            </a:r>
          </a:p>
          <a:p>
            <a:pPr lvl="2"/>
            <a:r>
              <a:rPr lang="en-US" sz="2400" dirty="0" smtClean="0">
                <a:solidFill>
                  <a:schemeClr val="accent3">
                    <a:lumMod val="60000"/>
                    <a:lumOff val="40000"/>
                  </a:schemeClr>
                </a:solidFill>
              </a:rPr>
              <a:t>Generalized Algebraic </a:t>
            </a:r>
            <a:r>
              <a:rPr lang="en-US" sz="2400" dirty="0">
                <a:solidFill>
                  <a:schemeClr val="accent3">
                    <a:lumMod val="60000"/>
                    <a:lumOff val="40000"/>
                  </a:schemeClr>
                </a:solidFill>
              </a:rPr>
              <a:t>Difference Approach </a:t>
            </a:r>
            <a:r>
              <a:rPr lang="en-US" sz="2400" dirty="0" smtClean="0">
                <a:solidFill>
                  <a:schemeClr val="accent3">
                    <a:lumMod val="60000"/>
                    <a:lumOff val="40000"/>
                  </a:schemeClr>
                </a:solidFill>
              </a:rPr>
              <a:t>(GADA)</a:t>
            </a:r>
          </a:p>
          <a:p>
            <a:pPr lvl="1"/>
            <a:r>
              <a:rPr lang="en-US" sz="2400" dirty="0" smtClean="0">
                <a:solidFill>
                  <a:schemeClr val="accent3">
                    <a:lumMod val="60000"/>
                    <a:lumOff val="40000"/>
                  </a:schemeClr>
                </a:solidFill>
              </a:rPr>
              <a:t>Mixed-effects models</a:t>
            </a:r>
          </a:p>
          <a:p>
            <a:pPr lvl="1"/>
            <a:endParaRPr lang="en-US" sz="800" dirty="0" smtClean="0"/>
          </a:p>
          <a:p>
            <a:r>
              <a:rPr lang="en-US" dirty="0" smtClean="0"/>
              <a:t>In this course we will just focus the first </a:t>
            </a:r>
            <a:r>
              <a:rPr lang="en-US" dirty="0"/>
              <a:t>three </a:t>
            </a:r>
            <a:r>
              <a:rPr lang="en-US" dirty="0" smtClean="0"/>
              <a:t>methods (information on other methods available at the end of the slides) </a:t>
            </a:r>
          </a:p>
          <a:p>
            <a:pPr lvl="1"/>
            <a:endParaRPr lang="pt-PT" dirty="0"/>
          </a:p>
        </p:txBody>
      </p:sp>
    </p:spTree>
    <p:extLst>
      <p:ext uri="{BB962C8B-B14F-4D97-AF65-F5344CB8AC3E}">
        <p14:creationId xmlns:p14="http://schemas.microsoft.com/office/powerpoint/2010/main" val="10605936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92515" name="Rectangle 3"/>
          <p:cNvSpPr>
            <a:spLocks noGrp="1" noChangeArrowheads="1"/>
          </p:cNvSpPr>
          <p:nvPr>
            <p:ph type="title"/>
          </p:nvPr>
        </p:nvSpPr>
        <p:spPr/>
        <p:txBody>
          <a:bodyPr>
            <a:normAutofit fontScale="90000"/>
          </a:bodyPr>
          <a:lstStyle/>
          <a:p>
            <a:r>
              <a:rPr lang="en-US" sz="3100" dirty="0"/>
              <a:t>Using growth functions formulated as difference equations - GADA</a:t>
            </a:r>
          </a:p>
        </p:txBody>
      </p:sp>
      <p:sp>
        <p:nvSpPr>
          <p:cNvPr id="192516" name="Rectangle 4"/>
          <p:cNvSpPr>
            <a:spLocks noGrp="1" noChangeArrowheads="1"/>
          </p:cNvSpPr>
          <p:nvPr>
            <p:ph idx="1"/>
          </p:nvPr>
        </p:nvSpPr>
        <p:spPr/>
        <p:txBody>
          <a:bodyPr/>
          <a:lstStyle/>
          <a:p>
            <a:pPr algn="l"/>
            <a:r>
              <a:rPr lang="en-US" dirty="0" smtClean="0"/>
              <a:t>Generalized </a:t>
            </a:r>
            <a:r>
              <a:rPr lang="en-US" dirty="0"/>
              <a:t>algebraic difference approach (GADA)</a:t>
            </a:r>
          </a:p>
          <a:p>
            <a:pPr algn="l"/>
            <a:endParaRPr lang="en-US" sz="700" dirty="0"/>
          </a:p>
          <a:p>
            <a:pPr lvl="1"/>
            <a:r>
              <a:rPr lang="en-US" dirty="0"/>
              <a:t>One of the problems with ADA is the fact that it originates formulations that differ just by one parameter</a:t>
            </a:r>
          </a:p>
          <a:p>
            <a:pPr lvl="1"/>
            <a:r>
              <a:rPr lang="en-US" dirty="0"/>
              <a:t>With GADA it is possible to obtain formulations that have more than one site-specific parameter</a:t>
            </a:r>
          </a:p>
          <a:p>
            <a:pPr lvl="1"/>
            <a:r>
              <a:rPr lang="en-US" dirty="0"/>
              <a:t>In GADA parameters are assumed to be function of an unobservable set of </a:t>
            </a:r>
            <a:r>
              <a:rPr lang="en-US" dirty="0" smtClean="0"/>
              <a:t>variables </a:t>
            </a:r>
            <a:r>
              <a:rPr lang="en-US" dirty="0"/>
              <a:t>(denoted by X) that </a:t>
            </a:r>
            <a:r>
              <a:rPr lang="en-US" dirty="0" smtClean="0"/>
              <a:t>express </a:t>
            </a:r>
            <a:r>
              <a:rPr lang="en-US" dirty="0"/>
              <a:t>site differences</a:t>
            </a:r>
          </a:p>
          <a:p>
            <a:pPr lvl="1"/>
            <a:r>
              <a:rPr lang="en-US" dirty="0"/>
              <a:t>The equations </a:t>
            </a:r>
            <a:r>
              <a:rPr lang="en-US" dirty="0" smtClean="0"/>
              <a:t>are </a:t>
            </a:r>
            <a:r>
              <a:rPr lang="en-US" dirty="0"/>
              <a:t>then solved by X, which, for a particular site, is substituted in the original equation (X</a:t>
            </a:r>
            <a:r>
              <a:rPr lang="en-US" baseline="-25000" dirty="0"/>
              <a:t>0</a:t>
            </a:r>
            <a:r>
              <a:rPr lang="en-US" dirty="0"/>
              <a:t>)</a:t>
            </a:r>
          </a:p>
          <a:p>
            <a:pPr>
              <a:buFont typeface="Wingdings" pitchFamily="2" charset="2"/>
              <a:buNone/>
            </a:pPr>
            <a:r>
              <a:rPr lang="en-US" dirty="0"/>
              <a:t>	</a:t>
            </a:r>
          </a:p>
        </p:txBody>
      </p:sp>
    </p:spTree>
    <p:extLst>
      <p:ext uri="{BB962C8B-B14F-4D97-AF65-F5344CB8AC3E}">
        <p14:creationId xmlns:p14="http://schemas.microsoft.com/office/powerpoint/2010/main" val="44232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516">
                                            <p:txEl>
                                              <p:pRg st="0" end="0"/>
                                            </p:txEl>
                                          </p:spTgt>
                                        </p:tgtEl>
                                        <p:attrNameLst>
                                          <p:attrName>style.visibility</p:attrName>
                                        </p:attrNameLst>
                                      </p:cBhvr>
                                      <p:to>
                                        <p:strVal val="visible"/>
                                      </p:to>
                                    </p:set>
                                    <p:animEffect transition="in" filter="wipe(left)">
                                      <p:cBhvr>
                                        <p:cTn id="7" dur="500"/>
                                        <p:tgtEl>
                                          <p:spTgt spid="1925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516">
                                            <p:txEl>
                                              <p:pRg st="2" end="2"/>
                                            </p:txEl>
                                          </p:spTgt>
                                        </p:tgtEl>
                                        <p:attrNameLst>
                                          <p:attrName>style.visibility</p:attrName>
                                        </p:attrNameLst>
                                      </p:cBhvr>
                                      <p:to>
                                        <p:strVal val="visible"/>
                                      </p:to>
                                    </p:set>
                                    <p:animEffect transition="in" filter="wipe(left)">
                                      <p:cBhvr>
                                        <p:cTn id="12" dur="500"/>
                                        <p:tgtEl>
                                          <p:spTgt spid="1925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516">
                                            <p:txEl>
                                              <p:pRg st="3" end="3"/>
                                            </p:txEl>
                                          </p:spTgt>
                                        </p:tgtEl>
                                        <p:attrNameLst>
                                          <p:attrName>style.visibility</p:attrName>
                                        </p:attrNameLst>
                                      </p:cBhvr>
                                      <p:to>
                                        <p:strVal val="visible"/>
                                      </p:to>
                                    </p:set>
                                    <p:animEffect transition="in" filter="wipe(left)">
                                      <p:cBhvr>
                                        <p:cTn id="17" dur="500"/>
                                        <p:tgtEl>
                                          <p:spTgt spid="19251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516">
                                            <p:txEl>
                                              <p:pRg st="4" end="4"/>
                                            </p:txEl>
                                          </p:spTgt>
                                        </p:tgtEl>
                                        <p:attrNameLst>
                                          <p:attrName>style.visibility</p:attrName>
                                        </p:attrNameLst>
                                      </p:cBhvr>
                                      <p:to>
                                        <p:strVal val="visible"/>
                                      </p:to>
                                    </p:set>
                                    <p:animEffect transition="in" filter="wipe(left)">
                                      <p:cBhvr>
                                        <p:cTn id="22" dur="500"/>
                                        <p:tgtEl>
                                          <p:spTgt spid="19251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516">
                                            <p:txEl>
                                              <p:pRg st="5" end="5"/>
                                            </p:txEl>
                                          </p:spTgt>
                                        </p:tgtEl>
                                        <p:attrNameLst>
                                          <p:attrName>style.visibility</p:attrName>
                                        </p:attrNameLst>
                                      </p:cBhvr>
                                      <p:to>
                                        <p:strVal val="visible"/>
                                      </p:to>
                                    </p:set>
                                    <p:animEffect transition="in" filter="wipe(left)">
                                      <p:cBhvr>
                                        <p:cTn id="27" dur="500"/>
                                        <p:tgtEl>
                                          <p:spTgt spid="19251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516">
                                            <p:txEl>
                                              <p:pRg st="6" end="6"/>
                                            </p:txEl>
                                          </p:spTgt>
                                        </p:tgtEl>
                                        <p:attrNameLst>
                                          <p:attrName>style.visibility</p:attrName>
                                        </p:attrNameLst>
                                      </p:cBhvr>
                                      <p:to>
                                        <p:strVal val="visible"/>
                                      </p:to>
                                    </p:set>
                                    <p:animEffect transition="in" filter="wipe(left)">
                                      <p:cBhvr>
                                        <p:cTn id="32" dur="500"/>
                                        <p:tgtEl>
                                          <p:spTgt spid="1925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6" grpId="0" build="p" bldLvl="3"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93540" name="Rectangle 4"/>
          <p:cNvSpPr>
            <a:spLocks noGrp="1" noChangeArrowheads="1"/>
          </p:cNvSpPr>
          <p:nvPr>
            <p:ph type="body" sz="half" idx="1"/>
          </p:nvPr>
        </p:nvSpPr>
        <p:spPr>
          <a:xfrm>
            <a:off x="551384" y="1727200"/>
            <a:ext cx="9721329" cy="4800600"/>
          </a:xfrm>
        </p:spPr>
        <p:txBody>
          <a:bodyPr/>
          <a:lstStyle/>
          <a:p>
            <a:pPr>
              <a:lnSpc>
                <a:spcPct val="90000"/>
              </a:lnSpc>
            </a:pPr>
            <a:endParaRPr lang="en-US" sz="600" dirty="0"/>
          </a:p>
          <a:p>
            <a:pPr algn="l">
              <a:lnSpc>
                <a:spcPct val="90000"/>
              </a:lnSpc>
            </a:pPr>
            <a:r>
              <a:rPr lang="en-US" sz="2000" dirty="0"/>
              <a:t>Example with the Schumacher </a:t>
            </a:r>
            <a:r>
              <a:rPr lang="en-US" sz="2000" dirty="0" smtClean="0"/>
              <a:t>function:</a:t>
            </a:r>
          </a:p>
          <a:p>
            <a:pPr algn="l">
              <a:lnSpc>
                <a:spcPct val="90000"/>
              </a:lnSpc>
            </a:pPr>
            <a:endParaRPr lang="en-US" sz="2000" dirty="0"/>
          </a:p>
          <a:p>
            <a:pPr algn="l">
              <a:lnSpc>
                <a:spcPct val="90000"/>
              </a:lnSpc>
              <a:buNone/>
            </a:pPr>
            <a:endParaRPr lang="en-US" sz="2000" dirty="0" smtClean="0"/>
          </a:p>
          <a:p>
            <a:pPr algn="l">
              <a:lnSpc>
                <a:spcPct val="90000"/>
              </a:lnSpc>
              <a:buNone/>
            </a:pPr>
            <a:endParaRPr lang="en-US" sz="2000" dirty="0"/>
          </a:p>
          <a:p>
            <a:pPr algn="l">
              <a:lnSpc>
                <a:spcPct val="90000"/>
              </a:lnSpc>
              <a:buNone/>
            </a:pPr>
            <a:r>
              <a:rPr lang="en-US" sz="2000" dirty="0"/>
              <a:t>	Suppose that </a:t>
            </a:r>
            <a:r>
              <a:rPr lang="en-US" sz="2000" dirty="0">
                <a:solidFill>
                  <a:srgbClr val="008000"/>
                </a:solidFill>
                <a:sym typeface="Symbol"/>
              </a:rPr>
              <a:t></a:t>
            </a:r>
            <a:r>
              <a:rPr lang="en-US" sz="2000" dirty="0">
                <a:solidFill>
                  <a:srgbClr val="008000"/>
                </a:solidFill>
              </a:rPr>
              <a:t>=X </a:t>
            </a:r>
            <a:r>
              <a:rPr lang="en-US" sz="2000" dirty="0"/>
              <a:t>and </a:t>
            </a:r>
            <a:r>
              <a:rPr lang="en-US" sz="2000" dirty="0">
                <a:solidFill>
                  <a:srgbClr val="008000"/>
                </a:solidFill>
                <a:sym typeface="Symbol"/>
              </a:rPr>
              <a:t></a:t>
            </a:r>
            <a:r>
              <a:rPr lang="en-US" sz="2000" dirty="0">
                <a:solidFill>
                  <a:srgbClr val="008000"/>
                </a:solidFill>
              </a:rPr>
              <a:t>=</a:t>
            </a:r>
            <a:r>
              <a:rPr lang="en-US" sz="2000" dirty="0">
                <a:solidFill>
                  <a:srgbClr val="008000"/>
                </a:solidFill>
                <a:sym typeface="Symbol"/>
              </a:rPr>
              <a:t></a:t>
            </a:r>
            <a:r>
              <a:rPr lang="en-US" sz="2000" dirty="0">
                <a:solidFill>
                  <a:srgbClr val="008000"/>
                </a:solidFill>
              </a:rPr>
              <a:t>X</a:t>
            </a:r>
            <a:r>
              <a:rPr lang="en-US" sz="2000" dirty="0"/>
              <a:t>, then</a:t>
            </a:r>
          </a:p>
          <a:p>
            <a:pPr algn="l">
              <a:lnSpc>
                <a:spcPct val="90000"/>
              </a:lnSpc>
            </a:pPr>
            <a:endParaRPr lang="en-US" sz="2000" dirty="0"/>
          </a:p>
          <a:p>
            <a:pPr algn="l">
              <a:lnSpc>
                <a:spcPct val="90000"/>
              </a:lnSpc>
              <a:buNone/>
            </a:pPr>
            <a:endParaRPr lang="en-US" sz="2000" dirty="0"/>
          </a:p>
          <a:p>
            <a:pPr algn="l">
              <a:lnSpc>
                <a:spcPct val="90000"/>
              </a:lnSpc>
              <a:buNone/>
            </a:pPr>
            <a:r>
              <a:rPr lang="en-US" dirty="0" smtClean="0"/>
              <a:t>	</a:t>
            </a:r>
          </a:p>
          <a:p>
            <a:pPr algn="l">
              <a:lnSpc>
                <a:spcPct val="90000"/>
              </a:lnSpc>
              <a:buNone/>
            </a:pPr>
            <a:r>
              <a:rPr lang="en-US" sz="2000" dirty="0" smtClean="0"/>
              <a:t>    By substituting X0 into the previous expression, we get </a:t>
            </a:r>
          </a:p>
        </p:txBody>
      </p:sp>
      <p:graphicFrame>
        <p:nvGraphicFramePr>
          <p:cNvPr id="193543" name="Object 7"/>
          <p:cNvGraphicFramePr>
            <a:graphicFrameLocks noGrp="1" noChangeAspect="1"/>
          </p:cNvGraphicFramePr>
          <p:nvPr>
            <p:ph sz="quarter" idx="3"/>
            <p:extLst/>
          </p:nvPr>
        </p:nvGraphicFramePr>
        <p:xfrm>
          <a:off x="2595537" y="2285991"/>
          <a:ext cx="1543859" cy="710961"/>
        </p:xfrm>
        <a:graphic>
          <a:graphicData uri="http://schemas.openxmlformats.org/presentationml/2006/ole">
            <mc:AlternateContent xmlns:mc="http://schemas.openxmlformats.org/markup-compatibility/2006">
              <mc:Choice xmlns:v="urn:schemas-microsoft-com:vml" Requires="v">
                <p:oleObj spid="_x0000_s28809" name="Equation" r:id="rId3" imgW="800100" imgH="368300" progId="Equation.3">
                  <p:embed/>
                </p:oleObj>
              </mc:Choice>
              <mc:Fallback>
                <p:oleObj name="Equation" r:id="rId3" imgW="800100" imgH="368300" progId="Equation.3">
                  <p:embed/>
                  <p:pic>
                    <p:nvPicPr>
                      <p:cNvPr id="193543" name="Object 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5537" y="2285991"/>
                        <a:ext cx="1543859" cy="710961"/>
                      </a:xfrm>
                      <a:prstGeom prst="rect">
                        <a:avLst/>
                      </a:prstGeom>
                      <a:noFill/>
                      <a:extLst/>
                    </p:spPr>
                  </p:pic>
                </p:oleObj>
              </mc:Fallback>
            </mc:AlternateContent>
          </a:graphicData>
        </a:graphic>
      </p:graphicFrame>
      <p:sp>
        <p:nvSpPr>
          <p:cNvPr id="193547" name="Line 11"/>
          <p:cNvSpPr>
            <a:spLocks noChangeShapeType="1"/>
          </p:cNvSpPr>
          <p:nvPr/>
        </p:nvSpPr>
        <p:spPr bwMode="auto">
          <a:xfrm>
            <a:off x="4238612" y="4093046"/>
            <a:ext cx="572595" cy="0"/>
          </a:xfrm>
          <a:prstGeom prst="line">
            <a:avLst/>
          </a:prstGeom>
          <a:noFill/>
          <a:ln w="57150">
            <a:solidFill>
              <a:srgbClr val="008000"/>
            </a:solidFill>
            <a:round/>
            <a:headEnd/>
            <a:tailEnd type="triangle" w="med" len="med"/>
          </a:ln>
          <a:effectLst/>
        </p:spPr>
        <p:txBody>
          <a:bodyPr/>
          <a:lstStyle/>
          <a:p>
            <a:endParaRPr lang="pt-PT"/>
          </a:p>
        </p:txBody>
      </p:sp>
      <p:graphicFrame>
        <p:nvGraphicFramePr>
          <p:cNvPr id="193548" name="Object 12"/>
          <p:cNvGraphicFramePr>
            <a:graphicFrameLocks noChangeAspect="1"/>
          </p:cNvGraphicFramePr>
          <p:nvPr>
            <p:extLst/>
          </p:nvPr>
        </p:nvGraphicFramePr>
        <p:xfrm>
          <a:off x="5024430" y="3789040"/>
          <a:ext cx="916621" cy="759882"/>
        </p:xfrm>
        <a:graphic>
          <a:graphicData uri="http://schemas.openxmlformats.org/presentationml/2006/ole">
            <mc:AlternateContent xmlns:mc="http://schemas.openxmlformats.org/markup-compatibility/2006">
              <mc:Choice xmlns:v="urn:schemas-microsoft-com:vml" Requires="v">
                <p:oleObj spid="_x0000_s28810" name="Equation" r:id="rId5" imgW="482391" imgH="368140" progId="Equation.3">
                  <p:embed/>
                </p:oleObj>
              </mc:Choice>
              <mc:Fallback>
                <p:oleObj name="Equation" r:id="rId5" imgW="482391" imgH="368140" progId="Equation.3">
                  <p:embed/>
                  <p:pic>
                    <p:nvPicPr>
                      <p:cNvPr id="193548"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4430" y="3789040"/>
                        <a:ext cx="916621" cy="759882"/>
                      </a:xfrm>
                      <a:prstGeom prst="rect">
                        <a:avLst/>
                      </a:prstGeom>
                      <a:noFill/>
                      <a:extLst/>
                    </p:spPr>
                  </p:pic>
                </p:oleObj>
              </mc:Fallback>
            </mc:AlternateContent>
          </a:graphicData>
        </a:graphic>
      </p:graphicFrame>
      <p:graphicFrame>
        <p:nvGraphicFramePr>
          <p:cNvPr id="188422" name="Object 6"/>
          <p:cNvGraphicFramePr>
            <a:graphicFrameLocks noChangeAspect="1"/>
          </p:cNvGraphicFramePr>
          <p:nvPr>
            <p:extLst/>
          </p:nvPr>
        </p:nvGraphicFramePr>
        <p:xfrm>
          <a:off x="2495600" y="3819996"/>
          <a:ext cx="1646745" cy="682506"/>
        </p:xfrm>
        <a:graphic>
          <a:graphicData uri="http://schemas.openxmlformats.org/presentationml/2006/ole">
            <mc:AlternateContent xmlns:mc="http://schemas.openxmlformats.org/markup-compatibility/2006">
              <mc:Choice xmlns:v="urn:schemas-microsoft-com:vml" Requires="v">
                <p:oleObj spid="_x0000_s28811" name="Equation" r:id="rId7" imgW="889000" imgH="368300" progId="Equation.3">
                  <p:embed/>
                </p:oleObj>
              </mc:Choice>
              <mc:Fallback>
                <p:oleObj name="Equation" r:id="rId7" imgW="889000" imgH="368300" progId="Equation.3">
                  <p:embed/>
                  <p:pic>
                    <p:nvPicPr>
                      <p:cNvPr id="188422"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5600" y="3819996"/>
                        <a:ext cx="1646745" cy="682506"/>
                      </a:xfrm>
                      <a:prstGeom prst="rect">
                        <a:avLst/>
                      </a:prstGeom>
                      <a:noFill/>
                      <a:extLst/>
                    </p:spPr>
                  </p:pic>
                </p:oleObj>
              </mc:Fallback>
            </mc:AlternateContent>
          </a:graphicData>
        </a:graphic>
      </p:graphicFrame>
      <p:sp>
        <p:nvSpPr>
          <p:cNvPr id="13" name="Line 11"/>
          <p:cNvSpPr>
            <a:spLocks noChangeShapeType="1"/>
          </p:cNvSpPr>
          <p:nvPr/>
        </p:nvSpPr>
        <p:spPr bwMode="auto">
          <a:xfrm>
            <a:off x="5953124" y="4093046"/>
            <a:ext cx="572595" cy="0"/>
          </a:xfrm>
          <a:prstGeom prst="line">
            <a:avLst/>
          </a:prstGeom>
          <a:noFill/>
          <a:ln w="57150">
            <a:solidFill>
              <a:srgbClr val="008000"/>
            </a:solidFill>
            <a:round/>
            <a:headEnd/>
            <a:tailEnd type="triangle" w="med" len="med"/>
          </a:ln>
          <a:effectLst/>
        </p:spPr>
        <p:txBody>
          <a:bodyPr/>
          <a:lstStyle/>
          <a:p>
            <a:endParaRPr lang="pt-PT"/>
          </a:p>
        </p:txBody>
      </p:sp>
      <p:graphicFrame>
        <p:nvGraphicFramePr>
          <p:cNvPr id="14" name="Object 12"/>
          <p:cNvGraphicFramePr>
            <a:graphicFrameLocks noChangeAspect="1"/>
          </p:cNvGraphicFramePr>
          <p:nvPr>
            <p:extLst/>
          </p:nvPr>
        </p:nvGraphicFramePr>
        <p:xfrm>
          <a:off x="6667504" y="3789040"/>
          <a:ext cx="1156688" cy="759882"/>
        </p:xfrm>
        <a:graphic>
          <a:graphicData uri="http://schemas.openxmlformats.org/presentationml/2006/ole">
            <mc:AlternateContent xmlns:mc="http://schemas.openxmlformats.org/markup-compatibility/2006">
              <mc:Choice xmlns:v="urn:schemas-microsoft-com:vml" Requires="v">
                <p:oleObj spid="_x0000_s28812" name="Equation" r:id="rId9" imgW="609600" imgH="368300" progId="Equation.3">
                  <p:embed/>
                </p:oleObj>
              </mc:Choice>
              <mc:Fallback>
                <p:oleObj name="Equation" r:id="rId9" imgW="609600" imgH="368300" progId="Equation.3">
                  <p:embed/>
                  <p:pic>
                    <p:nvPicPr>
                      <p:cNvPr id="14"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67504" y="3789040"/>
                        <a:ext cx="1156688" cy="759882"/>
                      </a:xfrm>
                      <a:prstGeom prst="rect">
                        <a:avLst/>
                      </a:prstGeom>
                      <a:noFill/>
                      <a:extLst/>
                    </p:spPr>
                  </p:pic>
                </p:oleObj>
              </mc:Fallback>
            </mc:AlternateContent>
          </a:graphicData>
        </a:graphic>
      </p:graphicFrame>
      <p:graphicFrame>
        <p:nvGraphicFramePr>
          <p:cNvPr id="11" name="Object 6"/>
          <p:cNvGraphicFramePr>
            <a:graphicFrameLocks noChangeAspect="1"/>
          </p:cNvGraphicFramePr>
          <p:nvPr>
            <p:extLst/>
          </p:nvPr>
        </p:nvGraphicFramePr>
        <p:xfrm>
          <a:off x="2643203" y="5375022"/>
          <a:ext cx="2381227" cy="731943"/>
        </p:xfrm>
        <a:graphic>
          <a:graphicData uri="http://schemas.openxmlformats.org/presentationml/2006/ole">
            <mc:AlternateContent xmlns:mc="http://schemas.openxmlformats.org/markup-compatibility/2006">
              <mc:Choice xmlns:v="urn:schemas-microsoft-com:vml" Requires="v">
                <p:oleObj spid="_x0000_s28813" name="Equation" r:id="rId11" imgW="1320227" imgH="406224" progId="Equation.3">
                  <p:embed/>
                </p:oleObj>
              </mc:Choice>
              <mc:Fallback>
                <p:oleObj name="Equation" r:id="rId11" imgW="1320227" imgH="406224" progId="Equation.3">
                  <p:embed/>
                  <p:pic>
                    <p:nvPicPr>
                      <p:cNvPr id="11"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43203" y="5375022"/>
                        <a:ext cx="2381227" cy="731943"/>
                      </a:xfrm>
                      <a:prstGeom prst="rect">
                        <a:avLst/>
                      </a:prstGeom>
                      <a:noFill/>
                      <a:extLst/>
                    </p:spPr>
                  </p:pic>
                </p:oleObj>
              </mc:Fallback>
            </mc:AlternateContent>
          </a:graphicData>
        </a:graphic>
      </p:graphicFrame>
      <p:sp>
        <p:nvSpPr>
          <p:cNvPr id="15" name="Rectangle 3"/>
          <p:cNvSpPr>
            <a:spLocks noGrp="1" noChangeArrowheads="1"/>
          </p:cNvSpPr>
          <p:nvPr>
            <p:ph type="title"/>
          </p:nvPr>
        </p:nvSpPr>
        <p:spPr>
          <a:xfrm>
            <a:off x="239349" y="274638"/>
            <a:ext cx="11664000" cy="706090"/>
          </a:xfrm>
        </p:spPr>
        <p:txBody>
          <a:bodyPr>
            <a:normAutofit fontScale="90000"/>
          </a:bodyPr>
          <a:lstStyle/>
          <a:p>
            <a:pPr>
              <a:buNone/>
            </a:pPr>
            <a:r>
              <a:rPr lang="en-US" sz="3100" dirty="0"/>
              <a:t>Using growth functions formulated as difference equations - GADA</a:t>
            </a:r>
          </a:p>
        </p:txBody>
      </p:sp>
    </p:spTree>
    <p:extLst>
      <p:ext uri="{BB962C8B-B14F-4D97-AF65-F5344CB8AC3E}">
        <p14:creationId xmlns:p14="http://schemas.microsoft.com/office/powerpoint/2010/main" val="369251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3540">
                                            <p:txEl>
                                              <p:pRg st="1" end="1"/>
                                            </p:txEl>
                                          </p:spTgt>
                                        </p:tgtEl>
                                        <p:attrNameLst>
                                          <p:attrName>style.visibility</p:attrName>
                                        </p:attrNameLst>
                                      </p:cBhvr>
                                      <p:to>
                                        <p:strVal val="visible"/>
                                      </p:to>
                                    </p:set>
                                    <p:animEffect transition="in" filter="wipe(left)">
                                      <p:cBhvr>
                                        <p:cTn id="7" dur="500"/>
                                        <p:tgtEl>
                                          <p:spTgt spid="19354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3543"/>
                                        </p:tgtEl>
                                        <p:attrNameLst>
                                          <p:attrName>style.visibility</p:attrName>
                                        </p:attrNameLst>
                                      </p:cBhvr>
                                      <p:to>
                                        <p:strVal val="visible"/>
                                      </p:to>
                                    </p:set>
                                    <p:animEffect transition="in" filter="wipe(left)">
                                      <p:cBhvr>
                                        <p:cTn id="12" dur="500"/>
                                        <p:tgtEl>
                                          <p:spTgt spid="1935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3540">
                                            <p:txEl>
                                              <p:pRg st="5" end="5"/>
                                            </p:txEl>
                                          </p:spTgt>
                                        </p:tgtEl>
                                        <p:attrNameLst>
                                          <p:attrName>style.visibility</p:attrName>
                                        </p:attrNameLst>
                                      </p:cBhvr>
                                      <p:to>
                                        <p:strVal val="visible"/>
                                      </p:to>
                                    </p:set>
                                    <p:animEffect transition="in" filter="wipe(left)">
                                      <p:cBhvr>
                                        <p:cTn id="17" dur="500"/>
                                        <p:tgtEl>
                                          <p:spTgt spid="193540">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3540">
                                            <p:txEl>
                                              <p:pRg st="8" end="8"/>
                                            </p:txEl>
                                          </p:spTgt>
                                        </p:tgtEl>
                                        <p:attrNameLst>
                                          <p:attrName>style.visibility</p:attrName>
                                        </p:attrNameLst>
                                      </p:cBhvr>
                                      <p:to>
                                        <p:strVal val="visible"/>
                                      </p:to>
                                    </p:set>
                                    <p:animEffect transition="in" filter="wipe(left)">
                                      <p:cBhvr>
                                        <p:cTn id="22" dur="500"/>
                                        <p:tgtEl>
                                          <p:spTgt spid="193540">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3540">
                                            <p:txEl>
                                              <p:pRg st="9" end="9"/>
                                            </p:txEl>
                                          </p:spTgt>
                                        </p:tgtEl>
                                        <p:attrNameLst>
                                          <p:attrName>style.visibility</p:attrName>
                                        </p:attrNameLst>
                                      </p:cBhvr>
                                      <p:to>
                                        <p:strVal val="visible"/>
                                      </p:to>
                                    </p:set>
                                    <p:animEffect transition="in" filter="wipe(left)">
                                      <p:cBhvr>
                                        <p:cTn id="27" dur="500"/>
                                        <p:tgtEl>
                                          <p:spTgt spid="193540">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3547"/>
                                        </p:tgtEl>
                                        <p:attrNameLst>
                                          <p:attrName>style.visibility</p:attrName>
                                        </p:attrNameLst>
                                      </p:cBhvr>
                                      <p:to>
                                        <p:strVal val="visible"/>
                                      </p:to>
                                    </p:set>
                                    <p:animEffect transition="in" filter="wipe(left)">
                                      <p:cBhvr>
                                        <p:cTn id="32" dur="500"/>
                                        <p:tgtEl>
                                          <p:spTgt spid="19354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93548"/>
                                        </p:tgtEl>
                                        <p:attrNameLst>
                                          <p:attrName>style.visibility</p:attrName>
                                        </p:attrNameLst>
                                      </p:cBhvr>
                                      <p:to>
                                        <p:strVal val="visible"/>
                                      </p:to>
                                    </p:set>
                                    <p:animEffect transition="in" filter="wipe(left)">
                                      <p:cBhvr>
                                        <p:cTn id="37" dur="500"/>
                                        <p:tgtEl>
                                          <p:spTgt spid="19354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88422"/>
                                        </p:tgtEl>
                                        <p:attrNameLst>
                                          <p:attrName>style.visibility</p:attrName>
                                        </p:attrNameLst>
                                      </p:cBhvr>
                                      <p:to>
                                        <p:strVal val="visible"/>
                                      </p:to>
                                    </p:set>
                                    <p:animEffect transition="in" filter="wipe(left)">
                                      <p:cBhvr>
                                        <p:cTn id="42" dur="500"/>
                                        <p:tgtEl>
                                          <p:spTgt spid="18842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0" grpId="0" build="p" bldLvl="3" autoUpdateAnimBg="0"/>
      <p:bldP spid="193547" grpId="0" animBg="1"/>
      <p:bldP spid="13"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93540" name="Rectangle 4"/>
          <p:cNvSpPr>
            <a:spLocks noGrp="1" noChangeArrowheads="1"/>
          </p:cNvSpPr>
          <p:nvPr>
            <p:ph type="body" sz="half" idx="1"/>
          </p:nvPr>
        </p:nvSpPr>
        <p:spPr>
          <a:xfrm>
            <a:off x="551384" y="1556792"/>
            <a:ext cx="11234216" cy="5029734"/>
          </a:xfrm>
        </p:spPr>
        <p:txBody>
          <a:bodyPr/>
          <a:lstStyle/>
          <a:p>
            <a:pPr>
              <a:lnSpc>
                <a:spcPct val="90000"/>
              </a:lnSpc>
            </a:pPr>
            <a:endParaRPr lang="en-US" sz="600" dirty="0"/>
          </a:p>
          <a:p>
            <a:pPr algn="l">
              <a:lnSpc>
                <a:spcPct val="90000"/>
              </a:lnSpc>
            </a:pPr>
            <a:r>
              <a:rPr lang="en-US" sz="2000" dirty="0"/>
              <a:t>Another example with the Schumacher function </a:t>
            </a:r>
          </a:p>
          <a:p>
            <a:pPr algn="l">
              <a:lnSpc>
                <a:spcPct val="90000"/>
              </a:lnSpc>
              <a:buNone/>
            </a:pPr>
            <a:r>
              <a:rPr lang="en-US" sz="2000" dirty="0"/>
              <a:t>	Suppose now that </a:t>
            </a:r>
            <a:r>
              <a:rPr lang="en-US" sz="2000" dirty="0">
                <a:solidFill>
                  <a:srgbClr val="008000"/>
                </a:solidFill>
                <a:sym typeface="Symbol"/>
              </a:rPr>
              <a:t></a:t>
            </a:r>
            <a:r>
              <a:rPr lang="en-US" sz="2000" dirty="0">
                <a:solidFill>
                  <a:srgbClr val="008000"/>
                </a:solidFill>
              </a:rPr>
              <a:t>=X </a:t>
            </a:r>
            <a:r>
              <a:rPr lang="en-US" sz="2000" dirty="0"/>
              <a:t>and </a:t>
            </a:r>
            <a:r>
              <a:rPr lang="en-US" sz="2000" dirty="0">
                <a:solidFill>
                  <a:srgbClr val="008000"/>
                </a:solidFill>
                <a:sym typeface="Symbol"/>
              </a:rPr>
              <a:t></a:t>
            </a:r>
            <a:r>
              <a:rPr lang="en-US" sz="2000" dirty="0">
                <a:solidFill>
                  <a:srgbClr val="008000"/>
                </a:solidFill>
              </a:rPr>
              <a:t>=X</a:t>
            </a:r>
            <a:r>
              <a:rPr lang="en-US" sz="2000" dirty="0"/>
              <a:t>, then</a:t>
            </a:r>
          </a:p>
          <a:p>
            <a:pPr algn="l">
              <a:lnSpc>
                <a:spcPct val="90000"/>
              </a:lnSpc>
              <a:buNone/>
            </a:pPr>
            <a:r>
              <a:rPr lang="en-US" sz="2000" dirty="0"/>
              <a:t>            </a:t>
            </a:r>
            <a:endParaRPr lang="en-US" sz="2000" dirty="0" smtClean="0"/>
          </a:p>
          <a:p>
            <a:pPr algn="l">
              <a:lnSpc>
                <a:spcPct val="90000"/>
              </a:lnSpc>
              <a:buNone/>
            </a:pPr>
            <a:endParaRPr lang="en-US" sz="1600" dirty="0"/>
          </a:p>
          <a:p>
            <a:pPr algn="l">
              <a:lnSpc>
                <a:spcPct val="90000"/>
              </a:lnSpc>
              <a:buNone/>
            </a:pPr>
            <a:r>
              <a:rPr lang="en-US" sz="2000" dirty="0" smtClean="0"/>
              <a:t>                                                       </a:t>
            </a:r>
            <a:r>
              <a:rPr lang="en-US" sz="2000" dirty="0" smtClean="0">
                <a:solidFill>
                  <a:srgbClr val="008000"/>
                </a:solidFill>
              </a:rPr>
              <a:t>and</a:t>
            </a:r>
            <a:endParaRPr lang="en-US" sz="2000" dirty="0">
              <a:solidFill>
                <a:srgbClr val="008000"/>
              </a:solidFill>
            </a:endParaRPr>
          </a:p>
          <a:p>
            <a:pPr algn="l">
              <a:lnSpc>
                <a:spcPct val="90000"/>
              </a:lnSpc>
              <a:buNone/>
            </a:pPr>
            <a:endParaRPr lang="en-US" sz="800" dirty="0"/>
          </a:p>
          <a:p>
            <a:pPr>
              <a:lnSpc>
                <a:spcPct val="90000"/>
              </a:lnSpc>
            </a:pPr>
            <a:r>
              <a:rPr lang="en-US" sz="2000" dirty="0"/>
              <a:t>Solving for X:</a:t>
            </a:r>
          </a:p>
          <a:p>
            <a:pPr>
              <a:lnSpc>
                <a:spcPct val="90000"/>
              </a:lnSpc>
            </a:pPr>
            <a:endParaRPr lang="en-US" sz="2000" dirty="0" smtClean="0"/>
          </a:p>
          <a:p>
            <a:pPr>
              <a:lnSpc>
                <a:spcPct val="90000"/>
              </a:lnSpc>
            </a:pPr>
            <a:endParaRPr lang="en-US" sz="2000" dirty="0"/>
          </a:p>
          <a:p>
            <a:pPr>
              <a:lnSpc>
                <a:spcPct val="90000"/>
              </a:lnSpc>
            </a:pPr>
            <a:endParaRPr lang="en-US" sz="2000" dirty="0" smtClean="0"/>
          </a:p>
          <a:p>
            <a:pPr>
              <a:lnSpc>
                <a:spcPct val="90000"/>
              </a:lnSpc>
            </a:pPr>
            <a:endParaRPr lang="en-US" sz="800" dirty="0"/>
          </a:p>
          <a:p>
            <a:pPr>
              <a:lnSpc>
                <a:spcPct val="90000"/>
              </a:lnSpc>
            </a:pPr>
            <a:r>
              <a:rPr lang="en-US" sz="2000" dirty="0" smtClean="0"/>
              <a:t>Finally, </a:t>
            </a:r>
            <a:r>
              <a:rPr lang="en-US" sz="2000" dirty="0"/>
              <a:t>substituting X0 in the previous expression</a:t>
            </a:r>
          </a:p>
        </p:txBody>
      </p:sp>
      <p:graphicFrame>
        <p:nvGraphicFramePr>
          <p:cNvPr id="193543" name="Object 7"/>
          <p:cNvGraphicFramePr>
            <a:graphicFrameLocks noGrp="1" noChangeAspect="1"/>
          </p:cNvGraphicFramePr>
          <p:nvPr>
            <p:ph sz="quarter" idx="3"/>
            <p:extLst/>
          </p:nvPr>
        </p:nvGraphicFramePr>
        <p:xfrm>
          <a:off x="3143727" y="2722403"/>
          <a:ext cx="1438796" cy="651021"/>
        </p:xfrm>
        <a:graphic>
          <a:graphicData uri="http://schemas.openxmlformats.org/presentationml/2006/ole">
            <mc:AlternateContent xmlns:mc="http://schemas.openxmlformats.org/markup-compatibility/2006">
              <mc:Choice xmlns:v="urn:schemas-microsoft-com:vml" Requires="v">
                <p:oleObj spid="_x0000_s29860" name="Equation" r:id="rId3" imgW="812447" imgH="368140" progId="Equation.3">
                  <p:embed/>
                </p:oleObj>
              </mc:Choice>
              <mc:Fallback>
                <p:oleObj name="Equation" r:id="rId3" imgW="812447" imgH="368140" progId="Equation.3">
                  <p:embed/>
                  <p:pic>
                    <p:nvPicPr>
                      <p:cNvPr id="193543" name="Object 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727" y="2722403"/>
                        <a:ext cx="1438796" cy="651021"/>
                      </a:xfrm>
                      <a:prstGeom prst="rect">
                        <a:avLst/>
                      </a:prstGeom>
                      <a:noFill/>
                      <a:extLst/>
                    </p:spPr>
                  </p:pic>
                </p:oleObj>
              </mc:Fallback>
            </mc:AlternateContent>
          </a:graphicData>
        </a:graphic>
      </p:graphicFrame>
      <p:sp>
        <p:nvSpPr>
          <p:cNvPr id="193547" name="Line 11"/>
          <p:cNvSpPr>
            <a:spLocks noChangeShapeType="1"/>
          </p:cNvSpPr>
          <p:nvPr/>
        </p:nvSpPr>
        <p:spPr bwMode="auto">
          <a:xfrm>
            <a:off x="5411663" y="4293096"/>
            <a:ext cx="468313" cy="0"/>
          </a:xfrm>
          <a:prstGeom prst="line">
            <a:avLst/>
          </a:prstGeom>
          <a:noFill/>
          <a:ln w="57150">
            <a:solidFill>
              <a:srgbClr val="008000"/>
            </a:solidFill>
            <a:round/>
            <a:headEnd/>
            <a:tailEnd type="triangle" w="med" len="med"/>
          </a:ln>
          <a:effectLst/>
        </p:spPr>
        <p:txBody>
          <a:bodyPr/>
          <a:lstStyle/>
          <a:p>
            <a:endParaRPr lang="pt-PT"/>
          </a:p>
        </p:txBody>
      </p:sp>
      <p:graphicFrame>
        <p:nvGraphicFramePr>
          <p:cNvPr id="188422" name="Object 6"/>
          <p:cNvGraphicFramePr>
            <a:graphicFrameLocks noChangeAspect="1"/>
          </p:cNvGraphicFramePr>
          <p:nvPr>
            <p:extLst/>
          </p:nvPr>
        </p:nvGraphicFramePr>
        <p:xfrm>
          <a:off x="3143727" y="3985510"/>
          <a:ext cx="2122884" cy="684416"/>
        </p:xfrm>
        <a:graphic>
          <a:graphicData uri="http://schemas.openxmlformats.org/presentationml/2006/ole">
            <mc:AlternateContent xmlns:mc="http://schemas.openxmlformats.org/markup-compatibility/2006">
              <mc:Choice xmlns:v="urn:schemas-microsoft-com:vml" Requires="v">
                <p:oleObj spid="_x0000_s29861" name="Equation" r:id="rId5" imgW="1143000" imgH="368300" progId="Equation.3">
                  <p:embed/>
                </p:oleObj>
              </mc:Choice>
              <mc:Fallback>
                <p:oleObj name="Equation" r:id="rId5" imgW="1143000" imgH="368300" progId="Equation.3">
                  <p:embed/>
                  <p:pic>
                    <p:nvPicPr>
                      <p:cNvPr id="18842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3727" y="3985510"/>
                        <a:ext cx="2122884" cy="684416"/>
                      </a:xfrm>
                      <a:prstGeom prst="rect">
                        <a:avLst/>
                      </a:prstGeom>
                      <a:noFill/>
                      <a:extLst/>
                    </p:spPr>
                  </p:pic>
                </p:oleObj>
              </mc:Fallback>
            </mc:AlternateContent>
          </a:graphicData>
        </a:graphic>
      </p:graphicFrame>
      <p:sp>
        <p:nvSpPr>
          <p:cNvPr id="13" name="Line 11"/>
          <p:cNvSpPr>
            <a:spLocks noChangeShapeType="1"/>
          </p:cNvSpPr>
          <p:nvPr/>
        </p:nvSpPr>
        <p:spPr bwMode="auto">
          <a:xfrm>
            <a:off x="7381884" y="3091652"/>
            <a:ext cx="468313" cy="0"/>
          </a:xfrm>
          <a:prstGeom prst="line">
            <a:avLst/>
          </a:prstGeom>
          <a:noFill/>
          <a:ln w="57150">
            <a:solidFill>
              <a:srgbClr val="008000"/>
            </a:solidFill>
            <a:round/>
            <a:headEnd/>
            <a:tailEnd type="triangle" w="med" len="med"/>
          </a:ln>
          <a:effectLst/>
        </p:spPr>
        <p:txBody>
          <a:bodyPr/>
          <a:lstStyle/>
          <a:p>
            <a:endParaRPr lang="pt-PT"/>
          </a:p>
        </p:txBody>
      </p:sp>
      <p:graphicFrame>
        <p:nvGraphicFramePr>
          <p:cNvPr id="11" name="Object 6"/>
          <p:cNvGraphicFramePr>
            <a:graphicFrameLocks noChangeAspect="1"/>
          </p:cNvGraphicFramePr>
          <p:nvPr>
            <p:extLst/>
          </p:nvPr>
        </p:nvGraphicFramePr>
        <p:xfrm>
          <a:off x="3167094" y="5524472"/>
          <a:ext cx="4274730" cy="791616"/>
        </p:xfrm>
        <a:graphic>
          <a:graphicData uri="http://schemas.openxmlformats.org/presentationml/2006/ole">
            <mc:AlternateContent xmlns:mc="http://schemas.openxmlformats.org/markup-compatibility/2006">
              <mc:Choice xmlns:v="urn:schemas-microsoft-com:vml" Requires="v">
                <p:oleObj spid="_x0000_s29862" name="Equation" r:id="rId7" imgW="2400300" imgH="444500" progId="Equation.3">
                  <p:embed/>
                </p:oleObj>
              </mc:Choice>
              <mc:Fallback>
                <p:oleObj name="Equation" r:id="rId7" imgW="2400300" imgH="444500" progId="Equation.3">
                  <p:embed/>
                  <p:pic>
                    <p:nvPicPr>
                      <p:cNvPr id="11"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7094" y="5524472"/>
                        <a:ext cx="4274730" cy="791616"/>
                      </a:xfrm>
                      <a:prstGeom prst="rect">
                        <a:avLst/>
                      </a:prstGeom>
                      <a:noFill/>
                      <a:extLst/>
                    </p:spPr>
                  </p:pic>
                </p:oleObj>
              </mc:Fallback>
            </mc:AlternateContent>
          </a:graphicData>
        </a:graphic>
      </p:graphicFrame>
      <p:graphicFrame>
        <p:nvGraphicFramePr>
          <p:cNvPr id="12" name="Object 7"/>
          <p:cNvGraphicFramePr>
            <a:graphicFrameLocks noGrp="1" noChangeAspect="1"/>
          </p:cNvGraphicFramePr>
          <p:nvPr>
            <p:ph sz="quarter" idx="4294967295"/>
            <p:extLst/>
          </p:nvPr>
        </p:nvGraphicFramePr>
        <p:xfrm>
          <a:off x="5680995" y="2727784"/>
          <a:ext cx="1451491" cy="647051"/>
        </p:xfrm>
        <a:graphic>
          <a:graphicData uri="http://schemas.openxmlformats.org/presentationml/2006/ole">
            <mc:AlternateContent xmlns:mc="http://schemas.openxmlformats.org/markup-compatibility/2006">
              <mc:Choice xmlns:v="urn:schemas-microsoft-com:vml" Requires="v">
                <p:oleObj spid="_x0000_s29863" name="Equation" r:id="rId9" imgW="825500" imgH="368300" progId="Equation.3">
                  <p:embed/>
                </p:oleObj>
              </mc:Choice>
              <mc:Fallback>
                <p:oleObj name="Equation" r:id="rId9" imgW="825500" imgH="368300" progId="Equation.3">
                  <p:embed/>
                  <p:pic>
                    <p:nvPicPr>
                      <p:cNvPr id="12" name="Object 7"/>
                      <p:cNvPicPr>
                        <a:picLocks noGrp="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80995" y="2727784"/>
                        <a:ext cx="1451491" cy="647051"/>
                      </a:xfrm>
                      <a:prstGeom prst="rect">
                        <a:avLst/>
                      </a:prstGeom>
                      <a:noFill/>
                      <a:extLst/>
                    </p:spPr>
                  </p:pic>
                </p:oleObj>
              </mc:Fallback>
            </mc:AlternateContent>
          </a:graphicData>
        </a:graphic>
      </p:graphicFrame>
      <p:graphicFrame>
        <p:nvGraphicFramePr>
          <p:cNvPr id="240648" name="Object 3"/>
          <p:cNvGraphicFramePr>
            <a:graphicFrameLocks noChangeAspect="1"/>
          </p:cNvGraphicFramePr>
          <p:nvPr>
            <p:extLst/>
          </p:nvPr>
        </p:nvGraphicFramePr>
        <p:xfrm>
          <a:off x="8099595" y="2739373"/>
          <a:ext cx="2906070" cy="704558"/>
        </p:xfrm>
        <a:graphic>
          <a:graphicData uri="http://schemas.openxmlformats.org/presentationml/2006/ole">
            <mc:AlternateContent xmlns:mc="http://schemas.openxmlformats.org/markup-compatibility/2006">
              <mc:Choice xmlns:v="urn:schemas-microsoft-com:vml" Requires="v">
                <p:oleObj spid="_x0000_s29864" name="Equation" r:id="rId11" imgW="1727200" imgH="419100" progId="Equation.3">
                  <p:embed/>
                </p:oleObj>
              </mc:Choice>
              <mc:Fallback>
                <p:oleObj name="Equation" r:id="rId11" imgW="1727200" imgH="419100" progId="Equation.3">
                  <p:embed/>
                  <p:pic>
                    <p:nvPicPr>
                      <p:cNvPr id="240648"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99595" y="2739373"/>
                        <a:ext cx="2906070" cy="704558"/>
                      </a:xfrm>
                      <a:prstGeom prst="rect">
                        <a:avLst/>
                      </a:prstGeom>
                      <a:noFill/>
                      <a:extLst/>
                    </p:spPr>
                  </p:pic>
                </p:oleObj>
              </mc:Fallback>
            </mc:AlternateContent>
          </a:graphicData>
        </a:graphic>
      </p:graphicFrame>
      <p:graphicFrame>
        <p:nvGraphicFramePr>
          <p:cNvPr id="15" name="Object 6"/>
          <p:cNvGraphicFramePr>
            <a:graphicFrameLocks noChangeAspect="1"/>
          </p:cNvGraphicFramePr>
          <p:nvPr>
            <p:extLst/>
          </p:nvPr>
        </p:nvGraphicFramePr>
        <p:xfrm>
          <a:off x="6168492" y="3930042"/>
          <a:ext cx="2546664" cy="756041"/>
        </p:xfrm>
        <a:graphic>
          <a:graphicData uri="http://schemas.openxmlformats.org/presentationml/2006/ole">
            <mc:AlternateContent xmlns:mc="http://schemas.openxmlformats.org/markup-compatibility/2006">
              <mc:Choice xmlns:v="urn:schemas-microsoft-com:vml" Requires="v">
                <p:oleObj spid="_x0000_s29865" name="Equation" r:id="rId13" imgW="1371600" imgH="406400" progId="Equation.3">
                  <p:embed/>
                </p:oleObj>
              </mc:Choice>
              <mc:Fallback>
                <p:oleObj name="Equation" r:id="rId13" imgW="1371600" imgH="406400" progId="Equation.3">
                  <p:embed/>
                  <p:pic>
                    <p:nvPicPr>
                      <p:cNvPr id="15"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68492" y="3930042"/>
                        <a:ext cx="2546664" cy="756041"/>
                      </a:xfrm>
                      <a:prstGeom prst="rect">
                        <a:avLst/>
                      </a:prstGeom>
                      <a:noFill/>
                      <a:extLst/>
                    </p:spPr>
                  </p:pic>
                </p:oleObj>
              </mc:Fallback>
            </mc:AlternateContent>
          </a:graphicData>
        </a:graphic>
      </p:graphicFrame>
      <p:sp>
        <p:nvSpPr>
          <p:cNvPr id="14" name="Rectangle 3"/>
          <p:cNvSpPr>
            <a:spLocks noGrp="1" noChangeArrowheads="1"/>
          </p:cNvSpPr>
          <p:nvPr>
            <p:ph type="title"/>
          </p:nvPr>
        </p:nvSpPr>
        <p:spPr>
          <a:xfrm>
            <a:off x="239349" y="274638"/>
            <a:ext cx="11664000" cy="706090"/>
          </a:xfrm>
        </p:spPr>
        <p:txBody>
          <a:bodyPr>
            <a:normAutofit fontScale="90000"/>
          </a:bodyPr>
          <a:lstStyle/>
          <a:p>
            <a:pPr>
              <a:buNone/>
            </a:pPr>
            <a:r>
              <a:rPr lang="en-US" sz="3100" dirty="0"/>
              <a:t>Using growth functions formulated as difference equations - GADA</a:t>
            </a:r>
          </a:p>
        </p:txBody>
      </p:sp>
    </p:spTree>
    <p:extLst>
      <p:ext uri="{BB962C8B-B14F-4D97-AF65-F5344CB8AC3E}">
        <p14:creationId xmlns:p14="http://schemas.microsoft.com/office/powerpoint/2010/main" val="21018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3540">
                                            <p:txEl>
                                              <p:pRg st="1" end="1"/>
                                            </p:txEl>
                                          </p:spTgt>
                                        </p:tgtEl>
                                        <p:attrNameLst>
                                          <p:attrName>style.visibility</p:attrName>
                                        </p:attrNameLst>
                                      </p:cBhvr>
                                      <p:to>
                                        <p:strVal val="visible"/>
                                      </p:to>
                                    </p:set>
                                    <p:animEffect transition="in" filter="wipe(left)">
                                      <p:cBhvr>
                                        <p:cTn id="7" dur="500"/>
                                        <p:tgtEl>
                                          <p:spTgt spid="19354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3543"/>
                                        </p:tgtEl>
                                        <p:attrNameLst>
                                          <p:attrName>style.visibility</p:attrName>
                                        </p:attrNameLst>
                                      </p:cBhvr>
                                      <p:to>
                                        <p:strVal val="visible"/>
                                      </p:to>
                                    </p:set>
                                    <p:animEffect transition="in" filter="wipe(left)">
                                      <p:cBhvr>
                                        <p:cTn id="12" dur="500"/>
                                        <p:tgtEl>
                                          <p:spTgt spid="1935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3540">
                                            <p:txEl>
                                              <p:pRg st="2" end="2"/>
                                            </p:txEl>
                                          </p:spTgt>
                                        </p:tgtEl>
                                        <p:attrNameLst>
                                          <p:attrName>style.visibility</p:attrName>
                                        </p:attrNameLst>
                                      </p:cBhvr>
                                      <p:to>
                                        <p:strVal val="visible"/>
                                      </p:to>
                                    </p:set>
                                    <p:animEffect transition="in" filter="wipe(left)">
                                      <p:cBhvr>
                                        <p:cTn id="17" dur="500"/>
                                        <p:tgtEl>
                                          <p:spTgt spid="19354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3540">
                                            <p:txEl>
                                              <p:pRg st="3" end="3"/>
                                            </p:txEl>
                                          </p:spTgt>
                                        </p:tgtEl>
                                        <p:attrNameLst>
                                          <p:attrName>style.visibility</p:attrName>
                                        </p:attrNameLst>
                                      </p:cBhvr>
                                      <p:to>
                                        <p:strVal val="visible"/>
                                      </p:to>
                                    </p:set>
                                    <p:animEffect transition="in" filter="wipe(left)">
                                      <p:cBhvr>
                                        <p:cTn id="22" dur="500"/>
                                        <p:tgtEl>
                                          <p:spTgt spid="19354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3540">
                                            <p:txEl>
                                              <p:pRg st="5" end="5"/>
                                            </p:txEl>
                                          </p:spTgt>
                                        </p:tgtEl>
                                        <p:attrNameLst>
                                          <p:attrName>style.visibility</p:attrName>
                                        </p:attrNameLst>
                                      </p:cBhvr>
                                      <p:to>
                                        <p:strVal val="visible"/>
                                      </p:to>
                                    </p:set>
                                    <p:animEffect transition="in" filter="wipe(left)">
                                      <p:cBhvr>
                                        <p:cTn id="27" dur="500"/>
                                        <p:tgtEl>
                                          <p:spTgt spid="19354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3540">
                                            <p:txEl>
                                              <p:pRg st="7" end="7"/>
                                            </p:txEl>
                                          </p:spTgt>
                                        </p:tgtEl>
                                        <p:attrNameLst>
                                          <p:attrName>style.visibility</p:attrName>
                                        </p:attrNameLst>
                                      </p:cBhvr>
                                      <p:to>
                                        <p:strVal val="visible"/>
                                      </p:to>
                                    </p:set>
                                    <p:animEffect transition="in" filter="wipe(left)">
                                      <p:cBhvr>
                                        <p:cTn id="32" dur="500"/>
                                        <p:tgtEl>
                                          <p:spTgt spid="193540">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3540">
                                            <p:txEl>
                                              <p:pRg st="12" end="12"/>
                                            </p:txEl>
                                          </p:spTgt>
                                        </p:tgtEl>
                                        <p:attrNameLst>
                                          <p:attrName>style.visibility</p:attrName>
                                        </p:attrNameLst>
                                      </p:cBhvr>
                                      <p:to>
                                        <p:strVal val="visible"/>
                                      </p:to>
                                    </p:set>
                                    <p:animEffect transition="in" filter="wipe(left)">
                                      <p:cBhvr>
                                        <p:cTn id="37" dur="500"/>
                                        <p:tgtEl>
                                          <p:spTgt spid="193540">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3547"/>
                                        </p:tgtEl>
                                        <p:attrNameLst>
                                          <p:attrName>style.visibility</p:attrName>
                                        </p:attrNameLst>
                                      </p:cBhvr>
                                      <p:to>
                                        <p:strVal val="visible"/>
                                      </p:to>
                                    </p:set>
                                    <p:animEffect transition="in" filter="wipe(left)">
                                      <p:cBhvr>
                                        <p:cTn id="42" dur="500"/>
                                        <p:tgtEl>
                                          <p:spTgt spid="19354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88422"/>
                                        </p:tgtEl>
                                        <p:attrNameLst>
                                          <p:attrName>style.visibility</p:attrName>
                                        </p:attrNameLst>
                                      </p:cBhvr>
                                      <p:to>
                                        <p:strVal val="visible"/>
                                      </p:to>
                                    </p:set>
                                    <p:animEffect transition="in" filter="wipe(left)">
                                      <p:cBhvr>
                                        <p:cTn id="47" dur="500"/>
                                        <p:tgtEl>
                                          <p:spTgt spid="1884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40648"/>
                                        </p:tgtEl>
                                        <p:attrNameLst>
                                          <p:attrName>style.visibility</p:attrName>
                                        </p:attrNameLst>
                                      </p:cBhvr>
                                      <p:to>
                                        <p:strVal val="visible"/>
                                      </p:to>
                                    </p:set>
                                    <p:animEffect transition="in" filter="wipe(left)">
                                      <p:cBhvr>
                                        <p:cTn id="67" dur="500"/>
                                        <p:tgtEl>
                                          <p:spTgt spid="24064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0" grpId="0" build="p" bldLvl="3" autoUpdateAnimBg="0"/>
      <p:bldP spid="193547" grpId="0" animBg="1"/>
      <p:bldP spid="13"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en-US" sz="3500"/>
              <a:t>Using mixed-models</a:t>
            </a:r>
            <a:endParaRPr lang="en-GB" sz="3500"/>
          </a:p>
        </p:txBody>
      </p:sp>
      <p:sp>
        <p:nvSpPr>
          <p:cNvPr id="188419" name="Rectangle 3"/>
          <p:cNvSpPr>
            <a:spLocks noGrp="1" noChangeArrowheads="1"/>
          </p:cNvSpPr>
          <p:nvPr>
            <p:ph type="body" idx="1"/>
          </p:nvPr>
        </p:nvSpPr>
        <p:spPr/>
        <p:txBody>
          <a:bodyPr>
            <a:normAutofit fontScale="92500"/>
          </a:bodyPr>
          <a:lstStyle/>
          <a:p>
            <a:r>
              <a:rPr lang="en-US" dirty="0"/>
              <a:t>Mixed-models (linear and non-linear) “split” the model error according to different sources of </a:t>
            </a:r>
            <a:r>
              <a:rPr lang="en-US" dirty="0" smtClean="0"/>
              <a:t>variation, </a:t>
            </a:r>
            <a:r>
              <a:rPr lang="en-US" dirty="0"/>
              <a:t>such as:</a:t>
            </a:r>
          </a:p>
          <a:p>
            <a:pPr lvl="1"/>
            <a:r>
              <a:rPr lang="en-GB" dirty="0"/>
              <a:t>Region</a:t>
            </a:r>
          </a:p>
          <a:p>
            <a:pPr lvl="1"/>
            <a:r>
              <a:rPr lang="en-GB" dirty="0"/>
              <a:t>Stand</a:t>
            </a:r>
          </a:p>
          <a:p>
            <a:pPr lvl="1"/>
            <a:r>
              <a:rPr lang="en-GB" dirty="0"/>
              <a:t>Plots</a:t>
            </a:r>
          </a:p>
          <a:p>
            <a:pPr lvl="1"/>
            <a:r>
              <a:rPr lang="en-GB" dirty="0"/>
              <a:t>…</a:t>
            </a:r>
          </a:p>
          <a:p>
            <a:r>
              <a:rPr lang="en-GB" dirty="0"/>
              <a:t>When using a model </a:t>
            </a:r>
            <a:r>
              <a:rPr lang="en-GB" dirty="0" smtClean="0"/>
              <a:t>fitted with </a:t>
            </a:r>
            <a:r>
              <a:rPr lang="en-GB" dirty="0"/>
              <a:t>mixed-models theory it is possible to calibrate the parameters with random components by measuring a small sample of individuals</a:t>
            </a:r>
          </a:p>
          <a:p>
            <a:r>
              <a:rPr lang="en-GB" dirty="0"/>
              <a:t>This means that it is possible to use specific parameters for a particular tree/stand </a:t>
            </a:r>
          </a:p>
        </p:txBody>
      </p:sp>
    </p:spTree>
    <p:extLst>
      <p:ext uri="{BB962C8B-B14F-4D97-AF65-F5344CB8AC3E}">
        <p14:creationId xmlns:p14="http://schemas.microsoft.com/office/powerpoint/2010/main" val="123316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8419">
                                            <p:txEl>
                                              <p:pRg st="0" end="0"/>
                                            </p:txEl>
                                          </p:spTgt>
                                        </p:tgtEl>
                                        <p:attrNameLst>
                                          <p:attrName>style.visibility</p:attrName>
                                        </p:attrNameLst>
                                      </p:cBhvr>
                                      <p:to>
                                        <p:strVal val="visible"/>
                                      </p:to>
                                    </p:set>
                                    <p:animEffect transition="in" filter="wipe(left)">
                                      <p:cBhvr>
                                        <p:cTn id="7" dur="500"/>
                                        <p:tgtEl>
                                          <p:spTgt spid="188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8419">
                                            <p:txEl>
                                              <p:pRg st="1" end="1"/>
                                            </p:txEl>
                                          </p:spTgt>
                                        </p:tgtEl>
                                        <p:attrNameLst>
                                          <p:attrName>style.visibility</p:attrName>
                                        </p:attrNameLst>
                                      </p:cBhvr>
                                      <p:to>
                                        <p:strVal val="visible"/>
                                      </p:to>
                                    </p:set>
                                    <p:animEffect transition="in" filter="wipe(left)">
                                      <p:cBhvr>
                                        <p:cTn id="12" dur="500"/>
                                        <p:tgtEl>
                                          <p:spTgt spid="1884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8419">
                                            <p:txEl>
                                              <p:pRg st="2" end="2"/>
                                            </p:txEl>
                                          </p:spTgt>
                                        </p:tgtEl>
                                        <p:attrNameLst>
                                          <p:attrName>style.visibility</p:attrName>
                                        </p:attrNameLst>
                                      </p:cBhvr>
                                      <p:to>
                                        <p:strVal val="visible"/>
                                      </p:to>
                                    </p:set>
                                    <p:animEffect transition="in" filter="wipe(left)">
                                      <p:cBhvr>
                                        <p:cTn id="17" dur="500"/>
                                        <p:tgtEl>
                                          <p:spTgt spid="1884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8419">
                                            <p:txEl>
                                              <p:pRg st="3" end="3"/>
                                            </p:txEl>
                                          </p:spTgt>
                                        </p:tgtEl>
                                        <p:attrNameLst>
                                          <p:attrName>style.visibility</p:attrName>
                                        </p:attrNameLst>
                                      </p:cBhvr>
                                      <p:to>
                                        <p:strVal val="visible"/>
                                      </p:to>
                                    </p:set>
                                    <p:animEffect transition="in" filter="wipe(left)">
                                      <p:cBhvr>
                                        <p:cTn id="22" dur="500"/>
                                        <p:tgtEl>
                                          <p:spTgt spid="1884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8419">
                                            <p:txEl>
                                              <p:pRg st="4" end="4"/>
                                            </p:txEl>
                                          </p:spTgt>
                                        </p:tgtEl>
                                        <p:attrNameLst>
                                          <p:attrName>style.visibility</p:attrName>
                                        </p:attrNameLst>
                                      </p:cBhvr>
                                      <p:to>
                                        <p:strVal val="visible"/>
                                      </p:to>
                                    </p:set>
                                    <p:animEffect transition="in" filter="wipe(left)">
                                      <p:cBhvr>
                                        <p:cTn id="27" dur="500"/>
                                        <p:tgtEl>
                                          <p:spTgt spid="1884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8419">
                                            <p:txEl>
                                              <p:pRg st="5" end="5"/>
                                            </p:txEl>
                                          </p:spTgt>
                                        </p:tgtEl>
                                        <p:attrNameLst>
                                          <p:attrName>style.visibility</p:attrName>
                                        </p:attrNameLst>
                                      </p:cBhvr>
                                      <p:to>
                                        <p:strVal val="visible"/>
                                      </p:to>
                                    </p:set>
                                    <p:animEffect transition="in" filter="wipe(left)">
                                      <p:cBhvr>
                                        <p:cTn id="32" dur="500"/>
                                        <p:tgtEl>
                                          <p:spTgt spid="1884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88419">
                                            <p:txEl>
                                              <p:pRg st="6" end="6"/>
                                            </p:txEl>
                                          </p:spTgt>
                                        </p:tgtEl>
                                        <p:attrNameLst>
                                          <p:attrName>style.visibility</p:attrName>
                                        </p:attrNameLst>
                                      </p:cBhvr>
                                      <p:to>
                                        <p:strVal val="visible"/>
                                      </p:to>
                                    </p:set>
                                    <p:animEffect transition="in" filter="wipe(left)">
                                      <p:cBhvr>
                                        <p:cTn id="37" dur="500"/>
                                        <p:tgtEl>
                                          <p:spTgt spid="1884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pt-PT" dirty="0" smtClean="0"/>
              <a:t>Allometric relationships </a:t>
            </a:r>
            <a:endParaRPr lang="en-US" dirty="0"/>
          </a:p>
        </p:txBody>
      </p:sp>
      <p:sp>
        <p:nvSpPr>
          <p:cNvPr id="126979" name="Rectangle 3"/>
          <p:cNvSpPr>
            <a:spLocks noGrp="1" noChangeArrowheads="1"/>
          </p:cNvSpPr>
          <p:nvPr>
            <p:ph type="body" idx="1"/>
          </p:nvPr>
        </p:nvSpPr>
        <p:spPr/>
        <p:txBody>
          <a:bodyPr/>
          <a:lstStyle/>
          <a:p>
            <a:r>
              <a:rPr lang="pt-PT" dirty="0" smtClean="0"/>
              <a:t>The parameter </a:t>
            </a:r>
            <a:r>
              <a:rPr lang="pt-PT" i="1" dirty="0" smtClean="0"/>
              <a:t>a</a:t>
            </a:r>
            <a:r>
              <a:rPr lang="pt-PT" dirty="0" smtClean="0"/>
              <a:t> – allometric constant - is the </a:t>
            </a:r>
            <a:r>
              <a:rPr lang="en-GB" dirty="0"/>
              <a:t>coefficient of proportionality between the relative growth rates of the two plant </a:t>
            </a:r>
            <a:r>
              <a:rPr lang="en-GB" dirty="0" smtClean="0"/>
              <a:t>parts</a:t>
            </a:r>
          </a:p>
          <a:p>
            <a:endParaRPr lang="en-GB" dirty="0"/>
          </a:p>
          <a:p>
            <a:endParaRPr lang="en-GB" dirty="0" smtClean="0"/>
          </a:p>
          <a:p>
            <a:endParaRPr lang="en-GB" dirty="0"/>
          </a:p>
          <a:p>
            <a:endParaRPr lang="en-GB" dirty="0" smtClean="0"/>
          </a:p>
          <a:p>
            <a:endParaRPr lang="en-GB" dirty="0"/>
          </a:p>
          <a:p>
            <a:r>
              <a:rPr lang="en-US" i="1" dirty="0" smtClean="0"/>
              <a:t>a</a:t>
            </a:r>
            <a:r>
              <a:rPr lang="en-US" dirty="0" smtClean="0"/>
              <a:t> can, therefore, provide direct information on the partitioning of assimilates between plant parts </a:t>
            </a:r>
            <a:endParaRPr lang="en-US" dirty="0"/>
          </a:p>
          <a:p>
            <a:endParaRPr lang="en-US" dirty="0"/>
          </a:p>
        </p:txBody>
      </p:sp>
      <p:sp>
        <p:nvSpPr>
          <p:cNvPr id="126980" name="Rectangle 4"/>
          <p:cNvSpPr>
            <a:spLocks noChangeArrowheads="1"/>
          </p:cNvSpPr>
          <p:nvPr/>
        </p:nvSpPr>
        <p:spPr bwMode="auto">
          <a:xfrm>
            <a:off x="1524001" y="3110984"/>
            <a:ext cx="18473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sp>
        <p:nvSpPr>
          <p:cNvPr id="126984" name="Rectangle 8"/>
          <p:cNvSpPr>
            <a:spLocks noChangeArrowheads="1"/>
          </p:cNvSpPr>
          <p:nvPr/>
        </p:nvSpPr>
        <p:spPr bwMode="auto">
          <a:xfrm>
            <a:off x="1524001" y="3058597"/>
            <a:ext cx="18473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graphicFrame>
        <p:nvGraphicFramePr>
          <p:cNvPr id="126983" name="Object 7"/>
          <p:cNvGraphicFramePr>
            <a:graphicFrameLocks noChangeAspect="1"/>
          </p:cNvGraphicFramePr>
          <p:nvPr>
            <p:extLst>
              <p:ext uri="{D42A27DB-BD31-4B8C-83A1-F6EECF244321}">
                <p14:modId xmlns:p14="http://schemas.microsoft.com/office/powerpoint/2010/main" val="1484933068"/>
              </p:ext>
            </p:extLst>
          </p:nvPr>
        </p:nvGraphicFramePr>
        <p:xfrm>
          <a:off x="3791744" y="2593832"/>
          <a:ext cx="2419635" cy="867329"/>
        </p:xfrm>
        <a:graphic>
          <a:graphicData uri="http://schemas.openxmlformats.org/presentationml/2006/ole">
            <mc:AlternateContent xmlns:mc="http://schemas.openxmlformats.org/markup-compatibility/2006">
              <mc:Choice xmlns:v="urn:schemas-microsoft-com:vml" Requires="v">
                <p:oleObj spid="_x0000_s32814" name="Equation" r:id="rId4" imgW="1104840" imgH="393480" progId="Equation.3">
                  <p:embed/>
                </p:oleObj>
              </mc:Choice>
              <mc:Fallback>
                <p:oleObj name="Equation" r:id="rId4" imgW="1104840" imgH="393480" progId="Equation.3">
                  <p:embed/>
                  <p:pic>
                    <p:nvPicPr>
                      <p:cNvPr id="126983" name="Object 7"/>
                      <p:cNvPicPr>
                        <a:picLocks noChangeAspect="1" noChangeArrowheads="1"/>
                      </p:cNvPicPr>
                      <p:nvPr/>
                    </p:nvPicPr>
                    <p:blipFill>
                      <a:blip r:embed="rId5"/>
                      <a:srcRect/>
                      <a:stretch>
                        <a:fillRect/>
                      </a:stretch>
                    </p:blipFill>
                    <p:spPr bwMode="auto">
                      <a:xfrm>
                        <a:off x="3791744" y="2593832"/>
                        <a:ext cx="2419635" cy="867329"/>
                      </a:xfrm>
                      <a:prstGeom prst="rect">
                        <a:avLst/>
                      </a:prstGeom>
                      <a:noFill/>
                      <a:extLst/>
                    </p:spPr>
                  </p:pic>
                </p:oleObj>
              </mc:Fallback>
            </mc:AlternateContent>
          </a:graphicData>
        </a:graphic>
      </p:graphicFrame>
      <p:sp>
        <p:nvSpPr>
          <p:cNvPr id="126986" name="Rectangle 10"/>
          <p:cNvSpPr>
            <a:spLocks noChangeArrowheads="1"/>
          </p:cNvSpPr>
          <p:nvPr/>
        </p:nvSpPr>
        <p:spPr bwMode="auto">
          <a:xfrm>
            <a:off x="1524001" y="3058597"/>
            <a:ext cx="18473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graphicFrame>
        <p:nvGraphicFramePr>
          <p:cNvPr id="126985" name="Object 9"/>
          <p:cNvGraphicFramePr>
            <a:graphicFrameLocks noChangeAspect="1"/>
          </p:cNvGraphicFramePr>
          <p:nvPr>
            <p:extLst>
              <p:ext uri="{D42A27DB-BD31-4B8C-83A1-F6EECF244321}">
                <p14:modId xmlns:p14="http://schemas.microsoft.com/office/powerpoint/2010/main" val="311979955"/>
              </p:ext>
            </p:extLst>
          </p:nvPr>
        </p:nvGraphicFramePr>
        <p:xfrm>
          <a:off x="3587553" y="3930768"/>
          <a:ext cx="6612904" cy="872471"/>
        </p:xfrm>
        <a:graphic>
          <a:graphicData uri="http://schemas.openxmlformats.org/presentationml/2006/ole">
            <mc:AlternateContent xmlns:mc="http://schemas.openxmlformats.org/markup-compatibility/2006">
              <mc:Choice xmlns:v="urn:schemas-microsoft-com:vml" Requires="v">
                <p:oleObj spid="_x0000_s32815" name="Equation" r:id="rId6" imgW="3009600" imgH="393480" progId="Equation.3">
                  <p:embed/>
                </p:oleObj>
              </mc:Choice>
              <mc:Fallback>
                <p:oleObj name="Equation" r:id="rId6" imgW="3009600" imgH="393480" progId="Equation.3">
                  <p:embed/>
                  <p:pic>
                    <p:nvPicPr>
                      <p:cNvPr id="126985" name="Object 9"/>
                      <p:cNvPicPr>
                        <a:picLocks noChangeAspect="1" noChangeArrowheads="1"/>
                      </p:cNvPicPr>
                      <p:nvPr/>
                    </p:nvPicPr>
                    <p:blipFill>
                      <a:blip r:embed="rId7"/>
                      <a:srcRect/>
                      <a:stretch>
                        <a:fillRect/>
                      </a:stretch>
                    </p:blipFill>
                    <p:spPr bwMode="auto">
                      <a:xfrm>
                        <a:off x="3587553" y="3930768"/>
                        <a:ext cx="6612904" cy="872471"/>
                      </a:xfrm>
                      <a:prstGeom prst="rect">
                        <a:avLst/>
                      </a:prstGeom>
                      <a:noFill/>
                      <a:extLst/>
                    </p:spPr>
                  </p:pic>
                </p:oleObj>
              </mc:Fallback>
            </mc:AlternateContent>
          </a:graphicData>
        </a:graphic>
      </p:graphicFrame>
    </p:spTree>
    <p:extLst>
      <p:ext uri="{BB962C8B-B14F-4D97-AF65-F5344CB8AC3E}">
        <p14:creationId xmlns:p14="http://schemas.microsoft.com/office/powerpoint/2010/main" val="32618485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Effect transition="in" filter="wipe(left)">
                                      <p:cBhvr>
                                        <p:cTn id="7" dur="500"/>
                                        <p:tgtEl>
                                          <p:spTgt spid="1269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6983"/>
                                        </p:tgtEl>
                                        <p:attrNameLst>
                                          <p:attrName>style.visibility</p:attrName>
                                        </p:attrNameLst>
                                      </p:cBhvr>
                                      <p:to>
                                        <p:strVal val="visible"/>
                                      </p:to>
                                    </p:set>
                                    <p:animEffect transition="in" filter="dissolve">
                                      <p:cBhvr>
                                        <p:cTn id="12" dur="500"/>
                                        <p:tgtEl>
                                          <p:spTgt spid="12698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6985"/>
                                        </p:tgtEl>
                                        <p:attrNameLst>
                                          <p:attrName>style.visibility</p:attrName>
                                        </p:attrNameLst>
                                      </p:cBhvr>
                                      <p:to>
                                        <p:strVal val="visible"/>
                                      </p:to>
                                    </p:set>
                                    <p:animEffect transition="in" filter="dissolve">
                                      <p:cBhvr>
                                        <p:cTn id="17" dur="500"/>
                                        <p:tgtEl>
                                          <p:spTgt spid="12698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6979">
                                            <p:txEl>
                                              <p:pRg st="6" end="6"/>
                                            </p:txEl>
                                          </p:spTgt>
                                        </p:tgtEl>
                                        <p:attrNameLst>
                                          <p:attrName>style.visibility</p:attrName>
                                        </p:attrNameLst>
                                      </p:cBhvr>
                                      <p:to>
                                        <p:strVal val="visible"/>
                                      </p:to>
                                    </p:set>
                                    <p:animEffect transition="in" filter="wipe(left)">
                                      <p:cBhvr>
                                        <p:cTn id="22" dur="500"/>
                                        <p:tgtEl>
                                          <p:spTgt spid="1269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pt-PT" dirty="0" smtClean="0"/>
              <a:t>Allometric relationships </a:t>
            </a:r>
            <a:endParaRPr lang="en-US" dirty="0"/>
          </a:p>
        </p:txBody>
      </p:sp>
      <p:sp>
        <p:nvSpPr>
          <p:cNvPr id="126979" name="Rectangle 3"/>
          <p:cNvSpPr>
            <a:spLocks noGrp="1" noChangeArrowheads="1"/>
          </p:cNvSpPr>
          <p:nvPr>
            <p:ph type="body" idx="1"/>
          </p:nvPr>
        </p:nvSpPr>
        <p:spPr>
          <a:xfrm>
            <a:off x="431371" y="1196753"/>
            <a:ext cx="11328000" cy="5328591"/>
          </a:xfrm>
        </p:spPr>
        <p:txBody>
          <a:bodyPr>
            <a:normAutofit lnSpcReduction="10000"/>
          </a:bodyPr>
          <a:lstStyle/>
          <a:p>
            <a:r>
              <a:rPr lang="pt-PT" dirty="0" smtClean="0"/>
              <a:t>The multiple allometric relationship is established between one variable and other variables (more than one):</a:t>
            </a:r>
            <a:endParaRPr lang="en-GB" dirty="0" smtClean="0"/>
          </a:p>
          <a:p>
            <a:pPr marL="0" indent="0">
              <a:buNone/>
            </a:pPr>
            <a:r>
              <a:rPr lang="en-GB" dirty="0" smtClean="0"/>
              <a:t>	</a:t>
            </a:r>
            <a:endParaRPr lang="pt-PT" dirty="0" smtClean="0"/>
          </a:p>
          <a:p>
            <a:endParaRPr lang="pt-PT" sz="800" dirty="0" smtClean="0"/>
          </a:p>
          <a:p>
            <a:r>
              <a:rPr lang="pt-PT" dirty="0" smtClean="0"/>
              <a:t>Allometric relationships can also be established between stand </a:t>
            </a:r>
            <a:r>
              <a:rPr lang="pt-PT" dirty="0" err="1" smtClean="0"/>
              <a:t>variables</a:t>
            </a:r>
            <a:endParaRPr lang="pt-PT" dirty="0" smtClean="0"/>
          </a:p>
          <a:p>
            <a:endParaRPr lang="pt-PT" sz="800" dirty="0" smtClean="0"/>
          </a:p>
          <a:p>
            <a:r>
              <a:rPr lang="pt-PT" dirty="0" err="1"/>
              <a:t>The</a:t>
            </a:r>
            <a:r>
              <a:rPr lang="pt-PT" dirty="0"/>
              <a:t> </a:t>
            </a:r>
            <a:r>
              <a:rPr lang="pt-PT" dirty="0" err="1"/>
              <a:t>existence</a:t>
            </a:r>
            <a:r>
              <a:rPr lang="pt-PT" dirty="0"/>
              <a:t> </a:t>
            </a:r>
            <a:r>
              <a:rPr lang="pt-PT" dirty="0" err="1"/>
              <a:t>of</a:t>
            </a:r>
            <a:r>
              <a:rPr lang="pt-PT" dirty="0"/>
              <a:t> </a:t>
            </a:r>
            <a:r>
              <a:rPr lang="pt-PT" dirty="0" err="1"/>
              <a:t>allometric</a:t>
            </a:r>
            <a:r>
              <a:rPr lang="pt-PT" dirty="0"/>
              <a:t> </a:t>
            </a:r>
            <a:r>
              <a:rPr lang="pt-PT" dirty="0" err="1"/>
              <a:t>relationships</a:t>
            </a:r>
            <a:r>
              <a:rPr lang="pt-PT" dirty="0"/>
              <a:t> </a:t>
            </a:r>
            <a:r>
              <a:rPr lang="pt-PT" dirty="0" err="1"/>
              <a:t>between</a:t>
            </a:r>
            <a:r>
              <a:rPr lang="pt-PT" dirty="0"/>
              <a:t> </a:t>
            </a:r>
            <a:r>
              <a:rPr lang="pt-PT" dirty="0" err="1"/>
              <a:t>tree</a:t>
            </a:r>
            <a:r>
              <a:rPr lang="pt-PT" dirty="0"/>
              <a:t> </a:t>
            </a:r>
            <a:r>
              <a:rPr lang="pt-PT" dirty="0" err="1"/>
              <a:t>variables</a:t>
            </a:r>
            <a:r>
              <a:rPr lang="pt-PT" dirty="0"/>
              <a:t> (</a:t>
            </a:r>
            <a:r>
              <a:rPr lang="pt-PT" dirty="0" err="1"/>
              <a:t>or</a:t>
            </a:r>
            <a:r>
              <a:rPr lang="pt-PT" dirty="0"/>
              <a:t> </a:t>
            </a:r>
            <a:r>
              <a:rPr lang="pt-PT" dirty="0" smtClean="0"/>
              <a:t>stand </a:t>
            </a:r>
            <a:r>
              <a:rPr lang="pt-PT" dirty="0" err="1"/>
              <a:t>variables</a:t>
            </a:r>
            <a:r>
              <a:rPr lang="pt-PT" dirty="0"/>
              <a:t>) </a:t>
            </a:r>
            <a:r>
              <a:rPr lang="pt-PT" dirty="0" err="1"/>
              <a:t>is</a:t>
            </a:r>
            <a:r>
              <a:rPr lang="pt-PT" dirty="0"/>
              <a:t> </a:t>
            </a:r>
            <a:r>
              <a:rPr lang="pt-PT" dirty="0" err="1"/>
              <a:t>very</a:t>
            </a:r>
            <a:r>
              <a:rPr lang="pt-PT" dirty="0"/>
              <a:t> </a:t>
            </a:r>
            <a:r>
              <a:rPr lang="pt-PT" dirty="0" err="1"/>
              <a:t>important</a:t>
            </a:r>
            <a:r>
              <a:rPr lang="pt-PT" dirty="0"/>
              <a:t> for </a:t>
            </a:r>
            <a:r>
              <a:rPr lang="pt-PT" dirty="0" err="1"/>
              <a:t>growth</a:t>
            </a:r>
            <a:r>
              <a:rPr lang="pt-PT" dirty="0"/>
              <a:t> </a:t>
            </a:r>
            <a:r>
              <a:rPr lang="pt-PT" dirty="0" err="1"/>
              <a:t>and</a:t>
            </a:r>
            <a:r>
              <a:rPr lang="pt-PT" dirty="0"/>
              <a:t> yield </a:t>
            </a:r>
            <a:r>
              <a:rPr lang="pt-PT" dirty="0" err="1"/>
              <a:t>modelling</a:t>
            </a:r>
            <a:r>
              <a:rPr lang="pt-PT" dirty="0"/>
              <a:t> </a:t>
            </a:r>
            <a:r>
              <a:rPr lang="pt-PT" dirty="0" err="1"/>
              <a:t>of</a:t>
            </a:r>
            <a:r>
              <a:rPr lang="pt-PT" dirty="0"/>
              <a:t> </a:t>
            </a:r>
            <a:r>
              <a:rPr lang="pt-PT" dirty="0" err="1"/>
              <a:t>trees</a:t>
            </a:r>
            <a:r>
              <a:rPr lang="pt-PT" dirty="0"/>
              <a:t> </a:t>
            </a:r>
            <a:r>
              <a:rPr lang="pt-PT" dirty="0" err="1"/>
              <a:t>and</a:t>
            </a:r>
            <a:r>
              <a:rPr lang="pt-PT" dirty="0"/>
              <a:t> </a:t>
            </a:r>
            <a:r>
              <a:rPr lang="pt-PT" dirty="0" smtClean="0"/>
              <a:t>stands</a:t>
            </a:r>
          </a:p>
          <a:p>
            <a:endParaRPr lang="pt-PT" sz="800" dirty="0"/>
          </a:p>
          <a:p>
            <a:r>
              <a:rPr lang="pt-PT" dirty="0" err="1"/>
              <a:t>It</a:t>
            </a:r>
            <a:r>
              <a:rPr lang="pt-PT" dirty="0"/>
              <a:t> </a:t>
            </a:r>
            <a:r>
              <a:rPr lang="pt-PT" dirty="0" err="1"/>
              <a:t>is</a:t>
            </a:r>
            <a:r>
              <a:rPr lang="pt-PT" dirty="0"/>
              <a:t> </a:t>
            </a:r>
            <a:r>
              <a:rPr lang="pt-PT" dirty="0" err="1"/>
              <a:t>one</a:t>
            </a:r>
            <a:r>
              <a:rPr lang="pt-PT" dirty="0"/>
              <a:t> </a:t>
            </a:r>
            <a:r>
              <a:rPr lang="pt-PT" dirty="0" err="1"/>
              <a:t>of</a:t>
            </a:r>
            <a:r>
              <a:rPr lang="pt-PT" dirty="0"/>
              <a:t> </a:t>
            </a:r>
            <a:r>
              <a:rPr lang="pt-PT" dirty="0" err="1"/>
              <a:t>the</a:t>
            </a:r>
            <a:r>
              <a:rPr lang="pt-PT" dirty="0"/>
              <a:t> </a:t>
            </a:r>
            <a:r>
              <a:rPr lang="pt-PT" dirty="0" err="1"/>
              <a:t>biologic</a:t>
            </a:r>
            <a:r>
              <a:rPr lang="pt-PT" dirty="0"/>
              <a:t> </a:t>
            </a:r>
            <a:r>
              <a:rPr lang="pt-PT" dirty="0" err="1"/>
              <a:t>hypothesis</a:t>
            </a:r>
            <a:r>
              <a:rPr lang="pt-PT" dirty="0"/>
              <a:t> </a:t>
            </a:r>
            <a:r>
              <a:rPr lang="pt-PT" dirty="0" err="1"/>
              <a:t>that</a:t>
            </a:r>
            <a:r>
              <a:rPr lang="pt-PT" dirty="0"/>
              <a:t> can </a:t>
            </a:r>
            <a:r>
              <a:rPr lang="pt-PT" dirty="0" err="1"/>
              <a:t>be</a:t>
            </a:r>
            <a:r>
              <a:rPr lang="pt-PT" dirty="0"/>
              <a:t> </a:t>
            </a:r>
            <a:r>
              <a:rPr lang="pt-PT" dirty="0" err="1"/>
              <a:t>used</a:t>
            </a:r>
            <a:r>
              <a:rPr lang="pt-PT" dirty="0"/>
              <a:t> in </a:t>
            </a:r>
            <a:r>
              <a:rPr lang="pt-PT" dirty="0" err="1"/>
              <a:t>the</a:t>
            </a:r>
            <a:r>
              <a:rPr lang="pt-PT" dirty="0"/>
              <a:t> </a:t>
            </a:r>
            <a:r>
              <a:rPr lang="pt-PT" dirty="0" err="1"/>
              <a:t>formulation</a:t>
            </a:r>
            <a:r>
              <a:rPr lang="pt-PT" dirty="0"/>
              <a:t> </a:t>
            </a:r>
            <a:r>
              <a:rPr lang="pt-PT" dirty="0" err="1"/>
              <a:t>of</a:t>
            </a:r>
            <a:r>
              <a:rPr lang="pt-PT" dirty="0"/>
              <a:t> </a:t>
            </a:r>
            <a:r>
              <a:rPr lang="pt-PT" dirty="0" err="1"/>
              <a:t>models</a:t>
            </a:r>
            <a:endParaRPr lang="en-US" dirty="0"/>
          </a:p>
        </p:txBody>
      </p:sp>
      <p:sp>
        <p:nvSpPr>
          <p:cNvPr id="126980" name="Rectangle 4"/>
          <p:cNvSpPr>
            <a:spLocks noChangeArrowheads="1"/>
          </p:cNvSpPr>
          <p:nvPr/>
        </p:nvSpPr>
        <p:spPr bwMode="auto">
          <a:xfrm>
            <a:off x="1524001" y="3110984"/>
            <a:ext cx="18473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sp>
        <p:nvSpPr>
          <p:cNvPr id="126984" name="Rectangle 8"/>
          <p:cNvSpPr>
            <a:spLocks noChangeArrowheads="1"/>
          </p:cNvSpPr>
          <p:nvPr/>
        </p:nvSpPr>
        <p:spPr bwMode="auto">
          <a:xfrm>
            <a:off x="1524001" y="3058597"/>
            <a:ext cx="18473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sp>
        <p:nvSpPr>
          <p:cNvPr id="126986" name="Rectangle 10"/>
          <p:cNvSpPr>
            <a:spLocks noChangeArrowheads="1"/>
          </p:cNvSpPr>
          <p:nvPr/>
        </p:nvSpPr>
        <p:spPr bwMode="auto">
          <a:xfrm>
            <a:off x="1524001" y="3058597"/>
            <a:ext cx="18473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graphicFrame>
        <p:nvGraphicFramePr>
          <p:cNvPr id="2" name="Object 1"/>
          <p:cNvGraphicFramePr>
            <a:graphicFrameLocks noChangeAspect="1"/>
          </p:cNvGraphicFramePr>
          <p:nvPr>
            <p:extLst/>
          </p:nvPr>
        </p:nvGraphicFramePr>
        <p:xfrm>
          <a:off x="6600056" y="2060848"/>
          <a:ext cx="2088232" cy="727472"/>
        </p:xfrm>
        <a:graphic>
          <a:graphicData uri="http://schemas.openxmlformats.org/presentationml/2006/ole">
            <mc:AlternateContent xmlns:mc="http://schemas.openxmlformats.org/markup-compatibility/2006">
              <mc:Choice xmlns:v="urn:schemas-microsoft-com:vml" Requires="v">
                <p:oleObj spid="_x0000_s35862" name="Equation" r:id="rId4" imgW="838080" imgH="291960" progId="Equation.3">
                  <p:embed/>
                </p:oleObj>
              </mc:Choice>
              <mc:Fallback>
                <p:oleObj name="Equation" r:id="rId4" imgW="838080" imgH="291960" progId="Equation.3">
                  <p:embed/>
                  <p:pic>
                    <p:nvPicPr>
                      <p:cNvPr id="2" name="Object 1"/>
                      <p:cNvPicPr/>
                      <p:nvPr/>
                    </p:nvPicPr>
                    <p:blipFill>
                      <a:blip r:embed="rId5"/>
                      <a:stretch>
                        <a:fillRect/>
                      </a:stretch>
                    </p:blipFill>
                    <p:spPr>
                      <a:xfrm>
                        <a:off x="6600056" y="2060848"/>
                        <a:ext cx="2088232" cy="727472"/>
                      </a:xfrm>
                      <a:prstGeom prst="rect">
                        <a:avLst/>
                      </a:prstGeom>
                    </p:spPr>
                  </p:pic>
                </p:oleObj>
              </mc:Fallback>
            </mc:AlternateContent>
          </a:graphicData>
        </a:graphic>
      </p:graphicFrame>
    </p:spTree>
    <p:extLst>
      <p:ext uri="{BB962C8B-B14F-4D97-AF65-F5344CB8AC3E}">
        <p14:creationId xmlns:p14="http://schemas.microsoft.com/office/powerpoint/2010/main" val="91237479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Effect transition="in" filter="wipe(left)">
                                      <p:cBhvr>
                                        <p:cTn id="7" dur="500"/>
                                        <p:tgtEl>
                                          <p:spTgt spid="1269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6979">
                                            <p:txEl>
                                              <p:pRg st="3" end="3"/>
                                            </p:txEl>
                                          </p:spTgt>
                                        </p:tgtEl>
                                        <p:attrNameLst>
                                          <p:attrName>style.visibility</p:attrName>
                                        </p:attrNameLst>
                                      </p:cBhvr>
                                      <p:to>
                                        <p:strVal val="visible"/>
                                      </p:to>
                                    </p:set>
                                    <p:animEffect transition="in" filter="wipe(left)">
                                      <p:cBhvr>
                                        <p:cTn id="16" dur="500"/>
                                        <p:tgtEl>
                                          <p:spTgt spid="12697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697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69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pt-PT" dirty="0" smtClean="0"/>
              <a:t>Allometric relationships </a:t>
            </a:r>
            <a:endParaRPr lang="en-US" dirty="0"/>
          </a:p>
        </p:txBody>
      </p:sp>
      <p:sp>
        <p:nvSpPr>
          <p:cNvPr id="126979" name="Rectangle 3"/>
          <p:cNvSpPr>
            <a:spLocks noGrp="1" noChangeArrowheads="1"/>
          </p:cNvSpPr>
          <p:nvPr>
            <p:ph type="body" idx="1"/>
          </p:nvPr>
        </p:nvSpPr>
        <p:spPr>
          <a:xfrm>
            <a:off x="431371" y="1196753"/>
            <a:ext cx="11328000" cy="5328591"/>
          </a:xfrm>
        </p:spPr>
        <p:txBody>
          <a:bodyPr>
            <a:normAutofit lnSpcReduction="10000"/>
          </a:bodyPr>
          <a:lstStyle/>
          <a:p>
            <a:r>
              <a:rPr lang="pt-PT" dirty="0" smtClean="0"/>
              <a:t>The multiple allometric relationship is established between one variable and other variables (more than one):</a:t>
            </a:r>
            <a:endParaRPr lang="en-GB" dirty="0" smtClean="0"/>
          </a:p>
          <a:p>
            <a:pPr marL="0" indent="0">
              <a:buNone/>
            </a:pPr>
            <a:r>
              <a:rPr lang="en-GB" dirty="0" smtClean="0"/>
              <a:t>	</a:t>
            </a:r>
            <a:endParaRPr lang="pt-PT" dirty="0" smtClean="0"/>
          </a:p>
          <a:p>
            <a:endParaRPr lang="pt-PT" sz="800" dirty="0" smtClean="0"/>
          </a:p>
          <a:p>
            <a:r>
              <a:rPr lang="pt-PT" dirty="0" smtClean="0"/>
              <a:t>Allometric relationships can also be established between stand </a:t>
            </a:r>
            <a:r>
              <a:rPr lang="pt-PT" dirty="0" err="1" smtClean="0"/>
              <a:t>variables</a:t>
            </a:r>
            <a:endParaRPr lang="pt-PT" dirty="0" smtClean="0"/>
          </a:p>
          <a:p>
            <a:endParaRPr lang="pt-PT" sz="800" dirty="0" smtClean="0"/>
          </a:p>
          <a:p>
            <a:r>
              <a:rPr lang="pt-PT" dirty="0" err="1"/>
              <a:t>The</a:t>
            </a:r>
            <a:r>
              <a:rPr lang="pt-PT" dirty="0"/>
              <a:t> </a:t>
            </a:r>
            <a:r>
              <a:rPr lang="pt-PT" dirty="0" err="1"/>
              <a:t>existence</a:t>
            </a:r>
            <a:r>
              <a:rPr lang="pt-PT" dirty="0"/>
              <a:t> </a:t>
            </a:r>
            <a:r>
              <a:rPr lang="pt-PT" dirty="0" err="1"/>
              <a:t>of</a:t>
            </a:r>
            <a:r>
              <a:rPr lang="pt-PT" dirty="0"/>
              <a:t> </a:t>
            </a:r>
            <a:r>
              <a:rPr lang="pt-PT" dirty="0" err="1"/>
              <a:t>allometric</a:t>
            </a:r>
            <a:r>
              <a:rPr lang="pt-PT" dirty="0"/>
              <a:t> </a:t>
            </a:r>
            <a:r>
              <a:rPr lang="pt-PT" dirty="0" err="1"/>
              <a:t>relationships</a:t>
            </a:r>
            <a:r>
              <a:rPr lang="pt-PT" dirty="0"/>
              <a:t> </a:t>
            </a:r>
            <a:r>
              <a:rPr lang="pt-PT" dirty="0" err="1"/>
              <a:t>between</a:t>
            </a:r>
            <a:r>
              <a:rPr lang="pt-PT" dirty="0"/>
              <a:t> </a:t>
            </a:r>
            <a:r>
              <a:rPr lang="pt-PT" dirty="0" err="1"/>
              <a:t>tree</a:t>
            </a:r>
            <a:r>
              <a:rPr lang="pt-PT" dirty="0"/>
              <a:t> </a:t>
            </a:r>
            <a:r>
              <a:rPr lang="pt-PT" dirty="0" err="1"/>
              <a:t>variables</a:t>
            </a:r>
            <a:r>
              <a:rPr lang="pt-PT" dirty="0"/>
              <a:t> (</a:t>
            </a:r>
            <a:r>
              <a:rPr lang="pt-PT" dirty="0" err="1"/>
              <a:t>or</a:t>
            </a:r>
            <a:r>
              <a:rPr lang="pt-PT" dirty="0"/>
              <a:t> </a:t>
            </a:r>
            <a:r>
              <a:rPr lang="pt-PT" dirty="0" smtClean="0"/>
              <a:t>stand </a:t>
            </a:r>
            <a:r>
              <a:rPr lang="pt-PT" dirty="0" err="1"/>
              <a:t>variables</a:t>
            </a:r>
            <a:r>
              <a:rPr lang="pt-PT" dirty="0"/>
              <a:t>) </a:t>
            </a:r>
            <a:r>
              <a:rPr lang="pt-PT" dirty="0" err="1"/>
              <a:t>is</a:t>
            </a:r>
            <a:r>
              <a:rPr lang="pt-PT" dirty="0"/>
              <a:t> </a:t>
            </a:r>
            <a:r>
              <a:rPr lang="pt-PT" dirty="0" err="1"/>
              <a:t>very</a:t>
            </a:r>
            <a:r>
              <a:rPr lang="pt-PT" dirty="0"/>
              <a:t> </a:t>
            </a:r>
            <a:r>
              <a:rPr lang="pt-PT" dirty="0" err="1"/>
              <a:t>important</a:t>
            </a:r>
            <a:r>
              <a:rPr lang="pt-PT" dirty="0"/>
              <a:t> for </a:t>
            </a:r>
            <a:r>
              <a:rPr lang="pt-PT" dirty="0" err="1"/>
              <a:t>growth</a:t>
            </a:r>
            <a:r>
              <a:rPr lang="pt-PT" dirty="0"/>
              <a:t> </a:t>
            </a:r>
            <a:r>
              <a:rPr lang="pt-PT" dirty="0" err="1"/>
              <a:t>and</a:t>
            </a:r>
            <a:r>
              <a:rPr lang="pt-PT" dirty="0"/>
              <a:t> yield </a:t>
            </a:r>
            <a:r>
              <a:rPr lang="pt-PT" dirty="0" err="1"/>
              <a:t>modelling</a:t>
            </a:r>
            <a:r>
              <a:rPr lang="pt-PT" dirty="0"/>
              <a:t> </a:t>
            </a:r>
            <a:r>
              <a:rPr lang="pt-PT" dirty="0" err="1"/>
              <a:t>of</a:t>
            </a:r>
            <a:r>
              <a:rPr lang="pt-PT" dirty="0"/>
              <a:t> </a:t>
            </a:r>
            <a:r>
              <a:rPr lang="pt-PT" dirty="0" err="1"/>
              <a:t>trees</a:t>
            </a:r>
            <a:r>
              <a:rPr lang="pt-PT" dirty="0"/>
              <a:t> </a:t>
            </a:r>
            <a:r>
              <a:rPr lang="pt-PT" dirty="0" err="1"/>
              <a:t>and</a:t>
            </a:r>
            <a:r>
              <a:rPr lang="pt-PT" dirty="0"/>
              <a:t> </a:t>
            </a:r>
            <a:r>
              <a:rPr lang="pt-PT" dirty="0" smtClean="0"/>
              <a:t>stands</a:t>
            </a:r>
          </a:p>
          <a:p>
            <a:endParaRPr lang="pt-PT" sz="800" dirty="0"/>
          </a:p>
          <a:p>
            <a:r>
              <a:rPr lang="pt-PT" dirty="0" err="1"/>
              <a:t>It</a:t>
            </a:r>
            <a:r>
              <a:rPr lang="pt-PT" dirty="0"/>
              <a:t> </a:t>
            </a:r>
            <a:r>
              <a:rPr lang="pt-PT" dirty="0" err="1"/>
              <a:t>is</a:t>
            </a:r>
            <a:r>
              <a:rPr lang="pt-PT" dirty="0"/>
              <a:t> </a:t>
            </a:r>
            <a:r>
              <a:rPr lang="pt-PT" dirty="0" err="1"/>
              <a:t>one</a:t>
            </a:r>
            <a:r>
              <a:rPr lang="pt-PT" dirty="0"/>
              <a:t> </a:t>
            </a:r>
            <a:r>
              <a:rPr lang="pt-PT" dirty="0" err="1"/>
              <a:t>of</a:t>
            </a:r>
            <a:r>
              <a:rPr lang="pt-PT" dirty="0"/>
              <a:t> </a:t>
            </a:r>
            <a:r>
              <a:rPr lang="pt-PT" dirty="0" err="1"/>
              <a:t>the</a:t>
            </a:r>
            <a:r>
              <a:rPr lang="pt-PT" dirty="0"/>
              <a:t> </a:t>
            </a:r>
            <a:r>
              <a:rPr lang="pt-PT" dirty="0" err="1"/>
              <a:t>biologic</a:t>
            </a:r>
            <a:r>
              <a:rPr lang="pt-PT" dirty="0"/>
              <a:t> </a:t>
            </a:r>
            <a:r>
              <a:rPr lang="pt-PT" dirty="0" err="1"/>
              <a:t>hypothesis</a:t>
            </a:r>
            <a:r>
              <a:rPr lang="pt-PT" dirty="0"/>
              <a:t> </a:t>
            </a:r>
            <a:r>
              <a:rPr lang="pt-PT" dirty="0" err="1"/>
              <a:t>that</a:t>
            </a:r>
            <a:r>
              <a:rPr lang="pt-PT" dirty="0"/>
              <a:t> can </a:t>
            </a:r>
            <a:r>
              <a:rPr lang="pt-PT" dirty="0" err="1"/>
              <a:t>be</a:t>
            </a:r>
            <a:r>
              <a:rPr lang="pt-PT" dirty="0"/>
              <a:t> </a:t>
            </a:r>
            <a:r>
              <a:rPr lang="pt-PT" dirty="0" err="1"/>
              <a:t>used</a:t>
            </a:r>
            <a:r>
              <a:rPr lang="pt-PT" dirty="0"/>
              <a:t> in </a:t>
            </a:r>
            <a:r>
              <a:rPr lang="pt-PT" dirty="0" err="1"/>
              <a:t>the</a:t>
            </a:r>
            <a:r>
              <a:rPr lang="pt-PT" dirty="0"/>
              <a:t> </a:t>
            </a:r>
            <a:r>
              <a:rPr lang="pt-PT" dirty="0" err="1"/>
              <a:t>formulation</a:t>
            </a:r>
            <a:r>
              <a:rPr lang="pt-PT" dirty="0"/>
              <a:t> </a:t>
            </a:r>
            <a:r>
              <a:rPr lang="pt-PT" dirty="0" err="1"/>
              <a:t>of</a:t>
            </a:r>
            <a:r>
              <a:rPr lang="pt-PT" dirty="0"/>
              <a:t> </a:t>
            </a:r>
            <a:r>
              <a:rPr lang="pt-PT" dirty="0" err="1"/>
              <a:t>models</a:t>
            </a:r>
            <a:endParaRPr lang="en-US" dirty="0"/>
          </a:p>
        </p:txBody>
      </p:sp>
      <p:sp>
        <p:nvSpPr>
          <p:cNvPr id="126980" name="Rectangle 4"/>
          <p:cNvSpPr>
            <a:spLocks noChangeArrowheads="1"/>
          </p:cNvSpPr>
          <p:nvPr/>
        </p:nvSpPr>
        <p:spPr bwMode="auto">
          <a:xfrm>
            <a:off x="1524001" y="3110984"/>
            <a:ext cx="18473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sp>
        <p:nvSpPr>
          <p:cNvPr id="126984" name="Rectangle 8"/>
          <p:cNvSpPr>
            <a:spLocks noChangeArrowheads="1"/>
          </p:cNvSpPr>
          <p:nvPr/>
        </p:nvSpPr>
        <p:spPr bwMode="auto">
          <a:xfrm>
            <a:off x="1524001" y="3058597"/>
            <a:ext cx="18473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sp>
        <p:nvSpPr>
          <p:cNvPr id="126986" name="Rectangle 10"/>
          <p:cNvSpPr>
            <a:spLocks noChangeArrowheads="1"/>
          </p:cNvSpPr>
          <p:nvPr/>
        </p:nvSpPr>
        <p:spPr bwMode="auto">
          <a:xfrm>
            <a:off x="1524001" y="3058597"/>
            <a:ext cx="18473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spAutoFit/>
          </a:bodyPr>
          <a:lstStyle/>
          <a:p>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1618782604"/>
              </p:ext>
            </p:extLst>
          </p:nvPr>
        </p:nvGraphicFramePr>
        <p:xfrm>
          <a:off x="6600056" y="2060848"/>
          <a:ext cx="2088232" cy="727472"/>
        </p:xfrm>
        <a:graphic>
          <a:graphicData uri="http://schemas.openxmlformats.org/presentationml/2006/ole">
            <mc:AlternateContent xmlns:mc="http://schemas.openxmlformats.org/markup-compatibility/2006">
              <mc:Choice xmlns:v="urn:schemas-microsoft-com:vml" Requires="v">
                <p:oleObj spid="_x0000_s33818" name="Equation" r:id="rId4" imgW="838080" imgH="291960" progId="Equation.3">
                  <p:embed/>
                </p:oleObj>
              </mc:Choice>
              <mc:Fallback>
                <p:oleObj name="Equation" r:id="rId4" imgW="838080" imgH="291960" progId="Equation.3">
                  <p:embed/>
                  <p:pic>
                    <p:nvPicPr>
                      <p:cNvPr id="2" name="Object 1"/>
                      <p:cNvPicPr/>
                      <p:nvPr/>
                    </p:nvPicPr>
                    <p:blipFill>
                      <a:blip r:embed="rId5"/>
                      <a:stretch>
                        <a:fillRect/>
                      </a:stretch>
                    </p:blipFill>
                    <p:spPr>
                      <a:xfrm>
                        <a:off x="6600056" y="2060848"/>
                        <a:ext cx="2088232" cy="727472"/>
                      </a:xfrm>
                      <a:prstGeom prst="rect">
                        <a:avLst/>
                      </a:prstGeom>
                    </p:spPr>
                  </p:pic>
                </p:oleObj>
              </mc:Fallback>
            </mc:AlternateContent>
          </a:graphicData>
        </a:graphic>
      </p:graphicFrame>
      <p:pic>
        <p:nvPicPr>
          <p:cNvPr id="8" name="Picture 7"/>
          <p:cNvPicPr>
            <a:picLocks noChangeAspect="1"/>
          </p:cNvPicPr>
          <p:nvPr/>
        </p:nvPicPr>
        <p:blipFill>
          <a:blip r:embed="rId6"/>
          <a:stretch>
            <a:fillRect/>
          </a:stretch>
        </p:blipFill>
        <p:spPr>
          <a:xfrm>
            <a:off x="4668649" y="2636912"/>
            <a:ext cx="7234700" cy="5688632"/>
          </a:xfrm>
          <a:prstGeom prst="rect">
            <a:avLst/>
          </a:prstGeom>
          <a:solidFill>
            <a:schemeClr val="bg1"/>
          </a:solidFill>
        </p:spPr>
      </p:pic>
    </p:spTree>
    <p:extLst>
      <p:ext uri="{BB962C8B-B14F-4D97-AF65-F5344CB8AC3E}">
        <p14:creationId xmlns:p14="http://schemas.microsoft.com/office/powerpoint/2010/main" val="1083016296"/>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11585</TotalTime>
  <Words>4175</Words>
  <Application>Microsoft Office PowerPoint</Application>
  <PresentationFormat>Widescreen</PresentationFormat>
  <Paragraphs>571</Paragraphs>
  <Slides>64</Slides>
  <Notes>16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5" baseType="lpstr">
      <vt:lpstr>Arial</vt:lpstr>
      <vt:lpstr>Calibri</vt:lpstr>
      <vt:lpstr>Cambria Math</vt:lpstr>
      <vt:lpstr>Marlett</vt:lpstr>
      <vt:lpstr>Symbol</vt:lpstr>
      <vt:lpstr>Tahoma</vt:lpstr>
      <vt:lpstr>Times New Roman</vt:lpstr>
      <vt:lpstr>Trebuchet MS</vt:lpstr>
      <vt:lpstr>Wingdings</vt:lpstr>
      <vt:lpstr>Custom Design</vt:lpstr>
      <vt:lpstr>Equation</vt:lpstr>
      <vt:lpstr>Allometric equations                         and                                                     Growth Functions</vt:lpstr>
      <vt:lpstr>Outline</vt:lpstr>
      <vt:lpstr>Tree growth</vt:lpstr>
      <vt:lpstr>Shape of the growth curves</vt:lpstr>
      <vt:lpstr>Allometric relationships/equations </vt:lpstr>
      <vt:lpstr>Allometric relationships </vt:lpstr>
      <vt:lpstr>Allometric relationships </vt:lpstr>
      <vt:lpstr>Allometric relationships </vt:lpstr>
      <vt:lpstr>Allometric relationships </vt:lpstr>
      <vt:lpstr>Allometric relationships </vt:lpstr>
      <vt:lpstr>Growth functions </vt:lpstr>
      <vt:lpstr>Growth and Yield relationships</vt:lpstr>
      <vt:lpstr>Growth functions</vt:lpstr>
      <vt:lpstr>Growth functions</vt:lpstr>
      <vt:lpstr>Growth functions</vt:lpstr>
      <vt:lpstr>Theoretical growth functions</vt:lpstr>
      <vt:lpstr>Theoretical growth functions</vt:lpstr>
      <vt:lpstr>Lundqvist-Korf type functions</vt:lpstr>
      <vt:lpstr>Lundqvist-Korf type functions</vt:lpstr>
      <vt:lpstr>PowerPoint Presentation</vt:lpstr>
      <vt:lpstr>PowerPoint Presentation</vt:lpstr>
      <vt:lpstr>Richards type functions</vt:lpstr>
      <vt:lpstr>Richards type functions</vt:lpstr>
      <vt:lpstr>PowerPoint Presentation</vt:lpstr>
      <vt:lpstr>PowerPoint Presentation</vt:lpstr>
      <vt:lpstr>Functions of the Richards type</vt:lpstr>
      <vt:lpstr>Hossfeld IV function</vt:lpstr>
      <vt:lpstr>McDill-Amateis function</vt:lpstr>
      <vt:lpstr>PowerPoint Presentation</vt:lpstr>
      <vt:lpstr>PowerPoint Presentation</vt:lpstr>
      <vt:lpstr>Growth functions</vt:lpstr>
      <vt:lpstr>PowerPoint Presentation</vt:lpstr>
      <vt:lpstr>Simultaneous modeling of several individuals (Families of growth functions)</vt:lpstr>
      <vt:lpstr>Families of growth functions</vt:lpstr>
      <vt:lpstr>Growth functions</vt:lpstr>
      <vt:lpstr>But how to model the growth of a series of plots? This is our objective when developing FG&amp;Y models…</vt:lpstr>
      <vt:lpstr>But how to model the growth of several plots?</vt:lpstr>
      <vt:lpstr>But how to model the growth of several plots?</vt:lpstr>
      <vt:lpstr>But how to model the growth of several plots?</vt:lpstr>
      <vt:lpstr>But how to model the growth of several plots?</vt:lpstr>
      <vt:lpstr>But how to model the growth of several plots?</vt:lpstr>
      <vt:lpstr>But how to model the growth of several plots?</vt:lpstr>
      <vt:lpstr>Anamorphic and polymorphic SICs</vt:lpstr>
      <vt:lpstr>Anamorphic and polymorphic SICs</vt:lpstr>
      <vt:lpstr>But how to model the growth of several plots?</vt:lpstr>
      <vt:lpstr>But how to model the growth of several plots?</vt:lpstr>
      <vt:lpstr>But how to model the growth of several plots?</vt:lpstr>
      <vt:lpstr>But how to model the growth of several plots?</vt:lpstr>
      <vt:lpstr>But how to model the growth of several plots?</vt:lpstr>
      <vt:lpstr>But how to model the growth of several plots?</vt:lpstr>
      <vt:lpstr>But how to model the growth of several plots?</vt:lpstr>
      <vt:lpstr>But how to model the growth of several plots?</vt:lpstr>
      <vt:lpstr>But how to model the growth of several plots?</vt:lpstr>
      <vt:lpstr>But how to model the growth of several plots?</vt:lpstr>
      <vt:lpstr>But how to model the growth of several plots?</vt:lpstr>
      <vt:lpstr>But how to model the growth of several plots?</vt:lpstr>
      <vt:lpstr>But how to model the growth of several plots?</vt:lpstr>
      <vt:lpstr>But how to model the growth of several plots?</vt:lpstr>
      <vt:lpstr>But how to model the growth of several plots?</vt:lpstr>
      <vt:lpstr>But how to model the growth of several plots?</vt:lpstr>
      <vt:lpstr>Using growth functions formulated as difference equations - GADA</vt:lpstr>
      <vt:lpstr>Using growth functions formulated as difference equations - GADA</vt:lpstr>
      <vt:lpstr>Using growth functions formulated as difference equations - GADA</vt:lpstr>
      <vt:lpstr>Using mixed-models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SMB</dc:creator>
  <cp:lastModifiedBy>smb</cp:lastModifiedBy>
  <cp:revision>667</cp:revision>
  <cp:lastPrinted>2017-06-15T21:47:55Z</cp:lastPrinted>
  <dcterms:created xsi:type="dcterms:W3CDTF">2010-02-14T14:45:25Z</dcterms:created>
  <dcterms:modified xsi:type="dcterms:W3CDTF">2020-10-07T14:33:40Z</dcterms:modified>
</cp:coreProperties>
</file>