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7" r:id="rId4"/>
    <p:sldId id="260" r:id="rId5"/>
    <p:sldId id="261" r:id="rId6"/>
    <p:sldId id="258" r:id="rId7"/>
    <p:sldId id="259" r:id="rId8"/>
    <p:sldId id="262" r:id="rId9"/>
    <p:sldId id="264" r:id="rId10"/>
    <p:sldId id="263" r:id="rId11"/>
    <p:sldId id="268" r:id="rId12"/>
    <p:sldId id="265" r:id="rId13"/>
    <p:sldId id="266" r:id="rId14"/>
    <p:sldId id="270" r:id="rId15"/>
    <p:sldId id="271" r:id="rId16"/>
    <p:sldId id="273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 showGuides="1">
      <p:cViewPr>
        <p:scale>
          <a:sx n="56" d="100"/>
          <a:sy n="56" d="100"/>
        </p:scale>
        <p:origin x="1411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58EF-2C1F-4F8F-BD01-511F91730A80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461A-E27F-4832-9E69-F0AF2B557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01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58EF-2C1F-4F8F-BD01-511F91730A80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461A-E27F-4832-9E69-F0AF2B557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58EF-2C1F-4F8F-BD01-511F91730A80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461A-E27F-4832-9E69-F0AF2B557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81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58EF-2C1F-4F8F-BD01-511F91730A80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461A-E27F-4832-9E69-F0AF2B557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36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58EF-2C1F-4F8F-BD01-511F91730A80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461A-E27F-4832-9E69-F0AF2B557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88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58EF-2C1F-4F8F-BD01-511F91730A80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461A-E27F-4832-9E69-F0AF2B557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58EF-2C1F-4F8F-BD01-511F91730A80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461A-E27F-4832-9E69-F0AF2B557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13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58EF-2C1F-4F8F-BD01-511F91730A80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461A-E27F-4832-9E69-F0AF2B557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15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58EF-2C1F-4F8F-BD01-511F91730A80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461A-E27F-4832-9E69-F0AF2B557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0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58EF-2C1F-4F8F-BD01-511F91730A80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461A-E27F-4832-9E69-F0AF2B557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44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58EF-2C1F-4F8F-BD01-511F91730A80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461A-E27F-4832-9E69-F0AF2B557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5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158EF-2C1F-4F8F-BD01-511F91730A80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5461A-E27F-4832-9E69-F0AF2B557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Solving it in 2 runs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03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233298" y="166946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 2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905" t="24427" r="69286" b="60617"/>
          <a:stretch/>
        </p:blipFill>
        <p:spPr>
          <a:xfrm>
            <a:off x="6545941" y="3845057"/>
            <a:ext cx="5268687" cy="15385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984" t="25414" r="58968" b="18148"/>
          <a:stretch/>
        </p:blipFill>
        <p:spPr>
          <a:xfrm>
            <a:off x="0" y="1023258"/>
            <a:ext cx="6226630" cy="58057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41143" y="2175522"/>
            <a:ext cx="62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 SIMFLOR_2017 \ STANDSSIM \ GLOBULUS \ input_clima.csv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41143" y="3394918"/>
            <a:ext cx="62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 SIMFLOR_2017 \ STANDSSIM \ GLOBULUS \ input_presc.csv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1143" y="1001714"/>
            <a:ext cx="62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 SIMFLOR_2017 \ STANDSSIM \ GLOBULUS \ input_stand.csv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1349" t="63369" r="56349" b="32257"/>
          <a:stretch/>
        </p:blipFill>
        <p:spPr>
          <a:xfrm>
            <a:off x="6415314" y="1483327"/>
            <a:ext cx="5907314" cy="4499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12063" t="35573" r="59603" b="60335"/>
          <a:stretch/>
        </p:blipFill>
        <p:spPr>
          <a:xfrm>
            <a:off x="6415314" y="2756288"/>
            <a:ext cx="5181600" cy="4209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95605"/>
            <a:ext cx="62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 SIMFLOR_2017 \ STANDSSIM \ ini_STANDSSIM.csv</a:t>
            </a:r>
          </a:p>
        </p:txBody>
      </p:sp>
    </p:spTree>
    <p:extLst>
      <p:ext uri="{BB962C8B-B14F-4D97-AF65-F5344CB8AC3E}">
        <p14:creationId xmlns:p14="http://schemas.microsoft.com/office/powerpoint/2010/main" val="16258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Solving it in a single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729" y="120718"/>
            <a:ext cx="9116900" cy="523220"/>
          </a:xfrm>
          <a:prstGeom prst="rect">
            <a:avLst/>
          </a:prstGeom>
          <a:noFill/>
          <a:ln w="25400" cmpd="dbl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Solving the exercise in a single run: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984" t="25414" r="58968" b="18148"/>
          <a:stretch/>
        </p:blipFill>
        <p:spPr>
          <a:xfrm>
            <a:off x="0" y="1023258"/>
            <a:ext cx="6226630" cy="5805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1143" y="2175522"/>
            <a:ext cx="62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 SIMFLOR_2017 \ STANDSSIM \ GLOBULUS \ input_clima.csv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1143" y="3394918"/>
            <a:ext cx="62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 SIMFLOR_2017 \ STANDSSIM \ GLOBULUS \ input_presc.csv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1143" y="1001714"/>
            <a:ext cx="62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 SIMFLOR_2017 \ STANDSSIM \ GLOBULUS \ input_stand.csv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063" t="35573" r="59603" b="60335"/>
          <a:stretch/>
        </p:blipFill>
        <p:spPr>
          <a:xfrm>
            <a:off x="6415314" y="2756288"/>
            <a:ext cx="5181600" cy="420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7203"/>
            <a:ext cx="62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 SIMFLOR_2017 \ STANDSSIM \ ini_STANDSSIM.csv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190" t="63228" r="52778" b="30283"/>
          <a:stretch/>
        </p:blipFill>
        <p:spPr>
          <a:xfrm>
            <a:off x="6415314" y="1402148"/>
            <a:ext cx="6589486" cy="667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905" t="24004" r="68809" b="46790"/>
          <a:stretch/>
        </p:blipFill>
        <p:spPr>
          <a:xfrm>
            <a:off x="6487887" y="3824514"/>
            <a:ext cx="5355771" cy="30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877" t="12924" r="35965" b="17602"/>
          <a:stretch/>
        </p:blipFill>
        <p:spPr>
          <a:xfrm>
            <a:off x="3261327" y="878305"/>
            <a:ext cx="3909494" cy="5425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5877" t="12924" r="35833" b="17602"/>
          <a:stretch/>
        </p:blipFill>
        <p:spPr>
          <a:xfrm>
            <a:off x="7717529" y="878305"/>
            <a:ext cx="3927762" cy="5425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37144" y="3129536"/>
            <a:ext cx="3009580" cy="923330"/>
          </a:xfrm>
          <a:prstGeom prst="rect">
            <a:avLst/>
          </a:prstGeom>
          <a:noFill/>
          <a:ln w="2540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Please note that graphs are not available for “Multiple Stands”’ runs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979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06" t="12857" r="55030" b="31905"/>
          <a:stretch/>
        </p:blipFill>
        <p:spPr>
          <a:xfrm>
            <a:off x="0" y="1411514"/>
            <a:ext cx="6185224" cy="48698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631" t="18254" r="52798" b="26032"/>
          <a:stretch/>
        </p:blipFill>
        <p:spPr>
          <a:xfrm>
            <a:off x="6198382" y="1432118"/>
            <a:ext cx="5993618" cy="48698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25" y="1105043"/>
            <a:ext cx="4493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plantation + 5 coppices    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(1 FMA)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7951" y="1122879"/>
            <a:ext cx="600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2x (1 plantation + 2 coppices)           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(2 FMAs)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67646" y="6322536"/>
            <a:ext cx="285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Sum of the volume harvested after 6 rotations of 10 </a:t>
            </a:r>
            <a:r>
              <a:rPr lang="en-US" sz="1400" dirty="0" err="1" smtClean="0"/>
              <a:t>yrs</a:t>
            </a:r>
            <a:r>
              <a:rPr lang="en-US" sz="1400" dirty="0" smtClean="0"/>
              <a:t> were completed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429691" y="5175794"/>
            <a:ext cx="513806" cy="365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614915" y="5175794"/>
            <a:ext cx="513806" cy="365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9"/>
          <p:cNvCxnSpPr>
            <a:stCxn id="6" idx="1"/>
            <a:endCxn id="7" idx="2"/>
          </p:cNvCxnSpPr>
          <p:nvPr/>
        </p:nvCxnSpPr>
        <p:spPr>
          <a:xfrm rot="10800000">
            <a:off x="2686594" y="5541554"/>
            <a:ext cx="1881052" cy="104259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6" idx="3"/>
            <a:endCxn id="8" idx="2"/>
          </p:cNvCxnSpPr>
          <p:nvPr/>
        </p:nvCxnSpPr>
        <p:spPr>
          <a:xfrm flipV="1">
            <a:off x="7426960" y="5541554"/>
            <a:ext cx="1444858" cy="104259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835708" y="3246120"/>
            <a:ext cx="720291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020932" y="3246120"/>
            <a:ext cx="720291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48635" y="80529"/>
            <a:ext cx="3704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Sum of the net present values (NPV) by the end of the 60yrs:</a:t>
            </a:r>
          </a:p>
          <a:p>
            <a:endParaRPr lang="en-US" sz="1400" dirty="0"/>
          </a:p>
          <a:p>
            <a:endParaRPr lang="en-US" sz="1400" dirty="0"/>
          </a:p>
        </p:txBody>
      </p:sp>
      <p:cxnSp>
        <p:nvCxnSpPr>
          <p:cNvPr id="21" name="Elbow Connector 20"/>
          <p:cNvCxnSpPr>
            <a:stCxn id="30" idx="3"/>
            <a:endCxn id="18" idx="0"/>
          </p:cNvCxnSpPr>
          <p:nvPr/>
        </p:nvCxnSpPr>
        <p:spPr>
          <a:xfrm>
            <a:off x="8355116" y="926073"/>
            <a:ext cx="1025962" cy="2320047"/>
          </a:xfrm>
          <a:prstGeom prst="bentConnector2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19" idx="1"/>
            <a:endCxn id="17" idx="0"/>
          </p:cNvCxnSpPr>
          <p:nvPr/>
        </p:nvCxnSpPr>
        <p:spPr>
          <a:xfrm rot="10800000" flipV="1">
            <a:off x="3195855" y="557582"/>
            <a:ext cx="452781" cy="2688537"/>
          </a:xfrm>
          <a:prstGeom prst="bentConnector2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27843" t="44117" r="58040" b="47517"/>
          <a:stretch/>
        </p:blipFill>
        <p:spPr>
          <a:xfrm>
            <a:off x="3671363" y="642536"/>
            <a:ext cx="1792566" cy="59752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283657" y="418241"/>
            <a:ext cx="3071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Where:</a:t>
            </a:r>
          </a:p>
          <a:p>
            <a:r>
              <a:rPr lang="en-US" sz="1200" dirty="0" err="1" smtClean="0"/>
              <a:t>Rt</a:t>
            </a:r>
            <a:r>
              <a:rPr lang="en-US" sz="1200" dirty="0" smtClean="0"/>
              <a:t> = (expenses-revenue) in each simulation </a:t>
            </a:r>
            <a:r>
              <a:rPr lang="en-US" sz="1200" dirty="0" err="1" smtClean="0"/>
              <a:t>yr</a:t>
            </a:r>
            <a:endParaRPr lang="en-US" sz="1200" dirty="0" smtClean="0"/>
          </a:p>
          <a:p>
            <a:r>
              <a:rPr lang="en-US" sz="1200" dirty="0" smtClean="0"/>
              <a:t>t = simulation </a:t>
            </a:r>
            <a:r>
              <a:rPr lang="en-US" sz="1200" dirty="0" err="1" smtClean="0"/>
              <a:t>yr</a:t>
            </a:r>
            <a:endParaRPr lang="en-US" sz="1200" dirty="0" smtClean="0"/>
          </a:p>
          <a:p>
            <a:r>
              <a:rPr lang="en-US" sz="1200" dirty="0" err="1" smtClean="0"/>
              <a:t>i</a:t>
            </a:r>
            <a:r>
              <a:rPr lang="en-US" sz="1200" dirty="0" smtClean="0"/>
              <a:t> = discount rate</a:t>
            </a:r>
          </a:p>
          <a:p>
            <a:r>
              <a:rPr lang="en-US" sz="1200" dirty="0" smtClean="0"/>
              <a:t>n = planning horizon (60)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62197" y="80529"/>
            <a:ext cx="36091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</a:rPr>
              <a:t>NPV </a:t>
            </a:r>
            <a:r>
              <a:rPr lang="en-US" sz="1400" dirty="0" smtClean="0">
                <a:solidFill>
                  <a:schemeClr val="accent2"/>
                </a:solidFill>
              </a:rPr>
              <a:t>is used in investment </a:t>
            </a:r>
            <a:r>
              <a:rPr lang="en-US" sz="1400" dirty="0">
                <a:solidFill>
                  <a:schemeClr val="accent2"/>
                </a:solidFill>
              </a:rPr>
              <a:t>planning to analyze the profitability of a projected </a:t>
            </a:r>
            <a:r>
              <a:rPr lang="en-US" sz="1400" dirty="0" smtClean="0">
                <a:solidFill>
                  <a:schemeClr val="accent2"/>
                </a:solidFill>
              </a:rPr>
              <a:t>investment. You can think of it as today’s value of the expected cash-flow minus today’s values of invested cash </a:t>
            </a:r>
            <a:r>
              <a:rPr lang="en-US" sz="1400" dirty="0" smtClean="0">
                <a:solidFill>
                  <a:schemeClr val="accent1"/>
                </a:solidFill>
              </a:rPr>
              <a:t>​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55117" y="80529"/>
            <a:ext cx="3775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A </a:t>
            </a:r>
            <a:r>
              <a:rPr lang="en-US" sz="1400" dirty="0" smtClean="0">
                <a:solidFill>
                  <a:schemeClr val="accent2"/>
                </a:solidFill>
              </a:rPr>
              <a:t>NPV&gt;0 indicates </a:t>
            </a:r>
            <a:r>
              <a:rPr lang="en-US" sz="1400" dirty="0">
                <a:solidFill>
                  <a:schemeClr val="accent2"/>
                </a:solidFill>
              </a:rPr>
              <a:t>that the projected earnings generated by </a:t>
            </a:r>
            <a:r>
              <a:rPr lang="en-US" sz="1400" dirty="0" smtClean="0">
                <a:solidFill>
                  <a:schemeClr val="accent2"/>
                </a:solidFill>
              </a:rPr>
              <a:t>an investment (in </a:t>
            </a:r>
            <a:r>
              <a:rPr lang="en-US" sz="1400" dirty="0">
                <a:solidFill>
                  <a:schemeClr val="accent2"/>
                </a:solidFill>
              </a:rPr>
              <a:t>present </a:t>
            </a:r>
            <a:r>
              <a:rPr lang="en-US" sz="1400" dirty="0" smtClean="0">
                <a:solidFill>
                  <a:schemeClr val="accent2"/>
                </a:solidFill>
              </a:rPr>
              <a:t>€) </a:t>
            </a:r>
            <a:r>
              <a:rPr lang="en-US" sz="1400" dirty="0">
                <a:solidFill>
                  <a:schemeClr val="accent2"/>
                </a:solidFill>
              </a:rPr>
              <a:t>exceeds the anticipated </a:t>
            </a:r>
            <a:r>
              <a:rPr lang="en-US" sz="1400" dirty="0" smtClean="0">
                <a:solidFill>
                  <a:schemeClr val="accent2"/>
                </a:solidFill>
              </a:rPr>
              <a:t>costs (also </a:t>
            </a:r>
            <a:r>
              <a:rPr lang="en-US" sz="1400" dirty="0">
                <a:solidFill>
                  <a:schemeClr val="accent2"/>
                </a:solidFill>
              </a:rPr>
              <a:t>in present </a:t>
            </a:r>
            <a:r>
              <a:rPr lang="en-US" sz="1400" dirty="0" smtClean="0">
                <a:solidFill>
                  <a:schemeClr val="accent2"/>
                </a:solidFill>
              </a:rPr>
              <a:t>€). 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24682" y="4356847"/>
            <a:ext cx="30659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It is assumed </a:t>
            </a:r>
            <a:r>
              <a:rPr lang="en-US" sz="1400" dirty="0" smtClean="0">
                <a:solidFill>
                  <a:schemeClr val="accent2"/>
                </a:solidFill>
              </a:rPr>
              <a:t>that: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NPV&gt;0 will </a:t>
            </a:r>
            <a:r>
              <a:rPr lang="en-US" sz="1400" dirty="0">
                <a:solidFill>
                  <a:schemeClr val="accent2"/>
                </a:solidFill>
              </a:rPr>
              <a:t>be </a:t>
            </a:r>
            <a:r>
              <a:rPr lang="en-US" sz="1400" dirty="0" smtClean="0">
                <a:solidFill>
                  <a:schemeClr val="accent2"/>
                </a:solidFill>
              </a:rPr>
              <a:t>a profitable investment NPV&lt;0 </a:t>
            </a:r>
            <a:r>
              <a:rPr lang="en-US" sz="1400" dirty="0">
                <a:solidFill>
                  <a:schemeClr val="accent2"/>
                </a:solidFill>
              </a:rPr>
              <a:t>will result in a net loss</a:t>
            </a:r>
            <a:r>
              <a:rPr lang="en-US" sz="1400" dirty="0" smtClean="0">
                <a:solidFill>
                  <a:schemeClr val="accent2"/>
                </a:solidFill>
              </a:rPr>
              <a:t>.</a:t>
            </a:r>
          </a:p>
          <a:p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dirty="0" smtClean="0">
                <a:solidFill>
                  <a:schemeClr val="accent2"/>
                </a:solidFill>
              </a:rPr>
              <a:t> </a:t>
            </a:r>
            <a:r>
              <a:rPr lang="en-US" sz="1400" dirty="0">
                <a:solidFill>
                  <a:schemeClr val="accent2"/>
                </a:solidFill>
              </a:rPr>
              <a:t>This concept </a:t>
            </a:r>
            <a:r>
              <a:rPr lang="en-US" sz="1400" dirty="0" smtClean="0">
                <a:solidFill>
                  <a:schemeClr val="accent2"/>
                </a:solidFill>
              </a:rPr>
              <a:t>dictates </a:t>
            </a:r>
            <a:r>
              <a:rPr lang="en-US" sz="1400" dirty="0">
                <a:solidFill>
                  <a:schemeClr val="accent2"/>
                </a:solidFill>
              </a:rPr>
              <a:t>that only investments with positive NPV values should be considered</a:t>
            </a:r>
            <a:r>
              <a:rPr lang="en-US" sz="1400" dirty="0" smtClean="0">
                <a:solidFill>
                  <a:schemeClr val="accent2"/>
                </a:solidFill>
              </a:rPr>
              <a:t>. </a:t>
            </a:r>
            <a:r>
              <a:rPr lang="en-US" sz="1400" dirty="0" smtClean="0">
                <a:solidFill>
                  <a:srgbClr val="00B050"/>
                </a:solidFill>
              </a:rPr>
              <a:t>However, most forestry investments have a </a:t>
            </a:r>
            <a:r>
              <a:rPr lang="en-US" sz="1400" dirty="0">
                <a:solidFill>
                  <a:srgbClr val="00B050"/>
                </a:solidFill>
              </a:rPr>
              <a:t>NPV&lt;0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8921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47" y="268942"/>
            <a:ext cx="11496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information summarized in the black window can also be found in the </a:t>
            </a:r>
            <a:r>
              <a:rPr lang="en-US" dirty="0" err="1" smtClean="0">
                <a:solidFill>
                  <a:schemeClr val="accent1"/>
                </a:solidFill>
              </a:rPr>
              <a:t>output_yield</a:t>
            </a:r>
            <a:r>
              <a:rPr lang="en-US" dirty="0" smtClean="0">
                <a:solidFill>
                  <a:schemeClr val="accent1"/>
                </a:solidFill>
              </a:rPr>
              <a:t> table.csv</a:t>
            </a:r>
            <a:r>
              <a:rPr lang="en-US" dirty="0" smtClean="0"/>
              <a:t>, where for </a:t>
            </a:r>
            <a:r>
              <a:rPr lang="en-US" dirty="0" smtClean="0">
                <a:solidFill>
                  <a:schemeClr val="accent6"/>
                </a:solidFill>
              </a:rPr>
              <a:t>each year of simulation, age and rotations</a:t>
            </a:r>
            <a:r>
              <a:rPr lang="en-US" dirty="0" smtClean="0"/>
              <a:t>, you can find the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volume harvested by the end of each rotation</a:t>
            </a:r>
            <a:r>
              <a:rPr lang="en-US" dirty="0" smtClean="0"/>
              <a:t> and the </a:t>
            </a:r>
            <a:r>
              <a:rPr lang="en-US" dirty="0" smtClean="0">
                <a:solidFill>
                  <a:schemeClr val="accent2"/>
                </a:solidFill>
              </a:rPr>
              <a:t>expenses and revenues obtained each year</a:t>
            </a:r>
            <a:r>
              <a:rPr lang="en-US" dirty="0" smtClean="0"/>
              <a:t>, that are used to calculate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NPV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EAA </a:t>
            </a:r>
            <a:r>
              <a:rPr lang="en-US" dirty="0" smtClean="0"/>
              <a:t>(</a:t>
            </a:r>
            <a:r>
              <a:rPr lang="en-US" i="1" dirty="0" smtClean="0"/>
              <a:t>see explanation on the last slide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Final values are the ones resulting from the sum by the end of the simulation period.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7914"/>
          <a:stretch/>
        </p:blipFill>
        <p:spPr>
          <a:xfrm>
            <a:off x="132421" y="1350818"/>
            <a:ext cx="11927157" cy="5507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98909" y="6068292"/>
            <a:ext cx="1034473" cy="1477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7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47" y="268942"/>
            <a:ext cx="11496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information summarized in the black window can also be found in the </a:t>
            </a:r>
            <a:r>
              <a:rPr lang="en-US" dirty="0" err="1" smtClean="0">
                <a:solidFill>
                  <a:schemeClr val="accent1"/>
                </a:solidFill>
              </a:rPr>
              <a:t>output_yield</a:t>
            </a:r>
            <a:r>
              <a:rPr lang="en-US" dirty="0" smtClean="0">
                <a:solidFill>
                  <a:schemeClr val="accent1"/>
                </a:solidFill>
              </a:rPr>
              <a:t> table.csv</a:t>
            </a:r>
            <a:r>
              <a:rPr lang="en-US" dirty="0" smtClean="0"/>
              <a:t>, where for </a:t>
            </a:r>
            <a:r>
              <a:rPr lang="en-US" dirty="0" smtClean="0">
                <a:solidFill>
                  <a:schemeClr val="accent6"/>
                </a:solidFill>
              </a:rPr>
              <a:t>each year of simulation, age and rotations</a:t>
            </a:r>
            <a:r>
              <a:rPr lang="en-US" dirty="0" smtClean="0"/>
              <a:t>, you can find the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volume harvested by the end of each rotation</a:t>
            </a:r>
            <a:r>
              <a:rPr lang="en-US" dirty="0" smtClean="0"/>
              <a:t> and the </a:t>
            </a:r>
            <a:r>
              <a:rPr lang="en-US" dirty="0" smtClean="0">
                <a:solidFill>
                  <a:schemeClr val="accent2"/>
                </a:solidFill>
              </a:rPr>
              <a:t>expenses and revenues obtained each year</a:t>
            </a:r>
            <a:r>
              <a:rPr lang="en-US" dirty="0" smtClean="0"/>
              <a:t>, that are used to calculate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NPV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EAA </a:t>
            </a:r>
            <a:r>
              <a:rPr lang="en-US" dirty="0" smtClean="0"/>
              <a:t>(</a:t>
            </a:r>
            <a:r>
              <a:rPr lang="en-US" i="1" dirty="0" smtClean="0"/>
              <a:t>see explanation on the next slide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Final values are the ones resulting from the sum by the end of the simulation period.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7914"/>
          <a:stretch/>
        </p:blipFill>
        <p:spPr>
          <a:xfrm>
            <a:off x="132421" y="1350818"/>
            <a:ext cx="11927157" cy="5507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98909" y="6068292"/>
            <a:ext cx="1034473" cy="1477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31306" y="1711389"/>
            <a:ext cx="46811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production costs for </a:t>
            </a:r>
            <a:r>
              <a:rPr lang="en-US" b="1" dirty="0" err="1" smtClean="0"/>
              <a:t>yr</a:t>
            </a:r>
            <a:r>
              <a:rPr lang="en-US" b="1" dirty="0" smtClean="0"/>
              <a:t> 1, 1</a:t>
            </a:r>
            <a:r>
              <a:rPr lang="en-US" b="1" baseline="30000" dirty="0" smtClean="0"/>
              <a:t>st</a:t>
            </a:r>
            <a:r>
              <a:rPr lang="en-US" b="1" dirty="0" smtClean="0"/>
              <a:t> cycle (plantation)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48685" y="2221718"/>
            <a:ext cx="3573439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Looking at the production costs for each plantation you could have easily detected if the stump destruction cost was being accounted for, or not.</a:t>
            </a:r>
          </a:p>
          <a:p>
            <a:endParaRPr lang="en-US" dirty="0"/>
          </a:p>
          <a:p>
            <a:r>
              <a:rPr lang="en-US" dirty="0" smtClean="0"/>
              <a:t>(most of you missed it and failed to simulate it because you imported both FMAs in separate steps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39988" y="3886240"/>
            <a:ext cx="51725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production costs for </a:t>
            </a:r>
            <a:r>
              <a:rPr lang="en-US" b="1" dirty="0" err="1" smtClean="0"/>
              <a:t>yr</a:t>
            </a:r>
            <a:r>
              <a:rPr lang="en-US" b="1" dirty="0" smtClean="0"/>
              <a:t> 1, 4</a:t>
            </a:r>
            <a:r>
              <a:rPr lang="en-US" b="1" baseline="30000" dirty="0" smtClean="0"/>
              <a:t>th</a:t>
            </a:r>
            <a:r>
              <a:rPr lang="en-US" b="1" dirty="0" smtClean="0"/>
              <a:t> cycle (replantation)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5904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416" y="691978"/>
            <a:ext cx="52516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 this exercise you were asked to compare 2 investment options that had the same duration (60yrs). </a:t>
            </a:r>
          </a:p>
          <a:p>
            <a:endParaRPr lang="en-US" sz="2000" b="1" dirty="0"/>
          </a:p>
          <a:p>
            <a:r>
              <a:rPr lang="en-US" sz="2000" b="1" dirty="0" smtClean="0"/>
              <a:t>However when the investments under comparison have different time-spans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NPV</a:t>
            </a:r>
            <a:r>
              <a:rPr lang="en-US" sz="2000" b="1" dirty="0" smtClean="0"/>
              <a:t> is not applicable and we can use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EAA</a:t>
            </a:r>
            <a:r>
              <a:rPr lang="en-US" sz="2000" b="1" dirty="0" smtClean="0"/>
              <a:t> instead</a:t>
            </a:r>
          </a:p>
        </p:txBody>
      </p:sp>
      <p:sp>
        <p:nvSpPr>
          <p:cNvPr id="3" name="Rectangle 2"/>
          <p:cNvSpPr/>
          <p:nvPr/>
        </p:nvSpPr>
        <p:spPr>
          <a:xfrm>
            <a:off x="1095633" y="4496014"/>
            <a:ext cx="37626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Where</a:t>
            </a:r>
            <a:r>
              <a:rPr lang="en-US" dirty="0"/>
              <a:t>: </a:t>
            </a:r>
          </a:p>
          <a:p>
            <a:r>
              <a:rPr lang="en-US" dirty="0" smtClean="0"/>
              <a:t>EAA = </a:t>
            </a:r>
            <a:r>
              <a:rPr lang="en-US" dirty="0"/>
              <a:t>equivalent annuity </a:t>
            </a:r>
            <a:r>
              <a:rPr lang="en-US" dirty="0" smtClean="0"/>
              <a:t>cash-flow</a:t>
            </a:r>
            <a:endParaRPr lang="en-US" dirty="0"/>
          </a:p>
          <a:p>
            <a:r>
              <a:rPr lang="en-US" dirty="0"/>
              <a:t>NPV = net present value</a:t>
            </a:r>
          </a:p>
          <a:p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/>
              <a:t>= interest rate per period</a:t>
            </a:r>
          </a:p>
          <a:p>
            <a:r>
              <a:rPr lang="en-US" dirty="0"/>
              <a:t>n = number of periods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630218" y="3429000"/>
                <a:ext cx="2307939" cy="576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𝑬𝑨𝑨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/>
                              </m:sSub>
                              <m:r>
                                <a:rPr lang="en-US" b="1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𝑵𝑷𝑽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218" y="3429000"/>
                <a:ext cx="2307939" cy="57676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200870" y="2002686"/>
                <a:ext cx="2079544" cy="756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𝑵𝑷𝑽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870" y="2002686"/>
                <a:ext cx="2079544" cy="7561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781964" y="3993939"/>
            <a:ext cx="665941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consider two </a:t>
            </a:r>
            <a:r>
              <a:rPr lang="en-US" dirty="0" smtClean="0"/>
              <a:t>projects: </a:t>
            </a:r>
          </a:p>
          <a:p>
            <a:endParaRPr lang="en-US" sz="800" dirty="0" smtClean="0"/>
          </a:p>
          <a:p>
            <a:r>
              <a:rPr lang="en-US" dirty="0" smtClean="0"/>
              <a:t>One </a:t>
            </a:r>
            <a:r>
              <a:rPr lang="en-US" dirty="0"/>
              <a:t>has a </a:t>
            </a:r>
            <a:r>
              <a:rPr lang="en-US" dirty="0" smtClean="0"/>
              <a:t>30-year </a:t>
            </a:r>
            <a:r>
              <a:rPr lang="en-US" dirty="0"/>
              <a:t>term and an NPV of </a:t>
            </a:r>
            <a:r>
              <a:rPr lang="en-US" dirty="0" smtClean="0"/>
              <a:t>500€. </a:t>
            </a:r>
          </a:p>
          <a:p>
            <a:r>
              <a:rPr lang="en-US" dirty="0" smtClean="0"/>
              <a:t>The </a:t>
            </a:r>
            <a:r>
              <a:rPr lang="en-US" dirty="0"/>
              <a:t>other has a </a:t>
            </a:r>
            <a:r>
              <a:rPr lang="en-US" dirty="0" smtClean="0"/>
              <a:t>60 </a:t>
            </a:r>
            <a:r>
              <a:rPr lang="en-US" dirty="0"/>
              <a:t>term and an NPV of </a:t>
            </a:r>
            <a:r>
              <a:rPr lang="en-US" dirty="0" smtClean="0"/>
              <a:t>800€. </a:t>
            </a:r>
          </a:p>
          <a:p>
            <a:r>
              <a:rPr lang="en-US" dirty="0" smtClean="0"/>
              <a:t>Both </a:t>
            </a:r>
            <a:r>
              <a:rPr lang="en-US" dirty="0"/>
              <a:t>projects are discounted at a 6 percent rate. </a:t>
            </a:r>
            <a:endParaRPr lang="en-US" dirty="0" smtClean="0"/>
          </a:p>
          <a:p>
            <a:endParaRPr lang="en-US" sz="800" dirty="0" smtClean="0"/>
          </a:p>
          <a:p>
            <a:r>
              <a:rPr lang="en-US" dirty="0" smtClean="0"/>
              <a:t>The </a:t>
            </a:r>
            <a:r>
              <a:rPr lang="en-US" dirty="0"/>
              <a:t>EAA of each project is: </a:t>
            </a:r>
            <a:endParaRPr lang="en-US" dirty="0" smtClean="0"/>
          </a:p>
          <a:p>
            <a:endParaRPr lang="en-US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EAA Project one = (0.06 x </a:t>
            </a:r>
            <a:r>
              <a:rPr lang="en-US" dirty="0" smtClean="0"/>
              <a:t>500€) </a:t>
            </a:r>
            <a:r>
              <a:rPr lang="en-US" dirty="0"/>
              <a:t>/ (1 - (1 + 0.06</a:t>
            </a:r>
            <a:r>
              <a:rPr lang="en-US" dirty="0" smtClean="0"/>
              <a:t>)</a:t>
            </a:r>
            <a:r>
              <a:rPr lang="en-US" baseline="30000" dirty="0" smtClean="0"/>
              <a:t>-30</a:t>
            </a:r>
            <a:r>
              <a:rPr lang="en-US" dirty="0"/>
              <a:t> ) </a:t>
            </a:r>
            <a:r>
              <a:rPr lang="en-US" dirty="0" smtClean="0"/>
              <a:t>= 36.3€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EAA Project two = (0.06 x </a:t>
            </a:r>
            <a:r>
              <a:rPr lang="en-US" dirty="0" smtClean="0"/>
              <a:t>800€) </a:t>
            </a:r>
            <a:r>
              <a:rPr lang="en-US" dirty="0"/>
              <a:t>/ (1 - (1 + 0.06</a:t>
            </a:r>
            <a:r>
              <a:rPr lang="en-US" dirty="0" smtClean="0"/>
              <a:t>)</a:t>
            </a:r>
            <a:r>
              <a:rPr lang="en-US" baseline="30000" dirty="0" smtClean="0"/>
              <a:t>-60</a:t>
            </a:r>
            <a:r>
              <a:rPr lang="en-US" dirty="0"/>
              <a:t> ) </a:t>
            </a:r>
            <a:r>
              <a:rPr lang="en-US" dirty="0" smtClean="0"/>
              <a:t>= 49.5€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939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025" t="12564" r="35769" b="17464"/>
          <a:stretch/>
        </p:blipFill>
        <p:spPr>
          <a:xfrm>
            <a:off x="0" y="1394086"/>
            <a:ext cx="3915509" cy="5463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897" t="12564" r="35898" b="17692"/>
          <a:stretch/>
        </p:blipFill>
        <p:spPr>
          <a:xfrm>
            <a:off x="4021015" y="1346661"/>
            <a:ext cx="3962401" cy="551133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088922" y="1346420"/>
            <a:ext cx="4015233" cy="5511819"/>
            <a:chOff x="8088923" y="1393606"/>
            <a:chExt cx="4015233" cy="55118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35771" t="13245" r="36025" b="17920"/>
            <a:stretch/>
          </p:blipFill>
          <p:spPr>
            <a:xfrm>
              <a:off x="8088923" y="1393606"/>
              <a:ext cx="4015233" cy="551181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8653" t="47941" r="38399" b="44701"/>
            <a:stretch/>
          </p:blipFill>
          <p:spPr>
            <a:xfrm>
              <a:off x="8499913" y="4581426"/>
              <a:ext cx="3266941" cy="58920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57729" y="120718"/>
            <a:ext cx="9116900" cy="954107"/>
          </a:xfrm>
          <a:prstGeom prst="rect">
            <a:avLst/>
          </a:prstGeom>
          <a:noFill/>
          <a:ln w="25400" cmpd="dbl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Homework 4</a:t>
            </a:r>
          </a:p>
          <a:p>
            <a:r>
              <a:rPr lang="en-US" sz="2800" b="1" dirty="0" smtClean="0"/>
              <a:t>Solving the exercise in two separate runs: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233298" y="166946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06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36" t="2920" r="40577" b="38205"/>
          <a:stretch/>
        </p:blipFill>
        <p:spPr>
          <a:xfrm>
            <a:off x="386862" y="2358389"/>
            <a:ext cx="7170385" cy="4166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785" t="13007" r="35833" b="17713"/>
          <a:stretch/>
        </p:blipFill>
        <p:spPr>
          <a:xfrm>
            <a:off x="8014447" y="1798980"/>
            <a:ext cx="3684494" cy="5059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0490" t="10915" r="32304" b="29739"/>
          <a:stretch/>
        </p:blipFill>
        <p:spPr>
          <a:xfrm>
            <a:off x="779929" y="420269"/>
            <a:ext cx="8633013" cy="6104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3298" y="166946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4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492" t="9189" r="61111" b="38042"/>
          <a:stretch/>
        </p:blipFill>
        <p:spPr>
          <a:xfrm>
            <a:off x="174172" y="1015999"/>
            <a:ext cx="4644571" cy="54283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188685"/>
            <a:ext cx="503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…SIMFLOR_2017 \ STANDSSIM \ GLOBULUS</a:t>
            </a:r>
          </a:p>
          <a:p>
            <a:r>
              <a:rPr lang="en-US" i="1" dirty="0" smtClean="0"/>
              <a:t>Inputs generated using the interface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809" t="8342" r="61349" b="58642"/>
          <a:stretch/>
        </p:blipFill>
        <p:spPr>
          <a:xfrm>
            <a:off x="5370286" y="835016"/>
            <a:ext cx="4542971" cy="3396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20230" y="108410"/>
            <a:ext cx="409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…SIMFLOR_2017 \ STANDSSIM</a:t>
            </a:r>
          </a:p>
          <a:p>
            <a:r>
              <a:rPr lang="en-US" i="1" dirty="0" smtClean="0"/>
              <a:t>Input generated using the interface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3492" t="9189" r="61032" b="71269"/>
          <a:stretch/>
        </p:blipFill>
        <p:spPr>
          <a:xfrm>
            <a:off x="5254172" y="4847771"/>
            <a:ext cx="4659085" cy="20102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20229" y="4239065"/>
            <a:ext cx="423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…SIMFLOR_2017 \ STANDSSIM \OUTPUT</a:t>
            </a:r>
          </a:p>
          <a:p>
            <a:r>
              <a:rPr lang="en-US" i="1" dirty="0" smtClean="0"/>
              <a:t>simulation run OUTPUT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0160002" y="1883510"/>
            <a:ext cx="1799770" cy="3693319"/>
          </a:xfrm>
          <a:prstGeom prst="rect">
            <a:avLst/>
          </a:prstGeom>
          <a:noFill/>
          <a:ln w="2540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Please note that the content of these files is updated at each simulation run</a:t>
            </a:r>
          </a:p>
          <a:p>
            <a:endParaRPr lang="en-US" b="1" dirty="0"/>
          </a:p>
          <a:p>
            <a:r>
              <a:rPr lang="en-US" b="1" dirty="0" smtClean="0"/>
              <a:t>Thus</a:t>
            </a:r>
          </a:p>
          <a:p>
            <a:endParaRPr lang="en-US" b="1" dirty="0"/>
          </a:p>
          <a:p>
            <a:r>
              <a:rPr lang="en-US" b="1" dirty="0" smtClean="0"/>
              <a:t>If you wish to keep them you have to same them under different names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233298" y="166946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06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873" t="12857" r="35953" b="17866"/>
          <a:stretch/>
        </p:blipFill>
        <p:spPr>
          <a:xfrm>
            <a:off x="0" y="1394086"/>
            <a:ext cx="3950489" cy="54639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172" y="188685"/>
            <a:ext cx="503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…SIMFLOR_2017 \ EXAMPLES </a:t>
            </a:r>
          </a:p>
          <a:p>
            <a:r>
              <a:rPr lang="en-US" i="1" dirty="0" smtClean="0"/>
              <a:t>Default inputs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524" t="21605" r="21429" b="23791"/>
          <a:stretch/>
        </p:blipFill>
        <p:spPr>
          <a:xfrm>
            <a:off x="3353925" y="319315"/>
            <a:ext cx="6559332" cy="41075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3644" y="4996097"/>
            <a:ext cx="5775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 (?) </a:t>
            </a:r>
          </a:p>
          <a:p>
            <a:r>
              <a:rPr lang="en-US" i="1" dirty="0" smtClean="0"/>
              <a:t>FMA inputs – up to you to decide where you save them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1233298" y="166946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42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5931" t="13007" r="35834" b="17713"/>
          <a:stretch/>
        </p:blipFill>
        <p:spPr>
          <a:xfrm>
            <a:off x="8509230" y="1775011"/>
            <a:ext cx="3682770" cy="5082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6111" t="12857" r="35952" b="17443"/>
          <a:stretch/>
        </p:blipFill>
        <p:spPr>
          <a:xfrm>
            <a:off x="0" y="1775010"/>
            <a:ext cx="3621887" cy="5082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9755" t="21373" r="21569" b="23464"/>
          <a:stretch/>
        </p:blipFill>
        <p:spPr>
          <a:xfrm>
            <a:off x="3531012" y="3164115"/>
            <a:ext cx="5129976" cy="32701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71786" y="759347"/>
            <a:ext cx="4648428" cy="2031325"/>
          </a:xfrm>
          <a:prstGeom prst="rect">
            <a:avLst/>
          </a:prstGeom>
          <a:noFill/>
          <a:ln w="2540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Please note that if you wish to change FMA during the simulation you have both FMA files ready </a:t>
            </a:r>
          </a:p>
          <a:p>
            <a:r>
              <a:rPr lang="en-US" b="1" dirty="0" smtClean="0"/>
              <a:t>  </a:t>
            </a:r>
            <a:endParaRPr lang="en-US" b="1" dirty="0"/>
          </a:p>
          <a:p>
            <a:r>
              <a:rPr lang="en-US" b="1" dirty="0" smtClean="0"/>
              <a:t>Make sure</a:t>
            </a:r>
          </a:p>
          <a:p>
            <a:endParaRPr lang="en-US" b="1" dirty="0"/>
          </a:p>
          <a:p>
            <a:r>
              <a:rPr lang="en-US" b="1" dirty="0" smtClean="0"/>
              <a:t>These are imported in the same step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233298" y="166946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5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931" t="13268" r="35686" b="17451"/>
          <a:stretch/>
        </p:blipFill>
        <p:spPr>
          <a:xfrm>
            <a:off x="269126" y="1775011"/>
            <a:ext cx="3701950" cy="5082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5953" t="12998" r="35952" b="18007"/>
          <a:stretch/>
        </p:blipFill>
        <p:spPr>
          <a:xfrm>
            <a:off x="4146023" y="1775010"/>
            <a:ext cx="3679711" cy="508299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000681" y="1775010"/>
            <a:ext cx="3959090" cy="5082989"/>
            <a:chOff x="17777012" y="0"/>
            <a:chExt cx="5244353" cy="71538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35686" t="12571" r="35637" b="17887"/>
            <a:stretch/>
          </p:blipFill>
          <p:spPr>
            <a:xfrm>
              <a:off x="17777012" y="0"/>
              <a:ext cx="5244353" cy="71538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38530" t="45517" r="38235" b="44727"/>
            <a:stretch/>
          </p:blipFill>
          <p:spPr>
            <a:xfrm>
              <a:off x="18288000" y="3906345"/>
              <a:ext cx="4249271" cy="100355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390108" y="20684"/>
            <a:ext cx="8582691" cy="1754326"/>
          </a:xfrm>
          <a:prstGeom prst="rect">
            <a:avLst/>
          </a:prstGeom>
          <a:noFill/>
          <a:ln w="2540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Please note that an id is added to the name of each file (41 and 42) indicating the order by which the files were selected into the </a:t>
            </a:r>
            <a:r>
              <a:rPr lang="en-US" b="1" dirty="0" err="1" smtClean="0"/>
              <a:t>silviculture</a:t>
            </a:r>
            <a:r>
              <a:rPr lang="en-US" b="1" dirty="0" smtClean="0"/>
              <a:t> window in the first tab</a:t>
            </a:r>
          </a:p>
          <a:p>
            <a:r>
              <a:rPr lang="en-US" b="1" dirty="0" smtClean="0"/>
              <a:t> </a:t>
            </a:r>
            <a:endParaRPr lang="en-US" b="1" dirty="0"/>
          </a:p>
          <a:p>
            <a:r>
              <a:rPr lang="en-US" b="1" dirty="0" smtClean="0"/>
              <a:t>Thus </a:t>
            </a:r>
          </a:p>
          <a:p>
            <a:endParaRPr lang="en-US" sz="1600" b="1" dirty="0"/>
          </a:p>
          <a:p>
            <a:r>
              <a:rPr lang="en-US" b="1" dirty="0" smtClean="0"/>
              <a:t>Make sure you select the right file for each prescription cycle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233298" y="166946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2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35" t="9048" r="37143" b="31975"/>
          <a:stretch/>
        </p:blipFill>
        <p:spPr>
          <a:xfrm>
            <a:off x="537029" y="1741714"/>
            <a:ext cx="8073918" cy="468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952" t="13280" r="35873" b="17725"/>
          <a:stretch/>
        </p:blipFill>
        <p:spPr>
          <a:xfrm>
            <a:off x="8331200" y="1919748"/>
            <a:ext cx="3585029" cy="4938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619" t="9754" r="32302" b="30140"/>
          <a:stretch/>
        </p:blipFill>
        <p:spPr>
          <a:xfrm>
            <a:off x="943428" y="239485"/>
            <a:ext cx="8244116" cy="6183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33298" y="166946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61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903" t="25414" r="58969" b="17724"/>
          <a:stretch/>
        </p:blipFill>
        <p:spPr>
          <a:xfrm>
            <a:off x="0" y="1008743"/>
            <a:ext cx="6241143" cy="5849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1143" y="2175522"/>
            <a:ext cx="62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 SIMFLOR_2017 \ STANDSSIM \ GLOBULUS \ input_clima.csv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1143" y="3394918"/>
            <a:ext cx="62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 SIMFLOR_2017 \ STANDSSIM \ GLOBULUS \ input_presc.csv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05" t="24145" r="68889" b="60335"/>
          <a:stretch/>
        </p:blipFill>
        <p:spPr>
          <a:xfrm>
            <a:off x="6502399" y="3778765"/>
            <a:ext cx="5341258" cy="15965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33298" y="166946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 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41143" y="1001714"/>
            <a:ext cx="62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 SIMFLOR_2017 \ STANDSSIM \ GLOBULUS \ input_stand.csv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1349" t="63369" r="56349" b="32257"/>
          <a:stretch/>
        </p:blipFill>
        <p:spPr>
          <a:xfrm>
            <a:off x="6415314" y="1483327"/>
            <a:ext cx="5907314" cy="449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2063" t="35573" r="59603" b="60335"/>
          <a:stretch/>
        </p:blipFill>
        <p:spPr>
          <a:xfrm>
            <a:off x="6415314" y="2756288"/>
            <a:ext cx="5181600" cy="4209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495605"/>
            <a:ext cx="625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 SIMFLOR_2017 \ STANDSSIM \ ini_STANDSSIM.csv</a:t>
            </a:r>
          </a:p>
        </p:txBody>
      </p:sp>
    </p:spTree>
    <p:extLst>
      <p:ext uri="{BB962C8B-B14F-4D97-AF65-F5344CB8AC3E}">
        <p14:creationId xmlns:p14="http://schemas.microsoft.com/office/powerpoint/2010/main" val="106055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931</Words>
  <Application>Microsoft Office PowerPoint</Application>
  <PresentationFormat>Widescreen</PresentationFormat>
  <Paragraphs>94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Office Theme</vt:lpstr>
      <vt:lpstr>Solving it in 2 runs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Solving it in a single run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smb</dc:creator>
  <cp:lastModifiedBy>smb</cp:lastModifiedBy>
  <cp:revision>24</cp:revision>
  <dcterms:created xsi:type="dcterms:W3CDTF">2020-10-23T11:30:39Z</dcterms:created>
  <dcterms:modified xsi:type="dcterms:W3CDTF">2020-12-09T16:54:04Z</dcterms:modified>
</cp:coreProperties>
</file>