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28" r:id="rId2"/>
  </p:sldMasterIdLst>
  <p:notesMasterIdLst>
    <p:notesMasterId r:id="rId47"/>
  </p:notesMasterIdLst>
  <p:handoutMasterIdLst>
    <p:handoutMasterId r:id="rId48"/>
  </p:handoutMasterIdLst>
  <p:sldIdLst>
    <p:sldId id="416" r:id="rId3"/>
    <p:sldId id="736" r:id="rId4"/>
    <p:sldId id="698" r:id="rId5"/>
    <p:sldId id="738" r:id="rId6"/>
    <p:sldId id="739" r:id="rId7"/>
    <p:sldId id="748" r:id="rId8"/>
    <p:sldId id="737" r:id="rId9"/>
    <p:sldId id="740" r:id="rId10"/>
    <p:sldId id="741" r:id="rId11"/>
    <p:sldId id="749" r:id="rId12"/>
    <p:sldId id="742" r:id="rId13"/>
    <p:sldId id="762" r:id="rId14"/>
    <p:sldId id="746" r:id="rId15"/>
    <p:sldId id="763" r:id="rId16"/>
    <p:sldId id="751" r:id="rId17"/>
    <p:sldId id="764" r:id="rId18"/>
    <p:sldId id="759" r:id="rId19"/>
    <p:sldId id="760" r:id="rId20"/>
    <p:sldId id="752" r:id="rId21"/>
    <p:sldId id="765" r:id="rId22"/>
    <p:sldId id="780" r:id="rId23"/>
    <p:sldId id="766" r:id="rId24"/>
    <p:sldId id="777" r:id="rId25"/>
    <p:sldId id="756" r:id="rId26"/>
    <p:sldId id="761" r:id="rId27"/>
    <p:sldId id="768" r:id="rId28"/>
    <p:sldId id="767" r:id="rId29"/>
    <p:sldId id="769" r:id="rId30"/>
    <p:sldId id="781" r:id="rId31"/>
    <p:sldId id="784" r:id="rId32"/>
    <p:sldId id="782" r:id="rId33"/>
    <p:sldId id="770" r:id="rId34"/>
    <p:sldId id="771" r:id="rId35"/>
    <p:sldId id="776" r:id="rId36"/>
    <p:sldId id="772" r:id="rId37"/>
    <p:sldId id="775" r:id="rId38"/>
    <p:sldId id="778" r:id="rId39"/>
    <p:sldId id="779" r:id="rId40"/>
    <p:sldId id="774" r:id="rId41"/>
    <p:sldId id="344" r:id="rId42"/>
    <p:sldId id="785" r:id="rId43"/>
    <p:sldId id="783" r:id="rId44"/>
    <p:sldId id="786" r:id="rId45"/>
    <p:sldId id="787" r:id="rId46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FF6600"/>
    <a:srgbClr val="009900"/>
    <a:srgbClr val="7CB042"/>
    <a:srgbClr val="33CC33"/>
    <a:srgbClr val="336600"/>
    <a:srgbClr val="FFE299"/>
    <a:srgbClr val="FF33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5268" autoAdjust="0"/>
  </p:normalViewPr>
  <p:slideViewPr>
    <p:cSldViewPr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0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0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Margarida Tomé, </a:t>
            </a:r>
            <a:r>
              <a:rPr lang="pt-PT" dirty="0" err="1"/>
              <a:t>last</a:t>
            </a:r>
            <a:r>
              <a:rPr lang="pt-PT" dirty="0"/>
              <a:t> </a:t>
            </a:r>
            <a:r>
              <a:rPr lang="pt-PT" dirty="0" err="1"/>
              <a:t>revision</a:t>
            </a:r>
            <a:r>
              <a:rPr lang="pt-PT" dirty="0"/>
              <a:t>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0BAE-313A-46FB-AF26-90D3BD09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EA651-8B0C-4963-9C8A-0CA00B452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73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A797-7ECF-4FC9-9205-33D073CB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B170-7859-474C-85F4-4D6D8DEE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5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FCFE-BE55-4642-9B29-3CE3E954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1C160-6EED-4566-9CDE-697FB0C43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33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83AD-4113-49FB-8BD1-0A407DDD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6731-81EE-4A9D-9798-9C236F54D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C7D6-128E-485B-BB46-AD9F45494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0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49D8-6084-49DE-A715-D4990E94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D10D4-ED68-4572-853A-5B04B5D4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4EA65-7A3E-4C5C-A3DD-342EBC590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4BA89-2C58-4AF7-8F13-587749646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6D59A-5154-4B4D-8918-8E53AD89C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2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FAE2-F1DF-42C5-BDEC-DBB15FA6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7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00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7FDC-2756-4DFF-B6DB-C570D2BA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9298B-5206-4354-9C22-E95DB965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EB0C6-06DA-4831-81F8-349AFD7E6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794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ABB3-901B-48DE-8E2E-E6047DE5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A6DD0-0140-4511-B0B6-EDB22E86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297C0-387B-4B29-99CA-7DDE48D0C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517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19F7-EE69-41F4-A32C-AEA4AC3B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98300-65A8-4DB8-9AC0-8F2FE232A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94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39736-A658-43C3-B4AD-45C9201FE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1967" y="304800"/>
            <a:ext cx="2863851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B27CB-22AA-4557-AC73-713055664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6185" y="304800"/>
            <a:ext cx="8392583" cy="6248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07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80ED-DFE5-4D3E-8C8C-07A58141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ECF1E-6B5D-4958-86C7-1F295B34C2A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3BD05-D06E-4F3E-ACBC-320BAE15A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E264-E7C8-487D-8F84-402731C8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2EAF1DF-E938-4F07-85E8-AC54B943F394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2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2400"/>
              </a:spcBef>
              <a:buFont typeface="Wingdings" pitchFamily="2" charset="2"/>
              <a:buChar char="ü"/>
              <a:defRPr sz="2800"/>
            </a:lvl1pPr>
            <a:lvl2pPr marL="742950" indent="-285750" algn="just">
              <a:spcBef>
                <a:spcPts val="1200"/>
              </a:spcBef>
              <a:buFont typeface="Arial" panose="020B0604020202020204" pitchFamily="34" charset="0"/>
              <a:buChar char="&gt;"/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661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49" y="178707"/>
            <a:ext cx="11713301" cy="64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794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11/12/2020</a:t>
            </a:fld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CD1F6-3FF8-4BD1-B53B-F464B51FEA77}"/>
              </a:ext>
            </a:extLst>
          </p:cNvPr>
          <p:cNvSpPr txBox="1"/>
          <p:nvPr userDrawn="1"/>
        </p:nvSpPr>
        <p:spPr>
          <a:xfrm>
            <a:off x="8904312" y="6304235"/>
            <a:ext cx="369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Margarida Tomé, </a:t>
            </a:r>
            <a:r>
              <a:rPr lang="pt-PT" sz="1400" b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400" b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revison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1" r:id="rId3"/>
    <p:sldLayoutId id="2147483727" r:id="rId4"/>
    <p:sldLayoutId id="2147483692" r:id="rId5"/>
    <p:sldLayoutId id="214748369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26" r:id="rId16"/>
  </p:sldLayoutIdLst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A53482-09F8-48F3-9BF7-C25703EAE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6184" y="304800"/>
            <a:ext cx="1141941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8A2FDE-4440-455B-B8FB-052D69366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1" y="1600200"/>
            <a:ext cx="11419417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776539BE-1A6E-4B8C-B1B5-07C38AFCB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C6553E09-0143-4F82-9E75-C9C2288E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E38F3236-A22F-4FCF-AF13-0629C37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4446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183F7C9A-685D-44FB-BE34-645A9624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3538"/>
            <a:ext cx="12192000" cy="14446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789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9pPr>
    </p:titleStyle>
    <p:bodyStyle>
      <a:lvl1pPr marL="342900" indent="-342900" algn="just" rtl="0" eaLnBrk="0" fontAlgn="base" hangingPunct="0">
        <a:spcBef>
          <a:spcPct val="5000"/>
        </a:spcBef>
        <a:spcAft>
          <a:spcPct val="0"/>
        </a:spcAft>
        <a:buSzPct val="80000"/>
        <a:buFont typeface="Wingdings" panose="05000000000000000000" pitchFamily="2" charset="2"/>
        <a:buChar char="è"/>
        <a:defRPr sz="2200" b="1" kern="12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eaLnBrk="0" fontAlgn="base" hangingPunct="0">
        <a:spcBef>
          <a:spcPct val="30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ru99.com/r-apply-sapply-tapply.html#1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stonsanchez.com/r4strings/formatting.html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bloggers.com/2012/12/joining-2-r-data-sets-with-different-column-names/" TargetMode="External"/><Relationship Id="rId2" Type="http://schemas.openxmlformats.org/officeDocument/2006/relationships/hyperlink" Target="https://www.r-bloggers.com/2011/05/to-attach-or-not-attach-that-is-the-question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4ds.had.co.nz/workflow-scripts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comments-in-r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-project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drr.io/cran/leaps/man/regsubsets.html" TargetMode="External"/><Relationship Id="rId2" Type="http://schemas.openxmlformats.org/officeDocument/2006/relationships/hyperlink" Target="https://cran.r-project.org/web/packages/olsrr/vignettes/variable_selection.html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ocumentation.org/packages/leaps/versions/2.1-1/topics/regsubsets" TargetMode="External"/><Relationship Id="rId2" Type="http://schemas.openxmlformats.org/officeDocument/2006/relationships/hyperlink" Target="http://www.sthda.com/english/articles/37-model-selection-essentials-in-r/154-stepwise-regression-essentials-in-r/#loading-required-r-packages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finzi.psych.upenn.edu/library/nlstools/html/nlsResiduals.html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tudio.com/products/rstudio/download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Statistics applied to Forest Modeling with the support of 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93FD3-6BE3-415B-976D-801FC341F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3" y="836631"/>
            <a:ext cx="8459293" cy="58327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5B5925-46BA-4240-988B-6C715605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04800"/>
            <a:ext cx="11597865" cy="387896"/>
          </a:xfrm>
        </p:spPr>
        <p:txBody>
          <a:bodyPr>
            <a:noAutofit/>
          </a:bodyPr>
          <a:lstStyle/>
          <a:p>
            <a:r>
              <a:rPr lang="pt-PT" sz="3000" dirty="0"/>
              <a:t> </a:t>
            </a:r>
            <a:r>
              <a:rPr lang="pt-PT" sz="3000" dirty="0" err="1"/>
              <a:t>Rstudio</a:t>
            </a:r>
            <a:r>
              <a:rPr lang="pt-PT" sz="3000" dirty="0"/>
              <a:t> interface to R - </a:t>
            </a:r>
            <a:r>
              <a:rPr lang="en-GB" sz="3000" b="0" dirty="0"/>
              <a:t>you should see something similar to this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1DE9F-8BDC-47E9-A8F2-C8AC8A2094FA}"/>
              </a:ext>
            </a:extLst>
          </p:cNvPr>
          <p:cNvSpPr txBox="1"/>
          <p:nvPr/>
        </p:nvSpPr>
        <p:spPr>
          <a:xfrm>
            <a:off x="3143672" y="27809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Console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E8EB5-3B98-4733-BE52-1FD02E6961ED}"/>
              </a:ext>
            </a:extLst>
          </p:cNvPr>
          <p:cNvSpPr txBox="1"/>
          <p:nvPr/>
        </p:nvSpPr>
        <p:spPr>
          <a:xfrm>
            <a:off x="8140013" y="3748566"/>
            <a:ext cx="227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Files &amp; more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A6096-A024-4096-9CA2-ACC2484B4DB0}"/>
              </a:ext>
            </a:extLst>
          </p:cNvPr>
          <p:cNvSpPr txBox="1"/>
          <p:nvPr/>
        </p:nvSpPr>
        <p:spPr>
          <a:xfrm>
            <a:off x="8112224" y="2041684"/>
            <a:ext cx="227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>
                <a:solidFill>
                  <a:srgbClr val="008000"/>
                </a:solidFill>
              </a:rPr>
              <a:t>Environment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0FF269B-298F-4FBB-A260-89A8E00673F8}"/>
              </a:ext>
            </a:extLst>
          </p:cNvPr>
          <p:cNvSpPr/>
          <p:nvPr/>
        </p:nvSpPr>
        <p:spPr>
          <a:xfrm rot="14342227">
            <a:off x="8900540" y="3652402"/>
            <a:ext cx="2476061" cy="235107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2946-769E-43BC-A208-6964990D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Forest</a:t>
            </a:r>
            <a:r>
              <a:rPr lang="pt-PT" dirty="0"/>
              <a:t> </a:t>
            </a:r>
            <a:r>
              <a:rPr lang="pt-PT" dirty="0" err="1"/>
              <a:t>Models</a:t>
            </a:r>
            <a:r>
              <a:rPr lang="pt-PT" dirty="0"/>
              <a:t> data files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8241-2A63-402B-A70C-7CAE54D2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/>
          <a:lstStyle/>
          <a:p>
            <a:r>
              <a:rPr lang="en-GB" dirty="0"/>
              <a:t>Our R learning will be based on a series of exercises that use the following data files:</a:t>
            </a:r>
          </a:p>
          <a:p>
            <a:pPr lvl="1"/>
            <a:r>
              <a:rPr lang="en-GB" b="1" dirty="0">
                <a:solidFill>
                  <a:srgbClr val="008000"/>
                </a:solidFill>
              </a:rPr>
              <a:t>Ec_GrowthData.xlsx</a:t>
            </a:r>
            <a:r>
              <a:rPr lang="en-GB" dirty="0"/>
              <a:t> – data from several permanent plots and trials</a:t>
            </a:r>
          </a:p>
          <a:p>
            <a:pPr lvl="1"/>
            <a:r>
              <a:rPr lang="en-GB" b="1" dirty="0" err="1">
                <a:solidFill>
                  <a:srgbClr val="008000"/>
                </a:solidFill>
              </a:rPr>
              <a:t>Sb_SiteIndex</a:t>
            </a:r>
            <a:r>
              <a:rPr lang="en-GB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b="1" dirty="0" err="1">
                <a:solidFill>
                  <a:srgbClr val="008000"/>
                </a:solidFill>
              </a:rPr>
              <a:t>SiteData</a:t>
            </a:r>
            <a:r>
              <a:rPr lang="en-GB" b="1" dirty="0">
                <a:solidFill>
                  <a:srgbClr val="008000"/>
                </a:solidFill>
              </a:rPr>
              <a:t> </a:t>
            </a:r>
            <a:r>
              <a:rPr lang="en-GB" dirty="0"/>
              <a:t>– data on site index (dominant height and age) and environmental variables in cork oak plots </a:t>
            </a:r>
          </a:p>
        </p:txBody>
      </p:sp>
    </p:spTree>
    <p:extLst>
      <p:ext uri="{BB962C8B-B14F-4D97-AF65-F5344CB8AC3E}">
        <p14:creationId xmlns:p14="http://schemas.microsoft.com/office/powerpoint/2010/main" val="357477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1DE7-F19C-4DE0-8474-6230A23B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Changing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current</a:t>
            </a:r>
            <a:r>
              <a:rPr lang="pt-PT" dirty="0"/>
              <a:t> </a:t>
            </a:r>
            <a:r>
              <a:rPr lang="pt-PT" dirty="0" err="1"/>
              <a:t>workspace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D69E-DC67-4374-A878-0F899951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workspace is the current R working environment where the data files and the R user-defined objects (vectors, matrices, data frames, lists, functions) are located</a:t>
            </a:r>
          </a:p>
          <a:p>
            <a:r>
              <a:rPr lang="pt-PT" dirty="0" err="1"/>
              <a:t>Functions</a:t>
            </a:r>
            <a:r>
              <a:rPr lang="pt-PT" dirty="0"/>
              <a:t> </a:t>
            </a:r>
            <a:r>
              <a:rPr lang="pt-PT" dirty="0" err="1"/>
              <a:t>related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workspace</a:t>
            </a:r>
            <a:endParaRPr lang="en-GB" dirty="0"/>
          </a:p>
          <a:p>
            <a:pPr lvl="1"/>
            <a:r>
              <a:rPr lang="en-GB" i="1" dirty="0" err="1"/>
              <a:t>getwd</a:t>
            </a:r>
            <a:r>
              <a:rPr lang="en-GB" i="1" dirty="0"/>
              <a:t>()  </a:t>
            </a:r>
            <a:r>
              <a:rPr lang="en-GB" dirty="0"/>
              <a:t># show the current workspace</a:t>
            </a:r>
          </a:p>
          <a:p>
            <a:pPr lvl="1" algn="l"/>
            <a:r>
              <a:rPr lang="pt-PT" i="1" dirty="0" err="1"/>
              <a:t>setwd</a:t>
            </a:r>
            <a:r>
              <a:rPr lang="pt-PT" i="1" dirty="0"/>
              <a:t>()</a:t>
            </a:r>
            <a:r>
              <a:rPr lang="pt-PT" dirty="0"/>
              <a:t>  # </a:t>
            </a:r>
            <a:r>
              <a:rPr lang="pt-PT" dirty="0" err="1"/>
              <a:t>changes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workspace</a:t>
            </a:r>
            <a:r>
              <a:rPr lang="pt-PT" dirty="0"/>
              <a:t> to </a:t>
            </a:r>
            <a:r>
              <a:rPr lang="pt-PT" dirty="0" err="1"/>
              <a:t>another</a:t>
            </a:r>
            <a:r>
              <a:rPr lang="pt-PT" dirty="0"/>
              <a:t> </a:t>
            </a:r>
            <a:r>
              <a:rPr lang="pt-PT" dirty="0" err="1"/>
              <a:t>folder</a:t>
            </a:r>
            <a:endParaRPr lang="en-GB" dirty="0"/>
          </a:p>
          <a:p>
            <a:pPr marL="914400" lvl="2" indent="0" algn="l">
              <a:buNone/>
            </a:pPr>
            <a:r>
              <a:rPr lang="en-GB" dirty="0" err="1"/>
              <a:t>setwd</a:t>
            </a:r>
            <a:r>
              <a:rPr lang="en-GB" dirty="0"/>
              <a:t> ("C:\\Users\\magatome\\Dropbox\\2_Ensino\\2Ciclo-ModelacaoRecursosFlorestais\\Aulas_R\\DataFiles")</a:t>
            </a:r>
          </a:p>
          <a:p>
            <a:pPr marL="457200" lvl="1" indent="0" algn="l">
              <a:buNone/>
            </a:pPr>
            <a:r>
              <a:rPr lang="pt-PT" dirty="0"/>
              <a:t>   (</a:t>
            </a:r>
            <a:r>
              <a:rPr lang="en-GB" dirty="0"/>
              <a:t>note the \\ instead of \)</a:t>
            </a:r>
          </a:p>
        </p:txBody>
      </p:sp>
    </p:spTree>
    <p:extLst>
      <p:ext uri="{BB962C8B-B14F-4D97-AF65-F5344CB8AC3E}">
        <p14:creationId xmlns:p14="http://schemas.microsoft.com/office/powerpoint/2010/main" val="352452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DAB5-C645-432E-8017-2C6768C3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Reading data files </a:t>
            </a:r>
            <a:r>
              <a:rPr lang="pt-PT" dirty="0" err="1"/>
              <a:t>with</a:t>
            </a:r>
            <a:r>
              <a:rPr lang="pt-PT" dirty="0"/>
              <a:t> 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F24D-44D1-4525-8C20-08FA8045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read an entire data frame (set of vectors with the same length) directly, the external file will normally have a special form:</a:t>
            </a:r>
          </a:p>
          <a:p>
            <a:pPr lvl="1"/>
            <a:r>
              <a:rPr lang="en-GB" dirty="0"/>
              <a:t>The first line of the file should have a name for each variable in the data frame</a:t>
            </a:r>
          </a:p>
          <a:p>
            <a:pPr lvl="1"/>
            <a:r>
              <a:rPr lang="en-GB" dirty="0"/>
              <a:t>Each additional line of the file has as its first item a row label and the values for each variable</a:t>
            </a:r>
          </a:p>
          <a:p>
            <a:r>
              <a:rPr lang="pt-PT" dirty="0"/>
              <a:t>T</a:t>
            </a:r>
            <a:r>
              <a:rPr lang="en-GB" dirty="0"/>
              <a:t>he Forest Models data files are already in the format required to be read as a </a:t>
            </a:r>
            <a:r>
              <a:rPr lang="en-GB" dirty="0" err="1"/>
              <a:t>data.frame</a:t>
            </a:r>
            <a:endParaRPr lang="en-GB" dirty="0"/>
          </a:p>
          <a:p>
            <a:r>
              <a:rPr lang="pt-PT" dirty="0"/>
              <a:t>Data in EXCEL are </a:t>
            </a:r>
            <a:r>
              <a:rPr lang="pt-PT" dirty="0" err="1"/>
              <a:t>read</a:t>
            </a:r>
            <a:r>
              <a:rPr lang="pt-PT" dirty="0"/>
              <a:t> </a:t>
            </a:r>
            <a:r>
              <a:rPr lang="pt-PT" dirty="0" err="1"/>
              <a:t>using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 </a:t>
            </a:r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i="1" dirty="0" err="1"/>
              <a:t>read.xlxs</a:t>
            </a:r>
            <a:r>
              <a:rPr lang="pt-PT" i="1" dirty="0"/>
              <a:t>()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7873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DAB5-C645-432E-8017-2C6768C3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Saving</a:t>
            </a:r>
            <a:r>
              <a:rPr lang="pt-PT" dirty="0"/>
              <a:t> R data files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F24D-44D1-4525-8C20-08FA8045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may want to save a (or more than one) R datafile that “took a long time to prepare”:</a:t>
            </a:r>
          </a:p>
          <a:p>
            <a:pPr lvl="1"/>
            <a:r>
              <a:rPr lang="en-GB" i="1" dirty="0"/>
              <a:t>save</a:t>
            </a:r>
            <a:r>
              <a:rPr lang="en-GB" dirty="0"/>
              <a:t>(data1,data2,file=“</a:t>
            </a:r>
            <a:r>
              <a:rPr lang="en-GB" dirty="0" err="1"/>
              <a:t>data.Rdata</a:t>
            </a:r>
            <a:r>
              <a:rPr lang="en-GB" dirty="0"/>
              <a:t>”)</a:t>
            </a:r>
          </a:p>
          <a:p>
            <a:r>
              <a:rPr lang="en-GB" dirty="0"/>
              <a:t>Later on, in another script, you can load these data:</a:t>
            </a:r>
          </a:p>
          <a:p>
            <a:pPr lvl="1"/>
            <a:r>
              <a:rPr lang="en-GB" i="1" dirty="0"/>
              <a:t>load</a:t>
            </a:r>
            <a:r>
              <a:rPr lang="en-GB" dirty="0"/>
              <a:t>(“</a:t>
            </a:r>
            <a:r>
              <a:rPr lang="en-GB" dirty="0" err="1"/>
              <a:t>data.Rdata</a:t>
            </a:r>
            <a:r>
              <a:rPr lang="en-GB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425446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Write</a:t>
            </a:r>
            <a:r>
              <a:rPr lang="pt-PT" dirty="0"/>
              <a:t> R data files </a:t>
            </a:r>
            <a:r>
              <a:rPr lang="pt-PT" dirty="0" err="1"/>
              <a:t>into</a:t>
            </a:r>
            <a:r>
              <a:rPr lang="pt-PT" dirty="0"/>
              <a:t> EXCEL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i="1" dirty="0"/>
              <a:t>write.xlsx</a:t>
            </a:r>
            <a:r>
              <a:rPr lang="pt-PT" dirty="0"/>
              <a:t> (X, </a:t>
            </a:r>
            <a:r>
              <a:rPr lang="pt-PT" dirty="0" err="1"/>
              <a:t>filename</a:t>
            </a:r>
            <a:r>
              <a:rPr lang="pt-PT" dirty="0"/>
              <a:t>, </a:t>
            </a:r>
            <a:r>
              <a:rPr lang="pt-PT" dirty="0" err="1"/>
              <a:t>sheetName</a:t>
            </a:r>
            <a:r>
              <a:rPr lang="pt-PT" dirty="0"/>
              <a:t>=“</a:t>
            </a:r>
            <a:r>
              <a:rPr lang="pt-PT" dirty="0" err="1"/>
              <a:t>Name</a:t>
            </a:r>
            <a:r>
              <a:rPr lang="pt-PT" dirty="0"/>
              <a:t>”,</a:t>
            </a:r>
          </a:p>
          <a:p>
            <a:pPr marL="400050" lvl="1" indent="0">
              <a:buNone/>
            </a:pPr>
            <a:r>
              <a:rPr lang="pt-PT" dirty="0" err="1"/>
              <a:t>col.names</a:t>
            </a:r>
            <a:r>
              <a:rPr lang="pt-PT" dirty="0"/>
              <a:t>=TRUE, </a:t>
            </a:r>
            <a:r>
              <a:rPr lang="pt-PT" dirty="0" err="1"/>
              <a:t>row.names</a:t>
            </a:r>
            <a:r>
              <a:rPr lang="pt-PT" dirty="0"/>
              <a:t>=TRUE,</a:t>
            </a:r>
          </a:p>
          <a:p>
            <a:pPr marL="400050" lvl="1" indent="0">
              <a:buNone/>
            </a:pPr>
            <a:r>
              <a:rPr lang="pt-PT" dirty="0" err="1"/>
              <a:t>append</a:t>
            </a:r>
            <a:r>
              <a:rPr lang="pt-PT" dirty="0"/>
              <a:t>=FALSE)</a:t>
            </a:r>
          </a:p>
          <a:p>
            <a:pPr marL="400050" lvl="1" indent="0">
              <a:buNone/>
            </a:pPr>
            <a:endParaRPr lang="pt-PT" dirty="0"/>
          </a:p>
          <a:p>
            <a:pPr marL="400050" lvl="1" indent="0">
              <a:buNone/>
            </a:pPr>
            <a:r>
              <a:rPr lang="pt-PT" dirty="0" err="1"/>
              <a:t>where</a:t>
            </a:r>
            <a:r>
              <a:rPr lang="pt-PT" dirty="0"/>
              <a:t> X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 data file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6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Functions</a:t>
            </a:r>
            <a:r>
              <a:rPr lang="pt-PT" dirty="0"/>
              <a:t> </a:t>
            </a:r>
            <a:r>
              <a:rPr lang="pt-PT" dirty="0" err="1"/>
              <a:t>related</a:t>
            </a:r>
            <a:r>
              <a:rPr lang="pt-PT" dirty="0"/>
              <a:t> to </a:t>
            </a:r>
            <a:r>
              <a:rPr lang="pt-PT" dirty="0" err="1"/>
              <a:t>objects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List all objects that are active</a:t>
            </a:r>
          </a:p>
          <a:p>
            <a:pPr lvl="1"/>
            <a:r>
              <a:rPr lang="en-GB" i="1" dirty="0"/>
              <a:t>ls()</a:t>
            </a:r>
            <a:r>
              <a:rPr lang="en-GB" dirty="0"/>
              <a:t> </a:t>
            </a:r>
            <a:endParaRPr lang="pt-PT" dirty="0"/>
          </a:p>
          <a:p>
            <a:r>
              <a:rPr lang="pt-PT" dirty="0"/>
              <a:t>E</a:t>
            </a:r>
            <a:r>
              <a:rPr lang="en-GB" dirty="0" err="1"/>
              <a:t>liminate</a:t>
            </a:r>
            <a:r>
              <a:rPr lang="en-GB" dirty="0"/>
              <a:t> objects that won’t be needed anymore</a:t>
            </a:r>
          </a:p>
          <a:p>
            <a:pPr lvl="1"/>
            <a:r>
              <a:rPr lang="pt-PT" i="1" dirty="0" err="1"/>
              <a:t>rm</a:t>
            </a:r>
            <a:r>
              <a:rPr lang="pt-PT" dirty="0"/>
              <a:t>(object1,object2)</a:t>
            </a:r>
          </a:p>
          <a:p>
            <a:r>
              <a:rPr lang="pt-PT" dirty="0" err="1"/>
              <a:t>Describe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object</a:t>
            </a:r>
            <a:endParaRPr lang="pt-PT" dirty="0"/>
          </a:p>
          <a:p>
            <a:pPr lvl="1"/>
            <a:r>
              <a:rPr lang="pt-PT" i="1" dirty="0" err="1"/>
              <a:t>str</a:t>
            </a:r>
            <a:r>
              <a:rPr lang="pt-PT" dirty="0"/>
              <a:t>(</a:t>
            </a:r>
            <a:r>
              <a:rPr lang="pt-PT" dirty="0" err="1"/>
              <a:t>object</a:t>
            </a:r>
            <a:r>
              <a:rPr lang="pt-PT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55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Special</a:t>
            </a:r>
            <a:r>
              <a:rPr lang="pt-PT" dirty="0"/>
              <a:t> </a:t>
            </a:r>
            <a:r>
              <a:rPr lang="pt-PT" dirty="0" err="1"/>
              <a:t>symbols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R </a:t>
            </a:r>
            <a:r>
              <a:rPr lang="pt-PT" dirty="0" err="1"/>
              <a:t>objects</a:t>
            </a:r>
            <a:r>
              <a:rPr lang="pt-PT" dirty="0"/>
              <a:t> can </a:t>
            </a:r>
            <a:r>
              <a:rPr lang="pt-PT" dirty="0" err="1"/>
              <a:t>contain</a:t>
            </a:r>
            <a:r>
              <a:rPr lang="pt-PT" dirty="0"/>
              <a:t> </a:t>
            </a:r>
            <a:r>
              <a:rPr lang="pt-PT" dirty="0" err="1"/>
              <a:t>special</a:t>
            </a:r>
            <a:r>
              <a:rPr lang="pt-PT" dirty="0"/>
              <a:t> </a:t>
            </a:r>
            <a:r>
              <a:rPr lang="pt-PT" dirty="0" err="1"/>
              <a:t>symbols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NA (</a:t>
            </a:r>
            <a:r>
              <a:rPr lang="pt-PT" dirty="0" err="1"/>
              <a:t>missing</a:t>
            </a:r>
            <a:r>
              <a:rPr lang="pt-PT" dirty="0"/>
              <a:t> </a:t>
            </a:r>
            <a:r>
              <a:rPr lang="pt-PT" dirty="0" err="1"/>
              <a:t>value</a:t>
            </a:r>
            <a:r>
              <a:rPr lang="pt-PT" dirty="0"/>
              <a:t>)</a:t>
            </a:r>
          </a:p>
          <a:p>
            <a:pPr lvl="1"/>
            <a:r>
              <a:rPr lang="pt-PT" dirty="0" err="1"/>
              <a:t>NaN</a:t>
            </a:r>
            <a:r>
              <a:rPr lang="pt-PT" dirty="0"/>
              <a:t> (</a:t>
            </a:r>
            <a:r>
              <a:rPr lang="pt-PT" dirty="0" err="1"/>
              <a:t>Not</a:t>
            </a:r>
            <a:r>
              <a:rPr lang="pt-PT" dirty="0"/>
              <a:t> a </a:t>
            </a:r>
            <a:r>
              <a:rPr lang="pt-PT" dirty="0" err="1"/>
              <a:t>Number</a:t>
            </a:r>
            <a:r>
              <a:rPr lang="pt-PT" dirty="0"/>
              <a:t>)</a:t>
            </a:r>
          </a:p>
          <a:p>
            <a:pPr lvl="1"/>
            <a:r>
              <a:rPr lang="pt-PT" dirty="0"/>
              <a:t>NULL (</a:t>
            </a:r>
            <a:r>
              <a:rPr lang="pt-PT" dirty="0" err="1"/>
              <a:t>undefined</a:t>
            </a:r>
            <a:r>
              <a:rPr lang="pt-PT" dirty="0"/>
              <a:t> </a:t>
            </a:r>
            <a:r>
              <a:rPr lang="pt-PT" dirty="0" err="1"/>
              <a:t>value</a:t>
            </a:r>
            <a:r>
              <a:rPr lang="pt-PT" dirty="0"/>
              <a:t>)</a:t>
            </a:r>
          </a:p>
          <a:p>
            <a:pPr lvl="1"/>
            <a:r>
              <a:rPr lang="pt-PT" dirty="0" err="1"/>
              <a:t>Inf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–</a:t>
            </a:r>
            <a:r>
              <a:rPr lang="pt-PT" dirty="0" err="1"/>
              <a:t>Inf</a:t>
            </a:r>
            <a:r>
              <a:rPr lang="pt-PT" dirty="0"/>
              <a:t> (</a:t>
            </a:r>
            <a:r>
              <a:rPr lang="pt-PT" dirty="0" err="1"/>
              <a:t>infinit</a:t>
            </a:r>
            <a:r>
              <a:rPr lang="pt-PT" dirty="0"/>
              <a:t>)</a:t>
            </a:r>
          </a:p>
          <a:p>
            <a:pPr lvl="1"/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53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CDF6-2B50-49B2-A3A3-8DC36651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%&gt;% </a:t>
            </a:r>
            <a:r>
              <a:rPr lang="pt-PT" dirty="0" err="1"/>
              <a:t>operator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C337-1184-4DD4-90CD-05E95202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use the %&gt;% operator with standard R functions — and even your own functions — too</a:t>
            </a:r>
          </a:p>
          <a:p>
            <a:r>
              <a:rPr lang="en-GB" dirty="0"/>
              <a:t>The rules are simple: the object on the left hand side is passed as the first argument to the function on the right hand side</a:t>
            </a:r>
          </a:p>
          <a:p>
            <a:pPr lvl="1"/>
            <a:r>
              <a:rPr lang="en-GB" dirty="0" err="1"/>
              <a:t>euca</a:t>
            </a:r>
            <a:r>
              <a:rPr lang="en-GB" dirty="0"/>
              <a:t> &lt;- </a:t>
            </a:r>
            <a:r>
              <a:rPr lang="en-GB" dirty="0" err="1"/>
              <a:t>euca_all</a:t>
            </a:r>
            <a:r>
              <a:rPr lang="en-GB" dirty="0"/>
              <a:t> %&gt;%</a:t>
            </a:r>
          </a:p>
          <a:p>
            <a:pPr marL="457200" lvl="1" indent="0">
              <a:buNone/>
            </a:pPr>
            <a:r>
              <a:rPr lang="en-GB" dirty="0"/>
              <a:t>   </a:t>
            </a:r>
            <a:r>
              <a:rPr lang="en-GB" i="1" dirty="0"/>
              <a:t>select</a:t>
            </a:r>
            <a:r>
              <a:rPr lang="en-GB" dirty="0"/>
              <a:t>(c("ID_plot","ID_rot","t","</a:t>
            </a:r>
            <a:r>
              <a:rPr lang="en-GB" dirty="0" err="1"/>
              <a:t>hdom</a:t>
            </a:r>
            <a:r>
              <a:rPr lang="en-GB" dirty="0"/>
              <a:t>","N","G"))</a:t>
            </a:r>
          </a:p>
          <a:p>
            <a:pPr marL="457200" lvl="1" indent="0">
              <a:buNone/>
            </a:pPr>
            <a:r>
              <a:rPr lang="pt-PT" dirty="0"/>
              <a:t>i</a:t>
            </a:r>
            <a:r>
              <a:rPr lang="en-GB" dirty="0"/>
              <a:t>s equivalent to</a:t>
            </a:r>
          </a:p>
          <a:p>
            <a:pPr lvl="1"/>
            <a:r>
              <a:rPr lang="en-GB" dirty="0" err="1"/>
              <a:t>euca</a:t>
            </a:r>
            <a:r>
              <a:rPr lang="en-GB" dirty="0"/>
              <a:t> &lt;- </a:t>
            </a:r>
            <a:r>
              <a:rPr lang="en-GB" i="1" dirty="0"/>
              <a:t>select</a:t>
            </a:r>
            <a:r>
              <a:rPr lang="en-GB" dirty="0"/>
              <a:t>(</a:t>
            </a:r>
            <a:r>
              <a:rPr lang="en-GB" dirty="0" err="1"/>
              <a:t>euca_all</a:t>
            </a:r>
            <a:r>
              <a:rPr lang="en-GB" dirty="0"/>
              <a:t>, c("ID_plot","ID_rot","t","</a:t>
            </a:r>
            <a:r>
              <a:rPr lang="en-GB" dirty="0" err="1"/>
              <a:t>hdom</a:t>
            </a:r>
            <a:r>
              <a:rPr lang="en-GB" dirty="0"/>
              <a:t>","N","G"))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46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Example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 </a:t>
            </a:r>
            <a:r>
              <a:rPr lang="pt-PT" dirty="0" err="1"/>
              <a:t>functions</a:t>
            </a:r>
            <a:r>
              <a:rPr lang="pt-PT" dirty="0"/>
              <a:t> are </a:t>
            </a:r>
            <a:r>
              <a:rPr lang="pt-PT" dirty="0" err="1"/>
              <a:t>presented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338454"/>
            <a:ext cx="1106523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3200" b="1" dirty="0" err="1">
                <a:solidFill>
                  <a:srgbClr val="008000"/>
                </a:solidFill>
              </a:rPr>
              <a:t>Function</a:t>
            </a:r>
            <a:r>
              <a:rPr lang="pt-PT" sz="3200" b="1" dirty="0">
                <a:solidFill>
                  <a:srgbClr val="008000"/>
                </a:solidFill>
              </a:rPr>
              <a:t> </a:t>
            </a:r>
            <a:r>
              <a:rPr lang="pt-PT" sz="3200" b="1" dirty="0" err="1">
                <a:solidFill>
                  <a:srgbClr val="008000"/>
                </a:solidFill>
              </a:rPr>
              <a:t>apply</a:t>
            </a:r>
            <a:endParaRPr lang="en-GB" sz="3200" b="1" dirty="0">
              <a:solidFill>
                <a:srgbClr val="008000"/>
              </a:solidFill>
            </a:endParaRPr>
          </a:p>
          <a:p>
            <a:r>
              <a:rPr lang="en-GB" i="1" dirty="0"/>
              <a:t>apply</a:t>
            </a:r>
            <a:r>
              <a:rPr lang="en-GB" dirty="0"/>
              <a:t>(X, MARGIN, FUN)</a:t>
            </a:r>
          </a:p>
          <a:p>
            <a:pPr lvl="1"/>
            <a:r>
              <a:rPr lang="en-GB" dirty="0"/>
              <a:t>x: an array or matrix</a:t>
            </a:r>
          </a:p>
          <a:p>
            <a:pPr lvl="1"/>
            <a:r>
              <a:rPr lang="en-GB" dirty="0"/>
              <a:t>MARGIN:</a:t>
            </a:r>
          </a:p>
          <a:p>
            <a:pPr lvl="2"/>
            <a:r>
              <a:rPr lang="en-GB" dirty="0"/>
              <a:t>MARGIN=1: the manipulation is performed on rows</a:t>
            </a:r>
          </a:p>
          <a:p>
            <a:pPr lvl="2"/>
            <a:r>
              <a:rPr lang="en-GB" dirty="0"/>
              <a:t>MARGIN=2: the manipulation is performed on columns</a:t>
            </a:r>
          </a:p>
          <a:p>
            <a:pPr lvl="2"/>
            <a:r>
              <a:rPr lang="en-GB" dirty="0"/>
              <a:t>MARGIN=c(1,2): the manipulation is performed on rows and columns</a:t>
            </a:r>
          </a:p>
          <a:p>
            <a:pPr lvl="1"/>
            <a:r>
              <a:rPr lang="en-GB" dirty="0"/>
              <a:t>FUN: tells which function to apply. Built functions like mean, median, sum, min, max and even user-defined functions can be applied</a:t>
            </a:r>
          </a:p>
          <a:p>
            <a:pPr marL="457200" lvl="1" indent="0" algn="r">
              <a:buNone/>
            </a:pPr>
            <a:endParaRPr lang="en-GB" sz="2000" dirty="0"/>
          </a:p>
          <a:p>
            <a:pPr marL="457200" lvl="1" indent="0" algn="r">
              <a:buNone/>
            </a:pPr>
            <a:r>
              <a:rPr lang="en-GB" sz="2000" dirty="0"/>
              <a:t>(</a:t>
            </a:r>
            <a:r>
              <a:rPr lang="en-GB" sz="2000" dirty="0">
                <a:hlinkClick r:id="rId2"/>
              </a:rPr>
              <a:t>https://www.guru99.com/r-apply-sapply-tapply.html#1</a:t>
            </a:r>
            <a:r>
              <a:rPr lang="en-GB" sz="2000" dirty="0"/>
              <a:t>)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82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2204864"/>
            <a:ext cx="8515350" cy="1863328"/>
          </a:xfrm>
        </p:spPr>
        <p:txBody>
          <a:bodyPr>
            <a:normAutofit/>
          </a:bodyPr>
          <a:lstStyle/>
          <a:p>
            <a:r>
              <a:rPr lang="en-GB" sz="3200" dirty="0"/>
              <a:t> </a:t>
            </a:r>
            <a:r>
              <a:rPr lang="en-GB" sz="3200" dirty="0" err="1"/>
              <a:t>Instaling</a:t>
            </a:r>
            <a:r>
              <a:rPr lang="en-GB" sz="3200" dirty="0"/>
              <a:t> the R and the RStudio </a:t>
            </a:r>
          </a:p>
        </p:txBody>
      </p:sp>
    </p:spTree>
    <p:extLst>
      <p:ext uri="{BB962C8B-B14F-4D97-AF65-F5344CB8AC3E}">
        <p14:creationId xmlns:p14="http://schemas.microsoft.com/office/powerpoint/2010/main" val="326368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A27D-8A88-495F-9117-76A86B4E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Several</a:t>
            </a:r>
            <a:r>
              <a:rPr lang="pt-PT" dirty="0"/>
              <a:t> R </a:t>
            </a:r>
            <a:r>
              <a:rPr lang="pt-PT" dirty="0" err="1"/>
              <a:t>functions</a:t>
            </a:r>
            <a:r>
              <a:rPr lang="pt-PT" dirty="0"/>
              <a:t> for </a:t>
            </a:r>
            <a:r>
              <a:rPr lang="pt-PT" dirty="0" err="1"/>
              <a:t>vectors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6599-767D-4230-9B63-05FFC69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/>
              <a:t>mean</a:t>
            </a:r>
            <a:r>
              <a:rPr lang="pt-PT" dirty="0"/>
              <a:t>(X) </a:t>
            </a:r>
            <a:r>
              <a:rPr lang="pt-PT" dirty="0">
                <a:sym typeface="Symbol" panose="05050102010706020507" pitchFamily="18" charset="2"/>
              </a:rPr>
              <a:t> </a:t>
            </a:r>
            <a:r>
              <a:rPr lang="en-GB" dirty="0">
                <a:sym typeface="Symbol" panose="05050102010706020507" pitchFamily="18" charset="2"/>
              </a:rPr>
              <a:t>average of the values of vector X</a:t>
            </a:r>
            <a:endParaRPr lang="pt-PT" dirty="0"/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/>
              <a:t>sum</a:t>
            </a:r>
            <a:r>
              <a:rPr lang="pt-PT" dirty="0"/>
              <a:t>(X) </a:t>
            </a:r>
            <a:r>
              <a:rPr lang="pt-PT" dirty="0">
                <a:sym typeface="Symbol" panose="05050102010706020507" pitchFamily="18" charset="2"/>
              </a:rPr>
              <a:t> sum </a:t>
            </a:r>
            <a:r>
              <a:rPr lang="pt-PT" dirty="0" err="1">
                <a:sym typeface="Symbol" panose="05050102010706020507" pitchFamily="18" charset="2"/>
              </a:rPr>
              <a:t>values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of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vector</a:t>
            </a:r>
            <a:r>
              <a:rPr lang="pt-PT" dirty="0">
                <a:sym typeface="Symbol" panose="05050102010706020507" pitchFamily="18" charset="2"/>
              </a:rPr>
              <a:t> X</a:t>
            </a: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ym typeface="Symbol" panose="05050102010706020507" pitchFamily="18" charset="2"/>
              </a:rPr>
              <a:t>prod</a:t>
            </a:r>
            <a:r>
              <a:rPr lang="pt-PT" dirty="0">
                <a:sym typeface="Symbol" panose="05050102010706020507" pitchFamily="18" charset="2"/>
              </a:rPr>
              <a:t>(X)  </a:t>
            </a:r>
            <a:r>
              <a:rPr lang="pt-PT" dirty="0" err="1">
                <a:sym typeface="Symbol" panose="05050102010706020507" pitchFamily="18" charset="2"/>
              </a:rPr>
              <a:t>makes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the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product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of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values</a:t>
            </a:r>
            <a:r>
              <a:rPr lang="pt-PT" dirty="0">
                <a:sym typeface="Symbol" panose="05050102010706020507" pitchFamily="18" charset="2"/>
              </a:rPr>
              <a:t> in </a:t>
            </a:r>
            <a:r>
              <a:rPr lang="pt-PT" dirty="0" err="1">
                <a:sym typeface="Symbol" panose="05050102010706020507" pitchFamily="18" charset="2"/>
              </a:rPr>
              <a:t>vector</a:t>
            </a:r>
            <a:r>
              <a:rPr lang="pt-PT" dirty="0">
                <a:sym typeface="Symbol" panose="05050102010706020507" pitchFamily="18" charset="2"/>
              </a:rPr>
              <a:t> X</a:t>
            </a: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>
                <a:sym typeface="Symbol" panose="05050102010706020507" pitchFamily="18" charset="2"/>
              </a:rPr>
              <a:t>round</a:t>
            </a:r>
            <a:r>
              <a:rPr lang="pt-PT" dirty="0">
                <a:sym typeface="Symbol" panose="05050102010706020507" pitchFamily="18" charset="2"/>
              </a:rPr>
              <a:t>(X,  </a:t>
            </a:r>
            <a:r>
              <a:rPr lang="pt-PT" dirty="0" err="1">
                <a:sym typeface="Symbol" panose="05050102010706020507" pitchFamily="18" charset="2"/>
              </a:rPr>
              <a:t>digits</a:t>
            </a:r>
            <a:r>
              <a:rPr lang="pt-PT" dirty="0">
                <a:sym typeface="Symbol" panose="05050102010706020507" pitchFamily="18" charset="2"/>
              </a:rPr>
              <a:t>=k)  round </a:t>
            </a:r>
            <a:r>
              <a:rPr lang="pt-PT" dirty="0" err="1">
                <a:sym typeface="Symbol" panose="05050102010706020507" pitchFamily="18" charset="2"/>
              </a:rPr>
              <a:t>numbers</a:t>
            </a:r>
            <a:r>
              <a:rPr lang="pt-PT" dirty="0">
                <a:sym typeface="Symbol" panose="05050102010706020507" pitchFamily="18" charset="2"/>
              </a:rPr>
              <a:t> in </a:t>
            </a:r>
            <a:r>
              <a:rPr lang="pt-PT" dirty="0" err="1">
                <a:sym typeface="Symbol" panose="05050102010706020507" pitchFamily="18" charset="2"/>
              </a:rPr>
              <a:t>vector</a:t>
            </a:r>
            <a:r>
              <a:rPr lang="pt-PT" dirty="0">
                <a:sym typeface="Symbol" panose="05050102010706020507" pitchFamily="18" charset="2"/>
              </a:rPr>
              <a:t> X</a:t>
            </a: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ym typeface="Symbol" panose="05050102010706020507" pitchFamily="18" charset="2"/>
              </a:rPr>
              <a:t>floor</a:t>
            </a:r>
            <a:r>
              <a:rPr lang="pt-PT" dirty="0">
                <a:sym typeface="Symbol" panose="05050102010706020507" pitchFamily="18" charset="2"/>
              </a:rPr>
              <a:t>(X)  rounds to </a:t>
            </a:r>
            <a:r>
              <a:rPr lang="pt-PT" dirty="0" err="1">
                <a:sym typeface="Symbol" panose="05050102010706020507" pitchFamily="18" charset="2"/>
              </a:rPr>
              <a:t>the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integer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immediately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before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ym typeface="Symbol" panose="05050102010706020507" pitchFamily="18" charset="2"/>
              </a:rPr>
              <a:t>ceiling</a:t>
            </a:r>
            <a:r>
              <a:rPr lang="pt-PT" dirty="0">
                <a:sym typeface="Symbol" panose="05050102010706020507" pitchFamily="18" charset="2"/>
              </a:rPr>
              <a:t>(X)  </a:t>
            </a:r>
            <a:r>
              <a:rPr lang="en-GB" dirty="0">
                <a:sym typeface="Symbol" panose="05050102010706020507" pitchFamily="18" charset="2"/>
              </a:rPr>
              <a:t>rounds to the integer immediately after</a:t>
            </a: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>
                <a:sym typeface="Symbol" panose="05050102010706020507" pitchFamily="18" charset="2"/>
              </a:rPr>
              <a:t>s</a:t>
            </a:r>
            <a:r>
              <a:rPr lang="en-GB" i="1" dirty="0">
                <a:sym typeface="Symbol" panose="05050102010706020507" pitchFamily="18" charset="2"/>
              </a:rPr>
              <a:t>ample</a:t>
            </a:r>
            <a:r>
              <a:rPr lang="en-GB" dirty="0">
                <a:sym typeface="Symbol" panose="05050102010706020507" pitchFamily="18" charset="2"/>
              </a:rPr>
              <a:t>(X)  shuffles the values of vector X in a random order</a:t>
            </a: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>
                <a:sym typeface="Symbol" panose="05050102010706020507" pitchFamily="18" charset="2"/>
              </a:rPr>
              <a:t>s</a:t>
            </a:r>
            <a:r>
              <a:rPr lang="en-GB" i="1" dirty="0">
                <a:sym typeface="Symbol" panose="05050102010706020507" pitchFamily="18" charset="2"/>
              </a:rPr>
              <a:t>ample</a:t>
            </a:r>
            <a:r>
              <a:rPr lang="en-GB" dirty="0">
                <a:sym typeface="Symbol" panose="05050102010706020507" pitchFamily="18" charset="2"/>
              </a:rPr>
              <a:t>(</a:t>
            </a:r>
            <a:r>
              <a:rPr lang="en-GB" dirty="0" err="1">
                <a:sym typeface="Symbol" panose="05050102010706020507" pitchFamily="18" charset="2"/>
              </a:rPr>
              <a:t>X,size</a:t>
            </a:r>
            <a:r>
              <a:rPr lang="en-GB" dirty="0">
                <a:sym typeface="Symbol" panose="05050102010706020507" pitchFamily="18" charset="2"/>
              </a:rPr>
              <a:t>=</a:t>
            </a:r>
            <a:r>
              <a:rPr lang="en-GB" dirty="0" err="1">
                <a:sym typeface="Symbol" panose="05050102010706020507" pitchFamily="18" charset="2"/>
              </a:rPr>
              <a:t>k,replace</a:t>
            </a:r>
            <a:r>
              <a:rPr lang="en-GB" dirty="0">
                <a:sym typeface="Symbol" panose="05050102010706020507" pitchFamily="18" charset="2"/>
              </a:rPr>
              <a:t>=FALSE)  random sample 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836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A27D-8A88-495F-9117-76A86B4E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Printing</a:t>
            </a:r>
            <a:r>
              <a:rPr lang="pt-PT" dirty="0"/>
              <a:t> </a:t>
            </a:r>
            <a:r>
              <a:rPr lang="pt-PT" dirty="0" err="1"/>
              <a:t>results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console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6599-767D-4230-9B63-05FFC69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rebuchet MS" panose="020B0603020202020204" pitchFamily="34" charset="0"/>
              <a:buChar char="&gt;"/>
            </a:pP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links:</a:t>
            </a:r>
          </a:p>
          <a:p>
            <a:pPr marL="457200" lvl="1" indent="0">
              <a:buNone/>
            </a:pPr>
            <a:r>
              <a:rPr lang="en-GB" sz="2000" dirty="0">
                <a:sym typeface="Symbol" panose="05050102010706020507" pitchFamily="18" charset="2"/>
                <a:hlinkClick r:id="rId2"/>
              </a:rPr>
              <a:t>https://www.gastonsanchez.com/r4strings/formatting.html</a:t>
            </a:r>
            <a:endParaRPr lang="en-GB" sz="2000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1572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A27D-8A88-495F-9117-76A86B4E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404664"/>
            <a:ext cx="11425269" cy="720080"/>
          </a:xfrm>
        </p:spPr>
        <p:txBody>
          <a:bodyPr>
            <a:normAutofit fontScale="90000"/>
          </a:bodyPr>
          <a:lstStyle/>
          <a:p>
            <a:r>
              <a:rPr lang="pt-PT" dirty="0"/>
              <a:t>R </a:t>
            </a:r>
            <a:r>
              <a:rPr lang="pt-PT" dirty="0" err="1"/>
              <a:t>functions</a:t>
            </a:r>
            <a:r>
              <a:rPr lang="pt-PT" dirty="0"/>
              <a:t> to </a:t>
            </a:r>
            <a:r>
              <a:rPr lang="pt-PT" dirty="0" err="1"/>
              <a:t>generate</a:t>
            </a:r>
            <a:r>
              <a:rPr lang="pt-PT" dirty="0"/>
              <a:t> </a:t>
            </a:r>
            <a:r>
              <a:rPr lang="pt-PT" dirty="0" err="1"/>
              <a:t>numbers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a fdp (</a:t>
            </a:r>
            <a:r>
              <a:rPr lang="pt-PT" dirty="0" err="1"/>
              <a:t>distribution</a:t>
            </a:r>
            <a:r>
              <a:rPr lang="pt-PT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6599-767D-4230-9B63-05FFC69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rebuchet MS" panose="020B0603020202020204" pitchFamily="34" charset="0"/>
              <a:buChar char="&gt;"/>
            </a:pPr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functions</a:t>
            </a:r>
            <a:r>
              <a:rPr lang="pt-PT" dirty="0"/>
              <a:t> </a:t>
            </a:r>
            <a:r>
              <a:rPr lang="pt-PT" dirty="0" err="1"/>
              <a:t>require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library</a:t>
            </a:r>
            <a:r>
              <a:rPr lang="pt-PT" dirty="0"/>
              <a:t>(“</a:t>
            </a:r>
            <a:r>
              <a:rPr lang="pt-PT" dirty="0" err="1"/>
              <a:t>stats</a:t>
            </a:r>
            <a:r>
              <a:rPr lang="pt-PT" dirty="0"/>
              <a:t>”)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ym typeface="Symbol" panose="05050102010706020507" pitchFamily="18" charset="2"/>
              </a:rPr>
              <a:t>set.seed</a:t>
            </a:r>
            <a:r>
              <a:rPr lang="pt-PT" dirty="0">
                <a:sym typeface="Symbol" panose="05050102010706020507" pitchFamily="18" charset="2"/>
              </a:rPr>
              <a:t>(1)   # </a:t>
            </a:r>
            <a:r>
              <a:rPr lang="pt-PT" dirty="0" err="1">
                <a:sym typeface="Symbol" panose="05050102010706020507" pitchFamily="18" charset="2"/>
              </a:rPr>
              <a:t>provides</a:t>
            </a:r>
            <a:r>
              <a:rPr lang="pt-PT" dirty="0">
                <a:sym typeface="Symbol" panose="05050102010706020507" pitchFamily="18" charset="2"/>
              </a:rPr>
              <a:t> a </a:t>
            </a:r>
            <a:r>
              <a:rPr lang="pt-PT" dirty="0" err="1">
                <a:sym typeface="Symbol" panose="05050102010706020507" pitchFamily="18" charset="2"/>
              </a:rPr>
              <a:t>seed</a:t>
            </a:r>
            <a:r>
              <a:rPr lang="pt-PT" dirty="0">
                <a:sym typeface="Symbol" panose="05050102010706020507" pitchFamily="18" charset="2"/>
              </a:rPr>
              <a:t> to </a:t>
            </a:r>
            <a:r>
              <a:rPr lang="pt-PT" dirty="0" err="1">
                <a:sym typeface="Symbol" panose="05050102010706020507" pitchFamily="18" charset="2"/>
              </a:rPr>
              <a:t>start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the</a:t>
            </a:r>
            <a:r>
              <a:rPr lang="pt-PT" dirty="0">
                <a:sym typeface="Symbol" panose="05050102010706020507" pitchFamily="18" charset="2"/>
              </a:rPr>
              <a:t> series </a:t>
            </a:r>
            <a:r>
              <a:rPr lang="pt-PT" dirty="0" err="1">
                <a:sym typeface="Symbol" panose="05050102010706020507" pitchFamily="18" charset="2"/>
              </a:rPr>
              <a:t>of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numbers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ym typeface="Symbol" panose="05050102010706020507" pitchFamily="18" charset="2"/>
              </a:rPr>
              <a:t>rnorm</a:t>
            </a:r>
            <a:r>
              <a:rPr lang="pt-PT" dirty="0">
                <a:sym typeface="Symbol" panose="05050102010706020507" pitchFamily="18" charset="2"/>
              </a:rPr>
              <a:t>(n= , </a:t>
            </a:r>
            <a:r>
              <a:rPr lang="pt-PT" dirty="0" err="1">
                <a:sym typeface="Symbol" panose="05050102010706020507" pitchFamily="18" charset="2"/>
              </a:rPr>
              <a:t>mean</a:t>
            </a:r>
            <a:r>
              <a:rPr lang="pt-PT" dirty="0">
                <a:sym typeface="Symbol" panose="05050102010706020507" pitchFamily="18" charset="2"/>
              </a:rPr>
              <a:t>=, </a:t>
            </a:r>
            <a:r>
              <a:rPr lang="pt-PT" dirty="0" err="1">
                <a:sym typeface="Symbol" panose="05050102010706020507" pitchFamily="18" charset="2"/>
              </a:rPr>
              <a:t>sd</a:t>
            </a:r>
            <a:r>
              <a:rPr lang="pt-PT" dirty="0">
                <a:sym typeface="Symbol" panose="05050102010706020507" pitchFamily="18" charset="2"/>
              </a:rPr>
              <a:t>=)   normal </a:t>
            </a:r>
            <a:r>
              <a:rPr lang="pt-PT" dirty="0" err="1">
                <a:sym typeface="Symbol" panose="05050102010706020507" pitchFamily="18" charset="2"/>
              </a:rPr>
              <a:t>distribution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ym typeface="Symbol" panose="05050102010706020507" pitchFamily="18" charset="2"/>
              </a:rPr>
              <a:t>rpoison</a:t>
            </a:r>
            <a:r>
              <a:rPr lang="pt-PT" dirty="0">
                <a:sym typeface="Symbol" panose="05050102010706020507" pitchFamily="18" charset="2"/>
              </a:rPr>
              <a:t>(n=, lambda=)      </a:t>
            </a:r>
            <a:r>
              <a:rPr lang="pt-PT" dirty="0" err="1">
                <a:sym typeface="Symbol" panose="05050102010706020507" pitchFamily="18" charset="2"/>
              </a:rPr>
              <a:t>Poison</a:t>
            </a:r>
            <a:endParaRPr lang="pt-PT" dirty="0">
              <a:sym typeface="Symbol" panose="05050102010706020507" pitchFamily="18" charset="2"/>
            </a:endParaRPr>
          </a:p>
          <a:p>
            <a:pPr lvl="1">
              <a:buFont typeface="Trebuchet MS" panose="020B0603020202020204" pitchFamily="34" charset="0"/>
              <a:buChar char="&gt;"/>
            </a:pPr>
            <a:r>
              <a:rPr lang="pt-PT" i="1" dirty="0" err="1">
                <a:sym typeface="Symbol" panose="05050102010706020507" pitchFamily="18" charset="2"/>
              </a:rPr>
              <a:t>runif</a:t>
            </a:r>
            <a:r>
              <a:rPr lang="pt-PT" dirty="0">
                <a:sym typeface="Symbol" panose="05050102010706020507" pitchFamily="18" charset="2"/>
              </a:rPr>
              <a:t>(n=,min=, </a:t>
            </a:r>
            <a:r>
              <a:rPr lang="pt-PT" dirty="0" err="1">
                <a:sym typeface="Symbol" panose="05050102010706020507" pitchFamily="18" charset="2"/>
              </a:rPr>
              <a:t>max</a:t>
            </a:r>
            <a:r>
              <a:rPr lang="pt-PT" dirty="0">
                <a:sym typeface="Symbol" panose="05050102010706020507" pitchFamily="18" charset="2"/>
              </a:rPr>
              <a:t>=)       </a:t>
            </a:r>
            <a:r>
              <a:rPr lang="pt-PT" dirty="0" err="1">
                <a:sym typeface="Symbol" panose="05050102010706020507" pitchFamily="18" charset="2"/>
              </a:rPr>
              <a:t>uniform</a:t>
            </a:r>
            <a:r>
              <a:rPr lang="pt-PT" dirty="0">
                <a:sym typeface="Symbol" panose="05050102010706020507" pitchFamily="18" charset="2"/>
              </a:rPr>
              <a:t> </a:t>
            </a:r>
            <a:r>
              <a:rPr lang="pt-PT" dirty="0" err="1">
                <a:sym typeface="Symbol" panose="05050102010706020507" pitchFamily="18" charset="2"/>
              </a:rPr>
              <a:t>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095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3322-6B06-4209-98CA-AF34BE2E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Interesting</a:t>
            </a:r>
            <a:r>
              <a:rPr lang="pt-PT" dirty="0"/>
              <a:t> links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EDAF-2D02-415B-8738-FC7254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problems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i="1" dirty="0" err="1"/>
              <a:t>attach</a:t>
            </a:r>
            <a:r>
              <a:rPr lang="pt-PT" i="1" dirty="0"/>
              <a:t>()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i="1" dirty="0" err="1"/>
              <a:t>detach</a:t>
            </a:r>
            <a:r>
              <a:rPr lang="pt-PT" i="1" dirty="0"/>
              <a:t>()</a:t>
            </a:r>
            <a:r>
              <a:rPr lang="pt-PT" dirty="0"/>
              <a:t> </a:t>
            </a:r>
            <a:r>
              <a:rPr lang="pt-PT" dirty="0" err="1"/>
              <a:t>functions</a:t>
            </a:r>
            <a:endParaRPr lang="pt-PT" dirty="0"/>
          </a:p>
          <a:p>
            <a:pPr marL="400050" lvl="1" indent="0">
              <a:buNone/>
            </a:pPr>
            <a:r>
              <a:rPr lang="en-GB" sz="2000" dirty="0">
                <a:hlinkClick r:id="rId2"/>
              </a:rPr>
              <a:t>https://www.r-bloggers.com/2011/05/to-attach-or-not-attach-that-is-the-question/</a:t>
            </a:r>
            <a:endParaRPr lang="en-GB" sz="2000" dirty="0"/>
          </a:p>
          <a:p>
            <a:r>
              <a:rPr lang="pt-PT" dirty="0" err="1"/>
              <a:t>merging</a:t>
            </a:r>
            <a:r>
              <a:rPr lang="pt-PT" dirty="0"/>
              <a:t> data sets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columns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diferent</a:t>
            </a:r>
            <a:r>
              <a:rPr lang="pt-PT" dirty="0"/>
              <a:t> </a:t>
            </a:r>
            <a:r>
              <a:rPr lang="pt-PT" dirty="0" err="1"/>
              <a:t>names</a:t>
            </a:r>
            <a:endParaRPr lang="pt-PT" dirty="0"/>
          </a:p>
          <a:p>
            <a:pPr marL="400050" lvl="1" indent="0">
              <a:buNone/>
            </a:pPr>
            <a:r>
              <a:rPr lang="pt-PT" sz="2000" dirty="0">
                <a:hlinkClick r:id="rId3"/>
              </a:rPr>
              <a:t>https://www.r-bloggers.com/2012/12/joining-2-r-data-sets-with-different-column-names/</a:t>
            </a:r>
            <a:endParaRPr lang="pt-PT" sz="2000" dirty="0"/>
          </a:p>
          <a:p>
            <a:r>
              <a:rPr lang="pt-PT" sz="2400" dirty="0"/>
              <a:t>R for Data </a:t>
            </a:r>
            <a:r>
              <a:rPr lang="pt-PT" sz="2400" dirty="0" err="1"/>
              <a:t>Science</a:t>
            </a:r>
            <a:r>
              <a:rPr lang="pt-PT" sz="2400" dirty="0"/>
              <a:t> (a </a:t>
            </a:r>
            <a:r>
              <a:rPr lang="pt-PT" sz="2400" dirty="0" err="1"/>
              <a:t>lot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topics</a:t>
            </a:r>
            <a:r>
              <a:rPr lang="pt-PT" sz="2400" dirty="0"/>
              <a:t> </a:t>
            </a:r>
            <a:r>
              <a:rPr lang="pt-PT" sz="2400" dirty="0" err="1"/>
              <a:t>presented</a:t>
            </a:r>
            <a:r>
              <a:rPr lang="pt-PT" sz="2400" dirty="0"/>
              <a:t> in a </a:t>
            </a:r>
            <a:r>
              <a:rPr lang="pt-PT" sz="2400" dirty="0" err="1"/>
              <a:t>nice</a:t>
            </a:r>
            <a:r>
              <a:rPr lang="pt-PT" sz="2400" dirty="0"/>
              <a:t> </a:t>
            </a:r>
            <a:r>
              <a:rPr lang="pt-PT" sz="2400" dirty="0" err="1"/>
              <a:t>way</a:t>
            </a:r>
            <a:r>
              <a:rPr lang="pt-PT" sz="2400"/>
              <a:t>):</a:t>
            </a:r>
            <a:endParaRPr lang="pt-PT" sz="2400" dirty="0"/>
          </a:p>
          <a:p>
            <a:pPr marL="400050" lvl="1" indent="0">
              <a:buNone/>
            </a:pPr>
            <a:r>
              <a:rPr lang="pt-PT" sz="2000" dirty="0">
                <a:hlinkClick r:id="rId4"/>
              </a:rPr>
              <a:t>https://r4ds.had.co.nz/workflow-scripts.html</a:t>
            </a:r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80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FF9-100E-46C1-A1AE-A4400B0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Commenting</a:t>
            </a:r>
            <a:r>
              <a:rPr lang="pt-PT" dirty="0"/>
              <a:t> </a:t>
            </a:r>
            <a:r>
              <a:rPr lang="pt-PT" dirty="0" err="1"/>
              <a:t>multiple</a:t>
            </a:r>
            <a:r>
              <a:rPr lang="pt-PT" dirty="0"/>
              <a:t> </a:t>
            </a:r>
            <a:r>
              <a:rPr lang="pt-PT" dirty="0" err="1"/>
              <a:t>lines</a:t>
            </a:r>
            <a:r>
              <a:rPr lang="pt-PT" dirty="0"/>
              <a:t> in scripts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762-AA0F-4F44-B720-D2D88758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 are two ways to add multiple single-line comments in R Studio: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Select the multiple lines which you want to comment using the cursor and then use the key combination “control + shift + C” to comment or uncomment the selected lines.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The other way is to use the GUI, select the lines which you want to comment by using the cursor and click on “Code” in menu, a pop-up window pops out in which we need to select “Comment/Uncomment Lines” which appropriately comments or uncomment the lines which you have selected. </a:t>
            </a:r>
          </a:p>
          <a:p>
            <a:pPr marL="457200" lvl="1" indent="0" algn="r">
              <a:buNone/>
            </a:pPr>
            <a:r>
              <a:rPr lang="en-GB" sz="2000" dirty="0"/>
              <a:t>(</a:t>
            </a:r>
            <a:r>
              <a:rPr lang="en-GB" sz="2000" dirty="0">
                <a:hlinkClick r:id="rId2"/>
              </a:rPr>
              <a:t>https://www.geeksforgeeks.org/comments-in-r/</a:t>
            </a:r>
            <a:r>
              <a:rPr lang="en-GB" sz="2000" dirty="0"/>
              <a:t>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080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C6C2E5-E081-4824-96DA-12B213BB3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011" cy="9263911"/>
          </a:xfrm>
          <a:prstGeom prst="rect">
            <a:avLst/>
          </a:prstGeo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BB9982E2-14DB-49B1-8394-DF908E32DB71}"/>
              </a:ext>
            </a:extLst>
          </p:cNvPr>
          <p:cNvSpPr>
            <a:spLocks noChangeArrowheads="1"/>
          </p:cNvSpPr>
          <p:nvPr/>
        </p:nvSpPr>
        <p:spPr bwMode="auto">
          <a:xfrm rot="282937">
            <a:off x="1100712" y="-456846"/>
            <a:ext cx="11784816" cy="6842009"/>
          </a:xfrm>
          <a:prstGeom prst="irregularSeal2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2C7E0-F9F4-42BE-90E6-EF2FA8E6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768" y="1486781"/>
            <a:ext cx="7418680" cy="3166355"/>
          </a:xfrm>
          <a:noFill/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pt-PT" sz="4400" dirty="0" err="1">
                <a:solidFill>
                  <a:srgbClr val="663300"/>
                </a:solidFill>
              </a:rPr>
              <a:t>Let´s</a:t>
            </a:r>
            <a:r>
              <a:rPr lang="pt-PT" sz="4400" dirty="0">
                <a:solidFill>
                  <a:srgbClr val="663300"/>
                </a:solidFill>
              </a:rPr>
              <a:t> </a:t>
            </a:r>
            <a:r>
              <a:rPr lang="pt-PT" sz="4400" dirty="0" err="1">
                <a:solidFill>
                  <a:srgbClr val="663300"/>
                </a:solidFill>
              </a:rPr>
              <a:t>now</a:t>
            </a:r>
            <a:r>
              <a:rPr lang="pt-PT" sz="4400" dirty="0">
                <a:solidFill>
                  <a:srgbClr val="663300"/>
                </a:solidFill>
              </a:rPr>
              <a:t> </a:t>
            </a:r>
            <a:r>
              <a:rPr lang="pt-PT" sz="4400" dirty="0" err="1">
                <a:solidFill>
                  <a:srgbClr val="663300"/>
                </a:solidFill>
              </a:rPr>
              <a:t>test</a:t>
            </a:r>
            <a:r>
              <a:rPr lang="pt-PT" sz="4400" dirty="0">
                <a:solidFill>
                  <a:srgbClr val="663300"/>
                </a:solidFill>
              </a:rPr>
              <a:t> </a:t>
            </a:r>
            <a:r>
              <a:rPr lang="pt-PT" sz="4400" dirty="0" err="1">
                <a:solidFill>
                  <a:srgbClr val="663300"/>
                </a:solidFill>
              </a:rPr>
              <a:t>how</a:t>
            </a:r>
            <a:r>
              <a:rPr lang="pt-PT" sz="4400" dirty="0">
                <a:solidFill>
                  <a:srgbClr val="663300"/>
                </a:solidFill>
              </a:rPr>
              <a:t> R </a:t>
            </a:r>
            <a:r>
              <a:rPr lang="pt-PT" sz="4400" dirty="0" err="1">
                <a:solidFill>
                  <a:srgbClr val="663300"/>
                </a:solidFill>
              </a:rPr>
              <a:t>works</a:t>
            </a:r>
            <a:r>
              <a:rPr lang="pt-PT" sz="4400" dirty="0">
                <a:solidFill>
                  <a:srgbClr val="663300"/>
                </a:solidFill>
              </a:rPr>
              <a:t> </a:t>
            </a:r>
            <a:r>
              <a:rPr lang="pt-PT" sz="4400" dirty="0" err="1">
                <a:solidFill>
                  <a:srgbClr val="663300"/>
                </a:solidFill>
              </a:rPr>
              <a:t>by</a:t>
            </a:r>
            <a:r>
              <a:rPr lang="pt-PT" sz="4400" dirty="0">
                <a:solidFill>
                  <a:srgbClr val="663300"/>
                </a:solidFill>
              </a:rPr>
              <a:t> </a:t>
            </a:r>
            <a:r>
              <a:rPr lang="pt-PT" sz="4400" dirty="0" err="1">
                <a:solidFill>
                  <a:srgbClr val="663300"/>
                </a:solidFill>
              </a:rPr>
              <a:t>following</a:t>
            </a:r>
            <a:r>
              <a:rPr lang="pt-PT" sz="4400" dirty="0">
                <a:solidFill>
                  <a:srgbClr val="663300"/>
                </a:solidFill>
              </a:rPr>
              <a:t> </a:t>
            </a:r>
            <a:r>
              <a:rPr lang="pt-PT" sz="4400" dirty="0" err="1">
                <a:solidFill>
                  <a:srgbClr val="663300"/>
                </a:solidFill>
              </a:rPr>
              <a:t>the</a:t>
            </a:r>
            <a:r>
              <a:rPr lang="pt-PT" sz="4400" dirty="0">
                <a:solidFill>
                  <a:srgbClr val="663300"/>
                </a:solidFill>
              </a:rPr>
              <a:t> “</a:t>
            </a:r>
            <a:r>
              <a:rPr lang="pt-PT" sz="4400" dirty="0" err="1">
                <a:solidFill>
                  <a:srgbClr val="663300"/>
                </a:solidFill>
              </a:rPr>
              <a:t>try</a:t>
            </a:r>
            <a:r>
              <a:rPr lang="pt-PT" sz="4400" dirty="0">
                <a:solidFill>
                  <a:srgbClr val="663300"/>
                </a:solidFill>
              </a:rPr>
              <a:t> </a:t>
            </a:r>
            <a:r>
              <a:rPr lang="pt-PT" sz="4400" dirty="0" err="1">
                <a:solidFill>
                  <a:srgbClr val="663300"/>
                </a:solidFill>
              </a:rPr>
              <a:t>and</a:t>
            </a:r>
            <a:r>
              <a:rPr lang="pt-PT" sz="4400" dirty="0">
                <a:solidFill>
                  <a:srgbClr val="663300"/>
                </a:solidFill>
              </a:rPr>
              <a:t> </a:t>
            </a:r>
            <a:r>
              <a:rPr lang="pt-PT" sz="4400" dirty="0" err="1">
                <a:solidFill>
                  <a:srgbClr val="663300"/>
                </a:solidFill>
              </a:rPr>
              <a:t>see</a:t>
            </a:r>
            <a:r>
              <a:rPr lang="pt-PT" sz="4400" dirty="0">
                <a:solidFill>
                  <a:srgbClr val="663300"/>
                </a:solidFill>
              </a:rPr>
              <a:t>” script “</a:t>
            </a:r>
            <a:r>
              <a:rPr lang="pt-PT" sz="4400" i="1" dirty="0" err="1"/>
              <a:t>PlayWith_Ec_GrowthData</a:t>
            </a:r>
            <a:r>
              <a:rPr lang="pt-PT" sz="4400" dirty="0">
                <a:solidFill>
                  <a:srgbClr val="663300"/>
                </a:solidFill>
              </a:rPr>
              <a:t>”</a:t>
            </a:r>
            <a:endParaRPr lang="en-GB" sz="4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5373216"/>
            <a:ext cx="5736637" cy="720080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Multiple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91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categorical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8000"/>
                </a:solidFill>
              </a:rPr>
              <a:t>Continuous variables </a:t>
            </a:r>
            <a:r>
              <a:rPr lang="en-GB" dirty="0"/>
              <a:t>are those that can take all real values within an interval</a:t>
            </a:r>
          </a:p>
          <a:p>
            <a:r>
              <a:rPr lang="pt-PT" b="1" dirty="0">
                <a:solidFill>
                  <a:srgbClr val="008000"/>
                </a:solidFill>
              </a:rPr>
              <a:t>C</a:t>
            </a:r>
            <a:r>
              <a:rPr lang="en-GB" b="1" dirty="0" err="1">
                <a:solidFill>
                  <a:srgbClr val="008000"/>
                </a:solidFill>
              </a:rPr>
              <a:t>ategorical</a:t>
            </a:r>
            <a:r>
              <a:rPr lang="en-GB" b="1" dirty="0">
                <a:solidFill>
                  <a:srgbClr val="008000"/>
                </a:solidFill>
              </a:rPr>
              <a:t> variables </a:t>
            </a:r>
            <a:r>
              <a:rPr lang="en-GB" dirty="0"/>
              <a:t>can just take a limited number of possible values, many times they refer to categories, such as soil type, colour, etc</a:t>
            </a:r>
          </a:p>
          <a:p>
            <a:r>
              <a:rPr lang="en-GB" dirty="0"/>
              <a:t>For linear regression, the </a:t>
            </a:r>
            <a:r>
              <a:rPr lang="en-GB" b="1" dirty="0">
                <a:solidFill>
                  <a:srgbClr val="008000"/>
                </a:solidFill>
              </a:rPr>
              <a:t>categorial variables </a:t>
            </a:r>
            <a:r>
              <a:rPr lang="en-GB" dirty="0"/>
              <a:t>have to be recoded as </a:t>
            </a:r>
            <a:r>
              <a:rPr lang="en-GB" b="1" dirty="0">
                <a:solidFill>
                  <a:srgbClr val="008000"/>
                </a:solidFill>
              </a:rPr>
              <a:t>dummy variables </a:t>
            </a:r>
            <a:r>
              <a:rPr lang="en-GB" dirty="0"/>
              <a:t>(variables that can only take the values 0 or 1, depending on their value)</a:t>
            </a:r>
          </a:p>
          <a:p>
            <a:r>
              <a:rPr lang="pt-PT" dirty="0" err="1"/>
              <a:t>Generally</a:t>
            </a:r>
            <a:r>
              <a:rPr lang="pt-PT" dirty="0"/>
              <a:t>, for a </a:t>
            </a:r>
            <a:r>
              <a:rPr lang="pt-PT" dirty="0" err="1"/>
              <a:t>categorical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k </a:t>
            </a:r>
            <a:r>
              <a:rPr lang="pt-PT" dirty="0" err="1"/>
              <a:t>categories</a:t>
            </a:r>
            <a:r>
              <a:rPr lang="pt-PT" dirty="0"/>
              <a:t>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(k-1)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688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categorical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Suppose that you have a variable </a:t>
            </a:r>
            <a:r>
              <a:rPr lang="en-GB" dirty="0" err="1"/>
              <a:t>TreeStatus</a:t>
            </a:r>
            <a:r>
              <a:rPr lang="en-GB" dirty="0"/>
              <a:t> with two possible values: Dead or Alive. We need one dummy variable (X) to define the </a:t>
            </a:r>
            <a:r>
              <a:rPr lang="en-GB" dirty="0" err="1"/>
              <a:t>TreeStatus</a:t>
            </a:r>
            <a:r>
              <a:rPr lang="en-GB" dirty="0"/>
              <a:t> variable:</a:t>
            </a:r>
          </a:p>
          <a:p>
            <a:pPr marL="857250" lvl="2" indent="0">
              <a:buNone/>
            </a:pPr>
            <a:r>
              <a:rPr lang="en-GB" dirty="0"/>
              <a:t>X= 1 if the tree is alive; X=0 if the tree is dead</a:t>
            </a:r>
          </a:p>
          <a:p>
            <a:r>
              <a:rPr lang="en-GB" dirty="0"/>
              <a:t>For a variable Region with 3 possible values – North, Centre, South – we need two dummies:</a:t>
            </a:r>
          </a:p>
          <a:p>
            <a:pPr marL="857250" lvl="2" indent="0">
              <a:buNone/>
            </a:pPr>
            <a:r>
              <a:rPr lang="pt-PT" dirty="0"/>
              <a:t>X1=1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=</a:t>
            </a:r>
            <a:r>
              <a:rPr lang="pt-PT" dirty="0" err="1"/>
              <a:t>North</a:t>
            </a:r>
            <a:r>
              <a:rPr lang="pt-PT" dirty="0"/>
              <a:t>; X1=0 </a:t>
            </a:r>
            <a:r>
              <a:rPr lang="pt-PT" dirty="0" err="1"/>
              <a:t>otherwise</a:t>
            </a:r>
            <a:endParaRPr lang="pt-PT" dirty="0"/>
          </a:p>
          <a:p>
            <a:pPr marL="857250" lvl="2" indent="0">
              <a:buNone/>
            </a:pPr>
            <a:r>
              <a:rPr lang="pt-PT" dirty="0"/>
              <a:t>X2=1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=Centre; x2=0 </a:t>
            </a:r>
            <a:r>
              <a:rPr lang="pt-PT" dirty="0" err="1"/>
              <a:t>otherwise</a:t>
            </a:r>
            <a:endParaRPr lang="pt-PT" dirty="0"/>
          </a:p>
          <a:p>
            <a:pPr marL="857250" lvl="2" indent="0">
              <a:buNone/>
            </a:pP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90CF31-6A07-43C8-89C2-4FF6A4546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86476"/>
              </p:ext>
            </p:extLst>
          </p:nvPr>
        </p:nvGraphicFramePr>
        <p:xfrm>
          <a:off x="6240016" y="4149080"/>
          <a:ext cx="4464498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8166">
                  <a:extLst>
                    <a:ext uri="{9D8B030D-6E8A-4147-A177-3AD203B41FA5}">
                      <a16:colId xmlns:a16="http://schemas.microsoft.com/office/drawing/2014/main" val="612340574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3772779046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3421892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X1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X2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8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North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74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Centre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4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South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6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818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2B46-135A-4690-91A3-AE92D77E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problem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multicollinearity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C834-892F-48AD-ACBC-D864B6F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In a 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variable</a:t>
            </a:r>
            <a:endParaRPr lang="pt-PT" dirty="0"/>
          </a:p>
          <a:p>
            <a:r>
              <a:rPr lang="pt-PT" dirty="0"/>
              <a:t>y=</a:t>
            </a:r>
            <a:r>
              <a:rPr lang="pt-PT" dirty="0" err="1"/>
              <a:t>a+bX</a:t>
            </a:r>
            <a:endParaRPr lang="pt-PT" dirty="0"/>
          </a:p>
          <a:p>
            <a:r>
              <a:rPr lang="pt-PT" dirty="0"/>
              <a:t>b – </a:t>
            </a:r>
            <a:r>
              <a:rPr lang="pt-PT" dirty="0" err="1"/>
              <a:t>change</a:t>
            </a:r>
            <a:r>
              <a:rPr lang="pt-PT" dirty="0"/>
              <a:t> in Y </a:t>
            </a:r>
            <a:r>
              <a:rPr lang="pt-PT" dirty="0" err="1"/>
              <a:t>when</a:t>
            </a:r>
            <a:r>
              <a:rPr lang="pt-PT" dirty="0"/>
              <a:t> X </a:t>
            </a:r>
            <a:r>
              <a:rPr lang="pt-PT" dirty="0" err="1"/>
              <a:t>changes</a:t>
            </a:r>
            <a:r>
              <a:rPr lang="pt-PT" dirty="0"/>
              <a:t> 1 </a:t>
            </a:r>
            <a:r>
              <a:rPr lang="pt-PT" dirty="0" err="1"/>
              <a:t>unit</a:t>
            </a:r>
            <a:endParaRPr lang="pt-PT" dirty="0"/>
          </a:p>
          <a:p>
            <a:r>
              <a:rPr lang="pt-PT" dirty="0"/>
              <a:t>y1= a + b X1</a:t>
            </a:r>
          </a:p>
          <a:p>
            <a:r>
              <a:rPr lang="pt-PT" dirty="0"/>
              <a:t>y2 = </a:t>
            </a:r>
            <a:r>
              <a:rPr lang="pt-PT" dirty="0" err="1"/>
              <a:t>a+b</a:t>
            </a:r>
            <a:r>
              <a:rPr lang="pt-PT" dirty="0"/>
              <a:t> X2</a:t>
            </a:r>
          </a:p>
          <a:p>
            <a:r>
              <a:rPr lang="pt-PT" dirty="0"/>
              <a:t>(y2-Y1) = b (X2-X1)</a:t>
            </a:r>
          </a:p>
          <a:p>
            <a:r>
              <a:rPr lang="pt-PT" dirty="0"/>
              <a:t>b=(Y2-Y1)/(X2-X1)</a:t>
            </a:r>
          </a:p>
          <a:p>
            <a:r>
              <a:rPr lang="pt-PT" dirty="0"/>
              <a:t>y1= a + b1 X1 + b2 Z1</a:t>
            </a:r>
          </a:p>
          <a:p>
            <a:r>
              <a:rPr lang="pt-PT" dirty="0"/>
              <a:t>y2= a + b1 X2 + b2 Z2</a:t>
            </a:r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6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Installing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err="1"/>
              <a:t>If</a:t>
            </a:r>
            <a:r>
              <a:rPr lang="pt-PT" altLang="en-US" dirty="0"/>
              <a:t> </a:t>
            </a:r>
            <a:r>
              <a:rPr lang="pt-PT" altLang="en-US" dirty="0" err="1"/>
              <a:t>you</a:t>
            </a:r>
            <a:r>
              <a:rPr lang="pt-PT" altLang="en-US" dirty="0"/>
              <a:t> </a:t>
            </a:r>
            <a:r>
              <a:rPr lang="pt-PT" altLang="en-US" dirty="0" err="1"/>
              <a:t>already</a:t>
            </a:r>
            <a:r>
              <a:rPr lang="pt-PT" altLang="en-US" dirty="0"/>
              <a:t> </a:t>
            </a:r>
            <a:r>
              <a:rPr lang="pt-PT" altLang="en-US" dirty="0" err="1"/>
              <a:t>have</a:t>
            </a:r>
            <a:r>
              <a:rPr lang="pt-PT" altLang="en-US" dirty="0"/>
              <a:t> </a:t>
            </a:r>
            <a:r>
              <a:rPr lang="pt-PT" altLang="en-US" dirty="0" err="1"/>
              <a:t>the</a:t>
            </a:r>
            <a:r>
              <a:rPr lang="pt-PT" altLang="en-US" dirty="0"/>
              <a:t> R software </a:t>
            </a:r>
            <a:r>
              <a:rPr lang="pt-PT" altLang="en-US" dirty="0" err="1"/>
              <a:t>installed</a:t>
            </a:r>
            <a:r>
              <a:rPr lang="pt-PT" altLang="en-US" dirty="0"/>
              <a:t> in </a:t>
            </a:r>
            <a:r>
              <a:rPr lang="pt-PT" altLang="en-US" dirty="0" err="1"/>
              <a:t>your</a:t>
            </a:r>
            <a:r>
              <a:rPr lang="pt-PT" altLang="en-US" dirty="0"/>
              <a:t> </a:t>
            </a:r>
            <a:r>
              <a:rPr lang="pt-PT" altLang="en-US" dirty="0" err="1"/>
              <a:t>computer</a:t>
            </a:r>
            <a:r>
              <a:rPr lang="pt-PT" altLang="en-US" dirty="0"/>
              <a:t>, </a:t>
            </a:r>
            <a:r>
              <a:rPr lang="pt-PT" altLang="en-US" dirty="0" err="1"/>
              <a:t>please</a:t>
            </a:r>
            <a:r>
              <a:rPr lang="pt-PT" altLang="en-US" dirty="0"/>
              <a:t> </a:t>
            </a:r>
            <a:r>
              <a:rPr lang="pt-PT" altLang="en-US" dirty="0" err="1"/>
              <a:t>skip</a:t>
            </a:r>
            <a:r>
              <a:rPr lang="pt-PT" altLang="en-US" dirty="0"/>
              <a:t> to </a:t>
            </a:r>
            <a:r>
              <a:rPr lang="pt-PT" altLang="en-US" dirty="0" err="1"/>
              <a:t>the</a:t>
            </a:r>
            <a:r>
              <a:rPr lang="pt-PT" altLang="en-US" dirty="0"/>
              <a:t> “</a:t>
            </a:r>
            <a:r>
              <a:rPr lang="pt-PT" altLang="en-US" dirty="0" err="1">
                <a:hlinkClick r:id="rId2" action="ppaction://hlinksldjump"/>
              </a:rPr>
              <a:t>installation</a:t>
            </a:r>
            <a:r>
              <a:rPr lang="pt-PT" altLang="en-US" dirty="0">
                <a:hlinkClick r:id="rId2" action="ppaction://hlinksldjump"/>
              </a:rPr>
              <a:t> </a:t>
            </a:r>
            <a:r>
              <a:rPr lang="pt-PT" altLang="en-US" dirty="0" err="1">
                <a:hlinkClick r:id="rId2" action="ppaction://hlinksldjump"/>
              </a:rPr>
              <a:t>of</a:t>
            </a:r>
            <a:r>
              <a:rPr lang="pt-PT" altLang="en-US" dirty="0">
                <a:hlinkClick r:id="rId2" action="ppaction://hlinksldjump"/>
              </a:rPr>
              <a:t> R </a:t>
            </a:r>
            <a:r>
              <a:rPr lang="pt-PT" altLang="en-US" dirty="0" err="1">
                <a:hlinkClick r:id="rId2" action="ppaction://hlinksldjump"/>
              </a:rPr>
              <a:t>studio</a:t>
            </a:r>
            <a:r>
              <a:rPr lang="pt-PT" altLang="en-US" dirty="0"/>
              <a:t>” </a:t>
            </a:r>
            <a:r>
              <a:rPr lang="pt-PT" altLang="en-US" dirty="0" err="1"/>
              <a:t>or</a:t>
            </a:r>
            <a:r>
              <a:rPr lang="pt-PT" altLang="en-US" dirty="0"/>
              <a:t> to “</a:t>
            </a:r>
            <a:r>
              <a:rPr lang="pt-PT" altLang="en-US" dirty="0" err="1">
                <a:hlinkClick r:id="rId3" action="ppaction://hlinksldjump"/>
              </a:rPr>
              <a:t>starting</a:t>
            </a:r>
            <a:r>
              <a:rPr lang="pt-PT" altLang="en-US" dirty="0">
                <a:hlinkClick r:id="rId3" action="ppaction://hlinksldjump"/>
              </a:rPr>
              <a:t> R</a:t>
            </a:r>
            <a:r>
              <a:rPr lang="pt-PT" altLang="en-US" dirty="0"/>
              <a:t>”</a:t>
            </a:r>
            <a:endParaRPr lang="en-GB" altLang="en-US" dirty="0"/>
          </a:p>
          <a:p>
            <a:r>
              <a:rPr lang="en-GB" altLang="en-US" dirty="0"/>
              <a:t>Go to the R website </a:t>
            </a:r>
            <a:r>
              <a:rPr lang="en-GB" altLang="en-US" dirty="0">
                <a:hlinkClick r:id="rId4"/>
              </a:rPr>
              <a:t>www.r-project.org</a:t>
            </a:r>
            <a:r>
              <a:rPr lang="en-GB" altLang="en-US" dirty="0"/>
              <a:t> and download the software at the CRAN (Comprehensive R Archive Network) mirrors link </a:t>
            </a:r>
          </a:p>
        </p:txBody>
      </p:sp>
    </p:spTree>
    <p:extLst>
      <p:ext uri="{BB962C8B-B14F-4D97-AF65-F5344CB8AC3E}">
        <p14:creationId xmlns:p14="http://schemas.microsoft.com/office/powerpoint/2010/main" val="1981340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2B46-135A-4690-91A3-AE92D77E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problem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multicollinearity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C834-892F-48AD-ACBC-D864B6F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In a 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variable</a:t>
            </a:r>
            <a:endParaRPr lang="pt-PT" dirty="0"/>
          </a:p>
          <a:p>
            <a:r>
              <a:rPr lang="pt-PT" dirty="0"/>
              <a:t>y=</a:t>
            </a:r>
            <a:r>
              <a:rPr lang="pt-PT" dirty="0" err="1"/>
              <a:t>a+bX</a:t>
            </a:r>
            <a:endParaRPr lang="pt-PT" dirty="0"/>
          </a:p>
          <a:p>
            <a:r>
              <a:rPr lang="pt-PT" dirty="0"/>
              <a:t>b – </a:t>
            </a:r>
            <a:r>
              <a:rPr lang="pt-PT" dirty="0" err="1"/>
              <a:t>change</a:t>
            </a:r>
            <a:r>
              <a:rPr lang="pt-PT" dirty="0"/>
              <a:t> in Y </a:t>
            </a:r>
            <a:r>
              <a:rPr lang="pt-PT" dirty="0" err="1"/>
              <a:t>when</a:t>
            </a:r>
            <a:r>
              <a:rPr lang="pt-PT" dirty="0"/>
              <a:t> X </a:t>
            </a:r>
            <a:r>
              <a:rPr lang="pt-PT" dirty="0" err="1"/>
              <a:t>changes</a:t>
            </a:r>
            <a:r>
              <a:rPr lang="pt-PT" dirty="0"/>
              <a:t> 1 </a:t>
            </a:r>
            <a:r>
              <a:rPr lang="pt-PT" dirty="0" err="1"/>
              <a:t>unit</a:t>
            </a:r>
            <a:endParaRPr lang="pt-PT" dirty="0"/>
          </a:p>
          <a:p>
            <a:r>
              <a:rPr lang="pt-PT" dirty="0"/>
              <a:t>y1= a + b X1</a:t>
            </a:r>
          </a:p>
          <a:p>
            <a:r>
              <a:rPr lang="pt-PT" dirty="0"/>
              <a:t>y2 = </a:t>
            </a:r>
            <a:r>
              <a:rPr lang="pt-PT" dirty="0" err="1"/>
              <a:t>a+b</a:t>
            </a:r>
            <a:r>
              <a:rPr lang="pt-PT" dirty="0"/>
              <a:t> X2</a:t>
            </a:r>
          </a:p>
          <a:p>
            <a:r>
              <a:rPr lang="pt-PT" dirty="0"/>
              <a:t>(y2-Y1) = b (X2-X1)</a:t>
            </a:r>
          </a:p>
          <a:p>
            <a:r>
              <a:rPr lang="pt-PT" dirty="0"/>
              <a:t>b=(Y2-Y1)/(X2-X1)</a:t>
            </a:r>
          </a:p>
          <a:p>
            <a:r>
              <a:rPr lang="pt-PT" dirty="0"/>
              <a:t>y1= a + b1 X1 + b2 Z1</a:t>
            </a:r>
          </a:p>
          <a:p>
            <a:r>
              <a:rPr lang="pt-PT" dirty="0"/>
              <a:t>y2= a + b1 X2 + b2 Z2</a:t>
            </a:r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235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2B46-135A-4690-91A3-AE92D77E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C834-892F-48AD-ACBC-D864B6F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y1= a + b1 X1 + b2 Z1</a:t>
            </a:r>
          </a:p>
          <a:p>
            <a:r>
              <a:rPr lang="pt-PT" dirty="0"/>
              <a:t>y2= a + b1 X2 + b2 Z2</a:t>
            </a:r>
          </a:p>
          <a:p>
            <a:r>
              <a:rPr lang="pt-PT" dirty="0"/>
              <a:t>(y2-y1) = b1(X2-X1) + b2(Z2-Z1)</a:t>
            </a:r>
          </a:p>
          <a:p>
            <a:r>
              <a:rPr lang="pt-PT" dirty="0"/>
              <a:t>b1=((y2-Y1)-b2(Z2-Z1)/(X2-X1)</a:t>
            </a:r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100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/>
                <a:r>
                  <a:rPr lang="pt-PT" dirty="0"/>
                  <a:t>The linear </a:t>
                </a:r>
                <a:r>
                  <a:rPr lang="pt-PT" dirty="0" err="1"/>
                  <a:t>regression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endParaRPr lang="pt-PT" dirty="0"/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, where a and b are the parameters</a:t>
                </a:r>
              </a:p>
              <a:p>
                <a:pPr marL="457200"/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a </a:t>
                </a:r>
                <a:r>
                  <a:rPr lang="pt-PT" dirty="0" err="1"/>
                  <a:t>dummy</a:t>
                </a:r>
                <a:r>
                  <a:rPr lang="pt-PT" dirty="0"/>
                  <a:t> </a:t>
                </a:r>
                <a:r>
                  <a:rPr lang="pt-PT" dirty="0" err="1"/>
                  <a:t>variable</a:t>
                </a:r>
                <a:r>
                  <a:rPr lang="pt-PT" dirty="0"/>
                  <a:t>, </a:t>
                </a:r>
                <a:r>
                  <a:rPr lang="pt-PT" dirty="0" err="1"/>
                  <a:t>then</a:t>
                </a:r>
                <a:endParaRPr lang="pt-PT" dirty="0"/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D=1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pt-PT" dirty="0"/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D=0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t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18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/>
                <a:r>
                  <a:rPr lang="pt-PT" dirty="0"/>
                  <a:t>In </a:t>
                </a:r>
                <a:r>
                  <a:rPr lang="pt-PT" dirty="0" err="1"/>
                  <a:t>this</a:t>
                </a:r>
                <a:r>
                  <a:rPr lang="pt-PT" dirty="0"/>
                  <a:t> case, </a:t>
                </a:r>
                <a:r>
                  <a:rPr lang="pt-PT" dirty="0" err="1"/>
                  <a:t>we</a:t>
                </a:r>
                <a:r>
                  <a:rPr lang="pt-PT" dirty="0"/>
                  <a:t> must </a:t>
                </a:r>
                <a:r>
                  <a:rPr lang="pt-PT" dirty="0" err="1"/>
                  <a:t>consider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two</a:t>
                </a:r>
                <a:r>
                  <a:rPr lang="pt-PT" dirty="0"/>
                  <a:t> </a:t>
                </a:r>
                <a:r>
                  <a:rPr lang="pt-PT" dirty="0" err="1"/>
                  <a:t>variables</a:t>
                </a:r>
                <a:r>
                  <a:rPr lang="pt-PT" dirty="0"/>
                  <a:t> </a:t>
                </a:r>
                <a:r>
                  <a:rPr lang="pt-PT" dirty="0" err="1"/>
                  <a:t>and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respective</a:t>
                </a:r>
                <a:r>
                  <a:rPr lang="pt-PT" dirty="0"/>
                  <a:t> </a:t>
                </a:r>
                <a:r>
                  <a:rPr lang="pt-PT" dirty="0" err="1"/>
                  <a:t>interaction</a:t>
                </a:r>
                <a:r>
                  <a:rPr lang="pt-PT" dirty="0"/>
                  <a:t>: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457200"/>
                <a:r>
                  <a:rPr lang="pt-PT" dirty="0"/>
                  <a:t>Does a </a:t>
                </a:r>
                <a:r>
                  <a:rPr lang="pt-PT" dirty="0" err="1"/>
                  <a:t>dummy</a:t>
                </a:r>
                <a:r>
                  <a:rPr lang="pt-PT" dirty="0"/>
                  <a:t> </a:t>
                </a:r>
                <a:r>
                  <a:rPr lang="pt-PT" dirty="0" err="1"/>
                  <a:t>variable</a:t>
                </a:r>
                <a:r>
                  <a:rPr lang="pt-PT" dirty="0"/>
                  <a:t> </a:t>
                </a:r>
                <a:r>
                  <a:rPr lang="pt-PT" i="1" dirty="0"/>
                  <a:t>D</a:t>
                </a:r>
                <a:r>
                  <a:rPr lang="pt-PT" dirty="0"/>
                  <a:t> </a:t>
                </a:r>
                <a:r>
                  <a:rPr lang="pt-PT" dirty="0" err="1"/>
                  <a:t>influence</a:t>
                </a:r>
                <a:r>
                  <a:rPr lang="pt-PT" dirty="0"/>
                  <a:t> </a:t>
                </a:r>
                <a:r>
                  <a:rPr lang="pt-PT" i="1" dirty="0"/>
                  <a:t>Y</a:t>
                </a:r>
                <a:r>
                  <a:rPr lang="pt-PT" dirty="0"/>
                  <a:t>?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where a</a:t>
                </a:r>
                <a:r>
                  <a:rPr lang="en-GB" baseline="-25000" dirty="0"/>
                  <a:t>0</a:t>
                </a:r>
                <a:r>
                  <a:rPr lang="en-GB" dirty="0"/>
                  <a:t>, a</a:t>
                </a:r>
                <a:r>
                  <a:rPr lang="en-GB" baseline="-25000" dirty="0"/>
                  <a:t>1</a:t>
                </a:r>
                <a:r>
                  <a:rPr lang="en-GB" dirty="0"/>
                  <a:t>, b</a:t>
                </a:r>
                <a:r>
                  <a:rPr lang="en-GB" baseline="-25000" dirty="0"/>
                  <a:t>0</a:t>
                </a:r>
                <a:r>
                  <a:rPr lang="en-GB" dirty="0"/>
                  <a:t> and b</a:t>
                </a:r>
                <a:r>
                  <a:rPr lang="en-GB" baseline="-25000" dirty="0"/>
                  <a:t>1</a:t>
                </a:r>
                <a:r>
                  <a:rPr lang="en-GB" dirty="0"/>
                  <a:t> are the parameters, 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GB" dirty="0"/>
                  <a:t> is a continuous variable and 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GB" dirty="0"/>
                  <a:t> is a dummy variable</a:t>
                </a:r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D=1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</a:t>
                </a:r>
                <a:endParaRPr lang="pt-PT" dirty="0"/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D=0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marL="571500" indent="-457200"/>
                <a:r>
                  <a:rPr lang="pt-PT" dirty="0"/>
                  <a:t>I</a:t>
                </a:r>
                <a:r>
                  <a:rPr lang="en-GB" dirty="0" err="1"/>
                  <a:t>nstead</a:t>
                </a:r>
                <a:r>
                  <a:rPr lang="en-GB" dirty="0"/>
                  <a:t> of one line, we will have two (with and without the influence of the dummy </a:t>
                </a:r>
                <a:r>
                  <a:rPr lang="en-GB" i="1" dirty="0"/>
                  <a:t>D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t="-1220" r="-1076" b="-2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193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0" indent="-457200"/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relative</a:t>
                </a:r>
                <a:r>
                  <a:rPr lang="pt-PT" dirty="0"/>
                  <a:t> </a:t>
                </a:r>
                <a:r>
                  <a:rPr lang="pt-PT" dirty="0" err="1"/>
                  <a:t>position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two</a:t>
                </a:r>
                <a:r>
                  <a:rPr lang="pt-PT" dirty="0"/>
                  <a:t> </a:t>
                </a:r>
                <a:r>
                  <a:rPr lang="pt-PT" dirty="0" err="1"/>
                  <a:t>lines</a:t>
                </a:r>
                <a:r>
                  <a:rPr lang="pt-PT" dirty="0"/>
                  <a:t> </a:t>
                </a:r>
                <a:r>
                  <a:rPr lang="pt-PT" dirty="0" err="1"/>
                  <a:t>depend</a:t>
                </a:r>
                <a:r>
                  <a:rPr lang="pt-PT" dirty="0"/>
                  <a:t> </a:t>
                </a:r>
                <a:r>
                  <a:rPr lang="pt-PT" dirty="0" err="1"/>
                  <a:t>on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significance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a1 </a:t>
                </a:r>
                <a:r>
                  <a:rPr lang="pt-PT" dirty="0" err="1"/>
                  <a:t>and</a:t>
                </a:r>
                <a:r>
                  <a:rPr lang="pt-PT" dirty="0"/>
                  <a:t> b1</a:t>
                </a:r>
              </a:p>
              <a:p>
                <a:pPr marL="514350" lvl="1" indent="0">
                  <a:buNone/>
                </a:pP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/>
                  <a:t>= 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 0 </a:t>
                </a:r>
                <a:r>
                  <a:rPr lang="en-GB" dirty="0"/>
                  <a:t>the two lines have the same intercept and cross each other (A)</a:t>
                </a:r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  </a:t>
                </a:r>
                <a:r>
                  <a:rPr lang="en-GB" dirty="0"/>
                  <a:t>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i="1" dirty="0"/>
                  <a:t>= </a:t>
                </a:r>
                <a:r>
                  <a:rPr lang="en-GB" dirty="0">
                    <a:sym typeface="Symbol" panose="05050102010706020507" pitchFamily="18" charset="2"/>
                  </a:rPr>
                  <a:t>0 </a:t>
                </a:r>
                <a:r>
                  <a:rPr lang="en-GB" dirty="0"/>
                  <a:t>the two lines are parallel (B)</a:t>
                </a:r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  </a:t>
                </a:r>
                <a:r>
                  <a:rPr lang="en-GB" dirty="0"/>
                  <a:t>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 0 </a:t>
                </a:r>
                <a:r>
                  <a:rPr lang="en-GB" dirty="0"/>
                  <a:t>the two lines do not have the same intercept and cross each other (C) </a:t>
                </a:r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/>
                  <a:t>= 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= 0 </a:t>
                </a:r>
                <a:r>
                  <a:rPr lang="en-GB" dirty="0"/>
                  <a:t>the dummy D is not significantly </a:t>
                </a:r>
                <a:r>
                  <a:rPr lang="en-GB" dirty="0">
                    <a:sym typeface="Symbol" panose="05050102010706020507" pitchFamily="18" charset="2"/>
                  </a:rPr>
                  <a:t> </a:t>
                </a:r>
                <a:r>
                  <a:rPr lang="en-GB">
                    <a:sym typeface="Symbol" panose="05050102010706020507" pitchFamily="18" charset="2"/>
                  </a:rPr>
                  <a:t>from zero (D)</a:t>
                </a:r>
                <a:endParaRPr lang="en-GB" dirty="0"/>
              </a:p>
              <a:p>
                <a:pPr marL="51435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20" r="-10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343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Modelling</a:t>
            </a:r>
            <a:r>
              <a:rPr lang="pt-PT" dirty="0"/>
              <a:t> S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environmental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124744"/>
            <a:ext cx="11329259" cy="5001419"/>
          </a:xfrm>
        </p:spPr>
        <p:txBody>
          <a:bodyPr/>
          <a:lstStyle/>
          <a:p>
            <a:pPr marL="400050"/>
            <a:r>
              <a:rPr lang="pt-PT" dirty="0"/>
              <a:t>File “S_SiteIndex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pt-PT" dirty="0"/>
              <a:t>SiteData.xlsx”</a:t>
            </a:r>
          </a:p>
          <a:p>
            <a:pPr marL="400050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DA6F7-1AAC-421B-8092-4F09A0A3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628800"/>
            <a:ext cx="7959144" cy="4734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D88271-A26C-46A5-9BD6-71D299BE4690}"/>
              </a:ext>
            </a:extLst>
          </p:cNvPr>
          <p:cNvSpPr txBox="1"/>
          <p:nvPr/>
        </p:nvSpPr>
        <p:spPr>
          <a:xfrm>
            <a:off x="5672331" y="2474629"/>
            <a:ext cx="5952660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II - Sdata1 &lt;- </a:t>
            </a:r>
            <a:r>
              <a:rPr lang="pt-PT" b="1" dirty="0" err="1">
                <a:solidFill>
                  <a:schemeClr val="bg1"/>
                </a:solidFill>
              </a:rPr>
              <a:t>merge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StandVariables</a:t>
            </a:r>
            <a:r>
              <a:rPr lang="pt-PT" b="1" dirty="0">
                <a:solidFill>
                  <a:schemeClr val="bg1"/>
                </a:solidFill>
              </a:rPr>
              <a:t>, Sdata0, </a:t>
            </a:r>
            <a:r>
              <a:rPr lang="pt-PT" b="1" dirty="0" err="1">
                <a:solidFill>
                  <a:schemeClr val="bg1"/>
                </a:solidFill>
              </a:rPr>
              <a:t>by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Cod_Property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9C1C6-6EDF-4124-BF9A-9E9A977BE340}"/>
              </a:ext>
            </a:extLst>
          </p:cNvPr>
          <p:cNvSpPr txBox="1"/>
          <p:nvPr/>
        </p:nvSpPr>
        <p:spPr>
          <a:xfrm>
            <a:off x="5876353" y="1772816"/>
            <a:ext cx="5544616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I - Sdata0 &lt;- </a:t>
            </a:r>
            <a:r>
              <a:rPr lang="pt-PT" b="1" dirty="0" err="1">
                <a:solidFill>
                  <a:schemeClr val="bg1"/>
                </a:solidFill>
              </a:rPr>
              <a:t>merge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Property</a:t>
            </a:r>
            <a:r>
              <a:rPr lang="pt-PT" b="1" dirty="0">
                <a:solidFill>
                  <a:schemeClr val="bg1"/>
                </a:solidFill>
              </a:rPr>
              <a:t>, </a:t>
            </a:r>
            <a:r>
              <a:rPr lang="pt-PT" b="1" dirty="0" err="1">
                <a:solidFill>
                  <a:schemeClr val="bg1"/>
                </a:solidFill>
              </a:rPr>
              <a:t>Climate</a:t>
            </a:r>
            <a:r>
              <a:rPr lang="pt-PT" b="1" dirty="0">
                <a:solidFill>
                  <a:schemeClr val="bg1"/>
                </a:solidFill>
              </a:rPr>
              <a:t>, </a:t>
            </a:r>
            <a:r>
              <a:rPr lang="pt-PT" b="1" dirty="0" err="1">
                <a:solidFill>
                  <a:schemeClr val="bg1"/>
                </a:solidFill>
              </a:rPr>
              <a:t>by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Cod_Meteo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32892-A083-4F5A-BD6F-52252E573347}"/>
              </a:ext>
            </a:extLst>
          </p:cNvPr>
          <p:cNvSpPr txBox="1"/>
          <p:nvPr/>
        </p:nvSpPr>
        <p:spPr>
          <a:xfrm>
            <a:off x="5816347" y="3176441"/>
            <a:ext cx="5664629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III - </a:t>
            </a:r>
            <a:r>
              <a:rPr lang="pt-PT" b="1" dirty="0" err="1">
                <a:solidFill>
                  <a:schemeClr val="bg1"/>
                </a:solidFill>
              </a:rPr>
              <a:t>Sdata</a:t>
            </a:r>
            <a:r>
              <a:rPr lang="pt-PT" b="1" dirty="0">
                <a:solidFill>
                  <a:schemeClr val="bg1"/>
                </a:solidFill>
              </a:rPr>
              <a:t> &lt;- </a:t>
            </a:r>
            <a:r>
              <a:rPr lang="pt-PT" b="1" dirty="0" err="1">
                <a:solidFill>
                  <a:schemeClr val="bg1"/>
                </a:solidFill>
              </a:rPr>
              <a:t>merge</a:t>
            </a:r>
            <a:r>
              <a:rPr lang="pt-PT" b="1" dirty="0">
                <a:solidFill>
                  <a:schemeClr val="bg1"/>
                </a:solidFill>
              </a:rPr>
              <a:t> Sdata1 </a:t>
            </a:r>
            <a:r>
              <a:rPr lang="pt-PT" b="1" dirty="0" err="1">
                <a:solidFill>
                  <a:schemeClr val="bg1"/>
                </a:solidFill>
              </a:rPr>
              <a:t>Soil_twi</a:t>
            </a:r>
            <a:r>
              <a:rPr lang="pt-PT" b="1" dirty="0">
                <a:solidFill>
                  <a:schemeClr val="bg1"/>
                </a:solidFill>
              </a:rPr>
              <a:t>, </a:t>
            </a:r>
            <a:r>
              <a:rPr lang="pt-PT" b="1" dirty="0" err="1">
                <a:solidFill>
                  <a:schemeClr val="bg1"/>
                </a:solidFill>
              </a:rPr>
              <a:t>by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Cod_Plot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86FAA-87D1-4EDE-BCB9-D71020780EF9}"/>
              </a:ext>
            </a:extLst>
          </p:cNvPr>
          <p:cNvSpPr txBox="1"/>
          <p:nvPr/>
        </p:nvSpPr>
        <p:spPr>
          <a:xfrm>
            <a:off x="1775520" y="3085654"/>
            <a:ext cx="7200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n=79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4EDA6-7019-43CF-8CB0-321E12D13727}"/>
              </a:ext>
            </a:extLst>
          </p:cNvPr>
          <p:cNvSpPr txBox="1"/>
          <p:nvPr/>
        </p:nvSpPr>
        <p:spPr>
          <a:xfrm>
            <a:off x="4602964" y="3649799"/>
            <a:ext cx="7200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n=79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7BE2F-1DF6-439C-84BA-5BA373B1E5DA}"/>
              </a:ext>
            </a:extLst>
          </p:cNvPr>
          <p:cNvSpPr txBox="1"/>
          <p:nvPr/>
        </p:nvSpPr>
        <p:spPr>
          <a:xfrm>
            <a:off x="4439816" y="5723715"/>
            <a:ext cx="7200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n=26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1884BB-D2D5-4D4B-B285-1B815E330B00}"/>
              </a:ext>
            </a:extLst>
          </p:cNvPr>
          <p:cNvSpPr txBox="1"/>
          <p:nvPr/>
        </p:nvSpPr>
        <p:spPr>
          <a:xfrm>
            <a:off x="7536160" y="5752106"/>
            <a:ext cx="7200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n=15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1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Algorithms</a:t>
            </a:r>
            <a:r>
              <a:rPr lang="pt-PT" dirty="0"/>
              <a:t> for </a:t>
            </a:r>
            <a:r>
              <a:rPr lang="pt-PT" dirty="0" err="1"/>
              <a:t>selection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What</a:t>
            </a:r>
            <a:r>
              <a:rPr lang="pt-PT" sz="2400" dirty="0"/>
              <a:t> </a:t>
            </a:r>
            <a:r>
              <a:rPr lang="pt-PT" sz="2400" dirty="0" err="1"/>
              <a:t>shall</a:t>
            </a:r>
            <a:r>
              <a:rPr lang="pt-PT" sz="2400" dirty="0"/>
              <a:t> </a:t>
            </a:r>
            <a:r>
              <a:rPr lang="pt-PT" sz="2400" dirty="0" err="1"/>
              <a:t>we</a:t>
            </a:r>
            <a:r>
              <a:rPr lang="pt-PT" sz="2400" dirty="0"/>
              <a:t> do </a:t>
            </a:r>
            <a:r>
              <a:rPr lang="pt-PT" sz="2400" dirty="0" err="1"/>
              <a:t>when</a:t>
            </a:r>
            <a:r>
              <a:rPr lang="pt-PT" sz="2400" dirty="0"/>
              <a:t> </a:t>
            </a:r>
            <a:r>
              <a:rPr lang="pt-PT" sz="2400" dirty="0" err="1"/>
              <a:t>there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need</a:t>
            </a:r>
            <a:r>
              <a:rPr lang="pt-PT" sz="2400" dirty="0"/>
              <a:t> to </a:t>
            </a:r>
            <a:r>
              <a:rPr lang="pt-PT" sz="2400" dirty="0" err="1"/>
              <a:t>select</a:t>
            </a:r>
            <a:r>
              <a:rPr lang="pt-PT" sz="2400" dirty="0"/>
              <a:t> a </a:t>
            </a:r>
            <a:r>
              <a:rPr lang="pt-PT" sz="2400" dirty="0" err="1"/>
              <a:t>subset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variables</a:t>
            </a:r>
            <a:r>
              <a:rPr lang="pt-PT" sz="2400" dirty="0"/>
              <a:t> in </a:t>
            </a:r>
            <a:r>
              <a:rPr lang="pt-PT" sz="2400" dirty="0" err="1"/>
              <a:t>order</a:t>
            </a:r>
            <a:r>
              <a:rPr lang="pt-PT" sz="2400" dirty="0"/>
              <a:t> to </a:t>
            </a:r>
            <a:r>
              <a:rPr lang="pt-PT" sz="2400" dirty="0" err="1"/>
              <a:t>have</a:t>
            </a:r>
            <a:r>
              <a:rPr lang="pt-PT" sz="2400" dirty="0"/>
              <a:t> a </a:t>
            </a:r>
            <a:r>
              <a:rPr lang="pt-PT" sz="2400" dirty="0" err="1"/>
              <a:t>good</a:t>
            </a:r>
            <a:r>
              <a:rPr lang="pt-PT" sz="2400" dirty="0"/>
              <a:t> </a:t>
            </a:r>
            <a:r>
              <a:rPr lang="pt-PT" sz="2400" dirty="0" err="1"/>
              <a:t>model</a:t>
            </a:r>
            <a:r>
              <a:rPr lang="pt-PT" sz="2400" dirty="0"/>
              <a:t>?</a:t>
            </a:r>
          </a:p>
          <a:p>
            <a:r>
              <a:rPr lang="pt-PT" sz="2400" dirty="0" err="1"/>
              <a:t>Two</a:t>
            </a:r>
            <a:r>
              <a:rPr lang="pt-PT" sz="2400" dirty="0"/>
              <a:t> </a:t>
            </a:r>
            <a:r>
              <a:rPr lang="pt-PT" sz="2400" dirty="0" err="1"/>
              <a:t>types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algorithms</a:t>
            </a:r>
            <a:r>
              <a:rPr lang="pt-PT" sz="2400" dirty="0"/>
              <a:t>:</a:t>
            </a:r>
          </a:p>
          <a:p>
            <a:pPr lvl="1"/>
            <a:r>
              <a:rPr lang="pt-PT" sz="2000" dirty="0" err="1"/>
              <a:t>stepwise</a:t>
            </a:r>
            <a:r>
              <a:rPr lang="pt-PT" sz="2000" dirty="0"/>
              <a:t> </a:t>
            </a:r>
            <a:r>
              <a:rPr lang="pt-PT" sz="2000" dirty="0" err="1"/>
              <a:t>algorithms</a:t>
            </a:r>
            <a:r>
              <a:rPr lang="pt-PT" sz="2000" dirty="0"/>
              <a:t>, </a:t>
            </a:r>
            <a:r>
              <a:rPr lang="pt-PT" sz="2000" dirty="0" err="1"/>
              <a:t>such</a:t>
            </a:r>
            <a:r>
              <a:rPr lang="pt-PT" sz="2000" dirty="0"/>
              <a:t> as </a:t>
            </a:r>
            <a:r>
              <a:rPr lang="pt-PT" sz="2000" i="1" dirty="0"/>
              <a:t>step()</a:t>
            </a:r>
            <a:r>
              <a:rPr lang="pt-PT" sz="2000" dirty="0"/>
              <a:t>, </a:t>
            </a:r>
            <a:r>
              <a:rPr lang="pt-PT" sz="2000" i="1" dirty="0" err="1"/>
              <a:t>stepAIC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ols_best_backward</a:t>
            </a:r>
            <a:r>
              <a:rPr lang="pt-PT" sz="2000" i="1" dirty="0"/>
              <a:t>()</a:t>
            </a:r>
          </a:p>
          <a:p>
            <a:pPr lvl="1"/>
            <a:r>
              <a:rPr lang="pt-PT" sz="2000" dirty="0" err="1"/>
              <a:t>all</a:t>
            </a:r>
            <a:r>
              <a:rPr lang="pt-PT" sz="2000" dirty="0"/>
              <a:t> </a:t>
            </a:r>
            <a:r>
              <a:rPr lang="pt-PT" sz="2000" dirty="0" err="1"/>
              <a:t>possible</a:t>
            </a:r>
            <a:r>
              <a:rPr lang="pt-PT" sz="2000" dirty="0"/>
              <a:t> </a:t>
            </a:r>
            <a:r>
              <a:rPr lang="pt-PT" sz="2000" dirty="0" err="1"/>
              <a:t>regressions</a:t>
            </a:r>
            <a:r>
              <a:rPr lang="pt-PT" sz="2000" dirty="0"/>
              <a:t> </a:t>
            </a:r>
            <a:r>
              <a:rPr lang="pt-PT" sz="2000" dirty="0" err="1"/>
              <a:t>algorithms</a:t>
            </a:r>
            <a:r>
              <a:rPr lang="pt-PT" sz="2000" dirty="0"/>
              <a:t>, </a:t>
            </a:r>
            <a:r>
              <a:rPr lang="pt-PT" sz="2000" dirty="0" err="1"/>
              <a:t>such</a:t>
            </a:r>
            <a:r>
              <a:rPr lang="pt-PT" sz="2000" dirty="0"/>
              <a:t> as </a:t>
            </a:r>
            <a:r>
              <a:rPr lang="pt-PT" sz="2000" i="1" dirty="0" err="1"/>
              <a:t>ols_best_all_possible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ols_best_subset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regsubsets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leaps</a:t>
            </a:r>
            <a:r>
              <a:rPr lang="pt-PT" sz="2000" i="1" dirty="0"/>
              <a:t>()</a:t>
            </a:r>
          </a:p>
          <a:p>
            <a:r>
              <a:rPr lang="pt-PT" sz="2400" dirty="0"/>
              <a:t>“</a:t>
            </a:r>
            <a:r>
              <a:rPr lang="pt-PT" sz="2400" dirty="0" err="1"/>
              <a:t>Good</a:t>
            </a:r>
            <a:r>
              <a:rPr lang="pt-PT" sz="2400" dirty="0"/>
              <a:t>” websites: </a:t>
            </a:r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https://cran.r-project.org/web/packages/olsrr/vignettes/variable_selection.html</a:t>
            </a:r>
            <a:endParaRPr lang="pt-PT" sz="2000" dirty="0"/>
          </a:p>
          <a:p>
            <a:pPr marL="457200" lvl="1" indent="0">
              <a:buNone/>
            </a:pPr>
            <a:r>
              <a:rPr lang="pt-PT" sz="2000" dirty="0">
                <a:hlinkClick r:id="rId3"/>
              </a:rPr>
              <a:t>https://rdrr.io/cran/leaps/man/regsubsets.html</a:t>
            </a: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25602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Stepwise</a:t>
            </a:r>
            <a:r>
              <a:rPr lang="pt-PT" dirty="0"/>
              <a:t> </a:t>
            </a:r>
            <a:r>
              <a:rPr lang="pt-PT" dirty="0" err="1"/>
              <a:t>algorithms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Three</a:t>
            </a:r>
            <a:r>
              <a:rPr lang="pt-PT" sz="2400" dirty="0"/>
              <a:t> </a:t>
            </a:r>
            <a:r>
              <a:rPr lang="pt-PT" sz="2400" dirty="0" err="1"/>
              <a:t>methods</a:t>
            </a:r>
            <a:r>
              <a:rPr lang="pt-PT" sz="2400" dirty="0"/>
              <a:t>:</a:t>
            </a:r>
            <a:endParaRPr lang="en-GB" sz="2000" dirty="0"/>
          </a:p>
          <a:p>
            <a:pPr lvl="1"/>
            <a:r>
              <a:rPr lang="en-GB" sz="2000" dirty="0"/>
              <a:t>Forward selection, starts with no predictors in the model, iteratively adds </a:t>
            </a:r>
            <a:r>
              <a:rPr lang="en-GB" sz="2000"/>
              <a:t>the most </a:t>
            </a:r>
            <a:r>
              <a:rPr lang="en-GB" sz="2000" dirty="0"/>
              <a:t>predictors that predicts </a:t>
            </a:r>
            <a:r>
              <a:rPr lang="en-GB" sz="2000"/>
              <a:t>the most according </a:t>
            </a:r>
            <a:r>
              <a:rPr lang="en-GB" sz="2000" dirty="0"/>
              <a:t>to a certain criteria, and stops when there is no improvement</a:t>
            </a:r>
          </a:p>
          <a:p>
            <a:pPr lvl="1"/>
            <a:r>
              <a:rPr lang="en-GB" sz="2000" dirty="0"/>
              <a:t>Backward selection (or backward elimination), which with all predictors in the model (full model), iteratively removes the predictors with smaller contribution according to a certain criteria, and stops when the next model will be worse according to the criteria</a:t>
            </a:r>
          </a:p>
          <a:p>
            <a:pPr lvl="1"/>
            <a:r>
              <a:rPr lang="en-GB" sz="2000" dirty="0"/>
              <a:t>Stepwise selection (or sequential replacement), which is a combination of forward and backward selections. Starts with no predictors, then sequentially add the most </a:t>
            </a:r>
            <a:r>
              <a:rPr lang="en-GB" sz="2000" dirty="0" err="1"/>
              <a:t>contributive</a:t>
            </a:r>
            <a:r>
              <a:rPr lang="en-GB" sz="2000" dirty="0"/>
              <a:t> predictors (like forward selection). After adding each new variable, remove any variables that no longer provide an improvement in the model fit (like backward selection)</a:t>
            </a:r>
          </a:p>
          <a:p>
            <a:pPr lvl="1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94219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Stepwise</a:t>
            </a:r>
            <a:r>
              <a:rPr lang="pt-PT" dirty="0"/>
              <a:t> </a:t>
            </a:r>
            <a:r>
              <a:rPr lang="pt-PT" dirty="0" err="1"/>
              <a:t>algorithms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Interesting</a:t>
            </a:r>
            <a:r>
              <a:rPr lang="pt-PT" sz="2400" dirty="0"/>
              <a:t> links :</a:t>
            </a:r>
            <a:endParaRPr lang="en-GB" sz="2000" dirty="0"/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https://olsrr.rsquaredacademy.com/articles/variable_selection.html</a:t>
            </a:r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https://cran.r-project.org/web/packages/olsrr/vignettes/variable_selection.html</a:t>
            </a:r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http://www.sthda.com/english/articles/37-model-selection-essentials-in-r/154-stepwise-regression-essentials-in-r/#loading-required-r-packages</a:t>
            </a:r>
            <a:endParaRPr lang="pt-PT" sz="2000" dirty="0"/>
          </a:p>
          <a:p>
            <a:pPr marL="457200" lvl="1" indent="0">
              <a:buNone/>
            </a:pPr>
            <a:r>
              <a:rPr lang="pt-PT" sz="2000" dirty="0">
                <a:hlinkClick r:id="rId3"/>
              </a:rPr>
              <a:t>https://www.rdocumentation.org/packages/leaps/versions/2.1-1/topics/regsubsets</a:t>
            </a: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212007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comparison</a:t>
            </a:r>
            <a:r>
              <a:rPr lang="pt-PT" dirty="0"/>
              <a:t> </a:t>
            </a:r>
            <a:r>
              <a:rPr lang="pt-PT" dirty="0" err="1"/>
              <a:t>selection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What</a:t>
            </a:r>
            <a:r>
              <a:rPr lang="pt-PT" sz="2400" dirty="0"/>
              <a:t> defines a </a:t>
            </a:r>
            <a:r>
              <a:rPr lang="pt-PT" sz="2400" dirty="0" err="1"/>
              <a:t>good</a:t>
            </a:r>
            <a:r>
              <a:rPr lang="pt-PT" sz="2400" dirty="0"/>
              <a:t> multilinear </a:t>
            </a:r>
            <a:r>
              <a:rPr lang="pt-PT" sz="2400" dirty="0" err="1"/>
              <a:t>model</a:t>
            </a:r>
            <a:r>
              <a:rPr lang="pt-PT" sz="2400" dirty="0"/>
              <a:t>? </a:t>
            </a:r>
            <a:r>
              <a:rPr lang="pt-PT" sz="2400" dirty="0" err="1"/>
              <a:t>How</a:t>
            </a:r>
            <a:r>
              <a:rPr lang="pt-PT" sz="2400" dirty="0"/>
              <a:t> do </a:t>
            </a:r>
            <a:r>
              <a:rPr lang="pt-PT" sz="2400" dirty="0" err="1"/>
              <a:t>we</a:t>
            </a:r>
            <a:r>
              <a:rPr lang="pt-PT" sz="2400" dirty="0"/>
              <a:t> </a:t>
            </a:r>
            <a:r>
              <a:rPr lang="pt-PT" sz="2400" dirty="0" err="1"/>
              <a:t>check</a:t>
            </a:r>
            <a:r>
              <a:rPr lang="pt-PT" sz="2400" dirty="0"/>
              <a:t> </a:t>
            </a:r>
            <a:r>
              <a:rPr lang="pt-PT" sz="2400" dirty="0" err="1"/>
              <a:t>model</a:t>
            </a:r>
            <a:r>
              <a:rPr lang="pt-PT" sz="2400" dirty="0"/>
              <a:t> </a:t>
            </a:r>
            <a:r>
              <a:rPr lang="pt-PT" sz="2400" dirty="0" err="1"/>
              <a:t>quality</a:t>
            </a:r>
            <a:r>
              <a:rPr lang="pt-PT" sz="2400" dirty="0"/>
              <a:t>?</a:t>
            </a:r>
          </a:p>
          <a:p>
            <a:endParaRPr lang="pt-PT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B791C2-73E5-409F-B942-87E30F79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96874"/>
              </p:ext>
            </p:extLst>
          </p:nvPr>
        </p:nvGraphicFramePr>
        <p:xfrm>
          <a:off x="839416" y="1916832"/>
          <a:ext cx="10513168" cy="413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402280876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018305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Property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Checked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0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R</a:t>
                      </a:r>
                      <a:r>
                        <a:rPr lang="pt-PT" baseline="30000" dirty="0"/>
                        <a:t>2</a:t>
                      </a:r>
                      <a:r>
                        <a:rPr lang="pt-PT" baseline="0" dirty="0"/>
                        <a:t>,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adjusted</a:t>
                      </a:r>
                      <a:r>
                        <a:rPr lang="pt-PT" dirty="0"/>
                        <a:t> R</a:t>
                      </a:r>
                      <a:r>
                        <a:rPr lang="pt-PT" baseline="30000" dirty="0"/>
                        <a:t>2</a:t>
                      </a:r>
                      <a:r>
                        <a:rPr lang="pt-PT" baseline="0" dirty="0"/>
                        <a:t>, AIC</a:t>
                      </a:r>
                      <a:endParaRPr lang="en-GB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7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parameters associated with each one of the variables are significantly different from zero (all variables are significant)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t-</a:t>
                      </a:r>
                      <a:r>
                        <a:rPr lang="pt-PT" dirty="0" err="1"/>
                        <a:t>tests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9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Multicolinearity</a:t>
                      </a:r>
                      <a:r>
                        <a:rPr lang="en-GB" dirty="0"/>
                        <a:t> is not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Variance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inflation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factores</a:t>
                      </a:r>
                      <a:r>
                        <a:rPr lang="pt-PT" dirty="0"/>
                        <a:t> (VIF) &lt; 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18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Regression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assumptions</a:t>
                      </a:r>
                      <a:r>
                        <a:rPr lang="pt-PT" dirty="0"/>
                        <a:t> can </a:t>
                      </a:r>
                      <a:r>
                        <a:rPr lang="pt-PT" dirty="0" err="1"/>
                        <a:t>be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verified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Homocedasticity</a:t>
                      </a:r>
                      <a:r>
                        <a:rPr lang="pt-PT" dirty="0"/>
                        <a:t> - </a:t>
                      </a:r>
                      <a:r>
                        <a:rPr lang="pt-PT" dirty="0" err="1"/>
                        <a:t>plot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values</a:t>
                      </a:r>
                      <a:endParaRPr lang="pt-PT" dirty="0"/>
                    </a:p>
                    <a:p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follow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the</a:t>
                      </a:r>
                      <a:r>
                        <a:rPr lang="pt-PT" dirty="0"/>
                        <a:t> normal </a:t>
                      </a:r>
                      <a:r>
                        <a:rPr lang="pt-PT" dirty="0" err="1"/>
                        <a:t>distribution</a:t>
                      </a:r>
                      <a:r>
                        <a:rPr lang="pt-PT" dirty="0"/>
                        <a:t> - </a:t>
                      </a:r>
                      <a:r>
                        <a:rPr lang="pt-PT" dirty="0" err="1"/>
                        <a:t>QQplots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53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Has</a:t>
                      </a:r>
                      <a:r>
                        <a:rPr lang="pt-PT" dirty="0"/>
                        <a:t> a </a:t>
                      </a:r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validation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independent</a:t>
                      </a:r>
                      <a:r>
                        <a:rPr lang="pt-PT" dirty="0"/>
                        <a:t> data set</a:t>
                      </a:r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PRESS </a:t>
                      </a:r>
                      <a:r>
                        <a:rPr lang="pt-PT" dirty="0" err="1"/>
                        <a:t>residuals</a:t>
                      </a:r>
                      <a:endParaRPr lang="pt-PT" dirty="0"/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resampling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methods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3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55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BA457-FD96-49A2-B834-AB853D5A1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34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1C2BC769-F676-4438-97C8-76BD9F96D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184" y="278167"/>
            <a:ext cx="11419416" cy="1143000"/>
          </a:xfrm>
        </p:spPr>
        <p:txBody>
          <a:bodyPr/>
          <a:lstStyle/>
          <a:p>
            <a:r>
              <a:rPr lang="pt-PT" altLang="en-US" dirty="0">
                <a:latin typeface="Trebuchet MS" panose="020B0603020202020204" pitchFamily="34" charset="0"/>
              </a:rPr>
              <a:t>Bias </a:t>
            </a:r>
            <a:r>
              <a:rPr lang="pt-PT" altLang="en-US" dirty="0" err="1">
                <a:latin typeface="Trebuchet MS" panose="020B0603020202020204" pitchFamily="34" charset="0"/>
              </a:rPr>
              <a:t>and</a:t>
            </a:r>
            <a:r>
              <a:rPr lang="pt-PT" altLang="en-US" dirty="0">
                <a:latin typeface="Trebuchet MS" panose="020B0603020202020204" pitchFamily="34" charset="0"/>
              </a:rPr>
              <a:t> </a:t>
            </a:r>
            <a:r>
              <a:rPr lang="pt-PT" altLang="en-US" dirty="0" err="1">
                <a:latin typeface="Trebuchet MS" panose="020B0603020202020204" pitchFamily="34" charset="0"/>
              </a:rPr>
              <a:t>precision</a:t>
            </a:r>
            <a:endParaRPr lang="en-GB" altLang="en-US" dirty="0">
              <a:latin typeface="Trebuchet MS" panose="020B0603020202020204" pitchFamily="34" charset="0"/>
            </a:endParaRP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4572659-00A0-4AA3-AF2A-4BE95D43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6291" y="1599196"/>
            <a:ext cx="11419417" cy="4953000"/>
          </a:xfrm>
        </p:spPr>
        <p:txBody>
          <a:bodyPr/>
          <a:lstStyle/>
          <a:p>
            <a:endParaRPr lang="pt-PT" altLang="en-US" sz="800" dirty="0">
              <a:latin typeface="Trebuchet MS" panose="020B0603020202020204" pitchFamily="34" charset="0"/>
            </a:endParaRPr>
          </a:p>
          <a:p>
            <a:r>
              <a:rPr lang="pt-PT" altLang="en-US" dirty="0" err="1">
                <a:latin typeface="Trebuchet MS" panose="020B0603020202020204" pitchFamily="34" charset="0"/>
              </a:rPr>
              <a:t>Accuracy</a:t>
            </a:r>
            <a:r>
              <a:rPr lang="pt-PT" altLang="en-US" dirty="0">
                <a:latin typeface="Trebuchet MS" panose="020B0603020202020204" pitchFamily="34" charset="0"/>
              </a:rPr>
              <a:t>, </a:t>
            </a:r>
            <a:r>
              <a:rPr lang="pt-PT" altLang="en-US" dirty="0" err="1">
                <a:latin typeface="Trebuchet MS" panose="020B0603020202020204" pitchFamily="34" charset="0"/>
              </a:rPr>
              <a:t>bias</a:t>
            </a:r>
            <a:r>
              <a:rPr lang="pt-PT" altLang="en-US" dirty="0">
                <a:latin typeface="Trebuchet MS" panose="020B0603020202020204" pitchFamily="34" charset="0"/>
              </a:rPr>
              <a:t> </a:t>
            </a:r>
            <a:r>
              <a:rPr lang="pt-PT" altLang="en-US" dirty="0" err="1">
                <a:latin typeface="Trebuchet MS" panose="020B0603020202020204" pitchFamily="34" charset="0"/>
              </a:rPr>
              <a:t>and</a:t>
            </a:r>
            <a:r>
              <a:rPr lang="pt-PT" altLang="en-US" dirty="0">
                <a:latin typeface="Trebuchet MS" panose="020B0603020202020204" pitchFamily="34" charset="0"/>
              </a:rPr>
              <a:t> </a:t>
            </a:r>
            <a:r>
              <a:rPr lang="pt-PT" altLang="en-US" dirty="0" err="1">
                <a:latin typeface="Trebuchet MS" panose="020B0603020202020204" pitchFamily="34" charset="0"/>
              </a:rPr>
              <a:t>precision</a:t>
            </a:r>
            <a:r>
              <a:rPr lang="pt-PT" altLang="en-US" dirty="0">
                <a:latin typeface="Trebuchet MS" panose="020B0603020202020204" pitchFamily="34" charset="0"/>
              </a:rPr>
              <a:t>: </a:t>
            </a:r>
          </a:p>
          <a:p>
            <a:pPr lvl="2"/>
            <a:endParaRPr lang="pt-PT" altLang="en-US" dirty="0">
              <a:latin typeface="Trebuchet MS" panose="020B0603020202020204" pitchFamily="34" charset="0"/>
            </a:endParaRPr>
          </a:p>
        </p:txBody>
      </p:sp>
      <p:grpSp>
        <p:nvGrpSpPr>
          <p:cNvPr id="108774" name="Group 230">
            <a:extLst>
              <a:ext uri="{FF2B5EF4-FFF2-40B4-BE49-F238E27FC236}">
                <a16:creationId xmlns:a16="http://schemas.microsoft.com/office/drawing/2014/main" id="{E3E575DB-12A2-4FCB-9426-74A4192FF0A6}"/>
              </a:ext>
            </a:extLst>
          </p:cNvPr>
          <p:cNvGrpSpPr>
            <a:grpSpLocks/>
          </p:cNvGrpSpPr>
          <p:nvPr/>
        </p:nvGrpSpPr>
        <p:grpSpPr bwMode="auto">
          <a:xfrm>
            <a:off x="4267201" y="2362201"/>
            <a:ext cx="3230563" cy="2849563"/>
            <a:chOff x="1728" y="1488"/>
            <a:chExt cx="2035" cy="1795"/>
          </a:xfrm>
        </p:grpSpPr>
        <p:grpSp>
          <p:nvGrpSpPr>
            <p:cNvPr id="108556" name="Group 12">
              <a:extLst>
                <a:ext uri="{FF2B5EF4-FFF2-40B4-BE49-F238E27FC236}">
                  <a16:creationId xmlns:a16="http://schemas.microsoft.com/office/drawing/2014/main" id="{BE2AD937-879F-46F5-A761-3193097C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488"/>
              <a:ext cx="691" cy="691"/>
              <a:chOff x="777" y="2412"/>
              <a:chExt cx="576" cy="576"/>
            </a:xfrm>
          </p:grpSpPr>
          <p:sp>
            <p:nvSpPr>
              <p:cNvPr id="108548" name="Oval 4">
                <a:extLst>
                  <a:ext uri="{FF2B5EF4-FFF2-40B4-BE49-F238E27FC236}">
                    <a16:creationId xmlns:a16="http://schemas.microsoft.com/office/drawing/2014/main" id="{A871526E-9282-4AB3-AFB0-08D0D7455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55" name="Group 11">
                <a:extLst>
                  <a:ext uri="{FF2B5EF4-FFF2-40B4-BE49-F238E27FC236}">
                    <a16:creationId xmlns:a16="http://schemas.microsoft.com/office/drawing/2014/main" id="{866C48D3-99CD-4A54-88FB-71D08DE315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49" name="Oval 5">
                  <a:extLst>
                    <a:ext uri="{FF2B5EF4-FFF2-40B4-BE49-F238E27FC236}">
                      <a16:creationId xmlns:a16="http://schemas.microsoft.com/office/drawing/2014/main" id="{4825E69F-D2B3-4716-B017-A7CE781BA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54" name="Group 10">
                  <a:extLst>
                    <a:ext uri="{FF2B5EF4-FFF2-40B4-BE49-F238E27FC236}">
                      <a16:creationId xmlns:a16="http://schemas.microsoft.com/office/drawing/2014/main" id="{C2EC3FE8-CA15-4D58-B23C-7275BC29D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50" name="Oval 6">
                    <a:extLst>
                      <a:ext uri="{FF2B5EF4-FFF2-40B4-BE49-F238E27FC236}">
                        <a16:creationId xmlns:a16="http://schemas.microsoft.com/office/drawing/2014/main" id="{A61DF635-0463-4B5C-9B72-82AACCC6AA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53" name="Group 9">
                    <a:extLst>
                      <a:ext uri="{FF2B5EF4-FFF2-40B4-BE49-F238E27FC236}">
                        <a16:creationId xmlns:a16="http://schemas.microsoft.com/office/drawing/2014/main" id="{D902DF70-1441-444A-ACFC-BFEF9355E8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51" name="Oval 7">
                      <a:extLst>
                        <a:ext uri="{FF2B5EF4-FFF2-40B4-BE49-F238E27FC236}">
                          <a16:creationId xmlns:a16="http://schemas.microsoft.com/office/drawing/2014/main" id="{63DAC96A-CA4E-4969-8305-C7753A49A2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52" name="Oval 8">
                      <a:extLst>
                        <a:ext uri="{FF2B5EF4-FFF2-40B4-BE49-F238E27FC236}">
                          <a16:creationId xmlns:a16="http://schemas.microsoft.com/office/drawing/2014/main" id="{C5B66430-3C3A-44E5-897A-D3A7636E6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557" name="Group 13">
              <a:extLst>
                <a:ext uri="{FF2B5EF4-FFF2-40B4-BE49-F238E27FC236}">
                  <a16:creationId xmlns:a16="http://schemas.microsoft.com/office/drawing/2014/main" id="{148404F5-38FE-40D0-82C0-9D4AEBD6D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691" cy="691"/>
              <a:chOff x="777" y="2412"/>
              <a:chExt cx="576" cy="576"/>
            </a:xfrm>
          </p:grpSpPr>
          <p:sp>
            <p:nvSpPr>
              <p:cNvPr id="108558" name="Oval 14">
                <a:extLst>
                  <a:ext uri="{FF2B5EF4-FFF2-40B4-BE49-F238E27FC236}">
                    <a16:creationId xmlns:a16="http://schemas.microsoft.com/office/drawing/2014/main" id="{173F10EB-A45E-42D2-9CCE-26F12935B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59" name="Group 15">
                <a:extLst>
                  <a:ext uri="{FF2B5EF4-FFF2-40B4-BE49-F238E27FC236}">
                    <a16:creationId xmlns:a16="http://schemas.microsoft.com/office/drawing/2014/main" id="{E2BE23FE-AB60-4FA6-81E3-681A13A73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60" name="Oval 16">
                  <a:extLst>
                    <a:ext uri="{FF2B5EF4-FFF2-40B4-BE49-F238E27FC236}">
                      <a16:creationId xmlns:a16="http://schemas.microsoft.com/office/drawing/2014/main" id="{EFADF310-E34F-4BCC-8FFA-29968EA99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61" name="Group 17">
                  <a:extLst>
                    <a:ext uri="{FF2B5EF4-FFF2-40B4-BE49-F238E27FC236}">
                      <a16:creationId xmlns:a16="http://schemas.microsoft.com/office/drawing/2014/main" id="{BD7EF0F4-FAA7-4C75-A67A-13378B5D6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62" name="Oval 18">
                    <a:extLst>
                      <a:ext uri="{FF2B5EF4-FFF2-40B4-BE49-F238E27FC236}">
                        <a16:creationId xmlns:a16="http://schemas.microsoft.com/office/drawing/2014/main" id="{062A44A4-C9B6-4EE8-B79E-9B09D0A7BD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63" name="Group 19">
                    <a:extLst>
                      <a:ext uri="{FF2B5EF4-FFF2-40B4-BE49-F238E27FC236}">
                        <a16:creationId xmlns:a16="http://schemas.microsoft.com/office/drawing/2014/main" id="{C1364EE7-0030-4811-BA6E-4B49734782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64" name="Oval 20">
                      <a:extLst>
                        <a:ext uri="{FF2B5EF4-FFF2-40B4-BE49-F238E27FC236}">
                          <a16:creationId xmlns:a16="http://schemas.microsoft.com/office/drawing/2014/main" id="{7DC4E0EA-BC92-42CD-82A6-07DA532894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65" name="Oval 21">
                      <a:extLst>
                        <a:ext uri="{FF2B5EF4-FFF2-40B4-BE49-F238E27FC236}">
                          <a16:creationId xmlns:a16="http://schemas.microsoft.com/office/drawing/2014/main" id="{6B386055-1C96-40B7-A536-0828CF7644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566" name="Group 22">
              <a:extLst>
                <a:ext uri="{FF2B5EF4-FFF2-40B4-BE49-F238E27FC236}">
                  <a16:creationId xmlns:a16="http://schemas.microsoft.com/office/drawing/2014/main" id="{8F96581E-02DD-424A-AE48-BEFA6BCE7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592"/>
              <a:ext cx="691" cy="691"/>
              <a:chOff x="777" y="2412"/>
              <a:chExt cx="576" cy="576"/>
            </a:xfrm>
          </p:grpSpPr>
          <p:sp>
            <p:nvSpPr>
              <p:cNvPr id="108567" name="Oval 23">
                <a:extLst>
                  <a:ext uri="{FF2B5EF4-FFF2-40B4-BE49-F238E27FC236}">
                    <a16:creationId xmlns:a16="http://schemas.microsoft.com/office/drawing/2014/main" id="{13ACA23F-DFDC-4632-AD0F-446895EA2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68" name="Group 24">
                <a:extLst>
                  <a:ext uri="{FF2B5EF4-FFF2-40B4-BE49-F238E27FC236}">
                    <a16:creationId xmlns:a16="http://schemas.microsoft.com/office/drawing/2014/main" id="{65FD86F6-6B4E-4337-8031-47A72EB9F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69" name="Oval 25">
                  <a:extLst>
                    <a:ext uri="{FF2B5EF4-FFF2-40B4-BE49-F238E27FC236}">
                      <a16:creationId xmlns:a16="http://schemas.microsoft.com/office/drawing/2014/main" id="{7C8A3EEC-A458-4201-9A58-D3C8FD09D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70" name="Group 26">
                  <a:extLst>
                    <a:ext uri="{FF2B5EF4-FFF2-40B4-BE49-F238E27FC236}">
                      <a16:creationId xmlns:a16="http://schemas.microsoft.com/office/drawing/2014/main" id="{EF678AED-7AAB-4662-A46E-9F70101E7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71" name="Oval 27">
                    <a:extLst>
                      <a:ext uri="{FF2B5EF4-FFF2-40B4-BE49-F238E27FC236}">
                        <a16:creationId xmlns:a16="http://schemas.microsoft.com/office/drawing/2014/main" id="{A07B77FC-8790-4088-9F6E-547D0D0053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72" name="Group 28">
                    <a:extLst>
                      <a:ext uri="{FF2B5EF4-FFF2-40B4-BE49-F238E27FC236}">
                        <a16:creationId xmlns:a16="http://schemas.microsoft.com/office/drawing/2014/main" id="{830C429D-2135-403A-A7F1-0CC2685DAD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73" name="Oval 29">
                      <a:extLst>
                        <a:ext uri="{FF2B5EF4-FFF2-40B4-BE49-F238E27FC236}">
                          <a16:creationId xmlns:a16="http://schemas.microsoft.com/office/drawing/2014/main" id="{FE6188DF-B451-49EC-B4FA-E678ED5225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74" name="Oval 30">
                      <a:extLst>
                        <a:ext uri="{FF2B5EF4-FFF2-40B4-BE49-F238E27FC236}">
                          <a16:creationId xmlns:a16="http://schemas.microsoft.com/office/drawing/2014/main" id="{A9C98E44-747F-4403-995C-BD010A6A0E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575" name="Group 31">
              <a:extLst>
                <a:ext uri="{FF2B5EF4-FFF2-40B4-BE49-F238E27FC236}">
                  <a16:creationId xmlns:a16="http://schemas.microsoft.com/office/drawing/2014/main" id="{FF396353-D1A7-4527-B918-8568C6CEE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488"/>
              <a:ext cx="691" cy="691"/>
              <a:chOff x="777" y="2412"/>
              <a:chExt cx="576" cy="576"/>
            </a:xfrm>
          </p:grpSpPr>
          <p:sp>
            <p:nvSpPr>
              <p:cNvPr id="108576" name="Oval 32">
                <a:extLst>
                  <a:ext uri="{FF2B5EF4-FFF2-40B4-BE49-F238E27FC236}">
                    <a16:creationId xmlns:a16="http://schemas.microsoft.com/office/drawing/2014/main" id="{C9B5B247-E9BA-4A5A-9D19-E092AE76F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77" name="Group 33">
                <a:extLst>
                  <a:ext uri="{FF2B5EF4-FFF2-40B4-BE49-F238E27FC236}">
                    <a16:creationId xmlns:a16="http://schemas.microsoft.com/office/drawing/2014/main" id="{3CB295BF-D37E-4D62-BCE4-6085494973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78" name="Oval 34">
                  <a:extLst>
                    <a:ext uri="{FF2B5EF4-FFF2-40B4-BE49-F238E27FC236}">
                      <a16:creationId xmlns:a16="http://schemas.microsoft.com/office/drawing/2014/main" id="{91DEB541-CF20-472B-9544-AE1F87790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79" name="Group 35">
                  <a:extLst>
                    <a:ext uri="{FF2B5EF4-FFF2-40B4-BE49-F238E27FC236}">
                      <a16:creationId xmlns:a16="http://schemas.microsoft.com/office/drawing/2014/main" id="{E859CAAC-9E36-47D3-BDCA-0A1FE5D502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80" name="Oval 36">
                    <a:extLst>
                      <a:ext uri="{FF2B5EF4-FFF2-40B4-BE49-F238E27FC236}">
                        <a16:creationId xmlns:a16="http://schemas.microsoft.com/office/drawing/2014/main" id="{21B1C4F1-5A88-43F3-A7A7-22D2BD0219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81" name="Group 37">
                    <a:extLst>
                      <a:ext uri="{FF2B5EF4-FFF2-40B4-BE49-F238E27FC236}">
                        <a16:creationId xmlns:a16="http://schemas.microsoft.com/office/drawing/2014/main" id="{97554B68-51E7-4767-A2BA-9EB4FB1E0E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82" name="Oval 38">
                      <a:extLst>
                        <a:ext uri="{FF2B5EF4-FFF2-40B4-BE49-F238E27FC236}">
                          <a16:creationId xmlns:a16="http://schemas.microsoft.com/office/drawing/2014/main" id="{69731A39-CA23-4158-9EED-D1E5916BC5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83" name="Oval 39">
                      <a:extLst>
                        <a:ext uri="{FF2B5EF4-FFF2-40B4-BE49-F238E27FC236}">
                          <a16:creationId xmlns:a16="http://schemas.microsoft.com/office/drawing/2014/main" id="{1E2932DE-6EBC-407E-A647-F8AECD4621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8650" name="Group 106">
            <a:extLst>
              <a:ext uri="{FF2B5EF4-FFF2-40B4-BE49-F238E27FC236}">
                <a16:creationId xmlns:a16="http://schemas.microsoft.com/office/drawing/2014/main" id="{98877587-6A21-415C-84DD-3DC990F32EAC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419601" y="4167188"/>
            <a:ext cx="785813" cy="785812"/>
            <a:chOff x="816" y="2784"/>
            <a:chExt cx="624" cy="624"/>
          </a:xfrm>
        </p:grpSpPr>
        <p:sp>
          <p:nvSpPr>
            <p:cNvPr id="108651" name="Line 107">
              <a:extLst>
                <a:ext uri="{FF2B5EF4-FFF2-40B4-BE49-F238E27FC236}">
                  <a16:creationId xmlns:a16="http://schemas.microsoft.com/office/drawing/2014/main" id="{072C7AF4-81A0-46D9-B27B-866BD718E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2" name="Line 108">
              <a:extLst>
                <a:ext uri="{FF2B5EF4-FFF2-40B4-BE49-F238E27FC236}">
                  <a16:creationId xmlns:a16="http://schemas.microsoft.com/office/drawing/2014/main" id="{639AE5DA-6DF0-4817-96A1-EDD2B4984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3" name="Line 109">
              <a:extLst>
                <a:ext uri="{FF2B5EF4-FFF2-40B4-BE49-F238E27FC236}">
                  <a16:creationId xmlns:a16="http://schemas.microsoft.com/office/drawing/2014/main" id="{D86457BD-461B-4694-9F02-3C1A825B6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4" name="Line 110">
              <a:extLst>
                <a:ext uri="{FF2B5EF4-FFF2-40B4-BE49-F238E27FC236}">
                  <a16:creationId xmlns:a16="http://schemas.microsoft.com/office/drawing/2014/main" id="{E2B05B4A-93A8-4904-9E8E-C4BE5FE1F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5" name="Line 111">
              <a:extLst>
                <a:ext uri="{FF2B5EF4-FFF2-40B4-BE49-F238E27FC236}">
                  <a16:creationId xmlns:a16="http://schemas.microsoft.com/office/drawing/2014/main" id="{FB94CF3B-79D5-492B-91E3-E69CE3086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6" name="Line 112">
              <a:extLst>
                <a:ext uri="{FF2B5EF4-FFF2-40B4-BE49-F238E27FC236}">
                  <a16:creationId xmlns:a16="http://schemas.microsoft.com/office/drawing/2014/main" id="{975F300E-8CA3-4CE9-98A1-3F27C9829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7" name="Line 113">
              <a:extLst>
                <a:ext uri="{FF2B5EF4-FFF2-40B4-BE49-F238E27FC236}">
                  <a16:creationId xmlns:a16="http://schemas.microsoft.com/office/drawing/2014/main" id="{6E7F1060-43FD-41F6-BA0F-5A22D539C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58" name="Group 114">
            <a:extLst>
              <a:ext uri="{FF2B5EF4-FFF2-40B4-BE49-F238E27FC236}">
                <a16:creationId xmlns:a16="http://schemas.microsoft.com/office/drawing/2014/main" id="{C7E651B5-33CA-48E3-B7AB-C1FAC8C31C7D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724401" y="4471988"/>
            <a:ext cx="785813" cy="785812"/>
            <a:chOff x="816" y="2784"/>
            <a:chExt cx="624" cy="624"/>
          </a:xfrm>
        </p:grpSpPr>
        <p:sp>
          <p:nvSpPr>
            <p:cNvPr id="108659" name="Line 115">
              <a:extLst>
                <a:ext uri="{FF2B5EF4-FFF2-40B4-BE49-F238E27FC236}">
                  <a16:creationId xmlns:a16="http://schemas.microsoft.com/office/drawing/2014/main" id="{7C5388F1-35FD-45D0-87E4-2F157D804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0" name="Line 116">
              <a:extLst>
                <a:ext uri="{FF2B5EF4-FFF2-40B4-BE49-F238E27FC236}">
                  <a16:creationId xmlns:a16="http://schemas.microsoft.com/office/drawing/2014/main" id="{D1243986-1A4D-4B8C-B833-B51368AE7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1" name="Line 117">
              <a:extLst>
                <a:ext uri="{FF2B5EF4-FFF2-40B4-BE49-F238E27FC236}">
                  <a16:creationId xmlns:a16="http://schemas.microsoft.com/office/drawing/2014/main" id="{7DA491FC-DA67-45CC-B12F-13CA2C3B3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2" name="Line 118">
              <a:extLst>
                <a:ext uri="{FF2B5EF4-FFF2-40B4-BE49-F238E27FC236}">
                  <a16:creationId xmlns:a16="http://schemas.microsoft.com/office/drawing/2014/main" id="{C12724FB-7382-4DD6-8882-83598CC01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3" name="Line 119">
              <a:extLst>
                <a:ext uri="{FF2B5EF4-FFF2-40B4-BE49-F238E27FC236}">
                  <a16:creationId xmlns:a16="http://schemas.microsoft.com/office/drawing/2014/main" id="{DE73C5DC-A318-4640-9127-1361E36D7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4" name="Line 120">
              <a:extLst>
                <a:ext uri="{FF2B5EF4-FFF2-40B4-BE49-F238E27FC236}">
                  <a16:creationId xmlns:a16="http://schemas.microsoft.com/office/drawing/2014/main" id="{C7184762-489C-487A-A575-329A8C285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5" name="Line 121">
              <a:extLst>
                <a:ext uri="{FF2B5EF4-FFF2-40B4-BE49-F238E27FC236}">
                  <a16:creationId xmlns:a16="http://schemas.microsoft.com/office/drawing/2014/main" id="{D80EE8A0-2184-413E-A352-37672275B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66" name="Group 122">
            <a:extLst>
              <a:ext uri="{FF2B5EF4-FFF2-40B4-BE49-F238E27FC236}">
                <a16:creationId xmlns:a16="http://schemas.microsoft.com/office/drawing/2014/main" id="{ADD34F17-781F-4B10-B01E-C316CE0B2B48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5181601" y="4167188"/>
            <a:ext cx="785813" cy="785812"/>
            <a:chOff x="816" y="2784"/>
            <a:chExt cx="624" cy="624"/>
          </a:xfrm>
        </p:grpSpPr>
        <p:sp>
          <p:nvSpPr>
            <p:cNvPr id="108667" name="Line 123">
              <a:extLst>
                <a:ext uri="{FF2B5EF4-FFF2-40B4-BE49-F238E27FC236}">
                  <a16:creationId xmlns:a16="http://schemas.microsoft.com/office/drawing/2014/main" id="{C478FCBF-4F86-4AF1-94CB-F0A449AC0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8" name="Line 124">
              <a:extLst>
                <a:ext uri="{FF2B5EF4-FFF2-40B4-BE49-F238E27FC236}">
                  <a16:creationId xmlns:a16="http://schemas.microsoft.com/office/drawing/2014/main" id="{04E8C2E8-543D-450A-88EF-02782337A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9" name="Line 125">
              <a:extLst>
                <a:ext uri="{FF2B5EF4-FFF2-40B4-BE49-F238E27FC236}">
                  <a16:creationId xmlns:a16="http://schemas.microsoft.com/office/drawing/2014/main" id="{A47924FA-55F5-42A8-A326-A95057F61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0" name="Line 126">
              <a:extLst>
                <a:ext uri="{FF2B5EF4-FFF2-40B4-BE49-F238E27FC236}">
                  <a16:creationId xmlns:a16="http://schemas.microsoft.com/office/drawing/2014/main" id="{ACD3D5A4-D580-4230-8EAF-92096BBB7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1" name="Line 127">
              <a:extLst>
                <a:ext uri="{FF2B5EF4-FFF2-40B4-BE49-F238E27FC236}">
                  <a16:creationId xmlns:a16="http://schemas.microsoft.com/office/drawing/2014/main" id="{0276451B-A78D-482F-97DC-23C43EE58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2" name="Line 128">
              <a:extLst>
                <a:ext uri="{FF2B5EF4-FFF2-40B4-BE49-F238E27FC236}">
                  <a16:creationId xmlns:a16="http://schemas.microsoft.com/office/drawing/2014/main" id="{884BCBDE-9C4C-417D-8FD0-EDA6EB81B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3" name="Line 129">
              <a:extLst>
                <a:ext uri="{FF2B5EF4-FFF2-40B4-BE49-F238E27FC236}">
                  <a16:creationId xmlns:a16="http://schemas.microsoft.com/office/drawing/2014/main" id="{E369CB9C-ADFE-45F5-B2E1-AA46A7141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74" name="Group 130">
            <a:extLst>
              <a:ext uri="{FF2B5EF4-FFF2-40B4-BE49-F238E27FC236}">
                <a16:creationId xmlns:a16="http://schemas.microsoft.com/office/drawing/2014/main" id="{274E923D-8CFC-4848-BD2F-F80920A735A0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953001" y="3557588"/>
            <a:ext cx="785813" cy="785812"/>
            <a:chOff x="816" y="2784"/>
            <a:chExt cx="624" cy="624"/>
          </a:xfrm>
        </p:grpSpPr>
        <p:sp>
          <p:nvSpPr>
            <p:cNvPr id="108675" name="Line 131">
              <a:extLst>
                <a:ext uri="{FF2B5EF4-FFF2-40B4-BE49-F238E27FC236}">
                  <a16:creationId xmlns:a16="http://schemas.microsoft.com/office/drawing/2014/main" id="{85637A43-54C6-42E0-955B-047B367AD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6" name="Line 132">
              <a:extLst>
                <a:ext uri="{FF2B5EF4-FFF2-40B4-BE49-F238E27FC236}">
                  <a16:creationId xmlns:a16="http://schemas.microsoft.com/office/drawing/2014/main" id="{7B03D4E0-432E-4769-9710-F9BF33CAE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7" name="Line 133">
              <a:extLst>
                <a:ext uri="{FF2B5EF4-FFF2-40B4-BE49-F238E27FC236}">
                  <a16:creationId xmlns:a16="http://schemas.microsoft.com/office/drawing/2014/main" id="{988E28B7-AAC9-45AB-8473-8062E553F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8" name="Line 134">
              <a:extLst>
                <a:ext uri="{FF2B5EF4-FFF2-40B4-BE49-F238E27FC236}">
                  <a16:creationId xmlns:a16="http://schemas.microsoft.com/office/drawing/2014/main" id="{D705B28E-941C-430E-8723-3D36E32CE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9" name="Line 135">
              <a:extLst>
                <a:ext uri="{FF2B5EF4-FFF2-40B4-BE49-F238E27FC236}">
                  <a16:creationId xmlns:a16="http://schemas.microsoft.com/office/drawing/2014/main" id="{92EADE18-6DF8-48B5-AA90-9D4156263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0" name="Line 136">
              <a:extLst>
                <a:ext uri="{FF2B5EF4-FFF2-40B4-BE49-F238E27FC236}">
                  <a16:creationId xmlns:a16="http://schemas.microsoft.com/office/drawing/2014/main" id="{ECC2A42A-DC04-4914-B502-1E19625F0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1" name="Line 137">
              <a:extLst>
                <a:ext uri="{FF2B5EF4-FFF2-40B4-BE49-F238E27FC236}">
                  <a16:creationId xmlns:a16="http://schemas.microsoft.com/office/drawing/2014/main" id="{02695B43-CB3C-4E85-BE77-3CDD52F66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82" name="Group 138">
            <a:extLst>
              <a:ext uri="{FF2B5EF4-FFF2-40B4-BE49-F238E27FC236}">
                <a16:creationId xmlns:a16="http://schemas.microsoft.com/office/drawing/2014/main" id="{2C3F07CF-FC5E-4E3C-A4E2-917E281ABF6A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096001" y="4319588"/>
            <a:ext cx="785813" cy="785812"/>
            <a:chOff x="816" y="2784"/>
            <a:chExt cx="624" cy="624"/>
          </a:xfrm>
        </p:grpSpPr>
        <p:sp>
          <p:nvSpPr>
            <p:cNvPr id="108683" name="Line 139">
              <a:extLst>
                <a:ext uri="{FF2B5EF4-FFF2-40B4-BE49-F238E27FC236}">
                  <a16:creationId xmlns:a16="http://schemas.microsoft.com/office/drawing/2014/main" id="{F0334062-A841-409F-9DA4-98F559A50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4" name="Line 140">
              <a:extLst>
                <a:ext uri="{FF2B5EF4-FFF2-40B4-BE49-F238E27FC236}">
                  <a16:creationId xmlns:a16="http://schemas.microsoft.com/office/drawing/2014/main" id="{9D72EA46-D957-4F5A-888C-EA5EF25EA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5" name="Line 141">
              <a:extLst>
                <a:ext uri="{FF2B5EF4-FFF2-40B4-BE49-F238E27FC236}">
                  <a16:creationId xmlns:a16="http://schemas.microsoft.com/office/drawing/2014/main" id="{625E7576-D6A5-4F6E-BCF6-CC7743B81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6" name="Line 142">
              <a:extLst>
                <a:ext uri="{FF2B5EF4-FFF2-40B4-BE49-F238E27FC236}">
                  <a16:creationId xmlns:a16="http://schemas.microsoft.com/office/drawing/2014/main" id="{43183CC2-671D-4AD9-967D-E7BDEF97E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7" name="Line 143">
              <a:extLst>
                <a:ext uri="{FF2B5EF4-FFF2-40B4-BE49-F238E27FC236}">
                  <a16:creationId xmlns:a16="http://schemas.microsoft.com/office/drawing/2014/main" id="{564C705B-25D5-4D49-91B6-EDBA9F898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8" name="Line 144">
              <a:extLst>
                <a:ext uri="{FF2B5EF4-FFF2-40B4-BE49-F238E27FC236}">
                  <a16:creationId xmlns:a16="http://schemas.microsoft.com/office/drawing/2014/main" id="{32B2DEE4-12F5-452C-8C20-F87EC4593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9" name="Line 145">
              <a:extLst>
                <a:ext uri="{FF2B5EF4-FFF2-40B4-BE49-F238E27FC236}">
                  <a16:creationId xmlns:a16="http://schemas.microsoft.com/office/drawing/2014/main" id="{51FA7789-3E95-46F3-A4C1-D467761955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90" name="Group 146">
            <a:extLst>
              <a:ext uri="{FF2B5EF4-FFF2-40B4-BE49-F238E27FC236}">
                <a16:creationId xmlns:a16="http://schemas.microsoft.com/office/drawing/2014/main" id="{10C4124F-71B3-4BE5-BB81-91E437A75F7F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400801" y="4624388"/>
            <a:ext cx="785813" cy="785812"/>
            <a:chOff x="816" y="2784"/>
            <a:chExt cx="624" cy="624"/>
          </a:xfrm>
        </p:grpSpPr>
        <p:sp>
          <p:nvSpPr>
            <p:cNvPr id="108691" name="Line 147">
              <a:extLst>
                <a:ext uri="{FF2B5EF4-FFF2-40B4-BE49-F238E27FC236}">
                  <a16:creationId xmlns:a16="http://schemas.microsoft.com/office/drawing/2014/main" id="{7FF0DF7C-6103-4047-B7A7-088B8932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2" name="Line 148">
              <a:extLst>
                <a:ext uri="{FF2B5EF4-FFF2-40B4-BE49-F238E27FC236}">
                  <a16:creationId xmlns:a16="http://schemas.microsoft.com/office/drawing/2014/main" id="{C808CE60-E22D-4630-8622-1E00F10EB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3" name="Line 149">
              <a:extLst>
                <a:ext uri="{FF2B5EF4-FFF2-40B4-BE49-F238E27FC236}">
                  <a16:creationId xmlns:a16="http://schemas.microsoft.com/office/drawing/2014/main" id="{6869F2B6-F802-4B86-83C5-C44A77454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4" name="Line 150">
              <a:extLst>
                <a:ext uri="{FF2B5EF4-FFF2-40B4-BE49-F238E27FC236}">
                  <a16:creationId xmlns:a16="http://schemas.microsoft.com/office/drawing/2014/main" id="{EAB4363C-F431-44C0-B84B-82A4A7C90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5" name="Line 151">
              <a:extLst>
                <a:ext uri="{FF2B5EF4-FFF2-40B4-BE49-F238E27FC236}">
                  <a16:creationId xmlns:a16="http://schemas.microsoft.com/office/drawing/2014/main" id="{90A7A94C-1D75-4919-A892-5EFF75EF4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6" name="Line 152">
              <a:extLst>
                <a:ext uri="{FF2B5EF4-FFF2-40B4-BE49-F238E27FC236}">
                  <a16:creationId xmlns:a16="http://schemas.microsoft.com/office/drawing/2014/main" id="{9752226D-B45F-4659-BBE6-0FAE13D49E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7" name="Line 153">
              <a:extLst>
                <a:ext uri="{FF2B5EF4-FFF2-40B4-BE49-F238E27FC236}">
                  <a16:creationId xmlns:a16="http://schemas.microsoft.com/office/drawing/2014/main" id="{D7A173BE-35A1-49DE-8709-B1CFBAB71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98" name="Group 154">
            <a:extLst>
              <a:ext uri="{FF2B5EF4-FFF2-40B4-BE49-F238E27FC236}">
                <a16:creationId xmlns:a16="http://schemas.microsoft.com/office/drawing/2014/main" id="{DEAF5561-9D53-4EE5-91E6-E29DA1DEE7FC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858001" y="4319588"/>
            <a:ext cx="785813" cy="785812"/>
            <a:chOff x="816" y="2784"/>
            <a:chExt cx="624" cy="624"/>
          </a:xfrm>
        </p:grpSpPr>
        <p:sp>
          <p:nvSpPr>
            <p:cNvPr id="108699" name="Line 155">
              <a:extLst>
                <a:ext uri="{FF2B5EF4-FFF2-40B4-BE49-F238E27FC236}">
                  <a16:creationId xmlns:a16="http://schemas.microsoft.com/office/drawing/2014/main" id="{78338D4E-4CF9-4982-A6AA-688525917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0" name="Line 156">
              <a:extLst>
                <a:ext uri="{FF2B5EF4-FFF2-40B4-BE49-F238E27FC236}">
                  <a16:creationId xmlns:a16="http://schemas.microsoft.com/office/drawing/2014/main" id="{2D2CF3B4-4A8F-4566-9734-C53BB2FBE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1" name="Line 157">
              <a:extLst>
                <a:ext uri="{FF2B5EF4-FFF2-40B4-BE49-F238E27FC236}">
                  <a16:creationId xmlns:a16="http://schemas.microsoft.com/office/drawing/2014/main" id="{0FA2C83B-C2AA-467B-8D1A-4301D528F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2" name="Line 158">
              <a:extLst>
                <a:ext uri="{FF2B5EF4-FFF2-40B4-BE49-F238E27FC236}">
                  <a16:creationId xmlns:a16="http://schemas.microsoft.com/office/drawing/2014/main" id="{B9B1510D-4062-4370-A009-E5968784D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3" name="Line 159">
              <a:extLst>
                <a:ext uri="{FF2B5EF4-FFF2-40B4-BE49-F238E27FC236}">
                  <a16:creationId xmlns:a16="http://schemas.microsoft.com/office/drawing/2014/main" id="{46192231-092A-42B1-81F8-1FAB54B8B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4" name="Line 160">
              <a:extLst>
                <a:ext uri="{FF2B5EF4-FFF2-40B4-BE49-F238E27FC236}">
                  <a16:creationId xmlns:a16="http://schemas.microsoft.com/office/drawing/2014/main" id="{C5F5AF7C-A161-4DD0-8826-DEEE7D409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5" name="Line 161">
              <a:extLst>
                <a:ext uri="{FF2B5EF4-FFF2-40B4-BE49-F238E27FC236}">
                  <a16:creationId xmlns:a16="http://schemas.microsoft.com/office/drawing/2014/main" id="{89A285C9-7357-4FB3-8A41-0CC11EE12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06" name="Group 162">
            <a:extLst>
              <a:ext uri="{FF2B5EF4-FFF2-40B4-BE49-F238E27FC236}">
                <a16:creationId xmlns:a16="http://schemas.microsoft.com/office/drawing/2014/main" id="{564CEB2A-35C2-4D8E-A08C-89739E49E6E0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629401" y="3709988"/>
            <a:ext cx="785813" cy="785812"/>
            <a:chOff x="816" y="2784"/>
            <a:chExt cx="624" cy="624"/>
          </a:xfrm>
        </p:grpSpPr>
        <p:sp>
          <p:nvSpPr>
            <p:cNvPr id="108707" name="Line 163">
              <a:extLst>
                <a:ext uri="{FF2B5EF4-FFF2-40B4-BE49-F238E27FC236}">
                  <a16:creationId xmlns:a16="http://schemas.microsoft.com/office/drawing/2014/main" id="{C162B2B5-B5C7-4B47-AE7B-3FA1336E3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8" name="Line 164">
              <a:extLst>
                <a:ext uri="{FF2B5EF4-FFF2-40B4-BE49-F238E27FC236}">
                  <a16:creationId xmlns:a16="http://schemas.microsoft.com/office/drawing/2014/main" id="{0E4842E7-CE8B-4E6A-81E6-83EA3859A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9" name="Line 165">
              <a:extLst>
                <a:ext uri="{FF2B5EF4-FFF2-40B4-BE49-F238E27FC236}">
                  <a16:creationId xmlns:a16="http://schemas.microsoft.com/office/drawing/2014/main" id="{24696684-DAAF-4106-924B-0933D897E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0" name="Line 166">
              <a:extLst>
                <a:ext uri="{FF2B5EF4-FFF2-40B4-BE49-F238E27FC236}">
                  <a16:creationId xmlns:a16="http://schemas.microsoft.com/office/drawing/2014/main" id="{27C327DB-77EA-4428-931C-FCB53AE81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1" name="Line 167">
              <a:extLst>
                <a:ext uri="{FF2B5EF4-FFF2-40B4-BE49-F238E27FC236}">
                  <a16:creationId xmlns:a16="http://schemas.microsoft.com/office/drawing/2014/main" id="{9222119F-9755-40D1-B97C-C1AF3AD29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2" name="Line 168">
              <a:extLst>
                <a:ext uri="{FF2B5EF4-FFF2-40B4-BE49-F238E27FC236}">
                  <a16:creationId xmlns:a16="http://schemas.microsoft.com/office/drawing/2014/main" id="{FEC48742-5A3A-49ED-BA68-500860368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3" name="Line 169">
              <a:extLst>
                <a:ext uri="{FF2B5EF4-FFF2-40B4-BE49-F238E27FC236}">
                  <a16:creationId xmlns:a16="http://schemas.microsoft.com/office/drawing/2014/main" id="{1C3697C0-2EA5-4461-92BD-50BEC40D3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14" name="Group 170">
            <a:extLst>
              <a:ext uri="{FF2B5EF4-FFF2-40B4-BE49-F238E27FC236}">
                <a16:creationId xmlns:a16="http://schemas.microsoft.com/office/drawing/2014/main" id="{175E47C6-C138-4632-A8E8-9D21126A9FDE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876801" y="2286001"/>
            <a:ext cx="785813" cy="785813"/>
            <a:chOff x="816" y="2784"/>
            <a:chExt cx="624" cy="624"/>
          </a:xfrm>
        </p:grpSpPr>
        <p:sp>
          <p:nvSpPr>
            <p:cNvPr id="108715" name="Line 171">
              <a:extLst>
                <a:ext uri="{FF2B5EF4-FFF2-40B4-BE49-F238E27FC236}">
                  <a16:creationId xmlns:a16="http://schemas.microsoft.com/office/drawing/2014/main" id="{31E85CAE-8936-403F-8F32-F8DC6E3F6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6" name="Line 172">
              <a:extLst>
                <a:ext uri="{FF2B5EF4-FFF2-40B4-BE49-F238E27FC236}">
                  <a16:creationId xmlns:a16="http://schemas.microsoft.com/office/drawing/2014/main" id="{AE549E9F-D198-480E-834E-1231BB26B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7" name="Line 173">
              <a:extLst>
                <a:ext uri="{FF2B5EF4-FFF2-40B4-BE49-F238E27FC236}">
                  <a16:creationId xmlns:a16="http://schemas.microsoft.com/office/drawing/2014/main" id="{C7846053-4FDC-4F4D-AB0F-70DCAF62B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8" name="Line 174">
              <a:extLst>
                <a:ext uri="{FF2B5EF4-FFF2-40B4-BE49-F238E27FC236}">
                  <a16:creationId xmlns:a16="http://schemas.microsoft.com/office/drawing/2014/main" id="{F70F6D21-8AFD-4C58-9D6D-9DA42549A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9" name="Line 175">
              <a:extLst>
                <a:ext uri="{FF2B5EF4-FFF2-40B4-BE49-F238E27FC236}">
                  <a16:creationId xmlns:a16="http://schemas.microsoft.com/office/drawing/2014/main" id="{AE7235E6-E5C8-45F1-B987-CF138C89E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0" name="Line 176">
              <a:extLst>
                <a:ext uri="{FF2B5EF4-FFF2-40B4-BE49-F238E27FC236}">
                  <a16:creationId xmlns:a16="http://schemas.microsoft.com/office/drawing/2014/main" id="{D3BF6738-7913-4DB3-AEC9-823774E73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1" name="Line 177">
              <a:extLst>
                <a:ext uri="{FF2B5EF4-FFF2-40B4-BE49-F238E27FC236}">
                  <a16:creationId xmlns:a16="http://schemas.microsoft.com/office/drawing/2014/main" id="{4F2A096B-F5AD-4BFC-B90D-F589C24B7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22" name="Group 178">
            <a:extLst>
              <a:ext uri="{FF2B5EF4-FFF2-40B4-BE49-F238E27FC236}">
                <a16:creationId xmlns:a16="http://schemas.microsoft.com/office/drawing/2014/main" id="{9581D135-C3F4-4266-98B9-17683FD20C41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800601" y="2362201"/>
            <a:ext cx="785813" cy="785813"/>
            <a:chOff x="816" y="2784"/>
            <a:chExt cx="624" cy="624"/>
          </a:xfrm>
        </p:grpSpPr>
        <p:sp>
          <p:nvSpPr>
            <p:cNvPr id="108723" name="Line 179">
              <a:extLst>
                <a:ext uri="{FF2B5EF4-FFF2-40B4-BE49-F238E27FC236}">
                  <a16:creationId xmlns:a16="http://schemas.microsoft.com/office/drawing/2014/main" id="{8A6A10C4-AB1E-412C-84BD-D9A10B375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4" name="Line 180">
              <a:extLst>
                <a:ext uri="{FF2B5EF4-FFF2-40B4-BE49-F238E27FC236}">
                  <a16:creationId xmlns:a16="http://schemas.microsoft.com/office/drawing/2014/main" id="{06A9677C-6078-4F67-8087-E8E3CCF97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5" name="Line 181">
              <a:extLst>
                <a:ext uri="{FF2B5EF4-FFF2-40B4-BE49-F238E27FC236}">
                  <a16:creationId xmlns:a16="http://schemas.microsoft.com/office/drawing/2014/main" id="{8642B64F-2B45-44AD-AE76-38343C91B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6" name="Line 182">
              <a:extLst>
                <a:ext uri="{FF2B5EF4-FFF2-40B4-BE49-F238E27FC236}">
                  <a16:creationId xmlns:a16="http://schemas.microsoft.com/office/drawing/2014/main" id="{DA8EEB1C-7D7F-4EEF-B3C7-EE65285C3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7" name="Line 183">
              <a:extLst>
                <a:ext uri="{FF2B5EF4-FFF2-40B4-BE49-F238E27FC236}">
                  <a16:creationId xmlns:a16="http://schemas.microsoft.com/office/drawing/2014/main" id="{1B74046F-2D12-4F6D-921C-76F4B2285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8" name="Line 184">
              <a:extLst>
                <a:ext uri="{FF2B5EF4-FFF2-40B4-BE49-F238E27FC236}">
                  <a16:creationId xmlns:a16="http://schemas.microsoft.com/office/drawing/2014/main" id="{5643ED68-ECAB-472A-A0B8-C764098CC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9" name="Line 185">
              <a:extLst>
                <a:ext uri="{FF2B5EF4-FFF2-40B4-BE49-F238E27FC236}">
                  <a16:creationId xmlns:a16="http://schemas.microsoft.com/office/drawing/2014/main" id="{ACEC6772-4BE2-4CF0-AC02-3AF022098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30" name="Group 186">
            <a:extLst>
              <a:ext uri="{FF2B5EF4-FFF2-40B4-BE49-F238E27FC236}">
                <a16:creationId xmlns:a16="http://schemas.microsoft.com/office/drawing/2014/main" id="{7D97407C-3429-4C7F-89CA-A11D42F9C4F0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724401" y="2286001"/>
            <a:ext cx="785813" cy="785813"/>
            <a:chOff x="816" y="2784"/>
            <a:chExt cx="624" cy="624"/>
          </a:xfrm>
        </p:grpSpPr>
        <p:sp>
          <p:nvSpPr>
            <p:cNvPr id="108731" name="Line 187">
              <a:extLst>
                <a:ext uri="{FF2B5EF4-FFF2-40B4-BE49-F238E27FC236}">
                  <a16:creationId xmlns:a16="http://schemas.microsoft.com/office/drawing/2014/main" id="{B214FA1B-0A8E-4F6E-9BFE-2F30153FA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2" name="Line 188">
              <a:extLst>
                <a:ext uri="{FF2B5EF4-FFF2-40B4-BE49-F238E27FC236}">
                  <a16:creationId xmlns:a16="http://schemas.microsoft.com/office/drawing/2014/main" id="{1D933F49-C056-4538-B25F-9883E4C96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3" name="Line 189">
              <a:extLst>
                <a:ext uri="{FF2B5EF4-FFF2-40B4-BE49-F238E27FC236}">
                  <a16:creationId xmlns:a16="http://schemas.microsoft.com/office/drawing/2014/main" id="{0C2BEB9A-7486-474C-B2C4-3CD4182E0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4" name="Line 190">
              <a:extLst>
                <a:ext uri="{FF2B5EF4-FFF2-40B4-BE49-F238E27FC236}">
                  <a16:creationId xmlns:a16="http://schemas.microsoft.com/office/drawing/2014/main" id="{6ABE6CAE-0719-4D0A-B3FA-B740A5A33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5" name="Line 191">
              <a:extLst>
                <a:ext uri="{FF2B5EF4-FFF2-40B4-BE49-F238E27FC236}">
                  <a16:creationId xmlns:a16="http://schemas.microsoft.com/office/drawing/2014/main" id="{F50ABA63-A4CE-4EF3-9FB5-801A914EA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6" name="Line 192">
              <a:extLst>
                <a:ext uri="{FF2B5EF4-FFF2-40B4-BE49-F238E27FC236}">
                  <a16:creationId xmlns:a16="http://schemas.microsoft.com/office/drawing/2014/main" id="{91F60D36-6BB0-47E3-94DB-DF5D58A23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7" name="Line 193">
              <a:extLst>
                <a:ext uri="{FF2B5EF4-FFF2-40B4-BE49-F238E27FC236}">
                  <a16:creationId xmlns:a16="http://schemas.microsoft.com/office/drawing/2014/main" id="{C0E18D74-A2CD-451A-8205-444D5E089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38" name="Group 194">
            <a:extLst>
              <a:ext uri="{FF2B5EF4-FFF2-40B4-BE49-F238E27FC236}">
                <a16:creationId xmlns:a16="http://schemas.microsoft.com/office/drawing/2014/main" id="{B50ED9BA-CF04-4C06-BF4B-A35537BC9027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876801" y="2133601"/>
            <a:ext cx="785813" cy="785813"/>
            <a:chOff x="816" y="2784"/>
            <a:chExt cx="624" cy="624"/>
          </a:xfrm>
        </p:grpSpPr>
        <p:sp>
          <p:nvSpPr>
            <p:cNvPr id="108739" name="Line 195">
              <a:extLst>
                <a:ext uri="{FF2B5EF4-FFF2-40B4-BE49-F238E27FC236}">
                  <a16:creationId xmlns:a16="http://schemas.microsoft.com/office/drawing/2014/main" id="{AA6BA7C2-8F0A-4594-B31C-D030101EF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0" name="Line 196">
              <a:extLst>
                <a:ext uri="{FF2B5EF4-FFF2-40B4-BE49-F238E27FC236}">
                  <a16:creationId xmlns:a16="http://schemas.microsoft.com/office/drawing/2014/main" id="{55596986-FC0B-4C28-BE50-378BD1D14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1" name="Line 197">
              <a:extLst>
                <a:ext uri="{FF2B5EF4-FFF2-40B4-BE49-F238E27FC236}">
                  <a16:creationId xmlns:a16="http://schemas.microsoft.com/office/drawing/2014/main" id="{B0C16FEF-885C-431E-AEBF-A92CE1704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2" name="Line 198">
              <a:extLst>
                <a:ext uri="{FF2B5EF4-FFF2-40B4-BE49-F238E27FC236}">
                  <a16:creationId xmlns:a16="http://schemas.microsoft.com/office/drawing/2014/main" id="{03A7815A-C1B7-4F63-A881-2C479300C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3" name="Line 199">
              <a:extLst>
                <a:ext uri="{FF2B5EF4-FFF2-40B4-BE49-F238E27FC236}">
                  <a16:creationId xmlns:a16="http://schemas.microsoft.com/office/drawing/2014/main" id="{B1B6C097-7A76-43B2-88B5-484639038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4" name="Line 200">
              <a:extLst>
                <a:ext uri="{FF2B5EF4-FFF2-40B4-BE49-F238E27FC236}">
                  <a16:creationId xmlns:a16="http://schemas.microsoft.com/office/drawing/2014/main" id="{0B7A5157-9907-48F2-8160-5F3F70470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5" name="Line 201">
              <a:extLst>
                <a:ext uri="{FF2B5EF4-FFF2-40B4-BE49-F238E27FC236}">
                  <a16:creationId xmlns:a16="http://schemas.microsoft.com/office/drawing/2014/main" id="{FF0870AB-4854-42D2-BA54-F3D52502B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46" name="Group 202">
            <a:extLst>
              <a:ext uri="{FF2B5EF4-FFF2-40B4-BE49-F238E27FC236}">
                <a16:creationId xmlns:a16="http://schemas.microsoft.com/office/drawing/2014/main" id="{AAE93B19-5AF1-4146-8CEF-01A216874E13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629401" y="2566988"/>
            <a:ext cx="785813" cy="785812"/>
            <a:chOff x="816" y="2784"/>
            <a:chExt cx="624" cy="624"/>
          </a:xfrm>
        </p:grpSpPr>
        <p:sp>
          <p:nvSpPr>
            <p:cNvPr id="108747" name="Line 203">
              <a:extLst>
                <a:ext uri="{FF2B5EF4-FFF2-40B4-BE49-F238E27FC236}">
                  <a16:creationId xmlns:a16="http://schemas.microsoft.com/office/drawing/2014/main" id="{69DB9092-C0AE-4AD3-87CB-85D95BECC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8" name="Line 204">
              <a:extLst>
                <a:ext uri="{FF2B5EF4-FFF2-40B4-BE49-F238E27FC236}">
                  <a16:creationId xmlns:a16="http://schemas.microsoft.com/office/drawing/2014/main" id="{D2733317-0E24-4F6F-8FA8-D21A5F9E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9" name="Line 205">
              <a:extLst>
                <a:ext uri="{FF2B5EF4-FFF2-40B4-BE49-F238E27FC236}">
                  <a16:creationId xmlns:a16="http://schemas.microsoft.com/office/drawing/2014/main" id="{0D604635-E53C-401E-BD8B-6F61FDD16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0" name="Line 206">
              <a:extLst>
                <a:ext uri="{FF2B5EF4-FFF2-40B4-BE49-F238E27FC236}">
                  <a16:creationId xmlns:a16="http://schemas.microsoft.com/office/drawing/2014/main" id="{CBF85930-F880-4DE2-9ED2-6F8361408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1" name="Line 207">
              <a:extLst>
                <a:ext uri="{FF2B5EF4-FFF2-40B4-BE49-F238E27FC236}">
                  <a16:creationId xmlns:a16="http://schemas.microsoft.com/office/drawing/2014/main" id="{9A7B0BCF-58FE-4842-ACF0-899C4B150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2" name="Line 208">
              <a:extLst>
                <a:ext uri="{FF2B5EF4-FFF2-40B4-BE49-F238E27FC236}">
                  <a16:creationId xmlns:a16="http://schemas.microsoft.com/office/drawing/2014/main" id="{5615090F-8DB4-4867-B35E-DC6CCB503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3" name="Line 209">
              <a:extLst>
                <a:ext uri="{FF2B5EF4-FFF2-40B4-BE49-F238E27FC236}">
                  <a16:creationId xmlns:a16="http://schemas.microsoft.com/office/drawing/2014/main" id="{34A95829-0182-4BA6-A901-967C2D55C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54" name="Group 210">
            <a:extLst>
              <a:ext uri="{FF2B5EF4-FFF2-40B4-BE49-F238E27FC236}">
                <a16:creationId xmlns:a16="http://schemas.microsoft.com/office/drawing/2014/main" id="{465ABCAD-2B77-4229-91CC-C4BEF7A6914F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553201" y="2490788"/>
            <a:ext cx="785813" cy="785812"/>
            <a:chOff x="816" y="2784"/>
            <a:chExt cx="624" cy="624"/>
          </a:xfrm>
        </p:grpSpPr>
        <p:sp>
          <p:nvSpPr>
            <p:cNvPr id="108755" name="Line 211">
              <a:extLst>
                <a:ext uri="{FF2B5EF4-FFF2-40B4-BE49-F238E27FC236}">
                  <a16:creationId xmlns:a16="http://schemas.microsoft.com/office/drawing/2014/main" id="{4DFAB234-129A-4BAD-B457-F9A044377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6" name="Line 212">
              <a:extLst>
                <a:ext uri="{FF2B5EF4-FFF2-40B4-BE49-F238E27FC236}">
                  <a16:creationId xmlns:a16="http://schemas.microsoft.com/office/drawing/2014/main" id="{6C699434-6598-483B-823E-711E34B96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7" name="Line 213">
              <a:extLst>
                <a:ext uri="{FF2B5EF4-FFF2-40B4-BE49-F238E27FC236}">
                  <a16:creationId xmlns:a16="http://schemas.microsoft.com/office/drawing/2014/main" id="{1D96D012-DF22-4A7A-BDF4-1E13144B5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8" name="Line 214">
              <a:extLst>
                <a:ext uri="{FF2B5EF4-FFF2-40B4-BE49-F238E27FC236}">
                  <a16:creationId xmlns:a16="http://schemas.microsoft.com/office/drawing/2014/main" id="{CBAB0E4E-05E0-4195-B318-433BF7691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9" name="Line 215">
              <a:extLst>
                <a:ext uri="{FF2B5EF4-FFF2-40B4-BE49-F238E27FC236}">
                  <a16:creationId xmlns:a16="http://schemas.microsoft.com/office/drawing/2014/main" id="{E6FF28BF-F150-46B4-B29D-5CE4D6660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0" name="Line 216">
              <a:extLst>
                <a:ext uri="{FF2B5EF4-FFF2-40B4-BE49-F238E27FC236}">
                  <a16:creationId xmlns:a16="http://schemas.microsoft.com/office/drawing/2014/main" id="{90554546-8654-493F-A32A-ACB7E4DFC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1" name="Line 217">
              <a:extLst>
                <a:ext uri="{FF2B5EF4-FFF2-40B4-BE49-F238E27FC236}">
                  <a16:creationId xmlns:a16="http://schemas.microsoft.com/office/drawing/2014/main" id="{E0CF9471-A282-4BEF-8C92-E7775FCB6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62" name="Group 218">
            <a:extLst>
              <a:ext uri="{FF2B5EF4-FFF2-40B4-BE49-F238E27FC236}">
                <a16:creationId xmlns:a16="http://schemas.microsoft.com/office/drawing/2014/main" id="{5E6C3BED-5EF5-4B12-9B46-916085318835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705601" y="2338388"/>
            <a:ext cx="785813" cy="785812"/>
            <a:chOff x="816" y="2784"/>
            <a:chExt cx="624" cy="624"/>
          </a:xfrm>
        </p:grpSpPr>
        <p:sp>
          <p:nvSpPr>
            <p:cNvPr id="108763" name="Line 219">
              <a:extLst>
                <a:ext uri="{FF2B5EF4-FFF2-40B4-BE49-F238E27FC236}">
                  <a16:creationId xmlns:a16="http://schemas.microsoft.com/office/drawing/2014/main" id="{39AF03AD-111E-4673-9126-5D13A6173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4" name="Line 220">
              <a:extLst>
                <a:ext uri="{FF2B5EF4-FFF2-40B4-BE49-F238E27FC236}">
                  <a16:creationId xmlns:a16="http://schemas.microsoft.com/office/drawing/2014/main" id="{6F4537C8-7F92-42FA-B22A-D5A3648C2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5" name="Line 221">
              <a:extLst>
                <a:ext uri="{FF2B5EF4-FFF2-40B4-BE49-F238E27FC236}">
                  <a16:creationId xmlns:a16="http://schemas.microsoft.com/office/drawing/2014/main" id="{AFC34944-81F0-4A0B-9FBE-AE4CB7731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6" name="Line 222">
              <a:extLst>
                <a:ext uri="{FF2B5EF4-FFF2-40B4-BE49-F238E27FC236}">
                  <a16:creationId xmlns:a16="http://schemas.microsoft.com/office/drawing/2014/main" id="{FFE6921C-987E-4DE8-8F4E-F9CA15773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7" name="Line 223">
              <a:extLst>
                <a:ext uri="{FF2B5EF4-FFF2-40B4-BE49-F238E27FC236}">
                  <a16:creationId xmlns:a16="http://schemas.microsoft.com/office/drawing/2014/main" id="{19C6D8BB-B1F4-4F8D-925B-6A87E8957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8" name="Line 224">
              <a:extLst>
                <a:ext uri="{FF2B5EF4-FFF2-40B4-BE49-F238E27FC236}">
                  <a16:creationId xmlns:a16="http://schemas.microsoft.com/office/drawing/2014/main" id="{0816EB16-90C8-4778-B300-FC72F614E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9" name="Line 225">
              <a:extLst>
                <a:ext uri="{FF2B5EF4-FFF2-40B4-BE49-F238E27FC236}">
                  <a16:creationId xmlns:a16="http://schemas.microsoft.com/office/drawing/2014/main" id="{E7AC1CD8-A951-43AA-B78E-A94CECD58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8770" name="Text Box 226">
            <a:extLst>
              <a:ext uri="{FF2B5EF4-FFF2-40B4-BE49-F238E27FC236}">
                <a16:creationId xmlns:a16="http://schemas.microsoft.com/office/drawing/2014/main" id="{3E8F6F68-8C8D-46C0-9AB1-28AF4B792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098" y="2667001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Precise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low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|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|</a:t>
            </a:r>
          </a:p>
        </p:txBody>
      </p:sp>
      <p:grpSp>
        <p:nvGrpSpPr>
          <p:cNvPr id="108775" name="Group 231">
            <a:extLst>
              <a:ext uri="{FF2B5EF4-FFF2-40B4-BE49-F238E27FC236}">
                <a16:creationId xmlns:a16="http://schemas.microsoft.com/office/drawing/2014/main" id="{6B16382D-6D1B-4BF4-8FBC-B1BB6FB0658E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757988" y="2438401"/>
            <a:ext cx="785812" cy="785813"/>
            <a:chOff x="816" y="2784"/>
            <a:chExt cx="624" cy="624"/>
          </a:xfrm>
        </p:grpSpPr>
        <p:sp>
          <p:nvSpPr>
            <p:cNvPr id="108776" name="Line 232">
              <a:extLst>
                <a:ext uri="{FF2B5EF4-FFF2-40B4-BE49-F238E27FC236}">
                  <a16:creationId xmlns:a16="http://schemas.microsoft.com/office/drawing/2014/main" id="{FAD9B6B4-1A92-4665-B9BA-02C8C9F8A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77" name="Line 233">
              <a:extLst>
                <a:ext uri="{FF2B5EF4-FFF2-40B4-BE49-F238E27FC236}">
                  <a16:creationId xmlns:a16="http://schemas.microsoft.com/office/drawing/2014/main" id="{4C06C1A9-5A7F-4A45-A4B3-764EA141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78" name="Line 234">
              <a:extLst>
                <a:ext uri="{FF2B5EF4-FFF2-40B4-BE49-F238E27FC236}">
                  <a16:creationId xmlns:a16="http://schemas.microsoft.com/office/drawing/2014/main" id="{FEEF43E2-3392-43C5-AFD2-AE1124D37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79" name="Line 235">
              <a:extLst>
                <a:ext uri="{FF2B5EF4-FFF2-40B4-BE49-F238E27FC236}">
                  <a16:creationId xmlns:a16="http://schemas.microsoft.com/office/drawing/2014/main" id="{2434281B-7B91-4EAD-B81E-1E3479B7D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80" name="Line 236">
              <a:extLst>
                <a:ext uri="{FF2B5EF4-FFF2-40B4-BE49-F238E27FC236}">
                  <a16:creationId xmlns:a16="http://schemas.microsoft.com/office/drawing/2014/main" id="{A852D7D4-0C8D-43D8-9F06-4BF6CF7D2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81" name="Line 237">
              <a:extLst>
                <a:ext uri="{FF2B5EF4-FFF2-40B4-BE49-F238E27FC236}">
                  <a16:creationId xmlns:a16="http://schemas.microsoft.com/office/drawing/2014/main" id="{E6608766-65F3-4339-B0BA-175C485C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82" name="Line 238">
              <a:extLst>
                <a:ext uri="{FF2B5EF4-FFF2-40B4-BE49-F238E27FC236}">
                  <a16:creationId xmlns:a16="http://schemas.microsoft.com/office/drawing/2014/main" id="{9839C93C-B7C2-4F01-96DE-C4F2EA0F8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3" name="Text Box 226">
            <a:extLst>
              <a:ext uri="{FF2B5EF4-FFF2-40B4-BE49-F238E27FC236}">
                <a16:creationId xmlns:a16="http://schemas.microsoft.com/office/drawing/2014/main" id="{CBD7D23E-E330-47B4-BC5C-21F23D92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694" y="4213194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Not</a:t>
            </a:r>
            <a:r>
              <a:rPr kumimoji="0" lang="pt-PT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precise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high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|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|</a:t>
            </a:r>
          </a:p>
        </p:txBody>
      </p:sp>
      <p:sp>
        <p:nvSpPr>
          <p:cNvPr id="174" name="Text Box 226">
            <a:extLst>
              <a:ext uri="{FF2B5EF4-FFF2-40B4-BE49-F238E27FC236}">
                <a16:creationId xmlns:a16="http://schemas.microsoft.com/office/drawing/2014/main" id="{9932C647-DCB1-492E-9707-BFA9A5F3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937" y="5413159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unbiased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 0</a:t>
            </a: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5" name="Text Box 226">
            <a:extLst>
              <a:ext uri="{FF2B5EF4-FFF2-40B4-BE49-F238E27FC236}">
                <a16:creationId xmlns:a16="http://schemas.microsoft.com/office/drawing/2014/main" id="{E769193B-5D8D-40B5-8D70-F40121EC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920" y="5405760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biased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 0</a:t>
            </a: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6" name="Text Box 226">
            <a:extLst>
              <a:ext uri="{FF2B5EF4-FFF2-40B4-BE49-F238E27FC236}">
                <a16:creationId xmlns:a16="http://schemas.microsoft.com/office/drawing/2014/main" id="{B8D99E99-4DEC-4E32-ABD1-E194BD785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157" y="1933554"/>
            <a:ext cx="2955697" cy="2739211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Accuracy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bias</a:t>
            </a:r>
            <a:r>
              <a:rPr kumimoji="0" lang="pt-PT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+ </a:t>
            </a: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precision</a:t>
            </a:r>
            <a:endParaRPr kumimoji="0" lang="pt-PT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Accurate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model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unbiased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and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has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high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precision</a:t>
            </a: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 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low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 |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|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770" grpId="0" autoUpdateAnimBg="0"/>
      <p:bldP spid="173" grpId="0" autoUpdateAnimBg="0"/>
      <p:bldP spid="174" grpId="0" autoUpdateAnimBg="0"/>
      <p:bldP spid="175" grpId="0" autoUpdateAnimBg="0"/>
      <p:bldP spid="17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5373216"/>
            <a:ext cx="5736637" cy="720080"/>
          </a:xfrm>
        </p:spPr>
        <p:txBody>
          <a:bodyPr>
            <a:normAutofit/>
          </a:bodyPr>
          <a:lstStyle/>
          <a:p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404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regression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9D2C-1073-4F9C-B30C-0CFF9253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A </a:t>
            </a:r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parameters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means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for </a:t>
            </a:r>
            <a:r>
              <a:rPr lang="pt-PT" dirty="0" err="1"/>
              <a:t>instance</a:t>
            </a:r>
            <a:endParaRPr lang="pt-PT" dirty="0"/>
          </a:p>
          <a:p>
            <a:pPr lvl="1"/>
            <a:r>
              <a:rPr lang="pt-PT" dirty="0" err="1"/>
              <a:t>there</a:t>
            </a:r>
            <a:r>
              <a:rPr lang="pt-PT" dirty="0"/>
              <a:t> are </a:t>
            </a:r>
            <a:r>
              <a:rPr lang="pt-PT" dirty="0" err="1"/>
              <a:t>parameters</a:t>
            </a:r>
            <a:r>
              <a:rPr lang="pt-PT" dirty="0"/>
              <a:t> as </a:t>
            </a:r>
            <a:r>
              <a:rPr lang="pt-PT" dirty="0" err="1"/>
              <a:t>powers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included</a:t>
            </a:r>
            <a:r>
              <a:rPr lang="pt-PT" dirty="0"/>
              <a:t> in </a:t>
            </a:r>
            <a:r>
              <a:rPr lang="pt-PT" dirty="0" err="1"/>
              <a:t>functions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are </a:t>
            </a:r>
            <a:r>
              <a:rPr lang="pt-PT" dirty="0" err="1"/>
              <a:t>powers</a:t>
            </a:r>
            <a:endParaRPr lang="pt-PT" dirty="0"/>
          </a:p>
          <a:p>
            <a:pPr lvl="1"/>
            <a:r>
              <a:rPr lang="pt-PT" dirty="0" err="1"/>
              <a:t>there</a:t>
            </a:r>
            <a:r>
              <a:rPr lang="pt-PT" dirty="0"/>
              <a:t> are </a:t>
            </a:r>
            <a:r>
              <a:rPr lang="pt-PT" dirty="0" err="1"/>
              <a:t>multiplication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parameters</a:t>
            </a:r>
            <a:endParaRPr lang="pt-PT" dirty="0"/>
          </a:p>
          <a:p>
            <a:r>
              <a:rPr lang="pt-PT" dirty="0"/>
              <a:t>Note </a:t>
            </a:r>
            <a:r>
              <a:rPr lang="pt-PT" dirty="0" err="1"/>
              <a:t>that</a:t>
            </a:r>
            <a:endParaRPr lang="pt-PT" dirty="0"/>
          </a:p>
          <a:p>
            <a:pPr lvl="1"/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transfer</a:t>
            </a:r>
            <a:r>
              <a:rPr lang="pt-PT" dirty="0"/>
              <a:t> </a:t>
            </a:r>
            <a:r>
              <a:rPr lang="pt-PT" dirty="0" err="1"/>
              <a:t>directly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small</a:t>
            </a:r>
            <a:r>
              <a:rPr lang="pt-PT" dirty="0"/>
              <a:t> </a:t>
            </a:r>
            <a:r>
              <a:rPr lang="pt-PT" dirty="0" err="1"/>
              <a:t>modifications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nonlinear</a:t>
            </a:r>
            <a:r>
              <a:rPr lang="pt-PT" dirty="0"/>
              <a:t> case</a:t>
            </a:r>
          </a:p>
          <a:p>
            <a:pPr lvl="1"/>
            <a:r>
              <a:rPr lang="pt-PT" dirty="0" err="1"/>
              <a:t>Methods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estimation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inference</a:t>
            </a:r>
            <a:r>
              <a:rPr lang="pt-PT" dirty="0"/>
              <a:t> in </a:t>
            </a:r>
            <a:r>
              <a:rPr lang="pt-PT" dirty="0" err="1"/>
              <a:t>NLMs</a:t>
            </a:r>
            <a:r>
              <a:rPr lang="pt-PT" dirty="0"/>
              <a:t> are linear </a:t>
            </a:r>
            <a:r>
              <a:rPr lang="pt-PT" dirty="0" err="1"/>
              <a:t>methods</a:t>
            </a:r>
            <a:r>
              <a:rPr lang="pt-PT" dirty="0"/>
              <a:t> </a:t>
            </a:r>
            <a:r>
              <a:rPr lang="pt-PT" dirty="0" err="1"/>
              <a:t>applied</a:t>
            </a:r>
            <a:r>
              <a:rPr lang="pt-PT" dirty="0"/>
              <a:t> to a linear </a:t>
            </a:r>
            <a:r>
              <a:rPr lang="pt-PT" dirty="0" err="1"/>
              <a:t>approximaion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NLM</a:t>
            </a:r>
          </a:p>
          <a:p>
            <a:pPr marL="914400" lvl="2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311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i="1" dirty="0" err="1"/>
              <a:t>plot</a:t>
            </a:r>
            <a:r>
              <a:rPr lang="pt-PT" i="1" dirty="0"/>
              <a:t>() </a:t>
            </a:r>
            <a:r>
              <a:rPr lang="pt-PT" dirty="0"/>
              <a:t>for </a:t>
            </a:r>
            <a:r>
              <a:rPr lang="pt-PT" dirty="0" err="1"/>
              <a:t>objects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i="1" dirty="0" err="1"/>
              <a:t>nlsResiduals</a:t>
            </a:r>
            <a:r>
              <a:rPr lang="pt-PT" dirty="0"/>
              <a:t> </a:t>
            </a:r>
            <a:r>
              <a:rPr lang="pt-PT" dirty="0" err="1"/>
              <a:t>type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9D2C-1073-4F9C-B30C-0CFF9253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/>
              <a:t>nlsResiduals</a:t>
            </a:r>
            <a:r>
              <a:rPr lang="pt-PT" dirty="0"/>
              <a:t>(</a:t>
            </a:r>
            <a:r>
              <a:rPr lang="pt-PT" dirty="0" err="1"/>
              <a:t>nls</a:t>
            </a:r>
            <a:r>
              <a:rPr lang="pt-PT" dirty="0"/>
              <a:t>)       # </a:t>
            </a:r>
            <a:r>
              <a:rPr lang="pt-PT" dirty="0" err="1"/>
              <a:t>nls</a:t>
            </a:r>
            <a:r>
              <a:rPr lang="pt-PT" dirty="0"/>
              <a:t> – </a:t>
            </a: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class</a:t>
            </a:r>
            <a:r>
              <a:rPr lang="pt-PT" dirty="0"/>
              <a:t> ‘</a:t>
            </a:r>
            <a:r>
              <a:rPr lang="pt-PT" dirty="0" err="1"/>
              <a:t>nls</a:t>
            </a:r>
            <a:r>
              <a:rPr lang="pt-PT" dirty="0"/>
              <a:t>’</a:t>
            </a:r>
          </a:p>
          <a:p>
            <a:r>
              <a:rPr lang="pt-PT" dirty="0" err="1"/>
              <a:t>plot</a:t>
            </a:r>
            <a:r>
              <a:rPr lang="pt-PT" dirty="0"/>
              <a:t>(x, </a:t>
            </a:r>
            <a:r>
              <a:rPr lang="pt-PT" dirty="0" err="1"/>
              <a:t>which</a:t>
            </a:r>
            <a:r>
              <a:rPr lang="pt-PT" dirty="0"/>
              <a:t> = 0,…) # x -  </a:t>
            </a: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class</a:t>
            </a:r>
            <a:r>
              <a:rPr lang="pt-PT" dirty="0"/>
              <a:t> ‘</a:t>
            </a:r>
            <a:r>
              <a:rPr lang="pt-PT" dirty="0" err="1"/>
              <a:t>nlsResiduals</a:t>
            </a:r>
            <a:r>
              <a:rPr lang="pt-PT" dirty="0"/>
              <a:t>’</a:t>
            </a:r>
          </a:p>
          <a:p>
            <a:pPr lvl="1"/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integer</a:t>
            </a:r>
            <a:r>
              <a:rPr lang="pt-PT" dirty="0"/>
              <a:t>:</a:t>
            </a:r>
          </a:p>
          <a:p>
            <a:pPr marL="914400" lvl="2" indent="0">
              <a:buNone/>
            </a:pPr>
            <a:r>
              <a:rPr lang="en-GB" dirty="0"/>
              <a:t>0 = 4 graphs of residuals (types 1, 2, 4 and 6)</a:t>
            </a:r>
          </a:p>
          <a:p>
            <a:pPr marL="914400" lvl="2" indent="0">
              <a:buNone/>
            </a:pPr>
            <a:r>
              <a:rPr lang="en-GB" dirty="0"/>
              <a:t>1 = non-transformed residuals against fitted values</a:t>
            </a:r>
          </a:p>
          <a:p>
            <a:pPr marL="914400" lvl="2" indent="0">
              <a:buNone/>
            </a:pPr>
            <a:r>
              <a:rPr lang="en-GB" dirty="0"/>
              <a:t>2 = standardized residuals against fitted values</a:t>
            </a:r>
          </a:p>
          <a:p>
            <a:pPr marL="914400" lvl="2" indent="0">
              <a:buNone/>
            </a:pPr>
            <a:r>
              <a:rPr lang="en-GB" dirty="0"/>
              <a:t>3 = sqrt of absolute value of standardized residuals against fitted values</a:t>
            </a:r>
          </a:p>
          <a:p>
            <a:pPr marL="914400" lvl="2" indent="0">
              <a:buNone/>
            </a:pPr>
            <a:r>
              <a:rPr lang="en-GB" dirty="0"/>
              <a:t>4 = auto-correlation residuals (i+1th residual against </a:t>
            </a:r>
            <a:r>
              <a:rPr lang="en-GB" dirty="0" err="1"/>
              <a:t>ith</a:t>
            </a:r>
            <a:r>
              <a:rPr lang="en-GB" dirty="0"/>
              <a:t> residual)</a:t>
            </a:r>
          </a:p>
          <a:p>
            <a:pPr marL="914400" lvl="2" indent="0">
              <a:buNone/>
            </a:pPr>
            <a:r>
              <a:rPr lang="en-GB" dirty="0"/>
              <a:t>5 = histogram of the residuals</a:t>
            </a:r>
          </a:p>
          <a:p>
            <a:pPr marL="914400" lvl="2" indent="0">
              <a:buNone/>
            </a:pPr>
            <a:r>
              <a:rPr lang="en-GB" dirty="0"/>
              <a:t>6 = </a:t>
            </a:r>
            <a:r>
              <a:rPr lang="en-GB" dirty="0" err="1"/>
              <a:t>qq</a:t>
            </a:r>
            <a:r>
              <a:rPr lang="en-GB" dirty="0"/>
              <a:t>-plot of the residuals </a:t>
            </a:r>
          </a:p>
          <a:p>
            <a:pPr marL="914400" lvl="2" indent="0" algn="r">
              <a:buNone/>
            </a:pPr>
            <a:r>
              <a:rPr lang="en-GB" dirty="0">
                <a:hlinkClick r:id="rId2"/>
              </a:rPr>
              <a:t>http://finzi.psych.upenn.edu/library/nlstools/html/nlsResiduals.html</a:t>
            </a:r>
            <a:endParaRPr lang="en-GB" dirty="0"/>
          </a:p>
          <a:p>
            <a:pPr marL="914400" lvl="2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180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Allometric</a:t>
            </a:r>
            <a:r>
              <a:rPr lang="pt-PT" dirty="0"/>
              <a:t> </a:t>
            </a:r>
            <a:r>
              <a:rPr lang="pt-PT" dirty="0" err="1"/>
              <a:t>models</a:t>
            </a:r>
            <a:r>
              <a:rPr lang="pt-PT" dirty="0"/>
              <a:t> for </a:t>
            </a:r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components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99D2C-1073-4F9C-B30C-0CFF92533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The allometric model using </a:t>
                </a:r>
                <a:r>
                  <a:rPr lang="en-GB" i="1" dirty="0"/>
                  <a:t>G</a:t>
                </a:r>
                <a:r>
                  <a:rPr lang="en-GB" dirty="0"/>
                  <a:t> and </a:t>
                </a:r>
                <a:r>
                  <a:rPr lang="en-GB" i="1" dirty="0" err="1"/>
                  <a:t>hdom</a:t>
                </a:r>
                <a:r>
                  <a:rPr lang="en-GB" dirty="0"/>
                  <a:t> as predictors is appropriate to model biomass of the different plant components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/>
                  <a:t>, where </a:t>
                </a:r>
                <a:r>
                  <a:rPr lang="en-GB" dirty="0" err="1"/>
                  <a:t>i</a:t>
                </a:r>
                <a:r>
                  <a:rPr lang="en-GB" dirty="0"/>
                  <a:t>= </a:t>
                </a:r>
                <a:r>
                  <a:rPr lang="en-GB" i="1" dirty="0" err="1"/>
                  <a:t>Wa</a:t>
                </a:r>
                <a:r>
                  <a:rPr lang="en-GB" dirty="0"/>
                  <a:t>, </a:t>
                </a:r>
                <a:r>
                  <a:rPr lang="en-GB" i="1" dirty="0" err="1"/>
                  <a:t>Ww</a:t>
                </a:r>
                <a:r>
                  <a:rPr lang="en-GB" dirty="0"/>
                  <a:t>, </a:t>
                </a:r>
                <a:r>
                  <a:rPr lang="en-GB" i="1" dirty="0"/>
                  <a:t>Wb</a:t>
                </a:r>
                <a:r>
                  <a:rPr lang="en-GB" dirty="0"/>
                  <a:t>, </a:t>
                </a:r>
                <a:r>
                  <a:rPr lang="en-GB" i="1" dirty="0" err="1"/>
                  <a:t>Wbr</a:t>
                </a:r>
                <a:r>
                  <a:rPr lang="en-GB" dirty="0"/>
                  <a:t> or </a:t>
                </a:r>
                <a:r>
                  <a:rPr lang="en-GB" i="1" dirty="0" err="1"/>
                  <a:t>Wl</a:t>
                </a:r>
                <a:endParaRPr lang="en-GB" i="1" dirty="0"/>
              </a:p>
              <a:p>
                <a:r>
                  <a:rPr lang="en-GB" dirty="0"/>
                  <a:t>Here we have a problem that is known as (</a:t>
                </a:r>
                <a:r>
                  <a:rPr lang="en-GB" b="1" dirty="0">
                    <a:solidFill>
                      <a:srgbClr val="008000"/>
                    </a:solidFill>
                  </a:rPr>
                  <a:t>additivity of biomass components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after fitting models for all the biomass components, total aboveground biomass can be obtained directly of by summing the estimates of the other biomass components: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p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endParaRPr lang="pt-PT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pt-PT" dirty="0" err="1"/>
                  <a:t>this</a:t>
                </a:r>
                <a:r>
                  <a:rPr lang="pt-PT" dirty="0"/>
                  <a:t> </a:t>
                </a:r>
                <a:r>
                  <a:rPr lang="pt-PT" dirty="0" err="1"/>
                  <a:t>has</a:t>
                </a:r>
                <a:r>
                  <a:rPr lang="pt-PT" dirty="0"/>
                  <a:t> to </a:t>
                </a:r>
                <a:r>
                  <a:rPr lang="pt-PT" dirty="0" err="1"/>
                  <a:t>be</a:t>
                </a:r>
                <a:r>
                  <a:rPr lang="pt-PT" dirty="0"/>
                  <a:t> </a:t>
                </a:r>
                <a:r>
                  <a:rPr lang="pt-PT" dirty="0" err="1"/>
                  <a:t>solved</a:t>
                </a:r>
                <a:r>
                  <a:rPr lang="pt-PT" dirty="0"/>
                  <a:t> </a:t>
                </a:r>
                <a:r>
                  <a:rPr lang="pt-PT" dirty="0" err="1"/>
                  <a:t>by</a:t>
                </a:r>
                <a:r>
                  <a:rPr lang="pt-PT" dirty="0"/>
                  <a:t> a </a:t>
                </a:r>
                <a:r>
                  <a:rPr lang="pt-PT" b="1" dirty="0" err="1">
                    <a:solidFill>
                      <a:srgbClr val="008000"/>
                    </a:solidFill>
                  </a:rPr>
                  <a:t>simultaneous</a:t>
                </a:r>
                <a:r>
                  <a:rPr lang="pt-PT" b="1" dirty="0">
                    <a:solidFill>
                      <a:srgbClr val="008000"/>
                    </a:solidFill>
                  </a:rPr>
                  <a:t> </a:t>
                </a:r>
                <a:r>
                  <a:rPr lang="pt-PT" b="1" dirty="0" err="1">
                    <a:solidFill>
                      <a:srgbClr val="008000"/>
                    </a:solidFill>
                  </a:rPr>
                  <a:t>fitting</a:t>
                </a:r>
                <a:r>
                  <a:rPr lang="pt-PT" b="1" dirty="0">
                    <a:solidFill>
                      <a:srgbClr val="008000"/>
                    </a:solidFill>
                  </a:rPr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all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allometric</a:t>
                </a:r>
                <a:r>
                  <a:rPr lang="pt-PT" dirty="0"/>
                  <a:t> </a:t>
                </a:r>
                <a:r>
                  <a:rPr lang="pt-PT" dirty="0" err="1"/>
                  <a:t>equations</a:t>
                </a:r>
                <a:r>
                  <a:rPr lang="pt-PT" dirty="0"/>
                  <a:t> (</a:t>
                </a:r>
                <a:r>
                  <a:rPr lang="pt-PT" dirty="0" err="1"/>
                  <a:t>outside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scope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this</a:t>
                </a:r>
                <a:r>
                  <a:rPr lang="pt-PT" dirty="0"/>
                  <a:t> </a:t>
                </a:r>
                <a:r>
                  <a:rPr lang="pt-PT" dirty="0" err="1"/>
                  <a:t>course</a:t>
                </a:r>
                <a:r>
                  <a:rPr lang="pt-PT" dirty="0"/>
                  <a:t>)</a:t>
                </a:r>
                <a:endParaRPr lang="en-GB" dirty="0"/>
              </a:p>
              <a:p>
                <a:pPr marL="914400" lvl="2" indent="0" algn="r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99D2C-1073-4F9C-B30C-0CFF92533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t="-2073" r="-10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6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Installing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If you already have the R software installed in your computer, please skip this slide</a:t>
            </a:r>
          </a:p>
          <a:p>
            <a:r>
              <a:rPr lang="en-GB" altLang="en-US" dirty="0"/>
              <a:t>Go to the R website </a:t>
            </a:r>
            <a:r>
              <a:rPr lang="en-GB" altLang="en-US" dirty="0">
                <a:hlinkClick r:id="rId2"/>
              </a:rPr>
              <a:t>www.r-project.org</a:t>
            </a:r>
            <a:r>
              <a:rPr lang="en-GB" altLang="en-US" dirty="0"/>
              <a:t> and download the software at the CRAN (Comprehensive R Archive Network) mirrors link </a:t>
            </a:r>
          </a:p>
          <a:p>
            <a:r>
              <a:rPr lang="en-GB" altLang="en-US" dirty="0"/>
              <a:t>When you click on the CRAN link, you will be shown a list of network servers all over the planet. Just select one and follow the instructions for installation</a:t>
            </a:r>
          </a:p>
          <a:p>
            <a:r>
              <a:rPr lang="en-GB" altLang="en-US" dirty="0"/>
              <a:t>Note that you can find several support material in the R website, just explore it when needed</a:t>
            </a:r>
          </a:p>
        </p:txBody>
      </p:sp>
    </p:spTree>
    <p:extLst>
      <p:ext uri="{BB962C8B-B14F-4D97-AF65-F5344CB8AC3E}">
        <p14:creationId xmlns:p14="http://schemas.microsoft.com/office/powerpoint/2010/main" val="4208018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3D11-E158-4483-A136-DAC9DAB4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Installing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RStudio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86EB-B3E1-4C3A-A900-A21E1D1E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RStudio is an integrated development environment (IDE) for R</a:t>
            </a:r>
          </a:p>
          <a:p>
            <a:r>
              <a:rPr lang="en-GB" dirty="0"/>
              <a:t>It includes a console, syntax-highlighting editor that supports direct code execution, as well as tools for plotting, history, debugging and workspace management</a:t>
            </a:r>
          </a:p>
          <a:p>
            <a:r>
              <a:rPr lang="en-GB" dirty="0"/>
              <a:t> Download and install RStudio at </a:t>
            </a:r>
          </a:p>
          <a:p>
            <a:pPr marL="457200" lvl="1" indent="0">
              <a:buNone/>
            </a:pPr>
            <a:r>
              <a:rPr lang="en-GB" dirty="0">
                <a:hlinkClick r:id="rId2"/>
              </a:rPr>
              <a:t>https://www.rstudio.com/products/rstudio/download/</a:t>
            </a:r>
            <a:r>
              <a:rPr lang="en-GB" dirty="0"/>
              <a:t> </a:t>
            </a:r>
          </a:p>
          <a:p>
            <a:r>
              <a:rPr lang="en-GB" dirty="0"/>
              <a:t>Scroll down to “Installers for Supported Platforms” near the bottom of the page</a:t>
            </a:r>
          </a:p>
          <a:p>
            <a:r>
              <a:rPr lang="en-GB" dirty="0"/>
              <a:t>Click on the download link corresponding to your computer’s operating system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6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Starting</a:t>
            </a:r>
            <a:r>
              <a:rPr lang="pt-PT" dirty="0"/>
              <a:t> R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endParaRPr lang="pt-PT" altLang="en-US" dirty="0"/>
          </a:p>
          <a:p>
            <a:pPr marL="0" indent="0" algn="ctr">
              <a:buNone/>
            </a:pPr>
            <a:r>
              <a:rPr lang="pt-PT" altLang="en-US" dirty="0" err="1"/>
              <a:t>Icons</a:t>
            </a:r>
            <a:r>
              <a:rPr lang="pt-PT" altLang="en-US" dirty="0"/>
              <a:t> R </a:t>
            </a:r>
            <a:r>
              <a:rPr lang="pt-PT" altLang="en-US" i="1" dirty="0"/>
              <a:t>versus</a:t>
            </a:r>
            <a:r>
              <a:rPr lang="pt-PT" altLang="en-US" dirty="0"/>
              <a:t> </a:t>
            </a:r>
            <a:r>
              <a:rPr lang="pt-PT" altLang="en-US" dirty="0" err="1"/>
              <a:t>RStudio</a:t>
            </a:r>
            <a:r>
              <a:rPr lang="pt-PT" altLang="en-US" dirty="0"/>
              <a:t> </a:t>
            </a:r>
            <a:r>
              <a:rPr lang="pt-PT" altLang="en-US" dirty="0" err="1"/>
              <a:t>on</a:t>
            </a:r>
            <a:r>
              <a:rPr lang="pt-PT" altLang="en-US" dirty="0"/>
              <a:t> </a:t>
            </a:r>
            <a:r>
              <a:rPr lang="pt-PT" altLang="en-US" dirty="0" err="1"/>
              <a:t>your</a:t>
            </a:r>
            <a:r>
              <a:rPr lang="pt-PT" altLang="en-US" dirty="0"/>
              <a:t> </a:t>
            </a:r>
            <a:r>
              <a:rPr lang="pt-PT" altLang="en-US" dirty="0" err="1"/>
              <a:t>computer</a:t>
            </a:r>
            <a:endParaRPr lang="en-GB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AC9C1-C3BC-4306-9B0D-BDE701A4A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484784"/>
            <a:ext cx="10046216" cy="25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09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93FD3-6BE3-415B-976D-801FC341F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3" y="836631"/>
            <a:ext cx="8459293" cy="58327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5B5925-46BA-4240-988B-6C715605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04800"/>
            <a:ext cx="11597865" cy="387896"/>
          </a:xfrm>
        </p:spPr>
        <p:txBody>
          <a:bodyPr>
            <a:noAutofit/>
          </a:bodyPr>
          <a:lstStyle/>
          <a:p>
            <a:r>
              <a:rPr lang="pt-PT" sz="3000" dirty="0"/>
              <a:t> </a:t>
            </a:r>
            <a:r>
              <a:rPr lang="pt-PT" sz="3000" dirty="0" err="1"/>
              <a:t>Rstudio</a:t>
            </a:r>
            <a:r>
              <a:rPr lang="pt-PT" sz="3000" dirty="0"/>
              <a:t> interface to R - </a:t>
            </a:r>
            <a:r>
              <a:rPr lang="en-GB" sz="3000" b="0" dirty="0"/>
              <a:t>you should see something similar to this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1DE9F-8BDC-47E9-A8F2-C8AC8A2094FA}"/>
              </a:ext>
            </a:extLst>
          </p:cNvPr>
          <p:cNvSpPr txBox="1"/>
          <p:nvPr/>
        </p:nvSpPr>
        <p:spPr>
          <a:xfrm>
            <a:off x="3143672" y="27809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Console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E8EB5-3B98-4733-BE52-1FD02E6961ED}"/>
              </a:ext>
            </a:extLst>
          </p:cNvPr>
          <p:cNvSpPr txBox="1"/>
          <p:nvPr/>
        </p:nvSpPr>
        <p:spPr>
          <a:xfrm>
            <a:off x="8140012" y="3748566"/>
            <a:ext cx="227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8000"/>
                </a:solidFill>
              </a:rPr>
              <a:t>Files &amp; more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A6096-A024-4096-9CA2-ACC2484B4DB0}"/>
              </a:ext>
            </a:extLst>
          </p:cNvPr>
          <p:cNvSpPr txBox="1"/>
          <p:nvPr/>
        </p:nvSpPr>
        <p:spPr>
          <a:xfrm>
            <a:off x="8112224" y="2041684"/>
            <a:ext cx="227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>
                <a:solidFill>
                  <a:srgbClr val="008000"/>
                </a:solidFill>
              </a:rPr>
              <a:t>Environment</a:t>
            </a:r>
            <a:endParaRPr lang="en-GB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2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Using</a:t>
            </a:r>
            <a:r>
              <a:rPr lang="pt-PT" dirty="0"/>
              <a:t> R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err="1"/>
              <a:t>You</a:t>
            </a:r>
            <a:r>
              <a:rPr lang="pt-PT" altLang="en-US" dirty="0"/>
              <a:t> can use R in </a:t>
            </a:r>
            <a:r>
              <a:rPr lang="pt-PT" altLang="en-US" dirty="0" err="1"/>
              <a:t>two</a:t>
            </a:r>
            <a:r>
              <a:rPr lang="pt-PT" altLang="en-US" dirty="0"/>
              <a:t> </a:t>
            </a:r>
            <a:r>
              <a:rPr lang="pt-PT" altLang="en-US" dirty="0" err="1"/>
              <a:t>ways</a:t>
            </a:r>
            <a:r>
              <a:rPr lang="pt-PT" altLang="en-US" dirty="0"/>
              <a:t>:</a:t>
            </a:r>
          </a:p>
          <a:p>
            <a:pPr lvl="1"/>
            <a:r>
              <a:rPr lang="pt-PT" altLang="en-US" dirty="0" err="1"/>
              <a:t>by</a:t>
            </a:r>
            <a:r>
              <a:rPr lang="pt-PT" altLang="en-US" dirty="0"/>
              <a:t> </a:t>
            </a:r>
            <a:r>
              <a:rPr lang="pt-PT" altLang="en-US" dirty="0" err="1"/>
              <a:t>typing</a:t>
            </a:r>
            <a:r>
              <a:rPr lang="pt-PT" altLang="en-US" dirty="0"/>
              <a:t> </a:t>
            </a:r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instructions</a:t>
            </a:r>
            <a:r>
              <a:rPr lang="pt-PT" altLang="en-US" dirty="0"/>
              <a:t> in </a:t>
            </a:r>
            <a:r>
              <a:rPr lang="pt-PT" altLang="en-US" dirty="0" err="1"/>
              <a:t>the</a:t>
            </a:r>
            <a:r>
              <a:rPr lang="pt-PT" altLang="en-US" dirty="0"/>
              <a:t> console, </a:t>
            </a:r>
            <a:r>
              <a:rPr lang="pt-PT" altLang="en-US" dirty="0" err="1"/>
              <a:t>one</a:t>
            </a:r>
            <a:r>
              <a:rPr lang="pt-PT" altLang="en-US" dirty="0"/>
              <a:t> </a:t>
            </a:r>
            <a:r>
              <a:rPr lang="pt-PT" altLang="en-US" dirty="0" err="1"/>
              <a:t>after</a:t>
            </a:r>
            <a:r>
              <a:rPr lang="pt-PT" altLang="en-US" dirty="0"/>
              <a:t> </a:t>
            </a:r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other</a:t>
            </a:r>
            <a:r>
              <a:rPr lang="pt-PT" altLang="en-US" dirty="0"/>
              <a:t>, in </a:t>
            </a:r>
            <a:r>
              <a:rPr lang="pt-PT" altLang="en-US" dirty="0" err="1"/>
              <a:t>the</a:t>
            </a:r>
            <a:r>
              <a:rPr lang="pt-PT" altLang="en-US" dirty="0"/>
              <a:t> R </a:t>
            </a:r>
            <a:r>
              <a:rPr lang="pt-PT" altLang="en-US" dirty="0" err="1"/>
              <a:t>command</a:t>
            </a:r>
            <a:r>
              <a:rPr lang="pt-PT" altLang="en-US" dirty="0"/>
              <a:t> (</a:t>
            </a:r>
            <a:r>
              <a:rPr lang="pt-PT" altLang="en-US" dirty="0" err="1"/>
              <a:t>after</a:t>
            </a:r>
            <a:r>
              <a:rPr lang="pt-PT" altLang="en-US" dirty="0"/>
              <a:t> &gt;)</a:t>
            </a:r>
          </a:p>
          <a:p>
            <a:pPr lvl="1"/>
            <a:r>
              <a:rPr lang="pt-PT" altLang="en-US" dirty="0" err="1"/>
              <a:t>by</a:t>
            </a:r>
            <a:r>
              <a:rPr lang="pt-PT" altLang="en-US" dirty="0"/>
              <a:t>  </a:t>
            </a:r>
            <a:r>
              <a:rPr lang="pt-PT" altLang="en-US" dirty="0" err="1"/>
              <a:t>writing</a:t>
            </a:r>
            <a:r>
              <a:rPr lang="pt-PT" altLang="en-US" dirty="0"/>
              <a:t> a </a:t>
            </a:r>
            <a:r>
              <a:rPr lang="pt-PT" altLang="en-US" dirty="0" err="1"/>
              <a:t>list</a:t>
            </a:r>
            <a:r>
              <a:rPr lang="pt-PT" altLang="en-US" dirty="0"/>
              <a:t> </a:t>
            </a:r>
            <a:r>
              <a:rPr lang="pt-PT" altLang="en-US" dirty="0" err="1"/>
              <a:t>of</a:t>
            </a:r>
            <a:r>
              <a:rPr lang="pt-PT" altLang="en-US" dirty="0"/>
              <a:t> </a:t>
            </a:r>
            <a:r>
              <a:rPr lang="pt-PT" altLang="en-US" dirty="0" err="1"/>
              <a:t>commands</a:t>
            </a:r>
            <a:r>
              <a:rPr lang="pt-PT" altLang="en-US" dirty="0"/>
              <a:t> in a file </a:t>
            </a:r>
            <a:r>
              <a:rPr lang="pt-PT" altLang="en-US" dirty="0" err="1"/>
              <a:t>and</a:t>
            </a:r>
            <a:r>
              <a:rPr lang="pt-PT" altLang="en-US" dirty="0"/>
              <a:t> use </a:t>
            </a:r>
            <a:r>
              <a:rPr lang="pt-PT" altLang="en-US" dirty="0" err="1"/>
              <a:t>it</a:t>
            </a:r>
            <a:r>
              <a:rPr lang="pt-PT" altLang="en-US" dirty="0"/>
              <a:t> </a:t>
            </a:r>
            <a:r>
              <a:rPr lang="pt-PT" altLang="en-US" dirty="0" err="1"/>
              <a:t>any</a:t>
            </a:r>
            <a:r>
              <a:rPr lang="pt-PT" altLang="en-US" dirty="0"/>
              <a:t> time </a:t>
            </a:r>
            <a:r>
              <a:rPr lang="pt-PT" altLang="en-US" dirty="0" err="1"/>
              <a:t>you</a:t>
            </a:r>
            <a:r>
              <a:rPr lang="pt-PT" altLang="en-US" dirty="0"/>
              <a:t> </a:t>
            </a:r>
            <a:r>
              <a:rPr lang="pt-PT" altLang="en-US" dirty="0" err="1"/>
              <a:t>need</a:t>
            </a:r>
            <a:r>
              <a:rPr lang="pt-PT" altLang="en-US" dirty="0"/>
              <a:t> (a script)</a:t>
            </a:r>
          </a:p>
          <a:p>
            <a:pPr lvl="1"/>
            <a:r>
              <a:rPr lang="pt-PT" altLang="en-US" dirty="0" err="1"/>
              <a:t>This</a:t>
            </a:r>
            <a:r>
              <a:rPr lang="pt-PT" altLang="en-US" dirty="0"/>
              <a:t> </a:t>
            </a:r>
            <a:r>
              <a:rPr lang="pt-PT" altLang="en-US" dirty="0" err="1"/>
              <a:t>is</a:t>
            </a:r>
            <a:r>
              <a:rPr lang="pt-PT" altLang="en-US" dirty="0"/>
              <a:t> </a:t>
            </a:r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way</a:t>
            </a:r>
            <a:r>
              <a:rPr lang="pt-PT" altLang="en-US" dirty="0"/>
              <a:t> </a:t>
            </a:r>
            <a:r>
              <a:rPr lang="pt-PT" altLang="en-US" dirty="0" err="1"/>
              <a:t>we</a:t>
            </a:r>
            <a:r>
              <a:rPr lang="pt-PT" altLang="en-US" dirty="0"/>
              <a:t> are </a:t>
            </a:r>
            <a:r>
              <a:rPr lang="pt-PT" altLang="en-US" dirty="0" err="1"/>
              <a:t>going</a:t>
            </a:r>
            <a:r>
              <a:rPr lang="pt-PT" altLang="en-US" dirty="0"/>
              <a:t> to use R</a:t>
            </a:r>
          </a:p>
          <a:p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best</a:t>
            </a:r>
            <a:r>
              <a:rPr lang="pt-PT" altLang="en-US" dirty="0"/>
              <a:t> </a:t>
            </a:r>
            <a:r>
              <a:rPr lang="pt-PT" altLang="en-US" dirty="0" err="1"/>
              <a:t>way</a:t>
            </a:r>
            <a:r>
              <a:rPr lang="pt-PT" altLang="en-US" dirty="0"/>
              <a:t> to </a:t>
            </a:r>
            <a:r>
              <a:rPr lang="pt-PT" altLang="en-US" dirty="0" err="1"/>
              <a:t>learn</a:t>
            </a:r>
            <a:r>
              <a:rPr lang="pt-PT" altLang="en-US" dirty="0"/>
              <a:t> R </a:t>
            </a:r>
            <a:r>
              <a:rPr lang="pt-PT" altLang="en-US" dirty="0" err="1"/>
              <a:t>is</a:t>
            </a:r>
            <a:r>
              <a:rPr lang="pt-PT" altLang="en-US" dirty="0"/>
              <a:t> to </a:t>
            </a:r>
            <a:r>
              <a:rPr lang="pt-PT" altLang="en-US" dirty="0" err="1"/>
              <a:t>start</a:t>
            </a:r>
            <a:r>
              <a:rPr lang="pt-PT" altLang="en-US" dirty="0"/>
              <a:t> to solve “</a:t>
            </a:r>
            <a:r>
              <a:rPr lang="pt-PT" altLang="en-US" dirty="0" err="1"/>
              <a:t>problems</a:t>
            </a:r>
            <a:r>
              <a:rPr lang="pt-PT" altLang="en-US" dirty="0"/>
              <a:t>” </a:t>
            </a:r>
            <a:r>
              <a:rPr lang="pt-PT" altLang="en-US" dirty="0" err="1"/>
              <a:t>with</a:t>
            </a:r>
            <a:r>
              <a:rPr lang="pt-PT" altLang="en-US" dirty="0"/>
              <a:t> </a:t>
            </a:r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help</a:t>
            </a:r>
            <a:r>
              <a:rPr lang="pt-PT" altLang="en-US" dirty="0"/>
              <a:t> </a:t>
            </a:r>
            <a:r>
              <a:rPr lang="pt-PT" altLang="en-US" dirty="0" err="1"/>
              <a:t>of</a:t>
            </a:r>
            <a:r>
              <a:rPr lang="pt-PT" altLang="en-US" dirty="0"/>
              <a:t> </a:t>
            </a:r>
            <a:r>
              <a:rPr lang="pt-PT" altLang="en-US" dirty="0" err="1"/>
              <a:t>someone</a:t>
            </a:r>
            <a:r>
              <a:rPr lang="pt-PT" altLang="en-US" dirty="0"/>
              <a:t> </a:t>
            </a:r>
            <a:r>
              <a:rPr lang="pt-PT" altLang="en-US" dirty="0" err="1"/>
              <a:t>that</a:t>
            </a:r>
            <a:r>
              <a:rPr lang="pt-PT" altLang="en-US" dirty="0"/>
              <a:t> </a:t>
            </a:r>
            <a:r>
              <a:rPr lang="pt-PT" altLang="en-US" dirty="0" err="1"/>
              <a:t>is</a:t>
            </a:r>
            <a:r>
              <a:rPr lang="pt-PT" altLang="en-US" dirty="0"/>
              <a:t> familiar </a:t>
            </a:r>
            <a:r>
              <a:rPr lang="pt-PT" altLang="en-US" dirty="0" err="1"/>
              <a:t>with</a:t>
            </a:r>
            <a:r>
              <a:rPr lang="pt-PT" altLang="en-US" dirty="0"/>
              <a:t> </a:t>
            </a:r>
            <a:r>
              <a:rPr lang="pt-PT" altLang="en-US" dirty="0" err="1"/>
              <a:t>it</a:t>
            </a:r>
            <a:endParaRPr lang="pt-PT" altLang="en-US" dirty="0"/>
          </a:p>
          <a:p>
            <a:r>
              <a:rPr lang="en-GB" altLang="en-US" dirty="0"/>
              <a:t>In the </a:t>
            </a:r>
            <a:r>
              <a:rPr lang="en-GB" altLang="en-US" dirty="0" err="1"/>
              <a:t>Rstudio</a:t>
            </a:r>
            <a:r>
              <a:rPr lang="en-GB" altLang="en-US" dirty="0"/>
              <a:t> interface, you can use the Help that is very powerful</a:t>
            </a:r>
          </a:p>
          <a:p>
            <a:pPr lvl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23922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18170</TotalTime>
  <Words>2972</Words>
  <Application>Microsoft Office PowerPoint</Application>
  <PresentationFormat>Widescreen</PresentationFormat>
  <Paragraphs>292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 Math</vt:lpstr>
      <vt:lpstr>Marlett</vt:lpstr>
      <vt:lpstr>Symbol</vt:lpstr>
      <vt:lpstr>Tahoma</vt:lpstr>
      <vt:lpstr>Times New Roman</vt:lpstr>
      <vt:lpstr>Trebuchet MS</vt:lpstr>
      <vt:lpstr>Wingdings</vt:lpstr>
      <vt:lpstr>Custom Design</vt:lpstr>
      <vt:lpstr>Blank Presentation</vt:lpstr>
      <vt:lpstr>Statistics applied to Forest Modeling with the support of R</vt:lpstr>
      <vt:lpstr> Instaling the R and the RStudio </vt:lpstr>
      <vt:lpstr> Installing the R</vt:lpstr>
      <vt:lpstr>PowerPoint Presentation</vt:lpstr>
      <vt:lpstr> Installing the R</vt:lpstr>
      <vt:lpstr> Installing the RStudio</vt:lpstr>
      <vt:lpstr> Starting R</vt:lpstr>
      <vt:lpstr> Rstudio interface to R - you should see something similar to this</vt:lpstr>
      <vt:lpstr> Using R</vt:lpstr>
      <vt:lpstr> Rstudio interface to R - you should see something similar to this</vt:lpstr>
      <vt:lpstr> The Forest Models data files</vt:lpstr>
      <vt:lpstr>Changing the current workspace</vt:lpstr>
      <vt:lpstr> Reading data files with R</vt:lpstr>
      <vt:lpstr> Saving R data files</vt:lpstr>
      <vt:lpstr>Write R data files into EXCEL</vt:lpstr>
      <vt:lpstr>Functions related to objects</vt:lpstr>
      <vt:lpstr>Special symbols</vt:lpstr>
      <vt:lpstr>The %&gt;% operator</vt:lpstr>
      <vt:lpstr>Example how the R functions are presented</vt:lpstr>
      <vt:lpstr>Several R functions for vectors</vt:lpstr>
      <vt:lpstr>Printing results in the console </vt:lpstr>
      <vt:lpstr>R functions to generate numbers from a fdp (distribution)</vt:lpstr>
      <vt:lpstr>Interesting links</vt:lpstr>
      <vt:lpstr>Commenting multiple lines in scripts</vt:lpstr>
      <vt:lpstr>Let´s now test how R works by following the “try and see” script “PlayWith_Ec_GrowthData”</vt:lpstr>
      <vt:lpstr>Multiple linear regression</vt:lpstr>
      <vt:lpstr>Continuous and categorical variables</vt:lpstr>
      <vt:lpstr>Continuous and categorical variables</vt:lpstr>
      <vt:lpstr>The problem of multicollinearity</vt:lpstr>
      <vt:lpstr>The problem of multicollinearity</vt:lpstr>
      <vt:lpstr>PowerPoint Presentation</vt:lpstr>
      <vt:lpstr>Linear regression with dummy variables</vt:lpstr>
      <vt:lpstr>Linear regression with continuous and dummy variables</vt:lpstr>
      <vt:lpstr>Linear regression with continuous and dummy variables</vt:lpstr>
      <vt:lpstr>Modelling S from environmental variables</vt:lpstr>
      <vt:lpstr>Algorithms for selection of variables</vt:lpstr>
      <vt:lpstr>Stepwise algorithms</vt:lpstr>
      <vt:lpstr>Stepwise algorithms</vt:lpstr>
      <vt:lpstr>Model comparison selection</vt:lpstr>
      <vt:lpstr>Bias and precision</vt:lpstr>
      <vt:lpstr>Nonlinear regression</vt:lpstr>
      <vt:lpstr>Nonlinear regression</vt:lpstr>
      <vt:lpstr>Function plot() for objects of nlsResiduals type</vt:lpstr>
      <vt:lpstr>Allometric models for biomass components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magatome</cp:lastModifiedBy>
  <cp:revision>637</cp:revision>
  <cp:lastPrinted>2017-06-15T21:47:55Z</cp:lastPrinted>
  <dcterms:created xsi:type="dcterms:W3CDTF">2010-02-14T14:45:25Z</dcterms:created>
  <dcterms:modified xsi:type="dcterms:W3CDTF">2020-12-11T14:43:28Z</dcterms:modified>
</cp:coreProperties>
</file>