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57" r:id="rId4"/>
    <p:sldId id="258" r:id="rId5"/>
    <p:sldId id="259" r:id="rId6"/>
    <p:sldId id="260" r:id="rId7"/>
    <p:sldId id="262" r:id="rId8"/>
    <p:sldId id="263" r:id="rId9"/>
    <p:sldId id="261" r:id="rId10"/>
    <p:sldId id="264" r:id="rId11"/>
    <p:sldId id="266" r:id="rId12"/>
    <p:sldId id="267" r:id="rId13"/>
    <p:sldId id="285" r:id="rId14"/>
    <p:sldId id="286" r:id="rId15"/>
    <p:sldId id="287" r:id="rId16"/>
    <p:sldId id="288" r:id="rId17"/>
    <p:sldId id="289" r:id="rId18"/>
    <p:sldId id="290" r:id="rId19"/>
    <p:sldId id="291" r:id="rId20"/>
    <p:sldId id="292" r:id="rId21"/>
    <p:sldId id="293" r:id="rId22"/>
    <p:sldId id="294" r:id="rId23"/>
    <p:sldId id="295" r:id="rId24"/>
    <p:sldId id="271" r:id="rId25"/>
    <p:sldId id="269" r:id="rId26"/>
    <p:sldId id="272" r:id="rId27"/>
    <p:sldId id="273" r:id="rId28"/>
    <p:sldId id="274" r:id="rId29"/>
    <p:sldId id="276" r:id="rId30"/>
    <p:sldId id="277" r:id="rId31"/>
    <p:sldId id="278" r:id="rId32"/>
    <p:sldId id="279" r:id="rId33"/>
    <p:sldId id="280" r:id="rId34"/>
    <p:sldId id="275" r:id="rId35"/>
    <p:sldId id="281" r:id="rId36"/>
    <p:sldId id="282" r:id="rId37"/>
    <p:sldId id="283" r:id="rId38"/>
    <p:sldId id="28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79" d="100"/>
          <a:sy n="79" d="100"/>
        </p:scale>
        <p:origin x="211" y="187"/>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1091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51560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180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862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12454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408123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92261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73602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9672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2858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038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EDD7-E639-4ED7-A40F-56B845CC3D99}" type="datetimeFigureOut">
              <a:rPr lang="en-US" smtClean="0"/>
              <a:t>3/25/2021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98A1-BB98-4B6B-B537-673EB70DE139}" type="slidenum">
              <a:rPr lang="en-US" smtClean="0"/>
              <a:t>‹#›</a:t>
            </a:fld>
            <a:endParaRPr lang="en-US" dirty="0"/>
          </a:p>
        </p:txBody>
      </p:sp>
    </p:spTree>
    <p:extLst>
      <p:ext uri="{BB962C8B-B14F-4D97-AF65-F5344CB8AC3E}">
        <p14:creationId xmlns:p14="http://schemas.microsoft.com/office/powerpoint/2010/main" val="186485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5.emf"/><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3.emf"/><Relationship Id="rId7"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1.emf"/></Relationships>
</file>

<file path=ppt/slides/_rels/slide3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25.emf"/><Relationship Id="rId4" Type="http://schemas.openxmlformats.org/officeDocument/2006/relationships/image" Target="../media/image24.emf"/></Relationships>
</file>

<file path=ppt/slides/_rels/slide3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4.emf"/></Relationships>
</file>

<file path=ppt/slides/_rels/slide36.xml.rels><?xml version="1.0" encoding="UTF-8" standalone="yes"?>
<Relationships xmlns="http://schemas.openxmlformats.org/package/2006/relationships"><Relationship Id="rId3" Type="http://schemas.openxmlformats.org/officeDocument/2006/relationships/image" Target="../media/image27.emf"/><Relationship Id="rId7" Type="http://schemas.openxmlformats.org/officeDocument/2006/relationships/image" Target="../media/image30.emf"/><Relationship Id="rId2" Type="http://schemas.openxmlformats.org/officeDocument/2006/relationships/image" Target="../media/image24.emf"/><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26.emf"/><Relationship Id="rId4" Type="http://schemas.openxmlformats.org/officeDocument/2006/relationships/image" Target="../media/image28.emf"/></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32.emf"/><Relationship Id="rId5" Type="http://schemas.openxmlformats.org/officeDocument/2006/relationships/image" Target="../media/image24.emf"/><Relationship Id="rId4" Type="http://schemas.openxmlformats.org/officeDocument/2006/relationships/image" Target="../media/image14.emf"/></Relationships>
</file>

<file path=ppt/slides/_rels/slide38.xml.rels><?xml version="1.0" encoding="UTF-8" standalone="yes"?>
<Relationships xmlns="http://schemas.openxmlformats.org/package/2006/relationships"><Relationship Id="rId3" Type="http://schemas.openxmlformats.org/officeDocument/2006/relationships/image" Target="../media/image34.emf"/><Relationship Id="rId7" Type="http://schemas.openxmlformats.org/officeDocument/2006/relationships/image" Target="../media/image32.emf"/><Relationship Id="rId2"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4.emf"/><Relationship Id="rId4" Type="http://schemas.openxmlformats.org/officeDocument/2006/relationships/image" Target="../media/image3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smtClean="0"/>
              <a:t>The Simplex Tableau</a:t>
            </a:r>
            <a:r>
              <a:rPr lang="en-US" b="1" dirty="0" smtClean="0"/>
              <a:t/>
            </a:r>
            <a:br>
              <a:rPr lang="en-US" b="1" dirty="0" smtClean="0"/>
            </a:br>
            <a:r>
              <a:rPr lang="en-US" sz="4000" b="1" dirty="0" smtClean="0"/>
              <a:t>Summary and Sensitivity Analysis</a:t>
            </a:r>
            <a:endParaRPr lang="pt-PT" sz="4000" dirty="0"/>
          </a:p>
        </p:txBody>
      </p:sp>
      <p:sp>
        <p:nvSpPr>
          <p:cNvPr id="3" name="Subtitle 2"/>
          <p:cNvSpPr>
            <a:spLocks noGrp="1"/>
          </p:cNvSpPr>
          <p:nvPr>
            <p:ph type="subTitle" idx="1"/>
          </p:nvPr>
        </p:nvSpPr>
        <p:spPr/>
        <p:txBody>
          <a:bodyPr>
            <a:normAutofit fontScale="40000" lnSpcReduction="20000"/>
          </a:bodyPr>
          <a:lstStyle/>
          <a:p>
            <a:endParaRPr lang="pt-PT" dirty="0" smtClean="0"/>
          </a:p>
          <a:p>
            <a:endParaRPr lang="pt-PT" dirty="0" smtClean="0"/>
          </a:p>
          <a:p>
            <a:pPr algn="l"/>
            <a:r>
              <a:rPr lang="pt-PT" sz="5100" dirty="0" err="1" smtClean="0"/>
              <a:t>Applied</a:t>
            </a:r>
            <a:r>
              <a:rPr lang="pt-PT" sz="5100" dirty="0" smtClean="0"/>
              <a:t> </a:t>
            </a:r>
            <a:r>
              <a:rPr lang="pt-PT" sz="5100" dirty="0" err="1" smtClean="0"/>
              <a:t>Operations</a:t>
            </a:r>
            <a:r>
              <a:rPr lang="pt-PT" sz="5100" dirty="0" smtClean="0"/>
              <a:t> Research 2020-2021</a:t>
            </a:r>
            <a:endParaRPr lang="pt-PT" sz="5100" dirty="0"/>
          </a:p>
          <a:p>
            <a:pPr algn="l"/>
            <a:endParaRPr lang="pt-PT" dirty="0" smtClean="0"/>
          </a:p>
          <a:p>
            <a:pPr algn="l"/>
            <a:r>
              <a:rPr lang="pt-PT" sz="4500" dirty="0" smtClean="0"/>
              <a:t>Susana </a:t>
            </a:r>
            <a:r>
              <a:rPr lang="pt-PT" sz="4500" dirty="0" smtClean="0"/>
              <a:t>Barreiro</a:t>
            </a:r>
            <a:endParaRPr lang="pt-PT" sz="4500" dirty="0" smtClean="0"/>
          </a:p>
          <a:p>
            <a:pPr algn="l"/>
            <a:r>
              <a:rPr lang="pt-PT" sz="3400" dirty="0" smtClean="0"/>
              <a:t>26 </a:t>
            </a:r>
            <a:r>
              <a:rPr lang="pt-PT" sz="3400" dirty="0" err="1" smtClean="0"/>
              <a:t>March</a:t>
            </a:r>
            <a:r>
              <a:rPr lang="pt-PT" sz="3400" dirty="0" smtClean="0"/>
              <a:t> </a:t>
            </a:r>
            <a:r>
              <a:rPr lang="pt-PT" sz="3400" dirty="0" smtClean="0"/>
              <a:t>2021</a:t>
            </a:r>
            <a:endParaRPr lang="pt-PT" sz="3400" dirty="0"/>
          </a:p>
        </p:txBody>
      </p:sp>
      <p:cxnSp>
        <p:nvCxnSpPr>
          <p:cNvPr id="4" name="Straight Connector 3"/>
          <p:cNvCxnSpPr/>
          <p:nvPr/>
        </p:nvCxnSpPr>
        <p:spPr>
          <a:xfrm flipV="1">
            <a:off x="1448724" y="3510280"/>
            <a:ext cx="9432000" cy="0"/>
          </a:xfrm>
          <a:prstGeom prst="line">
            <a:avLst/>
          </a:prstGeom>
          <a:ln w="28575"/>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2260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900" b="1" dirty="0" smtClean="0">
                <a:solidFill>
                  <a:schemeClr val="accent1"/>
                </a:solidFill>
              </a:rPr>
              <a:t>Suppose </a:t>
            </a:r>
            <a:r>
              <a:rPr lang="en-US" sz="1900" b="1" dirty="0">
                <a:solidFill>
                  <a:schemeClr val="accent1"/>
                </a:solidFill>
              </a:rPr>
              <a:t>that all of the minimum ratio tests are tied at “no limit</a:t>
            </a:r>
            <a:r>
              <a:rPr lang="en-US" sz="1900" b="1" dirty="0" smtClean="0">
                <a:solidFill>
                  <a:schemeClr val="accent1"/>
                </a:solidFill>
              </a:rPr>
              <a:t>”</a:t>
            </a:r>
          </a:p>
          <a:p>
            <a:r>
              <a:rPr lang="en-US" sz="1900" i="1" dirty="0" smtClean="0">
                <a:solidFill>
                  <a:schemeClr val="tx1">
                    <a:lumMod val="65000"/>
                    <a:lumOff val="35000"/>
                  </a:schemeClr>
                </a:solidFill>
              </a:rPr>
              <a:t>What </a:t>
            </a:r>
            <a:r>
              <a:rPr lang="en-US" sz="1900" i="1" dirty="0">
                <a:solidFill>
                  <a:schemeClr val="tx1">
                    <a:lumMod val="65000"/>
                    <a:lumOff val="35000"/>
                  </a:schemeClr>
                </a:solidFill>
              </a:rPr>
              <a:t>does this mean? </a:t>
            </a:r>
            <a:r>
              <a:rPr lang="en-US" sz="1900" dirty="0" smtClean="0"/>
              <a:t>That no </a:t>
            </a:r>
            <a:r>
              <a:rPr lang="en-US" sz="1900" dirty="0"/>
              <a:t>constraint puts a limit on the increase in the value of the entering basic variable! </a:t>
            </a:r>
            <a:r>
              <a:rPr lang="en-US" sz="1900" dirty="0" smtClean="0"/>
              <a:t>And consequently to </a:t>
            </a:r>
            <a:r>
              <a:rPr lang="en-US" sz="1900" dirty="0"/>
              <a:t>the value of the objective function. </a:t>
            </a:r>
            <a:endParaRPr lang="en-US" sz="1900" dirty="0" smtClean="0"/>
          </a:p>
          <a:p>
            <a:r>
              <a:rPr lang="en-US" sz="1900" dirty="0" smtClean="0"/>
              <a:t>Your </a:t>
            </a:r>
            <a:r>
              <a:rPr lang="en-US" sz="1900" dirty="0"/>
              <a:t>result might then show that you can make an </a:t>
            </a:r>
            <a:r>
              <a:rPr lang="en-US" sz="1900" u="sng" dirty="0"/>
              <a:t>infinite amount of profit </a:t>
            </a:r>
            <a:r>
              <a:rPr lang="en-US" sz="1900" dirty="0"/>
              <a:t>but it usually means that you </a:t>
            </a:r>
            <a:r>
              <a:rPr lang="en-US" sz="1900" u="sng" dirty="0" smtClean="0"/>
              <a:t>forgot a </a:t>
            </a:r>
            <a:r>
              <a:rPr lang="en-US" sz="1900" u="sng" dirty="0"/>
              <a:t>constraint</a:t>
            </a:r>
            <a:r>
              <a:rPr lang="en-US" sz="1900" dirty="0"/>
              <a:t>. </a:t>
            </a:r>
            <a:r>
              <a:rPr lang="en-US" sz="1900" dirty="0" smtClean="0"/>
              <a:t>Problems </a:t>
            </a:r>
            <a:r>
              <a:rPr lang="en-US" sz="1900" dirty="0"/>
              <a:t>of this type are </a:t>
            </a:r>
            <a:r>
              <a:rPr lang="en-US" sz="1900" b="1" dirty="0"/>
              <a:t>called </a:t>
            </a:r>
            <a:r>
              <a:rPr lang="en-US" sz="1900" b="1" dirty="0" smtClean="0"/>
              <a:t>unbounded</a:t>
            </a:r>
          </a:p>
          <a:p>
            <a:endParaRPr lang="en-US" sz="800" dirty="0" smtClean="0"/>
          </a:p>
          <a:p>
            <a:pPr marL="0" indent="0">
              <a:buNone/>
            </a:pPr>
            <a:r>
              <a:rPr lang="en-US" sz="1900" b="1" dirty="0">
                <a:solidFill>
                  <a:schemeClr val="accent1"/>
                </a:solidFill>
              </a:rPr>
              <a:t>At the Optimum, the Coefficients of Some </a:t>
            </a:r>
            <a:r>
              <a:rPr lang="en-US" sz="1900" b="1" dirty="0" err="1">
                <a:solidFill>
                  <a:schemeClr val="accent1"/>
                </a:solidFill>
              </a:rPr>
              <a:t>Nonbasic</a:t>
            </a:r>
            <a:r>
              <a:rPr lang="en-US" sz="1900" b="1" dirty="0">
                <a:solidFill>
                  <a:schemeClr val="accent1"/>
                </a:solidFill>
              </a:rPr>
              <a:t> Variables are Zero in the Objective Function Row</a:t>
            </a:r>
          </a:p>
          <a:p>
            <a:pPr marL="0" indent="0">
              <a:buNone/>
            </a:pPr>
            <a:r>
              <a:rPr lang="en-US" sz="1900" dirty="0" smtClean="0"/>
              <a:t>it </a:t>
            </a:r>
            <a:r>
              <a:rPr lang="en-US" sz="1900" dirty="0"/>
              <a:t>means that choosing this variable as the entering basic variable increases Z at the rate of zero, i.e. </a:t>
            </a:r>
            <a:r>
              <a:rPr lang="en-US" sz="1900" dirty="0" smtClean="0"/>
              <a:t>it </a:t>
            </a:r>
            <a:r>
              <a:rPr lang="en-US" sz="1900" dirty="0"/>
              <a:t>has no effect on Z</a:t>
            </a:r>
            <a:r>
              <a:rPr lang="en-US" sz="1900" dirty="0" smtClean="0"/>
              <a:t>!</a:t>
            </a:r>
            <a:r>
              <a:rPr lang="en-US" sz="1900" dirty="0"/>
              <a:t> </a:t>
            </a:r>
            <a:r>
              <a:rPr lang="en-US" sz="1900" dirty="0" smtClean="0"/>
              <a:t>You have the same </a:t>
            </a:r>
            <a:r>
              <a:rPr lang="en-US" sz="1900" dirty="0"/>
              <a:t>value of </a:t>
            </a:r>
            <a:r>
              <a:rPr lang="en-US" sz="1900" dirty="0" smtClean="0"/>
              <a:t>Z, but you will </a:t>
            </a:r>
            <a:r>
              <a:rPr lang="en-US" sz="1900" dirty="0"/>
              <a:t>pivot to a different basic feasible </a:t>
            </a:r>
            <a:r>
              <a:rPr lang="en-US" sz="1900" dirty="0" smtClean="0"/>
              <a:t>solution. </a:t>
            </a:r>
            <a:endParaRPr lang="en-US" sz="1900" dirty="0"/>
          </a:p>
          <a:p>
            <a:pPr marL="0" indent="0">
              <a:buNone/>
            </a:pPr>
            <a:r>
              <a:rPr lang="en-US" sz="1900" dirty="0"/>
              <a:t>Two different basic feasible solutions with the same value of Z means that there must be </a:t>
            </a:r>
            <a:r>
              <a:rPr lang="en-US" sz="1900" b="1" dirty="0">
                <a:solidFill>
                  <a:schemeClr val="accent4">
                    <a:lumMod val="75000"/>
                  </a:schemeClr>
                </a:solidFill>
              </a:rPr>
              <a:t>multiple optimum </a:t>
            </a:r>
            <a:r>
              <a:rPr lang="en-US" sz="1900" b="1" dirty="0" smtClean="0">
                <a:solidFill>
                  <a:schemeClr val="accent4">
                    <a:lumMod val="75000"/>
                  </a:schemeClr>
                </a:solidFill>
              </a:rPr>
              <a:t>solutions </a:t>
            </a:r>
            <a:r>
              <a:rPr lang="en-US" sz="1900" i="1" dirty="0" smtClean="0">
                <a:solidFill>
                  <a:schemeClr val="bg1">
                    <a:lumMod val="50000"/>
                  </a:schemeClr>
                </a:solidFill>
              </a:rPr>
              <a:t>(</a:t>
            </a:r>
            <a:r>
              <a:rPr lang="en-US" sz="1900" i="1" dirty="0">
                <a:solidFill>
                  <a:schemeClr val="bg1">
                    <a:lumMod val="50000"/>
                  </a:schemeClr>
                </a:solidFill>
              </a:rPr>
              <a:t>at both of the two basic feasible </a:t>
            </a:r>
            <a:r>
              <a:rPr lang="en-US" sz="1900" i="1" dirty="0" smtClean="0">
                <a:solidFill>
                  <a:schemeClr val="bg1">
                    <a:lumMod val="50000"/>
                  </a:schemeClr>
                </a:solidFill>
              </a:rPr>
              <a:t>solutions – </a:t>
            </a:r>
            <a:r>
              <a:rPr lang="en-US" sz="1900" i="1" dirty="0" err="1" smtClean="0">
                <a:solidFill>
                  <a:schemeClr val="bg1">
                    <a:lumMod val="50000"/>
                  </a:schemeClr>
                </a:solidFill>
              </a:rPr>
              <a:t>cornerpoints</a:t>
            </a:r>
            <a:r>
              <a:rPr lang="en-US" sz="1900" i="1" dirty="0" smtClean="0">
                <a:solidFill>
                  <a:schemeClr val="bg1">
                    <a:lumMod val="50000"/>
                  </a:schemeClr>
                </a:solidFill>
              </a:rPr>
              <a:t>- </a:t>
            </a:r>
            <a:r>
              <a:rPr lang="en-US" sz="1900" i="1" dirty="0">
                <a:solidFill>
                  <a:schemeClr val="bg1">
                    <a:lumMod val="50000"/>
                  </a:schemeClr>
                </a:solidFill>
              </a:rPr>
              <a:t>and at any point between those two solutions)</a:t>
            </a:r>
          </a:p>
          <a:p>
            <a:pPr marL="0" indent="0">
              <a:buNone/>
            </a:pPr>
            <a:r>
              <a:rPr lang="en-US" sz="1900" dirty="0"/>
              <a:t>To see the other optima, choose one of the </a:t>
            </a:r>
            <a:r>
              <a:rPr lang="en-US" sz="1900" dirty="0" err="1"/>
              <a:t>nonbasic</a:t>
            </a:r>
            <a:r>
              <a:rPr lang="en-US" sz="1900" dirty="0"/>
              <a:t> variables whose objective function coefficient is zero as the entering basic variable, and pivot to another basic feasible solution as you normally </a:t>
            </a:r>
            <a:r>
              <a:rPr lang="en-US" sz="1900" dirty="0" smtClean="0"/>
              <a:t>would</a:t>
            </a:r>
            <a:endParaRPr lang="en-US" sz="1900" b="1" i="1" dirty="0">
              <a:solidFill>
                <a:schemeClr val="bg1">
                  <a:lumMod val="50000"/>
                </a:schemeClr>
              </a:solidFill>
            </a:endParaRPr>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endParaRPr lang="en-US" dirty="0"/>
          </a:p>
        </p:txBody>
      </p:sp>
    </p:spTree>
    <p:extLst>
      <p:ext uri="{BB962C8B-B14F-4D97-AF65-F5344CB8AC3E}">
        <p14:creationId xmlns:p14="http://schemas.microsoft.com/office/powerpoint/2010/main" val="1697176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b="1" dirty="0" smtClean="0">
                <a:solidFill>
                  <a:schemeClr val="accent1"/>
                </a:solidFill>
              </a:rPr>
              <a:t>Artificial variables</a:t>
            </a:r>
          </a:p>
          <a:p>
            <a:r>
              <a:rPr lang="en-US" sz="2100" u="sng" dirty="0" smtClean="0">
                <a:solidFill>
                  <a:schemeClr val="accent4">
                    <a:lumMod val="75000"/>
                  </a:schemeClr>
                </a:solidFill>
              </a:rPr>
              <a:t>Have no </a:t>
            </a:r>
            <a:r>
              <a:rPr lang="en-US" sz="2100" u="sng" dirty="0">
                <a:solidFill>
                  <a:schemeClr val="accent4">
                    <a:lumMod val="75000"/>
                  </a:schemeClr>
                </a:solidFill>
              </a:rPr>
              <a:t>physical meaning </a:t>
            </a:r>
            <a:r>
              <a:rPr lang="en-US" sz="2100" dirty="0"/>
              <a:t>in the original problem and </a:t>
            </a:r>
            <a:r>
              <a:rPr lang="en-US" sz="2100" dirty="0" smtClean="0"/>
              <a:t>are</a:t>
            </a:r>
            <a:r>
              <a:rPr lang="en-US" sz="2100" dirty="0" smtClean="0"/>
              <a:t> </a:t>
            </a:r>
            <a:r>
              <a:rPr lang="en-US" sz="2100" dirty="0"/>
              <a:t>introduced </a:t>
            </a:r>
            <a:r>
              <a:rPr lang="en-US" sz="2100" dirty="0" smtClean="0"/>
              <a:t>to allow </a:t>
            </a:r>
            <a:r>
              <a:rPr lang="en-US" sz="2100" dirty="0" smtClean="0"/>
              <a:t>obtaining </a:t>
            </a:r>
            <a:r>
              <a:rPr lang="en-US" sz="2100" dirty="0"/>
              <a:t>a basic feasible solution </a:t>
            </a:r>
            <a:r>
              <a:rPr lang="en-US" sz="2100" dirty="0" smtClean="0"/>
              <a:t>for applying </a:t>
            </a:r>
            <a:r>
              <a:rPr lang="en-US" sz="2100" dirty="0"/>
              <a:t>the simplex method</a:t>
            </a:r>
            <a:r>
              <a:rPr lang="en-US" sz="2100" dirty="0" smtClean="0"/>
              <a:t>.</a:t>
            </a:r>
          </a:p>
          <a:p>
            <a:r>
              <a:rPr lang="en-US" sz="2100" dirty="0"/>
              <a:t>To </a:t>
            </a:r>
            <a:r>
              <a:rPr lang="en-US" sz="2100" b="1" dirty="0">
                <a:solidFill>
                  <a:schemeClr val="accent4">
                    <a:lumMod val="75000"/>
                  </a:schemeClr>
                </a:solidFill>
              </a:rPr>
              <a:t>prevent </a:t>
            </a:r>
            <a:r>
              <a:rPr lang="en-US" sz="2100" b="1" dirty="0" smtClean="0">
                <a:solidFill>
                  <a:schemeClr val="accent4">
                    <a:lumMod val="75000"/>
                  </a:schemeClr>
                </a:solidFill>
              </a:rPr>
              <a:t>them from </a:t>
            </a:r>
            <a:r>
              <a:rPr lang="en-US" sz="2100" b="1" dirty="0">
                <a:solidFill>
                  <a:schemeClr val="accent4">
                    <a:lumMod val="75000"/>
                  </a:schemeClr>
                </a:solidFill>
              </a:rPr>
              <a:t>becoming part of an optimal solution </a:t>
            </a:r>
            <a:r>
              <a:rPr lang="en-US" sz="2100" dirty="0"/>
              <a:t>to the original problem, a very large “penalty” is introduced into the objective </a:t>
            </a:r>
            <a:r>
              <a:rPr lang="en-US" sz="2100" dirty="0" smtClean="0"/>
              <a:t>function by choosing </a:t>
            </a:r>
            <a:r>
              <a:rPr lang="en-US" sz="2100" dirty="0"/>
              <a:t>a positive constant </a:t>
            </a:r>
            <a:r>
              <a:rPr lang="en-US" sz="2100" dirty="0" smtClean="0"/>
              <a:t>M </a:t>
            </a:r>
            <a:r>
              <a:rPr lang="en-US" sz="2100" dirty="0" smtClean="0"/>
              <a:t>as </a:t>
            </a:r>
            <a:r>
              <a:rPr lang="en-US" sz="2100" dirty="0"/>
              <a:t>the artificial </a:t>
            </a:r>
            <a:r>
              <a:rPr lang="en-US" sz="2100" dirty="0" smtClean="0"/>
              <a:t>variable coefficient and forcing it to </a:t>
            </a:r>
            <a:r>
              <a:rPr lang="en-US" sz="2100" dirty="0"/>
              <a:t>be 0 in </a:t>
            </a:r>
            <a:r>
              <a:rPr lang="en-US" sz="2100" dirty="0" smtClean="0"/>
              <a:t>the optimal solution. T</a:t>
            </a:r>
            <a:r>
              <a:rPr lang="en-US" sz="2100" dirty="0" smtClean="0"/>
              <a:t>he </a:t>
            </a:r>
            <a:r>
              <a:rPr lang="en-US" sz="2100" dirty="0"/>
              <a:t>same constant </a:t>
            </a:r>
            <a:r>
              <a:rPr lang="en-US" sz="2100" dirty="0" smtClean="0"/>
              <a:t>M is used for </a:t>
            </a:r>
            <a:r>
              <a:rPr lang="en-US" sz="2100" dirty="0"/>
              <a:t>all artificial </a:t>
            </a:r>
            <a:r>
              <a:rPr lang="en-US" sz="2100" dirty="0" smtClean="0"/>
              <a:t>variables.</a:t>
            </a:r>
            <a:endParaRPr lang="en-US" sz="2100" dirty="0" smtClean="0"/>
          </a:p>
          <a:p>
            <a:r>
              <a:rPr lang="en-US" sz="2100" dirty="0" smtClean="0"/>
              <a:t>To achieve this, assign </a:t>
            </a:r>
            <a:r>
              <a:rPr lang="en-US" sz="2100" dirty="0"/>
              <a:t>a </a:t>
            </a:r>
            <a:r>
              <a:rPr lang="en-US" sz="2100" b="1" dirty="0" smtClean="0">
                <a:solidFill>
                  <a:schemeClr val="accent4">
                    <a:lumMod val="75000"/>
                  </a:schemeClr>
                </a:solidFill>
              </a:rPr>
              <a:t>-</a:t>
            </a:r>
            <a:r>
              <a:rPr lang="en-US" sz="2100" b="1" dirty="0">
                <a:solidFill>
                  <a:schemeClr val="accent4">
                    <a:lumMod val="75000"/>
                  </a:schemeClr>
                </a:solidFill>
              </a:rPr>
              <a:t>M</a:t>
            </a:r>
            <a:r>
              <a:rPr lang="en-US" sz="2100" dirty="0"/>
              <a:t> </a:t>
            </a:r>
            <a:r>
              <a:rPr lang="en-US" sz="2100" dirty="0" smtClean="0"/>
              <a:t>penalty for </a:t>
            </a:r>
            <a:r>
              <a:rPr lang="en-US" sz="2100" dirty="0">
                <a:solidFill>
                  <a:schemeClr val="accent4">
                    <a:lumMod val="75000"/>
                  </a:schemeClr>
                </a:solidFill>
              </a:rPr>
              <a:t>maximization</a:t>
            </a:r>
            <a:r>
              <a:rPr lang="en-US" sz="2100" dirty="0"/>
              <a:t> and </a:t>
            </a:r>
            <a:r>
              <a:rPr lang="en-US" sz="2100" b="1" dirty="0" smtClean="0">
                <a:solidFill>
                  <a:schemeClr val="accent4">
                    <a:lumMod val="75000"/>
                  </a:schemeClr>
                </a:solidFill>
              </a:rPr>
              <a:t>+M</a:t>
            </a:r>
            <a:r>
              <a:rPr lang="en-US" sz="2100" dirty="0" smtClean="0"/>
              <a:t> penalty for </a:t>
            </a:r>
            <a:r>
              <a:rPr lang="en-US" sz="2100" dirty="0" smtClean="0">
                <a:solidFill>
                  <a:schemeClr val="accent4">
                    <a:lumMod val="75000"/>
                  </a:schemeClr>
                </a:solidFill>
              </a:rPr>
              <a:t>minimization</a:t>
            </a:r>
            <a:r>
              <a:rPr lang="en-US" sz="2100" dirty="0" smtClean="0"/>
              <a:t> </a:t>
            </a:r>
            <a:r>
              <a:rPr lang="en-US" sz="2100" dirty="0"/>
              <a:t>in the objective function</a:t>
            </a:r>
            <a:r>
              <a:rPr lang="en-US" sz="2100" dirty="0" smtClean="0"/>
              <a:t>.</a:t>
            </a:r>
          </a:p>
          <a:p>
            <a:endParaRPr lang="en-US" dirty="0"/>
          </a:p>
          <a:p>
            <a:endParaRPr lang="en-US" dirty="0" smtClean="0"/>
          </a:p>
        </p:txBody>
      </p:sp>
      <p:sp>
        <p:nvSpPr>
          <p:cNvPr id="4" name="TextBox 3"/>
          <p:cNvSpPr txBox="1"/>
          <p:nvPr/>
        </p:nvSpPr>
        <p:spPr>
          <a:xfrm>
            <a:off x="1580719" y="5139978"/>
            <a:ext cx="2688336" cy="1877437"/>
          </a:xfrm>
          <a:prstGeom prst="rect">
            <a:avLst/>
          </a:prstGeom>
          <a:noFill/>
        </p:spPr>
        <p:txBody>
          <a:bodyPr wrap="square" rtlCol="0">
            <a:spAutoFit/>
          </a:bodyPr>
          <a:lstStyle/>
          <a:p>
            <a:r>
              <a:rPr lang="en-US" dirty="0" smtClean="0">
                <a:solidFill>
                  <a:schemeClr val="accent4">
                    <a:lumMod val="75000"/>
                  </a:schemeClr>
                </a:solidFill>
              </a:rPr>
              <a:t>Maximize </a:t>
            </a:r>
            <a:r>
              <a:rPr lang="en-US" dirty="0" smtClean="0"/>
              <a:t> </a:t>
            </a:r>
            <a:r>
              <a:rPr lang="en-US" dirty="0"/>
              <a:t>P = 2x</a:t>
            </a:r>
            <a:r>
              <a:rPr lang="en-US" baseline="-25000" dirty="0"/>
              <a:t>1</a:t>
            </a:r>
            <a:r>
              <a:rPr lang="en-US" dirty="0"/>
              <a:t>+ x</a:t>
            </a:r>
            <a:r>
              <a:rPr lang="en-US" baseline="-25000" dirty="0"/>
              <a:t>2</a:t>
            </a:r>
            <a:r>
              <a:rPr lang="en-US" dirty="0"/>
              <a:t>             </a:t>
            </a:r>
            <a:r>
              <a:rPr lang="en-US" dirty="0" smtClean="0"/>
              <a:t>subject </a:t>
            </a:r>
            <a:r>
              <a:rPr lang="en-US" dirty="0"/>
              <a:t>to:</a:t>
            </a:r>
          </a:p>
          <a:p>
            <a:r>
              <a:rPr lang="en-US" dirty="0" smtClean="0"/>
              <a:t>                   x</a:t>
            </a:r>
            <a:r>
              <a:rPr lang="en-US" baseline="-25000" dirty="0" smtClean="0"/>
              <a:t>1</a:t>
            </a:r>
            <a:r>
              <a:rPr lang="en-US" dirty="0" smtClean="0"/>
              <a:t> </a:t>
            </a:r>
            <a:r>
              <a:rPr lang="en-US" dirty="0"/>
              <a:t>+ x</a:t>
            </a:r>
            <a:r>
              <a:rPr lang="en-US" baseline="-25000" dirty="0"/>
              <a:t>2</a:t>
            </a:r>
            <a:r>
              <a:rPr lang="en-US" dirty="0"/>
              <a:t> </a:t>
            </a:r>
            <a:r>
              <a:rPr lang="en-US" dirty="0" smtClean="0"/>
              <a:t>≤ </a:t>
            </a:r>
            <a:r>
              <a:rPr lang="en-US" dirty="0"/>
              <a:t>10 </a:t>
            </a:r>
            <a:endParaRPr lang="en-US" dirty="0" smtClean="0"/>
          </a:p>
          <a:p>
            <a:r>
              <a:rPr lang="en-US" dirty="0" smtClean="0"/>
              <a:t>                 9x</a:t>
            </a:r>
            <a:r>
              <a:rPr lang="en-US" baseline="-25000" dirty="0" smtClean="0"/>
              <a:t>1 </a:t>
            </a:r>
            <a:r>
              <a:rPr lang="en-US" dirty="0" smtClean="0"/>
              <a:t>+ x</a:t>
            </a:r>
            <a:r>
              <a:rPr lang="en-US" baseline="-25000" dirty="0" smtClean="0"/>
              <a:t>2</a:t>
            </a:r>
            <a:r>
              <a:rPr lang="en-US" dirty="0"/>
              <a:t> ≥ </a:t>
            </a:r>
            <a:r>
              <a:rPr lang="en-US" dirty="0" smtClean="0"/>
              <a:t>2</a:t>
            </a:r>
          </a:p>
          <a:p>
            <a:endParaRPr lang="en-US" sz="800" dirty="0"/>
          </a:p>
          <a:p>
            <a:r>
              <a:rPr lang="en-US" dirty="0" smtClean="0"/>
              <a:t>                  x</a:t>
            </a:r>
            <a:r>
              <a:rPr lang="en-US" baseline="-25000" dirty="0" smtClean="0"/>
              <a:t>1 </a:t>
            </a:r>
            <a:r>
              <a:rPr lang="en-US" dirty="0" smtClean="0"/>
              <a:t>, </a:t>
            </a:r>
            <a:r>
              <a:rPr lang="en-US" dirty="0"/>
              <a:t>x</a:t>
            </a:r>
            <a:r>
              <a:rPr lang="en-US" baseline="-25000" dirty="0"/>
              <a:t>2</a:t>
            </a:r>
            <a:r>
              <a:rPr lang="en-US" dirty="0"/>
              <a:t> </a:t>
            </a:r>
            <a:r>
              <a:rPr lang="en-US" dirty="0" smtClean="0"/>
              <a:t>≥ 0</a:t>
            </a:r>
            <a:endParaRPr lang="en-US" dirty="0"/>
          </a:p>
          <a:p>
            <a:endParaRPr lang="en-US" dirty="0"/>
          </a:p>
        </p:txBody>
      </p:sp>
      <p:sp>
        <p:nvSpPr>
          <p:cNvPr id="5" name="TextBox 4"/>
          <p:cNvSpPr txBox="1"/>
          <p:nvPr/>
        </p:nvSpPr>
        <p:spPr>
          <a:xfrm>
            <a:off x="4364471" y="5137120"/>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 2x</a:t>
            </a:r>
            <a:r>
              <a:rPr lang="en-US" baseline="-25000" dirty="0"/>
              <a:t>1</a:t>
            </a:r>
            <a:r>
              <a:rPr lang="en-US" dirty="0"/>
              <a:t>+ x</a:t>
            </a:r>
            <a:r>
              <a:rPr lang="en-US" baseline="-25000" dirty="0"/>
              <a:t>2</a:t>
            </a:r>
            <a:r>
              <a:rPr lang="en-US" dirty="0"/>
              <a:t> </a:t>
            </a:r>
            <a:r>
              <a:rPr lang="en-US" dirty="0">
                <a:solidFill>
                  <a:schemeClr val="accent4">
                    <a:lumMod val="75000"/>
                  </a:schemeClr>
                </a:solidFill>
              </a:rPr>
              <a:t>–Ma</a:t>
            </a:r>
            <a:r>
              <a:rPr lang="en-US" baseline="-25000" dirty="0">
                <a:solidFill>
                  <a:schemeClr val="accent4">
                    <a:lumMod val="75000"/>
                  </a:schemeClr>
                </a:solidFill>
              </a:rPr>
              <a:t>1</a:t>
            </a: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6" name="TextBox 5"/>
          <p:cNvSpPr txBox="1"/>
          <p:nvPr/>
        </p:nvSpPr>
        <p:spPr>
          <a:xfrm>
            <a:off x="8449056" y="5132833"/>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a:t>
            </a:r>
            <a:r>
              <a:rPr lang="en-US" dirty="0" smtClean="0"/>
              <a:t>- 2x</a:t>
            </a:r>
            <a:r>
              <a:rPr lang="en-US" baseline="-25000" dirty="0" smtClean="0"/>
              <a:t>1</a:t>
            </a:r>
            <a:r>
              <a:rPr lang="en-US" dirty="0" smtClean="0"/>
              <a:t>- </a:t>
            </a:r>
            <a:r>
              <a:rPr lang="en-US" dirty="0"/>
              <a:t>x</a:t>
            </a:r>
            <a:r>
              <a:rPr lang="en-US" baseline="-25000" dirty="0"/>
              <a:t>2</a:t>
            </a:r>
            <a:r>
              <a:rPr lang="en-US" dirty="0"/>
              <a:t> </a:t>
            </a:r>
            <a:r>
              <a:rPr lang="en-US" dirty="0" smtClean="0">
                <a:solidFill>
                  <a:schemeClr val="accent4">
                    <a:lumMod val="75000"/>
                  </a:schemeClr>
                </a:solidFill>
              </a:rPr>
              <a:t>+Ma</a:t>
            </a:r>
            <a:r>
              <a:rPr lang="en-US" baseline="-25000" dirty="0" smtClean="0">
                <a:solidFill>
                  <a:schemeClr val="accent4">
                    <a:lumMod val="75000"/>
                  </a:schemeClr>
                </a:solidFill>
              </a:rPr>
              <a:t>1</a:t>
            </a:r>
            <a:endParaRPr lang="en-US" baseline="-25000" dirty="0">
              <a:solidFill>
                <a:schemeClr val="accent4">
                  <a:lumMod val="75000"/>
                </a:schemeClr>
              </a:solidFill>
            </a:endParaRP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7" name="Title 1"/>
          <p:cNvSpPr>
            <a:spLocks noGrp="1"/>
          </p:cNvSpPr>
          <p:nvPr>
            <p:ph type="title"/>
          </p:nvPr>
        </p:nvSpPr>
        <p:spPr/>
        <p:txBody>
          <a:bodyPr/>
          <a:lstStyle/>
          <a:p>
            <a:r>
              <a:rPr lang="en-US" dirty="0"/>
              <a:t>The Simplex Tableau - implementation</a:t>
            </a:r>
            <a:endParaRPr lang="en-US" dirty="0"/>
          </a:p>
        </p:txBody>
      </p:sp>
    </p:spTree>
    <p:extLst>
      <p:ext uri="{BB962C8B-B14F-4D97-AF65-F5344CB8AC3E}">
        <p14:creationId xmlns:p14="http://schemas.microsoft.com/office/powerpoint/2010/main" val="2382289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Relate the optimal solution of the modified problem to the original </a:t>
            </a:r>
            <a:r>
              <a:rPr lang="en-US" dirty="0"/>
              <a:t>problem</a:t>
            </a:r>
            <a:r>
              <a:rPr lang="en-US" dirty="0" smtClean="0"/>
              <a:t>. </a:t>
            </a:r>
            <a:endParaRPr lang="en-US" dirty="0" smtClean="0"/>
          </a:p>
          <a:p>
            <a:endParaRPr lang="en-US" dirty="0" smtClean="0"/>
          </a:p>
          <a:p>
            <a:pPr marL="914400" lvl="1" indent="-457200">
              <a:buFont typeface="+mj-lt"/>
              <a:buAutoNum type="alphaUcPeriod"/>
            </a:pPr>
            <a:r>
              <a:rPr lang="en-US" dirty="0" smtClean="0"/>
              <a:t>if </a:t>
            </a:r>
            <a:r>
              <a:rPr lang="en-US" dirty="0"/>
              <a:t>the modified problem has no optimal solution, the original problem has no optimal solution. </a:t>
            </a:r>
            <a:endParaRPr lang="en-US" dirty="0" smtClean="0"/>
          </a:p>
          <a:p>
            <a:pPr marL="914400" lvl="1" indent="-457200">
              <a:buFont typeface="+mj-lt"/>
              <a:buAutoNum type="alphaUcPeriod"/>
            </a:pPr>
            <a:endParaRPr lang="en-US" sz="800" dirty="0" smtClean="0"/>
          </a:p>
          <a:p>
            <a:pPr marL="914400" lvl="1" indent="-457200">
              <a:buFont typeface="+mj-lt"/>
              <a:buAutoNum type="alphaUcPeriod"/>
            </a:pPr>
            <a:r>
              <a:rPr lang="en-US" dirty="0" smtClean="0"/>
              <a:t>if </a:t>
            </a:r>
            <a:r>
              <a:rPr lang="en-US" dirty="0"/>
              <a:t>all artificial variables are 0 in the optimal solution to the modified problem, delete the artificial variables to find an optimal solution to the original </a:t>
            </a:r>
            <a:r>
              <a:rPr lang="en-US" dirty="0" smtClean="0"/>
              <a:t>problem to find an optimal solution to the original </a:t>
            </a:r>
            <a:r>
              <a:rPr lang="en-US" dirty="0" smtClean="0"/>
              <a:t>problem</a:t>
            </a:r>
          </a:p>
          <a:p>
            <a:pPr lvl="1">
              <a:buFont typeface="+mj-lt"/>
              <a:buAutoNum type="alphaUcPeriod"/>
            </a:pPr>
            <a:endParaRPr lang="en-US" sz="800" dirty="0" smtClean="0"/>
          </a:p>
          <a:p>
            <a:pPr marL="914400" lvl="1" indent="-457200">
              <a:buFont typeface="+mj-lt"/>
              <a:buAutoNum type="alphaUcPeriod"/>
            </a:pPr>
            <a:r>
              <a:rPr lang="en-US" dirty="0" smtClean="0"/>
              <a:t> </a:t>
            </a:r>
            <a:r>
              <a:rPr lang="en-US" dirty="0" smtClean="0"/>
              <a:t>if </a:t>
            </a:r>
            <a:r>
              <a:rPr lang="en-US" dirty="0"/>
              <a:t>any artificial variables are nonzero in the optimal solution, the original problem has no optimal solution.</a:t>
            </a:r>
          </a:p>
        </p:txBody>
      </p:sp>
      <p:sp>
        <p:nvSpPr>
          <p:cNvPr id="4" name="Title 1"/>
          <p:cNvSpPr>
            <a:spLocks noGrp="1"/>
          </p:cNvSpPr>
          <p:nvPr>
            <p:ph type="title"/>
          </p:nvPr>
        </p:nvSpPr>
        <p:spPr/>
        <p:txBody>
          <a:bodyPr/>
          <a:lstStyle/>
          <a:p>
            <a:r>
              <a:rPr lang="en-US" dirty="0"/>
              <a:t>The Simplex Tableau - implementation</a:t>
            </a:r>
            <a:endParaRPr lang="en-US" dirty="0"/>
          </a:p>
        </p:txBody>
      </p:sp>
    </p:spTree>
    <p:extLst>
      <p:ext uri="{BB962C8B-B14F-4D97-AF65-F5344CB8AC3E}">
        <p14:creationId xmlns:p14="http://schemas.microsoft.com/office/powerpoint/2010/main" val="1509526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An example</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754224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8" name="Picture 17"/>
          <p:cNvPicPr>
            <a:picLocks noChangeAspect="1"/>
          </p:cNvPicPr>
          <p:nvPr/>
        </p:nvPicPr>
        <p:blipFill rotWithShape="1">
          <a:blip r:embed="rId3"/>
          <a:srcRect r="9122"/>
          <a:stretch/>
        </p:blipFill>
        <p:spPr>
          <a:xfrm>
            <a:off x="810951" y="3428999"/>
            <a:ext cx="9234924" cy="2277644"/>
          </a:xfrm>
          <a:prstGeom prst="rect">
            <a:avLst/>
          </a:prstGeom>
        </p:spPr>
      </p:pic>
      <p:sp>
        <p:nvSpPr>
          <p:cNvPr id="17" name="Rectangle 16"/>
          <p:cNvSpPr/>
          <p:nvPr/>
        </p:nvSpPr>
        <p:spPr>
          <a:xfrm>
            <a:off x="826879" y="5103674"/>
            <a:ext cx="9807718" cy="1323439"/>
          </a:xfrm>
          <a:prstGeom prst="rect">
            <a:avLst/>
          </a:prstGeom>
          <a:solidFill>
            <a:schemeClr val="bg1"/>
          </a:solidFill>
        </p:spPr>
        <p:txBody>
          <a:bodyPr wrap="square">
            <a:spAutoFit/>
          </a:bodyPr>
          <a:lstStyle/>
          <a:p>
            <a:r>
              <a:rPr lang="pt-PT" sz="1600" dirty="0" err="1" smtClean="0"/>
              <a:t>And</a:t>
            </a:r>
            <a:r>
              <a:rPr lang="pt-PT" sz="1600" dirty="0" smtClean="0"/>
              <a:t> 3 </a:t>
            </a:r>
            <a:r>
              <a:rPr lang="pt-PT" sz="1600" dirty="0" err="1" smtClean="0"/>
              <a:t>constraints</a:t>
            </a:r>
            <a:r>
              <a:rPr lang="pt-PT" sz="1600" dirty="0" smtClean="0"/>
              <a:t> </a:t>
            </a:r>
            <a:r>
              <a:rPr lang="pt-PT" sz="1600" dirty="0" err="1" smtClean="0"/>
              <a:t>means</a:t>
            </a:r>
            <a:r>
              <a:rPr lang="pt-PT" sz="1600" dirty="0" smtClean="0"/>
              <a:t> 3 basic </a:t>
            </a:r>
            <a:r>
              <a:rPr lang="pt-PT" sz="1600" dirty="0" err="1" smtClean="0"/>
              <a:t>variables</a:t>
            </a:r>
            <a:r>
              <a:rPr lang="pt-PT" sz="1600" dirty="0" smtClean="0"/>
              <a:t>. </a:t>
            </a:r>
          </a:p>
          <a:p>
            <a:r>
              <a:rPr lang="pt-PT" sz="1600" dirty="0" err="1" smtClean="0"/>
              <a:t>Lets</a:t>
            </a:r>
            <a:r>
              <a:rPr lang="pt-PT" sz="1600" dirty="0" smtClean="0"/>
              <a:t> </a:t>
            </a:r>
            <a:r>
              <a:rPr lang="pt-PT" sz="1600" dirty="0" err="1" smtClean="0"/>
              <a:t>us</a:t>
            </a:r>
            <a:r>
              <a:rPr lang="pt-PT" sz="1600" dirty="0" smtClean="0"/>
              <a:t> set x1 </a:t>
            </a:r>
            <a:r>
              <a:rPr lang="pt-PT" sz="1600" dirty="0" err="1" smtClean="0"/>
              <a:t>and</a:t>
            </a:r>
            <a:r>
              <a:rPr lang="pt-PT" sz="1600" dirty="0" smtClean="0"/>
              <a:t> x2 </a:t>
            </a:r>
            <a:r>
              <a:rPr lang="pt-PT" sz="1600" dirty="0" err="1" smtClean="0"/>
              <a:t>equal</a:t>
            </a:r>
            <a:r>
              <a:rPr lang="pt-PT" sz="1600" dirty="0" smtClean="0"/>
              <a:t> to zero =&gt; S1=4, S2=12, S3=18 : </a:t>
            </a:r>
            <a:r>
              <a:rPr lang="pt-PT" sz="1600" dirty="0" err="1" smtClean="0"/>
              <a:t>this</a:t>
            </a:r>
            <a:r>
              <a:rPr lang="pt-PT" sz="1600" dirty="0" smtClean="0"/>
              <a:t> </a:t>
            </a:r>
            <a:r>
              <a:rPr lang="pt-PT" sz="1600" dirty="0" err="1" smtClean="0"/>
              <a:t>is</a:t>
            </a:r>
            <a:r>
              <a:rPr lang="pt-PT" sz="1600" dirty="0" smtClean="0"/>
              <a:t> a </a:t>
            </a:r>
            <a:r>
              <a:rPr lang="pt-PT" sz="1600" dirty="0" err="1" smtClean="0"/>
              <a:t>solution</a:t>
            </a:r>
            <a:r>
              <a:rPr lang="pt-PT" sz="1600" dirty="0" smtClean="0"/>
              <a:t> to </a:t>
            </a:r>
            <a:r>
              <a:rPr lang="pt-PT" sz="1600" dirty="0" err="1" smtClean="0"/>
              <a:t>the</a:t>
            </a:r>
            <a:r>
              <a:rPr lang="pt-PT" sz="1600" dirty="0" smtClean="0"/>
              <a:t> </a:t>
            </a:r>
            <a:r>
              <a:rPr lang="pt-PT" sz="1600" dirty="0" err="1" smtClean="0"/>
              <a:t>problem</a:t>
            </a:r>
            <a:r>
              <a:rPr lang="pt-PT" sz="1600" dirty="0" smtClean="0"/>
              <a:t>, </a:t>
            </a:r>
            <a:r>
              <a:rPr lang="pt-PT" sz="1600" dirty="0" err="1" smtClean="0"/>
              <a:t>but</a:t>
            </a:r>
            <a:r>
              <a:rPr lang="pt-PT" sz="1600" dirty="0" smtClean="0"/>
              <a:t> </a:t>
            </a:r>
            <a:r>
              <a:rPr lang="pt-PT" sz="1600" dirty="0" err="1" smtClean="0"/>
              <a:t>it</a:t>
            </a:r>
            <a:r>
              <a:rPr lang="pt-PT" sz="1600" dirty="0" smtClean="0"/>
              <a:t> </a:t>
            </a:r>
            <a:r>
              <a:rPr lang="pt-PT" sz="1600" dirty="0" err="1" smtClean="0"/>
              <a:t>makes</a:t>
            </a:r>
            <a:r>
              <a:rPr lang="pt-PT" sz="1600" dirty="0" smtClean="0"/>
              <a:t> </a:t>
            </a:r>
            <a:r>
              <a:rPr lang="pt-PT" sz="1600" dirty="0" err="1" smtClean="0"/>
              <a:t>the</a:t>
            </a:r>
            <a:r>
              <a:rPr lang="pt-PT" sz="1600" dirty="0" smtClean="0"/>
              <a:t> </a:t>
            </a:r>
            <a:r>
              <a:rPr lang="pt-PT" sz="1600" dirty="0" err="1" smtClean="0"/>
              <a:t>value</a:t>
            </a:r>
            <a:r>
              <a:rPr lang="pt-PT" sz="1600" dirty="0" smtClean="0"/>
              <a:t> </a:t>
            </a:r>
            <a:r>
              <a:rPr lang="pt-PT" sz="1600" dirty="0" err="1" smtClean="0"/>
              <a:t>of</a:t>
            </a:r>
            <a:r>
              <a:rPr lang="pt-PT" sz="1600" dirty="0" smtClean="0"/>
              <a:t> Z =0 </a:t>
            </a:r>
            <a:r>
              <a:rPr lang="pt-PT" sz="1600" dirty="0" err="1" smtClean="0"/>
              <a:t>and</a:t>
            </a:r>
            <a:r>
              <a:rPr lang="pt-PT" sz="1600" dirty="0" smtClean="0"/>
              <a:t> </a:t>
            </a:r>
            <a:r>
              <a:rPr lang="pt-PT" sz="1600" dirty="0" err="1" smtClean="0"/>
              <a:t>we</a:t>
            </a:r>
            <a:r>
              <a:rPr lang="pt-PT" sz="1600" dirty="0" smtClean="0"/>
              <a:t> are </a:t>
            </a:r>
            <a:r>
              <a:rPr lang="pt-PT" sz="1600" dirty="0" err="1" smtClean="0"/>
              <a:t>interested</a:t>
            </a:r>
            <a:r>
              <a:rPr lang="pt-PT" sz="1600" dirty="0" smtClean="0"/>
              <a:t> in </a:t>
            </a:r>
            <a:r>
              <a:rPr lang="pt-PT" sz="1600" dirty="0" err="1" smtClean="0"/>
              <a:t>maximizing</a:t>
            </a:r>
            <a:r>
              <a:rPr lang="pt-PT" sz="1600" dirty="0" smtClean="0"/>
              <a:t> </a:t>
            </a:r>
            <a:r>
              <a:rPr lang="pt-PT" sz="1600" dirty="0" err="1" smtClean="0"/>
              <a:t>the</a:t>
            </a:r>
            <a:r>
              <a:rPr lang="pt-PT" sz="1600" dirty="0" smtClean="0"/>
              <a:t> </a:t>
            </a:r>
            <a:r>
              <a:rPr lang="pt-PT" sz="1600" dirty="0" err="1" smtClean="0"/>
              <a:t>problem</a:t>
            </a:r>
            <a:r>
              <a:rPr lang="pt-PT" sz="1600" dirty="0" smtClean="0"/>
              <a:t>. </a:t>
            </a:r>
          </a:p>
          <a:p>
            <a:r>
              <a:rPr lang="pt-PT" sz="1600" dirty="0" err="1" smtClean="0"/>
              <a:t>Now</a:t>
            </a:r>
            <a:r>
              <a:rPr lang="pt-PT" sz="1600" dirty="0" smtClean="0"/>
              <a:t> </a:t>
            </a:r>
            <a:r>
              <a:rPr lang="pt-PT" sz="1600" dirty="0" err="1" smtClean="0"/>
              <a:t>looking</a:t>
            </a:r>
            <a:r>
              <a:rPr lang="pt-PT" sz="1600" dirty="0" smtClean="0"/>
              <a:t> </a:t>
            </a:r>
            <a:r>
              <a:rPr lang="pt-PT" sz="1600" dirty="0" err="1" smtClean="0"/>
              <a:t>at</a:t>
            </a:r>
            <a:r>
              <a:rPr lang="pt-PT" sz="1600" dirty="0" smtClean="0"/>
              <a:t> </a:t>
            </a:r>
            <a:r>
              <a:rPr lang="pt-PT" sz="1600" dirty="0" err="1" smtClean="0"/>
              <a:t>the</a:t>
            </a:r>
            <a:r>
              <a:rPr lang="pt-PT" sz="1600" dirty="0" smtClean="0"/>
              <a:t> </a:t>
            </a:r>
            <a:r>
              <a:rPr lang="pt-PT" sz="1600" dirty="0" err="1" smtClean="0"/>
              <a:t>objective</a:t>
            </a:r>
            <a:r>
              <a:rPr lang="pt-PT" sz="1600" dirty="0" smtClean="0"/>
              <a:t> </a:t>
            </a:r>
            <a:r>
              <a:rPr lang="pt-PT" sz="1600" dirty="0" err="1" smtClean="0"/>
              <a:t>function</a:t>
            </a:r>
            <a:r>
              <a:rPr lang="pt-PT" sz="1600" dirty="0" smtClean="0"/>
              <a:t> </a:t>
            </a:r>
            <a:r>
              <a:rPr lang="pt-PT" sz="1600" dirty="0" err="1" smtClean="0"/>
              <a:t>coefficients</a:t>
            </a:r>
            <a:r>
              <a:rPr lang="pt-PT" sz="1600" dirty="0" smtClean="0"/>
              <a:t> </a:t>
            </a:r>
            <a:r>
              <a:rPr lang="pt-PT" sz="1600" dirty="0" err="1" smtClean="0"/>
              <a:t>we</a:t>
            </a:r>
            <a:r>
              <a:rPr lang="pt-PT" sz="1600" dirty="0" smtClean="0"/>
              <a:t> </a:t>
            </a:r>
            <a:r>
              <a:rPr lang="pt-PT" sz="1600" dirty="0" err="1" smtClean="0"/>
              <a:t>see</a:t>
            </a:r>
            <a:r>
              <a:rPr lang="pt-PT" sz="1600" dirty="0" smtClean="0"/>
              <a:t> </a:t>
            </a:r>
            <a:r>
              <a:rPr lang="pt-PT" sz="1600" dirty="0" err="1" smtClean="0"/>
              <a:t>that</a:t>
            </a:r>
            <a:r>
              <a:rPr lang="pt-PT" sz="1600" dirty="0" smtClean="0"/>
              <a:t> Z </a:t>
            </a:r>
            <a:r>
              <a:rPr lang="pt-PT" sz="1600" dirty="0" err="1" smtClean="0"/>
              <a:t>increases</a:t>
            </a:r>
            <a:r>
              <a:rPr lang="pt-PT" sz="1600" dirty="0" smtClean="0"/>
              <a:t> </a:t>
            </a:r>
            <a:r>
              <a:rPr lang="pt-PT" sz="1600" dirty="0" err="1" smtClean="0"/>
              <a:t>faster</a:t>
            </a:r>
            <a:r>
              <a:rPr lang="pt-PT" sz="1600" dirty="0" smtClean="0"/>
              <a:t> </a:t>
            </a:r>
            <a:r>
              <a:rPr lang="pt-PT" sz="1600" dirty="0" err="1" smtClean="0"/>
              <a:t>by</a:t>
            </a:r>
            <a:r>
              <a:rPr lang="pt-PT" sz="1600" dirty="0" smtClean="0"/>
              <a:t> </a:t>
            </a:r>
            <a:r>
              <a:rPr lang="pt-PT" sz="1600" dirty="0" err="1" smtClean="0"/>
              <a:t>increasing</a:t>
            </a:r>
            <a:r>
              <a:rPr lang="pt-PT" sz="1600" dirty="0" smtClean="0"/>
              <a:t> X2, </a:t>
            </a:r>
            <a:r>
              <a:rPr lang="pt-PT" sz="1600" dirty="0" err="1" smtClean="0"/>
              <a:t>but</a:t>
            </a:r>
            <a:r>
              <a:rPr lang="pt-PT" sz="1600" dirty="0" smtClean="0"/>
              <a:t> </a:t>
            </a:r>
            <a:r>
              <a:rPr lang="pt-PT" sz="1600" dirty="0" err="1" smtClean="0"/>
              <a:t>we</a:t>
            </a:r>
            <a:r>
              <a:rPr lang="pt-PT" sz="1600" dirty="0" smtClean="0"/>
              <a:t> must </a:t>
            </a:r>
            <a:r>
              <a:rPr lang="pt-PT" sz="1600" dirty="0" err="1" smtClean="0"/>
              <a:t>obey</a:t>
            </a:r>
            <a:r>
              <a:rPr lang="pt-PT" sz="1600" dirty="0" smtClean="0"/>
              <a:t> to </a:t>
            </a:r>
            <a:r>
              <a:rPr lang="pt-PT" sz="1600" dirty="0" err="1" smtClean="0"/>
              <a:t>the</a:t>
            </a:r>
            <a:r>
              <a:rPr lang="pt-PT" sz="1600" dirty="0" smtClean="0"/>
              <a:t> </a:t>
            </a:r>
            <a:r>
              <a:rPr lang="pt-PT" sz="1600" dirty="0" err="1" smtClean="0"/>
              <a:t>constraints</a:t>
            </a:r>
            <a:r>
              <a:rPr lang="pt-PT" sz="1600" dirty="0" smtClean="0"/>
              <a:t> </a:t>
            </a:r>
            <a:r>
              <a:rPr lang="pt-PT" sz="1600" dirty="0" err="1" smtClean="0"/>
              <a:t>and</a:t>
            </a:r>
            <a:r>
              <a:rPr lang="pt-PT" sz="1600" dirty="0" smtClean="0"/>
              <a:t> </a:t>
            </a:r>
            <a:r>
              <a:rPr lang="pt-PT" sz="1600" dirty="0" err="1" smtClean="0"/>
              <a:t>avoid</a:t>
            </a:r>
            <a:r>
              <a:rPr lang="pt-PT" sz="1600" dirty="0" smtClean="0"/>
              <a:t> </a:t>
            </a:r>
            <a:r>
              <a:rPr lang="pt-PT" sz="1600" dirty="0" err="1" smtClean="0"/>
              <a:t>increasing</a:t>
            </a:r>
            <a:r>
              <a:rPr lang="pt-PT" sz="1600" dirty="0" smtClean="0"/>
              <a:t> X2 too </a:t>
            </a:r>
            <a:r>
              <a:rPr lang="pt-PT" sz="1600" dirty="0" err="1" smtClean="0"/>
              <a:t>much</a:t>
            </a:r>
            <a:endParaRPr lang="pt-PT" sz="1600" dirty="0"/>
          </a:p>
        </p:txBody>
      </p:sp>
      <p:pic>
        <p:nvPicPr>
          <p:cNvPr id="20" name="Picture 19"/>
          <p:cNvPicPr>
            <a:picLocks noChangeAspect="1"/>
          </p:cNvPicPr>
          <p:nvPr/>
        </p:nvPicPr>
        <p:blipFill>
          <a:blip r:embed="rId4"/>
          <a:stretch>
            <a:fillRect/>
          </a:stretch>
        </p:blipFill>
        <p:spPr>
          <a:xfrm>
            <a:off x="10213242" y="3932553"/>
            <a:ext cx="634298" cy="1030920"/>
          </a:xfrm>
          <a:prstGeom prst="rect">
            <a:avLst/>
          </a:prstGeom>
        </p:spPr>
      </p:pic>
      <p:sp>
        <p:nvSpPr>
          <p:cNvPr id="21" name="TextBox 20"/>
          <p:cNvSpPr txBox="1"/>
          <p:nvPr/>
        </p:nvSpPr>
        <p:spPr>
          <a:xfrm>
            <a:off x="10035152" y="3342704"/>
            <a:ext cx="1970350" cy="584775"/>
          </a:xfrm>
          <a:prstGeom prst="rect">
            <a:avLst/>
          </a:prstGeom>
          <a:noFill/>
        </p:spPr>
        <p:txBody>
          <a:bodyPr wrap="square" rtlCol="0">
            <a:spAutoFit/>
          </a:bodyPr>
          <a:lstStyle/>
          <a:p>
            <a:r>
              <a:rPr lang="en-US" sz="1600" dirty="0" smtClean="0"/>
              <a:t>Solution for the initial Tableaux</a:t>
            </a:r>
            <a:endParaRPr lang="pt-PT" sz="1600" dirty="0"/>
          </a:p>
        </p:txBody>
      </p:sp>
      <p:sp>
        <p:nvSpPr>
          <p:cNvPr id="22" name="5-Point Star 21"/>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24650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0" name="Picture 9"/>
          <p:cNvPicPr>
            <a:picLocks noChangeAspect="1"/>
          </p:cNvPicPr>
          <p:nvPr/>
        </p:nvPicPr>
        <p:blipFill>
          <a:blip r:embed="rId3"/>
          <a:stretch>
            <a:fillRect/>
          </a:stretch>
        </p:blipFill>
        <p:spPr>
          <a:xfrm>
            <a:off x="810950" y="3428999"/>
            <a:ext cx="10161849" cy="2277644"/>
          </a:xfrm>
          <a:prstGeom prst="rect">
            <a:avLst/>
          </a:prstGeom>
        </p:spPr>
      </p:pic>
      <p:sp>
        <p:nvSpPr>
          <p:cNvPr id="9" name="Rectangle 8"/>
          <p:cNvSpPr/>
          <p:nvPr/>
        </p:nvSpPr>
        <p:spPr>
          <a:xfrm>
            <a:off x="789227" y="5240008"/>
            <a:ext cx="9720109" cy="1446550"/>
          </a:xfrm>
          <a:prstGeom prst="rect">
            <a:avLst/>
          </a:prstGeom>
          <a:solidFill>
            <a:schemeClr val="bg1"/>
          </a:solidFill>
        </p:spPr>
        <p:txBody>
          <a:bodyPr wrap="square">
            <a:spAutoFit/>
          </a:bodyPr>
          <a:lstStyle/>
          <a:p>
            <a:r>
              <a:rPr lang="pt-PT" sz="1600" dirty="0" err="1" smtClean="0"/>
              <a:t>Starting</a:t>
            </a:r>
            <a:r>
              <a:rPr lang="pt-PT" sz="1600" dirty="0" smtClean="0"/>
              <a:t> </a:t>
            </a:r>
            <a:r>
              <a:rPr lang="pt-PT" sz="1600" dirty="0" err="1" smtClean="0"/>
              <a:t>from</a:t>
            </a:r>
            <a:r>
              <a:rPr lang="pt-PT" sz="1600" dirty="0" smtClean="0"/>
              <a:t> (0,0) </a:t>
            </a:r>
            <a:r>
              <a:rPr lang="pt-PT" sz="1600" dirty="0" err="1" smtClean="0"/>
              <a:t>and</a:t>
            </a:r>
            <a:r>
              <a:rPr lang="pt-PT" sz="1600" dirty="0" smtClean="0"/>
              <a:t> </a:t>
            </a:r>
            <a:r>
              <a:rPr lang="pt-PT" sz="1600" dirty="0" err="1" smtClean="0"/>
              <a:t>moving</a:t>
            </a:r>
            <a:r>
              <a:rPr lang="pt-PT" sz="1600" dirty="0" smtClean="0"/>
              <a:t> </a:t>
            </a:r>
            <a:r>
              <a:rPr lang="pt-PT" sz="1600" dirty="0" err="1" smtClean="0"/>
              <a:t>along</a:t>
            </a:r>
            <a:r>
              <a:rPr lang="pt-PT" sz="1600" dirty="0" smtClean="0"/>
              <a:t> X2, </a:t>
            </a:r>
            <a:r>
              <a:rPr lang="pt-PT" sz="1600" dirty="0" err="1" smtClean="0"/>
              <a:t>the</a:t>
            </a:r>
            <a:r>
              <a:rPr lang="pt-PT" sz="1600" dirty="0" smtClean="0"/>
              <a:t> </a:t>
            </a:r>
            <a:r>
              <a:rPr lang="pt-PT" sz="1600" dirty="0" err="1" smtClean="0"/>
              <a:t>first</a:t>
            </a:r>
            <a:r>
              <a:rPr lang="pt-PT" sz="1600" dirty="0" smtClean="0"/>
              <a:t> </a:t>
            </a:r>
            <a:r>
              <a:rPr lang="pt-PT" sz="1600" dirty="0" err="1" smtClean="0"/>
              <a:t>constraint</a:t>
            </a:r>
            <a:r>
              <a:rPr lang="pt-PT" sz="1600" dirty="0" smtClean="0"/>
              <a:t> </a:t>
            </a:r>
            <a:r>
              <a:rPr lang="pt-PT" sz="1600" dirty="0" err="1" smtClean="0"/>
              <a:t>we</a:t>
            </a:r>
            <a:r>
              <a:rPr lang="pt-PT" sz="1600" dirty="0" smtClean="0"/>
              <a:t> </a:t>
            </a:r>
            <a:r>
              <a:rPr lang="pt-PT" sz="1600" dirty="0" err="1" smtClean="0"/>
              <a:t>meet</a:t>
            </a:r>
            <a:r>
              <a:rPr lang="pt-PT" sz="1600" dirty="0" smtClean="0"/>
              <a:t> </a:t>
            </a:r>
            <a:r>
              <a:rPr lang="pt-PT" sz="1600" dirty="0" err="1" smtClean="0"/>
              <a:t>is</a:t>
            </a:r>
            <a:r>
              <a:rPr lang="pt-PT" sz="1600" dirty="0" smtClean="0"/>
              <a:t> </a:t>
            </a:r>
            <a:r>
              <a:rPr lang="pt-PT" sz="1600" dirty="0" err="1" smtClean="0"/>
              <a:t>Constraint</a:t>
            </a:r>
            <a:r>
              <a:rPr lang="pt-PT" sz="1600" dirty="0" smtClean="0"/>
              <a:t> 2  </a:t>
            </a:r>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&lt;=&gt;  x</a:t>
            </a:r>
            <a:r>
              <a:rPr lang="en-US" sz="1600" baseline="-25000" dirty="0" smtClean="0">
                <a:solidFill>
                  <a:schemeClr val="bg1">
                    <a:lumMod val="50000"/>
                  </a:schemeClr>
                </a:solidFill>
              </a:rPr>
              <a:t>2</a:t>
            </a:r>
            <a:r>
              <a:rPr lang="en-US" sz="1600" dirty="0" smtClean="0">
                <a:solidFill>
                  <a:schemeClr val="bg1">
                    <a:lumMod val="50000"/>
                  </a:schemeClr>
                </a:solidFill>
              </a:rPr>
              <a:t> =6 (grey line in the graph) and represents slack variable S2</a:t>
            </a:r>
          </a:p>
          <a:p>
            <a:endParaRPr lang="pt-PT" sz="8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dividing</a:t>
            </a:r>
            <a:r>
              <a:rPr lang="pt-PT" sz="1600" dirty="0" smtClean="0"/>
              <a:t> </a:t>
            </a:r>
            <a:r>
              <a:rPr lang="pt-PT" sz="1600" dirty="0" err="1" smtClean="0"/>
              <a:t>the</a:t>
            </a:r>
            <a:r>
              <a:rPr lang="pt-PT" sz="1600" dirty="0" smtClean="0"/>
              <a:t> RHS in </a:t>
            </a:r>
            <a:r>
              <a:rPr lang="pt-PT" sz="1600" dirty="0" err="1" smtClean="0"/>
              <a:t>each</a:t>
            </a:r>
            <a:r>
              <a:rPr lang="pt-PT" sz="1600" dirty="0" smtClean="0"/>
              <a:t> </a:t>
            </a:r>
            <a:r>
              <a:rPr lang="pt-PT" sz="1600" dirty="0" err="1" smtClean="0"/>
              <a:t>row</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corresponding</a:t>
            </a:r>
            <a:r>
              <a:rPr lang="pt-PT" sz="1600" dirty="0" smtClean="0"/>
              <a:t> X2 </a:t>
            </a:r>
            <a:r>
              <a:rPr lang="pt-PT" sz="1600" dirty="0" err="1" smtClean="0"/>
              <a:t>coeff</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 name="Rectangle 1"/>
          <p:cNvSpPr/>
          <p:nvPr/>
        </p:nvSpPr>
        <p:spPr>
          <a:xfrm>
            <a:off x="6212910"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4070976" y="4506314"/>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69027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sp>
        <p:nvSpPr>
          <p:cNvPr id="2" name="Oval 1"/>
          <p:cNvSpPr/>
          <p:nvPr/>
        </p:nvSpPr>
        <p:spPr>
          <a:xfrm>
            <a:off x="6425852" y="4446740"/>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a:t>
            </a:r>
            <a:r>
              <a:rPr lang="en-US" sz="1600" dirty="0" smtClean="0"/>
              <a:t>remaining coefficients </a:t>
            </a:r>
            <a:r>
              <a:rPr lang="en-US" sz="1600" dirty="0" smtClean="0"/>
              <a:t>in X2 column to Zero </a:t>
            </a:r>
            <a:endParaRPr lang="pt-PT" sz="1600" dirty="0"/>
          </a:p>
        </p:txBody>
      </p:sp>
    </p:spTree>
    <p:extLst>
      <p:ext uri="{BB962C8B-B14F-4D97-AF65-F5344CB8AC3E}">
        <p14:creationId xmlns:p14="http://schemas.microsoft.com/office/powerpoint/2010/main" val="3534148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pic>
        <p:nvPicPr>
          <p:cNvPr id="2" name="Picture 1"/>
          <p:cNvPicPr>
            <a:picLocks noChangeAspect="1"/>
          </p:cNvPicPr>
          <p:nvPr/>
        </p:nvPicPr>
        <p:blipFill>
          <a:blip r:embed="rId4"/>
          <a:stretch>
            <a:fillRect/>
          </a:stretch>
        </p:blipFill>
        <p:spPr>
          <a:xfrm>
            <a:off x="3349437" y="3428999"/>
            <a:ext cx="6708963" cy="3090373"/>
          </a:xfrm>
          <a:prstGeom prst="rect">
            <a:avLst/>
          </a:prstGeom>
        </p:spPr>
      </p:pic>
    </p:spTree>
    <p:extLst>
      <p:ext uri="{BB962C8B-B14F-4D97-AF65-F5344CB8AC3E}">
        <p14:creationId xmlns:p14="http://schemas.microsoft.com/office/powerpoint/2010/main" val="1268624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8242232" y="236853"/>
            <a:ext cx="3605307" cy="2677656"/>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conrerpoint</a:t>
            </a:r>
            <a:r>
              <a:rPr lang="pt-PT" sz="1600" dirty="0" smtClean="0"/>
              <a:t> </a:t>
            </a:r>
            <a:r>
              <a:rPr lang="pt-PT" sz="1600" dirty="0" smtClean="0"/>
              <a:t>(2, 6). </a:t>
            </a:r>
            <a:endParaRPr lang="pt-PT" sz="1600" dirty="0" smtClean="0"/>
          </a:p>
          <a:p>
            <a:endParaRPr lang="pt-PT" sz="1600" dirty="0" smtClean="0"/>
          </a:p>
          <a:p>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analisys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sp>
        <p:nvSpPr>
          <p:cNvPr id="14" name="TextBox 13"/>
          <p:cNvSpPr txBox="1"/>
          <p:nvPr/>
        </p:nvSpPr>
        <p:spPr>
          <a:xfrm>
            <a:off x="10035152" y="3342704"/>
            <a:ext cx="1970350" cy="584775"/>
          </a:xfrm>
          <a:prstGeom prst="rect">
            <a:avLst/>
          </a:prstGeom>
          <a:noFill/>
        </p:spPr>
        <p:txBody>
          <a:bodyPr wrap="square" rtlCol="0">
            <a:spAutoFit/>
          </a:bodyPr>
          <a:lstStyle/>
          <a:p>
            <a:r>
              <a:rPr lang="en-US" sz="1600" dirty="0" smtClean="0"/>
              <a:t>Solution for the first Iteration Tableaux</a:t>
            </a:r>
            <a:endParaRPr lang="pt-PT" sz="1600" dirty="0"/>
          </a:p>
        </p:txBody>
      </p:sp>
      <p:sp>
        <p:nvSpPr>
          <p:cNvPr id="16" name="5-Point Star 15"/>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11115107"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a:blip r:embed="rId4"/>
          <a:stretch>
            <a:fillRect/>
          </a:stretch>
        </p:blipFill>
        <p:spPr>
          <a:xfrm>
            <a:off x="10170485" y="3950585"/>
            <a:ext cx="608890" cy="999141"/>
          </a:xfrm>
          <a:prstGeom prst="rect">
            <a:avLst/>
          </a:prstGeom>
        </p:spPr>
      </p:pic>
    </p:spTree>
    <p:extLst>
      <p:ext uri="{BB962C8B-B14F-4D97-AF65-F5344CB8AC3E}">
        <p14:creationId xmlns:p14="http://schemas.microsoft.com/office/powerpoint/2010/main" val="3700657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5373668"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Rectangle 27"/>
          <p:cNvSpPr/>
          <p:nvPr/>
        </p:nvSpPr>
        <p:spPr>
          <a:xfrm>
            <a:off x="789227" y="5240008"/>
            <a:ext cx="9720109" cy="1569660"/>
          </a:xfrm>
          <a:prstGeom prst="rect">
            <a:avLst/>
          </a:prstGeom>
          <a:solidFill>
            <a:schemeClr val="bg1"/>
          </a:solidFill>
        </p:spPr>
        <p:txBody>
          <a:bodyPr wrap="square">
            <a:spAutoFit/>
          </a:bodyPr>
          <a:lstStyle/>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the</a:t>
            </a:r>
            <a:r>
              <a:rPr lang="pt-PT" sz="1600" dirty="0" smtClean="0"/>
              <a:t> </a:t>
            </a:r>
            <a:r>
              <a:rPr lang="pt-PT" sz="1600" dirty="0" err="1" smtClean="0"/>
              <a:t>most</a:t>
            </a:r>
            <a:r>
              <a:rPr lang="pt-PT" sz="1600" dirty="0" smtClean="0"/>
              <a:t> negative </a:t>
            </a:r>
            <a:r>
              <a:rPr lang="pt-PT" sz="1600" dirty="0" err="1" smtClean="0"/>
              <a:t>value</a:t>
            </a:r>
            <a:r>
              <a:rPr lang="pt-PT" sz="1600" dirty="0" smtClean="0"/>
              <a:t> in R0 </a:t>
            </a:r>
            <a:r>
              <a:rPr lang="pt-PT" sz="1600" dirty="0" err="1" smtClean="0"/>
              <a:t>is</a:t>
            </a:r>
            <a:r>
              <a:rPr lang="pt-PT" sz="1600" dirty="0" smtClean="0"/>
              <a:t> </a:t>
            </a:r>
            <a:r>
              <a:rPr lang="pt-PT" sz="1600" dirty="0" err="1" smtClean="0"/>
              <a:t>the</a:t>
            </a:r>
            <a:r>
              <a:rPr lang="pt-PT" sz="1600" dirty="0" smtClean="0"/>
              <a:t> </a:t>
            </a:r>
            <a:r>
              <a:rPr lang="pt-PT" sz="1600" dirty="0" err="1" smtClean="0"/>
              <a:t>coeff</a:t>
            </a:r>
            <a:r>
              <a:rPr lang="pt-PT" sz="1600" dirty="0" smtClean="0"/>
              <a:t>. </a:t>
            </a:r>
            <a:r>
              <a:rPr lang="pt-PT" sz="1600" dirty="0" err="1" smtClean="0"/>
              <a:t>of</a:t>
            </a:r>
            <a:r>
              <a:rPr lang="pt-PT" sz="1600" dirty="0" smtClean="0"/>
              <a:t> X1, </a:t>
            </a:r>
            <a:r>
              <a:rPr lang="pt-PT" sz="1600" dirty="0" err="1" smtClean="0"/>
              <a:t>which</a:t>
            </a:r>
            <a:r>
              <a:rPr lang="pt-PT" sz="1600" dirty="0" smtClean="0"/>
              <a:t> </a:t>
            </a:r>
            <a:r>
              <a:rPr lang="pt-PT" sz="1600" dirty="0" err="1" smtClean="0"/>
              <a:t>indicates</a:t>
            </a:r>
            <a:r>
              <a:rPr lang="pt-PT" sz="1600" dirty="0" smtClean="0"/>
              <a:t> </a:t>
            </a:r>
            <a:r>
              <a:rPr lang="pt-PT" sz="1600" dirty="0" err="1" smtClean="0"/>
              <a:t>optimality</a:t>
            </a:r>
            <a:r>
              <a:rPr lang="pt-PT" sz="1600" dirty="0" smtClean="0"/>
              <a:t> </a:t>
            </a:r>
            <a:r>
              <a:rPr lang="pt-PT" sz="1600" dirty="0" err="1" smtClean="0"/>
              <a:t>hasn’t</a:t>
            </a:r>
            <a:r>
              <a:rPr lang="pt-PT" sz="1600" dirty="0" smtClean="0"/>
              <a:t> </a:t>
            </a:r>
            <a:r>
              <a:rPr lang="pt-PT" sz="1600" dirty="0" err="1" smtClean="0"/>
              <a:t>been</a:t>
            </a:r>
            <a:r>
              <a:rPr lang="pt-PT" sz="1600" dirty="0" smtClean="0"/>
              <a:t> </a:t>
            </a:r>
            <a:r>
              <a:rPr lang="pt-PT" sz="1600" dirty="0" err="1" smtClean="0"/>
              <a:t>reached</a:t>
            </a:r>
            <a:r>
              <a:rPr lang="pt-PT" sz="1600" dirty="0" smtClean="0"/>
              <a:t> </a:t>
            </a:r>
            <a:r>
              <a:rPr lang="pt-PT" sz="1600" dirty="0" err="1" smtClean="0"/>
              <a:t>and</a:t>
            </a:r>
            <a:r>
              <a:rPr lang="pt-PT" sz="1600" dirty="0" smtClean="0"/>
              <a:t> </a:t>
            </a:r>
            <a:r>
              <a:rPr lang="pt-PT" sz="1600" dirty="0" err="1" smtClean="0"/>
              <a:t>that</a:t>
            </a:r>
            <a:r>
              <a:rPr lang="pt-PT" sz="1600" dirty="0" smtClean="0"/>
              <a:t> X1 </a:t>
            </a:r>
            <a:r>
              <a:rPr lang="pt-PT" sz="1600" dirty="0" err="1" smtClean="0"/>
              <a:t>is</a:t>
            </a:r>
            <a:r>
              <a:rPr lang="pt-PT" sz="1600" dirty="0" smtClean="0"/>
              <a:t> </a:t>
            </a:r>
            <a:r>
              <a:rPr lang="pt-PT" sz="1600" dirty="0" err="1" smtClean="0"/>
              <a:t>the</a:t>
            </a:r>
            <a:r>
              <a:rPr lang="pt-PT" sz="1600" dirty="0" smtClean="0"/>
              <a:t> </a:t>
            </a:r>
            <a:r>
              <a:rPr lang="pt-PT" sz="1600" dirty="0" err="1" smtClean="0"/>
              <a:t>next</a:t>
            </a:r>
            <a:r>
              <a:rPr lang="pt-PT" sz="1600" dirty="0" smtClean="0"/>
              <a:t> </a:t>
            </a:r>
            <a:r>
              <a:rPr lang="pt-PT" sz="1600" dirty="0" err="1" smtClean="0"/>
              <a:t>variable</a:t>
            </a:r>
            <a:r>
              <a:rPr lang="pt-PT" sz="1600" dirty="0" smtClean="0"/>
              <a:t> </a:t>
            </a:r>
            <a:r>
              <a:rPr lang="pt-PT" sz="1600" dirty="0" err="1" smtClean="0"/>
              <a:t>entering</a:t>
            </a:r>
            <a:r>
              <a:rPr lang="pt-PT" sz="1600" dirty="0" smtClean="0"/>
              <a:t> </a:t>
            </a:r>
            <a:r>
              <a:rPr lang="pt-PT" sz="1600" dirty="0" err="1" smtClean="0"/>
              <a:t>the</a:t>
            </a:r>
            <a:r>
              <a:rPr lang="pt-PT" sz="1600" dirty="0" smtClean="0"/>
              <a:t> </a:t>
            </a:r>
            <a:r>
              <a:rPr lang="pt-PT" sz="1600" dirty="0" err="1" smtClean="0"/>
              <a:t>basis</a:t>
            </a:r>
            <a:r>
              <a:rPr lang="pt-PT" sz="1600" dirty="0" smtClean="0"/>
              <a:t>. </a:t>
            </a:r>
            <a:r>
              <a:rPr lang="pt-PT" sz="1600" dirty="0" err="1" smtClean="0"/>
              <a:t>But</a:t>
            </a:r>
            <a:r>
              <a:rPr lang="pt-PT" sz="1600" dirty="0" smtClean="0"/>
              <a:t> </a:t>
            </a:r>
            <a:r>
              <a:rPr lang="pt-PT" sz="1600" dirty="0" err="1" smtClean="0"/>
              <a:t>the</a:t>
            </a:r>
            <a:r>
              <a:rPr lang="pt-PT" sz="1600" dirty="0" smtClean="0"/>
              <a:t> </a:t>
            </a:r>
            <a:r>
              <a:rPr lang="pt-PT" sz="1600" dirty="0" err="1" smtClean="0"/>
              <a:t>graph</a:t>
            </a:r>
            <a:r>
              <a:rPr lang="pt-PT" sz="1600" dirty="0" smtClean="0"/>
              <a:t> shows </a:t>
            </a:r>
            <a:r>
              <a:rPr lang="pt-PT" sz="1600" dirty="0" err="1" smtClean="0"/>
              <a:t>we</a:t>
            </a:r>
            <a:r>
              <a:rPr lang="pt-PT" sz="1600" dirty="0" smtClean="0"/>
              <a:t> can </a:t>
            </a:r>
            <a:r>
              <a:rPr lang="pt-PT" sz="1600" dirty="0" err="1" smtClean="0"/>
              <a:t>only</a:t>
            </a:r>
            <a:r>
              <a:rPr lang="pt-PT" sz="1600" dirty="0" smtClean="0"/>
              <a:t> move </a:t>
            </a:r>
            <a:r>
              <a:rPr lang="pt-PT" sz="1600" dirty="0" err="1" smtClean="0"/>
              <a:t>along</a:t>
            </a:r>
            <a:r>
              <a:rPr lang="pt-PT" sz="1600" dirty="0" smtClean="0"/>
              <a:t> X1 </a:t>
            </a:r>
            <a:r>
              <a:rPr lang="pt-PT" sz="1600" dirty="0" err="1" smtClean="0"/>
              <a:t>until</a:t>
            </a:r>
            <a:r>
              <a:rPr lang="pt-PT" sz="1600" dirty="0" smtClean="0"/>
              <a:t> </a:t>
            </a:r>
            <a:r>
              <a:rPr lang="pt-PT" sz="1600" dirty="0" err="1" smtClean="0"/>
              <a:t>we</a:t>
            </a:r>
            <a:r>
              <a:rPr lang="pt-PT" sz="1600" dirty="0" smtClean="0"/>
              <a:t> </a:t>
            </a:r>
            <a:r>
              <a:rPr lang="pt-PT" sz="1600" dirty="0" err="1" smtClean="0"/>
              <a:t>reach</a:t>
            </a:r>
            <a:r>
              <a:rPr lang="pt-PT" sz="1600" dirty="0" smtClean="0"/>
              <a:t> </a:t>
            </a:r>
            <a:r>
              <a:rPr lang="pt-PT" sz="1600" dirty="0" err="1" smtClean="0"/>
              <a:t>constraint</a:t>
            </a:r>
            <a:r>
              <a:rPr lang="pt-PT" sz="1600" dirty="0" smtClean="0"/>
              <a:t> 3x1 + 2x2 ≤ 18 (</a:t>
            </a:r>
            <a:r>
              <a:rPr lang="pt-PT" sz="1600" dirty="0" err="1" smtClean="0"/>
              <a:t>the</a:t>
            </a:r>
            <a:r>
              <a:rPr lang="pt-PT" sz="1600" dirty="0" smtClean="0"/>
              <a:t> </a:t>
            </a:r>
            <a:r>
              <a:rPr lang="pt-PT" sz="1600" dirty="0" err="1" smtClean="0"/>
              <a:t>blue</a:t>
            </a:r>
            <a:r>
              <a:rPr lang="pt-PT" sz="1600" dirty="0" smtClean="0"/>
              <a:t> </a:t>
            </a:r>
            <a:r>
              <a:rPr lang="pt-PT" sz="1600" dirty="0" err="1" smtClean="0"/>
              <a:t>line</a:t>
            </a:r>
            <a:r>
              <a:rPr lang="pt-PT" sz="1600" dirty="0" smtClean="0"/>
              <a:t> </a:t>
            </a:r>
            <a:r>
              <a:rPr lang="en-US" sz="1600" dirty="0" smtClean="0"/>
              <a:t>in the graph) that represents slack variable S3.</a:t>
            </a:r>
          </a:p>
          <a:p>
            <a:endParaRPr lang="pt-PT" sz="16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3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S3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9" name="Rectangle 28"/>
          <p:cNvSpPr/>
          <p:nvPr/>
        </p:nvSpPr>
        <p:spPr>
          <a:xfrm>
            <a:off x="8332351" y="1043457"/>
            <a:ext cx="3605307" cy="2185214"/>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a:t>
            </a:r>
            <a:r>
              <a:rPr lang="pt-PT" sz="1600" dirty="0" smtClean="0"/>
              <a:t> </a:t>
            </a:r>
            <a:r>
              <a:rPr lang="pt-PT" sz="1600" dirty="0" err="1" smtClean="0"/>
              <a:t>point</a:t>
            </a:r>
            <a:r>
              <a:rPr lang="pt-PT" sz="1600" dirty="0" smtClean="0"/>
              <a:t> (2, 6). </a:t>
            </a:r>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analisys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pic>
        <p:nvPicPr>
          <p:cNvPr id="30" name="Picture 29"/>
          <p:cNvPicPr>
            <a:picLocks noChangeAspect="1"/>
          </p:cNvPicPr>
          <p:nvPr/>
        </p:nvPicPr>
        <p:blipFill rotWithShape="1">
          <a:blip r:embed="rId4"/>
          <a:srcRect l="87376"/>
          <a:stretch/>
        </p:blipFill>
        <p:spPr>
          <a:xfrm>
            <a:off x="10025093" y="3355989"/>
            <a:ext cx="998000" cy="1601840"/>
          </a:xfrm>
          <a:prstGeom prst="rect">
            <a:avLst/>
          </a:prstGeom>
        </p:spPr>
      </p:pic>
      <p:sp>
        <p:nvSpPr>
          <p:cNvPr id="31" name="Rectangle 30"/>
          <p:cNvSpPr/>
          <p:nvPr/>
        </p:nvSpPr>
        <p:spPr>
          <a:xfrm>
            <a:off x="4070975" y="4746549"/>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80156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Implementation Summary</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54979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8" name="Rectangle 17"/>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a:t>
            </a:r>
            <a:r>
              <a:rPr lang="en-US" sz="1600" dirty="0" smtClean="0"/>
              <a:t>remaining coefficients </a:t>
            </a:r>
            <a:r>
              <a:rPr lang="en-US" sz="1600" dirty="0" smtClean="0"/>
              <a:t>in X1 column to Zero </a:t>
            </a:r>
            <a:endParaRPr lang="pt-PT" sz="1600" dirty="0"/>
          </a:p>
        </p:txBody>
      </p:sp>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TextBox 21"/>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760218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4130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448865" y="3431144"/>
            <a:ext cx="6885107" cy="3108334"/>
          </a:xfrm>
          <a:prstGeom prst="rect">
            <a:avLst/>
          </a:prstGeom>
        </p:spPr>
      </p:pic>
      <p:pic>
        <p:nvPicPr>
          <p:cNvPr id="12" name="Picture 11"/>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13" name="Picture 12"/>
          <p:cNvPicPr>
            <a:picLocks noChangeAspect="1"/>
          </p:cNvPicPr>
          <p:nvPr/>
        </p:nvPicPr>
        <p:blipFill rotWithShape="1">
          <a:blip r:embed="rId4"/>
          <a:srcRect t="32072"/>
          <a:stretch/>
        </p:blipFill>
        <p:spPr>
          <a:xfrm>
            <a:off x="8248980" y="977664"/>
            <a:ext cx="3766781" cy="591658"/>
          </a:xfrm>
          <a:prstGeom prst="rect">
            <a:avLst/>
          </a:prstGeom>
        </p:spPr>
      </p:pic>
      <p:pic>
        <p:nvPicPr>
          <p:cNvPr id="14"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5-Point Star 16"/>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TextBox 18"/>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1776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3946" y="3431143"/>
            <a:ext cx="6883437" cy="1604319"/>
          </a:xfrm>
          <a:prstGeom prst="rect">
            <a:avLst/>
          </a:prstGeom>
        </p:spPr>
      </p:pic>
      <p:sp>
        <p:nvSpPr>
          <p:cNvPr id="9" name="TextBox 8"/>
          <p:cNvSpPr txBox="1"/>
          <p:nvPr/>
        </p:nvSpPr>
        <p:spPr>
          <a:xfrm>
            <a:off x="810951" y="3033216"/>
            <a:ext cx="2743200" cy="369332"/>
          </a:xfrm>
          <a:prstGeom prst="rect">
            <a:avLst/>
          </a:prstGeom>
          <a:noFill/>
        </p:spPr>
        <p:txBody>
          <a:bodyPr wrap="square" rtlCol="0">
            <a:spAutoFit/>
          </a:bodyPr>
          <a:lstStyle/>
          <a:p>
            <a:r>
              <a:rPr lang="en-US" dirty="0" smtClean="0"/>
              <a:t>Optimal Tableaux</a:t>
            </a:r>
            <a:endParaRPr lang="pt-PT" dirty="0"/>
          </a:p>
        </p:txBody>
      </p:sp>
      <p:pic>
        <p:nvPicPr>
          <p:cNvPr id="11" name="Content Placeholder 5"/>
          <p:cNvPicPr>
            <a:picLocks noChangeAspect="1"/>
          </p:cNvPicPr>
          <p:nvPr/>
        </p:nvPicPr>
        <p:blipFill>
          <a:blip r:embed="rId3"/>
          <a:stretch>
            <a:fillRect/>
          </a:stretch>
        </p:blipFill>
        <p:spPr>
          <a:xfrm>
            <a:off x="3975915" y="117013"/>
            <a:ext cx="4145373" cy="2917337"/>
          </a:xfrm>
          <a:prstGeom prst="rect">
            <a:avLst/>
          </a:prstGeom>
        </p:spPr>
      </p:pic>
      <p:sp>
        <p:nvSpPr>
          <p:cNvPr id="12"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p:txBody>
      </p:sp>
      <p:sp>
        <p:nvSpPr>
          <p:cNvPr id="13" name="5-Point Star 12"/>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5-Point Star 13"/>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5-Point Star 14"/>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4"/>
          <a:srcRect l="24995" r="9285" b="32931"/>
          <a:stretch/>
        </p:blipFill>
        <p:spPr>
          <a:xfrm>
            <a:off x="8248980" y="117013"/>
            <a:ext cx="3766781" cy="861595"/>
          </a:xfrm>
          <a:prstGeom prst="rect">
            <a:avLst/>
          </a:prstGeom>
        </p:spPr>
      </p:pic>
      <p:pic>
        <p:nvPicPr>
          <p:cNvPr id="17" name="Picture 16"/>
          <p:cNvPicPr>
            <a:picLocks noChangeAspect="1"/>
          </p:cNvPicPr>
          <p:nvPr/>
        </p:nvPicPr>
        <p:blipFill rotWithShape="1">
          <a:blip r:embed="rId5"/>
          <a:srcRect t="32072"/>
          <a:stretch/>
        </p:blipFill>
        <p:spPr>
          <a:xfrm>
            <a:off x="8248980" y="977664"/>
            <a:ext cx="3766781" cy="591658"/>
          </a:xfrm>
          <a:prstGeom prst="rect">
            <a:avLst/>
          </a:prstGeom>
        </p:spPr>
      </p:pic>
      <p:pic>
        <p:nvPicPr>
          <p:cNvPr id="19" name="Picture 18"/>
          <p:cNvPicPr>
            <a:picLocks noChangeAspect="1"/>
          </p:cNvPicPr>
          <p:nvPr/>
        </p:nvPicPr>
        <p:blipFill>
          <a:blip r:embed="rId6"/>
          <a:stretch>
            <a:fillRect/>
          </a:stretch>
        </p:blipFill>
        <p:spPr>
          <a:xfrm>
            <a:off x="8018389" y="4036321"/>
            <a:ext cx="608890" cy="999141"/>
          </a:xfrm>
          <a:prstGeom prst="rect">
            <a:avLst/>
          </a:prstGeom>
        </p:spPr>
      </p:pic>
      <p:sp>
        <p:nvSpPr>
          <p:cNvPr id="20" name="TextBox 19"/>
          <p:cNvSpPr txBox="1"/>
          <p:nvPr/>
        </p:nvSpPr>
        <p:spPr>
          <a:xfrm>
            <a:off x="7778331" y="3342704"/>
            <a:ext cx="1970350" cy="584775"/>
          </a:xfrm>
          <a:prstGeom prst="rect">
            <a:avLst/>
          </a:prstGeom>
          <a:noFill/>
        </p:spPr>
        <p:txBody>
          <a:bodyPr wrap="square" rtlCol="0">
            <a:spAutoFit/>
          </a:bodyPr>
          <a:lstStyle/>
          <a:p>
            <a:r>
              <a:rPr lang="en-US" sz="1600" dirty="0" smtClean="0"/>
              <a:t>Solution for the optimal Tableaux</a:t>
            </a:r>
            <a:endParaRPr lang="pt-PT" sz="1600" dirty="0"/>
          </a:p>
        </p:txBody>
      </p:sp>
      <p:sp>
        <p:nvSpPr>
          <p:cNvPr id="21" name="5-Point Star 20"/>
          <p:cNvSpPr>
            <a:spLocks noChangeAspect="1"/>
          </p:cNvSpPr>
          <p:nvPr/>
        </p:nvSpPr>
        <p:spPr>
          <a:xfrm flipV="1">
            <a:off x="8758086"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5-Point Star 21"/>
          <p:cNvSpPr>
            <a:spLocks noChangeAspect="1"/>
          </p:cNvSpPr>
          <p:nvPr/>
        </p:nvSpPr>
        <p:spPr>
          <a:xfrm flipV="1">
            <a:off x="8858286"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5-Point Star 22"/>
          <p:cNvSpPr>
            <a:spLocks noChangeAspect="1"/>
          </p:cNvSpPr>
          <p:nvPr/>
        </p:nvSpPr>
        <p:spPr>
          <a:xfrm flipV="1">
            <a:off x="8738798"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5-Point Star 23"/>
          <p:cNvSpPr>
            <a:spLocks noChangeAspect="1"/>
          </p:cNvSpPr>
          <p:nvPr/>
        </p:nvSpPr>
        <p:spPr>
          <a:xfrm flipV="1">
            <a:off x="5333234" y="1029632"/>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5-Point Star 24"/>
          <p:cNvSpPr>
            <a:spLocks noChangeAspect="1"/>
          </p:cNvSpPr>
          <p:nvPr/>
        </p:nvSpPr>
        <p:spPr>
          <a:xfrm flipV="1">
            <a:off x="5433434"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5-Point Star 25"/>
          <p:cNvSpPr>
            <a:spLocks noChangeAspect="1"/>
          </p:cNvSpPr>
          <p:nvPr/>
        </p:nvSpPr>
        <p:spPr>
          <a:xfrm flipV="1">
            <a:off x="5313946"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Rectangle 26"/>
          <p:cNvSpPr/>
          <p:nvPr/>
        </p:nvSpPr>
        <p:spPr>
          <a:xfrm>
            <a:off x="903946" y="5011341"/>
            <a:ext cx="7002924" cy="1846659"/>
          </a:xfrm>
          <a:prstGeom prst="rect">
            <a:avLst/>
          </a:prstGeom>
        </p:spPr>
        <p:txBody>
          <a:bodyPr wrap="square">
            <a:spAutoFit/>
          </a:bodyPr>
          <a:lstStyle/>
          <a:p>
            <a:r>
              <a:rPr lang="en-US" sz="1600" dirty="0" smtClean="0"/>
              <a:t>The shadow price for a resource measures the rate at which Z could be increased by (slightly) increasing the amount of resource:</a:t>
            </a:r>
          </a:p>
          <a:p>
            <a:pPr lvl="8"/>
            <a:r>
              <a:rPr lang="en-US" sz="1400" dirty="0" smtClean="0"/>
              <a:t>Shadow price for Resource 1 = 0</a:t>
            </a:r>
          </a:p>
          <a:p>
            <a:pPr lvl="8"/>
            <a:r>
              <a:rPr lang="en-US" sz="1400" dirty="0" smtClean="0"/>
              <a:t>Shadow price for Resource 2 = 3/2 = 1+1/2</a:t>
            </a:r>
          </a:p>
          <a:p>
            <a:pPr lvl="8"/>
            <a:r>
              <a:rPr lang="en-US" sz="1400" dirty="0" smtClean="0"/>
              <a:t>Shadow price for Resource 3 = 1</a:t>
            </a:r>
          </a:p>
          <a:p>
            <a:pPr lvl="1"/>
            <a:endParaRPr lang="en-US" sz="800" dirty="0" smtClean="0"/>
          </a:p>
          <a:p>
            <a:r>
              <a:rPr lang="en-US" sz="1600" dirty="0" smtClean="0"/>
              <a:t>By increasing the RHS of constraint 2 in 1 unit (from 12 to 13) the optimal solution </a:t>
            </a:r>
            <a:r>
              <a:rPr lang="en-US" sz="1600" b="1" dirty="0" smtClean="0"/>
              <a:t>(Z) increases </a:t>
            </a:r>
            <a:r>
              <a:rPr lang="en-US" sz="1600" dirty="0" smtClean="0"/>
              <a:t>from </a:t>
            </a:r>
            <a:r>
              <a:rPr lang="en-US" sz="1600" b="1" dirty="0" smtClean="0"/>
              <a:t>36</a:t>
            </a:r>
            <a:r>
              <a:rPr lang="en-US" sz="1600" dirty="0" smtClean="0"/>
              <a:t> to 36+3/2 =</a:t>
            </a:r>
            <a:r>
              <a:rPr lang="en-US" sz="1600" b="1" dirty="0" smtClean="0"/>
              <a:t> 37.5 </a:t>
            </a:r>
            <a:r>
              <a:rPr lang="en-US" sz="1600" dirty="0" smtClean="0"/>
              <a:t>(K€)</a:t>
            </a:r>
            <a:endParaRPr lang="en-US" sz="1600" dirty="0"/>
          </a:p>
        </p:txBody>
      </p:sp>
      <p:sp>
        <p:nvSpPr>
          <p:cNvPr id="28" name="TextBox 27"/>
          <p:cNvSpPr txBox="1"/>
          <p:nvPr/>
        </p:nvSpPr>
        <p:spPr>
          <a:xfrm>
            <a:off x="8215517" y="1592291"/>
            <a:ext cx="3800244" cy="1815882"/>
          </a:xfrm>
          <a:prstGeom prst="rect">
            <a:avLst/>
          </a:prstGeom>
          <a:noFill/>
        </p:spPr>
        <p:txBody>
          <a:bodyPr wrap="square" rtlCol="0">
            <a:spAutoFit/>
          </a:bodyPr>
          <a:lstStyle/>
          <a:p>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a:t>
            </a:r>
            <a:r>
              <a:rPr lang="en-US" sz="1600" dirty="0" smtClean="0"/>
              <a:t>and</a:t>
            </a:r>
            <a:r>
              <a:rPr lang="en-US" sz="1600" dirty="0" smtClean="0">
                <a:solidFill>
                  <a:schemeClr val="bg1">
                    <a:lumMod val="50000"/>
                  </a:schemeClr>
                </a:solidFill>
              </a:rPr>
              <a:t> </a:t>
            </a:r>
            <a:r>
              <a:rPr lang="en-US" sz="1600" dirty="0" smtClean="0">
                <a:solidFill>
                  <a:srgbClr val="0070C0"/>
                </a:solidFill>
              </a:rPr>
              <a:t>3x</a:t>
            </a:r>
            <a:r>
              <a:rPr lang="en-US" sz="1600" baseline="-25000" dirty="0" smtClean="0">
                <a:solidFill>
                  <a:srgbClr val="0070C0"/>
                </a:solidFill>
              </a:rPr>
              <a:t>1</a:t>
            </a:r>
            <a:r>
              <a:rPr lang="en-US" sz="1600" dirty="0" smtClean="0">
                <a:solidFill>
                  <a:srgbClr val="0070C0"/>
                </a:solidFill>
              </a:rPr>
              <a:t> + 2x</a:t>
            </a:r>
            <a:r>
              <a:rPr lang="en-US" sz="1600" baseline="-25000" dirty="0" smtClean="0">
                <a:solidFill>
                  <a:srgbClr val="0070C0"/>
                </a:solidFill>
              </a:rPr>
              <a:t>2 </a:t>
            </a:r>
            <a:r>
              <a:rPr lang="en-US" sz="1600" dirty="0" smtClean="0">
                <a:solidFill>
                  <a:schemeClr val="accent1"/>
                </a:solidFill>
              </a:rPr>
              <a:t>≤</a:t>
            </a:r>
            <a:r>
              <a:rPr lang="en-US" sz="1600" dirty="0" smtClean="0">
                <a:solidFill>
                  <a:srgbClr val="0070C0"/>
                </a:solidFill>
              </a:rPr>
              <a:t> 18 </a:t>
            </a:r>
            <a:r>
              <a:rPr lang="en-US" sz="1600" dirty="0" smtClean="0"/>
              <a:t>are </a:t>
            </a:r>
            <a:r>
              <a:rPr lang="en-US" sz="1600" b="1" dirty="0" smtClean="0"/>
              <a:t>binding constraints</a:t>
            </a:r>
            <a:r>
              <a:rPr lang="en-US" sz="1600" dirty="0" smtClean="0"/>
              <a:t> (with S1 and S2 =0), whereas </a:t>
            </a:r>
            <a:r>
              <a:rPr lang="en-US" sz="1600" dirty="0" smtClean="0">
                <a:solidFill>
                  <a:schemeClr val="accent2"/>
                </a:solidFill>
              </a:rPr>
              <a:t>x</a:t>
            </a:r>
            <a:r>
              <a:rPr lang="en-US" sz="1600" baseline="-25000" dirty="0" smtClean="0">
                <a:solidFill>
                  <a:schemeClr val="accent2"/>
                </a:solidFill>
              </a:rPr>
              <a:t>1 </a:t>
            </a:r>
            <a:r>
              <a:rPr lang="en-US" sz="1600" dirty="0" smtClean="0">
                <a:solidFill>
                  <a:schemeClr val="accent2"/>
                </a:solidFill>
              </a:rPr>
              <a:t>≤</a:t>
            </a:r>
            <a:r>
              <a:rPr lang="en-US" sz="1600" baseline="-25000" dirty="0" smtClean="0">
                <a:solidFill>
                  <a:schemeClr val="accent2"/>
                </a:solidFill>
              </a:rPr>
              <a:t>  </a:t>
            </a:r>
            <a:r>
              <a:rPr lang="en-US" sz="1600" dirty="0" smtClean="0">
                <a:solidFill>
                  <a:schemeClr val="accent2"/>
                </a:solidFill>
              </a:rPr>
              <a:t>4 </a:t>
            </a:r>
            <a:r>
              <a:rPr lang="en-US" sz="1600" b="1" dirty="0" smtClean="0"/>
              <a:t>is non-binding</a:t>
            </a:r>
            <a:r>
              <a:rPr lang="en-US" sz="1600" dirty="0" smtClean="0"/>
              <a:t>, having a slack value of 2 (S1=2 in the optimal solution), a surplus of resource. If we reduced the RHS from 4 to 2, we’d be moving the orange line to X1=2 and making it binding as well.</a:t>
            </a:r>
          </a:p>
        </p:txBody>
      </p:sp>
    </p:spTree>
    <p:extLst>
      <p:ext uri="{BB962C8B-B14F-4D97-AF65-F5344CB8AC3E}">
        <p14:creationId xmlns:p14="http://schemas.microsoft.com/office/powerpoint/2010/main" val="2897142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Sensitivity Analysis</a:t>
            </a:r>
            <a:endParaRPr lang="en-US" i="1" dirty="0">
              <a:solidFill>
                <a:schemeClr val="tx1">
                  <a:lumMod val="50000"/>
                  <a:lumOff val="50000"/>
                </a:schemeClr>
              </a:solidFill>
            </a:endParaRPr>
          </a:p>
        </p:txBody>
      </p:sp>
    </p:spTree>
    <p:extLst>
      <p:ext uri="{BB962C8B-B14F-4D97-AF65-F5344CB8AC3E}">
        <p14:creationId xmlns:p14="http://schemas.microsoft.com/office/powerpoint/2010/main" val="99654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Simplex tableau</a:t>
            </a:r>
            <a:endParaRPr lang="en-US" dirty="0"/>
          </a:p>
        </p:txBody>
      </p:sp>
      <p:sp>
        <p:nvSpPr>
          <p:cNvPr id="3" name="Content Placeholder 2"/>
          <p:cNvSpPr>
            <a:spLocks noGrp="1"/>
          </p:cNvSpPr>
          <p:nvPr>
            <p:ph idx="1"/>
          </p:nvPr>
        </p:nvSpPr>
        <p:spPr/>
        <p:txBody>
          <a:bodyPr/>
          <a:lstStyle/>
          <a:p>
            <a:endParaRPr lang="en-US" dirty="0"/>
          </a:p>
          <a:p>
            <a:r>
              <a:rPr lang="en-US" dirty="0"/>
              <a:t>We wish to </a:t>
            </a:r>
            <a:r>
              <a:rPr lang="en-US" b="1" dirty="0">
                <a:solidFill>
                  <a:schemeClr val="accent4">
                    <a:lumMod val="75000"/>
                  </a:schemeClr>
                </a:solidFill>
              </a:rPr>
              <a:t>analyze</a:t>
            </a:r>
            <a:r>
              <a:rPr lang="en-US" dirty="0"/>
              <a:t> </a:t>
            </a:r>
            <a:r>
              <a:rPr lang="en-US" b="1" dirty="0">
                <a:solidFill>
                  <a:schemeClr val="accent4">
                    <a:lumMod val="75000"/>
                  </a:schemeClr>
                </a:solidFill>
              </a:rPr>
              <a:t>the effect </a:t>
            </a:r>
            <a:r>
              <a:rPr lang="en-US" b="1" dirty="0">
                <a:solidFill>
                  <a:schemeClr val="accent4">
                    <a:lumMod val="75000"/>
                  </a:schemeClr>
                </a:solidFill>
              </a:rPr>
              <a:t>of changing various elements of the problem data without re-solving the </a:t>
            </a:r>
            <a:r>
              <a:rPr lang="en-US" b="1" dirty="0" smtClean="0">
                <a:solidFill>
                  <a:schemeClr val="accent4">
                    <a:lumMod val="75000"/>
                  </a:schemeClr>
                </a:solidFill>
              </a:rPr>
              <a:t>LPP </a:t>
            </a:r>
            <a:r>
              <a:rPr lang="en-US" dirty="0" smtClean="0"/>
              <a:t>on </a:t>
            </a:r>
            <a:r>
              <a:rPr lang="en-US" dirty="0"/>
              <a:t>the optimal solution </a:t>
            </a:r>
            <a:r>
              <a:rPr lang="en-US" dirty="0" smtClean="0"/>
              <a:t>using only the </a:t>
            </a:r>
            <a:r>
              <a:rPr lang="en-US" u="sng" dirty="0" smtClean="0">
                <a:solidFill>
                  <a:schemeClr val="accent4">
                    <a:lumMod val="75000"/>
                  </a:schemeClr>
                </a:solidFill>
              </a:rPr>
              <a:t>initial and final </a:t>
            </a:r>
            <a:r>
              <a:rPr lang="en-US" u="sng" dirty="0">
                <a:solidFill>
                  <a:schemeClr val="accent4">
                    <a:lumMod val="75000"/>
                  </a:schemeClr>
                </a:solidFill>
              </a:rPr>
              <a:t>tableaus </a:t>
            </a:r>
            <a:endParaRPr lang="en-US" u="sng" dirty="0" smtClean="0">
              <a:solidFill>
                <a:schemeClr val="accent4">
                  <a:lumMod val="75000"/>
                </a:schemeClr>
              </a:solidFill>
            </a:endParaRPr>
          </a:p>
          <a:p>
            <a:endParaRPr lang="en-US" u="sng" dirty="0" smtClean="0">
              <a:solidFill>
                <a:schemeClr val="accent4">
                  <a:lumMod val="75000"/>
                </a:schemeClr>
              </a:solidFill>
            </a:endParaRPr>
          </a:p>
          <a:p>
            <a:r>
              <a:rPr lang="en-US" dirty="0" smtClean="0"/>
              <a:t>The </a:t>
            </a:r>
            <a:r>
              <a:rPr lang="en-US" dirty="0"/>
              <a:t>type of results that can be derived in this way are conservative, in the sense that they provide </a:t>
            </a:r>
            <a:r>
              <a:rPr lang="en-US" b="1" dirty="0">
                <a:solidFill>
                  <a:schemeClr val="accent4">
                    <a:lumMod val="75000"/>
                  </a:schemeClr>
                </a:solidFill>
              </a:rPr>
              <a:t>sensitivity analysis for </a:t>
            </a:r>
            <a:r>
              <a:rPr lang="en-US" b="1" dirty="0" smtClean="0">
                <a:solidFill>
                  <a:schemeClr val="accent4">
                    <a:lumMod val="75000"/>
                  </a:schemeClr>
                </a:solidFill>
              </a:rPr>
              <a:t>small enough changes </a:t>
            </a:r>
            <a:r>
              <a:rPr lang="en-US" b="1" dirty="0">
                <a:solidFill>
                  <a:schemeClr val="accent4">
                    <a:lumMod val="75000"/>
                  </a:schemeClr>
                </a:solidFill>
              </a:rPr>
              <a:t>in the problem </a:t>
            </a:r>
            <a:r>
              <a:rPr lang="en-US" b="1" dirty="0" smtClean="0">
                <a:solidFill>
                  <a:schemeClr val="accent4">
                    <a:lumMod val="75000"/>
                  </a:schemeClr>
                </a:solidFill>
              </a:rPr>
              <a:t>so </a:t>
            </a:r>
            <a:r>
              <a:rPr lang="en-US" b="1" dirty="0">
                <a:solidFill>
                  <a:schemeClr val="accent4">
                    <a:lumMod val="75000"/>
                  </a:schemeClr>
                </a:solidFill>
              </a:rPr>
              <a:t>that the same decision variables remain basic</a:t>
            </a:r>
            <a:r>
              <a:rPr lang="en-US" dirty="0"/>
              <a:t>, but not for larger changes in the </a:t>
            </a:r>
            <a:r>
              <a:rPr lang="en-US" dirty="0" smtClean="0"/>
              <a:t>data </a:t>
            </a:r>
            <a:endParaRPr lang="en-US" dirty="0"/>
          </a:p>
          <a:p>
            <a:endParaRPr lang="en-US" dirty="0"/>
          </a:p>
        </p:txBody>
      </p:sp>
    </p:spTree>
    <p:extLst>
      <p:ext uri="{BB962C8B-B14F-4D97-AF65-F5344CB8AC3E}">
        <p14:creationId xmlns:p14="http://schemas.microsoft.com/office/powerpoint/2010/main" val="3475489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3"/>
          <a:stretch>
            <a:fillRect/>
          </a:stretch>
        </p:blipFill>
        <p:spPr>
          <a:xfrm>
            <a:off x="4481100" y="4844139"/>
            <a:ext cx="6927124" cy="1482266"/>
          </a:xfrm>
          <a:prstGeom prst="rect">
            <a:avLst/>
          </a:prstGeom>
        </p:spPr>
      </p:pic>
      <p:sp>
        <p:nvSpPr>
          <p:cNvPr id="7" name="TextBox 6"/>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Content Placeholder 3"/>
          <p:cNvSpPr txBox="1">
            <a:spLocks/>
          </p:cNvSpPr>
          <p:nvPr/>
        </p:nvSpPr>
        <p:spPr>
          <a:xfrm>
            <a:off x="609164" y="2429613"/>
            <a:ext cx="3038535" cy="265581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Z = 3x</a:t>
            </a:r>
            <a:r>
              <a:rPr lang="en-US" baseline="-25000" dirty="0" smtClean="0"/>
              <a:t>1</a:t>
            </a:r>
            <a:r>
              <a:rPr lang="en-US" dirty="0" smtClean="0"/>
              <a:t> + 5x</a:t>
            </a:r>
            <a:r>
              <a:rPr lang="en-US" baseline="-25000" dirty="0" smtClean="0"/>
              <a:t>2</a:t>
            </a:r>
            <a:r>
              <a:rPr lang="en-US" dirty="0" smtClean="0"/>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x</a:t>
            </a:r>
            <a:r>
              <a:rPr lang="en-US" baseline="-25000" dirty="0" smtClean="0"/>
              <a:t>1                 </a:t>
            </a:r>
            <a:r>
              <a:rPr lang="en-US" dirty="0" smtClean="0"/>
              <a:t>≤</a:t>
            </a:r>
            <a:r>
              <a:rPr lang="en-US" sz="4000" baseline="-25000" dirty="0" smtClean="0"/>
              <a:t>  </a:t>
            </a:r>
            <a:r>
              <a:rPr lang="en-US" dirty="0" smtClean="0"/>
              <a:t>4</a:t>
            </a:r>
          </a:p>
          <a:p>
            <a:pPr marL="0" indent="0">
              <a:buFont typeface="Arial" panose="020B0604020202020204" pitchFamily="34" charset="0"/>
              <a:buNone/>
            </a:pPr>
            <a:r>
              <a:rPr lang="en-US" dirty="0" smtClean="0"/>
              <a:t>                             2x</a:t>
            </a:r>
            <a:r>
              <a:rPr lang="en-US" baseline="-25000" dirty="0" smtClean="0"/>
              <a:t>2</a:t>
            </a:r>
            <a:r>
              <a:rPr lang="en-US" sz="4000" dirty="0" smtClean="0"/>
              <a:t> </a:t>
            </a:r>
            <a:r>
              <a:rPr lang="en-US" dirty="0" smtClean="0"/>
              <a:t>≤ 12</a:t>
            </a:r>
          </a:p>
          <a:p>
            <a:pPr marL="0" indent="0">
              <a:buFont typeface="Arial" panose="020B0604020202020204" pitchFamily="34" charset="0"/>
              <a:buNone/>
            </a:pPr>
            <a:r>
              <a:rPr lang="en-US" dirty="0" smtClean="0"/>
              <a:t>                    3x</a:t>
            </a:r>
            <a:r>
              <a:rPr lang="en-US" baseline="-25000" dirty="0" smtClean="0"/>
              <a:t>1</a:t>
            </a:r>
            <a:r>
              <a:rPr lang="en-US" dirty="0" smtClean="0"/>
              <a:t> + 2x</a:t>
            </a:r>
            <a:r>
              <a:rPr lang="en-US" baseline="-25000" dirty="0" smtClean="0"/>
              <a:t>2 </a:t>
            </a:r>
            <a:r>
              <a:rPr lang="en-US" dirty="0" smtClean="0"/>
              <a:t>≤ </a:t>
            </a:r>
            <a:r>
              <a:rPr lang="en-US" dirty="0" smtClean="0"/>
              <a:t>18</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0" name="TextBox 9"/>
          <p:cNvSpPr txBox="1"/>
          <p:nvPr/>
        </p:nvSpPr>
        <p:spPr>
          <a:xfrm>
            <a:off x="517564" y="1509478"/>
            <a:ext cx="11156872" cy="430887"/>
          </a:xfrm>
          <a:prstGeom prst="rect">
            <a:avLst/>
          </a:prstGeom>
          <a:noFill/>
        </p:spPr>
        <p:txBody>
          <a:bodyPr wrap="square" rtlCol="0">
            <a:spAutoFit/>
          </a:bodyPr>
          <a:lstStyle/>
          <a:p>
            <a:r>
              <a:rPr lang="en-US" sz="2200" dirty="0" smtClean="0"/>
              <a:t>Take the following maximization problem and the corresponding initial and optimal tableaus:</a:t>
            </a:r>
            <a:endParaRPr lang="en-US" sz="2200" dirty="0"/>
          </a:p>
        </p:txBody>
      </p:sp>
    </p:spTree>
    <p:extLst>
      <p:ext uri="{BB962C8B-B14F-4D97-AF65-F5344CB8AC3E}">
        <p14:creationId xmlns:p14="http://schemas.microsoft.com/office/powerpoint/2010/main" val="4060473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3600986"/>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Shadow price </a:t>
            </a:r>
            <a:r>
              <a:rPr lang="en-US" sz="2200" dirty="0" smtClean="0"/>
              <a:t>of a </a:t>
            </a:r>
            <a:r>
              <a:rPr lang="en-US" sz="2200" dirty="0"/>
              <a:t>particular constraint is the change in the optimal value of </a:t>
            </a:r>
            <a:r>
              <a:rPr lang="en-US" sz="2200" dirty="0" smtClean="0"/>
              <a:t>Z </a:t>
            </a:r>
            <a:r>
              <a:rPr lang="en-US" sz="2200" dirty="0"/>
              <a:t>per unit increase in the </a:t>
            </a:r>
            <a:r>
              <a:rPr lang="en-US" sz="2200" dirty="0" smtClean="0"/>
              <a:t>RHS for </a:t>
            </a:r>
            <a:r>
              <a:rPr lang="en-US" sz="2200" dirty="0"/>
              <a:t>that constraint, all other problem data remaining unchanged</a:t>
            </a:r>
            <a:r>
              <a:rPr lang="en-US" sz="2200" dirty="0" smtClean="0"/>
              <a:t>.</a:t>
            </a:r>
          </a:p>
          <a:p>
            <a:endParaRPr lang="en-US" sz="2200" dirty="0"/>
          </a:p>
          <a:p>
            <a:r>
              <a:rPr lang="en-US" sz="2200" dirty="0"/>
              <a:t>Suppose </a:t>
            </a:r>
            <a:r>
              <a:rPr lang="en-US" sz="2200" dirty="0" smtClean="0"/>
              <a:t>an increase of 1 unit to the RHS of the 2</a:t>
            </a:r>
            <a:r>
              <a:rPr lang="en-US" sz="2200" baseline="30000" dirty="0" smtClean="0"/>
              <a:t>nd</a:t>
            </a:r>
            <a:r>
              <a:rPr lang="en-US" sz="2200" dirty="0" smtClean="0"/>
              <a:t> constraint (13) : </a:t>
            </a:r>
            <a:r>
              <a:rPr lang="en-US" sz="2200" dirty="0"/>
              <a:t>2x</a:t>
            </a:r>
            <a:r>
              <a:rPr lang="en-US" sz="2200" baseline="-25000" dirty="0"/>
              <a:t>2</a:t>
            </a:r>
            <a:r>
              <a:rPr lang="en-US" sz="2200" dirty="0"/>
              <a:t> ≤ </a:t>
            </a:r>
            <a:r>
              <a:rPr lang="en-US" sz="2200" dirty="0" smtClean="0"/>
              <a:t>12    -&gt;   2x</a:t>
            </a:r>
            <a:r>
              <a:rPr lang="en-US" sz="2200" baseline="-25000" dirty="0" smtClean="0"/>
              <a:t>2</a:t>
            </a:r>
            <a:r>
              <a:rPr lang="en-US" sz="2200" dirty="0" smtClean="0"/>
              <a:t> + S</a:t>
            </a:r>
            <a:r>
              <a:rPr lang="en-US" sz="2200" baseline="-25000" dirty="0" smtClean="0"/>
              <a:t>2</a:t>
            </a:r>
            <a:r>
              <a:rPr lang="en-US" sz="2200" dirty="0" smtClean="0"/>
              <a:t> = 12, this is equivalent to allowing S</a:t>
            </a:r>
            <a:r>
              <a:rPr lang="en-US" sz="2200" baseline="-25000" dirty="0" smtClean="0"/>
              <a:t>2</a:t>
            </a:r>
            <a:r>
              <a:rPr lang="en-US" sz="2200" dirty="0" smtClean="0"/>
              <a:t> to take the value -1 in the original problem,                                      in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S</a:t>
            </a:r>
            <a:r>
              <a:rPr lang="en-US" sz="2200" baseline="-25000" dirty="0" smtClean="0"/>
              <a:t>2</a:t>
            </a:r>
            <a:r>
              <a:rPr lang="en-US" sz="2200" dirty="0" smtClean="0"/>
              <a:t> and S</a:t>
            </a:r>
            <a:r>
              <a:rPr lang="en-US" sz="2200" baseline="-25000" dirty="0" smtClean="0"/>
              <a:t>3</a:t>
            </a:r>
            <a:r>
              <a:rPr lang="en-US" sz="2200" dirty="0" smtClean="0"/>
              <a:t> are non-basic variables (=0) but if we allow </a:t>
            </a:r>
            <a:r>
              <a:rPr lang="en-US" sz="2200" dirty="0"/>
              <a:t>S</a:t>
            </a:r>
            <a:r>
              <a:rPr lang="en-US" sz="2200" baseline="-25000" dirty="0"/>
              <a:t>2</a:t>
            </a:r>
            <a:r>
              <a:rPr lang="en-US" sz="2200" dirty="0"/>
              <a:t> </a:t>
            </a:r>
            <a:r>
              <a:rPr lang="en-US" sz="2200" dirty="0" smtClean="0"/>
              <a:t>= -1, Z becomes  </a:t>
            </a:r>
            <a:r>
              <a:rPr lang="en-US" sz="2200" b="1" dirty="0" smtClean="0"/>
              <a:t>Z </a:t>
            </a:r>
            <a:r>
              <a:rPr lang="en-US" sz="2200" b="1" dirty="0"/>
              <a:t>= 36 </a:t>
            </a:r>
            <a:r>
              <a:rPr lang="en-US" sz="2200" b="1" dirty="0" smtClean="0"/>
              <a:t>+ </a:t>
            </a:r>
            <a:r>
              <a:rPr lang="en-US" sz="2200" b="1" dirty="0" smtClean="0">
                <a:solidFill>
                  <a:schemeClr val="accent1"/>
                </a:solidFill>
              </a:rPr>
              <a:t>3/2</a:t>
            </a:r>
          </a:p>
          <a:p>
            <a:r>
              <a:rPr lang="en-US" sz="2200" dirty="0" smtClean="0"/>
              <a:t>S</a:t>
            </a:r>
            <a:r>
              <a:rPr lang="en-US" sz="2200" baseline="-25000" dirty="0" smtClean="0"/>
              <a:t>3</a:t>
            </a:r>
            <a:r>
              <a:rPr lang="en-US" sz="2200" dirty="0" smtClean="0"/>
              <a:t> </a:t>
            </a:r>
            <a:r>
              <a:rPr lang="en-US" sz="2200" dirty="0"/>
              <a:t>= -1, Z becomes  </a:t>
            </a:r>
            <a:r>
              <a:rPr lang="en-US" sz="2200" b="1" dirty="0"/>
              <a:t>Z = 36 + </a:t>
            </a:r>
            <a:r>
              <a:rPr lang="en-US" sz="2200" b="1" dirty="0" smtClean="0">
                <a:solidFill>
                  <a:schemeClr val="accent1"/>
                </a:solidFill>
              </a:rPr>
              <a:t>1</a:t>
            </a:r>
            <a:r>
              <a:rPr lang="en-US" sz="2200" b="1" dirty="0" smtClean="0"/>
              <a:t> </a:t>
            </a:r>
            <a:endParaRPr lang="en-US" sz="2200" dirty="0"/>
          </a:p>
          <a:p>
            <a:endParaRPr lang="en-US" sz="2200" dirty="0"/>
          </a:p>
        </p:txBody>
      </p:sp>
    </p:spTree>
    <p:extLst>
      <p:ext uri="{BB962C8B-B14F-4D97-AF65-F5344CB8AC3E}">
        <p14:creationId xmlns:p14="http://schemas.microsoft.com/office/powerpoint/2010/main" val="3572843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2923877"/>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R</a:t>
            </a:r>
            <a:r>
              <a:rPr lang="en-US" sz="2200" b="1" dirty="0" smtClean="0">
                <a:solidFill>
                  <a:schemeClr val="accent1"/>
                </a:solidFill>
              </a:rPr>
              <a:t>educed </a:t>
            </a:r>
            <a:r>
              <a:rPr lang="en-US" sz="2200" b="1" dirty="0">
                <a:solidFill>
                  <a:schemeClr val="accent1"/>
                </a:solidFill>
              </a:rPr>
              <a:t>cost </a:t>
            </a:r>
            <a:r>
              <a:rPr lang="en-US" sz="2200" dirty="0"/>
              <a:t>associated with the </a:t>
            </a:r>
            <a:r>
              <a:rPr lang="en-US" sz="2200" dirty="0" err="1"/>
              <a:t>nonnegativity</a:t>
            </a:r>
            <a:r>
              <a:rPr lang="en-US" sz="2200" dirty="0"/>
              <a:t> constraint for each variable is the shadow price of that constraint (i.e., the corresponding change in the objective function per unit increase in the lower bound of the variable</a:t>
            </a:r>
            <a:r>
              <a:rPr lang="en-US" sz="2200" dirty="0" smtClean="0"/>
              <a:t>).</a:t>
            </a:r>
          </a:p>
          <a:p>
            <a:endParaRPr lang="en-US" sz="2200" dirty="0"/>
          </a:p>
          <a:p>
            <a:r>
              <a:rPr lang="en-US" sz="2200" dirty="0"/>
              <a:t>Suppose </a:t>
            </a:r>
            <a:r>
              <a:rPr lang="en-US" sz="2200" dirty="0" smtClean="0"/>
              <a:t>an increase of 1 unit of the RHS of the decision variables from </a:t>
            </a:r>
            <a:r>
              <a:rPr lang="en-US" sz="2200" dirty="0"/>
              <a:t>x</a:t>
            </a:r>
            <a:r>
              <a:rPr lang="en-US" sz="2200" baseline="-25000" dirty="0"/>
              <a:t>1</a:t>
            </a:r>
            <a:r>
              <a:rPr lang="en-US" sz="2200" dirty="0"/>
              <a:t> </a:t>
            </a:r>
            <a:r>
              <a:rPr lang="en-US" sz="2200" dirty="0" smtClean="0"/>
              <a:t>≥ 0 or x</a:t>
            </a:r>
            <a:r>
              <a:rPr lang="en-US" sz="2200" baseline="-25000" dirty="0" smtClean="0"/>
              <a:t>2 </a:t>
            </a:r>
            <a:r>
              <a:rPr lang="en-US" sz="2200" dirty="0"/>
              <a:t>≥ 0</a:t>
            </a:r>
            <a:r>
              <a:rPr lang="en-US" sz="2200" dirty="0" smtClean="0"/>
              <a:t> to </a:t>
            </a:r>
            <a:r>
              <a:rPr lang="en-US" sz="2200" dirty="0"/>
              <a:t>x</a:t>
            </a:r>
            <a:r>
              <a:rPr lang="en-US" sz="2200" baseline="-25000" dirty="0"/>
              <a:t>1</a:t>
            </a:r>
            <a:r>
              <a:rPr lang="en-US" sz="2200" dirty="0"/>
              <a:t> ≥ </a:t>
            </a:r>
            <a:r>
              <a:rPr lang="en-US" sz="2200" dirty="0" smtClean="0"/>
              <a:t>1 </a:t>
            </a:r>
            <a:r>
              <a:rPr lang="en-US" sz="2200" dirty="0"/>
              <a:t>or x</a:t>
            </a:r>
            <a:r>
              <a:rPr lang="en-US" sz="2200" baseline="-25000" dirty="0"/>
              <a:t>2 </a:t>
            </a:r>
            <a:r>
              <a:rPr lang="en-US" sz="2200" dirty="0"/>
              <a:t>≥ </a:t>
            </a:r>
            <a:r>
              <a:rPr lang="en-US" sz="2200" dirty="0" smtClean="0"/>
              <a:t>1 and can also be obtained from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x</a:t>
            </a:r>
            <a:r>
              <a:rPr lang="en-US" sz="2200" baseline="-25000" dirty="0" smtClean="0"/>
              <a:t>1</a:t>
            </a:r>
            <a:r>
              <a:rPr lang="en-US" sz="2200" dirty="0" smtClean="0"/>
              <a:t> and x</a:t>
            </a:r>
            <a:r>
              <a:rPr lang="en-US" sz="2200" baseline="-25000" dirty="0" smtClean="0"/>
              <a:t>2</a:t>
            </a:r>
            <a:r>
              <a:rPr lang="en-US" sz="2200" dirty="0" smtClean="0"/>
              <a:t> are basic variables having </a:t>
            </a:r>
            <a:r>
              <a:rPr lang="en-US" sz="2200" dirty="0" err="1" smtClean="0"/>
              <a:t>coeff</a:t>
            </a:r>
            <a:r>
              <a:rPr lang="en-US" sz="2200" dirty="0" smtClean="0"/>
              <a:t>. =0 this having no impact on Z</a:t>
            </a:r>
            <a:endParaRPr lang="en-US" sz="2200" dirty="0"/>
          </a:p>
        </p:txBody>
      </p:sp>
      <p:sp>
        <p:nvSpPr>
          <p:cNvPr id="2" name="Rectangle 1"/>
          <p:cNvSpPr/>
          <p:nvPr/>
        </p:nvSpPr>
        <p:spPr>
          <a:xfrm>
            <a:off x="6847114" y="5257799"/>
            <a:ext cx="1077686" cy="381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172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3564579" cy="4739759"/>
          </a:xfrm>
          <a:prstGeom prst="rect">
            <a:avLst/>
          </a:prstGeom>
          <a:noFill/>
        </p:spPr>
        <p:txBody>
          <a:bodyPr wrap="square" rtlCol="0">
            <a:spAutoFit/>
          </a:bodyPr>
          <a:lstStyle/>
          <a:p>
            <a:r>
              <a:rPr lang="en-US" sz="2200" dirty="0" smtClean="0"/>
              <a:t>Variations in the RHS values:</a:t>
            </a:r>
          </a:p>
          <a:p>
            <a:endParaRPr lang="en-US" sz="2200" dirty="0"/>
          </a:p>
          <a:p>
            <a:r>
              <a:rPr lang="en-US" sz="2200" dirty="0"/>
              <a:t>When changing a </a:t>
            </a:r>
            <a:r>
              <a:rPr lang="en-US" sz="2200" dirty="0" smtClean="0"/>
              <a:t>RHS, </a:t>
            </a:r>
            <a:r>
              <a:rPr lang="en-US" sz="2200" dirty="0"/>
              <a:t>the values of the decision variables are clearly modified!</a:t>
            </a:r>
          </a:p>
          <a:p>
            <a:endParaRPr lang="en-US" sz="800" dirty="0"/>
          </a:p>
          <a:p>
            <a:r>
              <a:rPr lang="en-US" sz="2200" dirty="0"/>
              <a:t>But any change in the </a:t>
            </a:r>
            <a:r>
              <a:rPr lang="en-US" sz="2200" dirty="0" smtClean="0"/>
              <a:t>RHS </a:t>
            </a:r>
            <a:r>
              <a:rPr lang="en-US" sz="2200" dirty="0"/>
              <a:t>values that keep the current basis, and therefore the canonical form, unchanged has no effect upon the objective-function coefficients.</a:t>
            </a:r>
            <a:endParaRPr lang="en-US" sz="2200" dirty="0" smtClean="0"/>
          </a:p>
          <a:p>
            <a:endParaRPr lang="en-US" sz="800" dirty="0" smtClean="0"/>
          </a:p>
        </p:txBody>
      </p:sp>
      <p:pic>
        <p:nvPicPr>
          <p:cNvPr id="4"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7" name="Picture 6"/>
          <p:cNvPicPr>
            <a:picLocks noChangeAspect="1"/>
          </p:cNvPicPr>
          <p:nvPr/>
        </p:nvPicPr>
        <p:blipFill>
          <a:blip r:embed="rId3"/>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4"/>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5"/>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50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Simplex Tableau</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solidFill>
                  <a:schemeClr val="accent4">
                    <a:lumMod val="75000"/>
                  </a:schemeClr>
                </a:solidFill>
              </a:rPr>
              <a:t>Elegant </a:t>
            </a:r>
            <a:r>
              <a:rPr lang="en-US" dirty="0">
                <a:solidFill>
                  <a:schemeClr val="accent4">
                    <a:lumMod val="75000"/>
                  </a:schemeClr>
                </a:solidFill>
              </a:rPr>
              <a:t>algorithmic </a:t>
            </a:r>
            <a:r>
              <a:rPr lang="en-US" dirty="0"/>
              <a:t>engine for solving linear </a:t>
            </a:r>
            <a:r>
              <a:rPr lang="en-US" dirty="0" smtClean="0"/>
              <a:t>programs</a:t>
            </a:r>
          </a:p>
          <a:p>
            <a:r>
              <a:rPr lang="en-US" dirty="0" smtClean="0"/>
              <a:t>Allows examining </a:t>
            </a:r>
            <a:r>
              <a:rPr lang="en-US" dirty="0"/>
              <a:t>the </a:t>
            </a:r>
            <a:r>
              <a:rPr lang="en-US" dirty="0">
                <a:solidFill>
                  <a:schemeClr val="accent4">
                    <a:lumMod val="75000"/>
                  </a:schemeClr>
                </a:solidFill>
              </a:rPr>
              <a:t>internal mechanics of the simplex method </a:t>
            </a:r>
            <a:r>
              <a:rPr lang="en-US" dirty="0" smtClean="0">
                <a:solidFill>
                  <a:schemeClr val="accent4">
                    <a:lumMod val="75000"/>
                  </a:schemeClr>
                </a:solidFill>
              </a:rPr>
              <a:t>in a table </a:t>
            </a:r>
            <a:r>
              <a:rPr lang="en-US" dirty="0"/>
              <a:t>representation of the basis at any </a:t>
            </a:r>
            <a:r>
              <a:rPr lang="en-US" dirty="0" err="1" smtClean="0"/>
              <a:t>cornerpoint</a:t>
            </a:r>
            <a:endParaRPr lang="en-US" dirty="0" smtClean="0"/>
          </a:p>
          <a:p>
            <a:r>
              <a:rPr lang="en-US" dirty="0" smtClean="0"/>
              <a:t>The </a:t>
            </a:r>
            <a:r>
              <a:rPr lang="en-US" dirty="0" smtClean="0">
                <a:solidFill>
                  <a:schemeClr val="accent4">
                    <a:lumMod val="75000"/>
                  </a:schemeClr>
                </a:solidFill>
              </a:rPr>
              <a:t>tableau </a:t>
            </a:r>
            <a:r>
              <a:rPr lang="en-US" dirty="0">
                <a:solidFill>
                  <a:schemeClr val="accent4">
                    <a:lumMod val="75000"/>
                  </a:schemeClr>
                </a:solidFill>
              </a:rPr>
              <a:t>contains all the information </a:t>
            </a:r>
            <a:r>
              <a:rPr lang="en-US" dirty="0"/>
              <a:t>that is needed to decide on the exchange of variables that drives the movement between </a:t>
            </a:r>
            <a:r>
              <a:rPr lang="en-US" dirty="0" err="1"/>
              <a:t>cornerpoints</a:t>
            </a:r>
            <a:r>
              <a:rPr lang="en-US" dirty="0"/>
              <a:t> as the simplex method </a:t>
            </a:r>
            <a:r>
              <a:rPr lang="en-US" dirty="0" smtClean="0"/>
              <a:t>goes forward</a:t>
            </a:r>
            <a:endParaRPr lang="en-US" dirty="0" smtClean="0"/>
          </a:p>
          <a:p>
            <a:r>
              <a:rPr lang="en-US" dirty="0"/>
              <a:t>T</a:t>
            </a:r>
            <a:r>
              <a:rPr lang="en-US" dirty="0" smtClean="0"/>
              <a:t>ableau </a:t>
            </a:r>
            <a:r>
              <a:rPr lang="en-US" dirty="0"/>
              <a:t>calculations are </a:t>
            </a:r>
            <a:r>
              <a:rPr lang="en-US" dirty="0">
                <a:solidFill>
                  <a:schemeClr val="accent4">
                    <a:lumMod val="75000"/>
                  </a:schemeClr>
                </a:solidFill>
              </a:rPr>
              <a:t>similar to </a:t>
            </a:r>
            <a:r>
              <a:rPr lang="en-US" dirty="0"/>
              <a:t>the calculations carried out by </a:t>
            </a:r>
            <a:r>
              <a:rPr lang="en-US" dirty="0">
                <a:solidFill>
                  <a:schemeClr val="accent4">
                    <a:lumMod val="75000"/>
                  </a:schemeClr>
                </a:solidFill>
              </a:rPr>
              <a:t>computer implementations</a:t>
            </a:r>
            <a:r>
              <a:rPr lang="en-US" dirty="0"/>
              <a:t> of the simplex </a:t>
            </a:r>
            <a:r>
              <a:rPr lang="en-US" dirty="0" smtClean="0"/>
              <a:t>method (e.g. SOLVER)</a:t>
            </a:r>
            <a:endParaRPr lang="en-US" dirty="0" smtClean="0"/>
          </a:p>
          <a:p>
            <a:r>
              <a:rPr lang="en-US" dirty="0"/>
              <a:t>Allows </a:t>
            </a:r>
            <a:r>
              <a:rPr lang="en-US" dirty="0" smtClean="0">
                <a:solidFill>
                  <a:schemeClr val="accent4">
                    <a:lumMod val="75000"/>
                  </a:schemeClr>
                </a:solidFill>
              </a:rPr>
              <a:t>understanding </a:t>
            </a:r>
            <a:r>
              <a:rPr lang="en-US" dirty="0"/>
              <a:t>how the </a:t>
            </a:r>
            <a:r>
              <a:rPr lang="en-US" dirty="0" smtClean="0"/>
              <a:t>computer:</a:t>
            </a:r>
          </a:p>
          <a:p>
            <a:pPr marL="457200" lvl="1" indent="0">
              <a:buNone/>
            </a:pPr>
            <a:r>
              <a:rPr lang="en-US" dirty="0" smtClean="0"/>
              <a:t>                                                                                   - does </a:t>
            </a:r>
            <a:r>
              <a:rPr lang="en-US" dirty="0"/>
              <a:t>its work on </a:t>
            </a:r>
            <a:r>
              <a:rPr lang="en-US" dirty="0">
                <a:solidFill>
                  <a:schemeClr val="accent4">
                    <a:lumMod val="75000"/>
                  </a:schemeClr>
                </a:solidFill>
              </a:rPr>
              <a:t>large </a:t>
            </a:r>
            <a:r>
              <a:rPr lang="en-US" dirty="0" smtClean="0">
                <a:solidFill>
                  <a:schemeClr val="accent4">
                    <a:lumMod val="75000"/>
                  </a:schemeClr>
                </a:solidFill>
              </a:rPr>
              <a:t>LPs</a:t>
            </a:r>
            <a:r>
              <a:rPr lang="en-US" dirty="0" smtClean="0"/>
              <a:t> </a:t>
            </a:r>
          </a:p>
          <a:p>
            <a:pPr marL="457200" lvl="1" indent="0">
              <a:buNone/>
            </a:pPr>
            <a:r>
              <a:rPr lang="en-US" dirty="0" smtClean="0"/>
              <a:t>                                                                                   - calculations can go </a:t>
            </a:r>
            <a:r>
              <a:rPr lang="en-US" dirty="0" smtClean="0">
                <a:solidFill>
                  <a:schemeClr val="accent4">
                    <a:lumMod val="75000"/>
                  </a:schemeClr>
                </a:solidFill>
              </a:rPr>
              <a:t>wrong </a:t>
            </a:r>
          </a:p>
          <a:p>
            <a:endParaRPr lang="en-US" dirty="0"/>
          </a:p>
        </p:txBody>
      </p:sp>
    </p:spTree>
    <p:extLst>
      <p:ext uri="{BB962C8B-B14F-4D97-AF65-F5344CB8AC3E}">
        <p14:creationId xmlns:p14="http://schemas.microsoft.com/office/powerpoint/2010/main" val="838798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357907" y="2745363"/>
            <a:ext cx="518160" cy="74676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constraint 1</a:t>
            </a:r>
          </a:p>
        </p:txBody>
      </p:sp>
      <p:pic>
        <p:nvPicPr>
          <p:cNvPr id="4"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7" name="Picture 6"/>
          <p:cNvPicPr>
            <a:picLocks noChangeAspect="1"/>
          </p:cNvPicPr>
          <p:nvPr/>
        </p:nvPicPr>
        <p:blipFill>
          <a:blip r:embed="rId4"/>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5"/>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6"/>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5"/>
          <a:stretch>
            <a:fillRect/>
          </a:stretch>
        </p:blipFill>
        <p:spPr>
          <a:xfrm>
            <a:off x="244814" y="2737057"/>
            <a:ext cx="2255573" cy="746760"/>
          </a:xfrm>
          <a:prstGeom prst="rect">
            <a:avLst/>
          </a:prstGeom>
        </p:spPr>
      </p:pic>
      <p:sp>
        <p:nvSpPr>
          <p:cNvPr id="23" name="Double Bracket 22"/>
          <p:cNvSpPr/>
          <p:nvPr/>
        </p:nvSpPr>
        <p:spPr>
          <a:xfrm>
            <a:off x="244814" y="269924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4" name="Picture 23"/>
          <p:cNvPicPr>
            <a:picLocks noChangeAspect="1"/>
          </p:cNvPicPr>
          <p:nvPr/>
        </p:nvPicPr>
        <p:blipFill>
          <a:blip r:embed="rId6"/>
          <a:stretch>
            <a:fillRect/>
          </a:stretch>
        </p:blipFill>
        <p:spPr>
          <a:xfrm>
            <a:off x="2670689" y="2736127"/>
            <a:ext cx="632460" cy="746760"/>
          </a:xfrm>
          <a:prstGeom prst="rect">
            <a:avLst/>
          </a:prstGeom>
        </p:spPr>
      </p:pic>
      <p:sp>
        <p:nvSpPr>
          <p:cNvPr id="25" name="Double Bracket 24"/>
          <p:cNvSpPr/>
          <p:nvPr/>
        </p:nvSpPr>
        <p:spPr>
          <a:xfrm>
            <a:off x="2794792" y="271433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171337" y="2665672"/>
            <a:ext cx="223823" cy="307777"/>
          </a:xfrm>
          <a:prstGeom prst="rect">
            <a:avLst/>
          </a:prstGeom>
          <a:noFill/>
        </p:spPr>
        <p:txBody>
          <a:bodyPr wrap="square" rtlCol="0">
            <a:spAutoFit/>
          </a:bodyPr>
          <a:lstStyle/>
          <a:p>
            <a:r>
              <a:rPr lang="en-US" sz="1400" dirty="0" smtClean="0"/>
              <a:t>+</a:t>
            </a:r>
            <a:endParaRPr lang="en-US" sz="1400" dirty="0"/>
          </a:p>
        </p:txBody>
      </p:sp>
      <p:sp>
        <p:nvSpPr>
          <p:cNvPr id="26" name="TextBox 25"/>
          <p:cNvSpPr txBox="1"/>
          <p:nvPr/>
        </p:nvSpPr>
        <p:spPr>
          <a:xfrm>
            <a:off x="2519803" y="2676768"/>
            <a:ext cx="223823" cy="307777"/>
          </a:xfrm>
          <a:prstGeom prst="rect">
            <a:avLst/>
          </a:prstGeom>
          <a:noFill/>
        </p:spPr>
        <p:txBody>
          <a:bodyPr wrap="square" rtlCol="0">
            <a:spAutoFit/>
          </a:bodyPr>
          <a:lstStyle/>
          <a:p>
            <a:r>
              <a:rPr lang="en-US" sz="1400" dirty="0" smtClean="0"/>
              <a:t>x</a:t>
            </a:r>
            <a:endParaRPr lang="en-US" sz="1400" dirty="0"/>
          </a:p>
        </p:txBody>
      </p:sp>
      <p:sp>
        <p:nvSpPr>
          <p:cNvPr id="27" name="Double Bracket 26"/>
          <p:cNvSpPr/>
          <p:nvPr/>
        </p:nvSpPr>
        <p:spPr>
          <a:xfrm>
            <a:off x="2710968" y="2589471"/>
            <a:ext cx="1230148" cy="1040070"/>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Double Bracket 27"/>
          <p:cNvSpPr/>
          <p:nvPr/>
        </p:nvSpPr>
        <p:spPr>
          <a:xfrm>
            <a:off x="3429875" y="2729839"/>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Group 13"/>
          <p:cNvGrpSpPr/>
          <p:nvPr/>
        </p:nvGrpSpPr>
        <p:grpSpPr>
          <a:xfrm>
            <a:off x="243662" y="3770821"/>
            <a:ext cx="3082380" cy="2247312"/>
            <a:chOff x="243662" y="3770821"/>
            <a:chExt cx="3082380" cy="2247312"/>
          </a:xfrm>
        </p:grpSpPr>
        <p:pic>
          <p:nvPicPr>
            <p:cNvPr id="33" name="Picture 32"/>
            <p:cNvPicPr>
              <a:picLocks noChangeAspect="1"/>
            </p:cNvPicPr>
            <p:nvPr/>
          </p:nvPicPr>
          <p:blipFill>
            <a:blip r:embed="rId6"/>
            <a:stretch>
              <a:fillRect/>
            </a:stretch>
          </p:blipFill>
          <p:spPr>
            <a:xfrm>
              <a:off x="2693582" y="3854511"/>
              <a:ext cx="632460" cy="746760"/>
            </a:xfrm>
            <a:prstGeom prst="rect">
              <a:avLst/>
            </a:prstGeom>
          </p:spPr>
        </p:pic>
        <p:pic>
          <p:nvPicPr>
            <p:cNvPr id="29" name="Picture 28"/>
            <p:cNvPicPr>
              <a:picLocks noChangeAspect="1"/>
            </p:cNvPicPr>
            <p:nvPr/>
          </p:nvPicPr>
          <p:blipFill>
            <a:blip r:embed="rId5"/>
            <a:stretch>
              <a:fillRect/>
            </a:stretch>
          </p:blipFill>
          <p:spPr>
            <a:xfrm>
              <a:off x="243662" y="3831110"/>
              <a:ext cx="2255573" cy="746760"/>
            </a:xfrm>
            <a:prstGeom prst="rect">
              <a:avLst/>
            </a:prstGeom>
          </p:spPr>
        </p:pic>
        <p:sp>
          <p:nvSpPr>
            <p:cNvPr id="30" name="Double Bracket 29"/>
            <p:cNvSpPr/>
            <p:nvPr/>
          </p:nvSpPr>
          <p:spPr>
            <a:xfrm>
              <a:off x="243662" y="3793293"/>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Double Bracket 30"/>
            <p:cNvSpPr/>
            <p:nvPr/>
          </p:nvSpPr>
          <p:spPr>
            <a:xfrm>
              <a:off x="2793640" y="3808388"/>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2518651" y="3770821"/>
              <a:ext cx="223823" cy="307777"/>
            </a:xfrm>
            <a:prstGeom prst="rect">
              <a:avLst/>
            </a:prstGeom>
            <a:noFill/>
          </p:spPr>
          <p:txBody>
            <a:bodyPr wrap="square" rtlCol="0">
              <a:spAutoFit/>
            </a:bodyPr>
            <a:lstStyle/>
            <a:p>
              <a:r>
                <a:rPr lang="en-US" sz="1400" dirty="0" smtClean="0"/>
                <a:t>x</a:t>
              </a:r>
              <a:endParaRPr lang="en-US" sz="1400" dirty="0"/>
            </a:p>
          </p:txBody>
        </p:sp>
        <p:sp>
          <p:nvSpPr>
            <p:cNvPr id="34" name="TextBox 33"/>
            <p:cNvSpPr txBox="1"/>
            <p:nvPr/>
          </p:nvSpPr>
          <p:spPr>
            <a:xfrm>
              <a:off x="250177" y="4733457"/>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5"/>
            <a:stretch>
              <a:fillRect/>
            </a:stretch>
          </p:blipFill>
          <p:spPr>
            <a:xfrm>
              <a:off x="243662" y="5198478"/>
              <a:ext cx="2255573" cy="746760"/>
            </a:xfrm>
            <a:prstGeom prst="rect">
              <a:avLst/>
            </a:prstGeom>
          </p:spPr>
        </p:pic>
        <p:sp>
          <p:nvSpPr>
            <p:cNvPr id="36" name="Double Bracket 35"/>
            <p:cNvSpPr/>
            <p:nvPr/>
          </p:nvSpPr>
          <p:spPr>
            <a:xfrm>
              <a:off x="243662" y="5160661"/>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2518651" y="5138189"/>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2"/>
            <a:stretch>
              <a:fillRect/>
            </a:stretch>
          </p:blipFill>
          <p:spPr>
            <a:xfrm>
              <a:off x="2791117" y="5198478"/>
              <a:ext cx="518160" cy="746760"/>
            </a:xfrm>
            <a:prstGeom prst="rect">
              <a:avLst/>
            </a:prstGeom>
          </p:spPr>
        </p:pic>
        <p:sp>
          <p:nvSpPr>
            <p:cNvPr id="39" name="Double Bracket 38"/>
            <p:cNvSpPr/>
            <p:nvPr/>
          </p:nvSpPr>
          <p:spPr>
            <a:xfrm>
              <a:off x="2842046" y="5179126"/>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Rectangle 39"/>
          <p:cNvSpPr/>
          <p:nvPr/>
        </p:nvSpPr>
        <p:spPr>
          <a:xfrm>
            <a:off x="10720396" y="5343888"/>
            <a:ext cx="511628" cy="94967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305010" y="3764580"/>
            <a:ext cx="777134" cy="859860"/>
            <a:chOff x="3305010" y="3764580"/>
            <a:chExt cx="777134" cy="859860"/>
          </a:xfrm>
        </p:grpSpPr>
        <p:pic>
          <p:nvPicPr>
            <p:cNvPr id="12" name="Picture 11"/>
            <p:cNvPicPr>
              <a:picLocks noChangeAspect="1"/>
            </p:cNvPicPr>
            <p:nvPr/>
          </p:nvPicPr>
          <p:blipFill>
            <a:blip r:embed="rId7"/>
            <a:stretch>
              <a:fillRect/>
            </a:stretch>
          </p:blipFill>
          <p:spPr>
            <a:xfrm>
              <a:off x="3563984" y="3839416"/>
              <a:ext cx="518160" cy="746760"/>
            </a:xfrm>
            <a:prstGeom prst="rect">
              <a:avLst/>
            </a:prstGeom>
          </p:spPr>
        </p:pic>
        <p:sp>
          <p:nvSpPr>
            <p:cNvPr id="42" name="Double Bracket 41"/>
            <p:cNvSpPr/>
            <p:nvPr/>
          </p:nvSpPr>
          <p:spPr>
            <a:xfrm>
              <a:off x="3603856" y="3785433"/>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3305010" y="3764580"/>
              <a:ext cx="223823" cy="307777"/>
            </a:xfrm>
            <a:prstGeom prst="rect">
              <a:avLst/>
            </a:prstGeom>
            <a:noFill/>
          </p:spPr>
          <p:txBody>
            <a:bodyPr wrap="square" rtlCol="0">
              <a:spAutoFit/>
            </a:bodyPr>
            <a:lstStyle/>
            <a:p>
              <a:r>
                <a:rPr lang="en-US" sz="1400" dirty="0" smtClean="0"/>
                <a:t>=</a:t>
              </a:r>
              <a:endParaRPr lang="en-US" sz="1400" dirty="0"/>
            </a:p>
          </p:txBody>
        </p:sp>
      </p:grpSp>
      <p:pic>
        <p:nvPicPr>
          <p:cNvPr id="45" name="Picture 44"/>
          <p:cNvPicPr>
            <a:picLocks noChangeAspect="1"/>
          </p:cNvPicPr>
          <p:nvPr/>
        </p:nvPicPr>
        <p:blipFill>
          <a:blip r:embed="rId7"/>
          <a:stretch>
            <a:fillRect/>
          </a:stretch>
        </p:blipFill>
        <p:spPr>
          <a:xfrm>
            <a:off x="11438031" y="1712013"/>
            <a:ext cx="518160" cy="746760"/>
          </a:xfrm>
          <a:prstGeom prst="rect">
            <a:avLst/>
          </a:prstGeom>
        </p:spPr>
      </p:pic>
      <p:sp>
        <p:nvSpPr>
          <p:cNvPr id="46" name="Double Bracket 45"/>
          <p:cNvSpPr/>
          <p:nvPr/>
        </p:nvSpPr>
        <p:spPr>
          <a:xfrm>
            <a:off x="11477903" y="165803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3" name="Picture 12"/>
          <p:cNvPicPr>
            <a:picLocks noChangeAspect="1"/>
          </p:cNvPicPr>
          <p:nvPr/>
        </p:nvPicPr>
        <p:blipFill>
          <a:blip r:embed="rId8"/>
          <a:stretch>
            <a:fillRect/>
          </a:stretch>
        </p:blipFill>
        <p:spPr>
          <a:xfrm>
            <a:off x="4921363" y="1731265"/>
            <a:ext cx="518160" cy="746760"/>
          </a:xfrm>
          <a:prstGeom prst="rect">
            <a:avLst/>
          </a:prstGeom>
        </p:spPr>
      </p:pic>
      <p:sp>
        <p:nvSpPr>
          <p:cNvPr id="48" name="Double Bracket 47"/>
          <p:cNvSpPr/>
          <p:nvPr/>
        </p:nvSpPr>
        <p:spPr>
          <a:xfrm>
            <a:off x="4921363" y="1683114"/>
            <a:ext cx="518160"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803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6" grpId="0" animBg="1"/>
      <p:bldP spid="17" grpId="0" animBg="1"/>
      <p:bldP spid="18" grpId="0" animBg="1"/>
      <p:bldP spid="21" grpId="0" animBg="1"/>
      <p:bldP spid="22" grpId="0" animBg="1"/>
      <p:bldP spid="23" grpId="0" animBg="1"/>
      <p:bldP spid="25" grpId="0" animBg="1"/>
      <p:bldP spid="3" grpId="0"/>
      <p:bldP spid="26" grpId="0"/>
      <p:bldP spid="27" grpId="0" animBg="1"/>
      <p:bldP spid="28" grpId="0" animBg="1"/>
      <p:bldP spid="40" grpId="0" animBg="1"/>
      <p:bldP spid="46" grpId="0" animBg="1"/>
      <p:bldP spid="4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1</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3"/>
          <a:stretch>
            <a:fillRect/>
          </a:stretch>
        </p:blipFill>
        <p:spPr>
          <a:xfrm>
            <a:off x="4111588" y="2795073"/>
            <a:ext cx="518160" cy="746760"/>
          </a:xfrm>
          <a:prstGeom prst="rect">
            <a:avLst/>
          </a:prstGeom>
        </p:spPr>
      </p:pic>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64" name="Group 63"/>
          <p:cNvGrpSpPr/>
          <p:nvPr/>
        </p:nvGrpSpPr>
        <p:grpSpPr>
          <a:xfrm>
            <a:off x="5098604" y="2687632"/>
            <a:ext cx="2531922" cy="908631"/>
            <a:chOff x="5098604" y="2687632"/>
            <a:chExt cx="2531922" cy="908631"/>
          </a:xfrm>
        </p:grpSpPr>
        <p:pic>
          <p:nvPicPr>
            <p:cNvPr id="50" name="Picture 49"/>
            <p:cNvPicPr>
              <a:picLocks noChangeAspect="1"/>
            </p:cNvPicPr>
            <p:nvPr/>
          </p:nvPicPr>
          <p:blipFill>
            <a:blip r:embed="rId4"/>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358957"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80482" y="2783732"/>
              <a:ext cx="254784" cy="769441"/>
            </a:xfrm>
            <a:prstGeom prst="rect">
              <a:avLst/>
            </a:prstGeom>
            <a:noFill/>
          </p:spPr>
          <p:txBody>
            <a:bodyPr wrap="square" rtlCol="0">
              <a:spAutoFit/>
            </a:bodyPr>
            <a:lstStyle/>
            <a:p>
              <a:pPr>
                <a:spcBef>
                  <a:spcPts val="600"/>
                </a:spcBef>
              </a:pPr>
              <a:r>
                <a:rPr lang="en-US" sz="1100" dirty="0" smtClean="0"/>
                <a:t>0</a:t>
              </a:r>
              <a:r>
                <a:rPr lang="el-GR" sz="1100" dirty="0" smtClean="0"/>
                <a:t>λ</a:t>
              </a:r>
              <a:r>
                <a:rPr lang="en-US" sz="1100" dirty="0" smtClean="0"/>
                <a:t>00</a:t>
              </a:r>
              <a:endParaRPr lang="en-US" sz="1100" dirty="0"/>
            </a:p>
          </p:txBody>
        </p:sp>
        <p:sp>
          <p:nvSpPr>
            <p:cNvPr id="54" name="TextBox 53"/>
            <p:cNvSpPr txBox="1"/>
            <p:nvPr/>
          </p:nvSpPr>
          <p:spPr>
            <a:xfrm>
              <a:off x="6676218"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094000" y="2757256"/>
              <a:ext cx="536526"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6" name="TextBox 55"/>
            <p:cNvSpPr txBox="1"/>
            <p:nvPr/>
          </p:nvSpPr>
          <p:spPr>
            <a:xfrm>
              <a:off x="7124814" y="2806449"/>
              <a:ext cx="498062" cy="769441"/>
            </a:xfrm>
            <a:prstGeom prst="rect">
              <a:avLst/>
            </a:prstGeom>
            <a:noFill/>
          </p:spPr>
          <p:txBody>
            <a:bodyPr wrap="square" rtlCol="0">
              <a:spAutoFit/>
            </a:bodyPr>
            <a:lstStyle/>
            <a:p>
              <a:pPr algn="ctr">
                <a:spcBef>
                  <a:spcPts val="600"/>
                </a:spcBef>
              </a:pPr>
              <a:r>
                <a:rPr lang="en-US" sz="1100" dirty="0" smtClean="0"/>
                <a:t>0        2+ </a:t>
              </a:r>
              <a:r>
                <a:rPr lang="el-GR" sz="1100" dirty="0" smtClean="0"/>
                <a:t>λ</a:t>
              </a:r>
              <a:r>
                <a:rPr lang="en-US" sz="1100" dirty="0" smtClean="0"/>
                <a:t> 0          0</a:t>
              </a:r>
              <a:endParaRPr lang="en-US" sz="1100" dirty="0"/>
            </a:p>
          </p:txBody>
        </p:sp>
      </p:grpSp>
      <p:pic>
        <p:nvPicPr>
          <p:cNvPr id="47" name="Picture 46"/>
          <p:cNvPicPr>
            <a:picLocks noChangeAspect="1"/>
          </p:cNvPicPr>
          <p:nvPr/>
        </p:nvPicPr>
        <p:blipFill>
          <a:blip r:embed="rId5"/>
          <a:stretch>
            <a:fillRect/>
          </a:stretch>
        </p:blipFill>
        <p:spPr>
          <a:xfrm>
            <a:off x="8847920" y="4916582"/>
            <a:ext cx="1996440" cy="1303020"/>
          </a:xfrm>
          <a:prstGeom prst="rect">
            <a:avLst/>
          </a:prstGeom>
        </p:spPr>
      </p:pic>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2354491"/>
          </a:xfrm>
          <a:prstGeom prst="rect">
            <a:avLst/>
          </a:prstGeom>
          <a:noFill/>
        </p:spPr>
        <p:txBody>
          <a:bodyPr wrap="square" rtlCol="0">
            <a:spAutoFit/>
          </a:bodyPr>
          <a:lstStyle/>
          <a:p>
            <a:pPr algn="ctr">
              <a:spcBef>
                <a:spcPts val="600"/>
              </a:spcBef>
            </a:pPr>
            <a:r>
              <a:rPr lang="en-US" sz="1400" dirty="0" smtClean="0"/>
              <a:t>2 + </a:t>
            </a:r>
            <a:r>
              <a:rPr lang="el-GR" sz="1400" dirty="0" smtClean="0"/>
              <a:t>λ</a:t>
            </a:r>
            <a:r>
              <a:rPr lang="en-US" sz="1400" dirty="0" smtClean="0"/>
              <a:t> = 0</a:t>
            </a:r>
          </a:p>
          <a:p>
            <a:pPr algn="ctr">
              <a:spcBef>
                <a:spcPts val="600"/>
              </a:spcBef>
            </a:pPr>
            <a:r>
              <a:rPr lang="el-GR" sz="1400" dirty="0" smtClean="0"/>
              <a:t>λ</a:t>
            </a:r>
            <a:r>
              <a:rPr lang="en-US" sz="1400" dirty="0" smtClean="0"/>
              <a:t> </a:t>
            </a:r>
            <a:r>
              <a:rPr lang="en-US" sz="1400" dirty="0"/>
              <a:t>= </a:t>
            </a:r>
            <a:r>
              <a:rPr lang="en-US" sz="1400" dirty="0" smtClean="0"/>
              <a:t>-2</a:t>
            </a:r>
          </a:p>
          <a:p>
            <a:pPr algn="ctr">
              <a:spcBef>
                <a:spcPts val="600"/>
              </a:spcBef>
            </a:pPr>
            <a:endParaRPr lang="en-US" sz="1400" dirty="0" smtClean="0"/>
          </a:p>
          <a:p>
            <a:pPr algn="ctr">
              <a:spcBef>
                <a:spcPts val="600"/>
              </a:spcBef>
            </a:pPr>
            <a:r>
              <a:rPr lang="en-US" sz="1400" dirty="0" smtClean="0"/>
              <a:t>(Allowable decrease </a:t>
            </a:r>
            <a:r>
              <a:rPr lang="en-US" sz="1400" dirty="0"/>
              <a:t>= 2</a:t>
            </a:r>
            <a:r>
              <a:rPr lang="en-US" sz="1400" dirty="0" smtClean="0"/>
              <a:t>)</a:t>
            </a:r>
          </a:p>
          <a:p>
            <a:pPr algn="ctr">
              <a:spcBef>
                <a:spcPts val="600"/>
              </a:spcBef>
            </a:pPr>
            <a:r>
              <a:rPr lang="en-US" sz="1400" dirty="0" smtClean="0"/>
              <a:t>(</a:t>
            </a:r>
            <a:r>
              <a:rPr lang="en-US" sz="1400" dirty="0"/>
              <a:t>A</a:t>
            </a:r>
            <a:r>
              <a:rPr lang="en-US" sz="1400" dirty="0" smtClean="0"/>
              <a:t>llowable increase = infinity)</a:t>
            </a:r>
            <a:endParaRPr lang="en-US" sz="1400" dirty="0"/>
          </a:p>
          <a:p>
            <a:pPr algn="ctr">
              <a:spcBef>
                <a:spcPts val="600"/>
              </a:spcBef>
            </a:pPr>
            <a:endParaRPr lang="en-US" sz="1400" dirty="0"/>
          </a:p>
          <a:p>
            <a:pPr algn="ctr">
              <a:spcBef>
                <a:spcPts val="600"/>
              </a:spcBef>
            </a:pPr>
            <a:endParaRPr lang="en-US" sz="1400" dirty="0"/>
          </a:p>
          <a:p>
            <a:pPr algn="ctr">
              <a:spcBef>
                <a:spcPts val="600"/>
              </a:spcBef>
            </a:pPr>
            <a:endParaRPr lang="en-US" sz="1400" dirty="0"/>
          </a:p>
        </p:txBody>
      </p:sp>
      <p:pic>
        <p:nvPicPr>
          <p:cNvPr id="59" name="Picture 58"/>
          <p:cNvPicPr>
            <a:picLocks noChangeAspect="1"/>
          </p:cNvPicPr>
          <p:nvPr/>
        </p:nvPicPr>
        <p:blipFill>
          <a:blip r:embed="rId6"/>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090834"/>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390847"/>
            <a:ext cx="2234327" cy="1797163"/>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2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7" grpId="0"/>
      <p:bldP spid="58" grpId="0"/>
      <p:bldP spid="60" grpId="0"/>
      <p:bldP spid="6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2</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312395"/>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endCxn id="58" idx="1"/>
            </p:cNvCxnSpPr>
            <p:nvPr/>
          </p:nvCxnSpPr>
          <p:spPr>
            <a:xfrm flipV="1">
              <a:off x="5868288" y="4198486"/>
              <a:ext cx="2234327" cy="2211085"/>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a:t>
            </a:r>
            <a:r>
              <a:rPr lang="el-GR" sz="1100" dirty="0" smtClean="0"/>
              <a:t>λ</a:t>
            </a:r>
            <a:r>
              <a:rPr lang="en-US" sz="1100" dirty="0" smtClean="0"/>
              <a:t>0</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a:t>1.5 </a:t>
              </a:r>
              <a:r>
                <a:rPr lang="el-GR" sz="1100" dirty="0" smtClean="0"/>
                <a:t>λ</a:t>
              </a:r>
              <a:r>
                <a:rPr lang="en-US" sz="1100" dirty="0" smtClean="0"/>
                <a:t>  </a:t>
              </a:r>
              <a:r>
                <a:rPr lang="el-GR" sz="1100" dirty="0" smtClean="0"/>
                <a:t>0.33 λ</a:t>
              </a:r>
              <a:r>
                <a:rPr lang="en-US" sz="1100" dirty="0" smtClean="0"/>
                <a:t> </a:t>
              </a:r>
              <a:r>
                <a:rPr lang="el-GR" sz="1100" dirty="0" smtClean="0"/>
                <a:t>0.5 λ</a:t>
              </a:r>
              <a:r>
                <a:rPr lang="en-US" sz="1100" dirty="0" smtClean="0"/>
                <a:t>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1.5 λ</a:t>
              </a:r>
              <a:r>
                <a:rPr lang="en-US" sz="1100" dirty="0" smtClean="0"/>
                <a:t>     2 + </a:t>
              </a:r>
              <a:r>
                <a:rPr lang="el-GR" sz="1100" dirty="0" smtClean="0"/>
                <a:t>0.33 λ</a:t>
              </a:r>
              <a:r>
                <a:rPr lang="en-US" sz="1100" dirty="0" smtClean="0"/>
                <a:t>   6 + </a:t>
              </a:r>
              <a:r>
                <a:rPr lang="el-GR" sz="1100" dirty="0" smtClean="0"/>
                <a:t>0.5 λ</a:t>
              </a:r>
              <a:r>
                <a:rPr lang="en-US" sz="1100" dirty="0" smtClean="0"/>
                <a:t>      2 </a:t>
              </a:r>
              <a:r>
                <a:rPr lang="el-GR" sz="1100" dirty="0" smtClean="0"/>
                <a:t>- </a:t>
              </a:r>
              <a:r>
                <a:rPr lang="el-GR" sz="1100" dirty="0"/>
                <a:t>0.33 λ</a:t>
              </a:r>
            </a:p>
          </p:txBody>
        </p:sp>
      </p:grpSp>
      <p:grpSp>
        <p:nvGrpSpPr>
          <p:cNvPr id="9" name="Group 8"/>
          <p:cNvGrpSpPr/>
          <p:nvPr/>
        </p:nvGrpSpPr>
        <p:grpSpPr>
          <a:xfrm>
            <a:off x="8102615" y="2765673"/>
            <a:ext cx="4089385" cy="4078858"/>
            <a:chOff x="8102615" y="2765673"/>
            <a:chExt cx="4089385" cy="4078858"/>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969770"/>
            </a:xfrm>
            <a:prstGeom prst="rect">
              <a:avLst/>
            </a:prstGeom>
            <a:noFill/>
          </p:spPr>
          <p:txBody>
            <a:bodyPr wrap="square" rtlCol="0">
              <a:spAutoFit/>
            </a:bodyPr>
            <a:lstStyle/>
            <a:p>
              <a:pPr algn="ctr">
                <a:spcBef>
                  <a:spcPts val="600"/>
                </a:spcBef>
              </a:pPr>
              <a:r>
                <a:rPr lang="en-US" sz="1400" dirty="0"/>
                <a:t>36 + </a:t>
              </a:r>
              <a:r>
                <a:rPr lang="el-GR" sz="1400" dirty="0"/>
                <a:t>1.5 λ</a:t>
              </a:r>
              <a:r>
                <a:rPr lang="en-US" sz="1400" dirty="0"/>
                <a:t> </a:t>
              </a:r>
              <a:r>
                <a:rPr lang="en-US" sz="1400" dirty="0" smtClean="0"/>
                <a:t>= 0   -&gt;    </a:t>
              </a:r>
              <a:r>
                <a:rPr lang="el-GR" sz="1400" dirty="0" smtClean="0"/>
                <a:t>λ</a:t>
              </a:r>
              <a:r>
                <a:rPr lang="en-US" sz="1400" dirty="0" smtClean="0"/>
                <a:t>  = -24</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a:t>6 + </a:t>
              </a:r>
              <a:r>
                <a:rPr lang="el-GR" sz="1400" dirty="0"/>
                <a:t>0.5 </a:t>
              </a:r>
              <a:r>
                <a:rPr lang="el-GR" sz="1400" dirty="0" smtClean="0"/>
                <a:t>λ</a:t>
              </a:r>
              <a:r>
                <a:rPr lang="en-US" sz="1400" dirty="0" smtClean="0"/>
                <a:t> = </a:t>
              </a:r>
              <a:r>
                <a:rPr lang="en-US" sz="1400" dirty="0"/>
                <a:t>0   -&gt;    </a:t>
              </a:r>
              <a:r>
                <a:rPr lang="el-GR" sz="1400" dirty="0"/>
                <a:t>λ</a:t>
              </a:r>
              <a:r>
                <a:rPr lang="en-US" sz="1400" dirty="0"/>
                <a:t>  = </a:t>
              </a:r>
              <a:r>
                <a:rPr lang="en-US" sz="1400" dirty="0" smtClean="0"/>
                <a:t>-12</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(Allowable increase)</a:t>
              </a:r>
              <a:endParaRPr lang="en-US" sz="1400" dirty="0"/>
            </a:p>
          </p:txBody>
        </p:sp>
        <p:pic>
          <p:nvPicPr>
            <p:cNvPr id="7" name="Picture 6"/>
            <p:cNvPicPr>
              <a:picLocks noChangeAspect="1"/>
            </p:cNvPicPr>
            <p:nvPr/>
          </p:nvPicPr>
          <p:blipFill rotWithShape="1">
            <a:blip r:embed="rId5"/>
            <a:srcRect l="20811"/>
            <a:stretch/>
          </p:blipFill>
          <p:spPr>
            <a:xfrm>
              <a:off x="8185294" y="5183371"/>
              <a:ext cx="4006706" cy="1661160"/>
            </a:xfrm>
            <a:prstGeom prst="rect">
              <a:avLst/>
            </a:prstGeom>
          </p:spPr>
        </p:pic>
      </p:grpSp>
    </p:spTree>
    <p:extLst>
      <p:ext uri="{BB962C8B-B14F-4D97-AF65-F5344CB8AC3E}">
        <p14:creationId xmlns:p14="http://schemas.microsoft.com/office/powerpoint/2010/main" val="275649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3</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458312"/>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052292"/>
              <a:ext cx="2234327" cy="2503196"/>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000</a:t>
            </a:r>
            <a:r>
              <a:rPr lang="el-GR" sz="1100" dirty="0" smtClean="0"/>
              <a:t>λ</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smtClean="0"/>
                <a:t> λ</a:t>
              </a:r>
              <a:r>
                <a:rPr lang="en-US" sz="1100" dirty="0" smtClean="0"/>
                <a:t>           -</a:t>
              </a:r>
              <a:r>
                <a:rPr lang="el-GR" sz="1100" dirty="0" smtClean="0"/>
                <a:t>0.33 λ</a:t>
              </a:r>
              <a:r>
                <a:rPr lang="en-US" sz="1100" dirty="0" smtClean="0"/>
                <a:t> 0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λ</a:t>
              </a:r>
              <a:r>
                <a:rPr lang="en-US" sz="1100" dirty="0" smtClean="0"/>
                <a:t>           2 - </a:t>
              </a:r>
              <a:r>
                <a:rPr lang="el-GR" sz="1100" dirty="0" smtClean="0"/>
                <a:t>0.33 λ</a:t>
              </a:r>
              <a:r>
                <a:rPr lang="en-US" sz="1100" dirty="0" smtClean="0"/>
                <a:t>    0                   2 +</a:t>
              </a:r>
              <a:r>
                <a:rPr lang="el-GR" sz="1100" dirty="0" smtClean="0"/>
                <a:t> </a:t>
              </a:r>
              <a:r>
                <a:rPr lang="el-GR" sz="1100" dirty="0"/>
                <a:t>0.33 λ</a:t>
              </a:r>
            </a:p>
          </p:txBody>
        </p:sp>
      </p:grpSp>
      <p:grpSp>
        <p:nvGrpSpPr>
          <p:cNvPr id="9" name="Group 8"/>
          <p:cNvGrpSpPr/>
          <p:nvPr/>
        </p:nvGrpSpPr>
        <p:grpSpPr>
          <a:xfrm>
            <a:off x="8102615" y="2765673"/>
            <a:ext cx="3338879" cy="2125310"/>
            <a:chOff x="8102615" y="2765673"/>
            <a:chExt cx="3338879" cy="2125310"/>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677382"/>
            </a:xfrm>
            <a:prstGeom prst="rect">
              <a:avLst/>
            </a:prstGeom>
            <a:noFill/>
          </p:spPr>
          <p:txBody>
            <a:bodyPr wrap="square" rtlCol="0">
              <a:spAutoFit/>
            </a:bodyPr>
            <a:lstStyle/>
            <a:p>
              <a:pPr algn="ctr">
                <a:spcBef>
                  <a:spcPts val="600"/>
                </a:spcBef>
              </a:pPr>
              <a:r>
                <a:rPr lang="en-US" sz="1400" dirty="0"/>
                <a:t>36 </a:t>
              </a:r>
              <a:r>
                <a:rPr lang="en-US" sz="1400" dirty="0" smtClean="0"/>
                <a:t>+</a:t>
              </a:r>
              <a:r>
                <a:rPr lang="el-GR" sz="1400" dirty="0" smtClean="0"/>
                <a:t> </a:t>
              </a:r>
              <a:r>
                <a:rPr lang="el-GR" sz="1400" dirty="0"/>
                <a:t>λ</a:t>
              </a:r>
              <a:r>
                <a:rPr lang="en-US" sz="1400" dirty="0"/>
                <a:t> </a:t>
              </a:r>
              <a:r>
                <a:rPr lang="en-US" sz="1400" dirty="0" smtClean="0"/>
                <a:t>= 0   -&gt;    </a:t>
              </a:r>
              <a:r>
                <a:rPr lang="el-GR" sz="1400" dirty="0" smtClean="0"/>
                <a:t>λ</a:t>
              </a:r>
              <a:r>
                <a:rPr lang="en-US" sz="1400" dirty="0" smtClean="0"/>
                <a:t>  = -36</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t>
              </a:r>
              <a:r>
                <a:rPr lang="en-US" sz="1400" dirty="0"/>
                <a:t>A</a:t>
              </a:r>
              <a:r>
                <a:rPr lang="en-US" sz="1400" dirty="0" smtClean="0"/>
                <a:t>llowable increase)</a:t>
              </a:r>
              <a:endParaRPr lang="en-US" sz="1400" dirty="0"/>
            </a:p>
          </p:txBody>
        </p:sp>
      </p:grpSp>
      <p:pic>
        <p:nvPicPr>
          <p:cNvPr id="4" name="Picture 3"/>
          <p:cNvPicPr>
            <a:picLocks noChangeAspect="1"/>
          </p:cNvPicPr>
          <p:nvPr/>
        </p:nvPicPr>
        <p:blipFill rotWithShape="1">
          <a:blip r:embed="rId5"/>
          <a:srcRect l="11972" r="8542"/>
          <a:stretch/>
        </p:blipFill>
        <p:spPr>
          <a:xfrm>
            <a:off x="8150170" y="4969579"/>
            <a:ext cx="3531140" cy="1478280"/>
          </a:xfrm>
          <a:prstGeom prst="rect">
            <a:avLst/>
          </a:prstGeom>
        </p:spPr>
      </p:pic>
    </p:spTree>
    <p:extLst>
      <p:ext uri="{BB962C8B-B14F-4D97-AF65-F5344CB8AC3E}">
        <p14:creationId xmlns:p14="http://schemas.microsoft.com/office/powerpoint/2010/main" val="57979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677108"/>
          </a:xfrm>
          <a:prstGeom prst="rect">
            <a:avLst/>
          </a:prstGeom>
          <a:noFill/>
        </p:spPr>
        <p:txBody>
          <a:bodyPr wrap="square" rtlCol="0">
            <a:spAutoFit/>
          </a:bodyPr>
          <a:lstStyle/>
          <a:p>
            <a:r>
              <a:rPr lang="en-US" sz="2200" dirty="0" smtClean="0"/>
              <a:t>Variation of the objective function coefficient:</a:t>
            </a:r>
          </a:p>
          <a:p>
            <a:endParaRPr lang="en-US" sz="800" dirty="0"/>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452276" y="2088641"/>
            <a:ext cx="1076933" cy="261610"/>
          </a:xfrm>
          <a:prstGeom prst="rect">
            <a:avLst/>
          </a:prstGeom>
          <a:noFill/>
        </p:spPr>
        <p:txBody>
          <a:bodyPr wrap="square" rtlCol="0">
            <a:spAutoFit/>
          </a:bodyPr>
          <a:lstStyle/>
          <a:p>
            <a:pPr algn="ctr"/>
            <a:r>
              <a:rPr lang="en-US" sz="1100" dirty="0" smtClean="0"/>
              <a:t>  0      -5     -3</a:t>
            </a:r>
            <a:endParaRPr lang="en-US" sz="1100" dirty="0"/>
          </a:p>
        </p:txBody>
      </p:sp>
      <p:sp>
        <p:nvSpPr>
          <p:cNvPr id="25" name="Double Bracket 24"/>
          <p:cNvSpPr/>
          <p:nvPr/>
        </p:nvSpPr>
        <p:spPr>
          <a:xfrm>
            <a:off x="6512120" y="2049866"/>
            <a:ext cx="948995"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grpSp>
        <p:nvGrpSpPr>
          <p:cNvPr id="32" name="Group 31"/>
          <p:cNvGrpSpPr/>
          <p:nvPr/>
        </p:nvGrpSpPr>
        <p:grpSpPr>
          <a:xfrm>
            <a:off x="8233460" y="1463283"/>
            <a:ext cx="3110840" cy="313906"/>
            <a:chOff x="8233460" y="1463283"/>
            <a:chExt cx="3110840" cy="313906"/>
          </a:xfrm>
        </p:grpSpPr>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0" name="Picture 29"/>
            <p:cNvPicPr>
              <a:picLocks noChangeAspect="1"/>
            </p:cNvPicPr>
            <p:nvPr/>
          </p:nvPicPr>
          <p:blipFill>
            <a:blip r:embed="rId5"/>
            <a:stretch>
              <a:fillRect/>
            </a:stretch>
          </p:blipFill>
          <p:spPr>
            <a:xfrm>
              <a:off x="8242960" y="1550543"/>
              <a:ext cx="3101340" cy="198120"/>
            </a:xfrm>
            <a:prstGeom prst="rect">
              <a:avLst/>
            </a:prstGeom>
          </p:spPr>
        </p:pic>
      </p:grpSp>
    </p:spTree>
    <p:extLst>
      <p:ext uri="{BB962C8B-B14F-4D97-AF65-F5344CB8AC3E}">
        <p14:creationId xmlns:p14="http://schemas.microsoft.com/office/powerpoint/2010/main" val="19099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3" grpId="0" animBg="1"/>
      <p:bldP spid="24" grpId="0"/>
      <p:bldP spid="25" grpId="0" animBg="1"/>
      <p:bldP spid="2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pic>
        <p:nvPicPr>
          <p:cNvPr id="2" name="Picture 1"/>
          <p:cNvPicPr>
            <a:picLocks noChangeAspect="1"/>
          </p:cNvPicPr>
          <p:nvPr/>
        </p:nvPicPr>
        <p:blipFill>
          <a:blip r:embed="rId5"/>
          <a:stretch>
            <a:fillRect/>
          </a:stretch>
        </p:blipFill>
        <p:spPr>
          <a:xfrm>
            <a:off x="8251578" y="1523981"/>
            <a:ext cx="3101340" cy="213360"/>
          </a:xfrm>
          <a:prstGeom prst="rect">
            <a:avLst/>
          </a:prstGeom>
        </p:spPr>
      </p:pic>
      <p:grpSp>
        <p:nvGrpSpPr>
          <p:cNvPr id="4" name="Group 3"/>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6"/>
            <a:stretch>
              <a:fillRect/>
            </a:stretch>
          </p:blipFill>
          <p:spPr>
            <a:xfrm>
              <a:off x="5865780" y="2133330"/>
              <a:ext cx="1866900" cy="198120"/>
            </a:xfrm>
            <a:prstGeom prst="rect">
              <a:avLst/>
            </a:prstGeom>
          </p:spPr>
        </p:pic>
      </p:grpSp>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464872" y="3247743"/>
            <a:ext cx="3101340" cy="563880"/>
          </a:xfrm>
          <a:prstGeom prst="rect">
            <a:avLst/>
          </a:prstGeom>
        </p:spPr>
      </p:pic>
      <p:grpSp>
        <p:nvGrpSpPr>
          <p:cNvPr id="26" name="Group 25"/>
          <p:cNvGrpSpPr/>
          <p:nvPr/>
        </p:nvGrpSpPr>
        <p:grpSpPr>
          <a:xfrm>
            <a:off x="451057" y="2584559"/>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6"/>
            <a:stretch>
              <a:fillRect/>
            </a:stretch>
          </p:blipFill>
          <p:spPr>
            <a:xfrm>
              <a:off x="5865780" y="2133330"/>
              <a:ext cx="1866900" cy="198120"/>
            </a:xfrm>
            <a:prstGeom prst="rect">
              <a:avLst/>
            </a:prstGeom>
          </p:spPr>
        </p:pic>
      </p:grpSp>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339145" y="3870869"/>
            <a:ext cx="223823" cy="307777"/>
          </a:xfrm>
          <a:prstGeom prst="rect">
            <a:avLst/>
          </a:prstGeom>
          <a:noFill/>
        </p:spPr>
        <p:txBody>
          <a:bodyPr wrap="square" rtlCol="0">
            <a:spAutoFit/>
          </a:bodyPr>
          <a:lstStyle/>
          <a:p>
            <a:r>
              <a:rPr lang="en-US" sz="1400" dirty="0" smtClean="0"/>
              <a:t>=</a:t>
            </a:r>
            <a:endParaRPr lang="en-US" sz="1400" dirty="0"/>
          </a:p>
        </p:txBody>
      </p:sp>
    </p:spTree>
    <p:extLst>
      <p:ext uri="{BB962C8B-B14F-4D97-AF65-F5344CB8AC3E}">
        <p14:creationId xmlns:p14="http://schemas.microsoft.com/office/powerpoint/2010/main" val="2594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2"/>
          <a:stretch>
            <a:fillRect/>
          </a:stretch>
        </p:blipFill>
        <p:spPr>
          <a:xfrm>
            <a:off x="3009647" y="2681836"/>
            <a:ext cx="3101340" cy="563880"/>
          </a:xfrm>
          <a:prstGeom prst="rect">
            <a:avLst/>
          </a:prstGeom>
        </p:spPr>
      </p:pic>
      <p:grpSp>
        <p:nvGrpSpPr>
          <p:cNvPr id="26" name="Group 25"/>
          <p:cNvGrpSpPr/>
          <p:nvPr/>
        </p:nvGrpSpPr>
        <p:grpSpPr>
          <a:xfrm>
            <a:off x="451057" y="2681836"/>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3"/>
            <a:stretch>
              <a:fillRect/>
            </a:stretch>
          </p:blipFill>
          <p:spPr>
            <a:xfrm>
              <a:off x="5865780" y="2133330"/>
              <a:ext cx="1866900" cy="198120"/>
            </a:xfrm>
            <a:prstGeom prst="rect">
              <a:avLst/>
            </a:prstGeom>
          </p:spPr>
        </p:pic>
      </p:grpSp>
      <p:sp>
        <p:nvSpPr>
          <p:cNvPr id="32" name="TextBox 31"/>
          <p:cNvSpPr txBox="1"/>
          <p:nvPr/>
        </p:nvSpPr>
        <p:spPr>
          <a:xfrm>
            <a:off x="2584955" y="2681836"/>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28010" y="2554325"/>
            <a:ext cx="223823" cy="307777"/>
          </a:xfrm>
          <a:prstGeom prst="rect">
            <a:avLst/>
          </a:prstGeom>
          <a:noFill/>
        </p:spPr>
        <p:txBody>
          <a:bodyPr wrap="square" rtlCol="0">
            <a:spAutoFit/>
          </a:bodyPr>
          <a:lstStyle/>
          <a:p>
            <a:r>
              <a:rPr lang="en-US" sz="1400" dirty="0" smtClean="0"/>
              <a:t>=</a:t>
            </a:r>
            <a:endParaRPr lang="en-US" sz="1400" dirty="0"/>
          </a:p>
        </p:txBody>
      </p:sp>
      <p:grpSp>
        <p:nvGrpSpPr>
          <p:cNvPr id="13" name="Group 12"/>
          <p:cNvGrpSpPr/>
          <p:nvPr/>
        </p:nvGrpSpPr>
        <p:grpSpPr>
          <a:xfrm>
            <a:off x="6675408" y="2575883"/>
            <a:ext cx="3276600" cy="313906"/>
            <a:chOff x="6675408" y="2575883"/>
            <a:chExt cx="3276600" cy="313906"/>
          </a:xfrm>
        </p:grpSpPr>
        <p:pic>
          <p:nvPicPr>
            <p:cNvPr id="12" name="Picture 11"/>
            <p:cNvPicPr>
              <a:picLocks noChangeAspect="1"/>
            </p:cNvPicPr>
            <p:nvPr/>
          </p:nvPicPr>
          <p:blipFill>
            <a:blip r:embed="rId4"/>
            <a:stretch>
              <a:fillRect/>
            </a:stretch>
          </p:blipFill>
          <p:spPr>
            <a:xfrm>
              <a:off x="6675408" y="2601533"/>
              <a:ext cx="3276600" cy="213360"/>
            </a:xfrm>
            <a:prstGeom prst="rect">
              <a:avLst/>
            </a:prstGeom>
          </p:spPr>
        </p:pic>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5" name="Group 14"/>
          <p:cNvGrpSpPr/>
          <p:nvPr/>
        </p:nvGrpSpPr>
        <p:grpSpPr>
          <a:xfrm>
            <a:off x="6832550" y="3345655"/>
            <a:ext cx="3119458" cy="313906"/>
            <a:chOff x="6832550" y="3618031"/>
            <a:chExt cx="3119458" cy="313906"/>
          </a:xfrm>
        </p:grpSpPr>
        <p:sp>
          <p:nvSpPr>
            <p:cNvPr id="34" name="Double Bracket 33"/>
            <p:cNvSpPr/>
            <p:nvPr/>
          </p:nvSpPr>
          <p:spPr>
            <a:xfrm>
              <a:off x="6832550" y="3618031"/>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5" name="Picture 34"/>
            <p:cNvPicPr>
              <a:picLocks noChangeAspect="1"/>
            </p:cNvPicPr>
            <p:nvPr/>
          </p:nvPicPr>
          <p:blipFill>
            <a:blip r:embed="rId5"/>
            <a:stretch>
              <a:fillRect/>
            </a:stretch>
          </p:blipFill>
          <p:spPr>
            <a:xfrm>
              <a:off x="6850668" y="3678729"/>
              <a:ext cx="3101340" cy="213360"/>
            </a:xfrm>
            <a:prstGeom prst="rect">
              <a:avLst/>
            </a:prstGeom>
          </p:spPr>
        </p:pic>
      </p:gr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grpSp>
        <p:nvGrpSpPr>
          <p:cNvPr id="21" name="Group 20"/>
          <p:cNvGrpSpPr/>
          <p:nvPr/>
        </p:nvGrpSpPr>
        <p:grpSpPr>
          <a:xfrm>
            <a:off x="6663067" y="4081133"/>
            <a:ext cx="3276600" cy="313906"/>
            <a:chOff x="6663067" y="4081133"/>
            <a:chExt cx="3276600" cy="313906"/>
          </a:xfrm>
        </p:grpSpPr>
        <p:pic>
          <p:nvPicPr>
            <p:cNvPr id="18" name="Picture 17"/>
            <p:cNvPicPr>
              <a:picLocks noChangeAspect="1"/>
            </p:cNvPicPr>
            <p:nvPr/>
          </p:nvPicPr>
          <p:blipFill>
            <a:blip r:embed="rId6"/>
            <a:stretch>
              <a:fillRect/>
            </a:stretch>
          </p:blipFill>
          <p:spPr>
            <a:xfrm>
              <a:off x="6663067" y="4176125"/>
              <a:ext cx="3276600" cy="213360"/>
            </a:xfrm>
            <a:prstGeom prst="rect">
              <a:avLst/>
            </a:prstGeom>
          </p:spPr>
        </p:pic>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a:t>c1=-2.5/-0.33 </a:t>
              </a:r>
              <a:r>
                <a:rPr lang="en-US" sz="1400" dirty="0" smtClean="0"/>
                <a:t>    -&gt; </a:t>
              </a:r>
              <a:r>
                <a:rPr lang="en-US" sz="1400" dirty="0"/>
                <a:t>c1</a:t>
              </a:r>
              <a:r>
                <a:rPr lang="en-US" sz="1400" dirty="0" smtClean="0"/>
                <a:t>  = 7.5</a:t>
              </a:r>
            </a:p>
            <a:p>
              <a:pPr algn="ctr">
                <a:spcBef>
                  <a:spcPts val="600"/>
                </a:spcBef>
              </a:pPr>
              <a:r>
                <a:rPr lang="en-US" sz="1400" dirty="0" smtClean="0"/>
                <a:t>c1=0                  -&gt; </a:t>
              </a:r>
              <a:r>
                <a:rPr lang="en-US" sz="1400" dirty="0"/>
                <a:t>c1  = </a:t>
              </a:r>
              <a:r>
                <a:rPr lang="en-US" sz="1400" dirty="0" smtClean="0"/>
                <a:t>0</a:t>
              </a:r>
              <a:endParaRPr lang="en-US" sz="1400" dirty="0"/>
            </a:p>
            <a:p>
              <a:pPr algn="ctr">
                <a:spcBef>
                  <a:spcPts val="600"/>
                </a:spcBef>
              </a:pPr>
              <a:r>
                <a:rPr lang="en-US" sz="1400" dirty="0" smtClean="0"/>
                <a:t>(upper and lower limits)</a:t>
              </a:r>
            </a:p>
          </p:txBody>
        </p:sp>
      </p:grpSp>
      <p:pic>
        <p:nvPicPr>
          <p:cNvPr id="24" name="Picture 23"/>
          <p:cNvPicPr>
            <a:picLocks noChangeAspect="1"/>
          </p:cNvPicPr>
          <p:nvPr/>
        </p:nvPicPr>
        <p:blipFill>
          <a:blip r:embed="rId7"/>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7955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4883399"/>
            <a:ext cx="2051444" cy="5341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12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42" grpId="0"/>
      <p:bldP spid="4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8183404" y="1495137"/>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8" name="Picture 7"/>
          <p:cNvPicPr>
            <a:picLocks noChangeAspect="1"/>
          </p:cNvPicPr>
          <p:nvPr/>
        </p:nvPicPr>
        <p:blipFill>
          <a:blip r:embed="rId4"/>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5"/>
          <a:stretch>
            <a:fillRect/>
          </a:stretch>
        </p:blipFill>
        <p:spPr>
          <a:xfrm>
            <a:off x="8251578" y="1933329"/>
            <a:ext cx="3101340" cy="563880"/>
          </a:xfrm>
          <a:prstGeom prst="rect">
            <a:avLst/>
          </a:prstGeom>
        </p:spPr>
      </p:pic>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464872" y="3247743"/>
            <a:ext cx="3101340" cy="563880"/>
          </a:xfrm>
          <a:prstGeom prst="rect">
            <a:avLst/>
          </a:prstGeom>
        </p:spPr>
      </p:pic>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grpSp>
        <p:nvGrpSpPr>
          <p:cNvPr id="12" name="Group 11"/>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1" name="Picture 10"/>
            <p:cNvPicPr>
              <a:picLocks noChangeAspect="1"/>
            </p:cNvPicPr>
            <p:nvPr/>
          </p:nvPicPr>
          <p:blipFill>
            <a:blip r:embed="rId6"/>
            <a:stretch>
              <a:fillRect/>
            </a:stretch>
          </p:blipFill>
          <p:spPr>
            <a:xfrm>
              <a:off x="5890503" y="2095134"/>
              <a:ext cx="1866900" cy="198120"/>
            </a:xfrm>
            <a:prstGeom prst="rect">
              <a:avLst/>
            </a:prstGeom>
          </p:spPr>
        </p:pic>
      </p:grpSp>
      <p:grpSp>
        <p:nvGrpSpPr>
          <p:cNvPr id="34" name="Group 33"/>
          <p:cNvGrpSpPr/>
          <p:nvPr/>
        </p:nvGrpSpPr>
        <p:grpSpPr>
          <a:xfrm>
            <a:off x="479573" y="2542827"/>
            <a:ext cx="1994170" cy="313906"/>
            <a:chOff x="5826868" y="2049866"/>
            <a:chExt cx="1994170" cy="313906"/>
          </a:xfrm>
        </p:grpSpPr>
        <p:sp>
          <p:nvSpPr>
            <p:cNvPr id="35" name="Double Bracket 3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6" name="Picture 35"/>
            <p:cNvPicPr>
              <a:picLocks noChangeAspect="1"/>
            </p:cNvPicPr>
            <p:nvPr/>
          </p:nvPicPr>
          <p:blipFill>
            <a:blip r:embed="rId6"/>
            <a:stretch>
              <a:fillRect/>
            </a:stretch>
          </p:blipFill>
          <p:spPr>
            <a:xfrm>
              <a:off x="5890503" y="2095134"/>
              <a:ext cx="1866900" cy="198120"/>
            </a:xfrm>
            <a:prstGeom prst="rect">
              <a:avLst/>
            </a:prstGeom>
          </p:spPr>
        </p:pic>
      </p:grpSp>
    </p:spTree>
    <p:extLst>
      <p:ext uri="{BB962C8B-B14F-4D97-AF65-F5344CB8AC3E}">
        <p14:creationId xmlns:p14="http://schemas.microsoft.com/office/powerpoint/2010/main" val="4133600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89224" y="4129565"/>
            <a:ext cx="3276600" cy="198120"/>
          </a:xfrm>
          <a:prstGeom prst="rect">
            <a:avLst/>
          </a:prstGeom>
        </p:spPr>
      </p:pic>
      <p:pic>
        <p:nvPicPr>
          <p:cNvPr id="3" name="Picture 2"/>
          <p:cNvPicPr>
            <a:picLocks noChangeAspect="1"/>
          </p:cNvPicPr>
          <p:nvPr/>
        </p:nvPicPr>
        <p:blipFill>
          <a:blip r:embed="rId3"/>
          <a:stretch>
            <a:fillRect/>
          </a:stretch>
        </p:blipFill>
        <p:spPr>
          <a:xfrm>
            <a:off x="6762011" y="3416994"/>
            <a:ext cx="3276600" cy="198120"/>
          </a:xfrm>
          <a:prstGeom prst="rect">
            <a:avLst/>
          </a:prstGeom>
        </p:spPr>
      </p:pic>
      <p:pic>
        <p:nvPicPr>
          <p:cNvPr id="2" name="Picture 1"/>
          <p:cNvPicPr>
            <a:picLocks noChangeAspect="1"/>
          </p:cNvPicPr>
          <p:nvPr/>
        </p:nvPicPr>
        <p:blipFill>
          <a:blip r:embed="rId4"/>
          <a:stretch>
            <a:fillRect/>
          </a:stretch>
        </p:blipFill>
        <p:spPr>
          <a:xfrm>
            <a:off x="6689224" y="2636973"/>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3009647" y="2681836"/>
            <a:ext cx="3101340" cy="563880"/>
          </a:xfrm>
          <a:prstGeom prst="rect">
            <a:avLst/>
          </a:prstGeom>
        </p:spPr>
      </p:pic>
      <p:sp>
        <p:nvSpPr>
          <p:cNvPr id="28" name="Double Bracket 27"/>
          <p:cNvSpPr/>
          <p:nvPr/>
        </p:nvSpPr>
        <p:spPr>
          <a:xfrm>
            <a:off x="451057" y="2623468"/>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p:cNvSpPr txBox="1"/>
          <p:nvPr/>
        </p:nvSpPr>
        <p:spPr>
          <a:xfrm>
            <a:off x="2575296" y="2602349"/>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81286" y="2582686"/>
            <a:ext cx="223823" cy="307777"/>
          </a:xfrm>
          <a:prstGeom prst="rect">
            <a:avLst/>
          </a:prstGeom>
          <a:noFill/>
        </p:spPr>
        <p:txBody>
          <a:bodyPr wrap="square" rtlCol="0">
            <a:spAutoFit/>
          </a:bodyPr>
          <a:lstStyle/>
          <a:p>
            <a:r>
              <a:rPr lang="en-US" sz="1400" dirty="0" smtClean="0"/>
              <a:t>=</a:t>
            </a:r>
            <a:endParaRPr lang="en-US" sz="1400" dirty="0"/>
          </a:p>
        </p:txBody>
      </p:sp>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Double Bracket 33"/>
          <p:cNvSpPr/>
          <p:nvPr/>
        </p:nvSpPr>
        <p:spPr>
          <a:xfrm>
            <a:off x="6832550" y="3345655"/>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smtClean="0"/>
                <a:t>c2 = -2</a:t>
              </a:r>
            </a:p>
            <a:p>
              <a:pPr algn="ctr">
                <a:spcBef>
                  <a:spcPts val="600"/>
                </a:spcBef>
              </a:pPr>
              <a:r>
                <a:rPr lang="en-US" sz="1400" dirty="0" smtClean="0"/>
                <a:t>(lower limit = 2 )</a:t>
              </a:r>
            </a:p>
            <a:p>
              <a:pPr algn="ctr">
                <a:spcBef>
                  <a:spcPts val="600"/>
                </a:spcBef>
              </a:pPr>
              <a:r>
                <a:rPr lang="en-US" sz="1400" dirty="0" smtClean="0"/>
                <a:t>(upper limit = infinity)</a:t>
              </a:r>
            </a:p>
          </p:txBody>
        </p:sp>
      </p:grpSp>
      <p:pic>
        <p:nvPicPr>
          <p:cNvPr id="24" name="Picture 23"/>
          <p:cNvPicPr>
            <a:picLocks noChangeAspect="1"/>
          </p:cNvPicPr>
          <p:nvPr/>
        </p:nvPicPr>
        <p:blipFill>
          <a:blip r:embed="rId6"/>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9789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5066799"/>
            <a:ext cx="2051444" cy="3507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7"/>
          <a:stretch>
            <a:fillRect/>
          </a:stretch>
        </p:blipFill>
        <p:spPr>
          <a:xfrm>
            <a:off x="514692" y="2677665"/>
            <a:ext cx="1866900" cy="198120"/>
          </a:xfrm>
          <a:prstGeom prst="rect">
            <a:avLst/>
          </a:prstGeom>
        </p:spPr>
      </p:pic>
    </p:spTree>
    <p:extLst>
      <p:ext uri="{BB962C8B-B14F-4D97-AF65-F5344CB8AC3E}">
        <p14:creationId xmlns:p14="http://schemas.microsoft.com/office/powerpoint/2010/main" val="1308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0" grpId="0" animBg="1"/>
      <p:bldP spid="34" grpId="0" animBg="1"/>
      <p:bldP spid="36" grpId="0"/>
      <p:bldP spid="37" grpId="0"/>
      <p:bldP spid="38" grpId="0" animBg="1"/>
      <p:bldP spid="42" grpId="0"/>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a:t>
            </a:r>
            <a:r>
              <a:rPr lang="en-US" dirty="0" smtClean="0"/>
              <a:t>Tableau - implementation</a:t>
            </a:r>
            <a:endParaRPr lang="en-US" dirty="0"/>
          </a:p>
        </p:txBody>
      </p:sp>
      <p:sp>
        <p:nvSpPr>
          <p:cNvPr id="3" name="Content Placeholder 2"/>
          <p:cNvSpPr>
            <a:spLocks noGrp="1"/>
          </p:cNvSpPr>
          <p:nvPr>
            <p:ph idx="1"/>
          </p:nvPr>
        </p:nvSpPr>
        <p:spPr/>
        <p:txBody>
          <a:bodyPr>
            <a:normAutofit/>
          </a:bodyPr>
          <a:lstStyle/>
          <a:p>
            <a:r>
              <a:rPr lang="en-US" dirty="0" smtClean="0"/>
              <a:t>1 Find </a:t>
            </a:r>
            <a:r>
              <a:rPr lang="en-US" dirty="0"/>
              <a:t>an initial </a:t>
            </a:r>
            <a:r>
              <a:rPr lang="en-US" dirty="0" err="1"/>
              <a:t>cornerpoint</a:t>
            </a:r>
            <a:r>
              <a:rPr lang="en-US" dirty="0"/>
              <a:t> feasible </a:t>
            </a:r>
            <a:r>
              <a:rPr lang="en-US" dirty="0" smtClean="0"/>
              <a:t>solution (if </a:t>
            </a:r>
            <a:r>
              <a:rPr lang="en-US" dirty="0"/>
              <a:t>none is found, then the model is infeasible, so </a:t>
            </a:r>
            <a:r>
              <a:rPr lang="en-US" dirty="0" smtClean="0"/>
              <a:t>exit)</a:t>
            </a:r>
          </a:p>
          <a:p>
            <a:r>
              <a:rPr lang="en-US" dirty="0" smtClean="0"/>
              <a:t>2 Iterate </a:t>
            </a:r>
            <a:r>
              <a:rPr lang="en-US" dirty="0"/>
              <a:t>until the stopping conditions are </a:t>
            </a:r>
            <a:r>
              <a:rPr lang="en-US" dirty="0" smtClean="0"/>
              <a:t>met:</a:t>
            </a:r>
          </a:p>
          <a:p>
            <a:pPr lvl="1"/>
            <a:r>
              <a:rPr lang="en-US" dirty="0" smtClean="0"/>
              <a:t>2.1 </a:t>
            </a:r>
            <a:r>
              <a:rPr lang="en-US" i="1" dirty="0" smtClean="0">
                <a:solidFill>
                  <a:schemeClr val="accent4">
                    <a:lumMod val="75000"/>
                  </a:schemeClr>
                </a:solidFill>
              </a:rPr>
              <a:t>Are </a:t>
            </a:r>
            <a:r>
              <a:rPr lang="en-US" i="1" dirty="0">
                <a:solidFill>
                  <a:schemeClr val="accent4">
                    <a:lumMod val="75000"/>
                  </a:schemeClr>
                </a:solidFill>
              </a:rPr>
              <a:t>we optimal yet? </a:t>
            </a:r>
            <a:r>
              <a:rPr lang="en-US" dirty="0"/>
              <a:t>Look at the current version of the objective function to see if an entering basic variable is available. If none is available, then exit with the current basic feasible solution as the optimum </a:t>
            </a:r>
            <a:r>
              <a:rPr lang="en-US" dirty="0" smtClean="0"/>
              <a:t>solution</a:t>
            </a:r>
            <a:endParaRPr lang="en-US" dirty="0" smtClean="0"/>
          </a:p>
          <a:p>
            <a:pPr lvl="1"/>
            <a:r>
              <a:rPr lang="en-US" dirty="0" smtClean="0"/>
              <a:t>2.2 </a:t>
            </a:r>
            <a:r>
              <a:rPr lang="en-US" i="1" dirty="0" smtClean="0">
                <a:solidFill>
                  <a:schemeClr val="accent4">
                    <a:lumMod val="75000"/>
                  </a:schemeClr>
                </a:solidFill>
              </a:rPr>
              <a:t>Select </a:t>
            </a:r>
            <a:r>
              <a:rPr lang="en-US" i="1" dirty="0">
                <a:solidFill>
                  <a:schemeClr val="accent4">
                    <a:lumMod val="75000"/>
                  </a:schemeClr>
                </a:solidFill>
              </a:rPr>
              <a:t>entering basic variable</a:t>
            </a:r>
            <a:r>
              <a:rPr lang="en-US" dirty="0"/>
              <a:t>: choose the </a:t>
            </a:r>
            <a:r>
              <a:rPr lang="en-US" dirty="0" err="1"/>
              <a:t>nonbasic</a:t>
            </a:r>
            <a:r>
              <a:rPr lang="en-US" dirty="0"/>
              <a:t> variable that gives the fastest rate of increase in the objective function </a:t>
            </a:r>
            <a:r>
              <a:rPr lang="en-US" dirty="0" smtClean="0"/>
              <a:t>value</a:t>
            </a:r>
            <a:endParaRPr lang="en-US" dirty="0" smtClean="0"/>
          </a:p>
          <a:p>
            <a:pPr lvl="1"/>
            <a:r>
              <a:rPr lang="en-US" dirty="0" smtClean="0"/>
              <a:t>2.3 </a:t>
            </a:r>
            <a:r>
              <a:rPr lang="en-US" i="1" dirty="0" smtClean="0">
                <a:solidFill>
                  <a:schemeClr val="accent4">
                    <a:lumMod val="75000"/>
                  </a:schemeClr>
                </a:solidFill>
              </a:rPr>
              <a:t>Select </a:t>
            </a:r>
            <a:r>
              <a:rPr lang="en-US" i="1" dirty="0">
                <a:solidFill>
                  <a:schemeClr val="accent4">
                    <a:lumMod val="75000"/>
                  </a:schemeClr>
                </a:solidFill>
              </a:rPr>
              <a:t>the leaving basic </a:t>
            </a:r>
            <a:r>
              <a:rPr lang="en-US" i="1" dirty="0" smtClean="0">
                <a:solidFill>
                  <a:schemeClr val="accent4">
                    <a:lumMod val="75000"/>
                  </a:schemeClr>
                </a:solidFill>
              </a:rPr>
              <a:t>variable </a:t>
            </a:r>
            <a:r>
              <a:rPr lang="en-US" dirty="0" smtClean="0"/>
              <a:t>by </a:t>
            </a:r>
            <a:r>
              <a:rPr lang="en-US" dirty="0"/>
              <a:t>applying the </a:t>
            </a:r>
            <a:r>
              <a:rPr lang="en-US" i="1" dirty="0" smtClean="0"/>
              <a:t>minimum ratio test</a:t>
            </a:r>
            <a:endParaRPr lang="en-US" dirty="0" smtClean="0"/>
          </a:p>
          <a:p>
            <a:pPr lvl="1"/>
            <a:r>
              <a:rPr lang="en-US" dirty="0" smtClean="0"/>
              <a:t>2.4 </a:t>
            </a:r>
            <a:r>
              <a:rPr lang="en-US" i="1" dirty="0" smtClean="0">
                <a:solidFill>
                  <a:schemeClr val="accent4">
                    <a:lumMod val="75000"/>
                  </a:schemeClr>
                </a:solidFill>
              </a:rPr>
              <a:t>Update </a:t>
            </a:r>
            <a:r>
              <a:rPr lang="en-US" i="1" dirty="0">
                <a:solidFill>
                  <a:schemeClr val="accent4">
                    <a:lumMod val="75000"/>
                  </a:schemeClr>
                </a:solidFill>
              </a:rPr>
              <a:t>the equations </a:t>
            </a:r>
            <a:r>
              <a:rPr lang="en-US" dirty="0"/>
              <a:t>to reflect the new basic feasible </a:t>
            </a:r>
            <a:r>
              <a:rPr lang="en-US" dirty="0" smtClean="0"/>
              <a:t>solution</a:t>
            </a:r>
            <a:endParaRPr lang="en-US" dirty="0" smtClean="0"/>
          </a:p>
          <a:p>
            <a:pPr lvl="1"/>
            <a:r>
              <a:rPr lang="en-US" dirty="0" smtClean="0"/>
              <a:t>2.5 Go </a:t>
            </a:r>
            <a:r>
              <a:rPr lang="en-US" dirty="0"/>
              <a:t>to Step 2.1.</a:t>
            </a:r>
          </a:p>
        </p:txBody>
      </p:sp>
    </p:spTree>
    <p:extLst>
      <p:ext uri="{BB962C8B-B14F-4D97-AF65-F5344CB8AC3E}">
        <p14:creationId xmlns:p14="http://schemas.microsoft.com/office/powerpoint/2010/main" val="82292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Tableau - implementation</a:t>
            </a:r>
            <a:endParaRPr lang="en-US" dirty="0"/>
          </a:p>
        </p:txBody>
      </p:sp>
      <p:sp>
        <p:nvSpPr>
          <p:cNvPr id="3" name="Content Placeholder 2"/>
          <p:cNvSpPr>
            <a:spLocks noGrp="1"/>
          </p:cNvSpPr>
          <p:nvPr>
            <p:ph idx="1"/>
          </p:nvPr>
        </p:nvSpPr>
        <p:spPr/>
        <p:txBody>
          <a:bodyPr>
            <a:normAutofit/>
          </a:bodyPr>
          <a:lstStyle/>
          <a:p>
            <a:r>
              <a:rPr lang="en-US" dirty="0"/>
              <a:t>The most important </a:t>
            </a:r>
            <a:r>
              <a:rPr lang="en-US" dirty="0" err="1" smtClean="0"/>
              <a:t>thingd</a:t>
            </a:r>
            <a:r>
              <a:rPr lang="en-US" dirty="0" smtClean="0"/>
              <a:t> </a:t>
            </a:r>
            <a:r>
              <a:rPr lang="en-US" dirty="0"/>
              <a:t>about </a:t>
            </a:r>
            <a:r>
              <a:rPr lang="en-US" dirty="0" smtClean="0"/>
              <a:t>Tableau</a:t>
            </a:r>
            <a:r>
              <a:rPr lang="en-US" dirty="0" smtClean="0"/>
              <a:t>:</a:t>
            </a:r>
          </a:p>
          <a:p>
            <a:endParaRPr lang="en-US" sz="800" dirty="0" smtClean="0"/>
          </a:p>
          <a:p>
            <a:pPr lvl="1"/>
            <a:r>
              <a:rPr lang="en-US" dirty="0"/>
              <a:t>exactly 1 basic variable per </a:t>
            </a:r>
            <a:r>
              <a:rPr lang="en-US" dirty="0" smtClean="0"/>
              <a:t>equation</a:t>
            </a:r>
            <a:endParaRPr lang="en-US" dirty="0" smtClean="0"/>
          </a:p>
          <a:p>
            <a:pPr lvl="1"/>
            <a:r>
              <a:rPr lang="en-US" dirty="0" smtClean="0"/>
              <a:t>the </a:t>
            </a:r>
            <a:r>
              <a:rPr lang="en-US" dirty="0"/>
              <a:t>coefficient of the basic variable is always exactly +1, and the coefficients above and below the basic variable in the same column are all </a:t>
            </a:r>
            <a:r>
              <a:rPr lang="en-US" dirty="0" smtClean="0"/>
              <a:t>0</a:t>
            </a:r>
          </a:p>
          <a:p>
            <a:pPr lvl="1"/>
            <a:r>
              <a:rPr lang="en-US" dirty="0" smtClean="0"/>
              <a:t>Z is </a:t>
            </a:r>
            <a:r>
              <a:rPr lang="en-US" dirty="0"/>
              <a:t>treated as the basic variable for the objective function row (equation 0</a:t>
            </a:r>
            <a:r>
              <a:rPr lang="en-US" dirty="0" smtClean="0"/>
              <a:t>)</a:t>
            </a:r>
            <a:endParaRPr lang="en-US" dirty="0" smtClean="0"/>
          </a:p>
          <a:p>
            <a:endParaRPr lang="en-US" dirty="0"/>
          </a:p>
          <a:p>
            <a:pPr marL="0" indent="0" algn="ctr">
              <a:buNone/>
            </a:pPr>
            <a:r>
              <a:rPr lang="en-US" dirty="0" smtClean="0"/>
              <a:t>A </a:t>
            </a:r>
            <a:r>
              <a:rPr lang="en-US" dirty="0"/>
              <a:t>big advantage of </a:t>
            </a:r>
            <a:r>
              <a:rPr lang="en-US" dirty="0" smtClean="0"/>
              <a:t>the Tableau </a:t>
            </a:r>
            <a:r>
              <a:rPr lang="en-US" dirty="0" smtClean="0"/>
              <a:t>- you </a:t>
            </a:r>
            <a:r>
              <a:rPr lang="en-US" dirty="0"/>
              <a:t>can always read the current solution directly from </a:t>
            </a:r>
            <a:r>
              <a:rPr lang="en-US" dirty="0" smtClean="0"/>
              <a:t>it (</a:t>
            </a:r>
            <a:r>
              <a:rPr lang="en-US" dirty="0" err="1"/>
              <a:t>nonbasic</a:t>
            </a:r>
            <a:r>
              <a:rPr lang="en-US" dirty="0"/>
              <a:t> variables are always </a:t>
            </a:r>
            <a:r>
              <a:rPr lang="en-US" dirty="0" smtClean="0"/>
              <a:t>zero)</a:t>
            </a:r>
            <a:endParaRPr lang="en-US" dirty="0"/>
          </a:p>
        </p:txBody>
      </p:sp>
    </p:spTree>
    <p:extLst>
      <p:ext uri="{BB962C8B-B14F-4D97-AF65-F5344CB8AC3E}">
        <p14:creationId xmlns:p14="http://schemas.microsoft.com/office/powerpoint/2010/main" val="113236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solidFill>
              </a:rPr>
              <a:t>Entering </a:t>
            </a:r>
            <a:r>
              <a:rPr lang="en-US" b="1" dirty="0">
                <a:solidFill>
                  <a:schemeClr val="accent1"/>
                </a:solidFill>
              </a:rPr>
              <a:t>basic variable </a:t>
            </a:r>
            <a:endParaRPr lang="en-US" b="1" dirty="0" smtClean="0">
              <a:solidFill>
                <a:schemeClr val="accent1"/>
              </a:solidFill>
            </a:endParaRPr>
          </a:p>
          <a:p>
            <a:endParaRPr lang="en-US" dirty="0" smtClean="0"/>
          </a:p>
          <a:p>
            <a:pPr marL="457200" lvl="1" indent="0">
              <a:buNone/>
            </a:pPr>
            <a:r>
              <a:rPr lang="en-US" dirty="0" smtClean="0"/>
              <a:t>the </a:t>
            </a:r>
            <a:r>
              <a:rPr lang="en-US" dirty="0"/>
              <a:t>one that gives the </a:t>
            </a:r>
            <a:r>
              <a:rPr lang="en-US" b="1" dirty="0"/>
              <a:t>fastest rate of increase in the objective function </a:t>
            </a:r>
            <a:r>
              <a:rPr lang="en-US" b="1" dirty="0" smtClean="0"/>
              <a:t>value</a:t>
            </a:r>
            <a:r>
              <a:rPr lang="en-US" dirty="0" smtClean="0"/>
              <a:t>: </a:t>
            </a:r>
          </a:p>
          <a:p>
            <a:pPr marL="457200" lvl="1" indent="0">
              <a:buNone/>
            </a:pPr>
            <a:endParaRPr lang="en-US" dirty="0" smtClean="0"/>
          </a:p>
          <a:p>
            <a:pPr marL="457200" lvl="1" indent="0">
              <a:buNone/>
            </a:pPr>
            <a:r>
              <a:rPr lang="en-US" b="1" dirty="0" smtClean="0"/>
              <a:t>Z = 15 x</a:t>
            </a:r>
            <a:r>
              <a:rPr lang="en-US" b="1" baseline="-25000" dirty="0" smtClean="0"/>
              <a:t>1</a:t>
            </a:r>
            <a:r>
              <a:rPr lang="en-US" b="1" dirty="0"/>
              <a:t>+ </a:t>
            </a:r>
            <a:r>
              <a:rPr lang="en-US" b="1" dirty="0" smtClean="0"/>
              <a:t>10 x</a:t>
            </a:r>
            <a:r>
              <a:rPr lang="en-US" b="1" baseline="-25000" dirty="0" smtClean="0"/>
              <a:t>2</a:t>
            </a:r>
            <a:r>
              <a:rPr lang="en-US" b="1" dirty="0" smtClean="0"/>
              <a:t> </a:t>
            </a:r>
            <a:r>
              <a:rPr lang="en-US" dirty="0" smtClean="0"/>
              <a:t>-&gt;  </a:t>
            </a:r>
            <a:r>
              <a:rPr lang="en-US" dirty="0"/>
              <a:t>the obvious </a:t>
            </a:r>
            <a:r>
              <a:rPr lang="en-US" u="sng" dirty="0"/>
              <a:t>entering basic variable </a:t>
            </a:r>
            <a:r>
              <a:rPr lang="en-US" dirty="0"/>
              <a:t>is </a:t>
            </a:r>
            <a:r>
              <a:rPr lang="en-US" dirty="0" smtClean="0"/>
              <a:t>x</a:t>
            </a:r>
            <a:r>
              <a:rPr lang="en-US" baseline="-25000" dirty="0" smtClean="0"/>
              <a:t>1</a:t>
            </a:r>
            <a:endParaRPr lang="en-US" baseline="-25000" dirty="0"/>
          </a:p>
          <a:p>
            <a:pPr marL="457200" lvl="1" indent="0">
              <a:buNone/>
            </a:pPr>
            <a:endParaRPr lang="en-US" dirty="0" smtClean="0"/>
          </a:p>
          <a:p>
            <a:pPr marL="457200" lvl="1" indent="0">
              <a:buNone/>
            </a:pPr>
            <a:r>
              <a:rPr lang="en-US" dirty="0" smtClean="0"/>
              <a:t>In </a:t>
            </a:r>
            <a:r>
              <a:rPr lang="en-US" dirty="0"/>
              <a:t>the tableau, however, </a:t>
            </a:r>
            <a:r>
              <a:rPr lang="en-US" b="1" dirty="0" smtClean="0"/>
              <a:t>Z – 15 x</a:t>
            </a:r>
            <a:r>
              <a:rPr lang="en-US" b="1" baseline="-25000" dirty="0" smtClean="0"/>
              <a:t>1 </a:t>
            </a:r>
            <a:r>
              <a:rPr lang="en-US" b="1" dirty="0" smtClean="0"/>
              <a:t>– 10 x</a:t>
            </a:r>
            <a:r>
              <a:rPr lang="en-US" b="1" baseline="-25000" dirty="0" smtClean="0"/>
              <a:t>2 </a:t>
            </a:r>
            <a:r>
              <a:rPr lang="en-US" b="1" dirty="0" smtClean="0"/>
              <a:t>= 0 </a:t>
            </a:r>
          </a:p>
          <a:p>
            <a:pPr marL="457200" lvl="1" indent="0">
              <a:buNone/>
            </a:pPr>
            <a:endParaRPr lang="en-US" dirty="0"/>
          </a:p>
          <a:p>
            <a:pPr marL="457200" lvl="1" indent="0">
              <a:buNone/>
            </a:pPr>
            <a:r>
              <a:rPr lang="en-US" b="1" dirty="0" smtClean="0"/>
              <a:t>rule</a:t>
            </a:r>
            <a:r>
              <a:rPr lang="en-US" dirty="0" smtClean="0"/>
              <a:t>: </a:t>
            </a:r>
            <a:r>
              <a:rPr lang="en-US" dirty="0"/>
              <a:t>choose </a:t>
            </a:r>
            <a:r>
              <a:rPr lang="en-US" dirty="0" smtClean="0"/>
              <a:t>the variable </a:t>
            </a:r>
            <a:r>
              <a:rPr lang="en-US" dirty="0"/>
              <a:t>in the objective function row that has </a:t>
            </a:r>
            <a:r>
              <a:rPr lang="en-US" b="1" dirty="0">
                <a:solidFill>
                  <a:schemeClr val="accent4">
                    <a:lumMod val="75000"/>
                  </a:schemeClr>
                </a:solidFill>
              </a:rPr>
              <a:t>the most negative </a:t>
            </a:r>
            <a:r>
              <a:rPr lang="en-US" b="1" dirty="0" smtClean="0">
                <a:solidFill>
                  <a:schemeClr val="accent4">
                    <a:lumMod val="75000"/>
                  </a:schemeClr>
                </a:solidFill>
              </a:rPr>
              <a:t>value</a:t>
            </a:r>
          </a:p>
          <a:p>
            <a:pPr marL="457200" lvl="1" indent="0">
              <a:buNone/>
            </a:pPr>
            <a:endParaRPr lang="en-US" b="1" dirty="0" smtClean="0">
              <a:solidFill>
                <a:schemeClr val="accent4">
                  <a:lumMod val="75000"/>
                </a:schemeClr>
              </a:solidFill>
            </a:endParaRPr>
          </a:p>
          <a:p>
            <a:pPr marL="457200" lvl="1" indent="0">
              <a:buNone/>
            </a:pPr>
            <a:r>
              <a:rPr lang="en-US" dirty="0" smtClean="0"/>
              <a:t>Must </a:t>
            </a:r>
            <a:r>
              <a:rPr lang="en-US" dirty="0"/>
              <a:t>check </a:t>
            </a:r>
            <a:r>
              <a:rPr lang="en-US" dirty="0" smtClean="0"/>
              <a:t>for negative </a:t>
            </a:r>
            <a:r>
              <a:rPr lang="en-US" dirty="0"/>
              <a:t>coefficients in the objective function </a:t>
            </a:r>
            <a:r>
              <a:rPr lang="en-US" dirty="0" smtClean="0"/>
              <a:t>row, if so we </a:t>
            </a:r>
            <a:r>
              <a:rPr lang="en-US" dirty="0"/>
              <a:t>are </a:t>
            </a:r>
            <a:r>
              <a:rPr lang="en-US" dirty="0" smtClean="0"/>
              <a:t>not optimal </a:t>
            </a:r>
            <a:r>
              <a:rPr lang="en-US" dirty="0"/>
              <a:t>yet: the simplex iterations must </a:t>
            </a:r>
            <a:r>
              <a:rPr lang="en-US" dirty="0" smtClean="0"/>
              <a:t>continue</a:t>
            </a:r>
          </a:p>
          <a:p>
            <a:pPr marL="457200" lvl="1" indent="0">
              <a:buNone/>
            </a:pPr>
            <a:r>
              <a:rPr lang="en-US" dirty="0" smtClean="0"/>
              <a:t>The </a:t>
            </a:r>
            <a:r>
              <a:rPr lang="en-US" dirty="0"/>
              <a:t>column for the entering basic variable is called the </a:t>
            </a:r>
            <a:r>
              <a:rPr lang="en-US" i="1" dirty="0">
                <a:solidFill>
                  <a:schemeClr val="accent1"/>
                </a:solidFill>
              </a:rPr>
              <a:t>pivot column</a:t>
            </a:r>
          </a:p>
        </p:txBody>
      </p:sp>
      <p:sp>
        <p:nvSpPr>
          <p:cNvPr id="7" name="Title 1"/>
          <p:cNvSpPr>
            <a:spLocks noGrp="1"/>
          </p:cNvSpPr>
          <p:nvPr>
            <p:ph type="title"/>
          </p:nvPr>
        </p:nvSpPr>
        <p:spPr>
          <a:xfrm>
            <a:off x="838200" y="365125"/>
            <a:ext cx="10515600" cy="1325563"/>
          </a:xfrm>
        </p:spPr>
        <p:txBody>
          <a:bodyPr/>
          <a:lstStyle/>
          <a:p>
            <a:r>
              <a:rPr lang="en-US" dirty="0"/>
              <a:t>The Simplex Tableau - implementation</a:t>
            </a:r>
            <a:endParaRPr lang="en-US" dirty="0"/>
          </a:p>
        </p:txBody>
      </p:sp>
    </p:spTree>
    <p:extLst>
      <p:ext uri="{BB962C8B-B14F-4D97-AF65-F5344CB8AC3E}">
        <p14:creationId xmlns:p14="http://schemas.microsoft.com/office/powerpoint/2010/main" val="2275459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b="1" dirty="0" smtClean="0">
                <a:solidFill>
                  <a:schemeClr val="accent1"/>
                </a:solidFill>
              </a:rPr>
              <a:t>Leaving </a:t>
            </a:r>
            <a:r>
              <a:rPr lang="en-US" sz="3100" b="1" dirty="0">
                <a:solidFill>
                  <a:schemeClr val="accent1"/>
                </a:solidFill>
              </a:rPr>
              <a:t>basic </a:t>
            </a:r>
            <a:r>
              <a:rPr lang="en-US" sz="3100" b="1" dirty="0" smtClean="0">
                <a:solidFill>
                  <a:schemeClr val="accent1"/>
                </a:solidFill>
              </a:rPr>
              <a:t>variable</a:t>
            </a:r>
          </a:p>
          <a:p>
            <a:endParaRPr lang="en-US" sz="900" b="1" dirty="0" smtClean="0">
              <a:solidFill>
                <a:schemeClr val="accent1"/>
              </a:solidFill>
            </a:endParaRPr>
          </a:p>
          <a:p>
            <a:r>
              <a:rPr lang="en-US" dirty="0" smtClean="0"/>
              <a:t>Is </a:t>
            </a:r>
            <a:r>
              <a:rPr lang="en-US" dirty="0"/>
              <a:t>associated with the row that has the lowest ratio test - </a:t>
            </a:r>
            <a:r>
              <a:rPr lang="en-US" i="1" dirty="0">
                <a:solidFill>
                  <a:schemeClr val="accent1"/>
                </a:solidFill>
              </a:rPr>
              <a:t>the pivot </a:t>
            </a:r>
            <a:r>
              <a:rPr lang="en-US" i="1" dirty="0" smtClean="0">
                <a:solidFill>
                  <a:schemeClr val="accent1"/>
                </a:solidFill>
              </a:rPr>
              <a:t>row. </a:t>
            </a:r>
            <a:r>
              <a:rPr lang="en-US" dirty="0" smtClean="0"/>
              <a:t>The </a:t>
            </a:r>
            <a:r>
              <a:rPr lang="en-US" b="1" i="1" dirty="0"/>
              <a:t>minimum ratio test </a:t>
            </a:r>
            <a:r>
              <a:rPr lang="en-US" b="1" i="1" dirty="0" smtClean="0"/>
              <a:t>(</a:t>
            </a:r>
            <a:r>
              <a:rPr lang="en-US" b="1" i="1" dirty="0" err="1" smtClean="0"/>
              <a:t>mrt</a:t>
            </a:r>
            <a:r>
              <a:rPr lang="en-US" b="1" i="1" dirty="0" smtClean="0"/>
              <a:t>)</a:t>
            </a:r>
            <a:r>
              <a:rPr lang="en-US" dirty="0" smtClean="0"/>
              <a:t> determines </a:t>
            </a:r>
            <a:r>
              <a:rPr lang="en-US" dirty="0" smtClean="0">
                <a:solidFill>
                  <a:schemeClr val="accent4">
                    <a:lumMod val="75000"/>
                  </a:schemeClr>
                </a:solidFill>
              </a:rPr>
              <a:t>which </a:t>
            </a:r>
            <a:r>
              <a:rPr lang="en-US" dirty="0">
                <a:solidFill>
                  <a:schemeClr val="accent4">
                    <a:lumMod val="75000"/>
                  </a:schemeClr>
                </a:solidFill>
              </a:rPr>
              <a:t>constraint most limits the increase in the value of the entering basic variable</a:t>
            </a:r>
            <a:r>
              <a:rPr lang="en-US" dirty="0"/>
              <a:t>. </a:t>
            </a:r>
            <a:endParaRPr lang="en-US" dirty="0" smtClean="0"/>
          </a:p>
          <a:p>
            <a:r>
              <a:rPr lang="en-US" dirty="0" smtClean="0"/>
              <a:t>For </a:t>
            </a:r>
            <a:r>
              <a:rPr lang="en-US" dirty="0"/>
              <a:t>the </a:t>
            </a:r>
            <a:r>
              <a:rPr lang="en-US" b="1" i="1" dirty="0" err="1" smtClean="0"/>
              <a:t>mrt</a:t>
            </a:r>
            <a:r>
              <a:rPr lang="en-US" b="1" i="1" dirty="0" smtClean="0"/>
              <a:t> </a:t>
            </a:r>
            <a:r>
              <a:rPr lang="en-US" dirty="0" smtClean="0"/>
              <a:t>look </a:t>
            </a:r>
            <a:r>
              <a:rPr lang="en-US" dirty="0"/>
              <a:t>only at the entries in the </a:t>
            </a:r>
            <a:r>
              <a:rPr lang="en-US" i="1" dirty="0">
                <a:solidFill>
                  <a:schemeClr val="accent1"/>
                </a:solidFill>
              </a:rPr>
              <a:t>pivot </a:t>
            </a:r>
            <a:r>
              <a:rPr lang="en-US" i="1" dirty="0" smtClean="0">
                <a:solidFill>
                  <a:schemeClr val="accent1"/>
                </a:solidFill>
              </a:rPr>
              <a:t>column (</a:t>
            </a:r>
            <a:r>
              <a:rPr lang="en-US" i="1" dirty="0" smtClean="0">
                <a:solidFill>
                  <a:schemeClr val="tx1">
                    <a:lumMod val="50000"/>
                    <a:lumOff val="50000"/>
                  </a:schemeClr>
                </a:solidFill>
              </a:rPr>
              <a:t>RHS/</a:t>
            </a:r>
            <a:r>
              <a:rPr lang="en-US" i="1" dirty="0" err="1" smtClean="0">
                <a:solidFill>
                  <a:schemeClr val="tx1">
                    <a:lumMod val="50000"/>
                    <a:lumOff val="50000"/>
                  </a:schemeClr>
                </a:solidFill>
              </a:rPr>
              <a:t>coeff</a:t>
            </a:r>
            <a:r>
              <a:rPr lang="en-US" i="1" dirty="0" smtClean="0">
                <a:solidFill>
                  <a:schemeClr val="tx1">
                    <a:lumMod val="50000"/>
                    <a:lumOff val="50000"/>
                  </a:schemeClr>
                </a:solidFill>
              </a:rPr>
              <a:t> pivot column</a:t>
            </a:r>
            <a:r>
              <a:rPr lang="en-US" i="1" dirty="0" smtClean="0">
                <a:solidFill>
                  <a:schemeClr val="accent1"/>
                </a:solidFill>
              </a:rPr>
              <a:t>)</a:t>
            </a:r>
            <a:endParaRPr lang="en-US" i="1" dirty="0" smtClean="0">
              <a:solidFill>
                <a:schemeClr val="accent1"/>
              </a:solidFill>
            </a:endParaRPr>
          </a:p>
          <a:p>
            <a:r>
              <a:rPr lang="en-US" dirty="0" smtClean="0"/>
              <a:t>Two </a:t>
            </a:r>
            <a:r>
              <a:rPr lang="en-US" dirty="0"/>
              <a:t>special </a:t>
            </a:r>
            <a:r>
              <a:rPr lang="en-US" dirty="0" smtClean="0"/>
              <a:t>cases regarding the coefficient </a:t>
            </a:r>
            <a:r>
              <a:rPr lang="en-US" dirty="0"/>
              <a:t>of the entering basic </a:t>
            </a:r>
            <a:r>
              <a:rPr lang="en-US" dirty="0" smtClean="0"/>
              <a:t>variable:</a:t>
            </a:r>
          </a:p>
          <a:p>
            <a:endParaRPr lang="en-US" sz="900" dirty="0" smtClean="0"/>
          </a:p>
          <a:p>
            <a:pPr marL="914400" lvl="2" indent="0">
              <a:buNone/>
            </a:pPr>
            <a:r>
              <a:rPr lang="en-US" sz="2600" dirty="0" smtClean="0"/>
              <a:t>is </a:t>
            </a:r>
            <a:r>
              <a:rPr lang="en-US" sz="2600" b="1" dirty="0"/>
              <a:t>zero</a:t>
            </a:r>
            <a:r>
              <a:rPr lang="en-US" sz="2600" dirty="0"/>
              <a:t>:</a:t>
            </a:r>
            <a:r>
              <a:rPr lang="en-US" sz="2600" b="1" dirty="0"/>
              <a:t> </a:t>
            </a:r>
            <a:r>
              <a:rPr lang="en-US" sz="2600" b="1" dirty="0" err="1" smtClean="0"/>
              <a:t>mrt</a:t>
            </a:r>
            <a:r>
              <a:rPr lang="en-US" sz="2600" b="1" dirty="0" smtClean="0"/>
              <a:t> </a:t>
            </a:r>
            <a:r>
              <a:rPr lang="en-US" sz="2600" dirty="0" smtClean="0"/>
              <a:t>= “no limit” </a:t>
            </a:r>
          </a:p>
          <a:p>
            <a:pPr marL="914400" lvl="2" indent="0">
              <a:buNone/>
            </a:pPr>
            <a:r>
              <a:rPr lang="en-US" sz="2600" dirty="0" smtClean="0"/>
              <a:t>is </a:t>
            </a:r>
            <a:r>
              <a:rPr lang="en-US" sz="2600" b="1" dirty="0"/>
              <a:t>negative</a:t>
            </a:r>
            <a:r>
              <a:rPr lang="en-US" sz="2600" dirty="0" smtClean="0"/>
              <a:t>:</a:t>
            </a:r>
            <a:r>
              <a:rPr lang="en-US" sz="2600" b="1" dirty="0" smtClean="0"/>
              <a:t> </a:t>
            </a:r>
            <a:r>
              <a:rPr lang="en-US" sz="2600" b="1" dirty="0" err="1" smtClean="0"/>
              <a:t>mrt</a:t>
            </a:r>
            <a:r>
              <a:rPr lang="en-US" sz="2600" b="1" dirty="0" smtClean="0"/>
              <a:t> </a:t>
            </a:r>
            <a:r>
              <a:rPr lang="en-US" sz="2600" dirty="0" smtClean="0"/>
              <a:t>= “no limit” </a:t>
            </a:r>
            <a:endParaRPr lang="en-US" sz="2600" dirty="0" smtClean="0"/>
          </a:p>
          <a:p>
            <a:pPr marL="0" indent="0">
              <a:buNone/>
            </a:pPr>
            <a:endParaRPr lang="en-US" sz="1300" b="1" dirty="0"/>
          </a:p>
          <a:p>
            <a:pPr marL="0" indent="0">
              <a:buNone/>
            </a:pPr>
            <a:endParaRPr lang="en-US" i="1" dirty="0" smtClean="0">
              <a:solidFill>
                <a:schemeClr val="tx1">
                  <a:lumMod val="50000"/>
                  <a:lumOff val="50000"/>
                </a:schemeClr>
              </a:solidFill>
            </a:endParaRPr>
          </a:p>
          <a:p>
            <a:pPr marL="0" indent="0">
              <a:buNone/>
            </a:pPr>
            <a:r>
              <a:rPr lang="en-US" i="1" dirty="0" smtClean="0">
                <a:solidFill>
                  <a:schemeClr val="tx1">
                    <a:lumMod val="50000"/>
                    <a:lumOff val="50000"/>
                  </a:schemeClr>
                </a:solidFill>
              </a:rPr>
              <a:t>Why is the </a:t>
            </a:r>
            <a:r>
              <a:rPr lang="en-US" i="1" dirty="0" err="1" smtClean="0">
                <a:solidFill>
                  <a:schemeClr val="tx1">
                    <a:lumMod val="50000"/>
                    <a:lumOff val="50000"/>
                  </a:schemeClr>
                </a:solidFill>
              </a:rPr>
              <a:t>mrt</a:t>
            </a:r>
            <a:r>
              <a:rPr lang="en-US" i="1" dirty="0" smtClean="0">
                <a:solidFill>
                  <a:schemeClr val="tx1">
                    <a:lumMod val="50000"/>
                    <a:lumOff val="50000"/>
                  </a:schemeClr>
                </a:solidFill>
              </a:rPr>
              <a:t> n</a:t>
            </a:r>
            <a:r>
              <a:rPr lang="en-US" i="1" u="sng" dirty="0" smtClean="0">
                <a:solidFill>
                  <a:schemeClr val="tx1">
                    <a:lumMod val="50000"/>
                    <a:lumOff val="50000"/>
                  </a:schemeClr>
                </a:solidFill>
              </a:rPr>
              <a:t>ever </a:t>
            </a:r>
            <a:r>
              <a:rPr lang="en-US" i="1" u="sng" dirty="0" smtClean="0">
                <a:solidFill>
                  <a:schemeClr val="tx1">
                    <a:lumMod val="50000"/>
                    <a:lumOff val="50000"/>
                  </a:schemeClr>
                </a:solidFill>
              </a:rPr>
              <a:t>applied </a:t>
            </a:r>
            <a:r>
              <a:rPr lang="en-US" i="1" u="sng" dirty="0">
                <a:solidFill>
                  <a:schemeClr val="tx1">
                    <a:lumMod val="50000"/>
                    <a:lumOff val="50000"/>
                  </a:schemeClr>
                </a:solidFill>
              </a:rPr>
              <a:t>to the objective function </a:t>
            </a:r>
            <a:r>
              <a:rPr lang="en-US" i="1" u="sng" dirty="0" smtClean="0">
                <a:solidFill>
                  <a:schemeClr val="tx1">
                    <a:lumMod val="50000"/>
                    <a:lumOff val="50000"/>
                  </a:schemeClr>
                </a:solidFill>
              </a:rPr>
              <a:t>row</a:t>
            </a:r>
            <a:r>
              <a:rPr lang="en-US" i="1" dirty="0">
                <a:solidFill>
                  <a:schemeClr val="tx1">
                    <a:lumMod val="50000"/>
                    <a:lumOff val="50000"/>
                  </a:schemeClr>
                </a:solidFill>
              </a:rPr>
              <a:t>?</a:t>
            </a:r>
            <a:r>
              <a:rPr lang="en-US" i="1" dirty="0" smtClean="0">
                <a:solidFill>
                  <a:schemeClr val="tx1">
                    <a:lumMod val="50000"/>
                    <a:lumOff val="50000"/>
                  </a:schemeClr>
                </a:solidFill>
              </a:rPr>
              <a:t> </a:t>
            </a:r>
            <a:r>
              <a:rPr lang="en-US" dirty="0" smtClean="0"/>
              <a:t>It </a:t>
            </a:r>
            <a:r>
              <a:rPr lang="en-US" dirty="0" smtClean="0"/>
              <a:t>is </a:t>
            </a:r>
            <a:r>
              <a:rPr lang="en-US" dirty="0"/>
              <a:t>not a constraint, so it can never limit the </a:t>
            </a:r>
            <a:r>
              <a:rPr lang="en-US" dirty="0" smtClean="0"/>
              <a:t>increase in </a:t>
            </a:r>
            <a:r>
              <a:rPr lang="en-US" dirty="0"/>
              <a:t>the value of the entering </a:t>
            </a:r>
            <a:r>
              <a:rPr lang="en-US" dirty="0" smtClean="0"/>
              <a:t>basic variable. </a:t>
            </a:r>
            <a:r>
              <a:rPr lang="en-US" dirty="0" smtClean="0"/>
              <a:t>It  goes </a:t>
            </a:r>
            <a:r>
              <a:rPr lang="en-US" dirty="0"/>
              <a:t>along for the ride, </a:t>
            </a:r>
            <a:r>
              <a:rPr lang="en-US" dirty="0" smtClean="0"/>
              <a:t>just for quantifying </a:t>
            </a:r>
            <a:r>
              <a:rPr lang="en-US" dirty="0" smtClean="0"/>
              <a:t>the </a:t>
            </a:r>
            <a:r>
              <a:rPr lang="en-US" dirty="0"/>
              <a:t>objective </a:t>
            </a:r>
            <a:r>
              <a:rPr lang="en-US" dirty="0" smtClean="0"/>
              <a:t>along the way </a:t>
            </a:r>
          </a:p>
        </p:txBody>
      </p:sp>
      <p:sp>
        <p:nvSpPr>
          <p:cNvPr id="4" name="TextBox 3"/>
          <p:cNvSpPr txBox="1"/>
          <p:nvPr/>
        </p:nvSpPr>
        <p:spPr>
          <a:xfrm>
            <a:off x="5317018" y="4137072"/>
            <a:ext cx="6036782" cy="923330"/>
          </a:xfrm>
          <a:prstGeom prst="rect">
            <a:avLst/>
          </a:prstGeom>
          <a:noFill/>
          <a:ln>
            <a:solidFill>
              <a:schemeClr val="accent1"/>
            </a:solidFill>
          </a:ln>
        </p:spPr>
        <p:txBody>
          <a:bodyPr wrap="square" rtlCol="0">
            <a:spAutoFit/>
          </a:bodyPr>
          <a:lstStyle/>
          <a:p>
            <a:pPr algn="ctr"/>
            <a:r>
              <a:rPr lang="en-US" dirty="0" smtClean="0"/>
              <a:t>choosing </a:t>
            </a:r>
            <a:r>
              <a:rPr lang="en-US" dirty="0"/>
              <a:t>the leaving basic variable via the minimum ratio test is the same as finding out which constraint you first bump into as the entering basic variable increases in </a:t>
            </a:r>
            <a:r>
              <a:rPr lang="en-US" dirty="0" smtClean="0"/>
              <a:t>value</a:t>
            </a:r>
            <a:endParaRPr lang="en-US" dirty="0"/>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endParaRPr lang="en-US" dirty="0"/>
          </a:p>
        </p:txBody>
      </p:sp>
    </p:spTree>
    <p:extLst>
      <p:ext uri="{BB962C8B-B14F-4D97-AF65-F5344CB8AC3E}">
        <p14:creationId xmlns:p14="http://schemas.microsoft.com/office/powerpoint/2010/main" val="1013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solidFill>
              </a:rPr>
              <a:t>Updating the table:</a:t>
            </a:r>
          </a:p>
          <a:p>
            <a:pPr marL="0" indent="0">
              <a:buNone/>
            </a:pPr>
            <a:endParaRPr lang="en-US" sz="800" b="1" dirty="0" smtClean="0">
              <a:solidFill>
                <a:schemeClr val="accent1"/>
              </a:solidFill>
            </a:endParaRPr>
          </a:p>
          <a:p>
            <a:pPr lvl="1"/>
            <a:r>
              <a:rPr lang="en-US" dirty="0" smtClean="0"/>
              <a:t>Replace </a:t>
            </a:r>
            <a:r>
              <a:rPr lang="en-US" dirty="0"/>
              <a:t>the leaving basic variable listed for the pivot row by the entering basic variable</a:t>
            </a:r>
            <a:r>
              <a:rPr lang="en-US" dirty="0" smtClean="0"/>
              <a:t>.</a:t>
            </a:r>
          </a:p>
          <a:p>
            <a:pPr lvl="1"/>
            <a:r>
              <a:rPr lang="en-US" dirty="0" smtClean="0"/>
              <a:t>Force the entering variable vector to take the shape of the leaving variable vector</a:t>
            </a:r>
          </a:p>
          <a:p>
            <a:pPr lvl="1"/>
            <a:r>
              <a:rPr lang="en-US" dirty="0"/>
              <a:t>The tableau element where the pivot row and the pivot column intersect is known as the </a:t>
            </a:r>
            <a:r>
              <a:rPr lang="en-US" b="1" i="1" dirty="0">
                <a:solidFill>
                  <a:schemeClr val="accent1"/>
                </a:solidFill>
              </a:rPr>
              <a:t>pivot element</a:t>
            </a:r>
            <a:r>
              <a:rPr lang="en-US" dirty="0" smtClean="0"/>
              <a:t>.</a:t>
            </a:r>
          </a:p>
          <a:p>
            <a:pPr lvl="1"/>
            <a:r>
              <a:rPr lang="en-US" dirty="0" smtClean="0"/>
              <a:t>Eliminate </a:t>
            </a:r>
            <a:r>
              <a:rPr lang="en-US" dirty="0"/>
              <a:t>all of the coefficients in the pivot column except the pivot </a:t>
            </a:r>
            <a:r>
              <a:rPr lang="en-US" dirty="0" smtClean="0"/>
              <a:t>element that must take the value 1. </a:t>
            </a:r>
            <a:r>
              <a:rPr lang="en-US" dirty="0"/>
              <a:t>This is done by simple </a:t>
            </a:r>
            <a:r>
              <a:rPr lang="en-US" u="sng" dirty="0"/>
              <a:t>Gaussian operations</a:t>
            </a:r>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endParaRPr lang="en-US" dirty="0"/>
          </a:p>
        </p:txBody>
      </p:sp>
    </p:spTree>
    <p:extLst>
      <p:ext uri="{BB962C8B-B14F-4D97-AF65-F5344CB8AC3E}">
        <p14:creationId xmlns:p14="http://schemas.microsoft.com/office/powerpoint/2010/main" val="276467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3500" b="1" dirty="0" smtClean="0">
                <a:solidFill>
                  <a:schemeClr val="accent1"/>
                </a:solidFill>
              </a:rPr>
              <a:t>Tie for </a:t>
            </a:r>
            <a:r>
              <a:rPr lang="en-US" sz="3500" b="1" dirty="0">
                <a:solidFill>
                  <a:schemeClr val="accent1"/>
                </a:solidFill>
              </a:rPr>
              <a:t>the </a:t>
            </a:r>
            <a:r>
              <a:rPr lang="en-US" sz="3500" b="1" dirty="0" smtClean="0">
                <a:solidFill>
                  <a:schemeClr val="accent1"/>
                </a:solidFill>
              </a:rPr>
              <a:t>entering basic variable</a:t>
            </a:r>
          </a:p>
          <a:p>
            <a:r>
              <a:rPr lang="en-US" sz="3500" dirty="0" smtClean="0"/>
              <a:t>This means that both variables will increase Z at the same rate.</a:t>
            </a:r>
          </a:p>
          <a:p>
            <a:r>
              <a:rPr lang="en-US" sz="3500" dirty="0"/>
              <a:t>H</a:t>
            </a:r>
            <a:r>
              <a:rPr lang="en-US" sz="3500" dirty="0" smtClean="0"/>
              <a:t>ow </a:t>
            </a:r>
            <a:r>
              <a:rPr lang="en-US" sz="3500" dirty="0"/>
              <a:t>to handle this situation? </a:t>
            </a:r>
            <a:r>
              <a:rPr lang="en-US" sz="3500" dirty="0" smtClean="0"/>
              <a:t>choose </a:t>
            </a:r>
            <a:r>
              <a:rPr lang="en-US" sz="3500" dirty="0"/>
              <a:t>the entering basic variable </a:t>
            </a:r>
            <a:r>
              <a:rPr lang="en-US" sz="3500" dirty="0" smtClean="0"/>
              <a:t>arbitrarily, </a:t>
            </a:r>
            <a:r>
              <a:rPr lang="en-US" sz="3500" dirty="0"/>
              <a:t>because there is no good way to determine in advance which selection will reach the optimum solution in the smallest number of </a:t>
            </a:r>
            <a:r>
              <a:rPr lang="en-US" sz="3500" dirty="0" smtClean="0"/>
              <a:t>pivots</a:t>
            </a:r>
          </a:p>
          <a:p>
            <a:pPr marL="0" indent="0">
              <a:buNone/>
            </a:pPr>
            <a:endParaRPr lang="en-US" sz="3500" dirty="0" smtClean="0"/>
          </a:p>
          <a:p>
            <a:pPr marL="0" indent="0">
              <a:buNone/>
            </a:pPr>
            <a:r>
              <a:rPr lang="en-US" sz="3500" b="1" dirty="0" smtClean="0">
                <a:solidFill>
                  <a:schemeClr val="accent1"/>
                </a:solidFill>
              </a:rPr>
              <a:t>Tie </a:t>
            </a:r>
            <a:r>
              <a:rPr lang="en-US" sz="3500" b="1" dirty="0">
                <a:solidFill>
                  <a:schemeClr val="accent1"/>
                </a:solidFill>
              </a:rPr>
              <a:t>for the </a:t>
            </a:r>
            <a:r>
              <a:rPr lang="en-US" sz="3500" b="1" dirty="0" smtClean="0">
                <a:solidFill>
                  <a:schemeClr val="accent1"/>
                </a:solidFill>
              </a:rPr>
              <a:t>leaving basic variable</a:t>
            </a:r>
          </a:p>
          <a:p>
            <a:r>
              <a:rPr lang="en-US" sz="3500" dirty="0" smtClean="0"/>
              <a:t>Means there </a:t>
            </a:r>
            <a:r>
              <a:rPr lang="en-US" sz="3500" dirty="0"/>
              <a:t>are two constraints (with their corresponding basic variables) that are tied as the first constraints you bump </a:t>
            </a:r>
            <a:r>
              <a:rPr lang="en-US" sz="3500" dirty="0" smtClean="0"/>
              <a:t>into</a:t>
            </a:r>
          </a:p>
          <a:p>
            <a:r>
              <a:rPr lang="en-US" sz="3500" dirty="0"/>
              <a:t>Technically speaking, the basic feasible solutions will be different, because each will define a different partitioning of the variables into basic and </a:t>
            </a:r>
            <a:r>
              <a:rPr lang="en-US" sz="3500" dirty="0" err="1"/>
              <a:t>nonbasic</a:t>
            </a:r>
            <a:r>
              <a:rPr lang="en-US" sz="3500" dirty="0"/>
              <a:t> sets</a:t>
            </a:r>
            <a:r>
              <a:rPr lang="en-US" sz="3500" dirty="0" smtClean="0"/>
              <a:t>.</a:t>
            </a:r>
          </a:p>
          <a:p>
            <a:r>
              <a:rPr lang="en-US" sz="3500" dirty="0"/>
              <a:t>Again, simply choose arbitrarily</a:t>
            </a:r>
            <a:r>
              <a:rPr lang="en-US" sz="3500" dirty="0" smtClean="0"/>
              <a:t>.</a:t>
            </a:r>
            <a:endParaRPr lang="en-US" sz="3500" dirty="0" smtClean="0"/>
          </a:p>
          <a:p>
            <a:r>
              <a:rPr lang="en-US" sz="3500" dirty="0"/>
              <a:t>Both variables must be zero simultaneously because both constraints are active at that point</a:t>
            </a:r>
          </a:p>
          <a:p>
            <a:r>
              <a:rPr lang="en-US" sz="3500" dirty="0"/>
              <a:t>T</a:t>
            </a:r>
            <a:r>
              <a:rPr lang="en-US" sz="3500" dirty="0" smtClean="0"/>
              <a:t>he </a:t>
            </a:r>
            <a:r>
              <a:rPr lang="en-US" sz="3500" dirty="0"/>
              <a:t>basic feasible solution defines what is known as a degenerate solution. Degenerate solutions can lead to an infinite loop of solutions that traps the simplex solution method; this is known </a:t>
            </a:r>
            <a:r>
              <a:rPr lang="en-US" sz="3500" dirty="0" smtClean="0"/>
              <a:t>as cycling</a:t>
            </a:r>
            <a:endParaRPr lang="en-US" sz="3500" dirty="0" smtClean="0"/>
          </a:p>
          <a:p>
            <a:pPr marL="0" indent="0">
              <a:buNone/>
            </a:pPr>
            <a:endParaRPr lang="en-US" dirty="0"/>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endParaRPr lang="en-US" dirty="0"/>
          </a:p>
        </p:txBody>
      </p:sp>
    </p:spTree>
    <p:extLst>
      <p:ext uri="{BB962C8B-B14F-4D97-AF65-F5344CB8AC3E}">
        <p14:creationId xmlns:p14="http://schemas.microsoft.com/office/powerpoint/2010/main" val="3531702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3302</Words>
  <Application>Microsoft Office PowerPoint</Application>
  <PresentationFormat>Widescreen</PresentationFormat>
  <Paragraphs>385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The Simplex Tableau Summary and Sensitivity Analysis</vt:lpstr>
      <vt:lpstr>PowerPoint Presentation</vt:lpstr>
      <vt:lpstr>The Simplex Tableau</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vector>
  </TitlesOfParts>
  <Company>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smb</dc:creator>
  <cp:lastModifiedBy>smb</cp:lastModifiedBy>
  <cp:revision>51</cp:revision>
  <dcterms:created xsi:type="dcterms:W3CDTF">2021-03-24T15:32:22Z</dcterms:created>
  <dcterms:modified xsi:type="dcterms:W3CDTF">2021-03-26T10:28:30Z</dcterms:modified>
</cp:coreProperties>
</file>