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63" r:id="rId1"/>
  </p:sldMasterIdLst>
  <p:notesMasterIdLst>
    <p:notesMasterId r:id="rId42"/>
  </p:notesMasterIdLst>
  <p:handoutMasterIdLst>
    <p:handoutMasterId r:id="rId43"/>
  </p:handoutMasterIdLst>
  <p:sldIdLst>
    <p:sldId id="416" r:id="rId2"/>
    <p:sldId id="418" r:id="rId3"/>
    <p:sldId id="419" r:id="rId4"/>
    <p:sldId id="420" r:id="rId5"/>
    <p:sldId id="421" r:id="rId6"/>
    <p:sldId id="422" r:id="rId7"/>
    <p:sldId id="423" r:id="rId8"/>
    <p:sldId id="424" r:id="rId9"/>
    <p:sldId id="456" r:id="rId10"/>
    <p:sldId id="425" r:id="rId11"/>
    <p:sldId id="426" r:id="rId12"/>
    <p:sldId id="427" r:id="rId13"/>
    <p:sldId id="428" r:id="rId14"/>
    <p:sldId id="429" r:id="rId15"/>
    <p:sldId id="430" r:id="rId16"/>
    <p:sldId id="431" r:id="rId17"/>
    <p:sldId id="432" r:id="rId18"/>
    <p:sldId id="433" r:id="rId19"/>
    <p:sldId id="434" r:id="rId20"/>
    <p:sldId id="435" r:id="rId21"/>
    <p:sldId id="436" r:id="rId22"/>
    <p:sldId id="437" r:id="rId23"/>
    <p:sldId id="438" r:id="rId24"/>
    <p:sldId id="463" r:id="rId25"/>
    <p:sldId id="439" r:id="rId26"/>
    <p:sldId id="440" r:id="rId27"/>
    <p:sldId id="441" r:id="rId28"/>
    <p:sldId id="442" r:id="rId29"/>
    <p:sldId id="443" r:id="rId30"/>
    <p:sldId id="444" r:id="rId31"/>
    <p:sldId id="445" r:id="rId32"/>
    <p:sldId id="446" r:id="rId33"/>
    <p:sldId id="457" r:id="rId34"/>
    <p:sldId id="458" r:id="rId35"/>
    <p:sldId id="459" r:id="rId36"/>
    <p:sldId id="460" r:id="rId37"/>
    <p:sldId id="447" r:id="rId38"/>
    <p:sldId id="448" r:id="rId39"/>
    <p:sldId id="461" r:id="rId40"/>
    <p:sldId id="462" r:id="rId41"/>
  </p:sldIdLst>
  <p:sldSz cx="12192000" cy="6858000"/>
  <p:notesSz cx="6858000" cy="9686925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9BBB59"/>
    <a:srgbClr val="CC9900"/>
    <a:srgbClr val="339966"/>
    <a:srgbClr val="6F9F3B"/>
    <a:srgbClr val="7CB042"/>
    <a:srgbClr val="FFE299"/>
    <a:srgbClr val="009900"/>
    <a:srgbClr val="00808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03" autoAdjust="0"/>
    <p:restoredTop sz="94660"/>
  </p:normalViewPr>
  <p:slideViewPr>
    <p:cSldViewPr showGuides="1">
      <p:cViewPr>
        <p:scale>
          <a:sx n="73" d="100"/>
          <a:sy n="73" d="100"/>
        </p:scale>
        <p:origin x="1176" y="312"/>
      </p:cViewPr>
      <p:guideLst>
        <p:guide orient="horz" pos="2205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3807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39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839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2CDC44-C371-4756-9304-BE4C36871894}" type="datetimeFigureOut">
              <a:rPr lang="pt-PT" smtClean="0"/>
              <a:pPr/>
              <a:t>27/03/2022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201393"/>
            <a:ext cx="2971800" cy="4839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201393"/>
            <a:ext cx="2971800" cy="4839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665DA9-B115-4C7E-861C-52C674264457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36331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43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843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B23A52-C44F-40CD-BAE3-D946F76592F8}" type="datetimeFigureOut">
              <a:rPr lang="pt-PT" smtClean="0"/>
              <a:pPr/>
              <a:t>27/03/2022</a:t>
            </a:fld>
            <a:endParaRPr lang="pt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0025" y="725488"/>
            <a:ext cx="6457950" cy="36337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601290"/>
            <a:ext cx="5486400" cy="43591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00897"/>
            <a:ext cx="2971800" cy="4843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200897"/>
            <a:ext cx="2971800" cy="4843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50A1FD-781B-41A6-B23B-C7DC6AD05C16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62153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80F88C-91AE-4128-BB09-224B2C58185B}" type="slidenum">
              <a:rPr lang="en-GB"/>
              <a:pPr/>
              <a:t>1</a:t>
            </a:fld>
            <a:endParaRPr lang="en-GB"/>
          </a:p>
        </p:txBody>
      </p:sp>
      <p:sp>
        <p:nvSpPr>
          <p:cNvPr id="296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00025" y="725488"/>
            <a:ext cx="6457950" cy="3633787"/>
          </a:xfrm>
          <a:ln/>
        </p:spPr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14073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6.jpeg"/><Relationship Id="rId18" Type="http://schemas.openxmlformats.org/officeDocument/2006/relationships/image" Target="../media/image21.jpeg"/><Relationship Id="rId3" Type="http://schemas.openxmlformats.org/officeDocument/2006/relationships/image" Target="../media/image4.jpeg"/><Relationship Id="rId21" Type="http://schemas.openxmlformats.org/officeDocument/2006/relationships/image" Target="../media/image14.png"/><Relationship Id="rId7" Type="http://schemas.openxmlformats.org/officeDocument/2006/relationships/image" Target="../media/image8.png"/><Relationship Id="rId12" Type="http://schemas.openxmlformats.org/officeDocument/2006/relationships/image" Target="../media/image15.jpeg"/><Relationship Id="rId17" Type="http://schemas.openxmlformats.org/officeDocument/2006/relationships/image" Target="../media/image20.jpeg"/><Relationship Id="rId2" Type="http://schemas.openxmlformats.org/officeDocument/2006/relationships/image" Target="../media/image3.jpeg"/><Relationship Id="rId16" Type="http://schemas.openxmlformats.org/officeDocument/2006/relationships/image" Target="../media/image19.jpeg"/><Relationship Id="rId20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5" Type="http://schemas.openxmlformats.org/officeDocument/2006/relationships/image" Target="../media/image18.jpeg"/><Relationship Id="rId10" Type="http://schemas.openxmlformats.org/officeDocument/2006/relationships/image" Target="../media/image11.png"/><Relationship Id="rId19" Type="http://schemas.openxmlformats.org/officeDocument/2006/relationships/image" Target="../media/image22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7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6.jpeg"/><Relationship Id="rId18" Type="http://schemas.openxmlformats.org/officeDocument/2006/relationships/image" Target="../media/image21.jpe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5.jpeg"/><Relationship Id="rId17" Type="http://schemas.openxmlformats.org/officeDocument/2006/relationships/image" Target="../media/image23.png"/><Relationship Id="rId2" Type="http://schemas.openxmlformats.org/officeDocument/2006/relationships/image" Target="../media/image3.jpeg"/><Relationship Id="rId16" Type="http://schemas.openxmlformats.org/officeDocument/2006/relationships/image" Target="../media/image19.jpeg"/><Relationship Id="rId20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5" Type="http://schemas.openxmlformats.org/officeDocument/2006/relationships/image" Target="../media/image18.jpeg"/><Relationship Id="rId10" Type="http://schemas.openxmlformats.org/officeDocument/2006/relationships/image" Target="../media/image11.png"/><Relationship Id="rId19" Type="http://schemas.openxmlformats.org/officeDocument/2006/relationships/image" Target="../media/image22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7.jpeg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jpeg"/><Relationship Id="rId5" Type="http://schemas.openxmlformats.org/officeDocument/2006/relationships/image" Target="../media/image2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jpeg"/><Relationship Id="rId5" Type="http://schemas.openxmlformats.org/officeDocument/2006/relationships/image" Target="../media/image2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  <p:sp>
        <p:nvSpPr>
          <p:cNvPr id="8" name="Round Diagonal Corner Rectangle 7"/>
          <p:cNvSpPr/>
          <p:nvPr userDrawn="1"/>
        </p:nvSpPr>
        <p:spPr>
          <a:xfrm>
            <a:off x="190459" y="139859"/>
            <a:ext cx="11811083" cy="6572296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583499" y="6525344"/>
            <a:ext cx="9025003" cy="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FORCHANGE_RODAPE_COR_transp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80307" y="5229201"/>
            <a:ext cx="11372851" cy="15835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27/03/2022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27/03/2022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27/03/2022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27/03/2022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27/03/2022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27/03/2022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27/03/2022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27/03/2022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/>
          <p:nvPr userDrawn="1"/>
        </p:nvGrpSpPr>
        <p:grpSpPr>
          <a:xfrm>
            <a:off x="0" y="-24"/>
            <a:ext cx="12192000" cy="6858000"/>
            <a:chOff x="0" y="24"/>
            <a:chExt cx="9144000" cy="6858000"/>
          </a:xfrm>
        </p:grpSpPr>
        <p:sp>
          <p:nvSpPr>
            <p:cNvPr id="19" name="Rectangle 18"/>
            <p:cNvSpPr/>
            <p:nvPr userDrawn="1"/>
          </p:nvSpPr>
          <p:spPr>
            <a:xfrm>
              <a:off x="0" y="24"/>
              <a:ext cx="9144000" cy="6858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  <p:pic>
          <p:nvPicPr>
            <p:cNvPr id="20" name="Picture 19" descr="ec_8.jpg"/>
            <p:cNvPicPr>
              <a:picLocks noChangeAspect="1"/>
            </p:cNvPicPr>
            <p:nvPr userDrawn="1"/>
          </p:nvPicPr>
          <p:blipFill>
            <a:blip r:embed="rId2" cstate="screen"/>
            <a:srcRect/>
            <a:stretch>
              <a:fillRect/>
            </a:stretch>
          </p:blipFill>
          <p:spPr>
            <a:xfrm>
              <a:off x="71406" y="6072182"/>
              <a:ext cx="1132847" cy="643663"/>
            </a:xfrm>
            <a:prstGeom prst="rect">
              <a:avLst/>
            </a:prstGeom>
          </p:spPr>
        </p:pic>
        <p:pic>
          <p:nvPicPr>
            <p:cNvPr id="21" name="Picture 20" descr="ec_12.jpg"/>
            <p:cNvPicPr>
              <a:picLocks noChangeAspect="1"/>
            </p:cNvPicPr>
            <p:nvPr userDrawn="1"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71406" y="5357471"/>
              <a:ext cx="1135357" cy="643345"/>
            </a:xfrm>
            <a:prstGeom prst="rect">
              <a:avLst/>
            </a:prstGeom>
          </p:spPr>
        </p:pic>
        <p:pic>
          <p:nvPicPr>
            <p:cNvPr id="22" name="Picture 21" descr="ec_8.jpg"/>
            <p:cNvPicPr>
              <a:picLocks noChangeAspect="1"/>
            </p:cNvPicPr>
            <p:nvPr userDrawn="1"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71406" y="4642688"/>
              <a:ext cx="1135357" cy="643345"/>
            </a:xfrm>
            <a:prstGeom prst="rect">
              <a:avLst/>
            </a:prstGeom>
          </p:spPr>
        </p:pic>
        <p:pic>
          <p:nvPicPr>
            <p:cNvPr id="23" name="Picture 22" descr="ec_14.jpg"/>
            <p:cNvPicPr>
              <a:picLocks noChangeAspect="1"/>
            </p:cNvPicPr>
            <p:nvPr userDrawn="1"/>
          </p:nvPicPr>
          <p:blipFill>
            <a:blip r:embed="rId5" cstate="screen"/>
            <a:srcRect r="-461"/>
            <a:stretch>
              <a:fillRect/>
            </a:stretch>
          </p:blipFill>
          <p:spPr>
            <a:xfrm>
              <a:off x="71406" y="3928711"/>
              <a:ext cx="1134925" cy="643345"/>
            </a:xfrm>
            <a:prstGeom prst="rect">
              <a:avLst/>
            </a:prstGeom>
          </p:spPr>
        </p:pic>
        <p:pic>
          <p:nvPicPr>
            <p:cNvPr id="24" name="Picture 23" descr="casa_campo 044.jpg"/>
            <p:cNvPicPr>
              <a:picLocks noChangeAspect="1"/>
            </p:cNvPicPr>
            <p:nvPr userDrawn="1"/>
          </p:nvPicPr>
          <p:blipFill>
            <a:blip r:embed="rId6" cstate="screen"/>
            <a:srcRect/>
            <a:stretch>
              <a:fillRect/>
            </a:stretch>
          </p:blipFill>
          <p:spPr>
            <a:xfrm>
              <a:off x="71406" y="3214331"/>
              <a:ext cx="1135358" cy="643345"/>
            </a:xfrm>
            <a:prstGeom prst="rect">
              <a:avLst/>
            </a:prstGeom>
          </p:spPr>
        </p:pic>
        <p:pic>
          <p:nvPicPr>
            <p:cNvPr id="25" name="Picture 2"/>
            <p:cNvPicPr>
              <a:picLocks noChangeAspect="1" noChangeArrowheads="1"/>
            </p:cNvPicPr>
            <p:nvPr userDrawn="1"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71406" y="333228"/>
              <a:ext cx="1140613" cy="647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6" name="Picture 25" descr="AN_Talh246_2.jpg"/>
            <p:cNvPicPr>
              <a:picLocks noChangeAspect="1"/>
            </p:cNvPicPr>
            <p:nvPr userDrawn="1"/>
          </p:nvPicPr>
          <p:blipFill>
            <a:blip r:embed="rId8" cstate="screen"/>
            <a:srcRect/>
            <a:stretch>
              <a:fillRect/>
            </a:stretch>
          </p:blipFill>
          <p:spPr>
            <a:xfrm>
              <a:off x="71406" y="1047796"/>
              <a:ext cx="1143197" cy="647879"/>
            </a:xfrm>
            <a:prstGeom prst="rect">
              <a:avLst/>
            </a:prstGeom>
          </p:spPr>
        </p:pic>
        <p:pic>
          <p:nvPicPr>
            <p:cNvPr id="27" name="Picture 26" descr="AN_Talh289_2.jpg"/>
            <p:cNvPicPr>
              <a:picLocks noChangeAspect="1"/>
            </p:cNvPicPr>
            <p:nvPr userDrawn="1"/>
          </p:nvPicPr>
          <p:blipFill>
            <a:blip r:embed="rId9" cstate="screen"/>
            <a:srcRect/>
            <a:stretch>
              <a:fillRect/>
            </a:stretch>
          </p:blipFill>
          <p:spPr>
            <a:xfrm>
              <a:off x="71406" y="1785974"/>
              <a:ext cx="1138033" cy="647787"/>
            </a:xfrm>
            <a:prstGeom prst="rect">
              <a:avLst/>
            </a:prstGeom>
          </p:spPr>
        </p:pic>
      </p:grpSp>
      <p:sp>
        <p:nvSpPr>
          <p:cNvPr id="28" name="Rectangle 27"/>
          <p:cNvSpPr/>
          <p:nvPr userDrawn="1"/>
        </p:nvSpPr>
        <p:spPr>
          <a:xfrm>
            <a:off x="95208" y="2495248"/>
            <a:ext cx="1521600" cy="64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  <p:pic>
        <p:nvPicPr>
          <p:cNvPr id="29" name="Picture 3"/>
          <p:cNvPicPr>
            <a:picLocks noChangeAspect="1" noChangeArrowheads="1"/>
          </p:cNvPicPr>
          <p:nvPr userDrawn="1"/>
        </p:nvPicPr>
        <p:blipFill>
          <a:blip r:embed="rId10" cstate="screen"/>
          <a:srcRect b="7609"/>
          <a:stretch>
            <a:fillRect/>
          </a:stretch>
        </p:blipFill>
        <p:spPr bwMode="auto">
          <a:xfrm>
            <a:off x="1874291" y="357166"/>
            <a:ext cx="10032000" cy="630306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0" name="Picture 2"/>
          <p:cNvPicPr>
            <a:picLocks noChangeAspect="1" noChangeArrowheads="1"/>
          </p:cNvPicPr>
          <p:nvPr userDrawn="1"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2255491" y="500042"/>
            <a:ext cx="2857519" cy="795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Rectangle 37"/>
          <p:cNvSpPr/>
          <p:nvPr userDrawn="1"/>
        </p:nvSpPr>
        <p:spPr>
          <a:xfrm>
            <a:off x="95208" y="2490804"/>
            <a:ext cx="1521600" cy="64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  <p:pic>
        <p:nvPicPr>
          <p:cNvPr id="39" name="Picture 3"/>
          <p:cNvPicPr>
            <a:picLocks noChangeAspect="1" noChangeArrowheads="1"/>
          </p:cNvPicPr>
          <p:nvPr userDrawn="1"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1874291" y="357166"/>
            <a:ext cx="10032000" cy="630306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0" name="Picture 2"/>
          <p:cNvPicPr>
            <a:picLocks noChangeAspect="1" noChangeArrowheads="1"/>
          </p:cNvPicPr>
          <p:nvPr userDrawn="1"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2351584" y="476673"/>
            <a:ext cx="4494341" cy="1071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/>
          <p:nvPr userDrawn="1"/>
        </p:nvGrpSpPr>
        <p:grpSpPr>
          <a:xfrm>
            <a:off x="0" y="-24"/>
            <a:ext cx="12192000" cy="6858000"/>
            <a:chOff x="0" y="24"/>
            <a:chExt cx="9144000" cy="6858000"/>
          </a:xfrm>
        </p:grpSpPr>
        <p:sp>
          <p:nvSpPr>
            <p:cNvPr id="19" name="Rectangle 18"/>
            <p:cNvSpPr/>
            <p:nvPr userDrawn="1"/>
          </p:nvSpPr>
          <p:spPr>
            <a:xfrm>
              <a:off x="0" y="24"/>
              <a:ext cx="9144000" cy="6858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  <p:pic>
          <p:nvPicPr>
            <p:cNvPr id="20" name="Picture 19" descr="ec_8.jpg"/>
            <p:cNvPicPr>
              <a:picLocks noChangeAspect="1"/>
            </p:cNvPicPr>
            <p:nvPr userDrawn="1"/>
          </p:nvPicPr>
          <p:blipFill>
            <a:blip r:embed="rId2" cstate="screen"/>
            <a:srcRect/>
            <a:stretch>
              <a:fillRect/>
            </a:stretch>
          </p:blipFill>
          <p:spPr>
            <a:xfrm>
              <a:off x="71406" y="6072182"/>
              <a:ext cx="1132847" cy="643663"/>
            </a:xfrm>
            <a:prstGeom prst="rect">
              <a:avLst/>
            </a:prstGeom>
          </p:spPr>
        </p:pic>
        <p:pic>
          <p:nvPicPr>
            <p:cNvPr id="21" name="Picture 20" descr="ec_12.jpg"/>
            <p:cNvPicPr>
              <a:picLocks noChangeAspect="1"/>
            </p:cNvPicPr>
            <p:nvPr userDrawn="1"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71406" y="5357471"/>
              <a:ext cx="1135357" cy="643345"/>
            </a:xfrm>
            <a:prstGeom prst="rect">
              <a:avLst/>
            </a:prstGeom>
          </p:spPr>
        </p:pic>
        <p:pic>
          <p:nvPicPr>
            <p:cNvPr id="22" name="Picture 21" descr="ec_8.jpg"/>
            <p:cNvPicPr>
              <a:picLocks noChangeAspect="1"/>
            </p:cNvPicPr>
            <p:nvPr userDrawn="1"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71406" y="4642688"/>
              <a:ext cx="1135357" cy="643345"/>
            </a:xfrm>
            <a:prstGeom prst="rect">
              <a:avLst/>
            </a:prstGeom>
          </p:spPr>
        </p:pic>
        <p:pic>
          <p:nvPicPr>
            <p:cNvPr id="23" name="Picture 22" descr="ec_14.jpg"/>
            <p:cNvPicPr>
              <a:picLocks noChangeAspect="1"/>
            </p:cNvPicPr>
            <p:nvPr userDrawn="1"/>
          </p:nvPicPr>
          <p:blipFill>
            <a:blip r:embed="rId5" cstate="screen"/>
            <a:srcRect r="-461"/>
            <a:stretch>
              <a:fillRect/>
            </a:stretch>
          </p:blipFill>
          <p:spPr>
            <a:xfrm>
              <a:off x="71406" y="3928711"/>
              <a:ext cx="1134925" cy="643345"/>
            </a:xfrm>
            <a:prstGeom prst="rect">
              <a:avLst/>
            </a:prstGeom>
          </p:spPr>
        </p:pic>
        <p:pic>
          <p:nvPicPr>
            <p:cNvPr id="24" name="Picture 23" descr="casa_campo 044.jpg"/>
            <p:cNvPicPr>
              <a:picLocks noChangeAspect="1"/>
            </p:cNvPicPr>
            <p:nvPr userDrawn="1"/>
          </p:nvPicPr>
          <p:blipFill>
            <a:blip r:embed="rId6" cstate="screen"/>
            <a:srcRect/>
            <a:stretch>
              <a:fillRect/>
            </a:stretch>
          </p:blipFill>
          <p:spPr>
            <a:xfrm>
              <a:off x="71406" y="3214331"/>
              <a:ext cx="1135358" cy="643345"/>
            </a:xfrm>
            <a:prstGeom prst="rect">
              <a:avLst/>
            </a:prstGeom>
          </p:spPr>
        </p:pic>
        <p:pic>
          <p:nvPicPr>
            <p:cNvPr id="25" name="Picture 2"/>
            <p:cNvPicPr>
              <a:picLocks noChangeAspect="1" noChangeArrowheads="1"/>
            </p:cNvPicPr>
            <p:nvPr userDrawn="1"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71406" y="333228"/>
              <a:ext cx="1140613" cy="647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6" name="Picture 25" descr="AN_Talh246_2.jpg"/>
            <p:cNvPicPr>
              <a:picLocks noChangeAspect="1"/>
            </p:cNvPicPr>
            <p:nvPr userDrawn="1"/>
          </p:nvPicPr>
          <p:blipFill>
            <a:blip r:embed="rId8" cstate="screen"/>
            <a:srcRect/>
            <a:stretch>
              <a:fillRect/>
            </a:stretch>
          </p:blipFill>
          <p:spPr>
            <a:xfrm>
              <a:off x="71406" y="1047796"/>
              <a:ext cx="1143197" cy="647879"/>
            </a:xfrm>
            <a:prstGeom prst="rect">
              <a:avLst/>
            </a:prstGeom>
          </p:spPr>
        </p:pic>
        <p:pic>
          <p:nvPicPr>
            <p:cNvPr id="27" name="Picture 26" descr="AN_Talh289_2.jpg"/>
            <p:cNvPicPr>
              <a:picLocks noChangeAspect="1"/>
            </p:cNvPicPr>
            <p:nvPr userDrawn="1"/>
          </p:nvPicPr>
          <p:blipFill>
            <a:blip r:embed="rId9" cstate="screen"/>
            <a:srcRect/>
            <a:stretch>
              <a:fillRect/>
            </a:stretch>
          </p:blipFill>
          <p:spPr>
            <a:xfrm>
              <a:off x="71406" y="1785974"/>
              <a:ext cx="1138033" cy="647787"/>
            </a:xfrm>
            <a:prstGeom prst="rect">
              <a:avLst/>
            </a:prstGeom>
          </p:spPr>
        </p:pic>
      </p:grpSp>
      <p:sp>
        <p:nvSpPr>
          <p:cNvPr id="28" name="Rectangle 27"/>
          <p:cNvSpPr/>
          <p:nvPr userDrawn="1"/>
        </p:nvSpPr>
        <p:spPr>
          <a:xfrm>
            <a:off x="95208" y="2495248"/>
            <a:ext cx="1521600" cy="64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  <p:pic>
        <p:nvPicPr>
          <p:cNvPr id="29" name="Picture 3"/>
          <p:cNvPicPr>
            <a:picLocks noChangeAspect="1" noChangeArrowheads="1"/>
          </p:cNvPicPr>
          <p:nvPr userDrawn="1"/>
        </p:nvPicPr>
        <p:blipFill>
          <a:blip r:embed="rId10" cstate="screen"/>
          <a:srcRect b="7609"/>
          <a:stretch>
            <a:fillRect/>
          </a:stretch>
        </p:blipFill>
        <p:spPr bwMode="auto">
          <a:xfrm>
            <a:off x="1874291" y="357166"/>
            <a:ext cx="10032000" cy="630306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0" name="Picture 2"/>
          <p:cNvPicPr>
            <a:picLocks noChangeAspect="1" noChangeArrowheads="1"/>
          </p:cNvPicPr>
          <p:nvPr userDrawn="1"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2255491" y="500042"/>
            <a:ext cx="2857519" cy="795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6"/>
          <p:cNvGrpSpPr/>
          <p:nvPr userDrawn="1"/>
        </p:nvGrpSpPr>
        <p:grpSpPr>
          <a:xfrm>
            <a:off x="0" y="-24"/>
            <a:ext cx="12192000" cy="6858000"/>
            <a:chOff x="0" y="24"/>
            <a:chExt cx="9144000" cy="6858000"/>
          </a:xfrm>
        </p:grpSpPr>
        <p:sp>
          <p:nvSpPr>
            <p:cNvPr id="16" name="Rectangle 15"/>
            <p:cNvSpPr/>
            <p:nvPr userDrawn="1"/>
          </p:nvSpPr>
          <p:spPr>
            <a:xfrm>
              <a:off x="0" y="24"/>
              <a:ext cx="9144000" cy="6858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  <p:pic>
          <p:nvPicPr>
            <p:cNvPr id="17" name="Picture 16" descr="ec_8.jpg"/>
            <p:cNvPicPr>
              <a:picLocks noChangeAspect="1"/>
            </p:cNvPicPr>
            <p:nvPr userDrawn="1"/>
          </p:nvPicPr>
          <p:blipFill>
            <a:blip r:embed="rId12" cstate="screen"/>
            <a:srcRect/>
            <a:stretch>
              <a:fillRect/>
            </a:stretch>
          </p:blipFill>
          <p:spPr>
            <a:xfrm>
              <a:off x="71406" y="6072182"/>
              <a:ext cx="1132847" cy="643663"/>
            </a:xfrm>
            <a:prstGeom prst="rect">
              <a:avLst/>
            </a:prstGeom>
          </p:spPr>
        </p:pic>
        <p:pic>
          <p:nvPicPr>
            <p:cNvPr id="31" name="Picture 30" descr="ec_12.jpg"/>
            <p:cNvPicPr>
              <a:picLocks noChangeAspect="1"/>
            </p:cNvPicPr>
            <p:nvPr userDrawn="1"/>
          </p:nvPicPr>
          <p:blipFill>
            <a:blip r:embed="rId13" cstate="screen"/>
            <a:srcRect/>
            <a:stretch>
              <a:fillRect/>
            </a:stretch>
          </p:blipFill>
          <p:spPr>
            <a:xfrm>
              <a:off x="71406" y="5357471"/>
              <a:ext cx="1135357" cy="643345"/>
            </a:xfrm>
            <a:prstGeom prst="rect">
              <a:avLst/>
            </a:prstGeom>
          </p:spPr>
        </p:pic>
        <p:pic>
          <p:nvPicPr>
            <p:cNvPr id="32" name="Picture 31" descr="ec_8.jpg"/>
            <p:cNvPicPr>
              <a:picLocks noChangeAspect="1"/>
            </p:cNvPicPr>
            <p:nvPr userDrawn="1"/>
          </p:nvPicPr>
          <p:blipFill>
            <a:blip r:embed="rId14" cstate="screen"/>
            <a:srcRect/>
            <a:stretch>
              <a:fillRect/>
            </a:stretch>
          </p:blipFill>
          <p:spPr>
            <a:xfrm>
              <a:off x="71406" y="4642688"/>
              <a:ext cx="1135357" cy="643345"/>
            </a:xfrm>
            <a:prstGeom prst="rect">
              <a:avLst/>
            </a:prstGeom>
          </p:spPr>
        </p:pic>
        <p:pic>
          <p:nvPicPr>
            <p:cNvPr id="33" name="Picture 32" descr="ec_14.jpg"/>
            <p:cNvPicPr>
              <a:picLocks noChangeAspect="1"/>
            </p:cNvPicPr>
            <p:nvPr userDrawn="1"/>
          </p:nvPicPr>
          <p:blipFill>
            <a:blip r:embed="rId15" cstate="screen"/>
            <a:srcRect r="-461"/>
            <a:stretch>
              <a:fillRect/>
            </a:stretch>
          </p:blipFill>
          <p:spPr>
            <a:xfrm>
              <a:off x="71406" y="3928711"/>
              <a:ext cx="1134925" cy="643345"/>
            </a:xfrm>
            <a:prstGeom prst="rect">
              <a:avLst/>
            </a:prstGeom>
          </p:spPr>
        </p:pic>
        <p:pic>
          <p:nvPicPr>
            <p:cNvPr id="34" name="Picture 33" descr="casa_campo 044.jpg"/>
            <p:cNvPicPr>
              <a:picLocks noChangeAspect="1"/>
            </p:cNvPicPr>
            <p:nvPr userDrawn="1"/>
          </p:nvPicPr>
          <p:blipFill>
            <a:blip r:embed="rId16" cstate="screen"/>
            <a:srcRect/>
            <a:stretch>
              <a:fillRect/>
            </a:stretch>
          </p:blipFill>
          <p:spPr>
            <a:xfrm>
              <a:off x="71406" y="3214331"/>
              <a:ext cx="1135358" cy="643345"/>
            </a:xfrm>
            <a:prstGeom prst="rect">
              <a:avLst/>
            </a:prstGeom>
          </p:spPr>
        </p:pic>
        <p:pic>
          <p:nvPicPr>
            <p:cNvPr id="35" name="Picture 2"/>
            <p:cNvPicPr>
              <a:picLocks noChangeAspect="1" noChangeArrowheads="1"/>
            </p:cNvPicPr>
            <p:nvPr userDrawn="1"/>
          </p:nvPicPr>
          <p:blipFill>
            <a:blip r:embed="rId17" cstate="screen"/>
            <a:srcRect/>
            <a:stretch>
              <a:fillRect/>
            </a:stretch>
          </p:blipFill>
          <p:spPr bwMode="auto">
            <a:xfrm>
              <a:off x="71406" y="333228"/>
              <a:ext cx="1140613" cy="647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6" name="Picture 35" descr="AN_Talh246_2.jpg"/>
            <p:cNvPicPr>
              <a:picLocks noChangeAspect="1"/>
            </p:cNvPicPr>
            <p:nvPr userDrawn="1"/>
          </p:nvPicPr>
          <p:blipFill>
            <a:blip r:embed="rId18" cstate="screen"/>
            <a:srcRect/>
            <a:stretch>
              <a:fillRect/>
            </a:stretch>
          </p:blipFill>
          <p:spPr>
            <a:xfrm>
              <a:off x="71406" y="1047796"/>
              <a:ext cx="1143197" cy="647879"/>
            </a:xfrm>
            <a:prstGeom prst="rect">
              <a:avLst/>
            </a:prstGeom>
          </p:spPr>
        </p:pic>
        <p:pic>
          <p:nvPicPr>
            <p:cNvPr id="37" name="Picture 36" descr="AN_Talh289_2.jpg"/>
            <p:cNvPicPr>
              <a:picLocks noChangeAspect="1"/>
            </p:cNvPicPr>
            <p:nvPr userDrawn="1"/>
          </p:nvPicPr>
          <p:blipFill>
            <a:blip r:embed="rId19" cstate="screen"/>
            <a:srcRect/>
            <a:stretch>
              <a:fillRect/>
            </a:stretch>
          </p:blipFill>
          <p:spPr>
            <a:xfrm>
              <a:off x="71406" y="1765277"/>
              <a:ext cx="1138033" cy="647787"/>
            </a:xfrm>
            <a:prstGeom prst="rect">
              <a:avLst/>
            </a:prstGeom>
          </p:spPr>
        </p:pic>
      </p:grpSp>
      <p:sp>
        <p:nvSpPr>
          <p:cNvPr id="38" name="Rectangle 37"/>
          <p:cNvSpPr/>
          <p:nvPr userDrawn="1"/>
        </p:nvSpPr>
        <p:spPr>
          <a:xfrm>
            <a:off x="95208" y="2490804"/>
            <a:ext cx="1521600" cy="64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  <p:pic>
        <p:nvPicPr>
          <p:cNvPr id="39" name="Picture 3"/>
          <p:cNvPicPr>
            <a:picLocks noChangeAspect="1" noChangeArrowheads="1"/>
          </p:cNvPicPr>
          <p:nvPr userDrawn="1"/>
        </p:nvPicPr>
        <p:blipFill>
          <a:blip r:embed="rId20" cstate="screen"/>
          <a:srcRect/>
          <a:stretch>
            <a:fillRect/>
          </a:stretch>
        </p:blipFill>
        <p:spPr bwMode="auto">
          <a:xfrm>
            <a:off x="1874291" y="357166"/>
            <a:ext cx="10032000" cy="630306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0" name="Picture 2"/>
          <p:cNvPicPr>
            <a:picLocks noChangeAspect="1" noChangeArrowheads="1"/>
          </p:cNvPicPr>
          <p:nvPr userDrawn="1"/>
        </p:nvPicPr>
        <p:blipFill>
          <a:blip r:embed="rId21" cstate="screen"/>
          <a:srcRect/>
          <a:stretch>
            <a:fillRect/>
          </a:stretch>
        </p:blipFill>
        <p:spPr bwMode="auto">
          <a:xfrm>
            <a:off x="2342520" y="499411"/>
            <a:ext cx="4494341" cy="1071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27/03/2022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F80DD-8107-44A7-A249-9BE2BF10D10F}" type="datetimeFigureOut">
              <a:rPr lang="pt-PT" smtClean="0"/>
              <a:pPr/>
              <a:t>27/03/2022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891E2-A8D3-42D9-87A6-D91B6A7BBED7}" type="slidenum">
              <a:rPr lang="pt-PT" smtClean="0"/>
              <a:pPr/>
              <a:t>‹#›</a:t>
            </a:fld>
            <a:endParaRPr lang="pt-PT"/>
          </a:p>
        </p:txBody>
      </p:sp>
      <p:grpSp>
        <p:nvGrpSpPr>
          <p:cNvPr id="6" name="Group 6"/>
          <p:cNvGrpSpPr/>
          <p:nvPr userDrawn="1"/>
        </p:nvGrpSpPr>
        <p:grpSpPr>
          <a:xfrm>
            <a:off x="0" y="-24"/>
            <a:ext cx="12192000" cy="6858000"/>
            <a:chOff x="0" y="24"/>
            <a:chExt cx="9144000" cy="6858000"/>
          </a:xfrm>
        </p:grpSpPr>
        <p:sp>
          <p:nvSpPr>
            <p:cNvPr id="7" name="Rectangle 6"/>
            <p:cNvSpPr/>
            <p:nvPr userDrawn="1"/>
          </p:nvSpPr>
          <p:spPr>
            <a:xfrm>
              <a:off x="0" y="24"/>
              <a:ext cx="9144000" cy="6858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  <p:pic>
          <p:nvPicPr>
            <p:cNvPr id="8" name="Picture 7" descr="ec_8.jpg"/>
            <p:cNvPicPr>
              <a:picLocks noChangeAspect="1"/>
            </p:cNvPicPr>
            <p:nvPr userDrawn="1"/>
          </p:nvPicPr>
          <p:blipFill>
            <a:blip r:embed="rId2" cstate="screen"/>
            <a:srcRect/>
            <a:stretch>
              <a:fillRect/>
            </a:stretch>
          </p:blipFill>
          <p:spPr>
            <a:xfrm>
              <a:off x="71406" y="6072182"/>
              <a:ext cx="1132847" cy="643663"/>
            </a:xfrm>
            <a:prstGeom prst="rect">
              <a:avLst/>
            </a:prstGeom>
          </p:spPr>
        </p:pic>
        <p:pic>
          <p:nvPicPr>
            <p:cNvPr id="9" name="Picture 8" descr="ec_12.jpg"/>
            <p:cNvPicPr>
              <a:picLocks noChangeAspect="1"/>
            </p:cNvPicPr>
            <p:nvPr userDrawn="1"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71406" y="5357471"/>
              <a:ext cx="1135357" cy="643345"/>
            </a:xfrm>
            <a:prstGeom prst="rect">
              <a:avLst/>
            </a:prstGeom>
          </p:spPr>
        </p:pic>
        <p:pic>
          <p:nvPicPr>
            <p:cNvPr id="10" name="Picture 9" descr="ec_8.jpg"/>
            <p:cNvPicPr>
              <a:picLocks noChangeAspect="1"/>
            </p:cNvPicPr>
            <p:nvPr userDrawn="1"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71406" y="4642688"/>
              <a:ext cx="1135357" cy="643345"/>
            </a:xfrm>
            <a:prstGeom prst="rect">
              <a:avLst/>
            </a:prstGeom>
          </p:spPr>
        </p:pic>
        <p:pic>
          <p:nvPicPr>
            <p:cNvPr id="11" name="Picture 10" descr="ec_14.jpg"/>
            <p:cNvPicPr>
              <a:picLocks noChangeAspect="1"/>
            </p:cNvPicPr>
            <p:nvPr userDrawn="1"/>
          </p:nvPicPr>
          <p:blipFill>
            <a:blip r:embed="rId5" cstate="screen"/>
            <a:srcRect r="-461"/>
            <a:stretch>
              <a:fillRect/>
            </a:stretch>
          </p:blipFill>
          <p:spPr>
            <a:xfrm>
              <a:off x="71406" y="3928711"/>
              <a:ext cx="1134925" cy="643345"/>
            </a:xfrm>
            <a:prstGeom prst="rect">
              <a:avLst/>
            </a:prstGeom>
          </p:spPr>
        </p:pic>
        <p:pic>
          <p:nvPicPr>
            <p:cNvPr id="12" name="Picture 11" descr="casa_campo 044.jpg"/>
            <p:cNvPicPr>
              <a:picLocks noChangeAspect="1"/>
            </p:cNvPicPr>
            <p:nvPr userDrawn="1"/>
          </p:nvPicPr>
          <p:blipFill>
            <a:blip r:embed="rId6" cstate="screen"/>
            <a:srcRect/>
            <a:stretch>
              <a:fillRect/>
            </a:stretch>
          </p:blipFill>
          <p:spPr>
            <a:xfrm>
              <a:off x="71406" y="3214331"/>
              <a:ext cx="1135358" cy="643345"/>
            </a:xfrm>
            <a:prstGeom prst="rect">
              <a:avLst/>
            </a:prstGeom>
          </p:spPr>
        </p:pic>
        <p:pic>
          <p:nvPicPr>
            <p:cNvPr id="13" name="Picture 2"/>
            <p:cNvPicPr>
              <a:picLocks noChangeAspect="1" noChangeArrowheads="1"/>
            </p:cNvPicPr>
            <p:nvPr userDrawn="1"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71406" y="333228"/>
              <a:ext cx="1140613" cy="647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4" name="Picture 13" descr="AN_Talh246_2.jpg"/>
            <p:cNvPicPr>
              <a:picLocks noChangeAspect="1"/>
            </p:cNvPicPr>
            <p:nvPr userDrawn="1"/>
          </p:nvPicPr>
          <p:blipFill>
            <a:blip r:embed="rId8" cstate="screen"/>
            <a:srcRect/>
            <a:stretch>
              <a:fillRect/>
            </a:stretch>
          </p:blipFill>
          <p:spPr>
            <a:xfrm>
              <a:off x="71406" y="1047796"/>
              <a:ext cx="1143197" cy="647879"/>
            </a:xfrm>
            <a:prstGeom prst="rect">
              <a:avLst/>
            </a:prstGeom>
          </p:spPr>
        </p:pic>
        <p:pic>
          <p:nvPicPr>
            <p:cNvPr id="15" name="Picture 14" descr="AN_Talh289_2.jpg"/>
            <p:cNvPicPr>
              <a:picLocks noChangeAspect="1"/>
            </p:cNvPicPr>
            <p:nvPr userDrawn="1"/>
          </p:nvPicPr>
          <p:blipFill>
            <a:blip r:embed="rId9" cstate="screen"/>
            <a:srcRect/>
            <a:stretch>
              <a:fillRect/>
            </a:stretch>
          </p:blipFill>
          <p:spPr>
            <a:xfrm>
              <a:off x="71406" y="1785974"/>
              <a:ext cx="1138033" cy="647787"/>
            </a:xfrm>
            <a:prstGeom prst="rect">
              <a:avLst/>
            </a:prstGeom>
          </p:spPr>
        </p:pic>
      </p:grpSp>
      <p:sp>
        <p:nvSpPr>
          <p:cNvPr id="16" name="Rectangle 15"/>
          <p:cNvSpPr/>
          <p:nvPr userDrawn="1"/>
        </p:nvSpPr>
        <p:spPr>
          <a:xfrm>
            <a:off x="95208" y="2495248"/>
            <a:ext cx="1521600" cy="64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  <p:pic>
        <p:nvPicPr>
          <p:cNvPr id="17" name="Picture 3"/>
          <p:cNvPicPr>
            <a:picLocks noChangeAspect="1" noChangeArrowheads="1"/>
          </p:cNvPicPr>
          <p:nvPr userDrawn="1"/>
        </p:nvPicPr>
        <p:blipFill>
          <a:blip r:embed="rId10" cstate="screen"/>
          <a:srcRect b="7609"/>
          <a:stretch>
            <a:fillRect/>
          </a:stretch>
        </p:blipFill>
        <p:spPr bwMode="auto">
          <a:xfrm>
            <a:off x="1874291" y="357166"/>
            <a:ext cx="10032000" cy="630306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2255491" y="500042"/>
            <a:ext cx="2857519" cy="795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" name="Group 6"/>
          <p:cNvGrpSpPr/>
          <p:nvPr userDrawn="1"/>
        </p:nvGrpSpPr>
        <p:grpSpPr>
          <a:xfrm>
            <a:off x="0" y="-24"/>
            <a:ext cx="12192000" cy="6858000"/>
            <a:chOff x="0" y="24"/>
            <a:chExt cx="9144000" cy="6858000"/>
          </a:xfrm>
        </p:grpSpPr>
        <p:sp>
          <p:nvSpPr>
            <p:cNvPr id="20" name="Rectangle 19"/>
            <p:cNvSpPr/>
            <p:nvPr userDrawn="1"/>
          </p:nvSpPr>
          <p:spPr>
            <a:xfrm>
              <a:off x="0" y="24"/>
              <a:ext cx="9144000" cy="6858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  <p:pic>
          <p:nvPicPr>
            <p:cNvPr id="21" name="Picture 20" descr="ec_8.jpg"/>
            <p:cNvPicPr>
              <a:picLocks noChangeAspect="1"/>
            </p:cNvPicPr>
            <p:nvPr userDrawn="1"/>
          </p:nvPicPr>
          <p:blipFill>
            <a:blip r:embed="rId12" cstate="screen"/>
            <a:srcRect/>
            <a:stretch>
              <a:fillRect/>
            </a:stretch>
          </p:blipFill>
          <p:spPr>
            <a:xfrm>
              <a:off x="71406" y="6072182"/>
              <a:ext cx="1132847" cy="643663"/>
            </a:xfrm>
            <a:prstGeom prst="rect">
              <a:avLst/>
            </a:prstGeom>
          </p:spPr>
        </p:pic>
        <p:pic>
          <p:nvPicPr>
            <p:cNvPr id="22" name="Picture 21" descr="ec_12.jpg"/>
            <p:cNvPicPr>
              <a:picLocks noChangeAspect="1"/>
            </p:cNvPicPr>
            <p:nvPr userDrawn="1"/>
          </p:nvPicPr>
          <p:blipFill>
            <a:blip r:embed="rId13" cstate="screen"/>
            <a:srcRect/>
            <a:stretch>
              <a:fillRect/>
            </a:stretch>
          </p:blipFill>
          <p:spPr>
            <a:xfrm>
              <a:off x="71406" y="5357471"/>
              <a:ext cx="1135357" cy="643345"/>
            </a:xfrm>
            <a:prstGeom prst="rect">
              <a:avLst/>
            </a:prstGeom>
          </p:spPr>
        </p:pic>
        <p:pic>
          <p:nvPicPr>
            <p:cNvPr id="23" name="Picture 22" descr="ec_8.jpg"/>
            <p:cNvPicPr>
              <a:picLocks noChangeAspect="1"/>
            </p:cNvPicPr>
            <p:nvPr userDrawn="1"/>
          </p:nvPicPr>
          <p:blipFill>
            <a:blip r:embed="rId14" cstate="screen"/>
            <a:srcRect/>
            <a:stretch>
              <a:fillRect/>
            </a:stretch>
          </p:blipFill>
          <p:spPr>
            <a:xfrm>
              <a:off x="71406" y="4642688"/>
              <a:ext cx="1135357" cy="643345"/>
            </a:xfrm>
            <a:prstGeom prst="rect">
              <a:avLst/>
            </a:prstGeom>
          </p:spPr>
        </p:pic>
        <p:pic>
          <p:nvPicPr>
            <p:cNvPr id="24" name="Picture 23" descr="ec_14.jpg"/>
            <p:cNvPicPr>
              <a:picLocks noChangeAspect="1"/>
            </p:cNvPicPr>
            <p:nvPr userDrawn="1"/>
          </p:nvPicPr>
          <p:blipFill>
            <a:blip r:embed="rId15" cstate="screen"/>
            <a:srcRect r="-461"/>
            <a:stretch>
              <a:fillRect/>
            </a:stretch>
          </p:blipFill>
          <p:spPr>
            <a:xfrm>
              <a:off x="71406" y="3928711"/>
              <a:ext cx="1134925" cy="643345"/>
            </a:xfrm>
            <a:prstGeom prst="rect">
              <a:avLst/>
            </a:prstGeom>
          </p:spPr>
        </p:pic>
        <p:pic>
          <p:nvPicPr>
            <p:cNvPr id="25" name="Picture 24" descr="casa_campo 044.jpg"/>
            <p:cNvPicPr>
              <a:picLocks noChangeAspect="1"/>
            </p:cNvPicPr>
            <p:nvPr userDrawn="1"/>
          </p:nvPicPr>
          <p:blipFill>
            <a:blip r:embed="rId16" cstate="screen"/>
            <a:srcRect/>
            <a:stretch>
              <a:fillRect/>
            </a:stretch>
          </p:blipFill>
          <p:spPr>
            <a:xfrm>
              <a:off x="71406" y="3214331"/>
              <a:ext cx="1135358" cy="643345"/>
            </a:xfrm>
            <a:prstGeom prst="rect">
              <a:avLst/>
            </a:prstGeom>
          </p:spPr>
        </p:pic>
        <p:pic>
          <p:nvPicPr>
            <p:cNvPr id="26" name="Picture 2"/>
            <p:cNvPicPr>
              <a:picLocks noChangeAspect="1" noChangeArrowheads="1"/>
            </p:cNvPicPr>
            <p:nvPr userDrawn="1"/>
          </p:nvPicPr>
          <p:blipFill>
            <a:blip r:embed="rId17" cstate="screen"/>
            <a:srcRect/>
            <a:stretch>
              <a:fillRect/>
            </a:stretch>
          </p:blipFill>
          <p:spPr bwMode="auto">
            <a:xfrm>
              <a:off x="71406" y="333228"/>
              <a:ext cx="1140613" cy="647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7" name="Picture 26" descr="AN_Talh246_2.jpg"/>
            <p:cNvPicPr>
              <a:picLocks noChangeAspect="1"/>
            </p:cNvPicPr>
            <p:nvPr userDrawn="1"/>
          </p:nvPicPr>
          <p:blipFill>
            <a:blip r:embed="rId18" cstate="screen"/>
            <a:srcRect/>
            <a:stretch>
              <a:fillRect/>
            </a:stretch>
          </p:blipFill>
          <p:spPr>
            <a:xfrm>
              <a:off x="71406" y="1047796"/>
              <a:ext cx="1143197" cy="647879"/>
            </a:xfrm>
            <a:prstGeom prst="rect">
              <a:avLst/>
            </a:prstGeom>
          </p:spPr>
        </p:pic>
        <p:pic>
          <p:nvPicPr>
            <p:cNvPr id="28" name="Picture 27" descr="AN_Talh289_2.jpg"/>
            <p:cNvPicPr>
              <a:picLocks noChangeAspect="1"/>
            </p:cNvPicPr>
            <p:nvPr userDrawn="1"/>
          </p:nvPicPr>
          <p:blipFill>
            <a:blip r:embed="rId19" cstate="screen"/>
            <a:srcRect/>
            <a:stretch>
              <a:fillRect/>
            </a:stretch>
          </p:blipFill>
          <p:spPr>
            <a:xfrm>
              <a:off x="71406" y="1765277"/>
              <a:ext cx="1138033" cy="647787"/>
            </a:xfrm>
            <a:prstGeom prst="rect">
              <a:avLst/>
            </a:prstGeom>
          </p:spPr>
        </p:pic>
      </p:grpSp>
      <p:sp>
        <p:nvSpPr>
          <p:cNvPr id="29" name="Rectangle 28"/>
          <p:cNvSpPr/>
          <p:nvPr userDrawn="1"/>
        </p:nvSpPr>
        <p:spPr>
          <a:xfrm>
            <a:off x="95208" y="2490804"/>
            <a:ext cx="1521600" cy="64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  <p:pic>
        <p:nvPicPr>
          <p:cNvPr id="30" name="Picture 3"/>
          <p:cNvPicPr>
            <a:picLocks noChangeAspect="1" noChangeArrowheads="1"/>
          </p:cNvPicPr>
          <p:nvPr userDrawn="1"/>
        </p:nvPicPr>
        <p:blipFill>
          <a:blip r:embed="rId10" cstate="screen"/>
          <a:srcRect b="7609"/>
          <a:stretch>
            <a:fillRect/>
          </a:stretch>
        </p:blipFill>
        <p:spPr bwMode="auto">
          <a:xfrm>
            <a:off x="1874291" y="357166"/>
            <a:ext cx="10032000" cy="630306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2" name="Picture 2"/>
          <p:cNvPicPr>
            <a:picLocks noChangeAspect="1" noChangeArrowheads="1"/>
          </p:cNvPicPr>
          <p:nvPr userDrawn="1"/>
        </p:nvPicPr>
        <p:blipFill>
          <a:blip r:embed="rId20" cstate="screen"/>
          <a:srcRect/>
          <a:stretch>
            <a:fillRect/>
          </a:stretch>
        </p:blipFill>
        <p:spPr bwMode="auto">
          <a:xfrm>
            <a:off x="2285973" y="493411"/>
            <a:ext cx="3114280" cy="88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/>
          <p:nvPr userDrawn="1"/>
        </p:nvGrpSpPr>
        <p:grpSpPr>
          <a:xfrm>
            <a:off x="0" y="-24"/>
            <a:ext cx="12192000" cy="6858000"/>
            <a:chOff x="0" y="24"/>
            <a:chExt cx="9144000" cy="6858000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24"/>
              <a:ext cx="9144000" cy="6858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  <p:pic>
          <p:nvPicPr>
            <p:cNvPr id="10" name="Picture 9" descr="ec_8.jpg"/>
            <p:cNvPicPr>
              <a:picLocks noChangeAspect="1"/>
            </p:cNvPicPr>
            <p:nvPr userDrawn="1"/>
          </p:nvPicPr>
          <p:blipFill>
            <a:blip r:embed="rId2" cstate="screen"/>
            <a:srcRect/>
            <a:stretch>
              <a:fillRect/>
            </a:stretch>
          </p:blipFill>
          <p:spPr>
            <a:xfrm>
              <a:off x="71406" y="6072182"/>
              <a:ext cx="1132847" cy="643663"/>
            </a:xfrm>
            <a:prstGeom prst="rect">
              <a:avLst/>
            </a:prstGeom>
          </p:spPr>
        </p:pic>
        <p:pic>
          <p:nvPicPr>
            <p:cNvPr id="11" name="Picture 10" descr="ec_12.jpg"/>
            <p:cNvPicPr>
              <a:picLocks noChangeAspect="1"/>
            </p:cNvPicPr>
            <p:nvPr userDrawn="1"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71406" y="5357802"/>
              <a:ext cx="1135357" cy="643345"/>
            </a:xfrm>
            <a:prstGeom prst="rect">
              <a:avLst/>
            </a:prstGeom>
          </p:spPr>
        </p:pic>
        <p:pic>
          <p:nvPicPr>
            <p:cNvPr id="12" name="Picture 11" descr="ec_8.jpg"/>
            <p:cNvPicPr>
              <a:picLocks noChangeAspect="1"/>
            </p:cNvPicPr>
            <p:nvPr userDrawn="1"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71406" y="4643422"/>
              <a:ext cx="1135357" cy="643345"/>
            </a:xfrm>
            <a:prstGeom prst="rect">
              <a:avLst/>
            </a:prstGeom>
          </p:spPr>
        </p:pic>
        <p:pic>
          <p:nvPicPr>
            <p:cNvPr id="13" name="Picture 12" descr="ec_14.jpg"/>
            <p:cNvPicPr>
              <a:picLocks noChangeAspect="1"/>
            </p:cNvPicPr>
            <p:nvPr userDrawn="1"/>
          </p:nvPicPr>
          <p:blipFill>
            <a:blip r:embed="rId5" cstate="screen"/>
            <a:srcRect r="-461"/>
            <a:stretch>
              <a:fillRect/>
            </a:stretch>
          </p:blipFill>
          <p:spPr>
            <a:xfrm>
              <a:off x="71406" y="3214734"/>
              <a:ext cx="1134925" cy="643345"/>
            </a:xfrm>
            <a:prstGeom prst="rect">
              <a:avLst/>
            </a:prstGeom>
          </p:spPr>
        </p:pic>
        <p:pic>
          <p:nvPicPr>
            <p:cNvPr id="14" name="Picture 13" descr="casa_campo 044.jpg"/>
            <p:cNvPicPr>
              <a:picLocks noChangeAspect="1"/>
            </p:cNvPicPr>
            <p:nvPr userDrawn="1"/>
          </p:nvPicPr>
          <p:blipFill>
            <a:blip r:embed="rId6" cstate="screen"/>
            <a:srcRect/>
            <a:stretch>
              <a:fillRect/>
            </a:stretch>
          </p:blipFill>
          <p:spPr>
            <a:xfrm>
              <a:off x="71406" y="2500354"/>
              <a:ext cx="1135358" cy="643345"/>
            </a:xfrm>
            <a:prstGeom prst="rect">
              <a:avLst/>
            </a:prstGeom>
          </p:spPr>
        </p:pic>
        <p:pic>
          <p:nvPicPr>
            <p:cNvPr id="15" name="Picture 2"/>
            <p:cNvPicPr>
              <a:picLocks noChangeAspect="1" noChangeArrowheads="1"/>
            </p:cNvPicPr>
            <p:nvPr userDrawn="1"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71406" y="333228"/>
              <a:ext cx="1140613" cy="647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" name="Picture 15" descr="AN_Talh246_2.jpg"/>
            <p:cNvPicPr>
              <a:picLocks noChangeAspect="1"/>
            </p:cNvPicPr>
            <p:nvPr userDrawn="1"/>
          </p:nvPicPr>
          <p:blipFill>
            <a:blip r:embed="rId8" cstate="screen"/>
            <a:srcRect/>
            <a:stretch>
              <a:fillRect/>
            </a:stretch>
          </p:blipFill>
          <p:spPr>
            <a:xfrm>
              <a:off x="71406" y="1047796"/>
              <a:ext cx="1143197" cy="647879"/>
            </a:xfrm>
            <a:prstGeom prst="rect">
              <a:avLst/>
            </a:prstGeom>
          </p:spPr>
        </p:pic>
        <p:pic>
          <p:nvPicPr>
            <p:cNvPr id="17" name="Picture 16" descr="AN_Talh289_2.jpg"/>
            <p:cNvPicPr>
              <a:picLocks noChangeAspect="1"/>
            </p:cNvPicPr>
            <p:nvPr userDrawn="1"/>
          </p:nvPicPr>
          <p:blipFill>
            <a:blip r:embed="rId9" cstate="screen"/>
            <a:srcRect/>
            <a:stretch>
              <a:fillRect/>
            </a:stretch>
          </p:blipFill>
          <p:spPr>
            <a:xfrm>
              <a:off x="71406" y="1785974"/>
              <a:ext cx="1138033" cy="647787"/>
            </a:xfrm>
            <a:prstGeom prst="rect">
              <a:avLst/>
            </a:prstGeom>
          </p:spPr>
        </p:pic>
        <p:sp>
          <p:nvSpPr>
            <p:cNvPr id="18" name="Round Diagonal Corner Rectangle 17"/>
            <p:cNvSpPr/>
            <p:nvPr userDrawn="1"/>
          </p:nvSpPr>
          <p:spPr>
            <a:xfrm>
              <a:off x="1285852" y="142852"/>
              <a:ext cx="7715304" cy="6624000"/>
            </a:xfrm>
            <a:prstGeom prst="round2Diag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</p:grpSp>
      <p:sp>
        <p:nvSpPr>
          <p:cNvPr id="19" name="Rectangle 18"/>
          <p:cNvSpPr/>
          <p:nvPr userDrawn="1"/>
        </p:nvSpPr>
        <p:spPr>
          <a:xfrm>
            <a:off x="95208" y="3924008"/>
            <a:ext cx="1521600" cy="64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/>
          <p:nvPr userDrawn="1"/>
        </p:nvGrpSpPr>
        <p:grpSpPr>
          <a:xfrm>
            <a:off x="0" y="-24"/>
            <a:ext cx="12192000" cy="6858000"/>
            <a:chOff x="0" y="24"/>
            <a:chExt cx="9144000" cy="6858000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24"/>
              <a:ext cx="9144000" cy="6858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  <p:pic>
          <p:nvPicPr>
            <p:cNvPr id="10" name="Picture 9" descr="ec_8.jpg"/>
            <p:cNvPicPr>
              <a:picLocks noChangeAspect="1"/>
            </p:cNvPicPr>
            <p:nvPr userDrawn="1"/>
          </p:nvPicPr>
          <p:blipFill>
            <a:blip r:embed="rId2" cstate="screen"/>
            <a:srcRect/>
            <a:stretch>
              <a:fillRect/>
            </a:stretch>
          </p:blipFill>
          <p:spPr>
            <a:xfrm>
              <a:off x="71406" y="6072182"/>
              <a:ext cx="1132847" cy="643663"/>
            </a:xfrm>
            <a:prstGeom prst="rect">
              <a:avLst/>
            </a:prstGeom>
          </p:spPr>
        </p:pic>
        <p:pic>
          <p:nvPicPr>
            <p:cNvPr id="11" name="Picture 10" descr="ec_12.jpg"/>
            <p:cNvPicPr>
              <a:picLocks noChangeAspect="1"/>
            </p:cNvPicPr>
            <p:nvPr userDrawn="1"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71406" y="5357802"/>
              <a:ext cx="1135357" cy="643345"/>
            </a:xfrm>
            <a:prstGeom prst="rect">
              <a:avLst/>
            </a:prstGeom>
          </p:spPr>
        </p:pic>
        <p:pic>
          <p:nvPicPr>
            <p:cNvPr id="12" name="Picture 11" descr="ec_8.jpg"/>
            <p:cNvPicPr>
              <a:picLocks noChangeAspect="1"/>
            </p:cNvPicPr>
            <p:nvPr userDrawn="1"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71406" y="3928711"/>
              <a:ext cx="1135357" cy="643345"/>
            </a:xfrm>
            <a:prstGeom prst="rect">
              <a:avLst/>
            </a:prstGeom>
          </p:spPr>
        </p:pic>
        <p:pic>
          <p:nvPicPr>
            <p:cNvPr id="13" name="Picture 12" descr="ec_14.jpg"/>
            <p:cNvPicPr>
              <a:picLocks noChangeAspect="1"/>
            </p:cNvPicPr>
            <p:nvPr userDrawn="1"/>
          </p:nvPicPr>
          <p:blipFill>
            <a:blip r:embed="rId5" cstate="screen"/>
            <a:srcRect r="-461"/>
            <a:stretch>
              <a:fillRect/>
            </a:stretch>
          </p:blipFill>
          <p:spPr>
            <a:xfrm>
              <a:off x="71406" y="3214734"/>
              <a:ext cx="1134925" cy="643345"/>
            </a:xfrm>
            <a:prstGeom prst="rect">
              <a:avLst/>
            </a:prstGeom>
          </p:spPr>
        </p:pic>
        <p:pic>
          <p:nvPicPr>
            <p:cNvPr id="14" name="Picture 13" descr="casa_campo 044.jpg"/>
            <p:cNvPicPr>
              <a:picLocks noChangeAspect="1"/>
            </p:cNvPicPr>
            <p:nvPr userDrawn="1"/>
          </p:nvPicPr>
          <p:blipFill>
            <a:blip r:embed="rId6" cstate="screen"/>
            <a:srcRect/>
            <a:stretch>
              <a:fillRect/>
            </a:stretch>
          </p:blipFill>
          <p:spPr>
            <a:xfrm>
              <a:off x="71406" y="2500354"/>
              <a:ext cx="1135358" cy="643345"/>
            </a:xfrm>
            <a:prstGeom prst="rect">
              <a:avLst/>
            </a:prstGeom>
          </p:spPr>
        </p:pic>
        <p:pic>
          <p:nvPicPr>
            <p:cNvPr id="15" name="Picture 2"/>
            <p:cNvPicPr>
              <a:picLocks noChangeAspect="1" noChangeArrowheads="1"/>
            </p:cNvPicPr>
            <p:nvPr userDrawn="1"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71406" y="333228"/>
              <a:ext cx="1140613" cy="647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" name="Picture 15" descr="AN_Talh246_2.jpg"/>
            <p:cNvPicPr>
              <a:picLocks noChangeAspect="1"/>
            </p:cNvPicPr>
            <p:nvPr userDrawn="1"/>
          </p:nvPicPr>
          <p:blipFill>
            <a:blip r:embed="rId8" cstate="screen"/>
            <a:srcRect/>
            <a:stretch>
              <a:fillRect/>
            </a:stretch>
          </p:blipFill>
          <p:spPr>
            <a:xfrm>
              <a:off x="71406" y="1047796"/>
              <a:ext cx="1143197" cy="647879"/>
            </a:xfrm>
            <a:prstGeom prst="rect">
              <a:avLst/>
            </a:prstGeom>
          </p:spPr>
        </p:pic>
        <p:pic>
          <p:nvPicPr>
            <p:cNvPr id="17" name="Picture 16" descr="AN_Talh289_2.jpg"/>
            <p:cNvPicPr>
              <a:picLocks noChangeAspect="1"/>
            </p:cNvPicPr>
            <p:nvPr userDrawn="1"/>
          </p:nvPicPr>
          <p:blipFill>
            <a:blip r:embed="rId9" cstate="screen"/>
            <a:srcRect/>
            <a:stretch>
              <a:fillRect/>
            </a:stretch>
          </p:blipFill>
          <p:spPr>
            <a:xfrm>
              <a:off x="71406" y="1785974"/>
              <a:ext cx="1138033" cy="647787"/>
            </a:xfrm>
            <a:prstGeom prst="rect">
              <a:avLst/>
            </a:prstGeom>
          </p:spPr>
        </p:pic>
        <p:sp>
          <p:nvSpPr>
            <p:cNvPr id="18" name="Round Diagonal Corner Rectangle 17"/>
            <p:cNvSpPr/>
            <p:nvPr userDrawn="1"/>
          </p:nvSpPr>
          <p:spPr>
            <a:xfrm>
              <a:off x="1285852" y="142852"/>
              <a:ext cx="7715304" cy="6624000"/>
            </a:xfrm>
            <a:prstGeom prst="round2Diag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</p:grpSp>
      <p:sp>
        <p:nvSpPr>
          <p:cNvPr id="19" name="Rectangle 18"/>
          <p:cNvSpPr/>
          <p:nvPr userDrawn="1"/>
        </p:nvSpPr>
        <p:spPr>
          <a:xfrm>
            <a:off x="95208" y="4638388"/>
            <a:ext cx="1521600" cy="64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/>
          <p:nvPr userDrawn="1"/>
        </p:nvGrpSpPr>
        <p:grpSpPr>
          <a:xfrm>
            <a:off x="0" y="-24"/>
            <a:ext cx="12192000" cy="6858000"/>
            <a:chOff x="0" y="24"/>
            <a:chExt cx="9144000" cy="6858000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24"/>
              <a:ext cx="9144000" cy="6858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  <p:pic>
          <p:nvPicPr>
            <p:cNvPr id="10" name="Picture 9" descr="ec_8.jpg"/>
            <p:cNvPicPr>
              <a:picLocks noChangeAspect="1"/>
            </p:cNvPicPr>
            <p:nvPr userDrawn="1"/>
          </p:nvPicPr>
          <p:blipFill>
            <a:blip r:embed="rId2" cstate="screen"/>
            <a:srcRect/>
            <a:stretch>
              <a:fillRect/>
            </a:stretch>
          </p:blipFill>
          <p:spPr>
            <a:xfrm>
              <a:off x="71406" y="6072182"/>
              <a:ext cx="1132847" cy="643663"/>
            </a:xfrm>
            <a:prstGeom prst="rect">
              <a:avLst/>
            </a:prstGeom>
          </p:spPr>
        </p:pic>
        <p:pic>
          <p:nvPicPr>
            <p:cNvPr id="11" name="Picture 10" descr="ec_12.jpg"/>
            <p:cNvPicPr>
              <a:picLocks noChangeAspect="1"/>
            </p:cNvPicPr>
            <p:nvPr userDrawn="1"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71406" y="5357802"/>
              <a:ext cx="1135357" cy="643345"/>
            </a:xfrm>
            <a:prstGeom prst="rect">
              <a:avLst/>
            </a:prstGeom>
          </p:spPr>
        </p:pic>
        <p:pic>
          <p:nvPicPr>
            <p:cNvPr id="12" name="Picture 11" descr="ec_8.jpg"/>
            <p:cNvPicPr>
              <a:picLocks noChangeAspect="1"/>
            </p:cNvPicPr>
            <p:nvPr userDrawn="1"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71406" y="3928711"/>
              <a:ext cx="1135357" cy="643345"/>
            </a:xfrm>
            <a:prstGeom prst="rect">
              <a:avLst/>
            </a:prstGeom>
          </p:spPr>
        </p:pic>
        <p:pic>
          <p:nvPicPr>
            <p:cNvPr id="13" name="Picture 12" descr="ec_14.jpg"/>
            <p:cNvPicPr>
              <a:picLocks noChangeAspect="1"/>
            </p:cNvPicPr>
            <p:nvPr userDrawn="1"/>
          </p:nvPicPr>
          <p:blipFill>
            <a:blip r:embed="rId5" cstate="screen"/>
            <a:srcRect r="-461"/>
            <a:stretch>
              <a:fillRect/>
            </a:stretch>
          </p:blipFill>
          <p:spPr>
            <a:xfrm>
              <a:off x="71406" y="3214734"/>
              <a:ext cx="1134925" cy="643345"/>
            </a:xfrm>
            <a:prstGeom prst="rect">
              <a:avLst/>
            </a:prstGeom>
          </p:spPr>
        </p:pic>
        <p:pic>
          <p:nvPicPr>
            <p:cNvPr id="14" name="Picture 13" descr="casa_campo 044.jpg"/>
            <p:cNvPicPr>
              <a:picLocks noChangeAspect="1"/>
            </p:cNvPicPr>
            <p:nvPr userDrawn="1"/>
          </p:nvPicPr>
          <p:blipFill>
            <a:blip r:embed="rId6" cstate="screen"/>
            <a:srcRect/>
            <a:stretch>
              <a:fillRect/>
            </a:stretch>
          </p:blipFill>
          <p:spPr>
            <a:xfrm>
              <a:off x="71406" y="2500354"/>
              <a:ext cx="1135358" cy="643345"/>
            </a:xfrm>
            <a:prstGeom prst="rect">
              <a:avLst/>
            </a:prstGeom>
          </p:spPr>
        </p:pic>
        <p:pic>
          <p:nvPicPr>
            <p:cNvPr id="15" name="Picture 2"/>
            <p:cNvPicPr>
              <a:picLocks noChangeAspect="1" noChangeArrowheads="1"/>
            </p:cNvPicPr>
            <p:nvPr userDrawn="1"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71406" y="333228"/>
              <a:ext cx="1140613" cy="647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" name="Picture 15" descr="AN_Talh246_2.jpg"/>
            <p:cNvPicPr>
              <a:picLocks noChangeAspect="1"/>
            </p:cNvPicPr>
            <p:nvPr userDrawn="1"/>
          </p:nvPicPr>
          <p:blipFill>
            <a:blip r:embed="rId8" cstate="screen"/>
            <a:srcRect/>
            <a:stretch>
              <a:fillRect/>
            </a:stretch>
          </p:blipFill>
          <p:spPr>
            <a:xfrm>
              <a:off x="71406" y="1047796"/>
              <a:ext cx="1143197" cy="647879"/>
            </a:xfrm>
            <a:prstGeom prst="rect">
              <a:avLst/>
            </a:prstGeom>
          </p:spPr>
        </p:pic>
        <p:pic>
          <p:nvPicPr>
            <p:cNvPr id="17" name="Picture 16" descr="AN_Talh289_2.jpg"/>
            <p:cNvPicPr>
              <a:picLocks noChangeAspect="1"/>
            </p:cNvPicPr>
            <p:nvPr userDrawn="1"/>
          </p:nvPicPr>
          <p:blipFill>
            <a:blip r:embed="rId9" cstate="screen"/>
            <a:srcRect/>
            <a:stretch>
              <a:fillRect/>
            </a:stretch>
          </p:blipFill>
          <p:spPr>
            <a:xfrm>
              <a:off x="71406" y="1785974"/>
              <a:ext cx="1138033" cy="647787"/>
            </a:xfrm>
            <a:prstGeom prst="rect">
              <a:avLst/>
            </a:prstGeom>
          </p:spPr>
        </p:pic>
        <p:sp>
          <p:nvSpPr>
            <p:cNvPr id="18" name="Round Diagonal Corner Rectangle 17"/>
            <p:cNvSpPr/>
            <p:nvPr userDrawn="1"/>
          </p:nvSpPr>
          <p:spPr>
            <a:xfrm>
              <a:off x="1285852" y="142852"/>
              <a:ext cx="7715304" cy="6624000"/>
            </a:xfrm>
            <a:prstGeom prst="round2Diag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</p:grpSp>
      <p:sp>
        <p:nvSpPr>
          <p:cNvPr id="19" name="Rectangle 18"/>
          <p:cNvSpPr/>
          <p:nvPr userDrawn="1"/>
        </p:nvSpPr>
        <p:spPr>
          <a:xfrm>
            <a:off x="95208" y="4638388"/>
            <a:ext cx="1521600" cy="64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/>
          <p:nvPr userDrawn="1"/>
        </p:nvGrpSpPr>
        <p:grpSpPr>
          <a:xfrm>
            <a:off x="0" y="-24"/>
            <a:ext cx="12192000" cy="6858000"/>
            <a:chOff x="0" y="24"/>
            <a:chExt cx="9144000" cy="6858000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24"/>
              <a:ext cx="9144000" cy="6858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  <p:pic>
          <p:nvPicPr>
            <p:cNvPr id="10" name="Picture 9" descr="ec_8.jpg"/>
            <p:cNvPicPr>
              <a:picLocks noChangeAspect="1"/>
            </p:cNvPicPr>
            <p:nvPr userDrawn="1"/>
          </p:nvPicPr>
          <p:blipFill>
            <a:blip r:embed="rId2" cstate="screen"/>
            <a:srcRect/>
            <a:stretch>
              <a:fillRect/>
            </a:stretch>
          </p:blipFill>
          <p:spPr>
            <a:xfrm>
              <a:off x="71406" y="6072182"/>
              <a:ext cx="1132847" cy="643663"/>
            </a:xfrm>
            <a:prstGeom prst="rect">
              <a:avLst/>
            </a:prstGeom>
          </p:spPr>
        </p:pic>
        <p:pic>
          <p:nvPicPr>
            <p:cNvPr id="11" name="Picture 10" descr="ec_12.jpg"/>
            <p:cNvPicPr>
              <a:picLocks noChangeAspect="1"/>
            </p:cNvPicPr>
            <p:nvPr userDrawn="1"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71406" y="5357802"/>
              <a:ext cx="1135357" cy="643345"/>
            </a:xfrm>
            <a:prstGeom prst="rect">
              <a:avLst/>
            </a:prstGeom>
          </p:spPr>
        </p:pic>
        <p:pic>
          <p:nvPicPr>
            <p:cNvPr id="12" name="Picture 11" descr="ec_8.jpg"/>
            <p:cNvPicPr>
              <a:picLocks noChangeAspect="1"/>
            </p:cNvPicPr>
            <p:nvPr userDrawn="1"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71406" y="3928711"/>
              <a:ext cx="1135357" cy="643345"/>
            </a:xfrm>
            <a:prstGeom prst="rect">
              <a:avLst/>
            </a:prstGeom>
          </p:spPr>
        </p:pic>
        <p:pic>
          <p:nvPicPr>
            <p:cNvPr id="13" name="Picture 12" descr="ec_14.jpg"/>
            <p:cNvPicPr>
              <a:picLocks noChangeAspect="1"/>
            </p:cNvPicPr>
            <p:nvPr userDrawn="1"/>
          </p:nvPicPr>
          <p:blipFill>
            <a:blip r:embed="rId5" cstate="screen"/>
            <a:srcRect r="-461"/>
            <a:stretch>
              <a:fillRect/>
            </a:stretch>
          </p:blipFill>
          <p:spPr>
            <a:xfrm>
              <a:off x="71406" y="3214734"/>
              <a:ext cx="1134925" cy="643345"/>
            </a:xfrm>
            <a:prstGeom prst="rect">
              <a:avLst/>
            </a:prstGeom>
          </p:spPr>
        </p:pic>
        <p:pic>
          <p:nvPicPr>
            <p:cNvPr id="14" name="Picture 13" descr="casa_campo 044.jpg"/>
            <p:cNvPicPr>
              <a:picLocks noChangeAspect="1"/>
            </p:cNvPicPr>
            <p:nvPr userDrawn="1"/>
          </p:nvPicPr>
          <p:blipFill>
            <a:blip r:embed="rId6" cstate="screen"/>
            <a:srcRect/>
            <a:stretch>
              <a:fillRect/>
            </a:stretch>
          </p:blipFill>
          <p:spPr>
            <a:xfrm>
              <a:off x="71406" y="2500354"/>
              <a:ext cx="1135358" cy="643345"/>
            </a:xfrm>
            <a:prstGeom prst="rect">
              <a:avLst/>
            </a:prstGeom>
          </p:spPr>
        </p:pic>
        <p:pic>
          <p:nvPicPr>
            <p:cNvPr id="15" name="Picture 2"/>
            <p:cNvPicPr>
              <a:picLocks noChangeAspect="1" noChangeArrowheads="1"/>
            </p:cNvPicPr>
            <p:nvPr userDrawn="1"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71406" y="333228"/>
              <a:ext cx="1140613" cy="647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" name="Picture 15" descr="AN_Talh246_2.jpg"/>
            <p:cNvPicPr>
              <a:picLocks noChangeAspect="1"/>
            </p:cNvPicPr>
            <p:nvPr userDrawn="1"/>
          </p:nvPicPr>
          <p:blipFill>
            <a:blip r:embed="rId8" cstate="screen"/>
            <a:srcRect/>
            <a:stretch>
              <a:fillRect/>
            </a:stretch>
          </p:blipFill>
          <p:spPr>
            <a:xfrm>
              <a:off x="71406" y="1047796"/>
              <a:ext cx="1143197" cy="647879"/>
            </a:xfrm>
            <a:prstGeom prst="rect">
              <a:avLst/>
            </a:prstGeom>
          </p:spPr>
        </p:pic>
        <p:pic>
          <p:nvPicPr>
            <p:cNvPr id="17" name="Picture 16" descr="AN_Talh289_2.jpg"/>
            <p:cNvPicPr>
              <a:picLocks noChangeAspect="1"/>
            </p:cNvPicPr>
            <p:nvPr userDrawn="1"/>
          </p:nvPicPr>
          <p:blipFill>
            <a:blip r:embed="rId9" cstate="screen"/>
            <a:srcRect/>
            <a:stretch>
              <a:fillRect/>
            </a:stretch>
          </p:blipFill>
          <p:spPr>
            <a:xfrm>
              <a:off x="71406" y="1785974"/>
              <a:ext cx="1138033" cy="647787"/>
            </a:xfrm>
            <a:prstGeom prst="rect">
              <a:avLst/>
            </a:prstGeom>
          </p:spPr>
        </p:pic>
        <p:sp>
          <p:nvSpPr>
            <p:cNvPr id="18" name="Round Diagonal Corner Rectangle 17"/>
            <p:cNvSpPr/>
            <p:nvPr userDrawn="1"/>
          </p:nvSpPr>
          <p:spPr>
            <a:xfrm>
              <a:off x="1285852" y="142852"/>
              <a:ext cx="7715304" cy="6624000"/>
            </a:xfrm>
            <a:prstGeom prst="round2Diag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</p:grpSp>
      <p:sp>
        <p:nvSpPr>
          <p:cNvPr id="19" name="Rectangle 18"/>
          <p:cNvSpPr/>
          <p:nvPr userDrawn="1"/>
        </p:nvSpPr>
        <p:spPr>
          <a:xfrm>
            <a:off x="95208" y="4638388"/>
            <a:ext cx="1521600" cy="64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4"/>
            <a:ext cx="12192000" cy="6858000"/>
          </a:xfrm>
          <a:prstGeom prst="rect">
            <a:avLst/>
          </a:prstGeom>
          <a:solidFill>
            <a:srgbClr val="0066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  <p:sp>
        <p:nvSpPr>
          <p:cNvPr id="8" name="Round Diagonal Corner Rectangle 7"/>
          <p:cNvSpPr/>
          <p:nvPr userDrawn="1"/>
        </p:nvSpPr>
        <p:spPr>
          <a:xfrm>
            <a:off x="190459" y="139859"/>
            <a:ext cx="11811083" cy="6572296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4"/>
            <a:ext cx="12192000" cy="6858000"/>
          </a:xfrm>
          <a:prstGeom prst="rect">
            <a:avLst/>
          </a:prstGeom>
          <a:solidFill>
            <a:srgbClr val="0066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  <p:sp>
        <p:nvSpPr>
          <p:cNvPr id="8" name="Round Diagonal Corner Rectangle 7"/>
          <p:cNvSpPr/>
          <p:nvPr userDrawn="1"/>
        </p:nvSpPr>
        <p:spPr>
          <a:xfrm>
            <a:off x="190459" y="139859"/>
            <a:ext cx="11811083" cy="6572296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24"/>
            <a:ext cx="12192000" cy="6858000"/>
            <a:chOff x="0" y="24"/>
            <a:chExt cx="9144000" cy="685800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24"/>
              <a:ext cx="9144000" cy="6858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  <p:pic>
          <p:nvPicPr>
            <p:cNvPr id="9" name="Picture 8" descr="ec_8.jpg"/>
            <p:cNvPicPr>
              <a:picLocks noChangeAspect="1"/>
            </p:cNvPicPr>
            <p:nvPr userDrawn="1"/>
          </p:nvPicPr>
          <p:blipFill>
            <a:blip r:embed="rId2" cstate="screen"/>
            <a:srcRect/>
            <a:stretch>
              <a:fillRect/>
            </a:stretch>
          </p:blipFill>
          <p:spPr>
            <a:xfrm>
              <a:off x="71406" y="6072182"/>
              <a:ext cx="1132847" cy="643663"/>
            </a:xfrm>
            <a:prstGeom prst="rect">
              <a:avLst/>
            </a:prstGeom>
          </p:spPr>
        </p:pic>
        <p:pic>
          <p:nvPicPr>
            <p:cNvPr id="10" name="Picture 9" descr="ec_12.jpg"/>
            <p:cNvPicPr>
              <a:picLocks noChangeAspect="1"/>
            </p:cNvPicPr>
            <p:nvPr userDrawn="1"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71406" y="5357802"/>
              <a:ext cx="1135357" cy="643345"/>
            </a:xfrm>
            <a:prstGeom prst="rect">
              <a:avLst/>
            </a:prstGeom>
          </p:spPr>
        </p:pic>
        <p:pic>
          <p:nvPicPr>
            <p:cNvPr id="11" name="Picture 10" descr="ec_8.jpg"/>
            <p:cNvPicPr>
              <a:picLocks noChangeAspect="1"/>
            </p:cNvPicPr>
            <p:nvPr userDrawn="1"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71406" y="4643422"/>
              <a:ext cx="1135357" cy="643345"/>
            </a:xfrm>
            <a:prstGeom prst="rect">
              <a:avLst/>
            </a:prstGeom>
          </p:spPr>
        </p:pic>
        <p:pic>
          <p:nvPicPr>
            <p:cNvPr id="12" name="Picture 11" descr="ec_14.jpg"/>
            <p:cNvPicPr>
              <a:picLocks noChangeAspect="1"/>
            </p:cNvPicPr>
            <p:nvPr userDrawn="1"/>
          </p:nvPicPr>
          <p:blipFill>
            <a:blip r:embed="rId5" cstate="screen"/>
            <a:srcRect r="-461"/>
            <a:stretch>
              <a:fillRect/>
            </a:stretch>
          </p:blipFill>
          <p:spPr>
            <a:xfrm>
              <a:off x="71406" y="3929042"/>
              <a:ext cx="1134925" cy="643345"/>
            </a:xfrm>
            <a:prstGeom prst="rect">
              <a:avLst/>
            </a:prstGeom>
          </p:spPr>
        </p:pic>
        <p:pic>
          <p:nvPicPr>
            <p:cNvPr id="13" name="Picture 12" descr="casa_campo 044.jpg"/>
            <p:cNvPicPr>
              <a:picLocks noChangeAspect="1"/>
            </p:cNvPicPr>
            <p:nvPr userDrawn="1"/>
          </p:nvPicPr>
          <p:blipFill>
            <a:blip r:embed="rId6" cstate="screen"/>
            <a:srcRect/>
            <a:stretch>
              <a:fillRect/>
            </a:stretch>
          </p:blipFill>
          <p:spPr>
            <a:xfrm>
              <a:off x="71406" y="3214686"/>
              <a:ext cx="1135358" cy="643345"/>
            </a:xfrm>
            <a:prstGeom prst="rect">
              <a:avLst/>
            </a:prstGeom>
          </p:spPr>
        </p:pic>
        <p:pic>
          <p:nvPicPr>
            <p:cNvPr id="14" name="Picture 2"/>
            <p:cNvPicPr>
              <a:picLocks noChangeAspect="1" noChangeArrowheads="1"/>
            </p:cNvPicPr>
            <p:nvPr userDrawn="1"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71406" y="1066701"/>
              <a:ext cx="1140613" cy="647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5" name="Picture 14" descr="AN_Talh246_2.jpg"/>
            <p:cNvPicPr>
              <a:picLocks noChangeAspect="1"/>
            </p:cNvPicPr>
            <p:nvPr userDrawn="1"/>
          </p:nvPicPr>
          <p:blipFill>
            <a:blip r:embed="rId8" cstate="screen"/>
            <a:srcRect/>
            <a:stretch>
              <a:fillRect/>
            </a:stretch>
          </p:blipFill>
          <p:spPr>
            <a:xfrm>
              <a:off x="71406" y="1785902"/>
              <a:ext cx="1143197" cy="647879"/>
            </a:xfrm>
            <a:prstGeom prst="rect">
              <a:avLst/>
            </a:prstGeom>
          </p:spPr>
        </p:pic>
        <p:pic>
          <p:nvPicPr>
            <p:cNvPr id="16" name="Picture 15" descr="AN_Talh289_2.jpg"/>
            <p:cNvPicPr>
              <a:picLocks noChangeAspect="1"/>
            </p:cNvPicPr>
            <p:nvPr userDrawn="1"/>
          </p:nvPicPr>
          <p:blipFill>
            <a:blip r:embed="rId9" cstate="screen"/>
            <a:srcRect/>
            <a:stretch>
              <a:fillRect/>
            </a:stretch>
          </p:blipFill>
          <p:spPr>
            <a:xfrm>
              <a:off x="71406" y="2500282"/>
              <a:ext cx="1138033" cy="647787"/>
            </a:xfrm>
            <a:prstGeom prst="rect">
              <a:avLst/>
            </a:prstGeom>
          </p:spPr>
        </p:pic>
        <p:sp>
          <p:nvSpPr>
            <p:cNvPr id="18" name="Round Diagonal Corner Rectangle 17"/>
            <p:cNvSpPr/>
            <p:nvPr userDrawn="1"/>
          </p:nvSpPr>
          <p:spPr>
            <a:xfrm>
              <a:off x="1285852" y="142852"/>
              <a:ext cx="7715304" cy="6624000"/>
            </a:xfrm>
            <a:prstGeom prst="round2Diag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</p:grpSp>
      <p:sp>
        <p:nvSpPr>
          <p:cNvPr id="22" name="Rectangle 21"/>
          <p:cNvSpPr/>
          <p:nvPr userDrawn="1"/>
        </p:nvSpPr>
        <p:spPr>
          <a:xfrm>
            <a:off x="95208" y="333040"/>
            <a:ext cx="1521600" cy="64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24"/>
            <a:ext cx="12192000" cy="6858000"/>
            <a:chOff x="0" y="24"/>
            <a:chExt cx="9144000" cy="6858000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24"/>
              <a:ext cx="9144000" cy="6858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  <p:pic>
          <p:nvPicPr>
            <p:cNvPr id="10" name="Picture 9" descr="ec_8.jpg"/>
            <p:cNvPicPr>
              <a:picLocks noChangeAspect="1"/>
            </p:cNvPicPr>
            <p:nvPr userDrawn="1"/>
          </p:nvPicPr>
          <p:blipFill>
            <a:blip r:embed="rId2" cstate="screen"/>
            <a:srcRect/>
            <a:stretch>
              <a:fillRect/>
            </a:stretch>
          </p:blipFill>
          <p:spPr>
            <a:xfrm>
              <a:off x="71406" y="6072182"/>
              <a:ext cx="1132847" cy="643663"/>
            </a:xfrm>
            <a:prstGeom prst="rect">
              <a:avLst/>
            </a:prstGeom>
          </p:spPr>
        </p:pic>
        <p:pic>
          <p:nvPicPr>
            <p:cNvPr id="11" name="Picture 10" descr="ec_12.jpg"/>
            <p:cNvPicPr>
              <a:picLocks noChangeAspect="1"/>
            </p:cNvPicPr>
            <p:nvPr userDrawn="1"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71406" y="5357802"/>
              <a:ext cx="1135357" cy="643345"/>
            </a:xfrm>
            <a:prstGeom prst="rect">
              <a:avLst/>
            </a:prstGeom>
          </p:spPr>
        </p:pic>
        <p:pic>
          <p:nvPicPr>
            <p:cNvPr id="12" name="Picture 11" descr="ec_8.jpg"/>
            <p:cNvPicPr>
              <a:picLocks noChangeAspect="1"/>
            </p:cNvPicPr>
            <p:nvPr userDrawn="1"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71406" y="4643422"/>
              <a:ext cx="1135357" cy="643345"/>
            </a:xfrm>
            <a:prstGeom prst="rect">
              <a:avLst/>
            </a:prstGeom>
          </p:spPr>
        </p:pic>
        <p:pic>
          <p:nvPicPr>
            <p:cNvPr id="13" name="Picture 12" descr="ec_14.jpg"/>
            <p:cNvPicPr>
              <a:picLocks noChangeAspect="1"/>
            </p:cNvPicPr>
            <p:nvPr userDrawn="1"/>
          </p:nvPicPr>
          <p:blipFill>
            <a:blip r:embed="rId5" cstate="screen"/>
            <a:srcRect r="-461"/>
            <a:stretch>
              <a:fillRect/>
            </a:stretch>
          </p:blipFill>
          <p:spPr>
            <a:xfrm>
              <a:off x="71406" y="3929042"/>
              <a:ext cx="1134925" cy="643345"/>
            </a:xfrm>
            <a:prstGeom prst="rect">
              <a:avLst/>
            </a:prstGeom>
          </p:spPr>
        </p:pic>
        <p:pic>
          <p:nvPicPr>
            <p:cNvPr id="14" name="Picture 13" descr="casa_campo 044.jpg"/>
            <p:cNvPicPr>
              <a:picLocks noChangeAspect="1"/>
            </p:cNvPicPr>
            <p:nvPr userDrawn="1"/>
          </p:nvPicPr>
          <p:blipFill>
            <a:blip r:embed="rId6" cstate="screen"/>
            <a:srcRect/>
            <a:stretch>
              <a:fillRect/>
            </a:stretch>
          </p:blipFill>
          <p:spPr>
            <a:xfrm>
              <a:off x="71406" y="3214686"/>
              <a:ext cx="1135358" cy="643345"/>
            </a:xfrm>
            <a:prstGeom prst="rect">
              <a:avLst/>
            </a:prstGeom>
          </p:spPr>
        </p:pic>
        <p:pic>
          <p:nvPicPr>
            <p:cNvPr id="15" name="Picture 2"/>
            <p:cNvPicPr>
              <a:picLocks noChangeAspect="1" noChangeArrowheads="1"/>
            </p:cNvPicPr>
            <p:nvPr userDrawn="1"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71406" y="333228"/>
              <a:ext cx="1140613" cy="647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" name="Picture 15" descr="AN_Talh246_2.jpg"/>
            <p:cNvPicPr>
              <a:picLocks noChangeAspect="1"/>
            </p:cNvPicPr>
            <p:nvPr userDrawn="1"/>
          </p:nvPicPr>
          <p:blipFill>
            <a:blip r:embed="rId8" cstate="screen"/>
            <a:srcRect/>
            <a:stretch>
              <a:fillRect/>
            </a:stretch>
          </p:blipFill>
          <p:spPr>
            <a:xfrm>
              <a:off x="71406" y="1785902"/>
              <a:ext cx="1143197" cy="647879"/>
            </a:xfrm>
            <a:prstGeom prst="rect">
              <a:avLst/>
            </a:prstGeom>
          </p:spPr>
        </p:pic>
        <p:pic>
          <p:nvPicPr>
            <p:cNvPr id="17" name="Picture 16" descr="AN_Talh289_2.jpg"/>
            <p:cNvPicPr>
              <a:picLocks noChangeAspect="1"/>
            </p:cNvPicPr>
            <p:nvPr userDrawn="1"/>
          </p:nvPicPr>
          <p:blipFill>
            <a:blip r:embed="rId9" cstate="screen"/>
            <a:srcRect/>
            <a:stretch>
              <a:fillRect/>
            </a:stretch>
          </p:blipFill>
          <p:spPr>
            <a:xfrm>
              <a:off x="71406" y="2500282"/>
              <a:ext cx="1138033" cy="647787"/>
            </a:xfrm>
            <a:prstGeom prst="rect">
              <a:avLst/>
            </a:prstGeom>
          </p:spPr>
        </p:pic>
        <p:sp>
          <p:nvSpPr>
            <p:cNvPr id="18" name="Round Diagonal Corner Rectangle 17"/>
            <p:cNvSpPr/>
            <p:nvPr userDrawn="1"/>
          </p:nvSpPr>
          <p:spPr>
            <a:xfrm>
              <a:off x="1285852" y="142852"/>
              <a:ext cx="7715304" cy="6624000"/>
            </a:xfrm>
            <a:prstGeom prst="round2Diag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</p:grpSp>
      <p:sp>
        <p:nvSpPr>
          <p:cNvPr id="19" name="Rectangle 18"/>
          <p:cNvSpPr/>
          <p:nvPr userDrawn="1"/>
        </p:nvSpPr>
        <p:spPr>
          <a:xfrm>
            <a:off x="95208" y="1059671"/>
            <a:ext cx="1521600" cy="64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441325"/>
            <a:ext cx="10703983" cy="7556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68351" y="1196975"/>
            <a:ext cx="5249333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0885" y="1196975"/>
            <a:ext cx="5251449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683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9349" y="274638"/>
            <a:ext cx="11664000" cy="706090"/>
          </a:xfrm>
        </p:spPr>
        <p:txBody>
          <a:bodyPr>
            <a:normAutofit/>
          </a:bodyPr>
          <a:lstStyle>
            <a:lvl1pPr algn="ctr">
              <a:buNone/>
              <a:defRPr sz="3600"/>
            </a:lvl1pPr>
          </a:lstStyle>
          <a:p>
            <a:r>
              <a:rPr lang="en-US" dirty="0" smtClean="0"/>
              <a:t> Click to edit Master title style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371" y="1196753"/>
            <a:ext cx="11328000" cy="4929411"/>
          </a:xfrm>
        </p:spPr>
        <p:txBody>
          <a:bodyPr tIns="144000" rIns="360000">
            <a:normAutofit/>
          </a:bodyPr>
          <a:lstStyle>
            <a:lvl1pPr marL="342900" indent="-342900" algn="just">
              <a:spcBef>
                <a:spcPts val="1800"/>
              </a:spcBef>
              <a:buFont typeface="Wingdings" panose="05000000000000000000" pitchFamily="2" charset="2"/>
              <a:buChar char=""/>
              <a:defRPr sz="2400"/>
            </a:lvl1pPr>
            <a:lvl2pPr marL="742950" indent="-285750" algn="just">
              <a:spcBef>
                <a:spcPts val="1800"/>
              </a:spcBef>
              <a:buFont typeface="Wingdings" panose="05000000000000000000" pitchFamily="2" charset="2"/>
              <a:buChar char=""/>
              <a:defRPr sz="2000"/>
            </a:lvl2pPr>
            <a:lvl3pPr>
              <a:spcBef>
                <a:spcPts val="1800"/>
              </a:spcBef>
              <a:defRPr sz="1800"/>
            </a:lvl3pPr>
            <a:lvl4pPr>
              <a:spcBef>
                <a:spcPts val="1800"/>
              </a:spcBef>
              <a:defRPr sz="1600"/>
            </a:lvl4pPr>
            <a:lvl5pPr>
              <a:spcBef>
                <a:spcPts val="1800"/>
              </a:spcBef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pt-P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27/03/2022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184" y="304800"/>
            <a:ext cx="11419416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06401" y="1600200"/>
            <a:ext cx="11419417" cy="4953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942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1371" y="404664"/>
            <a:ext cx="11329259" cy="720080"/>
          </a:xfrm>
        </p:spPr>
        <p:txBody>
          <a:bodyPr>
            <a:normAutofit/>
          </a:bodyPr>
          <a:lstStyle>
            <a:lvl1pPr algn="l">
              <a:buClr>
                <a:srgbClr val="008000"/>
              </a:buClr>
              <a:buFont typeface="Wingdings" pitchFamily="2" charset="2"/>
              <a:buChar char="§"/>
              <a:defRPr sz="3600" b="1">
                <a:solidFill>
                  <a:srgbClr val="008000"/>
                </a:solidFill>
              </a:defRPr>
            </a:lvl1pPr>
          </a:lstStyle>
          <a:p>
            <a:r>
              <a:rPr lang="en-US" dirty="0" smtClean="0"/>
              <a:t> Click to edit Master title style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1371" y="1338454"/>
            <a:ext cx="11329259" cy="5001419"/>
          </a:xfrm>
        </p:spPr>
        <p:txBody>
          <a:bodyPr>
            <a:normAutofit/>
          </a:bodyPr>
          <a:lstStyle>
            <a:lvl1pPr algn="just">
              <a:spcBef>
                <a:spcPts val="1800"/>
              </a:spcBef>
              <a:buFont typeface="Wingdings" pitchFamily="2" charset="2"/>
              <a:buChar char="ü"/>
              <a:defRPr sz="2800"/>
            </a:lvl1pPr>
            <a:lvl2pPr algn="just">
              <a:spcBef>
                <a:spcPts val="1800"/>
              </a:spcBef>
              <a:defRPr sz="2400"/>
            </a:lvl2pPr>
            <a:lvl3pPr algn="just">
              <a:spcBef>
                <a:spcPts val="1200"/>
              </a:spcBef>
              <a:defRPr sz="2000"/>
            </a:lvl3pPr>
            <a:lvl4pPr algn="just">
              <a:spcBef>
                <a:spcPts val="1200"/>
              </a:spcBef>
              <a:defRPr sz="1800"/>
            </a:lvl4pPr>
            <a:lvl5pPr algn="just">
              <a:spcBef>
                <a:spcPts val="1200"/>
              </a:spcBef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pt-P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27/03/2022</a:t>
            </a:fld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90686" y="6356351"/>
            <a:ext cx="2844800" cy="365125"/>
          </a:xfrm>
        </p:spPr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1371" y="116632"/>
            <a:ext cx="11329259" cy="720080"/>
          </a:xfrm>
        </p:spPr>
        <p:txBody>
          <a:bodyPr>
            <a:normAutofit/>
          </a:bodyPr>
          <a:lstStyle>
            <a:lvl1pPr algn="l">
              <a:buClr>
                <a:srgbClr val="008000"/>
              </a:buClr>
              <a:buFont typeface="Wingdings" pitchFamily="2" charset="2"/>
              <a:buChar char="§"/>
              <a:defRPr sz="3600" b="1">
                <a:solidFill>
                  <a:srgbClr val="008000"/>
                </a:solidFill>
              </a:defRPr>
            </a:lvl1pPr>
          </a:lstStyle>
          <a:p>
            <a:r>
              <a:rPr lang="en-US" dirty="0" smtClean="0"/>
              <a:t> Click to edit Master title style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371" y="1338454"/>
            <a:ext cx="11329259" cy="5001419"/>
          </a:xfrm>
        </p:spPr>
        <p:txBody>
          <a:bodyPr>
            <a:normAutofit/>
          </a:bodyPr>
          <a:lstStyle>
            <a:lvl1pPr algn="just">
              <a:spcBef>
                <a:spcPts val="1200"/>
              </a:spcBef>
              <a:buFont typeface="Wingdings" pitchFamily="2" charset="2"/>
              <a:buChar char="ü"/>
              <a:defRPr sz="2800"/>
            </a:lvl1pPr>
            <a:lvl2pPr algn="just">
              <a:spcBef>
                <a:spcPts val="1200"/>
              </a:spcBef>
              <a:defRPr sz="2400"/>
            </a:lvl2pPr>
            <a:lvl3pPr algn="just">
              <a:spcBef>
                <a:spcPts val="1200"/>
              </a:spcBef>
              <a:defRPr sz="2000"/>
            </a:lvl3pPr>
            <a:lvl4pPr algn="just">
              <a:spcBef>
                <a:spcPts val="1200"/>
              </a:spcBef>
              <a:defRPr sz="1800"/>
            </a:lvl4pPr>
            <a:lvl5pPr algn="just">
              <a:spcBef>
                <a:spcPts val="1200"/>
              </a:spcBef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pt-P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27/03/2022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285115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1371" y="404664"/>
            <a:ext cx="11329259" cy="720080"/>
          </a:xfrm>
        </p:spPr>
        <p:txBody>
          <a:bodyPr>
            <a:normAutofit/>
          </a:bodyPr>
          <a:lstStyle>
            <a:lvl1pPr algn="l">
              <a:buClr>
                <a:srgbClr val="008000"/>
              </a:buClr>
              <a:buFont typeface="Wingdings" pitchFamily="2" charset="2"/>
              <a:buChar char="§"/>
              <a:defRPr sz="3600" b="1">
                <a:solidFill>
                  <a:srgbClr val="008000"/>
                </a:solidFill>
              </a:defRPr>
            </a:lvl1pPr>
          </a:lstStyle>
          <a:p>
            <a:r>
              <a:rPr lang="en-US" dirty="0" smtClean="0"/>
              <a:t> Click to edit Master title style</a:t>
            </a:r>
            <a:endParaRPr lang="pt-P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27/03/2022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1371" y="404664"/>
            <a:ext cx="11329259" cy="720080"/>
          </a:xfrm>
        </p:spPr>
        <p:txBody>
          <a:bodyPr>
            <a:normAutofit/>
          </a:bodyPr>
          <a:lstStyle>
            <a:lvl1pPr algn="l">
              <a:buClr>
                <a:srgbClr val="008000"/>
              </a:buClr>
              <a:buFont typeface="Wingdings" pitchFamily="2" charset="2"/>
              <a:buChar char="§"/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 Click to edit Master title style</a:t>
            </a:r>
            <a:endParaRPr lang="pt-P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27/03/2022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and Content"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27/03/2022</a:t>
            </a:fld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0040"/>
            <a:ext cx="12192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27/03/2022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4"/>
            <a:ext cx="12192000" cy="6858000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  <p:sp>
        <p:nvSpPr>
          <p:cNvPr id="9" name="Rectangle 8"/>
          <p:cNvSpPr/>
          <p:nvPr/>
        </p:nvSpPr>
        <p:spPr>
          <a:xfrm>
            <a:off x="239350" y="188640"/>
            <a:ext cx="11713301" cy="652534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 Click to edit Master title style</a:t>
            </a:r>
            <a:endParaRPr lang="pt-P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pt-P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A7B8B8-6764-4DB0-A962-41300A23605B}" type="datetimeFigureOut">
              <a:rPr lang="pt-PT" smtClean="0"/>
              <a:pPr/>
              <a:t>27/03/2022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8091851" y="6417133"/>
            <a:ext cx="3860800" cy="365125"/>
          </a:xfrm>
          <a:prstGeom prst="rect">
            <a:avLst/>
          </a:prstGeom>
        </p:spPr>
        <p:txBody>
          <a:bodyPr/>
          <a:lstStyle>
            <a:defPPr>
              <a:defRPr lang="pt-PT"/>
            </a:defPPr>
            <a:lvl1pPr marL="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PT" sz="1400" dirty="0" smtClean="0"/>
              <a:t>Margarida Tomé e Susana Barreiro - 2022</a:t>
            </a:r>
            <a:endParaRPr lang="pt-PT" sz="14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64" r:id="rId2"/>
    <p:sldLayoutId id="2147483665" r:id="rId3"/>
    <p:sldLayoutId id="2147483691" r:id="rId4"/>
    <p:sldLayoutId id="2147483727" r:id="rId5"/>
    <p:sldLayoutId id="2147483692" r:id="rId6"/>
    <p:sldLayoutId id="2147483694" r:id="rId7"/>
    <p:sldLayoutId id="2147483693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72" r:id="rId15"/>
    <p:sldLayoutId id="2147483673" r:id="rId16"/>
    <p:sldLayoutId id="2147483674" r:id="rId17"/>
    <p:sldLayoutId id="2147483678" r:id="rId18"/>
    <p:sldLayoutId id="2147483679" r:id="rId19"/>
    <p:sldLayoutId id="2147483680" r:id="rId20"/>
    <p:sldLayoutId id="2147483681" r:id="rId21"/>
    <p:sldLayoutId id="2147483684" r:id="rId22"/>
    <p:sldLayoutId id="2147483685" r:id="rId23"/>
    <p:sldLayoutId id="2147483686" r:id="rId24"/>
    <p:sldLayoutId id="2147483662" r:id="rId25"/>
    <p:sldLayoutId id="2147483661" r:id="rId26"/>
    <p:sldLayoutId id="2147483651" r:id="rId27"/>
    <p:sldLayoutId id="2147483652" r:id="rId28"/>
    <p:sldLayoutId id="2147483726" r:id="rId29"/>
    <p:sldLayoutId id="2147483728" r:id="rId30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Clr>
          <a:srgbClr val="008000"/>
        </a:buClr>
        <a:buFont typeface="Wingdings" pitchFamily="2" charset="2"/>
        <a:buChar char="§"/>
        <a:defRPr sz="3600" b="1" kern="1200">
          <a:solidFill>
            <a:srgbClr val="008000"/>
          </a:solidFill>
          <a:latin typeface="Trebuchet MS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008000"/>
        </a:buClr>
        <a:buSzPct val="90000"/>
        <a:buFont typeface="Wingdings" pitchFamily="2" charset="2"/>
        <a:buChar char="ü"/>
        <a:defRPr sz="32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008000"/>
        </a:buClr>
        <a:buFont typeface="Arial" pitchFamily="34" charset="0"/>
        <a:buChar char="–"/>
        <a:defRPr sz="28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008000"/>
        </a:buClr>
        <a:buFont typeface="Arial" pitchFamily="34" charset="0"/>
        <a:buChar char="•"/>
        <a:defRPr sz="24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600.png"/><Relationship Id="rId7" Type="http://schemas.openxmlformats.org/officeDocument/2006/relationships/image" Target="http://agrobyte.lugo.usc.es/agrobyte/publicaciones/eucalipto/imagenes/foto7.GIF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66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3.xml"/><Relationship Id="rId1" Type="http://schemas.openxmlformats.org/officeDocument/2006/relationships/slideLayout" Target="../slideLayouts/slideLayout4.xml"/><Relationship Id="rId5" Type="http://schemas.openxmlformats.org/officeDocument/2006/relationships/slide" Target="slide29.xml"/><Relationship Id="rId4" Type="http://schemas.openxmlformats.org/officeDocument/2006/relationships/slide" Target="slide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8.emf"/><Relationship Id="rId5" Type="http://schemas.openxmlformats.org/officeDocument/2006/relationships/image" Target="../media/image47.png"/><Relationship Id="rId4" Type="http://schemas.openxmlformats.org/officeDocument/2006/relationships/image" Target="../media/image46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9.png"/><Relationship Id="rId5" Type="http://schemas.openxmlformats.org/officeDocument/2006/relationships/image" Target="../media/image50.png"/><Relationship Id="rId4" Type="http://schemas.openxmlformats.org/officeDocument/2006/relationships/image" Target="../media/image9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4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5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97504" y="2908928"/>
            <a:ext cx="8296688" cy="1872208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>
              <a:buNone/>
            </a:pPr>
            <a:r>
              <a:rPr lang="en-US" sz="4400" dirty="0" err="1" smtClean="0"/>
              <a:t>Inventário</a:t>
            </a:r>
            <a:r>
              <a:rPr lang="en-US" sz="4400" dirty="0" smtClean="0"/>
              <a:t> </a:t>
            </a:r>
            <a:r>
              <a:rPr lang="en-US" sz="4400" dirty="0" err="1" smtClean="0"/>
              <a:t>Florestal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 err="1" smtClean="0"/>
              <a:t>Variáveis</a:t>
            </a:r>
            <a:r>
              <a:rPr lang="en-US" sz="2800" dirty="0" smtClean="0"/>
              <a:t> do </a:t>
            </a:r>
            <a:r>
              <a:rPr lang="en-US" sz="2800" dirty="0" err="1" smtClean="0"/>
              <a:t>povoamento</a:t>
            </a:r>
            <a:endParaRPr lang="pt-PT" sz="2800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597504" y="4797152"/>
            <a:ext cx="5648672" cy="1775048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/>
            <a:endParaRPr lang="en-US" sz="900" b="1" dirty="0">
              <a:solidFill>
                <a:schemeClr val="tx1"/>
              </a:solidFill>
            </a:endParaRPr>
          </a:p>
          <a:p>
            <a:pPr algn="l"/>
            <a:r>
              <a:rPr lang="en-US" sz="1600" b="1" dirty="0">
                <a:solidFill>
                  <a:schemeClr val="tx1"/>
                </a:solidFill>
              </a:rPr>
              <a:t>Margarida </a:t>
            </a:r>
            <a:r>
              <a:rPr lang="en-US" sz="1600" b="1" dirty="0" smtClean="0">
                <a:solidFill>
                  <a:schemeClr val="tx1"/>
                </a:solidFill>
              </a:rPr>
              <a:t>Tomé e Susana Barreiro</a:t>
            </a:r>
            <a:endParaRPr lang="en-US" sz="1600" b="1" dirty="0">
              <a:solidFill>
                <a:schemeClr val="tx1"/>
              </a:solidFill>
            </a:endParaRPr>
          </a:p>
          <a:p>
            <a:pPr algn="l"/>
            <a:r>
              <a:rPr lang="en-US" sz="1600" b="1" dirty="0" err="1">
                <a:solidFill>
                  <a:schemeClr val="tx1"/>
                </a:solidFill>
              </a:rPr>
              <a:t>Instituto</a:t>
            </a:r>
            <a:r>
              <a:rPr lang="en-US" sz="1600" b="1" dirty="0">
                <a:solidFill>
                  <a:schemeClr val="tx1"/>
                </a:solidFill>
              </a:rPr>
              <a:t> Superior de </a:t>
            </a:r>
            <a:r>
              <a:rPr lang="en-US" sz="1600" b="1" dirty="0" err="1">
                <a:solidFill>
                  <a:schemeClr val="tx1"/>
                </a:solidFill>
              </a:rPr>
              <a:t>Agronomia</a:t>
            </a:r>
            <a:endParaRPr lang="en-US" sz="1600" b="1" dirty="0">
              <a:solidFill>
                <a:schemeClr val="tx1"/>
              </a:solidFill>
            </a:endParaRPr>
          </a:p>
          <a:p>
            <a:pPr algn="l"/>
            <a:r>
              <a:rPr lang="en-US" sz="1600" b="1" dirty="0" err="1">
                <a:solidFill>
                  <a:schemeClr val="tx1"/>
                </a:solidFill>
              </a:rPr>
              <a:t>Universidade</a:t>
            </a:r>
            <a:r>
              <a:rPr lang="en-US" sz="1600" b="1" dirty="0">
                <a:solidFill>
                  <a:schemeClr val="tx1"/>
                </a:solidFill>
              </a:rPr>
              <a:t> de </a:t>
            </a:r>
            <a:r>
              <a:rPr lang="en-US" sz="1600" b="1" dirty="0" err="1">
                <a:solidFill>
                  <a:schemeClr val="tx1"/>
                </a:solidFill>
              </a:rPr>
              <a:t>Lisboa</a:t>
            </a:r>
            <a:endParaRPr lang="en-US" sz="1600" b="1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051" b="20286"/>
          <a:stretch/>
        </p:blipFill>
        <p:spPr>
          <a:xfrm>
            <a:off x="245064" y="188640"/>
            <a:ext cx="11723234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50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pt-PT" altLang="en-US" smtClean="0"/>
              <a:t>O Factor de Wilson</a:t>
            </a:r>
            <a:endParaRPr lang="en-US" altLang="en-US" smtClean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459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pt-PT" altLang="en-US" sz="1000" dirty="0" smtClean="0"/>
              </a:p>
              <a:p>
                <a:pPr marL="0" indent="0">
                  <a:buNone/>
                </a:pPr>
                <a:r>
                  <a:rPr lang="en-US" altLang="en-US" dirty="0" smtClean="0"/>
                  <a:t> </a:t>
                </a:r>
                <a:endParaRPr lang="en-US" altLang="en-US" dirty="0" smtClean="0"/>
              </a:p>
              <a:p>
                <a:pPr marL="0" indent="0">
                  <a:buNone/>
                </a:pPr>
                <a:endParaRPr lang="en-US" altLang="en-US" sz="800" dirty="0" smtClean="0"/>
              </a:p>
              <a:p>
                <a:pPr>
                  <a:spcAft>
                    <a:spcPts val="1800"/>
                  </a:spcAft>
                </a:pPr>
                <a:r>
                  <a:rPr lang="pt-PT" altLang="en-US" dirty="0" smtClean="0"/>
                  <a:t>O </a:t>
                </a:r>
                <a:r>
                  <a:rPr lang="pt-PT" altLang="en-US" dirty="0"/>
                  <a:t>índice de espaçamento relativo pode então escrever-se sob a forma geralmente designada por </a:t>
                </a:r>
                <a:r>
                  <a:rPr lang="pt-PT" altLang="en-US" dirty="0" smtClean="0"/>
                  <a:t>fator </a:t>
                </a:r>
                <a:r>
                  <a:rPr lang="pt-PT" altLang="en-US" dirty="0"/>
                  <a:t>de Wilson</a:t>
                </a:r>
                <a:r>
                  <a:rPr lang="pt-PT" altLang="en-US" dirty="0" smtClean="0"/>
                  <a:t>:</a:t>
                </a:r>
              </a:p>
              <a:p>
                <a:pPr marL="400050" lvl="1" indent="0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PT" altLang="en-US" b="0" i="0" smtClean="0">
                        <a:latin typeface="Cambria Math" panose="02040503050406030204" pitchFamily="18" charset="0"/>
                      </a:rPr>
                      <m:t>Fw</m:t>
                    </m:r>
                    <m:r>
                      <a:rPr lang="pt-PT" altLang="en-US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PT" altLang="en-US" b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pt-PT" altLang="en-US" b="0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type m:val="lin"/>
                                <m:ctrlPr>
                                  <a:rPr lang="pt-PT" altLang="en-US" b="0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t-PT" altLang="en-US" b="0" i="0" smtClean="0">
                                    <a:latin typeface="Cambria Math" panose="02040503050406030204" pitchFamily="18" charset="0"/>
                                  </a:rPr>
                                  <m:t>10000</m:t>
                                </m:r>
                              </m:num>
                              <m:den>
                                <m:r>
                                  <m:rPr>
                                    <m:sty m:val="p"/>
                                  </m:rPr>
                                  <a:rPr lang="pt-PT" altLang="en-US" b="0" i="0" smtClean="0">
                                    <a:latin typeface="Cambria Math" panose="02040503050406030204" pitchFamily="18" charset="0"/>
                                  </a:rPr>
                                  <m:t>N</m:t>
                                </m:r>
                              </m:den>
                            </m:f>
                          </m:e>
                        </m:rad>
                      </m:num>
                      <m:den>
                        <m:r>
                          <m:rPr>
                            <m:sty m:val="p"/>
                          </m:rPr>
                          <a:rPr lang="pt-PT" altLang="en-US" b="0" i="0" smtClean="0">
                            <a:latin typeface="Cambria Math" panose="02040503050406030204" pitchFamily="18" charset="0"/>
                          </a:rPr>
                          <m:t>hdom</m:t>
                        </m:r>
                      </m:den>
                    </m:f>
                    <m:r>
                      <a:rPr lang="pt-PT" altLang="en-US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PT" altLang="en-US" b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altLang="en-US" b="0" i="0" smtClean="0">
                            <a:latin typeface="Cambria Math" panose="02040503050406030204" pitchFamily="18" charset="0"/>
                          </a:rPr>
                          <m:t>100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pt-PT" altLang="en-US" b="0" i="0" smtClean="0">
                            <a:latin typeface="Cambria Math" panose="02040503050406030204" pitchFamily="18" charset="0"/>
                          </a:rPr>
                          <m:t>hdom</m:t>
                        </m:r>
                        <m:rad>
                          <m:radPr>
                            <m:degHide m:val="on"/>
                            <m:ctrlPr>
                              <a:rPr lang="pt-PT" altLang="en-US" b="0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m:rPr>
                                <m:sty m:val="p"/>
                              </m:rPr>
                              <a:rPr lang="pt-PT" altLang="en-US" b="0" i="0" smtClean="0">
                                <a:latin typeface="Cambria Math" panose="02040503050406030204" pitchFamily="18" charset="0"/>
                              </a:rPr>
                              <m:t>N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altLang="en-US" dirty="0" smtClean="0"/>
                  <a:t> </a:t>
                </a:r>
                <a:endParaRPr lang="pt-PT" altLang="en-US" dirty="0"/>
              </a:p>
              <a:p>
                <a:endParaRPr lang="en-US" altLang="en-US" dirty="0" smtClean="0"/>
              </a:p>
            </p:txBody>
          </p:sp>
        </mc:Choice>
        <mc:Fallback>
          <p:sp>
            <p:nvSpPr>
              <p:cNvPr id="194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07" r="-10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8181" name="AutoShape 5"/>
          <p:cNvSpPr>
            <a:spLocks noChangeArrowheads="1"/>
          </p:cNvSpPr>
          <p:nvPr/>
        </p:nvSpPr>
        <p:spPr bwMode="auto">
          <a:xfrm>
            <a:off x="4007768" y="1700808"/>
            <a:ext cx="649287" cy="431800"/>
          </a:xfrm>
          <a:prstGeom prst="rightArrow">
            <a:avLst>
              <a:gd name="adj1" fmla="val 50000"/>
              <a:gd name="adj2" fmla="val 37592"/>
            </a:avLst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>
            <a:lvl1pPr algn="just">
              <a:spcBef>
                <a:spcPct val="5000"/>
              </a:spcBef>
              <a:buSzPct val="80000"/>
              <a:buFont typeface="Wingdings" panose="05000000000000000000" pitchFamily="2" charset="2"/>
              <a:buChar char="è"/>
              <a:defRPr sz="2200" b="1">
                <a:solidFill>
                  <a:srgbClr val="008000"/>
                </a:solidFill>
                <a:latin typeface="Tahoma" panose="020B0604030504040204" pitchFamily="34" charset="0"/>
              </a:defRPr>
            </a:lvl1pPr>
            <a:lvl2pPr marL="742950" indent="-285750" algn="just">
              <a:spcBef>
                <a:spcPct val="45000"/>
              </a:spcBef>
              <a:buClr>
                <a:srgbClr val="008000"/>
              </a:buClr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algn="just">
              <a:spcBef>
                <a:spcPct val="30000"/>
              </a:spcBef>
              <a:buClr>
                <a:srgbClr val="008000"/>
              </a:buClr>
              <a:buFont typeface="Marlett" pitchFamily="2" charset="2"/>
              <a:buChar char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algn="just">
              <a:spcBef>
                <a:spcPct val="45000"/>
              </a:spcBef>
              <a:buClr>
                <a:srgbClr val="008000"/>
              </a:buClr>
              <a:buFont typeface="Marlett" pitchFamily="2" charset="2"/>
              <a:buChar char="0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45000"/>
              </a:spcBef>
              <a:buClr>
                <a:srgbClr val="008000"/>
              </a:buClr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rgbClr val="008000"/>
              </a:buClr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rgbClr val="008000"/>
              </a:buClr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rgbClr val="008000"/>
              </a:buClr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rgbClr val="008000"/>
              </a:buClr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>
              <a:spcBef>
                <a:spcPct val="0"/>
              </a:spcBef>
              <a:buSzTx/>
              <a:buFontTx/>
              <a:buNone/>
            </a:pPr>
            <a:endParaRPr lang="pt-PT" altLang="en-US" sz="2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623392" y="1386892"/>
              <a:ext cx="9505056" cy="90189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312368">
                      <a:extLst>
                        <a:ext uri="{9D8B030D-6E8A-4147-A177-3AD203B41FA5}">
                          <a16:colId xmlns:a16="http://schemas.microsoft.com/office/drawing/2014/main" val="289277368"/>
                        </a:ext>
                      </a:extLst>
                    </a:gridCol>
                    <a:gridCol w="6192688">
                      <a:extLst>
                        <a:ext uri="{9D8B030D-6E8A-4147-A177-3AD203B41FA5}">
                          <a16:colId xmlns:a16="http://schemas.microsoft.com/office/drawing/2014/main" val="368039038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PT" altLang="en-US" smtClean="0">
                                    <a:latin typeface="Cambria Math" panose="02040503050406030204" pitchFamily="18" charset="0"/>
                                  </a:rPr>
                                  <m:t>Á</m:t>
                                </m:r>
                                <m:r>
                                  <a:rPr lang="pt-PT" altLang="en-US" smtClean="0">
                                    <a:latin typeface="Cambria Math" panose="02040503050406030204" pitchFamily="18" charset="0"/>
                                  </a:rPr>
                                  <m:t>𝑟𝑒𝑎</m:t>
                                </m:r>
                                <m:r>
                                  <a:rPr lang="pt-PT" altLang="en-US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pt-PT" altLang="en-US" smtClean="0">
                                    <a:latin typeface="Cambria Math" panose="02040503050406030204" pitchFamily="18" charset="0"/>
                                  </a:rPr>
                                  <m:t>𝑝𝑜𝑟</m:t>
                                </m:r>
                                <m:r>
                                  <a:rPr lang="pt-PT" altLang="en-US" smtClean="0">
                                    <a:latin typeface="Cambria Math" panose="02040503050406030204" pitchFamily="18" charset="0"/>
                                  </a:rPr>
                                  <m:t> á</m:t>
                                </m:r>
                                <m:r>
                                  <a:rPr lang="pt-PT" altLang="en-US" smtClean="0">
                                    <a:latin typeface="Cambria Math" panose="02040503050406030204" pitchFamily="18" charset="0"/>
                                  </a:rPr>
                                  <m:t>𝑟𝑣𝑜𝑟𝑒</m:t>
                                </m:r>
                                <m:r>
                                  <a:rPr lang="pt-PT" altLang="en-US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pt-PT" alt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PT" altLang="en-US" smtClean="0">
                                        <a:latin typeface="Cambria Math" panose="02040503050406030204" pitchFamily="18" charset="0"/>
                                      </a:rPr>
                                      <m:t>10000</m:t>
                                    </m:r>
                                  </m:num>
                                  <m:den>
                                    <m:r>
                                      <a:rPr lang="pt-PT" altLang="en-US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t-PT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</a:rPr>
                                  <m:t>𝑑𝑖𝑠𝑡</m:t>
                                </m:r>
                                <m:r>
                                  <a:rPr lang="pt-PT" b="0" smtClean="0">
                                    <a:latin typeface="Cambria Math" panose="02040503050406030204" pitchFamily="18" charset="0"/>
                                  </a:rPr>
                                  <m:t>â</m:t>
                                </m:r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</a:rPr>
                                  <m:t>𝑛𝑐𝑖𝑎</m:t>
                                </m:r>
                                <m:r>
                                  <a:rPr lang="pt-PT" b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pt-PT" b="0" smtClean="0">
                                    <a:latin typeface="Cambria Math" panose="02040503050406030204" pitchFamily="18" charset="0"/>
                                  </a:rPr>
                                  <m:t>é</m:t>
                                </m:r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</a:rPr>
                                  <m:t>𝑑𝑖𝑎</m:t>
                                </m:r>
                                <m:r>
                                  <a:rPr lang="pt-PT" b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</a:rPr>
                                  <m:t>𝑒𝑛𝑡𝑟𝑒</m:t>
                                </m:r>
                                <m:r>
                                  <a:rPr lang="pt-PT" b="0" smtClean="0">
                                    <a:latin typeface="Cambria Math" panose="02040503050406030204" pitchFamily="18" charset="0"/>
                                  </a:rPr>
                                  <m:t> á</m:t>
                                </m:r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</a:rPr>
                                  <m:t>𝑟𝑣𝑜𝑟𝑒𝑠</m:t>
                                </m:r>
                                <m:r>
                                  <a:rPr lang="pt-PT" b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pt-PT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f>
                                      <m:fPr>
                                        <m:ctrlPr>
                                          <a:rPr lang="pt-PT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pt-PT" b="0" i="1" smtClean="0">
                                            <a:latin typeface="Cambria Math" panose="02040503050406030204" pitchFamily="18" charset="0"/>
                                          </a:rPr>
                                          <m:t>10000</m:t>
                                        </m:r>
                                      </m:num>
                                      <m:den>
                                        <m:r>
                                          <a:rPr lang="pt-PT" b="0" i="1" smtClean="0"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</m:den>
                                    </m:f>
                                  </m:e>
                                </m:rad>
                              </m:oMath>
                            </m:oMathPara>
                          </a14:m>
                          <a:endParaRPr lang="pt-PT"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74416525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27514616"/>
                  </p:ext>
                </p:extLst>
              </p:nvPr>
            </p:nvGraphicFramePr>
            <p:xfrm>
              <a:off x="623392" y="1386892"/>
              <a:ext cx="9505056" cy="90189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312368">
                      <a:extLst>
                        <a:ext uri="{9D8B030D-6E8A-4147-A177-3AD203B41FA5}">
                          <a16:colId xmlns:a16="http://schemas.microsoft.com/office/drawing/2014/main" val="289277368"/>
                        </a:ext>
                      </a:extLst>
                    </a:gridCol>
                    <a:gridCol w="6192688">
                      <a:extLst>
                        <a:ext uri="{9D8B030D-6E8A-4147-A177-3AD203B41FA5}">
                          <a16:colId xmlns:a16="http://schemas.microsoft.com/office/drawing/2014/main" val="3680390389"/>
                        </a:ext>
                      </a:extLst>
                    </a:gridCol>
                  </a:tblGrid>
                  <a:tr h="901891"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anchor="ctr">
                        <a:blipFill>
                          <a:blip r:embed="rId3"/>
                          <a:stretch>
                            <a:fillRect r="-186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535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44165259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7055" y="3690003"/>
            <a:ext cx="3073283" cy="159763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8282" y="3719705"/>
            <a:ext cx="2664296" cy="1502250"/>
          </a:xfrm>
          <a:prstGeom prst="rect">
            <a:avLst/>
          </a:prstGeom>
        </p:spPr>
      </p:pic>
      <p:grpSp>
        <p:nvGrpSpPr>
          <p:cNvPr id="30" name="Group 29"/>
          <p:cNvGrpSpPr/>
          <p:nvPr/>
        </p:nvGrpSpPr>
        <p:grpSpPr>
          <a:xfrm>
            <a:off x="10560496" y="4531319"/>
            <a:ext cx="1343007" cy="913905"/>
            <a:chOff x="10560496" y="4702364"/>
            <a:chExt cx="1343007" cy="913905"/>
          </a:xfrm>
        </p:grpSpPr>
        <p:pic>
          <p:nvPicPr>
            <p:cNvPr id="36" name="Picture 82" descr="Diversos usos de la madera del eucalipto"/>
            <p:cNvPicPr>
              <a:picLocks noChangeAspect="1" noChangeArrowheads="1"/>
            </p:cNvPicPr>
            <p:nvPr/>
          </p:nvPicPr>
          <p:blipFill>
            <a:blip r:embed="rId6" r:link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0147" r="34810" b="64000"/>
            <a:stretch>
              <a:fillRect/>
            </a:stretch>
          </p:blipFill>
          <p:spPr bwMode="auto">
            <a:xfrm>
              <a:off x="11058965" y="5020838"/>
              <a:ext cx="844538" cy="446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82" descr="Diversos usos de la madera del eucalipto"/>
            <p:cNvPicPr>
              <a:picLocks noChangeAspect="1" noChangeArrowheads="1"/>
            </p:cNvPicPr>
            <p:nvPr/>
          </p:nvPicPr>
          <p:blipFill>
            <a:blip r:embed="rId6" r:link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0147" r="34810" b="64000"/>
            <a:stretch>
              <a:fillRect/>
            </a:stretch>
          </p:blipFill>
          <p:spPr bwMode="auto">
            <a:xfrm>
              <a:off x="10560496" y="5029168"/>
              <a:ext cx="844538" cy="446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82" descr="Diversos usos de la madera del eucalipto"/>
            <p:cNvPicPr>
              <a:picLocks noChangeAspect="1" noChangeArrowheads="1"/>
            </p:cNvPicPr>
            <p:nvPr/>
          </p:nvPicPr>
          <p:blipFill>
            <a:blip r:embed="rId6" r:link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0147" r="34810" b="64000"/>
            <a:stretch>
              <a:fillRect/>
            </a:stretch>
          </p:blipFill>
          <p:spPr bwMode="auto">
            <a:xfrm>
              <a:off x="10806558" y="5169731"/>
              <a:ext cx="844538" cy="446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TextBox 28"/>
            <p:cNvSpPr txBox="1"/>
            <p:nvPr/>
          </p:nvSpPr>
          <p:spPr>
            <a:xfrm>
              <a:off x="11044183" y="4702364"/>
              <a:ext cx="5760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accent5"/>
                  </a:solidFill>
                </a:rPr>
                <a:t>?</a:t>
              </a:r>
              <a:endParaRPr lang="en-US" sz="3200" b="1" dirty="0">
                <a:solidFill>
                  <a:schemeClr val="accent5"/>
                </a:solidFill>
              </a:endParaRPr>
            </a:p>
          </p:txBody>
        </p:sp>
      </p:grpSp>
      <p:sp>
        <p:nvSpPr>
          <p:cNvPr id="40" name="Right Arrow 39"/>
          <p:cNvSpPr/>
          <p:nvPr/>
        </p:nvSpPr>
        <p:spPr>
          <a:xfrm>
            <a:off x="7583223" y="4515199"/>
            <a:ext cx="599423" cy="372629"/>
          </a:xfrm>
          <a:prstGeom prst="right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1" name="TextBox 40"/>
              <p:cNvSpPr txBox="1"/>
              <p:nvPr/>
            </p:nvSpPr>
            <p:spPr>
              <a:xfrm>
                <a:off x="863845" y="5287139"/>
                <a:ext cx="2149691" cy="6176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>
                              <a:latin typeface="Cambria Math" panose="02040503050406030204" pitchFamily="18" charset="0"/>
                            </a:rPr>
                            <m:t>FW</m:t>
                          </m:r>
                        </m:sub>
                      </m:sSub>
                      <m:r>
                        <a:rPr lang="en-US" sz="200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100</m:t>
                              </m:r>
                            </m:e>
                            <m:sup>
                              <m: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hdom</m:t>
                              </m:r>
                            </m:e>
                            <m:sup>
                              <m: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FW</m:t>
                              </m:r>
                            </m:e>
                            <m:sup>
                              <m: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845" y="5287139"/>
                <a:ext cx="2149691" cy="61760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Rectangle 30"/>
              <p:cNvSpPr/>
              <p:nvPr/>
            </p:nvSpPr>
            <p:spPr>
              <a:xfrm>
                <a:off x="8914329" y="5623223"/>
                <a:ext cx="240848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smtClean="0"/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 smtClean="0"/>
                          <m:t>N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b="0" i="0" smtClean="0"/>
                          <m:t>desbastad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as</m:t>
                        </m:r>
                      </m:sub>
                    </m:sSub>
                  </m:oMath>
                </a14:m>
                <a:r>
                  <a:rPr lang="en-US" sz="20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= N </a:t>
                </a:r>
                <a:r>
                  <a:rPr lang="en-US" sz="20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smtClean="0"/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 smtClean="0"/>
                          <m:t>N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b="0" i="0" smtClean="0"/>
                          <m:t>Fw</m:t>
                        </m:r>
                      </m:sub>
                    </m:sSub>
                  </m:oMath>
                </a14:m>
                <a:endParaRPr lang="en-US" sz="2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4329" y="5623223"/>
                <a:ext cx="2408480" cy="400110"/>
              </a:xfrm>
              <a:prstGeom prst="rect">
                <a:avLst/>
              </a:prstGeom>
              <a:blipFill>
                <a:blip r:embed="rId9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/>
          <p:cNvSpPr txBox="1"/>
          <p:nvPr/>
        </p:nvSpPr>
        <p:spPr>
          <a:xfrm>
            <a:off x="4583832" y="5339449"/>
            <a:ext cx="36724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Se </a:t>
            </a:r>
            <a:r>
              <a:rPr lang="en-US" sz="1600" dirty="0" err="1" smtClean="0"/>
              <a:t>se</a:t>
            </a:r>
            <a:r>
              <a:rPr lang="en-US" sz="1600" dirty="0" smtClean="0"/>
              <a:t> </a:t>
            </a:r>
            <a:r>
              <a:rPr lang="en-US" sz="1600" dirty="0" err="1" smtClean="0"/>
              <a:t>quiser</a:t>
            </a:r>
            <a:r>
              <a:rPr lang="en-US" sz="1600" dirty="0" smtClean="0"/>
              <a:t> </a:t>
            </a:r>
            <a:r>
              <a:rPr lang="en-US" sz="1600" dirty="0" err="1" smtClean="0"/>
              <a:t>gerir</a:t>
            </a:r>
            <a:r>
              <a:rPr lang="en-US" sz="1600" dirty="0" smtClean="0"/>
              <a:t> para um FW = 0.25, </a:t>
            </a:r>
            <a:r>
              <a:rPr lang="en-US" sz="1600" dirty="0" err="1" smtClean="0"/>
              <a:t>calcula</a:t>
            </a:r>
            <a:r>
              <a:rPr lang="en-US" sz="1600" dirty="0" smtClean="0"/>
              <a:t>-se o N</a:t>
            </a:r>
            <a:r>
              <a:rPr lang="en-US" sz="1600" baseline="-25000" dirty="0" smtClean="0"/>
              <a:t>FW</a:t>
            </a:r>
            <a:r>
              <a:rPr lang="en-US" sz="1600" dirty="0" smtClean="0"/>
              <a:t> </a:t>
            </a:r>
            <a:r>
              <a:rPr lang="en-US" sz="1600" dirty="0" err="1" smtClean="0"/>
              <a:t>invertendo</a:t>
            </a:r>
            <a:r>
              <a:rPr lang="en-US" sz="1600" dirty="0" smtClean="0"/>
              <a:t> a forma e </a:t>
            </a:r>
            <a:r>
              <a:rPr lang="en-US" sz="1600" dirty="0" err="1" smtClean="0"/>
              <a:t>compara</a:t>
            </a:r>
            <a:r>
              <a:rPr lang="en-US" sz="1600" dirty="0" smtClean="0"/>
              <a:t>-se </a:t>
            </a:r>
            <a:r>
              <a:rPr lang="en-US" sz="1600" dirty="0" err="1" smtClean="0"/>
              <a:t>esse</a:t>
            </a:r>
            <a:r>
              <a:rPr lang="en-US" sz="1600" dirty="0" smtClean="0"/>
              <a:t> nº de </a:t>
            </a:r>
            <a:r>
              <a:rPr lang="en-US" sz="1600" dirty="0" err="1" smtClean="0"/>
              <a:t>árvores</a:t>
            </a:r>
            <a:r>
              <a:rPr lang="en-US" sz="1600" dirty="0" smtClean="0"/>
              <a:t> com o do </a:t>
            </a:r>
            <a:r>
              <a:rPr lang="en-US" sz="1600" dirty="0" err="1" smtClean="0"/>
              <a:t>nosso</a:t>
            </a:r>
            <a:r>
              <a:rPr lang="en-US" sz="1600" dirty="0" smtClean="0"/>
              <a:t> </a:t>
            </a:r>
            <a:r>
              <a:rPr lang="en-US" sz="1600" dirty="0" err="1" smtClean="0"/>
              <a:t>povoamento</a:t>
            </a:r>
            <a:r>
              <a:rPr lang="en-US" sz="1600" dirty="0"/>
              <a:t> </a:t>
            </a:r>
            <a:r>
              <a:rPr lang="en-US" sz="1600" dirty="0" smtClean="0"/>
              <a:t>(N)</a:t>
            </a:r>
            <a:endParaRPr lang="en-US" sz="1600" baseline="-25000" dirty="0"/>
          </a:p>
        </p:txBody>
      </p:sp>
    </p:spTree>
    <p:extLst>
      <p:ext uri="{BB962C8B-B14F-4D97-AF65-F5344CB8AC3E}">
        <p14:creationId xmlns:p14="http://schemas.microsoft.com/office/powerpoint/2010/main" val="1340494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pt-PT" altLang="en-US" smtClean="0"/>
              <a:t>Coeficiente de espaçamento</a:t>
            </a:r>
            <a:endParaRPr lang="en-US" altLang="en-US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9203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spcAft>
                    <a:spcPts val="1800"/>
                  </a:spcAft>
                </a:pPr>
                <a:r>
                  <a:rPr lang="pt-PT" altLang="en-US" dirty="0" smtClean="0"/>
                  <a:t>O coeficiente de espaçamento é uma medida que relaciona a </a:t>
                </a:r>
                <a:r>
                  <a:rPr lang="pt-PT" altLang="en-US" b="1" dirty="0">
                    <a:solidFill>
                      <a:schemeClr val="accent5"/>
                    </a:solidFill>
                  </a:rPr>
                  <a:t>distância média entre </a:t>
                </a:r>
                <a:r>
                  <a:rPr lang="pt-PT" altLang="en-US" b="1" dirty="0" smtClean="0">
                    <a:solidFill>
                      <a:schemeClr val="accent5"/>
                    </a:solidFill>
                  </a:rPr>
                  <a:t>árvores </a:t>
                </a:r>
                <a:r>
                  <a:rPr lang="pt-PT" altLang="en-US" dirty="0" smtClean="0"/>
                  <a:t>com o </a:t>
                </a:r>
                <a:r>
                  <a:rPr lang="pt-PT" altLang="en-US" b="1" dirty="0" smtClean="0">
                    <a:solidFill>
                      <a:schemeClr val="accent5"/>
                    </a:solidFill>
                  </a:rPr>
                  <a:t>diâmetro médio das copas</a:t>
                </a:r>
                <a:r>
                  <a:rPr lang="pt-PT" altLang="en-US" dirty="0" smtClean="0"/>
                  <a:t>:</a:t>
                </a:r>
              </a:p>
              <a:p>
                <a:pPr marL="40005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altLang="en-US" b="0" i="1" smtClean="0">
                          <a:latin typeface="Cambria Math" panose="02040503050406030204" pitchFamily="18" charset="0"/>
                        </a:rPr>
                        <m:t>𝐶𝑠𝑝𝑎𝑐</m:t>
                      </m:r>
                      <m:r>
                        <a:rPr lang="pt-PT" alt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alt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altLang="en-US" i="1">
                              <a:latin typeface="Cambria Math" panose="02040503050406030204" pitchFamily="18" charset="0"/>
                            </a:rPr>
                            <m:t>𝑑𝑖𝑠𝑡</m:t>
                          </m:r>
                          <m:r>
                            <a:rPr lang="pt-PT" altLang="en-US" i="1">
                              <a:latin typeface="Cambria Math" panose="02040503050406030204" pitchFamily="18" charset="0"/>
                            </a:rPr>
                            <m:t>â</m:t>
                          </m:r>
                          <m:r>
                            <a:rPr lang="pt-PT" altLang="en-US" i="1">
                              <a:latin typeface="Cambria Math" panose="02040503050406030204" pitchFamily="18" charset="0"/>
                            </a:rPr>
                            <m:t>𝑛𝑐𝑖𝑎</m:t>
                          </m:r>
                          <m:r>
                            <a:rPr lang="pt-PT" alt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PT" alt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pt-PT" altLang="en-US" i="1">
                              <a:latin typeface="Cambria Math" panose="02040503050406030204" pitchFamily="18" charset="0"/>
                            </a:rPr>
                            <m:t>é</m:t>
                          </m:r>
                          <m:r>
                            <a:rPr lang="pt-PT" altLang="en-US" i="1">
                              <a:latin typeface="Cambria Math" panose="02040503050406030204" pitchFamily="18" charset="0"/>
                            </a:rPr>
                            <m:t>𝑑𝑖𝑎</m:t>
                          </m:r>
                          <m:r>
                            <a:rPr lang="pt-PT" alt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PT" altLang="en-US" i="1">
                              <a:latin typeface="Cambria Math" panose="02040503050406030204" pitchFamily="18" charset="0"/>
                            </a:rPr>
                            <m:t>𝑒𝑛𝑡𝑟𝑒</m:t>
                          </m:r>
                          <m:r>
                            <a:rPr lang="pt-PT" altLang="en-US" i="1">
                              <a:latin typeface="Cambria Math" panose="02040503050406030204" pitchFamily="18" charset="0"/>
                            </a:rPr>
                            <m:t> á</m:t>
                          </m:r>
                          <m:r>
                            <a:rPr lang="pt-PT" altLang="en-US" i="1">
                              <a:latin typeface="Cambria Math" panose="02040503050406030204" pitchFamily="18" charset="0"/>
                            </a:rPr>
                            <m:t>𝑟𝑣𝑜𝑟𝑒𝑠</m:t>
                          </m:r>
                          <m:r>
                            <m:rPr>
                              <m:nor/>
                            </m:rPr>
                            <a:rPr lang="pt-PT" altLang="en-US" dirty="0"/>
                            <m:t>  </m:t>
                          </m:r>
                        </m:num>
                        <m:den>
                          <m:acc>
                            <m:accPr>
                              <m:chr m:val="̅"/>
                              <m:ctrlPr>
                                <a:rPr lang="pt-PT" alt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PT" altLang="en-US" b="0" i="1" smtClean="0">
                                  <a:latin typeface="Cambria Math" panose="02040503050406030204" pitchFamily="18" charset="0"/>
                                </a:rPr>
                                <m:t>𝑐𝑤</m:t>
                              </m:r>
                            </m:e>
                          </m:acc>
                        </m:den>
                      </m:f>
                    </m:oMath>
                  </m:oMathPara>
                </a14:m>
                <a:endParaRPr lang="pt-PT" altLang="en-US" dirty="0" smtClean="0"/>
              </a:p>
              <a:p>
                <a:pPr marL="400050" lvl="1" indent="0">
                  <a:spcBef>
                    <a:spcPts val="3000"/>
                  </a:spcBef>
                  <a:spcAft>
                    <a:spcPts val="1800"/>
                  </a:spcAft>
                  <a:buNone/>
                </a:pPr>
                <a:r>
                  <a:rPr lang="pt-PT" altLang="en-US" dirty="0" smtClean="0"/>
                  <a:t>Se </a:t>
                </a:r>
                <a:r>
                  <a:rPr lang="pt-PT" altLang="en-US" dirty="0"/>
                  <a:t>admitirmos um compasso regular e quadrado, tal como já foi feito para a definição do </a:t>
                </a:r>
                <a:r>
                  <a:rPr lang="pt-PT" altLang="en-US" dirty="0" smtClean="0"/>
                  <a:t>fator </a:t>
                </a:r>
                <a:r>
                  <a:rPr lang="pt-PT" altLang="en-US" dirty="0"/>
                  <a:t>de Wilson</a:t>
                </a:r>
                <a:r>
                  <a:rPr lang="en-US" altLang="en-US" dirty="0" smtClean="0"/>
                  <a:t>:</a:t>
                </a:r>
              </a:p>
              <a:p>
                <a:pPr marL="40005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altLang="en-US" b="0" i="1" smtClean="0">
                          <a:latin typeface="Cambria Math" panose="02040503050406030204" pitchFamily="18" charset="0"/>
                        </a:rPr>
                        <m:t>𝐶𝑠𝑝𝑎𝑐</m:t>
                      </m:r>
                      <m:r>
                        <a:rPr lang="pt-PT" alt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alt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altLang="en-US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num>
                        <m:den>
                          <m:acc>
                            <m:accPr>
                              <m:chr m:val="̅"/>
                              <m:ctrlPr>
                                <a:rPr lang="pt-PT" alt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PT" altLang="en-US" b="0" i="1" smtClean="0">
                                  <a:latin typeface="Cambria Math" panose="02040503050406030204" pitchFamily="18" charset="0"/>
                                </a:rPr>
                                <m:t>𝑐𝑤</m:t>
                              </m:r>
                            </m:e>
                          </m:acc>
                          <m:rad>
                            <m:radPr>
                              <m:degHide m:val="on"/>
                              <m:ctrlPr>
                                <a:rPr lang="pt-PT" alt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pt-PT" alt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pt-PT" altLang="en-US" dirty="0"/>
              </a:p>
              <a:p>
                <a:endParaRPr lang="en-US" altLang="en-US" dirty="0" smtClean="0"/>
              </a:p>
            </p:txBody>
          </p:sp>
        </mc:Choice>
        <mc:Fallback xmlns="">
          <p:sp>
            <p:nvSpPr>
              <p:cNvPr id="17920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07" t="-1220" r="-10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839416" y="5355256"/>
            <a:ext cx="3960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altLang="en-US" dirty="0"/>
              <a:t>Onde</a:t>
            </a:r>
            <a:r>
              <a:rPr lang="pt-PT" altLang="en-US" dirty="0" smtClean="0"/>
              <a:t>:</a:t>
            </a:r>
          </a:p>
          <a:p>
            <a:r>
              <a:rPr lang="pt-PT" altLang="en-US" i="1" dirty="0" err="1" smtClean="0"/>
              <a:t>cw</a:t>
            </a:r>
            <a:r>
              <a:rPr lang="pt-PT" altLang="en-US" dirty="0" smtClean="0"/>
              <a:t> </a:t>
            </a:r>
            <a:r>
              <a:rPr lang="pt-PT" altLang="en-US" dirty="0"/>
              <a:t>é </a:t>
            </a:r>
            <a:r>
              <a:rPr lang="pt-PT" altLang="en-US" dirty="0" smtClean="0"/>
              <a:t>o raio da copa (</a:t>
            </a:r>
            <a:r>
              <a:rPr lang="pt-PT" altLang="en-US" i="1" dirty="0" err="1" smtClean="0"/>
              <a:t>crown</a:t>
            </a:r>
            <a:r>
              <a:rPr lang="pt-PT" altLang="en-US" i="1" dirty="0" smtClean="0"/>
              <a:t> </a:t>
            </a:r>
            <a:r>
              <a:rPr lang="pt-PT" altLang="en-US" i="1" dirty="0" err="1" smtClean="0"/>
              <a:t>width</a:t>
            </a:r>
            <a:r>
              <a:rPr lang="pt-PT" altLang="en-US" dirty="0" smtClean="0"/>
              <a:t>) </a:t>
            </a:r>
          </a:p>
          <a:p>
            <a:r>
              <a:rPr lang="pt-PT" altLang="en-US" i="1" dirty="0" smtClean="0"/>
              <a:t>N</a:t>
            </a:r>
            <a:r>
              <a:rPr lang="pt-PT" altLang="en-US" dirty="0" smtClean="0"/>
              <a:t> </a:t>
            </a:r>
            <a:r>
              <a:rPr lang="pt-PT" altLang="en-US" dirty="0"/>
              <a:t>é o número de árvores </a:t>
            </a:r>
            <a:r>
              <a:rPr lang="pt-PT" altLang="en-US" dirty="0" smtClean="0"/>
              <a:t>por </a:t>
            </a:r>
            <a:r>
              <a:rPr lang="pt-PT" altLang="en-US" dirty="0" err="1" smtClean="0"/>
              <a:t>ha</a:t>
            </a:r>
            <a:endParaRPr lang="pt-PT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57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pt-PT" altLang="en-US" smtClean="0"/>
              <a:t>Percentagem de coberto (</a:t>
            </a:r>
            <a:r>
              <a:rPr lang="pt-PT" altLang="en-US" i="1" smtClean="0"/>
              <a:t>Cc</a:t>
            </a:r>
            <a:r>
              <a:rPr lang="pt-PT" altLang="en-US" smtClean="0"/>
              <a:t>)</a:t>
            </a:r>
            <a:endParaRPr lang="en-US" altLang="en-US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9203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spcAft>
                    <a:spcPts val="1800"/>
                  </a:spcAft>
                </a:pPr>
                <a:r>
                  <a:rPr lang="pt-PT" altLang="en-US" dirty="0" smtClean="0"/>
                  <a:t>Percentagem de coberto (</a:t>
                </a:r>
                <a:r>
                  <a:rPr lang="pt-PT" altLang="en-US" i="1" dirty="0" err="1" smtClean="0"/>
                  <a:t>Cc</a:t>
                </a:r>
                <a:r>
                  <a:rPr lang="pt-PT" altLang="en-US" dirty="0" smtClean="0"/>
                  <a:t>) é uma medida de densidade do povoamento que calcula a </a:t>
                </a:r>
                <a:r>
                  <a:rPr lang="pt-PT" altLang="en-US" b="1" dirty="0" smtClean="0">
                    <a:solidFill>
                      <a:schemeClr val="accent5"/>
                    </a:solidFill>
                  </a:rPr>
                  <a:t>percentagem de área coberta por copas</a:t>
                </a:r>
                <a:r>
                  <a:rPr lang="pt-PT" altLang="en-US" dirty="0" smtClean="0"/>
                  <a:t>:</a:t>
                </a:r>
              </a:p>
              <a:p>
                <a:pPr>
                  <a:spcAft>
                    <a:spcPts val="1800"/>
                  </a:spcAft>
                </a:pPr>
                <a:endParaRPr lang="pt-PT" altLang="en-US" sz="800" dirty="0" smtClean="0"/>
              </a:p>
              <a:p>
                <a:pPr marL="40005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altLang="en-US" b="0" i="1" smtClean="0">
                          <a:latin typeface="Cambria Math" panose="02040503050406030204" pitchFamily="18" charset="0"/>
                        </a:rPr>
                        <m:t>𝐶𝑐</m:t>
                      </m:r>
                      <m:r>
                        <a:rPr lang="pt-PT" alt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alt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pt-PT" alt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pt-PT" alt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pt-PT" altLang="en-US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pt-PT" alt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pt-PT" alt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altLang="en-US" b="0" i="1" smtClean="0">
                                      <a:latin typeface="Cambria Math" panose="02040503050406030204" pitchFamily="18" charset="0"/>
                                    </a:rPr>
                                    <m:t>𝑐𝑎</m:t>
                                  </m:r>
                                </m:e>
                                <m:sub>
                                  <m:r>
                                    <a:rPr lang="pt-PT" alt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r>
                            <a:rPr lang="pt-PT" alt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  <m:r>
                        <a:rPr lang="pt-PT" altLang="en-US" b="0" i="1" smtClean="0">
                          <a:latin typeface="Cambria Math" panose="02040503050406030204" pitchFamily="18" charset="0"/>
                        </a:rPr>
                        <m:t> 100</m:t>
                      </m:r>
                    </m:oMath>
                  </m:oMathPara>
                </a14:m>
                <a:endParaRPr lang="pt-PT" altLang="en-US" dirty="0" smtClean="0"/>
              </a:p>
              <a:p>
                <a:endParaRPr lang="pt-PT" altLang="en-US" dirty="0" smtClean="0"/>
              </a:p>
              <a:p>
                <a:endParaRPr lang="pt-PT" altLang="en-US" dirty="0" smtClean="0"/>
              </a:p>
            </p:txBody>
          </p:sp>
        </mc:Choice>
        <mc:Fallback xmlns="">
          <p:sp>
            <p:nvSpPr>
              <p:cNvPr id="17920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07" t="-1220" r="-10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b="34947"/>
          <a:stretch/>
        </p:blipFill>
        <p:spPr>
          <a:xfrm>
            <a:off x="4295800" y="2348880"/>
            <a:ext cx="7574280" cy="41044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7408" y="4862545"/>
            <a:ext cx="39604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altLang="en-US" dirty="0"/>
              <a:t>Onde</a:t>
            </a:r>
            <a:r>
              <a:rPr lang="pt-PT" altLang="en-US" dirty="0" smtClean="0"/>
              <a:t>:</a:t>
            </a:r>
          </a:p>
          <a:p>
            <a:r>
              <a:rPr lang="pt-PT" altLang="en-US" i="1" dirty="0" smtClean="0"/>
              <a:t>ca</a:t>
            </a:r>
            <a:r>
              <a:rPr lang="pt-PT" altLang="en-US" dirty="0" smtClean="0"/>
              <a:t> </a:t>
            </a:r>
            <a:r>
              <a:rPr lang="pt-PT" altLang="en-US" dirty="0"/>
              <a:t>é a área de copa; </a:t>
            </a:r>
            <a:endParaRPr lang="pt-PT" altLang="en-US" dirty="0" smtClean="0"/>
          </a:p>
          <a:p>
            <a:r>
              <a:rPr lang="pt-PT" altLang="en-US" i="1" dirty="0" smtClean="0"/>
              <a:t>A</a:t>
            </a:r>
            <a:r>
              <a:rPr lang="pt-PT" altLang="en-US" dirty="0" smtClean="0"/>
              <a:t> </a:t>
            </a:r>
            <a:r>
              <a:rPr lang="pt-PT" altLang="en-US" dirty="0"/>
              <a:t>é a área da parcela; </a:t>
            </a:r>
            <a:endParaRPr lang="pt-PT" altLang="en-US" dirty="0" smtClean="0"/>
          </a:p>
          <a:p>
            <a:r>
              <a:rPr lang="pt-PT" altLang="en-US" i="1" dirty="0" smtClean="0"/>
              <a:t>n</a:t>
            </a:r>
            <a:r>
              <a:rPr lang="pt-PT" altLang="en-US" dirty="0" smtClean="0"/>
              <a:t> </a:t>
            </a:r>
            <a:r>
              <a:rPr lang="pt-PT" altLang="en-US" dirty="0"/>
              <a:t>é o número de árvores na parcela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22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pt-PT" altLang="en-US" dirty="0" err="1" smtClean="0"/>
              <a:t>Factor</a:t>
            </a:r>
            <a:r>
              <a:rPr lang="pt-PT" altLang="en-US" dirty="0" smtClean="0"/>
              <a:t> de competição de copas (CCF)</a:t>
            </a:r>
            <a:endParaRPr lang="en-US" altLang="en-US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4083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pt-PT" altLang="en-US" dirty="0" smtClean="0"/>
                  <a:t>Este índice reflete a relação entre </a:t>
                </a:r>
                <a:r>
                  <a:rPr lang="pt-PT" altLang="en-US" b="1" dirty="0" smtClean="0">
                    <a:solidFill>
                      <a:schemeClr val="accent5"/>
                    </a:solidFill>
                  </a:rPr>
                  <a:t>a área disponível para a árvore média</a:t>
                </a:r>
                <a:r>
                  <a:rPr lang="pt-PT" altLang="en-US" dirty="0" smtClean="0"/>
                  <a:t> do povoamento e a </a:t>
                </a:r>
                <a:r>
                  <a:rPr lang="pt-PT" altLang="en-US" b="1" dirty="0" smtClean="0">
                    <a:solidFill>
                      <a:schemeClr val="accent5"/>
                    </a:solidFill>
                  </a:rPr>
                  <a:t>área máxima </a:t>
                </a:r>
                <a:r>
                  <a:rPr lang="pt-PT" altLang="en-US" dirty="0" smtClean="0"/>
                  <a:t>que poderia usar se estivesse isolada (livre de competição, portanto)</a:t>
                </a:r>
              </a:p>
              <a:p>
                <a:pPr>
                  <a:spcAft>
                    <a:spcPts val="1800"/>
                  </a:spcAft>
                </a:pPr>
                <a:r>
                  <a:rPr lang="pt-PT" altLang="en-US" dirty="0" smtClean="0"/>
                  <a:t>O seu cálculo exige o conhecimento da relação entre a largura da copa (</a:t>
                </a:r>
                <a:r>
                  <a:rPr lang="pt-PT" altLang="en-US" i="1" dirty="0" err="1" smtClean="0"/>
                  <a:t>cw</a:t>
                </a:r>
                <a:r>
                  <a:rPr lang="pt-PT" altLang="en-US" i="1" baseline="-25000" dirty="0" err="1"/>
                  <a:t>open</a:t>
                </a:r>
                <a:r>
                  <a:rPr lang="pt-PT" altLang="en-US" dirty="0" smtClean="0"/>
                  <a:t>) e o diâmetro à altura do peito (</a:t>
                </a:r>
                <a:r>
                  <a:rPr lang="pt-PT" altLang="en-US" i="1" dirty="0" err="1" smtClean="0"/>
                  <a:t>d</a:t>
                </a:r>
                <a:r>
                  <a:rPr lang="pt-PT" altLang="en-US" i="1" baseline="-25000" dirty="0" err="1" smtClean="0"/>
                  <a:t>open</a:t>
                </a:r>
                <a:r>
                  <a:rPr lang="pt-PT" altLang="en-US" dirty="0" smtClean="0"/>
                  <a:t>) em árvores isoladas, geralmente de forma linear: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altLang="en-US" b="0" i="0" smtClean="0">
                          <a:latin typeface="Cambria Math" panose="02040503050406030204" pitchFamily="18" charset="0"/>
                        </a:rPr>
                        <m:t>               </m:t>
                      </m:r>
                      <m:sSub>
                        <m:sSubPr>
                          <m:ctrlPr>
                            <a:rPr lang="pt-PT" alt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altLang="en-US" b="0" i="1" smtClean="0">
                              <a:latin typeface="Cambria Math" panose="02040503050406030204" pitchFamily="18" charset="0"/>
                            </a:rPr>
                            <m:t>𝑐𝑤</m:t>
                          </m:r>
                        </m:e>
                        <m:sub>
                          <m:r>
                            <a:rPr lang="pt-PT" altLang="en-US" b="0" i="1" smtClean="0">
                              <a:latin typeface="Cambria Math" panose="02040503050406030204" pitchFamily="18" charset="0"/>
                            </a:rPr>
                            <m:t>𝑜𝑝𝑒𝑛</m:t>
                          </m:r>
                        </m:sub>
                      </m:sSub>
                      <m:r>
                        <a:rPr lang="pt-PT" alt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PT" alt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alt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pt-PT" alt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pt-PT" alt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PT" alt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alt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pt-PT" alt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pt-PT" alt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alt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pt-PT" altLang="en-US" b="0" i="1" smtClean="0">
                              <a:latin typeface="Cambria Math" panose="02040503050406030204" pitchFamily="18" charset="0"/>
                            </a:rPr>
                            <m:t>𝑜𝑝𝑒𝑛</m:t>
                          </m:r>
                        </m:sub>
                      </m:sSub>
                    </m:oMath>
                  </m:oMathPara>
                </a14:m>
                <a:endParaRPr lang="pt-PT" altLang="en-US" i="1" dirty="0"/>
              </a:p>
              <a:p>
                <a:r>
                  <a:rPr lang="pt-PT" altLang="en-US" dirty="0" smtClean="0"/>
                  <a:t>A equação desenvolvida por Alegria para o pinheiro bravo:</a:t>
                </a:r>
                <a:endParaRPr lang="en-US" altLang="en-US" dirty="0" smtClean="0"/>
              </a:p>
            </p:txBody>
          </p:sp>
        </mc:Choice>
        <mc:Fallback xmlns="">
          <p:sp>
            <p:nvSpPr>
              <p:cNvPr id="17408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07" t="-1220" r="-10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4007768" y="5805264"/>
            <a:ext cx="38202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/>
              <a:t>cw</a:t>
            </a:r>
            <a:r>
              <a:rPr lang="en-US" sz="2400" dirty="0" smtClean="0"/>
              <a:t> </a:t>
            </a:r>
            <a:r>
              <a:rPr lang="en-US" sz="2400" dirty="0"/>
              <a:t>= 0.335229 + 0.171785 </a:t>
            </a:r>
            <a:r>
              <a:rPr lang="en-US" sz="2400" dirty="0" smtClean="0"/>
              <a:t>d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502" t="11364" r="26495" b="36360"/>
          <a:stretch/>
        </p:blipFill>
        <p:spPr>
          <a:xfrm>
            <a:off x="10056440" y="3933056"/>
            <a:ext cx="1584176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38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pt-PT" altLang="en-US" dirty="0" err="1" smtClean="0"/>
              <a:t>Factor</a:t>
            </a:r>
            <a:r>
              <a:rPr lang="pt-PT" altLang="en-US" dirty="0" smtClean="0"/>
              <a:t> de competição de </a:t>
            </a:r>
            <a:r>
              <a:rPr lang="pt-PT" altLang="en-US" dirty="0" smtClean="0"/>
              <a:t>copas (CCF)</a:t>
            </a:r>
            <a:endParaRPr lang="en-US" altLang="en-US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5107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spcAft>
                    <a:spcPts val="1800"/>
                  </a:spcAft>
                </a:pPr>
                <a:r>
                  <a:rPr lang="pt-PT" altLang="en-US" dirty="0" smtClean="0"/>
                  <a:t>A área ocupada pela copa de uma árvore isolada de diâmetro </a:t>
                </a:r>
                <a:r>
                  <a:rPr lang="pt-PT" altLang="en-US" i="1" dirty="0" err="1" smtClean="0"/>
                  <a:t>d</a:t>
                </a:r>
                <a:r>
                  <a:rPr lang="pt-PT" altLang="en-US" i="1" baseline="-25000" dirty="0" err="1" smtClean="0"/>
                  <a:t>open</a:t>
                </a:r>
                <a:r>
                  <a:rPr lang="pt-PT" altLang="en-US" dirty="0" smtClean="0"/>
                  <a:t> é expressa por:</a:t>
                </a:r>
                <a:r>
                  <a:rPr lang="en-US" altLang="en-US" dirty="0" smtClean="0"/>
                  <a:t> </a:t>
                </a: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altLang="en-US" b="0" i="1" smtClean="0">
                            <a:latin typeface="Cambria Math" panose="02040503050406030204" pitchFamily="18" charset="0"/>
                          </a:rPr>
                          <m:t>𝑐𝑎</m:t>
                        </m:r>
                      </m:e>
                      <m:sub>
                        <m:r>
                          <a:rPr lang="pt-PT" altLang="en-US" b="0" i="1" smtClean="0">
                            <a:latin typeface="Cambria Math" panose="02040503050406030204" pitchFamily="18" charset="0"/>
                          </a:rPr>
                          <m:t>𝑜𝑝𝑒𝑛</m:t>
                        </m:r>
                      </m:sub>
                    </m:sSub>
                    <m:r>
                      <a:rPr lang="pt-PT" alt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PT" altLang="en-US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</m:t>
                    </m:r>
                    <m:f>
                      <m:fPr>
                        <m:ctrlPr>
                          <a:rPr lang="pt-PT" alt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pt-PT" altLang="en-US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SupPr>
                          <m:e>
                            <m:r>
                              <a:rPr lang="pt-PT" altLang="en-US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𝑐𝑤</m:t>
                            </m:r>
                          </m:e>
                          <m:sub>
                            <m:r>
                              <a:rPr lang="pt-PT" altLang="en-US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𝑜𝑝𝑒𝑛</m:t>
                            </m:r>
                          </m:sub>
                          <m:sup>
                            <m:r>
                              <a:rPr lang="pt-PT" altLang="en-US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lang="pt-PT" alt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altLang="en-US" dirty="0" smtClean="0"/>
                  <a:t>=</a:t>
                </a:r>
                <a14:m>
                  <m:oMath xmlns:m="http://schemas.openxmlformats.org/officeDocument/2006/math">
                    <m:r>
                      <a:rPr lang="pt-PT" altLang="en-US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</m:t>
                    </m:r>
                    <m:f>
                      <m:fPr>
                        <m:ctrlPr>
                          <a:rPr lang="pt-PT" altLang="en-US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pt-PT" altLang="en-US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pt-PT" altLang="en-US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pt-PT" altLang="en-US" i="1" smtClean="0">
                                        <a:latin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altLang="en-US" b="0" i="1" smtClean="0">
                                        <a:latin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pt-PT" altLang="en-US" b="0" i="1" smtClean="0">
                                        <a:latin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pt-PT" altLang="en-US" b="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pt-PT" altLang="en-US" b="0" i="1" smtClean="0">
                                        <a:latin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altLang="en-US" b="0" i="1" smtClean="0">
                                        <a:latin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pt-PT" altLang="en-US" b="0" i="1" smtClean="0">
                                        <a:latin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pt-PT" altLang="en-US" b="0" i="1" smtClean="0">
                                        <a:latin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altLang="en-US" b="0" i="1" smtClean="0">
                                        <a:latin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pt-PT" altLang="en-US" b="0" i="1" smtClean="0">
                                        <a:latin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  <m:t>𝑜𝑝𝑒𝑛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pt-PT" altLang="en-US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pt-PT" alt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4</m:t>
                        </m:r>
                      </m:den>
                    </m:f>
                  </m:oMath>
                </a14:m>
                <a:endParaRPr lang="en-US" altLang="en-US" dirty="0" smtClean="0"/>
              </a:p>
              <a:p>
                <a:pPr>
                  <a:spcAft>
                    <a:spcPts val="1800"/>
                  </a:spcAft>
                </a:pPr>
                <a:r>
                  <a:rPr lang="pt-PT" altLang="en-US" dirty="0"/>
                  <a:t>O </a:t>
                </a:r>
                <a:r>
                  <a:rPr lang="pt-PT" altLang="en-US" dirty="0" smtClean="0"/>
                  <a:t>fator </a:t>
                </a:r>
                <a:r>
                  <a:rPr lang="pt-PT" altLang="en-US" dirty="0"/>
                  <a:t>de competição das copas num povoamento é a soma dos valores de </a:t>
                </a:r>
                <a:r>
                  <a:rPr lang="pt-PT" altLang="en-US" i="1" dirty="0" err="1" smtClean="0"/>
                  <a:t>ca</a:t>
                </a:r>
                <a:r>
                  <a:rPr lang="pt-PT" altLang="en-US" i="1" baseline="-25000" dirty="0" err="1" smtClean="0"/>
                  <a:t>open</a:t>
                </a:r>
                <a:r>
                  <a:rPr lang="pt-PT" altLang="en-US" dirty="0" smtClean="0"/>
                  <a:t> </a:t>
                </a:r>
                <a:r>
                  <a:rPr lang="pt-PT" altLang="en-US" dirty="0"/>
                  <a:t>para cada árvore, expressa em percentagem da área da parcela</a:t>
                </a:r>
                <a:r>
                  <a:rPr lang="pt-PT" altLang="en-US" dirty="0" smtClean="0"/>
                  <a:t>:</a:t>
                </a:r>
              </a:p>
              <a:p>
                <a:pPr marL="400050" lvl="1" indent="0">
                  <a:buNone/>
                </a:pPr>
                <a14:m>
                  <m:oMath xmlns:m="http://schemas.openxmlformats.org/officeDocument/2006/math">
                    <m:r>
                      <a:rPr lang="pt-PT" altLang="en-US" b="0" i="1" smtClean="0">
                        <a:latin typeface="Cambria Math" panose="02040503050406030204" pitchFamily="18" charset="0"/>
                      </a:rPr>
                      <m:t>𝐶𝐶𝐹</m:t>
                    </m:r>
                    <m:r>
                      <a:rPr lang="pt-PT" alt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PT" alt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altLang="en-US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num>
                      <m:den>
                        <m:r>
                          <a:rPr lang="pt-PT" alt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den>
                    </m:f>
                    <m:nary>
                      <m:naryPr>
                        <m:chr m:val="∑"/>
                        <m:ctrlPr>
                          <a:rPr lang="pt-PT" alt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pt-PT" alt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pt-PT" alt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pt-PT" alt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pt-PT" alt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altLang="en-US" b="0" i="1" smtClean="0">
                                <a:latin typeface="Cambria Math" panose="02040503050406030204" pitchFamily="18" charset="0"/>
                              </a:rPr>
                              <m:t>𝑐𝑎</m:t>
                            </m:r>
                          </m:e>
                          <m:sub>
                            <m:r>
                              <a:rPr lang="pt-PT" altLang="en-US" b="0" i="1" smtClean="0">
                                <a:latin typeface="Cambria Math" panose="02040503050406030204" pitchFamily="18" charset="0"/>
                              </a:rPr>
                              <m:t>𝑜𝑝𝑒𝑛</m:t>
                            </m:r>
                          </m:sub>
                        </m:sSub>
                      </m:e>
                    </m:nary>
                  </m:oMath>
                </a14:m>
                <a:r>
                  <a:rPr lang="pt-PT" altLang="en-US" dirty="0" smtClean="0"/>
                  <a:t> </a:t>
                </a:r>
                <a:endParaRPr lang="pt-PT" altLang="en-US" dirty="0"/>
              </a:p>
              <a:p>
                <a:endParaRPr lang="en-US" altLang="en-US" dirty="0" smtClean="0"/>
              </a:p>
            </p:txBody>
          </p:sp>
        </mc:Choice>
        <mc:Fallback xmlns="">
          <p:sp>
            <p:nvSpPr>
              <p:cNvPr id="17510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07" t="-1220" r="-10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6360"/>
          <a:stretch/>
        </p:blipFill>
        <p:spPr>
          <a:xfrm>
            <a:off x="8400256" y="1621832"/>
            <a:ext cx="2952328" cy="187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551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pt-PT" altLang="en-US" dirty="0" smtClean="0"/>
              <a:t>Índice de densidade do povoamento (SDI)</a:t>
            </a:r>
            <a:endParaRPr lang="en-US" altLang="en-US" dirty="0" smtClean="0"/>
          </a:p>
        </p:txBody>
      </p:sp>
      <p:sp>
        <p:nvSpPr>
          <p:cNvPr id="1669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PT" altLang="en-US" dirty="0" smtClean="0"/>
              <a:t>Este índice avalia a densidade de um povoamento por </a:t>
            </a:r>
            <a:r>
              <a:rPr lang="pt-PT" altLang="en-US" b="1" dirty="0" smtClean="0">
                <a:solidFill>
                  <a:schemeClr val="accent5"/>
                </a:solidFill>
              </a:rPr>
              <a:t>comparação</a:t>
            </a:r>
            <a:r>
              <a:rPr lang="pt-PT" altLang="en-US" dirty="0" smtClean="0"/>
              <a:t> das suas características com as de um povoamento com a densidade máxima (ou seja, em </a:t>
            </a:r>
            <a:r>
              <a:rPr lang="pt-PT" altLang="en-US" b="1" dirty="0" err="1" smtClean="0">
                <a:solidFill>
                  <a:schemeClr val="accent5"/>
                </a:solidFill>
              </a:rPr>
              <a:t>auto-desbaste</a:t>
            </a:r>
            <a:r>
              <a:rPr lang="pt-PT" altLang="en-US" dirty="0" smtClean="0"/>
              <a:t>)</a:t>
            </a:r>
            <a:endParaRPr lang="en-US" altLang="en-US" dirty="0" smtClean="0"/>
          </a:p>
          <a:p>
            <a:r>
              <a:rPr lang="pt-PT" altLang="en-US" dirty="0" err="1" smtClean="0"/>
              <a:t>Reineke</a:t>
            </a:r>
            <a:r>
              <a:rPr lang="pt-PT" altLang="en-US" dirty="0" smtClean="0"/>
              <a:t> (1933) verificou que a </a:t>
            </a:r>
            <a:r>
              <a:rPr lang="pt-PT" altLang="en-US" b="1" dirty="0" smtClean="0">
                <a:solidFill>
                  <a:schemeClr val="accent5"/>
                </a:solidFill>
              </a:rPr>
              <a:t>relação</a:t>
            </a:r>
            <a:r>
              <a:rPr lang="pt-PT" altLang="en-US" dirty="0" smtClean="0"/>
              <a:t> entre o </a:t>
            </a:r>
            <a:r>
              <a:rPr lang="pt-PT" altLang="en-US" b="1" dirty="0" smtClean="0">
                <a:solidFill>
                  <a:schemeClr val="accent5"/>
                </a:solidFill>
              </a:rPr>
              <a:t>logaritmo do número de árvores por </a:t>
            </a:r>
            <a:r>
              <a:rPr lang="pt-PT" altLang="en-US" b="1" dirty="0" err="1" smtClean="0">
                <a:solidFill>
                  <a:schemeClr val="accent5"/>
                </a:solidFill>
              </a:rPr>
              <a:t>ha</a:t>
            </a:r>
            <a:r>
              <a:rPr lang="pt-PT" altLang="en-US" b="1" dirty="0" smtClean="0">
                <a:solidFill>
                  <a:srgbClr val="009900"/>
                </a:solidFill>
              </a:rPr>
              <a:t> </a:t>
            </a:r>
            <a:r>
              <a:rPr lang="pt-PT" altLang="en-US" dirty="0" smtClean="0"/>
              <a:t>e o </a:t>
            </a:r>
            <a:r>
              <a:rPr lang="pt-PT" altLang="en-US" b="1" dirty="0" smtClean="0">
                <a:solidFill>
                  <a:schemeClr val="accent5"/>
                </a:solidFill>
              </a:rPr>
              <a:t>logaritmo do diâmetro quadrático médio </a:t>
            </a:r>
            <a:r>
              <a:rPr lang="pt-PT" altLang="en-US" dirty="0" smtClean="0"/>
              <a:t>em povoamentos “bem lotados” é geralmente linear</a:t>
            </a:r>
          </a:p>
          <a:p>
            <a:r>
              <a:rPr lang="pt-PT" altLang="en-US" dirty="0" smtClean="0"/>
              <a:t>Verificou ainda que em </a:t>
            </a:r>
            <a:r>
              <a:rPr lang="pt-PT" altLang="en-US" b="1" dirty="0" smtClean="0">
                <a:solidFill>
                  <a:schemeClr val="accent5"/>
                </a:solidFill>
              </a:rPr>
              <a:t>povoamentos</a:t>
            </a:r>
            <a:r>
              <a:rPr lang="pt-PT" altLang="en-US" dirty="0" smtClean="0"/>
              <a:t> com a lotação máxima – em </a:t>
            </a:r>
            <a:r>
              <a:rPr lang="pt-PT" altLang="en-US" b="1" dirty="0" err="1" smtClean="0">
                <a:solidFill>
                  <a:schemeClr val="accent3"/>
                </a:solidFill>
              </a:rPr>
              <a:t>auto-desbaste</a:t>
            </a:r>
            <a:r>
              <a:rPr lang="pt-PT" altLang="en-US" dirty="0" smtClean="0"/>
              <a:t> - esta reta tem um </a:t>
            </a:r>
            <a:r>
              <a:rPr lang="pt-PT" altLang="en-US" b="1" dirty="0" smtClean="0">
                <a:solidFill>
                  <a:schemeClr val="accent5"/>
                </a:solidFill>
              </a:rPr>
              <a:t>declive</a:t>
            </a:r>
            <a:r>
              <a:rPr lang="pt-PT" altLang="en-US" dirty="0" smtClean="0"/>
              <a:t> próximo de </a:t>
            </a:r>
            <a:r>
              <a:rPr lang="pt-PT" altLang="en-US" b="1" dirty="0" smtClean="0">
                <a:solidFill>
                  <a:schemeClr val="accent5"/>
                </a:solidFill>
              </a:rPr>
              <a:t>-1.605 (3/2)</a:t>
            </a:r>
            <a:endParaRPr lang="en-US" altLang="en-US" b="1" dirty="0" smtClean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155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pt-PT" altLang="en-US" dirty="0" smtClean="0"/>
              <a:t>Índice de densidade do </a:t>
            </a:r>
            <a:r>
              <a:rPr lang="pt-PT" altLang="en-US" dirty="0"/>
              <a:t>povoamento (SDI)</a:t>
            </a:r>
            <a:endParaRPr lang="en-US" altLang="en-US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31371" y="1338454"/>
            <a:ext cx="5160573" cy="5001419"/>
          </a:xfrm>
        </p:spPr>
        <p:txBody>
          <a:bodyPr/>
          <a:lstStyle/>
          <a:p>
            <a:r>
              <a:rPr lang="pt-PT" dirty="0" smtClean="0"/>
              <a:t>Dados parcelas permanentes de Pb em Portugal</a:t>
            </a:r>
            <a:endParaRPr lang="pt-PT" dirty="0"/>
          </a:p>
        </p:txBody>
      </p:sp>
      <p:sp>
        <p:nvSpPr>
          <p:cNvPr id="8196" name="Rectangle 5"/>
          <p:cNvSpPr>
            <a:spLocks noChangeArrowheads="1"/>
          </p:cNvSpPr>
          <p:nvPr/>
        </p:nvSpPr>
        <p:spPr bwMode="auto">
          <a:xfrm>
            <a:off x="1524001" y="3083869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just">
              <a:spcBef>
                <a:spcPct val="5000"/>
              </a:spcBef>
              <a:buSzPct val="80000"/>
              <a:buFont typeface="Wingdings" panose="05000000000000000000" pitchFamily="2" charset="2"/>
              <a:buChar char="è"/>
              <a:defRPr sz="2200" b="1">
                <a:solidFill>
                  <a:srgbClr val="008000"/>
                </a:solidFill>
                <a:latin typeface="Tahoma" panose="020B0604030504040204" pitchFamily="34" charset="0"/>
              </a:defRPr>
            </a:lvl1pPr>
            <a:lvl2pPr marL="742950" indent="-285750" algn="just">
              <a:spcBef>
                <a:spcPct val="45000"/>
              </a:spcBef>
              <a:buClr>
                <a:srgbClr val="008000"/>
              </a:buClr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algn="just">
              <a:spcBef>
                <a:spcPct val="30000"/>
              </a:spcBef>
              <a:buClr>
                <a:srgbClr val="008000"/>
              </a:buClr>
              <a:buFont typeface="Marlett" pitchFamily="2" charset="2"/>
              <a:buChar char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algn="just">
              <a:spcBef>
                <a:spcPct val="45000"/>
              </a:spcBef>
              <a:buClr>
                <a:srgbClr val="008000"/>
              </a:buClr>
              <a:buFont typeface="Marlett" pitchFamily="2" charset="2"/>
              <a:buChar char="0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45000"/>
              </a:spcBef>
              <a:buClr>
                <a:srgbClr val="008000"/>
              </a:buClr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rgbClr val="008000"/>
              </a:buClr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rgbClr val="008000"/>
              </a:buClr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rgbClr val="008000"/>
              </a:buClr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rgbClr val="008000"/>
              </a:buClr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>
              <a:spcBef>
                <a:spcPct val="0"/>
              </a:spcBef>
              <a:buSzTx/>
              <a:buFontTx/>
              <a:buNone/>
            </a:pPr>
            <a:endParaRPr lang="pt-PT" altLang="en-US" sz="2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7" name="Rectangle 7"/>
          <p:cNvSpPr>
            <a:spLocks noChangeArrowheads="1"/>
          </p:cNvSpPr>
          <p:nvPr/>
        </p:nvSpPr>
        <p:spPr bwMode="auto">
          <a:xfrm>
            <a:off x="1524001" y="3083869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just">
              <a:spcBef>
                <a:spcPct val="5000"/>
              </a:spcBef>
              <a:buSzPct val="80000"/>
              <a:buFont typeface="Wingdings" panose="05000000000000000000" pitchFamily="2" charset="2"/>
              <a:buChar char="è"/>
              <a:defRPr sz="2200" b="1">
                <a:solidFill>
                  <a:srgbClr val="008000"/>
                </a:solidFill>
                <a:latin typeface="Tahoma" panose="020B0604030504040204" pitchFamily="34" charset="0"/>
              </a:defRPr>
            </a:lvl1pPr>
            <a:lvl2pPr marL="742950" indent="-285750" algn="just">
              <a:spcBef>
                <a:spcPct val="45000"/>
              </a:spcBef>
              <a:buClr>
                <a:srgbClr val="008000"/>
              </a:buClr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algn="just">
              <a:spcBef>
                <a:spcPct val="30000"/>
              </a:spcBef>
              <a:buClr>
                <a:srgbClr val="008000"/>
              </a:buClr>
              <a:buFont typeface="Marlett" pitchFamily="2" charset="2"/>
              <a:buChar char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algn="just">
              <a:spcBef>
                <a:spcPct val="45000"/>
              </a:spcBef>
              <a:buClr>
                <a:srgbClr val="008000"/>
              </a:buClr>
              <a:buFont typeface="Marlett" pitchFamily="2" charset="2"/>
              <a:buChar char="0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45000"/>
              </a:spcBef>
              <a:buClr>
                <a:srgbClr val="008000"/>
              </a:buClr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rgbClr val="008000"/>
              </a:buClr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rgbClr val="008000"/>
              </a:buClr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rgbClr val="008000"/>
              </a:buClr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rgbClr val="008000"/>
              </a:buClr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>
              <a:spcBef>
                <a:spcPct val="0"/>
              </a:spcBef>
              <a:buSzTx/>
              <a:buFontTx/>
              <a:buNone/>
            </a:pPr>
            <a:endParaRPr lang="pt-PT" altLang="en-US" sz="2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7613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55"/>
          <a:stretch>
            <a:fillRect/>
          </a:stretch>
        </p:blipFill>
        <p:spPr bwMode="auto">
          <a:xfrm>
            <a:off x="6240016" y="1486890"/>
            <a:ext cx="5280025" cy="489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 rot="20240328">
            <a:off x="9533052" y="1448776"/>
            <a:ext cx="1058040" cy="3223787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2419692" y="2564904"/>
            <a:ext cx="7492732" cy="3267655"/>
            <a:chOff x="2419692" y="2564904"/>
            <a:chExt cx="7492732" cy="3267655"/>
          </a:xfrm>
        </p:grpSpPr>
        <p:sp>
          <p:nvSpPr>
            <p:cNvPr id="4" name="Rounded Rectangle 3"/>
            <p:cNvSpPr/>
            <p:nvPr/>
          </p:nvSpPr>
          <p:spPr>
            <a:xfrm>
              <a:off x="7320136" y="2564904"/>
              <a:ext cx="2592288" cy="1440160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419692" y="4509120"/>
              <a:ext cx="323514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/>
                <a:t>Parcelas</a:t>
              </a:r>
              <a:r>
                <a:rPr lang="en-US" dirty="0" smtClean="0"/>
                <a:t> </a:t>
              </a:r>
              <a:r>
                <a:rPr lang="en-US" dirty="0" err="1" smtClean="0"/>
                <a:t>longe</a:t>
              </a:r>
              <a:r>
                <a:rPr lang="en-US" dirty="0" smtClean="0"/>
                <a:t> de </a:t>
              </a:r>
              <a:r>
                <a:rPr lang="en-US" dirty="0" err="1" smtClean="0"/>
                <a:t>atingir</a:t>
              </a:r>
              <a:r>
                <a:rPr lang="en-US" dirty="0" smtClean="0"/>
                <a:t> a </a:t>
              </a:r>
              <a:r>
                <a:rPr lang="en-US" dirty="0" err="1" smtClean="0"/>
                <a:t>linha</a:t>
              </a:r>
              <a:r>
                <a:rPr lang="en-US" dirty="0" smtClean="0"/>
                <a:t> de </a:t>
              </a:r>
              <a:r>
                <a:rPr lang="en-US" dirty="0" err="1" smtClean="0"/>
                <a:t>autodesbaste</a:t>
              </a:r>
              <a:r>
                <a:rPr lang="en-US" dirty="0" smtClean="0"/>
                <a:t> </a:t>
              </a:r>
            </a:p>
            <a:p>
              <a:pPr algn="ctr"/>
              <a:endParaRPr lang="en-US" sz="800" dirty="0" smtClean="0"/>
            </a:p>
            <a:p>
              <a:pPr algn="ctr"/>
              <a:r>
                <a:rPr lang="en-US" dirty="0" smtClean="0"/>
                <a:t>(</a:t>
              </a:r>
              <a:r>
                <a:rPr lang="en-US" dirty="0" err="1" smtClean="0"/>
                <a:t>ie</a:t>
              </a:r>
              <a:r>
                <a:rPr lang="en-US" dirty="0" smtClean="0"/>
                <a:t> </a:t>
              </a:r>
              <a:r>
                <a:rPr lang="en-US" dirty="0" err="1" smtClean="0"/>
                <a:t>não</a:t>
              </a:r>
              <a:r>
                <a:rPr lang="en-US" dirty="0" smtClean="0"/>
                <a:t> </a:t>
              </a:r>
              <a:r>
                <a:rPr lang="en-US" dirty="0" err="1" smtClean="0"/>
                <a:t>estão</a:t>
              </a:r>
              <a:r>
                <a:rPr lang="en-US" dirty="0" smtClean="0"/>
                <a:t> </a:t>
              </a:r>
              <a:r>
                <a:rPr lang="en-US" dirty="0" err="1" smtClean="0"/>
                <a:t>em</a:t>
              </a:r>
              <a:r>
                <a:rPr lang="en-US" dirty="0" smtClean="0"/>
                <a:t> </a:t>
              </a:r>
              <a:r>
                <a:rPr lang="en-US" dirty="0" err="1" smtClean="0"/>
                <a:t>situação</a:t>
              </a:r>
              <a:r>
                <a:rPr lang="en-US" dirty="0" smtClean="0"/>
                <a:t> de </a:t>
              </a:r>
              <a:r>
                <a:rPr lang="en-US" dirty="0" err="1" smtClean="0"/>
                <a:t>competição</a:t>
              </a:r>
              <a:r>
                <a:rPr lang="en-US" dirty="0" smtClean="0"/>
                <a:t>)</a:t>
              </a:r>
              <a:endParaRPr lang="en-US" dirty="0"/>
            </a:p>
          </p:txBody>
        </p:sp>
        <p:cxnSp>
          <p:nvCxnSpPr>
            <p:cNvPr id="7" name="Straight Arrow Connector 6"/>
            <p:cNvCxnSpPr>
              <a:stCxn id="5" idx="3"/>
              <a:endCxn id="4" idx="1"/>
            </p:cNvCxnSpPr>
            <p:nvPr/>
          </p:nvCxnSpPr>
          <p:spPr>
            <a:xfrm flipV="1">
              <a:off x="5654832" y="3284984"/>
              <a:ext cx="1665304" cy="1885856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2531183" y="2652981"/>
            <a:ext cx="32351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Parcelas</a:t>
            </a:r>
            <a:r>
              <a:rPr lang="en-US" dirty="0" smtClean="0"/>
              <a:t> </a:t>
            </a:r>
            <a:r>
              <a:rPr lang="en-US" dirty="0" err="1" smtClean="0"/>
              <a:t>perto</a:t>
            </a:r>
            <a:r>
              <a:rPr lang="en-US" dirty="0" smtClean="0"/>
              <a:t> de </a:t>
            </a:r>
            <a:r>
              <a:rPr lang="en-US" dirty="0" err="1" smtClean="0"/>
              <a:t>atingir</a:t>
            </a:r>
            <a:r>
              <a:rPr lang="en-US" dirty="0" smtClean="0"/>
              <a:t> a </a:t>
            </a:r>
            <a:r>
              <a:rPr lang="en-US" dirty="0" err="1" smtClean="0"/>
              <a:t>linha</a:t>
            </a:r>
            <a:r>
              <a:rPr lang="en-US" dirty="0" smtClean="0"/>
              <a:t> de </a:t>
            </a:r>
            <a:r>
              <a:rPr lang="en-US" dirty="0" err="1" smtClean="0"/>
              <a:t>autodesbaste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autodesbaste</a:t>
            </a:r>
            <a:endParaRPr lang="en-US" dirty="0" smtClean="0"/>
          </a:p>
          <a:p>
            <a:pPr algn="ctr"/>
            <a:endParaRPr lang="en-US" sz="800" dirty="0" smtClean="0"/>
          </a:p>
          <a:p>
            <a:pPr algn="ctr"/>
            <a:r>
              <a:rPr lang="en-US" dirty="0" smtClean="0"/>
              <a:t>(</a:t>
            </a:r>
            <a:r>
              <a:rPr lang="en-US" dirty="0" err="1" smtClean="0"/>
              <a:t>ie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situação</a:t>
            </a:r>
            <a:r>
              <a:rPr lang="en-US" dirty="0" smtClean="0"/>
              <a:t> de </a:t>
            </a:r>
            <a:r>
              <a:rPr lang="en-US" dirty="0" err="1" smtClean="0"/>
              <a:t>competição</a:t>
            </a:r>
            <a:r>
              <a:rPr lang="en-US" dirty="0" smtClean="0"/>
              <a:t>)</a:t>
            </a:r>
            <a:endParaRPr lang="en-US" dirty="0"/>
          </a:p>
        </p:txBody>
      </p:sp>
      <p:cxnSp>
        <p:nvCxnSpPr>
          <p:cNvPr id="9" name="Straight Arrow Connector 8"/>
          <p:cNvCxnSpPr>
            <a:stCxn id="12" idx="3"/>
            <a:endCxn id="3" idx="0"/>
          </p:cNvCxnSpPr>
          <p:nvPr/>
        </p:nvCxnSpPr>
        <p:spPr>
          <a:xfrm flipV="1">
            <a:off x="5766323" y="1573215"/>
            <a:ext cx="3674717" cy="174148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1498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76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pt-PT" altLang="en-US" dirty="0" smtClean="0"/>
              <a:t>Índice de densidade do </a:t>
            </a:r>
            <a:r>
              <a:rPr lang="pt-PT" altLang="en-US" dirty="0"/>
              <a:t>povoamento (SDI)</a:t>
            </a:r>
            <a:endParaRPr lang="en-US" altLang="en-US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31371" y="1338454"/>
            <a:ext cx="4512501" cy="5001419"/>
          </a:xfrm>
        </p:spPr>
        <p:txBody>
          <a:bodyPr/>
          <a:lstStyle/>
          <a:p>
            <a:r>
              <a:rPr lang="pt-PT" dirty="0" smtClean="0"/>
              <a:t>Ajustamento de uma linha de fronteira (</a:t>
            </a:r>
            <a:r>
              <a:rPr lang="pt-PT" dirty="0" err="1" smtClean="0"/>
              <a:t>auto-desbaste</a:t>
            </a:r>
            <a:r>
              <a:rPr lang="pt-PT" dirty="0" smtClean="0"/>
              <a:t>) aos dados de parcelas permanentes de Pb em Portugal</a:t>
            </a:r>
            <a:endParaRPr lang="pt-PT" dirty="0"/>
          </a:p>
        </p:txBody>
      </p:sp>
      <p:grpSp>
        <p:nvGrpSpPr>
          <p:cNvPr id="5" name="Group 4"/>
          <p:cNvGrpSpPr/>
          <p:nvPr/>
        </p:nvGrpSpPr>
        <p:grpSpPr>
          <a:xfrm>
            <a:off x="6123839" y="1349481"/>
            <a:ext cx="4756150" cy="4672012"/>
            <a:chOff x="6123839" y="1349481"/>
            <a:chExt cx="4756150" cy="4672012"/>
          </a:xfrm>
        </p:grpSpPr>
        <p:pic>
          <p:nvPicPr>
            <p:cNvPr id="9220" name="Picture 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3839" y="1349481"/>
              <a:ext cx="4756150" cy="4672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/>
            <a:srcRect r="1838" b="25852"/>
            <a:stretch/>
          </p:blipFill>
          <p:spPr>
            <a:xfrm>
              <a:off x="7968208" y="1772816"/>
              <a:ext cx="2664296" cy="218338"/>
            </a:xfrm>
            <a:prstGeom prst="rect">
              <a:avLst/>
            </a:prstGeom>
            <a:solidFill>
              <a:schemeClr val="bg1"/>
            </a:solidFill>
          </p:spPr>
        </p:pic>
      </p:grpSp>
    </p:spTree>
    <p:extLst>
      <p:ext uri="{BB962C8B-B14F-4D97-AF65-F5344CB8AC3E}">
        <p14:creationId xmlns:p14="http://schemas.microsoft.com/office/powerpoint/2010/main" val="320313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pt-PT" altLang="en-US" dirty="0" smtClean="0"/>
              <a:t>Índice de densidade do </a:t>
            </a:r>
            <a:r>
              <a:rPr lang="pt-PT" altLang="en-US" dirty="0"/>
              <a:t>povoamento (SDI)</a:t>
            </a:r>
            <a:endParaRPr lang="en-US" altLang="en-US" dirty="0" smtClean="0"/>
          </a:p>
        </p:txBody>
      </p:sp>
      <p:sp>
        <p:nvSpPr>
          <p:cNvPr id="1710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pt-PT" altLang="en-US" dirty="0" smtClean="0"/>
              <a:t>O SDI baseia-se na avaliação da diferença entre o número de árvores por </a:t>
            </a:r>
            <a:r>
              <a:rPr lang="pt-PT" altLang="en-US" dirty="0" err="1" smtClean="0"/>
              <a:t>ha</a:t>
            </a:r>
            <a:r>
              <a:rPr lang="pt-PT" altLang="en-US" dirty="0" smtClean="0"/>
              <a:t> correspondente à lotação máxima (SDI) e o número de árvores por </a:t>
            </a:r>
            <a:r>
              <a:rPr lang="pt-PT" altLang="en-US" dirty="0" err="1" smtClean="0"/>
              <a:t>ha</a:t>
            </a:r>
            <a:r>
              <a:rPr lang="pt-PT" altLang="en-US" dirty="0" smtClean="0"/>
              <a:t> do povoamento em questão (N)</a:t>
            </a:r>
          </a:p>
          <a:p>
            <a:r>
              <a:rPr lang="pt-PT" altLang="en-US" dirty="0" smtClean="0"/>
              <a:t>O índice SDI assume que a </a:t>
            </a:r>
            <a:r>
              <a:rPr lang="pt-PT" altLang="en-US" dirty="0" smtClean="0">
                <a:solidFill>
                  <a:schemeClr val="accent5"/>
                </a:solidFill>
              </a:rPr>
              <a:t>um povoamento </a:t>
            </a:r>
            <a:r>
              <a:rPr lang="pt-PT" altLang="en-US" dirty="0" err="1" smtClean="0">
                <a:solidFill>
                  <a:schemeClr val="accent5"/>
                </a:solidFill>
              </a:rPr>
              <a:t>sub-lotado</a:t>
            </a:r>
            <a:r>
              <a:rPr lang="pt-PT" altLang="en-US" dirty="0" smtClean="0">
                <a:solidFill>
                  <a:schemeClr val="accent5"/>
                </a:solidFill>
              </a:rPr>
              <a:t> </a:t>
            </a:r>
            <a:r>
              <a:rPr lang="pt-PT" altLang="en-US" dirty="0" smtClean="0"/>
              <a:t>corresponde uma </a:t>
            </a:r>
            <a:r>
              <a:rPr lang="pt-PT" altLang="en-US" u="sng" dirty="0" smtClean="0"/>
              <a:t>relação entre </a:t>
            </a:r>
            <a:r>
              <a:rPr lang="pt-PT" altLang="en-US" i="1" u="sng" dirty="0" err="1" smtClean="0"/>
              <a:t>ln</a:t>
            </a:r>
            <a:r>
              <a:rPr lang="pt-PT" altLang="en-US" i="1" u="sng" dirty="0" smtClean="0"/>
              <a:t>(N)</a:t>
            </a:r>
            <a:r>
              <a:rPr lang="pt-PT" altLang="en-US" u="sng" dirty="0" smtClean="0"/>
              <a:t> e </a:t>
            </a:r>
            <a:r>
              <a:rPr lang="pt-PT" altLang="en-US" i="1" u="sng" dirty="0" err="1" smtClean="0"/>
              <a:t>ln</a:t>
            </a:r>
            <a:r>
              <a:rPr lang="pt-PT" altLang="en-US" i="1" u="sng" dirty="0" smtClean="0"/>
              <a:t>(dg)</a:t>
            </a:r>
            <a:r>
              <a:rPr lang="pt-PT" altLang="en-US" u="sng" dirty="0" smtClean="0"/>
              <a:t> paralela </a:t>
            </a:r>
            <a:r>
              <a:rPr lang="pt-PT" altLang="en-US" dirty="0" smtClean="0"/>
              <a:t>à que se verifica para os povoamentos com </a:t>
            </a:r>
            <a:r>
              <a:rPr lang="pt-PT" altLang="en-US" u="sng" dirty="0" smtClean="0"/>
              <a:t>a lotação máxima</a:t>
            </a:r>
            <a:r>
              <a:rPr lang="pt-PT" altLang="en-US" dirty="0" smtClean="0"/>
              <a:t>, mas com um valor de ordenada na origem inferior</a:t>
            </a:r>
          </a:p>
          <a:p>
            <a:endParaRPr lang="pt-PT" altLang="en-US" dirty="0" smtClean="0"/>
          </a:p>
          <a:p>
            <a:endParaRPr lang="en-US" altLang="en-US" dirty="0" smtClean="0"/>
          </a:p>
          <a:p>
            <a:endParaRPr lang="pt-PT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32475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pt-PT" altLang="en-US" dirty="0" smtClean="0"/>
              <a:t>Índice de densidade do </a:t>
            </a:r>
            <a:r>
              <a:rPr lang="pt-PT" altLang="en-US" dirty="0"/>
              <a:t>povoamento (SDI)</a:t>
            </a:r>
            <a:endParaRPr lang="en-US" altLang="en-US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31371" y="1338454"/>
            <a:ext cx="5880653" cy="5001419"/>
          </a:xfrm>
        </p:spPr>
        <p:txBody>
          <a:bodyPr/>
          <a:lstStyle/>
          <a:p>
            <a:r>
              <a:rPr lang="pt-PT" dirty="0" smtClean="0"/>
              <a:t>Linhas paralelas correspondentes a vários valores de </a:t>
            </a:r>
            <a:r>
              <a:rPr lang="pt-PT" i="1" dirty="0" smtClean="0"/>
              <a:t>SDI</a:t>
            </a:r>
            <a:endParaRPr lang="pt-PT" i="1" dirty="0"/>
          </a:p>
        </p:txBody>
      </p:sp>
      <p:sp>
        <p:nvSpPr>
          <p:cNvPr id="11268" name="Rectangle 6"/>
          <p:cNvSpPr>
            <a:spLocks noChangeArrowheads="1"/>
          </p:cNvSpPr>
          <p:nvPr/>
        </p:nvSpPr>
        <p:spPr bwMode="auto">
          <a:xfrm>
            <a:off x="1524001" y="3083869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just">
              <a:spcBef>
                <a:spcPct val="5000"/>
              </a:spcBef>
              <a:buSzPct val="80000"/>
              <a:buFont typeface="Wingdings" panose="05000000000000000000" pitchFamily="2" charset="2"/>
              <a:buChar char="è"/>
              <a:defRPr sz="2200" b="1">
                <a:solidFill>
                  <a:srgbClr val="008000"/>
                </a:solidFill>
                <a:latin typeface="Tahoma" panose="020B0604030504040204" pitchFamily="34" charset="0"/>
              </a:defRPr>
            </a:lvl1pPr>
            <a:lvl2pPr marL="742950" indent="-285750" algn="just">
              <a:spcBef>
                <a:spcPct val="45000"/>
              </a:spcBef>
              <a:buClr>
                <a:srgbClr val="008000"/>
              </a:buClr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algn="just">
              <a:spcBef>
                <a:spcPct val="30000"/>
              </a:spcBef>
              <a:buClr>
                <a:srgbClr val="008000"/>
              </a:buClr>
              <a:buFont typeface="Marlett" pitchFamily="2" charset="2"/>
              <a:buChar char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algn="just">
              <a:spcBef>
                <a:spcPct val="45000"/>
              </a:spcBef>
              <a:buClr>
                <a:srgbClr val="008000"/>
              </a:buClr>
              <a:buFont typeface="Marlett" pitchFamily="2" charset="2"/>
              <a:buChar char="0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45000"/>
              </a:spcBef>
              <a:buClr>
                <a:srgbClr val="008000"/>
              </a:buClr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rgbClr val="008000"/>
              </a:buClr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rgbClr val="008000"/>
              </a:buClr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rgbClr val="008000"/>
              </a:buClr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rgbClr val="008000"/>
              </a:buClr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>
              <a:spcBef>
                <a:spcPct val="0"/>
              </a:spcBef>
              <a:buSzTx/>
              <a:buFontTx/>
              <a:buNone/>
            </a:pPr>
            <a:endParaRPr lang="pt-PT" altLang="en-US" sz="2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270" name="Rectangle 8"/>
          <p:cNvSpPr>
            <a:spLocks noChangeArrowheads="1"/>
          </p:cNvSpPr>
          <p:nvPr/>
        </p:nvSpPr>
        <p:spPr bwMode="auto">
          <a:xfrm>
            <a:off x="1524001" y="3083869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just">
              <a:spcBef>
                <a:spcPct val="5000"/>
              </a:spcBef>
              <a:buSzPct val="80000"/>
              <a:buFont typeface="Wingdings" panose="05000000000000000000" pitchFamily="2" charset="2"/>
              <a:buChar char="è"/>
              <a:defRPr sz="2200" b="1">
                <a:solidFill>
                  <a:srgbClr val="008000"/>
                </a:solidFill>
                <a:latin typeface="Tahoma" panose="020B0604030504040204" pitchFamily="34" charset="0"/>
              </a:defRPr>
            </a:lvl1pPr>
            <a:lvl2pPr marL="742950" indent="-285750" algn="just">
              <a:spcBef>
                <a:spcPct val="45000"/>
              </a:spcBef>
              <a:buClr>
                <a:srgbClr val="008000"/>
              </a:buClr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algn="just">
              <a:spcBef>
                <a:spcPct val="30000"/>
              </a:spcBef>
              <a:buClr>
                <a:srgbClr val="008000"/>
              </a:buClr>
              <a:buFont typeface="Marlett" pitchFamily="2" charset="2"/>
              <a:buChar char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algn="just">
              <a:spcBef>
                <a:spcPct val="45000"/>
              </a:spcBef>
              <a:buClr>
                <a:srgbClr val="008000"/>
              </a:buClr>
              <a:buFont typeface="Marlett" pitchFamily="2" charset="2"/>
              <a:buChar char="0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45000"/>
              </a:spcBef>
              <a:buClr>
                <a:srgbClr val="008000"/>
              </a:buClr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rgbClr val="008000"/>
              </a:buClr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rgbClr val="008000"/>
              </a:buClr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rgbClr val="008000"/>
              </a:buClr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rgbClr val="008000"/>
              </a:buClr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>
              <a:spcBef>
                <a:spcPct val="0"/>
              </a:spcBef>
              <a:buSzTx/>
              <a:buFontTx/>
              <a:buNone/>
            </a:pPr>
            <a:endParaRPr lang="pt-PT" altLang="en-US" sz="2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1271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024" y="1047185"/>
            <a:ext cx="5580852" cy="547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5959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Índice</a:t>
            </a:r>
            <a:endParaRPr lang="pt-PT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spcBef>
                <a:spcPts val="700"/>
              </a:spcBef>
              <a:buFont typeface="Wingdings" panose="05000000000000000000" pitchFamily="2" charset="2"/>
              <a:buChar char="§"/>
            </a:pPr>
            <a:r>
              <a:rPr lang="pt-PT" sz="3200" dirty="0" smtClean="0">
                <a:solidFill>
                  <a:srgbClr val="008000"/>
                </a:solidFill>
                <a:hlinkClick r:id="rId2" action="ppaction://hlinksldjump"/>
              </a:rPr>
              <a:t>Definição de povoamento e área de gestão</a:t>
            </a:r>
            <a:endParaRPr lang="pt-PT" sz="3200" dirty="0" smtClean="0">
              <a:solidFill>
                <a:srgbClr val="008000"/>
              </a:solidFill>
            </a:endParaRPr>
          </a:p>
          <a:p>
            <a:pPr>
              <a:spcBef>
                <a:spcPts val="700"/>
              </a:spcBef>
              <a:buFont typeface="Wingdings" panose="05000000000000000000" pitchFamily="2" charset="2"/>
              <a:buChar char="§"/>
            </a:pPr>
            <a:r>
              <a:rPr lang="pt-PT" sz="3200" dirty="0" smtClean="0">
                <a:solidFill>
                  <a:srgbClr val="008000"/>
                </a:solidFill>
                <a:hlinkClick r:id="rId3" action="ppaction://hlinksldjump"/>
              </a:rPr>
              <a:t>Variáveis do povoamento e sua avaliação</a:t>
            </a:r>
            <a:endParaRPr lang="pt-PT" sz="3200" dirty="0" smtClean="0">
              <a:solidFill>
                <a:srgbClr val="008000"/>
              </a:solidFill>
            </a:endParaRPr>
          </a:p>
          <a:p>
            <a:pPr>
              <a:spcBef>
                <a:spcPts val="700"/>
              </a:spcBef>
              <a:buFont typeface="Wingdings" panose="05000000000000000000" pitchFamily="2" charset="2"/>
              <a:buChar char="§"/>
            </a:pPr>
            <a:r>
              <a:rPr lang="pt-PT" sz="3200" dirty="0" smtClean="0">
                <a:solidFill>
                  <a:srgbClr val="008000"/>
                </a:solidFill>
                <a:hlinkClick r:id="rId4" action="ppaction://hlinksldjump"/>
              </a:rPr>
              <a:t>Parcelas de amostragem</a:t>
            </a:r>
            <a:endParaRPr lang="pt-PT" sz="3200" dirty="0" smtClean="0">
              <a:solidFill>
                <a:srgbClr val="008000"/>
              </a:solidFill>
            </a:endParaRPr>
          </a:p>
          <a:p>
            <a:pPr>
              <a:spcBef>
                <a:spcPts val="700"/>
              </a:spcBef>
              <a:buFont typeface="Wingdings" panose="05000000000000000000" pitchFamily="2" charset="2"/>
              <a:buChar char="§"/>
            </a:pPr>
            <a:r>
              <a:rPr lang="pt-PT" sz="3200" dirty="0" smtClean="0">
                <a:solidFill>
                  <a:srgbClr val="008000"/>
                </a:solidFill>
                <a:hlinkClick r:id="rId5" action="ppaction://hlinksldjump"/>
              </a:rPr>
              <a:t>Delimitação de parcelas de amostragem no campo</a:t>
            </a:r>
            <a:endParaRPr lang="pt-PT" sz="3200" dirty="0" smtClean="0">
              <a:solidFill>
                <a:srgbClr val="008000"/>
              </a:solidFill>
            </a:endParaRPr>
          </a:p>
          <a:p>
            <a:pPr>
              <a:spcBef>
                <a:spcPts val="700"/>
              </a:spcBef>
              <a:buFont typeface="Wingdings" panose="05000000000000000000" pitchFamily="2" charset="2"/>
              <a:buChar char="§"/>
            </a:pPr>
            <a:r>
              <a:rPr lang="pt-PT" sz="3200" dirty="0" smtClean="0">
                <a:solidFill>
                  <a:srgbClr val="008000"/>
                </a:solidFill>
                <a:hlinkClick r:id="" action="ppaction://noaction"/>
              </a:rPr>
              <a:t>Alturas do povoamento</a:t>
            </a:r>
            <a:endParaRPr lang="pt-PT" sz="3200" dirty="0" smtClean="0">
              <a:solidFill>
                <a:srgbClr val="008000"/>
              </a:solidFill>
            </a:endParaRPr>
          </a:p>
          <a:p>
            <a:pPr>
              <a:spcBef>
                <a:spcPts val="700"/>
              </a:spcBef>
              <a:buFont typeface="Wingdings" panose="05000000000000000000" pitchFamily="2" charset="2"/>
              <a:buChar char="§"/>
            </a:pPr>
            <a:r>
              <a:rPr lang="pt-PT" sz="3200" dirty="0" smtClean="0">
                <a:solidFill>
                  <a:srgbClr val="008000"/>
                </a:solidFill>
                <a:hlinkClick r:id="" action="ppaction://noaction"/>
              </a:rPr>
              <a:t>Qualidade da estação</a:t>
            </a:r>
            <a:endParaRPr lang="pt-PT" sz="3200" dirty="0" smtClean="0">
              <a:solidFill>
                <a:srgbClr val="008000"/>
              </a:solidFill>
            </a:endParaRPr>
          </a:p>
          <a:p>
            <a:pPr>
              <a:spcBef>
                <a:spcPts val="700"/>
              </a:spcBef>
              <a:buFont typeface="Wingdings" panose="05000000000000000000" pitchFamily="2" charset="2"/>
              <a:buChar char="§"/>
            </a:pPr>
            <a:r>
              <a:rPr lang="pt-PT" sz="3200" dirty="0" smtClean="0">
                <a:solidFill>
                  <a:srgbClr val="008000"/>
                </a:solidFill>
                <a:hlinkClick r:id="" action="ppaction://noaction"/>
              </a:rPr>
              <a:t>Área basal e número de árvores por </a:t>
            </a:r>
            <a:r>
              <a:rPr lang="pt-PT" sz="3200" dirty="0" err="1" smtClean="0">
                <a:solidFill>
                  <a:srgbClr val="008000"/>
                </a:solidFill>
                <a:hlinkClick r:id="" action="ppaction://noaction"/>
              </a:rPr>
              <a:t>ha</a:t>
            </a:r>
            <a:endParaRPr lang="pt-PT" sz="3200" dirty="0" smtClean="0">
              <a:solidFill>
                <a:srgbClr val="008000"/>
              </a:solidFill>
            </a:endParaRPr>
          </a:p>
          <a:p>
            <a:pPr>
              <a:spcBef>
                <a:spcPts val="700"/>
              </a:spcBef>
              <a:buFont typeface="Wingdings" panose="05000000000000000000" pitchFamily="2" charset="2"/>
              <a:buChar char="§"/>
            </a:pPr>
            <a:r>
              <a:rPr lang="pt-PT" sz="3200" dirty="0" smtClean="0">
                <a:solidFill>
                  <a:srgbClr val="008000"/>
                </a:solidFill>
                <a:hlinkClick r:id="" action="ppaction://noaction"/>
              </a:rPr>
              <a:t>Lotação e densidade do povoamento</a:t>
            </a:r>
            <a:endParaRPr lang="pt-PT" sz="3200" dirty="0" smtClean="0">
              <a:solidFill>
                <a:srgbClr val="008000"/>
              </a:solidFill>
            </a:endParaRPr>
          </a:p>
          <a:p>
            <a:pPr>
              <a:spcBef>
                <a:spcPts val="700"/>
              </a:spcBef>
              <a:buFont typeface="Wingdings" panose="05000000000000000000" pitchFamily="2" charset="2"/>
              <a:buChar char="§"/>
            </a:pPr>
            <a:r>
              <a:rPr lang="pt-PT" sz="3200" dirty="0" smtClean="0">
                <a:solidFill>
                  <a:srgbClr val="008000"/>
                </a:solidFill>
                <a:hlinkClick r:id="" action="ppaction://noaction"/>
              </a:rPr>
              <a:t>Volume do povoamento</a:t>
            </a:r>
            <a:endParaRPr lang="pt-PT" sz="3200" dirty="0" smtClean="0">
              <a:solidFill>
                <a:srgbClr val="008000"/>
              </a:solidFill>
            </a:endParaRPr>
          </a:p>
          <a:p>
            <a:pPr>
              <a:spcBef>
                <a:spcPts val="700"/>
              </a:spcBef>
              <a:buFont typeface="Wingdings" panose="05000000000000000000" pitchFamily="2" charset="2"/>
              <a:buChar char="§"/>
            </a:pPr>
            <a:r>
              <a:rPr lang="pt-PT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Biomassa do povoamento</a:t>
            </a:r>
          </a:p>
          <a:p>
            <a:pPr>
              <a:spcBef>
                <a:spcPts val="700"/>
              </a:spcBef>
              <a:buFont typeface="Wingdings" panose="05000000000000000000" pitchFamily="2" charset="2"/>
              <a:buChar char="§"/>
            </a:pPr>
            <a:r>
              <a:rPr lang="pt-PT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Índice de área foliar</a:t>
            </a:r>
          </a:p>
          <a:p>
            <a:pPr>
              <a:spcBef>
                <a:spcPts val="700"/>
              </a:spcBef>
              <a:buFont typeface="Wingdings" panose="05000000000000000000" pitchFamily="2" charset="2"/>
              <a:buChar char="§"/>
            </a:pPr>
            <a:r>
              <a:rPr lang="pt-PT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Avaliação de variáveis do povoamento com outros tipos de parcelas</a:t>
            </a:r>
          </a:p>
          <a:p>
            <a:pPr>
              <a:spcBef>
                <a:spcPts val="700"/>
              </a:spcBef>
              <a:buFont typeface="Wingdings" panose="05000000000000000000" pitchFamily="2" charset="2"/>
              <a:buChar char="§"/>
            </a:pPr>
            <a:r>
              <a:rPr lang="pt-PT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Equações para as principais espécies florestais em Portugal</a:t>
            </a:r>
          </a:p>
          <a:p>
            <a:pPr>
              <a:spcBef>
                <a:spcPts val="700"/>
              </a:spcBef>
              <a:buFont typeface="Wingdings" panose="05000000000000000000" pitchFamily="2" charset="2"/>
              <a:buChar char="§"/>
            </a:pPr>
            <a:r>
              <a:rPr lang="pt-PT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Referências bibliográficas</a:t>
            </a:r>
          </a:p>
          <a:p>
            <a:endParaRPr lang="pt-PT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-168696" y="2996952"/>
            <a:ext cx="12601400" cy="0"/>
          </a:xfrm>
          <a:prstGeom prst="line">
            <a:avLst/>
          </a:prstGeom>
          <a:ln w="571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9912424" y="2641348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 smtClean="0"/>
              <a:t>Exercicio</a:t>
            </a:r>
            <a:r>
              <a:rPr lang="en-US" dirty="0" smtClean="0"/>
              <a:t> 3.2.1 a-b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-204700" y="3607681"/>
            <a:ext cx="12601400" cy="0"/>
          </a:xfrm>
          <a:prstGeom prst="line">
            <a:avLst/>
          </a:prstGeom>
          <a:ln w="571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9120336" y="3212976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 smtClean="0"/>
              <a:t>Exercicio</a:t>
            </a:r>
            <a:r>
              <a:rPr lang="en-US" dirty="0" smtClean="0"/>
              <a:t> 3.2.2 a- f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-176924" y="4365104"/>
            <a:ext cx="12601400" cy="0"/>
          </a:xfrm>
          <a:prstGeom prst="line">
            <a:avLst/>
          </a:prstGeom>
          <a:ln w="571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9192344" y="3973424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 smtClean="0"/>
              <a:t>Exercicio</a:t>
            </a:r>
            <a:r>
              <a:rPr lang="en-US" dirty="0" smtClean="0"/>
              <a:t> 3.2.2 g- </a:t>
            </a:r>
            <a:r>
              <a:rPr lang="en-US" dirty="0"/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303597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pt-PT" altLang="en-US" dirty="0" smtClean="0"/>
              <a:t>Índice de densidade do </a:t>
            </a:r>
            <a:r>
              <a:rPr lang="pt-PT" altLang="en-US" dirty="0"/>
              <a:t>povoamento (SDI)</a:t>
            </a:r>
            <a:endParaRPr lang="en-US" altLang="en-US" dirty="0" smtClean="0"/>
          </a:p>
        </p:txBody>
      </p:sp>
      <p:sp>
        <p:nvSpPr>
          <p:cNvPr id="1699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pt-PT" altLang="en-US" dirty="0" smtClean="0"/>
              <a:t>A </a:t>
            </a:r>
            <a:r>
              <a:rPr lang="pt-PT" altLang="en-US" dirty="0" smtClean="0">
                <a:solidFill>
                  <a:schemeClr val="accent5"/>
                </a:solidFill>
              </a:rPr>
              <a:t>ordenada na origem </a:t>
            </a:r>
            <a:r>
              <a:rPr lang="pt-PT" altLang="en-US" dirty="0" smtClean="0"/>
              <a:t>para um determinado povoamento pode ser obtida do seguinte modo</a:t>
            </a:r>
          </a:p>
          <a:p>
            <a:endParaRPr lang="en-US" altLang="en-US" dirty="0" smtClean="0"/>
          </a:p>
          <a:p>
            <a:endParaRPr lang="pt-PT" altLang="en-US" dirty="0" smtClean="0"/>
          </a:p>
          <a:p>
            <a:r>
              <a:rPr lang="pt-PT" altLang="en-US" dirty="0"/>
              <a:t>Para efeitos de normalização, o cálculo do índice de densidade do povoamento é realizado com base no valor de N que o povoamento teria quando dg=25</a:t>
            </a:r>
          </a:p>
          <a:p>
            <a:endParaRPr lang="pt-PT" altLang="en-US" dirty="0"/>
          </a:p>
          <a:p>
            <a:endParaRPr lang="pt-PT" altLang="en-US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575887" y="2385830"/>
                <a:ext cx="403809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pt-PT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400" b="0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d>
                      <m:r>
                        <a:rPr lang="pt-PT" sz="2400" b="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sz="2400" b="1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pt-PT" sz="2400" b="0" i="1">
                          <a:latin typeface="Cambria Math" panose="02040503050406030204" pitchFamily="18" charset="0"/>
                        </a:rPr>
                        <m:t>−1.95603 </m:t>
                      </m:r>
                      <m:r>
                        <a:rPr lang="pt-PT" sz="2400" b="0" i="1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pt-PT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400" b="0" i="1">
                              <a:latin typeface="Cambria Math" panose="02040503050406030204" pitchFamily="18" charset="0"/>
                            </a:rPr>
                            <m:t>𝑑𝑔</m:t>
                          </m:r>
                        </m:e>
                      </m:d>
                    </m:oMath>
                  </m:oMathPara>
                </a14:m>
                <a:endParaRPr lang="pt-PT" sz="2400" i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5887" y="2385830"/>
                <a:ext cx="4038093" cy="461665"/>
              </a:xfrm>
              <a:prstGeom prst="rect">
                <a:avLst/>
              </a:prstGeom>
              <a:blipFill>
                <a:blip r:embed="rId2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575887" y="3086538"/>
                <a:ext cx="402206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b="1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pt-PT" sz="2400" b="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sz="2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pt-PT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d>
                      <m:r>
                        <a:rPr lang="pt-PT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PT" sz="2400" b="0" i="1">
                          <a:latin typeface="Cambria Math" panose="02040503050406030204" pitchFamily="18" charset="0"/>
                        </a:rPr>
                        <m:t>1.95603 </m:t>
                      </m:r>
                      <m:r>
                        <a:rPr lang="pt-PT" sz="2400" b="0" i="1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pt-PT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400" b="0" i="1">
                              <a:latin typeface="Cambria Math" panose="02040503050406030204" pitchFamily="18" charset="0"/>
                            </a:rPr>
                            <m:t>𝑑𝑔</m:t>
                          </m:r>
                        </m:e>
                      </m:d>
                    </m:oMath>
                  </m:oMathPara>
                </a14:m>
                <a:endParaRPr lang="pt-PT" sz="2400" i="1" dirty="0" smtClean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5887" y="3086538"/>
                <a:ext cx="4022063" cy="461665"/>
              </a:xfrm>
              <a:prstGeom prst="rect">
                <a:avLst/>
              </a:prstGeom>
              <a:blipFill>
                <a:blip r:embed="rId3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575887" y="5301208"/>
                <a:ext cx="432669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pt-PT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400" b="1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𝑺𝑫𝑰</m:t>
                          </m:r>
                        </m:e>
                      </m:d>
                      <m:r>
                        <a:rPr lang="pt-PT" sz="2400" b="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sz="24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pt-PT" sz="2400" b="0" i="1">
                          <a:latin typeface="Cambria Math" panose="02040503050406030204" pitchFamily="18" charset="0"/>
                        </a:rPr>
                        <m:t>−1.95603 </m:t>
                      </m:r>
                      <m:r>
                        <a:rPr lang="pt-PT" sz="2400" b="0" i="1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pt-PT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400" b="1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𝟐𝟓</m:t>
                          </m:r>
                        </m:e>
                      </m:d>
                    </m:oMath>
                  </m:oMathPara>
                </a14:m>
                <a:endParaRPr lang="pt-PT" i="1" dirty="0" smtClean="0">
                  <a:latin typeface="+mj-lt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5887" y="5301208"/>
                <a:ext cx="4326697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612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pt-PT" altLang="en-US" dirty="0" smtClean="0"/>
              <a:t>Índice de densidade do </a:t>
            </a:r>
            <a:r>
              <a:rPr lang="pt-PT" altLang="en-US" dirty="0" smtClean="0"/>
              <a:t>povoamento (</a:t>
            </a:r>
            <a:r>
              <a:rPr lang="pt-PT" altLang="en-US" dirty="0"/>
              <a:t>SDI)</a:t>
            </a:r>
            <a:endParaRPr lang="en-US" altLang="en-US" dirty="0" smtClean="0"/>
          </a:p>
        </p:txBody>
      </p:sp>
      <p:sp>
        <p:nvSpPr>
          <p:cNvPr id="1720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pt-PT" altLang="en-US" dirty="0" smtClean="0"/>
              <a:t>A expressão do SDI para um povoamento qualquer vem então:</a:t>
            </a:r>
            <a:r>
              <a:rPr lang="en-US" altLang="en-US" dirty="0" smtClean="0"/>
              <a:t> </a:t>
            </a:r>
          </a:p>
        </p:txBody>
      </p:sp>
      <p:sp>
        <p:nvSpPr>
          <p:cNvPr id="172039" name="AutoShape 7"/>
          <p:cNvSpPr>
            <a:spLocks noChangeArrowheads="1"/>
          </p:cNvSpPr>
          <p:nvPr/>
        </p:nvSpPr>
        <p:spPr bwMode="auto">
          <a:xfrm>
            <a:off x="5591944" y="3543523"/>
            <a:ext cx="360363" cy="431800"/>
          </a:xfrm>
          <a:prstGeom prst="downArrow">
            <a:avLst>
              <a:gd name="adj1" fmla="val 50000"/>
              <a:gd name="adj2" fmla="val 29956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 algn="just">
              <a:spcBef>
                <a:spcPct val="5000"/>
              </a:spcBef>
              <a:buSzPct val="80000"/>
              <a:buFont typeface="Wingdings" panose="05000000000000000000" pitchFamily="2" charset="2"/>
              <a:buChar char="è"/>
              <a:defRPr sz="2200" b="1">
                <a:solidFill>
                  <a:srgbClr val="008000"/>
                </a:solidFill>
                <a:latin typeface="Tahoma" panose="020B0604030504040204" pitchFamily="34" charset="0"/>
              </a:defRPr>
            </a:lvl1pPr>
            <a:lvl2pPr marL="742950" indent="-285750" algn="just">
              <a:spcBef>
                <a:spcPct val="45000"/>
              </a:spcBef>
              <a:buClr>
                <a:srgbClr val="008000"/>
              </a:buClr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algn="just">
              <a:spcBef>
                <a:spcPct val="30000"/>
              </a:spcBef>
              <a:buClr>
                <a:srgbClr val="008000"/>
              </a:buClr>
              <a:buFont typeface="Marlett" pitchFamily="2" charset="2"/>
              <a:buChar char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algn="just">
              <a:spcBef>
                <a:spcPct val="45000"/>
              </a:spcBef>
              <a:buClr>
                <a:srgbClr val="008000"/>
              </a:buClr>
              <a:buFont typeface="Marlett" pitchFamily="2" charset="2"/>
              <a:buChar char="0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45000"/>
              </a:spcBef>
              <a:buClr>
                <a:srgbClr val="008000"/>
              </a:buClr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rgbClr val="008000"/>
              </a:buClr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rgbClr val="008000"/>
              </a:buClr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rgbClr val="008000"/>
              </a:buClr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rgbClr val="008000"/>
              </a:buClr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>
              <a:spcBef>
                <a:spcPct val="0"/>
              </a:spcBef>
              <a:buSzTx/>
              <a:buFontTx/>
              <a:buNone/>
            </a:pPr>
            <a:endParaRPr lang="pt-PT" altLang="en-US" sz="2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auto">
          <a:xfrm>
            <a:off x="5591945" y="4869785"/>
            <a:ext cx="360362" cy="431800"/>
          </a:xfrm>
          <a:prstGeom prst="downArrow">
            <a:avLst>
              <a:gd name="adj1" fmla="val 50000"/>
              <a:gd name="adj2" fmla="val 29956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 algn="just">
              <a:spcBef>
                <a:spcPct val="5000"/>
              </a:spcBef>
              <a:buSzPct val="80000"/>
              <a:buFont typeface="Wingdings" panose="05000000000000000000" pitchFamily="2" charset="2"/>
              <a:buChar char="è"/>
              <a:defRPr sz="2200" b="1">
                <a:solidFill>
                  <a:srgbClr val="008000"/>
                </a:solidFill>
                <a:latin typeface="Tahoma" panose="020B0604030504040204" pitchFamily="34" charset="0"/>
              </a:defRPr>
            </a:lvl1pPr>
            <a:lvl2pPr marL="742950" indent="-285750" algn="just">
              <a:spcBef>
                <a:spcPct val="45000"/>
              </a:spcBef>
              <a:buClr>
                <a:srgbClr val="008000"/>
              </a:buClr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algn="just">
              <a:spcBef>
                <a:spcPct val="30000"/>
              </a:spcBef>
              <a:buClr>
                <a:srgbClr val="008000"/>
              </a:buClr>
              <a:buFont typeface="Marlett" pitchFamily="2" charset="2"/>
              <a:buChar char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algn="just">
              <a:spcBef>
                <a:spcPct val="45000"/>
              </a:spcBef>
              <a:buClr>
                <a:srgbClr val="008000"/>
              </a:buClr>
              <a:buFont typeface="Marlett" pitchFamily="2" charset="2"/>
              <a:buChar char="0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45000"/>
              </a:spcBef>
              <a:buClr>
                <a:srgbClr val="008000"/>
              </a:buClr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rgbClr val="008000"/>
              </a:buClr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rgbClr val="008000"/>
              </a:buClr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rgbClr val="008000"/>
              </a:buClr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rgbClr val="008000"/>
              </a:buClr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>
              <a:spcBef>
                <a:spcPct val="0"/>
              </a:spcBef>
              <a:buSzTx/>
              <a:buFontTx/>
              <a:buNone/>
            </a:pPr>
            <a:endParaRPr lang="pt-PT" altLang="en-US" sz="2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781150" y="2457653"/>
                <a:ext cx="426110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pt-PT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400" b="1" i="0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𝐒𝐃𝐈</m:t>
                          </m:r>
                        </m:e>
                      </m:d>
                      <m:r>
                        <a:rPr lang="pt-PT" sz="2400" b="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sz="24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pt-PT" sz="2400" b="0" i="1">
                          <a:latin typeface="Cambria Math" panose="02040503050406030204" pitchFamily="18" charset="0"/>
                        </a:rPr>
                        <m:t>−1.95603 </m:t>
                      </m:r>
                      <m:r>
                        <a:rPr lang="pt-PT" sz="2400" b="0" i="1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pt-PT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400" b="1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𝟐𝟓</m:t>
                          </m:r>
                        </m:e>
                      </m:d>
                    </m:oMath>
                  </m:oMathPara>
                </a14:m>
                <a:endParaRPr lang="pt-PT" i="1" dirty="0" smtClean="0">
                  <a:latin typeface="+mj-lt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150" y="2457653"/>
                <a:ext cx="4261103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/>
              <p:cNvSpPr/>
              <p:nvPr/>
            </p:nvSpPr>
            <p:spPr>
              <a:xfrm>
                <a:off x="6486613" y="2457652"/>
                <a:ext cx="402206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pt-PT" sz="2400" b="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sz="2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pt-PT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400" b="1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𝑵</m:t>
                          </m:r>
                        </m:e>
                      </m:d>
                      <m:r>
                        <a:rPr lang="pt-PT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PT" sz="2400" b="0" i="1">
                          <a:latin typeface="Cambria Math" panose="02040503050406030204" pitchFamily="18" charset="0"/>
                        </a:rPr>
                        <m:t>1.95603 </m:t>
                      </m:r>
                      <m:r>
                        <a:rPr lang="pt-PT" sz="2400" b="0" i="1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pt-PT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400" b="1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𝒅𝒈</m:t>
                          </m:r>
                        </m:e>
                      </m:d>
                    </m:oMath>
                  </m:oMathPara>
                </a14:m>
                <a:endParaRPr lang="pt-PT" sz="2400" i="1" dirty="0" smtClean="0"/>
              </a:p>
            </p:txBody>
          </p:sp>
        </mc:Choice>
        <mc:Fallback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6613" y="2457652"/>
                <a:ext cx="4022063" cy="461665"/>
              </a:xfrm>
              <a:prstGeom prst="rect">
                <a:avLst/>
              </a:prstGeom>
              <a:blipFill>
                <a:blip r:embed="rId3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2423592" y="4176600"/>
                <a:ext cx="733809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pt-PT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400" b="1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𝑺𝑫𝑰</m:t>
                          </m:r>
                        </m:e>
                      </m:d>
                      <m:r>
                        <a:rPr lang="pt-PT" sz="2400" b="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sz="2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pt-PT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400" b="1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𝑵</m:t>
                          </m:r>
                        </m:e>
                      </m:d>
                      <m:r>
                        <a:rPr lang="pt-PT" sz="2400" b="0" i="1" smtClean="0">
                          <a:latin typeface="Cambria Math" panose="02040503050406030204" pitchFamily="18" charset="0"/>
                        </a:rPr>
                        <m:t>+1.956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03</m:t>
                      </m:r>
                      <m:r>
                        <a:rPr lang="pt-PT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PT" sz="2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r>
                        <a:rPr lang="pt-PT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PT" sz="2400" b="1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𝒅𝒈</m:t>
                      </m:r>
                      <m:r>
                        <a:rPr lang="pt-PT" sz="2400" b="0" i="1" smtClean="0">
                          <a:latin typeface="Cambria Math" panose="02040503050406030204" pitchFamily="18" charset="0"/>
                        </a:rPr>
                        <m:t>)−1.95603 </m:t>
                      </m:r>
                      <m:r>
                        <a:rPr lang="pt-PT" sz="2400" b="0" i="1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pt-PT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400" b="1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𝟐𝟓</m:t>
                          </m:r>
                        </m:e>
                      </m:d>
                    </m:oMath>
                  </m:oMathPara>
                </a14:m>
                <a:endParaRPr lang="pt-PT" i="1" dirty="0" smtClean="0">
                  <a:latin typeface="+mj-lt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3592" y="4176600"/>
                <a:ext cx="7338099" cy="461665"/>
              </a:xfrm>
              <a:prstGeom prst="rect">
                <a:avLst/>
              </a:prstGeom>
              <a:blipFill>
                <a:blip r:embed="rId4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452961" y="5533106"/>
                <a:ext cx="2947602" cy="9080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b="1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𝑺𝑫𝑰</m:t>
                      </m:r>
                      <m:r>
                        <a:rPr lang="pt-PT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sz="2400" b="1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𝑵</m:t>
                      </m:r>
                      <m:r>
                        <a:rPr lang="pt-PT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pt-PT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PT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PT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PT" sz="2400" b="1" i="1" smtClean="0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𝒅𝒈</m:t>
                                  </m:r>
                                </m:num>
                                <m:den>
                                  <m:r>
                                    <a:rPr lang="pt-PT" sz="2400" b="1" i="1" smtClean="0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  <m:t>𝟐𝟓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pt-PT" sz="2400" b="0" i="1" smtClean="0">
                              <a:latin typeface="Cambria Math" panose="02040503050406030204" pitchFamily="18" charset="0"/>
                            </a:rPr>
                            <m:t>1.95603</m:t>
                          </m:r>
                        </m:sup>
                      </m:sSup>
                    </m:oMath>
                  </m:oMathPara>
                </a14:m>
                <a:endParaRPr lang="pt-PT" sz="2400" i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2961" y="5533106"/>
                <a:ext cx="2947602" cy="90806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Elbow Connector 3"/>
          <p:cNvCxnSpPr>
            <a:stCxn id="13" idx="2"/>
            <a:endCxn id="11" idx="2"/>
          </p:cNvCxnSpPr>
          <p:nvPr/>
        </p:nvCxnSpPr>
        <p:spPr>
          <a:xfrm rot="5400000">
            <a:off x="5704674" y="126346"/>
            <a:ext cx="1" cy="5585943"/>
          </a:xfrm>
          <a:prstGeom prst="bentConnector3">
            <a:avLst>
              <a:gd name="adj1" fmla="val 22860100000"/>
            </a:avLst>
          </a:prstGeom>
          <a:ln w="28575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6464918" y="1995987"/>
                <a:ext cx="403815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pt-PT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0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𝐍</m:t>
                          </m:r>
                        </m:e>
                      </m:d>
                      <m:r>
                        <a:rPr lang="pt-PT" sz="2400" b="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sz="24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pt-PT" sz="2400" b="0" i="1">
                          <a:latin typeface="Cambria Math" panose="02040503050406030204" pitchFamily="18" charset="0"/>
                        </a:rPr>
                        <m:t>−1.95603 </m:t>
                      </m:r>
                      <m:r>
                        <a:rPr lang="pt-PT" sz="2400" b="0" i="1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pt-PT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𝒅𝒈</m:t>
                          </m:r>
                        </m:e>
                      </m:d>
                    </m:oMath>
                  </m:oMathPara>
                </a14:m>
                <a:endParaRPr lang="pt-PT" i="1" dirty="0" smtClean="0">
                  <a:latin typeface="+mj-lt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4918" y="1995987"/>
                <a:ext cx="4038157" cy="461665"/>
              </a:xfrm>
              <a:prstGeom prst="rect">
                <a:avLst/>
              </a:prstGeom>
              <a:blipFill>
                <a:blip r:embed="rId6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6123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2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39" grpId="0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pt-PT" altLang="en-US" dirty="0" smtClean="0"/>
              <a:t>Índice de densidade do </a:t>
            </a:r>
            <a:r>
              <a:rPr lang="pt-PT" altLang="en-US" dirty="0"/>
              <a:t>povoamento (SDI)</a:t>
            </a:r>
            <a:endParaRPr lang="en-US" altLang="en-US" dirty="0" smtClean="0"/>
          </a:p>
        </p:txBody>
      </p:sp>
      <p:sp>
        <p:nvSpPr>
          <p:cNvPr id="14340" name="Rectangle 6"/>
          <p:cNvSpPr>
            <a:spLocks noChangeArrowheads="1"/>
          </p:cNvSpPr>
          <p:nvPr/>
        </p:nvSpPr>
        <p:spPr bwMode="auto">
          <a:xfrm>
            <a:off x="1524001" y="3360820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just">
              <a:spcBef>
                <a:spcPct val="5000"/>
              </a:spcBef>
              <a:buSzPct val="80000"/>
              <a:buFont typeface="Wingdings" panose="05000000000000000000" pitchFamily="2" charset="2"/>
              <a:buChar char="è"/>
              <a:defRPr sz="2200" b="1">
                <a:solidFill>
                  <a:srgbClr val="008000"/>
                </a:solidFill>
                <a:latin typeface="Tahoma" panose="020B0604030504040204" pitchFamily="34" charset="0"/>
              </a:defRPr>
            </a:lvl1pPr>
            <a:lvl2pPr marL="742950" indent="-285750" algn="just">
              <a:spcBef>
                <a:spcPct val="45000"/>
              </a:spcBef>
              <a:buClr>
                <a:srgbClr val="008000"/>
              </a:buClr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algn="just">
              <a:spcBef>
                <a:spcPct val="30000"/>
              </a:spcBef>
              <a:buClr>
                <a:srgbClr val="008000"/>
              </a:buClr>
              <a:buFont typeface="Marlett" pitchFamily="2" charset="2"/>
              <a:buChar char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algn="just">
              <a:spcBef>
                <a:spcPct val="45000"/>
              </a:spcBef>
              <a:buClr>
                <a:srgbClr val="008000"/>
              </a:buClr>
              <a:buFont typeface="Marlett" pitchFamily="2" charset="2"/>
              <a:buChar char="0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45000"/>
              </a:spcBef>
              <a:buClr>
                <a:srgbClr val="008000"/>
              </a:buClr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rgbClr val="008000"/>
              </a:buClr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rgbClr val="008000"/>
              </a:buClr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rgbClr val="008000"/>
              </a:buClr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rgbClr val="008000"/>
              </a:buClr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>
              <a:spcBef>
                <a:spcPct val="0"/>
              </a:spcBef>
              <a:buSzTx/>
              <a:buFontTx/>
              <a:buNone/>
            </a:pPr>
            <a:endParaRPr lang="pt-PT" altLang="en-US" sz="2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41" name="Rectangle 8"/>
          <p:cNvSpPr>
            <a:spLocks noChangeArrowheads="1"/>
          </p:cNvSpPr>
          <p:nvPr/>
        </p:nvSpPr>
        <p:spPr bwMode="auto">
          <a:xfrm>
            <a:off x="1524001" y="3360820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just">
              <a:spcBef>
                <a:spcPct val="5000"/>
              </a:spcBef>
              <a:buSzPct val="80000"/>
              <a:buFont typeface="Wingdings" panose="05000000000000000000" pitchFamily="2" charset="2"/>
              <a:buChar char="è"/>
              <a:defRPr sz="2200" b="1">
                <a:solidFill>
                  <a:srgbClr val="008000"/>
                </a:solidFill>
                <a:latin typeface="Tahoma" panose="020B0604030504040204" pitchFamily="34" charset="0"/>
              </a:defRPr>
            </a:lvl1pPr>
            <a:lvl2pPr marL="742950" indent="-285750" algn="just">
              <a:spcBef>
                <a:spcPct val="45000"/>
              </a:spcBef>
              <a:buClr>
                <a:srgbClr val="008000"/>
              </a:buClr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algn="just">
              <a:spcBef>
                <a:spcPct val="30000"/>
              </a:spcBef>
              <a:buClr>
                <a:srgbClr val="008000"/>
              </a:buClr>
              <a:buFont typeface="Marlett" pitchFamily="2" charset="2"/>
              <a:buChar char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algn="just">
              <a:spcBef>
                <a:spcPct val="45000"/>
              </a:spcBef>
              <a:buClr>
                <a:srgbClr val="008000"/>
              </a:buClr>
              <a:buFont typeface="Marlett" pitchFamily="2" charset="2"/>
              <a:buChar char="0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45000"/>
              </a:spcBef>
              <a:buClr>
                <a:srgbClr val="008000"/>
              </a:buClr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rgbClr val="008000"/>
              </a:buClr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rgbClr val="008000"/>
              </a:buClr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rgbClr val="008000"/>
              </a:buClr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rgbClr val="008000"/>
              </a:buClr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>
              <a:spcBef>
                <a:spcPct val="0"/>
              </a:spcBef>
              <a:buSzTx/>
              <a:buFontTx/>
              <a:buNone/>
            </a:pPr>
            <a:endParaRPr lang="pt-PT" altLang="en-US" sz="2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53948" y="1345917"/>
            <a:ext cx="3639627" cy="5035410"/>
            <a:chOff x="453948" y="1345917"/>
            <a:chExt cx="3639627" cy="503541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65239" y="5556807"/>
              <a:ext cx="2217043" cy="82452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3948" y="1345917"/>
              <a:ext cx="3639627" cy="4029805"/>
            </a:xfrm>
            <a:prstGeom prst="rect">
              <a:avLst/>
            </a:prstGeom>
          </p:spPr>
        </p:pic>
        <p:sp>
          <p:nvSpPr>
            <p:cNvPr id="13" name="Text Box 36"/>
            <p:cNvSpPr txBox="1">
              <a:spLocks noChangeArrowheads="1"/>
            </p:cNvSpPr>
            <p:nvPr/>
          </p:nvSpPr>
          <p:spPr bwMode="auto">
            <a:xfrm>
              <a:off x="1271464" y="1620874"/>
              <a:ext cx="1676400" cy="182880"/>
            </a:xfrm>
            <a:prstGeom prst="rect">
              <a:avLst/>
            </a:prstGeom>
            <a:solidFill>
              <a:srgbClr xmlns:mc="http://schemas.openxmlformats.org/markup-compatibility/2006" xmlns:a14="http://schemas.microsoft.com/office/drawing/2010/main" val="FFFFFF" mc:Ignorable="a14" a14:legacySpreadsheetColorIndex="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a14" a14:legacySpreadsheetColorIndex="64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6576" tIns="27432" rIns="36576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pt-PT" sz="1050" b="1" i="0" u="none" strike="noStrike" baseline="0" dirty="0" err="1">
                  <a:solidFill>
                    <a:srgbClr val="000000"/>
                  </a:solidFill>
                  <a:latin typeface="Arial"/>
                  <a:cs typeface="Arial"/>
                </a:rPr>
                <a:t>ln</a:t>
              </a:r>
              <a:r>
                <a:rPr lang="pt-PT" sz="1050" b="1" i="0" u="none" strike="noStrike" baseline="0" dirty="0">
                  <a:solidFill>
                    <a:srgbClr val="000000"/>
                  </a:solidFill>
                  <a:latin typeface="Arial"/>
                  <a:cs typeface="Arial"/>
                </a:rPr>
                <a:t> N = 12.06 - 1.60 </a:t>
              </a:r>
              <a:r>
                <a:rPr lang="pt-PT" sz="1050" b="1" i="0" u="none" strike="noStrike" baseline="0" dirty="0" err="1">
                  <a:solidFill>
                    <a:srgbClr val="000000"/>
                  </a:solidFill>
                  <a:latin typeface="Arial"/>
                  <a:cs typeface="Arial"/>
                </a:rPr>
                <a:t>ln</a:t>
              </a:r>
              <a:r>
                <a:rPr lang="pt-PT" sz="1050" b="1" i="0" u="none" strike="noStrike" baseline="0" dirty="0">
                  <a:solidFill>
                    <a:srgbClr val="000000"/>
                  </a:solidFill>
                  <a:latin typeface="Arial"/>
                  <a:cs typeface="Arial"/>
                </a:rPr>
                <a:t> dg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276186" y="1345917"/>
            <a:ext cx="3639627" cy="5035411"/>
            <a:chOff x="4276186" y="1345917"/>
            <a:chExt cx="3639627" cy="503541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87888" y="5556807"/>
              <a:ext cx="2217047" cy="824521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276186" y="1345917"/>
              <a:ext cx="3639627" cy="4029805"/>
            </a:xfrm>
            <a:prstGeom prst="rect">
              <a:avLst/>
            </a:prstGeom>
          </p:spPr>
        </p:pic>
        <p:sp>
          <p:nvSpPr>
            <p:cNvPr id="14" name="Text Box 36"/>
            <p:cNvSpPr txBox="1">
              <a:spLocks noChangeArrowheads="1"/>
            </p:cNvSpPr>
            <p:nvPr/>
          </p:nvSpPr>
          <p:spPr bwMode="auto">
            <a:xfrm>
              <a:off x="5060256" y="1628368"/>
              <a:ext cx="1676400" cy="182880"/>
            </a:xfrm>
            <a:prstGeom prst="rect">
              <a:avLst/>
            </a:prstGeom>
            <a:solidFill>
              <a:srgbClr xmlns:mc="http://schemas.openxmlformats.org/markup-compatibility/2006" xmlns:a14="http://schemas.microsoft.com/office/drawing/2010/main" val="FFFFFF" mc:Ignorable="a14" a14:legacySpreadsheetColorIndex="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a14" a14:legacySpreadsheetColorIndex="64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6576" tIns="27432" rIns="36576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pt-PT" sz="1050" b="1" i="0" u="none" strike="noStrike" baseline="0" dirty="0" err="1">
                  <a:solidFill>
                    <a:srgbClr val="000000"/>
                  </a:solidFill>
                  <a:latin typeface="Arial"/>
                  <a:cs typeface="Arial"/>
                </a:rPr>
                <a:t>ln</a:t>
              </a:r>
              <a:r>
                <a:rPr lang="pt-PT" sz="1050" b="1" i="0" u="none" strike="noStrike" baseline="0" dirty="0">
                  <a:solidFill>
                    <a:srgbClr val="000000"/>
                  </a:solidFill>
                  <a:latin typeface="Arial"/>
                  <a:cs typeface="Arial"/>
                </a:rPr>
                <a:t> N = 12.06 - 1.60 </a:t>
              </a:r>
              <a:r>
                <a:rPr lang="pt-PT" sz="1050" b="1" i="0" u="none" strike="noStrike" baseline="0" dirty="0" err="1">
                  <a:solidFill>
                    <a:srgbClr val="000000"/>
                  </a:solidFill>
                  <a:latin typeface="Arial"/>
                  <a:cs typeface="Arial"/>
                </a:rPr>
                <a:t>ln</a:t>
              </a:r>
              <a:r>
                <a:rPr lang="pt-PT" sz="1050" b="1" i="0" u="none" strike="noStrike" baseline="0" dirty="0">
                  <a:solidFill>
                    <a:srgbClr val="000000"/>
                  </a:solidFill>
                  <a:latin typeface="Arial"/>
                  <a:cs typeface="Arial"/>
                </a:rPr>
                <a:t> dg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8037024" y="1399701"/>
            <a:ext cx="3639627" cy="4979041"/>
            <a:chOff x="8037024" y="1399701"/>
            <a:chExt cx="3639627" cy="497904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751790" y="5556807"/>
              <a:ext cx="2210093" cy="821935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037024" y="1399701"/>
              <a:ext cx="3639627" cy="4029805"/>
            </a:xfrm>
            <a:prstGeom prst="rect">
              <a:avLst/>
            </a:prstGeom>
          </p:spPr>
        </p:pic>
        <p:sp>
          <p:nvSpPr>
            <p:cNvPr id="15" name="Text Box 36"/>
            <p:cNvSpPr txBox="1">
              <a:spLocks noChangeArrowheads="1"/>
            </p:cNvSpPr>
            <p:nvPr/>
          </p:nvSpPr>
          <p:spPr bwMode="auto">
            <a:xfrm>
              <a:off x="8986924" y="1686753"/>
              <a:ext cx="1676400" cy="182880"/>
            </a:xfrm>
            <a:prstGeom prst="rect">
              <a:avLst/>
            </a:prstGeom>
            <a:solidFill>
              <a:srgbClr xmlns:mc="http://schemas.openxmlformats.org/markup-compatibility/2006" xmlns:a14="http://schemas.microsoft.com/office/drawing/2010/main" val="FFFFFF" mc:Ignorable="a14" a14:legacySpreadsheetColorIndex="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a14" a14:legacySpreadsheetColorIndex="64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6576" tIns="27432" rIns="36576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pt-PT" sz="1050" b="1" i="0" u="none" strike="noStrike" baseline="0" dirty="0" err="1">
                  <a:solidFill>
                    <a:srgbClr val="000000"/>
                  </a:solidFill>
                  <a:latin typeface="Arial"/>
                  <a:cs typeface="Arial"/>
                </a:rPr>
                <a:t>ln</a:t>
              </a:r>
              <a:r>
                <a:rPr lang="pt-PT" sz="1050" b="1" i="0" u="none" strike="noStrike" baseline="0" dirty="0">
                  <a:solidFill>
                    <a:srgbClr val="000000"/>
                  </a:solidFill>
                  <a:latin typeface="Arial"/>
                  <a:cs typeface="Arial"/>
                </a:rPr>
                <a:t> N = 12.06 - 1.60 </a:t>
              </a:r>
              <a:r>
                <a:rPr lang="pt-PT" sz="1050" b="1" i="0" u="none" strike="noStrike" baseline="0" dirty="0" err="1">
                  <a:solidFill>
                    <a:srgbClr val="000000"/>
                  </a:solidFill>
                  <a:latin typeface="Arial"/>
                  <a:cs typeface="Arial"/>
                </a:rPr>
                <a:t>ln</a:t>
              </a:r>
              <a:r>
                <a:rPr lang="pt-PT" sz="1050" b="1" i="0" u="none" strike="noStrike" baseline="0" dirty="0">
                  <a:solidFill>
                    <a:srgbClr val="000000"/>
                  </a:solidFill>
                  <a:latin typeface="Arial"/>
                  <a:cs typeface="Arial"/>
                </a:rPr>
                <a:t> dg</a:t>
              </a:r>
            </a:p>
          </p:txBody>
        </p:sp>
      </p:grpSp>
      <p:sp>
        <p:nvSpPr>
          <p:cNvPr id="12" name="Content Placeholder 1"/>
          <p:cNvSpPr>
            <a:spLocks noGrp="1"/>
          </p:cNvSpPr>
          <p:nvPr>
            <p:ph idx="1"/>
          </p:nvPr>
        </p:nvSpPr>
        <p:spPr>
          <a:xfrm>
            <a:off x="431371" y="999728"/>
            <a:ext cx="11497277" cy="399973"/>
          </a:xfrm>
        </p:spPr>
        <p:txBody>
          <a:bodyPr>
            <a:noAutofit/>
          </a:bodyPr>
          <a:lstStyle/>
          <a:p>
            <a:r>
              <a:rPr lang="pt-PT" sz="2400" dirty="0" smtClean="0"/>
              <a:t>Exemplos de 3 povoamentos de eucalipto</a:t>
            </a:r>
            <a:endParaRPr lang="pt-PT" sz="2400" i="1" dirty="0"/>
          </a:p>
        </p:txBody>
      </p:sp>
    </p:spTree>
    <p:extLst>
      <p:ext uri="{BB962C8B-B14F-4D97-AF65-F5344CB8AC3E}">
        <p14:creationId xmlns:p14="http://schemas.microsoft.com/office/powerpoint/2010/main" val="2907263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pt-PT" dirty="0" smtClean="0"/>
              <a:t>Índice de densidade do povoamento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smtClean="0"/>
              <a:t>Linhas de </a:t>
            </a:r>
            <a:r>
              <a:rPr lang="pt-PT" dirty="0" err="1" smtClean="0"/>
              <a:t>auto-desbaste</a:t>
            </a:r>
            <a:r>
              <a:rPr lang="pt-PT" dirty="0" smtClean="0"/>
              <a:t> para as espécies portuguesas</a:t>
            </a:r>
            <a:endParaRPr lang="pt-PT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983432" y="2348880"/>
              <a:ext cx="10297143" cy="1854200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2304256">
                      <a:extLst>
                        <a:ext uri="{9D8B030D-6E8A-4147-A177-3AD203B41FA5}">
                          <a16:colId xmlns:a16="http://schemas.microsoft.com/office/drawing/2014/main" val="1561531112"/>
                        </a:ext>
                      </a:extLst>
                    </a:gridCol>
                    <a:gridCol w="5040560">
                      <a:extLst>
                        <a:ext uri="{9D8B030D-6E8A-4147-A177-3AD203B41FA5}">
                          <a16:colId xmlns:a16="http://schemas.microsoft.com/office/drawing/2014/main" val="769621722"/>
                        </a:ext>
                      </a:extLst>
                    </a:gridCol>
                    <a:gridCol w="2952327">
                      <a:extLst>
                        <a:ext uri="{9D8B030D-6E8A-4147-A177-3AD203B41FA5}">
                          <a16:colId xmlns:a16="http://schemas.microsoft.com/office/drawing/2014/main" val="34768863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pt-PT" dirty="0" smtClean="0"/>
                            <a:t>Espécie</a:t>
                          </a:r>
                          <a:endParaRPr lang="pt-P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pt-PT" dirty="0" smtClean="0">
                              <a:latin typeface="+mn-lt"/>
                            </a:rPr>
                            <a:t>Linha</a:t>
                          </a:r>
                          <a:r>
                            <a:rPr lang="pt-PT" baseline="0" dirty="0" smtClean="0">
                              <a:latin typeface="+mn-lt"/>
                            </a:rPr>
                            <a:t> de </a:t>
                          </a:r>
                          <a:r>
                            <a:rPr lang="pt-PT" baseline="0" dirty="0" err="1" smtClean="0">
                              <a:latin typeface="+mn-lt"/>
                            </a:rPr>
                            <a:t>auto-desbaste</a:t>
                          </a:r>
                          <a:endParaRPr lang="pt-PT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pt-PT" dirty="0" smtClean="0"/>
                            <a:t>Autor</a:t>
                          </a:r>
                          <a:endParaRPr lang="pt-PT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2051996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PT" dirty="0" smtClean="0"/>
                            <a:t>Pinheiro bravo</a:t>
                          </a:r>
                          <a:endParaRPr lang="pt-P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pt-PT" smtClean="0">
                                    <a:latin typeface="Cambria Math" panose="02040503050406030204" pitchFamily="18" charset="0"/>
                                  </a:rPr>
                                  <m:t>ln</m:t>
                                </m:r>
                                <m:d>
                                  <m:dPr>
                                    <m:ctrlPr>
                                      <a:rPr lang="pt-PT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pt-PT" smtClean="0">
                                        <a:latin typeface="Cambria Math" panose="02040503050406030204" pitchFamily="18" charset="0"/>
                                      </a:rPr>
                                      <m:t>N</m:t>
                                    </m:r>
                                  </m:e>
                                </m:d>
                                <m:r>
                                  <a:rPr lang="pt-PT" smtClean="0">
                                    <a:latin typeface="Cambria Math" panose="02040503050406030204" pitchFamily="18" charset="0"/>
                                  </a:rPr>
                                  <m:t>=13.19981−1.95603 </m:t>
                                </m:r>
                                <m:r>
                                  <m:rPr>
                                    <m:sty m:val="p"/>
                                  </m:rPr>
                                  <a:rPr lang="pt-PT" smtClean="0">
                                    <a:latin typeface="Cambria Math" panose="02040503050406030204" pitchFamily="18" charset="0"/>
                                  </a:rPr>
                                  <m:t>ln</m:t>
                                </m:r>
                                <m:d>
                                  <m:dPr>
                                    <m:ctrlPr>
                                      <a:rPr lang="pt-PT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pt-PT" smtClean="0">
                                        <a:latin typeface="Cambria Math" panose="02040503050406030204" pitchFamily="18" charset="0"/>
                                      </a:rPr>
                                      <m:t>dg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pt-PT" i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pt-PT" dirty="0" smtClean="0"/>
                            <a:t>Tomé (2001)</a:t>
                          </a:r>
                          <a:endParaRPr lang="pt-PT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0757402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PT" dirty="0" smtClean="0"/>
                            <a:t>Pinheiro bravo</a:t>
                          </a:r>
                          <a:endParaRPr lang="pt-P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pt-PT" smtClean="0">
                                    <a:latin typeface="Cambria Math" panose="02040503050406030204" pitchFamily="18" charset="0"/>
                                  </a:rPr>
                                  <m:t>ln</m:t>
                                </m:r>
                                <m:d>
                                  <m:dPr>
                                    <m:ctrlPr>
                                      <a:rPr lang="pt-PT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pt-PT" smtClean="0">
                                        <a:latin typeface="Cambria Math" panose="02040503050406030204" pitchFamily="18" charset="0"/>
                                      </a:rPr>
                                      <m:t>N</m:t>
                                    </m:r>
                                  </m:e>
                                </m:d>
                                <m:r>
                                  <a:rPr lang="pt-PT" smtClean="0">
                                    <a:latin typeface="Cambria Math" panose="02040503050406030204" pitchFamily="18" charset="0"/>
                                  </a:rPr>
                                  <m:t>=13.052−1.897 </m:t>
                                </m:r>
                                <m:r>
                                  <m:rPr>
                                    <m:sty m:val="p"/>
                                  </m:rPr>
                                  <a:rPr lang="pt-PT" smtClean="0">
                                    <a:latin typeface="Cambria Math" panose="02040503050406030204" pitchFamily="18" charset="0"/>
                                  </a:rPr>
                                  <m:t>ln</m:t>
                                </m:r>
                                <m:d>
                                  <m:dPr>
                                    <m:ctrlPr>
                                      <a:rPr lang="pt-PT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pt-PT" smtClean="0">
                                        <a:latin typeface="Cambria Math" panose="02040503050406030204" pitchFamily="18" charset="0"/>
                                      </a:rPr>
                                      <m:t>dg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pt-PT" i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pt-PT" dirty="0" smtClean="0"/>
                            <a:t>Luís</a:t>
                          </a:r>
                          <a:r>
                            <a:rPr lang="pt-PT" baseline="0" dirty="0" smtClean="0"/>
                            <a:t> e Fonseca (2004)</a:t>
                          </a:r>
                          <a:endParaRPr lang="pt-PT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475788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PT" dirty="0" smtClean="0"/>
                            <a:t>Eucalipto</a:t>
                          </a:r>
                          <a:endParaRPr lang="pt-P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pt-PT" i="0" smtClean="0">
                                    <a:latin typeface="Cambria Math" panose="02040503050406030204" pitchFamily="18" charset="0"/>
                                  </a:rPr>
                                  <m:t>ln</m:t>
                                </m:r>
                                <m:d>
                                  <m:dPr>
                                    <m:ctrlPr>
                                      <a:rPr lang="pt-PT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pt-PT" i="0" smtClean="0">
                                        <a:latin typeface="Cambria Math" panose="02040503050406030204" pitchFamily="18" charset="0"/>
                                      </a:rPr>
                                      <m:t>N</m:t>
                                    </m:r>
                                  </m:e>
                                </m:d>
                                <m:r>
                                  <a:rPr lang="pt-PT" i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i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m:rPr>
                                    <m:nor/>
                                  </m:rPr>
                                  <a:rPr lang="en-US" i="0" dirty="0" smtClean="0">
                                    <a:latin typeface="+mn-lt"/>
                                  </a:rPr>
                                  <m:t>2.05796</m:t>
                                </m:r>
                                <m:r>
                                  <a:rPr lang="pt-PT" i="0" smtClean="0">
                                    <a:latin typeface="Cambria Math" panose="02040503050406030204" pitchFamily="18" charset="0"/>
                                  </a:rPr>
                                  <m:t>−1.</m:t>
                                </m:r>
                                <m:r>
                                  <a:rPr lang="en-US" i="0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  <m:r>
                                  <a:rPr lang="pt-PT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pt-PT" i="0" smtClean="0">
                                    <a:latin typeface="Cambria Math" panose="02040503050406030204" pitchFamily="18" charset="0"/>
                                  </a:rPr>
                                  <m:t>ln</m:t>
                                </m:r>
                                <m:d>
                                  <m:dPr>
                                    <m:ctrlPr>
                                      <a:rPr lang="pt-PT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pt-PT" i="0" smtClean="0">
                                        <a:latin typeface="Cambria Math" panose="02040503050406030204" pitchFamily="18" charset="0"/>
                                      </a:rPr>
                                      <m:t>dg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pt-PT" i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pt-PT" dirty="0" smtClean="0"/>
                            <a:t>Tomé </a:t>
                          </a:r>
                          <a:r>
                            <a:rPr lang="pt-PT" dirty="0" err="1" smtClean="0"/>
                            <a:t>et</a:t>
                          </a:r>
                          <a:r>
                            <a:rPr lang="pt-PT" dirty="0" smtClean="0"/>
                            <a:t> al. (2004)</a:t>
                          </a:r>
                          <a:endParaRPr lang="pt-PT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498366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PT" dirty="0" smtClean="0"/>
                            <a:t>Sobreiro</a:t>
                          </a:r>
                          <a:endParaRPr lang="pt-P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pt-PT" i="0" dirty="0" smtClean="0">
                              <a:latin typeface="+mn-lt"/>
                            </a:rPr>
                            <a:t>𝑙𝑛(𝑁) = 12.302 − 1.806 𝑙𝑛(𝑑𝑔)</a:t>
                          </a:r>
                          <a:endParaRPr lang="pt-PT" i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pt-PT" dirty="0" smtClean="0"/>
                            <a:t>Fonseca </a:t>
                          </a:r>
                          <a:r>
                            <a:rPr lang="pt-PT" dirty="0" err="1" smtClean="0"/>
                            <a:t>et</a:t>
                          </a:r>
                          <a:r>
                            <a:rPr lang="pt-PT" dirty="0" smtClean="0"/>
                            <a:t> al. (2017)</a:t>
                          </a:r>
                          <a:endParaRPr lang="pt-PT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1255788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50975675"/>
                  </p:ext>
                </p:extLst>
              </p:nvPr>
            </p:nvGraphicFramePr>
            <p:xfrm>
              <a:off x="983432" y="2348880"/>
              <a:ext cx="10297143" cy="1854200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2304256">
                      <a:extLst>
                        <a:ext uri="{9D8B030D-6E8A-4147-A177-3AD203B41FA5}">
                          <a16:colId xmlns:a16="http://schemas.microsoft.com/office/drawing/2014/main" val="1561531112"/>
                        </a:ext>
                      </a:extLst>
                    </a:gridCol>
                    <a:gridCol w="5040560">
                      <a:extLst>
                        <a:ext uri="{9D8B030D-6E8A-4147-A177-3AD203B41FA5}">
                          <a16:colId xmlns:a16="http://schemas.microsoft.com/office/drawing/2014/main" val="769621722"/>
                        </a:ext>
                      </a:extLst>
                    </a:gridCol>
                    <a:gridCol w="2952327">
                      <a:extLst>
                        <a:ext uri="{9D8B030D-6E8A-4147-A177-3AD203B41FA5}">
                          <a16:colId xmlns:a16="http://schemas.microsoft.com/office/drawing/2014/main" val="34768863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pt-PT" dirty="0" smtClean="0"/>
                            <a:t>Espécie</a:t>
                          </a:r>
                          <a:endParaRPr lang="pt-P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pt-PT" dirty="0" smtClean="0">
                              <a:latin typeface="+mn-lt"/>
                            </a:rPr>
                            <a:t>Linha</a:t>
                          </a:r>
                          <a:r>
                            <a:rPr lang="pt-PT" baseline="0" dirty="0" smtClean="0">
                              <a:latin typeface="+mn-lt"/>
                            </a:rPr>
                            <a:t> de </a:t>
                          </a:r>
                          <a:r>
                            <a:rPr lang="pt-PT" baseline="0" dirty="0" err="1" smtClean="0">
                              <a:latin typeface="+mn-lt"/>
                            </a:rPr>
                            <a:t>auto-desbaste</a:t>
                          </a:r>
                          <a:endParaRPr lang="pt-PT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pt-PT" dirty="0" smtClean="0"/>
                            <a:t>Autor</a:t>
                          </a:r>
                          <a:endParaRPr lang="pt-PT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2051996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PT" dirty="0" smtClean="0"/>
                            <a:t>Pinheiro bravo</a:t>
                          </a:r>
                          <a:endParaRPr lang="pt-P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5828" t="-108197" r="-59129" b="-3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PT" dirty="0" smtClean="0"/>
                            <a:t>Tomé (2001)</a:t>
                          </a:r>
                          <a:endParaRPr lang="pt-PT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0757402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PT" dirty="0" smtClean="0"/>
                            <a:t>Pinheiro bravo</a:t>
                          </a:r>
                          <a:endParaRPr lang="pt-P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5828" t="-208197" r="-59129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PT" dirty="0" smtClean="0"/>
                            <a:t>Luís</a:t>
                          </a:r>
                          <a:r>
                            <a:rPr lang="pt-PT" baseline="0" dirty="0" smtClean="0"/>
                            <a:t> e Fonseca (2004)</a:t>
                          </a:r>
                          <a:endParaRPr lang="pt-PT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475788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PT" dirty="0" smtClean="0"/>
                            <a:t>Eucalipto</a:t>
                          </a:r>
                          <a:endParaRPr lang="pt-P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5828" t="-308197" r="-59129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PT" dirty="0" smtClean="0"/>
                            <a:t>Tomé </a:t>
                          </a:r>
                          <a:r>
                            <a:rPr lang="pt-PT" dirty="0" err="1" smtClean="0"/>
                            <a:t>et</a:t>
                          </a:r>
                          <a:r>
                            <a:rPr lang="pt-PT" dirty="0" smtClean="0"/>
                            <a:t> al. (2004)</a:t>
                          </a:r>
                          <a:endParaRPr lang="pt-PT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498366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PT" dirty="0" smtClean="0"/>
                            <a:t>Sobreiro</a:t>
                          </a:r>
                          <a:endParaRPr lang="pt-P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pt-PT" i="0" dirty="0" smtClean="0">
                              <a:latin typeface="+mn-lt"/>
                            </a:rPr>
                            <a:t>𝑙𝑛(𝑁</a:t>
                          </a:r>
                          <a:r>
                            <a:rPr lang="pt-PT" i="0" dirty="0" smtClean="0">
                              <a:latin typeface="+mn-lt"/>
                            </a:rPr>
                            <a:t>) = 12.302 − 1.806 </a:t>
                          </a:r>
                          <a:r>
                            <a:rPr lang="pt-PT" i="0" dirty="0" smtClean="0">
                              <a:latin typeface="+mn-lt"/>
                            </a:rPr>
                            <a:t>𝑙𝑛(𝑑𝑔)</a:t>
                          </a:r>
                          <a:endParaRPr lang="pt-PT" i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pt-PT" dirty="0" smtClean="0"/>
                            <a:t>Fonseca </a:t>
                          </a:r>
                          <a:r>
                            <a:rPr lang="pt-PT" dirty="0" err="1" smtClean="0"/>
                            <a:t>et</a:t>
                          </a:r>
                          <a:r>
                            <a:rPr lang="pt-PT" dirty="0" smtClean="0"/>
                            <a:t> al. (2017)</a:t>
                          </a:r>
                          <a:endParaRPr lang="pt-PT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1255788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81274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371" y="368088"/>
            <a:ext cx="11329259" cy="720080"/>
          </a:xfrm>
        </p:spPr>
        <p:txBody>
          <a:bodyPr/>
          <a:lstStyle/>
          <a:p>
            <a:r>
              <a:rPr lang="en-US" dirty="0" err="1" smtClean="0"/>
              <a:t>Lotação</a:t>
            </a:r>
            <a:r>
              <a:rPr lang="en-US" dirty="0" smtClean="0"/>
              <a:t> e </a:t>
            </a:r>
            <a:r>
              <a:rPr lang="en-US" dirty="0" err="1" smtClean="0"/>
              <a:t>densidade</a:t>
            </a:r>
            <a:endParaRPr lang="en-US" dirty="0"/>
          </a:p>
        </p:txBody>
      </p:sp>
      <p:grpSp>
        <p:nvGrpSpPr>
          <p:cNvPr id="24" name="Group 23"/>
          <p:cNvGrpSpPr/>
          <p:nvPr/>
        </p:nvGrpSpPr>
        <p:grpSpPr>
          <a:xfrm>
            <a:off x="911424" y="1412776"/>
            <a:ext cx="2891192" cy="3328902"/>
            <a:chOff x="911424" y="1412776"/>
            <a:chExt cx="2891192" cy="3328902"/>
          </a:xfrm>
        </p:grpSpPr>
        <p:sp>
          <p:nvSpPr>
            <p:cNvPr id="4" name="Rectangle 3"/>
            <p:cNvSpPr/>
            <p:nvPr/>
          </p:nvSpPr>
          <p:spPr>
            <a:xfrm>
              <a:off x="911424" y="1412776"/>
              <a:ext cx="248247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PT" altLang="en-US" b="1" dirty="0">
                  <a:solidFill>
                    <a:schemeClr val="accent5"/>
                  </a:solidFill>
                </a:rPr>
                <a:t>Índice de espaçamento/</a:t>
              </a:r>
            </a:p>
            <a:p>
              <a:r>
                <a:rPr lang="pt-PT" altLang="en-US" b="1" dirty="0">
                  <a:solidFill>
                    <a:schemeClr val="accent5"/>
                  </a:solidFill>
                </a:rPr>
                <a:t>Fator de Wilson</a:t>
              </a:r>
              <a:endParaRPr lang="en-US" b="1" dirty="0">
                <a:solidFill>
                  <a:schemeClr val="accent5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/>
                <p:cNvSpPr/>
                <p:nvPr/>
              </p:nvSpPr>
              <p:spPr>
                <a:xfrm>
                  <a:off x="924392" y="2276872"/>
                  <a:ext cx="1764842" cy="66460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pt-PT" altLang="en-US" i="0">
                            <a:latin typeface="Cambria Math" panose="02040503050406030204" pitchFamily="18" charset="0"/>
                          </a:rPr>
                          <m:t>Fw</m:t>
                        </m:r>
                        <m:r>
                          <a:rPr lang="pt-PT" altLang="en-US" i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PT" alt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PT" altLang="en-US" i="0">
                                <a:latin typeface="Cambria Math" panose="02040503050406030204" pitchFamily="18" charset="0"/>
                              </a:rPr>
                              <m:t>100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pt-PT" altLang="en-US" i="0">
                                <a:latin typeface="Cambria Math" panose="02040503050406030204" pitchFamily="18" charset="0"/>
                              </a:rPr>
                              <m:t>hdom</m:t>
                            </m:r>
                            <m:rad>
                              <m:radPr>
                                <m:degHide m:val="on"/>
                                <m:ctrlPr>
                                  <a:rPr lang="pt-PT" alt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m:rPr>
                                    <m:sty m:val="p"/>
                                  </m:rPr>
                                  <a:rPr lang="pt-PT" altLang="en-US" i="0">
                                    <a:latin typeface="Cambria Math" panose="02040503050406030204" pitchFamily="18" charset="0"/>
                                  </a:rPr>
                                  <m:t>N</m:t>
                                </m:r>
                              </m:e>
                            </m:rad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" name="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4392" y="2276872"/>
                  <a:ext cx="1764842" cy="664606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/>
                <p:cNvSpPr/>
                <p:nvPr/>
              </p:nvSpPr>
              <p:spPr>
                <a:xfrm>
                  <a:off x="942718" y="4077072"/>
                  <a:ext cx="1761764" cy="66460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pt-PT" altLang="en-US" i="0">
                            <a:latin typeface="Cambria Math" panose="02040503050406030204" pitchFamily="18" charset="0"/>
                          </a:rPr>
                          <m:t>Cspac</m:t>
                        </m:r>
                        <m:r>
                          <a:rPr lang="pt-PT" altLang="en-US" i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PT" alt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PT" altLang="en-US" i="0">
                                <a:latin typeface="Cambria Math" panose="02040503050406030204" pitchFamily="18" charset="0"/>
                              </a:rPr>
                              <m:t>100</m:t>
                            </m:r>
                          </m:num>
                          <m:den>
                            <m:acc>
                              <m:accPr>
                                <m:chr m:val="̅"/>
                                <m:ctrlPr>
                                  <a:rPr lang="pt-PT" alt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pt-PT" altLang="en-US" i="0">
                                    <a:latin typeface="Cambria Math" panose="02040503050406030204" pitchFamily="18" charset="0"/>
                                  </a:rPr>
                                  <m:t>cw</m:t>
                                </m:r>
                              </m:e>
                            </m:acc>
                            <m:rad>
                              <m:radPr>
                                <m:degHide m:val="on"/>
                                <m:ctrlPr>
                                  <a:rPr lang="pt-PT" alt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m:rPr>
                                    <m:sty m:val="p"/>
                                  </m:rPr>
                                  <a:rPr lang="pt-PT" altLang="en-US" i="0">
                                    <a:latin typeface="Cambria Math" panose="02040503050406030204" pitchFamily="18" charset="0"/>
                                  </a:rPr>
                                  <m:t>N</m:t>
                                </m:r>
                              </m:e>
                            </m:rad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2718" y="4077072"/>
                  <a:ext cx="1761764" cy="66460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Rectangle 6"/>
            <p:cNvSpPr/>
            <p:nvPr/>
          </p:nvSpPr>
          <p:spPr>
            <a:xfrm>
              <a:off x="924392" y="3429744"/>
              <a:ext cx="287822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PT" altLang="en-US" b="1" dirty="0" smtClean="0">
                  <a:solidFill>
                    <a:schemeClr val="accent5"/>
                  </a:solidFill>
                </a:rPr>
                <a:t>Coeficiente de espaçamento</a:t>
              </a:r>
              <a:endParaRPr lang="en-US" b="1" dirty="0">
                <a:solidFill>
                  <a:schemeClr val="accent5"/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374612" y="1412776"/>
            <a:ext cx="5309828" cy="4536504"/>
            <a:chOff x="5374612" y="1412776"/>
            <a:chExt cx="5309828" cy="4536504"/>
          </a:xfrm>
        </p:grpSpPr>
        <p:sp>
          <p:nvSpPr>
            <p:cNvPr id="8" name="Rectangle 7"/>
            <p:cNvSpPr/>
            <p:nvPr/>
          </p:nvSpPr>
          <p:spPr>
            <a:xfrm>
              <a:off x="5667552" y="1412776"/>
              <a:ext cx="302433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PT" altLang="en-US" b="1" dirty="0" smtClean="0">
                  <a:solidFill>
                    <a:schemeClr val="accent5"/>
                  </a:solidFill>
                </a:rPr>
                <a:t>Percentagem de coberto (</a:t>
              </a:r>
              <a:r>
                <a:rPr lang="pt-PT" altLang="en-US" b="1" i="1" dirty="0" err="1" smtClean="0">
                  <a:solidFill>
                    <a:schemeClr val="accent5"/>
                  </a:solidFill>
                </a:rPr>
                <a:t>Sb</a:t>
              </a:r>
              <a:r>
                <a:rPr lang="pt-PT" altLang="en-US" b="1" dirty="0" smtClean="0">
                  <a:solidFill>
                    <a:schemeClr val="accent5"/>
                  </a:solidFill>
                </a:rPr>
                <a:t>)</a:t>
              </a:r>
              <a:endParaRPr lang="en-US" b="1" dirty="0">
                <a:solidFill>
                  <a:schemeClr val="accent5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/>
                <p:cNvSpPr/>
                <p:nvPr/>
              </p:nvSpPr>
              <p:spPr>
                <a:xfrm>
                  <a:off x="5379520" y="2158092"/>
                  <a:ext cx="2463751" cy="63370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400050" lvl="1" indent="0">
                    <a:buNone/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pt-PT" altLang="en-US" i="0">
                            <a:latin typeface="Cambria Math" panose="02040503050406030204" pitchFamily="18" charset="0"/>
                          </a:rPr>
                          <m:t>Cc</m:t>
                        </m:r>
                        <m:r>
                          <a:rPr lang="pt-PT" altLang="en-US" i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PT" alt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nary>
                              <m:naryPr>
                                <m:chr m:val="∑"/>
                                <m:ctrlPr>
                                  <a:rPr lang="pt-PT" altLang="en-US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sty m:val="p"/>
                                    <m:brk m:alnAt="23"/>
                                  </m:rPr>
                                  <a:rPr lang="pt-PT" altLang="en-US" i="0">
                                    <a:latin typeface="Cambria Math" panose="02040503050406030204" pitchFamily="18" charset="0"/>
                                  </a:rPr>
                                  <m:t>i</m:t>
                                </m:r>
                                <m:r>
                                  <a:rPr lang="pt-PT" altLang="en-US" i="0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m:rPr>
                                    <m:sty m:val="p"/>
                                  </m:rPr>
                                  <a:rPr lang="pt-PT" altLang="en-US" i="0">
                                    <a:latin typeface="Cambria Math" panose="02040503050406030204" pitchFamily="18" charset="0"/>
                                  </a:rPr>
                                  <m:t>n</m:t>
                                </m:r>
                              </m:sup>
                              <m:e>
                                <m:sSub>
                                  <m:sSubPr>
                                    <m:ctrlPr>
                                      <a:rPr lang="pt-PT" alt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pt-PT" altLang="en-US" i="0">
                                        <a:latin typeface="Cambria Math" panose="02040503050406030204" pitchFamily="18" charset="0"/>
                                      </a:rPr>
                                      <m:t>ca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pt-PT" altLang="en-US" i="0">
                                        <a:latin typeface="Cambria Math" panose="02040503050406030204" pitchFamily="18" charset="0"/>
                                      </a:rPr>
                                      <m:t>i</m:t>
                                    </m:r>
                                  </m:sub>
                                </m:sSub>
                              </m:e>
                            </m:nary>
                          </m:num>
                          <m:den>
                            <m:r>
                              <m:rPr>
                                <m:sty m:val="p"/>
                              </m:rPr>
                              <a:rPr lang="pt-PT" altLang="en-US" i="0">
                                <a:latin typeface="Cambria Math" panose="02040503050406030204" pitchFamily="18" charset="0"/>
                              </a:rPr>
                              <m:t>A</m:t>
                            </m:r>
                          </m:den>
                        </m:f>
                        <m:r>
                          <a:rPr lang="pt-PT" altLang="en-US" i="0">
                            <a:latin typeface="Cambria Math" panose="02040503050406030204" pitchFamily="18" charset="0"/>
                          </a:rPr>
                          <m:t> 100</m:t>
                        </m:r>
                      </m:oMath>
                    </m:oMathPara>
                  </a14:m>
                  <a:endParaRPr lang="pt-PT" altLang="en-US" dirty="0"/>
                </a:p>
              </p:txBody>
            </p:sp>
          </mc:Choice>
          <mc:Fallback xmlns="">
            <p:sp>
              <p:nvSpPr>
                <p:cNvPr id="9" name="Rectangle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79520" y="2158092"/>
                  <a:ext cx="2463751" cy="63370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" name="Rectangle 10"/>
                <p:cNvSpPr/>
                <p:nvPr/>
              </p:nvSpPr>
              <p:spPr>
                <a:xfrm>
                  <a:off x="5374612" y="4392250"/>
                  <a:ext cx="2639697" cy="63370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400050" lvl="1" indent="0">
                    <a:buNone/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en-US" b="0" i="0" smtClean="0">
                            <a:latin typeface="Cambria Math" panose="02040503050406030204" pitchFamily="18" charset="0"/>
                          </a:rPr>
                          <m:t>FCC</m:t>
                        </m:r>
                        <m:r>
                          <a:rPr lang="pt-PT" altLang="en-US" i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PT" alt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nary>
                              <m:naryPr>
                                <m:chr m:val="∑"/>
                                <m:ctrlPr>
                                  <a:rPr lang="pt-PT" altLang="en-US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sty m:val="p"/>
                                    <m:brk m:alnAt="23"/>
                                  </m:rPr>
                                  <a:rPr lang="pt-PT" altLang="en-US" i="0">
                                    <a:latin typeface="Cambria Math" panose="02040503050406030204" pitchFamily="18" charset="0"/>
                                  </a:rPr>
                                  <m:t>i</m:t>
                                </m:r>
                                <m:r>
                                  <a:rPr lang="pt-PT" altLang="en-US" i="0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m:rPr>
                                    <m:sty m:val="p"/>
                                  </m:rPr>
                                  <a:rPr lang="pt-PT" altLang="en-US" i="0">
                                    <a:latin typeface="Cambria Math" panose="02040503050406030204" pitchFamily="18" charset="0"/>
                                  </a:rPr>
                                  <m:t>n</m:t>
                                </m:r>
                              </m:sup>
                              <m:e>
                                <m:sSub>
                                  <m:sSubPr>
                                    <m:ctrlPr>
                                      <a:rPr lang="pt-PT" alt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pt-PT" altLang="en-US" i="0">
                                        <a:latin typeface="Cambria Math" panose="02040503050406030204" pitchFamily="18" charset="0"/>
                                      </a:rPr>
                                      <m:t>ca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pt-PT" altLang="en-US" i="0">
                                        <a:latin typeface="Cambria Math" panose="02040503050406030204" pitchFamily="18" charset="0"/>
                                      </a:rPr>
                                      <m:t>i</m:t>
                                    </m:r>
                                  </m:sub>
                                </m:sSub>
                              </m:e>
                            </m:nary>
                          </m:num>
                          <m:den>
                            <m:r>
                              <m:rPr>
                                <m:sty m:val="p"/>
                              </m:rPr>
                              <a:rPr lang="pt-PT" altLang="en-US" i="0">
                                <a:latin typeface="Cambria Math" panose="02040503050406030204" pitchFamily="18" charset="0"/>
                              </a:rPr>
                              <m:t>A</m:t>
                            </m:r>
                          </m:den>
                        </m:f>
                        <m:r>
                          <a:rPr lang="pt-PT" altLang="en-US" i="0">
                            <a:latin typeface="Cambria Math" panose="02040503050406030204" pitchFamily="18" charset="0"/>
                          </a:rPr>
                          <m:t> 100</m:t>
                        </m:r>
                      </m:oMath>
                    </m:oMathPara>
                  </a14:m>
                  <a:endParaRPr lang="pt-PT" altLang="en-US" dirty="0"/>
                </a:p>
              </p:txBody>
            </p:sp>
          </mc:Choice>
          <mc:Fallback>
            <p:sp>
              <p:nvSpPr>
                <p:cNvPr id="11" name="Rectangle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74612" y="4392250"/>
                  <a:ext cx="2639697" cy="63370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Rectangle 11"/>
            <p:cNvSpPr/>
            <p:nvPr/>
          </p:nvSpPr>
          <p:spPr>
            <a:xfrm>
              <a:off x="5667552" y="3850086"/>
              <a:ext cx="347095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PT" altLang="en-US" b="1" dirty="0" smtClean="0">
                  <a:solidFill>
                    <a:schemeClr val="accent5"/>
                  </a:solidFill>
                </a:rPr>
                <a:t>Fator de competição de copas (</a:t>
              </a:r>
              <a:r>
                <a:rPr lang="pt-PT" altLang="en-US" b="1" i="1" dirty="0" smtClean="0">
                  <a:solidFill>
                    <a:schemeClr val="accent5"/>
                  </a:solidFill>
                </a:rPr>
                <a:t>Pb</a:t>
              </a:r>
              <a:r>
                <a:rPr lang="pt-PT" altLang="en-US" b="1" dirty="0" smtClean="0">
                  <a:solidFill>
                    <a:schemeClr val="accent5"/>
                  </a:solidFill>
                </a:rPr>
                <a:t>)</a:t>
              </a:r>
              <a:endParaRPr lang="en-US" b="1" dirty="0">
                <a:solidFill>
                  <a:schemeClr val="accent5"/>
                </a:solidFill>
              </a:endParaRP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6961896" y="4392250"/>
              <a:ext cx="3722544" cy="1557030"/>
              <a:chOff x="5780536" y="4859146"/>
              <a:chExt cx="3722544" cy="1557030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6777032" y="5492846"/>
                <a:ext cx="2726048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 err="1"/>
                  <a:t>Área</a:t>
                </a:r>
                <a:r>
                  <a:rPr lang="en-US" b="1" dirty="0"/>
                  <a:t> </a:t>
                </a:r>
                <a:r>
                  <a:rPr lang="en-US" b="1" dirty="0" err="1"/>
                  <a:t>calculada</a:t>
                </a:r>
                <a:r>
                  <a:rPr lang="en-US" b="1" dirty="0"/>
                  <a:t> com </a:t>
                </a:r>
                <a:r>
                  <a:rPr lang="en-US" dirty="0" err="1" smtClean="0"/>
                  <a:t>os</a:t>
                </a:r>
                <a:r>
                  <a:rPr lang="en-US" b="1" dirty="0" smtClean="0"/>
                  <a:t> </a:t>
                </a:r>
                <a:r>
                  <a:rPr lang="en-US" u="sng" dirty="0" err="1" smtClean="0"/>
                  <a:t>r</a:t>
                </a:r>
                <a:r>
                  <a:rPr lang="en-US" u="sng" dirty="0" err="1" smtClean="0"/>
                  <a:t>aios</a:t>
                </a:r>
                <a:r>
                  <a:rPr lang="en-US" u="sng" dirty="0" smtClean="0"/>
                  <a:t> </a:t>
                </a:r>
                <a:r>
                  <a:rPr lang="en-US" u="sng" dirty="0" smtClean="0"/>
                  <a:t>da </a:t>
                </a:r>
                <a:r>
                  <a:rPr lang="en-US" u="sng" dirty="0" err="1" smtClean="0"/>
                  <a:t>copa</a:t>
                </a:r>
                <a:r>
                  <a:rPr lang="en-US" u="sng" dirty="0" smtClean="0"/>
                  <a:t> </a:t>
                </a:r>
                <a:r>
                  <a:rPr lang="en-US" u="sng" dirty="0" err="1" smtClean="0">
                    <a:solidFill>
                      <a:schemeClr val="accent3">
                        <a:lumMod val="75000"/>
                      </a:schemeClr>
                    </a:solidFill>
                  </a:rPr>
                  <a:t>estimados</a:t>
                </a:r>
                <a:endParaRPr lang="en-US" u="sng" dirty="0" smtClean="0">
                  <a:solidFill>
                    <a:schemeClr val="accent3">
                      <a:lumMod val="75000"/>
                    </a:schemeClr>
                  </a:solidFill>
                </a:endParaRPr>
              </a:p>
              <a:p>
                <a:r>
                  <a:rPr lang="en-US" dirty="0" smtClean="0"/>
                  <a:t>(0.335229 </a:t>
                </a:r>
                <a:r>
                  <a:rPr lang="en-US" dirty="0"/>
                  <a:t>+ 0.171785 </a:t>
                </a:r>
                <a:r>
                  <a:rPr lang="en-US" b="1" dirty="0" smtClean="0">
                    <a:solidFill>
                      <a:schemeClr val="accent5"/>
                    </a:solidFill>
                  </a:rPr>
                  <a:t>d</a:t>
                </a:r>
                <a:r>
                  <a:rPr lang="en-US" dirty="0" smtClean="0"/>
                  <a:t>)</a:t>
                </a:r>
                <a:endParaRPr lang="en-US" dirty="0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5780536" y="4859146"/>
                <a:ext cx="360040" cy="369784"/>
              </a:xfrm>
              <a:prstGeom prst="ellipse">
                <a:avLst/>
              </a:prstGeom>
              <a:noFill/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5" name="Elbow Connector 14"/>
              <p:cNvCxnSpPr>
                <a:endCxn id="10" idx="0"/>
              </p:cNvCxnSpPr>
              <p:nvPr/>
            </p:nvCxnSpPr>
            <p:spPr>
              <a:xfrm>
                <a:off x="6168008" y="5012906"/>
                <a:ext cx="2486140" cy="479940"/>
              </a:xfrm>
              <a:prstGeom prst="bentConnector2">
                <a:avLst/>
              </a:prstGeom>
              <a:ln w="28575">
                <a:tailEnd type="triangle"/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</p:grpSp>
        <p:grpSp>
          <p:nvGrpSpPr>
            <p:cNvPr id="17" name="Group 16"/>
            <p:cNvGrpSpPr/>
            <p:nvPr/>
          </p:nvGrpSpPr>
          <p:grpSpPr>
            <a:xfrm>
              <a:off x="6817880" y="2132856"/>
              <a:ext cx="3382576" cy="1280031"/>
              <a:chOff x="5780536" y="4571384"/>
              <a:chExt cx="3382576" cy="1280031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6777031" y="5205084"/>
                <a:ext cx="2386081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 err="1" smtClean="0"/>
                  <a:t>Área</a:t>
                </a:r>
                <a:r>
                  <a:rPr lang="en-US" b="1" dirty="0" smtClean="0"/>
                  <a:t> </a:t>
                </a:r>
                <a:r>
                  <a:rPr lang="en-US" b="1" dirty="0" err="1" smtClean="0"/>
                  <a:t>calculada</a:t>
                </a:r>
                <a:r>
                  <a:rPr lang="en-US" b="1" dirty="0" smtClean="0"/>
                  <a:t> com </a:t>
                </a:r>
                <a:r>
                  <a:rPr lang="en-US" dirty="0" err="1" smtClean="0"/>
                  <a:t>os</a:t>
                </a:r>
                <a:r>
                  <a:rPr lang="en-US" dirty="0" smtClean="0"/>
                  <a:t> </a:t>
                </a:r>
                <a:r>
                  <a:rPr lang="en-US" u="sng" dirty="0" err="1" smtClean="0"/>
                  <a:t>r</a:t>
                </a:r>
                <a:r>
                  <a:rPr lang="en-US" u="sng" dirty="0" err="1" smtClean="0"/>
                  <a:t>aios</a:t>
                </a:r>
                <a:r>
                  <a:rPr lang="en-US" u="sng" dirty="0" smtClean="0"/>
                  <a:t> </a:t>
                </a:r>
                <a:r>
                  <a:rPr lang="en-US" u="sng" dirty="0" smtClean="0"/>
                  <a:t>da </a:t>
                </a:r>
                <a:r>
                  <a:rPr lang="en-US" u="sng" dirty="0" err="1" smtClean="0"/>
                  <a:t>copa</a:t>
                </a:r>
                <a:r>
                  <a:rPr lang="en-US" u="sng" dirty="0" smtClean="0"/>
                  <a:t> </a:t>
                </a:r>
                <a:r>
                  <a:rPr lang="en-US" u="sng" dirty="0" err="1" smtClean="0">
                    <a:solidFill>
                      <a:schemeClr val="accent3">
                        <a:lumMod val="75000"/>
                      </a:schemeClr>
                    </a:solidFill>
                  </a:rPr>
                  <a:t>medidos</a:t>
                </a:r>
                <a:endParaRPr lang="en-US" b="1" u="sng" dirty="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5780536" y="4571384"/>
                <a:ext cx="360040" cy="369784"/>
              </a:xfrm>
              <a:prstGeom prst="ellipse">
                <a:avLst/>
              </a:prstGeom>
              <a:noFill/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0" name="Elbow Connector 19"/>
              <p:cNvCxnSpPr>
                <a:endCxn id="18" idx="0"/>
              </p:cNvCxnSpPr>
              <p:nvPr/>
            </p:nvCxnSpPr>
            <p:spPr>
              <a:xfrm>
                <a:off x="6168008" y="4725144"/>
                <a:ext cx="1731125" cy="479940"/>
              </a:xfrm>
              <a:prstGeom prst="bentConnector2">
                <a:avLst/>
              </a:prstGeom>
              <a:ln w="28575">
                <a:tailEnd type="triangle"/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</p:grpSp>
      </p:grpSp>
      <p:sp>
        <p:nvSpPr>
          <p:cNvPr id="21" name="Rectangle 20"/>
          <p:cNvSpPr/>
          <p:nvPr/>
        </p:nvSpPr>
        <p:spPr>
          <a:xfrm>
            <a:off x="911424" y="5165178"/>
            <a:ext cx="36592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altLang="en-US" b="1" dirty="0" smtClean="0">
                <a:solidFill>
                  <a:schemeClr val="accent5"/>
                </a:solidFill>
              </a:rPr>
              <a:t>Índice de densidade do povoamento</a:t>
            </a:r>
            <a:endParaRPr lang="en-US" b="1" dirty="0">
              <a:solidFill>
                <a:schemeClr val="accent5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055440" y="5780762"/>
                <a:ext cx="1699311" cy="6770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PT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SDI</m:t>
                      </m:r>
                      <m:r>
                        <a:rPr lang="pt-PT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pt-PT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pt-PT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pt-PT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P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PT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pt-PT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dg</m:t>
                                  </m:r>
                                </m:num>
                                <m:den>
                                  <m:r>
                                    <a:rPr lang="pt-PT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25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1.6</m:t>
                          </m:r>
                        </m:sup>
                      </m:sSup>
                    </m:oMath>
                  </m:oMathPara>
                </a14:m>
                <a:endParaRPr lang="pt-PT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440" y="5780762"/>
                <a:ext cx="1699311" cy="67704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Group 35"/>
          <p:cNvGrpSpPr/>
          <p:nvPr/>
        </p:nvGrpSpPr>
        <p:grpSpPr>
          <a:xfrm>
            <a:off x="3492397" y="3547908"/>
            <a:ext cx="1797831" cy="1393103"/>
            <a:chOff x="3492397" y="3547908"/>
            <a:chExt cx="1797831" cy="1393103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3935760" y="3933056"/>
              <a:ext cx="0" cy="80862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3719736" y="4409375"/>
              <a:ext cx="79208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Freeform 27"/>
            <p:cNvSpPr/>
            <p:nvPr/>
          </p:nvSpPr>
          <p:spPr>
            <a:xfrm>
              <a:off x="3714735" y="3939753"/>
              <a:ext cx="812353" cy="818604"/>
            </a:xfrm>
            <a:custGeom>
              <a:avLst/>
              <a:gdLst>
                <a:gd name="connsiteX0" fmla="*/ 4040 w 812353"/>
                <a:gd name="connsiteY0" fmla="*/ 477701 h 818604"/>
                <a:gd name="connsiteX1" fmla="*/ 90972 w 812353"/>
                <a:gd name="connsiteY1" fmla="*/ 387548 h 818604"/>
                <a:gd name="connsiteX2" fmla="*/ 39457 w 812353"/>
                <a:gd name="connsiteY2" fmla="*/ 361791 h 818604"/>
                <a:gd name="connsiteX3" fmla="*/ 49116 w 812353"/>
                <a:gd name="connsiteY3" fmla="*/ 287737 h 818604"/>
                <a:gd name="connsiteX4" fmla="*/ 65214 w 812353"/>
                <a:gd name="connsiteY4" fmla="*/ 223343 h 818604"/>
                <a:gd name="connsiteX5" fmla="*/ 90972 w 812353"/>
                <a:gd name="connsiteY5" fmla="*/ 162168 h 818604"/>
                <a:gd name="connsiteX6" fmla="*/ 129609 w 812353"/>
                <a:gd name="connsiteY6" fmla="*/ 165388 h 818604"/>
                <a:gd name="connsiteX7" fmla="*/ 152147 w 812353"/>
                <a:gd name="connsiteY7" fmla="*/ 97774 h 818604"/>
                <a:gd name="connsiteX8" fmla="*/ 152147 w 812353"/>
                <a:gd name="connsiteY8" fmla="*/ 68796 h 818604"/>
                <a:gd name="connsiteX9" fmla="*/ 148927 w 812353"/>
                <a:gd name="connsiteY9" fmla="*/ 36599 h 818604"/>
                <a:gd name="connsiteX10" fmla="*/ 197223 w 812353"/>
                <a:gd name="connsiteY10" fmla="*/ 7622 h 818604"/>
                <a:gd name="connsiteX11" fmla="*/ 248738 w 812353"/>
                <a:gd name="connsiteY11" fmla="*/ 1182 h 818604"/>
                <a:gd name="connsiteX12" fmla="*/ 277716 w 812353"/>
                <a:gd name="connsiteY12" fmla="*/ 26940 h 818604"/>
                <a:gd name="connsiteX13" fmla="*/ 297034 w 812353"/>
                <a:gd name="connsiteY13" fmla="*/ 68796 h 818604"/>
                <a:gd name="connsiteX14" fmla="*/ 300254 w 812353"/>
                <a:gd name="connsiteY14" fmla="*/ 107433 h 818604"/>
                <a:gd name="connsiteX15" fmla="*/ 300254 w 812353"/>
                <a:gd name="connsiteY15" fmla="*/ 152509 h 818604"/>
                <a:gd name="connsiteX16" fmla="*/ 329231 w 812353"/>
                <a:gd name="connsiteY16" fmla="*/ 204024 h 818604"/>
                <a:gd name="connsiteX17" fmla="*/ 354989 w 812353"/>
                <a:gd name="connsiteY17" fmla="*/ 197585 h 818604"/>
                <a:gd name="connsiteX18" fmla="*/ 380747 w 812353"/>
                <a:gd name="connsiteY18" fmla="*/ 191146 h 818604"/>
                <a:gd name="connsiteX19" fmla="*/ 419383 w 812353"/>
                <a:gd name="connsiteY19" fmla="*/ 181486 h 818604"/>
                <a:gd name="connsiteX20" fmla="*/ 425823 w 812353"/>
                <a:gd name="connsiteY20" fmla="*/ 216903 h 818604"/>
                <a:gd name="connsiteX21" fmla="*/ 429042 w 812353"/>
                <a:gd name="connsiteY21" fmla="*/ 261979 h 818604"/>
                <a:gd name="connsiteX22" fmla="*/ 441921 w 812353"/>
                <a:gd name="connsiteY22" fmla="*/ 274858 h 818604"/>
                <a:gd name="connsiteX23" fmla="*/ 461240 w 812353"/>
                <a:gd name="connsiteY23" fmla="*/ 261979 h 818604"/>
                <a:gd name="connsiteX24" fmla="*/ 480558 w 812353"/>
                <a:gd name="connsiteY24" fmla="*/ 239441 h 818604"/>
                <a:gd name="connsiteX25" fmla="*/ 493437 w 812353"/>
                <a:gd name="connsiteY25" fmla="*/ 255540 h 818604"/>
                <a:gd name="connsiteX26" fmla="*/ 509535 w 812353"/>
                <a:gd name="connsiteY26" fmla="*/ 284517 h 818604"/>
                <a:gd name="connsiteX27" fmla="*/ 515975 w 812353"/>
                <a:gd name="connsiteY27" fmla="*/ 332813 h 818604"/>
                <a:gd name="connsiteX28" fmla="*/ 557831 w 812353"/>
                <a:gd name="connsiteY28" fmla="*/ 336033 h 818604"/>
                <a:gd name="connsiteX29" fmla="*/ 590028 w 812353"/>
                <a:gd name="connsiteY29" fmla="*/ 329593 h 818604"/>
                <a:gd name="connsiteX30" fmla="*/ 615786 w 812353"/>
                <a:gd name="connsiteY30" fmla="*/ 329593 h 818604"/>
                <a:gd name="connsiteX31" fmla="*/ 712378 w 812353"/>
                <a:gd name="connsiteY31" fmla="*/ 329593 h 818604"/>
                <a:gd name="connsiteX32" fmla="*/ 734916 w 812353"/>
                <a:gd name="connsiteY32" fmla="*/ 352132 h 818604"/>
                <a:gd name="connsiteX33" fmla="*/ 760673 w 812353"/>
                <a:gd name="connsiteY33" fmla="*/ 384329 h 818604"/>
                <a:gd name="connsiteX34" fmla="*/ 776772 w 812353"/>
                <a:gd name="connsiteY34" fmla="*/ 406867 h 818604"/>
                <a:gd name="connsiteX35" fmla="*/ 796090 w 812353"/>
                <a:gd name="connsiteY35" fmla="*/ 435844 h 818604"/>
                <a:gd name="connsiteX36" fmla="*/ 812189 w 812353"/>
                <a:gd name="connsiteY36" fmla="*/ 468041 h 818604"/>
                <a:gd name="connsiteX37" fmla="*/ 802530 w 812353"/>
                <a:gd name="connsiteY37" fmla="*/ 497019 h 818604"/>
                <a:gd name="connsiteX38" fmla="*/ 773552 w 812353"/>
                <a:gd name="connsiteY38" fmla="*/ 522777 h 818604"/>
                <a:gd name="connsiteX39" fmla="*/ 751014 w 812353"/>
                <a:gd name="connsiteY39" fmla="*/ 551754 h 818604"/>
                <a:gd name="connsiteX40" fmla="*/ 722037 w 812353"/>
                <a:gd name="connsiteY40" fmla="*/ 564633 h 818604"/>
                <a:gd name="connsiteX41" fmla="*/ 693059 w 812353"/>
                <a:gd name="connsiteY41" fmla="*/ 571072 h 818604"/>
                <a:gd name="connsiteX42" fmla="*/ 644764 w 812353"/>
                <a:gd name="connsiteY42" fmla="*/ 619368 h 818604"/>
                <a:gd name="connsiteX43" fmla="*/ 609347 w 812353"/>
                <a:gd name="connsiteY43" fmla="*/ 622588 h 818604"/>
                <a:gd name="connsiteX44" fmla="*/ 525634 w 812353"/>
                <a:gd name="connsiteY44" fmla="*/ 587171 h 818604"/>
                <a:gd name="connsiteX45" fmla="*/ 499876 w 812353"/>
                <a:gd name="connsiteY45" fmla="*/ 645126 h 818604"/>
                <a:gd name="connsiteX46" fmla="*/ 303473 w 812353"/>
                <a:gd name="connsiteY46" fmla="*/ 651565 h 818604"/>
                <a:gd name="connsiteX47" fmla="*/ 293814 w 812353"/>
                <a:gd name="connsiteY47" fmla="*/ 667664 h 818604"/>
                <a:gd name="connsiteX48" fmla="*/ 293814 w 812353"/>
                <a:gd name="connsiteY48" fmla="*/ 693422 h 818604"/>
                <a:gd name="connsiteX49" fmla="*/ 293814 w 812353"/>
                <a:gd name="connsiteY49" fmla="*/ 738498 h 818604"/>
                <a:gd name="connsiteX50" fmla="*/ 297034 w 812353"/>
                <a:gd name="connsiteY50" fmla="*/ 770695 h 818604"/>
                <a:gd name="connsiteX51" fmla="*/ 264837 w 812353"/>
                <a:gd name="connsiteY51" fmla="*/ 809332 h 818604"/>
                <a:gd name="connsiteX52" fmla="*/ 197223 w 812353"/>
                <a:gd name="connsiteY52" fmla="*/ 809332 h 818604"/>
                <a:gd name="connsiteX53" fmla="*/ 168245 w 812353"/>
                <a:gd name="connsiteY53" fmla="*/ 706301 h 818604"/>
                <a:gd name="connsiteX54" fmla="*/ 136048 w 812353"/>
                <a:gd name="connsiteY54" fmla="*/ 645126 h 818604"/>
                <a:gd name="connsiteX55" fmla="*/ 42676 w 812353"/>
                <a:gd name="connsiteY55" fmla="*/ 622588 h 818604"/>
                <a:gd name="connsiteX56" fmla="*/ 4040 w 812353"/>
                <a:gd name="connsiteY56" fmla="*/ 609709 h 818604"/>
                <a:gd name="connsiteX57" fmla="*/ 820 w 812353"/>
                <a:gd name="connsiteY57" fmla="*/ 580732 h 818604"/>
                <a:gd name="connsiteX58" fmla="*/ 820 w 812353"/>
                <a:gd name="connsiteY58" fmla="*/ 551754 h 818604"/>
                <a:gd name="connsiteX59" fmla="*/ 4040 w 812353"/>
                <a:gd name="connsiteY59" fmla="*/ 477701 h 818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812353" h="818604">
                  <a:moveTo>
                    <a:pt x="4040" y="477701"/>
                  </a:moveTo>
                  <a:cubicBezTo>
                    <a:pt x="44554" y="442283"/>
                    <a:pt x="85069" y="406866"/>
                    <a:pt x="90972" y="387548"/>
                  </a:cubicBezTo>
                  <a:cubicBezTo>
                    <a:pt x="96875" y="368230"/>
                    <a:pt x="46433" y="378426"/>
                    <a:pt x="39457" y="361791"/>
                  </a:cubicBezTo>
                  <a:cubicBezTo>
                    <a:pt x="32481" y="345156"/>
                    <a:pt x="44823" y="310812"/>
                    <a:pt x="49116" y="287737"/>
                  </a:cubicBezTo>
                  <a:cubicBezTo>
                    <a:pt x="53409" y="264662"/>
                    <a:pt x="58238" y="244271"/>
                    <a:pt x="65214" y="223343"/>
                  </a:cubicBezTo>
                  <a:cubicBezTo>
                    <a:pt x="72190" y="202415"/>
                    <a:pt x="80240" y="171827"/>
                    <a:pt x="90972" y="162168"/>
                  </a:cubicBezTo>
                  <a:cubicBezTo>
                    <a:pt x="101704" y="152509"/>
                    <a:pt x="119413" y="176120"/>
                    <a:pt x="129609" y="165388"/>
                  </a:cubicBezTo>
                  <a:cubicBezTo>
                    <a:pt x="139805" y="154656"/>
                    <a:pt x="148391" y="113873"/>
                    <a:pt x="152147" y="97774"/>
                  </a:cubicBezTo>
                  <a:cubicBezTo>
                    <a:pt x="155903" y="81675"/>
                    <a:pt x="152684" y="78992"/>
                    <a:pt x="152147" y="68796"/>
                  </a:cubicBezTo>
                  <a:cubicBezTo>
                    <a:pt x="151610" y="58600"/>
                    <a:pt x="141414" y="46795"/>
                    <a:pt x="148927" y="36599"/>
                  </a:cubicBezTo>
                  <a:cubicBezTo>
                    <a:pt x="156440" y="26403"/>
                    <a:pt x="180588" y="13525"/>
                    <a:pt x="197223" y="7622"/>
                  </a:cubicBezTo>
                  <a:cubicBezTo>
                    <a:pt x="213858" y="1719"/>
                    <a:pt x="235323" y="-2038"/>
                    <a:pt x="248738" y="1182"/>
                  </a:cubicBezTo>
                  <a:cubicBezTo>
                    <a:pt x="262153" y="4402"/>
                    <a:pt x="269667" y="15671"/>
                    <a:pt x="277716" y="26940"/>
                  </a:cubicBezTo>
                  <a:cubicBezTo>
                    <a:pt x="285765" y="38209"/>
                    <a:pt x="293278" y="55381"/>
                    <a:pt x="297034" y="68796"/>
                  </a:cubicBezTo>
                  <a:cubicBezTo>
                    <a:pt x="300790" y="82211"/>
                    <a:pt x="299717" y="93481"/>
                    <a:pt x="300254" y="107433"/>
                  </a:cubicBezTo>
                  <a:cubicBezTo>
                    <a:pt x="300791" y="121385"/>
                    <a:pt x="295425" y="136410"/>
                    <a:pt x="300254" y="152509"/>
                  </a:cubicBezTo>
                  <a:cubicBezTo>
                    <a:pt x="305084" y="168607"/>
                    <a:pt x="320109" y="196511"/>
                    <a:pt x="329231" y="204024"/>
                  </a:cubicBezTo>
                  <a:cubicBezTo>
                    <a:pt x="338353" y="211537"/>
                    <a:pt x="354989" y="197585"/>
                    <a:pt x="354989" y="197585"/>
                  </a:cubicBezTo>
                  <a:lnTo>
                    <a:pt x="380747" y="191146"/>
                  </a:lnTo>
                  <a:cubicBezTo>
                    <a:pt x="391479" y="188463"/>
                    <a:pt x="411870" y="177193"/>
                    <a:pt x="419383" y="181486"/>
                  </a:cubicBezTo>
                  <a:cubicBezTo>
                    <a:pt x="426896" y="185779"/>
                    <a:pt x="424213" y="203488"/>
                    <a:pt x="425823" y="216903"/>
                  </a:cubicBezTo>
                  <a:cubicBezTo>
                    <a:pt x="427433" y="230318"/>
                    <a:pt x="426359" y="252320"/>
                    <a:pt x="429042" y="261979"/>
                  </a:cubicBezTo>
                  <a:cubicBezTo>
                    <a:pt x="431725" y="271638"/>
                    <a:pt x="436555" y="274858"/>
                    <a:pt x="441921" y="274858"/>
                  </a:cubicBezTo>
                  <a:cubicBezTo>
                    <a:pt x="447287" y="274858"/>
                    <a:pt x="454801" y="267882"/>
                    <a:pt x="461240" y="261979"/>
                  </a:cubicBezTo>
                  <a:cubicBezTo>
                    <a:pt x="467679" y="256076"/>
                    <a:pt x="475192" y="240514"/>
                    <a:pt x="480558" y="239441"/>
                  </a:cubicBezTo>
                  <a:cubicBezTo>
                    <a:pt x="485924" y="238368"/>
                    <a:pt x="488608" y="248027"/>
                    <a:pt x="493437" y="255540"/>
                  </a:cubicBezTo>
                  <a:cubicBezTo>
                    <a:pt x="498266" y="263053"/>
                    <a:pt x="505779" y="271638"/>
                    <a:pt x="509535" y="284517"/>
                  </a:cubicBezTo>
                  <a:cubicBezTo>
                    <a:pt x="513291" y="297396"/>
                    <a:pt x="507926" y="324227"/>
                    <a:pt x="515975" y="332813"/>
                  </a:cubicBezTo>
                  <a:cubicBezTo>
                    <a:pt x="524024" y="341399"/>
                    <a:pt x="545489" y="336570"/>
                    <a:pt x="557831" y="336033"/>
                  </a:cubicBezTo>
                  <a:cubicBezTo>
                    <a:pt x="570173" y="335496"/>
                    <a:pt x="580369" y="330666"/>
                    <a:pt x="590028" y="329593"/>
                  </a:cubicBezTo>
                  <a:cubicBezTo>
                    <a:pt x="599687" y="328520"/>
                    <a:pt x="615786" y="329593"/>
                    <a:pt x="615786" y="329593"/>
                  </a:cubicBezTo>
                  <a:cubicBezTo>
                    <a:pt x="636178" y="329593"/>
                    <a:pt x="692523" y="325837"/>
                    <a:pt x="712378" y="329593"/>
                  </a:cubicBezTo>
                  <a:cubicBezTo>
                    <a:pt x="732233" y="333349"/>
                    <a:pt x="726867" y="343009"/>
                    <a:pt x="734916" y="352132"/>
                  </a:cubicBezTo>
                  <a:cubicBezTo>
                    <a:pt x="742965" y="361255"/>
                    <a:pt x="753697" y="375207"/>
                    <a:pt x="760673" y="384329"/>
                  </a:cubicBezTo>
                  <a:cubicBezTo>
                    <a:pt x="767649" y="393451"/>
                    <a:pt x="770869" y="398281"/>
                    <a:pt x="776772" y="406867"/>
                  </a:cubicBezTo>
                  <a:cubicBezTo>
                    <a:pt x="782675" y="415453"/>
                    <a:pt x="790187" y="425648"/>
                    <a:pt x="796090" y="435844"/>
                  </a:cubicBezTo>
                  <a:cubicBezTo>
                    <a:pt x="801993" y="446040"/>
                    <a:pt x="811116" y="457845"/>
                    <a:pt x="812189" y="468041"/>
                  </a:cubicBezTo>
                  <a:cubicBezTo>
                    <a:pt x="813262" y="478237"/>
                    <a:pt x="808970" y="487896"/>
                    <a:pt x="802530" y="497019"/>
                  </a:cubicBezTo>
                  <a:cubicBezTo>
                    <a:pt x="796090" y="506142"/>
                    <a:pt x="782138" y="513655"/>
                    <a:pt x="773552" y="522777"/>
                  </a:cubicBezTo>
                  <a:cubicBezTo>
                    <a:pt x="764966" y="531899"/>
                    <a:pt x="759600" y="544778"/>
                    <a:pt x="751014" y="551754"/>
                  </a:cubicBezTo>
                  <a:cubicBezTo>
                    <a:pt x="742428" y="558730"/>
                    <a:pt x="731696" y="561413"/>
                    <a:pt x="722037" y="564633"/>
                  </a:cubicBezTo>
                  <a:cubicBezTo>
                    <a:pt x="712378" y="567853"/>
                    <a:pt x="705938" y="561950"/>
                    <a:pt x="693059" y="571072"/>
                  </a:cubicBezTo>
                  <a:cubicBezTo>
                    <a:pt x="680180" y="580194"/>
                    <a:pt x="658716" y="610782"/>
                    <a:pt x="644764" y="619368"/>
                  </a:cubicBezTo>
                  <a:cubicBezTo>
                    <a:pt x="630812" y="627954"/>
                    <a:pt x="629202" y="627954"/>
                    <a:pt x="609347" y="622588"/>
                  </a:cubicBezTo>
                  <a:cubicBezTo>
                    <a:pt x="589492" y="617222"/>
                    <a:pt x="543879" y="583415"/>
                    <a:pt x="525634" y="587171"/>
                  </a:cubicBezTo>
                  <a:cubicBezTo>
                    <a:pt x="507389" y="590927"/>
                    <a:pt x="536903" y="634394"/>
                    <a:pt x="499876" y="645126"/>
                  </a:cubicBezTo>
                  <a:cubicBezTo>
                    <a:pt x="462849" y="655858"/>
                    <a:pt x="337817" y="647809"/>
                    <a:pt x="303473" y="651565"/>
                  </a:cubicBezTo>
                  <a:cubicBezTo>
                    <a:pt x="269129" y="655321"/>
                    <a:pt x="295424" y="660688"/>
                    <a:pt x="293814" y="667664"/>
                  </a:cubicBezTo>
                  <a:cubicBezTo>
                    <a:pt x="292204" y="674640"/>
                    <a:pt x="293814" y="693422"/>
                    <a:pt x="293814" y="693422"/>
                  </a:cubicBezTo>
                  <a:cubicBezTo>
                    <a:pt x="293814" y="705228"/>
                    <a:pt x="293277" y="725619"/>
                    <a:pt x="293814" y="738498"/>
                  </a:cubicBezTo>
                  <a:cubicBezTo>
                    <a:pt x="294351" y="751377"/>
                    <a:pt x="301863" y="758889"/>
                    <a:pt x="297034" y="770695"/>
                  </a:cubicBezTo>
                  <a:cubicBezTo>
                    <a:pt x="292205" y="782501"/>
                    <a:pt x="281472" y="802893"/>
                    <a:pt x="264837" y="809332"/>
                  </a:cubicBezTo>
                  <a:cubicBezTo>
                    <a:pt x="248202" y="815771"/>
                    <a:pt x="213322" y="826504"/>
                    <a:pt x="197223" y="809332"/>
                  </a:cubicBezTo>
                  <a:cubicBezTo>
                    <a:pt x="181124" y="792160"/>
                    <a:pt x="178441" y="733669"/>
                    <a:pt x="168245" y="706301"/>
                  </a:cubicBezTo>
                  <a:cubicBezTo>
                    <a:pt x="158049" y="678933"/>
                    <a:pt x="156976" y="659078"/>
                    <a:pt x="136048" y="645126"/>
                  </a:cubicBezTo>
                  <a:cubicBezTo>
                    <a:pt x="115120" y="631174"/>
                    <a:pt x="64677" y="628491"/>
                    <a:pt x="42676" y="622588"/>
                  </a:cubicBezTo>
                  <a:cubicBezTo>
                    <a:pt x="20675" y="616685"/>
                    <a:pt x="11016" y="616685"/>
                    <a:pt x="4040" y="609709"/>
                  </a:cubicBezTo>
                  <a:cubicBezTo>
                    <a:pt x="-2936" y="602733"/>
                    <a:pt x="1357" y="590391"/>
                    <a:pt x="820" y="580732"/>
                  </a:cubicBezTo>
                  <a:cubicBezTo>
                    <a:pt x="283" y="571073"/>
                    <a:pt x="820" y="551754"/>
                    <a:pt x="820" y="551754"/>
                  </a:cubicBezTo>
                  <a:lnTo>
                    <a:pt x="4040" y="477701"/>
                  </a:lnTo>
                  <a:close/>
                </a:path>
              </a:pathLst>
            </a:custGeom>
            <a:solidFill>
              <a:srgbClr val="9BBB59">
                <a:alpha val="27059"/>
              </a:srgbClr>
            </a:solidFill>
            <a:ln w="3175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811177" y="3715006"/>
              <a:ext cx="648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r</a:t>
              </a:r>
              <a:r>
                <a:rPr lang="en-US" sz="1200" baseline="-25000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N</a:t>
              </a:r>
              <a:endParaRPr lang="en-US" sz="1200" baseline="-250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818805" y="4664012"/>
              <a:ext cx="648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r</a:t>
              </a:r>
              <a:r>
                <a:rPr lang="en-US" sz="1200" baseline="-25000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</a:t>
              </a:r>
              <a:endParaRPr lang="en-US" sz="1200" baseline="-250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459249" y="4253750"/>
              <a:ext cx="648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r</a:t>
              </a:r>
              <a:r>
                <a:rPr lang="en-US" sz="1200" baseline="-25000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</a:t>
              </a:r>
              <a:endParaRPr lang="en-US" sz="1200" baseline="-250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492397" y="4223867"/>
              <a:ext cx="648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r</a:t>
              </a:r>
              <a:r>
                <a:rPr lang="en-US" sz="1200" baseline="-25000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</a:t>
              </a:r>
              <a:endParaRPr lang="en-US" sz="1200" baseline="-250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115780" y="3547908"/>
              <a:ext cx="11744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Média</a:t>
              </a:r>
              <a:r>
                <a:rPr lang="en-US" sz="1200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de </a:t>
              </a:r>
              <a:r>
                <a:rPr lang="en-US" sz="1200" i="1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todos</a:t>
              </a:r>
              <a:r>
                <a:rPr lang="en-US" sz="1200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i="1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os</a:t>
              </a:r>
              <a:r>
                <a:rPr lang="en-US" sz="1200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r das </a:t>
              </a:r>
              <a:r>
                <a:rPr lang="en-US" sz="1200" i="1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árvores</a:t>
              </a:r>
              <a:r>
                <a:rPr lang="en-US" sz="1200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da </a:t>
              </a:r>
              <a:r>
                <a:rPr lang="en-US" sz="1200" i="1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parcela</a:t>
              </a:r>
              <a:endParaRPr lang="en-US" sz="1200" i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9138502" y="853282"/>
            <a:ext cx="2214082" cy="1393103"/>
            <a:chOff x="3492397" y="3547908"/>
            <a:chExt cx="2214082" cy="1393103"/>
          </a:xfrm>
        </p:grpSpPr>
        <p:cxnSp>
          <p:nvCxnSpPr>
            <p:cNvPr id="38" name="Straight Connector 37"/>
            <p:cNvCxnSpPr/>
            <p:nvPr/>
          </p:nvCxnSpPr>
          <p:spPr>
            <a:xfrm>
              <a:off x="3935760" y="3933056"/>
              <a:ext cx="0" cy="80862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3719736" y="4409375"/>
              <a:ext cx="79208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Freeform 39"/>
            <p:cNvSpPr/>
            <p:nvPr/>
          </p:nvSpPr>
          <p:spPr>
            <a:xfrm>
              <a:off x="3714735" y="3939753"/>
              <a:ext cx="812353" cy="818604"/>
            </a:xfrm>
            <a:custGeom>
              <a:avLst/>
              <a:gdLst>
                <a:gd name="connsiteX0" fmla="*/ 4040 w 812353"/>
                <a:gd name="connsiteY0" fmla="*/ 477701 h 818604"/>
                <a:gd name="connsiteX1" fmla="*/ 90972 w 812353"/>
                <a:gd name="connsiteY1" fmla="*/ 387548 h 818604"/>
                <a:gd name="connsiteX2" fmla="*/ 39457 w 812353"/>
                <a:gd name="connsiteY2" fmla="*/ 361791 h 818604"/>
                <a:gd name="connsiteX3" fmla="*/ 49116 w 812353"/>
                <a:gd name="connsiteY3" fmla="*/ 287737 h 818604"/>
                <a:gd name="connsiteX4" fmla="*/ 65214 w 812353"/>
                <a:gd name="connsiteY4" fmla="*/ 223343 h 818604"/>
                <a:gd name="connsiteX5" fmla="*/ 90972 w 812353"/>
                <a:gd name="connsiteY5" fmla="*/ 162168 h 818604"/>
                <a:gd name="connsiteX6" fmla="*/ 129609 w 812353"/>
                <a:gd name="connsiteY6" fmla="*/ 165388 h 818604"/>
                <a:gd name="connsiteX7" fmla="*/ 152147 w 812353"/>
                <a:gd name="connsiteY7" fmla="*/ 97774 h 818604"/>
                <a:gd name="connsiteX8" fmla="*/ 152147 w 812353"/>
                <a:gd name="connsiteY8" fmla="*/ 68796 h 818604"/>
                <a:gd name="connsiteX9" fmla="*/ 148927 w 812353"/>
                <a:gd name="connsiteY9" fmla="*/ 36599 h 818604"/>
                <a:gd name="connsiteX10" fmla="*/ 197223 w 812353"/>
                <a:gd name="connsiteY10" fmla="*/ 7622 h 818604"/>
                <a:gd name="connsiteX11" fmla="*/ 248738 w 812353"/>
                <a:gd name="connsiteY11" fmla="*/ 1182 h 818604"/>
                <a:gd name="connsiteX12" fmla="*/ 277716 w 812353"/>
                <a:gd name="connsiteY12" fmla="*/ 26940 h 818604"/>
                <a:gd name="connsiteX13" fmla="*/ 297034 w 812353"/>
                <a:gd name="connsiteY13" fmla="*/ 68796 h 818604"/>
                <a:gd name="connsiteX14" fmla="*/ 300254 w 812353"/>
                <a:gd name="connsiteY14" fmla="*/ 107433 h 818604"/>
                <a:gd name="connsiteX15" fmla="*/ 300254 w 812353"/>
                <a:gd name="connsiteY15" fmla="*/ 152509 h 818604"/>
                <a:gd name="connsiteX16" fmla="*/ 329231 w 812353"/>
                <a:gd name="connsiteY16" fmla="*/ 204024 h 818604"/>
                <a:gd name="connsiteX17" fmla="*/ 354989 w 812353"/>
                <a:gd name="connsiteY17" fmla="*/ 197585 h 818604"/>
                <a:gd name="connsiteX18" fmla="*/ 380747 w 812353"/>
                <a:gd name="connsiteY18" fmla="*/ 191146 h 818604"/>
                <a:gd name="connsiteX19" fmla="*/ 419383 w 812353"/>
                <a:gd name="connsiteY19" fmla="*/ 181486 h 818604"/>
                <a:gd name="connsiteX20" fmla="*/ 425823 w 812353"/>
                <a:gd name="connsiteY20" fmla="*/ 216903 h 818604"/>
                <a:gd name="connsiteX21" fmla="*/ 429042 w 812353"/>
                <a:gd name="connsiteY21" fmla="*/ 261979 h 818604"/>
                <a:gd name="connsiteX22" fmla="*/ 441921 w 812353"/>
                <a:gd name="connsiteY22" fmla="*/ 274858 h 818604"/>
                <a:gd name="connsiteX23" fmla="*/ 461240 w 812353"/>
                <a:gd name="connsiteY23" fmla="*/ 261979 h 818604"/>
                <a:gd name="connsiteX24" fmla="*/ 480558 w 812353"/>
                <a:gd name="connsiteY24" fmla="*/ 239441 h 818604"/>
                <a:gd name="connsiteX25" fmla="*/ 493437 w 812353"/>
                <a:gd name="connsiteY25" fmla="*/ 255540 h 818604"/>
                <a:gd name="connsiteX26" fmla="*/ 509535 w 812353"/>
                <a:gd name="connsiteY26" fmla="*/ 284517 h 818604"/>
                <a:gd name="connsiteX27" fmla="*/ 515975 w 812353"/>
                <a:gd name="connsiteY27" fmla="*/ 332813 h 818604"/>
                <a:gd name="connsiteX28" fmla="*/ 557831 w 812353"/>
                <a:gd name="connsiteY28" fmla="*/ 336033 h 818604"/>
                <a:gd name="connsiteX29" fmla="*/ 590028 w 812353"/>
                <a:gd name="connsiteY29" fmla="*/ 329593 h 818604"/>
                <a:gd name="connsiteX30" fmla="*/ 615786 w 812353"/>
                <a:gd name="connsiteY30" fmla="*/ 329593 h 818604"/>
                <a:gd name="connsiteX31" fmla="*/ 712378 w 812353"/>
                <a:gd name="connsiteY31" fmla="*/ 329593 h 818604"/>
                <a:gd name="connsiteX32" fmla="*/ 734916 w 812353"/>
                <a:gd name="connsiteY32" fmla="*/ 352132 h 818604"/>
                <a:gd name="connsiteX33" fmla="*/ 760673 w 812353"/>
                <a:gd name="connsiteY33" fmla="*/ 384329 h 818604"/>
                <a:gd name="connsiteX34" fmla="*/ 776772 w 812353"/>
                <a:gd name="connsiteY34" fmla="*/ 406867 h 818604"/>
                <a:gd name="connsiteX35" fmla="*/ 796090 w 812353"/>
                <a:gd name="connsiteY35" fmla="*/ 435844 h 818604"/>
                <a:gd name="connsiteX36" fmla="*/ 812189 w 812353"/>
                <a:gd name="connsiteY36" fmla="*/ 468041 h 818604"/>
                <a:gd name="connsiteX37" fmla="*/ 802530 w 812353"/>
                <a:gd name="connsiteY37" fmla="*/ 497019 h 818604"/>
                <a:gd name="connsiteX38" fmla="*/ 773552 w 812353"/>
                <a:gd name="connsiteY38" fmla="*/ 522777 h 818604"/>
                <a:gd name="connsiteX39" fmla="*/ 751014 w 812353"/>
                <a:gd name="connsiteY39" fmla="*/ 551754 h 818604"/>
                <a:gd name="connsiteX40" fmla="*/ 722037 w 812353"/>
                <a:gd name="connsiteY40" fmla="*/ 564633 h 818604"/>
                <a:gd name="connsiteX41" fmla="*/ 693059 w 812353"/>
                <a:gd name="connsiteY41" fmla="*/ 571072 h 818604"/>
                <a:gd name="connsiteX42" fmla="*/ 644764 w 812353"/>
                <a:gd name="connsiteY42" fmla="*/ 619368 h 818604"/>
                <a:gd name="connsiteX43" fmla="*/ 609347 w 812353"/>
                <a:gd name="connsiteY43" fmla="*/ 622588 h 818604"/>
                <a:gd name="connsiteX44" fmla="*/ 525634 w 812353"/>
                <a:gd name="connsiteY44" fmla="*/ 587171 h 818604"/>
                <a:gd name="connsiteX45" fmla="*/ 499876 w 812353"/>
                <a:gd name="connsiteY45" fmla="*/ 645126 h 818604"/>
                <a:gd name="connsiteX46" fmla="*/ 303473 w 812353"/>
                <a:gd name="connsiteY46" fmla="*/ 651565 h 818604"/>
                <a:gd name="connsiteX47" fmla="*/ 293814 w 812353"/>
                <a:gd name="connsiteY47" fmla="*/ 667664 h 818604"/>
                <a:gd name="connsiteX48" fmla="*/ 293814 w 812353"/>
                <a:gd name="connsiteY48" fmla="*/ 693422 h 818604"/>
                <a:gd name="connsiteX49" fmla="*/ 293814 w 812353"/>
                <a:gd name="connsiteY49" fmla="*/ 738498 h 818604"/>
                <a:gd name="connsiteX50" fmla="*/ 297034 w 812353"/>
                <a:gd name="connsiteY50" fmla="*/ 770695 h 818604"/>
                <a:gd name="connsiteX51" fmla="*/ 264837 w 812353"/>
                <a:gd name="connsiteY51" fmla="*/ 809332 h 818604"/>
                <a:gd name="connsiteX52" fmla="*/ 197223 w 812353"/>
                <a:gd name="connsiteY52" fmla="*/ 809332 h 818604"/>
                <a:gd name="connsiteX53" fmla="*/ 168245 w 812353"/>
                <a:gd name="connsiteY53" fmla="*/ 706301 h 818604"/>
                <a:gd name="connsiteX54" fmla="*/ 136048 w 812353"/>
                <a:gd name="connsiteY54" fmla="*/ 645126 h 818604"/>
                <a:gd name="connsiteX55" fmla="*/ 42676 w 812353"/>
                <a:gd name="connsiteY55" fmla="*/ 622588 h 818604"/>
                <a:gd name="connsiteX56" fmla="*/ 4040 w 812353"/>
                <a:gd name="connsiteY56" fmla="*/ 609709 h 818604"/>
                <a:gd name="connsiteX57" fmla="*/ 820 w 812353"/>
                <a:gd name="connsiteY57" fmla="*/ 580732 h 818604"/>
                <a:gd name="connsiteX58" fmla="*/ 820 w 812353"/>
                <a:gd name="connsiteY58" fmla="*/ 551754 h 818604"/>
                <a:gd name="connsiteX59" fmla="*/ 4040 w 812353"/>
                <a:gd name="connsiteY59" fmla="*/ 477701 h 818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812353" h="818604">
                  <a:moveTo>
                    <a:pt x="4040" y="477701"/>
                  </a:moveTo>
                  <a:cubicBezTo>
                    <a:pt x="44554" y="442283"/>
                    <a:pt x="85069" y="406866"/>
                    <a:pt x="90972" y="387548"/>
                  </a:cubicBezTo>
                  <a:cubicBezTo>
                    <a:pt x="96875" y="368230"/>
                    <a:pt x="46433" y="378426"/>
                    <a:pt x="39457" y="361791"/>
                  </a:cubicBezTo>
                  <a:cubicBezTo>
                    <a:pt x="32481" y="345156"/>
                    <a:pt x="44823" y="310812"/>
                    <a:pt x="49116" y="287737"/>
                  </a:cubicBezTo>
                  <a:cubicBezTo>
                    <a:pt x="53409" y="264662"/>
                    <a:pt x="58238" y="244271"/>
                    <a:pt x="65214" y="223343"/>
                  </a:cubicBezTo>
                  <a:cubicBezTo>
                    <a:pt x="72190" y="202415"/>
                    <a:pt x="80240" y="171827"/>
                    <a:pt x="90972" y="162168"/>
                  </a:cubicBezTo>
                  <a:cubicBezTo>
                    <a:pt x="101704" y="152509"/>
                    <a:pt x="119413" y="176120"/>
                    <a:pt x="129609" y="165388"/>
                  </a:cubicBezTo>
                  <a:cubicBezTo>
                    <a:pt x="139805" y="154656"/>
                    <a:pt x="148391" y="113873"/>
                    <a:pt x="152147" y="97774"/>
                  </a:cubicBezTo>
                  <a:cubicBezTo>
                    <a:pt x="155903" y="81675"/>
                    <a:pt x="152684" y="78992"/>
                    <a:pt x="152147" y="68796"/>
                  </a:cubicBezTo>
                  <a:cubicBezTo>
                    <a:pt x="151610" y="58600"/>
                    <a:pt x="141414" y="46795"/>
                    <a:pt x="148927" y="36599"/>
                  </a:cubicBezTo>
                  <a:cubicBezTo>
                    <a:pt x="156440" y="26403"/>
                    <a:pt x="180588" y="13525"/>
                    <a:pt x="197223" y="7622"/>
                  </a:cubicBezTo>
                  <a:cubicBezTo>
                    <a:pt x="213858" y="1719"/>
                    <a:pt x="235323" y="-2038"/>
                    <a:pt x="248738" y="1182"/>
                  </a:cubicBezTo>
                  <a:cubicBezTo>
                    <a:pt x="262153" y="4402"/>
                    <a:pt x="269667" y="15671"/>
                    <a:pt x="277716" y="26940"/>
                  </a:cubicBezTo>
                  <a:cubicBezTo>
                    <a:pt x="285765" y="38209"/>
                    <a:pt x="293278" y="55381"/>
                    <a:pt x="297034" y="68796"/>
                  </a:cubicBezTo>
                  <a:cubicBezTo>
                    <a:pt x="300790" y="82211"/>
                    <a:pt x="299717" y="93481"/>
                    <a:pt x="300254" y="107433"/>
                  </a:cubicBezTo>
                  <a:cubicBezTo>
                    <a:pt x="300791" y="121385"/>
                    <a:pt x="295425" y="136410"/>
                    <a:pt x="300254" y="152509"/>
                  </a:cubicBezTo>
                  <a:cubicBezTo>
                    <a:pt x="305084" y="168607"/>
                    <a:pt x="320109" y="196511"/>
                    <a:pt x="329231" y="204024"/>
                  </a:cubicBezTo>
                  <a:cubicBezTo>
                    <a:pt x="338353" y="211537"/>
                    <a:pt x="354989" y="197585"/>
                    <a:pt x="354989" y="197585"/>
                  </a:cubicBezTo>
                  <a:lnTo>
                    <a:pt x="380747" y="191146"/>
                  </a:lnTo>
                  <a:cubicBezTo>
                    <a:pt x="391479" y="188463"/>
                    <a:pt x="411870" y="177193"/>
                    <a:pt x="419383" y="181486"/>
                  </a:cubicBezTo>
                  <a:cubicBezTo>
                    <a:pt x="426896" y="185779"/>
                    <a:pt x="424213" y="203488"/>
                    <a:pt x="425823" y="216903"/>
                  </a:cubicBezTo>
                  <a:cubicBezTo>
                    <a:pt x="427433" y="230318"/>
                    <a:pt x="426359" y="252320"/>
                    <a:pt x="429042" y="261979"/>
                  </a:cubicBezTo>
                  <a:cubicBezTo>
                    <a:pt x="431725" y="271638"/>
                    <a:pt x="436555" y="274858"/>
                    <a:pt x="441921" y="274858"/>
                  </a:cubicBezTo>
                  <a:cubicBezTo>
                    <a:pt x="447287" y="274858"/>
                    <a:pt x="454801" y="267882"/>
                    <a:pt x="461240" y="261979"/>
                  </a:cubicBezTo>
                  <a:cubicBezTo>
                    <a:pt x="467679" y="256076"/>
                    <a:pt x="475192" y="240514"/>
                    <a:pt x="480558" y="239441"/>
                  </a:cubicBezTo>
                  <a:cubicBezTo>
                    <a:pt x="485924" y="238368"/>
                    <a:pt x="488608" y="248027"/>
                    <a:pt x="493437" y="255540"/>
                  </a:cubicBezTo>
                  <a:cubicBezTo>
                    <a:pt x="498266" y="263053"/>
                    <a:pt x="505779" y="271638"/>
                    <a:pt x="509535" y="284517"/>
                  </a:cubicBezTo>
                  <a:cubicBezTo>
                    <a:pt x="513291" y="297396"/>
                    <a:pt x="507926" y="324227"/>
                    <a:pt x="515975" y="332813"/>
                  </a:cubicBezTo>
                  <a:cubicBezTo>
                    <a:pt x="524024" y="341399"/>
                    <a:pt x="545489" y="336570"/>
                    <a:pt x="557831" y="336033"/>
                  </a:cubicBezTo>
                  <a:cubicBezTo>
                    <a:pt x="570173" y="335496"/>
                    <a:pt x="580369" y="330666"/>
                    <a:pt x="590028" y="329593"/>
                  </a:cubicBezTo>
                  <a:cubicBezTo>
                    <a:pt x="599687" y="328520"/>
                    <a:pt x="615786" y="329593"/>
                    <a:pt x="615786" y="329593"/>
                  </a:cubicBezTo>
                  <a:cubicBezTo>
                    <a:pt x="636178" y="329593"/>
                    <a:pt x="692523" y="325837"/>
                    <a:pt x="712378" y="329593"/>
                  </a:cubicBezTo>
                  <a:cubicBezTo>
                    <a:pt x="732233" y="333349"/>
                    <a:pt x="726867" y="343009"/>
                    <a:pt x="734916" y="352132"/>
                  </a:cubicBezTo>
                  <a:cubicBezTo>
                    <a:pt x="742965" y="361255"/>
                    <a:pt x="753697" y="375207"/>
                    <a:pt x="760673" y="384329"/>
                  </a:cubicBezTo>
                  <a:cubicBezTo>
                    <a:pt x="767649" y="393451"/>
                    <a:pt x="770869" y="398281"/>
                    <a:pt x="776772" y="406867"/>
                  </a:cubicBezTo>
                  <a:cubicBezTo>
                    <a:pt x="782675" y="415453"/>
                    <a:pt x="790187" y="425648"/>
                    <a:pt x="796090" y="435844"/>
                  </a:cubicBezTo>
                  <a:cubicBezTo>
                    <a:pt x="801993" y="446040"/>
                    <a:pt x="811116" y="457845"/>
                    <a:pt x="812189" y="468041"/>
                  </a:cubicBezTo>
                  <a:cubicBezTo>
                    <a:pt x="813262" y="478237"/>
                    <a:pt x="808970" y="487896"/>
                    <a:pt x="802530" y="497019"/>
                  </a:cubicBezTo>
                  <a:cubicBezTo>
                    <a:pt x="796090" y="506142"/>
                    <a:pt x="782138" y="513655"/>
                    <a:pt x="773552" y="522777"/>
                  </a:cubicBezTo>
                  <a:cubicBezTo>
                    <a:pt x="764966" y="531899"/>
                    <a:pt x="759600" y="544778"/>
                    <a:pt x="751014" y="551754"/>
                  </a:cubicBezTo>
                  <a:cubicBezTo>
                    <a:pt x="742428" y="558730"/>
                    <a:pt x="731696" y="561413"/>
                    <a:pt x="722037" y="564633"/>
                  </a:cubicBezTo>
                  <a:cubicBezTo>
                    <a:pt x="712378" y="567853"/>
                    <a:pt x="705938" y="561950"/>
                    <a:pt x="693059" y="571072"/>
                  </a:cubicBezTo>
                  <a:cubicBezTo>
                    <a:pt x="680180" y="580194"/>
                    <a:pt x="658716" y="610782"/>
                    <a:pt x="644764" y="619368"/>
                  </a:cubicBezTo>
                  <a:cubicBezTo>
                    <a:pt x="630812" y="627954"/>
                    <a:pt x="629202" y="627954"/>
                    <a:pt x="609347" y="622588"/>
                  </a:cubicBezTo>
                  <a:cubicBezTo>
                    <a:pt x="589492" y="617222"/>
                    <a:pt x="543879" y="583415"/>
                    <a:pt x="525634" y="587171"/>
                  </a:cubicBezTo>
                  <a:cubicBezTo>
                    <a:pt x="507389" y="590927"/>
                    <a:pt x="536903" y="634394"/>
                    <a:pt x="499876" y="645126"/>
                  </a:cubicBezTo>
                  <a:cubicBezTo>
                    <a:pt x="462849" y="655858"/>
                    <a:pt x="337817" y="647809"/>
                    <a:pt x="303473" y="651565"/>
                  </a:cubicBezTo>
                  <a:cubicBezTo>
                    <a:pt x="269129" y="655321"/>
                    <a:pt x="295424" y="660688"/>
                    <a:pt x="293814" y="667664"/>
                  </a:cubicBezTo>
                  <a:cubicBezTo>
                    <a:pt x="292204" y="674640"/>
                    <a:pt x="293814" y="693422"/>
                    <a:pt x="293814" y="693422"/>
                  </a:cubicBezTo>
                  <a:cubicBezTo>
                    <a:pt x="293814" y="705228"/>
                    <a:pt x="293277" y="725619"/>
                    <a:pt x="293814" y="738498"/>
                  </a:cubicBezTo>
                  <a:cubicBezTo>
                    <a:pt x="294351" y="751377"/>
                    <a:pt x="301863" y="758889"/>
                    <a:pt x="297034" y="770695"/>
                  </a:cubicBezTo>
                  <a:cubicBezTo>
                    <a:pt x="292205" y="782501"/>
                    <a:pt x="281472" y="802893"/>
                    <a:pt x="264837" y="809332"/>
                  </a:cubicBezTo>
                  <a:cubicBezTo>
                    <a:pt x="248202" y="815771"/>
                    <a:pt x="213322" y="826504"/>
                    <a:pt x="197223" y="809332"/>
                  </a:cubicBezTo>
                  <a:cubicBezTo>
                    <a:pt x="181124" y="792160"/>
                    <a:pt x="178441" y="733669"/>
                    <a:pt x="168245" y="706301"/>
                  </a:cubicBezTo>
                  <a:cubicBezTo>
                    <a:pt x="158049" y="678933"/>
                    <a:pt x="156976" y="659078"/>
                    <a:pt x="136048" y="645126"/>
                  </a:cubicBezTo>
                  <a:cubicBezTo>
                    <a:pt x="115120" y="631174"/>
                    <a:pt x="64677" y="628491"/>
                    <a:pt x="42676" y="622588"/>
                  </a:cubicBezTo>
                  <a:cubicBezTo>
                    <a:pt x="20675" y="616685"/>
                    <a:pt x="11016" y="616685"/>
                    <a:pt x="4040" y="609709"/>
                  </a:cubicBezTo>
                  <a:cubicBezTo>
                    <a:pt x="-2936" y="602733"/>
                    <a:pt x="1357" y="590391"/>
                    <a:pt x="820" y="580732"/>
                  </a:cubicBezTo>
                  <a:cubicBezTo>
                    <a:pt x="283" y="571073"/>
                    <a:pt x="820" y="551754"/>
                    <a:pt x="820" y="551754"/>
                  </a:cubicBezTo>
                  <a:lnTo>
                    <a:pt x="4040" y="477701"/>
                  </a:lnTo>
                  <a:close/>
                </a:path>
              </a:pathLst>
            </a:custGeom>
            <a:solidFill>
              <a:srgbClr val="9BBB59">
                <a:alpha val="27059"/>
              </a:srgbClr>
            </a:solidFill>
            <a:ln w="3175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811177" y="3715006"/>
              <a:ext cx="648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r</a:t>
              </a:r>
              <a:r>
                <a:rPr lang="en-US" sz="1200" baseline="-25000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N</a:t>
              </a:r>
              <a:endParaRPr lang="en-US" sz="1200" baseline="-250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818805" y="4664012"/>
              <a:ext cx="648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r</a:t>
              </a:r>
              <a:r>
                <a:rPr lang="en-US" sz="1200" baseline="-25000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</a:t>
              </a:r>
              <a:endParaRPr lang="en-US" sz="1200" baseline="-250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459249" y="4253750"/>
              <a:ext cx="648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r</a:t>
              </a:r>
              <a:r>
                <a:rPr lang="en-US" sz="1200" baseline="-25000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</a:t>
              </a:r>
              <a:endParaRPr lang="en-US" sz="1200" baseline="-250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492397" y="4223867"/>
              <a:ext cx="648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r</a:t>
              </a:r>
              <a:r>
                <a:rPr lang="en-US" sz="1200" baseline="-25000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</a:t>
              </a:r>
              <a:endParaRPr lang="en-US" sz="1200" baseline="-250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115779" y="3547908"/>
              <a:ext cx="1590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Somatório</a:t>
              </a:r>
              <a:r>
                <a:rPr lang="en-US" sz="1200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das </a:t>
              </a:r>
              <a:r>
                <a:rPr lang="en-US" sz="1200" i="1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áreas</a:t>
              </a:r>
              <a:r>
                <a:rPr lang="en-US" sz="1200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das </a:t>
              </a:r>
              <a:r>
                <a:rPr lang="en-US" sz="1200" i="1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copas</a:t>
              </a:r>
              <a:r>
                <a:rPr lang="en-US" sz="1200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de </a:t>
              </a:r>
              <a:r>
                <a:rPr lang="en-US" sz="1200" i="1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todas</a:t>
              </a:r>
              <a:r>
                <a:rPr lang="en-US" sz="1200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as </a:t>
              </a:r>
              <a:r>
                <a:rPr lang="en-US" sz="1200" i="1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árvores</a:t>
              </a:r>
              <a:r>
                <a:rPr lang="en-US" sz="1200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da </a:t>
              </a:r>
              <a:r>
                <a:rPr lang="en-US" sz="1200" i="1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parcela</a:t>
              </a:r>
              <a:endParaRPr lang="en-US" sz="1200" i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3858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6" name="Rectangle 4"/>
          <p:cNvSpPr>
            <a:spLocks noGrp="1" noChangeArrowheads="1"/>
          </p:cNvSpPr>
          <p:nvPr>
            <p:ph type="title"/>
          </p:nvPr>
        </p:nvSpPr>
        <p:spPr>
          <a:xfrm>
            <a:off x="263352" y="2717800"/>
            <a:ext cx="10153128" cy="711200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pt-PT" dirty="0" smtClean="0"/>
              <a:t> Volume do povoamento</a:t>
            </a:r>
            <a:endParaRPr lang="pt-PT" dirty="0"/>
          </a:p>
        </p:txBody>
      </p:sp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479376" y="3509888"/>
            <a:ext cx="7776864" cy="711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Clr>
                <a:srgbClr val="008000"/>
              </a:buClr>
              <a:buFont typeface="Wingdings" pitchFamily="2" charset="2"/>
              <a:buChar char="§"/>
              <a:defRPr sz="3600" b="1" kern="1200">
                <a:solidFill>
                  <a:srgbClr val="008000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8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pt-PT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rPr>
              <a:t>Volume com casca e volume sem casca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8000"/>
              </a:buClr>
              <a:buSzTx/>
              <a:buFont typeface="Wingdings" pitchFamily="2" charset="2"/>
              <a:buNone/>
              <a:tabLst/>
              <a:defRPr/>
            </a:pPr>
            <a:r>
              <a:rPr lang="pt-PT" sz="2000" dirty="0" smtClean="0">
                <a:solidFill>
                  <a:prstClr val="black"/>
                </a:solidFill>
              </a:rPr>
              <a:t>Volume total e por categorias de aproveitamento</a:t>
            </a:r>
            <a:endParaRPr kumimoji="0" lang="pt-PT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0950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pt-PT" altLang="en-US" dirty="0" smtClean="0"/>
              <a:t>Volume do povoamento</a:t>
            </a:r>
            <a:endParaRPr lang="en-US" altLang="en-US" dirty="0" smtClean="0"/>
          </a:p>
        </p:txBody>
      </p:sp>
      <p:sp>
        <p:nvSpPr>
          <p:cNvPr id="19456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pt-PT" altLang="en-US" dirty="0" smtClean="0"/>
              <a:t>O </a:t>
            </a:r>
            <a:r>
              <a:rPr lang="pt-PT" altLang="en-US" dirty="0"/>
              <a:t>volume do povoamento </a:t>
            </a:r>
            <a:r>
              <a:rPr lang="pt-PT" altLang="en-US" dirty="0" smtClean="0"/>
              <a:t>é geralmente expresso por </a:t>
            </a:r>
            <a:r>
              <a:rPr lang="pt-PT" altLang="en-US" dirty="0" err="1" smtClean="0"/>
              <a:t>ha</a:t>
            </a:r>
            <a:r>
              <a:rPr lang="pt-PT" altLang="en-US" dirty="0" smtClean="0"/>
              <a:t> (</a:t>
            </a:r>
            <a:r>
              <a:rPr lang="pt-PT" altLang="en-US" dirty="0"/>
              <a:t>m</a:t>
            </a:r>
            <a:r>
              <a:rPr lang="pt-PT" altLang="en-US" baseline="30000" dirty="0"/>
              <a:t>3</a:t>
            </a:r>
            <a:r>
              <a:rPr lang="pt-PT" altLang="en-US" dirty="0"/>
              <a:t> ha</a:t>
            </a:r>
            <a:r>
              <a:rPr lang="pt-PT" altLang="en-US" baseline="30000" dirty="0"/>
              <a:t>-1</a:t>
            </a:r>
            <a:r>
              <a:rPr lang="pt-PT" altLang="en-US" dirty="0"/>
              <a:t>)</a:t>
            </a:r>
            <a:r>
              <a:rPr lang="pt-PT" altLang="en-US" dirty="0" smtClean="0"/>
              <a:t>, bastando multiplicar o volume por </a:t>
            </a:r>
            <a:r>
              <a:rPr lang="pt-PT" altLang="en-US" dirty="0" err="1" smtClean="0"/>
              <a:t>ha</a:t>
            </a:r>
            <a:r>
              <a:rPr lang="pt-PT" altLang="en-US" dirty="0" smtClean="0"/>
              <a:t> pela área se quisermos saber o volume do povoamento. Podem considerar-se diversos volumes:</a:t>
            </a:r>
            <a:endParaRPr lang="pt-PT" altLang="en-US" dirty="0"/>
          </a:p>
          <a:p>
            <a:pPr lvl="1">
              <a:spcBef>
                <a:spcPts val="600"/>
              </a:spcBef>
            </a:pPr>
            <a:r>
              <a:rPr lang="pt-PT" altLang="en-US" dirty="0" smtClean="0"/>
              <a:t>Volume </a:t>
            </a:r>
            <a:r>
              <a:rPr lang="pt-PT" altLang="en-US" dirty="0"/>
              <a:t>total (com casca e com cepo, V</a:t>
            </a:r>
            <a:r>
              <a:rPr lang="pt-PT" altLang="en-US" dirty="0" smtClean="0"/>
              <a:t>)</a:t>
            </a:r>
          </a:p>
          <a:p>
            <a:pPr lvl="1">
              <a:spcBef>
                <a:spcPts val="600"/>
              </a:spcBef>
            </a:pPr>
            <a:r>
              <a:rPr lang="pt-PT" altLang="en-US" dirty="0"/>
              <a:t>Volume total </a:t>
            </a:r>
            <a:r>
              <a:rPr lang="pt-PT" altLang="en-US" dirty="0" smtClean="0"/>
              <a:t>(sem </a:t>
            </a:r>
            <a:r>
              <a:rPr lang="pt-PT" altLang="en-US" dirty="0"/>
              <a:t>casca e com cepo, </a:t>
            </a:r>
            <a:r>
              <a:rPr lang="pt-PT" altLang="en-US" dirty="0" smtClean="0"/>
              <a:t>Vu)</a:t>
            </a:r>
            <a:endParaRPr lang="pt-PT" altLang="en-US" dirty="0"/>
          </a:p>
          <a:p>
            <a:pPr lvl="1">
              <a:spcBef>
                <a:spcPts val="600"/>
              </a:spcBef>
            </a:pPr>
            <a:r>
              <a:rPr lang="pt-PT" altLang="en-US" dirty="0" smtClean="0"/>
              <a:t>Volume </a:t>
            </a:r>
            <a:r>
              <a:rPr lang="pt-PT" altLang="en-US" dirty="0"/>
              <a:t>mercantil </a:t>
            </a:r>
            <a:r>
              <a:rPr lang="pt-PT" altLang="en-US" dirty="0" smtClean="0"/>
              <a:t>(com </a:t>
            </a:r>
            <a:r>
              <a:rPr lang="pt-PT" altLang="en-US" dirty="0"/>
              <a:t>casca até um diâmetro </a:t>
            </a:r>
            <a:r>
              <a:rPr lang="pt-PT" altLang="en-US" dirty="0" err="1" smtClean="0"/>
              <a:t>di</a:t>
            </a:r>
            <a:r>
              <a:rPr lang="pt-PT" altLang="en-US" dirty="0" smtClean="0"/>
              <a:t>, </a:t>
            </a:r>
            <a:r>
              <a:rPr lang="pt-PT" altLang="en-US" dirty="0" err="1" smtClean="0"/>
              <a:t>Vmdi</a:t>
            </a:r>
            <a:r>
              <a:rPr lang="pt-PT" altLang="en-US" dirty="0"/>
              <a:t>)</a:t>
            </a:r>
          </a:p>
          <a:p>
            <a:pPr lvl="1">
              <a:spcBef>
                <a:spcPts val="600"/>
              </a:spcBef>
            </a:pPr>
            <a:r>
              <a:rPr lang="pt-PT" altLang="en-US" dirty="0"/>
              <a:t>Volume mercantil (sem casca até um diâmetro </a:t>
            </a:r>
            <a:r>
              <a:rPr lang="pt-PT" altLang="en-US" dirty="0" err="1"/>
              <a:t>di</a:t>
            </a:r>
            <a:r>
              <a:rPr lang="pt-PT" altLang="en-US" dirty="0"/>
              <a:t>, </a:t>
            </a:r>
            <a:r>
              <a:rPr lang="pt-PT" altLang="en-US" dirty="0" err="1"/>
              <a:t>Vumdi</a:t>
            </a:r>
            <a:r>
              <a:rPr lang="pt-PT" altLang="en-US" dirty="0"/>
              <a:t>)</a:t>
            </a:r>
          </a:p>
          <a:p>
            <a:pPr lvl="1">
              <a:spcBef>
                <a:spcPts val="600"/>
              </a:spcBef>
            </a:pPr>
            <a:r>
              <a:rPr lang="pt-PT" altLang="en-US" dirty="0"/>
              <a:t>Volume mercantil (com casca até uma altura </a:t>
            </a:r>
            <a:r>
              <a:rPr lang="pt-PT" altLang="en-US" dirty="0" err="1"/>
              <a:t>hi</a:t>
            </a:r>
            <a:r>
              <a:rPr lang="pt-PT" altLang="en-US" dirty="0"/>
              <a:t>, </a:t>
            </a:r>
            <a:r>
              <a:rPr lang="pt-PT" altLang="en-US" dirty="0" err="1"/>
              <a:t>Vmhi</a:t>
            </a:r>
            <a:r>
              <a:rPr lang="pt-PT" altLang="en-US" dirty="0"/>
              <a:t>)</a:t>
            </a:r>
          </a:p>
          <a:p>
            <a:pPr lvl="1">
              <a:spcBef>
                <a:spcPts val="600"/>
              </a:spcBef>
            </a:pPr>
            <a:r>
              <a:rPr lang="pt-PT" altLang="en-US" dirty="0" smtClean="0"/>
              <a:t>Volume </a:t>
            </a:r>
            <a:r>
              <a:rPr lang="pt-PT" altLang="en-US" dirty="0"/>
              <a:t>mercantil (sem casca até uma altura </a:t>
            </a:r>
            <a:r>
              <a:rPr lang="pt-PT" altLang="en-US" dirty="0" err="1"/>
              <a:t>hi</a:t>
            </a:r>
            <a:r>
              <a:rPr lang="pt-PT" altLang="en-US" dirty="0"/>
              <a:t>, </a:t>
            </a:r>
            <a:r>
              <a:rPr lang="pt-PT" altLang="en-US" dirty="0" err="1"/>
              <a:t>Vumhi</a:t>
            </a:r>
            <a:r>
              <a:rPr lang="pt-PT" altLang="en-US" dirty="0"/>
              <a:t>)</a:t>
            </a:r>
            <a:r>
              <a:rPr lang="en-US" altLang="en-US" dirty="0"/>
              <a:t> </a:t>
            </a:r>
          </a:p>
          <a:p>
            <a:pPr>
              <a:spcBef>
                <a:spcPts val="600"/>
              </a:spcBef>
            </a:pPr>
            <a:r>
              <a:rPr lang="en-US" altLang="en-US" dirty="0" smtClean="0"/>
              <a:t>O </a:t>
            </a:r>
            <a:r>
              <a:rPr lang="en-US" altLang="en-US" dirty="0" smtClean="0"/>
              <a:t>volume </a:t>
            </a:r>
            <a:r>
              <a:rPr lang="en-US" altLang="en-US" dirty="0" err="1" smtClean="0"/>
              <a:t>por</a:t>
            </a:r>
            <a:r>
              <a:rPr lang="en-US" altLang="en-US" dirty="0" smtClean="0"/>
              <a:t> ha é </a:t>
            </a:r>
            <a:r>
              <a:rPr lang="en-US" altLang="en-US" dirty="0" err="1" smtClean="0"/>
              <a:t>geralmente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calculado</a:t>
            </a:r>
            <a:r>
              <a:rPr lang="en-US" altLang="en-US" dirty="0" smtClean="0"/>
              <a:t> a </a:t>
            </a:r>
            <a:r>
              <a:rPr lang="en-US" altLang="en-US" dirty="0" err="1" smtClean="0"/>
              <a:t>partir</a:t>
            </a:r>
            <a:r>
              <a:rPr lang="en-US" altLang="en-US" dirty="0" smtClean="0"/>
              <a:t> do volume de </a:t>
            </a:r>
            <a:r>
              <a:rPr lang="en-US" altLang="en-US" dirty="0" err="1" smtClean="0"/>
              <a:t>uma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parcela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12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pt-PT" altLang="en-US" dirty="0" smtClean="0"/>
              <a:t>Volume do povoamento</a:t>
            </a:r>
            <a:endParaRPr lang="en-US" altLang="en-US" dirty="0" smtClean="0"/>
          </a:p>
        </p:txBody>
      </p:sp>
      <p:sp>
        <p:nvSpPr>
          <p:cNvPr id="19456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pt-PT" altLang="en-US" dirty="0" smtClean="0"/>
              <a:t>Volumes totais:</a:t>
            </a:r>
            <a:endParaRPr lang="pt-PT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880" b="74476"/>
          <a:stretch/>
        </p:blipFill>
        <p:spPr>
          <a:xfrm>
            <a:off x="412980" y="2094642"/>
            <a:ext cx="8275308" cy="21587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7163" t="3101" r="27557" b="5201"/>
          <a:stretch/>
        </p:blipFill>
        <p:spPr>
          <a:xfrm>
            <a:off x="8184232" y="1916832"/>
            <a:ext cx="3755866" cy="4278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86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pt-PT" altLang="en-US" dirty="0" smtClean="0"/>
              <a:t>Volume do povoamento</a:t>
            </a:r>
            <a:endParaRPr lang="en-US" altLang="en-US" dirty="0" smtClean="0"/>
          </a:p>
        </p:txBody>
      </p:sp>
      <p:sp>
        <p:nvSpPr>
          <p:cNvPr id="19456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pt-PT" altLang="en-US" dirty="0" smtClean="0"/>
              <a:t>Volumes por categorias de aproveitamento:</a:t>
            </a:r>
            <a:endParaRPr lang="pt-PT" alt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25978" b="55116"/>
          <a:stretch/>
        </p:blipFill>
        <p:spPr>
          <a:xfrm>
            <a:off x="444826" y="1916832"/>
            <a:ext cx="8275308" cy="16561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46092" t="25231" r="24039" b="16981"/>
          <a:stretch/>
        </p:blipFill>
        <p:spPr>
          <a:xfrm>
            <a:off x="7615931" y="1749276"/>
            <a:ext cx="4193637" cy="4620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450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pt-PT" altLang="en-US" dirty="0" smtClean="0"/>
              <a:t>Volume do povoamento</a:t>
            </a:r>
            <a:endParaRPr lang="en-US" altLang="en-US" dirty="0" smtClean="0"/>
          </a:p>
        </p:txBody>
      </p:sp>
      <p:sp>
        <p:nvSpPr>
          <p:cNvPr id="19456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pt-PT" altLang="en-US" dirty="0" smtClean="0"/>
              <a:t>Volumes por categorias de aproveitamento:</a:t>
            </a:r>
            <a:endParaRPr lang="pt-PT" alt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25978" b="55116"/>
          <a:stretch/>
        </p:blipFill>
        <p:spPr>
          <a:xfrm>
            <a:off x="444826" y="1916832"/>
            <a:ext cx="8275308" cy="16561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46110" t="27402" r="16565" b="17525"/>
          <a:stretch/>
        </p:blipFill>
        <p:spPr>
          <a:xfrm>
            <a:off x="6624482" y="1916832"/>
            <a:ext cx="5149603" cy="4352785"/>
          </a:xfrm>
          <a:prstGeom prst="rect">
            <a:avLst/>
          </a:prstGeom>
        </p:spPr>
      </p:pic>
      <p:graphicFrame>
        <p:nvGraphicFramePr>
          <p:cNvPr id="10" name="Object 9"/>
          <p:cNvGraphicFramePr>
            <a:graphicFrameLocks noChangeAspect="1"/>
          </p:cNvGraphicFramePr>
          <p:nvPr>
            <p:extLst/>
          </p:nvPr>
        </p:nvGraphicFramePr>
        <p:xfrm>
          <a:off x="1847528" y="4538088"/>
          <a:ext cx="3105392" cy="83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Equation" r:id="rId5" imgW="1028700" imgH="419100" progId="Equation.3">
                  <p:embed/>
                </p:oleObj>
              </mc:Choice>
              <mc:Fallback>
                <p:oleObj name="Equation" r:id="rId5" imgW="1028700" imgH="419100" progId="Equation.3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7528" y="4538088"/>
                        <a:ext cx="3105392" cy="836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32436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6" name="Rectangle 4"/>
          <p:cNvSpPr>
            <a:spLocks noGrp="1" noChangeArrowheads="1"/>
          </p:cNvSpPr>
          <p:nvPr>
            <p:ph type="title"/>
          </p:nvPr>
        </p:nvSpPr>
        <p:spPr>
          <a:xfrm>
            <a:off x="263352" y="2717800"/>
            <a:ext cx="10153128" cy="711200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pt-PT" dirty="0" smtClean="0"/>
              <a:t> Lotação e densidade do povoamento</a:t>
            </a:r>
            <a:endParaRPr lang="pt-PT" dirty="0"/>
          </a:p>
        </p:txBody>
      </p:sp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479376" y="3509888"/>
            <a:ext cx="7776864" cy="711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Clr>
                <a:srgbClr val="008000"/>
              </a:buClr>
              <a:buFont typeface="Wingdings" pitchFamily="2" charset="2"/>
              <a:buChar char="§"/>
              <a:defRPr sz="3600" b="1" kern="1200">
                <a:solidFill>
                  <a:srgbClr val="008000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pPr algn="l">
              <a:buNone/>
            </a:pPr>
            <a:r>
              <a:rPr lang="pt-PT" sz="2000" dirty="0" smtClean="0">
                <a:solidFill>
                  <a:schemeClr val="tx1"/>
                </a:solidFill>
              </a:rPr>
              <a:t>Variáveis de povoamento para avaliar a densidade dos povoamentos</a:t>
            </a:r>
            <a:endParaRPr lang="pt-PT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06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pt-PT" altLang="en-US" dirty="0" smtClean="0"/>
              <a:t>Volume por unidade de área (</a:t>
            </a:r>
            <a:r>
              <a:rPr lang="pt-PT" altLang="en-US" dirty="0" err="1" smtClean="0"/>
              <a:t>ha</a:t>
            </a:r>
            <a:r>
              <a:rPr lang="pt-PT" altLang="en-US" dirty="0" smtClean="0"/>
              <a:t>)</a:t>
            </a:r>
            <a:endParaRPr lang="en-US" altLang="en-US" dirty="0" smtClean="0"/>
          </a:p>
        </p:txBody>
      </p:sp>
      <p:sp>
        <p:nvSpPr>
          <p:cNvPr id="19558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PT" altLang="en-US" b="1" dirty="0" smtClean="0">
                <a:solidFill>
                  <a:schemeClr val="accent5"/>
                </a:solidFill>
              </a:rPr>
              <a:t>Enumeração completa </a:t>
            </a:r>
            <a:r>
              <a:rPr lang="pt-PT" altLang="en-US" dirty="0" smtClean="0"/>
              <a:t>de volumes</a:t>
            </a:r>
          </a:p>
          <a:p>
            <a:r>
              <a:rPr lang="pt-PT" altLang="en-US" b="1" dirty="0">
                <a:solidFill>
                  <a:schemeClr val="accent5"/>
                </a:solidFill>
              </a:rPr>
              <a:t>Estimação</a:t>
            </a:r>
            <a:r>
              <a:rPr lang="pt-PT" altLang="en-US" dirty="0"/>
              <a:t> do volume por </a:t>
            </a:r>
            <a:r>
              <a:rPr lang="pt-PT" altLang="en-US" dirty="0" err="1"/>
              <a:t>ha</a:t>
            </a:r>
            <a:endParaRPr lang="pt-PT" altLang="en-US" dirty="0"/>
          </a:p>
          <a:p>
            <a:pPr lvl="1"/>
            <a:r>
              <a:rPr lang="pt-PT" altLang="en-US" dirty="0" smtClean="0"/>
              <a:t>Métodos </a:t>
            </a:r>
            <a:r>
              <a:rPr lang="pt-PT" altLang="en-US" dirty="0"/>
              <a:t>baseados em equações de volume da árvore</a:t>
            </a:r>
          </a:p>
          <a:p>
            <a:pPr lvl="2"/>
            <a:r>
              <a:rPr lang="pt-PT" altLang="en-US" dirty="0"/>
              <a:t>Enumeração completa de diâmetros e </a:t>
            </a:r>
            <a:r>
              <a:rPr lang="pt-PT" altLang="en-US" dirty="0" smtClean="0"/>
              <a:t>alturas (</a:t>
            </a:r>
            <a:r>
              <a:rPr lang="pt-PT" altLang="en-US" i="1" dirty="0" smtClean="0">
                <a:solidFill>
                  <a:schemeClr val="accent5"/>
                </a:solidFill>
              </a:rPr>
              <a:t>IFN, </a:t>
            </a:r>
            <a:r>
              <a:rPr lang="pt-PT" altLang="en-US" i="1" dirty="0" err="1" smtClean="0">
                <a:solidFill>
                  <a:schemeClr val="accent5"/>
                </a:solidFill>
              </a:rPr>
              <a:t>dap</a:t>
            </a:r>
            <a:r>
              <a:rPr lang="pt-PT" altLang="en-US" i="1" dirty="0" smtClean="0">
                <a:solidFill>
                  <a:schemeClr val="accent5"/>
                </a:solidFill>
              </a:rPr>
              <a:t> e h de todas as </a:t>
            </a:r>
            <a:r>
              <a:rPr lang="pt-PT" altLang="en-US" i="1" dirty="0" err="1" smtClean="0">
                <a:solidFill>
                  <a:schemeClr val="accent5"/>
                </a:solidFill>
              </a:rPr>
              <a:t>arv</a:t>
            </a:r>
            <a:r>
              <a:rPr lang="pt-PT" altLang="en-US" i="1" dirty="0" smtClean="0">
                <a:solidFill>
                  <a:schemeClr val="accent5"/>
                </a:solidFill>
              </a:rPr>
              <a:t> medidos</a:t>
            </a:r>
            <a:r>
              <a:rPr lang="pt-PT" altLang="en-US" dirty="0" smtClean="0"/>
              <a:t>)</a:t>
            </a:r>
            <a:endParaRPr lang="pt-PT" altLang="en-US" dirty="0"/>
          </a:p>
          <a:p>
            <a:pPr lvl="2"/>
            <a:r>
              <a:rPr lang="pt-PT" altLang="en-US" dirty="0"/>
              <a:t>Métodos baseados em árvores modelo de altura </a:t>
            </a:r>
            <a:r>
              <a:rPr lang="pt-PT" altLang="en-US" dirty="0" smtClean="0"/>
              <a:t>(</a:t>
            </a:r>
            <a:r>
              <a:rPr lang="pt-PT" altLang="en-US" i="1" dirty="0" smtClean="0">
                <a:solidFill>
                  <a:schemeClr val="accent3"/>
                </a:solidFill>
              </a:rPr>
              <a:t>exercícios 3.2.1, 3.2.2, 3.2.3</a:t>
            </a:r>
            <a:r>
              <a:rPr lang="pt-PT" altLang="en-US" dirty="0" smtClean="0"/>
              <a:t>)</a:t>
            </a:r>
          </a:p>
          <a:p>
            <a:pPr lvl="1"/>
            <a:r>
              <a:rPr lang="pt-PT" altLang="en-US" dirty="0" smtClean="0"/>
              <a:t>Equações </a:t>
            </a:r>
            <a:r>
              <a:rPr lang="pt-PT" altLang="en-US" dirty="0"/>
              <a:t>de cubagem de </a:t>
            </a:r>
            <a:r>
              <a:rPr lang="pt-PT" altLang="en-US" dirty="0" smtClean="0"/>
              <a:t>povoamentos </a:t>
            </a:r>
            <a:r>
              <a:rPr lang="pt-PT" altLang="en-US" dirty="0"/>
              <a:t>(</a:t>
            </a:r>
            <a:r>
              <a:rPr lang="pt-PT" altLang="en-US" i="1" dirty="0">
                <a:solidFill>
                  <a:schemeClr val="accent3"/>
                </a:solidFill>
              </a:rPr>
              <a:t>exercícios </a:t>
            </a:r>
            <a:r>
              <a:rPr lang="pt-PT" altLang="en-US" i="1" dirty="0" smtClean="0">
                <a:solidFill>
                  <a:schemeClr val="accent3"/>
                </a:solidFill>
              </a:rPr>
              <a:t>3.2.4</a:t>
            </a:r>
            <a:r>
              <a:rPr lang="pt-PT" altLang="en-US" dirty="0" smtClean="0"/>
              <a:t>)</a:t>
            </a:r>
            <a:endParaRPr lang="pt-PT" altLang="en-US" dirty="0"/>
          </a:p>
          <a:p>
            <a:pPr lvl="2"/>
            <a:endParaRPr lang="pt-PT" altLang="en-US" dirty="0"/>
          </a:p>
          <a:p>
            <a:r>
              <a:rPr lang="en-US" altLang="en-US" dirty="0" err="1" smtClean="0"/>
              <a:t>Métodos</a:t>
            </a:r>
            <a:r>
              <a:rPr lang="en-US" altLang="en-US" dirty="0" smtClean="0"/>
              <a:t> das </a:t>
            </a:r>
            <a:r>
              <a:rPr lang="en-US" altLang="en-US" b="1" dirty="0" err="1" smtClean="0">
                <a:solidFill>
                  <a:srgbClr val="008000"/>
                </a:solidFill>
              </a:rPr>
              <a:t>árvores</a:t>
            </a:r>
            <a:r>
              <a:rPr lang="en-US" altLang="en-US" b="1" dirty="0" smtClean="0">
                <a:solidFill>
                  <a:srgbClr val="008000"/>
                </a:solidFill>
              </a:rPr>
              <a:t> </a:t>
            </a:r>
            <a:r>
              <a:rPr lang="en-US" altLang="en-US" b="1" dirty="0" err="1" smtClean="0">
                <a:solidFill>
                  <a:srgbClr val="008000"/>
                </a:solidFill>
              </a:rPr>
              <a:t>modelo</a:t>
            </a:r>
            <a:endParaRPr lang="pt-PT" altLang="en-US" dirty="0" smtClean="0"/>
          </a:p>
          <a:p>
            <a:pPr lvl="1"/>
            <a:r>
              <a:rPr lang="pt-PT" altLang="en-US" dirty="0" smtClean="0"/>
              <a:t>Métodos das árvores modelo de </a:t>
            </a:r>
            <a:r>
              <a:rPr lang="pt-PT" altLang="en-US" dirty="0"/>
              <a:t>volume (</a:t>
            </a:r>
            <a:r>
              <a:rPr lang="pt-PT" altLang="en-US" i="1" dirty="0">
                <a:solidFill>
                  <a:srgbClr val="C00000"/>
                </a:solidFill>
              </a:rPr>
              <a:t>exercícios </a:t>
            </a:r>
            <a:r>
              <a:rPr lang="pt-PT" altLang="en-US" i="1" dirty="0" smtClean="0">
                <a:solidFill>
                  <a:srgbClr val="C00000"/>
                </a:solidFill>
              </a:rPr>
              <a:t>3.2.5</a:t>
            </a:r>
            <a:r>
              <a:rPr lang="pt-PT" altLang="en-US" dirty="0" smtClean="0"/>
              <a:t>)</a:t>
            </a:r>
          </a:p>
          <a:p>
            <a:pPr lvl="1"/>
            <a:r>
              <a:rPr lang="pt-PT" altLang="en-US" dirty="0" smtClean="0"/>
              <a:t>Métodos das árvores modelo de forma – método de </a:t>
            </a:r>
            <a:r>
              <a:rPr lang="pt-PT" altLang="en-US" dirty="0" err="1" smtClean="0"/>
              <a:t>Hartig</a:t>
            </a:r>
            <a:r>
              <a:rPr lang="pt-PT" altLang="en-US" dirty="0"/>
              <a:t> (</a:t>
            </a:r>
            <a:r>
              <a:rPr lang="pt-PT" altLang="en-US" i="1" dirty="0">
                <a:solidFill>
                  <a:srgbClr val="C00000"/>
                </a:solidFill>
              </a:rPr>
              <a:t>exercícios </a:t>
            </a:r>
            <a:r>
              <a:rPr lang="pt-PT" altLang="en-US" i="1" dirty="0" smtClean="0">
                <a:solidFill>
                  <a:srgbClr val="C00000"/>
                </a:solidFill>
              </a:rPr>
              <a:t>3.2.6</a:t>
            </a:r>
            <a:r>
              <a:rPr lang="pt-PT" altLang="en-US" dirty="0" smtClean="0"/>
              <a:t>)</a:t>
            </a:r>
            <a:endParaRPr lang="pt-PT" altLang="en-US" dirty="0"/>
          </a:p>
          <a:p>
            <a:pPr lvl="1"/>
            <a:endParaRPr lang="pt-PT" altLang="en-US" dirty="0" smtClean="0"/>
          </a:p>
          <a:p>
            <a:pPr lvl="1"/>
            <a:endParaRPr lang="pt-PT" altLang="en-US" dirty="0" smtClean="0"/>
          </a:p>
          <a:p>
            <a:pPr lvl="1"/>
            <a:endParaRPr lang="en-US" altLang="en-US" dirty="0" smtClean="0"/>
          </a:p>
        </p:txBody>
      </p:sp>
      <p:sp>
        <p:nvSpPr>
          <p:cNvPr id="2" name="Rectangle 1"/>
          <p:cNvSpPr/>
          <p:nvPr/>
        </p:nvSpPr>
        <p:spPr>
          <a:xfrm>
            <a:off x="551384" y="4581128"/>
            <a:ext cx="10873208" cy="1728192"/>
          </a:xfrm>
          <a:prstGeom prst="rect">
            <a:avLst/>
          </a:prstGeom>
          <a:solidFill>
            <a:srgbClr val="FFFFFF">
              <a:alpha val="7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8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t-PT" altLang="en-US" dirty="0"/>
              <a:t>Volume por </a:t>
            </a:r>
            <a:r>
              <a:rPr lang="pt-PT" altLang="en-US" dirty="0" err="1" smtClean="0"/>
              <a:t>ha</a:t>
            </a:r>
            <a:r>
              <a:rPr lang="pt-PT" altLang="en-US" dirty="0" smtClean="0"/>
              <a:t> – enumeração completa</a:t>
            </a:r>
            <a:endParaRPr lang="en-US" altLang="en-US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7155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spcAft>
                    <a:spcPts val="1800"/>
                  </a:spcAft>
                </a:pPr>
                <a:r>
                  <a:rPr lang="pt-PT" altLang="en-US" sz="2400" dirty="0" smtClean="0"/>
                  <a:t>Qualquer um dos volumes atrás referidos (</a:t>
                </a:r>
                <a:r>
                  <a:rPr lang="pt-PT" altLang="en-US" sz="2400" i="1" dirty="0" smtClean="0"/>
                  <a:t>V</a:t>
                </a:r>
                <a:r>
                  <a:rPr lang="pt-PT" altLang="en-US" sz="2400" dirty="0" smtClean="0"/>
                  <a:t>) se obtém, por enumeração completa, a partir da soma do respetivo volume de cada árvore da parcela (volume da parcela, </a:t>
                </a:r>
                <a:r>
                  <a:rPr lang="pt-PT" altLang="en-US" sz="2400" i="1" dirty="0" err="1" smtClean="0"/>
                  <a:t>V</a:t>
                </a:r>
                <a:r>
                  <a:rPr lang="pt-PT" altLang="en-US" sz="2400" i="1" baseline="-25000" dirty="0" err="1" smtClean="0"/>
                  <a:t>p</a:t>
                </a:r>
                <a:r>
                  <a:rPr lang="pt-PT" altLang="en-US" sz="2400" dirty="0" smtClean="0"/>
                  <a:t>), multiplicado pelo fator de expansão da área para o </a:t>
                </a:r>
                <a:r>
                  <a:rPr lang="pt-PT" altLang="en-US" sz="2400" dirty="0" err="1" smtClean="0"/>
                  <a:t>ha</a:t>
                </a:r>
                <a:endParaRPr lang="pt-PT" altLang="en-US" sz="2400" dirty="0" smtClean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sz="20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alt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en-US" sz="20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en-US" alt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altLang="en-US" sz="20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sup>
                        <m:e>
                          <m:sSub>
                            <m:sSubPr>
                              <m:ctrlPr>
                                <a:rPr lang="en-US" alt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0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en-US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f>
                            <m:fPr>
                              <m:ctrlPr>
                                <a:rPr lang="en-US" alt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en-US" sz="2000" b="0" i="1" smtClean="0">
                                  <a:latin typeface="Cambria Math" panose="02040503050406030204" pitchFamily="18" charset="0"/>
                                </a:rPr>
                                <m:t>10000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alt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20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altLang="en-US" sz="20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</m:den>
                          </m:f>
                          <m:r>
                            <a:rPr lang="en-US" altLang="en-US" sz="20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alt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0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en-US" sz="20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altLang="en-US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0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en-US" sz="2000" b="0" i="1" smtClean="0">
                                  <a:latin typeface="Cambria Math" panose="02040503050406030204" pitchFamily="18" charset="0"/>
                                </a:rPr>
                                <m:t>𝑒𝑥𝑝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pt-PT" altLang="en-US" sz="2000" dirty="0" smtClean="0"/>
              </a:p>
              <a:p>
                <a:pPr marL="457200" lvl="1" indent="0">
                  <a:buNone/>
                </a:pPr>
                <a:r>
                  <a:rPr lang="en-US" altLang="en-US" sz="2000" dirty="0" err="1" smtClean="0"/>
                  <a:t>Onde</a:t>
                </a:r>
                <a:r>
                  <a:rPr lang="en-US" altLang="en-US" sz="2000" dirty="0" smtClean="0"/>
                  <a:t> </a:t>
                </a:r>
                <a:r>
                  <a:rPr lang="en-US" altLang="en-US" sz="2000" i="1" dirty="0"/>
                  <a:t>v</a:t>
                </a:r>
                <a:r>
                  <a:rPr lang="en-US" altLang="en-US" sz="2000" i="1" baseline="-25000" dirty="0" smtClean="0"/>
                  <a:t>i</a:t>
                </a:r>
                <a:r>
                  <a:rPr lang="en-US" altLang="en-US" sz="2000" dirty="0" smtClean="0"/>
                  <a:t> é o volume da </a:t>
                </a:r>
                <a:r>
                  <a:rPr lang="en-US" altLang="en-US" sz="2000" dirty="0" err="1" smtClean="0"/>
                  <a:t>árvore</a:t>
                </a:r>
                <a:r>
                  <a:rPr lang="en-US" altLang="en-US" sz="2000" dirty="0" smtClean="0"/>
                  <a:t> </a:t>
                </a:r>
                <a:r>
                  <a:rPr lang="en-US" altLang="en-US" sz="2000" i="1" dirty="0" err="1" smtClean="0"/>
                  <a:t>i</a:t>
                </a:r>
                <a:r>
                  <a:rPr lang="en-US" altLang="en-US" sz="2000" dirty="0" smtClean="0"/>
                  <a:t> e </a:t>
                </a:r>
                <a:r>
                  <a:rPr lang="en-US" altLang="en-US" sz="2000" i="1" dirty="0" err="1" smtClean="0"/>
                  <a:t>A</a:t>
                </a:r>
                <a:r>
                  <a:rPr lang="en-US" altLang="en-US" sz="2000" i="1" baseline="-25000" dirty="0" err="1" smtClean="0"/>
                  <a:t>p</a:t>
                </a:r>
                <a:r>
                  <a:rPr lang="en-US" altLang="en-US" sz="2000" dirty="0" smtClean="0"/>
                  <a:t> é a </a:t>
                </a:r>
                <a:r>
                  <a:rPr lang="en-US" altLang="en-US" sz="2000" dirty="0" err="1" smtClean="0"/>
                  <a:t>área</a:t>
                </a:r>
                <a:r>
                  <a:rPr lang="en-US" altLang="en-US" sz="2000" dirty="0" smtClean="0"/>
                  <a:t> da </a:t>
                </a:r>
                <a:r>
                  <a:rPr lang="en-US" altLang="en-US" sz="2000" dirty="0" err="1" smtClean="0"/>
                  <a:t>parcela</a:t>
                </a:r>
                <a:endParaRPr lang="en-US" altLang="en-US" sz="2000" dirty="0" smtClean="0"/>
              </a:p>
              <a:p>
                <a:pPr marL="514350" indent="-457200"/>
                <a:r>
                  <a:rPr lang="en-US" altLang="en-US" sz="2400" dirty="0" smtClean="0"/>
                  <a:t>O volume de </a:t>
                </a:r>
                <a:r>
                  <a:rPr lang="en-US" altLang="en-US" sz="2400" dirty="0" err="1" smtClean="0"/>
                  <a:t>cada</a:t>
                </a:r>
                <a:r>
                  <a:rPr lang="en-US" altLang="en-US" sz="2400" dirty="0" smtClean="0"/>
                  <a:t> </a:t>
                </a:r>
                <a:r>
                  <a:rPr lang="en-US" altLang="en-US" sz="2400" dirty="0" err="1" smtClean="0"/>
                  <a:t>árvore</a:t>
                </a:r>
                <a:r>
                  <a:rPr lang="en-US" altLang="en-US" sz="2400" dirty="0" smtClean="0"/>
                  <a:t> </a:t>
                </a:r>
                <a:r>
                  <a:rPr lang="en-US" altLang="en-US" sz="2400" dirty="0" err="1" smtClean="0"/>
                  <a:t>teria</a:t>
                </a:r>
                <a:r>
                  <a:rPr lang="en-US" altLang="en-US" sz="2400" dirty="0" smtClean="0"/>
                  <a:t> que </a:t>
                </a:r>
                <a:r>
                  <a:rPr lang="en-US" altLang="en-US" sz="2400" dirty="0" err="1" smtClean="0"/>
                  <a:t>ser</a:t>
                </a:r>
                <a:r>
                  <a:rPr lang="en-US" altLang="en-US" sz="2400" dirty="0" smtClean="0"/>
                  <a:t> </a:t>
                </a:r>
                <a:r>
                  <a:rPr lang="en-US" altLang="en-US" sz="2400" dirty="0" err="1" smtClean="0"/>
                  <a:t>obtido</a:t>
                </a:r>
                <a:r>
                  <a:rPr lang="en-US" altLang="en-US" sz="2400" dirty="0" smtClean="0"/>
                  <a:t> </a:t>
                </a:r>
                <a:r>
                  <a:rPr lang="en-US" altLang="en-US" sz="2400" dirty="0" err="1" smtClean="0"/>
                  <a:t>por</a:t>
                </a:r>
                <a:r>
                  <a:rPr lang="en-US" altLang="en-US" sz="2400" dirty="0" smtClean="0"/>
                  <a:t> </a:t>
                </a:r>
                <a:r>
                  <a:rPr lang="en-US" altLang="en-US" sz="2400" dirty="0" err="1" smtClean="0"/>
                  <a:t>imersão</a:t>
                </a:r>
                <a:r>
                  <a:rPr lang="en-US" altLang="en-US" sz="2400" dirty="0" smtClean="0"/>
                  <a:t> </a:t>
                </a:r>
                <a:r>
                  <a:rPr lang="en-US" altLang="en-US" sz="2400" dirty="0" err="1" smtClean="0"/>
                  <a:t>em</a:t>
                </a:r>
                <a:r>
                  <a:rPr lang="en-US" altLang="en-US" sz="2400" dirty="0" smtClean="0"/>
                  <a:t> </a:t>
                </a:r>
                <a:r>
                  <a:rPr lang="en-US" altLang="en-US" sz="2400" dirty="0" err="1" smtClean="0"/>
                  <a:t>água</a:t>
                </a:r>
                <a:r>
                  <a:rPr lang="en-US" altLang="en-US" sz="2400" dirty="0" smtClean="0"/>
                  <a:t>, abate da </a:t>
                </a:r>
                <a:r>
                  <a:rPr lang="en-US" altLang="en-US" sz="2400" dirty="0" err="1" smtClean="0"/>
                  <a:t>mesma</a:t>
                </a:r>
                <a:r>
                  <a:rPr lang="en-US" altLang="en-US" sz="2400" dirty="0" smtClean="0"/>
                  <a:t> </a:t>
                </a:r>
                <a:r>
                  <a:rPr lang="en-US" altLang="en-US" sz="2400" dirty="0" err="1" smtClean="0"/>
                  <a:t>ou</a:t>
                </a:r>
                <a:r>
                  <a:rPr lang="en-US" altLang="en-US" sz="2400" dirty="0" smtClean="0"/>
                  <a:t> </a:t>
                </a:r>
                <a:r>
                  <a:rPr lang="en-US" altLang="en-US" sz="2400" dirty="0" err="1" smtClean="0"/>
                  <a:t>pelo</a:t>
                </a:r>
                <a:r>
                  <a:rPr lang="en-US" altLang="en-US" sz="2400" dirty="0" smtClean="0"/>
                  <a:t> </a:t>
                </a:r>
                <a:r>
                  <a:rPr lang="en-US" altLang="en-US" sz="2400" dirty="0" err="1" smtClean="0"/>
                  <a:t>método</a:t>
                </a:r>
                <a:r>
                  <a:rPr lang="en-US" altLang="en-US" sz="2400" dirty="0" smtClean="0"/>
                  <a:t> da </a:t>
                </a:r>
                <a:r>
                  <a:rPr lang="en-US" altLang="en-US" sz="2400" dirty="0" err="1" smtClean="0"/>
                  <a:t>altura</a:t>
                </a:r>
                <a:r>
                  <a:rPr lang="en-US" altLang="en-US" sz="2400" dirty="0" smtClean="0"/>
                  <a:t> formal (</a:t>
                </a:r>
                <a:r>
                  <a:rPr lang="en-US" altLang="en-US" sz="2400" dirty="0" err="1" smtClean="0"/>
                  <a:t>quase</a:t>
                </a:r>
                <a:r>
                  <a:rPr lang="en-US" altLang="en-US" sz="2400" dirty="0" smtClean="0"/>
                  <a:t> </a:t>
                </a:r>
                <a:r>
                  <a:rPr lang="en-US" altLang="en-US" sz="2400" b="1" dirty="0" smtClean="0">
                    <a:solidFill>
                      <a:schemeClr val="accent5"/>
                    </a:solidFill>
                  </a:rPr>
                  <a:t>IMPOSSÍVEL</a:t>
                </a:r>
                <a:r>
                  <a:rPr lang="en-US" altLang="en-US" sz="2400" dirty="0" smtClean="0"/>
                  <a:t> </a:t>
                </a:r>
                <a:r>
                  <a:rPr lang="en-US" altLang="en-US" sz="2400" dirty="0" err="1" smtClean="0"/>
                  <a:t>na</a:t>
                </a:r>
                <a:r>
                  <a:rPr lang="en-US" altLang="en-US" sz="2400" dirty="0" smtClean="0"/>
                  <a:t> </a:t>
                </a:r>
                <a:r>
                  <a:rPr lang="en-US" altLang="en-US" sz="2400" dirty="0" err="1" smtClean="0"/>
                  <a:t>prática</a:t>
                </a:r>
                <a:r>
                  <a:rPr lang="en-US" altLang="en-US" sz="2400" dirty="0" smtClean="0"/>
                  <a:t>)</a:t>
                </a:r>
                <a:endParaRPr lang="pt-PT" altLang="en-US" sz="2400" dirty="0" smtClean="0"/>
              </a:p>
            </p:txBody>
          </p:sp>
        </mc:Choice>
        <mc:Fallback xmlns="">
          <p:sp>
            <p:nvSpPr>
              <p:cNvPr id="17715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38" t="-976" r="-8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312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t-PT" altLang="en-US" sz="2800" dirty="0"/>
              <a:t>Volume por </a:t>
            </a:r>
            <a:r>
              <a:rPr lang="pt-PT" altLang="en-US" sz="2800" dirty="0" err="1" smtClean="0"/>
              <a:t>ha</a:t>
            </a:r>
            <a:r>
              <a:rPr lang="pt-PT" altLang="en-US" sz="2800" dirty="0" smtClean="0"/>
              <a:t> </a:t>
            </a:r>
            <a:r>
              <a:rPr lang="pt-PT" altLang="en-US" sz="2800" dirty="0"/>
              <a:t>– </a:t>
            </a:r>
            <a:r>
              <a:rPr lang="pt-PT" altLang="en-US" sz="2800" dirty="0" smtClean="0"/>
              <a:t>estimação / equações </a:t>
            </a:r>
            <a:r>
              <a:rPr lang="pt-PT" altLang="en-US" sz="2800" dirty="0"/>
              <a:t>de </a:t>
            </a:r>
            <a:r>
              <a:rPr lang="pt-PT" altLang="en-US" sz="2800" dirty="0" smtClean="0"/>
              <a:t>volume da árvore</a:t>
            </a:r>
            <a:endParaRPr lang="en-US" altLang="en-US" sz="2800" dirty="0"/>
          </a:p>
        </p:txBody>
      </p:sp>
      <p:sp>
        <p:nvSpPr>
          <p:cNvPr id="205827" name="Rectangle 3"/>
          <p:cNvSpPr>
            <a:spLocks noGrp="1" noChangeArrowheads="1"/>
          </p:cNvSpPr>
          <p:nvPr>
            <p:ph idx="1"/>
          </p:nvPr>
        </p:nvSpPr>
        <p:spPr>
          <a:xfrm>
            <a:off x="431371" y="1124744"/>
            <a:ext cx="11329259" cy="5616624"/>
          </a:xfrm>
        </p:spPr>
        <p:txBody>
          <a:bodyPr>
            <a:normAutofit fontScale="92500" lnSpcReduction="10000"/>
          </a:bodyPr>
          <a:lstStyle/>
          <a:p>
            <a:pPr marL="419100" indent="-419100">
              <a:defRPr/>
            </a:pPr>
            <a:r>
              <a:rPr lang="pt-PT" sz="2400" dirty="0" smtClean="0"/>
              <a:t>Estimação do volume com recurso a equações de volume da árvore (método geralmente utilizado):</a:t>
            </a:r>
          </a:p>
          <a:p>
            <a:pPr marL="838200" lvl="1" indent="-381000">
              <a:defRPr/>
            </a:pPr>
            <a:r>
              <a:rPr lang="pt-PT" sz="2000" dirty="0" smtClean="0"/>
              <a:t>Enumeração completa de diâmetros e alturas - m</a:t>
            </a:r>
            <a:r>
              <a:rPr lang="pt-PT" sz="1800" dirty="0" smtClean="0"/>
              <a:t>edindo o diâmetro e a altura de cada árvore, basta estimar o volume de cada árvore da parcela, somar e expandir ao há </a:t>
            </a:r>
            <a:r>
              <a:rPr lang="pt-PT" altLang="en-US" sz="1800" dirty="0"/>
              <a:t>(</a:t>
            </a:r>
            <a:r>
              <a:rPr lang="pt-PT" altLang="en-US" sz="1800" i="1" dirty="0" smtClean="0">
                <a:solidFill>
                  <a:srgbClr val="7CB042"/>
                </a:solidFill>
              </a:rPr>
              <a:t>IFN</a:t>
            </a:r>
            <a:r>
              <a:rPr lang="pt-PT" altLang="en-US" sz="1800" dirty="0" smtClean="0"/>
              <a:t>)</a:t>
            </a:r>
            <a:endParaRPr lang="pt-PT" sz="1800" dirty="0" smtClean="0"/>
          </a:p>
          <a:p>
            <a:pPr marL="838200" lvl="1" indent="-381000">
              <a:defRPr/>
            </a:pPr>
            <a:r>
              <a:rPr lang="pt-PT" sz="2000" dirty="0"/>
              <a:t>Enumeração completa de diâmetros </a:t>
            </a:r>
            <a:r>
              <a:rPr lang="pt-PT" sz="2000" dirty="0" smtClean="0"/>
              <a:t>mas baseado em relações hipsométricas / </a:t>
            </a:r>
            <a:r>
              <a:rPr lang="pt-PT" sz="2000" dirty="0" smtClean="0">
                <a:solidFill>
                  <a:srgbClr val="0070C0"/>
                </a:solidFill>
              </a:rPr>
              <a:t>árvores modelo de altura: </a:t>
            </a:r>
            <a:r>
              <a:rPr lang="pt-PT" sz="1800" dirty="0" smtClean="0"/>
              <a:t>Método igual ao anterior, havendo contudo que estimar a altura de cada árvore, usando um dos 3 métodos: </a:t>
            </a:r>
          </a:p>
          <a:p>
            <a:pPr marL="1238250" lvl="2" indent="-381000">
              <a:defRPr/>
            </a:pPr>
            <a:r>
              <a:rPr lang="pt-PT" sz="1600" dirty="0" smtClean="0"/>
              <a:t>i) Elaboração de uma relação hipsométrica local, com os dados obtidos na parcela (que têm que em número “razoável” </a:t>
            </a:r>
            <a:r>
              <a:rPr lang="pt-PT" sz="1600" i="1" dirty="0" smtClean="0"/>
              <a:t>(</a:t>
            </a:r>
            <a:r>
              <a:rPr lang="pt-PT" sz="1600" i="1" dirty="0" smtClean="0">
                <a:solidFill>
                  <a:srgbClr val="C00000"/>
                </a:solidFill>
              </a:rPr>
              <a:t>exercício 3.2.1</a:t>
            </a:r>
            <a:r>
              <a:rPr lang="pt-PT" sz="1600" i="1" dirty="0" smtClean="0"/>
              <a:t>);</a:t>
            </a:r>
          </a:p>
          <a:p>
            <a:pPr marL="1238250" lvl="2" indent="-381000">
              <a:defRPr/>
            </a:pPr>
            <a:r>
              <a:rPr lang="pt-PT" sz="1600" i="1" dirty="0" err="1" smtClean="0"/>
              <a:t>ii</a:t>
            </a:r>
            <a:r>
              <a:rPr lang="pt-PT" sz="1600" i="1" dirty="0" smtClean="0"/>
              <a:t>) e</a:t>
            </a:r>
            <a:r>
              <a:rPr lang="pt-PT" sz="1600" dirty="0" smtClean="0"/>
              <a:t>laboração de uma relação hipsométrica local com os dados das várias parcelas do povoamento; </a:t>
            </a:r>
          </a:p>
          <a:p>
            <a:pPr marL="1238250" lvl="2" indent="-381000">
              <a:defRPr/>
            </a:pPr>
            <a:r>
              <a:rPr lang="pt-PT" sz="1600" dirty="0" err="1" smtClean="0"/>
              <a:t>iii</a:t>
            </a:r>
            <a:r>
              <a:rPr lang="pt-PT" sz="1600" dirty="0" smtClean="0"/>
              <a:t>) elaboração ou recurso a uma relação hipsométrica geral</a:t>
            </a:r>
            <a:r>
              <a:rPr lang="en-US" sz="1600" dirty="0" smtClean="0"/>
              <a:t> (</a:t>
            </a:r>
            <a:r>
              <a:rPr lang="en-US" sz="1600" dirty="0" err="1" smtClean="0"/>
              <a:t>basta</a:t>
            </a:r>
            <a:r>
              <a:rPr lang="en-US" sz="1600" dirty="0" smtClean="0"/>
              <a:t> </a:t>
            </a:r>
            <a:r>
              <a:rPr lang="en-US" sz="1600" dirty="0" err="1" smtClean="0"/>
              <a:t>medir</a:t>
            </a:r>
            <a:r>
              <a:rPr lang="en-US" sz="1600" dirty="0" smtClean="0"/>
              <a:t> a </a:t>
            </a:r>
            <a:r>
              <a:rPr lang="en-US" sz="1600" dirty="0" err="1" smtClean="0"/>
              <a:t>hdom</a:t>
            </a:r>
            <a:r>
              <a:rPr lang="en-US" sz="1600" dirty="0" smtClean="0"/>
              <a:t>) </a:t>
            </a:r>
            <a:r>
              <a:rPr lang="pt-PT" sz="1600" i="1" dirty="0"/>
              <a:t>(</a:t>
            </a:r>
            <a:r>
              <a:rPr lang="pt-PT" sz="1600" i="1" dirty="0">
                <a:solidFill>
                  <a:srgbClr val="C00000"/>
                </a:solidFill>
              </a:rPr>
              <a:t>exercício </a:t>
            </a:r>
            <a:r>
              <a:rPr lang="pt-PT" sz="1600" i="1" dirty="0" smtClean="0">
                <a:solidFill>
                  <a:srgbClr val="C00000"/>
                </a:solidFill>
              </a:rPr>
              <a:t>3.2.2</a:t>
            </a:r>
            <a:r>
              <a:rPr lang="pt-PT" sz="1600" i="1" dirty="0" smtClean="0"/>
              <a:t>) por fim </a:t>
            </a:r>
            <a:r>
              <a:rPr lang="pt-PT" sz="1600" dirty="0" smtClean="0"/>
              <a:t>estima-se </a:t>
            </a:r>
            <a:r>
              <a:rPr lang="pt-PT" sz="1600" dirty="0"/>
              <a:t>o volume de cada árvore da parcela</a:t>
            </a:r>
            <a:endParaRPr lang="pt-PT" sz="1600" i="1" dirty="0"/>
          </a:p>
          <a:p>
            <a:pPr marL="819150" lvl="1" indent="-419100">
              <a:defRPr/>
            </a:pPr>
            <a:r>
              <a:rPr lang="pt-PT" sz="2000" dirty="0" smtClean="0"/>
              <a:t>Sem enumeração </a:t>
            </a:r>
            <a:r>
              <a:rPr lang="pt-PT" sz="2000" dirty="0"/>
              <a:t>completa de </a:t>
            </a:r>
            <a:r>
              <a:rPr lang="pt-PT" sz="2000" dirty="0" smtClean="0"/>
              <a:t>diâmetros – </a:t>
            </a:r>
            <a:r>
              <a:rPr lang="pt-PT" sz="2000" dirty="0" err="1" smtClean="0"/>
              <a:t>dist</a:t>
            </a:r>
            <a:r>
              <a:rPr lang="pt-PT" sz="2000" dirty="0" smtClean="0"/>
              <a:t>. classes de diâmetro e:</a:t>
            </a:r>
          </a:p>
          <a:p>
            <a:pPr marL="1219200" lvl="2" indent="-419100">
              <a:defRPr/>
            </a:pPr>
            <a:r>
              <a:rPr lang="pt-PT" sz="1600" dirty="0" smtClean="0"/>
              <a:t> i) estima-se a altura da árvore média na classe de diâmetros com uma hipsométrica </a:t>
            </a:r>
            <a:r>
              <a:rPr lang="pt-PT" sz="1600" i="1" dirty="0"/>
              <a:t>(</a:t>
            </a:r>
            <a:r>
              <a:rPr lang="pt-PT" sz="1600" i="1" dirty="0">
                <a:solidFill>
                  <a:srgbClr val="C00000"/>
                </a:solidFill>
              </a:rPr>
              <a:t>exercício </a:t>
            </a:r>
            <a:r>
              <a:rPr lang="pt-PT" sz="1600" i="1" dirty="0" smtClean="0">
                <a:solidFill>
                  <a:srgbClr val="C00000"/>
                </a:solidFill>
              </a:rPr>
              <a:t>3.2.3 a)</a:t>
            </a:r>
            <a:r>
              <a:rPr lang="pt-PT" sz="1600" i="1" dirty="0" smtClean="0"/>
              <a:t>);</a:t>
            </a:r>
          </a:p>
          <a:p>
            <a:pPr marL="1219200" lvl="2" indent="-419100">
              <a:defRPr/>
            </a:pPr>
            <a:r>
              <a:rPr lang="pt-PT" sz="1600" i="1" dirty="0" smtClean="0"/>
              <a:t> </a:t>
            </a:r>
            <a:r>
              <a:rPr lang="pt-PT" sz="1600" i="1" dirty="0" err="1" smtClean="0"/>
              <a:t>ii</a:t>
            </a:r>
            <a:r>
              <a:rPr lang="pt-PT" sz="1600" i="1" dirty="0" smtClean="0"/>
              <a:t>) calcula-se a média das alturas das árvores modelo medidas </a:t>
            </a:r>
            <a:r>
              <a:rPr lang="pt-PT" sz="1600" i="1" dirty="0"/>
              <a:t>(</a:t>
            </a:r>
            <a:r>
              <a:rPr lang="pt-PT" sz="1600" i="1" dirty="0">
                <a:solidFill>
                  <a:srgbClr val="C00000"/>
                </a:solidFill>
              </a:rPr>
              <a:t>exercício 3.2.3 </a:t>
            </a:r>
            <a:r>
              <a:rPr lang="pt-PT" sz="1600" i="1" dirty="0" smtClean="0">
                <a:solidFill>
                  <a:srgbClr val="C00000"/>
                </a:solidFill>
              </a:rPr>
              <a:t>b)</a:t>
            </a:r>
            <a:r>
              <a:rPr lang="pt-PT" sz="1600" i="1" dirty="0" smtClean="0"/>
              <a:t>); </a:t>
            </a:r>
            <a:endParaRPr lang="pt-PT" sz="1600" i="1" dirty="0" smtClean="0"/>
          </a:p>
          <a:p>
            <a:pPr marL="1219200" lvl="2" indent="-419100">
              <a:defRPr/>
            </a:pPr>
            <a:r>
              <a:rPr lang="pt-PT" sz="1600" dirty="0" smtClean="0"/>
              <a:t>estima-se </a:t>
            </a:r>
            <a:r>
              <a:rPr lang="pt-PT" sz="1600" dirty="0"/>
              <a:t>o volume </a:t>
            </a:r>
            <a:r>
              <a:rPr lang="pt-PT" sz="1600" dirty="0" smtClean="0"/>
              <a:t>da árvore central de cada classe de diâmetro </a:t>
            </a:r>
            <a:endParaRPr lang="pt-PT" dirty="0" smtClean="0"/>
          </a:p>
          <a:p>
            <a:pPr marL="419100" indent="-419100">
              <a:defRPr/>
            </a:pPr>
            <a:endParaRPr lang="pt-PT" sz="2400" dirty="0" smtClean="0"/>
          </a:p>
        </p:txBody>
      </p:sp>
    </p:spTree>
    <p:extLst>
      <p:ext uri="{BB962C8B-B14F-4D97-AF65-F5344CB8AC3E}">
        <p14:creationId xmlns:p14="http://schemas.microsoft.com/office/powerpoint/2010/main" val="744302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5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5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5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5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5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5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58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058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058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0" y="1338454"/>
            <a:ext cx="5664630" cy="5001419"/>
          </a:xfrm>
        </p:spPr>
        <p:txBody>
          <a:bodyPr>
            <a:normAutofit/>
          </a:bodyPr>
          <a:lstStyle/>
          <a:p>
            <a:r>
              <a:rPr lang="pt-PT" sz="2400" dirty="0"/>
              <a:t>Enumeração completa de diâmetros e </a:t>
            </a:r>
            <a:r>
              <a:rPr lang="pt-PT" sz="2400" dirty="0" smtClean="0"/>
              <a:t>alturas</a:t>
            </a:r>
          </a:p>
          <a:p>
            <a:r>
              <a:rPr lang="pt-PT" sz="2400" dirty="0" smtClean="0"/>
              <a:t>V</a:t>
            </a:r>
            <a:r>
              <a:rPr lang="pt-PT" sz="2400" baseline="-25000" dirty="0" smtClean="0"/>
              <a:t>i</a:t>
            </a:r>
            <a:r>
              <a:rPr lang="pt-PT" sz="2400" dirty="0" smtClean="0"/>
              <a:t> = </a:t>
            </a:r>
            <a:r>
              <a:rPr lang="pt-PT" sz="3200" i="1" dirty="0" smtClean="0"/>
              <a:t>f</a:t>
            </a:r>
            <a:r>
              <a:rPr lang="pt-PT" sz="2400" dirty="0" smtClean="0"/>
              <a:t> (</a:t>
            </a:r>
            <a:r>
              <a:rPr lang="pt-PT" sz="2400" dirty="0" err="1" smtClean="0"/>
              <a:t>d</a:t>
            </a:r>
            <a:r>
              <a:rPr lang="pt-PT" sz="2400" baseline="-25000" dirty="0" err="1" smtClean="0"/>
              <a:t>medido</a:t>
            </a:r>
            <a:r>
              <a:rPr lang="pt-PT" sz="2400" dirty="0" smtClean="0"/>
              <a:t> </a:t>
            </a:r>
            <a:r>
              <a:rPr lang="pt-PT" sz="2400" baseline="-25000" dirty="0" smtClean="0"/>
              <a:t>i</a:t>
            </a:r>
            <a:r>
              <a:rPr lang="pt-PT" sz="2400" dirty="0" smtClean="0"/>
              <a:t>, </a:t>
            </a:r>
            <a:r>
              <a:rPr lang="pt-PT" sz="2400" dirty="0" err="1" smtClean="0"/>
              <a:t>h</a:t>
            </a:r>
            <a:r>
              <a:rPr lang="pt-PT" sz="2400" baseline="-25000" dirty="0" err="1" smtClean="0"/>
              <a:t>medida</a:t>
            </a:r>
            <a:r>
              <a:rPr lang="pt-PT" sz="2400" dirty="0" smtClean="0"/>
              <a:t> </a:t>
            </a:r>
            <a:r>
              <a:rPr lang="pt-PT" sz="2400" baseline="-25000" dirty="0" smtClean="0"/>
              <a:t>i</a:t>
            </a:r>
            <a:r>
              <a:rPr lang="pt-PT" sz="2400" dirty="0" smtClean="0"/>
              <a:t>) </a:t>
            </a:r>
          </a:p>
          <a:p>
            <a:endParaRPr lang="pt-PT" sz="2400" dirty="0" smtClean="0"/>
          </a:p>
          <a:p>
            <a:endParaRPr lang="pt-PT" sz="2400" dirty="0"/>
          </a:p>
          <a:p>
            <a:endParaRPr lang="pt-PT" sz="2400" dirty="0" smtClean="0"/>
          </a:p>
          <a:p>
            <a:endParaRPr lang="pt-PT" sz="2400" dirty="0"/>
          </a:p>
          <a:p>
            <a:pPr marL="457200" lvl="1" indent="0">
              <a:buNone/>
            </a:pPr>
            <a:r>
              <a:rPr lang="pt-PT" sz="2000" dirty="0" smtClean="0"/>
              <a:t>Volume por </a:t>
            </a:r>
            <a:r>
              <a:rPr lang="pt-PT" sz="2000" dirty="0" err="1" smtClean="0"/>
              <a:t>ha</a:t>
            </a:r>
            <a:r>
              <a:rPr lang="pt-PT" sz="2000" dirty="0" smtClean="0"/>
              <a:t> resulta do somatório dos V</a:t>
            </a:r>
            <a:r>
              <a:rPr lang="pt-PT" sz="2000" baseline="-25000" dirty="0" smtClean="0"/>
              <a:t>is</a:t>
            </a:r>
            <a:r>
              <a:rPr lang="pt-PT" sz="2000" dirty="0" smtClean="0"/>
              <a:t> * </a:t>
            </a:r>
            <a:r>
              <a:rPr lang="pt-PT" sz="2000" dirty="0" err="1" smtClean="0"/>
              <a:t>fexp_area</a:t>
            </a:r>
            <a:endParaRPr lang="pt-PT" sz="2000" dirty="0" smtClean="0"/>
          </a:p>
          <a:p>
            <a:endParaRPr lang="pt-PT" sz="2400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71" y="1338454"/>
            <a:ext cx="5456312" cy="5123610"/>
          </a:xfrm>
          <a:prstGeom prst="rect">
            <a:avLst/>
          </a:prstGeom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31371" y="404664"/>
            <a:ext cx="11329259" cy="7200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PT" altLang="en-US" sz="2800" dirty="0"/>
              <a:t>Volume por </a:t>
            </a:r>
            <a:r>
              <a:rPr lang="pt-PT" altLang="en-US" sz="2800" dirty="0" err="1" smtClean="0"/>
              <a:t>ha</a:t>
            </a:r>
            <a:r>
              <a:rPr lang="pt-PT" altLang="en-US" sz="2800" dirty="0" smtClean="0"/>
              <a:t> </a:t>
            </a:r>
            <a:r>
              <a:rPr lang="pt-PT" altLang="en-US" sz="2800" dirty="0"/>
              <a:t>– </a:t>
            </a:r>
            <a:r>
              <a:rPr lang="pt-PT" altLang="en-US" sz="2800" dirty="0" smtClean="0"/>
              <a:t>estimação / equações </a:t>
            </a:r>
            <a:r>
              <a:rPr lang="pt-PT" altLang="en-US" sz="2800" dirty="0"/>
              <a:t>de </a:t>
            </a:r>
            <a:r>
              <a:rPr lang="pt-PT" altLang="en-US" sz="2800" dirty="0" smtClean="0"/>
              <a:t>volume da árvore</a:t>
            </a: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7832489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0" y="1338454"/>
            <a:ext cx="5832648" cy="5001419"/>
          </a:xfrm>
        </p:spPr>
        <p:txBody>
          <a:bodyPr>
            <a:normAutofit/>
          </a:bodyPr>
          <a:lstStyle/>
          <a:p>
            <a:r>
              <a:rPr lang="pt-PT" sz="2400" dirty="0"/>
              <a:t>Enumeração completa de diâmetros e </a:t>
            </a:r>
            <a:r>
              <a:rPr lang="pt-PT" sz="2400" dirty="0" smtClean="0"/>
              <a:t>alturas</a:t>
            </a:r>
          </a:p>
          <a:p>
            <a:r>
              <a:rPr lang="pt-PT" sz="2400" dirty="0" smtClean="0"/>
              <a:t>V</a:t>
            </a:r>
            <a:r>
              <a:rPr lang="pt-PT" sz="2400" baseline="-25000" dirty="0" smtClean="0"/>
              <a:t>i</a:t>
            </a:r>
            <a:r>
              <a:rPr lang="pt-PT" sz="2400" dirty="0" smtClean="0"/>
              <a:t> = </a:t>
            </a:r>
            <a:r>
              <a:rPr lang="pt-PT" sz="3200" i="1" dirty="0" smtClean="0"/>
              <a:t>f</a:t>
            </a:r>
            <a:r>
              <a:rPr lang="pt-PT" sz="2400" dirty="0" smtClean="0"/>
              <a:t> (</a:t>
            </a:r>
            <a:r>
              <a:rPr lang="pt-PT" sz="2400" dirty="0" err="1" smtClean="0"/>
              <a:t>d</a:t>
            </a:r>
            <a:r>
              <a:rPr lang="pt-PT" sz="2400" baseline="-25000" dirty="0" err="1" smtClean="0"/>
              <a:t>medido</a:t>
            </a:r>
            <a:r>
              <a:rPr lang="pt-PT" sz="2400" dirty="0" smtClean="0"/>
              <a:t> </a:t>
            </a:r>
            <a:r>
              <a:rPr lang="pt-PT" sz="2400" baseline="-25000" dirty="0" smtClean="0"/>
              <a:t>i</a:t>
            </a:r>
            <a:r>
              <a:rPr lang="pt-PT" sz="2400" dirty="0" smtClean="0"/>
              <a:t>, </a:t>
            </a:r>
            <a:r>
              <a:rPr lang="pt-PT" sz="2400" dirty="0" err="1" smtClean="0"/>
              <a:t>h</a:t>
            </a:r>
            <a:r>
              <a:rPr lang="pt-PT" sz="2400" baseline="-25000" dirty="0" err="1" smtClean="0"/>
              <a:t>final</a:t>
            </a:r>
            <a:r>
              <a:rPr lang="pt-PT" sz="2400" dirty="0" smtClean="0"/>
              <a:t> </a:t>
            </a:r>
            <a:r>
              <a:rPr lang="pt-PT" sz="2400" baseline="-25000" dirty="0" smtClean="0"/>
              <a:t>i</a:t>
            </a:r>
            <a:r>
              <a:rPr lang="pt-PT" sz="2400" dirty="0" smtClean="0"/>
              <a:t>) </a:t>
            </a:r>
          </a:p>
          <a:p>
            <a:pPr marL="0" indent="0">
              <a:buNone/>
            </a:pPr>
            <a:r>
              <a:rPr lang="pt-PT" sz="2400" dirty="0" smtClean="0"/>
              <a:t>Em que:</a:t>
            </a:r>
          </a:p>
          <a:p>
            <a:pPr marL="457200" lvl="1" indent="0">
              <a:buNone/>
            </a:pPr>
            <a:r>
              <a:rPr lang="pt-PT" sz="2000" dirty="0" smtClean="0"/>
              <a:t>- árvores modelo/dominantes: </a:t>
            </a:r>
            <a:r>
              <a:rPr lang="pt-PT" sz="2000" dirty="0" err="1" smtClean="0"/>
              <a:t>h</a:t>
            </a:r>
            <a:r>
              <a:rPr lang="pt-PT" sz="2000" baseline="-25000" dirty="0" err="1" smtClean="0"/>
              <a:t>final</a:t>
            </a:r>
            <a:r>
              <a:rPr lang="pt-PT" sz="2000" dirty="0" smtClean="0"/>
              <a:t> = </a:t>
            </a:r>
            <a:r>
              <a:rPr lang="pt-PT" sz="2000" dirty="0" err="1" smtClean="0"/>
              <a:t>h</a:t>
            </a:r>
            <a:r>
              <a:rPr lang="pt-PT" sz="2000" baseline="-25000" dirty="0" err="1" smtClean="0"/>
              <a:t>medida</a:t>
            </a:r>
            <a:r>
              <a:rPr lang="pt-PT" sz="2000" baseline="-25000" dirty="0" smtClean="0"/>
              <a:t> </a:t>
            </a:r>
          </a:p>
          <a:p>
            <a:pPr marL="400050" lvl="1" indent="0">
              <a:buNone/>
            </a:pPr>
            <a:r>
              <a:rPr lang="pt-PT" sz="2000" dirty="0" smtClean="0"/>
              <a:t> - restantes árvores: </a:t>
            </a:r>
            <a:r>
              <a:rPr lang="pt-PT" sz="2000" dirty="0" err="1"/>
              <a:t>h</a:t>
            </a:r>
            <a:r>
              <a:rPr lang="pt-PT" sz="2000" baseline="-25000" dirty="0" err="1"/>
              <a:t>final</a:t>
            </a:r>
            <a:r>
              <a:rPr lang="pt-PT" sz="2000" dirty="0"/>
              <a:t> = </a:t>
            </a:r>
            <a:r>
              <a:rPr lang="pt-PT" sz="2000" dirty="0" err="1" smtClean="0"/>
              <a:t>h</a:t>
            </a:r>
            <a:r>
              <a:rPr lang="pt-PT" sz="2000" baseline="-25000" dirty="0" err="1" smtClean="0"/>
              <a:t>estimada</a:t>
            </a:r>
            <a:r>
              <a:rPr lang="pt-PT" sz="2000" baseline="-25000" dirty="0" smtClean="0"/>
              <a:t>                                               </a:t>
            </a:r>
          </a:p>
          <a:p>
            <a:pPr marL="400050" lvl="1" indent="0">
              <a:buNone/>
            </a:pPr>
            <a:r>
              <a:rPr lang="pt-PT" sz="1600" dirty="0" smtClean="0"/>
              <a:t>     (com hipsométrica local ou regional)</a:t>
            </a:r>
            <a:endParaRPr lang="pt-PT" sz="1600" dirty="0"/>
          </a:p>
          <a:p>
            <a:pPr marL="457200" lvl="1" indent="0">
              <a:buNone/>
            </a:pPr>
            <a:r>
              <a:rPr lang="pt-PT" sz="2000" dirty="0" smtClean="0"/>
              <a:t>Volume por </a:t>
            </a:r>
            <a:r>
              <a:rPr lang="pt-PT" sz="2000" dirty="0" err="1" smtClean="0"/>
              <a:t>ha</a:t>
            </a:r>
            <a:r>
              <a:rPr lang="pt-PT" sz="2000" dirty="0" smtClean="0"/>
              <a:t> resulta do somatório dos V</a:t>
            </a:r>
            <a:r>
              <a:rPr lang="pt-PT" sz="2000" baseline="-25000" dirty="0" smtClean="0"/>
              <a:t>is</a:t>
            </a:r>
            <a:r>
              <a:rPr lang="pt-PT" sz="2000" dirty="0" smtClean="0"/>
              <a:t> * </a:t>
            </a:r>
            <a:r>
              <a:rPr lang="pt-PT" sz="2000" dirty="0" err="1" smtClean="0"/>
              <a:t>fexp_area</a:t>
            </a:r>
            <a:endParaRPr lang="pt-PT" sz="2000" dirty="0" smtClean="0"/>
          </a:p>
          <a:p>
            <a:endParaRPr lang="pt-PT" sz="2400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71" y="1338454"/>
            <a:ext cx="5521236" cy="5184576"/>
          </a:xfrm>
          <a:prstGeom prst="rect">
            <a:avLst/>
          </a:prstGeom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31371" y="404664"/>
            <a:ext cx="11329259" cy="7200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PT" altLang="en-US" sz="2800" dirty="0"/>
              <a:t>Volume por </a:t>
            </a:r>
            <a:r>
              <a:rPr lang="pt-PT" altLang="en-US" sz="2800" dirty="0" err="1" smtClean="0"/>
              <a:t>ha</a:t>
            </a:r>
            <a:r>
              <a:rPr lang="pt-PT" altLang="en-US" sz="2800" dirty="0" smtClean="0"/>
              <a:t> </a:t>
            </a:r>
            <a:r>
              <a:rPr lang="pt-PT" altLang="en-US" sz="2800" dirty="0"/>
              <a:t>– </a:t>
            </a:r>
            <a:r>
              <a:rPr lang="pt-PT" altLang="en-US" sz="2800" dirty="0" smtClean="0"/>
              <a:t>estimação / equações </a:t>
            </a:r>
            <a:r>
              <a:rPr lang="pt-PT" altLang="en-US" sz="2800" dirty="0"/>
              <a:t>de </a:t>
            </a:r>
            <a:r>
              <a:rPr lang="pt-PT" altLang="en-US" sz="2800" dirty="0" smtClean="0"/>
              <a:t>volume da árvore</a:t>
            </a: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7976547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0" y="1338454"/>
            <a:ext cx="5832648" cy="5001419"/>
          </a:xfrm>
        </p:spPr>
        <p:txBody>
          <a:bodyPr>
            <a:normAutofit fontScale="92500" lnSpcReduction="10000"/>
          </a:bodyPr>
          <a:lstStyle/>
          <a:p>
            <a:r>
              <a:rPr lang="pt-PT" sz="2400" dirty="0" smtClean="0"/>
              <a:t>Sem enumeração </a:t>
            </a:r>
            <a:r>
              <a:rPr lang="pt-PT" sz="2400" dirty="0"/>
              <a:t>completa de diâmetros </a:t>
            </a:r>
            <a:r>
              <a:rPr lang="pt-PT" sz="2400" dirty="0" err="1" smtClean="0"/>
              <a:t>ie</a:t>
            </a:r>
            <a:r>
              <a:rPr lang="pt-PT" sz="2400" dirty="0" smtClean="0"/>
              <a:t> utiliza-se a distribuição de diâmetros</a:t>
            </a:r>
          </a:p>
          <a:p>
            <a:r>
              <a:rPr lang="pt-PT" sz="2400" dirty="0" err="1" smtClean="0"/>
              <a:t>V</a:t>
            </a:r>
            <a:r>
              <a:rPr lang="pt-PT" sz="2400" baseline="-25000" dirty="0" err="1"/>
              <a:t>j</a:t>
            </a:r>
            <a:r>
              <a:rPr lang="pt-PT" sz="2400" dirty="0" smtClean="0"/>
              <a:t> = </a:t>
            </a:r>
            <a:r>
              <a:rPr lang="pt-PT" sz="3200" i="1" dirty="0" smtClean="0"/>
              <a:t>f</a:t>
            </a:r>
            <a:r>
              <a:rPr lang="pt-PT" sz="2400" dirty="0" smtClean="0"/>
              <a:t> (</a:t>
            </a:r>
            <a:r>
              <a:rPr lang="pt-PT" sz="2400" dirty="0" err="1" smtClean="0"/>
              <a:t>d</a:t>
            </a:r>
            <a:r>
              <a:rPr lang="pt-PT" sz="2400" baseline="-25000" dirty="0" err="1" smtClean="0"/>
              <a:t>medio</a:t>
            </a:r>
            <a:r>
              <a:rPr lang="pt-PT" sz="2400" baseline="-25000" dirty="0" smtClean="0"/>
              <a:t>-classe j</a:t>
            </a:r>
            <a:r>
              <a:rPr lang="pt-PT" sz="2400" dirty="0" smtClean="0"/>
              <a:t>, </a:t>
            </a:r>
            <a:r>
              <a:rPr lang="pt-PT" sz="2400" dirty="0" err="1" smtClean="0"/>
              <a:t>h</a:t>
            </a:r>
            <a:r>
              <a:rPr lang="pt-PT" sz="2400" baseline="-25000" dirty="0" err="1" smtClean="0"/>
              <a:t>média</a:t>
            </a:r>
            <a:r>
              <a:rPr lang="pt-PT" sz="2400" baseline="-25000" dirty="0" smtClean="0"/>
              <a:t> da classe j, </a:t>
            </a:r>
            <a:r>
              <a:rPr lang="pt-PT" sz="2400" dirty="0" err="1" smtClean="0"/>
              <a:t>n</a:t>
            </a:r>
            <a:r>
              <a:rPr lang="pt-PT" sz="2400" baseline="-25000" dirty="0" err="1" smtClean="0"/>
              <a:t>j</a:t>
            </a:r>
            <a:r>
              <a:rPr lang="pt-PT" sz="2400" dirty="0" smtClean="0"/>
              <a:t>) </a:t>
            </a:r>
          </a:p>
          <a:p>
            <a:pPr marL="0" indent="0">
              <a:buNone/>
            </a:pPr>
            <a:r>
              <a:rPr lang="pt-PT" sz="2400" dirty="0" smtClean="0"/>
              <a:t>Em que:</a:t>
            </a:r>
          </a:p>
          <a:p>
            <a:pPr lvl="1">
              <a:buFontTx/>
              <a:buChar char="-"/>
            </a:pPr>
            <a:r>
              <a:rPr lang="pt-PT" sz="2000" dirty="0" err="1" smtClean="0"/>
              <a:t>d</a:t>
            </a:r>
            <a:r>
              <a:rPr lang="pt-PT" sz="2000" baseline="-25000" dirty="0" err="1" smtClean="0"/>
              <a:t>medio</a:t>
            </a:r>
            <a:r>
              <a:rPr lang="pt-PT" sz="2000" baseline="-25000" dirty="0" smtClean="0"/>
              <a:t>-classe j</a:t>
            </a:r>
            <a:r>
              <a:rPr lang="pt-PT" sz="2000" dirty="0" smtClean="0"/>
              <a:t> – é o valor central da classe de d</a:t>
            </a:r>
          </a:p>
          <a:p>
            <a:pPr lvl="1">
              <a:buFontTx/>
              <a:buChar char="-"/>
            </a:pPr>
            <a:r>
              <a:rPr lang="pt-PT" sz="2000" dirty="0" smtClean="0"/>
              <a:t> </a:t>
            </a:r>
            <a:r>
              <a:rPr lang="pt-PT" sz="2000" dirty="0" err="1"/>
              <a:t>h</a:t>
            </a:r>
            <a:r>
              <a:rPr lang="pt-PT" sz="2000" baseline="-25000" dirty="0" err="1"/>
              <a:t>média</a:t>
            </a:r>
            <a:r>
              <a:rPr lang="pt-PT" sz="2000" baseline="-25000" dirty="0"/>
              <a:t> da </a:t>
            </a:r>
            <a:r>
              <a:rPr lang="pt-PT" sz="2000" baseline="-25000" dirty="0" smtClean="0"/>
              <a:t>classe </a:t>
            </a:r>
            <a:r>
              <a:rPr lang="pt-PT" sz="2000" dirty="0" smtClean="0"/>
              <a:t>–</a:t>
            </a:r>
            <a:r>
              <a:rPr lang="pt-PT" sz="2000" baseline="-25000" dirty="0" smtClean="0"/>
              <a:t> </a:t>
            </a:r>
            <a:r>
              <a:rPr lang="pt-PT" sz="2000" dirty="0" smtClean="0"/>
              <a:t>é a média das alturas das árvores modelo de cada classe</a:t>
            </a:r>
          </a:p>
          <a:p>
            <a:pPr lvl="1">
              <a:buFontTx/>
              <a:buChar char="-"/>
            </a:pPr>
            <a:r>
              <a:rPr lang="pt-PT" sz="2000" dirty="0" err="1" smtClean="0"/>
              <a:t>Nj</a:t>
            </a:r>
            <a:r>
              <a:rPr lang="pt-PT" sz="2000" dirty="0" smtClean="0"/>
              <a:t> – número de árvores em cada classe de d</a:t>
            </a:r>
          </a:p>
          <a:p>
            <a:pPr lvl="1">
              <a:buFontTx/>
              <a:buChar char="-"/>
            </a:pPr>
            <a:r>
              <a:rPr lang="pt-PT" sz="2000" dirty="0" smtClean="0"/>
              <a:t>j = classe de diâmetros</a:t>
            </a:r>
          </a:p>
          <a:p>
            <a:pPr marL="457200" lvl="1" indent="0">
              <a:buNone/>
            </a:pPr>
            <a:r>
              <a:rPr lang="pt-PT" sz="2000" dirty="0" smtClean="0"/>
              <a:t>Volume por </a:t>
            </a:r>
            <a:r>
              <a:rPr lang="pt-PT" sz="2000" dirty="0" err="1" smtClean="0"/>
              <a:t>ha</a:t>
            </a:r>
            <a:r>
              <a:rPr lang="pt-PT" sz="2000" dirty="0" smtClean="0"/>
              <a:t> resulta do somatório dos </a:t>
            </a:r>
            <a:r>
              <a:rPr lang="pt-PT" sz="2000" dirty="0" err="1" smtClean="0"/>
              <a:t>V</a:t>
            </a:r>
            <a:r>
              <a:rPr lang="pt-PT" sz="2000" baseline="-25000" dirty="0" err="1"/>
              <a:t>j</a:t>
            </a:r>
            <a:r>
              <a:rPr lang="pt-PT" sz="2000" baseline="-25000" dirty="0" err="1" smtClean="0"/>
              <a:t>s</a:t>
            </a:r>
            <a:r>
              <a:rPr lang="pt-PT" sz="2000" dirty="0" smtClean="0"/>
              <a:t> * </a:t>
            </a:r>
            <a:r>
              <a:rPr lang="pt-PT" sz="2000" dirty="0" err="1" smtClean="0"/>
              <a:t>n</a:t>
            </a:r>
            <a:r>
              <a:rPr lang="pt-PT" sz="2000" baseline="-25000" dirty="0" err="1" smtClean="0"/>
              <a:t>j</a:t>
            </a:r>
            <a:r>
              <a:rPr lang="pt-PT" sz="2000" dirty="0" err="1" smtClean="0"/>
              <a:t>s</a:t>
            </a:r>
            <a:r>
              <a:rPr lang="pt-PT" sz="2000" dirty="0" smtClean="0"/>
              <a:t> * </a:t>
            </a:r>
            <a:r>
              <a:rPr lang="pt-PT" sz="2000" dirty="0" err="1" smtClean="0"/>
              <a:t>fexp_area</a:t>
            </a:r>
            <a:endParaRPr lang="pt-PT" sz="2000" dirty="0" smtClean="0"/>
          </a:p>
          <a:p>
            <a:endParaRPr lang="pt-PT" sz="2400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71" y="1336378"/>
            <a:ext cx="5538992" cy="5260974"/>
          </a:xfrm>
          <a:prstGeom prst="rect">
            <a:avLst/>
          </a:prstGeom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31371" y="404664"/>
            <a:ext cx="11329259" cy="7200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PT" altLang="en-US" sz="2800" dirty="0"/>
              <a:t>Volume por </a:t>
            </a:r>
            <a:r>
              <a:rPr lang="pt-PT" altLang="en-US" sz="2800" dirty="0" err="1" smtClean="0"/>
              <a:t>ha</a:t>
            </a:r>
            <a:r>
              <a:rPr lang="pt-PT" altLang="en-US" sz="2800" dirty="0" smtClean="0"/>
              <a:t> </a:t>
            </a:r>
            <a:r>
              <a:rPr lang="pt-PT" altLang="en-US" sz="2800" dirty="0"/>
              <a:t>– </a:t>
            </a:r>
            <a:r>
              <a:rPr lang="pt-PT" altLang="en-US" sz="2800" dirty="0" smtClean="0"/>
              <a:t>estimação / equações </a:t>
            </a:r>
            <a:r>
              <a:rPr lang="pt-PT" altLang="en-US" sz="2800" dirty="0"/>
              <a:t>de </a:t>
            </a:r>
            <a:r>
              <a:rPr lang="pt-PT" altLang="en-US" sz="2800" dirty="0" smtClean="0"/>
              <a:t>volume da árvore</a:t>
            </a: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6867461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0" y="1338454"/>
            <a:ext cx="5832648" cy="5001419"/>
          </a:xfrm>
        </p:spPr>
        <p:txBody>
          <a:bodyPr>
            <a:normAutofit fontScale="92500" lnSpcReduction="10000"/>
          </a:bodyPr>
          <a:lstStyle/>
          <a:p>
            <a:r>
              <a:rPr lang="pt-PT" sz="2400" dirty="0" smtClean="0"/>
              <a:t>Sem enumeração </a:t>
            </a:r>
            <a:r>
              <a:rPr lang="pt-PT" sz="2400" dirty="0"/>
              <a:t>completa de diâmetros </a:t>
            </a:r>
            <a:r>
              <a:rPr lang="pt-PT" sz="2400" dirty="0" err="1" smtClean="0"/>
              <a:t>ie</a:t>
            </a:r>
            <a:r>
              <a:rPr lang="pt-PT" sz="2400" dirty="0" smtClean="0"/>
              <a:t> utiliza-se a distribuição de diâmetros</a:t>
            </a:r>
          </a:p>
          <a:p>
            <a:r>
              <a:rPr lang="pt-PT" sz="2400" dirty="0" err="1" smtClean="0"/>
              <a:t>V</a:t>
            </a:r>
            <a:r>
              <a:rPr lang="pt-PT" sz="2400" baseline="-25000" dirty="0" err="1"/>
              <a:t>j</a:t>
            </a:r>
            <a:r>
              <a:rPr lang="pt-PT" sz="2400" dirty="0" smtClean="0"/>
              <a:t> = </a:t>
            </a:r>
            <a:r>
              <a:rPr lang="pt-PT" sz="3200" i="1" dirty="0" smtClean="0"/>
              <a:t>f</a:t>
            </a:r>
            <a:r>
              <a:rPr lang="pt-PT" sz="2400" dirty="0" smtClean="0"/>
              <a:t> (</a:t>
            </a:r>
            <a:r>
              <a:rPr lang="pt-PT" sz="2400" dirty="0" err="1" smtClean="0"/>
              <a:t>d</a:t>
            </a:r>
            <a:r>
              <a:rPr lang="pt-PT" sz="2400" baseline="-25000" dirty="0" err="1" smtClean="0"/>
              <a:t>medio</a:t>
            </a:r>
            <a:r>
              <a:rPr lang="pt-PT" sz="2400" baseline="-25000" dirty="0" smtClean="0"/>
              <a:t>-classe j</a:t>
            </a:r>
            <a:r>
              <a:rPr lang="pt-PT" sz="2400" dirty="0" smtClean="0"/>
              <a:t>, </a:t>
            </a:r>
            <a:r>
              <a:rPr lang="pt-PT" sz="2400" dirty="0" err="1" smtClean="0"/>
              <a:t>h</a:t>
            </a:r>
            <a:r>
              <a:rPr lang="pt-PT" sz="2400" baseline="-25000" dirty="0" err="1" smtClean="0"/>
              <a:t>estimada</a:t>
            </a:r>
            <a:r>
              <a:rPr lang="pt-PT" sz="2400" baseline="-25000" dirty="0" smtClean="0"/>
              <a:t> j, </a:t>
            </a:r>
            <a:r>
              <a:rPr lang="pt-PT" sz="2400" dirty="0" err="1" smtClean="0"/>
              <a:t>n</a:t>
            </a:r>
            <a:r>
              <a:rPr lang="pt-PT" sz="2400" baseline="-25000" dirty="0" err="1" smtClean="0"/>
              <a:t>j</a:t>
            </a:r>
            <a:r>
              <a:rPr lang="pt-PT" sz="2400" dirty="0" smtClean="0"/>
              <a:t>) </a:t>
            </a:r>
          </a:p>
          <a:p>
            <a:pPr marL="0" indent="0">
              <a:buNone/>
            </a:pPr>
            <a:r>
              <a:rPr lang="pt-PT" sz="2400" dirty="0" smtClean="0"/>
              <a:t>Em que:</a:t>
            </a:r>
          </a:p>
          <a:p>
            <a:pPr lvl="1">
              <a:buFontTx/>
              <a:buChar char="-"/>
            </a:pPr>
            <a:r>
              <a:rPr lang="pt-PT" sz="2000" dirty="0" err="1" smtClean="0"/>
              <a:t>d</a:t>
            </a:r>
            <a:r>
              <a:rPr lang="pt-PT" sz="2000" baseline="-25000" dirty="0" err="1" smtClean="0"/>
              <a:t>medio</a:t>
            </a:r>
            <a:r>
              <a:rPr lang="pt-PT" sz="2000" baseline="-25000" dirty="0" smtClean="0"/>
              <a:t>-classe j</a:t>
            </a:r>
            <a:r>
              <a:rPr lang="pt-PT" sz="2000" dirty="0" smtClean="0"/>
              <a:t> – é o valor central da classe de d</a:t>
            </a:r>
          </a:p>
          <a:p>
            <a:pPr lvl="1">
              <a:buFontTx/>
              <a:buChar char="-"/>
            </a:pPr>
            <a:r>
              <a:rPr lang="pt-PT" sz="2000" dirty="0" smtClean="0"/>
              <a:t> </a:t>
            </a:r>
            <a:r>
              <a:rPr lang="pt-PT" sz="2000" dirty="0" err="1" smtClean="0"/>
              <a:t>h</a:t>
            </a:r>
            <a:r>
              <a:rPr lang="pt-PT" sz="2000" baseline="-25000" dirty="0" err="1" smtClean="0"/>
              <a:t>estimada</a:t>
            </a:r>
            <a:r>
              <a:rPr lang="pt-PT" sz="2000" dirty="0" smtClean="0"/>
              <a:t> –</a:t>
            </a:r>
            <a:r>
              <a:rPr lang="pt-PT" sz="2000" baseline="-25000" dirty="0" smtClean="0"/>
              <a:t> </a:t>
            </a:r>
            <a:r>
              <a:rPr lang="pt-PT" sz="2000" dirty="0" smtClean="0"/>
              <a:t>é a altura estimada para a árvore média da classe de d (hipsométrica geral)</a:t>
            </a:r>
          </a:p>
          <a:p>
            <a:pPr lvl="1">
              <a:buFontTx/>
              <a:buChar char="-"/>
            </a:pPr>
            <a:r>
              <a:rPr lang="pt-PT" sz="2000" dirty="0" err="1" smtClean="0"/>
              <a:t>Nj</a:t>
            </a:r>
            <a:r>
              <a:rPr lang="pt-PT" sz="2000" dirty="0" smtClean="0"/>
              <a:t> – número de árvores em cada classe de d</a:t>
            </a:r>
          </a:p>
          <a:p>
            <a:pPr lvl="1">
              <a:buFontTx/>
              <a:buChar char="-"/>
            </a:pPr>
            <a:r>
              <a:rPr lang="pt-PT" sz="2000" dirty="0" smtClean="0"/>
              <a:t>j = classe de diâmetros</a:t>
            </a:r>
          </a:p>
          <a:p>
            <a:pPr marL="457200" lvl="1" indent="0">
              <a:buNone/>
            </a:pPr>
            <a:r>
              <a:rPr lang="pt-PT" sz="2000" dirty="0" smtClean="0"/>
              <a:t>Volume por </a:t>
            </a:r>
            <a:r>
              <a:rPr lang="pt-PT" sz="2000" dirty="0" err="1" smtClean="0"/>
              <a:t>ha</a:t>
            </a:r>
            <a:r>
              <a:rPr lang="pt-PT" sz="2000" dirty="0" smtClean="0"/>
              <a:t> resulta do somatório dos </a:t>
            </a:r>
            <a:r>
              <a:rPr lang="pt-PT" sz="2000" dirty="0" err="1" smtClean="0"/>
              <a:t>V</a:t>
            </a:r>
            <a:r>
              <a:rPr lang="pt-PT" sz="2000" baseline="-25000" dirty="0" err="1"/>
              <a:t>j</a:t>
            </a:r>
            <a:r>
              <a:rPr lang="pt-PT" sz="2000" baseline="-25000" dirty="0" err="1" smtClean="0"/>
              <a:t>s</a:t>
            </a:r>
            <a:r>
              <a:rPr lang="pt-PT" sz="2000" dirty="0" smtClean="0"/>
              <a:t> * </a:t>
            </a:r>
            <a:r>
              <a:rPr lang="pt-PT" sz="2000" dirty="0" err="1" smtClean="0"/>
              <a:t>nj</a:t>
            </a:r>
            <a:r>
              <a:rPr lang="pt-PT" sz="2000" dirty="0" smtClean="0"/>
              <a:t> * </a:t>
            </a:r>
            <a:r>
              <a:rPr lang="pt-PT" sz="2000" dirty="0" err="1" smtClean="0"/>
              <a:t>fexp_area</a:t>
            </a:r>
            <a:endParaRPr lang="pt-PT" sz="2000" dirty="0" smtClean="0"/>
          </a:p>
          <a:p>
            <a:endParaRPr lang="pt-PT" sz="2400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755" y="1156550"/>
            <a:ext cx="5705384" cy="5253128"/>
          </a:xfrm>
          <a:prstGeom prst="rect">
            <a:avLst/>
          </a:prstGeom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31371" y="404664"/>
            <a:ext cx="11329259" cy="7200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PT" altLang="en-US" sz="2800" dirty="0"/>
              <a:t>Volume por </a:t>
            </a:r>
            <a:r>
              <a:rPr lang="pt-PT" altLang="en-US" sz="2800" dirty="0" err="1" smtClean="0"/>
              <a:t>ha</a:t>
            </a:r>
            <a:r>
              <a:rPr lang="pt-PT" altLang="en-US" sz="2800" dirty="0" smtClean="0"/>
              <a:t> </a:t>
            </a:r>
            <a:r>
              <a:rPr lang="pt-PT" altLang="en-US" sz="2800" dirty="0"/>
              <a:t>– </a:t>
            </a:r>
            <a:r>
              <a:rPr lang="pt-PT" altLang="en-US" sz="2800" dirty="0" smtClean="0"/>
              <a:t>estimação / equações </a:t>
            </a:r>
            <a:r>
              <a:rPr lang="pt-PT" altLang="en-US" sz="2800" dirty="0"/>
              <a:t>de </a:t>
            </a:r>
            <a:r>
              <a:rPr lang="pt-PT" altLang="en-US" sz="2800" dirty="0" smtClean="0"/>
              <a:t>volume da árvore</a:t>
            </a: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63234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t-PT" altLang="en-US" dirty="0"/>
              <a:t>Volume por </a:t>
            </a:r>
            <a:r>
              <a:rPr lang="pt-PT" altLang="en-US" dirty="0" err="1"/>
              <a:t>ha</a:t>
            </a:r>
            <a:r>
              <a:rPr lang="pt-PT" altLang="en-US" dirty="0"/>
              <a:t> – estimação / equações de cubagem</a:t>
            </a:r>
            <a:endParaRPr lang="en-US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4803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pt-PT" altLang="en-US" dirty="0" smtClean="0"/>
                  <a:t>O volume por </a:t>
                </a:r>
                <a:r>
                  <a:rPr lang="pt-PT" altLang="en-US" dirty="0" err="1" smtClean="0"/>
                  <a:t>ha</a:t>
                </a:r>
                <a:r>
                  <a:rPr lang="pt-PT" altLang="en-US" dirty="0" smtClean="0"/>
                  <a:t> é estimado a partir de outras variáveis do povoamento. Alguns exemplos </a:t>
                </a:r>
                <a:r>
                  <a:rPr lang="pt-PT" altLang="en-US" dirty="0" smtClean="0"/>
                  <a:t>(</a:t>
                </a:r>
                <a:r>
                  <a:rPr lang="pt-PT" i="1" dirty="0" smtClean="0">
                    <a:solidFill>
                      <a:srgbClr val="C00000"/>
                    </a:solidFill>
                  </a:rPr>
                  <a:t>exercício 3.2.4</a:t>
                </a:r>
                <a:r>
                  <a:rPr lang="pt-PT" i="1" dirty="0"/>
                  <a:t>)</a:t>
                </a:r>
                <a:r>
                  <a:rPr lang="pt-PT" altLang="en-US" dirty="0" smtClean="0"/>
                  <a:t>: </a:t>
                </a:r>
                <a:endParaRPr lang="pt-PT" altLang="en-US" dirty="0" smtClean="0"/>
              </a:p>
              <a:p>
                <a:pPr lvl="1">
                  <a:spcAft>
                    <a:spcPts val="1800"/>
                  </a:spcAft>
                </a:pPr>
                <a:r>
                  <a:rPr lang="pt-PT" altLang="en-US" dirty="0" smtClean="0"/>
                  <a:t>Equações de cubagem para o </a:t>
                </a:r>
                <a:r>
                  <a:rPr lang="pt-PT" altLang="en-US" b="1" dirty="0" smtClean="0">
                    <a:solidFill>
                      <a:srgbClr val="008000"/>
                    </a:solidFill>
                  </a:rPr>
                  <a:t>pinheiro bravo </a:t>
                </a:r>
                <a:r>
                  <a:rPr lang="pt-PT" altLang="en-US" dirty="0" smtClean="0"/>
                  <a:t>na Mata Nacional de Leiria (Gomes, 1957)</a:t>
                </a:r>
              </a:p>
              <a:p>
                <a:pPr marL="914400" lvl="2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altLang="en-US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pt-PT" altLang="en-US" b="0" i="1" smtClean="0">
                          <a:latin typeface="Cambria Math" panose="02040503050406030204" pitchFamily="18" charset="0"/>
                        </a:rPr>
                        <m:t>=55.745+0.3873 </m:t>
                      </m:r>
                      <m:r>
                        <a:rPr lang="pt-PT" altLang="en-US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pt-PT" alt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PT" altLang="en-US" b="0" i="1" smtClean="0">
                          <a:latin typeface="Cambria Math" panose="02040503050406030204" pitchFamily="18" charset="0"/>
                        </a:rPr>
                        <m:t>h𝑑𝑜𝑚</m:t>
                      </m:r>
                    </m:oMath>
                  </m:oMathPara>
                </a14:m>
                <a:endParaRPr lang="pt-PT" altLang="en-US" b="0" dirty="0" smtClean="0"/>
              </a:p>
              <a:p>
                <a:pPr marL="914400" lvl="2" indent="0">
                  <a:buNone/>
                </a:pPr>
                <a:endParaRPr lang="pt-PT" altLang="en-US" sz="800" b="0" dirty="0" smtClean="0"/>
              </a:p>
              <a:p>
                <a:pPr lvl="1">
                  <a:spcAft>
                    <a:spcPts val="1800"/>
                  </a:spcAft>
                </a:pPr>
                <a:r>
                  <a:rPr lang="pt-PT" altLang="en-US" dirty="0" smtClean="0"/>
                  <a:t>Equações </a:t>
                </a:r>
                <a:r>
                  <a:rPr lang="pt-PT" altLang="en-US" dirty="0" smtClean="0"/>
                  <a:t>de cubagem para o </a:t>
                </a:r>
                <a:r>
                  <a:rPr lang="pt-PT" altLang="en-US" b="1" dirty="0" smtClean="0">
                    <a:solidFill>
                      <a:srgbClr val="008000"/>
                    </a:solidFill>
                  </a:rPr>
                  <a:t>eucalipto</a:t>
                </a:r>
                <a:r>
                  <a:rPr lang="pt-PT" altLang="en-US" dirty="0" smtClean="0"/>
                  <a:t> (Tomé </a:t>
                </a:r>
                <a:r>
                  <a:rPr lang="pt-PT" altLang="en-US" dirty="0" err="1" smtClean="0"/>
                  <a:t>et</a:t>
                </a:r>
                <a:r>
                  <a:rPr lang="pt-PT" altLang="en-US" dirty="0" smtClean="0"/>
                  <a:t> al., 2001)</a:t>
                </a:r>
              </a:p>
              <a:p>
                <a:pPr marL="857250" lvl="2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altLang="en-US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pt-PT" alt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alt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altLang="en-US" b="0" i="1" smtClean="0">
                              <a:latin typeface="Cambria Math" panose="02040503050406030204" pitchFamily="18" charset="0"/>
                            </a:rPr>
                            <m:t>0.4886−0.1348</m:t>
                          </m:r>
                          <m:f>
                            <m:fPr>
                              <m:ctrlPr>
                                <a:rPr lang="pt-PT" alt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PT" altLang="en-US" b="0" i="1" smtClean="0">
                                  <a:latin typeface="Cambria Math" panose="02040503050406030204" pitchFamily="18" charset="0"/>
                                </a:rPr>
                                <m:t>100</m:t>
                              </m:r>
                            </m:num>
                            <m:den>
                              <m:r>
                                <a:rPr lang="pt-PT" altLang="en-US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ad>
                                <m:radPr>
                                  <m:degHide m:val="on"/>
                                  <m:ctrlPr>
                                    <a:rPr lang="pt-PT" alt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pt-PT" altLang="en-US" b="0" i="1" smtClean="0">
                                      <a:latin typeface="Cambria Math" panose="02040503050406030204" pitchFamily="18" charset="0"/>
                                    </a:rPr>
                                    <m:t>𝑁𝑝𝑙</m:t>
                                  </m:r>
                                </m:e>
                              </m:rad>
                            </m:den>
                          </m:f>
                        </m:e>
                      </m:d>
                      <m:sSup>
                        <m:sSupPr>
                          <m:ctrlPr>
                            <a:rPr lang="pt-PT" alt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alt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pt-PT" altLang="en-US" b="0" i="1" smtClean="0">
                              <a:latin typeface="Cambria Math" panose="02040503050406030204" pitchFamily="18" charset="0"/>
                            </a:rPr>
                            <m:t>0.0655</m:t>
                          </m:r>
                        </m:sup>
                      </m:sSup>
                      <m:sSup>
                        <m:sSupPr>
                          <m:ctrlPr>
                            <a:rPr lang="pt-PT" alt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altLang="en-US" b="0" i="1" smtClean="0">
                              <a:latin typeface="Cambria Math" panose="02040503050406030204" pitchFamily="18" charset="0"/>
                            </a:rPr>
                            <m:t>h𝑑𝑜𝑚</m:t>
                          </m:r>
                        </m:e>
                        <m:sup>
                          <m:r>
                            <a:rPr lang="pt-PT" altLang="en-US" b="0" i="1" smtClean="0">
                              <a:latin typeface="Cambria Math" panose="02040503050406030204" pitchFamily="18" charset="0"/>
                            </a:rPr>
                            <m:t>0.8839</m:t>
                          </m:r>
                        </m:sup>
                      </m:sSup>
                      <m:sSup>
                        <m:sSupPr>
                          <m:ctrlPr>
                            <a:rPr lang="pt-PT" alt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altLang="en-US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p>
                          <m:r>
                            <a:rPr lang="pt-PT" altLang="en-US" b="0" i="1" smtClean="0">
                              <a:latin typeface="Cambria Math" panose="02040503050406030204" pitchFamily="18" charset="0"/>
                            </a:rPr>
                            <m:t>1.0263</m:t>
                          </m:r>
                        </m:sup>
                      </m:sSup>
                    </m:oMath>
                  </m:oMathPara>
                </a14:m>
                <a:endParaRPr lang="pt-PT" altLang="en-US" dirty="0" smtClean="0"/>
              </a:p>
              <a:p>
                <a:endParaRPr lang="pt-PT" altLang="en-US" dirty="0" smtClean="0"/>
              </a:p>
              <a:p>
                <a:endParaRPr lang="pt-PT" altLang="en-US" dirty="0" smtClean="0"/>
              </a:p>
            </p:txBody>
          </p:sp>
        </mc:Choice>
        <mc:Fallback>
          <p:sp>
            <p:nvSpPr>
              <p:cNvPr id="20480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07" t="-1220" r="-10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8616280" y="4797152"/>
            <a:ext cx="35757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altLang="en-US" sz="1600" dirty="0"/>
              <a:t>Onde</a:t>
            </a:r>
            <a:r>
              <a:rPr lang="pt-PT" altLang="en-US" sz="1600" dirty="0" smtClean="0"/>
              <a:t>:</a:t>
            </a:r>
          </a:p>
          <a:p>
            <a:endParaRPr lang="pt-PT" altLang="en-US" sz="800" dirty="0" smtClean="0"/>
          </a:p>
          <a:p>
            <a:pPr marL="266700"/>
            <a:r>
              <a:rPr lang="pt-PT" altLang="en-US" sz="1600" dirty="0" smtClean="0"/>
              <a:t>- V (volume; m</a:t>
            </a:r>
            <a:r>
              <a:rPr lang="pt-PT" altLang="en-US" sz="1600" baseline="30000" dirty="0" smtClean="0"/>
              <a:t>3 </a:t>
            </a:r>
            <a:r>
              <a:rPr lang="pt-PT" altLang="en-US" sz="1600" dirty="0" smtClean="0"/>
              <a:t>ha</a:t>
            </a:r>
            <a:r>
              <a:rPr lang="pt-PT" altLang="en-US" sz="1600" baseline="30000" dirty="0" smtClean="0"/>
              <a:t>-1</a:t>
            </a:r>
            <a:r>
              <a:rPr lang="pt-PT" altLang="en-US" sz="1600" dirty="0" smtClean="0"/>
              <a:t>); </a:t>
            </a:r>
          </a:p>
          <a:p>
            <a:pPr marL="266700"/>
            <a:r>
              <a:rPr lang="pt-PT" altLang="en-US" sz="1600" dirty="0" smtClean="0"/>
              <a:t>- G </a:t>
            </a:r>
            <a:r>
              <a:rPr lang="pt-PT" altLang="en-US" sz="1600" dirty="0"/>
              <a:t>(área </a:t>
            </a:r>
            <a:r>
              <a:rPr lang="pt-PT" altLang="en-US" sz="1600" dirty="0" smtClean="0"/>
              <a:t>basal; m</a:t>
            </a:r>
            <a:r>
              <a:rPr lang="pt-PT" altLang="en-US" sz="1600" baseline="30000" dirty="0" smtClean="0"/>
              <a:t>2</a:t>
            </a:r>
            <a:r>
              <a:rPr lang="pt-PT" altLang="en-US" sz="1600" dirty="0"/>
              <a:t> ha</a:t>
            </a:r>
            <a:r>
              <a:rPr lang="pt-PT" altLang="en-US" sz="1600" baseline="30000" dirty="0"/>
              <a:t>-1</a:t>
            </a:r>
            <a:r>
              <a:rPr lang="pt-PT" altLang="en-US" sz="1600" dirty="0" smtClean="0"/>
              <a:t>)</a:t>
            </a:r>
          </a:p>
          <a:p>
            <a:pPr marL="266700"/>
            <a:r>
              <a:rPr lang="pt-PT" altLang="en-US" sz="1600" dirty="0" smtClean="0"/>
              <a:t>- </a:t>
            </a:r>
            <a:r>
              <a:rPr lang="pt-PT" altLang="en-US" sz="1600" dirty="0" err="1" smtClean="0"/>
              <a:t>hdom</a:t>
            </a:r>
            <a:r>
              <a:rPr lang="pt-PT" altLang="en-US" sz="1600" dirty="0" smtClean="0"/>
              <a:t> (altura dominante; m</a:t>
            </a:r>
            <a:r>
              <a:rPr lang="pt-PT" altLang="en-US" sz="1600" dirty="0"/>
              <a:t>) </a:t>
            </a:r>
          </a:p>
          <a:p>
            <a:pPr marL="266700"/>
            <a:r>
              <a:rPr lang="en-US" sz="1600" dirty="0" smtClean="0"/>
              <a:t>- </a:t>
            </a:r>
            <a:r>
              <a:rPr lang="en-US" sz="1600" dirty="0" err="1" smtClean="0"/>
              <a:t>Npl</a:t>
            </a:r>
            <a:r>
              <a:rPr lang="en-US" sz="1600" dirty="0" smtClean="0"/>
              <a:t> (nº </a:t>
            </a:r>
            <a:r>
              <a:rPr lang="en-US" sz="1600" dirty="0" err="1" smtClean="0"/>
              <a:t>árvores</a:t>
            </a:r>
            <a:r>
              <a:rPr lang="en-US" sz="1600" dirty="0" smtClean="0"/>
              <a:t> à </a:t>
            </a:r>
            <a:r>
              <a:rPr lang="en-US" sz="1600" dirty="0" err="1" smtClean="0"/>
              <a:t>plantação</a:t>
            </a:r>
            <a:r>
              <a:rPr lang="en-US" sz="1600" dirty="0" smtClean="0"/>
              <a:t>; </a:t>
            </a:r>
            <a:r>
              <a:rPr lang="pt-PT" altLang="en-US" sz="1600" dirty="0" smtClean="0"/>
              <a:t>ha</a:t>
            </a:r>
            <a:r>
              <a:rPr lang="pt-PT" altLang="en-US" sz="1600" baseline="30000" dirty="0" smtClean="0"/>
              <a:t>-1</a:t>
            </a:r>
            <a:r>
              <a:rPr lang="pt-PT" altLang="en-US" sz="1600" dirty="0" smtClean="0"/>
              <a:t>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70217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t-PT" altLang="en-US" sz="3200" dirty="0"/>
              <a:t>Volume por </a:t>
            </a:r>
            <a:r>
              <a:rPr lang="pt-PT" altLang="en-US" sz="3200" dirty="0" err="1" smtClean="0"/>
              <a:t>ha</a:t>
            </a:r>
            <a:r>
              <a:rPr lang="pt-PT" altLang="en-US" sz="3200" dirty="0" smtClean="0"/>
              <a:t> </a:t>
            </a:r>
            <a:r>
              <a:rPr lang="pt-PT" altLang="en-US" sz="3200" dirty="0" smtClean="0">
                <a:solidFill>
                  <a:schemeClr val="accent5"/>
                </a:solidFill>
              </a:rPr>
              <a:t>– árvores modelo de altura</a:t>
            </a:r>
            <a:endParaRPr lang="en-US" altLang="en-US" sz="3200" dirty="0">
              <a:solidFill>
                <a:schemeClr val="accent5"/>
              </a:solidFill>
            </a:endParaRPr>
          </a:p>
        </p:txBody>
      </p:sp>
      <p:sp>
        <p:nvSpPr>
          <p:cNvPr id="20377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PT" altLang="en-US" sz="2400" dirty="0" smtClean="0"/>
              <a:t>Neste caso, a variável que é medida nas árvores modelo é a altura</a:t>
            </a:r>
          </a:p>
          <a:p>
            <a:pPr>
              <a:spcBef>
                <a:spcPts val="1200"/>
              </a:spcBef>
            </a:pPr>
            <a:r>
              <a:rPr lang="pt-PT" altLang="en-US" sz="2400" dirty="0" smtClean="0"/>
              <a:t>A altura medida nas árvores modelo pode ser utilizada de duas maneiras</a:t>
            </a:r>
            <a:r>
              <a:rPr lang="pt-PT" altLang="en-US" sz="2400" dirty="0" smtClean="0"/>
              <a:t>:</a:t>
            </a:r>
          </a:p>
          <a:p>
            <a:pPr>
              <a:spcBef>
                <a:spcPts val="1200"/>
              </a:spcBef>
            </a:pPr>
            <a:endParaRPr lang="pt-PT" altLang="en-US" sz="800" dirty="0" smtClean="0"/>
          </a:p>
          <a:p>
            <a:pPr lvl="1">
              <a:spcBef>
                <a:spcPts val="1200"/>
              </a:spcBef>
            </a:pPr>
            <a:r>
              <a:rPr lang="pt-PT" altLang="en-US" dirty="0" smtClean="0"/>
              <a:t>Ser utilizada para </a:t>
            </a:r>
            <a:r>
              <a:rPr lang="pt-PT" altLang="en-US" u="sng" dirty="0" smtClean="0"/>
              <a:t>construir uma relação hipsométrica </a:t>
            </a:r>
            <a:r>
              <a:rPr lang="pt-PT" altLang="en-US" dirty="0" smtClean="0"/>
              <a:t>e, neste caso, o volume passa a ser calculado por </a:t>
            </a:r>
            <a:r>
              <a:rPr lang="pt-PT" altLang="en-US" dirty="0" smtClean="0">
                <a:solidFill>
                  <a:schemeClr val="accent3">
                    <a:lumMod val="75000"/>
                  </a:schemeClr>
                </a:solidFill>
              </a:rPr>
              <a:t>avaliação indireta com equações de volume da árvore</a:t>
            </a:r>
            <a:r>
              <a:rPr lang="pt-PT" altLang="en-US" dirty="0" smtClean="0"/>
              <a:t> (a menos que não exista a enumeração completa dos diâmetros, mas apenas ao número de árvores em cada classe de d</a:t>
            </a:r>
            <a:r>
              <a:rPr lang="pt-PT" altLang="en-US" dirty="0" smtClean="0"/>
              <a:t>)</a:t>
            </a:r>
          </a:p>
          <a:p>
            <a:pPr lvl="1">
              <a:spcBef>
                <a:spcPts val="1200"/>
              </a:spcBef>
            </a:pPr>
            <a:endParaRPr lang="pt-PT" altLang="en-US" sz="800" dirty="0" smtClean="0"/>
          </a:p>
          <a:p>
            <a:pPr lvl="1">
              <a:spcBef>
                <a:spcPts val="1200"/>
              </a:spcBef>
            </a:pPr>
            <a:r>
              <a:rPr lang="pt-PT" altLang="en-US" dirty="0" smtClean="0"/>
              <a:t>Ser utilizada para </a:t>
            </a:r>
            <a:r>
              <a:rPr lang="pt-PT" altLang="en-US" u="sng" dirty="0" smtClean="0"/>
              <a:t>calcular a altura média de cada classe de d</a:t>
            </a:r>
            <a:r>
              <a:rPr lang="pt-PT" altLang="en-US" dirty="0" smtClean="0"/>
              <a:t>, calculando-se de seguida o </a:t>
            </a:r>
            <a:r>
              <a:rPr lang="pt-PT" altLang="en-US" dirty="0" smtClean="0">
                <a:solidFill>
                  <a:schemeClr val="accent3">
                    <a:lumMod val="75000"/>
                  </a:schemeClr>
                </a:solidFill>
              </a:rPr>
              <a:t>volume médio da classe</a:t>
            </a:r>
            <a:r>
              <a:rPr lang="pt-PT" altLang="en-US" dirty="0" smtClean="0"/>
              <a:t> com uma equação de volume usando d = valor central da classe, sendo o volume </a:t>
            </a:r>
            <a:r>
              <a:rPr lang="pt-PT" altLang="en-US" dirty="0" smtClean="0">
                <a:solidFill>
                  <a:schemeClr val="accent3">
                    <a:lumMod val="75000"/>
                  </a:schemeClr>
                </a:solidFill>
              </a:rPr>
              <a:t>calculado pela expressão da enumeração completa de d e h</a:t>
            </a:r>
          </a:p>
        </p:txBody>
      </p:sp>
      <p:sp>
        <p:nvSpPr>
          <p:cNvPr id="54281" name="Rectangle 13"/>
          <p:cNvSpPr>
            <a:spLocks noChangeArrowheads="1"/>
          </p:cNvSpPr>
          <p:nvPr/>
        </p:nvSpPr>
        <p:spPr bwMode="auto">
          <a:xfrm>
            <a:off x="1524001" y="2980682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just">
              <a:spcBef>
                <a:spcPct val="5000"/>
              </a:spcBef>
              <a:buSzPct val="80000"/>
              <a:buFont typeface="Wingdings" panose="05000000000000000000" pitchFamily="2" charset="2"/>
              <a:buChar char="è"/>
              <a:defRPr sz="2200" b="1">
                <a:solidFill>
                  <a:srgbClr val="008000"/>
                </a:solidFill>
                <a:latin typeface="Tahoma" panose="020B0604030504040204" pitchFamily="34" charset="0"/>
              </a:defRPr>
            </a:lvl1pPr>
            <a:lvl2pPr marL="742950" indent="-285750" algn="just">
              <a:spcBef>
                <a:spcPct val="45000"/>
              </a:spcBef>
              <a:buClr>
                <a:srgbClr val="008000"/>
              </a:buClr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algn="just">
              <a:spcBef>
                <a:spcPct val="30000"/>
              </a:spcBef>
              <a:buClr>
                <a:srgbClr val="008000"/>
              </a:buClr>
              <a:buFont typeface="Marlett" pitchFamily="2" charset="2"/>
              <a:buChar char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algn="just">
              <a:spcBef>
                <a:spcPct val="45000"/>
              </a:spcBef>
              <a:buClr>
                <a:srgbClr val="008000"/>
              </a:buClr>
              <a:buFont typeface="Marlett" pitchFamily="2" charset="2"/>
              <a:buChar char="0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45000"/>
              </a:spcBef>
              <a:buClr>
                <a:srgbClr val="008000"/>
              </a:buClr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rgbClr val="008000"/>
              </a:buClr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rgbClr val="008000"/>
              </a:buClr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rgbClr val="008000"/>
              </a:buClr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rgbClr val="008000"/>
              </a:buClr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>
              <a:spcBef>
                <a:spcPct val="0"/>
              </a:spcBef>
              <a:buSzTx/>
              <a:buFontTx/>
              <a:buNone/>
            </a:pPr>
            <a:endParaRPr lang="pt-PT" altLang="en-US" sz="2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79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en-US" dirty="0" err="1" smtClean="0"/>
              <a:t>Exercicios</a:t>
            </a:r>
            <a:r>
              <a:rPr lang="en-US" dirty="0" smtClean="0"/>
              <a:t> </a:t>
            </a:r>
            <a:r>
              <a:rPr lang="en-US" dirty="0" err="1" smtClean="0"/>
              <a:t>Práticos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371" y="1338454"/>
            <a:ext cx="6024669" cy="5519546"/>
          </a:xfrm>
        </p:spPr>
        <p:txBody>
          <a:bodyPr>
            <a:normAutofit/>
          </a:bodyPr>
          <a:lstStyle/>
          <a:p>
            <a:pPr marL="90488" lvl="2" indent="0">
              <a:spcBef>
                <a:spcPts val="300"/>
              </a:spcBef>
            </a:pPr>
            <a:r>
              <a:rPr lang="en-US" sz="2600" dirty="0"/>
              <a:t> </a:t>
            </a:r>
            <a:r>
              <a:rPr lang="pt-PT" sz="1800" dirty="0"/>
              <a:t>3.2.2	</a:t>
            </a:r>
            <a:r>
              <a:rPr lang="pt-PT" dirty="0"/>
              <a:t>Processamento dos dados de uma parcela – </a:t>
            </a:r>
            <a:r>
              <a:rPr lang="pt-PT" i="1" dirty="0">
                <a:solidFill>
                  <a:schemeClr val="accent3"/>
                </a:solidFill>
              </a:rPr>
              <a:t>enumeração completa de diâmetros e medição de altura em árvores </a:t>
            </a:r>
            <a:r>
              <a:rPr lang="pt-PT" i="1" dirty="0" smtClean="0">
                <a:solidFill>
                  <a:schemeClr val="accent3"/>
                </a:solidFill>
              </a:rPr>
              <a:t>modelo </a:t>
            </a:r>
            <a:r>
              <a:rPr lang="pt-PT" i="1" dirty="0" smtClean="0"/>
              <a:t>(</a:t>
            </a:r>
            <a:r>
              <a:rPr lang="pt-PT" i="1" dirty="0" err="1" smtClean="0"/>
              <a:t>cont</a:t>
            </a:r>
            <a:r>
              <a:rPr lang="pt-PT" i="1" dirty="0" smtClean="0"/>
              <a:t>.)</a:t>
            </a:r>
            <a:endParaRPr lang="en-US" i="1" dirty="0"/>
          </a:p>
          <a:p>
            <a:pPr marL="0" indent="0">
              <a:spcBef>
                <a:spcPts val="300"/>
              </a:spcBef>
              <a:buNone/>
            </a:pPr>
            <a:r>
              <a:rPr lang="pt-PT" sz="1800" dirty="0" smtClean="0"/>
              <a:t>Faça </a:t>
            </a:r>
            <a:r>
              <a:rPr lang="pt-PT" sz="1800" dirty="0"/>
              <a:t>os seguintes cálculos</a:t>
            </a:r>
            <a:r>
              <a:rPr lang="pt-PT" sz="1800" dirty="0" smtClean="0"/>
              <a:t>:</a:t>
            </a:r>
          </a:p>
          <a:p>
            <a:pPr marL="0" indent="0">
              <a:spcBef>
                <a:spcPts val="300"/>
              </a:spcBef>
              <a:buNone/>
            </a:pPr>
            <a:endParaRPr lang="pt-PT" sz="800" dirty="0"/>
          </a:p>
          <a:p>
            <a:pPr marL="800100" lvl="1" indent="-342900">
              <a:spcBef>
                <a:spcPts val="300"/>
              </a:spcBef>
              <a:buFont typeface="+mj-lt"/>
              <a:buAutoNum type="alphaLcPeriod" startAt="7"/>
            </a:pPr>
            <a:r>
              <a:rPr lang="pt-PT" sz="1600" dirty="0" smtClean="0"/>
              <a:t>O </a:t>
            </a:r>
            <a:r>
              <a:rPr lang="pt-PT" sz="1600" b="1" dirty="0" smtClean="0"/>
              <a:t>fator </a:t>
            </a:r>
            <a:r>
              <a:rPr lang="pt-PT" sz="1600" b="1" dirty="0"/>
              <a:t>de Wilson</a:t>
            </a:r>
          </a:p>
          <a:p>
            <a:pPr marL="800100" lvl="1" indent="-342900">
              <a:spcBef>
                <a:spcPts val="300"/>
              </a:spcBef>
              <a:buFont typeface="+mj-lt"/>
              <a:buAutoNum type="alphaLcPeriod" startAt="7"/>
            </a:pPr>
            <a:r>
              <a:rPr lang="pt-PT" sz="1600" dirty="0" smtClean="0"/>
              <a:t>Quantas </a:t>
            </a:r>
            <a:r>
              <a:rPr lang="pt-PT" sz="1600" dirty="0"/>
              <a:t>árvores por </a:t>
            </a:r>
            <a:r>
              <a:rPr lang="pt-PT" sz="1600" dirty="0" err="1"/>
              <a:t>ha</a:t>
            </a:r>
            <a:r>
              <a:rPr lang="pt-PT" sz="1600" dirty="0"/>
              <a:t> deverá desbastar para colocar o povoamento a um </a:t>
            </a:r>
            <a:r>
              <a:rPr lang="pt-PT" sz="1600" b="1" dirty="0" smtClean="0"/>
              <a:t>fator</a:t>
            </a:r>
            <a:r>
              <a:rPr lang="pt-PT" sz="1600" dirty="0" smtClean="0"/>
              <a:t> </a:t>
            </a:r>
            <a:r>
              <a:rPr lang="pt-PT" sz="1600" b="1" dirty="0"/>
              <a:t>de Wilson </a:t>
            </a:r>
            <a:r>
              <a:rPr lang="pt-PT" sz="1600" dirty="0"/>
              <a:t>de 0.27? </a:t>
            </a:r>
          </a:p>
          <a:p>
            <a:pPr marL="800100" lvl="1" indent="-342900">
              <a:spcBef>
                <a:spcPts val="300"/>
              </a:spcBef>
              <a:buFont typeface="+mj-lt"/>
              <a:buAutoNum type="alphaLcPeriod" startAt="7"/>
            </a:pPr>
            <a:r>
              <a:rPr lang="pt-PT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 </a:t>
            </a:r>
            <a:r>
              <a:rPr lang="pt-PT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Fator </a:t>
            </a:r>
            <a:r>
              <a:rPr lang="pt-PT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 Competição das Copas </a:t>
            </a:r>
            <a:r>
              <a:rPr lang="pt-PT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(só para as </a:t>
            </a:r>
            <a:r>
              <a:rPr lang="pt-PT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pacelas</a:t>
            </a:r>
            <a:r>
              <a:rPr lang="pt-PT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de Pb)</a:t>
            </a:r>
          </a:p>
          <a:p>
            <a:pPr marL="800100" lvl="1" indent="-342900">
              <a:spcBef>
                <a:spcPts val="300"/>
              </a:spcBef>
              <a:buFont typeface="+mj-lt"/>
              <a:buAutoNum type="alphaLcPeriod" startAt="7"/>
            </a:pPr>
            <a:r>
              <a:rPr lang="pt-PT" sz="1600" dirty="0" smtClean="0"/>
              <a:t>O </a:t>
            </a:r>
            <a:r>
              <a:rPr lang="pt-PT" sz="1600" dirty="0"/>
              <a:t>Índice de Densidade do </a:t>
            </a:r>
            <a:r>
              <a:rPr lang="pt-PT" sz="1600" dirty="0" smtClean="0"/>
              <a:t>Povoamento (</a:t>
            </a:r>
            <a:r>
              <a:rPr lang="pt-PT" sz="1600" b="1" dirty="0" smtClean="0"/>
              <a:t>SDI</a:t>
            </a:r>
            <a:r>
              <a:rPr lang="pt-PT" sz="1600" dirty="0" smtClean="0"/>
              <a:t>)</a:t>
            </a:r>
            <a:endParaRPr lang="pt-PT" sz="1600" dirty="0"/>
          </a:p>
          <a:p>
            <a:pPr marL="800100" lvl="1" indent="-342900">
              <a:spcBef>
                <a:spcPts val="300"/>
              </a:spcBef>
              <a:buFont typeface="+mj-lt"/>
              <a:buAutoNum type="alphaLcPeriod" startAt="7"/>
            </a:pPr>
            <a:r>
              <a:rPr lang="pt-PT" sz="1600" b="1" dirty="0" smtClean="0"/>
              <a:t>% </a:t>
            </a:r>
            <a:r>
              <a:rPr lang="pt-PT" sz="1600" b="1" dirty="0"/>
              <a:t>de coberto </a:t>
            </a:r>
            <a:r>
              <a:rPr lang="pt-PT" sz="1600" dirty="0"/>
              <a:t>e </a:t>
            </a:r>
            <a:r>
              <a:rPr lang="pt-PT" sz="1600" b="1" dirty="0"/>
              <a:t>coeficiente </a:t>
            </a:r>
            <a:r>
              <a:rPr lang="pt-PT" sz="1600" b="1" dirty="0" smtClean="0"/>
              <a:t>de </a:t>
            </a:r>
            <a:r>
              <a:rPr lang="pt-PT" sz="1600" b="1" dirty="0"/>
              <a:t>espaçamento</a:t>
            </a:r>
            <a:r>
              <a:rPr lang="pt-PT" sz="1600" dirty="0"/>
              <a:t> (só para </a:t>
            </a:r>
            <a:r>
              <a:rPr lang="pt-PT" sz="1600" dirty="0" err="1" smtClean="0"/>
              <a:t>Sb</a:t>
            </a:r>
            <a:r>
              <a:rPr lang="pt-PT" sz="1600" dirty="0" smtClean="0"/>
              <a:t>: parcelas </a:t>
            </a:r>
            <a:r>
              <a:rPr lang="pt-PT" sz="1600" dirty="0"/>
              <a:t>8 e 13 das Figura 12 </a:t>
            </a:r>
            <a:r>
              <a:rPr lang="pt-PT" sz="1600" dirty="0" smtClean="0"/>
              <a:t>e Figura 13) </a:t>
            </a:r>
          </a:p>
          <a:p>
            <a:pPr marL="800100" lvl="1" indent="-342900">
              <a:spcBef>
                <a:spcPts val="300"/>
              </a:spcBef>
              <a:buFont typeface="+mj-lt"/>
              <a:buAutoNum type="alphaLcPeriod" startAt="7"/>
            </a:pPr>
            <a:r>
              <a:rPr lang="pt-PT" sz="1600" dirty="0" smtClean="0"/>
              <a:t>Estime </a:t>
            </a:r>
            <a:r>
              <a:rPr lang="pt-PT" sz="1600" dirty="0"/>
              <a:t>a altura das árvores cuja altura não foi medida com as relações hipsométricas gerais do Inventário Florestal Nacional (no ANEXO I) </a:t>
            </a:r>
            <a:endParaRPr lang="pt-PT" sz="1600" dirty="0" smtClean="0"/>
          </a:p>
          <a:p>
            <a:pPr marL="800100" lvl="1" indent="-342900">
              <a:spcBef>
                <a:spcPts val="300"/>
              </a:spcBef>
              <a:buFont typeface="+mj-lt"/>
              <a:buAutoNum type="alphaLcPeriod" startAt="7"/>
            </a:pPr>
            <a:r>
              <a:rPr lang="pt-PT" sz="1600" dirty="0" smtClean="0"/>
              <a:t>O </a:t>
            </a:r>
            <a:r>
              <a:rPr lang="pt-PT" sz="1600" dirty="0"/>
              <a:t>volume total com casca (m</a:t>
            </a:r>
            <a:r>
              <a:rPr lang="pt-PT" sz="1600" baseline="30000" dirty="0"/>
              <a:t>3</a:t>
            </a:r>
            <a:r>
              <a:rPr lang="pt-PT" sz="1600" dirty="0"/>
              <a:t> ha</a:t>
            </a:r>
            <a:r>
              <a:rPr lang="pt-PT" sz="1600" baseline="30000" dirty="0"/>
              <a:t>-1</a:t>
            </a:r>
            <a:r>
              <a:rPr lang="pt-PT" sz="1600" dirty="0"/>
              <a:t>)</a:t>
            </a:r>
          </a:p>
          <a:p>
            <a:pPr marL="800100" lvl="1" indent="-342900">
              <a:spcBef>
                <a:spcPts val="300"/>
              </a:spcBef>
              <a:buFont typeface="+mj-lt"/>
              <a:buAutoNum type="alphaLcPeriod" startAt="7"/>
            </a:pPr>
            <a:r>
              <a:rPr lang="pt-PT" sz="1600" dirty="0" smtClean="0"/>
              <a:t>O </a:t>
            </a:r>
            <a:r>
              <a:rPr lang="pt-PT" sz="1600" dirty="0"/>
              <a:t>volume total sem casca (m</a:t>
            </a:r>
            <a:r>
              <a:rPr lang="pt-PT" sz="1600" baseline="30000" dirty="0"/>
              <a:t>3</a:t>
            </a:r>
            <a:r>
              <a:rPr lang="pt-PT" sz="1600" dirty="0"/>
              <a:t> ha</a:t>
            </a:r>
            <a:r>
              <a:rPr lang="pt-PT" sz="1600" baseline="30000" dirty="0"/>
              <a:t>-1</a:t>
            </a:r>
            <a:r>
              <a:rPr lang="pt-PT" sz="1600" dirty="0"/>
              <a:t>)</a:t>
            </a:r>
          </a:p>
          <a:p>
            <a:pPr marL="0" indent="0">
              <a:buNone/>
            </a:pPr>
            <a:endParaRPr lang="pt-PT" sz="1800" dirty="0" smtClean="0"/>
          </a:p>
          <a:p>
            <a:pPr marL="514350" indent="-514350">
              <a:buAutoNum type="alphaLcParenR" startAt="2"/>
            </a:pPr>
            <a:endParaRPr lang="pt-PT" sz="2600" dirty="0"/>
          </a:p>
          <a:p>
            <a:pPr marL="514350" indent="-514350">
              <a:buAutoNum type="alphaLcParenR" startAt="2"/>
            </a:pPr>
            <a:endParaRPr lang="pt-PT" sz="2600" dirty="0" smtClean="0"/>
          </a:p>
          <a:p>
            <a:pPr marL="514350" indent="-514350">
              <a:buAutoNum type="alphaLcParenR" startAt="2"/>
            </a:pPr>
            <a:endParaRPr lang="pt-PT" sz="2600" dirty="0"/>
          </a:p>
          <a:p>
            <a:endParaRPr lang="en-US" dirty="0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6500" y="352610"/>
            <a:ext cx="5064130" cy="6295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221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pt-PT" altLang="en-US" smtClean="0"/>
              <a:t>Lotação e densidade dos povoamentos</a:t>
            </a:r>
            <a:endParaRPr lang="en-US" altLang="en-US" smtClean="0"/>
          </a:p>
        </p:txBody>
      </p:sp>
      <p:sp>
        <p:nvSpPr>
          <p:cNvPr id="1638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PT" altLang="en-US" dirty="0" smtClean="0"/>
              <a:t>A </a:t>
            </a:r>
            <a:r>
              <a:rPr lang="pt-PT" altLang="en-US" b="1" dirty="0" smtClean="0">
                <a:solidFill>
                  <a:schemeClr val="accent5"/>
                </a:solidFill>
              </a:rPr>
              <a:t>densidade do povoamento </a:t>
            </a:r>
            <a:r>
              <a:rPr lang="pt-PT" altLang="en-US" b="1" dirty="0" smtClean="0"/>
              <a:t>(</a:t>
            </a:r>
            <a:r>
              <a:rPr lang="pt-PT" altLang="en-US" b="1" dirty="0" smtClean="0">
                <a:solidFill>
                  <a:schemeClr val="accent5"/>
                </a:solidFill>
              </a:rPr>
              <a:t>N</a:t>
            </a:r>
            <a:r>
              <a:rPr lang="pt-PT" altLang="en-US" b="1" dirty="0" smtClean="0"/>
              <a:t>)</a:t>
            </a:r>
            <a:r>
              <a:rPr lang="pt-PT" altLang="en-US" b="1" dirty="0" smtClean="0">
                <a:solidFill>
                  <a:schemeClr val="accent5"/>
                </a:solidFill>
              </a:rPr>
              <a:t> </a:t>
            </a:r>
            <a:r>
              <a:rPr lang="pt-PT" altLang="en-US" dirty="0" smtClean="0"/>
              <a:t>representa uma </a:t>
            </a:r>
            <a:r>
              <a:rPr lang="pt-PT" altLang="en-US" b="1" dirty="0" smtClean="0">
                <a:solidFill>
                  <a:schemeClr val="accent5"/>
                </a:solidFill>
              </a:rPr>
              <a:t>medida quantitativa </a:t>
            </a:r>
            <a:r>
              <a:rPr lang="pt-PT" altLang="en-US" dirty="0" smtClean="0"/>
              <a:t>do material lenhoso por unidade de área</a:t>
            </a:r>
          </a:p>
          <a:p>
            <a:r>
              <a:rPr lang="pt-PT" altLang="en-US" b="1" dirty="0" smtClean="0">
                <a:solidFill>
                  <a:schemeClr val="accent5"/>
                </a:solidFill>
              </a:rPr>
              <a:t>A lotação</a:t>
            </a:r>
            <a:r>
              <a:rPr lang="pt-PT" altLang="en-US" dirty="0" smtClean="0">
                <a:solidFill>
                  <a:schemeClr val="accent5"/>
                </a:solidFill>
              </a:rPr>
              <a:t> </a:t>
            </a:r>
            <a:r>
              <a:rPr lang="pt-PT" altLang="en-US" dirty="0" smtClean="0"/>
              <a:t>é uma </a:t>
            </a:r>
            <a:r>
              <a:rPr lang="pt-PT" altLang="en-US" b="1" dirty="0" smtClean="0">
                <a:solidFill>
                  <a:schemeClr val="accent5"/>
                </a:solidFill>
              </a:rPr>
              <a:t>medida qualitativa</a:t>
            </a:r>
            <a:r>
              <a:rPr lang="pt-PT" altLang="en-US" dirty="0" smtClean="0"/>
              <a:t>. Refere-se a uma apreciação da densidade do povoamento em relação a um determinado </a:t>
            </a:r>
            <a:r>
              <a:rPr lang="pt-PT" altLang="en-US" dirty="0" err="1" smtClean="0"/>
              <a:t>objectivo</a:t>
            </a:r>
            <a:r>
              <a:rPr lang="pt-PT" altLang="en-US" dirty="0" smtClean="0"/>
              <a:t> de gestão (povoamentos </a:t>
            </a:r>
            <a:r>
              <a:rPr lang="pt-PT" altLang="en-US" dirty="0" err="1" smtClean="0">
                <a:solidFill>
                  <a:schemeClr val="accent5"/>
                </a:solidFill>
              </a:rPr>
              <a:t>sub-lotados</a:t>
            </a:r>
            <a:r>
              <a:rPr lang="pt-PT" altLang="en-US" dirty="0" smtClean="0"/>
              <a:t>, </a:t>
            </a:r>
            <a:r>
              <a:rPr lang="pt-PT" altLang="en-US" dirty="0" err="1" smtClean="0">
                <a:solidFill>
                  <a:schemeClr val="accent5"/>
                </a:solidFill>
              </a:rPr>
              <a:t>bem-lotados</a:t>
            </a:r>
            <a:r>
              <a:rPr lang="pt-PT" altLang="en-US" dirty="0" smtClean="0"/>
              <a:t> ou </a:t>
            </a:r>
            <a:r>
              <a:rPr lang="pt-PT" altLang="en-US" dirty="0" err="1" smtClean="0">
                <a:solidFill>
                  <a:schemeClr val="accent5"/>
                </a:solidFill>
              </a:rPr>
              <a:t>sobre-lotados</a:t>
            </a:r>
            <a:r>
              <a:rPr lang="pt-PT" altLang="en-US" dirty="0" smtClean="0"/>
              <a:t>)</a:t>
            </a:r>
          </a:p>
          <a:p>
            <a:r>
              <a:rPr lang="pt-PT" altLang="en-US" dirty="0" smtClean="0"/>
              <a:t>A avaliação da lotação e da densidade dos povoamentos é de extrema importância para a silvicultura</a:t>
            </a:r>
            <a:r>
              <a:rPr lang="en-US" altLang="en-US" dirty="0" smtClean="0"/>
              <a:t> (</a:t>
            </a:r>
            <a:r>
              <a:rPr lang="en-US" altLang="en-US" b="1" dirty="0" err="1" smtClean="0">
                <a:solidFill>
                  <a:schemeClr val="accent5"/>
                </a:solidFill>
              </a:rPr>
              <a:t>determina</a:t>
            </a:r>
            <a:r>
              <a:rPr lang="en-US" altLang="en-US" b="1" dirty="0" smtClean="0">
                <a:solidFill>
                  <a:schemeClr val="accent5"/>
                </a:solidFill>
              </a:rPr>
              <a:t> a </a:t>
            </a:r>
            <a:r>
              <a:rPr lang="en-US" altLang="en-US" b="1" dirty="0" err="1" smtClean="0">
                <a:solidFill>
                  <a:schemeClr val="accent5"/>
                </a:solidFill>
              </a:rPr>
              <a:t>necessidade</a:t>
            </a:r>
            <a:r>
              <a:rPr lang="en-US" altLang="en-US" b="1" dirty="0" smtClean="0">
                <a:solidFill>
                  <a:schemeClr val="accent5"/>
                </a:solidFill>
              </a:rPr>
              <a:t> de </a:t>
            </a:r>
            <a:r>
              <a:rPr lang="en-US" altLang="en-US" b="1" dirty="0" err="1" smtClean="0">
                <a:solidFill>
                  <a:schemeClr val="accent5"/>
                </a:solidFill>
              </a:rPr>
              <a:t>desbastar</a:t>
            </a:r>
            <a:r>
              <a:rPr lang="en-US" altLang="en-US" b="1" dirty="0" smtClean="0">
                <a:solidFill>
                  <a:schemeClr val="accent5"/>
                </a:solidFill>
              </a:rPr>
              <a:t> e da </a:t>
            </a:r>
            <a:r>
              <a:rPr lang="en-US" altLang="en-US" b="1" dirty="0" err="1" smtClean="0">
                <a:solidFill>
                  <a:schemeClr val="accent5"/>
                </a:solidFill>
              </a:rPr>
              <a:t>sua</a:t>
            </a:r>
            <a:r>
              <a:rPr lang="en-US" altLang="en-US" b="1" dirty="0" smtClean="0">
                <a:solidFill>
                  <a:schemeClr val="accent5"/>
                </a:solidFill>
              </a:rPr>
              <a:t> </a:t>
            </a:r>
            <a:r>
              <a:rPr lang="en-US" altLang="en-US" b="1" dirty="0" err="1" smtClean="0">
                <a:solidFill>
                  <a:schemeClr val="accent5"/>
                </a:solidFill>
              </a:rPr>
              <a:t>intensidade</a:t>
            </a:r>
            <a:r>
              <a:rPr lang="en-US" altLang="en-US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5657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en-US" dirty="0" err="1" smtClean="0"/>
              <a:t>Exercicios</a:t>
            </a:r>
            <a:r>
              <a:rPr lang="en-US" dirty="0" smtClean="0"/>
              <a:t> </a:t>
            </a:r>
            <a:r>
              <a:rPr lang="en-US" dirty="0" err="1" smtClean="0"/>
              <a:t>Práticos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371" y="1338454"/>
            <a:ext cx="6024669" cy="5519546"/>
          </a:xfrm>
        </p:spPr>
        <p:txBody>
          <a:bodyPr>
            <a:normAutofit/>
          </a:bodyPr>
          <a:lstStyle/>
          <a:p>
            <a:pPr marL="90488" lvl="2" indent="0">
              <a:spcBef>
                <a:spcPts val="300"/>
              </a:spcBef>
            </a:pPr>
            <a:r>
              <a:rPr lang="en-US" sz="2600" dirty="0"/>
              <a:t> </a:t>
            </a:r>
            <a:r>
              <a:rPr lang="pt-PT" sz="1800" dirty="0"/>
              <a:t>3.2.2	</a:t>
            </a:r>
            <a:r>
              <a:rPr lang="pt-PT" dirty="0"/>
              <a:t>Processamento dos dados de uma parcela – </a:t>
            </a:r>
            <a:r>
              <a:rPr lang="pt-PT" i="1" dirty="0">
                <a:solidFill>
                  <a:schemeClr val="accent3"/>
                </a:solidFill>
              </a:rPr>
              <a:t>enumeração completa de diâmetros e medição de altura em árvores </a:t>
            </a:r>
            <a:r>
              <a:rPr lang="pt-PT" i="1" dirty="0" smtClean="0">
                <a:solidFill>
                  <a:schemeClr val="accent3"/>
                </a:solidFill>
              </a:rPr>
              <a:t>modelo </a:t>
            </a:r>
            <a:r>
              <a:rPr lang="pt-PT" i="1" dirty="0" smtClean="0"/>
              <a:t>(</a:t>
            </a:r>
            <a:r>
              <a:rPr lang="pt-PT" i="1" dirty="0" err="1" smtClean="0"/>
              <a:t>cont</a:t>
            </a:r>
            <a:r>
              <a:rPr lang="pt-PT" i="1" dirty="0" smtClean="0"/>
              <a:t>.)</a:t>
            </a:r>
            <a:endParaRPr lang="en-US" i="1" dirty="0"/>
          </a:p>
          <a:p>
            <a:pPr marL="0" indent="0">
              <a:spcBef>
                <a:spcPts val="300"/>
              </a:spcBef>
              <a:buNone/>
            </a:pPr>
            <a:r>
              <a:rPr lang="pt-PT" sz="1800" dirty="0" smtClean="0"/>
              <a:t>Faça </a:t>
            </a:r>
            <a:r>
              <a:rPr lang="pt-PT" sz="1800" dirty="0"/>
              <a:t>os seguintes cálculos</a:t>
            </a:r>
            <a:r>
              <a:rPr lang="pt-PT" sz="1800" dirty="0" smtClean="0"/>
              <a:t>:</a:t>
            </a:r>
          </a:p>
          <a:p>
            <a:pPr marL="0" indent="0">
              <a:spcBef>
                <a:spcPts val="300"/>
              </a:spcBef>
              <a:buNone/>
            </a:pPr>
            <a:endParaRPr lang="pt-PT" sz="800" dirty="0"/>
          </a:p>
          <a:p>
            <a:pPr marL="800100" lvl="1" indent="-342900">
              <a:spcBef>
                <a:spcPts val="300"/>
              </a:spcBef>
              <a:buFont typeface="+mj-lt"/>
              <a:buAutoNum type="alphaLcPeriod" startAt="15"/>
            </a:pPr>
            <a:r>
              <a:rPr lang="pt-PT" sz="1600" dirty="0" smtClean="0"/>
              <a:t>O </a:t>
            </a:r>
            <a:r>
              <a:rPr lang="pt-PT" sz="1600" dirty="0"/>
              <a:t>volume, sem casca, por categorias de aproveitamento (m</a:t>
            </a:r>
            <a:r>
              <a:rPr lang="pt-PT" sz="1600" baseline="30000" dirty="0"/>
              <a:t>3</a:t>
            </a:r>
            <a:r>
              <a:rPr lang="pt-PT" sz="1600" dirty="0"/>
              <a:t> ha</a:t>
            </a:r>
            <a:r>
              <a:rPr lang="pt-PT" sz="1600" baseline="30000" dirty="0"/>
              <a:t>-1</a:t>
            </a:r>
            <a:r>
              <a:rPr lang="pt-PT" sz="1600" dirty="0"/>
              <a:t>) considerando as seguintes regras (dm é o diâmetro de desponta</a:t>
            </a:r>
            <a:r>
              <a:rPr lang="pt-PT" sz="1600" dirty="0" smtClean="0"/>
              <a:t>):</a:t>
            </a:r>
          </a:p>
          <a:p>
            <a:pPr marL="800100" lvl="1" indent="-342900">
              <a:spcBef>
                <a:spcPts val="300"/>
              </a:spcBef>
              <a:buFont typeface="+mj-lt"/>
              <a:buAutoNum type="alphaLcPeriod" startAt="15"/>
            </a:pPr>
            <a:endParaRPr lang="pt-PT" sz="1600" dirty="0"/>
          </a:p>
          <a:p>
            <a:pPr marL="857250" lvl="2" indent="0">
              <a:spcBef>
                <a:spcPts val="300"/>
              </a:spcBef>
              <a:buNone/>
            </a:pPr>
            <a:r>
              <a:rPr lang="pt-PT" sz="1400" dirty="0" smtClean="0"/>
              <a:t>- </a:t>
            </a:r>
            <a:r>
              <a:rPr lang="pt-PT" sz="1400" b="1" dirty="0" smtClean="0">
                <a:solidFill>
                  <a:srgbClr val="008000"/>
                </a:solidFill>
              </a:rPr>
              <a:t>Classe </a:t>
            </a:r>
            <a:r>
              <a:rPr lang="pt-PT" sz="1400" b="1" dirty="0">
                <a:solidFill>
                  <a:srgbClr val="008000"/>
                </a:solidFill>
              </a:rPr>
              <a:t>1</a:t>
            </a:r>
            <a:r>
              <a:rPr lang="pt-PT" sz="1400" dirty="0"/>
              <a:t>: </a:t>
            </a:r>
            <a:r>
              <a:rPr lang="pt-PT" sz="1400" dirty="0" smtClean="0"/>
              <a:t>dm ≥ 25cm </a:t>
            </a:r>
            <a:r>
              <a:rPr lang="pt-PT" sz="1400" dirty="0"/>
              <a:t>e comprimento do toro </a:t>
            </a:r>
            <a:r>
              <a:rPr lang="pt-PT" sz="1400" dirty="0" smtClean="0"/>
              <a:t>&gt; 3 </a:t>
            </a:r>
            <a:r>
              <a:rPr lang="pt-PT" sz="1400" dirty="0"/>
              <a:t>m</a:t>
            </a:r>
          </a:p>
          <a:p>
            <a:pPr marL="857250" lvl="2" indent="0">
              <a:spcBef>
                <a:spcPts val="300"/>
              </a:spcBef>
              <a:buNone/>
            </a:pPr>
            <a:r>
              <a:rPr lang="pt-PT" sz="1400" dirty="0" smtClean="0"/>
              <a:t>- </a:t>
            </a:r>
            <a:r>
              <a:rPr lang="pt-PT" sz="1400" b="1" dirty="0" smtClean="0">
                <a:solidFill>
                  <a:srgbClr val="008000"/>
                </a:solidFill>
              </a:rPr>
              <a:t>Classe </a:t>
            </a:r>
            <a:r>
              <a:rPr lang="pt-PT" sz="1400" b="1" dirty="0">
                <a:solidFill>
                  <a:srgbClr val="008000"/>
                </a:solidFill>
              </a:rPr>
              <a:t>2</a:t>
            </a:r>
            <a:r>
              <a:rPr lang="pt-PT" sz="1400" dirty="0"/>
              <a:t>: </a:t>
            </a:r>
            <a:r>
              <a:rPr lang="pt-PT" sz="1400" dirty="0" smtClean="0"/>
              <a:t>12cm ≤ dm &lt; 25cm </a:t>
            </a:r>
            <a:r>
              <a:rPr lang="pt-PT" sz="1400" dirty="0"/>
              <a:t>e </a:t>
            </a:r>
            <a:r>
              <a:rPr lang="pt-PT" sz="1400" dirty="0" smtClean="0"/>
              <a:t>dm</a:t>
            </a:r>
            <a:r>
              <a:rPr lang="pt-PT" sz="1400" dirty="0"/>
              <a:t> ≥ </a:t>
            </a:r>
            <a:r>
              <a:rPr lang="pt-PT" sz="1400" dirty="0" smtClean="0"/>
              <a:t>25cm e comprimento do toro &lt; 3 </a:t>
            </a:r>
            <a:r>
              <a:rPr lang="pt-PT" sz="1400" dirty="0"/>
              <a:t>m</a:t>
            </a:r>
          </a:p>
          <a:p>
            <a:pPr marL="857250" lvl="2" indent="0">
              <a:spcBef>
                <a:spcPts val="300"/>
              </a:spcBef>
              <a:buNone/>
            </a:pPr>
            <a:r>
              <a:rPr lang="pt-PT" sz="1400" dirty="0" smtClean="0"/>
              <a:t>- </a:t>
            </a:r>
            <a:r>
              <a:rPr lang="pt-PT" sz="1400" b="1" dirty="0" smtClean="0">
                <a:solidFill>
                  <a:srgbClr val="008000"/>
                </a:solidFill>
              </a:rPr>
              <a:t>Classe </a:t>
            </a:r>
            <a:r>
              <a:rPr lang="pt-PT" sz="1400" b="1" dirty="0">
                <a:solidFill>
                  <a:srgbClr val="008000"/>
                </a:solidFill>
              </a:rPr>
              <a:t>3</a:t>
            </a:r>
            <a:r>
              <a:rPr lang="pt-PT" sz="1400" dirty="0"/>
              <a:t>: </a:t>
            </a:r>
            <a:r>
              <a:rPr lang="pt-PT" sz="1400" dirty="0" smtClean="0"/>
              <a:t>6cm </a:t>
            </a:r>
            <a:r>
              <a:rPr lang="pt-PT" sz="1400" dirty="0"/>
              <a:t>≤ </a:t>
            </a:r>
            <a:r>
              <a:rPr lang="pt-PT" sz="1400" dirty="0" smtClean="0"/>
              <a:t>dm &lt;12 </a:t>
            </a:r>
            <a:r>
              <a:rPr lang="pt-PT" sz="1400" dirty="0"/>
              <a:t>cm</a:t>
            </a:r>
          </a:p>
          <a:p>
            <a:pPr marL="857250" lvl="2" indent="0">
              <a:spcBef>
                <a:spcPts val="300"/>
              </a:spcBef>
              <a:buNone/>
            </a:pPr>
            <a:r>
              <a:rPr lang="pt-PT" sz="1400" dirty="0" smtClean="0"/>
              <a:t>- </a:t>
            </a:r>
            <a:r>
              <a:rPr lang="pt-PT" sz="1400" b="1" dirty="0" smtClean="0">
                <a:solidFill>
                  <a:srgbClr val="008000"/>
                </a:solidFill>
              </a:rPr>
              <a:t>Classe </a:t>
            </a:r>
            <a:r>
              <a:rPr lang="pt-PT" sz="1400" b="1" dirty="0">
                <a:solidFill>
                  <a:srgbClr val="008000"/>
                </a:solidFill>
              </a:rPr>
              <a:t>4</a:t>
            </a:r>
            <a:r>
              <a:rPr lang="pt-PT" sz="1400" dirty="0"/>
              <a:t>: bicada</a:t>
            </a:r>
          </a:p>
          <a:p>
            <a:pPr marL="800100" lvl="1" indent="-342900">
              <a:spcBef>
                <a:spcPts val="300"/>
              </a:spcBef>
              <a:buFont typeface="+mj-lt"/>
              <a:buAutoNum type="alphaLcPeriod" startAt="15"/>
            </a:pPr>
            <a:r>
              <a:rPr lang="pt-PT" sz="1600" dirty="0" smtClean="0"/>
              <a:t>A </a:t>
            </a:r>
            <a:r>
              <a:rPr lang="pt-PT" sz="1600" dirty="0"/>
              <a:t>biomassa total e por componentes (Mg ha</a:t>
            </a:r>
            <a:r>
              <a:rPr lang="pt-PT" sz="1600" baseline="30000" dirty="0"/>
              <a:t>-1</a:t>
            </a:r>
            <a:r>
              <a:rPr lang="pt-PT" sz="1600" dirty="0"/>
              <a:t>): lenho e casca do tronco, ramos, folhas, raízes e total</a:t>
            </a:r>
            <a:endParaRPr lang="pt-PT" sz="1600" dirty="0" smtClean="0"/>
          </a:p>
          <a:p>
            <a:pPr marL="0" indent="0">
              <a:buNone/>
            </a:pPr>
            <a:endParaRPr lang="pt-PT" sz="1800" dirty="0" smtClean="0"/>
          </a:p>
          <a:p>
            <a:pPr marL="514350" indent="-514350">
              <a:buAutoNum type="alphaLcParenR" startAt="2"/>
            </a:pPr>
            <a:endParaRPr lang="pt-PT" sz="2600" dirty="0"/>
          </a:p>
          <a:p>
            <a:pPr marL="514350" indent="-514350">
              <a:buAutoNum type="alphaLcParenR" startAt="2"/>
            </a:pPr>
            <a:endParaRPr lang="pt-PT" sz="2600" dirty="0" smtClean="0"/>
          </a:p>
          <a:p>
            <a:pPr marL="514350" indent="-514350">
              <a:buAutoNum type="alphaLcParenR" startAt="2"/>
            </a:pPr>
            <a:endParaRPr lang="pt-PT" sz="2600" dirty="0"/>
          </a:p>
          <a:p>
            <a:endParaRPr lang="en-US" dirty="0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6500" y="352610"/>
            <a:ext cx="5064130" cy="6295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90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pt-PT" altLang="en-US" smtClean="0"/>
              <a:t>Avaliação da lotação</a:t>
            </a:r>
            <a:endParaRPr lang="en-US" altLang="en-US" smtClean="0"/>
          </a:p>
        </p:txBody>
      </p:sp>
      <p:sp>
        <p:nvSpPr>
          <p:cNvPr id="1648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PT" altLang="en-US" dirty="0" smtClean="0"/>
              <a:t>A avaliação da </a:t>
            </a:r>
            <a:r>
              <a:rPr lang="pt-PT" altLang="en-US" dirty="0" smtClean="0">
                <a:solidFill>
                  <a:schemeClr val="accent5"/>
                </a:solidFill>
              </a:rPr>
              <a:t>lotação</a:t>
            </a:r>
            <a:r>
              <a:rPr lang="pt-PT" altLang="en-US" dirty="0" smtClean="0"/>
              <a:t> depende essencialmente da definição da </a:t>
            </a:r>
            <a:r>
              <a:rPr lang="pt-PT" altLang="en-US" u="sng" dirty="0" smtClean="0"/>
              <a:t>densidade adequada</a:t>
            </a:r>
            <a:r>
              <a:rPr lang="pt-PT" altLang="en-US" dirty="0" smtClean="0"/>
              <a:t> para uma </a:t>
            </a:r>
            <a:r>
              <a:rPr lang="pt-PT" altLang="en-US" u="sng" dirty="0" smtClean="0"/>
              <a:t>determinada espécie</a:t>
            </a:r>
            <a:r>
              <a:rPr lang="pt-PT" altLang="en-US" dirty="0" smtClean="0"/>
              <a:t>, num </a:t>
            </a:r>
            <a:r>
              <a:rPr lang="pt-PT" altLang="en-US" u="sng" dirty="0" smtClean="0"/>
              <a:t>determinado local </a:t>
            </a:r>
            <a:r>
              <a:rPr lang="pt-PT" altLang="en-US" dirty="0" smtClean="0"/>
              <a:t>e explorado com um </a:t>
            </a:r>
            <a:r>
              <a:rPr lang="pt-PT" altLang="en-US" u="sng" dirty="0" smtClean="0"/>
              <a:t>determinado fim</a:t>
            </a:r>
          </a:p>
          <a:p>
            <a:r>
              <a:rPr lang="pt-PT" altLang="en-US" dirty="0" smtClean="0"/>
              <a:t>O conceito de densidade adequada é obviamente um conceito </a:t>
            </a:r>
            <a:r>
              <a:rPr lang="pt-PT" altLang="en-US" dirty="0" smtClean="0">
                <a:solidFill>
                  <a:schemeClr val="accent5"/>
                </a:solidFill>
              </a:rPr>
              <a:t>bastante subjetivo </a:t>
            </a:r>
            <a:r>
              <a:rPr lang="pt-PT" altLang="en-US" dirty="0" smtClean="0"/>
              <a:t>e difícil de definir. </a:t>
            </a:r>
            <a:r>
              <a:rPr lang="en-US" altLang="en-US" dirty="0" smtClean="0"/>
              <a:t>Segundo Bickford (1979):</a:t>
            </a:r>
            <a:endParaRPr lang="en-US" altLang="en-US" i="1" dirty="0" smtClean="0"/>
          </a:p>
          <a:p>
            <a:pPr lvl="1">
              <a:buFont typeface="Wingdings" panose="05000000000000000000" pitchFamily="2" charset="2"/>
              <a:buNone/>
            </a:pPr>
            <a:r>
              <a:rPr lang="en-US" altLang="en-US" i="1" dirty="0" smtClean="0"/>
              <a:t>	The stocking that results in maximum yield is the ideal that every forest manager would like to have if he only knew what it was and could </a:t>
            </a:r>
            <a:r>
              <a:rPr lang="en-US" altLang="en-US" i="1" dirty="0" err="1" smtClean="0"/>
              <a:t>recognise</a:t>
            </a:r>
            <a:r>
              <a:rPr lang="en-US" altLang="en-US" i="1" dirty="0" smtClean="0"/>
              <a:t> it if he saw it.</a:t>
            </a:r>
          </a:p>
        </p:txBody>
      </p:sp>
    </p:spTree>
    <p:extLst>
      <p:ext uri="{BB962C8B-B14F-4D97-AF65-F5344CB8AC3E}">
        <p14:creationId xmlns:p14="http://schemas.microsoft.com/office/powerpoint/2010/main" val="5868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pt-PT" altLang="en-US" smtClean="0"/>
              <a:t>Avaliação da densidade</a:t>
            </a:r>
            <a:endParaRPr lang="en-US" altLang="en-US" smtClean="0"/>
          </a:p>
        </p:txBody>
      </p:sp>
      <p:sp>
        <p:nvSpPr>
          <p:cNvPr id="1658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PT" altLang="en-US" dirty="0" smtClean="0"/>
              <a:t>Há diversas medidas da densidade:</a:t>
            </a:r>
          </a:p>
          <a:p>
            <a:pPr lvl="1"/>
            <a:r>
              <a:rPr lang="en-US" altLang="en-US" b="1" dirty="0" err="1" smtClean="0"/>
              <a:t>Área</a:t>
            </a:r>
            <a:r>
              <a:rPr lang="en-US" altLang="en-US" b="1" dirty="0" smtClean="0"/>
              <a:t> basal</a:t>
            </a:r>
          </a:p>
          <a:p>
            <a:pPr lvl="1"/>
            <a:r>
              <a:rPr lang="en-US" altLang="en-US" b="1" dirty="0" err="1" smtClean="0"/>
              <a:t>Número</a:t>
            </a:r>
            <a:r>
              <a:rPr lang="en-US" altLang="en-US" b="1" dirty="0" smtClean="0"/>
              <a:t> de </a:t>
            </a:r>
            <a:r>
              <a:rPr lang="en-US" altLang="en-US" b="1" dirty="0" err="1" smtClean="0"/>
              <a:t>árvores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por</a:t>
            </a:r>
            <a:r>
              <a:rPr lang="en-US" altLang="en-US" b="1" dirty="0" smtClean="0"/>
              <a:t> ha</a:t>
            </a:r>
            <a:endParaRPr lang="pt-PT" altLang="en-US" b="1" dirty="0" smtClean="0"/>
          </a:p>
          <a:p>
            <a:pPr lvl="1"/>
            <a:r>
              <a:rPr lang="pt-PT" altLang="en-US" dirty="0" smtClean="0"/>
              <a:t>Índice </a:t>
            </a:r>
            <a:r>
              <a:rPr lang="pt-PT" altLang="en-US" dirty="0"/>
              <a:t>de espaçamento ou espaçamento </a:t>
            </a:r>
            <a:r>
              <a:rPr lang="pt-PT" altLang="en-US" dirty="0" smtClean="0"/>
              <a:t>relativo – Fator </a:t>
            </a:r>
            <a:r>
              <a:rPr lang="pt-PT" altLang="en-US" dirty="0"/>
              <a:t>de Wilson</a:t>
            </a:r>
          </a:p>
          <a:p>
            <a:pPr lvl="1"/>
            <a:r>
              <a:rPr lang="pt-PT" altLang="en-US" dirty="0"/>
              <a:t>Coeficiente de espaçamento</a:t>
            </a:r>
          </a:p>
          <a:p>
            <a:pPr lvl="1"/>
            <a:r>
              <a:rPr lang="pt-PT" altLang="en-US" dirty="0"/>
              <a:t>Percentagem de coberto </a:t>
            </a:r>
            <a:endParaRPr lang="en-US" altLang="en-US" dirty="0"/>
          </a:p>
          <a:p>
            <a:pPr lvl="1"/>
            <a:r>
              <a:rPr lang="pt-PT" altLang="en-US" dirty="0"/>
              <a:t>Fator de competição das copas</a:t>
            </a:r>
          </a:p>
          <a:p>
            <a:pPr lvl="1"/>
            <a:r>
              <a:rPr lang="pt-PT" altLang="en-US" dirty="0" smtClean="0"/>
              <a:t>Índice de densidade do povoamento</a:t>
            </a:r>
          </a:p>
        </p:txBody>
      </p:sp>
    </p:spTree>
    <p:extLst>
      <p:ext uri="{BB962C8B-B14F-4D97-AF65-F5344CB8AC3E}">
        <p14:creationId xmlns:p14="http://schemas.microsoft.com/office/powerpoint/2010/main" val="3321162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pt-PT" altLang="en-US" smtClean="0"/>
              <a:t>Índice de espaçamento</a:t>
            </a:r>
            <a:endParaRPr lang="en-US" altLang="en-US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7155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pt-PT" altLang="en-US" dirty="0" smtClean="0"/>
                  <a:t>O índice de espaçamento ou espaçamento relativo é uma medida da densidade do povoamento que </a:t>
                </a:r>
                <a:r>
                  <a:rPr lang="pt-PT" altLang="en-US" b="1" dirty="0" smtClean="0">
                    <a:solidFill>
                      <a:schemeClr val="accent5"/>
                    </a:solidFill>
                  </a:rPr>
                  <a:t>relaciona a distância média entre árvores</a:t>
                </a:r>
                <a:r>
                  <a:rPr lang="pt-PT" altLang="en-US" dirty="0" smtClean="0"/>
                  <a:t> e a altura média das árvores dominantes (</a:t>
                </a:r>
                <a:r>
                  <a:rPr lang="pt-PT" altLang="en-US" b="1" dirty="0" smtClean="0">
                    <a:solidFill>
                      <a:schemeClr val="accent5"/>
                    </a:solidFill>
                  </a:rPr>
                  <a:t>altura dominante</a:t>
                </a:r>
                <a:r>
                  <a:rPr lang="pt-PT" altLang="en-US" dirty="0" smtClean="0"/>
                  <a:t>)</a:t>
                </a:r>
              </a:p>
              <a:p>
                <a:pPr>
                  <a:spcAft>
                    <a:spcPts val="1800"/>
                  </a:spcAft>
                </a:pPr>
                <a:r>
                  <a:rPr lang="pt-PT" altLang="en-US" dirty="0" smtClean="0"/>
                  <a:t>Baseia-se na hipótese de que povoamentos com a mesma densidade deverão ter uma relação entre a distância média entre árvores e a altura dominante semelhante</a:t>
                </a:r>
              </a:p>
              <a:p>
                <a:pPr marL="40005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altLang="en-US" b="0" i="1" smtClean="0">
                          <a:latin typeface="Cambria Math" panose="02040503050406030204" pitchFamily="18" charset="0"/>
                        </a:rPr>
                        <m:t>𝑅𝑆</m:t>
                      </m:r>
                      <m:r>
                        <a:rPr lang="pt-PT" alt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alt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altLang="en-US" b="0" i="1" smtClean="0">
                              <a:latin typeface="Cambria Math" panose="02040503050406030204" pitchFamily="18" charset="0"/>
                            </a:rPr>
                            <m:t>𝑑𝑖𝑠𝑡</m:t>
                          </m:r>
                          <m:r>
                            <a:rPr lang="pt-PT" altLang="en-US" b="0" i="1" smtClean="0">
                              <a:latin typeface="Cambria Math" panose="02040503050406030204" pitchFamily="18" charset="0"/>
                            </a:rPr>
                            <m:t>â</m:t>
                          </m:r>
                          <m:r>
                            <a:rPr lang="pt-PT" altLang="en-US" b="0" i="1" smtClean="0">
                              <a:latin typeface="Cambria Math" panose="02040503050406030204" pitchFamily="18" charset="0"/>
                            </a:rPr>
                            <m:t>𝑛𝑐𝑖𝑎</m:t>
                          </m:r>
                          <m:r>
                            <a:rPr lang="pt-PT" alt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PT" alt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pt-PT" altLang="en-US" b="0" i="1" smtClean="0">
                              <a:latin typeface="Cambria Math" panose="02040503050406030204" pitchFamily="18" charset="0"/>
                            </a:rPr>
                            <m:t>é</m:t>
                          </m:r>
                          <m:r>
                            <a:rPr lang="pt-PT" altLang="en-US" b="0" i="1" smtClean="0">
                              <a:latin typeface="Cambria Math" panose="02040503050406030204" pitchFamily="18" charset="0"/>
                            </a:rPr>
                            <m:t>𝑑𝑖𝑎</m:t>
                          </m:r>
                          <m:r>
                            <a:rPr lang="pt-PT" alt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PT" altLang="en-US" b="0" i="1" smtClean="0">
                              <a:latin typeface="Cambria Math" panose="02040503050406030204" pitchFamily="18" charset="0"/>
                            </a:rPr>
                            <m:t>𝑒𝑛𝑡𝑟𝑒</m:t>
                          </m:r>
                          <m:r>
                            <a:rPr lang="pt-PT" altLang="en-US" b="0" i="1" smtClean="0">
                              <a:latin typeface="Cambria Math" panose="02040503050406030204" pitchFamily="18" charset="0"/>
                            </a:rPr>
                            <m:t> á</m:t>
                          </m:r>
                          <m:r>
                            <a:rPr lang="pt-PT" altLang="en-US" b="0" i="1" smtClean="0">
                              <a:latin typeface="Cambria Math" panose="02040503050406030204" pitchFamily="18" charset="0"/>
                            </a:rPr>
                            <m:t>𝑟𝑣𝑜𝑟𝑒𝑠</m:t>
                          </m:r>
                        </m:num>
                        <m:den>
                          <m:r>
                            <a:rPr lang="pt-PT" altLang="en-US" b="0" i="1" smtClean="0">
                              <a:latin typeface="Cambria Math" panose="02040503050406030204" pitchFamily="18" charset="0"/>
                            </a:rPr>
                            <m:t>h𝑑𝑜𝑚</m:t>
                          </m:r>
                        </m:den>
                      </m:f>
                    </m:oMath>
                  </m:oMathPara>
                </a14:m>
                <a:endParaRPr lang="en-US" altLang="en-US" dirty="0" smtClean="0"/>
              </a:p>
            </p:txBody>
          </p:sp>
        </mc:Choice>
        <mc:Fallback xmlns="">
          <p:sp>
            <p:nvSpPr>
              <p:cNvPr id="17715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07" t="-1220" r="-10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308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pt-PT" altLang="en-US" smtClean="0"/>
              <a:t>O Factor de Wilson</a:t>
            </a:r>
            <a:endParaRPr lang="en-US" altLang="en-US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8179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spcAft>
                    <a:spcPts val="1800"/>
                  </a:spcAft>
                </a:pPr>
                <a:r>
                  <a:rPr lang="pt-PT" altLang="en-US" dirty="0" smtClean="0"/>
                  <a:t>Se assumirmos que as árvores se dispõem de acordo com um compasso quadrado, a área disponível para cada árvore será dada por:</a:t>
                </a:r>
                <a:r>
                  <a:rPr lang="en-US" altLang="en-US" dirty="0" smtClean="0"/>
                  <a:t> </a:t>
                </a:r>
              </a:p>
              <a:p>
                <a:pPr marL="400050" lvl="1" indent="0">
                  <a:spcBef>
                    <a:spcPts val="24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altLang="en-US" b="0" i="1" smtClean="0">
                          <a:latin typeface="Cambria Math" panose="02040503050406030204" pitchFamily="18" charset="0"/>
                        </a:rPr>
                        <m:t>Á</m:t>
                      </m:r>
                      <m:r>
                        <a:rPr lang="pt-PT" altLang="en-US" b="0" i="1" smtClean="0">
                          <a:latin typeface="Cambria Math" panose="02040503050406030204" pitchFamily="18" charset="0"/>
                        </a:rPr>
                        <m:t>𝑟𝑒𝑎</m:t>
                      </m:r>
                      <m:r>
                        <a:rPr lang="pt-PT" alt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PT" altLang="en-US" b="0" i="1" smtClean="0">
                          <a:latin typeface="Cambria Math" panose="02040503050406030204" pitchFamily="18" charset="0"/>
                        </a:rPr>
                        <m:t>𝑝𝑜𝑟</m:t>
                      </m:r>
                      <m:r>
                        <a:rPr lang="pt-PT" altLang="en-US" b="0" i="1" smtClean="0">
                          <a:latin typeface="Cambria Math" panose="02040503050406030204" pitchFamily="18" charset="0"/>
                        </a:rPr>
                        <m:t> á</m:t>
                      </m:r>
                      <m:r>
                        <a:rPr lang="pt-PT" altLang="en-US" b="0" i="1" smtClean="0">
                          <a:latin typeface="Cambria Math" panose="02040503050406030204" pitchFamily="18" charset="0"/>
                        </a:rPr>
                        <m:t>𝑟𝑣𝑜𝑟𝑒</m:t>
                      </m:r>
                      <m:r>
                        <a:rPr lang="pt-PT" alt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alt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altLang="en-US" b="0" i="1" smtClean="0">
                              <a:latin typeface="Cambria Math" panose="02040503050406030204" pitchFamily="18" charset="0"/>
                            </a:rPr>
                            <m:t>10000</m:t>
                          </m:r>
                        </m:num>
                        <m:den>
                          <m:r>
                            <a:rPr lang="pt-PT" alt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lang="en-US" altLang="en-US" dirty="0" smtClean="0"/>
              </a:p>
            </p:txBody>
          </p:sp>
        </mc:Choice>
        <mc:Fallback xmlns="">
          <p:sp>
            <p:nvSpPr>
              <p:cNvPr id="1781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07" t="-1220" r="-107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6384032" y="2420888"/>
            <a:ext cx="4105275" cy="4092575"/>
            <a:chOff x="6167439" y="2420939"/>
            <a:chExt cx="4105275" cy="409257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7439" y="2420939"/>
              <a:ext cx="4105275" cy="4092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7751764" y="3046414"/>
              <a:ext cx="949325" cy="917575"/>
            </a:xfrm>
            <a:prstGeom prst="rect">
              <a:avLst/>
            </a:prstGeom>
            <a:solidFill>
              <a:schemeClr val="accent5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just">
                <a:spcBef>
                  <a:spcPct val="5000"/>
                </a:spcBef>
                <a:buSzPct val="80000"/>
                <a:buFont typeface="Wingdings" panose="05000000000000000000" pitchFamily="2" charset="2"/>
                <a:buChar char="è"/>
                <a:defRPr sz="2200" b="1">
                  <a:solidFill>
                    <a:srgbClr val="008000"/>
                  </a:solidFill>
                  <a:latin typeface="Tahoma" panose="020B0604030504040204" pitchFamily="34" charset="0"/>
                </a:defRPr>
              </a:lvl1pPr>
              <a:lvl2pPr marL="742950" indent="-285750" algn="just">
                <a:spcBef>
                  <a:spcPct val="45000"/>
                </a:spcBef>
                <a:buClr>
                  <a:srgbClr val="008000"/>
                </a:buClr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algn="just">
                <a:spcBef>
                  <a:spcPct val="30000"/>
                </a:spcBef>
                <a:buClr>
                  <a:srgbClr val="008000"/>
                </a:buClr>
                <a:buFont typeface="Marlett" pitchFamily="2" charset="2"/>
                <a:buChar char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algn="just">
                <a:spcBef>
                  <a:spcPct val="45000"/>
                </a:spcBef>
                <a:buClr>
                  <a:srgbClr val="008000"/>
                </a:buClr>
                <a:buFont typeface="Marlett" pitchFamily="2" charset="2"/>
                <a:buChar char="0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45000"/>
                </a:spcBef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rgbClr val="008000"/>
                </a:buClr>
                <a:buChar char="»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>
                <a:spcBef>
                  <a:spcPct val="0"/>
                </a:spcBef>
                <a:buSzTx/>
                <a:buFontTx/>
                <a:buNone/>
              </a:pPr>
              <a:endParaRPr lang="pt-PT" altLang="pt-PT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0889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pt-PT" altLang="en-US" smtClean="0"/>
              <a:t>O Factor de Wilson</a:t>
            </a:r>
            <a:endParaRPr lang="en-US" altLang="en-US" smtClean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459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pt-PT" altLang="en-US" sz="1000" dirty="0" smtClean="0"/>
              </a:p>
              <a:p>
                <a:pPr marL="0" indent="0">
                  <a:buNone/>
                </a:pPr>
                <a:r>
                  <a:rPr lang="en-US" altLang="en-US" dirty="0" smtClean="0"/>
                  <a:t> </a:t>
                </a:r>
                <a:endParaRPr lang="en-US" altLang="en-US" dirty="0" smtClean="0"/>
              </a:p>
              <a:p>
                <a:pPr marL="0" indent="0">
                  <a:buNone/>
                </a:pPr>
                <a:endParaRPr lang="en-US" altLang="en-US" sz="800" dirty="0" smtClean="0"/>
              </a:p>
              <a:p>
                <a:pPr>
                  <a:spcAft>
                    <a:spcPts val="1800"/>
                  </a:spcAft>
                </a:pPr>
                <a:r>
                  <a:rPr lang="pt-PT" altLang="en-US" dirty="0" smtClean="0"/>
                  <a:t>O </a:t>
                </a:r>
                <a:r>
                  <a:rPr lang="pt-PT" altLang="en-US" dirty="0"/>
                  <a:t>índice de espaçamento relativo pode então escrever-se sob a forma geralmente designada por </a:t>
                </a:r>
                <a:r>
                  <a:rPr lang="pt-PT" altLang="en-US" dirty="0" smtClean="0"/>
                  <a:t>fator </a:t>
                </a:r>
                <a:r>
                  <a:rPr lang="pt-PT" altLang="en-US" dirty="0"/>
                  <a:t>de Wilson</a:t>
                </a:r>
                <a:r>
                  <a:rPr lang="pt-PT" altLang="en-US" dirty="0" smtClean="0"/>
                  <a:t>:</a:t>
                </a:r>
              </a:p>
              <a:p>
                <a:pPr marL="400050" lvl="1" indent="0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PT" altLang="en-US" b="0" i="0" smtClean="0">
                        <a:latin typeface="Cambria Math" panose="02040503050406030204" pitchFamily="18" charset="0"/>
                      </a:rPr>
                      <m:t>Fw</m:t>
                    </m:r>
                    <m:r>
                      <a:rPr lang="pt-PT" altLang="en-US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PT" altLang="en-US" b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pt-PT" altLang="en-US" b="0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type m:val="lin"/>
                                <m:ctrlPr>
                                  <a:rPr lang="pt-PT" altLang="en-US" b="0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t-PT" altLang="en-US" b="0" i="0" smtClean="0">
                                    <a:latin typeface="Cambria Math" panose="02040503050406030204" pitchFamily="18" charset="0"/>
                                  </a:rPr>
                                  <m:t>10000</m:t>
                                </m:r>
                              </m:num>
                              <m:den>
                                <m:r>
                                  <m:rPr>
                                    <m:sty m:val="p"/>
                                  </m:rPr>
                                  <a:rPr lang="pt-PT" altLang="en-US" b="0" i="0" smtClean="0">
                                    <a:latin typeface="Cambria Math" panose="02040503050406030204" pitchFamily="18" charset="0"/>
                                  </a:rPr>
                                  <m:t>N</m:t>
                                </m:r>
                              </m:den>
                            </m:f>
                          </m:e>
                        </m:rad>
                      </m:num>
                      <m:den>
                        <m:r>
                          <m:rPr>
                            <m:sty m:val="p"/>
                          </m:rPr>
                          <a:rPr lang="pt-PT" altLang="en-US" b="0" i="0" smtClean="0">
                            <a:latin typeface="Cambria Math" panose="02040503050406030204" pitchFamily="18" charset="0"/>
                          </a:rPr>
                          <m:t>hdom</m:t>
                        </m:r>
                      </m:den>
                    </m:f>
                    <m:r>
                      <a:rPr lang="pt-PT" altLang="en-US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PT" altLang="en-US" b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altLang="en-US" b="0" i="0" smtClean="0">
                            <a:latin typeface="Cambria Math" panose="02040503050406030204" pitchFamily="18" charset="0"/>
                          </a:rPr>
                          <m:t>100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pt-PT" altLang="en-US" b="0" i="0" smtClean="0">
                            <a:latin typeface="Cambria Math" panose="02040503050406030204" pitchFamily="18" charset="0"/>
                          </a:rPr>
                          <m:t>hdom</m:t>
                        </m:r>
                        <m:rad>
                          <m:radPr>
                            <m:degHide m:val="on"/>
                            <m:ctrlPr>
                              <a:rPr lang="pt-PT" altLang="en-US" b="0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m:rPr>
                                <m:sty m:val="p"/>
                              </m:rPr>
                              <a:rPr lang="pt-PT" altLang="en-US" b="0" i="0" smtClean="0">
                                <a:latin typeface="Cambria Math" panose="02040503050406030204" pitchFamily="18" charset="0"/>
                              </a:rPr>
                              <m:t>N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altLang="en-US" dirty="0" smtClean="0"/>
                  <a:t> </a:t>
                </a:r>
                <a:endParaRPr lang="pt-PT" altLang="en-US" dirty="0"/>
              </a:p>
              <a:p>
                <a:endParaRPr lang="en-US" altLang="en-US" dirty="0" smtClean="0"/>
              </a:p>
            </p:txBody>
          </p:sp>
        </mc:Choice>
        <mc:Fallback>
          <p:sp>
            <p:nvSpPr>
              <p:cNvPr id="194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07" r="-10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8181" name="AutoShape 5"/>
          <p:cNvSpPr>
            <a:spLocks noChangeArrowheads="1"/>
          </p:cNvSpPr>
          <p:nvPr/>
        </p:nvSpPr>
        <p:spPr bwMode="auto">
          <a:xfrm>
            <a:off x="4007768" y="1700808"/>
            <a:ext cx="649287" cy="431800"/>
          </a:xfrm>
          <a:prstGeom prst="rightArrow">
            <a:avLst>
              <a:gd name="adj1" fmla="val 50000"/>
              <a:gd name="adj2" fmla="val 37592"/>
            </a:avLst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>
            <a:lvl1pPr algn="just">
              <a:spcBef>
                <a:spcPct val="5000"/>
              </a:spcBef>
              <a:buSzPct val="80000"/>
              <a:buFont typeface="Wingdings" panose="05000000000000000000" pitchFamily="2" charset="2"/>
              <a:buChar char="è"/>
              <a:defRPr sz="2200" b="1">
                <a:solidFill>
                  <a:srgbClr val="008000"/>
                </a:solidFill>
                <a:latin typeface="Tahoma" panose="020B0604030504040204" pitchFamily="34" charset="0"/>
              </a:defRPr>
            </a:lvl1pPr>
            <a:lvl2pPr marL="742950" indent="-285750" algn="just">
              <a:spcBef>
                <a:spcPct val="45000"/>
              </a:spcBef>
              <a:buClr>
                <a:srgbClr val="008000"/>
              </a:buClr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algn="just">
              <a:spcBef>
                <a:spcPct val="30000"/>
              </a:spcBef>
              <a:buClr>
                <a:srgbClr val="008000"/>
              </a:buClr>
              <a:buFont typeface="Marlett" pitchFamily="2" charset="2"/>
              <a:buChar char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algn="just">
              <a:spcBef>
                <a:spcPct val="45000"/>
              </a:spcBef>
              <a:buClr>
                <a:srgbClr val="008000"/>
              </a:buClr>
              <a:buFont typeface="Marlett" pitchFamily="2" charset="2"/>
              <a:buChar char="0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45000"/>
              </a:spcBef>
              <a:buClr>
                <a:srgbClr val="008000"/>
              </a:buClr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rgbClr val="008000"/>
              </a:buClr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rgbClr val="008000"/>
              </a:buClr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rgbClr val="008000"/>
              </a:buClr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rgbClr val="008000"/>
              </a:buClr>
              <a:buChar char="»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>
              <a:spcBef>
                <a:spcPct val="0"/>
              </a:spcBef>
              <a:buSzTx/>
              <a:buFontTx/>
              <a:buNone/>
            </a:pPr>
            <a:endParaRPr lang="pt-PT" altLang="en-US" sz="2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623392" y="1386892"/>
              <a:ext cx="9505056" cy="90189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312368">
                      <a:extLst>
                        <a:ext uri="{9D8B030D-6E8A-4147-A177-3AD203B41FA5}">
                          <a16:colId xmlns:a16="http://schemas.microsoft.com/office/drawing/2014/main" val="289277368"/>
                        </a:ext>
                      </a:extLst>
                    </a:gridCol>
                    <a:gridCol w="6192688">
                      <a:extLst>
                        <a:ext uri="{9D8B030D-6E8A-4147-A177-3AD203B41FA5}">
                          <a16:colId xmlns:a16="http://schemas.microsoft.com/office/drawing/2014/main" val="368039038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PT" altLang="en-US" smtClean="0">
                                    <a:latin typeface="Cambria Math" panose="02040503050406030204" pitchFamily="18" charset="0"/>
                                  </a:rPr>
                                  <m:t>Á</m:t>
                                </m:r>
                                <m:r>
                                  <a:rPr lang="pt-PT" altLang="en-US" smtClean="0">
                                    <a:latin typeface="Cambria Math" panose="02040503050406030204" pitchFamily="18" charset="0"/>
                                  </a:rPr>
                                  <m:t>𝑟𝑒𝑎</m:t>
                                </m:r>
                                <m:r>
                                  <a:rPr lang="pt-PT" altLang="en-US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pt-PT" altLang="en-US" smtClean="0">
                                    <a:latin typeface="Cambria Math" panose="02040503050406030204" pitchFamily="18" charset="0"/>
                                  </a:rPr>
                                  <m:t>𝑝𝑜𝑟</m:t>
                                </m:r>
                                <m:r>
                                  <a:rPr lang="pt-PT" altLang="en-US" smtClean="0">
                                    <a:latin typeface="Cambria Math" panose="02040503050406030204" pitchFamily="18" charset="0"/>
                                  </a:rPr>
                                  <m:t> á</m:t>
                                </m:r>
                                <m:r>
                                  <a:rPr lang="pt-PT" altLang="en-US" smtClean="0">
                                    <a:latin typeface="Cambria Math" panose="02040503050406030204" pitchFamily="18" charset="0"/>
                                  </a:rPr>
                                  <m:t>𝑟𝑣𝑜𝑟𝑒</m:t>
                                </m:r>
                                <m:r>
                                  <a:rPr lang="pt-PT" altLang="en-US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pt-PT" alt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PT" altLang="en-US" smtClean="0">
                                        <a:latin typeface="Cambria Math" panose="02040503050406030204" pitchFamily="18" charset="0"/>
                                      </a:rPr>
                                      <m:t>10000</m:t>
                                    </m:r>
                                  </m:num>
                                  <m:den>
                                    <m:r>
                                      <a:rPr lang="pt-PT" altLang="en-US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t-PT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</a:rPr>
                                  <m:t>𝑑𝑖𝑠𝑡</m:t>
                                </m:r>
                                <m:r>
                                  <a:rPr lang="pt-PT" b="0" smtClean="0">
                                    <a:latin typeface="Cambria Math" panose="02040503050406030204" pitchFamily="18" charset="0"/>
                                  </a:rPr>
                                  <m:t>â</m:t>
                                </m:r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</a:rPr>
                                  <m:t>𝑛𝑐𝑖𝑎</m:t>
                                </m:r>
                                <m:r>
                                  <a:rPr lang="pt-PT" b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pt-PT" b="0" smtClean="0">
                                    <a:latin typeface="Cambria Math" panose="02040503050406030204" pitchFamily="18" charset="0"/>
                                  </a:rPr>
                                  <m:t>é</m:t>
                                </m:r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</a:rPr>
                                  <m:t>𝑑𝑖𝑎</m:t>
                                </m:r>
                                <m:r>
                                  <a:rPr lang="pt-PT" b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</a:rPr>
                                  <m:t>𝑒𝑛𝑡𝑟𝑒</m:t>
                                </m:r>
                                <m:r>
                                  <a:rPr lang="pt-PT" b="0" smtClean="0">
                                    <a:latin typeface="Cambria Math" panose="02040503050406030204" pitchFamily="18" charset="0"/>
                                  </a:rPr>
                                  <m:t> á</m:t>
                                </m:r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</a:rPr>
                                  <m:t>𝑟𝑣𝑜𝑟𝑒𝑠</m:t>
                                </m:r>
                                <m:r>
                                  <a:rPr lang="pt-PT" b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pt-PT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f>
                                      <m:fPr>
                                        <m:ctrlPr>
                                          <a:rPr lang="pt-PT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pt-PT" b="0" i="1" smtClean="0">
                                            <a:latin typeface="Cambria Math" panose="02040503050406030204" pitchFamily="18" charset="0"/>
                                          </a:rPr>
                                          <m:t>10000</m:t>
                                        </m:r>
                                      </m:num>
                                      <m:den>
                                        <m:r>
                                          <a:rPr lang="pt-PT" b="0" i="1" smtClean="0"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</m:den>
                                    </m:f>
                                  </m:e>
                                </m:rad>
                              </m:oMath>
                            </m:oMathPara>
                          </a14:m>
                          <a:endParaRPr lang="pt-PT"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74416525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27514616"/>
                  </p:ext>
                </p:extLst>
              </p:nvPr>
            </p:nvGraphicFramePr>
            <p:xfrm>
              <a:off x="623392" y="1386892"/>
              <a:ext cx="9505056" cy="90189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312368">
                      <a:extLst>
                        <a:ext uri="{9D8B030D-6E8A-4147-A177-3AD203B41FA5}">
                          <a16:colId xmlns:a16="http://schemas.microsoft.com/office/drawing/2014/main" val="289277368"/>
                        </a:ext>
                      </a:extLst>
                    </a:gridCol>
                    <a:gridCol w="6192688">
                      <a:extLst>
                        <a:ext uri="{9D8B030D-6E8A-4147-A177-3AD203B41FA5}">
                          <a16:colId xmlns:a16="http://schemas.microsoft.com/office/drawing/2014/main" val="3680390389"/>
                        </a:ext>
                      </a:extLst>
                    </a:gridCol>
                  </a:tblGrid>
                  <a:tr h="901891"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anchor="ctr">
                        <a:blipFill>
                          <a:blip r:embed="rId3"/>
                          <a:stretch>
                            <a:fillRect r="-186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535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44165259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7055" y="3861048"/>
            <a:ext cx="3073283" cy="15976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5285" y="3855610"/>
            <a:ext cx="3073283" cy="15976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8282" y="3890750"/>
            <a:ext cx="2664296" cy="1502250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>
            <a:off x="7583223" y="4686244"/>
            <a:ext cx="599423" cy="372629"/>
          </a:xfrm>
          <a:prstGeom prst="right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863845" y="5287139"/>
                <a:ext cx="2149691" cy="6176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>
                              <a:latin typeface="Cambria Math" panose="02040503050406030204" pitchFamily="18" charset="0"/>
                            </a:rPr>
                            <m:t>FW</m:t>
                          </m:r>
                        </m:sub>
                      </m:sSub>
                      <m:r>
                        <a:rPr lang="en-US" sz="200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100</m:t>
                              </m:r>
                            </m:e>
                            <m:sup>
                              <m: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hdom</m:t>
                              </m:r>
                            </m:e>
                            <m:sup>
                              <m: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FW</m:t>
                              </m:r>
                            </m:e>
                            <m:sup>
                              <m: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845" y="5287139"/>
                <a:ext cx="2149691" cy="61760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5079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13985</TotalTime>
  <Words>3278</Words>
  <Application>Microsoft Office PowerPoint</Application>
  <PresentationFormat>Widescreen</PresentationFormat>
  <Paragraphs>309</Paragraphs>
  <Slides>40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50" baseType="lpstr">
      <vt:lpstr>Arial</vt:lpstr>
      <vt:lpstr>Calibri</vt:lpstr>
      <vt:lpstr>Cambria</vt:lpstr>
      <vt:lpstr>Cambria Math</vt:lpstr>
      <vt:lpstr>Symbol</vt:lpstr>
      <vt:lpstr>Times New Roman</vt:lpstr>
      <vt:lpstr>Trebuchet MS</vt:lpstr>
      <vt:lpstr>Wingdings</vt:lpstr>
      <vt:lpstr>Custom Design</vt:lpstr>
      <vt:lpstr>Equation</vt:lpstr>
      <vt:lpstr>Inventário Florestal Variáveis do povoamento</vt:lpstr>
      <vt:lpstr>Índice</vt:lpstr>
      <vt:lpstr> Lotação e densidade do povoamento</vt:lpstr>
      <vt:lpstr>Lotação e densidade dos povoamentos</vt:lpstr>
      <vt:lpstr>Avaliação da lotação</vt:lpstr>
      <vt:lpstr>Avaliação da densidade</vt:lpstr>
      <vt:lpstr>Índice de espaçamento</vt:lpstr>
      <vt:lpstr>O Factor de Wilson</vt:lpstr>
      <vt:lpstr>O Factor de Wilson</vt:lpstr>
      <vt:lpstr>O Factor de Wilson</vt:lpstr>
      <vt:lpstr>Coeficiente de espaçamento</vt:lpstr>
      <vt:lpstr>Percentagem de coberto (Cc)</vt:lpstr>
      <vt:lpstr>Factor de competição de copas (CCF)</vt:lpstr>
      <vt:lpstr>Factor de competição de copas (CCF)</vt:lpstr>
      <vt:lpstr>Índice de densidade do povoamento (SDI)</vt:lpstr>
      <vt:lpstr>Índice de densidade do povoamento (SDI)</vt:lpstr>
      <vt:lpstr>Índice de densidade do povoamento (SDI)</vt:lpstr>
      <vt:lpstr>Índice de densidade do povoamento (SDI)</vt:lpstr>
      <vt:lpstr>Índice de densidade do povoamento (SDI)</vt:lpstr>
      <vt:lpstr>Índice de densidade do povoamento (SDI)</vt:lpstr>
      <vt:lpstr>Índice de densidade do povoamento (SDI)</vt:lpstr>
      <vt:lpstr>Índice de densidade do povoamento (SDI)</vt:lpstr>
      <vt:lpstr>Índice de densidade do povoamento</vt:lpstr>
      <vt:lpstr>Lotação e densidade</vt:lpstr>
      <vt:lpstr> Volume do povoamento</vt:lpstr>
      <vt:lpstr>Volume do povoamento</vt:lpstr>
      <vt:lpstr>Volume do povoamento</vt:lpstr>
      <vt:lpstr>Volume do povoamento</vt:lpstr>
      <vt:lpstr>Volume do povoamento</vt:lpstr>
      <vt:lpstr>Volume por unidade de área (ha)</vt:lpstr>
      <vt:lpstr>Volume por ha – enumeração completa</vt:lpstr>
      <vt:lpstr>Volume por ha – estimação / equações de volume da árvore</vt:lpstr>
      <vt:lpstr>Volume por ha – estimação / equações de volume da árvore</vt:lpstr>
      <vt:lpstr>Volume por ha – estimação / equações de volume da árvore</vt:lpstr>
      <vt:lpstr>Volume por ha – estimação / equações de volume da árvore</vt:lpstr>
      <vt:lpstr>Volume por ha – estimação / equações de volume da árvore</vt:lpstr>
      <vt:lpstr>Volume por ha – estimação / equações de cubagem</vt:lpstr>
      <vt:lpstr>Volume por ha – árvores modelo de altura</vt:lpstr>
      <vt:lpstr>Exercicios Práticos:</vt:lpstr>
      <vt:lpstr>Exercicios Práticos: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SMB</dc:creator>
  <cp:lastModifiedBy>smb</cp:lastModifiedBy>
  <cp:revision>782</cp:revision>
  <cp:lastPrinted>2017-06-15T21:47:55Z</cp:lastPrinted>
  <dcterms:created xsi:type="dcterms:W3CDTF">2010-02-14T14:45:25Z</dcterms:created>
  <dcterms:modified xsi:type="dcterms:W3CDTF">2022-03-28T17:36:24Z</dcterms:modified>
</cp:coreProperties>
</file>