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416" r:id="rId2"/>
    <p:sldId id="418" r:id="rId3"/>
    <p:sldId id="477" r:id="rId4"/>
    <p:sldId id="478" r:id="rId5"/>
    <p:sldId id="482" r:id="rId6"/>
    <p:sldId id="483" r:id="rId7"/>
    <p:sldId id="484" r:id="rId8"/>
    <p:sldId id="485" r:id="rId9"/>
    <p:sldId id="481" r:id="rId10"/>
    <p:sldId id="479" r:id="rId11"/>
    <p:sldId id="486" r:id="rId12"/>
    <p:sldId id="487" r:id="rId13"/>
    <p:sldId id="488" r:id="rId14"/>
    <p:sldId id="475" r:id="rId15"/>
    <p:sldId id="480" r:id="rId16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8000"/>
    <a:srgbClr val="9BBB59"/>
    <a:srgbClr val="CC9900"/>
    <a:srgbClr val="339966"/>
    <a:srgbClr val="6F9F3B"/>
    <a:srgbClr val="7CB042"/>
    <a:srgbClr val="FFE2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3" autoAdjust="0"/>
    <p:restoredTop sz="94660"/>
  </p:normalViewPr>
  <p:slideViewPr>
    <p:cSldViewPr showGuides="1">
      <p:cViewPr>
        <p:scale>
          <a:sx n="75" d="100"/>
          <a:sy n="75" d="100"/>
        </p:scale>
        <p:origin x="360" y="259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08/04/2022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- 2022</a:t>
            </a:r>
            <a:endParaRPr lang="pt-PT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3.emf"/><Relationship Id="rId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Variáveis</a:t>
            </a:r>
            <a:r>
              <a:rPr lang="en-US" sz="2800" dirty="0" smtClean="0"/>
              <a:t> do </a:t>
            </a:r>
            <a:r>
              <a:rPr lang="en-US" sz="2800" dirty="0" err="1" smtClean="0"/>
              <a:t>povoamento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Parcelas com um número fixo de árvores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2024" y="1340768"/>
            <a:ext cx="5520613" cy="5001419"/>
          </a:xfrm>
        </p:spPr>
        <p:txBody>
          <a:bodyPr/>
          <a:lstStyle/>
          <a:p>
            <a:pPr marL="92075" lvl="1" indent="0" defTabSz="822325">
              <a:buNone/>
            </a:pPr>
            <a:r>
              <a:rPr lang="pt-PT" sz="2200" dirty="0" smtClean="0"/>
              <a:t>MÉTODO 1:</a:t>
            </a:r>
          </a:p>
          <a:p>
            <a:pPr marL="92075" lvl="1" indent="0" defTabSz="822325">
              <a:buNone/>
            </a:pPr>
            <a:r>
              <a:rPr lang="pt-PT" sz="2200" dirty="0" smtClean="0"/>
              <a:t>Raio da parcela é </a:t>
            </a:r>
            <a:r>
              <a:rPr lang="pt-PT" sz="2200" dirty="0"/>
              <a:t>igual à distância da </a:t>
            </a:r>
            <a:r>
              <a:rPr lang="pt-PT" sz="2200" i="1" dirty="0" err="1"/>
              <a:t>k</a:t>
            </a:r>
            <a:r>
              <a:rPr lang="pt-PT" sz="2200" i="1" baseline="30000" dirty="0" err="1"/>
              <a:t>esima</a:t>
            </a:r>
            <a:r>
              <a:rPr lang="pt-PT" sz="2200" dirty="0"/>
              <a:t> árvore ao </a:t>
            </a:r>
            <a:r>
              <a:rPr lang="pt-PT" sz="2200" dirty="0" smtClean="0"/>
              <a:t>centro.</a:t>
            </a:r>
          </a:p>
          <a:p>
            <a:pPr marL="92075" lvl="1" indent="0" defTabSz="822325">
              <a:buNone/>
            </a:pPr>
            <a:r>
              <a:rPr lang="pt-PT" sz="2200" dirty="0" smtClean="0"/>
              <a:t>Exige a aplicação </a:t>
            </a:r>
            <a:r>
              <a:rPr lang="pt-PT" sz="2200" dirty="0"/>
              <a:t>de um fator de correção </a:t>
            </a:r>
            <a:r>
              <a:rPr lang="pt-PT" sz="2200" i="1" dirty="0">
                <a:solidFill>
                  <a:srgbClr val="00B0F0"/>
                </a:solidFill>
              </a:rPr>
              <a:t>(k-1)/k </a:t>
            </a:r>
            <a:r>
              <a:rPr lang="pt-PT" sz="2200" dirty="0"/>
              <a:t>aos valores das variáveis do povoamento</a:t>
            </a:r>
          </a:p>
          <a:p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9768408" y="1484784"/>
            <a:ext cx="177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K = 15ª </a:t>
            </a:r>
            <a:r>
              <a:rPr lang="en-US" b="1" dirty="0" err="1" smtClean="0">
                <a:solidFill>
                  <a:srgbClr val="00B0F0"/>
                </a:solidFill>
              </a:rPr>
              <a:t>árvore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36507"/>
            <a:ext cx="4968552" cy="5518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36507"/>
            <a:ext cx="4968552" cy="55188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036507"/>
            <a:ext cx="4968552" cy="5518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491003" y="5328650"/>
                <a:ext cx="1720406" cy="307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28.31</m:t>
                              </m:r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003" y="5328650"/>
                <a:ext cx="1720406" cy="307200"/>
              </a:xfrm>
              <a:prstGeom prst="rect">
                <a:avLst/>
              </a:prstGeom>
              <a:blipFill>
                <a:blip r:embed="rId5"/>
                <a:stretch>
                  <a:fillRect l="-2837" r="-1064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8351206" y="4597750"/>
            <a:ext cx="825476" cy="73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0"/>
          </p:cNvCxnSpPr>
          <p:nvPr/>
        </p:nvCxnSpPr>
        <p:spPr>
          <a:xfrm flipH="1" flipV="1">
            <a:off x="3935762" y="2708920"/>
            <a:ext cx="4415444" cy="261973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44072" y="6021288"/>
            <a:ext cx="5016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diâmetro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em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cm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443912" y="3791310"/>
                <a:ext cx="3392660" cy="784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G</m:t>
                      </m:r>
                      <m: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a:rPr lang="en-US" b="0" i="0" smtClean="0"/>
                            <m:t>10000</m:t>
                          </m:r>
                        </m:num>
                        <m:den>
                          <m:sSub>
                            <m:sSubPr>
                              <m:ctrlPr>
                                <a:rPr lang="en-US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smtClean="0"/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0" smtClean="0"/>
                            <m:t>i</m:t>
                          </m:r>
                          <m:r>
                            <a:rPr lang="en-US" b="0" i="0" smtClean="0"/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/>
                            <m:t>n</m:t>
                          </m:r>
                          <m:r>
                            <a:rPr lang="en-US" b="0" i="0" smtClean="0"/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smtClean="0"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</m:num>
                                    <m:den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 smtClean="0"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12" y="3791310"/>
                <a:ext cx="3392660" cy="78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8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Parcelas com um número fixo de árvores</a:t>
            </a:r>
            <a:endParaRPr lang="pt-PT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40016" y="1338452"/>
            <a:ext cx="5664629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defTabSz="822325">
              <a:buNone/>
            </a:pPr>
            <a:r>
              <a:rPr lang="pt-PT" dirty="0"/>
              <a:t>MÉTODO </a:t>
            </a:r>
            <a:r>
              <a:rPr lang="pt-PT" dirty="0" smtClean="0"/>
              <a:t>2:</a:t>
            </a:r>
            <a:endParaRPr lang="pt-PT" dirty="0"/>
          </a:p>
          <a:p>
            <a:pPr marL="92075" lvl="1" indent="0" defTabSz="822325">
              <a:buNone/>
            </a:pPr>
            <a:r>
              <a:rPr lang="pt-PT" dirty="0" smtClean="0"/>
              <a:t>Raio da parcela é igual </a:t>
            </a:r>
            <a:r>
              <a:rPr lang="pt-PT" dirty="0" smtClean="0"/>
              <a:t>ao valor médio da distância das  </a:t>
            </a:r>
            <a:r>
              <a:rPr lang="pt-PT" i="1" dirty="0" err="1" smtClean="0"/>
              <a:t>k</a:t>
            </a:r>
            <a:r>
              <a:rPr lang="pt-PT" i="1" baseline="30000" dirty="0" err="1" smtClean="0"/>
              <a:t>esima</a:t>
            </a:r>
            <a:r>
              <a:rPr lang="pt-PT" dirty="0" smtClean="0"/>
              <a:t> e </a:t>
            </a:r>
            <a:r>
              <a:rPr lang="pt-PT" i="1" dirty="0" smtClean="0"/>
              <a:t>(k+1)</a:t>
            </a:r>
            <a:r>
              <a:rPr lang="pt-PT" i="1" baseline="30000" dirty="0" err="1" smtClean="0"/>
              <a:t>esima</a:t>
            </a:r>
            <a:r>
              <a:rPr lang="pt-PT" i="1" dirty="0" smtClean="0"/>
              <a:t> </a:t>
            </a:r>
            <a:r>
              <a:rPr lang="pt-PT" dirty="0" smtClean="0"/>
              <a:t>árvores ao centro </a:t>
            </a:r>
          </a:p>
          <a:p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9624392" y="1180306"/>
            <a:ext cx="228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     K = 15ª </a:t>
            </a:r>
            <a:r>
              <a:rPr lang="en-US" b="1" dirty="0" err="1" smtClean="0">
                <a:solidFill>
                  <a:srgbClr val="00B0F0"/>
                </a:solidFill>
              </a:rPr>
              <a:t>árvore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K+1 = </a:t>
            </a:r>
            <a:r>
              <a:rPr lang="en-US" b="1" dirty="0" smtClean="0">
                <a:solidFill>
                  <a:srgbClr val="00B0F0"/>
                </a:solidFill>
              </a:rPr>
              <a:t>16ª </a:t>
            </a:r>
            <a:r>
              <a:rPr lang="en-US" b="1" dirty="0" err="1" smtClean="0">
                <a:solidFill>
                  <a:srgbClr val="00B0F0"/>
                </a:solidFill>
              </a:rPr>
              <a:t>árvore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491003" y="5328650"/>
                <a:ext cx="1720406" cy="307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9.57</m:t>
                              </m:r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003" y="5328650"/>
                <a:ext cx="1720406" cy="307200"/>
              </a:xfrm>
              <a:prstGeom prst="rect">
                <a:avLst/>
              </a:prstGeom>
              <a:blipFill>
                <a:blip r:embed="rId2"/>
                <a:stretch>
                  <a:fillRect l="-2837" r="-1064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8573772" y="4209682"/>
            <a:ext cx="1194636" cy="1019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36507"/>
            <a:ext cx="4968552" cy="5518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036507"/>
            <a:ext cx="4968552" cy="569167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8091761" y="4414544"/>
            <a:ext cx="482011" cy="81465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807968" y="3737202"/>
                <a:ext cx="2581669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𝟐𝟖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𝟖𝟐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𝒓𝒂𝒊𝒐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3737202"/>
                <a:ext cx="2581669" cy="535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171906" y="3424082"/>
                <a:ext cx="2568716" cy="785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G</m:t>
                      </m:r>
                      <m: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a:rPr lang="en-US" b="0" i="0" smtClean="0"/>
                            <m:t>10000</m:t>
                          </m:r>
                        </m:num>
                        <m:den>
                          <m:sSub>
                            <m:sSubPr>
                              <m:ctrlPr>
                                <a:rPr lang="en-US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smtClean="0"/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b="0" i="0" smtClean="0"/>
                            <m:t>i</m:t>
                          </m:r>
                          <m:r>
                            <a:rPr lang="en-US" b="0" i="0" smtClean="0"/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/>
                            <m:t>n</m:t>
                          </m:r>
                          <m:r>
                            <a:rPr lang="en-US" b="0" i="0" smtClean="0"/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smtClean="0"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</m:num>
                                    <m:den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 smtClean="0"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906" y="3424082"/>
                <a:ext cx="2568716" cy="785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744072" y="6021288"/>
            <a:ext cx="5016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diâmetro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em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cm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37861"/>
            <a:ext cx="4968552" cy="5559491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Parcelas </a:t>
            </a:r>
            <a:r>
              <a:rPr lang="pt-PT" dirty="0" smtClean="0"/>
              <a:t>concêntricas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39285"/>
            <a:ext cx="4968552" cy="552147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05811"/>
              </p:ext>
            </p:extLst>
          </p:nvPr>
        </p:nvGraphicFramePr>
        <p:xfrm>
          <a:off x="8400256" y="4437112"/>
          <a:ext cx="3456384" cy="1656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59297322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838054007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800" b="1" u="none" strike="noStrike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Raio</a:t>
                      </a:r>
                      <a:r>
                        <a:rPr lang="en-US" sz="1800" b="1" u="none" strike="noStrike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 : 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          d ≤ </a:t>
                      </a:r>
                      <a:r>
                        <a:rPr lang="en-US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22.5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289907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800" b="1" u="none" strike="noStrike" dirty="0" err="1" smtClean="0">
                          <a:solidFill>
                            <a:schemeClr val="accent6"/>
                          </a:solidFill>
                          <a:effectLst/>
                        </a:rPr>
                        <a:t>Raio</a:t>
                      </a:r>
                      <a:r>
                        <a:rPr lang="en-US" sz="1800" b="1" u="none" strike="noStrike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20 : 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22.5 &lt; d </a:t>
                      </a:r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≤ </a:t>
                      </a:r>
                      <a:r>
                        <a:rPr lang="en-US" sz="18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32.5</a:t>
                      </a:r>
                      <a:endParaRPr lang="en-US" sz="18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029209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800" b="1" u="none" strike="noStrik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Raio</a:t>
                      </a:r>
                      <a:r>
                        <a:rPr lang="en-US" sz="1800" b="1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30 :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32.5 &lt; d </a:t>
                      </a:r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≤</a:t>
                      </a:r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52.5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466386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800" b="1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Raio</a:t>
                      </a:r>
                      <a:r>
                        <a:rPr lang="en-US" sz="18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40 :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      d </a:t>
                      </a:r>
                      <a:r>
                        <a:rPr lang="en-US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&gt; 52.5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332835"/>
                  </a:ext>
                </a:extLst>
              </a:tr>
            </a:tbl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6168008" y="1030222"/>
            <a:ext cx="5448606" cy="3694922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As parcelas </a:t>
            </a:r>
            <a:r>
              <a:rPr lang="pt-PT" dirty="0" smtClean="0"/>
              <a:t>concêntricas são compostas por um </a:t>
            </a:r>
            <a:r>
              <a:rPr lang="pt-PT" u="sng" dirty="0" smtClean="0"/>
              <a:t>conjunto de parcelas circulares de raio fixo </a:t>
            </a:r>
            <a:r>
              <a:rPr lang="pt-PT" dirty="0" smtClean="0"/>
              <a:t>em que as árvores dentro de cada circulo/coroa de circulo são medidas de acordo com os seus diâmetros:</a:t>
            </a:r>
          </a:p>
          <a:p>
            <a:r>
              <a:rPr lang="pt-PT" dirty="0" smtClean="0"/>
              <a:t>Por exemplo:</a:t>
            </a: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33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37861"/>
            <a:ext cx="4968552" cy="5559491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Parcelas </a:t>
            </a:r>
            <a:r>
              <a:rPr lang="pt-PT" dirty="0" smtClean="0"/>
              <a:t>concêntricas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39285"/>
            <a:ext cx="4968552" cy="5521479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6168008" y="1030222"/>
            <a:ext cx="5448606" cy="3694922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As parcelas </a:t>
            </a:r>
            <a:r>
              <a:rPr lang="pt-PT" dirty="0" smtClean="0"/>
              <a:t>concêntricas são compostas por um </a:t>
            </a:r>
            <a:r>
              <a:rPr lang="pt-PT" u="sng" dirty="0" smtClean="0"/>
              <a:t>conjunto de parcelas circulares de raio fixo </a:t>
            </a:r>
            <a:r>
              <a:rPr lang="pt-PT" dirty="0" smtClean="0"/>
              <a:t>em que as árvores dentro de cada circulo/coroa de circulo são medidas de acordo com os seus diâmetros:</a:t>
            </a:r>
          </a:p>
          <a:p>
            <a:pPr marL="0" indent="0">
              <a:buNone/>
            </a:pPr>
            <a:r>
              <a:rPr lang="pt-PT" dirty="0" smtClean="0">
                <a:solidFill>
                  <a:schemeClr val="bg1"/>
                </a:solidFill>
              </a:rPr>
              <a:t>Por exemplo:</a:t>
            </a:r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71964" y="4053935"/>
                <a:ext cx="6040693" cy="671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/>
                      <m:t>G</m:t>
                    </m:r>
                    <m:r>
                      <a:rPr lang="en-US" sz="2400" b="0" i="0" smtClean="0"/>
                      <m:t>= </m:t>
                    </m:r>
                    <m:f>
                      <m:fPr>
                        <m:ctrlPr>
                          <a:rPr lang="en-US" sz="2400" b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rPr>
                          <m:t>10000</m:t>
                        </m:r>
                      </m:num>
                      <m:den>
                        <m:sSub>
                          <m:sSubPr>
                            <m:ctrlPr>
                              <a:rPr lang="en-US" sz="2400" b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10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sz="2400" b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4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rPr>
                          <m:t>n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a typeface="Cambria Math" panose="02040503050406030204" pitchFamily="18" charset="0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a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solidFill>
                              <a:schemeClr val="accent6"/>
                            </a:solidFill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accent6"/>
                            </a:solidFill>
                          </a:rPr>
                          <m:t>10000</m:t>
                        </m:r>
                      </m:num>
                      <m:den>
                        <m:sSub>
                          <m:sSubPr>
                            <m:ctrlPr>
                              <a:rPr lang="en-US" sz="2400">
                                <a:solidFill>
                                  <a:schemeClr val="accent6"/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6"/>
                                </a:solidFill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accent6"/>
                                </a:solidFill>
                              </a:rPr>
                              <m:t>20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sz="2400">
                            <a:solidFill>
                              <a:schemeClr val="accent6"/>
                            </a:solidFill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400" i="0">
                            <a:solidFill>
                              <a:schemeClr val="accent6"/>
                            </a:solidFill>
                          </a:rPr>
                          <m:t>i</m:t>
                        </m:r>
                        <m:r>
                          <a:rPr lang="en-US" sz="2400" i="0">
                            <a:solidFill>
                              <a:schemeClr val="accent6"/>
                            </a:solidFill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6"/>
                            </a:solidFill>
                          </a:rPr>
                          <m:t>n</m:t>
                        </m:r>
                        <m:r>
                          <a:rPr lang="en-US" sz="2400" i="0">
                            <a:solidFill>
                              <a:schemeClr val="accent6"/>
                            </a:solidFill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6"/>
                            </a:solidFill>
                            <a:ea typeface="Cambria Math" panose="02040503050406030204" pitchFamily="18" charset="0"/>
                          </a:rPr>
                          <m:t>π</m:t>
                        </m:r>
                        <m:sSup>
                          <m:sSupPr>
                            <m:ctrlPr>
                              <a:rPr lang="en-US" sz="2400">
                                <a:solidFill>
                                  <a:schemeClr val="accent6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>
                                    <a:solidFill>
                                      <a:schemeClr val="accent6"/>
                                    </a:solidFill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>
                                        <a:solidFill>
                                          <a:schemeClr val="accent6"/>
                                        </a:solidFill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solidFill>
                                          <a:schemeClr val="accent6"/>
                                        </a:solidFill>
                                        <a:ea typeface="Cambria Math" panose="02040503050406030204" pitchFamily="18" charset="0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accent6"/>
                                        </a:solidFill>
                                        <a:ea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0">
                                <a:solidFill>
                                  <a:schemeClr val="accent6"/>
                                </a:solidFill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64" y="4053935"/>
                <a:ext cx="6040693" cy="671209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305585" y="4869160"/>
                <a:ext cx="5315301" cy="671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10000</m:t>
                        </m:r>
                      </m:num>
                      <m:den>
                        <m:sSub>
                          <m:sSubPr>
                            <m:ctrlPr>
                              <a:rPr lang="en-US" sz="24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rPr>
                              <m:t>30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4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i</m:t>
                        </m:r>
                        <m:r>
                          <a:rPr lang="en-US" sz="24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n</m:t>
                        </m:r>
                        <m:r>
                          <a:rPr lang="en-US" sz="24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a typeface="Cambria Math" panose="02040503050406030204" pitchFamily="18" charset="0"/>
                          </a:rPr>
                          <m:t>π</m:t>
                        </m:r>
                        <m:sSup>
                          <m:sSupPr>
                            <m:ctrlPr>
                              <a:rPr lang="en-US" sz="24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ea typeface="Cambria Math" panose="02040503050406030204" pitchFamily="18" charset="0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a:rPr lang="en-US" sz="2400" i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ea typeface="Cambria Math" panose="02040503050406030204" pitchFamily="18" charset="0"/>
                                      </a:rPr>
                                      <m:t>200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10000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rPr>
                                  <m:t>40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4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sz="2400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i</m:t>
                            </m:r>
                            <m:r>
                              <a:rPr lang="en-US" sz="2400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n</m:t>
                            </m:r>
                            <m:r>
                              <a:rPr lang="en-US" sz="2400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1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a typeface="Cambria Math" panose="02040503050406030204" pitchFamily="18" charset="0"/>
                              </a:rPr>
                              <m:t>π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num>
                                      <m:den>
                                        <m:r>
                                          <a:rPr lang="en-US" sz="240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200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585" y="4869160"/>
                <a:ext cx="5315301" cy="671209"/>
              </a:xfrm>
              <a:prstGeom prst="rect">
                <a:avLst/>
              </a:prstGeom>
              <a:blipFill>
                <a:blip r:embed="rId5"/>
                <a:stretch>
                  <a:fillRect l="-3440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44072" y="6021288"/>
            <a:ext cx="5016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diâmetro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1">
                    <a:lumMod val="65000"/>
                  </a:schemeClr>
                </a:solidFill>
              </a:rPr>
              <a:t>em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cm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80416"/>
              </p:ext>
            </p:extLst>
          </p:nvPr>
        </p:nvGraphicFramePr>
        <p:xfrm>
          <a:off x="5631669" y="5805264"/>
          <a:ext cx="2016224" cy="904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065">
                  <a:extLst>
                    <a:ext uri="{9D8B030D-6E8A-4147-A177-3AD203B41FA5}">
                      <a16:colId xmlns:a16="http://schemas.microsoft.com/office/drawing/2014/main" val="3749785454"/>
                    </a:ext>
                  </a:extLst>
                </a:gridCol>
                <a:gridCol w="1428159">
                  <a:extLst>
                    <a:ext uri="{9D8B030D-6E8A-4147-A177-3AD203B41FA5}">
                      <a16:colId xmlns:a16="http://schemas.microsoft.com/office/drawing/2014/main" val="2040511885"/>
                    </a:ext>
                  </a:extLst>
                </a:gridCol>
              </a:tblGrid>
              <a:tr h="226111"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200" b="1" u="none" strike="noStrike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Raio</a:t>
                      </a:r>
                      <a:r>
                        <a:rPr lang="en-US" sz="1200" b="1" u="none" strike="noStrike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 : 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          d ≤ </a:t>
                      </a:r>
                      <a:r>
                        <a:rPr lang="en-US" sz="12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22.5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944970"/>
                  </a:ext>
                </a:extLst>
              </a:tr>
              <a:tr h="226111"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200" b="1" u="none" strike="noStrike" dirty="0" err="1" smtClean="0">
                          <a:solidFill>
                            <a:schemeClr val="accent6"/>
                          </a:solidFill>
                          <a:effectLst/>
                        </a:rPr>
                        <a:t>Raio</a:t>
                      </a:r>
                      <a:r>
                        <a:rPr lang="en-US" sz="1200" b="1" u="none" strike="noStrike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20 : 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22.5 &lt; d </a:t>
                      </a:r>
                      <a:r>
                        <a:rPr lang="en-US" sz="12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≤ 32.5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96057"/>
                  </a:ext>
                </a:extLst>
              </a:tr>
              <a:tr h="226111"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200" b="1" u="none" strike="noStrik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Raio</a:t>
                      </a:r>
                      <a:r>
                        <a:rPr lang="en-US" sz="1200" b="1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30 :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32.5 &lt; d </a:t>
                      </a:r>
                      <a:r>
                        <a:rPr lang="en-US" sz="12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≤ </a:t>
                      </a:r>
                      <a:r>
                        <a:rPr lang="en-US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52.5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253389"/>
                  </a:ext>
                </a:extLst>
              </a:tr>
              <a:tr h="226111"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200" b="1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Raio</a:t>
                      </a:r>
                      <a:r>
                        <a:rPr lang="en-US" sz="12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40 :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      d </a:t>
                      </a:r>
                      <a:r>
                        <a:rPr lang="en-US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&gt; 52.5</a:t>
                      </a:r>
                      <a:endParaRPr lang="en-US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32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2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6024669" cy="5519546"/>
          </a:xfrm>
        </p:spPr>
        <p:txBody>
          <a:bodyPr>
            <a:normAutofit fontScale="77500" lnSpcReduction="20000"/>
          </a:bodyPr>
          <a:lstStyle/>
          <a:p>
            <a:pPr marL="90488" lvl="2" indent="0">
              <a:spcBef>
                <a:spcPts val="300"/>
              </a:spcBef>
              <a:buNone/>
            </a:pPr>
            <a:r>
              <a:rPr lang="pt-PT" sz="2600" dirty="0" smtClean="0"/>
              <a:t>3.2.7</a:t>
            </a:r>
            <a:r>
              <a:rPr lang="pt-PT" sz="2600" dirty="0"/>
              <a:t>	Avaliação de variáveis dendrométricas do povoamento com parcelas de raio fixo, com </a:t>
            </a:r>
            <a:r>
              <a:rPr lang="pt-PT" sz="2600" dirty="0">
                <a:solidFill>
                  <a:schemeClr val="accent3"/>
                </a:solidFill>
              </a:rPr>
              <a:t>parcelas com um número fixo de árvores</a:t>
            </a:r>
            <a:r>
              <a:rPr lang="pt-PT" sz="2600" dirty="0"/>
              <a:t>, com </a:t>
            </a:r>
            <a:r>
              <a:rPr lang="pt-PT" sz="2600" dirty="0">
                <a:solidFill>
                  <a:schemeClr val="accent3"/>
                </a:solidFill>
              </a:rPr>
              <a:t>parcelas concêntricas </a:t>
            </a:r>
            <a:r>
              <a:rPr lang="pt-PT" sz="2600" dirty="0"/>
              <a:t>e pelo método de </a:t>
            </a:r>
            <a:r>
              <a:rPr lang="pt-PT" sz="2600" dirty="0" err="1">
                <a:solidFill>
                  <a:schemeClr val="accent3"/>
                </a:solidFill>
              </a:rPr>
              <a:t>Bitterlich</a:t>
            </a:r>
            <a:endParaRPr lang="pt-PT" sz="26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PT" sz="2600" dirty="0"/>
              <a:t>Considere as parcelas da Figura 12, com 40 m de raio, instaladas num povoamento de sobreiro em que aparecem alguns pinheiros mansos</a:t>
            </a:r>
            <a:r>
              <a:rPr lang="pt-PT" sz="2600" dirty="0" smtClean="0"/>
              <a:t>.</a:t>
            </a:r>
          </a:p>
          <a:p>
            <a:pPr marL="0" indent="0">
              <a:buNone/>
            </a:pPr>
            <a:endParaRPr lang="pt-PT" sz="1000" dirty="0"/>
          </a:p>
          <a:p>
            <a:pPr marL="400050" lvl="1" indent="0">
              <a:buNone/>
            </a:pPr>
            <a:r>
              <a:rPr lang="pt-PT" sz="2200" dirty="0"/>
              <a:t>a)	Faça um mapa com a localização das árvores na parcela</a:t>
            </a:r>
          </a:p>
          <a:p>
            <a:pPr marL="400050" lvl="1" indent="0">
              <a:buNone/>
            </a:pPr>
            <a:r>
              <a:rPr lang="pt-PT" sz="2200" dirty="0"/>
              <a:t>b)	Calcule a área basal por </a:t>
            </a:r>
            <a:r>
              <a:rPr lang="pt-PT" sz="2200" dirty="0" err="1"/>
              <a:t>ha</a:t>
            </a:r>
            <a:r>
              <a:rPr lang="pt-PT" sz="2200" dirty="0"/>
              <a:t> para parcelas de raio fixo=10, 20, 30 e 40</a:t>
            </a:r>
          </a:p>
          <a:p>
            <a:pPr marL="400050" lvl="1" indent="0">
              <a:buNone/>
            </a:pPr>
            <a:r>
              <a:rPr lang="pt-PT" sz="2200" dirty="0"/>
              <a:t>c)	Calcule a área basal por </a:t>
            </a:r>
            <a:r>
              <a:rPr lang="pt-PT" sz="2200" dirty="0" err="1"/>
              <a:t>ha</a:t>
            </a:r>
            <a:r>
              <a:rPr lang="pt-PT" sz="2200" dirty="0"/>
              <a:t> para um número fixo de árvores =5, 10, 15 e </a:t>
            </a:r>
            <a:r>
              <a:rPr lang="pt-PT" sz="2200" dirty="0" smtClean="0"/>
              <a:t>20 (2 métodos)</a:t>
            </a:r>
            <a:endParaRPr lang="pt-PT" sz="2200" dirty="0"/>
          </a:p>
          <a:p>
            <a:pPr marL="400050" lvl="1" indent="0">
              <a:buNone/>
            </a:pPr>
            <a:r>
              <a:rPr lang="pt-PT" sz="2200" dirty="0"/>
              <a:t>d)	Calcule a área basal por </a:t>
            </a:r>
            <a:r>
              <a:rPr lang="pt-PT" sz="2200" dirty="0" err="1"/>
              <a:t>ha</a:t>
            </a:r>
            <a:r>
              <a:rPr lang="pt-PT" sz="2200" dirty="0"/>
              <a:t> para uma parcela concêntrica com </a:t>
            </a:r>
            <a:r>
              <a:rPr lang="pt-PT" sz="2200" dirty="0" smtClean="0"/>
              <a:t>4 </a:t>
            </a:r>
            <a:r>
              <a:rPr lang="pt-PT" sz="2200" dirty="0"/>
              <a:t>parcelas de raios = 10, 20, 30 e 40 e diâmetros limite=22.5, 32.5 e 52.5</a:t>
            </a:r>
          </a:p>
          <a:p>
            <a:pPr marL="514350" indent="-514350">
              <a:buAutoNum type="alphaLcParenR" startAt="2"/>
            </a:pPr>
            <a:endParaRPr lang="pt-PT" sz="26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25" t="28700" r="27551" b="8301"/>
          <a:stretch/>
        </p:blipFill>
        <p:spPr>
          <a:xfrm>
            <a:off x="6506468" y="1124744"/>
            <a:ext cx="5278164" cy="51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altLang="en-US" sz="3200" dirty="0" smtClean="0"/>
              <a:t>Parcelas </a:t>
            </a:r>
            <a:r>
              <a:rPr lang="pt-PT" altLang="en-US" sz="3200" dirty="0"/>
              <a:t>simples, </a:t>
            </a:r>
            <a:r>
              <a:rPr lang="pt-PT" altLang="en-US" sz="3200" dirty="0" smtClean="0"/>
              <a:t>concêntricas </a:t>
            </a:r>
            <a:r>
              <a:rPr lang="pt-PT" altLang="en-US" sz="3200" dirty="0"/>
              <a:t>e método de </a:t>
            </a:r>
            <a:r>
              <a:rPr lang="pt-PT" altLang="en-US" sz="3200" dirty="0" err="1" smtClean="0"/>
              <a:t>Bitterlich</a:t>
            </a:r>
            <a:endParaRPr lang="en-GB" altLang="en-US" sz="32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>
                <a:cs typeface="Arial" panose="020B0604020202020204" pitchFamily="34" charset="0"/>
              </a:rPr>
              <a:t>Parcela simples</a:t>
            </a:r>
          </a:p>
          <a:p>
            <a:endParaRPr lang="pt-PT" altLang="en-US" dirty="0" smtClean="0"/>
          </a:p>
          <a:p>
            <a:r>
              <a:rPr lang="pt-PT" altLang="en-US" dirty="0">
                <a:cs typeface="Arial" panose="020B0604020202020204" pitchFamily="34" charset="0"/>
              </a:rPr>
              <a:t>Parcela </a:t>
            </a:r>
            <a:r>
              <a:rPr lang="pt-PT" altLang="en-US" dirty="0" smtClean="0">
                <a:cs typeface="Arial" panose="020B0604020202020204" pitchFamily="34" charset="0"/>
              </a:rPr>
              <a:t>concêntrica (3 círculos de área A</a:t>
            </a:r>
            <a:r>
              <a:rPr lang="pt-PT" altLang="en-US" baseline="-25000" dirty="0" smtClean="0">
                <a:cs typeface="Arial" panose="020B0604020202020204" pitchFamily="34" charset="0"/>
              </a:rPr>
              <a:t>1</a:t>
            </a:r>
            <a:r>
              <a:rPr lang="pt-PT" altLang="en-US" dirty="0" smtClean="0">
                <a:cs typeface="Arial" panose="020B0604020202020204" pitchFamily="34" charset="0"/>
              </a:rPr>
              <a:t>, A</a:t>
            </a:r>
            <a:r>
              <a:rPr lang="pt-PT" altLang="en-US" baseline="-25000" dirty="0" smtClean="0">
                <a:cs typeface="Arial" panose="020B0604020202020204" pitchFamily="34" charset="0"/>
              </a:rPr>
              <a:t>2</a:t>
            </a:r>
            <a:r>
              <a:rPr lang="pt-PT" altLang="en-US" dirty="0" smtClean="0">
                <a:cs typeface="Arial" panose="020B0604020202020204" pitchFamily="34" charset="0"/>
              </a:rPr>
              <a:t> e A</a:t>
            </a:r>
            <a:r>
              <a:rPr lang="pt-PT" altLang="en-US" baseline="-25000" dirty="0" smtClean="0">
                <a:cs typeface="Arial" panose="020B0604020202020204" pitchFamily="34" charset="0"/>
              </a:rPr>
              <a:t>3</a:t>
            </a:r>
            <a:r>
              <a:rPr lang="pt-PT" altLang="en-US" dirty="0" smtClean="0">
                <a:cs typeface="Arial" panose="020B0604020202020204" pitchFamily="34" charset="0"/>
              </a:rPr>
              <a:t>)</a:t>
            </a:r>
            <a:endParaRPr lang="pt-PT" altLang="en-US" dirty="0">
              <a:cs typeface="Arial" panose="020B0604020202020204" pitchFamily="34" charset="0"/>
            </a:endParaRPr>
          </a:p>
          <a:p>
            <a:endParaRPr lang="pt-PT" altLang="en-US" dirty="0"/>
          </a:p>
          <a:p>
            <a:endParaRPr lang="en-GB" altLang="en-US" dirty="0"/>
          </a:p>
          <a:p>
            <a:r>
              <a:rPr lang="pt-PT" altLang="en-US" dirty="0">
                <a:cs typeface="Arial" panose="020B0604020202020204" pitchFamily="34" charset="0"/>
              </a:rPr>
              <a:t>Método de </a:t>
            </a:r>
            <a:r>
              <a:rPr lang="pt-PT" altLang="en-US" dirty="0" err="1">
                <a:cs typeface="Arial" panose="020B0604020202020204" pitchFamily="34" charset="0"/>
              </a:rPr>
              <a:t>Bitterlich</a:t>
            </a:r>
            <a:endParaRPr lang="pt-PT" altLang="en-US" dirty="0">
              <a:cs typeface="Arial" panose="020B0604020202020204" pitchFamily="34" charset="0"/>
            </a:endParaRPr>
          </a:p>
          <a:p>
            <a:endParaRPr lang="pt-PT" altLang="en-US" dirty="0"/>
          </a:p>
          <a:p>
            <a:endParaRPr lang="en-GB" altLang="en-US" dirty="0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844824"/>
            <a:ext cx="1773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356992"/>
            <a:ext cx="482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2600"/>
            <a:ext cx="4387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526997"/>
            <a:ext cx="2376264" cy="242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77" y="4620962"/>
            <a:ext cx="2054483" cy="18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Índice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33090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rId2" action="ppaction://hlinksldjump"/>
              </a:rPr>
              <a:t>Definição de povoamento e área de gestão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rId3" action="ppaction://hlinksldjump"/>
              </a:rPr>
              <a:t>Variáveis do povoamento e sua avaliação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Parcelas de amostragem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Delimitação de parcelas de amostragem no campo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Alturas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Qualidade da estação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Área basal e número de árvores por </a:t>
            </a:r>
            <a:r>
              <a:rPr lang="pt-PT" sz="3200" dirty="0" err="1" smtClean="0">
                <a:solidFill>
                  <a:srgbClr val="008000"/>
                </a:solidFill>
                <a:hlinkClick r:id="" action="ppaction://noaction"/>
              </a:rPr>
              <a:t>ha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Lotação e densidade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Volume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>
                <a:solidFill>
                  <a:srgbClr val="008000"/>
                </a:solidFill>
                <a:hlinkClick r:id="" action="ppaction://noaction"/>
              </a:rPr>
              <a:t>Biomassa do povoamento</a:t>
            </a:r>
            <a:endParaRPr lang="pt-PT" sz="3200" dirty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>
                <a:solidFill>
                  <a:srgbClr val="008000"/>
                </a:solidFill>
                <a:hlinkClick r:id="" action="ppaction://noaction"/>
              </a:rPr>
              <a:t>Índice de área foliar</a:t>
            </a:r>
            <a:endParaRPr lang="pt-PT" sz="3200" dirty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>
                <a:solidFill>
                  <a:srgbClr val="008000"/>
                </a:solidFill>
                <a:hlinkClick r:id="" action="ppaction://noaction"/>
              </a:rPr>
              <a:t>Avaliação de variáveis do povoamento com outros tipos de </a:t>
            </a: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parcelas</a:t>
            </a:r>
            <a:endParaRPr lang="pt-PT" sz="3200" dirty="0" smtClean="0">
              <a:solidFill>
                <a:srgbClr val="008000"/>
              </a:solidFill>
            </a:endParaRPr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2800" dirty="0" smtClean="0">
                <a:solidFill>
                  <a:srgbClr val="0000FF"/>
                </a:solidFill>
              </a:rPr>
              <a:t>Avaliação de variáveis do povoamento em parcelas com nº fixo de árvores</a:t>
            </a:r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2800" dirty="0">
                <a:solidFill>
                  <a:srgbClr val="0000FF"/>
                </a:solidFill>
              </a:rPr>
              <a:t>Avaliação de variáveis do povoamento em </a:t>
            </a:r>
            <a:r>
              <a:rPr lang="pt-PT" sz="2800" dirty="0" smtClean="0">
                <a:solidFill>
                  <a:srgbClr val="0000FF"/>
                </a:solidFill>
              </a:rPr>
              <a:t>parcelas concêntricas</a:t>
            </a:r>
            <a:endParaRPr lang="pt-PT" sz="2800" dirty="0">
              <a:solidFill>
                <a:srgbClr val="0000FF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Equações para as principais espécies florestais em Portugal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Referências bibliográficas</a:t>
            </a:r>
          </a:p>
          <a:p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-168696" y="2996952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12424" y="26413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3.2.1 a-b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04700" y="3607681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20336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3.2.2 a- f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76924" y="4365104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92344" y="39734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3.2.2 g- 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68696" y="4941168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92344" y="457049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3.2.2 p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2000" y="5949280"/>
            <a:ext cx="120600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20336" y="558157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3.2.7 a - d </a:t>
            </a:r>
          </a:p>
        </p:txBody>
      </p:sp>
    </p:spTree>
    <p:extLst>
      <p:ext uri="{BB962C8B-B14F-4D97-AF65-F5344CB8AC3E}">
        <p14:creationId xmlns:p14="http://schemas.microsoft.com/office/powerpoint/2010/main" val="303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746308"/>
            <a:ext cx="10153128" cy="71120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pt-PT" dirty="0" smtClean="0"/>
              <a:t>Avaliação </a:t>
            </a:r>
            <a:r>
              <a:rPr lang="pt-PT" dirty="0"/>
              <a:t>de variáveis do povoamento com outros tipos de parcelas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35360" y="3792665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Parcelas com um número fixo</a:t>
            </a:r>
            <a:r>
              <a:rPr kumimoji="0" lang="pt-P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árvores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lang="pt-PT" sz="2000" dirty="0" smtClean="0">
                <a:solidFill>
                  <a:prstClr val="black"/>
                </a:solidFill>
              </a:rPr>
              <a:t>Parcelas concêntricas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Método</a:t>
            </a:r>
            <a:r>
              <a:rPr kumimoji="0" lang="pt-PT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pt-PT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Bitterlich</a:t>
            </a:r>
            <a:endParaRPr kumimoji="0" lang="pt-PT" sz="20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19" y="460990"/>
            <a:ext cx="2071489" cy="20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44" y="4334107"/>
            <a:ext cx="1961444" cy="18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44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60" y="4293096"/>
            <a:ext cx="2104256" cy="19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8" y="3349151"/>
            <a:ext cx="1944216" cy="188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8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Parcelas com </a:t>
            </a:r>
            <a:r>
              <a:rPr lang="pt-PT" dirty="0" smtClean="0"/>
              <a:t>raio fixo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2024" y="1037862"/>
            <a:ext cx="5448606" cy="5302012"/>
          </a:xfrm>
        </p:spPr>
        <p:txBody>
          <a:bodyPr>
            <a:normAutofit/>
          </a:bodyPr>
          <a:lstStyle/>
          <a:p>
            <a:r>
              <a:rPr lang="pt-PT" dirty="0" smtClean="0"/>
              <a:t>As parcelas com um </a:t>
            </a:r>
            <a:r>
              <a:rPr lang="pt-PT" dirty="0" smtClean="0"/>
              <a:t>raio </a:t>
            </a:r>
            <a:r>
              <a:rPr lang="pt-PT" dirty="0" smtClean="0"/>
              <a:t>fixo </a:t>
            </a:r>
            <a:r>
              <a:rPr lang="pt-PT" dirty="0" smtClean="0"/>
              <a:t>são </a:t>
            </a:r>
            <a:r>
              <a:rPr lang="pt-PT" dirty="0" smtClean="0"/>
              <a:t>circulares </a:t>
            </a:r>
            <a:r>
              <a:rPr lang="pt-PT" dirty="0" smtClean="0"/>
              <a:t>e com uma área definida à partida</a:t>
            </a:r>
          </a:p>
          <a:p>
            <a:r>
              <a:rPr lang="pt-PT" dirty="0" smtClean="0"/>
              <a:t>São contabilizadas e medidas as árvores que se encontrem a uma distância do centro ≤ raio</a:t>
            </a:r>
          </a:p>
          <a:p>
            <a:endParaRPr lang="pt-PT" sz="800" dirty="0" smtClean="0"/>
          </a:p>
          <a:p>
            <a:pPr lvl="1">
              <a:spcBef>
                <a:spcPts val="600"/>
              </a:spcBef>
            </a:pPr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Raio de 10 metros</a:t>
            </a:r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37861"/>
            <a:ext cx="4968552" cy="555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37860"/>
            <a:ext cx="4968552" cy="55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Parcelas com </a:t>
            </a:r>
            <a:r>
              <a:rPr lang="pt-PT" dirty="0" smtClean="0"/>
              <a:t>raio fixo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2024" y="1037862"/>
            <a:ext cx="5448606" cy="5302012"/>
          </a:xfrm>
        </p:spPr>
        <p:txBody>
          <a:bodyPr>
            <a:normAutofit/>
          </a:bodyPr>
          <a:lstStyle/>
          <a:p>
            <a:r>
              <a:rPr lang="pt-PT" dirty="0" smtClean="0"/>
              <a:t>As parcelas com um </a:t>
            </a:r>
            <a:r>
              <a:rPr lang="pt-PT" dirty="0" smtClean="0"/>
              <a:t>raio </a:t>
            </a:r>
            <a:r>
              <a:rPr lang="pt-PT" dirty="0" smtClean="0"/>
              <a:t>fixo </a:t>
            </a:r>
            <a:r>
              <a:rPr lang="pt-PT" dirty="0" smtClean="0"/>
              <a:t>são </a:t>
            </a:r>
            <a:r>
              <a:rPr lang="pt-PT" dirty="0" smtClean="0"/>
              <a:t>circulares </a:t>
            </a:r>
            <a:r>
              <a:rPr lang="pt-PT" dirty="0" smtClean="0"/>
              <a:t>e com uma área definida à partida</a:t>
            </a:r>
          </a:p>
          <a:p>
            <a:r>
              <a:rPr lang="pt-PT" dirty="0" smtClean="0"/>
              <a:t>São contabilizadas e medidas as árvores que se encontrem a uma distância do centro ≤ raio</a:t>
            </a:r>
          </a:p>
          <a:p>
            <a:endParaRPr lang="pt-PT" sz="800" dirty="0" smtClean="0"/>
          </a:p>
          <a:p>
            <a:pPr lvl="1">
              <a:spcBef>
                <a:spcPts val="600"/>
              </a:spcBef>
            </a:pPr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Raio de 10 metros</a:t>
            </a:r>
          </a:p>
          <a:p>
            <a:pPr lvl="1">
              <a:spcBef>
                <a:spcPts val="600"/>
              </a:spcBef>
            </a:pPr>
            <a:r>
              <a:rPr lang="pt-PT" dirty="0">
                <a:solidFill>
                  <a:schemeClr val="accent6"/>
                </a:solidFill>
              </a:rPr>
              <a:t>Raio de </a:t>
            </a:r>
            <a:r>
              <a:rPr lang="pt-PT" dirty="0" smtClean="0">
                <a:solidFill>
                  <a:schemeClr val="accent6"/>
                </a:solidFill>
              </a:rPr>
              <a:t>20 metros</a:t>
            </a:r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37861"/>
            <a:ext cx="4968552" cy="5559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37860"/>
            <a:ext cx="4968552" cy="55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Parcelas com </a:t>
            </a:r>
            <a:r>
              <a:rPr lang="pt-PT" dirty="0" smtClean="0"/>
              <a:t>raio fixo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2024" y="1037862"/>
            <a:ext cx="5448606" cy="5302012"/>
          </a:xfrm>
        </p:spPr>
        <p:txBody>
          <a:bodyPr>
            <a:normAutofit/>
          </a:bodyPr>
          <a:lstStyle/>
          <a:p>
            <a:r>
              <a:rPr lang="pt-PT" dirty="0" smtClean="0"/>
              <a:t>As parcelas com um </a:t>
            </a:r>
            <a:r>
              <a:rPr lang="pt-PT" dirty="0" smtClean="0"/>
              <a:t>raio </a:t>
            </a:r>
            <a:r>
              <a:rPr lang="pt-PT" dirty="0" smtClean="0"/>
              <a:t>fixo </a:t>
            </a:r>
            <a:r>
              <a:rPr lang="pt-PT" dirty="0" smtClean="0"/>
              <a:t>são </a:t>
            </a:r>
            <a:r>
              <a:rPr lang="pt-PT" dirty="0" smtClean="0"/>
              <a:t>circulares </a:t>
            </a:r>
            <a:r>
              <a:rPr lang="pt-PT" dirty="0" smtClean="0"/>
              <a:t>e com uma área definida à partida</a:t>
            </a:r>
          </a:p>
          <a:p>
            <a:r>
              <a:rPr lang="pt-PT" dirty="0" smtClean="0"/>
              <a:t>São contabilizadas e medidas as árvores que se encontrem a uma distância do centro ≤ raio</a:t>
            </a:r>
          </a:p>
          <a:p>
            <a:endParaRPr lang="pt-PT" sz="800" dirty="0" smtClean="0"/>
          </a:p>
          <a:p>
            <a:pPr lvl="1">
              <a:spcBef>
                <a:spcPts val="600"/>
              </a:spcBef>
            </a:pPr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Raio de 10 metros</a:t>
            </a:r>
          </a:p>
          <a:p>
            <a:pPr lvl="1">
              <a:spcBef>
                <a:spcPts val="600"/>
              </a:spcBef>
            </a:pPr>
            <a:r>
              <a:rPr lang="pt-PT" dirty="0">
                <a:solidFill>
                  <a:schemeClr val="accent6"/>
                </a:solidFill>
              </a:rPr>
              <a:t>Raio de </a:t>
            </a:r>
            <a:r>
              <a:rPr lang="pt-PT" dirty="0" smtClean="0">
                <a:solidFill>
                  <a:schemeClr val="accent6"/>
                </a:solidFill>
              </a:rPr>
              <a:t>20 metros</a:t>
            </a:r>
          </a:p>
          <a:p>
            <a:pPr lvl="1">
              <a:spcBef>
                <a:spcPts val="600"/>
              </a:spcBef>
            </a:pP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Raio </a:t>
            </a: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30 metros</a:t>
            </a:r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37861"/>
            <a:ext cx="4968552" cy="5559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45" y="1037861"/>
            <a:ext cx="4962191" cy="55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Parcelas com </a:t>
            </a:r>
            <a:r>
              <a:rPr lang="pt-PT" dirty="0" smtClean="0"/>
              <a:t>raio fixo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2024" y="1037862"/>
            <a:ext cx="5448606" cy="5302012"/>
          </a:xfrm>
        </p:spPr>
        <p:txBody>
          <a:bodyPr>
            <a:normAutofit/>
          </a:bodyPr>
          <a:lstStyle/>
          <a:p>
            <a:r>
              <a:rPr lang="pt-PT" dirty="0" smtClean="0"/>
              <a:t>As parcelas com um </a:t>
            </a:r>
            <a:r>
              <a:rPr lang="pt-PT" dirty="0" smtClean="0"/>
              <a:t>raio </a:t>
            </a:r>
            <a:r>
              <a:rPr lang="pt-PT" dirty="0" smtClean="0"/>
              <a:t>fixo </a:t>
            </a:r>
            <a:r>
              <a:rPr lang="pt-PT" dirty="0" smtClean="0"/>
              <a:t>são </a:t>
            </a:r>
            <a:r>
              <a:rPr lang="pt-PT" dirty="0" smtClean="0"/>
              <a:t>circulares </a:t>
            </a:r>
            <a:r>
              <a:rPr lang="pt-PT" dirty="0" smtClean="0"/>
              <a:t>e com uma área definida à partida</a:t>
            </a:r>
          </a:p>
          <a:p>
            <a:r>
              <a:rPr lang="pt-PT" dirty="0" smtClean="0"/>
              <a:t>São contabilizadas e medidas as árvores que se encontrem a uma distância do centro ≤ raio</a:t>
            </a:r>
          </a:p>
          <a:p>
            <a:endParaRPr lang="pt-PT" sz="800" dirty="0" smtClean="0"/>
          </a:p>
          <a:p>
            <a:pPr lvl="1">
              <a:spcBef>
                <a:spcPts val="600"/>
              </a:spcBef>
            </a:pPr>
            <a:r>
              <a:rPr lang="pt-P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Raio de 10 metros</a:t>
            </a:r>
          </a:p>
          <a:p>
            <a:pPr lvl="1">
              <a:spcBef>
                <a:spcPts val="600"/>
              </a:spcBef>
            </a:pPr>
            <a:r>
              <a:rPr lang="pt-PT" dirty="0">
                <a:solidFill>
                  <a:schemeClr val="accent6"/>
                </a:solidFill>
              </a:rPr>
              <a:t>Raio de </a:t>
            </a:r>
            <a:r>
              <a:rPr lang="pt-PT" dirty="0" smtClean="0">
                <a:solidFill>
                  <a:schemeClr val="accent6"/>
                </a:solidFill>
              </a:rPr>
              <a:t>20 metros</a:t>
            </a:r>
          </a:p>
          <a:p>
            <a:pPr lvl="1">
              <a:spcBef>
                <a:spcPts val="600"/>
              </a:spcBef>
            </a:pP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Raio </a:t>
            </a: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30 metros</a:t>
            </a:r>
          </a:p>
          <a:p>
            <a:pPr lvl="1">
              <a:spcBef>
                <a:spcPts val="600"/>
              </a:spcBef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Raio de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40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</a:rPr>
              <a:t>metros</a:t>
            </a:r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37861"/>
            <a:ext cx="4968552" cy="555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31641"/>
            <a:ext cx="4968552" cy="55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708" y="867017"/>
            <a:ext cx="2520280" cy="282003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867017"/>
            <a:ext cx="2517580" cy="2817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129" y="3717032"/>
            <a:ext cx="2513859" cy="2819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17032"/>
            <a:ext cx="2511959" cy="281701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Parcelas com </a:t>
            </a:r>
            <a:r>
              <a:rPr lang="pt-PT" dirty="0" smtClean="0"/>
              <a:t>raio fixo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961131" y="1889235"/>
            <a:ext cx="259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Medem</a:t>
            </a:r>
            <a:r>
              <a:rPr lang="en-US" dirty="0" smtClean="0"/>
              <a:t>-se 3 </a:t>
            </a:r>
            <a:r>
              <a:rPr lang="en-US" dirty="0" err="1" smtClean="0"/>
              <a:t>árvores</a:t>
            </a:r>
            <a:r>
              <a:rPr lang="en-US" dirty="0" smtClean="0"/>
              <a:t>:</a:t>
            </a:r>
          </a:p>
          <a:p>
            <a:pPr algn="r"/>
            <a:endParaRPr lang="en-US" sz="800" dirty="0"/>
          </a:p>
          <a:p>
            <a:pPr algn="r"/>
            <a:r>
              <a:rPr lang="en-US" b="1" dirty="0" smtClean="0">
                <a:solidFill>
                  <a:schemeClr val="accent5"/>
                </a:solidFill>
              </a:rPr>
              <a:t>1 Pm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chemeClr val="accent3"/>
                </a:solidFill>
              </a:rPr>
              <a:t>2 Sb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5019" y="1890801"/>
            <a:ext cx="259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Medem</a:t>
            </a:r>
            <a:r>
              <a:rPr lang="en-US" dirty="0" smtClean="0"/>
              <a:t>-se 9 </a:t>
            </a:r>
            <a:r>
              <a:rPr lang="en-US" dirty="0" err="1" smtClean="0"/>
              <a:t>árvores</a:t>
            </a:r>
            <a:r>
              <a:rPr lang="en-US" dirty="0" smtClean="0"/>
              <a:t>: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chemeClr val="accent5"/>
                </a:solidFill>
              </a:rPr>
              <a:t>4 Pm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chemeClr val="accent3"/>
                </a:solidFill>
              </a:rPr>
              <a:t>5 Sb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5019" y="4740816"/>
            <a:ext cx="259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Medem</a:t>
            </a:r>
            <a:r>
              <a:rPr lang="en-US" dirty="0" smtClean="0"/>
              <a:t>-se 25 </a:t>
            </a:r>
            <a:r>
              <a:rPr lang="en-US" dirty="0" err="1" smtClean="0"/>
              <a:t>árvores</a:t>
            </a:r>
            <a:r>
              <a:rPr lang="en-US" dirty="0" smtClean="0"/>
              <a:t>: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chemeClr val="accent5"/>
                </a:solidFill>
              </a:rPr>
              <a:t>8 Pm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chemeClr val="accent3"/>
                </a:solidFill>
              </a:rPr>
              <a:t>17 Sb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1131" y="4740815"/>
            <a:ext cx="259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Medem</a:t>
            </a:r>
            <a:r>
              <a:rPr lang="en-US" dirty="0" smtClean="0"/>
              <a:t>-se 15 </a:t>
            </a:r>
            <a:r>
              <a:rPr lang="en-US" dirty="0" err="1" smtClean="0"/>
              <a:t>árvores</a:t>
            </a:r>
            <a:r>
              <a:rPr lang="en-US" dirty="0" smtClean="0"/>
              <a:t>:</a:t>
            </a:r>
          </a:p>
          <a:p>
            <a:pPr algn="r"/>
            <a:endParaRPr lang="en-US" sz="800" dirty="0"/>
          </a:p>
          <a:p>
            <a:pPr algn="r"/>
            <a:r>
              <a:rPr lang="en-US" b="1" dirty="0" smtClean="0">
                <a:solidFill>
                  <a:schemeClr val="accent5"/>
                </a:solidFill>
              </a:rPr>
              <a:t>4 Pm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chemeClr val="accent3"/>
                </a:solidFill>
              </a:rPr>
              <a:t>11 Sb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Parcelas com um número fixo de árvores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35960" y="1037862"/>
            <a:ext cx="6024670" cy="5302012"/>
          </a:xfrm>
        </p:spPr>
        <p:txBody>
          <a:bodyPr/>
          <a:lstStyle/>
          <a:p>
            <a:r>
              <a:rPr lang="pt-PT" dirty="0" smtClean="0"/>
              <a:t>As parcelas com um número fixo de árvores são circulares e a </a:t>
            </a:r>
            <a:r>
              <a:rPr lang="pt-PT" dirty="0" smtClean="0"/>
              <a:t>“</a:t>
            </a:r>
            <a:r>
              <a:rPr lang="pt-PT" i="1" dirty="0" smtClean="0">
                <a:solidFill>
                  <a:schemeClr val="accent3"/>
                </a:solidFill>
              </a:rPr>
              <a:t>dificuldade</a:t>
            </a:r>
            <a:r>
              <a:rPr lang="pt-PT" i="1" dirty="0" smtClean="0"/>
              <a:t>” </a:t>
            </a:r>
            <a:r>
              <a:rPr lang="pt-PT" dirty="0" smtClean="0"/>
              <a:t>está em determinar o raio </a:t>
            </a:r>
            <a:r>
              <a:rPr lang="pt-PT" dirty="0" smtClean="0"/>
              <a:t>respetivo</a:t>
            </a:r>
          </a:p>
          <a:p>
            <a:r>
              <a:rPr lang="pt-PT" dirty="0" smtClean="0"/>
              <a:t>Considere que quer medir </a:t>
            </a:r>
            <a:r>
              <a:rPr lang="pt-PT" b="1" dirty="0" smtClean="0">
                <a:solidFill>
                  <a:srgbClr val="00B0F0"/>
                </a:solidFill>
              </a:rPr>
              <a:t>15 árvores</a:t>
            </a:r>
            <a:r>
              <a:rPr lang="pt-PT" dirty="0" smtClean="0"/>
              <a:t> mais próximas do centro (K árvores)</a:t>
            </a:r>
            <a:endParaRPr lang="pt-PT" dirty="0" smtClean="0"/>
          </a:p>
          <a:p>
            <a:r>
              <a:rPr lang="pt-PT" dirty="0" smtClean="0"/>
              <a:t>Há dua</a:t>
            </a:r>
            <a:r>
              <a:rPr lang="pt-PT" dirty="0" smtClean="0"/>
              <a:t>s </a:t>
            </a:r>
            <a:r>
              <a:rPr lang="pt-PT" dirty="0"/>
              <a:t>metodologias mais utilizadas para determinar o raio </a:t>
            </a:r>
            <a:r>
              <a:rPr lang="pt-PT" dirty="0" smtClean="0"/>
              <a:t>são -&gt; área da parcela</a:t>
            </a:r>
            <a:endParaRPr lang="pt-PT" dirty="0"/>
          </a:p>
          <a:p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37861"/>
            <a:ext cx="4968552" cy="5559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36507"/>
            <a:ext cx="4968552" cy="55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15794</TotalTime>
  <Words>1064</Words>
  <Application>Microsoft Office PowerPoint</Application>
  <PresentationFormat>Widescreen</PresentationFormat>
  <Paragraphs>155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Trebuchet MS</vt:lpstr>
      <vt:lpstr>Wingdings</vt:lpstr>
      <vt:lpstr>Custom Design</vt:lpstr>
      <vt:lpstr>Inventário Florestal Variáveis do povoamento</vt:lpstr>
      <vt:lpstr>Índice</vt:lpstr>
      <vt:lpstr>Avaliação de variáveis do povoamento com outros tipos de parcelas</vt:lpstr>
      <vt:lpstr>Parcelas com raio fixo</vt:lpstr>
      <vt:lpstr>Parcelas com raio fixo</vt:lpstr>
      <vt:lpstr>Parcelas com raio fixo</vt:lpstr>
      <vt:lpstr>Parcelas com raio fixo</vt:lpstr>
      <vt:lpstr>Parcelas com raio fixo</vt:lpstr>
      <vt:lpstr>Parcelas com um número fixo de árvores</vt:lpstr>
      <vt:lpstr>Parcelas com um número fixo de árvores</vt:lpstr>
      <vt:lpstr>Parcelas com um número fixo de árvores</vt:lpstr>
      <vt:lpstr>Parcelas concêntricas</vt:lpstr>
      <vt:lpstr>Parcelas concêntricas</vt:lpstr>
      <vt:lpstr>Exercicios Práticos:</vt:lpstr>
      <vt:lpstr>Parcelas simples, concêntricas e método de Bitterlich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824</cp:revision>
  <cp:lastPrinted>2017-06-15T21:47:55Z</cp:lastPrinted>
  <dcterms:created xsi:type="dcterms:W3CDTF">2010-02-14T14:45:25Z</dcterms:created>
  <dcterms:modified xsi:type="dcterms:W3CDTF">2022-04-08T12:38:33Z</dcterms:modified>
</cp:coreProperties>
</file>