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3" r:id="rId1"/>
  </p:sldMasterIdLst>
  <p:notesMasterIdLst>
    <p:notesMasterId r:id="rId55"/>
  </p:notesMasterIdLst>
  <p:handoutMasterIdLst>
    <p:handoutMasterId r:id="rId56"/>
  </p:handoutMasterIdLst>
  <p:sldIdLst>
    <p:sldId id="416" r:id="rId2"/>
    <p:sldId id="418" r:id="rId3"/>
    <p:sldId id="460" r:id="rId4"/>
    <p:sldId id="461" r:id="rId5"/>
    <p:sldId id="419" r:id="rId6"/>
    <p:sldId id="462" r:id="rId7"/>
    <p:sldId id="420" r:id="rId8"/>
    <p:sldId id="421" r:id="rId9"/>
    <p:sldId id="422" r:id="rId10"/>
    <p:sldId id="423" r:id="rId11"/>
    <p:sldId id="424" r:id="rId12"/>
    <p:sldId id="463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64" r:id="rId26"/>
    <p:sldId id="437" r:id="rId27"/>
    <p:sldId id="438" r:id="rId28"/>
    <p:sldId id="439" r:id="rId29"/>
    <p:sldId id="440" r:id="rId30"/>
    <p:sldId id="441" r:id="rId31"/>
    <p:sldId id="442" r:id="rId32"/>
    <p:sldId id="465" r:id="rId33"/>
    <p:sldId id="443" r:id="rId34"/>
    <p:sldId id="444" r:id="rId35"/>
    <p:sldId id="445" r:id="rId36"/>
    <p:sldId id="446" r:id="rId37"/>
    <p:sldId id="448" r:id="rId38"/>
    <p:sldId id="466" r:id="rId39"/>
    <p:sldId id="449" r:id="rId40"/>
    <p:sldId id="450" r:id="rId41"/>
    <p:sldId id="467" r:id="rId42"/>
    <p:sldId id="451" r:id="rId43"/>
    <p:sldId id="468" r:id="rId44"/>
    <p:sldId id="452" r:id="rId45"/>
    <p:sldId id="469" r:id="rId46"/>
    <p:sldId id="453" r:id="rId47"/>
    <p:sldId id="454" r:id="rId48"/>
    <p:sldId id="455" r:id="rId49"/>
    <p:sldId id="456" r:id="rId50"/>
    <p:sldId id="457" r:id="rId51"/>
    <p:sldId id="458" r:id="rId52"/>
    <p:sldId id="470" r:id="rId53"/>
    <p:sldId id="471" r:id="rId54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  <a:srgbClr val="FCFCF6"/>
    <a:srgbClr val="CC9900"/>
    <a:srgbClr val="9BBB59"/>
    <a:srgbClr val="0000FF"/>
    <a:srgbClr val="0066FF"/>
    <a:srgbClr val="008000"/>
    <a:srgbClr val="339966"/>
    <a:srgbClr val="6F9F3B"/>
    <a:srgbClr val="7CB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3" autoAdjust="0"/>
    <p:restoredTop sz="94660"/>
  </p:normalViewPr>
  <p:slideViewPr>
    <p:cSldViewPr showGuides="1">
      <p:cViewPr>
        <p:scale>
          <a:sx n="88" d="100"/>
          <a:sy n="88" d="100"/>
        </p:scale>
        <p:origin x="600" y="53"/>
      </p:cViewPr>
      <p:guideLst>
        <p:guide orient="horz" pos="2205"/>
        <p:guide pos="37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8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8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8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0686" y="6356351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12/04/2022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091851" y="6417133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smtClean="0"/>
              <a:t>Margarida Tomé e Susana Barreiro - 2022</a:t>
            </a:r>
            <a:endParaRPr lang="pt-PT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  <p:sldLayoutId id="2147483726" r:id="rId29"/>
    <p:sldLayoutId id="2147483728" r:id="rId3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7504" y="2908928"/>
            <a:ext cx="8296688" cy="18722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 err="1" smtClean="0"/>
              <a:t>Inventário</a:t>
            </a:r>
            <a:r>
              <a:rPr lang="en-US" sz="4400" dirty="0" smtClean="0"/>
              <a:t> </a:t>
            </a:r>
            <a:r>
              <a:rPr lang="en-US" sz="4400" dirty="0" err="1" smtClean="0"/>
              <a:t>Florestal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Variáveis</a:t>
            </a:r>
            <a:r>
              <a:rPr lang="en-US" sz="2800" dirty="0" smtClean="0"/>
              <a:t> do </a:t>
            </a:r>
            <a:r>
              <a:rPr lang="en-US" sz="2800" dirty="0" err="1" smtClean="0"/>
              <a:t>povoamento</a:t>
            </a:r>
            <a:endParaRPr lang="pt-PT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97504" y="4797152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Margarida </a:t>
            </a:r>
            <a:r>
              <a:rPr lang="en-US" sz="1600" b="1" dirty="0" smtClean="0">
                <a:solidFill>
                  <a:schemeClr val="tx1"/>
                </a:solidFill>
              </a:rPr>
              <a:t>Tomé e Susana Barreiro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Instituto</a:t>
            </a:r>
            <a:r>
              <a:rPr lang="en-US" sz="1600" b="1" dirty="0">
                <a:solidFill>
                  <a:schemeClr val="tx1"/>
                </a:solidFill>
              </a:rPr>
              <a:t> Superior de </a:t>
            </a:r>
            <a:r>
              <a:rPr lang="en-US" sz="1600" b="1" dirty="0" err="1">
                <a:solidFill>
                  <a:schemeClr val="tx1"/>
                </a:solidFill>
              </a:rPr>
              <a:t>Agronomia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Universidade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Lisboa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286"/>
          <a:stretch/>
        </p:blipFill>
        <p:spPr>
          <a:xfrm>
            <a:off x="245064" y="188640"/>
            <a:ext cx="117232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1371" y="2081130"/>
            <a:ext cx="8496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>
                <a:solidFill>
                  <a:schemeClr val="accent5"/>
                </a:solidFill>
              </a:rPr>
              <a:t>O tambor das escalas</a:t>
            </a:r>
            <a:endParaRPr lang="en-US" altLang="pt-PT" sz="2000" b="1" dirty="0">
              <a:solidFill>
                <a:schemeClr val="accent5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5650" y="2894646"/>
            <a:ext cx="915677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pt-PT" altLang="pt-PT" dirty="0"/>
              <a:t>Quando se </a:t>
            </a:r>
            <a:r>
              <a:rPr lang="pt-PT" altLang="pt-PT" dirty="0" smtClean="0"/>
              <a:t>prime </a:t>
            </a:r>
            <a:r>
              <a:rPr lang="pt-PT" altLang="pt-PT" dirty="0"/>
              <a:t>o botão, o tambor fica livre permitindo observar as bandas e as escalas em toda a sua extensão.</a:t>
            </a:r>
          </a:p>
          <a:p>
            <a:pPr algn="just" eaLnBrk="1" hangingPunct="1"/>
            <a:endParaRPr lang="pt-PT" altLang="pt-PT" sz="800" dirty="0"/>
          </a:p>
          <a:p>
            <a:pPr algn="just" eaLnBrk="1" hangingPunct="1"/>
            <a:r>
              <a:rPr lang="pt-PT" altLang="pt-PT" dirty="0"/>
              <a:t>O perfil das escalas não é uniforme. Pretende-se  deste modo corrigir automaticamente o efeito devido à eventual inclinação do terreno, através da variação das larguras das bandas.</a:t>
            </a:r>
          </a:p>
        </p:txBody>
      </p:sp>
      <p:pic>
        <p:nvPicPr>
          <p:cNvPr id="12" name="Picture 6" descr="Relascopi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b="4651"/>
          <a:stretch>
            <a:fillRect/>
          </a:stretch>
        </p:blipFill>
        <p:spPr bwMode="auto">
          <a:xfrm>
            <a:off x="10416480" y="188640"/>
            <a:ext cx="158115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63588" y="4660900"/>
            <a:ext cx="91488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A maior largura das bandas verifica-se para o plano de pontaria horizontal onde se situa o zero. 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Para pontarias inclinadas os perfis das bandas introduzem automaticamente a </a:t>
            </a:r>
            <a:r>
              <a:rPr lang="pt-PT" altLang="pt-PT" dirty="0" smtClean="0"/>
              <a:t>correção </a:t>
            </a:r>
            <a:r>
              <a:rPr lang="pt-PT" altLang="pt-PT" dirty="0"/>
              <a:t>do declive imposta pelo aumento da distância à árvore.</a:t>
            </a:r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96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9638" y="4613706"/>
            <a:ext cx="1122901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pt-PT" sz="800" dirty="0"/>
          </a:p>
          <a:p>
            <a:pPr eaLnBrk="1" hangingPunct="1"/>
            <a:r>
              <a:rPr lang="pt-PT" altLang="pt-PT" dirty="0"/>
              <a:t>Escalas de distâncias – </a:t>
            </a:r>
            <a:r>
              <a:rPr lang="pt-PT" altLang="pt-PT" b="1" dirty="0">
                <a:solidFill>
                  <a:schemeClr val="accent3"/>
                </a:solidFill>
              </a:rPr>
              <a:t>medição das </a:t>
            </a:r>
            <a:r>
              <a:rPr lang="pt-PT" altLang="pt-PT" b="1" dirty="0" smtClean="0">
                <a:solidFill>
                  <a:schemeClr val="accent3"/>
                </a:solidFill>
              </a:rPr>
              <a:t>distâncias</a:t>
            </a:r>
          </a:p>
          <a:p>
            <a:pPr eaLnBrk="1" hangingPunct="1"/>
            <a:endParaRPr lang="pt-PT" altLang="pt-PT" sz="800" b="1" dirty="0">
              <a:solidFill>
                <a:schemeClr val="accent3"/>
              </a:solidFill>
            </a:endParaRPr>
          </a:p>
          <a:p>
            <a:pPr eaLnBrk="1" hangingPunct="1"/>
            <a:r>
              <a:rPr lang="pt-PT" altLang="pt-PT" dirty="0" smtClean="0"/>
              <a:t>Escalas </a:t>
            </a:r>
            <a:r>
              <a:rPr lang="pt-PT" altLang="pt-PT" dirty="0"/>
              <a:t>de numeração – </a:t>
            </a:r>
            <a:r>
              <a:rPr lang="pt-PT" altLang="pt-PT" b="1" dirty="0">
                <a:solidFill>
                  <a:schemeClr val="accent5"/>
                </a:solidFill>
              </a:rPr>
              <a:t>medição de </a:t>
            </a:r>
            <a:r>
              <a:rPr lang="pt-PT" altLang="pt-PT" b="1" dirty="0" smtClean="0">
                <a:solidFill>
                  <a:schemeClr val="accent5"/>
                </a:solidFill>
              </a:rPr>
              <a:t>diâmetros</a:t>
            </a:r>
          </a:p>
          <a:p>
            <a:pPr eaLnBrk="1" hangingPunct="1"/>
            <a:endParaRPr lang="en-GB" altLang="pt-PT" sz="800" dirty="0"/>
          </a:p>
          <a:p>
            <a:pPr eaLnBrk="1" hangingPunct="1"/>
            <a:r>
              <a:rPr lang="pt-PT" altLang="pt-PT" dirty="0"/>
              <a:t>Escalas hipsométricas  - </a:t>
            </a:r>
            <a:r>
              <a:rPr lang="pt-PT" altLang="pt-PT" b="1" dirty="0">
                <a:solidFill>
                  <a:srgbClr val="CC9900"/>
                </a:solidFill>
              </a:rPr>
              <a:t>medição de alturas </a:t>
            </a:r>
            <a:r>
              <a:rPr lang="pt-PT" altLang="pt-PT" dirty="0"/>
              <a:t>a distâncias </a:t>
            </a:r>
            <a:r>
              <a:rPr lang="pt-PT" altLang="pt-PT" dirty="0" smtClean="0"/>
              <a:t>fixas e altura formal </a:t>
            </a:r>
            <a:endParaRPr lang="pt-PT" altLang="pt-PT" dirty="0" smtClean="0"/>
          </a:p>
          <a:p>
            <a:pPr eaLnBrk="1" hangingPunct="1"/>
            <a:endParaRPr lang="pt-PT" altLang="pt-PT" sz="800" dirty="0"/>
          </a:p>
          <a:p>
            <a:pPr eaLnBrk="1" hangingPunct="1"/>
            <a:endParaRPr lang="en-US" altLang="pt-PT" dirty="0"/>
          </a:p>
        </p:txBody>
      </p:sp>
      <p:pic>
        <p:nvPicPr>
          <p:cNvPr id="11" name="Picture 7" descr="relascopio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6600056" y="2750534"/>
            <a:ext cx="5112568" cy="249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31371" y="2081130"/>
            <a:ext cx="8496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>
                <a:solidFill>
                  <a:schemeClr val="accent5"/>
                </a:solidFill>
              </a:rPr>
              <a:t>O tambor das </a:t>
            </a:r>
            <a:r>
              <a:rPr lang="pt-PT" altLang="pt-PT" sz="2000" b="1" dirty="0" smtClean="0">
                <a:solidFill>
                  <a:schemeClr val="accent5"/>
                </a:solidFill>
              </a:rPr>
              <a:t>escalas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vista </a:t>
            </a:r>
            <a:r>
              <a:rPr lang="pt-PT" altLang="pt-P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aproximada</a:t>
            </a:r>
            <a:endParaRPr lang="en-US" altLang="pt-PT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99638" y="3199479"/>
            <a:ext cx="52519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As escalas apresentam-se como pequenas faixas verticais brancas sobre fundo negro devidamente graduadas e podem dividir-se em 3 grupos:</a:t>
            </a:r>
          </a:p>
          <a:p>
            <a:pPr eaLnBrk="1" hangingPunct="1"/>
            <a:endParaRPr lang="en-US" altLang="pt-PT" sz="800" dirty="0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47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sp>
        <p:nvSpPr>
          <p:cNvPr id="2" name="Rectangle 1"/>
          <p:cNvSpPr/>
          <p:nvPr/>
        </p:nvSpPr>
        <p:spPr>
          <a:xfrm>
            <a:off x="6456040" y="2204864"/>
            <a:ext cx="1872208" cy="504056"/>
          </a:xfrm>
          <a:prstGeom prst="rect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392144" y="-2187624"/>
            <a:ext cx="581110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pt-PT" sz="800" dirty="0"/>
          </a:p>
          <a:p>
            <a:pPr eaLnBrk="1" hangingPunct="1"/>
            <a:r>
              <a:rPr lang="pt-PT" altLang="pt-PT" dirty="0"/>
              <a:t>Escalas de distâncias – medição das </a:t>
            </a:r>
            <a:r>
              <a:rPr lang="pt-PT" altLang="pt-PT" dirty="0" smtClean="0"/>
              <a:t>distâncias</a:t>
            </a:r>
          </a:p>
          <a:p>
            <a:pPr eaLnBrk="1" hangingPunct="1"/>
            <a:endParaRPr lang="en-GB" altLang="pt-PT" sz="800" dirty="0"/>
          </a:p>
          <a:p>
            <a:pPr eaLnBrk="1" hangingPunct="1"/>
            <a:r>
              <a:rPr lang="pt-PT" altLang="pt-PT" dirty="0"/>
              <a:t>Escalas hipsométricas  - medição de alturas a distâncias fixas </a:t>
            </a:r>
            <a:endParaRPr lang="pt-PT" altLang="pt-PT" dirty="0" smtClean="0"/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Escalas de numeração – medição de diâmetros</a:t>
            </a:r>
          </a:p>
          <a:p>
            <a:pPr eaLnBrk="1" hangingPunct="1"/>
            <a:endParaRPr lang="en-US" altLang="pt-PT" dirty="0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98504" y="1822321"/>
            <a:ext cx="1631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PT" altLang="pt-PT" b="1" dirty="0" smtClean="0">
                <a:solidFill>
                  <a:schemeClr val="accent3"/>
                </a:solidFill>
              </a:rPr>
              <a:t>Medição de distâncias</a:t>
            </a:r>
            <a:endParaRPr lang="en-US" altLang="pt-PT" b="1" dirty="0">
              <a:solidFill>
                <a:schemeClr val="accent3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696944" y="-1882824"/>
            <a:ext cx="581110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pt-PT" sz="800" dirty="0"/>
          </a:p>
          <a:p>
            <a:pPr eaLnBrk="1" hangingPunct="1"/>
            <a:r>
              <a:rPr lang="pt-PT" altLang="pt-PT" dirty="0"/>
              <a:t>Escalas de distâncias – medição das </a:t>
            </a:r>
            <a:r>
              <a:rPr lang="pt-PT" altLang="pt-PT" dirty="0" smtClean="0"/>
              <a:t>distâncias</a:t>
            </a:r>
          </a:p>
          <a:p>
            <a:pPr eaLnBrk="1" hangingPunct="1"/>
            <a:endParaRPr lang="en-GB" altLang="pt-PT" sz="800" dirty="0"/>
          </a:p>
          <a:p>
            <a:pPr eaLnBrk="1" hangingPunct="1"/>
            <a:r>
              <a:rPr lang="pt-PT" altLang="pt-PT" dirty="0"/>
              <a:t>Escalas hipsométricas  - medição de alturas a distâncias fixas </a:t>
            </a:r>
            <a:endParaRPr lang="pt-PT" altLang="pt-PT" dirty="0" smtClean="0"/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Escalas de numeração – medição de diâmetros</a:t>
            </a:r>
          </a:p>
          <a:p>
            <a:pPr eaLnBrk="1" hangingPunct="1"/>
            <a:endParaRPr lang="en-US" altLang="pt-PT" dirty="0"/>
          </a:p>
        </p:txBody>
      </p:sp>
      <p:sp>
        <p:nvSpPr>
          <p:cNvPr id="15" name="Rectangle 14"/>
          <p:cNvSpPr/>
          <p:nvPr/>
        </p:nvSpPr>
        <p:spPr>
          <a:xfrm>
            <a:off x="5951984" y="2204864"/>
            <a:ext cx="489184" cy="5040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50105" y="2209098"/>
            <a:ext cx="712800" cy="5040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374062" y="1822320"/>
            <a:ext cx="1631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PT" altLang="pt-PT" b="1" dirty="0" smtClean="0">
                <a:solidFill>
                  <a:schemeClr val="accent5"/>
                </a:solidFill>
              </a:rPr>
              <a:t>Medição de diâmetros</a:t>
            </a:r>
            <a:endParaRPr lang="en-US" altLang="pt-PT" b="1" dirty="0">
              <a:solidFill>
                <a:schemeClr val="accent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55840" y="2204864"/>
            <a:ext cx="1008112" cy="504056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99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72745" y="2204864"/>
            <a:ext cx="484425" cy="504056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9900"/>
              </a:solidFill>
            </a:endParaRPr>
          </a:p>
        </p:txBody>
      </p:sp>
      <p:pic>
        <p:nvPicPr>
          <p:cNvPr id="11" name="Picture 7" descr="relascopio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1415480" y="2486218"/>
            <a:ext cx="8331710" cy="406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054080" y="1830332"/>
            <a:ext cx="2609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PT" altLang="pt-PT" b="1" dirty="0" smtClean="0">
                <a:solidFill>
                  <a:srgbClr val="CC9900"/>
                </a:solidFill>
              </a:rPr>
              <a:t>Medição de alturas</a:t>
            </a:r>
            <a:endParaRPr lang="en-US" altLang="pt-PT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31370" y="2081130"/>
            <a:ext cx="112092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 smtClean="0">
                <a:solidFill>
                  <a:schemeClr val="accent3"/>
                </a:solidFill>
              </a:rPr>
              <a:t>Escala </a:t>
            </a:r>
            <a:r>
              <a:rPr lang="pt-PT" altLang="pt-PT" sz="2000" b="1" dirty="0">
                <a:solidFill>
                  <a:schemeClr val="accent3"/>
                </a:solidFill>
              </a:rPr>
              <a:t>das </a:t>
            </a:r>
            <a:r>
              <a:rPr lang="pt-PT" altLang="pt-PT" sz="2000" b="1" dirty="0" smtClean="0">
                <a:solidFill>
                  <a:schemeClr val="accent3"/>
                </a:solidFill>
              </a:rPr>
              <a:t>distâncias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(vista aproximada do </a:t>
            </a:r>
            <a:r>
              <a:rPr lang="pt-PT" alt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tambor das </a:t>
            </a: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escalas)</a:t>
            </a:r>
            <a:endParaRPr lang="en-US" altLang="pt-PT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4" descr="relascopi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695746" y="3357563"/>
            <a:ext cx="684053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5746" y="3213100"/>
            <a:ext cx="4176713" cy="3484563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412992" y="3213100"/>
            <a:ext cx="1152525" cy="3484563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88088" y="2728830"/>
            <a:ext cx="496855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São 4 e encontram-se assinaladas com os números 15, 20, 25 e </a:t>
            </a:r>
            <a:r>
              <a:rPr lang="pt-PT" altLang="pt-PT" dirty="0" smtClean="0"/>
              <a:t>30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Devem ser utilizadas rodando o aparelho 90º</a:t>
            </a:r>
          </a:p>
          <a:p>
            <a:pPr eaLnBrk="1" hangingPunct="1"/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11922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t="29669" r="39165" b="20662"/>
          <a:stretch>
            <a:fillRect/>
          </a:stretch>
        </p:blipFill>
        <p:spPr bwMode="auto">
          <a:xfrm>
            <a:off x="911424" y="2765318"/>
            <a:ext cx="5877991" cy="566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31370" y="2081130"/>
            <a:ext cx="112092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 smtClean="0">
                <a:solidFill>
                  <a:schemeClr val="accent3"/>
                </a:solidFill>
              </a:rPr>
              <a:t>Escala </a:t>
            </a:r>
            <a:r>
              <a:rPr lang="pt-PT" altLang="pt-PT" sz="2000" b="1" dirty="0">
                <a:solidFill>
                  <a:schemeClr val="accent3"/>
                </a:solidFill>
              </a:rPr>
              <a:t>das </a:t>
            </a:r>
            <a:r>
              <a:rPr lang="pt-PT" altLang="pt-PT" sz="2000" b="1" dirty="0" smtClean="0">
                <a:solidFill>
                  <a:schemeClr val="accent3"/>
                </a:solidFill>
              </a:rPr>
              <a:t>distâncias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(vista aproximada do </a:t>
            </a:r>
            <a:r>
              <a:rPr lang="pt-PT" alt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tambor das </a:t>
            </a: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escalas)</a:t>
            </a:r>
            <a:endParaRPr lang="en-US" altLang="pt-PT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88088" y="2728830"/>
            <a:ext cx="496855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São 4 e encontram-se assinaladas com os números 15, 20, 25 e </a:t>
            </a:r>
            <a:r>
              <a:rPr lang="pt-PT" altLang="pt-PT" dirty="0" smtClean="0"/>
              <a:t>30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Devem ser utilizadas rodando o aparelho 90º</a:t>
            </a:r>
          </a:p>
          <a:p>
            <a:pPr eaLnBrk="1" hangingPunct="1"/>
            <a:endParaRPr lang="pt-PT" altLang="pt-PT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857584" y="4518841"/>
            <a:ext cx="5148572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 smtClean="0"/>
              <a:t>Assumindo que a árvore tem ~20 metros:</a:t>
            </a:r>
          </a:p>
          <a:p>
            <a:pPr eaLnBrk="1" hangingPunct="1"/>
            <a:endParaRPr lang="pt-PT" altLang="pt-PT" sz="800" dirty="0" smtClean="0"/>
          </a:p>
          <a:p>
            <a:pPr eaLnBrk="1" hangingPunct="1"/>
            <a:r>
              <a:rPr lang="pt-PT" altLang="pt-PT" dirty="0" smtClean="0"/>
              <a:t>O operador deve fazer coincidir: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PT" altLang="pt-PT" dirty="0" smtClean="0"/>
              <a:t>o </a:t>
            </a:r>
            <a:r>
              <a:rPr lang="pt-PT" altLang="pt-PT" dirty="0"/>
              <a:t>inicio da mira na </a:t>
            </a:r>
            <a:r>
              <a:rPr lang="pt-PT" altLang="pt-PT" dirty="0" smtClean="0"/>
              <a:t>árvore com o inicio da escala dos 20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PT" altLang="pt-PT" dirty="0"/>
              <a:t>o </a:t>
            </a:r>
            <a:r>
              <a:rPr lang="pt-PT" altLang="pt-PT" dirty="0" smtClean="0"/>
              <a:t>fim </a:t>
            </a:r>
            <a:r>
              <a:rPr lang="pt-PT" altLang="pt-PT" dirty="0"/>
              <a:t>da mira na </a:t>
            </a:r>
            <a:r>
              <a:rPr lang="pt-PT" altLang="pt-PT" dirty="0" smtClean="0"/>
              <a:t>árvore com a linha acima da palavra </a:t>
            </a:r>
            <a:r>
              <a:rPr lang="pt-PT" altLang="pt-PT" i="1" dirty="0" smtClean="0"/>
              <a:t>“</a:t>
            </a:r>
            <a:r>
              <a:rPr lang="pt-PT" altLang="pt-PT" i="1" dirty="0" err="1" smtClean="0"/>
              <a:t>unten</a:t>
            </a:r>
            <a:r>
              <a:rPr lang="pt-PT" altLang="pt-PT" i="1" dirty="0" smtClean="0"/>
              <a:t>”</a:t>
            </a:r>
            <a:endParaRPr lang="pt-PT" altLang="pt-PT" i="1" dirty="0"/>
          </a:p>
          <a:p>
            <a:pPr eaLnBrk="1" hangingPunct="1"/>
            <a:endParaRPr lang="pt-PT" altLang="pt-PT" dirty="0"/>
          </a:p>
        </p:txBody>
      </p:sp>
      <p:sp>
        <p:nvSpPr>
          <p:cNvPr id="2" name="TextBox 1"/>
          <p:cNvSpPr txBox="1"/>
          <p:nvPr/>
        </p:nvSpPr>
        <p:spPr>
          <a:xfrm>
            <a:off x="4107964" y="3573972"/>
            <a:ext cx="288032" cy="194925"/>
          </a:xfrm>
          <a:prstGeom prst="rect">
            <a:avLst/>
          </a:prstGeom>
          <a:solidFill>
            <a:srgbClr val="FCFCF6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15</a:t>
            </a:r>
            <a:endParaRPr lang="en-US" sz="10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4943872" y="3565160"/>
            <a:ext cx="288032" cy="194925"/>
          </a:xfrm>
          <a:prstGeom prst="rect">
            <a:avLst/>
          </a:prstGeom>
          <a:solidFill>
            <a:srgbClr val="FCFCF6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15</a:t>
            </a:r>
            <a:endParaRPr lang="en-US" sz="10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4963221" y="4323916"/>
            <a:ext cx="288032" cy="194925"/>
          </a:xfrm>
          <a:prstGeom prst="rect">
            <a:avLst/>
          </a:prstGeom>
          <a:solidFill>
            <a:srgbClr val="FCFCF6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25</a:t>
            </a:r>
            <a:endParaRPr lang="en-US" sz="10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5790142" y="4323915"/>
            <a:ext cx="288032" cy="194925"/>
          </a:xfrm>
          <a:prstGeom prst="rect">
            <a:avLst/>
          </a:prstGeom>
          <a:solidFill>
            <a:srgbClr val="FCFCF6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25</a:t>
            </a:r>
            <a:endParaRPr lang="en-US" sz="10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07964" y="4334424"/>
            <a:ext cx="288032" cy="194925"/>
          </a:xfrm>
          <a:prstGeom prst="rect">
            <a:avLst/>
          </a:prstGeom>
          <a:solidFill>
            <a:srgbClr val="FCFCF6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25</a:t>
            </a:r>
            <a:endParaRPr lang="en-US" sz="10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4107964" y="4065031"/>
            <a:ext cx="288032" cy="194925"/>
          </a:xfrm>
          <a:prstGeom prst="rect">
            <a:avLst/>
          </a:prstGeom>
          <a:solidFill>
            <a:srgbClr val="383838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>
                <a:solidFill>
                  <a:schemeClr val="bg2"/>
                </a:solidFill>
              </a:rPr>
              <a:t>20</a:t>
            </a:r>
            <a:endParaRPr lang="en-US" sz="1000" baseline="30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3872" y="4044840"/>
            <a:ext cx="288032" cy="194925"/>
          </a:xfrm>
          <a:prstGeom prst="rect">
            <a:avLst/>
          </a:prstGeom>
          <a:solidFill>
            <a:srgbClr val="383838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>
                <a:solidFill>
                  <a:schemeClr val="bg2"/>
                </a:solidFill>
              </a:rPr>
              <a:t>20</a:t>
            </a:r>
            <a:endParaRPr lang="en-US" sz="1000" baseline="30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7964" y="4537617"/>
            <a:ext cx="288032" cy="194925"/>
          </a:xfrm>
          <a:prstGeom prst="rect">
            <a:avLst/>
          </a:prstGeom>
          <a:solidFill>
            <a:srgbClr val="383838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chemeClr val="bg2"/>
                </a:solidFill>
              </a:rPr>
              <a:t>3</a:t>
            </a:r>
            <a:r>
              <a:rPr lang="en-US" sz="1000" baseline="30000" dirty="0" smtClean="0">
                <a:solidFill>
                  <a:schemeClr val="bg2"/>
                </a:solidFill>
              </a:rPr>
              <a:t>0</a:t>
            </a:r>
            <a:endParaRPr lang="en-US" sz="1000" baseline="30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3221" y="4537616"/>
            <a:ext cx="288032" cy="194925"/>
          </a:xfrm>
          <a:prstGeom prst="rect">
            <a:avLst/>
          </a:prstGeom>
          <a:solidFill>
            <a:srgbClr val="383838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chemeClr val="bg2"/>
                </a:solidFill>
              </a:rPr>
              <a:t>3</a:t>
            </a:r>
            <a:r>
              <a:rPr lang="en-US" sz="1000" baseline="30000" dirty="0" smtClean="0">
                <a:solidFill>
                  <a:schemeClr val="bg2"/>
                </a:solidFill>
              </a:rPr>
              <a:t>0</a:t>
            </a:r>
            <a:endParaRPr lang="en-US" sz="1000" baseline="30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4417" y="4525213"/>
            <a:ext cx="288032" cy="194925"/>
          </a:xfrm>
          <a:prstGeom prst="rect">
            <a:avLst/>
          </a:prstGeom>
          <a:solidFill>
            <a:srgbClr val="383838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chemeClr val="bg2"/>
                </a:solidFill>
              </a:rPr>
              <a:t>3</a:t>
            </a:r>
            <a:r>
              <a:rPr lang="en-US" sz="1000" baseline="30000" dirty="0" smtClean="0">
                <a:solidFill>
                  <a:schemeClr val="bg2"/>
                </a:solidFill>
              </a:rPr>
              <a:t>0</a:t>
            </a:r>
            <a:endParaRPr lang="en-US" sz="1000" baseline="30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5" name="Picture 4" descr="relascopi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623392" y="3357563"/>
            <a:ext cx="684053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23617" y="3213100"/>
            <a:ext cx="792163" cy="3484563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079380" y="3213100"/>
            <a:ext cx="3455987" cy="3456973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66393" y="2997200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600" dirty="0"/>
              <a:t>20 metros</a:t>
            </a:r>
            <a:endParaRPr lang="en-US" altLang="pt-PT" sz="1600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206255" y="3027363"/>
            <a:ext cx="2449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600"/>
              <a:t>25 e 30 metros                 </a:t>
            </a:r>
            <a:endParaRPr lang="en-US" altLang="pt-PT" sz="160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23392" y="3363913"/>
            <a:ext cx="1351757" cy="2657375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31370" y="2081130"/>
            <a:ext cx="112092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 smtClean="0">
                <a:solidFill>
                  <a:srgbClr val="CC9900"/>
                </a:solidFill>
              </a:rPr>
              <a:t>Escala </a:t>
            </a:r>
            <a:r>
              <a:rPr lang="pt-PT" altLang="pt-PT" sz="2000" b="1" dirty="0">
                <a:solidFill>
                  <a:srgbClr val="CC9900"/>
                </a:solidFill>
              </a:rPr>
              <a:t>das </a:t>
            </a:r>
            <a:r>
              <a:rPr lang="pt-PT" altLang="pt-PT" sz="2000" b="1" dirty="0" smtClean="0">
                <a:solidFill>
                  <a:srgbClr val="CC9900"/>
                </a:solidFill>
              </a:rPr>
              <a:t>alturas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(vista aproximada do </a:t>
            </a:r>
            <a:r>
              <a:rPr lang="pt-PT" alt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tambor das </a:t>
            </a: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escalas)</a:t>
            </a:r>
            <a:endParaRPr lang="en-US" altLang="pt-PT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888088" y="2728830"/>
            <a:ext cx="4968552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São as escalas onde se fazem as leituras das alturas das árvores.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São 3</a:t>
            </a:r>
            <a:r>
              <a:rPr lang="pt-PT" altLang="pt-PT" dirty="0" smtClean="0"/>
              <a:t>: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pt-PT" altLang="pt-PT" dirty="0" smtClean="0"/>
              <a:t>20 metros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pt-PT" altLang="pt-PT" dirty="0" smtClean="0"/>
              <a:t>25 metros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pt-PT" altLang="pt-PT" dirty="0" smtClean="0"/>
              <a:t>30 metros </a:t>
            </a:r>
            <a:r>
              <a:rPr lang="pt-PT" altLang="pt-PT" i="1" dirty="0" smtClean="0"/>
              <a:t>(a utilizar para distâncias de 15 m e 30 m, sendo que no primeiro caso as leituras se dividem por 2)</a:t>
            </a:r>
            <a:endParaRPr lang="pt-PT" altLang="pt-PT" i="1" dirty="0"/>
          </a:p>
          <a:p>
            <a:pPr eaLnBrk="1" hangingPunct="1"/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40054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7" name="Picture 4" descr="relascopi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623614" y="3357563"/>
            <a:ext cx="684053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55255" y="3197225"/>
            <a:ext cx="1152127" cy="3500438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20178" y="3213100"/>
            <a:ext cx="2735262" cy="3404907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23614" y="3252788"/>
            <a:ext cx="1883569" cy="3365219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054759" y="2318360"/>
            <a:ext cx="4705871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t-PT" altLang="en-US" sz="1600" dirty="0" smtClean="0"/>
              <a:t>Selecionar </a:t>
            </a:r>
            <a:r>
              <a:rPr lang="pt-PT" altLang="en-US" sz="1600" dirty="0"/>
              <a:t>uma </a:t>
            </a:r>
            <a:r>
              <a:rPr lang="pt-PT" altLang="en-US" sz="1600" dirty="0" smtClean="0"/>
              <a:t>combinação de bandas com a qual se deverá comparar a largura do tronco de cada árvore:</a:t>
            </a:r>
          </a:p>
          <a:p>
            <a:endParaRPr lang="pt-PT" altLang="en-US" sz="800" dirty="0" smtClean="0"/>
          </a:p>
          <a:p>
            <a:pPr lvl="1">
              <a:lnSpc>
                <a:spcPct val="150000"/>
              </a:lnSpc>
            </a:pPr>
            <a:r>
              <a:rPr lang="pt-PT" altLang="en-US" sz="1600" dirty="0"/>
              <a:t>1 banda </a:t>
            </a:r>
            <a:r>
              <a:rPr lang="pt-PT" altLang="en-US" sz="1600" dirty="0" smtClean="0"/>
              <a:t>estreita 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(1e)</a:t>
            </a:r>
          </a:p>
          <a:p>
            <a:pPr lvl="1">
              <a:lnSpc>
                <a:spcPct val="150000"/>
              </a:lnSpc>
            </a:pPr>
            <a:r>
              <a:rPr lang="pt-PT" altLang="en-US" sz="800" dirty="0" smtClean="0"/>
              <a:t>…</a:t>
            </a:r>
          </a:p>
          <a:p>
            <a:pPr lvl="1">
              <a:lnSpc>
                <a:spcPct val="150000"/>
              </a:lnSpc>
            </a:pPr>
            <a:r>
              <a:rPr lang="pt-PT" altLang="en-US" sz="1600" dirty="0" smtClean="0"/>
              <a:t>Banda 1 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(1L)</a:t>
            </a:r>
          </a:p>
          <a:p>
            <a:pPr lvl="1">
              <a:lnSpc>
                <a:spcPct val="150000"/>
              </a:lnSpc>
            </a:pPr>
            <a:r>
              <a:rPr lang="pt-PT" altLang="en-US" sz="1600" dirty="0" smtClean="0"/>
              <a:t>Banda </a:t>
            </a:r>
            <a:r>
              <a:rPr lang="pt-PT" altLang="en-US" sz="1600" dirty="0"/>
              <a:t>1 + 1 banda </a:t>
            </a:r>
            <a:r>
              <a:rPr lang="pt-PT" altLang="en-US" sz="1600" dirty="0" smtClean="0"/>
              <a:t>estreita 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(1L+1e)</a:t>
            </a:r>
          </a:p>
          <a:p>
            <a:pPr lvl="1">
              <a:lnSpc>
                <a:spcPct val="150000"/>
              </a:lnSpc>
            </a:pPr>
            <a:r>
              <a:rPr lang="pt-PT" altLang="en-US" sz="1600" dirty="0" smtClean="0"/>
              <a:t>Banda 1 + 2 bandas estreitas </a:t>
            </a:r>
            <a:r>
              <a:rPr lang="pt-PT" altLang="en-US" sz="1600" i="1" dirty="0">
                <a:solidFill>
                  <a:schemeClr val="accent5"/>
                </a:solidFill>
              </a:rPr>
              <a:t>(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1L+2e)</a:t>
            </a:r>
            <a:endParaRPr lang="pt-PT" altLang="en-US" sz="1600" dirty="0" smtClean="0"/>
          </a:p>
          <a:p>
            <a:pPr lvl="1">
              <a:lnSpc>
                <a:spcPct val="150000"/>
              </a:lnSpc>
            </a:pPr>
            <a:r>
              <a:rPr lang="pt-PT" altLang="en-US" sz="1600" dirty="0" smtClean="0"/>
              <a:t>Banda </a:t>
            </a:r>
            <a:r>
              <a:rPr lang="pt-PT" altLang="en-US" sz="1600" dirty="0"/>
              <a:t>1 + 3 bandas </a:t>
            </a:r>
            <a:r>
              <a:rPr lang="pt-PT" altLang="en-US" sz="1600" dirty="0" smtClean="0"/>
              <a:t>estreitas 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(1L+3e</a:t>
            </a:r>
            <a:r>
              <a:rPr lang="pt-PT" altLang="en-US" sz="1600" i="1" dirty="0">
                <a:solidFill>
                  <a:schemeClr val="accent5"/>
                </a:solidFill>
              </a:rPr>
              <a:t>)</a:t>
            </a:r>
            <a:endParaRPr lang="pt-PT" altLang="en-US" sz="1600" dirty="0"/>
          </a:p>
          <a:p>
            <a:pPr lvl="1">
              <a:lnSpc>
                <a:spcPct val="150000"/>
              </a:lnSpc>
            </a:pPr>
            <a:r>
              <a:rPr lang="pt-PT" altLang="en-US" sz="1600" dirty="0" smtClean="0"/>
              <a:t>Banda </a:t>
            </a:r>
            <a:r>
              <a:rPr lang="pt-PT" altLang="en-US" sz="1600" dirty="0"/>
              <a:t>1 + 4 bandas </a:t>
            </a:r>
            <a:r>
              <a:rPr lang="pt-PT" altLang="en-US" sz="1600" dirty="0" smtClean="0"/>
              <a:t>estreitas </a:t>
            </a:r>
            <a:r>
              <a:rPr lang="pt-PT" altLang="en-US" sz="1600" i="1" dirty="0">
                <a:solidFill>
                  <a:schemeClr val="accent5"/>
                </a:solidFill>
              </a:rPr>
              <a:t>(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1L+4e)</a:t>
            </a:r>
            <a:endParaRPr lang="pt-PT" altLang="en-US" sz="1600" dirty="0" smtClean="0"/>
          </a:p>
          <a:p>
            <a:pPr lvl="1">
              <a:lnSpc>
                <a:spcPct val="150000"/>
              </a:lnSpc>
            </a:pPr>
            <a:r>
              <a:rPr lang="en-US" altLang="en-US" sz="800" dirty="0" smtClean="0"/>
              <a:t>…</a:t>
            </a:r>
            <a:endParaRPr lang="pt-PT" altLang="en-US" sz="800" dirty="0" smtClean="0"/>
          </a:p>
          <a:p>
            <a:pPr lvl="1">
              <a:lnSpc>
                <a:spcPct val="150000"/>
              </a:lnSpc>
            </a:pPr>
            <a:r>
              <a:rPr lang="pt-PT" altLang="en-US" sz="1600" dirty="0" smtClean="0"/>
              <a:t>Banda 2 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(2L)</a:t>
            </a:r>
          </a:p>
          <a:p>
            <a:pPr lvl="1" algn="r">
              <a:lnSpc>
                <a:spcPct val="150000"/>
              </a:lnSpc>
            </a:pPr>
            <a:r>
              <a:rPr lang="pt-PT" altLang="en-US" sz="1600" i="1" dirty="0" smtClean="0">
                <a:solidFill>
                  <a:schemeClr val="accent5"/>
                </a:solidFill>
              </a:rPr>
              <a:t>1L=4e</a:t>
            </a:r>
            <a:endParaRPr lang="pt-PT" altLang="en-US" sz="1600" i="1" dirty="0">
              <a:solidFill>
                <a:schemeClr val="accent5"/>
              </a:solidFill>
            </a:endParaRPr>
          </a:p>
          <a:p>
            <a:pPr eaLnBrk="1" hangingPunct="1"/>
            <a:endParaRPr lang="pt-PT" altLang="pt-PT" dirty="0"/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31370" y="2081130"/>
            <a:ext cx="112092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 smtClean="0">
                <a:solidFill>
                  <a:schemeClr val="accent5"/>
                </a:solidFill>
              </a:rPr>
              <a:t>Escala dos diâmetros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(vista aproximada do </a:t>
            </a:r>
            <a:r>
              <a:rPr lang="pt-PT" alt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tambor das </a:t>
            </a: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escalas)</a:t>
            </a:r>
            <a:endParaRPr lang="en-US" altLang="pt-PT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grpSp>
        <p:nvGrpSpPr>
          <p:cNvPr id="11" name="Group 7"/>
          <p:cNvGrpSpPr>
            <a:grpSpLocks noChangeAspect="1"/>
          </p:cNvGrpSpPr>
          <p:nvPr/>
        </p:nvGrpSpPr>
        <p:grpSpPr bwMode="auto">
          <a:xfrm>
            <a:off x="3188384" y="2041770"/>
            <a:ext cx="8116888" cy="2952750"/>
            <a:chOff x="384" y="1152"/>
            <a:chExt cx="5113" cy="1860"/>
          </a:xfrm>
        </p:grpSpPr>
        <p:sp>
          <p:nvSpPr>
            <p:cNvPr id="1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84" y="1152"/>
              <a:ext cx="5113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85" y="1156"/>
              <a:ext cx="9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817" y="2722"/>
              <a:ext cx="2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grpSp>
          <p:nvGrpSpPr>
            <p:cNvPr id="16" name="Group 19"/>
            <p:cNvGrpSpPr>
              <a:grpSpLocks/>
            </p:cNvGrpSpPr>
            <p:nvPr/>
          </p:nvGrpSpPr>
          <p:grpSpPr bwMode="auto">
            <a:xfrm>
              <a:off x="1678" y="2196"/>
              <a:ext cx="9" cy="529"/>
              <a:chOff x="1678" y="2196"/>
              <a:chExt cx="9" cy="529"/>
            </a:xfrm>
          </p:grpSpPr>
          <p:sp>
            <p:nvSpPr>
              <p:cNvPr id="151" name="Freeform 10"/>
              <p:cNvSpPr>
                <a:spLocks/>
              </p:cNvSpPr>
              <p:nvPr/>
            </p:nvSpPr>
            <p:spPr bwMode="auto">
              <a:xfrm>
                <a:off x="1678" y="2196"/>
                <a:ext cx="9" cy="43"/>
              </a:xfrm>
              <a:custGeom>
                <a:avLst/>
                <a:gdLst>
                  <a:gd name="T0" fmla="*/ 9 w 9"/>
                  <a:gd name="T1" fmla="*/ 6 h 43"/>
                  <a:gd name="T2" fmla="*/ 9 w 9"/>
                  <a:gd name="T3" fmla="*/ 4 h 43"/>
                  <a:gd name="T4" fmla="*/ 8 w 9"/>
                  <a:gd name="T5" fmla="*/ 3 h 43"/>
                  <a:gd name="T6" fmla="*/ 6 w 9"/>
                  <a:gd name="T7" fmla="*/ 2 h 43"/>
                  <a:gd name="T8" fmla="*/ 5 w 9"/>
                  <a:gd name="T9" fmla="*/ 0 h 43"/>
                  <a:gd name="T10" fmla="*/ 5 w 9"/>
                  <a:gd name="T11" fmla="*/ 0 h 43"/>
                  <a:gd name="T12" fmla="*/ 3 w 9"/>
                  <a:gd name="T13" fmla="*/ 2 h 43"/>
                  <a:gd name="T14" fmla="*/ 2 w 9"/>
                  <a:gd name="T15" fmla="*/ 3 h 43"/>
                  <a:gd name="T16" fmla="*/ 0 w 9"/>
                  <a:gd name="T17" fmla="*/ 4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1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1 h 43"/>
                  <a:gd name="T34" fmla="*/ 9 w 9"/>
                  <a:gd name="T35" fmla="*/ 39 h 43"/>
                  <a:gd name="T36" fmla="*/ 9 w 9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6"/>
                    </a:moveTo>
                    <a:lnTo>
                      <a:pt x="9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2" name="Freeform 11"/>
              <p:cNvSpPr>
                <a:spLocks/>
              </p:cNvSpPr>
              <p:nvPr/>
            </p:nvSpPr>
            <p:spPr bwMode="auto">
              <a:xfrm>
                <a:off x="1678" y="2257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" name="Freeform 12"/>
              <p:cNvSpPr>
                <a:spLocks/>
              </p:cNvSpPr>
              <p:nvPr/>
            </p:nvSpPr>
            <p:spPr bwMode="auto">
              <a:xfrm>
                <a:off x="1678" y="2317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4" name="Freeform 13"/>
              <p:cNvSpPr>
                <a:spLocks/>
              </p:cNvSpPr>
              <p:nvPr/>
            </p:nvSpPr>
            <p:spPr bwMode="auto">
              <a:xfrm>
                <a:off x="1678" y="2378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5" name="Freeform 14"/>
              <p:cNvSpPr>
                <a:spLocks/>
              </p:cNvSpPr>
              <p:nvPr/>
            </p:nvSpPr>
            <p:spPr bwMode="auto">
              <a:xfrm>
                <a:off x="1678" y="2439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6" name="Freeform 15"/>
              <p:cNvSpPr>
                <a:spLocks/>
              </p:cNvSpPr>
              <p:nvPr/>
            </p:nvSpPr>
            <p:spPr bwMode="auto">
              <a:xfrm>
                <a:off x="1678" y="2499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7" name="Freeform 16"/>
              <p:cNvSpPr>
                <a:spLocks/>
              </p:cNvSpPr>
              <p:nvPr/>
            </p:nvSpPr>
            <p:spPr bwMode="auto">
              <a:xfrm>
                <a:off x="1678" y="2560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1678" y="2621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9" name="Freeform 18"/>
              <p:cNvSpPr>
                <a:spLocks/>
              </p:cNvSpPr>
              <p:nvPr/>
            </p:nvSpPr>
            <p:spPr bwMode="auto">
              <a:xfrm>
                <a:off x="1678" y="2681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1423" y="2722"/>
              <a:ext cx="2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163" y="2547"/>
              <a:ext cx="347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1250" y="2595"/>
              <a:ext cx="11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1306" y="2595"/>
              <a:ext cx="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2462" y="1662"/>
              <a:ext cx="1041" cy="1041"/>
            </a:xfrm>
            <a:prstGeom prst="ellipse">
              <a:avLst/>
            </a:prstGeom>
            <a:solidFill>
              <a:srgbClr val="CC9900">
                <a:alpha val="36078"/>
              </a:srgbClr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3" name="Group 37"/>
            <p:cNvGrpSpPr>
              <a:grpSpLocks/>
            </p:cNvGrpSpPr>
            <p:nvPr/>
          </p:nvGrpSpPr>
          <p:grpSpPr bwMode="auto">
            <a:xfrm>
              <a:off x="813" y="2170"/>
              <a:ext cx="8" cy="702"/>
              <a:chOff x="813" y="2170"/>
              <a:chExt cx="8" cy="702"/>
            </a:xfrm>
          </p:grpSpPr>
          <p:sp>
            <p:nvSpPr>
              <p:cNvPr id="139" name="Freeform 25"/>
              <p:cNvSpPr>
                <a:spLocks/>
              </p:cNvSpPr>
              <p:nvPr/>
            </p:nvSpPr>
            <p:spPr bwMode="auto">
              <a:xfrm>
                <a:off x="813" y="2170"/>
                <a:ext cx="8" cy="43"/>
              </a:xfrm>
              <a:custGeom>
                <a:avLst/>
                <a:gdLst>
                  <a:gd name="T0" fmla="*/ 8 w 8"/>
                  <a:gd name="T1" fmla="*/ 6 h 43"/>
                  <a:gd name="T2" fmla="*/ 8 w 8"/>
                  <a:gd name="T3" fmla="*/ 4 h 43"/>
                  <a:gd name="T4" fmla="*/ 7 w 8"/>
                  <a:gd name="T5" fmla="*/ 3 h 43"/>
                  <a:gd name="T6" fmla="*/ 5 w 8"/>
                  <a:gd name="T7" fmla="*/ 2 h 43"/>
                  <a:gd name="T8" fmla="*/ 4 w 8"/>
                  <a:gd name="T9" fmla="*/ 0 h 43"/>
                  <a:gd name="T10" fmla="*/ 4 w 8"/>
                  <a:gd name="T11" fmla="*/ 0 h 43"/>
                  <a:gd name="T12" fmla="*/ 2 w 8"/>
                  <a:gd name="T13" fmla="*/ 2 h 43"/>
                  <a:gd name="T14" fmla="*/ 1 w 8"/>
                  <a:gd name="T15" fmla="*/ 3 h 43"/>
                  <a:gd name="T16" fmla="*/ 0 w 8"/>
                  <a:gd name="T17" fmla="*/ 4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1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1 h 43"/>
                  <a:gd name="T34" fmla="*/ 8 w 8"/>
                  <a:gd name="T35" fmla="*/ 39 h 43"/>
                  <a:gd name="T36" fmla="*/ 8 w 8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6"/>
                    </a:move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0" name="Freeform 26"/>
              <p:cNvSpPr>
                <a:spLocks/>
              </p:cNvSpPr>
              <p:nvPr/>
            </p:nvSpPr>
            <p:spPr bwMode="auto">
              <a:xfrm>
                <a:off x="813" y="2231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1" name="Freeform 27"/>
              <p:cNvSpPr>
                <a:spLocks/>
              </p:cNvSpPr>
              <p:nvPr/>
            </p:nvSpPr>
            <p:spPr bwMode="auto">
              <a:xfrm>
                <a:off x="813" y="2291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2" name="Freeform 28"/>
              <p:cNvSpPr>
                <a:spLocks/>
              </p:cNvSpPr>
              <p:nvPr/>
            </p:nvSpPr>
            <p:spPr bwMode="auto">
              <a:xfrm>
                <a:off x="813" y="2352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3" name="Freeform 29"/>
              <p:cNvSpPr>
                <a:spLocks/>
              </p:cNvSpPr>
              <p:nvPr/>
            </p:nvSpPr>
            <p:spPr bwMode="auto">
              <a:xfrm>
                <a:off x="813" y="2413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4" name="Freeform 30"/>
              <p:cNvSpPr>
                <a:spLocks/>
              </p:cNvSpPr>
              <p:nvPr/>
            </p:nvSpPr>
            <p:spPr bwMode="auto">
              <a:xfrm>
                <a:off x="813" y="2473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5" name="Freeform 31"/>
              <p:cNvSpPr>
                <a:spLocks/>
              </p:cNvSpPr>
              <p:nvPr/>
            </p:nvSpPr>
            <p:spPr bwMode="auto">
              <a:xfrm>
                <a:off x="813" y="2534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6" name="Freeform 32"/>
              <p:cNvSpPr>
                <a:spLocks/>
              </p:cNvSpPr>
              <p:nvPr/>
            </p:nvSpPr>
            <p:spPr bwMode="auto">
              <a:xfrm>
                <a:off x="813" y="2595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7" name="Freeform 33"/>
              <p:cNvSpPr>
                <a:spLocks/>
              </p:cNvSpPr>
              <p:nvPr/>
            </p:nvSpPr>
            <p:spPr bwMode="auto">
              <a:xfrm>
                <a:off x="813" y="2655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8" name="Freeform 34"/>
              <p:cNvSpPr>
                <a:spLocks/>
              </p:cNvSpPr>
              <p:nvPr/>
            </p:nvSpPr>
            <p:spPr bwMode="auto">
              <a:xfrm>
                <a:off x="813" y="2716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9" name="Freeform 35"/>
              <p:cNvSpPr>
                <a:spLocks/>
              </p:cNvSpPr>
              <p:nvPr/>
            </p:nvSpPr>
            <p:spPr bwMode="auto">
              <a:xfrm>
                <a:off x="813" y="2777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1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1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1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0" name="Freeform 36"/>
              <p:cNvSpPr>
                <a:spLocks/>
              </p:cNvSpPr>
              <p:nvPr/>
            </p:nvSpPr>
            <p:spPr bwMode="auto">
              <a:xfrm>
                <a:off x="813" y="2837"/>
                <a:ext cx="8" cy="35"/>
              </a:xfrm>
              <a:custGeom>
                <a:avLst/>
                <a:gdLst>
                  <a:gd name="T0" fmla="*/ 8 w 8"/>
                  <a:gd name="T1" fmla="*/ 5 h 35"/>
                  <a:gd name="T2" fmla="*/ 8 w 8"/>
                  <a:gd name="T3" fmla="*/ 3 h 35"/>
                  <a:gd name="T4" fmla="*/ 8 w 8"/>
                  <a:gd name="T5" fmla="*/ 2 h 35"/>
                  <a:gd name="T6" fmla="*/ 7 w 8"/>
                  <a:gd name="T7" fmla="*/ 0 h 35"/>
                  <a:gd name="T8" fmla="*/ 5 w 8"/>
                  <a:gd name="T9" fmla="*/ 0 h 35"/>
                  <a:gd name="T10" fmla="*/ 4 w 8"/>
                  <a:gd name="T11" fmla="*/ 0 h 35"/>
                  <a:gd name="T12" fmla="*/ 2 w 8"/>
                  <a:gd name="T13" fmla="*/ 0 h 35"/>
                  <a:gd name="T14" fmla="*/ 1 w 8"/>
                  <a:gd name="T15" fmla="*/ 2 h 35"/>
                  <a:gd name="T16" fmla="*/ 0 w 8"/>
                  <a:gd name="T17" fmla="*/ 3 h 35"/>
                  <a:gd name="T18" fmla="*/ 0 w 8"/>
                  <a:gd name="T19" fmla="*/ 31 h 35"/>
                  <a:gd name="T20" fmla="*/ 0 w 8"/>
                  <a:gd name="T21" fmla="*/ 31 h 35"/>
                  <a:gd name="T22" fmla="*/ 1 w 8"/>
                  <a:gd name="T23" fmla="*/ 32 h 35"/>
                  <a:gd name="T24" fmla="*/ 2 w 8"/>
                  <a:gd name="T25" fmla="*/ 33 h 35"/>
                  <a:gd name="T26" fmla="*/ 4 w 8"/>
                  <a:gd name="T27" fmla="*/ 35 h 35"/>
                  <a:gd name="T28" fmla="*/ 4 w 8"/>
                  <a:gd name="T29" fmla="*/ 35 h 35"/>
                  <a:gd name="T30" fmla="*/ 5 w 8"/>
                  <a:gd name="T31" fmla="*/ 33 h 35"/>
                  <a:gd name="T32" fmla="*/ 7 w 8"/>
                  <a:gd name="T33" fmla="*/ 32 h 35"/>
                  <a:gd name="T34" fmla="*/ 8 w 8"/>
                  <a:gd name="T35" fmla="*/ 32 h 35"/>
                  <a:gd name="T36" fmla="*/ 8 w 8"/>
                  <a:gd name="T37" fmla="*/ 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5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2" y="33"/>
                    </a:lnTo>
                    <a:lnTo>
                      <a:pt x="4" y="35"/>
                    </a:lnTo>
                    <a:lnTo>
                      <a:pt x="5" y="33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24" name="Group 50"/>
            <p:cNvGrpSpPr>
              <a:grpSpLocks/>
            </p:cNvGrpSpPr>
            <p:nvPr/>
          </p:nvGrpSpPr>
          <p:grpSpPr bwMode="auto">
            <a:xfrm>
              <a:off x="3670" y="2170"/>
              <a:ext cx="9" cy="702"/>
              <a:chOff x="3670" y="2170"/>
              <a:chExt cx="9" cy="702"/>
            </a:xfrm>
          </p:grpSpPr>
          <p:sp>
            <p:nvSpPr>
              <p:cNvPr id="127" name="Freeform 38"/>
              <p:cNvSpPr>
                <a:spLocks/>
              </p:cNvSpPr>
              <p:nvPr/>
            </p:nvSpPr>
            <p:spPr bwMode="auto">
              <a:xfrm>
                <a:off x="3670" y="2170"/>
                <a:ext cx="9" cy="43"/>
              </a:xfrm>
              <a:custGeom>
                <a:avLst/>
                <a:gdLst>
                  <a:gd name="T0" fmla="*/ 9 w 9"/>
                  <a:gd name="T1" fmla="*/ 6 h 43"/>
                  <a:gd name="T2" fmla="*/ 9 w 9"/>
                  <a:gd name="T3" fmla="*/ 4 h 43"/>
                  <a:gd name="T4" fmla="*/ 7 w 9"/>
                  <a:gd name="T5" fmla="*/ 3 h 43"/>
                  <a:gd name="T6" fmla="*/ 6 w 9"/>
                  <a:gd name="T7" fmla="*/ 2 h 43"/>
                  <a:gd name="T8" fmla="*/ 4 w 9"/>
                  <a:gd name="T9" fmla="*/ 0 h 43"/>
                  <a:gd name="T10" fmla="*/ 4 w 9"/>
                  <a:gd name="T11" fmla="*/ 0 h 43"/>
                  <a:gd name="T12" fmla="*/ 3 w 9"/>
                  <a:gd name="T13" fmla="*/ 2 h 43"/>
                  <a:gd name="T14" fmla="*/ 1 w 9"/>
                  <a:gd name="T15" fmla="*/ 3 h 43"/>
                  <a:gd name="T16" fmla="*/ 0 w 9"/>
                  <a:gd name="T17" fmla="*/ 4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1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1 h 43"/>
                  <a:gd name="T34" fmla="*/ 9 w 9"/>
                  <a:gd name="T35" fmla="*/ 39 h 43"/>
                  <a:gd name="T36" fmla="*/ 9 w 9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6"/>
                    </a:moveTo>
                    <a:lnTo>
                      <a:pt x="9" y="4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8" name="Freeform 39"/>
              <p:cNvSpPr>
                <a:spLocks/>
              </p:cNvSpPr>
              <p:nvPr/>
            </p:nvSpPr>
            <p:spPr bwMode="auto">
              <a:xfrm>
                <a:off x="3670" y="2231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9" name="Freeform 40"/>
              <p:cNvSpPr>
                <a:spLocks/>
              </p:cNvSpPr>
              <p:nvPr/>
            </p:nvSpPr>
            <p:spPr bwMode="auto">
              <a:xfrm>
                <a:off x="3670" y="2291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0" name="Freeform 41"/>
              <p:cNvSpPr>
                <a:spLocks/>
              </p:cNvSpPr>
              <p:nvPr/>
            </p:nvSpPr>
            <p:spPr bwMode="auto">
              <a:xfrm>
                <a:off x="3670" y="2352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1" name="Freeform 42"/>
              <p:cNvSpPr>
                <a:spLocks/>
              </p:cNvSpPr>
              <p:nvPr/>
            </p:nvSpPr>
            <p:spPr bwMode="auto">
              <a:xfrm>
                <a:off x="3670" y="2413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2" name="Freeform 43"/>
              <p:cNvSpPr>
                <a:spLocks/>
              </p:cNvSpPr>
              <p:nvPr/>
            </p:nvSpPr>
            <p:spPr bwMode="auto">
              <a:xfrm>
                <a:off x="3670" y="2473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3" name="Freeform 44"/>
              <p:cNvSpPr>
                <a:spLocks/>
              </p:cNvSpPr>
              <p:nvPr/>
            </p:nvSpPr>
            <p:spPr bwMode="auto">
              <a:xfrm>
                <a:off x="3670" y="2534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4" name="Freeform 45"/>
              <p:cNvSpPr>
                <a:spLocks/>
              </p:cNvSpPr>
              <p:nvPr/>
            </p:nvSpPr>
            <p:spPr bwMode="auto">
              <a:xfrm>
                <a:off x="3670" y="2595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" name="Freeform 46"/>
              <p:cNvSpPr>
                <a:spLocks/>
              </p:cNvSpPr>
              <p:nvPr/>
            </p:nvSpPr>
            <p:spPr bwMode="auto">
              <a:xfrm>
                <a:off x="3670" y="2655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6" name="Freeform 47"/>
              <p:cNvSpPr>
                <a:spLocks/>
              </p:cNvSpPr>
              <p:nvPr/>
            </p:nvSpPr>
            <p:spPr bwMode="auto">
              <a:xfrm>
                <a:off x="3670" y="2716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7" name="Freeform 48"/>
              <p:cNvSpPr>
                <a:spLocks/>
              </p:cNvSpPr>
              <p:nvPr/>
            </p:nvSpPr>
            <p:spPr bwMode="auto">
              <a:xfrm>
                <a:off x="3670" y="2777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1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1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1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8" name="Freeform 49"/>
              <p:cNvSpPr>
                <a:spLocks/>
              </p:cNvSpPr>
              <p:nvPr/>
            </p:nvSpPr>
            <p:spPr bwMode="auto">
              <a:xfrm>
                <a:off x="3670" y="2837"/>
                <a:ext cx="9" cy="35"/>
              </a:xfrm>
              <a:custGeom>
                <a:avLst/>
                <a:gdLst>
                  <a:gd name="T0" fmla="*/ 9 w 9"/>
                  <a:gd name="T1" fmla="*/ 5 h 35"/>
                  <a:gd name="T2" fmla="*/ 9 w 9"/>
                  <a:gd name="T3" fmla="*/ 3 h 35"/>
                  <a:gd name="T4" fmla="*/ 9 w 9"/>
                  <a:gd name="T5" fmla="*/ 2 h 35"/>
                  <a:gd name="T6" fmla="*/ 7 w 9"/>
                  <a:gd name="T7" fmla="*/ 0 h 35"/>
                  <a:gd name="T8" fmla="*/ 6 w 9"/>
                  <a:gd name="T9" fmla="*/ 0 h 35"/>
                  <a:gd name="T10" fmla="*/ 4 w 9"/>
                  <a:gd name="T11" fmla="*/ 0 h 35"/>
                  <a:gd name="T12" fmla="*/ 3 w 9"/>
                  <a:gd name="T13" fmla="*/ 0 h 35"/>
                  <a:gd name="T14" fmla="*/ 1 w 9"/>
                  <a:gd name="T15" fmla="*/ 2 h 35"/>
                  <a:gd name="T16" fmla="*/ 0 w 9"/>
                  <a:gd name="T17" fmla="*/ 3 h 35"/>
                  <a:gd name="T18" fmla="*/ 0 w 9"/>
                  <a:gd name="T19" fmla="*/ 31 h 35"/>
                  <a:gd name="T20" fmla="*/ 0 w 9"/>
                  <a:gd name="T21" fmla="*/ 31 h 35"/>
                  <a:gd name="T22" fmla="*/ 1 w 9"/>
                  <a:gd name="T23" fmla="*/ 32 h 35"/>
                  <a:gd name="T24" fmla="*/ 3 w 9"/>
                  <a:gd name="T25" fmla="*/ 33 h 35"/>
                  <a:gd name="T26" fmla="*/ 4 w 9"/>
                  <a:gd name="T27" fmla="*/ 35 h 35"/>
                  <a:gd name="T28" fmla="*/ 4 w 9"/>
                  <a:gd name="T29" fmla="*/ 35 h 35"/>
                  <a:gd name="T30" fmla="*/ 6 w 9"/>
                  <a:gd name="T31" fmla="*/ 33 h 35"/>
                  <a:gd name="T32" fmla="*/ 7 w 9"/>
                  <a:gd name="T33" fmla="*/ 32 h 35"/>
                  <a:gd name="T34" fmla="*/ 9 w 9"/>
                  <a:gd name="T35" fmla="*/ 32 h 35"/>
                  <a:gd name="T36" fmla="*/ 9 w 9"/>
                  <a:gd name="T37" fmla="*/ 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35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3" y="33"/>
                    </a:lnTo>
                    <a:lnTo>
                      <a:pt x="4" y="35"/>
                    </a:lnTo>
                    <a:lnTo>
                      <a:pt x="6" y="33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25" name="Line 51"/>
            <p:cNvSpPr>
              <a:spLocks noChangeShapeType="1"/>
            </p:cNvSpPr>
            <p:nvPr/>
          </p:nvSpPr>
          <p:spPr bwMode="auto">
            <a:xfrm>
              <a:off x="817" y="2868"/>
              <a:ext cx="112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6" name="Line 52"/>
            <p:cNvSpPr>
              <a:spLocks noChangeShapeType="1"/>
            </p:cNvSpPr>
            <p:nvPr/>
          </p:nvSpPr>
          <p:spPr bwMode="auto">
            <a:xfrm>
              <a:off x="2549" y="2868"/>
              <a:ext cx="11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7" name="Rectangle 53"/>
            <p:cNvSpPr>
              <a:spLocks noChangeArrowheads="1"/>
            </p:cNvSpPr>
            <p:nvPr/>
          </p:nvSpPr>
          <p:spPr bwMode="auto">
            <a:xfrm>
              <a:off x="2029" y="2665"/>
              <a:ext cx="347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54"/>
            <p:cNvSpPr>
              <a:spLocks noChangeArrowheads="1"/>
            </p:cNvSpPr>
            <p:nvPr/>
          </p:nvSpPr>
          <p:spPr bwMode="auto">
            <a:xfrm>
              <a:off x="2116" y="2713"/>
              <a:ext cx="1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29" name="Rectangle 55"/>
            <p:cNvSpPr>
              <a:spLocks noChangeArrowheads="1"/>
            </p:cNvSpPr>
            <p:nvPr/>
          </p:nvSpPr>
          <p:spPr bwMode="auto">
            <a:xfrm>
              <a:off x="2212" y="2774"/>
              <a:ext cx="7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0" name="Rectangle 56"/>
            <p:cNvSpPr>
              <a:spLocks noChangeArrowheads="1"/>
            </p:cNvSpPr>
            <p:nvPr/>
          </p:nvSpPr>
          <p:spPr bwMode="auto">
            <a:xfrm>
              <a:off x="2240" y="2713"/>
              <a:ext cx="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1" name="Group 145"/>
            <p:cNvGrpSpPr>
              <a:grpSpLocks/>
            </p:cNvGrpSpPr>
            <p:nvPr/>
          </p:nvGrpSpPr>
          <p:grpSpPr bwMode="auto">
            <a:xfrm>
              <a:off x="384" y="1650"/>
              <a:ext cx="4156" cy="1049"/>
              <a:chOff x="384" y="1650"/>
              <a:chExt cx="4156" cy="1049"/>
            </a:xfrm>
          </p:grpSpPr>
          <p:sp>
            <p:nvSpPr>
              <p:cNvPr id="40" name="Rectangle 57"/>
              <p:cNvSpPr>
                <a:spLocks noChangeArrowheads="1"/>
              </p:cNvSpPr>
              <p:nvPr/>
            </p:nvSpPr>
            <p:spPr bwMode="auto">
              <a:xfrm>
                <a:off x="384" y="2001"/>
                <a:ext cx="346" cy="3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" name="Rectangle 58"/>
              <p:cNvSpPr>
                <a:spLocks noChangeArrowheads="1"/>
              </p:cNvSpPr>
              <p:nvPr/>
            </p:nvSpPr>
            <p:spPr bwMode="auto">
              <a:xfrm>
                <a:off x="471" y="2049"/>
                <a:ext cx="1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</a:t>
                </a: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Rectangle 59"/>
              <p:cNvSpPr>
                <a:spLocks noChangeArrowheads="1"/>
              </p:cNvSpPr>
              <p:nvPr/>
            </p:nvSpPr>
            <p:spPr bwMode="auto">
              <a:xfrm>
                <a:off x="511" y="2049"/>
                <a:ext cx="9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3" name="Group 80"/>
              <p:cNvGrpSpPr>
                <a:grpSpLocks/>
              </p:cNvGrpSpPr>
              <p:nvPr/>
            </p:nvGrpSpPr>
            <p:grpSpPr bwMode="auto">
              <a:xfrm>
                <a:off x="466" y="1997"/>
                <a:ext cx="1195" cy="8"/>
                <a:chOff x="466" y="1997"/>
                <a:chExt cx="1195" cy="8"/>
              </a:xfrm>
            </p:grpSpPr>
            <p:sp>
              <p:nvSpPr>
                <p:cNvPr id="107" name="Freeform 60"/>
                <p:cNvSpPr>
                  <a:spLocks/>
                </p:cNvSpPr>
                <p:nvPr/>
              </p:nvSpPr>
              <p:spPr bwMode="auto">
                <a:xfrm>
                  <a:off x="466" y="1997"/>
                  <a:ext cx="44" cy="8"/>
                </a:xfrm>
                <a:custGeom>
                  <a:avLst/>
                  <a:gdLst>
                    <a:gd name="T0" fmla="*/ 6 w 44"/>
                    <a:gd name="T1" fmla="*/ 0 h 8"/>
                    <a:gd name="T2" fmla="*/ 5 w 44"/>
                    <a:gd name="T3" fmla="*/ 0 h 8"/>
                    <a:gd name="T4" fmla="*/ 3 w 44"/>
                    <a:gd name="T5" fmla="*/ 1 h 8"/>
                    <a:gd name="T6" fmla="*/ 2 w 44"/>
                    <a:gd name="T7" fmla="*/ 3 h 8"/>
                    <a:gd name="T8" fmla="*/ 0 w 44"/>
                    <a:gd name="T9" fmla="*/ 4 h 8"/>
                    <a:gd name="T10" fmla="*/ 0 w 44"/>
                    <a:gd name="T11" fmla="*/ 4 h 8"/>
                    <a:gd name="T12" fmla="*/ 2 w 44"/>
                    <a:gd name="T13" fmla="*/ 6 h 8"/>
                    <a:gd name="T14" fmla="*/ 3 w 44"/>
                    <a:gd name="T15" fmla="*/ 7 h 8"/>
                    <a:gd name="T16" fmla="*/ 5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6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5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8" name="Freeform 61"/>
                <p:cNvSpPr>
                  <a:spLocks/>
                </p:cNvSpPr>
                <p:nvPr/>
              </p:nvSpPr>
              <p:spPr bwMode="auto">
                <a:xfrm>
                  <a:off x="527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9" name="Freeform 62"/>
                <p:cNvSpPr>
                  <a:spLocks/>
                </p:cNvSpPr>
                <p:nvPr/>
              </p:nvSpPr>
              <p:spPr bwMode="auto">
                <a:xfrm>
                  <a:off x="587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0" name="Freeform 63"/>
                <p:cNvSpPr>
                  <a:spLocks/>
                </p:cNvSpPr>
                <p:nvPr/>
              </p:nvSpPr>
              <p:spPr bwMode="auto">
                <a:xfrm>
                  <a:off x="648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1" name="Freeform 64"/>
                <p:cNvSpPr>
                  <a:spLocks/>
                </p:cNvSpPr>
                <p:nvPr/>
              </p:nvSpPr>
              <p:spPr bwMode="auto">
                <a:xfrm>
                  <a:off x="709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2" name="Freeform 65"/>
                <p:cNvSpPr>
                  <a:spLocks/>
                </p:cNvSpPr>
                <p:nvPr/>
              </p:nvSpPr>
              <p:spPr bwMode="auto">
                <a:xfrm>
                  <a:off x="769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3" name="Freeform 66"/>
                <p:cNvSpPr>
                  <a:spLocks/>
                </p:cNvSpPr>
                <p:nvPr/>
              </p:nvSpPr>
              <p:spPr bwMode="auto">
                <a:xfrm>
                  <a:off x="830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4" name="Freeform 67"/>
                <p:cNvSpPr>
                  <a:spLocks/>
                </p:cNvSpPr>
                <p:nvPr/>
              </p:nvSpPr>
              <p:spPr bwMode="auto">
                <a:xfrm>
                  <a:off x="891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2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2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1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1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5" name="Freeform 68"/>
                <p:cNvSpPr>
                  <a:spLocks/>
                </p:cNvSpPr>
                <p:nvPr/>
              </p:nvSpPr>
              <p:spPr bwMode="auto">
                <a:xfrm>
                  <a:off x="951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1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1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6" name="Freeform 69"/>
                <p:cNvSpPr>
                  <a:spLocks/>
                </p:cNvSpPr>
                <p:nvPr/>
              </p:nvSpPr>
              <p:spPr bwMode="auto">
                <a:xfrm>
                  <a:off x="1012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7" name="Freeform 70"/>
                <p:cNvSpPr>
                  <a:spLocks/>
                </p:cNvSpPr>
                <p:nvPr/>
              </p:nvSpPr>
              <p:spPr bwMode="auto">
                <a:xfrm>
                  <a:off x="1072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8" name="Freeform 71"/>
                <p:cNvSpPr>
                  <a:spLocks/>
                </p:cNvSpPr>
                <p:nvPr/>
              </p:nvSpPr>
              <p:spPr bwMode="auto">
                <a:xfrm>
                  <a:off x="1133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9" name="Freeform 72"/>
                <p:cNvSpPr>
                  <a:spLocks/>
                </p:cNvSpPr>
                <p:nvPr/>
              </p:nvSpPr>
              <p:spPr bwMode="auto">
                <a:xfrm>
                  <a:off x="1194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2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2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1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1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0" name="Freeform 73"/>
                <p:cNvSpPr>
                  <a:spLocks/>
                </p:cNvSpPr>
                <p:nvPr/>
              </p:nvSpPr>
              <p:spPr bwMode="auto">
                <a:xfrm>
                  <a:off x="1254" y="1997"/>
                  <a:ext cx="43" cy="8"/>
                </a:xfrm>
                <a:custGeom>
                  <a:avLst/>
                  <a:gdLst>
                    <a:gd name="T0" fmla="*/ 5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1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1 w 43"/>
                    <a:gd name="T33" fmla="*/ 1 h 8"/>
                    <a:gd name="T34" fmla="*/ 39 w 43"/>
                    <a:gd name="T35" fmla="*/ 0 h 8"/>
                    <a:gd name="T36" fmla="*/ 5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1" name="Freeform 74"/>
                <p:cNvSpPr>
                  <a:spLocks/>
                </p:cNvSpPr>
                <p:nvPr/>
              </p:nvSpPr>
              <p:spPr bwMode="auto">
                <a:xfrm>
                  <a:off x="1315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2" name="Freeform 75"/>
                <p:cNvSpPr>
                  <a:spLocks/>
                </p:cNvSpPr>
                <p:nvPr/>
              </p:nvSpPr>
              <p:spPr bwMode="auto">
                <a:xfrm>
                  <a:off x="1375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3" name="Freeform 76"/>
                <p:cNvSpPr>
                  <a:spLocks/>
                </p:cNvSpPr>
                <p:nvPr/>
              </p:nvSpPr>
              <p:spPr bwMode="auto">
                <a:xfrm>
                  <a:off x="1436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4" name="Freeform 77"/>
                <p:cNvSpPr>
                  <a:spLocks/>
                </p:cNvSpPr>
                <p:nvPr/>
              </p:nvSpPr>
              <p:spPr bwMode="auto">
                <a:xfrm>
                  <a:off x="1497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5" name="Freeform 78"/>
                <p:cNvSpPr>
                  <a:spLocks/>
                </p:cNvSpPr>
                <p:nvPr/>
              </p:nvSpPr>
              <p:spPr bwMode="auto">
                <a:xfrm>
                  <a:off x="1557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6" name="Freeform 79"/>
                <p:cNvSpPr>
                  <a:spLocks/>
                </p:cNvSpPr>
                <p:nvPr/>
              </p:nvSpPr>
              <p:spPr bwMode="auto">
                <a:xfrm>
                  <a:off x="1618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grpSp>
            <p:nvGrpSpPr>
              <p:cNvPr id="44" name="Group 101"/>
              <p:cNvGrpSpPr>
                <a:grpSpLocks/>
              </p:cNvGrpSpPr>
              <p:nvPr/>
            </p:nvGrpSpPr>
            <p:grpSpPr bwMode="auto">
              <a:xfrm>
                <a:off x="466" y="2343"/>
                <a:ext cx="1195" cy="9"/>
                <a:chOff x="466" y="2343"/>
                <a:chExt cx="1195" cy="9"/>
              </a:xfrm>
            </p:grpSpPr>
            <p:sp>
              <p:nvSpPr>
                <p:cNvPr id="87" name="Freeform 81"/>
                <p:cNvSpPr>
                  <a:spLocks/>
                </p:cNvSpPr>
                <p:nvPr/>
              </p:nvSpPr>
              <p:spPr bwMode="auto">
                <a:xfrm>
                  <a:off x="466" y="2343"/>
                  <a:ext cx="44" cy="9"/>
                </a:xfrm>
                <a:custGeom>
                  <a:avLst/>
                  <a:gdLst>
                    <a:gd name="T0" fmla="*/ 6 w 44"/>
                    <a:gd name="T1" fmla="*/ 0 h 9"/>
                    <a:gd name="T2" fmla="*/ 5 w 44"/>
                    <a:gd name="T3" fmla="*/ 0 h 9"/>
                    <a:gd name="T4" fmla="*/ 3 w 44"/>
                    <a:gd name="T5" fmla="*/ 2 h 9"/>
                    <a:gd name="T6" fmla="*/ 2 w 44"/>
                    <a:gd name="T7" fmla="*/ 3 h 9"/>
                    <a:gd name="T8" fmla="*/ 0 w 44"/>
                    <a:gd name="T9" fmla="*/ 5 h 9"/>
                    <a:gd name="T10" fmla="*/ 0 w 44"/>
                    <a:gd name="T11" fmla="*/ 5 h 9"/>
                    <a:gd name="T12" fmla="*/ 2 w 44"/>
                    <a:gd name="T13" fmla="*/ 6 h 9"/>
                    <a:gd name="T14" fmla="*/ 3 w 44"/>
                    <a:gd name="T15" fmla="*/ 8 h 9"/>
                    <a:gd name="T16" fmla="*/ 5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6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3" y="8"/>
                      </a:lnTo>
                      <a:lnTo>
                        <a:pt x="5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88" name="Freeform 82"/>
                <p:cNvSpPr>
                  <a:spLocks/>
                </p:cNvSpPr>
                <p:nvPr/>
              </p:nvSpPr>
              <p:spPr bwMode="auto">
                <a:xfrm>
                  <a:off x="527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89" name="Freeform 83"/>
                <p:cNvSpPr>
                  <a:spLocks/>
                </p:cNvSpPr>
                <p:nvPr/>
              </p:nvSpPr>
              <p:spPr bwMode="auto">
                <a:xfrm>
                  <a:off x="587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0" name="Freeform 84"/>
                <p:cNvSpPr>
                  <a:spLocks/>
                </p:cNvSpPr>
                <p:nvPr/>
              </p:nvSpPr>
              <p:spPr bwMode="auto">
                <a:xfrm>
                  <a:off x="648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1" name="Freeform 85"/>
                <p:cNvSpPr>
                  <a:spLocks/>
                </p:cNvSpPr>
                <p:nvPr/>
              </p:nvSpPr>
              <p:spPr bwMode="auto">
                <a:xfrm>
                  <a:off x="709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2" name="Freeform 86"/>
                <p:cNvSpPr>
                  <a:spLocks/>
                </p:cNvSpPr>
                <p:nvPr/>
              </p:nvSpPr>
              <p:spPr bwMode="auto">
                <a:xfrm>
                  <a:off x="769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3" name="Freeform 87"/>
                <p:cNvSpPr>
                  <a:spLocks/>
                </p:cNvSpPr>
                <p:nvPr/>
              </p:nvSpPr>
              <p:spPr bwMode="auto">
                <a:xfrm>
                  <a:off x="830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4" name="Freeform 88"/>
                <p:cNvSpPr>
                  <a:spLocks/>
                </p:cNvSpPr>
                <p:nvPr/>
              </p:nvSpPr>
              <p:spPr bwMode="auto">
                <a:xfrm>
                  <a:off x="891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2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2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1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1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1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5" name="Freeform 89"/>
                <p:cNvSpPr>
                  <a:spLocks/>
                </p:cNvSpPr>
                <p:nvPr/>
              </p:nvSpPr>
              <p:spPr bwMode="auto">
                <a:xfrm>
                  <a:off x="951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1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1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6" name="Freeform 90"/>
                <p:cNvSpPr>
                  <a:spLocks/>
                </p:cNvSpPr>
                <p:nvPr/>
              </p:nvSpPr>
              <p:spPr bwMode="auto">
                <a:xfrm>
                  <a:off x="1012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7" name="Freeform 91"/>
                <p:cNvSpPr>
                  <a:spLocks/>
                </p:cNvSpPr>
                <p:nvPr/>
              </p:nvSpPr>
              <p:spPr bwMode="auto">
                <a:xfrm>
                  <a:off x="1072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8" name="Freeform 92"/>
                <p:cNvSpPr>
                  <a:spLocks/>
                </p:cNvSpPr>
                <p:nvPr/>
              </p:nvSpPr>
              <p:spPr bwMode="auto">
                <a:xfrm>
                  <a:off x="1133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9" name="Freeform 93"/>
                <p:cNvSpPr>
                  <a:spLocks/>
                </p:cNvSpPr>
                <p:nvPr/>
              </p:nvSpPr>
              <p:spPr bwMode="auto">
                <a:xfrm>
                  <a:off x="1194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2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2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1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1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1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0" name="Freeform 94"/>
                <p:cNvSpPr>
                  <a:spLocks/>
                </p:cNvSpPr>
                <p:nvPr/>
              </p:nvSpPr>
              <p:spPr bwMode="auto">
                <a:xfrm>
                  <a:off x="1254" y="2343"/>
                  <a:ext cx="43" cy="9"/>
                </a:xfrm>
                <a:custGeom>
                  <a:avLst/>
                  <a:gdLst>
                    <a:gd name="T0" fmla="*/ 5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1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1 w 43"/>
                    <a:gd name="T33" fmla="*/ 2 h 9"/>
                    <a:gd name="T34" fmla="*/ 39 w 43"/>
                    <a:gd name="T35" fmla="*/ 0 h 9"/>
                    <a:gd name="T36" fmla="*/ 5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1" name="Freeform 95"/>
                <p:cNvSpPr>
                  <a:spLocks/>
                </p:cNvSpPr>
                <p:nvPr/>
              </p:nvSpPr>
              <p:spPr bwMode="auto">
                <a:xfrm>
                  <a:off x="1315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2" name="Freeform 96"/>
                <p:cNvSpPr>
                  <a:spLocks/>
                </p:cNvSpPr>
                <p:nvPr/>
              </p:nvSpPr>
              <p:spPr bwMode="auto">
                <a:xfrm>
                  <a:off x="1375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3" name="Freeform 97"/>
                <p:cNvSpPr>
                  <a:spLocks/>
                </p:cNvSpPr>
                <p:nvPr/>
              </p:nvSpPr>
              <p:spPr bwMode="auto">
                <a:xfrm>
                  <a:off x="1436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4" name="Freeform 98"/>
                <p:cNvSpPr>
                  <a:spLocks/>
                </p:cNvSpPr>
                <p:nvPr/>
              </p:nvSpPr>
              <p:spPr bwMode="auto">
                <a:xfrm>
                  <a:off x="1497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5" name="Freeform 99"/>
                <p:cNvSpPr>
                  <a:spLocks/>
                </p:cNvSpPr>
                <p:nvPr/>
              </p:nvSpPr>
              <p:spPr bwMode="auto">
                <a:xfrm>
                  <a:off x="1557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6" name="Freeform 100"/>
                <p:cNvSpPr>
                  <a:spLocks/>
                </p:cNvSpPr>
                <p:nvPr/>
              </p:nvSpPr>
              <p:spPr bwMode="auto">
                <a:xfrm>
                  <a:off x="1618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45" name="Line 102"/>
              <p:cNvSpPr>
                <a:spLocks noChangeShapeType="1"/>
              </p:cNvSpPr>
              <p:nvPr/>
            </p:nvSpPr>
            <p:spPr bwMode="auto">
              <a:xfrm>
                <a:off x="471" y="2001"/>
                <a:ext cx="0" cy="6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6" name="Line 103"/>
              <p:cNvSpPr>
                <a:spLocks noChangeShapeType="1"/>
              </p:cNvSpPr>
              <p:nvPr/>
            </p:nvSpPr>
            <p:spPr bwMode="auto">
              <a:xfrm>
                <a:off x="471" y="2278"/>
                <a:ext cx="0" cy="7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47" name="Group 144"/>
              <p:cNvGrpSpPr>
                <a:grpSpLocks/>
              </p:cNvGrpSpPr>
              <p:nvPr/>
            </p:nvGrpSpPr>
            <p:grpSpPr bwMode="auto">
              <a:xfrm>
                <a:off x="817" y="1650"/>
                <a:ext cx="3723" cy="1049"/>
                <a:chOff x="817" y="1650"/>
                <a:chExt cx="3723" cy="1049"/>
              </a:xfrm>
            </p:grpSpPr>
            <p:grpSp>
              <p:nvGrpSpPr>
                <p:cNvPr id="48" name="Group 116"/>
                <p:cNvGrpSpPr>
                  <a:grpSpLocks/>
                </p:cNvGrpSpPr>
                <p:nvPr/>
              </p:nvGrpSpPr>
              <p:grpSpPr bwMode="auto">
                <a:xfrm>
                  <a:off x="3670" y="1650"/>
                  <a:ext cx="701" cy="9"/>
                  <a:chOff x="3670" y="1650"/>
                  <a:chExt cx="701" cy="9"/>
                </a:xfrm>
              </p:grpSpPr>
              <p:sp>
                <p:nvSpPr>
                  <p:cNvPr id="75" name="Freeform 104"/>
                  <p:cNvSpPr>
                    <a:spLocks/>
                  </p:cNvSpPr>
                  <p:nvPr/>
                </p:nvSpPr>
                <p:spPr bwMode="auto">
                  <a:xfrm>
                    <a:off x="3670" y="1650"/>
                    <a:ext cx="43" cy="9"/>
                  </a:xfrm>
                  <a:custGeom>
                    <a:avLst/>
                    <a:gdLst>
                      <a:gd name="T0" fmla="*/ 6 w 43"/>
                      <a:gd name="T1" fmla="*/ 0 h 9"/>
                      <a:gd name="T2" fmla="*/ 4 w 43"/>
                      <a:gd name="T3" fmla="*/ 0 h 9"/>
                      <a:gd name="T4" fmla="*/ 3 w 43"/>
                      <a:gd name="T5" fmla="*/ 2 h 9"/>
                      <a:gd name="T6" fmla="*/ 1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5 h 9"/>
                      <a:gd name="T12" fmla="*/ 1 w 43"/>
                      <a:gd name="T13" fmla="*/ 6 h 9"/>
                      <a:gd name="T14" fmla="*/ 3 w 43"/>
                      <a:gd name="T15" fmla="*/ 7 h 9"/>
                      <a:gd name="T16" fmla="*/ 4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6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3" y="2"/>
                        </a:lnTo>
                        <a:lnTo>
                          <a:pt x="1" y="3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6" name="Freeform 105"/>
                  <p:cNvSpPr>
                    <a:spLocks/>
                  </p:cNvSpPr>
                  <p:nvPr/>
                </p:nvSpPr>
                <p:spPr bwMode="auto">
                  <a:xfrm>
                    <a:off x="3731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1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7" name="Freeform 106"/>
                  <p:cNvSpPr>
                    <a:spLocks/>
                  </p:cNvSpPr>
                  <p:nvPr/>
                </p:nvSpPr>
                <p:spPr bwMode="auto">
                  <a:xfrm>
                    <a:off x="3791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8" name="Freeform 107"/>
                  <p:cNvSpPr>
                    <a:spLocks/>
                  </p:cNvSpPr>
                  <p:nvPr/>
                </p:nvSpPr>
                <p:spPr bwMode="auto">
                  <a:xfrm>
                    <a:off x="3852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9" name="Freeform 108"/>
                  <p:cNvSpPr>
                    <a:spLocks/>
                  </p:cNvSpPr>
                  <p:nvPr/>
                </p:nvSpPr>
                <p:spPr bwMode="auto">
                  <a:xfrm>
                    <a:off x="3912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0" name="Freeform 109"/>
                  <p:cNvSpPr>
                    <a:spLocks/>
                  </p:cNvSpPr>
                  <p:nvPr/>
                </p:nvSpPr>
                <p:spPr bwMode="auto">
                  <a:xfrm>
                    <a:off x="3973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1" name="Freeform 110"/>
                  <p:cNvSpPr>
                    <a:spLocks/>
                  </p:cNvSpPr>
                  <p:nvPr/>
                </p:nvSpPr>
                <p:spPr bwMode="auto">
                  <a:xfrm>
                    <a:off x="4034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2" name="Freeform 111"/>
                  <p:cNvSpPr>
                    <a:spLocks/>
                  </p:cNvSpPr>
                  <p:nvPr/>
                </p:nvSpPr>
                <p:spPr bwMode="auto">
                  <a:xfrm>
                    <a:off x="4094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3" name="Freeform 112"/>
                  <p:cNvSpPr>
                    <a:spLocks/>
                  </p:cNvSpPr>
                  <p:nvPr/>
                </p:nvSpPr>
                <p:spPr bwMode="auto">
                  <a:xfrm>
                    <a:off x="4155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4" name="Freeform 113"/>
                  <p:cNvSpPr>
                    <a:spLocks/>
                  </p:cNvSpPr>
                  <p:nvPr/>
                </p:nvSpPr>
                <p:spPr bwMode="auto">
                  <a:xfrm>
                    <a:off x="4216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8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1 w 43"/>
                      <a:gd name="T31" fmla="*/ 3 h 9"/>
                      <a:gd name="T32" fmla="*/ 40 w 43"/>
                      <a:gd name="T33" fmla="*/ 2 h 9"/>
                      <a:gd name="T34" fmla="*/ 38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3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5" name="Freeform 114"/>
                  <p:cNvSpPr>
                    <a:spLocks/>
                  </p:cNvSpPr>
                  <p:nvPr/>
                </p:nvSpPr>
                <p:spPr bwMode="auto">
                  <a:xfrm>
                    <a:off x="4276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1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1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6" name="Freeform 115"/>
                  <p:cNvSpPr>
                    <a:spLocks/>
                  </p:cNvSpPr>
                  <p:nvPr/>
                </p:nvSpPr>
                <p:spPr bwMode="auto">
                  <a:xfrm>
                    <a:off x="4337" y="1650"/>
                    <a:ext cx="34" cy="9"/>
                  </a:xfrm>
                  <a:custGeom>
                    <a:avLst/>
                    <a:gdLst>
                      <a:gd name="T0" fmla="*/ 4 w 34"/>
                      <a:gd name="T1" fmla="*/ 0 h 9"/>
                      <a:gd name="T2" fmla="*/ 3 w 34"/>
                      <a:gd name="T3" fmla="*/ 0 h 9"/>
                      <a:gd name="T4" fmla="*/ 1 w 34"/>
                      <a:gd name="T5" fmla="*/ 2 h 9"/>
                      <a:gd name="T6" fmla="*/ 0 w 34"/>
                      <a:gd name="T7" fmla="*/ 3 h 9"/>
                      <a:gd name="T8" fmla="*/ 0 w 34"/>
                      <a:gd name="T9" fmla="*/ 5 h 9"/>
                      <a:gd name="T10" fmla="*/ 0 w 34"/>
                      <a:gd name="T11" fmla="*/ 6 h 9"/>
                      <a:gd name="T12" fmla="*/ 0 w 34"/>
                      <a:gd name="T13" fmla="*/ 7 h 9"/>
                      <a:gd name="T14" fmla="*/ 1 w 34"/>
                      <a:gd name="T15" fmla="*/ 9 h 9"/>
                      <a:gd name="T16" fmla="*/ 3 w 34"/>
                      <a:gd name="T17" fmla="*/ 9 h 9"/>
                      <a:gd name="T18" fmla="*/ 30 w 34"/>
                      <a:gd name="T19" fmla="*/ 9 h 9"/>
                      <a:gd name="T20" fmla="*/ 30 w 34"/>
                      <a:gd name="T21" fmla="*/ 9 h 9"/>
                      <a:gd name="T22" fmla="*/ 31 w 34"/>
                      <a:gd name="T23" fmla="*/ 7 h 9"/>
                      <a:gd name="T24" fmla="*/ 33 w 34"/>
                      <a:gd name="T25" fmla="*/ 6 h 9"/>
                      <a:gd name="T26" fmla="*/ 34 w 34"/>
                      <a:gd name="T27" fmla="*/ 5 h 9"/>
                      <a:gd name="T28" fmla="*/ 34 w 34"/>
                      <a:gd name="T29" fmla="*/ 5 h 9"/>
                      <a:gd name="T30" fmla="*/ 33 w 34"/>
                      <a:gd name="T31" fmla="*/ 3 h 9"/>
                      <a:gd name="T32" fmla="*/ 31 w 34"/>
                      <a:gd name="T33" fmla="*/ 2 h 9"/>
                      <a:gd name="T34" fmla="*/ 31 w 34"/>
                      <a:gd name="T35" fmla="*/ 0 h 9"/>
                      <a:gd name="T36" fmla="*/ 4 w 3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4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0" y="9"/>
                        </a:lnTo>
                        <a:lnTo>
                          <a:pt x="31" y="7"/>
                        </a:lnTo>
                        <a:lnTo>
                          <a:pt x="33" y="6"/>
                        </a:lnTo>
                        <a:lnTo>
                          <a:pt x="34" y="5"/>
                        </a:lnTo>
                        <a:lnTo>
                          <a:pt x="33" y="3"/>
                        </a:lnTo>
                        <a:lnTo>
                          <a:pt x="31" y="2"/>
                        </a:lnTo>
                        <a:lnTo>
                          <a:pt x="3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grpSp>
              <p:nvGrpSpPr>
                <p:cNvPr id="49" name="Group 129"/>
                <p:cNvGrpSpPr>
                  <a:grpSpLocks/>
                </p:cNvGrpSpPr>
                <p:nvPr/>
              </p:nvGrpSpPr>
              <p:grpSpPr bwMode="auto">
                <a:xfrm>
                  <a:off x="3670" y="2690"/>
                  <a:ext cx="701" cy="9"/>
                  <a:chOff x="3670" y="2690"/>
                  <a:chExt cx="701" cy="9"/>
                </a:xfrm>
              </p:grpSpPr>
              <p:sp>
                <p:nvSpPr>
                  <p:cNvPr id="63" name="Freeform 117"/>
                  <p:cNvSpPr>
                    <a:spLocks/>
                  </p:cNvSpPr>
                  <p:nvPr/>
                </p:nvSpPr>
                <p:spPr bwMode="auto">
                  <a:xfrm>
                    <a:off x="3670" y="2690"/>
                    <a:ext cx="43" cy="9"/>
                  </a:xfrm>
                  <a:custGeom>
                    <a:avLst/>
                    <a:gdLst>
                      <a:gd name="T0" fmla="*/ 6 w 43"/>
                      <a:gd name="T1" fmla="*/ 0 h 9"/>
                      <a:gd name="T2" fmla="*/ 4 w 43"/>
                      <a:gd name="T3" fmla="*/ 0 h 9"/>
                      <a:gd name="T4" fmla="*/ 3 w 43"/>
                      <a:gd name="T5" fmla="*/ 1 h 9"/>
                      <a:gd name="T6" fmla="*/ 1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4 h 9"/>
                      <a:gd name="T12" fmla="*/ 1 w 43"/>
                      <a:gd name="T13" fmla="*/ 6 h 9"/>
                      <a:gd name="T14" fmla="*/ 3 w 43"/>
                      <a:gd name="T15" fmla="*/ 7 h 9"/>
                      <a:gd name="T16" fmla="*/ 4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6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4" name="Freeform 118"/>
                  <p:cNvSpPr>
                    <a:spLocks/>
                  </p:cNvSpPr>
                  <p:nvPr/>
                </p:nvSpPr>
                <p:spPr bwMode="auto">
                  <a:xfrm>
                    <a:off x="3731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1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1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5" name="Freeform 119"/>
                  <p:cNvSpPr>
                    <a:spLocks/>
                  </p:cNvSpPr>
                  <p:nvPr/>
                </p:nvSpPr>
                <p:spPr bwMode="auto">
                  <a:xfrm>
                    <a:off x="3791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6" name="Freeform 120"/>
                  <p:cNvSpPr>
                    <a:spLocks/>
                  </p:cNvSpPr>
                  <p:nvPr/>
                </p:nvSpPr>
                <p:spPr bwMode="auto">
                  <a:xfrm>
                    <a:off x="3852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7" name="Freeform 121"/>
                  <p:cNvSpPr>
                    <a:spLocks/>
                  </p:cNvSpPr>
                  <p:nvPr/>
                </p:nvSpPr>
                <p:spPr bwMode="auto">
                  <a:xfrm>
                    <a:off x="3912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8" name="Freeform 122"/>
                  <p:cNvSpPr>
                    <a:spLocks/>
                  </p:cNvSpPr>
                  <p:nvPr/>
                </p:nvSpPr>
                <p:spPr bwMode="auto">
                  <a:xfrm>
                    <a:off x="3973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9" name="Freeform 123"/>
                  <p:cNvSpPr>
                    <a:spLocks/>
                  </p:cNvSpPr>
                  <p:nvPr/>
                </p:nvSpPr>
                <p:spPr bwMode="auto">
                  <a:xfrm>
                    <a:off x="4034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0" name="Freeform 124"/>
                  <p:cNvSpPr>
                    <a:spLocks/>
                  </p:cNvSpPr>
                  <p:nvPr/>
                </p:nvSpPr>
                <p:spPr bwMode="auto">
                  <a:xfrm>
                    <a:off x="4094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1" name="Freeform 125"/>
                  <p:cNvSpPr>
                    <a:spLocks/>
                  </p:cNvSpPr>
                  <p:nvPr/>
                </p:nvSpPr>
                <p:spPr bwMode="auto">
                  <a:xfrm>
                    <a:off x="4155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2" name="Freeform 126"/>
                  <p:cNvSpPr>
                    <a:spLocks/>
                  </p:cNvSpPr>
                  <p:nvPr/>
                </p:nvSpPr>
                <p:spPr bwMode="auto">
                  <a:xfrm>
                    <a:off x="4216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8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1 w 43"/>
                      <a:gd name="T31" fmla="*/ 3 h 9"/>
                      <a:gd name="T32" fmla="*/ 40 w 43"/>
                      <a:gd name="T33" fmla="*/ 1 h 9"/>
                      <a:gd name="T34" fmla="*/ 38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1" y="3"/>
                        </a:lnTo>
                        <a:lnTo>
                          <a:pt x="40" y="1"/>
                        </a:lnTo>
                        <a:lnTo>
                          <a:pt x="3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3" name="Freeform 127"/>
                  <p:cNvSpPr>
                    <a:spLocks/>
                  </p:cNvSpPr>
                  <p:nvPr/>
                </p:nvSpPr>
                <p:spPr bwMode="auto">
                  <a:xfrm>
                    <a:off x="4276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1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1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4" name="Freeform 128"/>
                  <p:cNvSpPr>
                    <a:spLocks/>
                  </p:cNvSpPr>
                  <p:nvPr/>
                </p:nvSpPr>
                <p:spPr bwMode="auto">
                  <a:xfrm>
                    <a:off x="4337" y="2690"/>
                    <a:ext cx="34" cy="9"/>
                  </a:xfrm>
                  <a:custGeom>
                    <a:avLst/>
                    <a:gdLst>
                      <a:gd name="T0" fmla="*/ 4 w 34"/>
                      <a:gd name="T1" fmla="*/ 0 h 9"/>
                      <a:gd name="T2" fmla="*/ 3 w 34"/>
                      <a:gd name="T3" fmla="*/ 0 h 9"/>
                      <a:gd name="T4" fmla="*/ 1 w 34"/>
                      <a:gd name="T5" fmla="*/ 1 h 9"/>
                      <a:gd name="T6" fmla="*/ 0 w 34"/>
                      <a:gd name="T7" fmla="*/ 3 h 9"/>
                      <a:gd name="T8" fmla="*/ 0 w 34"/>
                      <a:gd name="T9" fmla="*/ 4 h 9"/>
                      <a:gd name="T10" fmla="*/ 0 w 34"/>
                      <a:gd name="T11" fmla="*/ 6 h 9"/>
                      <a:gd name="T12" fmla="*/ 0 w 34"/>
                      <a:gd name="T13" fmla="*/ 7 h 9"/>
                      <a:gd name="T14" fmla="*/ 1 w 34"/>
                      <a:gd name="T15" fmla="*/ 9 h 9"/>
                      <a:gd name="T16" fmla="*/ 3 w 34"/>
                      <a:gd name="T17" fmla="*/ 9 h 9"/>
                      <a:gd name="T18" fmla="*/ 30 w 34"/>
                      <a:gd name="T19" fmla="*/ 9 h 9"/>
                      <a:gd name="T20" fmla="*/ 30 w 34"/>
                      <a:gd name="T21" fmla="*/ 9 h 9"/>
                      <a:gd name="T22" fmla="*/ 31 w 34"/>
                      <a:gd name="T23" fmla="*/ 7 h 9"/>
                      <a:gd name="T24" fmla="*/ 33 w 34"/>
                      <a:gd name="T25" fmla="*/ 6 h 9"/>
                      <a:gd name="T26" fmla="*/ 34 w 34"/>
                      <a:gd name="T27" fmla="*/ 4 h 9"/>
                      <a:gd name="T28" fmla="*/ 34 w 34"/>
                      <a:gd name="T29" fmla="*/ 4 h 9"/>
                      <a:gd name="T30" fmla="*/ 33 w 34"/>
                      <a:gd name="T31" fmla="*/ 3 h 9"/>
                      <a:gd name="T32" fmla="*/ 31 w 34"/>
                      <a:gd name="T33" fmla="*/ 1 h 9"/>
                      <a:gd name="T34" fmla="*/ 31 w 34"/>
                      <a:gd name="T35" fmla="*/ 0 h 9"/>
                      <a:gd name="T36" fmla="*/ 4 w 3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4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0" y="9"/>
                        </a:lnTo>
                        <a:lnTo>
                          <a:pt x="31" y="7"/>
                        </a:lnTo>
                        <a:lnTo>
                          <a:pt x="33" y="6"/>
                        </a:lnTo>
                        <a:lnTo>
                          <a:pt x="34" y="4"/>
                        </a:lnTo>
                        <a:lnTo>
                          <a:pt x="33" y="3"/>
                        </a:lnTo>
                        <a:lnTo>
                          <a:pt x="31" y="1"/>
                        </a:lnTo>
                        <a:lnTo>
                          <a:pt x="3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sp>
              <p:nvSpPr>
                <p:cNvPr id="50" name="Line 130"/>
                <p:cNvSpPr>
                  <a:spLocks noChangeShapeType="1"/>
                </p:cNvSpPr>
                <p:nvPr/>
              </p:nvSpPr>
              <p:spPr bwMode="auto">
                <a:xfrm>
                  <a:off x="4367" y="1655"/>
                  <a:ext cx="0" cy="25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51" name="Line 131"/>
                <p:cNvSpPr>
                  <a:spLocks noChangeShapeType="1"/>
                </p:cNvSpPr>
                <p:nvPr/>
              </p:nvSpPr>
              <p:spPr bwMode="auto">
                <a:xfrm>
                  <a:off x="4367" y="2434"/>
                  <a:ext cx="0" cy="26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52" name="Rectangle 132"/>
                <p:cNvSpPr>
                  <a:spLocks noChangeArrowheads="1"/>
                </p:cNvSpPr>
                <p:nvPr/>
              </p:nvSpPr>
              <p:spPr bwMode="auto">
                <a:xfrm>
                  <a:off x="4194" y="2001"/>
                  <a:ext cx="346" cy="3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133"/>
                <p:cNvSpPr>
                  <a:spLocks noChangeArrowheads="1"/>
                </p:cNvSpPr>
                <p:nvPr/>
              </p:nvSpPr>
              <p:spPr bwMode="auto">
                <a:xfrm>
                  <a:off x="4280" y="2049"/>
                  <a:ext cx="13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d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134"/>
                <p:cNvSpPr>
                  <a:spLocks noChangeArrowheads="1"/>
                </p:cNvSpPr>
                <p:nvPr/>
              </p:nvSpPr>
              <p:spPr bwMode="auto">
                <a:xfrm>
                  <a:off x="4353" y="2109"/>
                  <a:ext cx="72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2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i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135"/>
                <p:cNvSpPr>
                  <a:spLocks noChangeArrowheads="1"/>
                </p:cNvSpPr>
                <p:nvPr/>
              </p:nvSpPr>
              <p:spPr bwMode="auto">
                <a:xfrm>
                  <a:off x="4380" y="2049"/>
                  <a:ext cx="95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6" name="Group 143"/>
                <p:cNvGrpSpPr>
                  <a:grpSpLocks/>
                </p:cNvGrpSpPr>
                <p:nvPr/>
              </p:nvGrpSpPr>
              <p:grpSpPr bwMode="auto">
                <a:xfrm>
                  <a:off x="817" y="1653"/>
                  <a:ext cx="2857" cy="1040"/>
                  <a:chOff x="817" y="1653"/>
                  <a:chExt cx="2857" cy="1040"/>
                </a:xfrm>
              </p:grpSpPr>
              <p:sp>
                <p:nvSpPr>
                  <p:cNvPr id="5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2173"/>
                    <a:ext cx="2857" cy="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58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3674" y="1653"/>
                    <a:ext cx="0" cy="104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59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7" y="1653"/>
                    <a:ext cx="2857" cy="5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0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2173"/>
                    <a:ext cx="2857" cy="5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1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904" y="2156"/>
                    <a:ext cx="779" cy="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2000"/>
                    <a:ext cx="37" cy="34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32" name="Rectangle 147"/>
            <p:cNvSpPr>
              <a:spLocks noChangeArrowheads="1"/>
            </p:cNvSpPr>
            <p:nvPr/>
          </p:nvSpPr>
          <p:spPr bwMode="auto">
            <a:xfrm>
              <a:off x="2374" y="1152"/>
              <a:ext cx="346" cy="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3" name="Rectangle 148"/>
            <p:cNvSpPr>
              <a:spLocks noChangeArrowheads="1"/>
            </p:cNvSpPr>
            <p:nvPr/>
          </p:nvSpPr>
          <p:spPr bwMode="auto">
            <a:xfrm>
              <a:off x="2459" y="1203"/>
              <a:ext cx="20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4" name="Rectangle 149"/>
            <p:cNvSpPr>
              <a:spLocks noChangeArrowheads="1"/>
            </p:cNvSpPr>
            <p:nvPr/>
          </p:nvSpPr>
          <p:spPr bwMode="auto">
            <a:xfrm>
              <a:off x="2580" y="1203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5" name="Rectangle 151"/>
            <p:cNvSpPr>
              <a:spLocks noChangeArrowheads="1"/>
            </p:cNvSpPr>
            <p:nvPr/>
          </p:nvSpPr>
          <p:spPr bwMode="auto">
            <a:xfrm>
              <a:off x="3588" y="1204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6" name="Rectangle 152"/>
            <p:cNvSpPr>
              <a:spLocks noChangeArrowheads="1"/>
            </p:cNvSpPr>
            <p:nvPr/>
          </p:nvSpPr>
          <p:spPr bwMode="auto">
            <a:xfrm>
              <a:off x="3700" y="1204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153"/>
            <p:cNvSpPr>
              <a:spLocks noChangeArrowheads="1"/>
            </p:cNvSpPr>
            <p:nvPr/>
          </p:nvSpPr>
          <p:spPr bwMode="auto">
            <a:xfrm>
              <a:off x="4627" y="1155"/>
              <a:ext cx="433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8" name="Rectangle 154"/>
            <p:cNvSpPr>
              <a:spLocks noChangeArrowheads="1"/>
            </p:cNvSpPr>
            <p:nvPr/>
          </p:nvSpPr>
          <p:spPr bwMode="auto">
            <a:xfrm>
              <a:off x="4713" y="1204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155"/>
            <p:cNvSpPr>
              <a:spLocks noChangeArrowheads="1"/>
            </p:cNvSpPr>
            <p:nvPr/>
          </p:nvSpPr>
          <p:spPr bwMode="auto">
            <a:xfrm>
              <a:off x="4835" y="1204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 r="3485" b="4437"/>
          <a:stretch>
            <a:fillRect/>
          </a:stretch>
        </p:blipFill>
        <p:spPr bwMode="auto">
          <a:xfrm>
            <a:off x="668053" y="2288164"/>
            <a:ext cx="26431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83930" y="5274252"/>
            <a:ext cx="8148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en-US" dirty="0"/>
              <a:t>(A) O diâmetro da árvore é aparentemente </a:t>
            </a:r>
            <a:r>
              <a:rPr lang="pt-PT" altLang="en-US" dirty="0">
                <a:solidFill>
                  <a:schemeClr val="accent5"/>
                </a:solidFill>
              </a:rPr>
              <a:t>superior</a:t>
            </a:r>
            <a:r>
              <a:rPr lang="pt-PT" altLang="en-US" dirty="0"/>
              <a:t> à largura da barra</a:t>
            </a:r>
          </a:p>
        </p:txBody>
      </p:sp>
      <p:cxnSp>
        <p:nvCxnSpPr>
          <p:cNvPr id="162" name="Straight Connector 161"/>
          <p:cNvCxnSpPr>
            <a:cxnSpLocks noChangeShapeType="1"/>
          </p:cNvCxnSpPr>
          <p:nvPr/>
        </p:nvCxnSpPr>
        <p:spPr bwMode="auto">
          <a:xfrm>
            <a:off x="1451944" y="2272632"/>
            <a:ext cx="216000" cy="2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Straight Connector 162"/>
          <p:cNvCxnSpPr>
            <a:cxnSpLocks noChangeShapeType="1"/>
          </p:cNvCxnSpPr>
          <p:nvPr/>
        </p:nvCxnSpPr>
        <p:spPr bwMode="auto">
          <a:xfrm flipH="1">
            <a:off x="8411260" y="2843458"/>
            <a:ext cx="3906" cy="1644650"/>
          </a:xfrm>
          <a:prstGeom prst="line">
            <a:avLst/>
          </a:prstGeom>
          <a:ln w="38100">
            <a:solidFill>
              <a:schemeClr val="accent5"/>
            </a:solidFill>
            <a:prstDash val="solid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cxnSpLocks noChangeShapeType="1"/>
          </p:cNvCxnSpPr>
          <p:nvPr/>
        </p:nvCxnSpPr>
        <p:spPr bwMode="auto">
          <a:xfrm flipH="1">
            <a:off x="5251341" y="3383208"/>
            <a:ext cx="14298" cy="554038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10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 r="3485" b="4437"/>
          <a:stretch>
            <a:fillRect/>
          </a:stretch>
        </p:blipFill>
        <p:spPr bwMode="auto">
          <a:xfrm>
            <a:off x="668053" y="2288164"/>
            <a:ext cx="26431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1" name="Group 4"/>
          <p:cNvGrpSpPr>
            <a:grpSpLocks noChangeAspect="1"/>
          </p:cNvGrpSpPr>
          <p:nvPr/>
        </p:nvGrpSpPr>
        <p:grpSpPr bwMode="auto">
          <a:xfrm>
            <a:off x="3184616" y="2043689"/>
            <a:ext cx="8116888" cy="2952750"/>
            <a:chOff x="384" y="1152"/>
            <a:chExt cx="5113" cy="1860"/>
          </a:xfrm>
        </p:grpSpPr>
        <p:sp>
          <p:nvSpPr>
            <p:cNvPr id="16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4" y="1152"/>
              <a:ext cx="5113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63" name="Rectangle 5"/>
            <p:cNvSpPr>
              <a:spLocks noChangeArrowheads="1"/>
            </p:cNvSpPr>
            <p:nvPr/>
          </p:nvSpPr>
          <p:spPr bwMode="auto">
            <a:xfrm>
              <a:off x="385" y="1156"/>
              <a:ext cx="9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64" name="Line 6"/>
            <p:cNvSpPr>
              <a:spLocks noChangeShapeType="1"/>
            </p:cNvSpPr>
            <p:nvPr/>
          </p:nvSpPr>
          <p:spPr bwMode="auto">
            <a:xfrm>
              <a:off x="817" y="2722"/>
              <a:ext cx="2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grpSp>
          <p:nvGrpSpPr>
            <p:cNvPr id="165" name="Group 16"/>
            <p:cNvGrpSpPr>
              <a:grpSpLocks/>
            </p:cNvGrpSpPr>
            <p:nvPr/>
          </p:nvGrpSpPr>
          <p:grpSpPr bwMode="auto">
            <a:xfrm>
              <a:off x="1678" y="2196"/>
              <a:ext cx="9" cy="529"/>
              <a:chOff x="1678" y="2196"/>
              <a:chExt cx="9" cy="529"/>
            </a:xfrm>
          </p:grpSpPr>
          <p:sp>
            <p:nvSpPr>
              <p:cNvPr id="300" name="Freeform 7"/>
              <p:cNvSpPr>
                <a:spLocks/>
              </p:cNvSpPr>
              <p:nvPr/>
            </p:nvSpPr>
            <p:spPr bwMode="auto">
              <a:xfrm>
                <a:off x="1678" y="2196"/>
                <a:ext cx="9" cy="43"/>
              </a:xfrm>
              <a:custGeom>
                <a:avLst/>
                <a:gdLst>
                  <a:gd name="T0" fmla="*/ 9 w 9"/>
                  <a:gd name="T1" fmla="*/ 6 h 43"/>
                  <a:gd name="T2" fmla="*/ 9 w 9"/>
                  <a:gd name="T3" fmla="*/ 4 h 43"/>
                  <a:gd name="T4" fmla="*/ 8 w 9"/>
                  <a:gd name="T5" fmla="*/ 3 h 43"/>
                  <a:gd name="T6" fmla="*/ 6 w 9"/>
                  <a:gd name="T7" fmla="*/ 2 h 43"/>
                  <a:gd name="T8" fmla="*/ 5 w 9"/>
                  <a:gd name="T9" fmla="*/ 0 h 43"/>
                  <a:gd name="T10" fmla="*/ 5 w 9"/>
                  <a:gd name="T11" fmla="*/ 0 h 43"/>
                  <a:gd name="T12" fmla="*/ 3 w 9"/>
                  <a:gd name="T13" fmla="*/ 2 h 43"/>
                  <a:gd name="T14" fmla="*/ 2 w 9"/>
                  <a:gd name="T15" fmla="*/ 3 h 43"/>
                  <a:gd name="T16" fmla="*/ 0 w 9"/>
                  <a:gd name="T17" fmla="*/ 4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1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1 h 43"/>
                  <a:gd name="T34" fmla="*/ 9 w 9"/>
                  <a:gd name="T35" fmla="*/ 39 h 43"/>
                  <a:gd name="T36" fmla="*/ 9 w 9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6"/>
                    </a:moveTo>
                    <a:lnTo>
                      <a:pt x="9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1" name="Freeform 8"/>
              <p:cNvSpPr>
                <a:spLocks/>
              </p:cNvSpPr>
              <p:nvPr/>
            </p:nvSpPr>
            <p:spPr bwMode="auto">
              <a:xfrm>
                <a:off x="1678" y="2257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2" name="Freeform 9"/>
              <p:cNvSpPr>
                <a:spLocks/>
              </p:cNvSpPr>
              <p:nvPr/>
            </p:nvSpPr>
            <p:spPr bwMode="auto">
              <a:xfrm>
                <a:off x="1678" y="2317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3" name="Freeform 10"/>
              <p:cNvSpPr>
                <a:spLocks/>
              </p:cNvSpPr>
              <p:nvPr/>
            </p:nvSpPr>
            <p:spPr bwMode="auto">
              <a:xfrm>
                <a:off x="1678" y="2378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4" name="Freeform 11"/>
              <p:cNvSpPr>
                <a:spLocks/>
              </p:cNvSpPr>
              <p:nvPr/>
            </p:nvSpPr>
            <p:spPr bwMode="auto">
              <a:xfrm>
                <a:off x="1678" y="2439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5" name="Freeform 12"/>
              <p:cNvSpPr>
                <a:spLocks/>
              </p:cNvSpPr>
              <p:nvPr/>
            </p:nvSpPr>
            <p:spPr bwMode="auto">
              <a:xfrm>
                <a:off x="1678" y="2499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6" name="Freeform 13"/>
              <p:cNvSpPr>
                <a:spLocks/>
              </p:cNvSpPr>
              <p:nvPr/>
            </p:nvSpPr>
            <p:spPr bwMode="auto">
              <a:xfrm>
                <a:off x="1678" y="2560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7" name="Freeform 14"/>
              <p:cNvSpPr>
                <a:spLocks/>
              </p:cNvSpPr>
              <p:nvPr/>
            </p:nvSpPr>
            <p:spPr bwMode="auto">
              <a:xfrm>
                <a:off x="1678" y="2621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8" name="Freeform 15"/>
              <p:cNvSpPr>
                <a:spLocks/>
              </p:cNvSpPr>
              <p:nvPr/>
            </p:nvSpPr>
            <p:spPr bwMode="auto">
              <a:xfrm>
                <a:off x="1678" y="2681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66" name="Line 17"/>
            <p:cNvSpPr>
              <a:spLocks noChangeShapeType="1"/>
            </p:cNvSpPr>
            <p:nvPr/>
          </p:nvSpPr>
          <p:spPr bwMode="auto">
            <a:xfrm>
              <a:off x="1423" y="2722"/>
              <a:ext cx="2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67" name="Rectangle 18"/>
            <p:cNvSpPr>
              <a:spLocks noChangeArrowheads="1"/>
            </p:cNvSpPr>
            <p:nvPr/>
          </p:nvSpPr>
          <p:spPr bwMode="auto">
            <a:xfrm>
              <a:off x="1163" y="2547"/>
              <a:ext cx="347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68" name="Rectangle 19"/>
            <p:cNvSpPr>
              <a:spLocks noChangeArrowheads="1"/>
            </p:cNvSpPr>
            <p:nvPr/>
          </p:nvSpPr>
          <p:spPr bwMode="auto">
            <a:xfrm>
              <a:off x="1250" y="2595"/>
              <a:ext cx="11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69" name="Rectangle 20"/>
            <p:cNvSpPr>
              <a:spLocks noChangeArrowheads="1"/>
            </p:cNvSpPr>
            <p:nvPr/>
          </p:nvSpPr>
          <p:spPr bwMode="auto">
            <a:xfrm>
              <a:off x="1306" y="2595"/>
              <a:ext cx="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0" name="Oval 21"/>
            <p:cNvSpPr>
              <a:spLocks noChangeArrowheads="1"/>
            </p:cNvSpPr>
            <p:nvPr/>
          </p:nvSpPr>
          <p:spPr bwMode="auto">
            <a:xfrm>
              <a:off x="2462" y="1662"/>
              <a:ext cx="1041" cy="104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71" name="Group 34"/>
            <p:cNvGrpSpPr>
              <a:grpSpLocks/>
            </p:cNvGrpSpPr>
            <p:nvPr/>
          </p:nvGrpSpPr>
          <p:grpSpPr bwMode="auto">
            <a:xfrm>
              <a:off x="813" y="2170"/>
              <a:ext cx="8" cy="702"/>
              <a:chOff x="813" y="2170"/>
              <a:chExt cx="8" cy="702"/>
            </a:xfrm>
          </p:grpSpPr>
          <p:sp>
            <p:nvSpPr>
              <p:cNvPr id="288" name="Freeform 22"/>
              <p:cNvSpPr>
                <a:spLocks/>
              </p:cNvSpPr>
              <p:nvPr/>
            </p:nvSpPr>
            <p:spPr bwMode="auto">
              <a:xfrm>
                <a:off x="813" y="2170"/>
                <a:ext cx="8" cy="43"/>
              </a:xfrm>
              <a:custGeom>
                <a:avLst/>
                <a:gdLst>
                  <a:gd name="T0" fmla="*/ 8 w 8"/>
                  <a:gd name="T1" fmla="*/ 6 h 43"/>
                  <a:gd name="T2" fmla="*/ 8 w 8"/>
                  <a:gd name="T3" fmla="*/ 4 h 43"/>
                  <a:gd name="T4" fmla="*/ 7 w 8"/>
                  <a:gd name="T5" fmla="*/ 3 h 43"/>
                  <a:gd name="T6" fmla="*/ 5 w 8"/>
                  <a:gd name="T7" fmla="*/ 2 h 43"/>
                  <a:gd name="T8" fmla="*/ 4 w 8"/>
                  <a:gd name="T9" fmla="*/ 0 h 43"/>
                  <a:gd name="T10" fmla="*/ 4 w 8"/>
                  <a:gd name="T11" fmla="*/ 0 h 43"/>
                  <a:gd name="T12" fmla="*/ 2 w 8"/>
                  <a:gd name="T13" fmla="*/ 2 h 43"/>
                  <a:gd name="T14" fmla="*/ 1 w 8"/>
                  <a:gd name="T15" fmla="*/ 3 h 43"/>
                  <a:gd name="T16" fmla="*/ 0 w 8"/>
                  <a:gd name="T17" fmla="*/ 4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1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1 h 43"/>
                  <a:gd name="T34" fmla="*/ 8 w 8"/>
                  <a:gd name="T35" fmla="*/ 39 h 43"/>
                  <a:gd name="T36" fmla="*/ 8 w 8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6"/>
                    </a:move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9" name="Freeform 23"/>
              <p:cNvSpPr>
                <a:spLocks/>
              </p:cNvSpPr>
              <p:nvPr/>
            </p:nvSpPr>
            <p:spPr bwMode="auto">
              <a:xfrm>
                <a:off x="813" y="2231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0" name="Freeform 24"/>
              <p:cNvSpPr>
                <a:spLocks/>
              </p:cNvSpPr>
              <p:nvPr/>
            </p:nvSpPr>
            <p:spPr bwMode="auto">
              <a:xfrm>
                <a:off x="813" y="2291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1" name="Freeform 25"/>
              <p:cNvSpPr>
                <a:spLocks/>
              </p:cNvSpPr>
              <p:nvPr/>
            </p:nvSpPr>
            <p:spPr bwMode="auto">
              <a:xfrm>
                <a:off x="813" y="2352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2" name="Freeform 26"/>
              <p:cNvSpPr>
                <a:spLocks/>
              </p:cNvSpPr>
              <p:nvPr/>
            </p:nvSpPr>
            <p:spPr bwMode="auto">
              <a:xfrm>
                <a:off x="813" y="2413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3" name="Freeform 27"/>
              <p:cNvSpPr>
                <a:spLocks/>
              </p:cNvSpPr>
              <p:nvPr/>
            </p:nvSpPr>
            <p:spPr bwMode="auto">
              <a:xfrm>
                <a:off x="813" y="2473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4" name="Freeform 28"/>
              <p:cNvSpPr>
                <a:spLocks/>
              </p:cNvSpPr>
              <p:nvPr/>
            </p:nvSpPr>
            <p:spPr bwMode="auto">
              <a:xfrm>
                <a:off x="813" y="2534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5" name="Freeform 29"/>
              <p:cNvSpPr>
                <a:spLocks/>
              </p:cNvSpPr>
              <p:nvPr/>
            </p:nvSpPr>
            <p:spPr bwMode="auto">
              <a:xfrm>
                <a:off x="813" y="2595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6" name="Freeform 30"/>
              <p:cNvSpPr>
                <a:spLocks/>
              </p:cNvSpPr>
              <p:nvPr/>
            </p:nvSpPr>
            <p:spPr bwMode="auto">
              <a:xfrm>
                <a:off x="813" y="2655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7" name="Freeform 31"/>
              <p:cNvSpPr>
                <a:spLocks/>
              </p:cNvSpPr>
              <p:nvPr/>
            </p:nvSpPr>
            <p:spPr bwMode="auto">
              <a:xfrm>
                <a:off x="813" y="2716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8" name="Freeform 32"/>
              <p:cNvSpPr>
                <a:spLocks/>
              </p:cNvSpPr>
              <p:nvPr/>
            </p:nvSpPr>
            <p:spPr bwMode="auto">
              <a:xfrm>
                <a:off x="813" y="2777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1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1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1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9" name="Freeform 33"/>
              <p:cNvSpPr>
                <a:spLocks/>
              </p:cNvSpPr>
              <p:nvPr/>
            </p:nvSpPr>
            <p:spPr bwMode="auto">
              <a:xfrm>
                <a:off x="813" y="2837"/>
                <a:ext cx="8" cy="35"/>
              </a:xfrm>
              <a:custGeom>
                <a:avLst/>
                <a:gdLst>
                  <a:gd name="T0" fmla="*/ 8 w 8"/>
                  <a:gd name="T1" fmla="*/ 5 h 35"/>
                  <a:gd name="T2" fmla="*/ 8 w 8"/>
                  <a:gd name="T3" fmla="*/ 3 h 35"/>
                  <a:gd name="T4" fmla="*/ 8 w 8"/>
                  <a:gd name="T5" fmla="*/ 2 h 35"/>
                  <a:gd name="T6" fmla="*/ 7 w 8"/>
                  <a:gd name="T7" fmla="*/ 0 h 35"/>
                  <a:gd name="T8" fmla="*/ 5 w 8"/>
                  <a:gd name="T9" fmla="*/ 0 h 35"/>
                  <a:gd name="T10" fmla="*/ 4 w 8"/>
                  <a:gd name="T11" fmla="*/ 0 h 35"/>
                  <a:gd name="T12" fmla="*/ 2 w 8"/>
                  <a:gd name="T13" fmla="*/ 0 h 35"/>
                  <a:gd name="T14" fmla="*/ 1 w 8"/>
                  <a:gd name="T15" fmla="*/ 2 h 35"/>
                  <a:gd name="T16" fmla="*/ 0 w 8"/>
                  <a:gd name="T17" fmla="*/ 3 h 35"/>
                  <a:gd name="T18" fmla="*/ 0 w 8"/>
                  <a:gd name="T19" fmla="*/ 31 h 35"/>
                  <a:gd name="T20" fmla="*/ 0 w 8"/>
                  <a:gd name="T21" fmla="*/ 31 h 35"/>
                  <a:gd name="T22" fmla="*/ 1 w 8"/>
                  <a:gd name="T23" fmla="*/ 32 h 35"/>
                  <a:gd name="T24" fmla="*/ 2 w 8"/>
                  <a:gd name="T25" fmla="*/ 33 h 35"/>
                  <a:gd name="T26" fmla="*/ 4 w 8"/>
                  <a:gd name="T27" fmla="*/ 35 h 35"/>
                  <a:gd name="T28" fmla="*/ 4 w 8"/>
                  <a:gd name="T29" fmla="*/ 35 h 35"/>
                  <a:gd name="T30" fmla="*/ 5 w 8"/>
                  <a:gd name="T31" fmla="*/ 33 h 35"/>
                  <a:gd name="T32" fmla="*/ 7 w 8"/>
                  <a:gd name="T33" fmla="*/ 32 h 35"/>
                  <a:gd name="T34" fmla="*/ 8 w 8"/>
                  <a:gd name="T35" fmla="*/ 32 h 35"/>
                  <a:gd name="T36" fmla="*/ 8 w 8"/>
                  <a:gd name="T37" fmla="*/ 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5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2" y="33"/>
                    </a:lnTo>
                    <a:lnTo>
                      <a:pt x="4" y="35"/>
                    </a:lnTo>
                    <a:lnTo>
                      <a:pt x="5" y="33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72" name="Group 47"/>
            <p:cNvGrpSpPr>
              <a:grpSpLocks/>
            </p:cNvGrpSpPr>
            <p:nvPr/>
          </p:nvGrpSpPr>
          <p:grpSpPr bwMode="auto">
            <a:xfrm>
              <a:off x="3670" y="2170"/>
              <a:ext cx="9" cy="702"/>
              <a:chOff x="3670" y="2170"/>
              <a:chExt cx="9" cy="702"/>
            </a:xfrm>
          </p:grpSpPr>
          <p:sp>
            <p:nvSpPr>
              <p:cNvPr id="276" name="Freeform 35"/>
              <p:cNvSpPr>
                <a:spLocks/>
              </p:cNvSpPr>
              <p:nvPr/>
            </p:nvSpPr>
            <p:spPr bwMode="auto">
              <a:xfrm>
                <a:off x="3670" y="2170"/>
                <a:ext cx="9" cy="43"/>
              </a:xfrm>
              <a:custGeom>
                <a:avLst/>
                <a:gdLst>
                  <a:gd name="T0" fmla="*/ 9 w 9"/>
                  <a:gd name="T1" fmla="*/ 6 h 43"/>
                  <a:gd name="T2" fmla="*/ 9 w 9"/>
                  <a:gd name="T3" fmla="*/ 4 h 43"/>
                  <a:gd name="T4" fmla="*/ 7 w 9"/>
                  <a:gd name="T5" fmla="*/ 3 h 43"/>
                  <a:gd name="T6" fmla="*/ 6 w 9"/>
                  <a:gd name="T7" fmla="*/ 2 h 43"/>
                  <a:gd name="T8" fmla="*/ 4 w 9"/>
                  <a:gd name="T9" fmla="*/ 0 h 43"/>
                  <a:gd name="T10" fmla="*/ 4 w 9"/>
                  <a:gd name="T11" fmla="*/ 0 h 43"/>
                  <a:gd name="T12" fmla="*/ 3 w 9"/>
                  <a:gd name="T13" fmla="*/ 2 h 43"/>
                  <a:gd name="T14" fmla="*/ 1 w 9"/>
                  <a:gd name="T15" fmla="*/ 3 h 43"/>
                  <a:gd name="T16" fmla="*/ 0 w 9"/>
                  <a:gd name="T17" fmla="*/ 4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1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1 h 43"/>
                  <a:gd name="T34" fmla="*/ 9 w 9"/>
                  <a:gd name="T35" fmla="*/ 39 h 43"/>
                  <a:gd name="T36" fmla="*/ 9 w 9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6"/>
                    </a:moveTo>
                    <a:lnTo>
                      <a:pt x="9" y="4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77" name="Freeform 36"/>
              <p:cNvSpPr>
                <a:spLocks/>
              </p:cNvSpPr>
              <p:nvPr/>
            </p:nvSpPr>
            <p:spPr bwMode="auto">
              <a:xfrm>
                <a:off x="3670" y="2231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78" name="Freeform 37"/>
              <p:cNvSpPr>
                <a:spLocks/>
              </p:cNvSpPr>
              <p:nvPr/>
            </p:nvSpPr>
            <p:spPr bwMode="auto">
              <a:xfrm>
                <a:off x="3670" y="2291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79" name="Freeform 38"/>
              <p:cNvSpPr>
                <a:spLocks/>
              </p:cNvSpPr>
              <p:nvPr/>
            </p:nvSpPr>
            <p:spPr bwMode="auto">
              <a:xfrm>
                <a:off x="3670" y="2352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0" name="Freeform 39"/>
              <p:cNvSpPr>
                <a:spLocks/>
              </p:cNvSpPr>
              <p:nvPr/>
            </p:nvSpPr>
            <p:spPr bwMode="auto">
              <a:xfrm>
                <a:off x="3670" y="2413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1" name="Freeform 40"/>
              <p:cNvSpPr>
                <a:spLocks/>
              </p:cNvSpPr>
              <p:nvPr/>
            </p:nvSpPr>
            <p:spPr bwMode="auto">
              <a:xfrm>
                <a:off x="3670" y="2473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2" name="Freeform 41"/>
              <p:cNvSpPr>
                <a:spLocks/>
              </p:cNvSpPr>
              <p:nvPr/>
            </p:nvSpPr>
            <p:spPr bwMode="auto">
              <a:xfrm>
                <a:off x="3670" y="2534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3" name="Freeform 42"/>
              <p:cNvSpPr>
                <a:spLocks/>
              </p:cNvSpPr>
              <p:nvPr/>
            </p:nvSpPr>
            <p:spPr bwMode="auto">
              <a:xfrm>
                <a:off x="3670" y="2595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4" name="Freeform 43"/>
              <p:cNvSpPr>
                <a:spLocks/>
              </p:cNvSpPr>
              <p:nvPr/>
            </p:nvSpPr>
            <p:spPr bwMode="auto">
              <a:xfrm>
                <a:off x="3670" y="2655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5" name="Freeform 44"/>
              <p:cNvSpPr>
                <a:spLocks/>
              </p:cNvSpPr>
              <p:nvPr/>
            </p:nvSpPr>
            <p:spPr bwMode="auto">
              <a:xfrm>
                <a:off x="3670" y="2716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6" name="Freeform 45"/>
              <p:cNvSpPr>
                <a:spLocks/>
              </p:cNvSpPr>
              <p:nvPr/>
            </p:nvSpPr>
            <p:spPr bwMode="auto">
              <a:xfrm>
                <a:off x="3670" y="2777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1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1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1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7" name="Freeform 46"/>
              <p:cNvSpPr>
                <a:spLocks/>
              </p:cNvSpPr>
              <p:nvPr/>
            </p:nvSpPr>
            <p:spPr bwMode="auto">
              <a:xfrm>
                <a:off x="3670" y="2837"/>
                <a:ext cx="9" cy="35"/>
              </a:xfrm>
              <a:custGeom>
                <a:avLst/>
                <a:gdLst>
                  <a:gd name="T0" fmla="*/ 9 w 9"/>
                  <a:gd name="T1" fmla="*/ 5 h 35"/>
                  <a:gd name="T2" fmla="*/ 9 w 9"/>
                  <a:gd name="T3" fmla="*/ 3 h 35"/>
                  <a:gd name="T4" fmla="*/ 9 w 9"/>
                  <a:gd name="T5" fmla="*/ 2 h 35"/>
                  <a:gd name="T6" fmla="*/ 7 w 9"/>
                  <a:gd name="T7" fmla="*/ 0 h 35"/>
                  <a:gd name="T8" fmla="*/ 6 w 9"/>
                  <a:gd name="T9" fmla="*/ 0 h 35"/>
                  <a:gd name="T10" fmla="*/ 4 w 9"/>
                  <a:gd name="T11" fmla="*/ 0 h 35"/>
                  <a:gd name="T12" fmla="*/ 3 w 9"/>
                  <a:gd name="T13" fmla="*/ 0 h 35"/>
                  <a:gd name="T14" fmla="*/ 1 w 9"/>
                  <a:gd name="T15" fmla="*/ 2 h 35"/>
                  <a:gd name="T16" fmla="*/ 0 w 9"/>
                  <a:gd name="T17" fmla="*/ 3 h 35"/>
                  <a:gd name="T18" fmla="*/ 0 w 9"/>
                  <a:gd name="T19" fmla="*/ 31 h 35"/>
                  <a:gd name="T20" fmla="*/ 0 w 9"/>
                  <a:gd name="T21" fmla="*/ 31 h 35"/>
                  <a:gd name="T22" fmla="*/ 1 w 9"/>
                  <a:gd name="T23" fmla="*/ 32 h 35"/>
                  <a:gd name="T24" fmla="*/ 3 w 9"/>
                  <a:gd name="T25" fmla="*/ 33 h 35"/>
                  <a:gd name="T26" fmla="*/ 4 w 9"/>
                  <a:gd name="T27" fmla="*/ 35 h 35"/>
                  <a:gd name="T28" fmla="*/ 4 w 9"/>
                  <a:gd name="T29" fmla="*/ 35 h 35"/>
                  <a:gd name="T30" fmla="*/ 6 w 9"/>
                  <a:gd name="T31" fmla="*/ 33 h 35"/>
                  <a:gd name="T32" fmla="*/ 7 w 9"/>
                  <a:gd name="T33" fmla="*/ 32 h 35"/>
                  <a:gd name="T34" fmla="*/ 9 w 9"/>
                  <a:gd name="T35" fmla="*/ 32 h 35"/>
                  <a:gd name="T36" fmla="*/ 9 w 9"/>
                  <a:gd name="T37" fmla="*/ 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35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3" y="33"/>
                    </a:lnTo>
                    <a:lnTo>
                      <a:pt x="4" y="35"/>
                    </a:lnTo>
                    <a:lnTo>
                      <a:pt x="6" y="33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73" name="Line 48"/>
            <p:cNvSpPr>
              <a:spLocks noChangeShapeType="1"/>
            </p:cNvSpPr>
            <p:nvPr/>
          </p:nvSpPr>
          <p:spPr bwMode="auto">
            <a:xfrm>
              <a:off x="817" y="2868"/>
              <a:ext cx="112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74" name="Line 49"/>
            <p:cNvSpPr>
              <a:spLocks noChangeShapeType="1"/>
            </p:cNvSpPr>
            <p:nvPr/>
          </p:nvSpPr>
          <p:spPr bwMode="auto">
            <a:xfrm>
              <a:off x="2549" y="2868"/>
              <a:ext cx="11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75" name="Rectangle 50"/>
            <p:cNvSpPr>
              <a:spLocks noChangeArrowheads="1"/>
            </p:cNvSpPr>
            <p:nvPr/>
          </p:nvSpPr>
          <p:spPr bwMode="auto">
            <a:xfrm>
              <a:off x="2029" y="2665"/>
              <a:ext cx="347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6" name="Rectangle 51"/>
            <p:cNvSpPr>
              <a:spLocks noChangeArrowheads="1"/>
            </p:cNvSpPr>
            <p:nvPr/>
          </p:nvSpPr>
          <p:spPr bwMode="auto">
            <a:xfrm>
              <a:off x="2116" y="2713"/>
              <a:ext cx="1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7" name="Rectangle 52"/>
            <p:cNvSpPr>
              <a:spLocks noChangeArrowheads="1"/>
            </p:cNvSpPr>
            <p:nvPr/>
          </p:nvSpPr>
          <p:spPr bwMode="auto">
            <a:xfrm>
              <a:off x="2212" y="2774"/>
              <a:ext cx="7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8" name="Rectangle 53"/>
            <p:cNvSpPr>
              <a:spLocks noChangeArrowheads="1"/>
            </p:cNvSpPr>
            <p:nvPr/>
          </p:nvSpPr>
          <p:spPr bwMode="auto">
            <a:xfrm>
              <a:off x="2240" y="2713"/>
              <a:ext cx="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79" name="Group 142"/>
            <p:cNvGrpSpPr>
              <a:grpSpLocks/>
            </p:cNvGrpSpPr>
            <p:nvPr/>
          </p:nvGrpSpPr>
          <p:grpSpPr bwMode="auto">
            <a:xfrm>
              <a:off x="384" y="1650"/>
              <a:ext cx="4156" cy="1049"/>
              <a:chOff x="384" y="1650"/>
              <a:chExt cx="4156" cy="1049"/>
            </a:xfrm>
          </p:grpSpPr>
          <p:sp>
            <p:nvSpPr>
              <p:cNvPr id="188" name="Rectangle 54"/>
              <p:cNvSpPr>
                <a:spLocks noChangeArrowheads="1"/>
              </p:cNvSpPr>
              <p:nvPr/>
            </p:nvSpPr>
            <p:spPr bwMode="auto">
              <a:xfrm>
                <a:off x="384" y="2001"/>
                <a:ext cx="346" cy="3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" name="Rectangle 55"/>
              <p:cNvSpPr>
                <a:spLocks noChangeArrowheads="1"/>
              </p:cNvSpPr>
              <p:nvPr/>
            </p:nvSpPr>
            <p:spPr bwMode="auto">
              <a:xfrm>
                <a:off x="471" y="2049"/>
                <a:ext cx="1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</a:t>
                </a: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" name="Rectangle 56"/>
              <p:cNvSpPr>
                <a:spLocks noChangeArrowheads="1"/>
              </p:cNvSpPr>
              <p:nvPr/>
            </p:nvSpPr>
            <p:spPr bwMode="auto">
              <a:xfrm>
                <a:off x="511" y="2049"/>
                <a:ext cx="9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91" name="Group 77"/>
              <p:cNvGrpSpPr>
                <a:grpSpLocks/>
              </p:cNvGrpSpPr>
              <p:nvPr/>
            </p:nvGrpSpPr>
            <p:grpSpPr bwMode="auto">
              <a:xfrm>
                <a:off x="466" y="1997"/>
                <a:ext cx="1195" cy="8"/>
                <a:chOff x="466" y="1997"/>
                <a:chExt cx="1195" cy="8"/>
              </a:xfrm>
            </p:grpSpPr>
            <p:sp>
              <p:nvSpPr>
                <p:cNvPr id="256" name="Freeform 57"/>
                <p:cNvSpPr>
                  <a:spLocks/>
                </p:cNvSpPr>
                <p:nvPr/>
              </p:nvSpPr>
              <p:spPr bwMode="auto">
                <a:xfrm>
                  <a:off x="466" y="1997"/>
                  <a:ext cx="44" cy="8"/>
                </a:xfrm>
                <a:custGeom>
                  <a:avLst/>
                  <a:gdLst>
                    <a:gd name="T0" fmla="*/ 6 w 44"/>
                    <a:gd name="T1" fmla="*/ 0 h 8"/>
                    <a:gd name="T2" fmla="*/ 5 w 44"/>
                    <a:gd name="T3" fmla="*/ 0 h 8"/>
                    <a:gd name="T4" fmla="*/ 3 w 44"/>
                    <a:gd name="T5" fmla="*/ 1 h 8"/>
                    <a:gd name="T6" fmla="*/ 2 w 44"/>
                    <a:gd name="T7" fmla="*/ 3 h 8"/>
                    <a:gd name="T8" fmla="*/ 0 w 44"/>
                    <a:gd name="T9" fmla="*/ 4 h 8"/>
                    <a:gd name="T10" fmla="*/ 0 w 44"/>
                    <a:gd name="T11" fmla="*/ 4 h 8"/>
                    <a:gd name="T12" fmla="*/ 2 w 44"/>
                    <a:gd name="T13" fmla="*/ 6 h 8"/>
                    <a:gd name="T14" fmla="*/ 3 w 44"/>
                    <a:gd name="T15" fmla="*/ 7 h 8"/>
                    <a:gd name="T16" fmla="*/ 5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6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5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7" name="Freeform 58"/>
                <p:cNvSpPr>
                  <a:spLocks/>
                </p:cNvSpPr>
                <p:nvPr/>
              </p:nvSpPr>
              <p:spPr bwMode="auto">
                <a:xfrm>
                  <a:off x="527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8" name="Freeform 59"/>
                <p:cNvSpPr>
                  <a:spLocks/>
                </p:cNvSpPr>
                <p:nvPr/>
              </p:nvSpPr>
              <p:spPr bwMode="auto">
                <a:xfrm>
                  <a:off x="587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9" name="Freeform 60"/>
                <p:cNvSpPr>
                  <a:spLocks/>
                </p:cNvSpPr>
                <p:nvPr/>
              </p:nvSpPr>
              <p:spPr bwMode="auto">
                <a:xfrm>
                  <a:off x="648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0" name="Freeform 61"/>
                <p:cNvSpPr>
                  <a:spLocks/>
                </p:cNvSpPr>
                <p:nvPr/>
              </p:nvSpPr>
              <p:spPr bwMode="auto">
                <a:xfrm>
                  <a:off x="709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1" name="Freeform 62"/>
                <p:cNvSpPr>
                  <a:spLocks/>
                </p:cNvSpPr>
                <p:nvPr/>
              </p:nvSpPr>
              <p:spPr bwMode="auto">
                <a:xfrm>
                  <a:off x="769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2" name="Freeform 63"/>
                <p:cNvSpPr>
                  <a:spLocks/>
                </p:cNvSpPr>
                <p:nvPr/>
              </p:nvSpPr>
              <p:spPr bwMode="auto">
                <a:xfrm>
                  <a:off x="830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3" name="Freeform 64"/>
                <p:cNvSpPr>
                  <a:spLocks/>
                </p:cNvSpPr>
                <p:nvPr/>
              </p:nvSpPr>
              <p:spPr bwMode="auto">
                <a:xfrm>
                  <a:off x="891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2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2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1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1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4" name="Freeform 65"/>
                <p:cNvSpPr>
                  <a:spLocks/>
                </p:cNvSpPr>
                <p:nvPr/>
              </p:nvSpPr>
              <p:spPr bwMode="auto">
                <a:xfrm>
                  <a:off x="951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1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1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5" name="Freeform 66"/>
                <p:cNvSpPr>
                  <a:spLocks/>
                </p:cNvSpPr>
                <p:nvPr/>
              </p:nvSpPr>
              <p:spPr bwMode="auto">
                <a:xfrm>
                  <a:off x="1012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6" name="Freeform 67"/>
                <p:cNvSpPr>
                  <a:spLocks/>
                </p:cNvSpPr>
                <p:nvPr/>
              </p:nvSpPr>
              <p:spPr bwMode="auto">
                <a:xfrm>
                  <a:off x="1072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7" name="Freeform 68"/>
                <p:cNvSpPr>
                  <a:spLocks/>
                </p:cNvSpPr>
                <p:nvPr/>
              </p:nvSpPr>
              <p:spPr bwMode="auto">
                <a:xfrm>
                  <a:off x="1133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8" name="Freeform 69"/>
                <p:cNvSpPr>
                  <a:spLocks/>
                </p:cNvSpPr>
                <p:nvPr/>
              </p:nvSpPr>
              <p:spPr bwMode="auto">
                <a:xfrm>
                  <a:off x="1194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2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2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1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1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9" name="Freeform 70"/>
                <p:cNvSpPr>
                  <a:spLocks/>
                </p:cNvSpPr>
                <p:nvPr/>
              </p:nvSpPr>
              <p:spPr bwMode="auto">
                <a:xfrm>
                  <a:off x="1254" y="1997"/>
                  <a:ext cx="43" cy="8"/>
                </a:xfrm>
                <a:custGeom>
                  <a:avLst/>
                  <a:gdLst>
                    <a:gd name="T0" fmla="*/ 5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1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1 w 43"/>
                    <a:gd name="T33" fmla="*/ 1 h 8"/>
                    <a:gd name="T34" fmla="*/ 39 w 43"/>
                    <a:gd name="T35" fmla="*/ 0 h 8"/>
                    <a:gd name="T36" fmla="*/ 5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0" name="Freeform 71"/>
                <p:cNvSpPr>
                  <a:spLocks/>
                </p:cNvSpPr>
                <p:nvPr/>
              </p:nvSpPr>
              <p:spPr bwMode="auto">
                <a:xfrm>
                  <a:off x="1315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1" name="Freeform 72"/>
                <p:cNvSpPr>
                  <a:spLocks/>
                </p:cNvSpPr>
                <p:nvPr/>
              </p:nvSpPr>
              <p:spPr bwMode="auto">
                <a:xfrm>
                  <a:off x="1375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2" name="Freeform 73"/>
                <p:cNvSpPr>
                  <a:spLocks/>
                </p:cNvSpPr>
                <p:nvPr/>
              </p:nvSpPr>
              <p:spPr bwMode="auto">
                <a:xfrm>
                  <a:off x="1436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3" name="Freeform 74"/>
                <p:cNvSpPr>
                  <a:spLocks/>
                </p:cNvSpPr>
                <p:nvPr/>
              </p:nvSpPr>
              <p:spPr bwMode="auto">
                <a:xfrm>
                  <a:off x="1497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4" name="Freeform 75"/>
                <p:cNvSpPr>
                  <a:spLocks/>
                </p:cNvSpPr>
                <p:nvPr/>
              </p:nvSpPr>
              <p:spPr bwMode="auto">
                <a:xfrm>
                  <a:off x="1557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5" name="Freeform 76"/>
                <p:cNvSpPr>
                  <a:spLocks/>
                </p:cNvSpPr>
                <p:nvPr/>
              </p:nvSpPr>
              <p:spPr bwMode="auto">
                <a:xfrm>
                  <a:off x="1618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grpSp>
            <p:nvGrpSpPr>
              <p:cNvPr id="192" name="Group 98"/>
              <p:cNvGrpSpPr>
                <a:grpSpLocks/>
              </p:cNvGrpSpPr>
              <p:nvPr/>
            </p:nvGrpSpPr>
            <p:grpSpPr bwMode="auto">
              <a:xfrm>
                <a:off x="466" y="2343"/>
                <a:ext cx="1195" cy="9"/>
                <a:chOff x="466" y="2343"/>
                <a:chExt cx="1195" cy="9"/>
              </a:xfrm>
            </p:grpSpPr>
            <p:sp>
              <p:nvSpPr>
                <p:cNvPr id="236" name="Freeform 78"/>
                <p:cNvSpPr>
                  <a:spLocks/>
                </p:cNvSpPr>
                <p:nvPr/>
              </p:nvSpPr>
              <p:spPr bwMode="auto">
                <a:xfrm>
                  <a:off x="466" y="2343"/>
                  <a:ext cx="44" cy="9"/>
                </a:xfrm>
                <a:custGeom>
                  <a:avLst/>
                  <a:gdLst>
                    <a:gd name="T0" fmla="*/ 6 w 44"/>
                    <a:gd name="T1" fmla="*/ 0 h 9"/>
                    <a:gd name="T2" fmla="*/ 5 w 44"/>
                    <a:gd name="T3" fmla="*/ 0 h 9"/>
                    <a:gd name="T4" fmla="*/ 3 w 44"/>
                    <a:gd name="T5" fmla="*/ 2 h 9"/>
                    <a:gd name="T6" fmla="*/ 2 w 44"/>
                    <a:gd name="T7" fmla="*/ 3 h 9"/>
                    <a:gd name="T8" fmla="*/ 0 w 44"/>
                    <a:gd name="T9" fmla="*/ 5 h 9"/>
                    <a:gd name="T10" fmla="*/ 0 w 44"/>
                    <a:gd name="T11" fmla="*/ 5 h 9"/>
                    <a:gd name="T12" fmla="*/ 2 w 44"/>
                    <a:gd name="T13" fmla="*/ 6 h 9"/>
                    <a:gd name="T14" fmla="*/ 3 w 44"/>
                    <a:gd name="T15" fmla="*/ 8 h 9"/>
                    <a:gd name="T16" fmla="*/ 5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6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3" y="8"/>
                      </a:lnTo>
                      <a:lnTo>
                        <a:pt x="5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37" name="Freeform 79"/>
                <p:cNvSpPr>
                  <a:spLocks/>
                </p:cNvSpPr>
                <p:nvPr/>
              </p:nvSpPr>
              <p:spPr bwMode="auto">
                <a:xfrm>
                  <a:off x="527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38" name="Freeform 80"/>
                <p:cNvSpPr>
                  <a:spLocks/>
                </p:cNvSpPr>
                <p:nvPr/>
              </p:nvSpPr>
              <p:spPr bwMode="auto">
                <a:xfrm>
                  <a:off x="587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39" name="Freeform 81"/>
                <p:cNvSpPr>
                  <a:spLocks/>
                </p:cNvSpPr>
                <p:nvPr/>
              </p:nvSpPr>
              <p:spPr bwMode="auto">
                <a:xfrm>
                  <a:off x="648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0" name="Freeform 82"/>
                <p:cNvSpPr>
                  <a:spLocks/>
                </p:cNvSpPr>
                <p:nvPr/>
              </p:nvSpPr>
              <p:spPr bwMode="auto">
                <a:xfrm>
                  <a:off x="709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1" name="Freeform 83"/>
                <p:cNvSpPr>
                  <a:spLocks/>
                </p:cNvSpPr>
                <p:nvPr/>
              </p:nvSpPr>
              <p:spPr bwMode="auto">
                <a:xfrm>
                  <a:off x="769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2" name="Freeform 84"/>
                <p:cNvSpPr>
                  <a:spLocks/>
                </p:cNvSpPr>
                <p:nvPr/>
              </p:nvSpPr>
              <p:spPr bwMode="auto">
                <a:xfrm>
                  <a:off x="830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3" name="Freeform 85"/>
                <p:cNvSpPr>
                  <a:spLocks/>
                </p:cNvSpPr>
                <p:nvPr/>
              </p:nvSpPr>
              <p:spPr bwMode="auto">
                <a:xfrm>
                  <a:off x="891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2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2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1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1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1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4" name="Freeform 86"/>
                <p:cNvSpPr>
                  <a:spLocks/>
                </p:cNvSpPr>
                <p:nvPr/>
              </p:nvSpPr>
              <p:spPr bwMode="auto">
                <a:xfrm>
                  <a:off x="951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1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1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5" name="Freeform 87"/>
                <p:cNvSpPr>
                  <a:spLocks/>
                </p:cNvSpPr>
                <p:nvPr/>
              </p:nvSpPr>
              <p:spPr bwMode="auto">
                <a:xfrm>
                  <a:off x="1012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6" name="Freeform 88"/>
                <p:cNvSpPr>
                  <a:spLocks/>
                </p:cNvSpPr>
                <p:nvPr/>
              </p:nvSpPr>
              <p:spPr bwMode="auto">
                <a:xfrm>
                  <a:off x="1072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7" name="Freeform 89"/>
                <p:cNvSpPr>
                  <a:spLocks/>
                </p:cNvSpPr>
                <p:nvPr/>
              </p:nvSpPr>
              <p:spPr bwMode="auto">
                <a:xfrm>
                  <a:off x="1133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8" name="Freeform 90"/>
                <p:cNvSpPr>
                  <a:spLocks/>
                </p:cNvSpPr>
                <p:nvPr/>
              </p:nvSpPr>
              <p:spPr bwMode="auto">
                <a:xfrm>
                  <a:off x="1194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2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2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1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1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1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9" name="Freeform 91"/>
                <p:cNvSpPr>
                  <a:spLocks/>
                </p:cNvSpPr>
                <p:nvPr/>
              </p:nvSpPr>
              <p:spPr bwMode="auto">
                <a:xfrm>
                  <a:off x="1254" y="2343"/>
                  <a:ext cx="43" cy="9"/>
                </a:xfrm>
                <a:custGeom>
                  <a:avLst/>
                  <a:gdLst>
                    <a:gd name="T0" fmla="*/ 5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1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1 w 43"/>
                    <a:gd name="T33" fmla="*/ 2 h 9"/>
                    <a:gd name="T34" fmla="*/ 39 w 43"/>
                    <a:gd name="T35" fmla="*/ 0 h 9"/>
                    <a:gd name="T36" fmla="*/ 5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0" name="Freeform 92"/>
                <p:cNvSpPr>
                  <a:spLocks/>
                </p:cNvSpPr>
                <p:nvPr/>
              </p:nvSpPr>
              <p:spPr bwMode="auto">
                <a:xfrm>
                  <a:off x="1315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1" name="Freeform 93"/>
                <p:cNvSpPr>
                  <a:spLocks/>
                </p:cNvSpPr>
                <p:nvPr/>
              </p:nvSpPr>
              <p:spPr bwMode="auto">
                <a:xfrm>
                  <a:off x="1375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2" name="Freeform 94"/>
                <p:cNvSpPr>
                  <a:spLocks/>
                </p:cNvSpPr>
                <p:nvPr/>
              </p:nvSpPr>
              <p:spPr bwMode="auto">
                <a:xfrm>
                  <a:off x="1436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3" name="Freeform 95"/>
                <p:cNvSpPr>
                  <a:spLocks/>
                </p:cNvSpPr>
                <p:nvPr/>
              </p:nvSpPr>
              <p:spPr bwMode="auto">
                <a:xfrm>
                  <a:off x="1497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4" name="Freeform 96"/>
                <p:cNvSpPr>
                  <a:spLocks/>
                </p:cNvSpPr>
                <p:nvPr/>
              </p:nvSpPr>
              <p:spPr bwMode="auto">
                <a:xfrm>
                  <a:off x="1557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5" name="Freeform 97"/>
                <p:cNvSpPr>
                  <a:spLocks/>
                </p:cNvSpPr>
                <p:nvPr/>
              </p:nvSpPr>
              <p:spPr bwMode="auto">
                <a:xfrm>
                  <a:off x="1618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193" name="Line 99"/>
              <p:cNvSpPr>
                <a:spLocks noChangeShapeType="1"/>
              </p:cNvSpPr>
              <p:nvPr/>
            </p:nvSpPr>
            <p:spPr bwMode="auto">
              <a:xfrm>
                <a:off x="471" y="2001"/>
                <a:ext cx="0" cy="6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94" name="Line 100"/>
              <p:cNvSpPr>
                <a:spLocks noChangeShapeType="1"/>
              </p:cNvSpPr>
              <p:nvPr/>
            </p:nvSpPr>
            <p:spPr bwMode="auto">
              <a:xfrm>
                <a:off x="471" y="2278"/>
                <a:ext cx="0" cy="7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195" name="Group 141"/>
              <p:cNvGrpSpPr>
                <a:grpSpLocks/>
              </p:cNvGrpSpPr>
              <p:nvPr/>
            </p:nvGrpSpPr>
            <p:grpSpPr bwMode="auto">
              <a:xfrm>
                <a:off x="817" y="1650"/>
                <a:ext cx="3723" cy="1049"/>
                <a:chOff x="817" y="1650"/>
                <a:chExt cx="3723" cy="1049"/>
              </a:xfrm>
            </p:grpSpPr>
            <p:grpSp>
              <p:nvGrpSpPr>
                <p:cNvPr id="196" name="Group 113"/>
                <p:cNvGrpSpPr>
                  <a:grpSpLocks/>
                </p:cNvGrpSpPr>
                <p:nvPr/>
              </p:nvGrpSpPr>
              <p:grpSpPr bwMode="auto">
                <a:xfrm>
                  <a:off x="3670" y="1650"/>
                  <a:ext cx="701" cy="9"/>
                  <a:chOff x="3670" y="1650"/>
                  <a:chExt cx="701" cy="9"/>
                </a:xfrm>
              </p:grpSpPr>
              <p:sp>
                <p:nvSpPr>
                  <p:cNvPr id="224" name="Freeform 101"/>
                  <p:cNvSpPr>
                    <a:spLocks/>
                  </p:cNvSpPr>
                  <p:nvPr/>
                </p:nvSpPr>
                <p:spPr bwMode="auto">
                  <a:xfrm>
                    <a:off x="3670" y="1650"/>
                    <a:ext cx="43" cy="9"/>
                  </a:xfrm>
                  <a:custGeom>
                    <a:avLst/>
                    <a:gdLst>
                      <a:gd name="T0" fmla="*/ 6 w 43"/>
                      <a:gd name="T1" fmla="*/ 0 h 9"/>
                      <a:gd name="T2" fmla="*/ 4 w 43"/>
                      <a:gd name="T3" fmla="*/ 0 h 9"/>
                      <a:gd name="T4" fmla="*/ 3 w 43"/>
                      <a:gd name="T5" fmla="*/ 2 h 9"/>
                      <a:gd name="T6" fmla="*/ 1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5 h 9"/>
                      <a:gd name="T12" fmla="*/ 1 w 43"/>
                      <a:gd name="T13" fmla="*/ 6 h 9"/>
                      <a:gd name="T14" fmla="*/ 3 w 43"/>
                      <a:gd name="T15" fmla="*/ 7 h 9"/>
                      <a:gd name="T16" fmla="*/ 4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6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3" y="2"/>
                        </a:lnTo>
                        <a:lnTo>
                          <a:pt x="1" y="3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5" name="Freeform 102"/>
                  <p:cNvSpPr>
                    <a:spLocks/>
                  </p:cNvSpPr>
                  <p:nvPr/>
                </p:nvSpPr>
                <p:spPr bwMode="auto">
                  <a:xfrm>
                    <a:off x="3731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1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6" name="Freeform 103"/>
                  <p:cNvSpPr>
                    <a:spLocks/>
                  </p:cNvSpPr>
                  <p:nvPr/>
                </p:nvSpPr>
                <p:spPr bwMode="auto">
                  <a:xfrm>
                    <a:off x="3791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7" name="Freeform 104"/>
                  <p:cNvSpPr>
                    <a:spLocks/>
                  </p:cNvSpPr>
                  <p:nvPr/>
                </p:nvSpPr>
                <p:spPr bwMode="auto">
                  <a:xfrm>
                    <a:off x="3852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8" name="Freeform 105"/>
                  <p:cNvSpPr>
                    <a:spLocks/>
                  </p:cNvSpPr>
                  <p:nvPr/>
                </p:nvSpPr>
                <p:spPr bwMode="auto">
                  <a:xfrm>
                    <a:off x="3912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9" name="Freeform 106"/>
                  <p:cNvSpPr>
                    <a:spLocks/>
                  </p:cNvSpPr>
                  <p:nvPr/>
                </p:nvSpPr>
                <p:spPr bwMode="auto">
                  <a:xfrm>
                    <a:off x="3973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0" name="Freeform 107"/>
                  <p:cNvSpPr>
                    <a:spLocks/>
                  </p:cNvSpPr>
                  <p:nvPr/>
                </p:nvSpPr>
                <p:spPr bwMode="auto">
                  <a:xfrm>
                    <a:off x="4034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1" name="Freeform 108"/>
                  <p:cNvSpPr>
                    <a:spLocks/>
                  </p:cNvSpPr>
                  <p:nvPr/>
                </p:nvSpPr>
                <p:spPr bwMode="auto">
                  <a:xfrm>
                    <a:off x="4094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2" name="Freeform 109"/>
                  <p:cNvSpPr>
                    <a:spLocks/>
                  </p:cNvSpPr>
                  <p:nvPr/>
                </p:nvSpPr>
                <p:spPr bwMode="auto">
                  <a:xfrm>
                    <a:off x="4155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3" name="Freeform 110"/>
                  <p:cNvSpPr>
                    <a:spLocks/>
                  </p:cNvSpPr>
                  <p:nvPr/>
                </p:nvSpPr>
                <p:spPr bwMode="auto">
                  <a:xfrm>
                    <a:off x="4216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8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1 w 43"/>
                      <a:gd name="T31" fmla="*/ 3 h 9"/>
                      <a:gd name="T32" fmla="*/ 40 w 43"/>
                      <a:gd name="T33" fmla="*/ 2 h 9"/>
                      <a:gd name="T34" fmla="*/ 38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3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4" name="Freeform 111"/>
                  <p:cNvSpPr>
                    <a:spLocks/>
                  </p:cNvSpPr>
                  <p:nvPr/>
                </p:nvSpPr>
                <p:spPr bwMode="auto">
                  <a:xfrm>
                    <a:off x="4276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1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1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5" name="Freeform 112"/>
                  <p:cNvSpPr>
                    <a:spLocks/>
                  </p:cNvSpPr>
                  <p:nvPr/>
                </p:nvSpPr>
                <p:spPr bwMode="auto">
                  <a:xfrm>
                    <a:off x="4337" y="1650"/>
                    <a:ext cx="34" cy="9"/>
                  </a:xfrm>
                  <a:custGeom>
                    <a:avLst/>
                    <a:gdLst>
                      <a:gd name="T0" fmla="*/ 4 w 34"/>
                      <a:gd name="T1" fmla="*/ 0 h 9"/>
                      <a:gd name="T2" fmla="*/ 3 w 34"/>
                      <a:gd name="T3" fmla="*/ 0 h 9"/>
                      <a:gd name="T4" fmla="*/ 1 w 34"/>
                      <a:gd name="T5" fmla="*/ 2 h 9"/>
                      <a:gd name="T6" fmla="*/ 0 w 34"/>
                      <a:gd name="T7" fmla="*/ 3 h 9"/>
                      <a:gd name="T8" fmla="*/ 0 w 34"/>
                      <a:gd name="T9" fmla="*/ 5 h 9"/>
                      <a:gd name="T10" fmla="*/ 0 w 34"/>
                      <a:gd name="T11" fmla="*/ 6 h 9"/>
                      <a:gd name="T12" fmla="*/ 0 w 34"/>
                      <a:gd name="T13" fmla="*/ 7 h 9"/>
                      <a:gd name="T14" fmla="*/ 1 w 34"/>
                      <a:gd name="T15" fmla="*/ 9 h 9"/>
                      <a:gd name="T16" fmla="*/ 3 w 34"/>
                      <a:gd name="T17" fmla="*/ 9 h 9"/>
                      <a:gd name="T18" fmla="*/ 30 w 34"/>
                      <a:gd name="T19" fmla="*/ 9 h 9"/>
                      <a:gd name="T20" fmla="*/ 30 w 34"/>
                      <a:gd name="T21" fmla="*/ 9 h 9"/>
                      <a:gd name="T22" fmla="*/ 31 w 34"/>
                      <a:gd name="T23" fmla="*/ 7 h 9"/>
                      <a:gd name="T24" fmla="*/ 33 w 34"/>
                      <a:gd name="T25" fmla="*/ 6 h 9"/>
                      <a:gd name="T26" fmla="*/ 34 w 34"/>
                      <a:gd name="T27" fmla="*/ 5 h 9"/>
                      <a:gd name="T28" fmla="*/ 34 w 34"/>
                      <a:gd name="T29" fmla="*/ 5 h 9"/>
                      <a:gd name="T30" fmla="*/ 33 w 34"/>
                      <a:gd name="T31" fmla="*/ 3 h 9"/>
                      <a:gd name="T32" fmla="*/ 31 w 34"/>
                      <a:gd name="T33" fmla="*/ 2 h 9"/>
                      <a:gd name="T34" fmla="*/ 31 w 34"/>
                      <a:gd name="T35" fmla="*/ 0 h 9"/>
                      <a:gd name="T36" fmla="*/ 4 w 3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4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0" y="9"/>
                        </a:lnTo>
                        <a:lnTo>
                          <a:pt x="31" y="7"/>
                        </a:lnTo>
                        <a:lnTo>
                          <a:pt x="33" y="6"/>
                        </a:lnTo>
                        <a:lnTo>
                          <a:pt x="34" y="5"/>
                        </a:lnTo>
                        <a:lnTo>
                          <a:pt x="33" y="3"/>
                        </a:lnTo>
                        <a:lnTo>
                          <a:pt x="31" y="2"/>
                        </a:lnTo>
                        <a:lnTo>
                          <a:pt x="3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grpSp>
              <p:nvGrpSpPr>
                <p:cNvPr id="197" name="Group 126"/>
                <p:cNvGrpSpPr>
                  <a:grpSpLocks/>
                </p:cNvGrpSpPr>
                <p:nvPr/>
              </p:nvGrpSpPr>
              <p:grpSpPr bwMode="auto">
                <a:xfrm>
                  <a:off x="3670" y="2690"/>
                  <a:ext cx="701" cy="9"/>
                  <a:chOff x="3670" y="2690"/>
                  <a:chExt cx="701" cy="9"/>
                </a:xfrm>
              </p:grpSpPr>
              <p:sp>
                <p:nvSpPr>
                  <p:cNvPr id="212" name="Freeform 114"/>
                  <p:cNvSpPr>
                    <a:spLocks/>
                  </p:cNvSpPr>
                  <p:nvPr/>
                </p:nvSpPr>
                <p:spPr bwMode="auto">
                  <a:xfrm>
                    <a:off x="3670" y="2690"/>
                    <a:ext cx="43" cy="9"/>
                  </a:xfrm>
                  <a:custGeom>
                    <a:avLst/>
                    <a:gdLst>
                      <a:gd name="T0" fmla="*/ 6 w 43"/>
                      <a:gd name="T1" fmla="*/ 0 h 9"/>
                      <a:gd name="T2" fmla="*/ 4 w 43"/>
                      <a:gd name="T3" fmla="*/ 0 h 9"/>
                      <a:gd name="T4" fmla="*/ 3 w 43"/>
                      <a:gd name="T5" fmla="*/ 1 h 9"/>
                      <a:gd name="T6" fmla="*/ 1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4 h 9"/>
                      <a:gd name="T12" fmla="*/ 1 w 43"/>
                      <a:gd name="T13" fmla="*/ 6 h 9"/>
                      <a:gd name="T14" fmla="*/ 3 w 43"/>
                      <a:gd name="T15" fmla="*/ 7 h 9"/>
                      <a:gd name="T16" fmla="*/ 4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6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3" name="Freeform 115"/>
                  <p:cNvSpPr>
                    <a:spLocks/>
                  </p:cNvSpPr>
                  <p:nvPr/>
                </p:nvSpPr>
                <p:spPr bwMode="auto">
                  <a:xfrm>
                    <a:off x="3731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1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1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4" name="Freeform 116"/>
                  <p:cNvSpPr>
                    <a:spLocks/>
                  </p:cNvSpPr>
                  <p:nvPr/>
                </p:nvSpPr>
                <p:spPr bwMode="auto">
                  <a:xfrm>
                    <a:off x="3791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5" name="Freeform 117"/>
                  <p:cNvSpPr>
                    <a:spLocks/>
                  </p:cNvSpPr>
                  <p:nvPr/>
                </p:nvSpPr>
                <p:spPr bwMode="auto">
                  <a:xfrm>
                    <a:off x="3852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6" name="Freeform 118"/>
                  <p:cNvSpPr>
                    <a:spLocks/>
                  </p:cNvSpPr>
                  <p:nvPr/>
                </p:nvSpPr>
                <p:spPr bwMode="auto">
                  <a:xfrm>
                    <a:off x="3912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7" name="Freeform 119"/>
                  <p:cNvSpPr>
                    <a:spLocks/>
                  </p:cNvSpPr>
                  <p:nvPr/>
                </p:nvSpPr>
                <p:spPr bwMode="auto">
                  <a:xfrm>
                    <a:off x="3973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8" name="Freeform 120"/>
                  <p:cNvSpPr>
                    <a:spLocks/>
                  </p:cNvSpPr>
                  <p:nvPr/>
                </p:nvSpPr>
                <p:spPr bwMode="auto">
                  <a:xfrm>
                    <a:off x="4034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9" name="Freeform 121"/>
                  <p:cNvSpPr>
                    <a:spLocks/>
                  </p:cNvSpPr>
                  <p:nvPr/>
                </p:nvSpPr>
                <p:spPr bwMode="auto">
                  <a:xfrm>
                    <a:off x="4094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0" name="Freeform 122"/>
                  <p:cNvSpPr>
                    <a:spLocks/>
                  </p:cNvSpPr>
                  <p:nvPr/>
                </p:nvSpPr>
                <p:spPr bwMode="auto">
                  <a:xfrm>
                    <a:off x="4155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1" name="Freeform 123"/>
                  <p:cNvSpPr>
                    <a:spLocks/>
                  </p:cNvSpPr>
                  <p:nvPr/>
                </p:nvSpPr>
                <p:spPr bwMode="auto">
                  <a:xfrm>
                    <a:off x="4216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8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1 w 43"/>
                      <a:gd name="T31" fmla="*/ 3 h 9"/>
                      <a:gd name="T32" fmla="*/ 40 w 43"/>
                      <a:gd name="T33" fmla="*/ 1 h 9"/>
                      <a:gd name="T34" fmla="*/ 38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1" y="3"/>
                        </a:lnTo>
                        <a:lnTo>
                          <a:pt x="40" y="1"/>
                        </a:lnTo>
                        <a:lnTo>
                          <a:pt x="3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2" name="Freeform 124"/>
                  <p:cNvSpPr>
                    <a:spLocks/>
                  </p:cNvSpPr>
                  <p:nvPr/>
                </p:nvSpPr>
                <p:spPr bwMode="auto">
                  <a:xfrm>
                    <a:off x="4276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1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1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3" name="Freeform 125"/>
                  <p:cNvSpPr>
                    <a:spLocks/>
                  </p:cNvSpPr>
                  <p:nvPr/>
                </p:nvSpPr>
                <p:spPr bwMode="auto">
                  <a:xfrm>
                    <a:off x="4337" y="2690"/>
                    <a:ext cx="34" cy="9"/>
                  </a:xfrm>
                  <a:custGeom>
                    <a:avLst/>
                    <a:gdLst>
                      <a:gd name="T0" fmla="*/ 4 w 34"/>
                      <a:gd name="T1" fmla="*/ 0 h 9"/>
                      <a:gd name="T2" fmla="*/ 3 w 34"/>
                      <a:gd name="T3" fmla="*/ 0 h 9"/>
                      <a:gd name="T4" fmla="*/ 1 w 34"/>
                      <a:gd name="T5" fmla="*/ 1 h 9"/>
                      <a:gd name="T6" fmla="*/ 0 w 34"/>
                      <a:gd name="T7" fmla="*/ 3 h 9"/>
                      <a:gd name="T8" fmla="*/ 0 w 34"/>
                      <a:gd name="T9" fmla="*/ 4 h 9"/>
                      <a:gd name="T10" fmla="*/ 0 w 34"/>
                      <a:gd name="T11" fmla="*/ 6 h 9"/>
                      <a:gd name="T12" fmla="*/ 0 w 34"/>
                      <a:gd name="T13" fmla="*/ 7 h 9"/>
                      <a:gd name="T14" fmla="*/ 1 w 34"/>
                      <a:gd name="T15" fmla="*/ 9 h 9"/>
                      <a:gd name="T16" fmla="*/ 3 w 34"/>
                      <a:gd name="T17" fmla="*/ 9 h 9"/>
                      <a:gd name="T18" fmla="*/ 30 w 34"/>
                      <a:gd name="T19" fmla="*/ 9 h 9"/>
                      <a:gd name="T20" fmla="*/ 30 w 34"/>
                      <a:gd name="T21" fmla="*/ 9 h 9"/>
                      <a:gd name="T22" fmla="*/ 31 w 34"/>
                      <a:gd name="T23" fmla="*/ 7 h 9"/>
                      <a:gd name="T24" fmla="*/ 33 w 34"/>
                      <a:gd name="T25" fmla="*/ 6 h 9"/>
                      <a:gd name="T26" fmla="*/ 34 w 34"/>
                      <a:gd name="T27" fmla="*/ 4 h 9"/>
                      <a:gd name="T28" fmla="*/ 34 w 34"/>
                      <a:gd name="T29" fmla="*/ 4 h 9"/>
                      <a:gd name="T30" fmla="*/ 33 w 34"/>
                      <a:gd name="T31" fmla="*/ 3 h 9"/>
                      <a:gd name="T32" fmla="*/ 31 w 34"/>
                      <a:gd name="T33" fmla="*/ 1 h 9"/>
                      <a:gd name="T34" fmla="*/ 31 w 34"/>
                      <a:gd name="T35" fmla="*/ 0 h 9"/>
                      <a:gd name="T36" fmla="*/ 4 w 3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4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0" y="9"/>
                        </a:lnTo>
                        <a:lnTo>
                          <a:pt x="31" y="7"/>
                        </a:lnTo>
                        <a:lnTo>
                          <a:pt x="33" y="6"/>
                        </a:lnTo>
                        <a:lnTo>
                          <a:pt x="34" y="4"/>
                        </a:lnTo>
                        <a:lnTo>
                          <a:pt x="33" y="3"/>
                        </a:lnTo>
                        <a:lnTo>
                          <a:pt x="31" y="1"/>
                        </a:lnTo>
                        <a:lnTo>
                          <a:pt x="3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sp>
              <p:nvSpPr>
                <p:cNvPr id="198" name="Line 127"/>
                <p:cNvSpPr>
                  <a:spLocks noChangeShapeType="1"/>
                </p:cNvSpPr>
                <p:nvPr/>
              </p:nvSpPr>
              <p:spPr bwMode="auto">
                <a:xfrm>
                  <a:off x="4367" y="1655"/>
                  <a:ext cx="0" cy="25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99" name="Line 128"/>
                <p:cNvSpPr>
                  <a:spLocks noChangeShapeType="1"/>
                </p:cNvSpPr>
                <p:nvPr/>
              </p:nvSpPr>
              <p:spPr bwMode="auto">
                <a:xfrm>
                  <a:off x="4367" y="2434"/>
                  <a:ext cx="0" cy="26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00" name="Rectangle 129"/>
                <p:cNvSpPr>
                  <a:spLocks noChangeArrowheads="1"/>
                </p:cNvSpPr>
                <p:nvPr/>
              </p:nvSpPr>
              <p:spPr bwMode="auto">
                <a:xfrm>
                  <a:off x="4194" y="2001"/>
                  <a:ext cx="346" cy="3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1" name="Rectangle 130"/>
                <p:cNvSpPr>
                  <a:spLocks noChangeArrowheads="1"/>
                </p:cNvSpPr>
                <p:nvPr/>
              </p:nvSpPr>
              <p:spPr bwMode="auto">
                <a:xfrm>
                  <a:off x="4280" y="2049"/>
                  <a:ext cx="13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d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2" name="Rectangle 131"/>
                <p:cNvSpPr>
                  <a:spLocks noChangeArrowheads="1"/>
                </p:cNvSpPr>
                <p:nvPr/>
              </p:nvSpPr>
              <p:spPr bwMode="auto">
                <a:xfrm>
                  <a:off x="4353" y="2109"/>
                  <a:ext cx="72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2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i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3" name="Rectangle 132"/>
                <p:cNvSpPr>
                  <a:spLocks noChangeArrowheads="1"/>
                </p:cNvSpPr>
                <p:nvPr/>
              </p:nvSpPr>
              <p:spPr bwMode="auto">
                <a:xfrm>
                  <a:off x="4380" y="2049"/>
                  <a:ext cx="95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04" name="Group 140"/>
                <p:cNvGrpSpPr>
                  <a:grpSpLocks/>
                </p:cNvGrpSpPr>
                <p:nvPr/>
              </p:nvGrpSpPr>
              <p:grpSpPr bwMode="auto">
                <a:xfrm>
                  <a:off x="817" y="1653"/>
                  <a:ext cx="3378" cy="1043"/>
                  <a:chOff x="817" y="1653"/>
                  <a:chExt cx="3378" cy="1043"/>
                </a:xfrm>
              </p:grpSpPr>
              <p:sp>
                <p:nvSpPr>
                  <p:cNvPr id="205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155" y="1655"/>
                    <a:ext cx="1040" cy="1041"/>
                  </a:xfrm>
                  <a:prstGeom prst="ellipse">
                    <a:avLst/>
                  </a:prstGeom>
                  <a:solidFill>
                    <a:srgbClr val="CC9900">
                      <a:alpha val="32941"/>
                    </a:srgbClr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6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2173"/>
                    <a:ext cx="2857" cy="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07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674" y="1653"/>
                    <a:ext cx="0" cy="104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08" name="Line 1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7" y="1653"/>
                    <a:ext cx="2857" cy="5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09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2173"/>
                    <a:ext cx="2857" cy="5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0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904" y="2156"/>
                    <a:ext cx="779" cy="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2000"/>
                    <a:ext cx="37" cy="34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80" name="Rectangle 144"/>
            <p:cNvSpPr>
              <a:spLocks noChangeArrowheads="1"/>
            </p:cNvSpPr>
            <p:nvPr/>
          </p:nvSpPr>
          <p:spPr bwMode="auto">
            <a:xfrm>
              <a:off x="2374" y="1152"/>
              <a:ext cx="346" cy="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1" name="Rectangle 145"/>
            <p:cNvSpPr>
              <a:spLocks noChangeArrowheads="1"/>
            </p:cNvSpPr>
            <p:nvPr/>
          </p:nvSpPr>
          <p:spPr bwMode="auto">
            <a:xfrm>
              <a:off x="2459" y="1203"/>
              <a:ext cx="20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2" name="Rectangle 146"/>
            <p:cNvSpPr>
              <a:spLocks noChangeArrowheads="1"/>
            </p:cNvSpPr>
            <p:nvPr/>
          </p:nvSpPr>
          <p:spPr bwMode="auto">
            <a:xfrm>
              <a:off x="2580" y="1203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3" name="Rectangle 147"/>
            <p:cNvSpPr>
              <a:spLocks noChangeArrowheads="1"/>
            </p:cNvSpPr>
            <p:nvPr/>
          </p:nvSpPr>
          <p:spPr bwMode="auto">
            <a:xfrm>
              <a:off x="3501" y="1155"/>
              <a:ext cx="433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4" name="Rectangle 148"/>
            <p:cNvSpPr>
              <a:spLocks noChangeArrowheads="1"/>
            </p:cNvSpPr>
            <p:nvPr/>
          </p:nvSpPr>
          <p:spPr bwMode="auto">
            <a:xfrm>
              <a:off x="3588" y="1204"/>
              <a:ext cx="19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5" name="Rectangle 149"/>
            <p:cNvSpPr>
              <a:spLocks noChangeArrowheads="1"/>
            </p:cNvSpPr>
            <p:nvPr/>
          </p:nvSpPr>
          <p:spPr bwMode="auto">
            <a:xfrm>
              <a:off x="3700" y="1204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6" name="Rectangle 150"/>
            <p:cNvSpPr>
              <a:spLocks noChangeArrowheads="1"/>
            </p:cNvSpPr>
            <p:nvPr/>
          </p:nvSpPr>
          <p:spPr bwMode="auto">
            <a:xfrm>
              <a:off x="4627" y="1155"/>
              <a:ext cx="433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7" name="Rectangle 152"/>
            <p:cNvSpPr>
              <a:spLocks noChangeArrowheads="1"/>
            </p:cNvSpPr>
            <p:nvPr/>
          </p:nvSpPr>
          <p:spPr bwMode="auto">
            <a:xfrm>
              <a:off x="4835" y="1204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57" name="Rectangle 456"/>
          <p:cNvSpPr/>
          <p:nvPr/>
        </p:nvSpPr>
        <p:spPr>
          <a:xfrm>
            <a:off x="3183930" y="5274252"/>
            <a:ext cx="814863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pt-PT" altLang="en-US" dirty="0" smtClean="0"/>
              <a:t>O </a:t>
            </a:r>
            <a:r>
              <a:rPr lang="pt-PT" altLang="en-US" dirty="0"/>
              <a:t>diâmetro da árvore é aparentemente superior à largura da </a:t>
            </a:r>
            <a:r>
              <a:rPr lang="pt-PT" altLang="en-US" dirty="0" smtClean="0"/>
              <a:t>barra</a:t>
            </a:r>
          </a:p>
          <a:p>
            <a:pPr marL="342900" indent="-342900">
              <a:buFontTx/>
              <a:buAutoNum type="alphaUcParenBoth"/>
            </a:pPr>
            <a:r>
              <a:rPr lang="pt-PT" altLang="en-US" dirty="0" smtClean="0"/>
              <a:t>O </a:t>
            </a:r>
            <a:r>
              <a:rPr lang="pt-PT" altLang="en-US" dirty="0"/>
              <a:t>diâmetro da árvore é aparentemente </a:t>
            </a:r>
            <a:r>
              <a:rPr lang="pt-PT" altLang="en-US" dirty="0">
                <a:solidFill>
                  <a:schemeClr val="accent5"/>
                </a:solidFill>
              </a:rPr>
              <a:t>igual</a:t>
            </a:r>
            <a:r>
              <a:rPr lang="pt-PT" altLang="en-US" dirty="0"/>
              <a:t> à largura  da barra</a:t>
            </a:r>
            <a:endParaRPr lang="en-GB" altLang="en-US" dirty="0"/>
          </a:p>
          <a:p>
            <a:pPr marL="342900" indent="-342900">
              <a:buAutoNum type="alphaUcParenBoth"/>
            </a:pPr>
            <a:endParaRPr lang="pt-PT" altLang="en-US" dirty="0"/>
          </a:p>
        </p:txBody>
      </p:sp>
      <p:cxnSp>
        <p:nvCxnSpPr>
          <p:cNvPr id="157" name="Straight Connector 156"/>
          <p:cNvCxnSpPr>
            <a:cxnSpLocks noChangeShapeType="1"/>
          </p:cNvCxnSpPr>
          <p:nvPr/>
        </p:nvCxnSpPr>
        <p:spPr bwMode="auto">
          <a:xfrm>
            <a:off x="1451944" y="2272632"/>
            <a:ext cx="216000" cy="2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Straight Connector 157"/>
          <p:cNvCxnSpPr>
            <a:cxnSpLocks noChangeShapeType="1"/>
          </p:cNvCxnSpPr>
          <p:nvPr/>
        </p:nvCxnSpPr>
        <p:spPr bwMode="auto">
          <a:xfrm flipH="1">
            <a:off x="8411260" y="2843458"/>
            <a:ext cx="3906" cy="1644650"/>
          </a:xfrm>
          <a:prstGeom prst="line">
            <a:avLst/>
          </a:prstGeom>
          <a:ln w="38100">
            <a:solidFill>
              <a:schemeClr val="accent5"/>
            </a:solidFill>
            <a:prstDash val="solid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ShapeType="1"/>
          </p:cNvCxnSpPr>
          <p:nvPr/>
        </p:nvCxnSpPr>
        <p:spPr bwMode="auto">
          <a:xfrm flipH="1">
            <a:off x="5251341" y="3383208"/>
            <a:ext cx="14298" cy="554038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86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 r="3485" b="4437"/>
          <a:stretch>
            <a:fillRect/>
          </a:stretch>
        </p:blipFill>
        <p:spPr bwMode="auto">
          <a:xfrm>
            <a:off x="668053" y="2288164"/>
            <a:ext cx="26431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1" name="Group 4"/>
          <p:cNvGrpSpPr>
            <a:grpSpLocks noChangeAspect="1"/>
          </p:cNvGrpSpPr>
          <p:nvPr/>
        </p:nvGrpSpPr>
        <p:grpSpPr bwMode="auto">
          <a:xfrm>
            <a:off x="3188384" y="2034513"/>
            <a:ext cx="8116888" cy="2952750"/>
            <a:chOff x="384" y="1152"/>
            <a:chExt cx="5113" cy="1860"/>
          </a:xfrm>
        </p:grpSpPr>
        <p:sp>
          <p:nvSpPr>
            <p:cNvPr id="16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4" y="1152"/>
              <a:ext cx="5113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63" name="Rectangle 5"/>
            <p:cNvSpPr>
              <a:spLocks noChangeArrowheads="1"/>
            </p:cNvSpPr>
            <p:nvPr/>
          </p:nvSpPr>
          <p:spPr bwMode="auto">
            <a:xfrm>
              <a:off x="385" y="1156"/>
              <a:ext cx="9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64" name="Line 6"/>
            <p:cNvSpPr>
              <a:spLocks noChangeShapeType="1"/>
            </p:cNvSpPr>
            <p:nvPr/>
          </p:nvSpPr>
          <p:spPr bwMode="auto">
            <a:xfrm>
              <a:off x="817" y="2722"/>
              <a:ext cx="2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grpSp>
          <p:nvGrpSpPr>
            <p:cNvPr id="165" name="Group 16"/>
            <p:cNvGrpSpPr>
              <a:grpSpLocks/>
            </p:cNvGrpSpPr>
            <p:nvPr/>
          </p:nvGrpSpPr>
          <p:grpSpPr bwMode="auto">
            <a:xfrm>
              <a:off x="1678" y="2196"/>
              <a:ext cx="9" cy="529"/>
              <a:chOff x="1678" y="2196"/>
              <a:chExt cx="9" cy="529"/>
            </a:xfrm>
          </p:grpSpPr>
          <p:sp>
            <p:nvSpPr>
              <p:cNvPr id="302" name="Freeform 7"/>
              <p:cNvSpPr>
                <a:spLocks/>
              </p:cNvSpPr>
              <p:nvPr/>
            </p:nvSpPr>
            <p:spPr bwMode="auto">
              <a:xfrm>
                <a:off x="1678" y="2196"/>
                <a:ext cx="9" cy="43"/>
              </a:xfrm>
              <a:custGeom>
                <a:avLst/>
                <a:gdLst>
                  <a:gd name="T0" fmla="*/ 9 w 9"/>
                  <a:gd name="T1" fmla="*/ 6 h 43"/>
                  <a:gd name="T2" fmla="*/ 9 w 9"/>
                  <a:gd name="T3" fmla="*/ 4 h 43"/>
                  <a:gd name="T4" fmla="*/ 8 w 9"/>
                  <a:gd name="T5" fmla="*/ 3 h 43"/>
                  <a:gd name="T6" fmla="*/ 6 w 9"/>
                  <a:gd name="T7" fmla="*/ 2 h 43"/>
                  <a:gd name="T8" fmla="*/ 5 w 9"/>
                  <a:gd name="T9" fmla="*/ 0 h 43"/>
                  <a:gd name="T10" fmla="*/ 5 w 9"/>
                  <a:gd name="T11" fmla="*/ 0 h 43"/>
                  <a:gd name="T12" fmla="*/ 3 w 9"/>
                  <a:gd name="T13" fmla="*/ 2 h 43"/>
                  <a:gd name="T14" fmla="*/ 2 w 9"/>
                  <a:gd name="T15" fmla="*/ 3 h 43"/>
                  <a:gd name="T16" fmla="*/ 0 w 9"/>
                  <a:gd name="T17" fmla="*/ 4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1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1 h 43"/>
                  <a:gd name="T34" fmla="*/ 9 w 9"/>
                  <a:gd name="T35" fmla="*/ 39 h 43"/>
                  <a:gd name="T36" fmla="*/ 9 w 9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6"/>
                    </a:moveTo>
                    <a:lnTo>
                      <a:pt x="9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3" name="Freeform 8"/>
              <p:cNvSpPr>
                <a:spLocks/>
              </p:cNvSpPr>
              <p:nvPr/>
            </p:nvSpPr>
            <p:spPr bwMode="auto">
              <a:xfrm>
                <a:off x="1678" y="2257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4" name="Freeform 9"/>
              <p:cNvSpPr>
                <a:spLocks/>
              </p:cNvSpPr>
              <p:nvPr/>
            </p:nvSpPr>
            <p:spPr bwMode="auto">
              <a:xfrm>
                <a:off x="1678" y="2317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5" name="Freeform 10"/>
              <p:cNvSpPr>
                <a:spLocks/>
              </p:cNvSpPr>
              <p:nvPr/>
            </p:nvSpPr>
            <p:spPr bwMode="auto">
              <a:xfrm>
                <a:off x="1678" y="2378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6" name="Freeform 11"/>
              <p:cNvSpPr>
                <a:spLocks/>
              </p:cNvSpPr>
              <p:nvPr/>
            </p:nvSpPr>
            <p:spPr bwMode="auto">
              <a:xfrm>
                <a:off x="1678" y="2439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7" name="Freeform 12"/>
              <p:cNvSpPr>
                <a:spLocks/>
              </p:cNvSpPr>
              <p:nvPr/>
            </p:nvSpPr>
            <p:spPr bwMode="auto">
              <a:xfrm>
                <a:off x="1678" y="2499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8" name="Freeform 13"/>
              <p:cNvSpPr>
                <a:spLocks/>
              </p:cNvSpPr>
              <p:nvPr/>
            </p:nvSpPr>
            <p:spPr bwMode="auto">
              <a:xfrm>
                <a:off x="1678" y="2560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9" name="Freeform 14"/>
              <p:cNvSpPr>
                <a:spLocks/>
              </p:cNvSpPr>
              <p:nvPr/>
            </p:nvSpPr>
            <p:spPr bwMode="auto">
              <a:xfrm>
                <a:off x="1678" y="2621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10" name="Freeform 15"/>
              <p:cNvSpPr>
                <a:spLocks/>
              </p:cNvSpPr>
              <p:nvPr/>
            </p:nvSpPr>
            <p:spPr bwMode="auto">
              <a:xfrm>
                <a:off x="1678" y="2681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66" name="Line 17"/>
            <p:cNvSpPr>
              <a:spLocks noChangeShapeType="1"/>
            </p:cNvSpPr>
            <p:nvPr/>
          </p:nvSpPr>
          <p:spPr bwMode="auto">
            <a:xfrm>
              <a:off x="1423" y="2722"/>
              <a:ext cx="2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67" name="Rectangle 18"/>
            <p:cNvSpPr>
              <a:spLocks noChangeArrowheads="1"/>
            </p:cNvSpPr>
            <p:nvPr/>
          </p:nvSpPr>
          <p:spPr bwMode="auto">
            <a:xfrm>
              <a:off x="1163" y="2547"/>
              <a:ext cx="347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68" name="Rectangle 19"/>
            <p:cNvSpPr>
              <a:spLocks noChangeArrowheads="1"/>
            </p:cNvSpPr>
            <p:nvPr/>
          </p:nvSpPr>
          <p:spPr bwMode="auto">
            <a:xfrm>
              <a:off x="1250" y="2595"/>
              <a:ext cx="11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69" name="Rectangle 20"/>
            <p:cNvSpPr>
              <a:spLocks noChangeArrowheads="1"/>
            </p:cNvSpPr>
            <p:nvPr/>
          </p:nvSpPr>
          <p:spPr bwMode="auto">
            <a:xfrm>
              <a:off x="1306" y="2595"/>
              <a:ext cx="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0" name="Oval 21"/>
            <p:cNvSpPr>
              <a:spLocks noChangeArrowheads="1"/>
            </p:cNvSpPr>
            <p:nvPr/>
          </p:nvSpPr>
          <p:spPr bwMode="auto">
            <a:xfrm>
              <a:off x="2462" y="1662"/>
              <a:ext cx="1041" cy="104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71" name="Group 34"/>
            <p:cNvGrpSpPr>
              <a:grpSpLocks/>
            </p:cNvGrpSpPr>
            <p:nvPr/>
          </p:nvGrpSpPr>
          <p:grpSpPr bwMode="auto">
            <a:xfrm>
              <a:off x="813" y="2170"/>
              <a:ext cx="8" cy="702"/>
              <a:chOff x="813" y="2170"/>
              <a:chExt cx="8" cy="702"/>
            </a:xfrm>
          </p:grpSpPr>
          <p:sp>
            <p:nvSpPr>
              <p:cNvPr id="290" name="Freeform 22"/>
              <p:cNvSpPr>
                <a:spLocks/>
              </p:cNvSpPr>
              <p:nvPr/>
            </p:nvSpPr>
            <p:spPr bwMode="auto">
              <a:xfrm>
                <a:off x="813" y="2170"/>
                <a:ext cx="8" cy="43"/>
              </a:xfrm>
              <a:custGeom>
                <a:avLst/>
                <a:gdLst>
                  <a:gd name="T0" fmla="*/ 8 w 8"/>
                  <a:gd name="T1" fmla="*/ 6 h 43"/>
                  <a:gd name="T2" fmla="*/ 8 w 8"/>
                  <a:gd name="T3" fmla="*/ 4 h 43"/>
                  <a:gd name="T4" fmla="*/ 7 w 8"/>
                  <a:gd name="T5" fmla="*/ 3 h 43"/>
                  <a:gd name="T6" fmla="*/ 5 w 8"/>
                  <a:gd name="T7" fmla="*/ 2 h 43"/>
                  <a:gd name="T8" fmla="*/ 4 w 8"/>
                  <a:gd name="T9" fmla="*/ 0 h 43"/>
                  <a:gd name="T10" fmla="*/ 4 w 8"/>
                  <a:gd name="T11" fmla="*/ 0 h 43"/>
                  <a:gd name="T12" fmla="*/ 2 w 8"/>
                  <a:gd name="T13" fmla="*/ 2 h 43"/>
                  <a:gd name="T14" fmla="*/ 1 w 8"/>
                  <a:gd name="T15" fmla="*/ 3 h 43"/>
                  <a:gd name="T16" fmla="*/ 0 w 8"/>
                  <a:gd name="T17" fmla="*/ 4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1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1 h 43"/>
                  <a:gd name="T34" fmla="*/ 8 w 8"/>
                  <a:gd name="T35" fmla="*/ 39 h 43"/>
                  <a:gd name="T36" fmla="*/ 8 w 8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6"/>
                    </a:move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1" name="Freeform 23"/>
              <p:cNvSpPr>
                <a:spLocks/>
              </p:cNvSpPr>
              <p:nvPr/>
            </p:nvSpPr>
            <p:spPr bwMode="auto">
              <a:xfrm>
                <a:off x="813" y="2231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2" name="Freeform 24"/>
              <p:cNvSpPr>
                <a:spLocks/>
              </p:cNvSpPr>
              <p:nvPr/>
            </p:nvSpPr>
            <p:spPr bwMode="auto">
              <a:xfrm>
                <a:off x="813" y="2291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3" name="Freeform 25"/>
              <p:cNvSpPr>
                <a:spLocks/>
              </p:cNvSpPr>
              <p:nvPr/>
            </p:nvSpPr>
            <p:spPr bwMode="auto">
              <a:xfrm>
                <a:off x="813" y="2352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4" name="Freeform 26"/>
              <p:cNvSpPr>
                <a:spLocks/>
              </p:cNvSpPr>
              <p:nvPr/>
            </p:nvSpPr>
            <p:spPr bwMode="auto">
              <a:xfrm>
                <a:off x="813" y="2413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5" name="Freeform 27"/>
              <p:cNvSpPr>
                <a:spLocks/>
              </p:cNvSpPr>
              <p:nvPr/>
            </p:nvSpPr>
            <p:spPr bwMode="auto">
              <a:xfrm>
                <a:off x="813" y="2473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6" name="Freeform 28"/>
              <p:cNvSpPr>
                <a:spLocks/>
              </p:cNvSpPr>
              <p:nvPr/>
            </p:nvSpPr>
            <p:spPr bwMode="auto">
              <a:xfrm>
                <a:off x="813" y="2534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7" name="Freeform 29"/>
              <p:cNvSpPr>
                <a:spLocks/>
              </p:cNvSpPr>
              <p:nvPr/>
            </p:nvSpPr>
            <p:spPr bwMode="auto">
              <a:xfrm>
                <a:off x="813" y="2595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8" name="Freeform 30"/>
              <p:cNvSpPr>
                <a:spLocks/>
              </p:cNvSpPr>
              <p:nvPr/>
            </p:nvSpPr>
            <p:spPr bwMode="auto">
              <a:xfrm>
                <a:off x="813" y="2655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9" name="Freeform 31"/>
              <p:cNvSpPr>
                <a:spLocks/>
              </p:cNvSpPr>
              <p:nvPr/>
            </p:nvSpPr>
            <p:spPr bwMode="auto">
              <a:xfrm>
                <a:off x="813" y="2716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0" name="Freeform 32"/>
              <p:cNvSpPr>
                <a:spLocks/>
              </p:cNvSpPr>
              <p:nvPr/>
            </p:nvSpPr>
            <p:spPr bwMode="auto">
              <a:xfrm>
                <a:off x="813" y="2777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1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1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1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1" name="Freeform 33"/>
              <p:cNvSpPr>
                <a:spLocks/>
              </p:cNvSpPr>
              <p:nvPr/>
            </p:nvSpPr>
            <p:spPr bwMode="auto">
              <a:xfrm>
                <a:off x="813" y="2837"/>
                <a:ext cx="8" cy="35"/>
              </a:xfrm>
              <a:custGeom>
                <a:avLst/>
                <a:gdLst>
                  <a:gd name="T0" fmla="*/ 8 w 8"/>
                  <a:gd name="T1" fmla="*/ 5 h 35"/>
                  <a:gd name="T2" fmla="*/ 8 w 8"/>
                  <a:gd name="T3" fmla="*/ 3 h 35"/>
                  <a:gd name="T4" fmla="*/ 8 w 8"/>
                  <a:gd name="T5" fmla="*/ 2 h 35"/>
                  <a:gd name="T6" fmla="*/ 7 w 8"/>
                  <a:gd name="T7" fmla="*/ 0 h 35"/>
                  <a:gd name="T8" fmla="*/ 5 w 8"/>
                  <a:gd name="T9" fmla="*/ 0 h 35"/>
                  <a:gd name="T10" fmla="*/ 4 w 8"/>
                  <a:gd name="T11" fmla="*/ 0 h 35"/>
                  <a:gd name="T12" fmla="*/ 2 w 8"/>
                  <a:gd name="T13" fmla="*/ 0 h 35"/>
                  <a:gd name="T14" fmla="*/ 1 w 8"/>
                  <a:gd name="T15" fmla="*/ 2 h 35"/>
                  <a:gd name="T16" fmla="*/ 0 w 8"/>
                  <a:gd name="T17" fmla="*/ 3 h 35"/>
                  <a:gd name="T18" fmla="*/ 0 w 8"/>
                  <a:gd name="T19" fmla="*/ 31 h 35"/>
                  <a:gd name="T20" fmla="*/ 0 w 8"/>
                  <a:gd name="T21" fmla="*/ 31 h 35"/>
                  <a:gd name="T22" fmla="*/ 1 w 8"/>
                  <a:gd name="T23" fmla="*/ 32 h 35"/>
                  <a:gd name="T24" fmla="*/ 2 w 8"/>
                  <a:gd name="T25" fmla="*/ 33 h 35"/>
                  <a:gd name="T26" fmla="*/ 4 w 8"/>
                  <a:gd name="T27" fmla="*/ 35 h 35"/>
                  <a:gd name="T28" fmla="*/ 4 w 8"/>
                  <a:gd name="T29" fmla="*/ 35 h 35"/>
                  <a:gd name="T30" fmla="*/ 5 w 8"/>
                  <a:gd name="T31" fmla="*/ 33 h 35"/>
                  <a:gd name="T32" fmla="*/ 7 w 8"/>
                  <a:gd name="T33" fmla="*/ 32 h 35"/>
                  <a:gd name="T34" fmla="*/ 8 w 8"/>
                  <a:gd name="T35" fmla="*/ 32 h 35"/>
                  <a:gd name="T36" fmla="*/ 8 w 8"/>
                  <a:gd name="T37" fmla="*/ 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5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2" y="33"/>
                    </a:lnTo>
                    <a:lnTo>
                      <a:pt x="4" y="35"/>
                    </a:lnTo>
                    <a:lnTo>
                      <a:pt x="5" y="33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72" name="Group 47"/>
            <p:cNvGrpSpPr>
              <a:grpSpLocks/>
            </p:cNvGrpSpPr>
            <p:nvPr/>
          </p:nvGrpSpPr>
          <p:grpSpPr bwMode="auto">
            <a:xfrm>
              <a:off x="3670" y="2170"/>
              <a:ext cx="9" cy="702"/>
              <a:chOff x="3670" y="2170"/>
              <a:chExt cx="9" cy="702"/>
            </a:xfrm>
          </p:grpSpPr>
          <p:sp>
            <p:nvSpPr>
              <p:cNvPr id="278" name="Freeform 35"/>
              <p:cNvSpPr>
                <a:spLocks/>
              </p:cNvSpPr>
              <p:nvPr/>
            </p:nvSpPr>
            <p:spPr bwMode="auto">
              <a:xfrm>
                <a:off x="3670" y="2170"/>
                <a:ext cx="9" cy="43"/>
              </a:xfrm>
              <a:custGeom>
                <a:avLst/>
                <a:gdLst>
                  <a:gd name="T0" fmla="*/ 9 w 9"/>
                  <a:gd name="T1" fmla="*/ 6 h 43"/>
                  <a:gd name="T2" fmla="*/ 9 w 9"/>
                  <a:gd name="T3" fmla="*/ 4 h 43"/>
                  <a:gd name="T4" fmla="*/ 7 w 9"/>
                  <a:gd name="T5" fmla="*/ 3 h 43"/>
                  <a:gd name="T6" fmla="*/ 6 w 9"/>
                  <a:gd name="T7" fmla="*/ 2 h 43"/>
                  <a:gd name="T8" fmla="*/ 4 w 9"/>
                  <a:gd name="T9" fmla="*/ 0 h 43"/>
                  <a:gd name="T10" fmla="*/ 4 w 9"/>
                  <a:gd name="T11" fmla="*/ 0 h 43"/>
                  <a:gd name="T12" fmla="*/ 3 w 9"/>
                  <a:gd name="T13" fmla="*/ 2 h 43"/>
                  <a:gd name="T14" fmla="*/ 1 w 9"/>
                  <a:gd name="T15" fmla="*/ 3 h 43"/>
                  <a:gd name="T16" fmla="*/ 0 w 9"/>
                  <a:gd name="T17" fmla="*/ 4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1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1 h 43"/>
                  <a:gd name="T34" fmla="*/ 9 w 9"/>
                  <a:gd name="T35" fmla="*/ 39 h 43"/>
                  <a:gd name="T36" fmla="*/ 9 w 9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6"/>
                    </a:moveTo>
                    <a:lnTo>
                      <a:pt x="9" y="4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79" name="Freeform 36"/>
              <p:cNvSpPr>
                <a:spLocks/>
              </p:cNvSpPr>
              <p:nvPr/>
            </p:nvSpPr>
            <p:spPr bwMode="auto">
              <a:xfrm>
                <a:off x="3670" y="2231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0" name="Freeform 37"/>
              <p:cNvSpPr>
                <a:spLocks/>
              </p:cNvSpPr>
              <p:nvPr/>
            </p:nvSpPr>
            <p:spPr bwMode="auto">
              <a:xfrm>
                <a:off x="3670" y="2291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1" name="Freeform 38"/>
              <p:cNvSpPr>
                <a:spLocks/>
              </p:cNvSpPr>
              <p:nvPr/>
            </p:nvSpPr>
            <p:spPr bwMode="auto">
              <a:xfrm>
                <a:off x="3670" y="2352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2" name="Freeform 39"/>
              <p:cNvSpPr>
                <a:spLocks/>
              </p:cNvSpPr>
              <p:nvPr/>
            </p:nvSpPr>
            <p:spPr bwMode="auto">
              <a:xfrm>
                <a:off x="3670" y="2413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3" name="Freeform 40"/>
              <p:cNvSpPr>
                <a:spLocks/>
              </p:cNvSpPr>
              <p:nvPr/>
            </p:nvSpPr>
            <p:spPr bwMode="auto">
              <a:xfrm>
                <a:off x="3670" y="2473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4" name="Freeform 41"/>
              <p:cNvSpPr>
                <a:spLocks/>
              </p:cNvSpPr>
              <p:nvPr/>
            </p:nvSpPr>
            <p:spPr bwMode="auto">
              <a:xfrm>
                <a:off x="3670" y="2534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5" name="Freeform 42"/>
              <p:cNvSpPr>
                <a:spLocks/>
              </p:cNvSpPr>
              <p:nvPr/>
            </p:nvSpPr>
            <p:spPr bwMode="auto">
              <a:xfrm>
                <a:off x="3670" y="2595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6" name="Freeform 43"/>
              <p:cNvSpPr>
                <a:spLocks/>
              </p:cNvSpPr>
              <p:nvPr/>
            </p:nvSpPr>
            <p:spPr bwMode="auto">
              <a:xfrm>
                <a:off x="3670" y="2655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7" name="Freeform 44"/>
              <p:cNvSpPr>
                <a:spLocks/>
              </p:cNvSpPr>
              <p:nvPr/>
            </p:nvSpPr>
            <p:spPr bwMode="auto">
              <a:xfrm>
                <a:off x="3670" y="2716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8" name="Freeform 45"/>
              <p:cNvSpPr>
                <a:spLocks/>
              </p:cNvSpPr>
              <p:nvPr/>
            </p:nvSpPr>
            <p:spPr bwMode="auto">
              <a:xfrm>
                <a:off x="3670" y="2777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1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1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1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9" name="Freeform 46"/>
              <p:cNvSpPr>
                <a:spLocks/>
              </p:cNvSpPr>
              <p:nvPr/>
            </p:nvSpPr>
            <p:spPr bwMode="auto">
              <a:xfrm>
                <a:off x="3670" y="2837"/>
                <a:ext cx="9" cy="35"/>
              </a:xfrm>
              <a:custGeom>
                <a:avLst/>
                <a:gdLst>
                  <a:gd name="T0" fmla="*/ 9 w 9"/>
                  <a:gd name="T1" fmla="*/ 5 h 35"/>
                  <a:gd name="T2" fmla="*/ 9 w 9"/>
                  <a:gd name="T3" fmla="*/ 3 h 35"/>
                  <a:gd name="T4" fmla="*/ 9 w 9"/>
                  <a:gd name="T5" fmla="*/ 2 h 35"/>
                  <a:gd name="T6" fmla="*/ 7 w 9"/>
                  <a:gd name="T7" fmla="*/ 0 h 35"/>
                  <a:gd name="T8" fmla="*/ 6 w 9"/>
                  <a:gd name="T9" fmla="*/ 0 h 35"/>
                  <a:gd name="T10" fmla="*/ 4 w 9"/>
                  <a:gd name="T11" fmla="*/ 0 h 35"/>
                  <a:gd name="T12" fmla="*/ 3 w 9"/>
                  <a:gd name="T13" fmla="*/ 0 h 35"/>
                  <a:gd name="T14" fmla="*/ 1 w 9"/>
                  <a:gd name="T15" fmla="*/ 2 h 35"/>
                  <a:gd name="T16" fmla="*/ 0 w 9"/>
                  <a:gd name="T17" fmla="*/ 3 h 35"/>
                  <a:gd name="T18" fmla="*/ 0 w 9"/>
                  <a:gd name="T19" fmla="*/ 31 h 35"/>
                  <a:gd name="T20" fmla="*/ 0 w 9"/>
                  <a:gd name="T21" fmla="*/ 31 h 35"/>
                  <a:gd name="T22" fmla="*/ 1 w 9"/>
                  <a:gd name="T23" fmla="*/ 32 h 35"/>
                  <a:gd name="T24" fmla="*/ 3 w 9"/>
                  <a:gd name="T25" fmla="*/ 33 h 35"/>
                  <a:gd name="T26" fmla="*/ 4 w 9"/>
                  <a:gd name="T27" fmla="*/ 35 h 35"/>
                  <a:gd name="T28" fmla="*/ 4 w 9"/>
                  <a:gd name="T29" fmla="*/ 35 h 35"/>
                  <a:gd name="T30" fmla="*/ 6 w 9"/>
                  <a:gd name="T31" fmla="*/ 33 h 35"/>
                  <a:gd name="T32" fmla="*/ 7 w 9"/>
                  <a:gd name="T33" fmla="*/ 32 h 35"/>
                  <a:gd name="T34" fmla="*/ 9 w 9"/>
                  <a:gd name="T35" fmla="*/ 32 h 35"/>
                  <a:gd name="T36" fmla="*/ 9 w 9"/>
                  <a:gd name="T37" fmla="*/ 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35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3" y="33"/>
                    </a:lnTo>
                    <a:lnTo>
                      <a:pt x="4" y="35"/>
                    </a:lnTo>
                    <a:lnTo>
                      <a:pt x="6" y="33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73" name="Line 48"/>
            <p:cNvSpPr>
              <a:spLocks noChangeShapeType="1"/>
            </p:cNvSpPr>
            <p:nvPr/>
          </p:nvSpPr>
          <p:spPr bwMode="auto">
            <a:xfrm>
              <a:off x="817" y="2868"/>
              <a:ext cx="112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74" name="Line 49"/>
            <p:cNvSpPr>
              <a:spLocks noChangeShapeType="1"/>
            </p:cNvSpPr>
            <p:nvPr/>
          </p:nvSpPr>
          <p:spPr bwMode="auto">
            <a:xfrm>
              <a:off x="2549" y="2868"/>
              <a:ext cx="11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75" name="Rectangle 50"/>
            <p:cNvSpPr>
              <a:spLocks noChangeArrowheads="1"/>
            </p:cNvSpPr>
            <p:nvPr/>
          </p:nvSpPr>
          <p:spPr bwMode="auto">
            <a:xfrm>
              <a:off x="2029" y="2665"/>
              <a:ext cx="347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6" name="Rectangle 51"/>
            <p:cNvSpPr>
              <a:spLocks noChangeArrowheads="1"/>
            </p:cNvSpPr>
            <p:nvPr/>
          </p:nvSpPr>
          <p:spPr bwMode="auto">
            <a:xfrm>
              <a:off x="2116" y="2713"/>
              <a:ext cx="1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7" name="Rectangle 52"/>
            <p:cNvSpPr>
              <a:spLocks noChangeArrowheads="1"/>
            </p:cNvSpPr>
            <p:nvPr/>
          </p:nvSpPr>
          <p:spPr bwMode="auto">
            <a:xfrm>
              <a:off x="2212" y="2774"/>
              <a:ext cx="7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8" name="Rectangle 53"/>
            <p:cNvSpPr>
              <a:spLocks noChangeArrowheads="1"/>
            </p:cNvSpPr>
            <p:nvPr/>
          </p:nvSpPr>
          <p:spPr bwMode="auto">
            <a:xfrm>
              <a:off x="2240" y="2713"/>
              <a:ext cx="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79" name="Group 142"/>
            <p:cNvGrpSpPr>
              <a:grpSpLocks/>
            </p:cNvGrpSpPr>
            <p:nvPr/>
          </p:nvGrpSpPr>
          <p:grpSpPr bwMode="auto">
            <a:xfrm>
              <a:off x="384" y="1650"/>
              <a:ext cx="4156" cy="1049"/>
              <a:chOff x="384" y="1650"/>
              <a:chExt cx="4156" cy="1049"/>
            </a:xfrm>
          </p:grpSpPr>
          <p:sp>
            <p:nvSpPr>
              <p:cNvPr id="190" name="Rectangle 54"/>
              <p:cNvSpPr>
                <a:spLocks noChangeArrowheads="1"/>
              </p:cNvSpPr>
              <p:nvPr/>
            </p:nvSpPr>
            <p:spPr bwMode="auto">
              <a:xfrm>
                <a:off x="384" y="2001"/>
                <a:ext cx="346" cy="3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" name="Rectangle 55"/>
              <p:cNvSpPr>
                <a:spLocks noChangeArrowheads="1"/>
              </p:cNvSpPr>
              <p:nvPr/>
            </p:nvSpPr>
            <p:spPr bwMode="auto">
              <a:xfrm>
                <a:off x="471" y="2049"/>
                <a:ext cx="1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</a:t>
                </a: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" name="Rectangle 56"/>
              <p:cNvSpPr>
                <a:spLocks noChangeArrowheads="1"/>
              </p:cNvSpPr>
              <p:nvPr/>
            </p:nvSpPr>
            <p:spPr bwMode="auto">
              <a:xfrm>
                <a:off x="511" y="2049"/>
                <a:ext cx="9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93" name="Group 77"/>
              <p:cNvGrpSpPr>
                <a:grpSpLocks/>
              </p:cNvGrpSpPr>
              <p:nvPr/>
            </p:nvGrpSpPr>
            <p:grpSpPr bwMode="auto">
              <a:xfrm>
                <a:off x="466" y="1997"/>
                <a:ext cx="1195" cy="8"/>
                <a:chOff x="466" y="1997"/>
                <a:chExt cx="1195" cy="8"/>
              </a:xfrm>
            </p:grpSpPr>
            <p:sp>
              <p:nvSpPr>
                <p:cNvPr id="258" name="Freeform 57"/>
                <p:cNvSpPr>
                  <a:spLocks/>
                </p:cNvSpPr>
                <p:nvPr/>
              </p:nvSpPr>
              <p:spPr bwMode="auto">
                <a:xfrm>
                  <a:off x="466" y="1997"/>
                  <a:ext cx="44" cy="8"/>
                </a:xfrm>
                <a:custGeom>
                  <a:avLst/>
                  <a:gdLst>
                    <a:gd name="T0" fmla="*/ 6 w 44"/>
                    <a:gd name="T1" fmla="*/ 0 h 8"/>
                    <a:gd name="T2" fmla="*/ 5 w 44"/>
                    <a:gd name="T3" fmla="*/ 0 h 8"/>
                    <a:gd name="T4" fmla="*/ 3 w 44"/>
                    <a:gd name="T5" fmla="*/ 1 h 8"/>
                    <a:gd name="T6" fmla="*/ 2 w 44"/>
                    <a:gd name="T7" fmla="*/ 3 h 8"/>
                    <a:gd name="T8" fmla="*/ 0 w 44"/>
                    <a:gd name="T9" fmla="*/ 4 h 8"/>
                    <a:gd name="T10" fmla="*/ 0 w 44"/>
                    <a:gd name="T11" fmla="*/ 4 h 8"/>
                    <a:gd name="T12" fmla="*/ 2 w 44"/>
                    <a:gd name="T13" fmla="*/ 6 h 8"/>
                    <a:gd name="T14" fmla="*/ 3 w 44"/>
                    <a:gd name="T15" fmla="*/ 7 h 8"/>
                    <a:gd name="T16" fmla="*/ 5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6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5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9" name="Freeform 58"/>
                <p:cNvSpPr>
                  <a:spLocks/>
                </p:cNvSpPr>
                <p:nvPr/>
              </p:nvSpPr>
              <p:spPr bwMode="auto">
                <a:xfrm>
                  <a:off x="527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0" name="Freeform 59"/>
                <p:cNvSpPr>
                  <a:spLocks/>
                </p:cNvSpPr>
                <p:nvPr/>
              </p:nvSpPr>
              <p:spPr bwMode="auto">
                <a:xfrm>
                  <a:off x="587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1" name="Freeform 60"/>
                <p:cNvSpPr>
                  <a:spLocks/>
                </p:cNvSpPr>
                <p:nvPr/>
              </p:nvSpPr>
              <p:spPr bwMode="auto">
                <a:xfrm>
                  <a:off x="648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2" name="Freeform 61"/>
                <p:cNvSpPr>
                  <a:spLocks/>
                </p:cNvSpPr>
                <p:nvPr/>
              </p:nvSpPr>
              <p:spPr bwMode="auto">
                <a:xfrm>
                  <a:off x="709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3" name="Freeform 62"/>
                <p:cNvSpPr>
                  <a:spLocks/>
                </p:cNvSpPr>
                <p:nvPr/>
              </p:nvSpPr>
              <p:spPr bwMode="auto">
                <a:xfrm>
                  <a:off x="769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4" name="Freeform 63"/>
                <p:cNvSpPr>
                  <a:spLocks/>
                </p:cNvSpPr>
                <p:nvPr/>
              </p:nvSpPr>
              <p:spPr bwMode="auto">
                <a:xfrm>
                  <a:off x="830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5" name="Freeform 64"/>
                <p:cNvSpPr>
                  <a:spLocks/>
                </p:cNvSpPr>
                <p:nvPr/>
              </p:nvSpPr>
              <p:spPr bwMode="auto">
                <a:xfrm>
                  <a:off x="891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2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2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1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1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6" name="Freeform 65"/>
                <p:cNvSpPr>
                  <a:spLocks/>
                </p:cNvSpPr>
                <p:nvPr/>
              </p:nvSpPr>
              <p:spPr bwMode="auto">
                <a:xfrm>
                  <a:off x="951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1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1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7" name="Freeform 66"/>
                <p:cNvSpPr>
                  <a:spLocks/>
                </p:cNvSpPr>
                <p:nvPr/>
              </p:nvSpPr>
              <p:spPr bwMode="auto">
                <a:xfrm>
                  <a:off x="1012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8" name="Freeform 67"/>
                <p:cNvSpPr>
                  <a:spLocks/>
                </p:cNvSpPr>
                <p:nvPr/>
              </p:nvSpPr>
              <p:spPr bwMode="auto">
                <a:xfrm>
                  <a:off x="1072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9" name="Freeform 68"/>
                <p:cNvSpPr>
                  <a:spLocks/>
                </p:cNvSpPr>
                <p:nvPr/>
              </p:nvSpPr>
              <p:spPr bwMode="auto">
                <a:xfrm>
                  <a:off x="1133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0" name="Freeform 69"/>
                <p:cNvSpPr>
                  <a:spLocks/>
                </p:cNvSpPr>
                <p:nvPr/>
              </p:nvSpPr>
              <p:spPr bwMode="auto">
                <a:xfrm>
                  <a:off x="1194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2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2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1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1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1" name="Freeform 70"/>
                <p:cNvSpPr>
                  <a:spLocks/>
                </p:cNvSpPr>
                <p:nvPr/>
              </p:nvSpPr>
              <p:spPr bwMode="auto">
                <a:xfrm>
                  <a:off x="1254" y="1997"/>
                  <a:ext cx="43" cy="8"/>
                </a:xfrm>
                <a:custGeom>
                  <a:avLst/>
                  <a:gdLst>
                    <a:gd name="T0" fmla="*/ 5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1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1 w 43"/>
                    <a:gd name="T33" fmla="*/ 1 h 8"/>
                    <a:gd name="T34" fmla="*/ 39 w 43"/>
                    <a:gd name="T35" fmla="*/ 0 h 8"/>
                    <a:gd name="T36" fmla="*/ 5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2" name="Freeform 71"/>
                <p:cNvSpPr>
                  <a:spLocks/>
                </p:cNvSpPr>
                <p:nvPr/>
              </p:nvSpPr>
              <p:spPr bwMode="auto">
                <a:xfrm>
                  <a:off x="1315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3" name="Freeform 72"/>
                <p:cNvSpPr>
                  <a:spLocks/>
                </p:cNvSpPr>
                <p:nvPr/>
              </p:nvSpPr>
              <p:spPr bwMode="auto">
                <a:xfrm>
                  <a:off x="1375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4" name="Freeform 73"/>
                <p:cNvSpPr>
                  <a:spLocks/>
                </p:cNvSpPr>
                <p:nvPr/>
              </p:nvSpPr>
              <p:spPr bwMode="auto">
                <a:xfrm>
                  <a:off x="1436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5" name="Freeform 74"/>
                <p:cNvSpPr>
                  <a:spLocks/>
                </p:cNvSpPr>
                <p:nvPr/>
              </p:nvSpPr>
              <p:spPr bwMode="auto">
                <a:xfrm>
                  <a:off x="1497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6" name="Freeform 75"/>
                <p:cNvSpPr>
                  <a:spLocks/>
                </p:cNvSpPr>
                <p:nvPr/>
              </p:nvSpPr>
              <p:spPr bwMode="auto">
                <a:xfrm>
                  <a:off x="1557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7" name="Freeform 76"/>
                <p:cNvSpPr>
                  <a:spLocks/>
                </p:cNvSpPr>
                <p:nvPr/>
              </p:nvSpPr>
              <p:spPr bwMode="auto">
                <a:xfrm>
                  <a:off x="1618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grpSp>
            <p:nvGrpSpPr>
              <p:cNvPr id="194" name="Group 98"/>
              <p:cNvGrpSpPr>
                <a:grpSpLocks/>
              </p:cNvGrpSpPr>
              <p:nvPr/>
            </p:nvGrpSpPr>
            <p:grpSpPr bwMode="auto">
              <a:xfrm>
                <a:off x="466" y="2343"/>
                <a:ext cx="1195" cy="9"/>
                <a:chOff x="466" y="2343"/>
                <a:chExt cx="1195" cy="9"/>
              </a:xfrm>
            </p:grpSpPr>
            <p:sp>
              <p:nvSpPr>
                <p:cNvPr id="238" name="Freeform 78"/>
                <p:cNvSpPr>
                  <a:spLocks/>
                </p:cNvSpPr>
                <p:nvPr/>
              </p:nvSpPr>
              <p:spPr bwMode="auto">
                <a:xfrm>
                  <a:off x="466" y="2343"/>
                  <a:ext cx="44" cy="9"/>
                </a:xfrm>
                <a:custGeom>
                  <a:avLst/>
                  <a:gdLst>
                    <a:gd name="T0" fmla="*/ 6 w 44"/>
                    <a:gd name="T1" fmla="*/ 0 h 9"/>
                    <a:gd name="T2" fmla="*/ 5 w 44"/>
                    <a:gd name="T3" fmla="*/ 0 h 9"/>
                    <a:gd name="T4" fmla="*/ 3 w 44"/>
                    <a:gd name="T5" fmla="*/ 2 h 9"/>
                    <a:gd name="T6" fmla="*/ 2 w 44"/>
                    <a:gd name="T7" fmla="*/ 3 h 9"/>
                    <a:gd name="T8" fmla="*/ 0 w 44"/>
                    <a:gd name="T9" fmla="*/ 5 h 9"/>
                    <a:gd name="T10" fmla="*/ 0 w 44"/>
                    <a:gd name="T11" fmla="*/ 5 h 9"/>
                    <a:gd name="T12" fmla="*/ 2 w 44"/>
                    <a:gd name="T13" fmla="*/ 6 h 9"/>
                    <a:gd name="T14" fmla="*/ 3 w 44"/>
                    <a:gd name="T15" fmla="*/ 8 h 9"/>
                    <a:gd name="T16" fmla="*/ 5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6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3" y="8"/>
                      </a:lnTo>
                      <a:lnTo>
                        <a:pt x="5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39" name="Freeform 79"/>
                <p:cNvSpPr>
                  <a:spLocks/>
                </p:cNvSpPr>
                <p:nvPr/>
              </p:nvSpPr>
              <p:spPr bwMode="auto">
                <a:xfrm>
                  <a:off x="527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0" name="Freeform 80"/>
                <p:cNvSpPr>
                  <a:spLocks/>
                </p:cNvSpPr>
                <p:nvPr/>
              </p:nvSpPr>
              <p:spPr bwMode="auto">
                <a:xfrm>
                  <a:off x="587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1" name="Freeform 81"/>
                <p:cNvSpPr>
                  <a:spLocks/>
                </p:cNvSpPr>
                <p:nvPr/>
              </p:nvSpPr>
              <p:spPr bwMode="auto">
                <a:xfrm>
                  <a:off x="648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2" name="Freeform 82"/>
                <p:cNvSpPr>
                  <a:spLocks/>
                </p:cNvSpPr>
                <p:nvPr/>
              </p:nvSpPr>
              <p:spPr bwMode="auto">
                <a:xfrm>
                  <a:off x="709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3" name="Freeform 83"/>
                <p:cNvSpPr>
                  <a:spLocks/>
                </p:cNvSpPr>
                <p:nvPr/>
              </p:nvSpPr>
              <p:spPr bwMode="auto">
                <a:xfrm>
                  <a:off x="769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4" name="Freeform 84"/>
                <p:cNvSpPr>
                  <a:spLocks/>
                </p:cNvSpPr>
                <p:nvPr/>
              </p:nvSpPr>
              <p:spPr bwMode="auto">
                <a:xfrm>
                  <a:off x="830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5" name="Freeform 85"/>
                <p:cNvSpPr>
                  <a:spLocks/>
                </p:cNvSpPr>
                <p:nvPr/>
              </p:nvSpPr>
              <p:spPr bwMode="auto">
                <a:xfrm>
                  <a:off x="891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2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2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1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1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1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6" name="Freeform 86"/>
                <p:cNvSpPr>
                  <a:spLocks/>
                </p:cNvSpPr>
                <p:nvPr/>
              </p:nvSpPr>
              <p:spPr bwMode="auto">
                <a:xfrm>
                  <a:off x="951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1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1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7" name="Freeform 87"/>
                <p:cNvSpPr>
                  <a:spLocks/>
                </p:cNvSpPr>
                <p:nvPr/>
              </p:nvSpPr>
              <p:spPr bwMode="auto">
                <a:xfrm>
                  <a:off x="1012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8" name="Freeform 88"/>
                <p:cNvSpPr>
                  <a:spLocks/>
                </p:cNvSpPr>
                <p:nvPr/>
              </p:nvSpPr>
              <p:spPr bwMode="auto">
                <a:xfrm>
                  <a:off x="1072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9" name="Freeform 89"/>
                <p:cNvSpPr>
                  <a:spLocks/>
                </p:cNvSpPr>
                <p:nvPr/>
              </p:nvSpPr>
              <p:spPr bwMode="auto">
                <a:xfrm>
                  <a:off x="1133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0" name="Freeform 90"/>
                <p:cNvSpPr>
                  <a:spLocks/>
                </p:cNvSpPr>
                <p:nvPr/>
              </p:nvSpPr>
              <p:spPr bwMode="auto">
                <a:xfrm>
                  <a:off x="1194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2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2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1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1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1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1" name="Freeform 91"/>
                <p:cNvSpPr>
                  <a:spLocks/>
                </p:cNvSpPr>
                <p:nvPr/>
              </p:nvSpPr>
              <p:spPr bwMode="auto">
                <a:xfrm>
                  <a:off x="1254" y="2343"/>
                  <a:ext cx="43" cy="9"/>
                </a:xfrm>
                <a:custGeom>
                  <a:avLst/>
                  <a:gdLst>
                    <a:gd name="T0" fmla="*/ 5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1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1 w 43"/>
                    <a:gd name="T33" fmla="*/ 2 h 9"/>
                    <a:gd name="T34" fmla="*/ 39 w 43"/>
                    <a:gd name="T35" fmla="*/ 0 h 9"/>
                    <a:gd name="T36" fmla="*/ 5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2" name="Freeform 92"/>
                <p:cNvSpPr>
                  <a:spLocks/>
                </p:cNvSpPr>
                <p:nvPr/>
              </p:nvSpPr>
              <p:spPr bwMode="auto">
                <a:xfrm>
                  <a:off x="1315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3" name="Freeform 93"/>
                <p:cNvSpPr>
                  <a:spLocks/>
                </p:cNvSpPr>
                <p:nvPr/>
              </p:nvSpPr>
              <p:spPr bwMode="auto">
                <a:xfrm>
                  <a:off x="1375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4" name="Freeform 94"/>
                <p:cNvSpPr>
                  <a:spLocks/>
                </p:cNvSpPr>
                <p:nvPr/>
              </p:nvSpPr>
              <p:spPr bwMode="auto">
                <a:xfrm>
                  <a:off x="1436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5" name="Freeform 95"/>
                <p:cNvSpPr>
                  <a:spLocks/>
                </p:cNvSpPr>
                <p:nvPr/>
              </p:nvSpPr>
              <p:spPr bwMode="auto">
                <a:xfrm>
                  <a:off x="1497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6" name="Freeform 96"/>
                <p:cNvSpPr>
                  <a:spLocks/>
                </p:cNvSpPr>
                <p:nvPr/>
              </p:nvSpPr>
              <p:spPr bwMode="auto">
                <a:xfrm>
                  <a:off x="1557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7" name="Freeform 97"/>
                <p:cNvSpPr>
                  <a:spLocks/>
                </p:cNvSpPr>
                <p:nvPr/>
              </p:nvSpPr>
              <p:spPr bwMode="auto">
                <a:xfrm>
                  <a:off x="1618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195" name="Line 99"/>
              <p:cNvSpPr>
                <a:spLocks noChangeShapeType="1"/>
              </p:cNvSpPr>
              <p:nvPr/>
            </p:nvSpPr>
            <p:spPr bwMode="auto">
              <a:xfrm>
                <a:off x="471" y="2001"/>
                <a:ext cx="0" cy="6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96" name="Line 100"/>
              <p:cNvSpPr>
                <a:spLocks noChangeShapeType="1"/>
              </p:cNvSpPr>
              <p:nvPr/>
            </p:nvSpPr>
            <p:spPr bwMode="auto">
              <a:xfrm>
                <a:off x="471" y="2278"/>
                <a:ext cx="0" cy="7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197" name="Group 141"/>
              <p:cNvGrpSpPr>
                <a:grpSpLocks/>
              </p:cNvGrpSpPr>
              <p:nvPr/>
            </p:nvGrpSpPr>
            <p:grpSpPr bwMode="auto">
              <a:xfrm>
                <a:off x="817" y="1650"/>
                <a:ext cx="3723" cy="1049"/>
                <a:chOff x="817" y="1650"/>
                <a:chExt cx="3723" cy="1049"/>
              </a:xfrm>
            </p:grpSpPr>
            <p:grpSp>
              <p:nvGrpSpPr>
                <p:cNvPr id="198" name="Group 113"/>
                <p:cNvGrpSpPr>
                  <a:grpSpLocks/>
                </p:cNvGrpSpPr>
                <p:nvPr/>
              </p:nvGrpSpPr>
              <p:grpSpPr bwMode="auto">
                <a:xfrm>
                  <a:off x="3670" y="1650"/>
                  <a:ext cx="701" cy="9"/>
                  <a:chOff x="3670" y="1650"/>
                  <a:chExt cx="701" cy="9"/>
                </a:xfrm>
              </p:grpSpPr>
              <p:sp>
                <p:nvSpPr>
                  <p:cNvPr id="226" name="Freeform 101"/>
                  <p:cNvSpPr>
                    <a:spLocks/>
                  </p:cNvSpPr>
                  <p:nvPr/>
                </p:nvSpPr>
                <p:spPr bwMode="auto">
                  <a:xfrm>
                    <a:off x="3670" y="1650"/>
                    <a:ext cx="43" cy="9"/>
                  </a:xfrm>
                  <a:custGeom>
                    <a:avLst/>
                    <a:gdLst>
                      <a:gd name="T0" fmla="*/ 6 w 43"/>
                      <a:gd name="T1" fmla="*/ 0 h 9"/>
                      <a:gd name="T2" fmla="*/ 4 w 43"/>
                      <a:gd name="T3" fmla="*/ 0 h 9"/>
                      <a:gd name="T4" fmla="*/ 3 w 43"/>
                      <a:gd name="T5" fmla="*/ 2 h 9"/>
                      <a:gd name="T6" fmla="*/ 1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5 h 9"/>
                      <a:gd name="T12" fmla="*/ 1 w 43"/>
                      <a:gd name="T13" fmla="*/ 6 h 9"/>
                      <a:gd name="T14" fmla="*/ 3 w 43"/>
                      <a:gd name="T15" fmla="*/ 7 h 9"/>
                      <a:gd name="T16" fmla="*/ 4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6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3" y="2"/>
                        </a:lnTo>
                        <a:lnTo>
                          <a:pt x="1" y="3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7" name="Freeform 102"/>
                  <p:cNvSpPr>
                    <a:spLocks/>
                  </p:cNvSpPr>
                  <p:nvPr/>
                </p:nvSpPr>
                <p:spPr bwMode="auto">
                  <a:xfrm>
                    <a:off x="3731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1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8" name="Freeform 103"/>
                  <p:cNvSpPr>
                    <a:spLocks/>
                  </p:cNvSpPr>
                  <p:nvPr/>
                </p:nvSpPr>
                <p:spPr bwMode="auto">
                  <a:xfrm>
                    <a:off x="3791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9" name="Freeform 104"/>
                  <p:cNvSpPr>
                    <a:spLocks/>
                  </p:cNvSpPr>
                  <p:nvPr/>
                </p:nvSpPr>
                <p:spPr bwMode="auto">
                  <a:xfrm>
                    <a:off x="3852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0" name="Freeform 105"/>
                  <p:cNvSpPr>
                    <a:spLocks/>
                  </p:cNvSpPr>
                  <p:nvPr/>
                </p:nvSpPr>
                <p:spPr bwMode="auto">
                  <a:xfrm>
                    <a:off x="3912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1" name="Freeform 106"/>
                  <p:cNvSpPr>
                    <a:spLocks/>
                  </p:cNvSpPr>
                  <p:nvPr/>
                </p:nvSpPr>
                <p:spPr bwMode="auto">
                  <a:xfrm>
                    <a:off x="3973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2" name="Freeform 107"/>
                  <p:cNvSpPr>
                    <a:spLocks/>
                  </p:cNvSpPr>
                  <p:nvPr/>
                </p:nvSpPr>
                <p:spPr bwMode="auto">
                  <a:xfrm>
                    <a:off x="4034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3" name="Freeform 108"/>
                  <p:cNvSpPr>
                    <a:spLocks/>
                  </p:cNvSpPr>
                  <p:nvPr/>
                </p:nvSpPr>
                <p:spPr bwMode="auto">
                  <a:xfrm>
                    <a:off x="4094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4" name="Freeform 109"/>
                  <p:cNvSpPr>
                    <a:spLocks/>
                  </p:cNvSpPr>
                  <p:nvPr/>
                </p:nvSpPr>
                <p:spPr bwMode="auto">
                  <a:xfrm>
                    <a:off x="4155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5" name="Freeform 110"/>
                  <p:cNvSpPr>
                    <a:spLocks/>
                  </p:cNvSpPr>
                  <p:nvPr/>
                </p:nvSpPr>
                <p:spPr bwMode="auto">
                  <a:xfrm>
                    <a:off x="4216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8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1 w 43"/>
                      <a:gd name="T31" fmla="*/ 3 h 9"/>
                      <a:gd name="T32" fmla="*/ 40 w 43"/>
                      <a:gd name="T33" fmla="*/ 2 h 9"/>
                      <a:gd name="T34" fmla="*/ 38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3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6" name="Freeform 111"/>
                  <p:cNvSpPr>
                    <a:spLocks/>
                  </p:cNvSpPr>
                  <p:nvPr/>
                </p:nvSpPr>
                <p:spPr bwMode="auto">
                  <a:xfrm>
                    <a:off x="4276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1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1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7" name="Freeform 112"/>
                  <p:cNvSpPr>
                    <a:spLocks/>
                  </p:cNvSpPr>
                  <p:nvPr/>
                </p:nvSpPr>
                <p:spPr bwMode="auto">
                  <a:xfrm>
                    <a:off x="4337" y="1650"/>
                    <a:ext cx="34" cy="9"/>
                  </a:xfrm>
                  <a:custGeom>
                    <a:avLst/>
                    <a:gdLst>
                      <a:gd name="T0" fmla="*/ 4 w 34"/>
                      <a:gd name="T1" fmla="*/ 0 h 9"/>
                      <a:gd name="T2" fmla="*/ 3 w 34"/>
                      <a:gd name="T3" fmla="*/ 0 h 9"/>
                      <a:gd name="T4" fmla="*/ 1 w 34"/>
                      <a:gd name="T5" fmla="*/ 2 h 9"/>
                      <a:gd name="T6" fmla="*/ 0 w 34"/>
                      <a:gd name="T7" fmla="*/ 3 h 9"/>
                      <a:gd name="T8" fmla="*/ 0 w 34"/>
                      <a:gd name="T9" fmla="*/ 5 h 9"/>
                      <a:gd name="T10" fmla="*/ 0 w 34"/>
                      <a:gd name="T11" fmla="*/ 6 h 9"/>
                      <a:gd name="T12" fmla="*/ 0 w 34"/>
                      <a:gd name="T13" fmla="*/ 7 h 9"/>
                      <a:gd name="T14" fmla="*/ 1 w 34"/>
                      <a:gd name="T15" fmla="*/ 9 h 9"/>
                      <a:gd name="T16" fmla="*/ 3 w 34"/>
                      <a:gd name="T17" fmla="*/ 9 h 9"/>
                      <a:gd name="T18" fmla="*/ 30 w 34"/>
                      <a:gd name="T19" fmla="*/ 9 h 9"/>
                      <a:gd name="T20" fmla="*/ 30 w 34"/>
                      <a:gd name="T21" fmla="*/ 9 h 9"/>
                      <a:gd name="T22" fmla="*/ 31 w 34"/>
                      <a:gd name="T23" fmla="*/ 7 h 9"/>
                      <a:gd name="T24" fmla="*/ 33 w 34"/>
                      <a:gd name="T25" fmla="*/ 6 h 9"/>
                      <a:gd name="T26" fmla="*/ 34 w 34"/>
                      <a:gd name="T27" fmla="*/ 5 h 9"/>
                      <a:gd name="T28" fmla="*/ 34 w 34"/>
                      <a:gd name="T29" fmla="*/ 5 h 9"/>
                      <a:gd name="T30" fmla="*/ 33 w 34"/>
                      <a:gd name="T31" fmla="*/ 3 h 9"/>
                      <a:gd name="T32" fmla="*/ 31 w 34"/>
                      <a:gd name="T33" fmla="*/ 2 h 9"/>
                      <a:gd name="T34" fmla="*/ 31 w 34"/>
                      <a:gd name="T35" fmla="*/ 0 h 9"/>
                      <a:gd name="T36" fmla="*/ 4 w 3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4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0" y="9"/>
                        </a:lnTo>
                        <a:lnTo>
                          <a:pt x="31" y="7"/>
                        </a:lnTo>
                        <a:lnTo>
                          <a:pt x="33" y="6"/>
                        </a:lnTo>
                        <a:lnTo>
                          <a:pt x="34" y="5"/>
                        </a:lnTo>
                        <a:lnTo>
                          <a:pt x="33" y="3"/>
                        </a:lnTo>
                        <a:lnTo>
                          <a:pt x="31" y="2"/>
                        </a:lnTo>
                        <a:lnTo>
                          <a:pt x="3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grpSp>
              <p:nvGrpSpPr>
                <p:cNvPr id="199" name="Group 126"/>
                <p:cNvGrpSpPr>
                  <a:grpSpLocks/>
                </p:cNvGrpSpPr>
                <p:nvPr/>
              </p:nvGrpSpPr>
              <p:grpSpPr bwMode="auto">
                <a:xfrm>
                  <a:off x="3670" y="2690"/>
                  <a:ext cx="701" cy="9"/>
                  <a:chOff x="3670" y="2690"/>
                  <a:chExt cx="701" cy="9"/>
                </a:xfrm>
              </p:grpSpPr>
              <p:sp>
                <p:nvSpPr>
                  <p:cNvPr id="214" name="Freeform 114"/>
                  <p:cNvSpPr>
                    <a:spLocks/>
                  </p:cNvSpPr>
                  <p:nvPr/>
                </p:nvSpPr>
                <p:spPr bwMode="auto">
                  <a:xfrm>
                    <a:off x="3670" y="2690"/>
                    <a:ext cx="43" cy="9"/>
                  </a:xfrm>
                  <a:custGeom>
                    <a:avLst/>
                    <a:gdLst>
                      <a:gd name="T0" fmla="*/ 6 w 43"/>
                      <a:gd name="T1" fmla="*/ 0 h 9"/>
                      <a:gd name="T2" fmla="*/ 4 w 43"/>
                      <a:gd name="T3" fmla="*/ 0 h 9"/>
                      <a:gd name="T4" fmla="*/ 3 w 43"/>
                      <a:gd name="T5" fmla="*/ 1 h 9"/>
                      <a:gd name="T6" fmla="*/ 1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4 h 9"/>
                      <a:gd name="T12" fmla="*/ 1 w 43"/>
                      <a:gd name="T13" fmla="*/ 6 h 9"/>
                      <a:gd name="T14" fmla="*/ 3 w 43"/>
                      <a:gd name="T15" fmla="*/ 7 h 9"/>
                      <a:gd name="T16" fmla="*/ 4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6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5" name="Freeform 115"/>
                  <p:cNvSpPr>
                    <a:spLocks/>
                  </p:cNvSpPr>
                  <p:nvPr/>
                </p:nvSpPr>
                <p:spPr bwMode="auto">
                  <a:xfrm>
                    <a:off x="3731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1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1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6" name="Freeform 116"/>
                  <p:cNvSpPr>
                    <a:spLocks/>
                  </p:cNvSpPr>
                  <p:nvPr/>
                </p:nvSpPr>
                <p:spPr bwMode="auto">
                  <a:xfrm>
                    <a:off x="3791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7" name="Freeform 117"/>
                  <p:cNvSpPr>
                    <a:spLocks/>
                  </p:cNvSpPr>
                  <p:nvPr/>
                </p:nvSpPr>
                <p:spPr bwMode="auto">
                  <a:xfrm>
                    <a:off x="3852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8" name="Freeform 118"/>
                  <p:cNvSpPr>
                    <a:spLocks/>
                  </p:cNvSpPr>
                  <p:nvPr/>
                </p:nvSpPr>
                <p:spPr bwMode="auto">
                  <a:xfrm>
                    <a:off x="3912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9" name="Freeform 119"/>
                  <p:cNvSpPr>
                    <a:spLocks/>
                  </p:cNvSpPr>
                  <p:nvPr/>
                </p:nvSpPr>
                <p:spPr bwMode="auto">
                  <a:xfrm>
                    <a:off x="3973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0" name="Freeform 120"/>
                  <p:cNvSpPr>
                    <a:spLocks/>
                  </p:cNvSpPr>
                  <p:nvPr/>
                </p:nvSpPr>
                <p:spPr bwMode="auto">
                  <a:xfrm>
                    <a:off x="4034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1" name="Freeform 121"/>
                  <p:cNvSpPr>
                    <a:spLocks/>
                  </p:cNvSpPr>
                  <p:nvPr/>
                </p:nvSpPr>
                <p:spPr bwMode="auto">
                  <a:xfrm>
                    <a:off x="4094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2" name="Freeform 122"/>
                  <p:cNvSpPr>
                    <a:spLocks/>
                  </p:cNvSpPr>
                  <p:nvPr/>
                </p:nvSpPr>
                <p:spPr bwMode="auto">
                  <a:xfrm>
                    <a:off x="4155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3" name="Freeform 123"/>
                  <p:cNvSpPr>
                    <a:spLocks/>
                  </p:cNvSpPr>
                  <p:nvPr/>
                </p:nvSpPr>
                <p:spPr bwMode="auto">
                  <a:xfrm>
                    <a:off x="4216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8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1 w 43"/>
                      <a:gd name="T31" fmla="*/ 3 h 9"/>
                      <a:gd name="T32" fmla="*/ 40 w 43"/>
                      <a:gd name="T33" fmla="*/ 1 h 9"/>
                      <a:gd name="T34" fmla="*/ 38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1" y="3"/>
                        </a:lnTo>
                        <a:lnTo>
                          <a:pt x="40" y="1"/>
                        </a:lnTo>
                        <a:lnTo>
                          <a:pt x="3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4" name="Freeform 124"/>
                  <p:cNvSpPr>
                    <a:spLocks/>
                  </p:cNvSpPr>
                  <p:nvPr/>
                </p:nvSpPr>
                <p:spPr bwMode="auto">
                  <a:xfrm>
                    <a:off x="4276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1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1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5" name="Freeform 125"/>
                  <p:cNvSpPr>
                    <a:spLocks/>
                  </p:cNvSpPr>
                  <p:nvPr/>
                </p:nvSpPr>
                <p:spPr bwMode="auto">
                  <a:xfrm>
                    <a:off x="4337" y="2690"/>
                    <a:ext cx="34" cy="9"/>
                  </a:xfrm>
                  <a:custGeom>
                    <a:avLst/>
                    <a:gdLst>
                      <a:gd name="T0" fmla="*/ 4 w 34"/>
                      <a:gd name="T1" fmla="*/ 0 h 9"/>
                      <a:gd name="T2" fmla="*/ 3 w 34"/>
                      <a:gd name="T3" fmla="*/ 0 h 9"/>
                      <a:gd name="T4" fmla="*/ 1 w 34"/>
                      <a:gd name="T5" fmla="*/ 1 h 9"/>
                      <a:gd name="T6" fmla="*/ 0 w 34"/>
                      <a:gd name="T7" fmla="*/ 3 h 9"/>
                      <a:gd name="T8" fmla="*/ 0 w 34"/>
                      <a:gd name="T9" fmla="*/ 4 h 9"/>
                      <a:gd name="T10" fmla="*/ 0 w 34"/>
                      <a:gd name="T11" fmla="*/ 6 h 9"/>
                      <a:gd name="T12" fmla="*/ 0 w 34"/>
                      <a:gd name="T13" fmla="*/ 7 h 9"/>
                      <a:gd name="T14" fmla="*/ 1 w 34"/>
                      <a:gd name="T15" fmla="*/ 9 h 9"/>
                      <a:gd name="T16" fmla="*/ 3 w 34"/>
                      <a:gd name="T17" fmla="*/ 9 h 9"/>
                      <a:gd name="T18" fmla="*/ 30 w 34"/>
                      <a:gd name="T19" fmla="*/ 9 h 9"/>
                      <a:gd name="T20" fmla="*/ 30 w 34"/>
                      <a:gd name="T21" fmla="*/ 9 h 9"/>
                      <a:gd name="T22" fmla="*/ 31 w 34"/>
                      <a:gd name="T23" fmla="*/ 7 h 9"/>
                      <a:gd name="T24" fmla="*/ 33 w 34"/>
                      <a:gd name="T25" fmla="*/ 6 h 9"/>
                      <a:gd name="T26" fmla="*/ 34 w 34"/>
                      <a:gd name="T27" fmla="*/ 4 h 9"/>
                      <a:gd name="T28" fmla="*/ 34 w 34"/>
                      <a:gd name="T29" fmla="*/ 4 h 9"/>
                      <a:gd name="T30" fmla="*/ 33 w 34"/>
                      <a:gd name="T31" fmla="*/ 3 h 9"/>
                      <a:gd name="T32" fmla="*/ 31 w 34"/>
                      <a:gd name="T33" fmla="*/ 1 h 9"/>
                      <a:gd name="T34" fmla="*/ 31 w 34"/>
                      <a:gd name="T35" fmla="*/ 0 h 9"/>
                      <a:gd name="T36" fmla="*/ 4 w 3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4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0" y="9"/>
                        </a:lnTo>
                        <a:lnTo>
                          <a:pt x="31" y="7"/>
                        </a:lnTo>
                        <a:lnTo>
                          <a:pt x="33" y="6"/>
                        </a:lnTo>
                        <a:lnTo>
                          <a:pt x="34" y="4"/>
                        </a:lnTo>
                        <a:lnTo>
                          <a:pt x="33" y="3"/>
                        </a:lnTo>
                        <a:lnTo>
                          <a:pt x="31" y="1"/>
                        </a:lnTo>
                        <a:lnTo>
                          <a:pt x="3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sp>
              <p:nvSpPr>
                <p:cNvPr id="200" name="Line 127"/>
                <p:cNvSpPr>
                  <a:spLocks noChangeShapeType="1"/>
                </p:cNvSpPr>
                <p:nvPr/>
              </p:nvSpPr>
              <p:spPr bwMode="auto">
                <a:xfrm>
                  <a:off x="4367" y="1655"/>
                  <a:ext cx="0" cy="25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01" name="Line 128"/>
                <p:cNvSpPr>
                  <a:spLocks noChangeShapeType="1"/>
                </p:cNvSpPr>
                <p:nvPr/>
              </p:nvSpPr>
              <p:spPr bwMode="auto">
                <a:xfrm>
                  <a:off x="4367" y="2434"/>
                  <a:ext cx="0" cy="26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02" name="Rectangle 129"/>
                <p:cNvSpPr>
                  <a:spLocks noChangeArrowheads="1"/>
                </p:cNvSpPr>
                <p:nvPr/>
              </p:nvSpPr>
              <p:spPr bwMode="auto">
                <a:xfrm>
                  <a:off x="4194" y="2001"/>
                  <a:ext cx="346" cy="3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3" name="Rectangle 130"/>
                <p:cNvSpPr>
                  <a:spLocks noChangeArrowheads="1"/>
                </p:cNvSpPr>
                <p:nvPr/>
              </p:nvSpPr>
              <p:spPr bwMode="auto">
                <a:xfrm>
                  <a:off x="4280" y="2049"/>
                  <a:ext cx="13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d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" name="Rectangle 131"/>
                <p:cNvSpPr>
                  <a:spLocks noChangeArrowheads="1"/>
                </p:cNvSpPr>
                <p:nvPr/>
              </p:nvSpPr>
              <p:spPr bwMode="auto">
                <a:xfrm>
                  <a:off x="4353" y="2109"/>
                  <a:ext cx="72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2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i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" name="Rectangle 132"/>
                <p:cNvSpPr>
                  <a:spLocks noChangeArrowheads="1"/>
                </p:cNvSpPr>
                <p:nvPr/>
              </p:nvSpPr>
              <p:spPr bwMode="auto">
                <a:xfrm>
                  <a:off x="4380" y="2049"/>
                  <a:ext cx="95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06" name="Group 140"/>
                <p:cNvGrpSpPr>
                  <a:grpSpLocks/>
                </p:cNvGrpSpPr>
                <p:nvPr/>
              </p:nvGrpSpPr>
              <p:grpSpPr bwMode="auto">
                <a:xfrm>
                  <a:off x="817" y="1653"/>
                  <a:ext cx="3378" cy="1043"/>
                  <a:chOff x="817" y="1653"/>
                  <a:chExt cx="3378" cy="1043"/>
                </a:xfrm>
              </p:grpSpPr>
              <p:sp>
                <p:nvSpPr>
                  <p:cNvPr id="207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155" y="1655"/>
                    <a:ext cx="1040" cy="1041"/>
                  </a:xfrm>
                  <a:prstGeom prst="ellips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8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2173"/>
                    <a:ext cx="2857" cy="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09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674" y="1653"/>
                    <a:ext cx="0" cy="104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0" name="Line 1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7" y="1653"/>
                    <a:ext cx="2857" cy="5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1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2173"/>
                    <a:ext cx="2857" cy="5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2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904" y="2156"/>
                    <a:ext cx="779" cy="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3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2000"/>
                    <a:ext cx="37" cy="34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80" name="Oval 143"/>
            <p:cNvSpPr>
              <a:spLocks noChangeArrowheads="1"/>
            </p:cNvSpPr>
            <p:nvPr/>
          </p:nvSpPr>
          <p:spPr bwMode="auto">
            <a:xfrm>
              <a:off x="4454" y="1673"/>
              <a:ext cx="1040" cy="1042"/>
            </a:xfrm>
            <a:prstGeom prst="ellipse">
              <a:avLst/>
            </a:prstGeom>
            <a:solidFill>
              <a:srgbClr val="CC9900">
                <a:alpha val="32941"/>
              </a:srgbClr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1" name="Rectangle 144"/>
            <p:cNvSpPr>
              <a:spLocks noChangeArrowheads="1"/>
            </p:cNvSpPr>
            <p:nvPr/>
          </p:nvSpPr>
          <p:spPr bwMode="auto">
            <a:xfrm>
              <a:off x="2374" y="1152"/>
              <a:ext cx="346" cy="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2" name="Rectangle 145"/>
            <p:cNvSpPr>
              <a:spLocks noChangeArrowheads="1"/>
            </p:cNvSpPr>
            <p:nvPr/>
          </p:nvSpPr>
          <p:spPr bwMode="auto">
            <a:xfrm>
              <a:off x="2459" y="1203"/>
              <a:ext cx="20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3" name="Rectangle 146"/>
            <p:cNvSpPr>
              <a:spLocks noChangeArrowheads="1"/>
            </p:cNvSpPr>
            <p:nvPr/>
          </p:nvSpPr>
          <p:spPr bwMode="auto">
            <a:xfrm>
              <a:off x="2580" y="1203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4" name="Rectangle 147"/>
            <p:cNvSpPr>
              <a:spLocks noChangeArrowheads="1"/>
            </p:cNvSpPr>
            <p:nvPr/>
          </p:nvSpPr>
          <p:spPr bwMode="auto">
            <a:xfrm>
              <a:off x="3501" y="1155"/>
              <a:ext cx="433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5" name="Rectangle 148"/>
            <p:cNvSpPr>
              <a:spLocks noChangeArrowheads="1"/>
            </p:cNvSpPr>
            <p:nvPr/>
          </p:nvSpPr>
          <p:spPr bwMode="auto">
            <a:xfrm>
              <a:off x="3588" y="1204"/>
              <a:ext cx="19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6" name="Rectangle 149"/>
            <p:cNvSpPr>
              <a:spLocks noChangeArrowheads="1"/>
            </p:cNvSpPr>
            <p:nvPr/>
          </p:nvSpPr>
          <p:spPr bwMode="auto">
            <a:xfrm>
              <a:off x="3700" y="1204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7" name="Rectangle 150"/>
            <p:cNvSpPr>
              <a:spLocks noChangeArrowheads="1"/>
            </p:cNvSpPr>
            <p:nvPr/>
          </p:nvSpPr>
          <p:spPr bwMode="auto">
            <a:xfrm>
              <a:off x="4627" y="1155"/>
              <a:ext cx="433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8" name="Rectangle 151"/>
            <p:cNvSpPr>
              <a:spLocks noChangeArrowheads="1"/>
            </p:cNvSpPr>
            <p:nvPr/>
          </p:nvSpPr>
          <p:spPr bwMode="auto">
            <a:xfrm>
              <a:off x="4713" y="1204"/>
              <a:ext cx="20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9" name="Rectangle 152"/>
            <p:cNvSpPr>
              <a:spLocks noChangeArrowheads="1"/>
            </p:cNvSpPr>
            <p:nvPr/>
          </p:nvSpPr>
          <p:spPr bwMode="auto">
            <a:xfrm>
              <a:off x="4835" y="1204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11" name="Rectangle 310"/>
          <p:cNvSpPr/>
          <p:nvPr/>
        </p:nvSpPr>
        <p:spPr>
          <a:xfrm>
            <a:off x="3183930" y="5274252"/>
            <a:ext cx="814863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pt-PT" altLang="en-US" dirty="0" smtClean="0"/>
              <a:t>O </a:t>
            </a:r>
            <a:r>
              <a:rPr lang="pt-PT" altLang="en-US" dirty="0"/>
              <a:t>diâmetro da árvore é aparentemente superior à largura da </a:t>
            </a:r>
            <a:r>
              <a:rPr lang="pt-PT" altLang="en-US" dirty="0" smtClean="0"/>
              <a:t>barra</a:t>
            </a:r>
          </a:p>
          <a:p>
            <a:pPr marL="342900" indent="-342900">
              <a:buFontTx/>
              <a:buAutoNum type="alphaUcParenBoth"/>
            </a:pPr>
            <a:r>
              <a:rPr lang="pt-PT" altLang="en-US" dirty="0" smtClean="0"/>
              <a:t>O </a:t>
            </a:r>
            <a:r>
              <a:rPr lang="pt-PT" altLang="en-US" dirty="0"/>
              <a:t>diâmetro da árvore é aparentemente igual à largura  da </a:t>
            </a:r>
            <a:r>
              <a:rPr lang="pt-PT" altLang="en-US" dirty="0" smtClean="0"/>
              <a:t>barra</a:t>
            </a:r>
          </a:p>
          <a:p>
            <a:pPr marL="342900" indent="-342900">
              <a:buFontTx/>
              <a:buAutoNum type="alphaUcParenBoth"/>
            </a:pPr>
            <a:r>
              <a:rPr lang="pt-PT" altLang="en-US" dirty="0" smtClean="0"/>
              <a:t>O </a:t>
            </a:r>
            <a:r>
              <a:rPr lang="pt-PT" altLang="en-US" dirty="0"/>
              <a:t>diâmetro da árvore é aparentemente </a:t>
            </a:r>
            <a:r>
              <a:rPr lang="pt-PT" altLang="en-US" dirty="0">
                <a:solidFill>
                  <a:schemeClr val="accent5"/>
                </a:solidFill>
              </a:rPr>
              <a:t>inferior</a:t>
            </a:r>
            <a:r>
              <a:rPr lang="pt-PT" altLang="en-US" dirty="0"/>
              <a:t> à largura da barra</a:t>
            </a:r>
            <a:endParaRPr lang="en-GB" altLang="en-US" dirty="0"/>
          </a:p>
          <a:p>
            <a:pPr marL="342900" indent="-342900">
              <a:buFontTx/>
              <a:buAutoNum type="alphaUcParenBoth"/>
            </a:pPr>
            <a:endParaRPr lang="en-GB" altLang="en-US" dirty="0"/>
          </a:p>
          <a:p>
            <a:pPr marL="342900" indent="-342900">
              <a:buAutoNum type="alphaUcParenBoth"/>
            </a:pPr>
            <a:endParaRPr lang="pt-PT" altLang="en-US" dirty="0"/>
          </a:p>
        </p:txBody>
      </p:sp>
      <p:cxnSp>
        <p:nvCxnSpPr>
          <p:cNvPr id="312" name="Straight Connector 311"/>
          <p:cNvCxnSpPr>
            <a:cxnSpLocks noChangeShapeType="1"/>
          </p:cNvCxnSpPr>
          <p:nvPr/>
        </p:nvCxnSpPr>
        <p:spPr bwMode="auto">
          <a:xfrm>
            <a:off x="1451944" y="2272632"/>
            <a:ext cx="216000" cy="2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3" name="Straight Connector 312"/>
          <p:cNvCxnSpPr>
            <a:cxnSpLocks noChangeShapeType="1"/>
          </p:cNvCxnSpPr>
          <p:nvPr/>
        </p:nvCxnSpPr>
        <p:spPr bwMode="auto">
          <a:xfrm flipH="1">
            <a:off x="8411260" y="2843458"/>
            <a:ext cx="3906" cy="1644650"/>
          </a:xfrm>
          <a:prstGeom prst="line">
            <a:avLst/>
          </a:prstGeom>
          <a:ln w="38100">
            <a:solidFill>
              <a:schemeClr val="accent5"/>
            </a:solidFill>
            <a:prstDash val="solid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>
            <a:cxnSpLocks noChangeShapeType="1"/>
          </p:cNvCxnSpPr>
          <p:nvPr/>
        </p:nvCxnSpPr>
        <p:spPr bwMode="auto">
          <a:xfrm flipH="1">
            <a:off x="5251341" y="3383208"/>
            <a:ext cx="14298" cy="554038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18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Índice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371" y="1052736"/>
            <a:ext cx="11329259" cy="568863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rId2" action="ppaction://hlinksldjump"/>
              </a:rPr>
              <a:t>Definição de povoamento e área de gestão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rId3" action="ppaction://hlinksldjump"/>
              </a:rPr>
              <a:t>Variáveis do povoamento e sua avaliação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Parcelas de amostragem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Delimitação de parcelas de amostragem no campo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Alturas do povoamento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Qualidade da estação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Área basal e número de árvores por </a:t>
            </a:r>
            <a:r>
              <a:rPr lang="pt-PT" sz="3200" dirty="0" err="1" smtClean="0">
                <a:solidFill>
                  <a:srgbClr val="008000"/>
                </a:solidFill>
                <a:hlinkClick r:id="" action="ppaction://noaction"/>
              </a:rPr>
              <a:t>ha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Lotação e densidade do povoamento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Volume do povoamento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>
                <a:solidFill>
                  <a:srgbClr val="008000"/>
                </a:solidFill>
                <a:hlinkClick r:id="" action="ppaction://noaction"/>
              </a:rPr>
              <a:t>Biomassa do povoamento</a:t>
            </a:r>
            <a:endParaRPr lang="pt-PT" sz="3200" dirty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>
                <a:solidFill>
                  <a:srgbClr val="008000"/>
                </a:solidFill>
                <a:hlinkClick r:id="" action="ppaction://noaction"/>
              </a:rPr>
              <a:t>Índice de área foliar</a:t>
            </a:r>
            <a:endParaRPr lang="pt-PT" sz="3200" dirty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>
                <a:solidFill>
                  <a:srgbClr val="008000"/>
                </a:solidFill>
                <a:hlinkClick r:id="" action="ppaction://noaction"/>
              </a:rPr>
              <a:t>Avaliação de variáveis do povoamento com outros tipos de </a:t>
            </a: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parcelas</a:t>
            </a:r>
            <a:endParaRPr lang="pt-PT" sz="3200" dirty="0" smtClean="0">
              <a:solidFill>
                <a:srgbClr val="008000"/>
              </a:solidFill>
            </a:endParaRPr>
          </a:p>
          <a:p>
            <a:pPr lvl="1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2800" dirty="0" smtClean="0">
                <a:solidFill>
                  <a:srgbClr val="0000FF"/>
                </a:solidFill>
              </a:rPr>
              <a:t>Avaliação de variáveis do povoamento em parcelas com nº fixo de árvores</a:t>
            </a:r>
          </a:p>
          <a:p>
            <a:pPr lvl="1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2800" dirty="0">
                <a:solidFill>
                  <a:srgbClr val="0000FF"/>
                </a:solidFill>
              </a:rPr>
              <a:t>Avaliação de variáveis do povoamento em </a:t>
            </a:r>
            <a:r>
              <a:rPr lang="pt-PT" sz="2800" dirty="0" smtClean="0">
                <a:solidFill>
                  <a:srgbClr val="0000FF"/>
                </a:solidFill>
              </a:rPr>
              <a:t>parcelas concêntricas</a:t>
            </a:r>
          </a:p>
          <a:p>
            <a:pPr lvl="1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2800" dirty="0" smtClean="0">
                <a:solidFill>
                  <a:srgbClr val="0000FF"/>
                </a:solidFill>
              </a:rPr>
              <a:t>Avaliação da área basal e volume pelo método de </a:t>
            </a:r>
            <a:r>
              <a:rPr lang="pt-PT" sz="2800" dirty="0" err="1" smtClean="0">
                <a:solidFill>
                  <a:srgbClr val="0000FF"/>
                </a:solidFill>
              </a:rPr>
              <a:t>Bitterlich</a:t>
            </a:r>
            <a:endParaRPr lang="pt-PT" sz="2800" dirty="0">
              <a:solidFill>
                <a:srgbClr val="0000FF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Equações para as principais espécies florestais em Portugal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Referências bibliográficas</a:t>
            </a:r>
          </a:p>
          <a:p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-168696" y="2711234"/>
            <a:ext cx="126014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12424" y="235563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Exercicio</a:t>
            </a:r>
            <a:r>
              <a:rPr lang="en-US" dirty="0" smtClean="0"/>
              <a:t> 3.2.1 a-b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04700" y="3321963"/>
            <a:ext cx="126014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20336" y="292725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Exercicio</a:t>
            </a:r>
            <a:r>
              <a:rPr lang="en-US" dirty="0" smtClean="0"/>
              <a:t> 3.2.2 a- f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76924" y="4079386"/>
            <a:ext cx="126014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92344" y="368770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Exercicio</a:t>
            </a:r>
            <a:r>
              <a:rPr lang="en-US" dirty="0" smtClean="0"/>
              <a:t> 3.2.2 g- o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68696" y="4655450"/>
            <a:ext cx="126014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92344" y="42847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Exercicio</a:t>
            </a:r>
            <a:r>
              <a:rPr lang="en-US" dirty="0" smtClean="0"/>
              <a:t> 3.2.2 p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32000" y="5663562"/>
            <a:ext cx="120600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20336" y="529585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Exercicio</a:t>
            </a:r>
            <a:r>
              <a:rPr lang="en-US" dirty="0" smtClean="0"/>
              <a:t> 3.2.7 a - d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5995162"/>
            <a:ext cx="120600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02003" y="564551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Exercicio</a:t>
            </a:r>
            <a:r>
              <a:rPr lang="en-US" dirty="0" smtClean="0"/>
              <a:t> 3.2.7 e - f </a:t>
            </a:r>
          </a:p>
        </p:txBody>
      </p:sp>
    </p:spTree>
    <p:extLst>
      <p:ext uri="{BB962C8B-B14F-4D97-AF65-F5344CB8AC3E}">
        <p14:creationId xmlns:p14="http://schemas.microsoft.com/office/powerpoint/2010/main" val="3035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A posição B da figura anterior corresponde à chamada </a:t>
            </a:r>
            <a:r>
              <a:rPr lang="pt-PT" altLang="en-US" b="1" dirty="0" smtClean="0">
                <a:solidFill>
                  <a:srgbClr val="008000"/>
                </a:solidFill>
              </a:rPr>
              <a:t>distância radial limite para a árvore </a:t>
            </a:r>
            <a:r>
              <a:rPr lang="pt-PT" altLang="en-US" b="1" i="1" dirty="0" smtClean="0">
                <a:solidFill>
                  <a:srgbClr val="008000"/>
                </a:solidFill>
              </a:rPr>
              <a:t>i (R</a:t>
            </a:r>
            <a:r>
              <a:rPr lang="pt-PT" altLang="en-US" b="1" i="1" baseline="-25000" dirty="0" smtClean="0">
                <a:solidFill>
                  <a:srgbClr val="008000"/>
                </a:solidFill>
              </a:rPr>
              <a:t>i</a:t>
            </a:r>
            <a:r>
              <a:rPr lang="pt-PT" altLang="en-US" b="1" i="1" dirty="0" smtClean="0">
                <a:solidFill>
                  <a:srgbClr val="008000"/>
                </a:solidFill>
              </a:rPr>
              <a:t>)</a:t>
            </a:r>
            <a:r>
              <a:rPr lang="pt-PT" altLang="en-US" dirty="0" smtClean="0"/>
              <a:t>, a qual se pode calcular do seguinte modo:</a:t>
            </a:r>
          </a:p>
          <a:p>
            <a:endParaRPr lang="en-US" altLang="en-US" dirty="0" smtClean="0"/>
          </a:p>
          <a:p>
            <a:endParaRPr lang="pt-PT" altLang="en-US" dirty="0" smtClean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57" y="5486400"/>
            <a:ext cx="22494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493813"/>
            <a:ext cx="6624000" cy="240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4949472" y="3179614"/>
            <a:ext cx="0" cy="1295400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6200000">
            <a:off x="4221604" y="4012257"/>
            <a:ext cx="0" cy="1439863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6200000">
            <a:off x="1984193" y="3997970"/>
            <a:ext cx="0" cy="1439862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6200000">
            <a:off x="1798787" y="3279108"/>
            <a:ext cx="0" cy="1080000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374113" y="3616086"/>
            <a:ext cx="0" cy="431800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91544" y="5464859"/>
            <a:ext cx="782638" cy="319088"/>
          </a:xfrm>
          <a:prstGeom prst="rect">
            <a:avLst/>
          </a:prstGeom>
          <a:noFill/>
          <a:ln w="28575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02657" y="5876022"/>
            <a:ext cx="784225" cy="319087"/>
          </a:xfrm>
          <a:prstGeom prst="rect">
            <a:avLst/>
          </a:prstGeom>
          <a:noFill/>
          <a:ln w="28575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583429" y="2371690"/>
            <a:ext cx="4243735" cy="38465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74320"/>
          <a:lstStyle>
            <a:lvl1pPr marL="342900" indent="-342900"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pt-PT" altLang="en-US" sz="200" dirty="0" smtClean="0">
              <a:cs typeface="Arial" panose="020B0604020202020204" pitchFamily="34" charset="0"/>
            </a:endParaRPr>
          </a:p>
          <a:p>
            <a:pPr>
              <a:defRPr/>
            </a:pPr>
            <a:r>
              <a:rPr lang="pt-PT" altLang="en-US" sz="1800" dirty="0"/>
              <a:t>As posições A, B e C podem definir-se com base na distância radial limite </a:t>
            </a:r>
            <a:r>
              <a:rPr lang="pt-PT" altLang="en-US" sz="1800" dirty="0" smtClean="0"/>
              <a:t>(R</a:t>
            </a:r>
            <a:r>
              <a:rPr lang="pt-PT" altLang="en-US" sz="1800" baseline="-25000" dirty="0" smtClean="0"/>
              <a:t>i</a:t>
            </a:r>
            <a:r>
              <a:rPr lang="pt-PT" altLang="en-US" sz="1800" dirty="0" smtClean="0"/>
              <a:t>) e </a:t>
            </a:r>
            <a:r>
              <a:rPr lang="pt-PT" altLang="en-US" sz="1800" dirty="0"/>
              <a:t>na distância do operador à </a:t>
            </a:r>
            <a:r>
              <a:rPr lang="pt-PT" altLang="en-US" sz="1800" dirty="0" smtClean="0"/>
              <a:t>árvore (</a:t>
            </a:r>
            <a:r>
              <a:rPr lang="pt-PT" altLang="en-US" sz="1800" dirty="0" err="1" smtClean="0"/>
              <a:t>dist</a:t>
            </a:r>
            <a:r>
              <a:rPr lang="pt-PT" altLang="en-US" sz="1800" dirty="0" smtClean="0"/>
              <a:t>):</a:t>
            </a:r>
          </a:p>
          <a:p>
            <a:pPr>
              <a:defRPr/>
            </a:pPr>
            <a:endParaRPr lang="pt-PT" altLang="en-US" sz="800" dirty="0" smtClean="0"/>
          </a:p>
          <a:p>
            <a:pPr>
              <a:defRPr/>
            </a:pPr>
            <a:r>
              <a:rPr lang="pt-PT" altLang="en-US" sz="1800" dirty="0" smtClean="0"/>
              <a:t>A: </a:t>
            </a:r>
            <a:r>
              <a:rPr lang="pt-PT" altLang="en-US" sz="1800" dirty="0" err="1" smtClean="0"/>
              <a:t>dist</a:t>
            </a:r>
            <a:r>
              <a:rPr lang="pt-PT" altLang="en-US" sz="1800" dirty="0" smtClean="0"/>
              <a:t> &lt; R</a:t>
            </a:r>
            <a:r>
              <a:rPr lang="pt-PT" altLang="en-US" sz="1800" baseline="-25000" dirty="0" smtClean="0"/>
              <a:t>i</a:t>
            </a:r>
            <a:r>
              <a:rPr lang="pt-PT" altLang="en-US" sz="1800" dirty="0" smtClean="0"/>
              <a:t>  </a:t>
            </a:r>
            <a:r>
              <a:rPr lang="pt-PT" altLang="en-US" sz="1800" dirty="0" smtClean="0">
                <a:sym typeface="Wingdings" panose="05000000000000000000" pitchFamily="2" charset="2"/>
              </a:rPr>
              <a:t> árvore é contada </a:t>
            </a:r>
            <a:r>
              <a:rPr lang="pt-PT" altLang="en-US" sz="1800" i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(vale 1)</a:t>
            </a:r>
          </a:p>
          <a:p>
            <a:pPr>
              <a:defRPr/>
            </a:pPr>
            <a:endParaRPr lang="pt-PT" altLang="en-US" sz="800" i="1" dirty="0" smtClean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pt-PT" altLang="en-US" sz="1800" dirty="0" smtClean="0"/>
              <a:t>B: </a:t>
            </a:r>
            <a:r>
              <a:rPr lang="pt-PT" altLang="en-US" sz="1800" dirty="0" err="1" smtClean="0"/>
              <a:t>dist</a:t>
            </a:r>
            <a:r>
              <a:rPr lang="pt-PT" altLang="en-US" sz="1800" dirty="0" smtClean="0"/>
              <a:t> = R</a:t>
            </a:r>
            <a:r>
              <a:rPr lang="pt-PT" altLang="en-US" sz="1800" baseline="-25000" dirty="0" smtClean="0"/>
              <a:t>i</a:t>
            </a:r>
            <a:r>
              <a:rPr lang="pt-PT" altLang="en-US" sz="1800" dirty="0" smtClean="0"/>
              <a:t>  </a:t>
            </a:r>
            <a:r>
              <a:rPr lang="pt-PT" altLang="en-US" sz="1800" dirty="0" smtClean="0">
                <a:sym typeface="Wingdings" panose="05000000000000000000" pitchFamily="2" charset="2"/>
              </a:rPr>
              <a:t> árvore na posição limite </a:t>
            </a:r>
            <a:r>
              <a:rPr lang="pt-PT" altLang="en-US" sz="1800" i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(vale 1/2)</a:t>
            </a:r>
            <a:r>
              <a:rPr lang="pt-PT" altLang="en-US" sz="1800" dirty="0" smtClean="0">
                <a:sym typeface="Wingdings" panose="05000000000000000000" pitchFamily="2" charset="2"/>
              </a:rPr>
              <a:t> </a:t>
            </a:r>
          </a:p>
          <a:p>
            <a:pPr>
              <a:defRPr/>
            </a:pPr>
            <a:endParaRPr lang="pt-PT" altLang="en-US" sz="800" dirty="0" smtClean="0"/>
          </a:p>
          <a:p>
            <a:pPr>
              <a:defRPr/>
            </a:pPr>
            <a:r>
              <a:rPr lang="pt-PT" altLang="en-US" sz="1800" dirty="0" smtClean="0"/>
              <a:t>C: </a:t>
            </a:r>
            <a:r>
              <a:rPr lang="pt-PT" altLang="en-US" sz="1800" dirty="0" err="1" smtClean="0"/>
              <a:t>dist</a:t>
            </a:r>
            <a:r>
              <a:rPr lang="pt-PT" altLang="en-US" sz="1800" dirty="0" smtClean="0"/>
              <a:t> &gt; R</a:t>
            </a:r>
            <a:r>
              <a:rPr lang="pt-PT" altLang="en-US" sz="1800" baseline="-25000" dirty="0" smtClean="0"/>
              <a:t>i</a:t>
            </a:r>
            <a:r>
              <a:rPr lang="pt-PT" altLang="en-US" sz="1800" dirty="0" smtClean="0"/>
              <a:t>  </a:t>
            </a:r>
            <a:r>
              <a:rPr lang="pt-PT" altLang="en-US" sz="1800" dirty="0" smtClean="0">
                <a:sym typeface="Wingdings" panose="05000000000000000000" pitchFamily="2" charset="2"/>
              </a:rPr>
              <a:t> árvore não é contada </a:t>
            </a:r>
            <a:r>
              <a:rPr lang="pt-PT" altLang="en-US" sz="1800" i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(vale 0)</a:t>
            </a:r>
            <a:endParaRPr lang="pt-PT" altLang="en-US" sz="1800" dirty="0" smtClean="0">
              <a:sym typeface="Wingdings" panose="05000000000000000000" pitchFamily="2" charset="2"/>
            </a:endParaRPr>
          </a:p>
        </p:txBody>
      </p:sp>
      <p:sp>
        <p:nvSpPr>
          <p:cNvPr id="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0159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3140968"/>
            <a:ext cx="2952328" cy="3212402"/>
          </a:xfrm>
          <a:prstGeom prst="rect">
            <a:avLst/>
          </a:prstGeom>
        </p:spPr>
      </p:pic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1338455"/>
            <a:ext cx="11329259" cy="1928480"/>
          </a:xfrm>
        </p:spPr>
        <p:txBody>
          <a:bodyPr>
            <a:normAutofit lnSpcReduction="10000"/>
          </a:bodyPr>
          <a:lstStyle/>
          <a:p>
            <a:r>
              <a:rPr lang="pt-PT" altLang="en-US" dirty="0" smtClean="0">
                <a:cs typeface="Arial" panose="020B0604020202020204" pitchFamily="34" charset="0"/>
              </a:rPr>
              <a:t>No método de </a:t>
            </a:r>
            <a:r>
              <a:rPr lang="pt-PT" altLang="en-US" dirty="0" err="1" smtClean="0">
                <a:cs typeface="Arial" panose="020B0604020202020204" pitchFamily="34" charset="0"/>
              </a:rPr>
              <a:t>Bitterlich</a:t>
            </a:r>
            <a:r>
              <a:rPr lang="pt-PT" altLang="en-US" dirty="0" smtClean="0">
                <a:cs typeface="Arial" panose="020B0604020202020204" pitchFamily="34" charset="0"/>
              </a:rPr>
              <a:t> considera-se que a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cada árvore</a:t>
            </a:r>
            <a:r>
              <a:rPr lang="pt-PT" altLang="en-US" dirty="0">
                <a:cs typeface="Arial" panose="020B0604020202020204" pitchFamily="34" charset="0"/>
              </a:rPr>
              <a:t> (que </a:t>
            </a:r>
            <a:r>
              <a:rPr lang="pt-PT" altLang="en-US" dirty="0" smtClean="0">
                <a:cs typeface="Arial" panose="020B0604020202020204" pitchFamily="34" charset="0"/>
              </a:rPr>
              <a:t>vale </a:t>
            </a:r>
            <a:r>
              <a:rPr lang="pt-PT" altLang="en-US" dirty="0">
                <a:cs typeface="Arial" panose="020B0604020202020204" pitchFamily="34" charset="0"/>
              </a:rPr>
              <a:t>1)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 corresponde uma parcela</a:t>
            </a:r>
            <a:r>
              <a:rPr lang="pt-PT" altLang="en-US" dirty="0" smtClean="0">
                <a:cs typeface="Arial" panose="020B0604020202020204" pitchFamily="34" charset="0"/>
              </a:rPr>
              <a:t> com um </a:t>
            </a:r>
            <a:r>
              <a:rPr lang="pt-PT" altLang="en-US" dirty="0" smtClean="0">
                <a:solidFill>
                  <a:srgbClr val="008000"/>
                </a:solidFill>
                <a:cs typeface="Arial" panose="020B0604020202020204" pitchFamily="34" charset="0"/>
              </a:rPr>
              <a:t>raio igual </a:t>
            </a:r>
            <a:r>
              <a:rPr lang="pt-PT" altLang="en-US" dirty="0" smtClean="0">
                <a:cs typeface="Arial" panose="020B0604020202020204" pitchFamily="34" charset="0"/>
              </a:rPr>
              <a:t>à correspondente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distância radial limite</a:t>
            </a:r>
          </a:p>
          <a:p>
            <a:r>
              <a:rPr lang="pt-PT" altLang="en-US" dirty="0" smtClean="0">
                <a:cs typeface="Arial" panose="020B0604020202020204" pitchFamily="34" charset="0"/>
              </a:rPr>
              <a:t>A área basal da parcela correspondente à árvore </a:t>
            </a:r>
            <a:r>
              <a:rPr lang="pt-PT" altLang="en-US" i="1" dirty="0" smtClean="0">
                <a:cs typeface="Arial" panose="020B0604020202020204" pitchFamily="34" charset="0"/>
              </a:rPr>
              <a:t>i</a:t>
            </a:r>
            <a:r>
              <a:rPr lang="pt-PT" altLang="en-US" dirty="0" smtClean="0">
                <a:cs typeface="Arial" panose="020B0604020202020204" pitchFamily="34" charset="0"/>
              </a:rPr>
              <a:t> será:</a:t>
            </a:r>
            <a:endParaRPr lang="pt-PT" altLang="en-US" dirty="0" smtClean="0"/>
          </a:p>
          <a:p>
            <a:endParaRPr lang="en-GB" altLang="en-US" dirty="0" smtClean="0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47" y="3686824"/>
            <a:ext cx="36004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724863" y="3356424"/>
            <a:ext cx="1152128" cy="482739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5613" y="3573016"/>
            <a:ext cx="92199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7" idx="1"/>
            <a:endCxn id="11" idx="4"/>
          </p:cNvCxnSpPr>
          <p:nvPr/>
        </p:nvCxnSpPr>
        <p:spPr>
          <a:xfrm rot="10800000" flipH="1" flipV="1">
            <a:off x="1645612" y="3861048"/>
            <a:ext cx="9317431" cy="1800200"/>
          </a:xfrm>
          <a:prstGeom prst="bentConnector4">
            <a:avLst>
              <a:gd name="adj1" fmla="val -2453"/>
              <a:gd name="adj2" fmla="val 112699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7" idx="2"/>
            <a:endCxn id="41" idx="2"/>
          </p:cNvCxnSpPr>
          <p:nvPr/>
        </p:nvCxnSpPr>
        <p:spPr>
          <a:xfrm rot="16200000" flipH="1">
            <a:off x="5385051" y="870639"/>
            <a:ext cx="1252282" cy="7809163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2631159" y="3683929"/>
            <a:ext cx="7292926" cy="133453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44" idx="0"/>
          </p:cNvCxnSpPr>
          <p:nvPr/>
        </p:nvCxnSpPr>
        <p:spPr>
          <a:xfrm>
            <a:off x="2227266" y="3543731"/>
            <a:ext cx="7696818" cy="11493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0645511" y="5022193"/>
            <a:ext cx="635065" cy="6390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915774" y="5248137"/>
            <a:ext cx="325047" cy="3064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791735" y="4693045"/>
            <a:ext cx="264697" cy="24812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915774" y="4775220"/>
            <a:ext cx="412204" cy="4436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35360" y="6279703"/>
            <a:ext cx="7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No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gráfico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or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circulos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que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representam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as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árvores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correspondem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à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copa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não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à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área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seccional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cada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árvore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individual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9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366" y="3178237"/>
            <a:ext cx="3041094" cy="3313949"/>
          </a:xfrm>
          <a:prstGeom prst="rect">
            <a:avLst/>
          </a:prstGeom>
        </p:spPr>
      </p:pic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>
                <a:cs typeface="Arial" panose="020B0604020202020204" pitchFamily="34" charset="0"/>
              </a:rPr>
              <a:t>No método de </a:t>
            </a:r>
            <a:r>
              <a:rPr lang="pt-PT" altLang="en-US" dirty="0" err="1" smtClean="0">
                <a:cs typeface="Arial" panose="020B0604020202020204" pitchFamily="34" charset="0"/>
              </a:rPr>
              <a:t>Bitterlich</a:t>
            </a:r>
            <a:r>
              <a:rPr lang="pt-PT" altLang="en-US" dirty="0" smtClean="0">
                <a:cs typeface="Arial" panose="020B0604020202020204" pitchFamily="34" charset="0"/>
              </a:rPr>
              <a:t> considera-se que a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cada árvore </a:t>
            </a:r>
            <a:r>
              <a:rPr lang="pt-PT" altLang="en-US" dirty="0" smtClean="0">
                <a:cs typeface="Arial" panose="020B0604020202020204" pitchFamily="34" charset="0"/>
              </a:rPr>
              <a:t>(que vale 1)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corresponde uma parcela</a:t>
            </a:r>
            <a:r>
              <a:rPr lang="pt-PT" altLang="en-US" dirty="0" smtClean="0">
                <a:cs typeface="Arial" panose="020B0604020202020204" pitchFamily="34" charset="0"/>
              </a:rPr>
              <a:t> com um </a:t>
            </a:r>
            <a:r>
              <a:rPr lang="pt-PT" altLang="en-US" dirty="0" smtClean="0">
                <a:solidFill>
                  <a:srgbClr val="008000"/>
                </a:solidFill>
                <a:cs typeface="Arial" panose="020B0604020202020204" pitchFamily="34" charset="0"/>
              </a:rPr>
              <a:t>raio igual </a:t>
            </a:r>
            <a:r>
              <a:rPr lang="pt-PT" altLang="en-US" dirty="0" smtClean="0">
                <a:cs typeface="Arial" panose="020B0604020202020204" pitchFamily="34" charset="0"/>
              </a:rPr>
              <a:t>à correspondente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distância radial limite</a:t>
            </a:r>
          </a:p>
          <a:p>
            <a:r>
              <a:rPr lang="pt-PT" altLang="en-US" dirty="0" smtClean="0">
                <a:cs typeface="Arial" panose="020B0604020202020204" pitchFamily="34" charset="0"/>
              </a:rPr>
              <a:t>A área basal da parcela correspondente à árvore </a:t>
            </a:r>
            <a:r>
              <a:rPr lang="pt-PT" altLang="en-US" i="1" dirty="0" smtClean="0">
                <a:cs typeface="Arial" panose="020B0604020202020204" pitchFamily="34" charset="0"/>
              </a:rPr>
              <a:t>i</a:t>
            </a:r>
            <a:r>
              <a:rPr lang="pt-PT" altLang="en-US" dirty="0" smtClean="0">
                <a:cs typeface="Arial" panose="020B0604020202020204" pitchFamily="34" charset="0"/>
              </a:rPr>
              <a:t> será:</a:t>
            </a:r>
            <a:endParaRPr lang="pt-PT" altLang="en-US" dirty="0" smtClean="0"/>
          </a:p>
          <a:p>
            <a:endParaRPr lang="en-GB" altLang="en-US" dirty="0" smtClean="0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13" y="3683930"/>
            <a:ext cx="36004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13" y="5044683"/>
            <a:ext cx="618013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724863" y="3356424"/>
            <a:ext cx="1152128" cy="482739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87888" y="3839164"/>
            <a:ext cx="4598258" cy="256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87888" y="3839164"/>
            <a:ext cx="4611095" cy="513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87888" y="3839163"/>
            <a:ext cx="4387361" cy="106822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87888" y="3846346"/>
            <a:ext cx="4824536" cy="132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360" y="627970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No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gráfico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or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circulos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que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representam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as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árvores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correspondem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à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copa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não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à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área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seccional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cada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árvore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individual e as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circulos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tracejado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à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parcela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associada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cada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árvore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contada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157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K</a:t>
            </a:r>
            <a:r>
              <a:rPr lang="pt-PT" altLang="en-US" dirty="0" smtClean="0">
                <a:cs typeface="Arial" panose="020B0604020202020204" pitchFamily="34" charset="0"/>
              </a:rPr>
              <a:t> designa-se por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fator de área basal </a:t>
            </a:r>
            <a:r>
              <a:rPr lang="pt-PT" altLang="en-US" dirty="0" smtClean="0">
                <a:cs typeface="Arial" panose="020B0604020202020204" pitchFamily="34" charset="0"/>
              </a:rPr>
              <a:t>e o seu valor depende da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largura da banda </a:t>
            </a:r>
            <a:r>
              <a:rPr lang="pt-PT" altLang="en-US" dirty="0" smtClean="0">
                <a:cs typeface="Arial" panose="020B0604020202020204" pitchFamily="34" charset="0"/>
              </a:rPr>
              <a:t>de referência (l)</a:t>
            </a:r>
          </a:p>
          <a:p>
            <a:r>
              <a:rPr lang="pt-PT" altLang="en-US" dirty="0" smtClean="0">
                <a:cs typeface="Arial" panose="020B0604020202020204" pitchFamily="34" charset="0"/>
              </a:rPr>
              <a:t>Se, a partir de um determinado ponto, contarmos </a:t>
            </a:r>
            <a:r>
              <a:rPr lang="pt-PT" altLang="en-US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n</a:t>
            </a:r>
            <a:r>
              <a:rPr lang="pt-PT" altLang="en-US" dirty="0" smtClean="0">
                <a:cs typeface="Arial" panose="020B0604020202020204" pitchFamily="34" charset="0"/>
              </a:rPr>
              <a:t> árvores, então a área basal do povoamento na vizinhança desse ponto é dada por:</a:t>
            </a:r>
          </a:p>
          <a:p>
            <a:endParaRPr lang="pt-PT" altLang="en-US" dirty="0" smtClean="0"/>
          </a:p>
          <a:p>
            <a:endParaRPr lang="en-GB" altLang="en-US" dirty="0" smtClean="0"/>
          </a:p>
        </p:txBody>
      </p:sp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933056"/>
            <a:ext cx="8108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36557" y="4077073"/>
            <a:ext cx="288032" cy="482739"/>
          </a:xfrm>
          <a:prstGeom prst="rect">
            <a:avLst/>
          </a:prstGeom>
          <a:noFill/>
          <a:ln w="28575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59896" y="4063161"/>
            <a:ext cx="1224136" cy="482739"/>
          </a:xfrm>
          <a:prstGeom prst="rect">
            <a:avLst/>
          </a:prstGeom>
          <a:noFill/>
          <a:ln w="28575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041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altLang="en-US" dirty="0" smtClean="0"/>
              <a:t>Selecionar uma combinação de bandas: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4" r="3485" b="4437"/>
          <a:stretch>
            <a:fillRect/>
          </a:stretch>
        </p:blipFill>
        <p:spPr bwMode="auto">
          <a:xfrm>
            <a:off x="7222137" y="2060848"/>
            <a:ext cx="4538493" cy="432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28537" r="31364" b="21268"/>
          <a:stretch>
            <a:fillRect/>
          </a:stretch>
        </p:blipFill>
        <p:spPr bwMode="auto">
          <a:xfrm>
            <a:off x="839416" y="2236930"/>
            <a:ext cx="5088565" cy="410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7808" y="26524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en-US" b="1" baseline="-25000" dirty="0" smtClean="0"/>
              <a:t>B</a:t>
            </a:r>
            <a:endParaRPr lang="en-US" b="1" baseline="-25000" dirty="0"/>
          </a:p>
        </p:txBody>
      </p:sp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1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350043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Estimativa</a:t>
            </a:r>
            <a:r>
              <a:rPr lang="en-US" sz="2000" b="1" dirty="0" smtClean="0"/>
              <a:t> da </a:t>
            </a:r>
            <a:r>
              <a:rPr lang="en-US" sz="2000" b="1" dirty="0" err="1" smtClean="0"/>
              <a:t>área</a:t>
            </a:r>
            <a:r>
              <a:rPr lang="en-US" sz="2000" b="1" dirty="0" smtClean="0"/>
              <a:t> basal do </a:t>
            </a:r>
            <a:r>
              <a:rPr lang="en-US" sz="2000" b="1" dirty="0" err="1" smtClean="0"/>
              <a:t>povoamento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619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Selecionar um ponto de partida</a:t>
            </a:r>
          </a:p>
          <a:p>
            <a:r>
              <a:rPr lang="pt-PT" altLang="en-US" dirty="0" smtClean="0"/>
              <a:t>Fazer um giro de 360º, comparar a largura do tronco de cada árvore com a largura da combinação de bandas previamente escolhida, contando as árvores que obedecem à condição</a:t>
            </a:r>
          </a:p>
          <a:p>
            <a:pPr lvl="1"/>
            <a:r>
              <a:rPr lang="en-US" altLang="en-US" i="1" dirty="0" smtClean="0"/>
              <a:t>d &gt; </a:t>
            </a:r>
            <a:r>
              <a:rPr lang="pt-PT" altLang="en-US" i="1" dirty="0" smtClean="0"/>
              <a:t>l </a:t>
            </a:r>
            <a:r>
              <a:rPr lang="pt-PT" altLang="en-US" dirty="0" smtClean="0"/>
              <a:t>(sendo </a:t>
            </a:r>
            <a:r>
              <a:rPr lang="pt-PT" altLang="en-US" i="1" dirty="0" smtClean="0"/>
              <a:t>l</a:t>
            </a:r>
            <a:r>
              <a:rPr lang="pt-PT" altLang="en-US" dirty="0" smtClean="0"/>
              <a:t> a largura da combinação de bandas escolhida)</a:t>
            </a:r>
          </a:p>
          <a:p>
            <a:pPr lvl="1"/>
            <a:r>
              <a:rPr lang="pt-PT" altLang="en-US" i="1" dirty="0" smtClean="0"/>
              <a:t>d = </a:t>
            </a:r>
            <a:r>
              <a:rPr lang="pt-PT" altLang="en-US" dirty="0" smtClean="0"/>
              <a:t>l então a árvore vale ½ </a:t>
            </a:r>
          </a:p>
          <a:p>
            <a:pPr lvl="1"/>
            <a:r>
              <a:rPr lang="pt-PT" altLang="en-US" dirty="0" smtClean="0"/>
              <a:t>Em medições de elevada precisão deverá medir-se a distância às árvores limite e decidir se a árvore é ou não contada </a:t>
            </a:r>
          </a:p>
          <a:p>
            <a:pPr lvl="2" indent="-285750"/>
            <a:r>
              <a:rPr lang="pt-PT" altLang="en-US" dirty="0" smtClean="0"/>
              <a:t>se </a:t>
            </a:r>
            <a:r>
              <a:rPr lang="pt-PT" altLang="en-US" i="1" dirty="0" err="1" smtClean="0"/>
              <a:t>dist</a:t>
            </a:r>
            <a:r>
              <a:rPr lang="pt-PT" altLang="en-US" i="1" dirty="0" smtClean="0"/>
              <a:t> &lt; Ri</a:t>
            </a:r>
            <a:r>
              <a:rPr lang="pt-PT" altLang="en-US" dirty="0" smtClean="0"/>
              <a:t>, a árvore é contada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 algn="l"/>
            <a:r>
              <a:rPr lang="pt-PT" altLang="en-US" sz="3200" dirty="0"/>
              <a:t>Procedimento para estimar a área basal do povoamento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113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estimar a área basal do povoamento</a:t>
            </a:r>
            <a:endParaRPr lang="en-US" altLang="en-US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smtClean="0"/>
              <a:t>Suponha que escolheu a combinação de bandas 1L+2e, então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PT" altLang="en-US"/>
              <a:t>                                                                </a:t>
            </a:r>
            <a:endParaRPr lang="en-US" altLang="en-US" smtClean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30316" r="24245" b="9636"/>
          <a:stretch>
            <a:fillRect/>
          </a:stretch>
        </p:blipFill>
        <p:spPr bwMode="auto">
          <a:xfrm>
            <a:off x="3215680" y="1921619"/>
            <a:ext cx="5541441" cy="441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855084" y="2924944"/>
            <a:ext cx="396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12228" y="4540340"/>
            <a:ext cx="396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2240" y="5827564"/>
            <a:ext cx="396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buNone/>
            </a:pPr>
            <a:r>
              <a:rPr lang="pt-PT" altLang="en-US" sz="3200" dirty="0"/>
              <a:t>Procedimento para estimar a área basal do povoamento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en-US" dirty="0" smtClean="0"/>
              <a:t>Uma combinação de bandas corresponde a um ângulo de visão ou ângulo crítico</a:t>
            </a:r>
          </a:p>
          <a:p>
            <a:pPr marL="742950" indent="4194175"/>
            <a:endParaRPr lang="pt-PT" altLang="en-US" sz="2000" dirty="0" smtClean="0"/>
          </a:p>
          <a:p>
            <a:pPr marL="742950" indent="4011613"/>
            <a:r>
              <a:rPr lang="pt-PT" altLang="en-US" sz="2000" dirty="0" smtClean="0"/>
              <a:t>No exemplo as árvores a:</a:t>
            </a:r>
          </a:p>
          <a:p>
            <a:pPr marL="742950" indent="4011613"/>
            <a:endParaRPr lang="pt-PT" altLang="en-US" sz="800" dirty="0" smtClean="0"/>
          </a:p>
          <a:p>
            <a:pPr lvl="1" indent="4011613" algn="l">
              <a:spcBef>
                <a:spcPts val="600"/>
              </a:spcBef>
              <a:buNone/>
            </a:pPr>
            <a:r>
              <a:rPr lang="pt-PT" altLang="en-US" sz="2000" dirty="0" smtClean="0"/>
              <a:t>Preto – não contadas</a:t>
            </a:r>
          </a:p>
          <a:p>
            <a:pPr lvl="1" indent="4011613" algn="l">
              <a:spcBef>
                <a:spcPts val="600"/>
              </a:spcBef>
              <a:buNone/>
            </a:pPr>
            <a:r>
              <a:rPr lang="pt-PT" altLang="en-US" sz="2000" dirty="0" smtClean="0"/>
              <a:t>Branco – conta 1</a:t>
            </a:r>
          </a:p>
          <a:p>
            <a:pPr lvl="1" indent="4011613" algn="l">
              <a:spcBef>
                <a:spcPts val="600"/>
              </a:spcBef>
              <a:buNone/>
            </a:pPr>
            <a:r>
              <a:rPr lang="pt-PT" altLang="en-US" sz="2000" dirty="0" smtClean="0"/>
              <a:t>Cinza – árvores limite</a:t>
            </a:r>
          </a:p>
          <a:p>
            <a:pPr lvl="1" indent="4011613">
              <a:buNone/>
            </a:pPr>
            <a:r>
              <a:rPr lang="pt-PT" altLang="en-US" sz="2000" dirty="0" smtClean="0"/>
              <a:t>A contagem dá </a:t>
            </a:r>
            <a:r>
              <a:rPr lang="pt-PT" altLang="en-US" sz="2000" dirty="0" smtClean="0">
                <a:solidFill>
                  <a:schemeClr val="accent5"/>
                </a:solidFill>
              </a:rPr>
              <a:t>3</a:t>
            </a:r>
            <a:r>
              <a:rPr lang="pt-PT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PT" altLang="en-US" sz="2000" dirty="0" smtClean="0"/>
              <a:t> G= </a:t>
            </a:r>
            <a:r>
              <a:rPr lang="pt-PT" altLang="en-US" sz="2000" dirty="0" smtClean="0">
                <a:solidFill>
                  <a:schemeClr val="accent5"/>
                </a:solidFill>
              </a:rPr>
              <a:t>3</a:t>
            </a:r>
            <a:r>
              <a:rPr lang="pt-PT" altLang="en-US" sz="2000" dirty="0" smtClean="0"/>
              <a:t> * K</a:t>
            </a:r>
            <a:r>
              <a:rPr lang="pt-PT" altLang="en-US" sz="2000" baseline="-25000" dirty="0" smtClean="0"/>
              <a:t>B</a:t>
            </a:r>
          </a:p>
          <a:p>
            <a:pPr>
              <a:buFont typeface="Wingdings" panose="05000000000000000000" pitchFamily="2" charset="2"/>
              <a:buNone/>
            </a:pPr>
            <a:endParaRPr lang="pt-PT" altLang="en-US" dirty="0" smtClean="0"/>
          </a:p>
          <a:p>
            <a:endParaRPr lang="en-US" altLang="en-US" dirty="0" smtClean="0"/>
          </a:p>
        </p:txBody>
      </p:sp>
      <p:grpSp>
        <p:nvGrpSpPr>
          <p:cNvPr id="15364" name="Group 35"/>
          <p:cNvGrpSpPr>
            <a:grpSpLocks/>
          </p:cNvGrpSpPr>
          <p:nvPr/>
        </p:nvGrpSpPr>
        <p:grpSpPr bwMode="auto">
          <a:xfrm>
            <a:off x="8378874" y="2420888"/>
            <a:ext cx="3333750" cy="3346450"/>
            <a:chOff x="555625" y="3429000"/>
            <a:chExt cx="3333750" cy="3346450"/>
          </a:xfrm>
        </p:grpSpPr>
        <p:sp>
          <p:nvSpPr>
            <p:cNvPr id="15365" name="Oval 10"/>
            <p:cNvSpPr>
              <a:spLocks noChangeArrowheads="1"/>
            </p:cNvSpPr>
            <p:nvPr/>
          </p:nvSpPr>
          <p:spPr bwMode="auto">
            <a:xfrm>
              <a:off x="2268538" y="5805488"/>
              <a:ext cx="287337" cy="2889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6" name="Oval 13"/>
            <p:cNvSpPr>
              <a:spLocks noChangeArrowheads="1"/>
            </p:cNvSpPr>
            <p:nvPr/>
          </p:nvSpPr>
          <p:spPr bwMode="auto">
            <a:xfrm>
              <a:off x="1265238" y="4922838"/>
              <a:ext cx="287337" cy="2889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7" name="Oval 14"/>
            <p:cNvSpPr>
              <a:spLocks noChangeArrowheads="1"/>
            </p:cNvSpPr>
            <p:nvPr/>
          </p:nvSpPr>
          <p:spPr bwMode="auto">
            <a:xfrm>
              <a:off x="1763713" y="4652963"/>
              <a:ext cx="142875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17"/>
            <p:cNvSpPr>
              <a:spLocks noChangeArrowheads="1"/>
            </p:cNvSpPr>
            <p:nvPr/>
          </p:nvSpPr>
          <p:spPr bwMode="auto">
            <a:xfrm>
              <a:off x="2787650" y="4313238"/>
              <a:ext cx="576263" cy="576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18" descr="Light upward diagonal"/>
            <p:cNvSpPr>
              <a:spLocks noChangeArrowheads="1"/>
            </p:cNvSpPr>
            <p:nvPr/>
          </p:nvSpPr>
          <p:spPr bwMode="auto">
            <a:xfrm>
              <a:off x="1460500" y="5581650"/>
              <a:ext cx="431800" cy="431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19"/>
            <p:cNvSpPr>
              <a:spLocks noChangeArrowheads="1"/>
            </p:cNvSpPr>
            <p:nvPr/>
          </p:nvSpPr>
          <p:spPr bwMode="auto">
            <a:xfrm>
              <a:off x="2643188" y="51784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20" descr="Light upward diagonal"/>
            <p:cNvSpPr>
              <a:spLocks noChangeArrowheads="1"/>
            </p:cNvSpPr>
            <p:nvPr/>
          </p:nvSpPr>
          <p:spPr bwMode="auto">
            <a:xfrm>
              <a:off x="2211388" y="3954463"/>
              <a:ext cx="431800" cy="433387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22"/>
            <p:cNvSpPr>
              <a:spLocks noChangeArrowheads="1"/>
            </p:cNvSpPr>
            <p:nvPr/>
          </p:nvSpPr>
          <p:spPr bwMode="auto">
            <a:xfrm>
              <a:off x="2211388" y="5033963"/>
              <a:ext cx="71437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5373" name="Group 25"/>
            <p:cNvGrpSpPr>
              <a:grpSpLocks/>
            </p:cNvGrpSpPr>
            <p:nvPr/>
          </p:nvGrpSpPr>
          <p:grpSpPr bwMode="auto">
            <a:xfrm>
              <a:off x="2176452" y="3429000"/>
              <a:ext cx="766757" cy="1657350"/>
              <a:chOff x="1044" y="2283"/>
              <a:chExt cx="483" cy="1044"/>
            </a:xfrm>
          </p:grpSpPr>
          <p:sp>
            <p:nvSpPr>
              <p:cNvPr id="15392" name="Freeform 23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93" name="Freeform 24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374" name="Group 26"/>
            <p:cNvGrpSpPr>
              <a:grpSpLocks/>
            </p:cNvGrpSpPr>
            <p:nvPr/>
          </p:nvGrpSpPr>
          <p:grpSpPr bwMode="auto">
            <a:xfrm rot="2928802">
              <a:off x="2677313" y="3937784"/>
              <a:ext cx="766757" cy="1657350"/>
              <a:chOff x="1044" y="2283"/>
              <a:chExt cx="483" cy="1044"/>
            </a:xfrm>
          </p:grpSpPr>
          <p:sp>
            <p:nvSpPr>
              <p:cNvPr id="15390" name="Freeform 27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91" name="Freeform 28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375" name="Group 29"/>
            <p:cNvGrpSpPr>
              <a:grpSpLocks/>
            </p:cNvGrpSpPr>
            <p:nvPr/>
          </p:nvGrpSpPr>
          <p:grpSpPr bwMode="auto">
            <a:xfrm rot="6377250">
              <a:off x="2564613" y="4775981"/>
              <a:ext cx="766757" cy="1657350"/>
              <a:chOff x="1044" y="2283"/>
              <a:chExt cx="483" cy="1044"/>
            </a:xfrm>
          </p:grpSpPr>
          <p:sp>
            <p:nvSpPr>
              <p:cNvPr id="15388" name="Freeform 30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89" name="Freeform 31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376" name="Group 32"/>
            <p:cNvGrpSpPr>
              <a:grpSpLocks/>
            </p:cNvGrpSpPr>
            <p:nvPr/>
          </p:nvGrpSpPr>
          <p:grpSpPr bwMode="auto">
            <a:xfrm rot="9544525">
              <a:off x="1870060" y="5118105"/>
              <a:ext cx="766768" cy="1657350"/>
              <a:chOff x="1044" y="2283"/>
              <a:chExt cx="483" cy="1044"/>
            </a:xfrm>
          </p:grpSpPr>
          <p:sp>
            <p:nvSpPr>
              <p:cNvPr id="15386" name="Freeform 33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87" name="Freeform 34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377" name="Group 35"/>
            <p:cNvGrpSpPr>
              <a:grpSpLocks/>
            </p:cNvGrpSpPr>
            <p:nvPr/>
          </p:nvGrpSpPr>
          <p:grpSpPr bwMode="auto">
            <a:xfrm rot="-9201382">
              <a:off x="1203311" y="4846632"/>
              <a:ext cx="766768" cy="1657350"/>
              <a:chOff x="1044" y="2283"/>
              <a:chExt cx="483" cy="1044"/>
            </a:xfrm>
          </p:grpSpPr>
          <p:sp>
            <p:nvSpPr>
              <p:cNvPr id="15384" name="Freeform 36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85" name="Freeform 37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378" name="Group 38"/>
            <p:cNvGrpSpPr>
              <a:grpSpLocks/>
            </p:cNvGrpSpPr>
            <p:nvPr/>
          </p:nvGrpSpPr>
          <p:grpSpPr bwMode="auto">
            <a:xfrm rot="-6089110">
              <a:off x="1000924" y="4093382"/>
              <a:ext cx="766757" cy="1657350"/>
              <a:chOff x="1044" y="2283"/>
              <a:chExt cx="483" cy="1044"/>
            </a:xfrm>
          </p:grpSpPr>
          <p:sp>
            <p:nvSpPr>
              <p:cNvPr id="15382" name="Freeform 39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83" name="Freeform 40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379" name="Group 41"/>
            <p:cNvGrpSpPr>
              <a:grpSpLocks/>
            </p:cNvGrpSpPr>
            <p:nvPr/>
          </p:nvGrpSpPr>
          <p:grpSpPr bwMode="auto">
            <a:xfrm rot="-3865433">
              <a:off x="1262854" y="3594906"/>
              <a:ext cx="766757" cy="1657350"/>
              <a:chOff x="1044" y="2283"/>
              <a:chExt cx="483" cy="1044"/>
            </a:xfrm>
          </p:grpSpPr>
          <p:sp>
            <p:nvSpPr>
              <p:cNvPr id="15380" name="Freeform 42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81" name="Freeform 43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11174610" y="3188221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1800" b="1">
                <a:solidFill>
                  <a:schemeClr val="accent5"/>
                </a:solidFill>
                <a:latin typeface="Times New Roman" panose="02020603050405020304" pitchFamily="18" charset="0"/>
              </a:rPr>
              <a:t>1</a:t>
            </a:r>
            <a:endParaRPr lang="pt-PT" altLang="pt-PT" sz="1800" b="1">
              <a:solidFill>
                <a:schemeClr val="accent5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0849173" y="4343921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1800" b="1">
                <a:solidFill>
                  <a:schemeClr val="accent5"/>
                </a:solidFill>
                <a:latin typeface="Times New Roman" panose="02020603050405020304" pitchFamily="18" charset="0"/>
              </a:rPr>
              <a:t>1</a:t>
            </a:r>
            <a:endParaRPr lang="pt-PT" altLang="pt-PT" sz="1800" b="1">
              <a:solidFill>
                <a:schemeClr val="accent5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10020498" y="2492896"/>
            <a:ext cx="481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18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1/2</a:t>
            </a:r>
            <a:endParaRPr lang="pt-PT" altLang="pt-PT" sz="1800" b="1" dirty="0">
              <a:solidFill>
                <a:schemeClr val="accent5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Box 40"/>
          <p:cNvSpPr txBox="1">
            <a:spLocks noChangeArrowheads="1"/>
          </p:cNvSpPr>
          <p:nvPr/>
        </p:nvSpPr>
        <p:spPr bwMode="auto">
          <a:xfrm>
            <a:off x="8950523" y="4921771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1800" b="1">
                <a:solidFill>
                  <a:schemeClr val="accent5"/>
                </a:solidFill>
                <a:latin typeface="Times New Roman" panose="02020603050405020304" pitchFamily="18" charset="0"/>
              </a:rPr>
              <a:t>1/2</a:t>
            </a:r>
            <a:endParaRPr lang="pt-PT" altLang="pt-PT" sz="1800" b="1">
              <a:solidFill>
                <a:schemeClr val="accent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28537" r="31364" b="21268"/>
          <a:stretch>
            <a:fillRect/>
          </a:stretch>
        </p:blipFill>
        <p:spPr bwMode="auto">
          <a:xfrm>
            <a:off x="479376" y="2570956"/>
            <a:ext cx="4504616" cy="363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575720" y="288731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en-US" b="1" baseline="-25000" dirty="0" smtClean="0"/>
              <a:t>B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26998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estimar a área basal do povoamento</a:t>
            </a:r>
            <a:endParaRPr lang="en-US" altLang="en-US" sz="32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PT" altLang="en-US" sz="2400" dirty="0"/>
              <a:t>Algumas regras a ter em conta:</a:t>
            </a:r>
          </a:p>
          <a:p>
            <a:pPr lvl="1"/>
            <a:r>
              <a:rPr lang="pt-PT" altLang="en-US" sz="2000" dirty="0" smtClean="0">
                <a:cs typeface="Tahoma" panose="020B0604030504040204" pitchFamily="34" charset="0"/>
              </a:rPr>
              <a:t>O número de árvores “contadas” num determinado giro deve estar entre 10 e 15</a:t>
            </a:r>
          </a:p>
          <a:p>
            <a:pPr lvl="1"/>
            <a:r>
              <a:rPr lang="pt-PT" altLang="en-US" sz="2000" dirty="0" smtClean="0">
                <a:cs typeface="Tahoma" panose="020B0604030504040204" pitchFamily="34" charset="0"/>
              </a:rPr>
              <a:t>Se se obtiver um número muito diferente destes valores, terá de se escolher uma nova combinação de bandas e repetir o </a:t>
            </a:r>
            <a:r>
              <a:rPr lang="pt-PT" altLang="en-US" sz="2000" dirty="0" smtClean="0">
                <a:cs typeface="Tahoma" panose="020B0604030504040204" pitchFamily="34" charset="0"/>
              </a:rPr>
              <a:t>processo</a:t>
            </a:r>
          </a:p>
          <a:p>
            <a:pPr lvl="1"/>
            <a:endParaRPr lang="pt-PT" altLang="en-US" sz="800" dirty="0">
              <a:cs typeface="Tahoma" panose="020B0604030504040204" pitchFamily="34" charset="0"/>
            </a:endParaRPr>
          </a:p>
          <a:p>
            <a:pPr lvl="2"/>
            <a:r>
              <a:rPr lang="pt-PT" altLang="en-US" sz="1800" dirty="0" smtClean="0">
                <a:cs typeface="Tahoma" panose="020B0604030504040204" pitchFamily="34" charset="0"/>
              </a:rPr>
              <a:t>Poucas árvores significa que se optou por uma combinação de bandas larga demais, resultando numa amostragem deficiente</a:t>
            </a:r>
          </a:p>
          <a:p>
            <a:pPr lvl="2">
              <a:spcBef>
                <a:spcPct val="50000"/>
              </a:spcBef>
            </a:pPr>
            <a:r>
              <a:rPr lang="pt-PT" altLang="en-US" sz="1800" dirty="0" smtClean="0">
                <a:cs typeface="Tahoma" panose="020B0604030504040204" pitchFamily="34" charset="0"/>
              </a:rPr>
              <a:t>Um número de árvores muito elevado, significa que se optou por uma combinação de bandas estreita </a:t>
            </a:r>
            <a:r>
              <a:rPr lang="pt-PT" altLang="en-US" sz="1800" dirty="0" smtClean="0">
                <a:cs typeface="Tahoma" panose="020B0604030504040204" pitchFamily="34" charset="0"/>
              </a:rPr>
              <a:t>demais</a:t>
            </a:r>
            <a:r>
              <a:rPr lang="en-US" altLang="en-US" sz="1800" dirty="0" smtClean="0">
                <a:cs typeface="Tahoma" panose="020B0604030504040204" pitchFamily="34" charset="0"/>
              </a:rPr>
              <a:t> </a:t>
            </a:r>
            <a:endParaRPr lang="pt-PT" altLang="en-US" sz="1800" i="1" dirty="0" smtClean="0"/>
          </a:p>
          <a:p>
            <a:r>
              <a:rPr lang="pt-PT" altLang="en-US" sz="2400" dirty="0" smtClean="0"/>
              <a:t>Durante </a:t>
            </a:r>
            <a:r>
              <a:rPr lang="pt-PT" altLang="en-US" sz="2400" dirty="0"/>
              <a:t>o mesmo </a:t>
            </a:r>
            <a:r>
              <a:rPr lang="pt-PT" altLang="en-US" sz="2400" dirty="0" smtClean="0"/>
              <a:t>giro, </a:t>
            </a:r>
            <a:r>
              <a:rPr lang="pt-PT" altLang="en-US" sz="2400" dirty="0"/>
              <a:t>a banda não </a:t>
            </a:r>
            <a:r>
              <a:rPr lang="pt-PT" altLang="en-US" sz="2400" dirty="0" smtClean="0"/>
              <a:t>pode </a:t>
            </a:r>
            <a:r>
              <a:rPr lang="pt-PT" altLang="en-US" sz="2400" dirty="0"/>
              <a:t>ser </a:t>
            </a:r>
            <a:r>
              <a:rPr lang="pt-PT" altLang="en-US" sz="2400" dirty="0" smtClean="0"/>
              <a:t>alterada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635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Índice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371" y="1052736"/>
            <a:ext cx="11329259" cy="5688632"/>
          </a:xfrm>
        </p:spPr>
        <p:txBody>
          <a:bodyPr>
            <a:normAutofit/>
          </a:bodyPr>
          <a:lstStyle/>
          <a:p>
            <a:pPr lvl="1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2800" dirty="0" smtClean="0"/>
              <a:t>Avaliação da área basal e volume pelo método de </a:t>
            </a:r>
            <a:r>
              <a:rPr lang="pt-PT" sz="2800" dirty="0" err="1" smtClean="0"/>
              <a:t>Bitterlich</a:t>
            </a:r>
            <a:endParaRPr lang="pt-PT" sz="2800" dirty="0" smtClean="0"/>
          </a:p>
          <a:p>
            <a:pPr lvl="2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2400" dirty="0" smtClean="0"/>
              <a:t>Princípios gerais do método</a:t>
            </a:r>
          </a:p>
          <a:p>
            <a:pPr lvl="2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2400" dirty="0" smtClean="0"/>
              <a:t>O </a:t>
            </a:r>
            <a:r>
              <a:rPr lang="pt-PT" sz="2400" dirty="0" err="1" smtClean="0"/>
              <a:t>relascópio</a:t>
            </a:r>
            <a:r>
              <a:rPr lang="pt-PT" sz="2400" dirty="0" smtClean="0"/>
              <a:t> de espelhos de </a:t>
            </a:r>
            <a:r>
              <a:rPr lang="pt-PT" sz="2400" dirty="0" err="1" smtClean="0"/>
              <a:t>Bitterlich</a:t>
            </a:r>
            <a:endParaRPr lang="pt-PT" sz="2400" dirty="0" smtClean="0"/>
          </a:p>
          <a:p>
            <a:pPr lvl="2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n-US" sz="2400" dirty="0" err="1"/>
              <a:t>Estimativa</a:t>
            </a:r>
            <a:r>
              <a:rPr lang="en-US" sz="2400" dirty="0"/>
              <a:t> da </a:t>
            </a:r>
            <a:r>
              <a:rPr lang="en-US" sz="2400" dirty="0" err="1"/>
              <a:t>área</a:t>
            </a:r>
            <a:r>
              <a:rPr lang="en-US" sz="2400" dirty="0"/>
              <a:t> basal do </a:t>
            </a:r>
            <a:r>
              <a:rPr lang="en-US" sz="2400" dirty="0" err="1"/>
              <a:t>povoamento</a:t>
            </a:r>
            <a:endParaRPr lang="en-US" sz="2400" dirty="0"/>
          </a:p>
          <a:p>
            <a:pPr lvl="2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n-US" sz="2400" dirty="0" err="1"/>
              <a:t>Estimativa</a:t>
            </a:r>
            <a:r>
              <a:rPr lang="en-US" sz="2400" dirty="0"/>
              <a:t> </a:t>
            </a:r>
            <a:r>
              <a:rPr lang="en-US" sz="2400" dirty="0" smtClean="0"/>
              <a:t>do volume </a:t>
            </a:r>
            <a:r>
              <a:rPr lang="en-US" sz="2400" dirty="0"/>
              <a:t>do </a:t>
            </a:r>
            <a:r>
              <a:rPr lang="en-US" sz="2400" dirty="0" err="1" smtClean="0"/>
              <a:t>povoamento</a:t>
            </a:r>
            <a:endParaRPr lang="en-US" sz="2400" dirty="0" smtClean="0"/>
          </a:p>
          <a:p>
            <a:pPr lvl="2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n-US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Avaliação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altura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dominante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povoamento</a:t>
            </a:r>
            <a:endParaRPr lang="en-US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n-US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Avaliação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número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árvores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hectare</a:t>
            </a:r>
          </a:p>
          <a:p>
            <a:pPr lvl="2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n-US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Generalizando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para </a:t>
            </a:r>
            <a:r>
              <a:rPr lang="en-US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qualquer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outra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variável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povoamento</a:t>
            </a:r>
            <a:endParaRPr lang="en-US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n-US" sz="2400" dirty="0" err="1"/>
              <a:t>Amostragem</a:t>
            </a:r>
            <a:r>
              <a:rPr lang="en-US" sz="2400" dirty="0"/>
              <a:t> </a:t>
            </a:r>
            <a:r>
              <a:rPr lang="en-US" sz="2400" dirty="0" err="1"/>
              <a:t>pontual</a:t>
            </a:r>
            <a:r>
              <a:rPr lang="en-US" sz="2400" dirty="0"/>
              <a:t> versus </a:t>
            </a:r>
            <a:r>
              <a:rPr lang="en-US" sz="2400" dirty="0" err="1"/>
              <a:t>amostragem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parcelas</a:t>
            </a:r>
            <a:endParaRPr lang="en-US" sz="2400" dirty="0"/>
          </a:p>
          <a:p>
            <a:pPr lvl="1">
              <a:spcBef>
                <a:spcPts val="700"/>
              </a:spcBef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>
              <a:spcBef>
                <a:spcPts val="700"/>
              </a:spcBef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lvl="1">
              <a:spcBef>
                <a:spcPts val="700"/>
              </a:spcBef>
              <a:buFont typeface="Wingdings" panose="05000000000000000000" pitchFamily="2" charset="2"/>
              <a:buChar char="§"/>
            </a:pPr>
            <a:endParaRPr lang="en-US" sz="2800" b="1" dirty="0"/>
          </a:p>
          <a:p>
            <a:pPr lvl="1">
              <a:spcBef>
                <a:spcPts val="700"/>
              </a:spcBef>
              <a:buFont typeface="Wingdings" panose="05000000000000000000" pitchFamily="2" charset="2"/>
              <a:buChar char="§"/>
            </a:pPr>
            <a:endParaRPr lang="pt-PT" sz="2800" dirty="0" smtClean="0">
              <a:solidFill>
                <a:srgbClr val="0000FF"/>
              </a:solidFill>
            </a:endParaRPr>
          </a:p>
          <a:p>
            <a:pPr lvl="1">
              <a:spcBef>
                <a:spcPts val="700"/>
              </a:spcBef>
              <a:buFont typeface="Wingdings" panose="05000000000000000000" pitchFamily="2" charset="2"/>
              <a:buChar char="§"/>
            </a:pPr>
            <a:endParaRPr lang="pt-PT" sz="2800" dirty="0">
              <a:solidFill>
                <a:srgbClr val="0000FF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717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0" y="1340768"/>
            <a:ext cx="5688632" cy="50014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en-US" sz="2400" dirty="0" smtClean="0"/>
              <a:t>Exemplo de uma parcela em que se procedeu a um giro de 360º:</a:t>
            </a:r>
          </a:p>
          <a:p>
            <a:endParaRPr lang="pt-PT" altLang="en-US" sz="800" dirty="0" smtClean="0"/>
          </a:p>
          <a:p>
            <a:pPr lvl="1"/>
            <a:r>
              <a:rPr lang="pt-PT" altLang="en-US" sz="2000" b="1" dirty="0" smtClean="0">
                <a:solidFill>
                  <a:schemeClr val="accent3"/>
                </a:solidFill>
                <a:cs typeface="Tahoma" panose="020B0604030504040204" pitchFamily="34" charset="0"/>
              </a:rPr>
              <a:t>8 árvores mais largas que a combinação de bandas considerada (valem 1)</a:t>
            </a:r>
            <a:r>
              <a:rPr lang="pt-PT" altLang="en-US" sz="2000" dirty="0">
                <a:cs typeface="Tahoma" panose="020B0604030504040204" pitchFamily="34" charset="0"/>
              </a:rPr>
              <a:t> </a:t>
            </a:r>
            <a:endParaRPr lang="pt-PT" altLang="en-US" sz="2000" dirty="0" smtClean="0">
              <a:cs typeface="Tahoma" panose="020B0604030504040204" pitchFamily="34" charset="0"/>
            </a:endParaRPr>
          </a:p>
          <a:p>
            <a:pPr lvl="1"/>
            <a:r>
              <a:rPr lang="pt-PT" altLang="en-US" sz="20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3 </a:t>
            </a:r>
            <a:r>
              <a:rPr lang="pt-PT" altLang="en-US" sz="2000" b="1" dirty="0">
                <a:solidFill>
                  <a:schemeClr val="accent5"/>
                </a:solidFill>
                <a:cs typeface="Tahoma" panose="020B0604030504040204" pitchFamily="34" charset="0"/>
              </a:rPr>
              <a:t>árvores </a:t>
            </a:r>
            <a:r>
              <a:rPr lang="pt-PT" altLang="en-US" sz="20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exatamente iguais à largura da combinação </a:t>
            </a:r>
            <a:r>
              <a:rPr lang="pt-PT" altLang="en-US" sz="2000" b="1" dirty="0">
                <a:solidFill>
                  <a:schemeClr val="accent5"/>
                </a:solidFill>
                <a:cs typeface="Tahoma" panose="020B0604030504040204" pitchFamily="34" charset="0"/>
              </a:rPr>
              <a:t>de bandas considerada (valem </a:t>
            </a:r>
            <a:r>
              <a:rPr lang="pt-PT" altLang="en-US" sz="20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1/2)</a:t>
            </a:r>
            <a:r>
              <a:rPr lang="pt-PT" altLang="en-US" sz="2000" dirty="0" smtClean="0">
                <a:solidFill>
                  <a:schemeClr val="accent5"/>
                </a:solidFill>
                <a:cs typeface="Tahoma" panose="020B0604030504040204" pitchFamily="34" charset="0"/>
              </a:rPr>
              <a:t> </a:t>
            </a:r>
          </a:p>
          <a:p>
            <a:pPr lvl="1"/>
            <a:r>
              <a:rPr lang="pt-PT" alt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cs typeface="Tahoma" panose="020B0604030504040204" pitchFamily="34" charset="0"/>
              </a:rPr>
              <a:t>a</a:t>
            </a:r>
            <a:r>
              <a:rPr lang="pt-PT" alt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ahoma" panose="020B0604030504040204" pitchFamily="34" charset="0"/>
              </a:rPr>
              <a:t>s árvores sem cor valem zero</a:t>
            </a:r>
          </a:p>
          <a:p>
            <a:pPr lvl="1"/>
            <a:endParaRPr lang="pt-PT" altLang="en-US" sz="2000" dirty="0">
              <a:solidFill>
                <a:schemeClr val="accent5"/>
              </a:solidFill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pt-PT" altLang="en-US" sz="2000" dirty="0" err="1" smtClean="0">
                <a:cs typeface="Tahoma" panose="020B0604030504040204" pitchFamily="34" charset="0"/>
              </a:rPr>
              <a:t>N_contadas</a:t>
            </a:r>
            <a:r>
              <a:rPr lang="pt-PT" altLang="en-US" sz="2000" dirty="0" smtClean="0">
                <a:cs typeface="Tahoma" panose="020B0604030504040204" pitchFamily="34" charset="0"/>
              </a:rPr>
              <a:t> = </a:t>
            </a:r>
            <a:r>
              <a:rPr lang="pt-PT" altLang="en-US" sz="2000" dirty="0" smtClean="0">
                <a:solidFill>
                  <a:schemeClr val="accent3"/>
                </a:solidFill>
                <a:cs typeface="Tahoma" panose="020B0604030504040204" pitchFamily="34" charset="0"/>
              </a:rPr>
              <a:t>8</a:t>
            </a:r>
            <a:r>
              <a:rPr lang="pt-PT" altLang="en-US" sz="2000" dirty="0">
                <a:cs typeface="Tahoma" panose="020B0604030504040204" pitchFamily="34" charset="0"/>
              </a:rPr>
              <a:t> </a:t>
            </a:r>
            <a:r>
              <a:rPr lang="pt-PT" altLang="en-US" sz="2000" dirty="0" smtClean="0">
                <a:cs typeface="Tahoma" panose="020B0604030504040204" pitchFamily="34" charset="0"/>
              </a:rPr>
              <a:t>+ </a:t>
            </a:r>
            <a:r>
              <a:rPr lang="pt-PT" altLang="en-US" sz="2000" dirty="0" smtClean="0">
                <a:solidFill>
                  <a:schemeClr val="accent5"/>
                </a:solidFill>
                <a:cs typeface="Tahoma" panose="020B0604030504040204" pitchFamily="34" charset="0"/>
              </a:rPr>
              <a:t>3 </a:t>
            </a:r>
            <a:r>
              <a:rPr lang="pt-PT" altLang="en-US" sz="2000" dirty="0" smtClean="0">
                <a:cs typeface="Tahoma" panose="020B0604030504040204" pitchFamily="34" charset="0"/>
              </a:rPr>
              <a:t>* </a:t>
            </a:r>
            <a:r>
              <a:rPr lang="pt-PT" altLang="en-US" sz="2000" dirty="0" smtClean="0">
                <a:cs typeface="Tahoma" panose="020B0604030504040204" pitchFamily="34" charset="0"/>
              </a:rPr>
              <a:t>1/2 = 9.5</a:t>
            </a:r>
            <a:r>
              <a:rPr lang="pt-PT" altLang="en-US" dirty="0" smtClean="0">
                <a:cs typeface="Tahoma" panose="020B0604030504040204" pitchFamily="34" charset="0"/>
              </a:rPr>
              <a:t> </a:t>
            </a:r>
            <a:r>
              <a:rPr lang="pt-PT" altLang="en-US" dirty="0">
                <a:cs typeface="Tahoma" panose="020B0604030504040204" pitchFamily="34" charset="0"/>
              </a:rPr>
              <a:t>≈</a:t>
            </a:r>
            <a:r>
              <a:rPr lang="pt-PT" altLang="en-US" dirty="0" smtClean="0">
                <a:cs typeface="Tahoma" panose="020B0604030504040204" pitchFamily="34" charset="0"/>
              </a:rPr>
              <a:t> </a:t>
            </a:r>
            <a:r>
              <a:rPr lang="pt-PT" altLang="en-US" sz="2000" dirty="0" smtClean="0">
                <a:cs typeface="Tahoma" panose="020B0604030504040204" pitchFamily="34" charset="0"/>
              </a:rPr>
              <a:t>10 árvores</a:t>
            </a:r>
            <a:endParaRPr lang="pt-PT" altLang="en-US" sz="2000" dirty="0">
              <a:cs typeface="Tahoma" panose="020B0604030504040204" pitchFamily="34" charset="0"/>
            </a:endParaRPr>
          </a:p>
          <a:p>
            <a:pPr lvl="1"/>
            <a:endParaRPr lang="pt-PT" altLang="en-US" sz="2000" b="1" dirty="0" smtClean="0">
              <a:solidFill>
                <a:schemeClr val="accent5"/>
              </a:solidFill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Procedimento para estimar a área basal do povoamento</a:t>
            </a:r>
            <a:endParaRPr lang="en-US" alt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335360" y="1412776"/>
            <a:ext cx="5760640" cy="5199272"/>
            <a:chOff x="335360" y="1412776"/>
            <a:chExt cx="5760640" cy="5199272"/>
          </a:xfrm>
        </p:grpSpPr>
        <p:pic>
          <p:nvPicPr>
            <p:cNvPr id="16386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8"/>
            <a:stretch>
              <a:fillRect/>
            </a:stretch>
          </p:blipFill>
          <p:spPr bwMode="auto">
            <a:xfrm>
              <a:off x="335360" y="1412776"/>
              <a:ext cx="5760640" cy="519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3839528" y="2529232"/>
              <a:ext cx="216024" cy="21602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282398" y="2467883"/>
              <a:ext cx="216024" cy="21602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236670" y="5020148"/>
              <a:ext cx="234000" cy="234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170900" y="3481037"/>
              <a:ext cx="162000" cy="162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0040" y="4310600"/>
              <a:ext cx="198000" cy="19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449040" y="3660608"/>
              <a:ext cx="198000" cy="19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925085" y="3649606"/>
              <a:ext cx="252000" cy="252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768588" y="4293552"/>
              <a:ext cx="324000" cy="32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41648" y="3672384"/>
              <a:ext cx="198000" cy="19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26376" y="4319413"/>
              <a:ext cx="216000" cy="216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94644" y="3662280"/>
              <a:ext cx="180000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31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estimar a área basal do povoamento</a:t>
            </a:r>
            <a:endParaRPr lang="en-US" altLang="en-US" sz="32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altLang="en-US" dirty="0" smtClean="0"/>
              <a:t>A área basal do povoamento é obtida multiplicando o nº de árvores pelo fator de área basal </a:t>
            </a:r>
            <a:r>
              <a:rPr lang="pt-PT" altLang="en-US" dirty="0"/>
              <a:t> (</a:t>
            </a:r>
            <a:r>
              <a:rPr lang="pt-PT" altLang="en-US" i="1" dirty="0"/>
              <a:t>G = n K</a:t>
            </a:r>
            <a:r>
              <a:rPr lang="pt-PT" altLang="en-US" dirty="0"/>
              <a:t>)</a:t>
            </a:r>
          </a:p>
          <a:p>
            <a:r>
              <a:rPr lang="pt-PT" altLang="en-US" dirty="0">
                <a:cs typeface="Tahoma" panose="020B0604030504040204" pitchFamily="34" charset="0"/>
              </a:rPr>
              <a:t>Supondo que realizou o giro com a combinação de bandas </a:t>
            </a:r>
            <a:r>
              <a:rPr lang="pt-PT" altLang="en-US" b="1" dirty="0">
                <a:solidFill>
                  <a:schemeClr val="accent5"/>
                </a:solidFill>
                <a:cs typeface="Tahoma" panose="020B0604030504040204" pitchFamily="34" charset="0"/>
              </a:rPr>
              <a:t>1L+1e</a:t>
            </a:r>
            <a:r>
              <a:rPr lang="pt-PT" altLang="en-US" dirty="0">
                <a:cs typeface="Tahoma" panose="020B0604030504040204" pitchFamily="34" charset="0"/>
              </a:rPr>
              <a:t> (</a:t>
            </a:r>
            <a:r>
              <a:rPr lang="pt-PT" altLang="en-US" i="1" dirty="0" smtClean="0">
                <a:cs typeface="Tahoma" panose="020B0604030504040204" pitchFamily="34" charset="0"/>
              </a:rPr>
              <a:t>k</a:t>
            </a:r>
            <a:r>
              <a:rPr lang="pt-PT" altLang="en-US" dirty="0" smtClean="0">
                <a:cs typeface="Tahoma" panose="020B0604030504040204" pitchFamily="34" charset="0"/>
              </a:rPr>
              <a:t>=1+9/16</a:t>
            </a:r>
            <a:r>
              <a:rPr lang="pt-PT" altLang="en-US" dirty="0">
                <a:cs typeface="Tahoma" panose="020B0604030504040204" pitchFamily="34" charset="0"/>
              </a:rPr>
              <a:t>) e que contou 21 árvores com d superior à largura da combinação de bandas escolhida e 3 com largura igual, virá</a:t>
            </a:r>
          </a:p>
          <a:p>
            <a:endParaRPr lang="pt-PT" altLang="en-US" sz="2000" dirty="0">
              <a:cs typeface="Tahoma" panose="020B0604030504040204" pitchFamily="34" charset="0"/>
            </a:endParaRPr>
          </a:p>
          <a:p>
            <a:endParaRPr lang="pt-PT" altLang="en-US" sz="2000" dirty="0">
              <a:cs typeface="Tahoma" panose="020B0604030504040204" pitchFamily="34" charset="0"/>
            </a:endParaRPr>
          </a:p>
          <a:p>
            <a:endParaRPr lang="pt-PT" altLang="en-US" sz="2000" dirty="0">
              <a:cs typeface="Tahoma" panose="020B0604030504040204" pitchFamily="34" charset="0"/>
            </a:endParaRPr>
          </a:p>
          <a:p>
            <a:endParaRPr lang="pt-PT" altLang="en-US" sz="2000" dirty="0">
              <a:cs typeface="Tahoma" panose="020B0604030504040204" pitchFamily="34" charset="0"/>
            </a:endParaRPr>
          </a:p>
          <a:p>
            <a:r>
              <a:rPr lang="pt-PT" altLang="en-US" sz="2000" dirty="0" smtClean="0">
                <a:cs typeface="Tahoma" panose="020B0604030504040204" pitchFamily="34" charset="0"/>
              </a:rPr>
              <a:t>Logo:  G </a:t>
            </a:r>
            <a:r>
              <a:rPr lang="pt-PT" altLang="en-US" sz="2000" dirty="0">
                <a:cs typeface="Tahoma" panose="020B0604030504040204" pitchFamily="34" charset="0"/>
              </a:rPr>
              <a:t>= </a:t>
            </a:r>
            <a:r>
              <a:rPr lang="pt-PT" altLang="en-US" sz="2000" dirty="0" smtClean="0">
                <a:cs typeface="Tahoma" panose="020B0604030504040204" pitchFamily="34" charset="0"/>
              </a:rPr>
              <a:t>22.5 * </a:t>
            </a:r>
            <a:r>
              <a:rPr lang="pt-PT" altLang="en-US" sz="2000" dirty="0">
                <a:cs typeface="Tahoma" panose="020B0604030504040204" pitchFamily="34" charset="0"/>
              </a:rPr>
              <a:t>(1+9/16) = 35.2 m</a:t>
            </a:r>
            <a:r>
              <a:rPr lang="pt-PT" altLang="en-US" sz="2000" baseline="30000" dirty="0">
                <a:cs typeface="Tahoma" panose="020B0604030504040204" pitchFamily="34" charset="0"/>
              </a:rPr>
              <a:t>2</a:t>
            </a:r>
            <a:r>
              <a:rPr lang="pt-PT" altLang="en-US" sz="2000" dirty="0">
                <a:cs typeface="Tahoma" panose="020B0604030504040204" pitchFamily="34" charset="0"/>
              </a:rPr>
              <a:t> ha</a:t>
            </a:r>
            <a:r>
              <a:rPr lang="pt-PT" altLang="en-US" sz="2000" baseline="30000" dirty="0">
                <a:cs typeface="Tahoma" panose="020B0604030504040204" pitchFamily="34" charset="0"/>
              </a:rPr>
              <a:t>-1</a:t>
            </a:r>
            <a:endParaRPr lang="en-US" alt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19889"/>
              </p:ext>
            </p:extLst>
          </p:nvPr>
        </p:nvGraphicFramePr>
        <p:xfrm>
          <a:off x="2687639" y="3789040"/>
          <a:ext cx="6095999" cy="14777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9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2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9561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N.</a:t>
                      </a:r>
                      <a:r>
                        <a:rPr lang="pt-PT" sz="1800" baseline="0" dirty="0" smtClean="0"/>
                        <a:t> </a:t>
                      </a:r>
                      <a:r>
                        <a:rPr lang="pt-PT" sz="1800" dirty="0" smtClean="0"/>
                        <a:t>arvores</a:t>
                      </a:r>
                      <a:endParaRPr lang="en-GB" sz="1800" dirty="0"/>
                    </a:p>
                  </a:txBody>
                  <a:tcPr marT="45700" marB="45700"/>
                </a:tc>
                <a:tc gridSpan="5">
                  <a:txBody>
                    <a:bodyPr/>
                    <a:lstStyle/>
                    <a:p>
                      <a:r>
                        <a:rPr lang="pt-PT" sz="1800" dirty="0" smtClean="0"/>
                        <a:t>Banda 1L+1e</a:t>
                      </a:r>
                      <a:endParaRPr lang="en-GB" sz="1800" dirty="0"/>
                    </a:p>
                  </a:txBody>
                  <a:tcPr marT="45700" marB="4570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&gt;</a:t>
                      </a:r>
                      <a:r>
                        <a:rPr lang="pt-PT" sz="1800" baseline="0" dirty="0" smtClean="0"/>
                        <a:t> 1L+1e</a:t>
                      </a:r>
                      <a:endParaRPr lang="en-GB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PT" sz="1800" baseline="0" dirty="0" smtClean="0"/>
                        <a:t>IIII</a:t>
                      </a:r>
                      <a:endParaRPr lang="en-GB" sz="18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IIII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IIII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IIII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I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=1L+1e</a:t>
                      </a:r>
                      <a:endParaRPr lang="en-GB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III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GB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N total</a:t>
                      </a:r>
                      <a:endParaRPr lang="en-GB" sz="1800" dirty="0"/>
                    </a:p>
                  </a:txBody>
                  <a:tcPr marT="45700" marB="45700"/>
                </a:tc>
                <a:tc gridSpan="5">
                  <a:txBody>
                    <a:bodyPr/>
                    <a:lstStyle/>
                    <a:p>
                      <a:r>
                        <a:rPr lang="pt-PT" sz="1800" dirty="0" smtClean="0"/>
                        <a:t>21+3/2=22.5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9490" name="Straight Connector 3"/>
          <p:cNvCxnSpPr>
            <a:cxnSpLocks noChangeShapeType="1"/>
          </p:cNvCxnSpPr>
          <p:nvPr/>
        </p:nvCxnSpPr>
        <p:spPr bwMode="auto">
          <a:xfrm flipV="1">
            <a:off x="5303912" y="4327101"/>
            <a:ext cx="288925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1" name="Straight Connector 10"/>
          <p:cNvCxnSpPr>
            <a:cxnSpLocks noChangeShapeType="1"/>
          </p:cNvCxnSpPr>
          <p:nvPr/>
        </p:nvCxnSpPr>
        <p:spPr bwMode="auto">
          <a:xfrm flipV="1">
            <a:off x="4439816" y="4327101"/>
            <a:ext cx="288925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2" name="Straight Connector 11"/>
          <p:cNvCxnSpPr>
            <a:cxnSpLocks noChangeShapeType="1"/>
          </p:cNvCxnSpPr>
          <p:nvPr/>
        </p:nvCxnSpPr>
        <p:spPr bwMode="auto">
          <a:xfrm flipV="1">
            <a:off x="7113957" y="4276515"/>
            <a:ext cx="287338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3" name="Straight Connector 12"/>
          <p:cNvCxnSpPr>
            <a:cxnSpLocks noChangeShapeType="1"/>
          </p:cNvCxnSpPr>
          <p:nvPr/>
        </p:nvCxnSpPr>
        <p:spPr bwMode="auto">
          <a:xfrm flipV="1">
            <a:off x="6209728" y="4327101"/>
            <a:ext cx="287338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204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350043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Estimativa</a:t>
            </a:r>
            <a:r>
              <a:rPr lang="en-US" sz="2000" b="1" dirty="0" smtClean="0"/>
              <a:t> do volume do </a:t>
            </a:r>
            <a:r>
              <a:rPr lang="en-US" sz="2000" b="1" dirty="0" err="1" smtClean="0"/>
              <a:t>povoamento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570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estimar o volume do povoamento</a:t>
            </a:r>
            <a:endParaRPr lang="en-US" altLang="en-US" sz="3200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7752861" cy="4816475"/>
          </a:xfrm>
        </p:spPr>
        <p:txBody>
          <a:bodyPr>
            <a:normAutofit/>
          </a:bodyPr>
          <a:lstStyle/>
          <a:p>
            <a:r>
              <a:rPr lang="pt-PT" altLang="en-US" sz="2400" dirty="0" smtClean="0"/>
              <a:t>O volume pode ser obtido pelo método das árvores modelo de </a:t>
            </a:r>
            <a:r>
              <a:rPr lang="pt-PT" altLang="en-US" sz="2400" dirty="0" err="1" smtClean="0"/>
              <a:t>Hartig</a:t>
            </a:r>
            <a:r>
              <a:rPr lang="pt-PT" altLang="en-US" sz="2400" dirty="0" smtClean="0"/>
              <a:t> (ou da altura formal média):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PT" altLang="en-US" sz="2400" i="1" dirty="0" smtClean="0"/>
              <a:t>           V= G * </a:t>
            </a:r>
            <a:r>
              <a:rPr lang="pt-PT" altLang="en-US" sz="2400" i="1" dirty="0" err="1" smtClean="0"/>
              <a:t>hf</a:t>
            </a:r>
            <a:r>
              <a:rPr lang="pt-PT" altLang="en-US" sz="2400" i="1" baseline="-25000" dirty="0" err="1" smtClean="0"/>
              <a:t>media</a:t>
            </a:r>
            <a:endParaRPr lang="pt-PT" altLang="en-US" sz="2400" i="1" baseline="-25000" dirty="0" smtClean="0"/>
          </a:p>
          <a:p>
            <a:pPr lvl="1">
              <a:buFont typeface="Wingdings" panose="05000000000000000000" pitchFamily="2" charset="2"/>
              <a:buNone/>
            </a:pPr>
            <a:r>
              <a:rPr lang="pt-PT" altLang="en-US" sz="2000" dirty="0" smtClean="0"/>
              <a:t>onde </a:t>
            </a:r>
            <a:r>
              <a:rPr lang="pt-PT" altLang="en-US" sz="2000" i="1" dirty="0" err="1" smtClean="0"/>
              <a:t>hf</a:t>
            </a:r>
            <a:r>
              <a:rPr lang="pt-PT" altLang="en-US" sz="2000" i="1" baseline="-25000" dirty="0" err="1" smtClean="0"/>
              <a:t>media</a:t>
            </a:r>
            <a:r>
              <a:rPr lang="pt-PT" altLang="en-US" sz="2000" dirty="0" smtClean="0"/>
              <a:t> é a altura formal média</a:t>
            </a:r>
          </a:p>
          <a:p>
            <a:r>
              <a:rPr lang="pt-PT" altLang="en-US" sz="2400" dirty="0" smtClean="0"/>
              <a:t>A altura formal média pode ser obtida por medição de algumas árvores, geralmente as 3 mais próximas do ponto de giro</a:t>
            </a:r>
          </a:p>
          <a:p>
            <a:pPr marL="0" indent="0">
              <a:buNone/>
            </a:pPr>
            <a:r>
              <a:rPr lang="pt-PT" altLang="en-US" sz="2200" dirty="0">
                <a:solidFill>
                  <a:schemeClr val="accent5"/>
                </a:solidFill>
              </a:rPr>
              <a:t> </a:t>
            </a:r>
            <a:r>
              <a:rPr lang="pt-PT" altLang="en-US" sz="2200" dirty="0" smtClean="0">
                <a:solidFill>
                  <a:schemeClr val="accent5"/>
                </a:solidFill>
              </a:rPr>
              <a:t>                         (</a:t>
            </a:r>
            <a:r>
              <a:rPr lang="en-US" altLang="en-US" sz="2200" i="1" dirty="0" err="1" smtClean="0">
                <a:solidFill>
                  <a:schemeClr val="accent5"/>
                </a:solidFill>
              </a:rPr>
              <a:t>hf</a:t>
            </a:r>
            <a:r>
              <a:rPr lang="en-US" altLang="en-US" sz="2200" dirty="0" smtClean="0">
                <a:solidFill>
                  <a:schemeClr val="accent5"/>
                </a:solidFill>
              </a:rPr>
              <a:t> = k</a:t>
            </a:r>
            <a:r>
              <a:rPr lang="en-US" altLang="en-US" sz="2200" baseline="-25000" dirty="0" smtClean="0">
                <a:solidFill>
                  <a:schemeClr val="accent5"/>
                </a:solidFill>
              </a:rPr>
              <a:t>B </a:t>
            </a:r>
            <a:r>
              <a:rPr lang="en-US" altLang="en-US" sz="2200" dirty="0" smtClean="0">
                <a:solidFill>
                  <a:schemeClr val="accent5"/>
                </a:solidFill>
              </a:rPr>
              <a:t>* </a:t>
            </a:r>
            <a:r>
              <a:rPr lang="en-US" altLang="en-US" sz="2200" dirty="0" smtClean="0">
                <a:solidFill>
                  <a:schemeClr val="accent5"/>
                </a:solidFill>
              </a:rPr>
              <a:t>d </a:t>
            </a:r>
            <a:r>
              <a:rPr lang="en-US" altLang="en-US" sz="2200" dirty="0" smtClean="0">
                <a:solidFill>
                  <a:schemeClr val="accent5"/>
                </a:solidFill>
              </a:rPr>
              <a:t>( </a:t>
            </a:r>
            <a:r>
              <a:rPr lang="en-US" altLang="en-US" sz="2200" dirty="0" err="1" smtClean="0">
                <a:solidFill>
                  <a:schemeClr val="accent5"/>
                </a:solidFill>
              </a:rPr>
              <a:t>Ld</a:t>
            </a:r>
            <a:r>
              <a:rPr lang="en-US" altLang="en-US" sz="2200" dirty="0" smtClean="0">
                <a:solidFill>
                  <a:schemeClr val="accent5"/>
                </a:solidFill>
              </a:rPr>
              <a:t>/2 – </a:t>
            </a:r>
            <a:r>
              <a:rPr lang="en-US" altLang="en-US" sz="2200" dirty="0" err="1" smtClean="0">
                <a:solidFill>
                  <a:schemeClr val="accent5"/>
                </a:solidFill>
              </a:rPr>
              <a:t>Lbase</a:t>
            </a:r>
            <a:r>
              <a:rPr lang="en-US" altLang="en-US" sz="2200" dirty="0" smtClean="0">
                <a:solidFill>
                  <a:schemeClr val="accent5"/>
                </a:solidFill>
              </a:rPr>
              <a:t> ))</a:t>
            </a:r>
          </a:p>
          <a:p>
            <a:r>
              <a:rPr lang="en-US" altLang="en-US" sz="2400" dirty="0" err="1" smtClean="0"/>
              <a:t>Suponhamos</a:t>
            </a:r>
            <a:r>
              <a:rPr lang="en-US" altLang="en-US" sz="2400" dirty="0" smtClean="0"/>
              <a:t> que a </a:t>
            </a:r>
            <a:r>
              <a:rPr lang="en-US" altLang="en-US" sz="2400" i="1" dirty="0" err="1" smtClean="0"/>
              <a:t>hf</a:t>
            </a:r>
            <a:r>
              <a:rPr lang="en-US" altLang="en-US" sz="2400" i="1" baseline="-25000" dirty="0" err="1" smtClean="0"/>
              <a:t>media</a:t>
            </a:r>
            <a:r>
              <a:rPr lang="en-US" altLang="en-US" sz="2400" i="1" baseline="-25000" dirty="0" smtClean="0"/>
              <a:t> </a:t>
            </a:r>
            <a:r>
              <a:rPr lang="en-US" altLang="en-US" sz="2400" dirty="0" smtClean="0"/>
              <a:t>= 14.4 m, </a:t>
            </a:r>
            <a:r>
              <a:rPr lang="en-US" altLang="en-US" sz="2400" dirty="0" err="1" smtClean="0"/>
              <a:t>então</a:t>
            </a:r>
            <a:endParaRPr lang="en-US" altLang="en-US" sz="2400" dirty="0" smtClean="0"/>
          </a:p>
        </p:txBody>
      </p:sp>
      <p:pic>
        <p:nvPicPr>
          <p:cNvPr id="20484" name="Picture 7" descr="Hform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9404" b="13130"/>
          <a:stretch>
            <a:fillRect/>
          </a:stretch>
        </p:blipFill>
        <p:spPr bwMode="auto">
          <a:xfrm>
            <a:off x="8832304" y="1338454"/>
            <a:ext cx="2547938" cy="496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3287688" y="6187343"/>
            <a:ext cx="56166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en-US" dirty="0">
                <a:cs typeface="Tahoma" panose="020B0604030504040204" pitchFamily="34" charset="0"/>
              </a:rPr>
              <a:t>V</a:t>
            </a:r>
            <a:r>
              <a:rPr lang="pt-PT" altLang="en-US" i="1" dirty="0">
                <a:cs typeface="Tahoma" panose="020B0604030504040204" pitchFamily="34" charset="0"/>
              </a:rPr>
              <a:t> </a:t>
            </a:r>
            <a:r>
              <a:rPr lang="pt-PT" altLang="en-US" dirty="0">
                <a:cs typeface="Tahoma" panose="020B0604030504040204" pitchFamily="34" charset="0"/>
              </a:rPr>
              <a:t>= </a:t>
            </a:r>
            <a:r>
              <a:rPr lang="pt-PT" altLang="en-US" dirty="0" smtClean="0">
                <a:cs typeface="Tahoma" panose="020B0604030504040204" pitchFamily="34" charset="0"/>
              </a:rPr>
              <a:t>35.2 m</a:t>
            </a:r>
            <a:r>
              <a:rPr lang="pt-PT" altLang="en-US" baseline="30000" dirty="0" smtClean="0">
                <a:cs typeface="Tahoma" panose="020B0604030504040204" pitchFamily="34" charset="0"/>
              </a:rPr>
              <a:t>2</a:t>
            </a:r>
            <a:r>
              <a:rPr lang="pt-PT" altLang="en-US" dirty="0" smtClean="0">
                <a:cs typeface="Tahoma" panose="020B0604030504040204" pitchFamily="34" charset="0"/>
              </a:rPr>
              <a:t>ha</a:t>
            </a:r>
            <a:r>
              <a:rPr lang="pt-PT" altLang="en-US" baseline="30000" dirty="0" smtClean="0">
                <a:cs typeface="Tahoma" panose="020B0604030504040204" pitchFamily="34" charset="0"/>
              </a:rPr>
              <a:t>-1</a:t>
            </a:r>
            <a:r>
              <a:rPr lang="pt-PT" altLang="en-US" dirty="0" smtClean="0">
                <a:cs typeface="Tahoma" panose="020B0604030504040204" pitchFamily="34" charset="0"/>
              </a:rPr>
              <a:t> *</a:t>
            </a:r>
            <a:r>
              <a:rPr lang="pt-PT" altLang="en-US" baseline="30000" dirty="0" smtClean="0">
                <a:cs typeface="Tahoma" panose="020B0604030504040204" pitchFamily="34" charset="0"/>
              </a:rPr>
              <a:t> </a:t>
            </a:r>
            <a:r>
              <a:rPr lang="en-US" altLang="en-US" dirty="0" smtClean="0">
                <a:cs typeface="Tahoma" panose="020B0604030504040204" pitchFamily="34" charset="0"/>
              </a:rPr>
              <a:t>14.4 m </a:t>
            </a:r>
            <a:r>
              <a:rPr lang="en-US" altLang="en-US" dirty="0">
                <a:cs typeface="Tahoma" panose="020B0604030504040204" pitchFamily="34" charset="0"/>
              </a:rPr>
              <a:t>= 506.25</a:t>
            </a:r>
            <a:r>
              <a:rPr lang="en-US" altLang="en-US" baseline="30000" dirty="0">
                <a:cs typeface="Tahoma" panose="020B0604030504040204" pitchFamily="34" charset="0"/>
              </a:rPr>
              <a:t> </a:t>
            </a:r>
            <a:r>
              <a:rPr lang="pt-PT" altLang="en-US" dirty="0" smtClean="0">
                <a:cs typeface="Tahoma" panose="020B0604030504040204" pitchFamily="34" charset="0"/>
              </a:rPr>
              <a:t>m</a:t>
            </a:r>
            <a:r>
              <a:rPr lang="pt-PT" altLang="en-US" baseline="30000" dirty="0" smtClean="0">
                <a:cs typeface="Tahoma" panose="020B0604030504040204" pitchFamily="34" charset="0"/>
              </a:rPr>
              <a:t>3</a:t>
            </a:r>
            <a:r>
              <a:rPr lang="pt-PT" altLang="en-US" dirty="0" smtClean="0">
                <a:cs typeface="Tahoma" panose="020B0604030504040204" pitchFamily="34" charset="0"/>
              </a:rPr>
              <a:t>ha</a:t>
            </a:r>
            <a:r>
              <a:rPr lang="pt-PT" altLang="en-US" baseline="30000" dirty="0" smtClean="0">
                <a:cs typeface="Tahoma" panose="020B0604030504040204" pitchFamily="34" charset="0"/>
              </a:rPr>
              <a:t>-1 </a:t>
            </a:r>
            <a:endParaRPr lang="en-US" altLang="en-US" baseline="3000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estimar o volume do povoamento</a:t>
            </a:r>
            <a:endParaRPr lang="en-US" altLang="en-US" sz="3200" dirty="0"/>
          </a:p>
        </p:txBody>
      </p:sp>
      <p:pic>
        <p:nvPicPr>
          <p:cNvPr id="20484" name="Picture 7" descr="Hform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9404" b="13130"/>
          <a:stretch>
            <a:fillRect/>
          </a:stretch>
        </p:blipFill>
        <p:spPr bwMode="auto">
          <a:xfrm>
            <a:off x="8832304" y="1338454"/>
            <a:ext cx="2547938" cy="496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1371" y="1148158"/>
            <a:ext cx="8280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dirty="0"/>
              <a:t>Princípios do </a:t>
            </a:r>
            <a:r>
              <a:rPr lang="pt-PT" altLang="pt-PT" sz="2000" dirty="0" smtClean="0"/>
              <a:t>método da altura formal:</a:t>
            </a:r>
            <a:endParaRPr lang="pt-PT" altLang="pt-PT" sz="2000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pt-PT" sz="20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3392" y="1795858"/>
            <a:ext cx="8137525" cy="47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O operador deve escolher uma destas quatro combinações de bandas para proceder à leitura da altura ao nível do </a:t>
            </a:r>
            <a:r>
              <a:rPr lang="pt-PT" altLang="pt-PT" dirty="0" smtClean="0"/>
              <a:t>d.</a:t>
            </a:r>
            <a:endParaRPr lang="pt-PT" altLang="pt-PT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900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Depois deverá registar o valor da altura correspondente ao local do fuste cujo diâmetro iguale metade da largura da combinação de bandas escolhida</a:t>
            </a:r>
            <a:r>
              <a:rPr lang="pt-PT" altLang="pt-PT" dirty="0" smtClean="0"/>
              <a:t>.</a:t>
            </a:r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dirty="0" smtClean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dirty="0" smtClean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pt-PT" dirty="0" smtClean="0"/>
              <a:t> </a:t>
            </a:r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pt-PT" sz="800" dirty="0" smtClean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PT" altLang="pt-PT" dirty="0"/>
              <a:t>Este método </a:t>
            </a:r>
            <a:r>
              <a:rPr lang="pt-PT" altLang="pt-PT" dirty="0" smtClean="0"/>
              <a:t>NÃO </a:t>
            </a:r>
            <a:r>
              <a:rPr lang="pt-PT" altLang="pt-PT" dirty="0"/>
              <a:t>EXIGE que o operador se coloque a uma distância predeterminada da árvore a medir, contudo EXIGE que as leituras sejam </a:t>
            </a:r>
            <a:r>
              <a:rPr lang="pt-PT" altLang="pt-PT" u="sng" dirty="0"/>
              <a:t>sempre</a:t>
            </a:r>
            <a:r>
              <a:rPr lang="pt-PT" altLang="pt-PT" dirty="0"/>
              <a:t> feitas na </a:t>
            </a:r>
            <a:r>
              <a:rPr lang="pt-PT" altLang="pt-PT" b="1" dirty="0"/>
              <a:t>escala dos 25 m</a:t>
            </a:r>
            <a:r>
              <a:rPr lang="pt-PT" altLang="pt-PT" dirty="0" smtClean="0"/>
              <a:t>.</a:t>
            </a:r>
            <a:endParaRPr lang="en-US" altLang="pt-PT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8" t="25232" r="31131" b="52547"/>
          <a:stretch>
            <a:fillRect/>
          </a:stretch>
        </p:blipFill>
        <p:spPr bwMode="auto">
          <a:xfrm>
            <a:off x="2083144" y="3429000"/>
            <a:ext cx="5329238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estimar o volume do povoamento</a:t>
            </a:r>
            <a:endParaRPr lang="en-US" altLang="en-US" sz="3200" dirty="0"/>
          </a:p>
        </p:txBody>
      </p:sp>
      <p:pic>
        <p:nvPicPr>
          <p:cNvPr id="20484" name="Picture 7" descr="Hform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9404" b="13130"/>
          <a:stretch>
            <a:fillRect/>
          </a:stretch>
        </p:blipFill>
        <p:spPr bwMode="auto">
          <a:xfrm>
            <a:off x="8832304" y="1338454"/>
            <a:ext cx="2547938" cy="496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1371" y="1148158"/>
            <a:ext cx="8280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dirty="0"/>
              <a:t>Princípios do </a:t>
            </a:r>
            <a:r>
              <a:rPr lang="pt-PT" altLang="pt-PT" sz="2000" dirty="0" smtClean="0"/>
              <a:t>método da altura formal:</a:t>
            </a:r>
            <a:endParaRPr lang="pt-PT" altLang="pt-PT" sz="2000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pt-PT" sz="20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9750" y="1849716"/>
            <a:ext cx="7944363" cy="169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1 - A partir de um qualquer ponto prima </a:t>
            </a:r>
            <a:r>
              <a:rPr lang="pt-PT" altLang="pt-PT" dirty="0" smtClean="0"/>
              <a:t>o </a:t>
            </a:r>
            <a:r>
              <a:rPr lang="pt-PT" altLang="pt-PT" dirty="0"/>
              <a:t>botão das escalas para soltar o tambor e faça uma mirada para o nível do </a:t>
            </a:r>
            <a:r>
              <a:rPr lang="pt-PT" altLang="pt-PT" dirty="0" smtClean="0"/>
              <a:t>d</a:t>
            </a:r>
            <a:endParaRPr lang="pt-PT" altLang="pt-PT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900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2 - Afaste-se ou aproxime-se da árvore de modo a fazer coincidir a largura do tronco à altura de 1.30 m com a largura de uma das 4 combinações de bandas do quadro anterior</a:t>
            </a:r>
            <a:endParaRPr lang="en-US" altLang="pt-PT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 t="42381" r="29932" b="29408"/>
          <a:stretch>
            <a:fillRect/>
          </a:stretch>
        </p:blipFill>
        <p:spPr bwMode="auto">
          <a:xfrm>
            <a:off x="854111" y="4269830"/>
            <a:ext cx="36004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52531" y="5154004"/>
            <a:ext cx="403244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PT" altLang="pt-PT" sz="1400" dirty="0" smtClean="0"/>
              <a:t>Neste exemplo a combinação de bandas escolhida para a comparação do diâmetro à altura do peito foi a primeira: 1L+4e. </a:t>
            </a:r>
            <a:endParaRPr lang="en-US" altLang="pt-PT" sz="1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68166" y="5195177"/>
            <a:ext cx="648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122069" y="4221088"/>
            <a:ext cx="2206933" cy="2281180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9624392" y="5229200"/>
            <a:ext cx="1080120" cy="93610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Straight Connector 3"/>
          <p:cNvCxnSpPr>
            <a:stCxn id="14" idx="0"/>
            <a:endCxn id="2" idx="0"/>
          </p:cNvCxnSpPr>
          <p:nvPr/>
        </p:nvCxnSpPr>
        <p:spPr>
          <a:xfrm flipH="1" flipV="1">
            <a:off x="2225536" y="4221088"/>
            <a:ext cx="7938916" cy="1008112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2" idx="4"/>
          </p:cNvCxnSpPr>
          <p:nvPr/>
        </p:nvCxnSpPr>
        <p:spPr>
          <a:xfrm flipH="1">
            <a:off x="2225536" y="6165304"/>
            <a:ext cx="7938916" cy="336964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9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563986" y="5248050"/>
            <a:ext cx="38877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pt-PT" altLang="pt-PT" sz="1400" dirty="0"/>
              <a:t>Neste exemplo a combinação de bandas escolhida para comparar o diâmetro à altura do peito </a:t>
            </a:r>
            <a:r>
              <a:rPr lang="pt-PT" altLang="pt-PT" sz="1400" dirty="0" smtClean="0"/>
              <a:t>foi </a:t>
            </a:r>
            <a:r>
              <a:rPr lang="pt-PT" altLang="pt-PT" sz="1400" dirty="0"/>
              <a:t>1L+4e, portanto, metade desta largura será 1L ou 4e. O valor é    </a:t>
            </a:r>
            <a:r>
              <a:rPr lang="pt-PT" altLang="pt-PT" sz="1400" b="1" dirty="0" err="1"/>
              <a:t>Ld</a:t>
            </a:r>
            <a:r>
              <a:rPr lang="pt-PT" altLang="pt-PT" sz="1400" b="1" dirty="0"/>
              <a:t>/2 = 29</a:t>
            </a:r>
            <a:r>
              <a:rPr lang="en-US" altLang="pt-PT" sz="1400" dirty="0"/>
              <a:t> </a:t>
            </a:r>
          </a:p>
        </p:txBody>
      </p:sp>
      <p:pic>
        <p:nvPicPr>
          <p:cNvPr id="18" name="Picture 8" descr="rela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13994" r="9830" b="8182"/>
          <a:stretch>
            <a:fillRect/>
          </a:stretch>
        </p:blipFill>
        <p:spPr bwMode="auto">
          <a:xfrm>
            <a:off x="643710" y="3717032"/>
            <a:ext cx="3744912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estimar o volume do povoamento</a:t>
            </a:r>
            <a:endParaRPr lang="en-US" altLang="en-US" sz="3200" dirty="0"/>
          </a:p>
        </p:txBody>
      </p:sp>
      <p:pic>
        <p:nvPicPr>
          <p:cNvPr id="20484" name="Picture 7" descr="Hform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9404" b="13130"/>
          <a:stretch>
            <a:fillRect/>
          </a:stretch>
        </p:blipFill>
        <p:spPr bwMode="auto">
          <a:xfrm>
            <a:off x="8832304" y="1338454"/>
            <a:ext cx="2547938" cy="496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1371" y="1148158"/>
            <a:ext cx="8280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dirty="0"/>
              <a:t>Princípios do </a:t>
            </a:r>
            <a:r>
              <a:rPr lang="pt-PT" altLang="pt-PT" sz="2000" dirty="0" smtClean="0"/>
              <a:t>método da altura formal:</a:t>
            </a:r>
            <a:endParaRPr lang="pt-PT" altLang="pt-PT" sz="2000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pt-PT" sz="2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50172" y="5248050"/>
            <a:ext cx="27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122069" y="4200505"/>
            <a:ext cx="2206933" cy="228118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9624392" y="3030187"/>
            <a:ext cx="1080120" cy="93610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Straight Connector 3"/>
          <p:cNvCxnSpPr>
            <a:stCxn id="14" idx="0"/>
            <a:endCxn id="2" idx="0"/>
          </p:cNvCxnSpPr>
          <p:nvPr/>
        </p:nvCxnSpPr>
        <p:spPr>
          <a:xfrm flipH="1">
            <a:off x="2225536" y="3030187"/>
            <a:ext cx="7938916" cy="117031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2" idx="4"/>
          </p:cNvCxnSpPr>
          <p:nvPr/>
        </p:nvCxnSpPr>
        <p:spPr>
          <a:xfrm flipH="1">
            <a:off x="2225536" y="3966291"/>
            <a:ext cx="7938916" cy="251539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27381" y="1801511"/>
            <a:ext cx="8088379" cy="169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3 - Prima o botão libertador do tambor e, faça pontaria ao longo do fuste até que metade da largura da combinação de bandas escolhida anteriormente coincida com o diâmetro do tronco</a:t>
            </a:r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900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4 - Leia na escala dos 25 m o valor da leitura da altura que  correspondente a metade da leitura do diâmetro (</a:t>
            </a:r>
            <a:r>
              <a:rPr lang="pt-PT" altLang="pt-PT" dirty="0" err="1"/>
              <a:t>Ld</a:t>
            </a:r>
            <a:r>
              <a:rPr lang="pt-PT" altLang="pt-PT" dirty="0"/>
              <a:t>/2)</a:t>
            </a:r>
            <a:endParaRPr lang="en-US" altLang="pt-PT" dirty="0"/>
          </a:p>
        </p:txBody>
      </p:sp>
    </p:spTree>
    <p:extLst>
      <p:ext uri="{BB962C8B-B14F-4D97-AF65-F5344CB8AC3E}">
        <p14:creationId xmlns:p14="http://schemas.microsoft.com/office/powerpoint/2010/main" val="26563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298227" y="5574214"/>
            <a:ext cx="3887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pt-PT" altLang="pt-PT" sz="1400" dirty="0"/>
              <a:t>Neste exemplo </a:t>
            </a:r>
            <a:r>
              <a:rPr lang="pt-PT" altLang="pt-PT" sz="1400" dirty="0" smtClean="0"/>
              <a:t>o </a:t>
            </a:r>
            <a:r>
              <a:rPr lang="pt-PT" altLang="pt-PT" sz="1400" dirty="0"/>
              <a:t>valor da leitura ao nível da base é </a:t>
            </a:r>
            <a:r>
              <a:rPr lang="pt-PT" altLang="pt-PT" sz="1400" dirty="0" err="1"/>
              <a:t>Lbase</a:t>
            </a:r>
            <a:r>
              <a:rPr lang="pt-PT" altLang="pt-PT" sz="1400" dirty="0"/>
              <a:t> = -7</a:t>
            </a:r>
            <a:r>
              <a:rPr lang="en-US" altLang="pt-PT" sz="1400" dirty="0"/>
              <a:t> </a:t>
            </a:r>
          </a:p>
        </p:txBody>
      </p:sp>
      <p:pic>
        <p:nvPicPr>
          <p:cNvPr id="21" name="Picture 8" descr="rela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4" t="23552" r="13895" b="14766"/>
          <a:stretch>
            <a:fillRect/>
          </a:stretch>
        </p:blipFill>
        <p:spPr bwMode="auto">
          <a:xfrm>
            <a:off x="410440" y="3802335"/>
            <a:ext cx="388778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estimar o volume do povoamento</a:t>
            </a:r>
            <a:endParaRPr lang="en-US" altLang="en-US" sz="3200" dirty="0"/>
          </a:p>
        </p:txBody>
      </p:sp>
      <p:pic>
        <p:nvPicPr>
          <p:cNvPr id="20484" name="Picture 7" descr="Hform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9404" b="13130"/>
          <a:stretch>
            <a:fillRect/>
          </a:stretch>
        </p:blipFill>
        <p:spPr bwMode="auto">
          <a:xfrm>
            <a:off x="8832304" y="1338454"/>
            <a:ext cx="2547938" cy="496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1371" y="1148158"/>
            <a:ext cx="8280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dirty="0"/>
              <a:t>Princípios do </a:t>
            </a:r>
            <a:r>
              <a:rPr lang="pt-PT" altLang="pt-PT" sz="2000" dirty="0" smtClean="0"/>
              <a:t>método da altura formal:</a:t>
            </a:r>
            <a:endParaRPr lang="pt-PT" altLang="pt-PT" sz="2000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pt-PT" sz="2000" dirty="0"/>
          </a:p>
        </p:txBody>
      </p:sp>
      <p:sp>
        <p:nvSpPr>
          <p:cNvPr id="2" name="Oval 1"/>
          <p:cNvSpPr/>
          <p:nvPr/>
        </p:nvSpPr>
        <p:spPr>
          <a:xfrm>
            <a:off x="629229" y="4189777"/>
            <a:ext cx="2206933" cy="228118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9624392" y="5220915"/>
            <a:ext cx="1080120" cy="93610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 flipH="1" flipV="1">
            <a:off x="1732696" y="4189777"/>
            <a:ext cx="7938916" cy="148669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2" idx="4"/>
          </p:cNvCxnSpPr>
          <p:nvPr/>
        </p:nvCxnSpPr>
        <p:spPr>
          <a:xfrm flipH="1">
            <a:off x="1732696" y="6157019"/>
            <a:ext cx="8431756" cy="31393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894452" y="6055578"/>
            <a:ext cx="54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51384" y="1758537"/>
            <a:ext cx="7992888" cy="262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5 - Faça uma mirada para a base da árvore (</a:t>
            </a:r>
            <a:r>
              <a:rPr lang="pt-PT" altLang="pt-PT" dirty="0" err="1"/>
              <a:t>Lbase</a:t>
            </a:r>
            <a:r>
              <a:rPr lang="pt-PT" altLang="pt-PT" dirty="0"/>
              <a:t>) pressionando o botão libertador do tambor das escalas e registe o valor da leitura na escala dos 25 m</a:t>
            </a:r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900" dirty="0"/>
          </a:p>
          <a:p>
            <a:pPr eaLnBrk="1" hangingPunct="1"/>
            <a:r>
              <a:rPr lang="pt-PT" altLang="pt-PT" dirty="0"/>
              <a:t>6 – Neste exemplo tendo obtido as seguintes leituras:</a:t>
            </a:r>
          </a:p>
          <a:p>
            <a:pPr eaLnBrk="1" hangingPunct="1"/>
            <a:endParaRPr lang="en-US" altLang="pt-PT" sz="800" dirty="0"/>
          </a:p>
          <a:p>
            <a:pPr eaLnBrk="1" hangingPunct="1"/>
            <a:r>
              <a:rPr lang="en-US" altLang="pt-PT" sz="1600" dirty="0"/>
              <a:t>  </a:t>
            </a:r>
            <a:r>
              <a:rPr lang="en-US" altLang="pt-PT" sz="1600" dirty="0" smtClean="0"/>
              <a:t>                                                </a:t>
            </a:r>
            <a:r>
              <a:rPr lang="en-US" altLang="pt-PT" sz="1600" dirty="0" err="1" smtClean="0"/>
              <a:t>Ld</a:t>
            </a:r>
            <a:r>
              <a:rPr lang="en-US" altLang="pt-PT" sz="1600" dirty="0" smtClean="0"/>
              <a:t>/2 </a:t>
            </a:r>
            <a:r>
              <a:rPr lang="en-US" altLang="pt-PT" sz="1600" dirty="0"/>
              <a:t>= +29    </a:t>
            </a:r>
            <a:r>
              <a:rPr lang="en-US" altLang="pt-PT" sz="1600" dirty="0" err="1"/>
              <a:t>Lbase</a:t>
            </a:r>
            <a:r>
              <a:rPr lang="en-US" altLang="pt-PT" sz="1600" dirty="0"/>
              <a:t> =  -7 </a:t>
            </a:r>
          </a:p>
          <a:p>
            <a:pPr eaLnBrk="1" hangingPunct="1"/>
            <a:r>
              <a:rPr lang="en-US" altLang="pt-PT" sz="1600" dirty="0"/>
              <a:t>  </a:t>
            </a:r>
            <a:r>
              <a:rPr lang="en-US" altLang="pt-PT" sz="1600" dirty="0" smtClean="0"/>
              <a:t>                                                d </a:t>
            </a:r>
            <a:r>
              <a:rPr lang="en-US" altLang="pt-PT" sz="1600" dirty="0"/>
              <a:t>= 30 cm (</a:t>
            </a:r>
            <a:r>
              <a:rPr lang="en-US" altLang="pt-PT" sz="1600" dirty="0" err="1"/>
              <a:t>medido</a:t>
            </a:r>
            <a:r>
              <a:rPr lang="en-US" altLang="pt-PT" sz="1600" dirty="0"/>
              <a:t> com a </a:t>
            </a:r>
            <a:r>
              <a:rPr lang="en-US" altLang="pt-PT" sz="1600" dirty="0" err="1" smtClean="0"/>
              <a:t>suta</a:t>
            </a:r>
            <a:r>
              <a:rPr lang="en-US" altLang="pt-PT" sz="1600" dirty="0" smtClean="0"/>
              <a:t>; </a:t>
            </a:r>
            <a:r>
              <a:rPr lang="en-US" altLang="pt-PT" sz="1600" dirty="0"/>
              <a:t>m)</a:t>
            </a:r>
          </a:p>
          <a:p>
            <a:pPr eaLnBrk="1" hangingPunct="1"/>
            <a:endParaRPr lang="en-US" altLang="pt-PT" sz="2400" dirty="0"/>
          </a:p>
          <a:p>
            <a:pPr eaLnBrk="1" hangingPunct="1"/>
            <a:r>
              <a:rPr lang="en-US" altLang="pt-PT" b="1" dirty="0" smtClean="0"/>
              <a:t>                                          </a:t>
            </a:r>
            <a:r>
              <a:rPr lang="en-US" altLang="pt-PT" b="1" dirty="0" err="1" smtClean="0"/>
              <a:t>hf</a:t>
            </a:r>
            <a:r>
              <a:rPr lang="en-US" altLang="pt-PT" b="1" dirty="0" smtClean="0"/>
              <a:t> </a:t>
            </a:r>
            <a:r>
              <a:rPr lang="en-US" altLang="pt-PT" b="1" dirty="0"/>
              <a:t>= 2/3 0.30 ( 29 - (-7)) = 14.4 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382686" y="5039464"/>
            <a:ext cx="90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4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350043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Avaliação</a:t>
            </a:r>
            <a:r>
              <a:rPr lang="en-US" sz="2000" b="1" dirty="0" smtClean="0"/>
              <a:t> da </a:t>
            </a:r>
            <a:r>
              <a:rPr lang="en-US" sz="2000" b="1" dirty="0" err="1" smtClean="0"/>
              <a:t>altura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dominante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55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A altura dominante está sempre associada a uma média das alturas das árvores maiores do povoamento existindo, como vimos, inúmeras definições alternativas</a:t>
            </a:r>
          </a:p>
          <a:p>
            <a:r>
              <a:rPr lang="pt-PT" altLang="en-US" dirty="0" smtClean="0"/>
              <a:t>Algumas são fáceis de utilizar em amostragem pontual horizontal, como é o caso da </a:t>
            </a:r>
            <a:r>
              <a:rPr lang="pt-PT" altLang="en-US" b="1" dirty="0" smtClean="0">
                <a:solidFill>
                  <a:schemeClr val="accent3">
                    <a:lumMod val="75000"/>
                  </a:schemeClr>
                </a:solidFill>
              </a:rPr>
              <a:t>altura dominante </a:t>
            </a:r>
            <a:r>
              <a:rPr lang="pt-PT" altLang="en-US" dirty="0" smtClean="0"/>
              <a:t>geralmente designada por </a:t>
            </a:r>
            <a:r>
              <a:rPr lang="pt-PT" altLang="en-US" b="1" dirty="0" smtClean="0">
                <a:solidFill>
                  <a:schemeClr val="accent3">
                    <a:lumMod val="75000"/>
                  </a:schemeClr>
                </a:solidFill>
              </a:rPr>
              <a:t>biológica</a:t>
            </a:r>
            <a:r>
              <a:rPr lang="pt-PT" altLang="en-US" dirty="0" smtClean="0"/>
              <a:t>, que se define como a </a:t>
            </a:r>
            <a:r>
              <a:rPr lang="pt-PT" altLang="en-US" u="sng" dirty="0" smtClean="0"/>
              <a:t>média das árvores dominantes e codominantes do povoamento</a:t>
            </a:r>
          </a:p>
          <a:p>
            <a:r>
              <a:rPr lang="pt-PT" altLang="en-US" dirty="0" smtClean="0"/>
              <a:t>A definição mais seguida em Portugal, e que corresponde à média das </a:t>
            </a:r>
            <a:r>
              <a:rPr lang="pt-PT" altLang="en-US" u="sng" dirty="0" smtClean="0"/>
              <a:t>100 árvores mais grossas por </a:t>
            </a:r>
            <a:r>
              <a:rPr lang="pt-PT" altLang="en-US" u="sng" dirty="0" err="1" smtClean="0"/>
              <a:t>ha</a:t>
            </a:r>
            <a:r>
              <a:rPr lang="pt-PT" altLang="en-US" dirty="0" smtClean="0"/>
              <a:t>, não é contudo de aplicação </a:t>
            </a:r>
            <a:r>
              <a:rPr lang="pt-PT" altLang="en-US" dirty="0" smtClean="0"/>
              <a:t>direta </a:t>
            </a:r>
            <a:r>
              <a:rPr lang="pt-PT" altLang="en-US" dirty="0" smtClean="0"/>
              <a:t>em amostragem pontual, uma vez que a esta </a:t>
            </a:r>
            <a:r>
              <a:rPr lang="pt-PT" altLang="en-US" u="sng" dirty="0" smtClean="0"/>
              <a:t>não está associada nenhuma parcela com área definida</a:t>
            </a:r>
            <a:r>
              <a:rPr lang="pt-PT" altLang="en-US" dirty="0" smtClean="0"/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/>
          <a:lstStyle/>
          <a:p>
            <a:pPr algn="l">
              <a:buNone/>
            </a:pPr>
            <a:r>
              <a:rPr lang="pt-PT" altLang="en-US" dirty="0" smtClean="0"/>
              <a:t>Avaliação da altura dominante</a:t>
            </a:r>
          </a:p>
        </p:txBody>
      </p:sp>
    </p:spTree>
    <p:extLst>
      <p:ext uri="{BB962C8B-B14F-4D97-AF65-F5344CB8AC3E}">
        <p14:creationId xmlns:p14="http://schemas.microsoft.com/office/powerpoint/2010/main" val="34769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Princípios gerais do método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377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Avaliação da altura dominante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err="1" smtClean="0"/>
              <a:t>Pollanschutz</a:t>
            </a:r>
            <a:r>
              <a:rPr lang="pt-PT" altLang="en-US" dirty="0" smtClean="0"/>
              <a:t> (1974) sugere que com um fator de área basal igual a 4 se deveriam utilizar 3 árvores para o cálculo da altura dominante, mas esta definição é demasiado simplista</a:t>
            </a:r>
          </a:p>
          <a:p>
            <a:r>
              <a:rPr lang="pt-PT" altLang="en-US" dirty="0" smtClean="0"/>
              <a:t>Um método mais geral será a utilização do número de árvores para uma área correspondente à distância radial limite para a maior árvore contada no giro de horizonte</a:t>
            </a:r>
          </a:p>
          <a:p>
            <a:endParaRPr lang="pt-PT" altLang="en-US" sz="900" dirty="0" smtClean="0"/>
          </a:p>
          <a:p>
            <a:r>
              <a:rPr lang="pt-PT" altLang="en-US" b="1" dirty="0" smtClean="0"/>
              <a:t>O cálculo da altura dominante com o método de </a:t>
            </a:r>
            <a:r>
              <a:rPr lang="pt-PT" altLang="en-US" b="1" dirty="0" err="1" smtClean="0"/>
              <a:t>Bitterlich</a:t>
            </a:r>
            <a:r>
              <a:rPr lang="pt-PT" altLang="en-US" b="1" dirty="0" smtClean="0"/>
              <a:t> não é consensual</a:t>
            </a:r>
          </a:p>
        </p:txBody>
      </p:sp>
    </p:spTree>
    <p:extLst>
      <p:ext uri="{BB962C8B-B14F-4D97-AF65-F5344CB8AC3E}">
        <p14:creationId xmlns:p14="http://schemas.microsoft.com/office/powerpoint/2010/main" val="296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350043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Avaliação</a:t>
            </a:r>
            <a:r>
              <a:rPr lang="en-US" sz="2000" b="1" dirty="0" smtClean="0"/>
              <a:t> do </a:t>
            </a:r>
            <a:r>
              <a:rPr lang="en-US" sz="2000" b="1" dirty="0" err="1" smtClean="0"/>
              <a:t>número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árvores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hectare</a:t>
            </a:r>
          </a:p>
        </p:txBody>
      </p:sp>
    </p:spTree>
    <p:extLst>
      <p:ext uri="{BB962C8B-B14F-4D97-AF65-F5344CB8AC3E}">
        <p14:creationId xmlns:p14="http://schemas.microsoft.com/office/powerpoint/2010/main" val="35908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Avaliação de N ha</a:t>
            </a:r>
            <a:r>
              <a:rPr lang="pt-PT" altLang="en-US" baseline="30000" dirty="0" smtClean="0"/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PT" altLang="en-US" sz="2400" dirty="0" smtClean="0"/>
                  <a:t>Admitamos que as árvores de um povoamento têm todas a mesma área basal </a:t>
                </a:r>
                <a:r>
                  <a:rPr lang="pt-PT" altLang="en-US" sz="2400" i="1" dirty="0" err="1" smtClean="0"/>
                  <a:t>g</a:t>
                </a:r>
                <a:r>
                  <a:rPr lang="pt-PT" altLang="en-US" sz="2400" i="1" baseline="-25000" dirty="0" err="1" smtClean="0"/>
                  <a:t>i</a:t>
                </a:r>
                <a:r>
                  <a:rPr lang="pt-PT" altLang="en-US" sz="2400" dirty="0" smtClean="0"/>
                  <a:t>. Então o número de árvores dessa dimensão por </a:t>
                </a:r>
                <a:r>
                  <a:rPr lang="pt-PT" altLang="en-US" sz="2400" dirty="0" err="1" smtClean="0"/>
                  <a:t>ha</a:t>
                </a:r>
                <a:r>
                  <a:rPr lang="pt-PT" altLang="en-US" sz="2400" dirty="0" smtClean="0"/>
                  <a:t> pode obter-se a partir de: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altLang="en-US" sz="2000" b="0" i="1" smtClean="0"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  <m:sSub>
                        <m:sSubPr>
                          <m:ctrl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PT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altLang="en-US" sz="2400" dirty="0" smtClean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pt-PT" altLang="en-US" sz="2400" dirty="0" smtClean="0"/>
                  <a:t>	</a:t>
                </a:r>
                <a:r>
                  <a:rPr lang="pt-PT" altLang="en-US" sz="2000" dirty="0" smtClean="0"/>
                  <a:t>onde </a:t>
                </a:r>
                <a:r>
                  <a:rPr lang="pt-PT" altLang="en-US" sz="2000" i="1" dirty="0" smtClean="0"/>
                  <a:t>n</a:t>
                </a:r>
                <a:r>
                  <a:rPr lang="pt-PT" altLang="en-US" sz="2000" i="1" baseline="-25000" dirty="0" smtClean="0"/>
                  <a:t>i</a:t>
                </a:r>
                <a:r>
                  <a:rPr lang="pt-PT" altLang="en-US" sz="2000" dirty="0" smtClean="0"/>
                  <a:t> é o número de árvores contadas com diâmetro </a:t>
                </a:r>
                <a:r>
                  <a:rPr lang="pt-PT" altLang="en-US" sz="2000" i="1" dirty="0" err="1" smtClean="0"/>
                  <a:t>d</a:t>
                </a:r>
                <a:r>
                  <a:rPr lang="pt-PT" altLang="en-US" sz="2000" i="1" baseline="-25000" dirty="0" err="1" smtClean="0"/>
                  <a:t>i</a:t>
                </a:r>
                <a:r>
                  <a:rPr lang="pt-PT" altLang="en-US" sz="2000" dirty="0" smtClean="0"/>
                  <a:t>. Pode então concluir-se que uma árvore de diâmetro </a:t>
                </a:r>
                <a:r>
                  <a:rPr lang="pt-PT" altLang="en-US" sz="2000" i="1" dirty="0" err="1" smtClean="0"/>
                  <a:t>d</a:t>
                </a:r>
                <a:r>
                  <a:rPr lang="pt-PT" altLang="en-US" sz="2000" i="1" baseline="-25000" dirty="0" err="1" smtClean="0"/>
                  <a:t>i</a:t>
                </a:r>
                <a:r>
                  <a:rPr lang="pt-PT" altLang="en-US" sz="2000" dirty="0" smtClean="0"/>
                  <a:t> e área basal </a:t>
                </a:r>
                <a:r>
                  <a:rPr lang="pt-PT" altLang="en-US" sz="2000" i="1" dirty="0" err="1" smtClean="0"/>
                  <a:t>g</a:t>
                </a:r>
                <a:r>
                  <a:rPr lang="pt-PT" altLang="en-US" sz="2000" i="1" baseline="-25000" dirty="0" err="1" smtClean="0"/>
                  <a:t>i</a:t>
                </a:r>
                <a:r>
                  <a:rPr lang="pt-PT" altLang="en-US" sz="2000" dirty="0" smtClean="0"/>
                  <a:t> equivale a </a:t>
                </a:r>
                <a:r>
                  <a:rPr lang="pt-PT" altLang="en-US" sz="2000" i="1" dirty="0" smtClean="0"/>
                  <a:t>K/</a:t>
                </a:r>
                <a:r>
                  <a:rPr lang="pt-PT" altLang="en-US" sz="2000" i="1" dirty="0" err="1" smtClean="0"/>
                  <a:t>g</a:t>
                </a:r>
                <a:r>
                  <a:rPr lang="pt-PT" altLang="en-US" sz="2000" i="1" baseline="-25000" dirty="0" err="1" smtClean="0"/>
                  <a:t>i</a:t>
                </a:r>
                <a:r>
                  <a:rPr lang="pt-PT" altLang="en-US" sz="2000" dirty="0" smtClean="0"/>
                  <a:t> árvores por </a:t>
                </a:r>
                <a:r>
                  <a:rPr lang="pt-PT" altLang="en-US" sz="2000" dirty="0" err="1" smtClean="0"/>
                  <a:t>ha</a:t>
                </a:r>
                <a:endParaRPr lang="pt-PT" altLang="en-US" sz="2400" dirty="0" smtClean="0"/>
              </a:p>
              <a:p>
                <a:r>
                  <a:rPr lang="pt-PT" altLang="en-US" sz="2400" dirty="0" smtClean="0"/>
                  <a:t>O número de árvores por </a:t>
                </a:r>
                <a:r>
                  <a:rPr lang="pt-PT" altLang="en-US" sz="2400" dirty="0" err="1" smtClean="0"/>
                  <a:t>ha</a:t>
                </a:r>
                <a:r>
                  <a:rPr lang="pt-PT" altLang="en-US" sz="2400" dirty="0" smtClean="0"/>
                  <a:t> num ponto de estação em que, usando o fator de área basal </a:t>
                </a:r>
                <a:r>
                  <a:rPr lang="pt-PT" altLang="en-US" sz="2400" i="1" dirty="0" smtClean="0"/>
                  <a:t>K</a:t>
                </a:r>
                <a:r>
                  <a:rPr lang="pt-PT" altLang="en-US" sz="2400" dirty="0" smtClean="0"/>
                  <a:t>, se contaram </a:t>
                </a:r>
                <a:r>
                  <a:rPr lang="pt-PT" altLang="en-US" sz="2400" i="1" dirty="0" smtClean="0"/>
                  <a:t>n</a:t>
                </a:r>
                <a:r>
                  <a:rPr lang="pt-PT" altLang="en-US" sz="2400" dirty="0" smtClean="0"/>
                  <a:t> árvores, vem: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alt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PT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nary>
                            <m:naryPr>
                              <m:chr m:val="∑"/>
                              <m:ctrl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PT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alt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PT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pt-PT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pt-PT" altLang="en-US" sz="2000" dirty="0" smtClean="0"/>
              </a:p>
              <a:p>
                <a:endParaRPr lang="pt-PT" altLang="en-US" sz="2400" dirty="0" smtClean="0"/>
              </a:p>
            </p:txBody>
          </p:sp>
        </mc:Choice>
        <mc:Fallback xmlns="">
          <p:sp>
            <p:nvSpPr>
              <p:cNvPr id="235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38" t="-976" r="-8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2403375" y="2564904"/>
            <a:ext cx="720080" cy="432048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98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350043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Generalizando</a:t>
            </a:r>
            <a:r>
              <a:rPr lang="en-US" sz="2000" b="1" dirty="0" smtClean="0"/>
              <a:t> para </a:t>
            </a:r>
            <a:r>
              <a:rPr lang="en-US" sz="2000" b="1" dirty="0" err="1" smtClean="0"/>
              <a:t>qualquer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variável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hectare</a:t>
            </a:r>
          </a:p>
        </p:txBody>
      </p:sp>
    </p:spTree>
    <p:extLst>
      <p:ext uri="{BB962C8B-B14F-4D97-AF65-F5344CB8AC3E}">
        <p14:creationId xmlns:p14="http://schemas.microsoft.com/office/powerpoint/2010/main" val="23178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Avaliação de qualquer variável por </a:t>
            </a:r>
            <a:r>
              <a:rPr lang="pt-PT" altLang="en-US" dirty="0" err="1" smtClean="0"/>
              <a:t>ha</a:t>
            </a:r>
            <a:endParaRPr lang="pt-PT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800"/>
                  </a:spcAft>
                  <a:defRPr/>
                </a:pPr>
                <a:r>
                  <a:rPr lang="pt-PT" dirty="0" smtClean="0"/>
                  <a:t>O número de árvores por ha correspondente à árvore </a:t>
                </a:r>
                <a:r>
                  <a:rPr lang="pt-PT" i="1" dirty="0" smtClean="0"/>
                  <a:t>i</a:t>
                </a:r>
                <a:r>
                  <a:rPr lang="pt-PT" dirty="0" smtClean="0"/>
                  <a:t> é</a:t>
                </a:r>
              </a:p>
              <a:p>
                <a:pPr marL="40005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dirty="0" smtClean="0"/>
              </a:p>
              <a:p>
                <a:pPr>
                  <a:spcAft>
                    <a:spcPts val="1800"/>
                  </a:spcAft>
                  <a:defRPr/>
                </a:pPr>
                <a:r>
                  <a:rPr lang="pt-PT" dirty="0" smtClean="0"/>
                  <a:t>Uma variável Y pode então obter-se como:</a:t>
                </a:r>
              </a:p>
              <a:p>
                <a:pPr marL="40005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𝐾</m:t>
                      </m:r>
                      <m:nary>
                        <m:naryPr>
                          <m:chr m:val="∑"/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PT" dirty="0" smtClean="0"/>
              </a:p>
              <a:p>
                <a:pPr marL="857250" lvl="1" indent="-457200">
                  <a:buNone/>
                  <a:defRPr/>
                </a:pPr>
                <a:r>
                  <a:rPr lang="pt-PT" dirty="0" smtClean="0">
                    <a:ea typeface="+mn-ea"/>
                    <a:cs typeface="+mn-cs"/>
                  </a:rPr>
                  <a:t>	onde </a:t>
                </a:r>
                <a:r>
                  <a:rPr lang="pt-PT" i="1" dirty="0" err="1" smtClean="0">
                    <a:ea typeface="+mn-ea"/>
                    <a:cs typeface="+mn-cs"/>
                  </a:rPr>
                  <a:t>Y</a:t>
                </a:r>
                <a:r>
                  <a:rPr lang="pt-PT" i="1" baseline="-25000" dirty="0" err="1" smtClean="0">
                    <a:ea typeface="+mn-ea"/>
                    <a:cs typeface="+mn-cs"/>
                  </a:rPr>
                  <a:t>i</a:t>
                </a:r>
                <a:r>
                  <a:rPr lang="pt-PT" dirty="0" smtClean="0">
                    <a:ea typeface="+mn-ea"/>
                    <a:cs typeface="+mn-cs"/>
                  </a:rPr>
                  <a:t> é o valor medido para </a:t>
                </a:r>
                <a:r>
                  <a:rPr lang="pt-PT" i="1" dirty="0" smtClean="0">
                    <a:ea typeface="+mn-ea"/>
                    <a:cs typeface="+mn-cs"/>
                  </a:rPr>
                  <a:t>Y</a:t>
                </a:r>
                <a:r>
                  <a:rPr lang="pt-PT" dirty="0" smtClean="0">
                    <a:ea typeface="+mn-ea"/>
                    <a:cs typeface="+mn-cs"/>
                  </a:rPr>
                  <a:t> na árvore </a:t>
                </a:r>
                <a:r>
                  <a:rPr lang="pt-PT" i="1" dirty="0" smtClean="0">
                    <a:ea typeface="+mn-ea"/>
                    <a:cs typeface="+mn-cs"/>
                  </a:rPr>
                  <a:t>i</a:t>
                </a:r>
                <a:r>
                  <a:rPr lang="pt-PT" dirty="0" smtClean="0">
                    <a:ea typeface="+mn-ea"/>
                    <a:cs typeface="+mn-cs"/>
                  </a:rPr>
                  <a:t> e </a:t>
                </a:r>
                <a:r>
                  <a:rPr lang="pt-PT" i="1" dirty="0" smtClean="0">
                    <a:ea typeface="+mn-ea"/>
                    <a:cs typeface="+mn-cs"/>
                  </a:rPr>
                  <a:t>n</a:t>
                </a:r>
                <a:r>
                  <a:rPr lang="pt-PT" dirty="0" smtClean="0">
                    <a:ea typeface="+mn-ea"/>
                    <a:cs typeface="+mn-cs"/>
                  </a:rPr>
                  <a:t> é o número de árvores contadas</a:t>
                </a:r>
              </a:p>
              <a:p>
                <a:pPr>
                  <a:defRPr/>
                </a:pPr>
                <a:endParaRPr lang="pt-P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07" t="-1220" r="-8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58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604084"/>
              </p:ext>
            </p:extLst>
          </p:nvPr>
        </p:nvGraphicFramePr>
        <p:xfrm>
          <a:off x="3647728" y="1916832"/>
          <a:ext cx="3960440" cy="965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835529" imgH="447057" progId="Equation.3">
                  <p:embed/>
                </p:oleObj>
              </mc:Choice>
              <mc:Fallback>
                <p:oleObj name="Equation" r:id="rId4" imgW="1835529" imgH="447057" progId="Equation.3">
                  <p:embed/>
                  <p:pic>
                    <p:nvPicPr>
                      <p:cNvPr id="2458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8" y="1916832"/>
                        <a:ext cx="3960440" cy="965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7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350043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Amostragem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pontual</a:t>
            </a:r>
            <a:r>
              <a:rPr lang="en-US" sz="2000" b="1" dirty="0" smtClean="0"/>
              <a:t> versus </a:t>
            </a:r>
            <a:r>
              <a:rPr lang="en-US" sz="2000" b="1" dirty="0" err="1" smtClean="0"/>
              <a:t>amostragem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parcelas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2255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Parcelas </a:t>
            </a:r>
            <a:r>
              <a:rPr lang="pt-PT" altLang="en-US" i="1" dirty="0" smtClean="0"/>
              <a:t>versus</a:t>
            </a:r>
            <a:r>
              <a:rPr lang="pt-PT" altLang="en-US" dirty="0" smtClean="0"/>
              <a:t> pontos de </a:t>
            </a:r>
            <a:r>
              <a:rPr lang="pt-PT" altLang="en-US" dirty="0" err="1" smtClean="0"/>
              <a:t>Bitterlich</a:t>
            </a:r>
            <a:endParaRPr lang="pt-PT" alt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Vantagens da amostragem pontual</a:t>
            </a:r>
          </a:p>
          <a:p>
            <a:pPr lvl="1"/>
            <a:r>
              <a:rPr lang="pt-PT" altLang="en-US" dirty="0" smtClean="0"/>
              <a:t>A amostragem pontual dá </a:t>
            </a:r>
            <a:r>
              <a:rPr lang="pt-PT" altLang="en-US" b="1" dirty="0" smtClean="0">
                <a:solidFill>
                  <a:schemeClr val="accent5"/>
                </a:solidFill>
              </a:rPr>
              <a:t>melhores estimativas para a área basal por </a:t>
            </a:r>
            <a:r>
              <a:rPr lang="pt-PT" altLang="en-US" b="1" dirty="0" err="1" smtClean="0">
                <a:solidFill>
                  <a:schemeClr val="accent5"/>
                </a:solidFill>
              </a:rPr>
              <a:t>ha</a:t>
            </a:r>
            <a:r>
              <a:rPr lang="pt-PT" altLang="en-US" dirty="0" smtClean="0"/>
              <a:t>, bem como para as variáveis que estão fortemente correlacionadas com a área basal, como é o caso do </a:t>
            </a:r>
            <a:r>
              <a:rPr lang="pt-PT" altLang="en-US" b="1" dirty="0" smtClean="0">
                <a:solidFill>
                  <a:schemeClr val="accent5"/>
                </a:solidFill>
              </a:rPr>
              <a:t>volume</a:t>
            </a:r>
            <a:r>
              <a:rPr lang="pt-PT" altLang="en-US" dirty="0" smtClean="0"/>
              <a:t> por </a:t>
            </a:r>
            <a:r>
              <a:rPr lang="pt-PT" altLang="en-US" dirty="0" err="1" smtClean="0"/>
              <a:t>ha</a:t>
            </a:r>
            <a:r>
              <a:rPr lang="pt-PT" altLang="en-US" dirty="0" smtClean="0"/>
              <a:t> (visto as árvores serem selecionadas proporcionalmente à sua área basal)</a:t>
            </a:r>
          </a:p>
          <a:p>
            <a:pPr lvl="1"/>
            <a:r>
              <a:rPr lang="pt-PT" altLang="en-US" dirty="0" smtClean="0"/>
              <a:t>Na amostragem pontual, </a:t>
            </a:r>
            <a:r>
              <a:rPr lang="pt-PT" altLang="en-US" b="1" dirty="0" smtClean="0">
                <a:solidFill>
                  <a:schemeClr val="accent5"/>
                </a:solidFill>
              </a:rPr>
              <a:t>não é necessário medir os diâmetros </a:t>
            </a:r>
            <a:r>
              <a:rPr lang="pt-PT" altLang="en-US" dirty="0" smtClean="0"/>
              <a:t>para se obter a </a:t>
            </a:r>
            <a:r>
              <a:rPr lang="pt-PT" altLang="en-US" b="1" dirty="0" smtClean="0">
                <a:solidFill>
                  <a:schemeClr val="accent5"/>
                </a:solidFill>
              </a:rPr>
              <a:t>área basal</a:t>
            </a:r>
            <a:r>
              <a:rPr lang="pt-PT" altLang="en-US" dirty="0" smtClean="0"/>
              <a:t>, basta uma simples contagem, </a:t>
            </a:r>
            <a:r>
              <a:rPr lang="pt-PT" altLang="en-US" dirty="0" smtClean="0">
                <a:solidFill>
                  <a:schemeClr val="accent3"/>
                </a:solidFill>
              </a:rPr>
              <a:t>embora a avaliação de outras variáveis do povoamento (inclusive a densidade) exija a medição dos diâmetros</a:t>
            </a:r>
            <a:r>
              <a:rPr lang="pt-PT" altLang="en-US" dirty="0" smtClean="0"/>
              <a:t> </a:t>
            </a:r>
          </a:p>
          <a:p>
            <a:pPr lvl="1"/>
            <a:r>
              <a:rPr lang="pt-PT" altLang="en-US" dirty="0" smtClean="0"/>
              <a:t>Basta </a:t>
            </a:r>
            <a:r>
              <a:rPr lang="pt-PT" altLang="en-US" b="1" dirty="0" smtClean="0">
                <a:solidFill>
                  <a:schemeClr val="accent5"/>
                </a:solidFill>
              </a:rPr>
              <a:t>uma só pessoa </a:t>
            </a:r>
            <a:r>
              <a:rPr lang="pt-PT" altLang="en-US" dirty="0" smtClean="0"/>
              <a:t>para fazer visitas rápidas de reconhecimento</a:t>
            </a:r>
          </a:p>
        </p:txBody>
      </p:sp>
    </p:spTree>
    <p:extLst>
      <p:ext uri="{BB962C8B-B14F-4D97-AF65-F5344CB8AC3E}">
        <p14:creationId xmlns:p14="http://schemas.microsoft.com/office/powerpoint/2010/main" val="4879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Parcelas </a:t>
            </a:r>
            <a:r>
              <a:rPr lang="pt-PT" altLang="en-US" i="1" dirty="0" smtClean="0"/>
              <a:t>versus</a:t>
            </a:r>
            <a:r>
              <a:rPr lang="pt-PT" altLang="en-US" dirty="0" smtClean="0"/>
              <a:t> pontos de </a:t>
            </a:r>
            <a:r>
              <a:rPr lang="pt-PT" altLang="en-US" dirty="0" err="1" smtClean="0"/>
              <a:t>Bitterlich</a:t>
            </a:r>
            <a:endParaRPr lang="pt-PT" alt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Vantagens da amostragem por parcelas</a:t>
            </a:r>
          </a:p>
          <a:p>
            <a:pPr lvl="1"/>
            <a:r>
              <a:rPr lang="pt-PT" altLang="en-US" dirty="0" smtClean="0"/>
              <a:t>É mais adequada para a </a:t>
            </a:r>
            <a:r>
              <a:rPr lang="pt-PT" altLang="en-US" b="1" dirty="0" smtClean="0">
                <a:solidFill>
                  <a:schemeClr val="accent5"/>
                </a:solidFill>
              </a:rPr>
              <a:t>avaliação do número de árvores por </a:t>
            </a:r>
            <a:r>
              <a:rPr lang="pt-PT" altLang="en-US" b="1" dirty="0" err="1" smtClean="0">
                <a:solidFill>
                  <a:schemeClr val="accent5"/>
                </a:solidFill>
              </a:rPr>
              <a:t>ha</a:t>
            </a:r>
            <a:r>
              <a:rPr lang="pt-PT" altLang="en-US" b="1" dirty="0" smtClean="0">
                <a:solidFill>
                  <a:schemeClr val="accent5"/>
                </a:solidFill>
              </a:rPr>
              <a:t> </a:t>
            </a:r>
            <a:r>
              <a:rPr lang="pt-PT" altLang="en-US" dirty="0" smtClean="0"/>
              <a:t>ou para a distribuição de diâmetros</a:t>
            </a:r>
          </a:p>
          <a:p>
            <a:pPr lvl="1"/>
            <a:r>
              <a:rPr lang="pt-PT" altLang="en-US" dirty="0" smtClean="0"/>
              <a:t>Em </a:t>
            </a:r>
            <a:r>
              <a:rPr lang="pt-PT" altLang="en-US" b="1" dirty="0" smtClean="0">
                <a:solidFill>
                  <a:srgbClr val="008000"/>
                </a:solidFill>
              </a:rPr>
              <a:t>inventário florestal contínuo</a:t>
            </a:r>
            <a:r>
              <a:rPr lang="pt-PT" altLang="en-US" dirty="0" smtClean="0"/>
              <a:t> a amostragem por parcelas é preferível, uma vez que na </a:t>
            </a:r>
            <a:r>
              <a:rPr lang="pt-PT" altLang="en-US" b="1" dirty="0" smtClean="0">
                <a:solidFill>
                  <a:schemeClr val="accent5"/>
                </a:solidFill>
              </a:rPr>
              <a:t>amostragem pontual as árvores amostradas em duas medições sucessivas não são as mesmas</a:t>
            </a:r>
            <a:r>
              <a:rPr lang="pt-PT" altLang="en-US" dirty="0" smtClean="0"/>
              <a:t>; na segunda medição há um maior número de árvores amostradas em consequência do seu crescimento em diâmetro</a:t>
            </a:r>
          </a:p>
          <a:p>
            <a:pPr lvl="1"/>
            <a:r>
              <a:rPr lang="pt-PT" altLang="en-US" dirty="0" smtClean="0"/>
              <a:t>Na amostragem pontual os </a:t>
            </a:r>
            <a:r>
              <a:rPr lang="pt-PT" altLang="en-US" b="1" dirty="0" smtClean="0">
                <a:solidFill>
                  <a:schemeClr val="accent5"/>
                </a:solidFill>
              </a:rPr>
              <a:t>requisitos intelectuais </a:t>
            </a:r>
            <a:r>
              <a:rPr lang="pt-PT" altLang="en-US" dirty="0" smtClean="0"/>
              <a:t>são maiores do que na amostragem por parcelas, exigindo treino intenso, e equipas mais qualificadas</a:t>
            </a:r>
          </a:p>
        </p:txBody>
      </p:sp>
    </p:spTree>
    <p:extLst>
      <p:ext uri="{BB962C8B-B14F-4D97-AF65-F5344CB8AC3E}">
        <p14:creationId xmlns:p14="http://schemas.microsoft.com/office/powerpoint/2010/main" val="39907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491564"/>
            <a:ext cx="9361040" cy="999232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pt-PT" dirty="0" smtClean="0"/>
              <a:t>Equações para as principais espécies florestais em Portugal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49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1152128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pt-PT" dirty="0" smtClean="0"/>
              <a:t>Equações a usar para as principais espécies de Portugal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772816"/>
            <a:ext cx="11329259" cy="4567057"/>
          </a:xfrm>
        </p:spPr>
        <p:txBody>
          <a:bodyPr/>
          <a:lstStyle/>
          <a:p>
            <a:r>
              <a:rPr lang="pt-PT" dirty="0" smtClean="0"/>
              <a:t>Devem utilizar-se as equações do Inventário Florestal Nacional </a:t>
            </a:r>
            <a:r>
              <a:rPr lang="pt-P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(Anexos do caderno de Exercícios para apoio à UC de Inventário Florestal; Tomé 2020)</a:t>
            </a:r>
          </a:p>
          <a:p>
            <a:r>
              <a:rPr lang="pt-PT" dirty="0" smtClean="0"/>
              <a:t>Claro que podem ser desenvolvidas equações específicas para o “nosso” caso particular, mas, por questões práticas, isso só costuma ser feito para as relações hipsométricas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168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endParaRPr lang="en-GB" altLang="en-US" dirty="0" smtClean="0"/>
          </a:p>
        </p:txBody>
      </p:sp>
      <p:sp>
        <p:nvSpPr>
          <p:cNvPr id="115715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altLang="en-US" dirty="0" smtClean="0">
                <a:cs typeface="Arial" panose="020B0604020202020204" pitchFamily="34" charset="0"/>
              </a:rPr>
              <a:t>O método de </a:t>
            </a:r>
            <a:r>
              <a:rPr lang="pt-PT" altLang="en-US" dirty="0" err="1" smtClean="0">
                <a:cs typeface="Arial" panose="020B0604020202020204" pitchFamily="34" charset="0"/>
              </a:rPr>
              <a:t>Bitterlich</a:t>
            </a:r>
            <a:r>
              <a:rPr lang="pt-PT" altLang="en-US" dirty="0" smtClean="0">
                <a:cs typeface="Arial" panose="020B0604020202020204" pitchFamily="34" charset="0"/>
              </a:rPr>
              <a:t> baseia-se na ideia de exprimir a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quantidade </a:t>
            </a:r>
            <a:r>
              <a:rPr lang="pt-PT" altLang="en-US" b="1" dirty="0" err="1" smtClean="0">
                <a:solidFill>
                  <a:srgbClr val="008000"/>
                </a:solidFill>
                <a:cs typeface="Arial" panose="020B0604020202020204" pitchFamily="34" charset="0"/>
              </a:rPr>
              <a:t>adimensional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 área basal </a:t>
            </a:r>
            <a:r>
              <a:rPr lang="pt-PT" altLang="en-US" dirty="0" smtClean="0">
                <a:cs typeface="Arial" panose="020B0604020202020204" pitchFamily="34" charset="0"/>
              </a:rPr>
              <a:t>por hectare com recurso a outra grandeza </a:t>
            </a:r>
            <a:r>
              <a:rPr lang="pt-PT" altLang="en-US" dirty="0" err="1" smtClean="0">
                <a:cs typeface="Arial" panose="020B0604020202020204" pitchFamily="34" charset="0"/>
              </a:rPr>
              <a:t>adimensional</a:t>
            </a:r>
            <a:r>
              <a:rPr lang="en-GB" altLang="en-US" dirty="0" smtClean="0"/>
              <a:t> </a:t>
            </a:r>
            <a:endParaRPr lang="pt-PT" altLang="en-US" dirty="0" smtClean="0"/>
          </a:p>
          <a:p>
            <a:r>
              <a:rPr lang="pt-PT" altLang="en-US" dirty="0" smtClean="0"/>
              <a:t>Do que depende a área basal de um povoamento?</a:t>
            </a:r>
          </a:p>
          <a:p>
            <a:pPr lvl="1"/>
            <a:r>
              <a:rPr lang="pt-PT" altLang="en-US" dirty="0" smtClean="0"/>
              <a:t>do número de árvores que “cabem” numa certa área</a:t>
            </a:r>
          </a:p>
          <a:p>
            <a:pPr lvl="1"/>
            <a:r>
              <a:rPr lang="pt-PT" altLang="en-US" dirty="0" smtClean="0"/>
              <a:t>da dimensão destas árvores</a:t>
            </a:r>
          </a:p>
          <a:p>
            <a:pPr marL="457200" lvl="1" indent="977900">
              <a:buNone/>
            </a:pPr>
            <a:r>
              <a:rPr lang="pt-PT" altLang="en-US" dirty="0" smtClean="0"/>
              <a:t>se as árvores fossem todas do mesmo tamanho, bastava contá-las</a:t>
            </a:r>
          </a:p>
          <a:p>
            <a:r>
              <a:rPr lang="pt-PT" altLang="en-US" dirty="0" smtClean="0"/>
              <a:t>A noção de </a:t>
            </a:r>
            <a:r>
              <a:rPr lang="pt-PT" altLang="en-US" b="1" dirty="0" smtClean="0">
                <a:solidFill>
                  <a:srgbClr val="008000"/>
                </a:solidFill>
              </a:rPr>
              <a:t>ângulo de visão</a:t>
            </a:r>
            <a:r>
              <a:rPr lang="pt-PT" altLang="en-US" dirty="0" smtClean="0"/>
              <a:t> ou ângulo crítico, ou seja, do ângulo que circunscreve uma secção ao nível do </a:t>
            </a:r>
            <a:r>
              <a:rPr lang="pt-PT" altLang="en-US" i="1" dirty="0" smtClean="0"/>
              <a:t>d</a:t>
            </a:r>
            <a:r>
              <a:rPr lang="pt-PT" altLang="en-US" dirty="0" smtClean="0"/>
              <a:t> quando esta é visada de um ponto colocado a uma certa distância, </a:t>
            </a:r>
            <a:r>
              <a:rPr lang="pt-PT" altLang="en-US" b="1" dirty="0" smtClean="0">
                <a:solidFill>
                  <a:srgbClr val="008000"/>
                </a:solidFill>
              </a:rPr>
              <a:t>é a base do método de </a:t>
            </a:r>
            <a:r>
              <a:rPr lang="pt-PT" altLang="en-US" b="1" dirty="0" err="1" smtClean="0">
                <a:solidFill>
                  <a:srgbClr val="008000"/>
                </a:solidFill>
              </a:rPr>
              <a:t>Bitterlich</a:t>
            </a:r>
            <a:r>
              <a:rPr lang="pt-PT" altLang="en-US" b="1" dirty="0" smtClean="0">
                <a:solidFill>
                  <a:srgbClr val="008000"/>
                </a:solidFill>
              </a:rPr>
              <a:t> </a:t>
            </a: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20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420888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 Referências bibliográficas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563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Referências bibliográficas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sz="1600" dirty="0"/>
              <a:t>Tomé M, 2001. Tabela geral de produção para o pinheiro bravo em Portugal. Relatórios técnico-científicos do GIMREF nº 7/2001. Centro de Estudos Florestais, Instituto Superior de Agronomia, Lisboa</a:t>
            </a:r>
            <a:r>
              <a:rPr lang="pt-PT" sz="1600" dirty="0" smtClean="0"/>
              <a:t>.</a:t>
            </a:r>
          </a:p>
          <a:p>
            <a:r>
              <a:rPr lang="en-US" sz="1600" dirty="0" err="1" smtClean="0"/>
              <a:t>Luís</a:t>
            </a:r>
            <a:r>
              <a:rPr lang="en-US" sz="1600" dirty="0" smtClean="0"/>
              <a:t> JFS, Fonseca TF, 2004. The </a:t>
            </a:r>
            <a:r>
              <a:rPr lang="en-US" sz="1600" dirty="0" err="1"/>
              <a:t>allometric</a:t>
            </a:r>
            <a:r>
              <a:rPr lang="en-US" sz="1600" dirty="0"/>
              <a:t> model in the stand density </a:t>
            </a:r>
            <a:r>
              <a:rPr lang="en-US" sz="1600" dirty="0" smtClean="0"/>
              <a:t>management of </a:t>
            </a:r>
            <a:r>
              <a:rPr lang="en-US" sz="1600" i="1" dirty="0" err="1"/>
              <a:t>Pinus</a:t>
            </a:r>
            <a:r>
              <a:rPr lang="en-US" sz="1600" i="1" dirty="0"/>
              <a:t> </a:t>
            </a:r>
            <a:r>
              <a:rPr lang="en-US" sz="1600" i="1" dirty="0" err="1"/>
              <a:t>pinaster</a:t>
            </a:r>
            <a:r>
              <a:rPr lang="en-US" sz="1600" dirty="0"/>
              <a:t> </a:t>
            </a:r>
            <a:r>
              <a:rPr lang="en-US" sz="1600" dirty="0" err="1"/>
              <a:t>Ait</a:t>
            </a:r>
            <a:r>
              <a:rPr lang="en-US" sz="1600" dirty="0"/>
              <a:t>. in </a:t>
            </a:r>
            <a:r>
              <a:rPr lang="en-US" sz="1600" dirty="0" smtClean="0"/>
              <a:t>Portugal. Ann. For. Sci. 61: 807-814.</a:t>
            </a:r>
          </a:p>
          <a:p>
            <a:r>
              <a:rPr lang="pt-PT" sz="1600" dirty="0" smtClean="0"/>
              <a:t>Tomé M, Faias SP, Tomé J, Cortiçada A, Soares P, Araújo C, </a:t>
            </a:r>
            <a:r>
              <a:rPr lang="pt-PT" sz="1600" dirty="0"/>
              <a:t>2004. </a:t>
            </a:r>
            <a:r>
              <a:rPr lang="pt-PT" sz="1600" dirty="0" err="1"/>
              <a:t>Hybridizing</a:t>
            </a:r>
            <a:r>
              <a:rPr lang="pt-PT" sz="1600" dirty="0"/>
              <a:t> a stand </a:t>
            </a:r>
            <a:r>
              <a:rPr lang="pt-PT" sz="1600" dirty="0" err="1"/>
              <a:t>level</a:t>
            </a:r>
            <a:r>
              <a:rPr lang="pt-PT" sz="1600" dirty="0"/>
              <a:t> </a:t>
            </a:r>
            <a:r>
              <a:rPr lang="pt-PT" sz="1600" dirty="0" err="1"/>
              <a:t>process-based</a:t>
            </a:r>
            <a:r>
              <a:rPr lang="pt-PT" sz="1600" dirty="0"/>
              <a:t> </a:t>
            </a:r>
            <a:r>
              <a:rPr lang="pt-PT" sz="1600" dirty="0" err="1"/>
              <a:t>model</a:t>
            </a:r>
            <a:r>
              <a:rPr lang="pt-PT" sz="1600" dirty="0"/>
              <a:t> </a:t>
            </a:r>
            <a:r>
              <a:rPr lang="pt-PT" sz="1600" dirty="0" err="1"/>
              <a:t>with</a:t>
            </a:r>
            <a:r>
              <a:rPr lang="pt-PT" sz="1600" dirty="0"/>
              <a:t> </a:t>
            </a:r>
            <a:r>
              <a:rPr lang="pt-PT" sz="1600" dirty="0" err="1"/>
              <a:t>growth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yield </a:t>
            </a:r>
            <a:r>
              <a:rPr lang="pt-PT" sz="1600" dirty="0" err="1"/>
              <a:t>models</a:t>
            </a:r>
            <a:r>
              <a:rPr lang="pt-PT" sz="1600" dirty="0"/>
              <a:t> for </a:t>
            </a:r>
            <a:r>
              <a:rPr lang="pt-PT" sz="1600" i="1" dirty="0" err="1"/>
              <a:t>Eucalyptus</a:t>
            </a:r>
            <a:r>
              <a:rPr lang="pt-PT" sz="1600" i="1" dirty="0"/>
              <a:t> </a:t>
            </a:r>
            <a:r>
              <a:rPr lang="pt-PT" sz="1600" i="1" dirty="0" err="1"/>
              <a:t>globulus</a:t>
            </a:r>
            <a:r>
              <a:rPr lang="pt-PT" sz="1600" dirty="0"/>
              <a:t> </a:t>
            </a:r>
            <a:r>
              <a:rPr lang="pt-PT" sz="1600" dirty="0" err="1"/>
              <a:t>plantations</a:t>
            </a:r>
            <a:r>
              <a:rPr lang="pt-PT" sz="1600" dirty="0"/>
              <a:t> in Portugal. In: Borralho, N. M. G., Pereira, J. S., Marques, C., Coutinho, J., Madeira, M., Tomé, M. (ed.), </a:t>
            </a:r>
            <a:r>
              <a:rPr lang="pt-PT" sz="1600" i="1" dirty="0" err="1"/>
              <a:t>Eucalyptus</a:t>
            </a:r>
            <a:r>
              <a:rPr lang="pt-PT" sz="1600" dirty="0"/>
              <a:t> in a </a:t>
            </a:r>
            <a:r>
              <a:rPr lang="pt-PT" sz="1600" dirty="0" err="1"/>
              <a:t>changing</a:t>
            </a:r>
            <a:r>
              <a:rPr lang="pt-PT" sz="1600" dirty="0"/>
              <a:t> </a:t>
            </a:r>
            <a:r>
              <a:rPr lang="pt-PT" sz="1600" dirty="0" err="1"/>
              <a:t>world</a:t>
            </a:r>
            <a:r>
              <a:rPr lang="pt-PT" sz="1600" dirty="0"/>
              <a:t>. Proc. </a:t>
            </a:r>
            <a:r>
              <a:rPr lang="pt-PT" sz="1600" dirty="0" err="1"/>
              <a:t>Iufro</a:t>
            </a:r>
            <a:r>
              <a:rPr lang="pt-PT" sz="1600" dirty="0"/>
              <a:t> </a:t>
            </a:r>
            <a:r>
              <a:rPr lang="pt-PT" sz="1600" dirty="0" err="1"/>
              <a:t>Conf</a:t>
            </a:r>
            <a:r>
              <a:rPr lang="pt-PT" sz="1600" dirty="0"/>
              <a:t>., Aveiro, 11-15 </a:t>
            </a:r>
            <a:r>
              <a:rPr lang="pt-PT" sz="1600" dirty="0" err="1"/>
              <a:t>Oct</a:t>
            </a:r>
            <a:r>
              <a:rPr lang="pt-PT" sz="1600" dirty="0"/>
              <a:t>. (RAIZ, Instituto de Investigação da Floresta e do Papel, Portugal), pp.290-297</a:t>
            </a:r>
            <a:r>
              <a:rPr lang="pt-PT" sz="1600" dirty="0" smtClean="0"/>
              <a:t>.</a:t>
            </a:r>
          </a:p>
          <a:p>
            <a:r>
              <a:rPr lang="pt-PT" sz="1600" dirty="0" smtClean="0"/>
              <a:t>Fonseca T, Monteiro L, Enes T, Cerveira A, 2017. </a:t>
            </a:r>
            <a:r>
              <a:rPr lang="en-US" sz="1600" dirty="0"/>
              <a:t>Self-thinning dynamics in cork oak woodlands: providing a baseline for managing </a:t>
            </a:r>
            <a:r>
              <a:rPr lang="en-US" sz="1600" dirty="0" smtClean="0"/>
              <a:t>density. Forest Systems 26(1), e006.</a:t>
            </a:r>
          </a:p>
          <a:p>
            <a:r>
              <a:rPr lang="en-US" sz="1600" dirty="0" smtClean="0"/>
              <a:t>Marques CP, </a:t>
            </a:r>
            <a:r>
              <a:rPr lang="en-US" sz="1600" dirty="0"/>
              <a:t>1991. Evaluating Site Quality of Even-aged Maritime Pine Stands in Northern Portugal Using Direct and Indirect Methods. For. Ecol. Manage. 41:193–204</a:t>
            </a:r>
            <a:r>
              <a:rPr lang="en-US" sz="1600" dirty="0" smtClean="0"/>
              <a:t>.</a:t>
            </a:r>
          </a:p>
          <a:p>
            <a:r>
              <a:rPr lang="pt-PT" sz="1600" dirty="0" smtClean="0"/>
              <a:t>Tomé M, Soares P, Ribeiro F, </a:t>
            </a:r>
            <a:r>
              <a:rPr lang="pt-PT" sz="1600" dirty="0"/>
              <a:t>2001. O modelo GLOBULUS 2.1. Relatórios técnico-científicos do GIMREF, nº 1/2001. Centro de Estudos Florestais, Instituto Superior de Agronomia, Lisboa</a:t>
            </a:r>
            <a:r>
              <a:rPr lang="pt-PT" sz="1600" dirty="0" smtClean="0"/>
              <a:t>.</a:t>
            </a:r>
          </a:p>
          <a:p>
            <a:r>
              <a:rPr lang="pt-PT" sz="1600" dirty="0" smtClean="0"/>
              <a:t>Gomes AMA, 1957. Medição dos Arvoredos. Coleção “A Terra e o Homem”, nº 30. Livraria Sá da Costa, Lisboa, 413 pp.</a:t>
            </a:r>
            <a:endParaRPr lang="en-US" sz="1600" dirty="0" smtClean="0"/>
          </a:p>
          <a:p>
            <a:endParaRPr lang="en-US" sz="1600" dirty="0" smtClean="0"/>
          </a:p>
          <a:p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4555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Saber que </a:t>
            </a:r>
            <a:r>
              <a:rPr lang="en-US" dirty="0" err="1" smtClean="0"/>
              <a:t>árvores</a:t>
            </a:r>
            <a:r>
              <a:rPr lang="en-US" dirty="0" smtClean="0"/>
              <a:t> </a:t>
            </a:r>
            <a:r>
              <a:rPr lang="en-US" dirty="0" err="1" smtClean="0"/>
              <a:t>seriam</a:t>
            </a:r>
            <a:r>
              <a:rPr lang="en-US" dirty="0" smtClean="0"/>
              <a:t> </a:t>
            </a:r>
            <a:r>
              <a:rPr lang="en-US" dirty="0" err="1" smtClean="0"/>
              <a:t>contabilizadas</a:t>
            </a:r>
            <a:r>
              <a:rPr lang="en-US" dirty="0" smtClean="0"/>
              <a:t> no </a:t>
            </a:r>
            <a:r>
              <a:rPr lang="en-US" dirty="0" err="1" smtClean="0"/>
              <a:t>giro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Considerando</a:t>
            </a:r>
            <a:r>
              <a:rPr lang="en-US" dirty="0" smtClean="0"/>
              <a:t> K=2 e as </a:t>
            </a:r>
            <a:r>
              <a:rPr lang="en-US" dirty="0" err="1" smtClean="0"/>
              <a:t>árvores</a:t>
            </a:r>
            <a:r>
              <a:rPr lang="en-US" dirty="0" smtClean="0"/>
              <a:t> da </a:t>
            </a:r>
            <a:r>
              <a:rPr lang="en-US" dirty="0" err="1" smtClean="0"/>
              <a:t>tabela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87151"/>
              </p:ext>
            </p:extLst>
          </p:nvPr>
        </p:nvGraphicFramePr>
        <p:xfrm>
          <a:off x="983432" y="2348880"/>
          <a:ext cx="2256250" cy="2232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125">
                  <a:extLst>
                    <a:ext uri="{9D8B030D-6E8A-4147-A177-3AD203B41FA5}">
                      <a16:colId xmlns:a16="http://schemas.microsoft.com/office/drawing/2014/main" val="3915560415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28644061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n-US" sz="2400" u="none" strike="noStrike" baseline="-25000" dirty="0" smtClean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</a:t>
                      </a:r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(cm)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distância</a:t>
                      </a: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(</a:t>
                      </a:r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m)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92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44.56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75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13.69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14.4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28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18.46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18.5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3012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60.8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19.4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9937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0" y="2132856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en-US" sz="2400" dirty="0" smtClean="0"/>
              <a:t>A </a:t>
            </a:r>
            <a:r>
              <a:rPr lang="pt-PT" altLang="en-US" sz="2400" dirty="0" smtClean="0">
                <a:sym typeface="Wingdings" panose="05000000000000000000" pitchFamily="2" charset="2"/>
              </a:rPr>
              <a:t>árvore </a:t>
            </a:r>
            <a:r>
              <a:rPr lang="pt-PT" altLang="en-US" sz="2400" dirty="0">
                <a:sym typeface="Wingdings" panose="05000000000000000000" pitchFamily="2" charset="2"/>
              </a:rPr>
              <a:t>é contada </a:t>
            </a:r>
            <a:r>
              <a:rPr lang="pt-PT" altLang="en-US" sz="2400" dirty="0" smtClean="0">
                <a:sym typeface="Wingdings" panose="05000000000000000000" pitchFamily="2" charset="2"/>
              </a:rPr>
              <a:t>quando </a:t>
            </a:r>
            <a:r>
              <a:rPr lang="pt-PT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>distância </a:t>
            </a:r>
            <a:r>
              <a:rPr lang="pt-PT" altLang="en-US" sz="2400" b="1" dirty="0">
                <a:solidFill>
                  <a:schemeClr val="accent3">
                    <a:lumMod val="75000"/>
                  </a:schemeClr>
                </a:solidFill>
              </a:rPr>
              <a:t>&lt; </a:t>
            </a:r>
            <a:r>
              <a:rPr lang="pt-PT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pt-PT" altLang="en-US" sz="2400" b="1" baseline="-25000" dirty="0" smtClean="0">
                <a:solidFill>
                  <a:schemeClr val="accent3">
                    <a:lumMod val="75000"/>
                  </a:schemeClr>
                </a:solidFill>
              </a:rPr>
              <a:t>i    </a:t>
            </a:r>
            <a:r>
              <a:rPr lang="pt-PT" altLang="en-US" sz="2400" dirty="0" smtClean="0"/>
              <a:t>=&gt; </a:t>
            </a:r>
            <a:r>
              <a:rPr lang="pt-PT" altLang="en-US" sz="2400" dirty="0" err="1" smtClean="0"/>
              <a:t>calc</a:t>
            </a:r>
            <a:r>
              <a:rPr lang="pt-PT" altLang="en-US" sz="2400" dirty="0" smtClean="0"/>
              <a:t>. R</a:t>
            </a:r>
            <a:r>
              <a:rPr lang="pt-PT" altLang="en-US" sz="2400" baseline="-25000" dirty="0" smtClean="0"/>
              <a:t>i</a:t>
            </a:r>
            <a:r>
              <a:rPr lang="pt-PT" altLang="en-US" sz="2400" dirty="0" smtClean="0"/>
              <a:t> </a:t>
            </a:r>
          </a:p>
          <a:p>
            <a:endParaRPr lang="pt-PT" sz="2400" dirty="0" smtClean="0"/>
          </a:p>
          <a:p>
            <a:endParaRPr lang="pt-PT" sz="2400" dirty="0"/>
          </a:p>
          <a:p>
            <a:r>
              <a:rPr lang="en-US" sz="2400" dirty="0" err="1"/>
              <a:t>Conheço</a:t>
            </a:r>
            <a:r>
              <a:rPr lang="en-US" sz="2400" dirty="0"/>
              <a:t> o d</a:t>
            </a:r>
            <a:r>
              <a:rPr lang="en-US" sz="2400" baseline="-25000" dirty="0"/>
              <a:t>i</a:t>
            </a:r>
            <a:r>
              <a:rPr lang="en-US" sz="2400" dirty="0"/>
              <a:t>, mas </a:t>
            </a:r>
            <a:r>
              <a:rPr lang="en-US" sz="2400" dirty="0" err="1"/>
              <a:t>tenho</a:t>
            </a:r>
            <a:r>
              <a:rPr lang="en-US" sz="2400" dirty="0"/>
              <a:t> de </a:t>
            </a:r>
            <a:r>
              <a:rPr lang="en-US" sz="2400" dirty="0" err="1"/>
              <a:t>determinar</a:t>
            </a:r>
            <a:r>
              <a:rPr lang="en-US" sz="2400" dirty="0"/>
              <a:t> r/l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4522"/>
          <a:stretch/>
        </p:blipFill>
        <p:spPr bwMode="auto">
          <a:xfrm>
            <a:off x="7824192" y="2937648"/>
            <a:ext cx="1169368" cy="69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9" r="14751"/>
          <a:stretch/>
        </p:blipFill>
        <p:spPr bwMode="auto">
          <a:xfrm>
            <a:off x="7824192" y="4112211"/>
            <a:ext cx="144016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03281" y="5130497"/>
                <a:ext cx="5657349" cy="972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2500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num>
                          <m:den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2500</m:t>
                            </m:r>
                          </m:den>
                        </m:f>
                      </m:e>
                    </m:rad>
                    <m:r>
                      <a:rPr lang="en-US" sz="240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den>
                    </m:f>
                    <m:r>
                      <a:rPr lang="en-US" sz="240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b="1" i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k</m:t>
                                </m:r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2500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281" y="5130497"/>
                <a:ext cx="5657349" cy="9726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46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Saber que </a:t>
            </a:r>
            <a:r>
              <a:rPr lang="en-US" dirty="0" err="1" smtClean="0"/>
              <a:t>árvores</a:t>
            </a:r>
            <a:r>
              <a:rPr lang="en-US" dirty="0" smtClean="0"/>
              <a:t> </a:t>
            </a:r>
            <a:r>
              <a:rPr lang="en-US" dirty="0" err="1" smtClean="0"/>
              <a:t>seriam</a:t>
            </a:r>
            <a:r>
              <a:rPr lang="en-US" dirty="0" smtClean="0"/>
              <a:t> </a:t>
            </a:r>
            <a:r>
              <a:rPr lang="en-US" dirty="0" err="1" smtClean="0"/>
              <a:t>contabilizadas</a:t>
            </a:r>
            <a:r>
              <a:rPr lang="en-US" dirty="0" smtClean="0"/>
              <a:t> no </a:t>
            </a:r>
            <a:r>
              <a:rPr lang="en-US" dirty="0" err="1" smtClean="0"/>
              <a:t>giro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Considerando</a:t>
            </a:r>
            <a:r>
              <a:rPr lang="en-US" dirty="0" smtClean="0"/>
              <a:t> K=2 e as </a:t>
            </a:r>
            <a:r>
              <a:rPr lang="en-US" dirty="0" err="1" smtClean="0"/>
              <a:t>árvores</a:t>
            </a:r>
            <a:r>
              <a:rPr lang="en-US" dirty="0" smtClean="0"/>
              <a:t> da </a:t>
            </a:r>
            <a:r>
              <a:rPr lang="en-US" dirty="0" err="1" smtClean="0"/>
              <a:t>tabela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83432" y="2348880"/>
          <a:ext cx="3384375" cy="2232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125">
                  <a:extLst>
                    <a:ext uri="{9D8B030D-6E8A-4147-A177-3AD203B41FA5}">
                      <a16:colId xmlns:a16="http://schemas.microsoft.com/office/drawing/2014/main" val="3915560415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2864406124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409517789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n-US" sz="2400" u="none" strike="noStrike" baseline="-25000" dirty="0" smtClean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</a:t>
                      </a:r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(cm)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distância</a:t>
                      </a: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(</a:t>
                      </a:r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m)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2400" b="0" i="0" u="none" strike="noStrike" baseline="-250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(m)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92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44.56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75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13.69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14.4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28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18.46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18.5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3012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60.8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19.4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9937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0" y="2132856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en-US" sz="2400" dirty="0" smtClean="0"/>
              <a:t>A </a:t>
            </a:r>
            <a:r>
              <a:rPr lang="pt-PT" altLang="en-US" sz="2400" dirty="0" smtClean="0">
                <a:sym typeface="Wingdings" panose="05000000000000000000" pitchFamily="2" charset="2"/>
              </a:rPr>
              <a:t>árvore </a:t>
            </a:r>
            <a:r>
              <a:rPr lang="pt-PT" altLang="en-US" sz="2400" dirty="0">
                <a:sym typeface="Wingdings" panose="05000000000000000000" pitchFamily="2" charset="2"/>
              </a:rPr>
              <a:t>é contada </a:t>
            </a:r>
            <a:r>
              <a:rPr lang="pt-PT" altLang="en-US" sz="2400" dirty="0" smtClean="0">
                <a:sym typeface="Wingdings" panose="05000000000000000000" pitchFamily="2" charset="2"/>
              </a:rPr>
              <a:t>quando </a:t>
            </a:r>
            <a:r>
              <a:rPr lang="pt-PT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>distância </a:t>
            </a:r>
            <a:r>
              <a:rPr lang="pt-PT" altLang="en-US" sz="2400" b="1" dirty="0">
                <a:solidFill>
                  <a:schemeClr val="accent3">
                    <a:lumMod val="75000"/>
                  </a:schemeClr>
                </a:solidFill>
              </a:rPr>
              <a:t>&lt; </a:t>
            </a:r>
            <a:r>
              <a:rPr lang="pt-PT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pt-PT" altLang="en-US" sz="2400" b="1" baseline="-25000" dirty="0" smtClean="0">
                <a:solidFill>
                  <a:schemeClr val="accent3">
                    <a:lumMod val="75000"/>
                  </a:schemeClr>
                </a:solidFill>
              </a:rPr>
              <a:t>i    </a:t>
            </a:r>
            <a:r>
              <a:rPr lang="pt-PT" altLang="en-US" sz="2400" dirty="0" smtClean="0"/>
              <a:t>=&gt; </a:t>
            </a:r>
            <a:r>
              <a:rPr lang="pt-PT" altLang="en-US" sz="2400" dirty="0" err="1" smtClean="0"/>
              <a:t>calc</a:t>
            </a:r>
            <a:r>
              <a:rPr lang="pt-PT" altLang="en-US" sz="2400" dirty="0" smtClean="0"/>
              <a:t>. R</a:t>
            </a:r>
            <a:r>
              <a:rPr lang="pt-PT" altLang="en-US" sz="2400" baseline="-25000" dirty="0" smtClean="0"/>
              <a:t>i</a:t>
            </a:r>
            <a:r>
              <a:rPr lang="pt-PT" altLang="en-US" sz="2400" dirty="0" smtClean="0"/>
              <a:t> </a:t>
            </a:r>
          </a:p>
          <a:p>
            <a:endParaRPr lang="pt-PT" sz="2400" dirty="0" smtClean="0"/>
          </a:p>
          <a:p>
            <a:endParaRPr lang="pt-PT" sz="2400" dirty="0"/>
          </a:p>
          <a:p>
            <a:r>
              <a:rPr lang="en-US" sz="2400" dirty="0" err="1"/>
              <a:t>Conheço</a:t>
            </a:r>
            <a:r>
              <a:rPr lang="en-US" sz="2400" dirty="0"/>
              <a:t> o d</a:t>
            </a:r>
            <a:r>
              <a:rPr lang="en-US" sz="2400" baseline="-25000" dirty="0"/>
              <a:t>i</a:t>
            </a:r>
            <a:r>
              <a:rPr lang="en-US" sz="2400" dirty="0"/>
              <a:t>, mas </a:t>
            </a:r>
            <a:r>
              <a:rPr lang="en-US" sz="2400" dirty="0" err="1"/>
              <a:t>tenho</a:t>
            </a:r>
            <a:r>
              <a:rPr lang="en-US" sz="2400" dirty="0"/>
              <a:t> de </a:t>
            </a:r>
            <a:r>
              <a:rPr lang="en-US" sz="2400" dirty="0" err="1"/>
              <a:t>determinar</a:t>
            </a:r>
            <a:r>
              <a:rPr lang="en-US" sz="2400" dirty="0"/>
              <a:t> r/l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4522"/>
          <a:stretch/>
        </p:blipFill>
        <p:spPr bwMode="auto">
          <a:xfrm>
            <a:off x="7824192" y="2937648"/>
            <a:ext cx="1169368" cy="69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9" r="14751"/>
          <a:stretch/>
        </p:blipFill>
        <p:spPr bwMode="auto">
          <a:xfrm>
            <a:off x="7824192" y="4112211"/>
            <a:ext cx="144016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03281" y="5130497"/>
                <a:ext cx="5657349" cy="972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2500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num>
                          <m:den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2500</m:t>
                            </m:r>
                          </m:den>
                        </m:f>
                      </m:e>
                    </m:rad>
                    <m:r>
                      <a:rPr lang="en-US" sz="240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den>
                    </m:f>
                    <m:r>
                      <a:rPr lang="en-US" sz="240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b="1" i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k</m:t>
                                </m:r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2500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281" y="5130497"/>
                <a:ext cx="5657349" cy="9726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405597" y="310235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5812" y="346521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0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5597" y="38345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0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5597" y="418661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48" y="3789039"/>
            <a:ext cx="2301751" cy="2301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2835"/>
          <a:stretch/>
        </p:blipFill>
        <p:spPr>
          <a:xfrm>
            <a:off x="2824028" y="3717032"/>
            <a:ext cx="3025697" cy="24457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348" y="3717032"/>
            <a:ext cx="5299620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</a:t>
            </a:r>
            <a:r>
              <a:rPr lang="pt-PT" altLang="pt-PT" b="1" dirty="0" smtClean="0"/>
              <a:t>aparelho é </a:t>
            </a:r>
            <a:r>
              <a:rPr lang="pt-PT" altLang="pt-PT" b="1" dirty="0"/>
              <a:t>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pic>
        <p:nvPicPr>
          <p:cNvPr id="6" name="Picture 5" descr="Relascopi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70100"/>
            <a:ext cx="27940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660486" y="1916352"/>
            <a:ext cx="83091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dirty="0"/>
              <a:t> </a:t>
            </a:r>
            <a:r>
              <a:rPr lang="pt-PT" altLang="pt-PT" sz="2000" b="1" u="sng" dirty="0">
                <a:solidFill>
                  <a:schemeClr val="accent5"/>
                </a:solidFill>
              </a:rPr>
              <a:t>O </a:t>
            </a:r>
            <a:r>
              <a:rPr lang="pt-PT" altLang="pt-PT" sz="2000" b="1" u="sng" dirty="0" err="1">
                <a:solidFill>
                  <a:schemeClr val="accent5"/>
                </a:solidFill>
              </a:rPr>
              <a:t>relascópio</a:t>
            </a:r>
            <a:r>
              <a:rPr lang="pt-PT" altLang="pt-PT" sz="2000" b="1" u="sng" dirty="0">
                <a:solidFill>
                  <a:schemeClr val="accent5"/>
                </a:solidFill>
              </a:rPr>
              <a:t> propriamente dito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endParaRPr lang="pt-PT" altLang="pt-PT" sz="20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055774" y="2708515"/>
            <a:ext cx="7704856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1 - Ocular </a:t>
            </a:r>
            <a:endParaRPr lang="pt-PT" altLang="pt-PT" dirty="0" smtClean="0"/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2 - </a:t>
            </a:r>
            <a:r>
              <a:rPr lang="pt-PT" altLang="pt-PT" dirty="0" smtClean="0"/>
              <a:t>Objetiva 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3 - Botão libertador/fixador do tambor das escalas (assemelha-se a um parafuso e situa-se na frente do aparelho</a:t>
            </a:r>
            <a:r>
              <a:rPr lang="pt-PT" altLang="pt-PT" dirty="0" smtClean="0"/>
              <a:t>)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4 - Janelas de iluminação das escalas é (são três</a:t>
            </a:r>
            <a:r>
              <a:rPr lang="pt-PT" altLang="pt-PT" dirty="0" smtClean="0"/>
              <a:t>)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5 – Pala metálica (serve para facilitar as miradas permitindo </a:t>
            </a:r>
            <a:r>
              <a:rPr lang="pt-PT" altLang="pt-PT" dirty="0" smtClean="0"/>
              <a:t>regular </a:t>
            </a:r>
            <a:r>
              <a:rPr lang="pt-PT" altLang="pt-PT" dirty="0"/>
              <a:t>a intensidade luminosa</a:t>
            </a:r>
            <a:r>
              <a:rPr lang="pt-PT" altLang="pt-PT" dirty="0" smtClean="0"/>
              <a:t>)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6 – Rosca de fixação a um suporte </a:t>
            </a:r>
            <a:endParaRPr lang="pt-PT" altLang="pt-PT" dirty="0" smtClean="0"/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7 – Orifício para a correia do suporte </a:t>
            </a:r>
            <a:r>
              <a:rPr lang="pt-PT" altLang="pt-PT" dirty="0" err="1" smtClean="0"/>
              <a:t>toráxico</a:t>
            </a:r>
            <a:r>
              <a:rPr lang="pt-PT" altLang="pt-PT" dirty="0" smtClean="0"/>
              <a:t>.</a:t>
            </a:r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34000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altLang="pt-PT" b="1" dirty="0"/>
              <a:t>O aparelho </a:t>
            </a:r>
            <a:r>
              <a:rPr lang="pt-PT" altLang="pt-PT" b="1" dirty="0" smtClean="0"/>
              <a:t>permite as seguintes medições: </a:t>
            </a:r>
            <a:endParaRPr lang="pt-PT" altLang="pt-PT" sz="1000" b="1" dirty="0"/>
          </a:p>
          <a:p>
            <a:pPr lvl="1"/>
            <a:r>
              <a:rPr lang="pt-PT" dirty="0" smtClean="0"/>
              <a:t>a </a:t>
            </a:r>
            <a:r>
              <a:rPr lang="pt-PT" dirty="0"/>
              <a:t>medição de </a:t>
            </a:r>
            <a:r>
              <a:rPr lang="pt-PT" b="1" dirty="0">
                <a:solidFill>
                  <a:schemeClr val="accent5"/>
                </a:solidFill>
              </a:rPr>
              <a:t>alturas totais ou parciais </a:t>
            </a:r>
            <a:r>
              <a:rPr lang="pt-PT" dirty="0"/>
              <a:t>de árvores, comportando-se como um hipsómetro; </a:t>
            </a:r>
            <a:endParaRPr lang="en-US" dirty="0"/>
          </a:p>
          <a:p>
            <a:pPr lvl="1"/>
            <a:r>
              <a:rPr lang="pt-PT" dirty="0"/>
              <a:t>a realização de </a:t>
            </a:r>
            <a:r>
              <a:rPr lang="pt-PT" b="1" dirty="0">
                <a:solidFill>
                  <a:schemeClr val="accent5"/>
                </a:solidFill>
              </a:rPr>
              <a:t>medições conjugadas de diâmetros e alturas</a:t>
            </a:r>
            <a:r>
              <a:rPr lang="pt-PT" b="1" dirty="0"/>
              <a:t> </a:t>
            </a:r>
            <a:r>
              <a:rPr lang="pt-PT" dirty="0"/>
              <a:t>a qualquer nível do tronco;</a:t>
            </a:r>
            <a:endParaRPr lang="en-US" dirty="0"/>
          </a:p>
          <a:p>
            <a:pPr lvl="1"/>
            <a:r>
              <a:rPr lang="pt-PT" dirty="0"/>
              <a:t>a obtenção de </a:t>
            </a:r>
            <a:r>
              <a:rPr lang="pt-PT" b="1" dirty="0">
                <a:solidFill>
                  <a:schemeClr val="accent5"/>
                </a:solidFill>
              </a:rPr>
              <a:t>estimativas da área basal </a:t>
            </a:r>
            <a:r>
              <a:rPr lang="pt-PT" dirty="0"/>
              <a:t>por hectare de um povoamento;</a:t>
            </a:r>
            <a:endParaRPr lang="en-US" dirty="0"/>
          </a:p>
          <a:p>
            <a:pPr lvl="1"/>
            <a:r>
              <a:rPr lang="pt-PT" dirty="0"/>
              <a:t>a obtenção de </a:t>
            </a:r>
            <a:r>
              <a:rPr lang="pt-PT" b="1" dirty="0">
                <a:solidFill>
                  <a:schemeClr val="accent5"/>
                </a:solidFill>
              </a:rPr>
              <a:t>estimativas da altura média </a:t>
            </a:r>
            <a:r>
              <a:rPr lang="pt-PT" dirty="0"/>
              <a:t>do povoamento (através do procedimento de Hirata e da estimativas do número de árvores por hectare);</a:t>
            </a:r>
            <a:endParaRPr lang="en-US" dirty="0"/>
          </a:p>
          <a:p>
            <a:pPr lvl="1"/>
            <a:r>
              <a:rPr lang="pt-PT" dirty="0"/>
              <a:t>A concretização do </a:t>
            </a:r>
            <a:r>
              <a:rPr lang="pt-PT" b="1" dirty="0">
                <a:solidFill>
                  <a:schemeClr val="accent5"/>
                </a:solidFill>
              </a:rPr>
              <a:t>método da altura formal</a:t>
            </a:r>
            <a:r>
              <a:rPr lang="pt-PT" dirty="0"/>
              <a:t> para a cubagem da árvore individual e/ou dos povoamentos;</a:t>
            </a:r>
            <a:endParaRPr lang="en-US" dirty="0"/>
          </a:p>
          <a:p>
            <a:pPr lvl="1"/>
            <a:r>
              <a:rPr lang="pt-PT" dirty="0"/>
              <a:t>ao cálculo de </a:t>
            </a:r>
            <a:r>
              <a:rPr lang="pt-PT" b="1" dirty="0" smtClean="0">
                <a:solidFill>
                  <a:schemeClr val="accent5"/>
                </a:solidFill>
              </a:rPr>
              <a:t>declives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0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59554" y="2579074"/>
            <a:ext cx="6983790" cy="64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>
                <a:solidFill>
                  <a:schemeClr val="accent5"/>
                </a:solidFill>
              </a:rPr>
              <a:t>A mira</a:t>
            </a:r>
            <a:endParaRPr lang="en-US" altLang="pt-PT" sz="2000" b="1" dirty="0">
              <a:solidFill>
                <a:schemeClr val="accent5"/>
              </a:solidFill>
            </a:endParaRPr>
          </a:p>
        </p:txBody>
      </p:sp>
      <p:pic>
        <p:nvPicPr>
          <p:cNvPr id="10" name="Picture 6" descr="Relascopi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4" y="2746646"/>
            <a:ext cx="38179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962636" y="3439557"/>
            <a:ext cx="6780708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A mira tem 2 </a:t>
            </a:r>
            <a:r>
              <a:rPr lang="pt-PT" altLang="pt-PT" dirty="0" smtClean="0"/>
              <a:t>m, </a:t>
            </a:r>
            <a:r>
              <a:rPr lang="pt-PT" altLang="pt-PT" dirty="0"/>
              <a:t>e tem ambas as extremidades e o centro assinalados. 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Prende-se verticalmente no tronco da árvore à qual se pretende determinar a distância horizontal. 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O aparelho exige </a:t>
            </a:r>
            <a:r>
              <a:rPr lang="pt-PT" altLang="pt-PT" dirty="0" smtClean="0"/>
              <a:t>que o operador se coloque </a:t>
            </a:r>
            <a:r>
              <a:rPr lang="pt-PT" altLang="pt-PT" dirty="0"/>
              <a:t>a distâncias fixas de 15, 20, 25 ou 30 m da </a:t>
            </a:r>
            <a:r>
              <a:rPr lang="pt-PT" altLang="pt-PT" dirty="0" smtClean="0"/>
              <a:t>árvore a medir.</a:t>
            </a:r>
            <a:endParaRPr lang="pt-PT" altLang="pt-PT" dirty="0"/>
          </a:p>
        </p:txBody>
      </p:sp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427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16360</TotalTime>
  <Words>3994</Words>
  <Application>Microsoft Office PowerPoint</Application>
  <PresentationFormat>Widescreen</PresentationFormat>
  <Paragraphs>480</Paragraphs>
  <Slides>53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Cambria Math</vt:lpstr>
      <vt:lpstr>Tahoma</vt:lpstr>
      <vt:lpstr>Times New Roman</vt:lpstr>
      <vt:lpstr>Trebuchet MS</vt:lpstr>
      <vt:lpstr>Verdana</vt:lpstr>
      <vt:lpstr>Wingdings</vt:lpstr>
      <vt:lpstr>Custom Design</vt:lpstr>
      <vt:lpstr>Equation</vt:lpstr>
      <vt:lpstr>Inventário Florestal Variáveis do povoamento</vt:lpstr>
      <vt:lpstr>Índice</vt:lpstr>
      <vt:lpstr>Índice</vt:lpstr>
      <vt:lpstr>Princípios gerais do método</vt:lpstr>
      <vt:lpstr>O método de Bitterlich</vt:lpstr>
      <vt:lpstr>O relascópio de espelhos de Bitterlich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relascópio de espelhos de Bitterlich</vt:lpstr>
      <vt:lpstr>Procedimento para estimar a área basal do povoamento</vt:lpstr>
      <vt:lpstr>Procedimento para estimar a área basal do povoamento</vt:lpstr>
      <vt:lpstr>Procedimento para estimar a área basal do povoamento</vt:lpstr>
      <vt:lpstr>Procedimento para estimar a área basal do povoamento</vt:lpstr>
      <vt:lpstr>PowerPoint Presentation</vt:lpstr>
      <vt:lpstr>Procedimento para estimar a área basal do povoamento</vt:lpstr>
      <vt:lpstr>O relascópio de espelhos de Bitterlich</vt:lpstr>
      <vt:lpstr>Procedimento para estimar o volume do povoamento</vt:lpstr>
      <vt:lpstr>Procedimento para estimar o volume do povoamento</vt:lpstr>
      <vt:lpstr>Procedimento para estimar o volume do povoamento</vt:lpstr>
      <vt:lpstr>Procedimento para estimar o volume do povoamento</vt:lpstr>
      <vt:lpstr>Procedimento para estimar o volume do povoamento</vt:lpstr>
      <vt:lpstr>O relascópio de espelhos de Bitterlich</vt:lpstr>
      <vt:lpstr>Avaliação da altura dominante</vt:lpstr>
      <vt:lpstr>Avaliação da altura dominante</vt:lpstr>
      <vt:lpstr>O relascópio de espelhos de Bitterlich</vt:lpstr>
      <vt:lpstr>Avaliação de N ha-1</vt:lpstr>
      <vt:lpstr>O relascópio de espelhos de Bitterlich</vt:lpstr>
      <vt:lpstr>Avaliação de qualquer variável por ha</vt:lpstr>
      <vt:lpstr>O relascópio de espelhos de Bitterlich</vt:lpstr>
      <vt:lpstr>Parcelas versus pontos de Bitterlich</vt:lpstr>
      <vt:lpstr>Parcelas versus pontos de Bitterlich</vt:lpstr>
      <vt:lpstr>Equações para as principais espécies florestais em Portugal</vt:lpstr>
      <vt:lpstr>Equações a usar para as principais espécies de Portugal</vt:lpstr>
      <vt:lpstr> Referências bibliográficas</vt:lpstr>
      <vt:lpstr>Referências bibliográficas</vt:lpstr>
      <vt:lpstr>Saber que árvores seriam contabilizadas no giro</vt:lpstr>
      <vt:lpstr>Saber que árvores seriam contabilizadas no giro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smb</cp:lastModifiedBy>
  <cp:revision>848</cp:revision>
  <cp:lastPrinted>2017-06-15T21:47:55Z</cp:lastPrinted>
  <dcterms:created xsi:type="dcterms:W3CDTF">2010-02-14T14:45:25Z</dcterms:created>
  <dcterms:modified xsi:type="dcterms:W3CDTF">2022-04-12T09:27:17Z</dcterms:modified>
</cp:coreProperties>
</file>