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59" r:id="rId2"/>
    <p:sldId id="267" r:id="rId3"/>
    <p:sldId id="269" r:id="rId4"/>
    <p:sldId id="368" r:id="rId5"/>
    <p:sldId id="367" r:id="rId6"/>
    <p:sldId id="302" r:id="rId7"/>
    <p:sldId id="305" r:id="rId8"/>
    <p:sldId id="385" r:id="rId9"/>
    <p:sldId id="369" r:id="rId10"/>
    <p:sldId id="288" r:id="rId11"/>
    <p:sldId id="289" r:id="rId12"/>
    <p:sldId id="386" r:id="rId13"/>
    <p:sldId id="290" r:id="rId14"/>
    <p:sldId id="370" r:id="rId15"/>
    <p:sldId id="371" r:id="rId16"/>
    <p:sldId id="291" r:id="rId17"/>
    <p:sldId id="292" r:id="rId18"/>
    <p:sldId id="303" r:id="rId19"/>
    <p:sldId id="304" r:id="rId20"/>
    <p:sldId id="381" r:id="rId21"/>
    <p:sldId id="306" r:id="rId22"/>
    <p:sldId id="372" r:id="rId23"/>
    <p:sldId id="382" r:id="rId24"/>
    <p:sldId id="383" r:id="rId25"/>
    <p:sldId id="384" r:id="rId26"/>
    <p:sldId id="307" r:id="rId27"/>
    <p:sldId id="373" r:id="rId28"/>
    <p:sldId id="374" r:id="rId29"/>
    <p:sldId id="308" r:id="rId30"/>
    <p:sldId id="375" r:id="rId31"/>
    <p:sldId id="376" r:id="rId32"/>
    <p:sldId id="377" r:id="rId33"/>
    <p:sldId id="378" r:id="rId34"/>
    <p:sldId id="379" r:id="rId35"/>
    <p:sldId id="380" r:id="rId36"/>
    <p:sldId id="309" r:id="rId37"/>
    <p:sldId id="314" r:id="rId38"/>
    <p:sldId id="347" r:id="rId39"/>
    <p:sldId id="325" r:id="rId40"/>
    <p:sldId id="326" r:id="rId41"/>
    <p:sldId id="327" r:id="rId42"/>
    <p:sldId id="328" r:id="rId43"/>
    <p:sldId id="329" r:id="rId44"/>
    <p:sldId id="331" r:id="rId45"/>
    <p:sldId id="330" r:id="rId46"/>
    <p:sldId id="332" r:id="rId47"/>
    <p:sldId id="333" r:id="rId48"/>
    <p:sldId id="334" r:id="rId49"/>
    <p:sldId id="335" r:id="rId50"/>
    <p:sldId id="336" r:id="rId51"/>
    <p:sldId id="343" r:id="rId52"/>
    <p:sldId id="34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FF"/>
    <a:srgbClr val="F2F2F2"/>
    <a:srgbClr val="0099CC"/>
    <a:srgbClr val="006699"/>
    <a:srgbClr val="F4C490"/>
    <a:srgbClr val="F1B675"/>
    <a:srgbClr val="FF9966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9714" autoAdjust="0"/>
  </p:normalViewPr>
  <p:slideViewPr>
    <p:cSldViewPr snapToGrid="0">
      <p:cViewPr varScale="1">
        <p:scale>
          <a:sx n="47" d="100"/>
          <a:sy n="47" d="100"/>
        </p:scale>
        <p:origin x="48" y="72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FCFA8-D9E6-4A5B-90A6-6C8CEA933AEF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1BB8-D13D-495A-9D47-044ECFF15B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6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10362"/>
            <a:ext cx="12192000" cy="1143000"/>
            <a:chOff x="-7596645" y="2966498"/>
            <a:chExt cx="16363338" cy="1750132"/>
          </a:xfrm>
        </p:grpSpPr>
        <p:sp>
          <p:nvSpPr>
            <p:cNvPr id="8" name="Rectangle 7"/>
            <p:cNvSpPr/>
            <p:nvPr/>
          </p:nvSpPr>
          <p:spPr>
            <a:xfrm>
              <a:off x="-7596645" y="3120046"/>
              <a:ext cx="16363338" cy="1590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6517510" y="3557935"/>
              <a:ext cx="6626945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What  is Monte Carlo? Basic Principles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98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94596"/>
            <a:ext cx="12192000" cy="1143000"/>
            <a:chOff x="-7596645" y="2966498"/>
            <a:chExt cx="16363338" cy="1750132"/>
          </a:xfrm>
        </p:grpSpPr>
        <p:sp>
          <p:nvSpPr>
            <p:cNvPr id="7" name="Rectangle 6"/>
            <p:cNvSpPr/>
            <p:nvPr/>
          </p:nvSpPr>
          <p:spPr>
            <a:xfrm>
              <a:off x="-7596645" y="3120046"/>
              <a:ext cx="16363338" cy="1590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6505299" y="3533792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Random Numbers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10362"/>
            <a:ext cx="12192000" cy="1143000"/>
            <a:chOff x="-7596645" y="2966498"/>
            <a:chExt cx="16363338" cy="1750132"/>
          </a:xfrm>
        </p:grpSpPr>
        <p:sp>
          <p:nvSpPr>
            <p:cNvPr id="7" name="Rectangle 6"/>
            <p:cNvSpPr/>
            <p:nvPr/>
          </p:nvSpPr>
          <p:spPr>
            <a:xfrm>
              <a:off x="-7596645" y="3120046"/>
              <a:ext cx="16363338" cy="15906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6505298" y="3582071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Sample Sizes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94596"/>
            <a:ext cx="12192000" cy="1143000"/>
            <a:chOff x="-7596645" y="2966498"/>
            <a:chExt cx="16363338" cy="1750132"/>
          </a:xfrm>
        </p:grpSpPr>
        <p:sp>
          <p:nvSpPr>
            <p:cNvPr id="7" name="Rectangle 6"/>
            <p:cNvSpPr/>
            <p:nvPr/>
          </p:nvSpPr>
          <p:spPr>
            <a:xfrm>
              <a:off x="-7596645" y="3120046"/>
              <a:ext cx="16363338" cy="15906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6505298" y="3557932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Distributions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94596"/>
            <a:ext cx="12192000" cy="1143000"/>
            <a:chOff x="-7596645" y="2966498"/>
            <a:chExt cx="16363338" cy="1750132"/>
          </a:xfrm>
        </p:grpSpPr>
        <p:sp>
          <p:nvSpPr>
            <p:cNvPr id="7" name="Rectangle 6"/>
            <p:cNvSpPr/>
            <p:nvPr/>
          </p:nvSpPr>
          <p:spPr>
            <a:xfrm>
              <a:off x="-7596645" y="3120046"/>
              <a:ext cx="16363338" cy="15906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6505298" y="3557931"/>
              <a:ext cx="7753319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</a:t>
              </a:r>
              <a:r>
                <a:rPr lang="en-US" sz="2400" b="1" kern="0" baseline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Examples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94596"/>
            <a:ext cx="12192000" cy="1143000"/>
            <a:chOff x="-7596645" y="2966498"/>
            <a:chExt cx="16363338" cy="1750132"/>
          </a:xfrm>
        </p:grpSpPr>
        <p:sp>
          <p:nvSpPr>
            <p:cNvPr id="7" name="Rectangle 6"/>
            <p:cNvSpPr/>
            <p:nvPr/>
          </p:nvSpPr>
          <p:spPr>
            <a:xfrm>
              <a:off x="-7596645" y="3120046"/>
              <a:ext cx="16363338" cy="15906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6547617" y="3557931"/>
              <a:ext cx="8176510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Exercises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3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C955-D1C9-453E-8F6D-1EA4CEF6B9AA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8471-CB8F-46EE-89E8-0EA95706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mb@isa.ulisboa.pt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500931"/>
            <a:ext cx="12106656" cy="5955528"/>
            <a:chOff x="1765189" y="500931"/>
            <a:chExt cx="8706680" cy="595552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TextBox 50"/>
            <p:cNvSpPr txBox="1"/>
            <p:nvPr/>
          </p:nvSpPr>
          <p:spPr>
            <a:xfrm>
              <a:off x="2346959" y="1108685"/>
              <a:ext cx="7544463" cy="475142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4417" y="1274337"/>
              <a:ext cx="7180028" cy="4412974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4803" y="914399"/>
              <a:ext cx="7935402" cy="5152445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56019" y="707666"/>
              <a:ext cx="8325017" cy="5565913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65189" y="500931"/>
              <a:ext cx="8706680" cy="5955528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373734" y="4515435"/>
            <a:ext cx="5286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Susana Barreiro </a:t>
            </a:r>
          </a:p>
          <a:p>
            <a:pPr algn="ctr"/>
            <a:r>
              <a:rPr lang="pt-PT" dirty="0" smtClean="0"/>
              <a:t> e-mail: </a:t>
            </a:r>
            <a:r>
              <a:rPr lang="pt-PT" dirty="0" smtClean="0">
                <a:hlinkClick r:id="rId2"/>
              </a:rPr>
              <a:t>smb@isa.ulisboa.pt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50" name="TextBox 49"/>
          <p:cNvSpPr txBox="1"/>
          <p:nvPr/>
        </p:nvSpPr>
        <p:spPr>
          <a:xfrm>
            <a:off x="1320304" y="1567451"/>
            <a:ext cx="93930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solidFill>
                  <a:schemeClr val="accent3"/>
                </a:solidFill>
                <a:ea typeface="Verdana" pitchFamily="34" charset="0"/>
                <a:cs typeface="Verdana" pitchFamily="34" charset="0"/>
              </a:rPr>
              <a:t>Monte Carlo </a:t>
            </a:r>
            <a:r>
              <a:rPr lang="pt-PT" sz="4400" b="1" dirty="0" err="1">
                <a:solidFill>
                  <a:schemeClr val="accent3"/>
                </a:solidFill>
                <a:ea typeface="Verdana" pitchFamily="34" charset="0"/>
                <a:cs typeface="Verdana" pitchFamily="34" charset="0"/>
              </a:rPr>
              <a:t>Simulation</a:t>
            </a:r>
            <a:endParaRPr lang="pt-PT" sz="4400" b="1" dirty="0">
              <a:solidFill>
                <a:schemeClr val="accent3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PT" sz="3200" b="1" dirty="0" err="1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Forestry</a:t>
            </a:r>
            <a:r>
              <a:rPr lang="pt-PT" sz="32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t-PT" sz="3200" b="1" dirty="0" err="1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Applications</a:t>
            </a:r>
            <a:endParaRPr lang="pt-PT" sz="3200" b="1" dirty="0" smtClean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pt-PT" sz="3200" b="1" dirty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PT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Applied</a:t>
            </a:r>
            <a:r>
              <a:rPr lang="pt-PT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pt-PT" sz="32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Operations</a:t>
            </a:r>
            <a:r>
              <a:rPr lang="pt-PT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 Research </a:t>
            </a:r>
          </a:p>
          <a:p>
            <a:pPr algn="ctr"/>
            <a:r>
              <a:rPr lang="en-US" sz="3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18 May 2022</a:t>
            </a:r>
            <a:endParaRPr lang="pt-PT" sz="4400" b="1" dirty="0">
              <a:solidFill>
                <a:schemeClr val="accent3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38736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/</a:t>
            </a:r>
            <a:r>
              <a:rPr lang="pt-PT" dirty="0" err="1" smtClean="0"/>
              <a:t>week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  <a:endParaRPr lang="pt-PT" dirty="0"/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2489397"/>
              </p:ext>
            </p:extLst>
          </p:nvPr>
        </p:nvGraphicFramePr>
        <p:xfrm>
          <a:off x="907612" y="2255181"/>
          <a:ext cx="41529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Worksheet" r:id="rId3" imgW="7810560" imgH="3781335" progId="Excel.Sheet.8">
                  <p:embed/>
                </p:oleObj>
              </mc:Choice>
              <mc:Fallback>
                <p:oleObj name="Worksheet" r:id="rId3" imgW="7810560" imgH="3781335" progId="Excel.Sheet.8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12" y="2255181"/>
                        <a:ext cx="4152900" cy="37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3945" y="2317531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8655" y="461922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4137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5778" y="408873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59160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72060" y="4475973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15844" y="475635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155" y="2312271"/>
            <a:ext cx="5151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If the distribution is known , </a:t>
            </a:r>
            <a:r>
              <a:rPr lang="en-GB" sz="2400" b="1" dirty="0" smtClean="0">
                <a:solidFill>
                  <a:schemeClr val="accent3"/>
                </a:solidFill>
              </a:rPr>
              <a:t>WHY</a:t>
            </a:r>
            <a:r>
              <a:rPr lang="en-GB" sz="2400" dirty="0" smtClean="0"/>
              <a:t> do we use </a:t>
            </a:r>
            <a:r>
              <a:rPr lang="en-GB" sz="2400" b="1" dirty="0" smtClean="0"/>
              <a:t>random numbers </a:t>
            </a:r>
            <a:r>
              <a:rPr lang="en-GB" sz="2400" dirty="0" smtClean="0"/>
              <a:t>to simulate it?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0895" y="3725951"/>
            <a:ext cx="5151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BECAUSE</a:t>
            </a:r>
            <a:r>
              <a:rPr lang="en-GB" sz="2400" dirty="0" smtClean="0"/>
              <a:t>, although the </a:t>
            </a:r>
            <a:r>
              <a:rPr lang="en-GB" sz="2400" b="1" dirty="0" smtClean="0">
                <a:solidFill>
                  <a:schemeClr val="accent3"/>
                </a:solidFill>
              </a:rPr>
              <a:t>probability is known</a:t>
            </a:r>
            <a:r>
              <a:rPr lang="en-GB" sz="2400" dirty="0" smtClean="0"/>
              <a:t> (the relative frequency of each demand level), </a:t>
            </a:r>
            <a:r>
              <a:rPr lang="en-GB" sz="2400" b="1" dirty="0" smtClean="0">
                <a:solidFill>
                  <a:schemeClr val="accent3"/>
                </a:solidFill>
              </a:rPr>
              <a:t>the order of occurrence is not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1345" y="5754505"/>
            <a:ext cx="5959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It is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chemeClr val="accent3"/>
                </a:solidFill>
              </a:rPr>
              <a:t>the order of occurrence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smtClean="0"/>
              <a:t>(which is assumed random) </a:t>
            </a:r>
            <a:r>
              <a:rPr lang="en-GB" sz="2400" b="1" dirty="0" smtClean="0">
                <a:solidFill>
                  <a:schemeClr val="accent3"/>
                </a:solidFill>
              </a:rPr>
              <a:t>which we want to simulate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cxnSp>
        <p:nvCxnSpPr>
          <p:cNvPr id="26" name="Straight Arrow Connector 25"/>
          <p:cNvCxnSpPr>
            <a:stCxn id="14" idx="3"/>
            <a:endCxn id="22" idx="1"/>
          </p:cNvCxnSpPr>
          <p:nvPr/>
        </p:nvCxnSpPr>
        <p:spPr>
          <a:xfrm flipV="1">
            <a:off x="4697880" y="2727770"/>
            <a:ext cx="1398275" cy="526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23" idx="0"/>
          </p:cNvCxnSpPr>
          <p:nvPr/>
        </p:nvCxnSpPr>
        <p:spPr>
          <a:xfrm flipH="1">
            <a:off x="8666823" y="3143268"/>
            <a:ext cx="5260" cy="58268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4" idx="0"/>
          </p:cNvCxnSpPr>
          <p:nvPr/>
        </p:nvCxnSpPr>
        <p:spPr>
          <a:xfrm>
            <a:off x="8666823" y="5295611"/>
            <a:ext cx="4207" cy="45889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4415" y="6100543"/>
            <a:ext cx="5061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dirty="0"/>
              <a:t>Sample: </a:t>
            </a:r>
            <a:r>
              <a:rPr lang="en-US" sz="2000" dirty="0"/>
              <a:t>a proper subset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5693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38736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/</a:t>
            </a:r>
            <a:r>
              <a:rPr lang="pt-PT" dirty="0" err="1" smtClean="0"/>
              <a:t>week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  <a:endParaRPr lang="pt-PT" dirty="0"/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3176856"/>
              </p:ext>
            </p:extLst>
          </p:nvPr>
        </p:nvGraphicFramePr>
        <p:xfrm>
          <a:off x="907612" y="2255181"/>
          <a:ext cx="41529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Worksheet" r:id="rId3" imgW="7810560" imgH="3781335" progId="Excel.Sheet.8">
                  <p:embed/>
                </p:oleObj>
              </mc:Choice>
              <mc:Fallback>
                <p:oleObj name="Worksheet" r:id="rId3" imgW="7810560" imgH="3781335" progId="Excel.Sheet.8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12" y="2255181"/>
                        <a:ext cx="4152900" cy="37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3945" y="2317531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8655" y="461922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4137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5778" y="408873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59160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72060" y="4475973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15844" y="475635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33204"/>
              </p:ext>
            </p:extLst>
          </p:nvPr>
        </p:nvGraphicFramePr>
        <p:xfrm>
          <a:off x="7219515" y="2285999"/>
          <a:ext cx="4132262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Worksheet" r:id="rId5" imgW="7648560" imgH="3657600" progId="Excel.Sheet.8">
                  <p:embed/>
                </p:oleObj>
              </mc:Choice>
              <mc:Fallback>
                <p:oleObj name="Worksheet" r:id="rId5" imgW="7648560" imgH="3657600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15" y="2285999"/>
                        <a:ext cx="4132262" cy="376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29646" y="4780746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83816" y="452512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77968" y="400230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0.35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28253" y="3231981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0.65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003347" y="2711518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0.85</a:t>
            </a:r>
            <a:endParaRPr lang="en-GB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578440" y="232615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61820" y="2347857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Cumulative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697879" y="3910220"/>
            <a:ext cx="27720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29646" y="4178808"/>
            <a:ext cx="212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9349646" y="4689549"/>
            <a:ext cx="100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19515" y="6143407"/>
            <a:ext cx="418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P(X≤3)=0.4 </a:t>
            </a:r>
            <a:r>
              <a:rPr lang="en-US" dirty="0" smtClean="0">
                <a:sym typeface="Wingdings" panose="05000000000000000000" pitchFamily="2" charset="2"/>
              </a:rPr>
              <a:t></a:t>
            </a:r>
            <a:r>
              <a:rPr lang="en-US" dirty="0" smtClean="0"/>
              <a:t>The probability of having 3 or less packs ordered in a week is 0.4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4104" y="6152934"/>
            <a:ext cx="193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Current approach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38736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/</a:t>
            </a:r>
            <a:r>
              <a:rPr lang="pt-PT" dirty="0" err="1" smtClean="0"/>
              <a:t>week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  <a:endParaRPr lang="pt-PT" dirty="0"/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/>
          </p:nvPr>
        </p:nvGraphicFramePr>
        <p:xfrm>
          <a:off x="907612" y="2255181"/>
          <a:ext cx="41529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Worksheet" r:id="rId3" imgW="7810560" imgH="3781335" progId="Excel.Sheet.8">
                  <p:embed/>
                </p:oleObj>
              </mc:Choice>
              <mc:Fallback>
                <p:oleObj name="Worksheet" r:id="rId3" imgW="7810560" imgH="3781335" progId="Excel.Sheet.8">
                  <p:embed/>
                  <p:pic>
                    <p:nvPicPr>
                      <p:cNvPr id="13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12" y="2255181"/>
                        <a:ext cx="4152900" cy="37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13945" y="2317531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8655" y="461922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4137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5778" y="408873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59160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72060" y="4475973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15844" y="475635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219515" y="2285999"/>
          <a:ext cx="4132262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Worksheet" r:id="rId5" imgW="7648560" imgH="3657600" progId="Excel.Sheet.8">
                  <p:embed/>
                </p:oleObj>
              </mc:Choice>
              <mc:Fallback>
                <p:oleObj name="Worksheet" r:id="rId5" imgW="7648560" imgH="3657600" progId="Excel.Sheet.8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15" y="2285999"/>
                        <a:ext cx="4132262" cy="376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29646" y="4780746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83816" y="452512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77968" y="400230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0.35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28253" y="3231981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0.65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003347" y="2711518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0.85</a:t>
            </a:r>
            <a:endParaRPr lang="en-GB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578440" y="232615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61820" y="2347857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Cumulative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697879" y="3910220"/>
            <a:ext cx="27720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219515" y="3392488"/>
            <a:ext cx="4186481" cy="3120251"/>
            <a:chOff x="7219515" y="3392488"/>
            <a:chExt cx="4186481" cy="3120251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793763" y="3392488"/>
              <a:ext cx="2556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7219515" y="6143407"/>
              <a:ext cx="4186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draw random number P(X) = 0.73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76281" y="6152934"/>
            <a:ext cx="255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Monte Carlo approach</a:t>
            </a:r>
            <a:r>
              <a:rPr lang="en-US" dirty="0" smtClean="0"/>
              <a:t>: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42010" y="3393549"/>
            <a:ext cx="4972486" cy="3446142"/>
            <a:chOff x="6942010" y="3393549"/>
            <a:chExt cx="4972486" cy="3446142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V="1">
              <a:off x="9449763" y="4293549"/>
              <a:ext cx="180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42010" y="6470359"/>
              <a:ext cx="4972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This will say the </a:t>
              </a:r>
              <a:r>
                <a:rPr lang="en-US" dirty="0" err="1" smtClean="0"/>
                <a:t>nr</a:t>
              </a:r>
              <a:r>
                <a:rPr lang="en-US" dirty="0" smtClean="0"/>
                <a:t> of clone packs to be ordered =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2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38736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/</a:t>
            </a:r>
            <a:r>
              <a:rPr lang="pt-PT" dirty="0" err="1" smtClean="0"/>
              <a:t>week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  <a:endParaRPr lang="pt-PT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160502"/>
              </p:ext>
            </p:extLst>
          </p:nvPr>
        </p:nvGraphicFramePr>
        <p:xfrm>
          <a:off x="7219515" y="2285999"/>
          <a:ext cx="4132262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Worksheet" r:id="rId3" imgW="7648560" imgH="3657600" progId="Excel.Sheet.8">
                  <p:embed/>
                </p:oleObj>
              </mc:Choice>
              <mc:Fallback>
                <p:oleObj name="Worksheet" r:id="rId3" imgW="7648560" imgH="365760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15" y="2285999"/>
                        <a:ext cx="4132262" cy="376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29646" y="4780746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283816" y="452512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877968" y="400230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0.35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28253" y="3231981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0.65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003347" y="2711518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0.85</a:t>
            </a:r>
            <a:endParaRPr lang="en-GB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578440" y="232615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02763" y="1460752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Cumulative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09684"/>
              </p:ext>
            </p:extLst>
          </p:nvPr>
        </p:nvGraphicFramePr>
        <p:xfrm>
          <a:off x="912645" y="2326157"/>
          <a:ext cx="499942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Cumulative frequencies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Interval for random numbers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 –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– 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– 34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 – 64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 – 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 –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22970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/>
              <a:t>/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</a:p>
          <a:p>
            <a:pPr marL="5202238" indent="0" algn="just">
              <a:buNone/>
            </a:pPr>
            <a:r>
              <a:rPr lang="pt-PT" dirty="0" err="1" smtClean="0"/>
              <a:t>Simulate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 for 10 </a:t>
            </a:r>
            <a:r>
              <a:rPr lang="pt-PT" dirty="0" err="1" smtClean="0"/>
              <a:t>days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12645" y="2326157"/>
          <a:ext cx="4999422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Cumulative frequencies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Interval for random numbers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 –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– 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– 34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 – 64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 – 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 –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27027"/>
              </p:ext>
            </p:extLst>
          </p:nvPr>
        </p:nvGraphicFramePr>
        <p:xfrm>
          <a:off x="6362258" y="2667743"/>
          <a:ext cx="4999422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4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week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Random</a:t>
                      </a:r>
                      <a:r>
                        <a:rPr lang="en-GB" baseline="0" dirty="0" smtClean="0"/>
                        <a:t> number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8513384" y="3042745"/>
            <a:ext cx="409903" cy="3862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336928" y="3042744"/>
            <a:ext cx="409903" cy="3862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40220" y="3338350"/>
            <a:ext cx="409903" cy="3862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77862" y="3338350"/>
            <a:ext cx="1045792" cy="3862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1" idx="3"/>
            <a:endCxn id="12" idx="3"/>
          </p:cNvCxnSpPr>
          <p:nvPr/>
        </p:nvCxnSpPr>
        <p:spPr>
          <a:xfrm flipH="1">
            <a:off x="5223654" y="3372434"/>
            <a:ext cx="3349759" cy="15904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1" idx="6"/>
          </p:cNvCxnSpPr>
          <p:nvPr/>
        </p:nvCxnSpPr>
        <p:spPr>
          <a:xfrm flipH="1">
            <a:off x="1650123" y="3531477"/>
            <a:ext cx="2527739" cy="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1" idx="2"/>
            <a:endCxn id="20" idx="0"/>
          </p:cNvCxnSpPr>
          <p:nvPr/>
        </p:nvCxnSpPr>
        <p:spPr>
          <a:xfrm rot="10800000" flipH="1">
            <a:off x="1240220" y="3042744"/>
            <a:ext cx="9301660" cy="488734"/>
          </a:xfrm>
          <a:prstGeom prst="bentConnector4">
            <a:avLst>
              <a:gd name="adj1" fmla="val -2458"/>
              <a:gd name="adj2" fmla="val 262902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22970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/>
              <a:t>/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</a:p>
          <a:p>
            <a:pPr marL="5202238" indent="0" algn="just">
              <a:buNone/>
            </a:pPr>
            <a:r>
              <a:rPr lang="pt-PT" dirty="0" err="1" smtClean="0"/>
              <a:t>Simulate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 for 10 </a:t>
            </a:r>
            <a:r>
              <a:rPr lang="pt-PT" dirty="0" err="1" smtClean="0"/>
              <a:t>days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12645" y="2326157"/>
          <a:ext cx="4999422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Cumulative frequencies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Interval for random numbers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 –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– 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– 34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 – 64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 – 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 –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37332"/>
              </p:ext>
            </p:extLst>
          </p:nvPr>
        </p:nvGraphicFramePr>
        <p:xfrm>
          <a:off x="6362258" y="2667743"/>
          <a:ext cx="4999422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4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week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Random</a:t>
                      </a:r>
                      <a:r>
                        <a:rPr lang="en-GB" baseline="0" dirty="0" smtClean="0"/>
                        <a:t> number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8513384" y="3042745"/>
            <a:ext cx="409903" cy="3862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336928" y="3042744"/>
            <a:ext cx="409903" cy="3862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40220" y="3338350"/>
            <a:ext cx="409903" cy="3862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77862" y="3338350"/>
            <a:ext cx="1045792" cy="3862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1" idx="3"/>
            <a:endCxn id="12" idx="3"/>
          </p:cNvCxnSpPr>
          <p:nvPr/>
        </p:nvCxnSpPr>
        <p:spPr>
          <a:xfrm flipH="1">
            <a:off x="5223654" y="3372434"/>
            <a:ext cx="3349759" cy="15904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1" idx="6"/>
          </p:cNvCxnSpPr>
          <p:nvPr/>
        </p:nvCxnSpPr>
        <p:spPr>
          <a:xfrm flipH="1">
            <a:off x="1650123" y="3531477"/>
            <a:ext cx="2527739" cy="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1" idx="2"/>
            <a:endCxn id="20" idx="0"/>
          </p:cNvCxnSpPr>
          <p:nvPr/>
        </p:nvCxnSpPr>
        <p:spPr>
          <a:xfrm rot="10800000" flipH="1">
            <a:off x="1240220" y="3042744"/>
            <a:ext cx="9301660" cy="488734"/>
          </a:xfrm>
          <a:prstGeom prst="bentConnector4">
            <a:avLst>
              <a:gd name="adj1" fmla="val -2458"/>
              <a:gd name="adj2" fmla="val 262902"/>
            </a:avLst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505085" y="3429000"/>
            <a:ext cx="409903" cy="38625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229704" y="4452453"/>
            <a:ext cx="409903" cy="38625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177862" y="4452454"/>
            <a:ext cx="1045792" cy="38625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/>
          <p:cNvCxnSpPr>
            <a:stCxn id="35" idx="3"/>
            <a:endCxn id="37" idx="3"/>
          </p:cNvCxnSpPr>
          <p:nvPr/>
        </p:nvCxnSpPr>
        <p:spPr>
          <a:xfrm flipH="1">
            <a:off x="5223654" y="3758689"/>
            <a:ext cx="3341460" cy="88689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639607" y="4617994"/>
            <a:ext cx="2527739" cy="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6" idx="2"/>
            <a:endCxn id="48" idx="6"/>
          </p:cNvCxnSpPr>
          <p:nvPr/>
        </p:nvCxnSpPr>
        <p:spPr>
          <a:xfrm rot="10800000" flipH="1">
            <a:off x="1229703" y="3593231"/>
            <a:ext cx="9527633" cy="1052351"/>
          </a:xfrm>
          <a:prstGeom prst="bentConnector5">
            <a:avLst>
              <a:gd name="adj1" fmla="val -2399"/>
              <a:gd name="adj2" fmla="val -207677"/>
              <a:gd name="adj3" fmla="val 102399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0347434" y="3400102"/>
            <a:ext cx="409903" cy="38625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22970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/>
              <a:t>/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</a:p>
          <a:p>
            <a:pPr marL="5202238" indent="0" algn="just">
              <a:buNone/>
            </a:pPr>
            <a:r>
              <a:rPr lang="pt-PT" dirty="0" err="1" smtClean="0"/>
              <a:t>Simulate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 for 10 </a:t>
            </a:r>
            <a:r>
              <a:rPr lang="pt-PT" dirty="0" err="1" smtClean="0"/>
              <a:t>days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6217"/>
              </p:ext>
            </p:extLst>
          </p:nvPr>
        </p:nvGraphicFramePr>
        <p:xfrm>
          <a:off x="912645" y="2326157"/>
          <a:ext cx="4999422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Cumulative frequencies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Interval for random numbers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 –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– 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– 34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 – 64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 – 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 –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94586"/>
              </p:ext>
            </p:extLst>
          </p:nvPr>
        </p:nvGraphicFramePr>
        <p:xfrm>
          <a:off x="6362258" y="2667743"/>
          <a:ext cx="4999422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4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weeks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Random</a:t>
                      </a:r>
                      <a:r>
                        <a:rPr lang="en-GB" baseline="0" dirty="0" smtClean="0"/>
                        <a:t> number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7668" y="1322052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/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6619904" y="2188298"/>
            <a:ext cx="5151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If 10000 </a:t>
            </a:r>
            <a:r>
              <a:rPr lang="en-GB" sz="2400" b="1" dirty="0" smtClean="0"/>
              <a:t>random numbers </a:t>
            </a:r>
            <a:r>
              <a:rPr lang="en-GB" sz="2400" dirty="0" smtClean="0"/>
              <a:t>were drawn it would be expected that the number of observations per class would be:</a:t>
            </a:r>
            <a:endParaRPr lang="en-GB" sz="24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01324"/>
              </p:ext>
            </p:extLst>
          </p:nvPr>
        </p:nvGraphicFramePr>
        <p:xfrm>
          <a:off x="6619904" y="3655963"/>
          <a:ext cx="499942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frequencies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observations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Objec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3070947"/>
              </p:ext>
            </p:extLst>
          </p:nvPr>
        </p:nvGraphicFramePr>
        <p:xfrm>
          <a:off x="907612" y="2255181"/>
          <a:ext cx="4152900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Worksheet" r:id="rId3" imgW="7810560" imgH="3781335" progId="Excel.Sheet.8">
                  <p:embed/>
                </p:oleObj>
              </mc:Choice>
              <mc:Fallback>
                <p:oleObj name="Worksheet" r:id="rId3" imgW="7810560" imgH="3781335" progId="Excel.Sheet.8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12" y="2255181"/>
                        <a:ext cx="4152900" cy="37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13945" y="2317531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8655" y="461922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54137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05778" y="408873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</a:t>
            </a:r>
            <a:endParaRPr lang="en-GB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59160" y="43539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72060" y="4475973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15844" y="475635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922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8466" y="1103915"/>
            <a:ext cx="11144141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Some Advantages of Simulation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500" dirty="0" smtClean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500" dirty="0" smtClean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Often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simulation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the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charset="0"/>
                <a:ea typeface="+mn-ea"/>
                <a:cs typeface="+mn-cs"/>
              </a:rPr>
              <a:t>only type of model possible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complex systems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200" dirty="0" smtClean="0">
                <a:latin typeface="Arial" charset="0"/>
              </a:rPr>
              <a:t>assess the impact of a certain </a:t>
            </a:r>
            <a:r>
              <a:rPr lang="en-US" sz="2200" dirty="0" err="1" smtClean="0">
                <a:latin typeface="Arial" charset="0"/>
              </a:rPr>
              <a:t>silvicultural</a:t>
            </a:r>
            <a:r>
              <a:rPr lang="en-US" sz="2200" dirty="0" smtClean="0">
                <a:latin typeface="Arial" charset="0"/>
              </a:rPr>
              <a:t> practices, fire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 of building simulators can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charset="0"/>
                <a:ea typeface="+mn-ea"/>
                <a:cs typeface="+mn-cs"/>
              </a:rPr>
              <a:t>clarify the understanding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n-ea"/>
                <a:cs typeface="+mn-cs"/>
              </a:rPr>
              <a:t>of real systems and sometimes can be more useful than the implementation of the results itself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n-ea"/>
                <a:cs typeface="+mn-cs"/>
              </a:rPr>
              <a:t>Allows for sensitivity analysis and optimization of real system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charset="0"/>
                <a:ea typeface="+mn-ea"/>
                <a:cs typeface="+mn-cs"/>
              </a:rPr>
              <a:t>without need to operate real system </a:t>
            </a:r>
            <a:r>
              <a:rPr lang="en-US" sz="2200" dirty="0">
                <a:latin typeface="Arial" charset="0"/>
              </a:rPr>
              <a:t>(</a:t>
            </a:r>
            <a:r>
              <a:rPr lang="en-US" sz="2200" dirty="0" err="1">
                <a:latin typeface="Arial" charset="0"/>
              </a:rPr>
              <a:t>e.g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no need to burn all stands to infer about fire behavior or its economic impacts)</a:t>
            </a:r>
            <a:endParaRPr lang="en-US" sz="2200" dirty="0"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n-ea"/>
                <a:cs typeface="+mn-cs"/>
              </a:rPr>
              <a:t>Can maintain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charset="0"/>
                <a:ea typeface="+mn-ea"/>
                <a:cs typeface="+mn-cs"/>
              </a:rPr>
              <a:t>better control over experimental conditions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n-ea"/>
                <a:cs typeface="+mn-cs"/>
              </a:rPr>
              <a:t>than real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090" y="1135633"/>
            <a:ext cx="11592910" cy="535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Some Disadvantages of Simulation</a:t>
            </a:r>
          </a:p>
          <a:p>
            <a:pPr>
              <a:buClr>
                <a:schemeClr val="tx1"/>
              </a:buClr>
              <a:defRPr/>
            </a:pPr>
            <a:endParaRPr lang="en-US" sz="1500" dirty="0" smtClean="0">
              <a:latin typeface="Arial" charset="0"/>
            </a:endParaRPr>
          </a:p>
          <a:p>
            <a:pPr>
              <a:buClr>
                <a:schemeClr val="tx1"/>
              </a:buClr>
              <a:defRPr/>
            </a:pPr>
            <a:endParaRPr lang="en-US" sz="1500" dirty="0">
              <a:latin typeface="Arial" charset="0"/>
            </a:endParaRPr>
          </a:p>
          <a:p>
            <a:pPr>
              <a:buClr>
                <a:schemeClr val="tx1"/>
              </a:buClr>
              <a:defRPr/>
            </a:pPr>
            <a:endParaRPr lang="en-US" sz="1500" dirty="0" smtClean="0">
              <a:latin typeface="Arial" charset="0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500" dirty="0" smtClean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May be very </a:t>
            </a:r>
            <a:r>
              <a:rPr lang="en-US" sz="2200" b="1" dirty="0" smtClean="0">
                <a:solidFill>
                  <a:schemeClr val="accent3"/>
                </a:solidFill>
                <a:latin typeface="Arial" charset="0"/>
              </a:rPr>
              <a:t>expensive and time consuming</a:t>
            </a:r>
            <a:r>
              <a:rPr lang="en-US" sz="2200" dirty="0" smtClean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to build simulation/simulator</a:t>
            </a:r>
          </a:p>
          <a:p>
            <a:pPr>
              <a:spcBef>
                <a:spcPct val="45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2200" b="1" dirty="0" smtClean="0">
                <a:solidFill>
                  <a:schemeClr val="accent3"/>
                </a:solidFill>
                <a:latin typeface="Arial" charset="0"/>
              </a:rPr>
              <a:t>Easy to misuse simulation</a:t>
            </a:r>
            <a:r>
              <a:rPr lang="en-US" sz="2200" dirty="0" smtClean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by “stretching” it beyond the limits of credibility</a:t>
            </a:r>
          </a:p>
          <a:p>
            <a:pPr>
              <a:spcBef>
                <a:spcPct val="45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800" dirty="0" smtClean="0">
              <a:latin typeface="Arial" charset="0"/>
            </a:endParaRPr>
          </a:p>
          <a:p>
            <a:pPr>
              <a:spcBef>
                <a:spcPct val="45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800" dirty="0" smtClean="0">
              <a:latin typeface="Arial" charset="0"/>
            </a:endParaRPr>
          </a:p>
          <a:p>
            <a:pPr marL="630238" lvl="1" indent="-173038">
              <a:buClr>
                <a:schemeClr val="tx1"/>
              </a:buClr>
              <a:defRPr/>
            </a:pPr>
            <a:r>
              <a:rPr lang="en-US" sz="2300" dirty="0" smtClean="0">
                <a:latin typeface="Arial" charset="0"/>
              </a:rPr>
              <a:t>- </a:t>
            </a:r>
            <a:r>
              <a:rPr lang="en-US" sz="2200" dirty="0" smtClean="0">
                <a:latin typeface="Arial" charset="0"/>
              </a:rPr>
              <a:t>when using commercial simulation packages due to ease of use and lack of familiarity with underlying assumptions and restrictions</a:t>
            </a:r>
          </a:p>
          <a:p>
            <a:pPr marL="914400" lvl="1" indent="-457200">
              <a:buClr>
                <a:schemeClr val="tx1"/>
              </a:buClr>
              <a:buFontTx/>
              <a:buChar char="-"/>
              <a:defRPr/>
            </a:pPr>
            <a:endParaRPr lang="en-US" sz="800" dirty="0" smtClean="0">
              <a:latin typeface="Arial" charset="0"/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sz="2200" dirty="0" smtClean="0">
                <a:latin typeface="Arial" charset="0"/>
              </a:rPr>
              <a:t>- Slick graphics, animation, tables, etc. may tempt user to assign unwarranted credibility to output</a:t>
            </a:r>
          </a:p>
          <a:p>
            <a:pPr marL="800100" lvl="1" indent="-342900">
              <a:buClr>
                <a:schemeClr val="tx1"/>
              </a:buClr>
              <a:buFontTx/>
              <a:buChar char="-"/>
              <a:defRPr/>
            </a:pPr>
            <a:endParaRPr lang="en-US" sz="800" dirty="0" smtClean="0">
              <a:latin typeface="Arial" charset="0"/>
            </a:endParaRPr>
          </a:p>
          <a:p>
            <a:pPr>
              <a:spcBef>
                <a:spcPct val="45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Monte Carlo simulation usually </a:t>
            </a:r>
            <a:r>
              <a:rPr lang="en-US" sz="2200" b="1" dirty="0" smtClean="0">
                <a:solidFill>
                  <a:schemeClr val="accent3"/>
                </a:solidFill>
                <a:latin typeface="Arial" charset="0"/>
              </a:rPr>
              <a:t>requires several (perhaps many) runs</a:t>
            </a:r>
            <a:r>
              <a:rPr lang="en-US" sz="2200" dirty="0" smtClean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2200" dirty="0" smtClean="0">
                <a:latin typeface="Arial" charset="0"/>
              </a:rPr>
              <a:t>at given input values, whereas analytical solutions provide exact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94624"/>
            <a:ext cx="6551612" cy="1143000"/>
            <a:chOff x="-26470" y="2966498"/>
            <a:chExt cx="8793163" cy="1750132"/>
          </a:xfrm>
        </p:grpSpPr>
        <p:sp>
          <p:nvSpPr>
            <p:cNvPr id="4" name="Rectangle 3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3130" y="3630351"/>
              <a:ext cx="6626945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What  is Monte Carlo? Basic Principles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9168" y="1073356"/>
            <a:ext cx="6589192" cy="1169607"/>
            <a:chOff x="-39168" y="1073356"/>
            <a:chExt cx="6589192" cy="1169607"/>
          </a:xfrm>
        </p:grpSpPr>
        <p:sp>
          <p:nvSpPr>
            <p:cNvPr id="10" name="Rectangle 9"/>
            <p:cNvSpPr/>
            <p:nvPr/>
          </p:nvSpPr>
          <p:spPr>
            <a:xfrm>
              <a:off x="-39168" y="1182968"/>
              <a:ext cx="6551612" cy="10388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25676" y="1179109"/>
              <a:ext cx="924348" cy="1063854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89592" y="1073356"/>
              <a:ext cx="1158260" cy="1064445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703730" y="1073356"/>
              <a:ext cx="844122" cy="901748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4201" y="1444248"/>
              <a:ext cx="387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Random Numbers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588" y="2243151"/>
            <a:ext cx="6551612" cy="1143000"/>
            <a:chOff x="-1588" y="2243151"/>
            <a:chExt cx="6551612" cy="1143000"/>
          </a:xfrm>
        </p:grpSpPr>
        <p:sp>
          <p:nvSpPr>
            <p:cNvPr id="16" name="Rectangle 15"/>
            <p:cNvSpPr/>
            <p:nvPr/>
          </p:nvSpPr>
          <p:spPr>
            <a:xfrm>
              <a:off x="-1588" y="2343432"/>
              <a:ext cx="6551612" cy="10388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512216" y="2348904"/>
              <a:ext cx="1037808" cy="1037247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5276132" y="2243151"/>
              <a:ext cx="1236312" cy="1037822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590269" y="2243151"/>
              <a:ext cx="922175" cy="879194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200" y="2615891"/>
              <a:ext cx="387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Sample Sizes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4571972"/>
            <a:ext cx="6551612" cy="1143000"/>
            <a:chOff x="-26470" y="2966498"/>
            <a:chExt cx="8793163" cy="1750132"/>
          </a:xfrm>
        </p:grpSpPr>
        <p:sp>
          <p:nvSpPr>
            <p:cNvPr id="28" name="Rectangle 27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3130" y="3606210"/>
              <a:ext cx="6775062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Examples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5717671"/>
            <a:ext cx="6551612" cy="1143000"/>
            <a:chOff x="-26470" y="2966498"/>
            <a:chExt cx="8793163" cy="1750132"/>
          </a:xfrm>
        </p:grpSpPr>
        <p:sp>
          <p:nvSpPr>
            <p:cNvPr id="35" name="Rectangle 34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3130" y="3582070"/>
              <a:ext cx="6584626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Exercises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252137" y="120315"/>
            <a:ext cx="43355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3"/>
                </a:solidFill>
                <a:ea typeface="Verdana" pitchFamily="34" charset="0"/>
                <a:cs typeface="Verdana" pitchFamily="34" charset="0"/>
              </a:rPr>
              <a:t>Monte Carlo Simulation</a:t>
            </a:r>
          </a:p>
          <a:p>
            <a:pPr algn="ctr"/>
            <a:r>
              <a:rPr lang="pt-PT" sz="3200" b="1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Forestry Applications</a:t>
            </a:r>
          </a:p>
          <a:p>
            <a:pPr algn="ctr"/>
            <a:endParaRPr lang="pt-PT" sz="6600" b="1" dirty="0">
              <a:solidFill>
                <a:schemeClr val="accent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" cstate="print"/>
          <a:srcRect l="15029" t="4386" r="16199" b="10000"/>
          <a:stretch>
            <a:fillRect/>
          </a:stretch>
        </p:blipFill>
        <p:spPr bwMode="auto">
          <a:xfrm>
            <a:off x="9914017" y="4987686"/>
            <a:ext cx="1943292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 l="17134" t="17860" r="19883" b="10000"/>
          <a:stretch>
            <a:fillRect/>
          </a:stretch>
        </p:blipFill>
        <p:spPr bwMode="auto">
          <a:xfrm>
            <a:off x="8515865" y="2408903"/>
            <a:ext cx="211209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5263" t="5333" r="15965" b="9614"/>
          <a:stretch>
            <a:fillRect/>
          </a:stretch>
        </p:blipFill>
        <p:spPr bwMode="auto">
          <a:xfrm>
            <a:off x="7170823" y="5035812"/>
            <a:ext cx="1956119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>
            <a:stCxn id="44" idx="2"/>
            <a:endCxn id="2050" idx="0"/>
          </p:cNvCxnSpPr>
          <p:nvPr/>
        </p:nvCxnSpPr>
        <p:spPr>
          <a:xfrm flipH="1">
            <a:off x="8148883" y="3920903"/>
            <a:ext cx="1423029" cy="111490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2"/>
            <a:endCxn id="43" idx="0"/>
          </p:cNvCxnSpPr>
          <p:nvPr/>
        </p:nvCxnSpPr>
        <p:spPr>
          <a:xfrm>
            <a:off x="9571912" y="3920903"/>
            <a:ext cx="1313751" cy="106678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759616" y="4109853"/>
            <a:ext cx="1267879" cy="726874"/>
            <a:chOff x="8734097" y="5159419"/>
            <a:chExt cx="2664371" cy="1414802"/>
          </a:xfrm>
        </p:grpSpPr>
        <p:pic>
          <p:nvPicPr>
            <p:cNvPr id="33" name="Picture 32" descr="Dudo-Dices-D-214-1067x800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71" t="22466" r="9534" b="19463"/>
            <a:stretch>
              <a:fillRect/>
            </a:stretch>
          </p:blipFill>
          <p:spPr>
            <a:xfrm>
              <a:off x="8734097" y="5159419"/>
              <a:ext cx="2664371" cy="1414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Oval 39"/>
            <p:cNvSpPr/>
            <p:nvPr/>
          </p:nvSpPr>
          <p:spPr>
            <a:xfrm>
              <a:off x="9159766" y="5817474"/>
              <a:ext cx="756745" cy="75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588" y="3417683"/>
            <a:ext cx="6551612" cy="1192560"/>
            <a:chOff x="-1588" y="3417683"/>
            <a:chExt cx="6551612" cy="1192560"/>
          </a:xfrm>
        </p:grpSpPr>
        <p:sp>
          <p:nvSpPr>
            <p:cNvPr id="22" name="Rectangle 21"/>
            <p:cNvSpPr/>
            <p:nvPr/>
          </p:nvSpPr>
          <p:spPr>
            <a:xfrm>
              <a:off x="-1588" y="3517964"/>
              <a:ext cx="6551612" cy="1038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5512216" y="3523436"/>
              <a:ext cx="1037808" cy="1037247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5276132" y="3417683"/>
              <a:ext cx="1236312" cy="1037823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5590269" y="3417683"/>
              <a:ext cx="922175" cy="879195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6685" y="3779246"/>
              <a:ext cx="3879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Distributions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22970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/>
              <a:t>Assume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/</a:t>
            </a:r>
            <a:r>
              <a:rPr lang="pt-PT" dirty="0" err="1" smtClean="0"/>
              <a:t>week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given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:</a:t>
            </a:r>
          </a:p>
          <a:p>
            <a:pPr marL="5202238" indent="0" algn="just">
              <a:buNone/>
            </a:pPr>
            <a:r>
              <a:rPr lang="pt-PT" dirty="0" err="1" smtClean="0"/>
              <a:t>Simulate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 for 10 </a:t>
            </a:r>
            <a:r>
              <a:rPr lang="pt-PT" dirty="0" err="1" smtClean="0"/>
              <a:t>weeks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12645" y="2326157"/>
          <a:ext cx="4999422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Cumulative frequencies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Interval for random numbers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 –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– 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– 34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 – 64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 – 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 –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10649"/>
              </p:ext>
            </p:extLst>
          </p:nvPr>
        </p:nvGraphicFramePr>
        <p:xfrm>
          <a:off x="6362258" y="2667743"/>
          <a:ext cx="4999422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4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week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Random</a:t>
                      </a:r>
                      <a:r>
                        <a:rPr lang="en-GB" baseline="0" dirty="0" smtClean="0"/>
                        <a:t> number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2645" y="5605272"/>
            <a:ext cx="499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average number of packs sold/week = 2.9 ~3</a:t>
            </a:r>
          </a:p>
          <a:p>
            <a:endParaRPr lang="en-US" dirty="0"/>
          </a:p>
          <a:p>
            <a:r>
              <a:rPr lang="en-US" dirty="0" smtClean="0"/>
              <a:t>How confident are you in this?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0" y="1079908"/>
            <a:ext cx="7797126" cy="1143000"/>
            <a:chOff x="-1698121" y="2966498"/>
            <a:chExt cx="10464814" cy="1750132"/>
          </a:xfrm>
        </p:grpSpPr>
        <p:sp>
          <p:nvSpPr>
            <p:cNvPr id="46" name="Rectangle 45"/>
            <p:cNvSpPr/>
            <p:nvPr/>
          </p:nvSpPr>
          <p:spPr>
            <a:xfrm>
              <a:off x="-1698121" y="3120046"/>
              <a:ext cx="10464814" cy="1590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109681" y="358207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Random Numbers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-1588" y="2243151"/>
            <a:ext cx="6551612" cy="1143000"/>
            <a:chOff x="-26470" y="2966498"/>
            <a:chExt cx="8793163" cy="1750132"/>
          </a:xfrm>
        </p:grpSpPr>
        <p:sp>
          <p:nvSpPr>
            <p:cNvPr id="52" name="Rectangle 51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3130" y="3557929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Sample Sizes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-1588" y="3417683"/>
            <a:ext cx="6551612" cy="1143000"/>
            <a:chOff x="-26470" y="2966498"/>
            <a:chExt cx="8793163" cy="1750132"/>
          </a:xfrm>
        </p:grpSpPr>
        <p:sp>
          <p:nvSpPr>
            <p:cNvPr id="58" name="Rectangle 57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3130" y="360621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Distributions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0" y="4571972"/>
            <a:ext cx="6551612" cy="1143000"/>
            <a:chOff x="-26470" y="2966498"/>
            <a:chExt cx="8793163" cy="1750132"/>
          </a:xfrm>
        </p:grpSpPr>
        <p:sp>
          <p:nvSpPr>
            <p:cNvPr id="64" name="Rectangle 63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3130" y="3606210"/>
              <a:ext cx="6775062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Examples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0" y="5717671"/>
            <a:ext cx="6551612" cy="1143000"/>
            <a:chOff x="-26470" y="2966498"/>
            <a:chExt cx="8793163" cy="1750132"/>
          </a:xfrm>
        </p:grpSpPr>
        <p:sp>
          <p:nvSpPr>
            <p:cNvPr id="70" name="Rectangle 69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130" y="3582070"/>
              <a:ext cx="6584626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Exercises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0" y="-94596"/>
            <a:ext cx="7840742" cy="1143000"/>
            <a:chOff x="-1756659" y="2966498"/>
            <a:chExt cx="10523352" cy="1750132"/>
          </a:xfrm>
        </p:grpSpPr>
        <p:sp>
          <p:nvSpPr>
            <p:cNvPr id="76" name="Rectangle 75"/>
            <p:cNvSpPr/>
            <p:nvPr/>
          </p:nvSpPr>
          <p:spPr>
            <a:xfrm>
              <a:off x="-1756659" y="3120046"/>
              <a:ext cx="10523352" cy="1590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164201" y="3582076"/>
              <a:ext cx="6626945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What  is Monte Carlo? Basic Principles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67103" y="1629240"/>
            <a:ext cx="1002686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numbers are used to obtain random observations from a probability distribution.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are they generated? </a:t>
            </a: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Manually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laborious and not practical </a:t>
            </a: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63863" marR="0" lvl="1" indent="-26019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Tables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random physical process but difficult to implement in a computer</a:t>
            </a: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33625" marR="0" lvl="1" indent="-1968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generate pseudo random numbers (pseudo because they’re obtained with a deterministic mathematical process  EXCEL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RAND(),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RANDBETWEEN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(min, max)</a:t>
            </a: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17" y="2626998"/>
            <a:ext cx="1385888" cy="82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49" y="3450911"/>
            <a:ext cx="1119028" cy="741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14" y="2047413"/>
            <a:ext cx="1304926" cy="876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40" y="2876089"/>
            <a:ext cx="130968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67103" y="1629240"/>
            <a:ext cx="1002686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different types of random numbers: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random numbers and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pseudorandom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numbers.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are they generated? </a:t>
            </a: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4013" lvl="1" indent="11113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b="1" dirty="0">
                <a:solidFill>
                  <a:schemeClr val="accent3"/>
                </a:solidFill>
              </a:rPr>
              <a:t>pseudorandom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look random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but have an algorithm behind that we can not depict at a first look. Admit the following </a:t>
            </a:r>
            <a:r>
              <a:rPr lang="en-US" sz="2400" dirty="0"/>
              <a:t>algorithm: </a:t>
            </a:r>
            <a:endParaRPr lang="en-US" sz="2400" dirty="0" smtClean="0"/>
          </a:p>
          <a:p>
            <a:pPr marL="354013" lvl="1" indent="11113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=left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( (“seed” x 25 + 156), 2) 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  <a:p>
            <a:pPr marL="881062" lvl="1" indent="-514350"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81062" lvl="1" indent="-514350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000" dirty="0" smtClean="0"/>
              <a:t>Seed=23          Draw </a:t>
            </a:r>
            <a:r>
              <a:rPr lang="en-US" sz="2000" dirty="0"/>
              <a:t>5 </a:t>
            </a:r>
            <a:r>
              <a:rPr lang="en-US" sz="2000" dirty="0" err="1"/>
              <a:t>nrs</a:t>
            </a:r>
            <a:r>
              <a:rPr lang="en-US" sz="2000" dirty="0" smtClean="0"/>
              <a:t>: (73, 18, 46, 11, </a:t>
            </a:r>
            <a:r>
              <a:rPr lang="en-US" sz="2000" b="1" dirty="0" smtClean="0"/>
              <a:t>28</a:t>
            </a:r>
            <a:r>
              <a:rPr lang="en-US" sz="2000" dirty="0" smtClean="0"/>
              <a:t>)</a:t>
            </a:r>
          </a:p>
          <a:p>
            <a:pPr marL="881062" lvl="1" indent="-514350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000" dirty="0" smtClean="0"/>
              <a:t>Seed=</a:t>
            </a:r>
            <a:r>
              <a:rPr lang="en-US" sz="2000" b="1" dirty="0" smtClean="0"/>
              <a:t>28</a:t>
            </a:r>
            <a:r>
              <a:rPr lang="en-US" sz="2000" dirty="0" smtClean="0"/>
              <a:t>          Draw </a:t>
            </a:r>
            <a:r>
              <a:rPr lang="en-US" sz="2000" dirty="0"/>
              <a:t>5 </a:t>
            </a:r>
            <a:r>
              <a:rPr lang="en-US" sz="2000" dirty="0" err="1"/>
              <a:t>nrs</a:t>
            </a:r>
            <a:r>
              <a:rPr lang="en-US" sz="2000" dirty="0"/>
              <a:t>: </a:t>
            </a:r>
            <a:r>
              <a:rPr lang="en-US" sz="2000" dirty="0" smtClean="0"/>
              <a:t>(85, 21, 53, 13,</a:t>
            </a:r>
            <a:r>
              <a:rPr lang="en-US" sz="2000" b="1" dirty="0" smtClean="0"/>
              <a:t> </a:t>
            </a:r>
            <a:r>
              <a:rPr lang="en-US" sz="2000" dirty="0" smtClean="0"/>
              <a:t>33)</a:t>
            </a:r>
            <a:endParaRPr lang="en-US" sz="2000" dirty="0"/>
          </a:p>
          <a:p>
            <a:pPr marL="881062" lvl="1" indent="-514350">
              <a:lnSpc>
                <a:spcPct val="90000"/>
              </a:lnSpc>
              <a:spcBef>
                <a:spcPts val="500"/>
              </a:spcBef>
              <a:defRPr/>
            </a:pPr>
            <a:endParaRPr lang="en-US" sz="2000" dirty="0"/>
          </a:p>
          <a:p>
            <a:pPr marL="354013" lvl="1" indent="11113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b="1" noProof="0" dirty="0" smtClean="0">
                <a:solidFill>
                  <a:schemeClr val="accent3"/>
                </a:solidFill>
              </a:rPr>
              <a:t>True – </a:t>
            </a:r>
            <a:r>
              <a:rPr lang="en-US" sz="2400" noProof="0" dirty="0" smtClean="0"/>
              <a:t>generated out of the observation of some environmental variable that humans can not easily determine/control. Most commonly used is the </a:t>
            </a:r>
            <a:r>
              <a:rPr lang="en-US" sz="2400" b="1" noProof="0" dirty="0" smtClean="0"/>
              <a:t>time</a:t>
            </a:r>
            <a:r>
              <a:rPr lang="en-US" sz="2400" noProof="0" dirty="0" smtClean="0"/>
              <a:t> (e.g. when you press a certain key in your keyboard). </a:t>
            </a:r>
            <a:r>
              <a:rPr lang="en-US" sz="2400" dirty="0" smtClean="0"/>
              <a:t>For example:</a:t>
            </a:r>
          </a:p>
          <a:p>
            <a:pPr marL="354013" lvl="1" indent="11113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left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(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(“hour”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x 25 +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“minutes” x 156) /”seconds”,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2) </a:t>
            </a:r>
          </a:p>
          <a:p>
            <a:pPr marL="354013" lvl="1" indent="11113"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881062" lvl="1" indent="-514350"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325" y="3686937"/>
            <a:ext cx="306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have the same outcome, in each run you must fix the seed!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82865" y="5598677"/>
            <a:ext cx="1809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way, every new run produces a new set of numbers.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13509" y="3025217"/>
            <a:ext cx="1678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=left(1234,2)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=12</a:t>
            </a:r>
          </a:p>
          <a:p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left(253,2)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=25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433" y="1215482"/>
            <a:ext cx="113073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StandsSIM.md</a:t>
            </a:r>
          </a:p>
          <a:p>
            <a:endParaRPr lang="en-US" dirty="0"/>
          </a:p>
          <a:p>
            <a:r>
              <a:rPr lang="en-US" sz="2200" dirty="0" smtClean="0"/>
              <a:t>Running the simulator for maritime pine when performing thinning the simulator selects the trees to be thinned based on a </a:t>
            </a:r>
            <a:r>
              <a:rPr lang="en-US" sz="2200" b="1" dirty="0" smtClean="0">
                <a:solidFill>
                  <a:schemeClr val="accent3"/>
                </a:solidFill>
              </a:rPr>
              <a:t>pseudorandom</a:t>
            </a:r>
            <a:r>
              <a:rPr lang="en-US" sz="2200" dirty="0" smtClean="0"/>
              <a:t> number with </a:t>
            </a:r>
            <a:r>
              <a:rPr lang="en-US" sz="2200" b="1" dirty="0" smtClean="0"/>
              <a:t>fixed seed</a:t>
            </a:r>
          </a:p>
          <a:p>
            <a:endParaRPr lang="en-US" sz="800" b="1" dirty="0"/>
          </a:p>
          <a:p>
            <a:r>
              <a:rPr lang="en-US" sz="2200" dirty="0" smtClean="0"/>
              <a:t>If the seed was not fixed, for every new run (despite providing the same inputs) you would get a different set of thinned trees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69433" y="3657600"/>
            <a:ext cx="11218128" cy="261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StandsSIM.sd</a:t>
            </a:r>
          </a:p>
          <a:p>
            <a:endParaRPr lang="en-US" dirty="0"/>
          </a:p>
          <a:p>
            <a:r>
              <a:rPr lang="en-US" sz="2200" dirty="0" smtClean="0"/>
              <a:t>The simulator can be run </a:t>
            </a:r>
            <a:r>
              <a:rPr lang="en-US" sz="2200" b="1" dirty="0" smtClean="0"/>
              <a:t>deterministically</a:t>
            </a:r>
            <a:r>
              <a:rPr lang="en-US" sz="2200" dirty="0" smtClean="0"/>
              <a:t> or </a:t>
            </a:r>
            <a:r>
              <a:rPr lang="en-US" sz="2200" b="1" dirty="0" smtClean="0"/>
              <a:t>stochastically</a:t>
            </a:r>
            <a:r>
              <a:rPr lang="en-US" sz="2200" dirty="0" smtClean="0"/>
              <a:t> which has implications on the stands selected to be burnt and or harvested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200" b="1" dirty="0" smtClean="0"/>
              <a:t>Deterministically </a:t>
            </a:r>
            <a:r>
              <a:rPr lang="en-US" sz="2200" b="1" dirty="0" smtClean="0">
                <a:solidFill>
                  <a:schemeClr val="accent3"/>
                </a:solidFill>
              </a:rPr>
              <a:t>- pseudorandom</a:t>
            </a:r>
            <a:r>
              <a:rPr lang="en-US" sz="2200" dirty="0" smtClean="0"/>
              <a:t> number with </a:t>
            </a:r>
            <a:r>
              <a:rPr lang="en-US" sz="2200" b="1" dirty="0" smtClean="0"/>
              <a:t>fixed seed</a:t>
            </a:r>
          </a:p>
          <a:p>
            <a:r>
              <a:rPr lang="en-US" sz="2200" b="1" dirty="0" smtClean="0"/>
              <a:t>Stochastically – </a:t>
            </a:r>
            <a:r>
              <a:rPr lang="en-US" sz="2200" dirty="0" smtClean="0"/>
              <a:t>the user selects this type of run the stochastic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id </a:t>
            </a:r>
            <a:r>
              <a:rPr lang="en-US" sz="2200" dirty="0" smtClean="0"/>
              <a:t>is set to 1</a:t>
            </a:r>
            <a:endParaRPr lang="en-US" sz="2200" dirty="0"/>
          </a:p>
          <a:p>
            <a:pPr marL="354013" lvl="1" indent="11113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left (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(“fixed seed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” x 25 + 156), 2)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id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x (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(time)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829" y="1326995"/>
            <a:ext cx="50078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StandsSIM.sd</a:t>
            </a:r>
          </a:p>
          <a:p>
            <a:endParaRPr lang="en-US" dirty="0"/>
          </a:p>
          <a:p>
            <a:r>
              <a:rPr lang="en-US" sz="2200" dirty="0" smtClean="0"/>
              <a:t>The simulator was run </a:t>
            </a:r>
            <a:r>
              <a:rPr lang="en-US" sz="2200" b="1" dirty="0" smtClean="0"/>
              <a:t>deterministically</a:t>
            </a:r>
            <a:r>
              <a:rPr lang="en-US" sz="2200" b="1" dirty="0">
                <a:solidFill>
                  <a:schemeClr val="accent3"/>
                </a:solidFill>
              </a:rPr>
              <a:t> </a:t>
            </a:r>
            <a:r>
              <a:rPr lang="en-US" sz="2200" dirty="0" smtClean="0"/>
              <a:t>(fixed seed pseudorandom number) </a:t>
            </a:r>
          </a:p>
          <a:p>
            <a:endParaRPr lang="en-US" sz="2200" dirty="0"/>
          </a:p>
          <a:p>
            <a:r>
              <a:rPr lang="en-US" sz="2200" dirty="0" smtClean="0"/>
              <a:t>Would you expect a different behavior for the curves if I had chosen to run 100 times under the </a:t>
            </a:r>
            <a:r>
              <a:rPr lang="en-US" sz="2200" b="1" dirty="0" smtClean="0"/>
              <a:t>stochastic</a:t>
            </a:r>
            <a:r>
              <a:rPr lang="en-US" sz="2200" dirty="0" smtClean="0"/>
              <a:t> mode?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657" y="1326995"/>
            <a:ext cx="6096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29" y="4888230"/>
            <a:ext cx="111038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Deterministic</a:t>
            </a:r>
            <a:r>
              <a:rPr lang="en-US" sz="2200" dirty="0"/>
              <a:t> – system with “no randomness” involved producing always the same outcome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2200" b="1" dirty="0"/>
              <a:t>Stochastic</a:t>
            </a:r>
            <a:r>
              <a:rPr lang="en-US" sz="2200" dirty="0"/>
              <a:t> - system with random probability distribution or pattern that may be analyzed statistically but may not be predicted </a:t>
            </a:r>
            <a:r>
              <a:rPr lang="en-US" sz="2200" dirty="0" smtClean="0"/>
              <a:t>precisely. You run a certain number of times (and average the results). The number of time you run the simulator  - </a:t>
            </a:r>
            <a:r>
              <a:rPr lang="en-US" sz="2200" b="1" dirty="0" smtClean="0"/>
              <a:t>Sample size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0" y="1079908"/>
            <a:ext cx="7797126" cy="1143000"/>
            <a:chOff x="-1698121" y="2966498"/>
            <a:chExt cx="10464814" cy="1750132"/>
          </a:xfrm>
        </p:grpSpPr>
        <p:sp>
          <p:nvSpPr>
            <p:cNvPr id="46" name="Rectangle 45"/>
            <p:cNvSpPr/>
            <p:nvPr/>
          </p:nvSpPr>
          <p:spPr>
            <a:xfrm>
              <a:off x="-1698121" y="3120046"/>
              <a:ext cx="10464814" cy="1590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109681" y="358207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Random Numbers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0" y="2243151"/>
            <a:ext cx="7764006" cy="1143000"/>
            <a:chOff x="-1653669" y="2966498"/>
            <a:chExt cx="10420362" cy="1750132"/>
          </a:xfrm>
        </p:grpSpPr>
        <p:sp>
          <p:nvSpPr>
            <p:cNvPr id="52" name="Rectangle 51"/>
            <p:cNvSpPr/>
            <p:nvPr/>
          </p:nvSpPr>
          <p:spPr>
            <a:xfrm>
              <a:off x="-1653669" y="3120046"/>
              <a:ext cx="10420362" cy="15906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1067360" y="3557929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Sample Sizes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-1588" y="3417683"/>
            <a:ext cx="6551612" cy="1143000"/>
            <a:chOff x="-26470" y="2966498"/>
            <a:chExt cx="8793163" cy="1750132"/>
          </a:xfrm>
        </p:grpSpPr>
        <p:sp>
          <p:nvSpPr>
            <p:cNvPr id="58" name="Rectangle 57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3130" y="360621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Distributions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0" y="4571972"/>
            <a:ext cx="6551612" cy="1143000"/>
            <a:chOff x="-26470" y="2966498"/>
            <a:chExt cx="8793163" cy="1750132"/>
          </a:xfrm>
        </p:grpSpPr>
        <p:sp>
          <p:nvSpPr>
            <p:cNvPr id="64" name="Rectangle 63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3130" y="3606210"/>
              <a:ext cx="6775062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Examples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0" y="5717671"/>
            <a:ext cx="6551612" cy="1143000"/>
            <a:chOff x="-26470" y="2966498"/>
            <a:chExt cx="8793163" cy="1750132"/>
          </a:xfrm>
        </p:grpSpPr>
        <p:sp>
          <p:nvSpPr>
            <p:cNvPr id="70" name="Rectangle 69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130" y="3582070"/>
              <a:ext cx="6584626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Exercises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0" y="-94596"/>
            <a:ext cx="7840742" cy="1143000"/>
            <a:chOff x="-1756659" y="2966498"/>
            <a:chExt cx="10523352" cy="1750132"/>
          </a:xfrm>
        </p:grpSpPr>
        <p:sp>
          <p:nvSpPr>
            <p:cNvPr id="76" name="Rectangle 75"/>
            <p:cNvSpPr/>
            <p:nvPr/>
          </p:nvSpPr>
          <p:spPr>
            <a:xfrm>
              <a:off x="-1756659" y="3120046"/>
              <a:ext cx="10523352" cy="1590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164201" y="3582076"/>
              <a:ext cx="6626945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What  is Monte Carlo? Basic Principles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7559" y="1434662"/>
            <a:ext cx="1117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Determining  sample size (</a:t>
            </a:r>
            <a:r>
              <a:rPr lang="pt-PT" sz="2400" i="1" dirty="0" smtClean="0">
                <a:solidFill>
                  <a:schemeClr val="accent1"/>
                </a:solidFill>
              </a:rPr>
              <a:t>number of simulation runs</a:t>
            </a:r>
            <a:r>
              <a:rPr lang="pt-PT" sz="2400" dirty="0" smtClean="0"/>
              <a:t>) is important and relies on 2 parameters: </a:t>
            </a:r>
            <a:r>
              <a:rPr lang="pt-PT" sz="2400" dirty="0" smtClean="0">
                <a:solidFill>
                  <a:schemeClr val="accent3"/>
                </a:solidFill>
              </a:rPr>
              <a:t>mean</a:t>
            </a:r>
            <a:r>
              <a:rPr lang="pt-PT" sz="2400" dirty="0" smtClean="0"/>
              <a:t> and </a:t>
            </a:r>
            <a:r>
              <a:rPr lang="pt-PT" sz="2400" dirty="0" smtClean="0">
                <a:solidFill>
                  <a:schemeClr val="accent3"/>
                </a:solidFill>
              </a:rPr>
              <a:t>standard deviation. </a:t>
            </a:r>
            <a:r>
              <a:rPr lang="pt-PT" sz="2400" b="1" dirty="0" smtClean="0"/>
              <a:t>However</a:t>
            </a:r>
            <a:r>
              <a:rPr lang="pt-PT" sz="2400" dirty="0" smtClean="0"/>
              <a:t>, the process is </a:t>
            </a:r>
            <a:r>
              <a:rPr lang="pt-PT" sz="2400" dirty="0" err="1" smtClean="0"/>
              <a:t>rather</a:t>
            </a:r>
            <a:r>
              <a:rPr lang="pt-PT" sz="2400" dirty="0" smtClean="0"/>
              <a:t> </a:t>
            </a:r>
            <a:r>
              <a:rPr lang="pt-PT" sz="2400" dirty="0" err="1" smtClean="0"/>
              <a:t>cyclic</a:t>
            </a:r>
            <a:r>
              <a:rPr lang="pt-PT" sz="2400" dirty="0" smtClean="0"/>
              <a:t> </a:t>
            </a:r>
            <a:r>
              <a:rPr lang="pt-PT" sz="2400" dirty="0" smtClean="0"/>
              <a:t>and based on </a:t>
            </a:r>
            <a:r>
              <a:rPr lang="pt-PT" sz="2400" b="1" dirty="0" smtClean="0"/>
              <a:t>assumptions</a:t>
            </a:r>
            <a:r>
              <a:rPr lang="pt-PT" sz="2400" dirty="0" smtClean="0"/>
              <a:t>:   </a:t>
            </a:r>
            <a:endParaRPr lang="pt-PT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7471" t="49103" r="54943" b="42253"/>
          <a:stretch>
            <a:fillRect/>
          </a:stretch>
        </p:blipFill>
        <p:spPr bwMode="auto">
          <a:xfrm>
            <a:off x="5013434" y="3200400"/>
            <a:ext cx="2280299" cy="162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22442" y="4162121"/>
            <a:ext cx="540000" cy="540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5912075" y="3689133"/>
            <a:ext cx="504000" cy="468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6379793" y="3636604"/>
            <a:ext cx="360000" cy="36000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7788165" y="2853559"/>
            <a:ext cx="391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4"/>
                </a:solidFill>
              </a:rPr>
              <a:t>Standard deviation </a:t>
            </a:r>
            <a:r>
              <a:rPr lang="pt-PT" dirty="0" smtClean="0"/>
              <a:t>of the population. If not known , we have to use an </a:t>
            </a:r>
            <a:r>
              <a:rPr lang="pt-PT" b="1" dirty="0" smtClean="0"/>
              <a:t>estimate </a:t>
            </a:r>
            <a:r>
              <a:rPr lang="pt-PT" dirty="0" smtClean="0"/>
              <a:t>(but the calculus </a:t>
            </a:r>
            <a:r>
              <a:rPr lang="pt-PT" u="sng" dirty="0" smtClean="0"/>
              <a:t>requires sample size</a:t>
            </a:r>
            <a:r>
              <a:rPr lang="pt-PT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896" y="3053256"/>
            <a:ext cx="43092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b="1" dirty="0" smtClean="0"/>
              <a:t>Population mean has a normal distribution</a:t>
            </a:r>
          </a:p>
          <a:p>
            <a:pPr marL="342900" indent="-342900">
              <a:buFont typeface="+mj-lt"/>
              <a:buAutoNum type="arabicPeriod"/>
            </a:pPr>
            <a:endParaRPr lang="pt-PT" sz="1000" b="1" dirty="0" smtClean="0"/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/>
              <a:t>A large sample will be taken</a:t>
            </a:r>
          </a:p>
          <a:p>
            <a:pPr marL="342900" indent="-342900">
              <a:buFont typeface="+mj-lt"/>
              <a:buAutoNum type="arabicPeriod"/>
            </a:pPr>
            <a:endParaRPr lang="pt-PT" b="1" dirty="0" smtClean="0"/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/>
              <a:t>Etc...</a:t>
            </a:r>
            <a:endParaRPr lang="pt-PT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798671" y="3983451"/>
            <a:ext cx="393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3"/>
                </a:solidFill>
              </a:rPr>
              <a:t>Normal deviate for a confidence interval of 1-alfa</a:t>
            </a:r>
            <a:r>
              <a:rPr lang="pt-PT" dirty="0" smtClean="0"/>
              <a:t>, but should be replaced by  t </a:t>
            </a:r>
            <a:r>
              <a:rPr lang="pt-PT" baseline="-25000" dirty="0" smtClean="0"/>
              <a:t>alfa/2,n-1 </a:t>
            </a:r>
            <a:r>
              <a:rPr lang="pt-PT" dirty="0" smtClean="0"/>
              <a:t> (also </a:t>
            </a:r>
            <a:r>
              <a:rPr lang="pt-PT" u="sng" dirty="0" smtClean="0"/>
              <a:t>requires sample size</a:t>
            </a:r>
            <a:r>
              <a:rPr lang="pt-PT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9177" y="5334067"/>
            <a:ext cx="391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accent1"/>
                </a:solidFill>
              </a:rPr>
              <a:t>Difference</a:t>
            </a:r>
            <a:r>
              <a:rPr lang="pt-PT" b="1" dirty="0" smtClean="0">
                <a:solidFill>
                  <a:schemeClr val="accent1"/>
                </a:solidFill>
              </a:rPr>
              <a:t> </a:t>
            </a:r>
            <a:r>
              <a:rPr lang="pt-PT" b="1" dirty="0" err="1" smtClean="0">
                <a:solidFill>
                  <a:schemeClr val="accent1"/>
                </a:solidFill>
              </a:rPr>
              <a:t>between</a:t>
            </a:r>
            <a:r>
              <a:rPr lang="pt-PT" b="1" dirty="0" smtClean="0">
                <a:solidFill>
                  <a:schemeClr val="accent1"/>
                </a:solidFill>
              </a:rPr>
              <a:t> sample mean and real mean </a:t>
            </a:r>
            <a:r>
              <a:rPr lang="pt-PT" dirty="0" smtClean="0"/>
              <a:t>(</a:t>
            </a:r>
            <a:r>
              <a:rPr lang="pt-PT" u="sng" dirty="0" smtClean="0"/>
              <a:t>requires sample size to be known </a:t>
            </a:r>
            <a:r>
              <a:rPr lang="pt-PT" dirty="0" smtClean="0"/>
              <a:t>so that simulations can be run and the sample mean calculated)</a:t>
            </a:r>
          </a:p>
        </p:txBody>
      </p:sp>
      <p:cxnSp>
        <p:nvCxnSpPr>
          <p:cNvPr id="12" name="Shape 14"/>
          <p:cNvCxnSpPr>
            <a:stCxn id="7" idx="0"/>
            <a:endCxn id="8" idx="1"/>
          </p:cNvCxnSpPr>
          <p:nvPr/>
        </p:nvCxnSpPr>
        <p:spPr>
          <a:xfrm rot="5400000" flipH="1" flipV="1">
            <a:off x="7013289" y="2861728"/>
            <a:ext cx="321380" cy="1228372"/>
          </a:xfrm>
          <a:prstGeom prst="bentConnector2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0" idx="1"/>
          </p:cNvCxnSpPr>
          <p:nvPr/>
        </p:nvCxnSpPr>
        <p:spPr>
          <a:xfrm>
            <a:off x="6432331" y="4083269"/>
            <a:ext cx="1366340" cy="50034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8"/>
          <p:cNvCxnSpPr>
            <a:stCxn id="5" idx="4"/>
            <a:endCxn id="11" idx="1"/>
          </p:cNvCxnSpPr>
          <p:nvPr/>
        </p:nvCxnSpPr>
        <p:spPr>
          <a:xfrm rot="16200000" flipH="1">
            <a:off x="6434754" y="4559808"/>
            <a:ext cx="1232111" cy="1516735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7559" y="1434662"/>
            <a:ext cx="1117775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Therefore, other options are commonly used:</a:t>
            </a:r>
          </a:p>
          <a:p>
            <a:endParaRPr lang="pt-PT" sz="2800" dirty="0" smtClean="0"/>
          </a:p>
          <a:p>
            <a:r>
              <a:rPr lang="pt-PT" sz="2800" b="1" dirty="0" smtClean="0">
                <a:solidFill>
                  <a:schemeClr val="accent1"/>
                </a:solidFill>
              </a:rPr>
              <a:t>Option 1</a:t>
            </a:r>
          </a:p>
          <a:p>
            <a:pPr lvl="1"/>
            <a:r>
              <a:rPr lang="pt-PT" sz="2600" dirty="0" smtClean="0"/>
              <a:t>Choose a big sample size and then establish confidence intervals</a:t>
            </a:r>
          </a:p>
          <a:p>
            <a:endParaRPr lang="pt-PT" sz="1000" dirty="0" smtClean="0"/>
          </a:p>
          <a:p>
            <a:r>
              <a:rPr lang="pt-PT" sz="2800" b="1" dirty="0" smtClean="0">
                <a:solidFill>
                  <a:schemeClr val="accent2"/>
                </a:solidFill>
              </a:rPr>
              <a:t>Option 2 </a:t>
            </a:r>
          </a:p>
          <a:p>
            <a:pPr lvl="1"/>
            <a:r>
              <a:rPr lang="pt-PT" sz="2600" dirty="0" smtClean="0"/>
              <a:t>Compute the average value after each trial so it approaches a limit and stop simulating when the difference between population mean and sample mean reaches an acceptable value</a:t>
            </a:r>
          </a:p>
          <a:p>
            <a:endParaRPr lang="pt-PT" sz="1000" dirty="0" smtClean="0"/>
          </a:p>
          <a:p>
            <a:r>
              <a:rPr lang="pt-PT" sz="2800" b="1" dirty="0" smtClean="0">
                <a:solidFill>
                  <a:schemeClr val="accent3"/>
                </a:solidFill>
              </a:rPr>
              <a:t>Option 3</a:t>
            </a:r>
          </a:p>
          <a:p>
            <a:pPr lvl="1"/>
            <a:r>
              <a:rPr lang="pt-PT" sz="2600" dirty="0" smtClean="0"/>
              <a:t>Make several pilot simulation runs to have an idea of the mean and standard </a:t>
            </a:r>
            <a:r>
              <a:rPr lang="pt-PT" sz="2600" dirty="0" err="1" smtClean="0"/>
              <a:t>deviation</a:t>
            </a:r>
            <a:r>
              <a:rPr lang="pt-PT" sz="2600" dirty="0" smtClean="0"/>
              <a:t> and then use it to calculate the sample size   </a:t>
            </a:r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28866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0" y="1079908"/>
            <a:ext cx="7797126" cy="1143000"/>
            <a:chOff x="-1698121" y="2966498"/>
            <a:chExt cx="10464814" cy="1750132"/>
          </a:xfrm>
        </p:grpSpPr>
        <p:sp>
          <p:nvSpPr>
            <p:cNvPr id="46" name="Rectangle 45"/>
            <p:cNvSpPr/>
            <p:nvPr/>
          </p:nvSpPr>
          <p:spPr>
            <a:xfrm>
              <a:off x="-1698121" y="3120046"/>
              <a:ext cx="10464814" cy="1590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109681" y="358207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Random Numbers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0" y="2243151"/>
            <a:ext cx="7764006" cy="1143000"/>
            <a:chOff x="-1653669" y="2966498"/>
            <a:chExt cx="10420362" cy="1750132"/>
          </a:xfrm>
        </p:grpSpPr>
        <p:sp>
          <p:nvSpPr>
            <p:cNvPr id="52" name="Rectangle 51"/>
            <p:cNvSpPr/>
            <p:nvPr/>
          </p:nvSpPr>
          <p:spPr>
            <a:xfrm>
              <a:off x="-1653669" y="3120046"/>
              <a:ext cx="10420362" cy="15906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1067360" y="3557929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Sample Sizes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0" y="3417683"/>
            <a:ext cx="7732474" cy="1143000"/>
            <a:chOff x="-1611349" y="2966498"/>
            <a:chExt cx="10378042" cy="1750132"/>
          </a:xfrm>
        </p:grpSpPr>
        <p:sp>
          <p:nvSpPr>
            <p:cNvPr id="58" name="Rectangle 57"/>
            <p:cNvSpPr/>
            <p:nvPr/>
          </p:nvSpPr>
          <p:spPr>
            <a:xfrm>
              <a:off x="-1611349" y="3120046"/>
              <a:ext cx="10378042" cy="15906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1003880" y="360621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Distributions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0" y="4571972"/>
            <a:ext cx="6551612" cy="1143000"/>
            <a:chOff x="-26470" y="2966498"/>
            <a:chExt cx="8793163" cy="1750132"/>
          </a:xfrm>
        </p:grpSpPr>
        <p:sp>
          <p:nvSpPr>
            <p:cNvPr id="64" name="Rectangle 63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3130" y="3606210"/>
              <a:ext cx="6775062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Examples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0" y="5717671"/>
            <a:ext cx="6551612" cy="1143000"/>
            <a:chOff x="-26470" y="2966498"/>
            <a:chExt cx="8793163" cy="1750132"/>
          </a:xfrm>
        </p:grpSpPr>
        <p:sp>
          <p:nvSpPr>
            <p:cNvPr id="70" name="Rectangle 69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130" y="3582070"/>
              <a:ext cx="6584626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Exercises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0" y="-94596"/>
            <a:ext cx="7840742" cy="1143000"/>
            <a:chOff x="-1756659" y="2966498"/>
            <a:chExt cx="10523352" cy="1750132"/>
          </a:xfrm>
        </p:grpSpPr>
        <p:sp>
          <p:nvSpPr>
            <p:cNvPr id="76" name="Rectangle 75"/>
            <p:cNvSpPr/>
            <p:nvPr/>
          </p:nvSpPr>
          <p:spPr>
            <a:xfrm>
              <a:off x="-1756659" y="3120046"/>
              <a:ext cx="10523352" cy="1590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164201" y="3582076"/>
              <a:ext cx="6626945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What  is Monte Carlo? Basic Principles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0" y="4571972"/>
            <a:ext cx="6551612" cy="1143000"/>
            <a:chOff x="-26470" y="2966498"/>
            <a:chExt cx="8793163" cy="1750132"/>
          </a:xfrm>
        </p:grpSpPr>
        <p:sp>
          <p:nvSpPr>
            <p:cNvPr id="64" name="Rectangle 63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3130" y="3606210"/>
              <a:ext cx="6775062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Examples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0" y="5717671"/>
            <a:ext cx="6551612" cy="1143000"/>
            <a:chOff x="-26470" y="2966498"/>
            <a:chExt cx="8793163" cy="1750132"/>
          </a:xfrm>
        </p:grpSpPr>
        <p:sp>
          <p:nvSpPr>
            <p:cNvPr id="70" name="Rectangle 69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130" y="3582070"/>
              <a:ext cx="6584626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Exercises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0" y="-94596"/>
            <a:ext cx="7840742" cy="1143000"/>
            <a:chOff x="-1756659" y="2966498"/>
            <a:chExt cx="10523352" cy="1750132"/>
          </a:xfrm>
        </p:grpSpPr>
        <p:sp>
          <p:nvSpPr>
            <p:cNvPr id="76" name="Rectangle 75"/>
            <p:cNvSpPr/>
            <p:nvPr/>
          </p:nvSpPr>
          <p:spPr>
            <a:xfrm>
              <a:off x="-1756659" y="3120046"/>
              <a:ext cx="10523352" cy="1590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164201" y="3582076"/>
              <a:ext cx="6626945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What  is Monte Carlo? Basic Principles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-1588" y="2343432"/>
            <a:ext cx="6551612" cy="10388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11"/>
          <p:cNvSpPr>
            <a:spLocks/>
          </p:cNvSpPr>
          <p:nvPr/>
        </p:nvSpPr>
        <p:spPr bwMode="auto">
          <a:xfrm>
            <a:off x="5512216" y="2348904"/>
            <a:ext cx="1037808" cy="1037247"/>
          </a:xfrm>
          <a:custGeom>
            <a:avLst/>
            <a:gdLst>
              <a:gd name="T0" fmla="*/ 1077 w 1077"/>
              <a:gd name="T1" fmla="*/ 0 h 950"/>
              <a:gd name="T2" fmla="*/ 1077 w 1077"/>
              <a:gd name="T3" fmla="*/ 950 h 950"/>
              <a:gd name="T4" fmla="*/ 0 w 1077"/>
              <a:gd name="T5" fmla="*/ 897 h 950"/>
              <a:gd name="T6" fmla="*/ 212 w 1077"/>
              <a:gd name="T7" fmla="*/ 229 h 950"/>
              <a:gd name="T8" fmla="*/ 333 w 1077"/>
              <a:gd name="T9" fmla="*/ 17 h 950"/>
              <a:gd name="T10" fmla="*/ 1077 w 1077"/>
              <a:gd name="T11" fmla="*/ 0 h 950"/>
              <a:gd name="connsiteX0" fmla="*/ 10000 w 10000"/>
              <a:gd name="connsiteY0" fmla="*/ 0 h 10239"/>
              <a:gd name="connsiteX1" fmla="*/ 9971 w 10000"/>
              <a:gd name="connsiteY1" fmla="*/ 10239 h 10239"/>
              <a:gd name="connsiteX2" fmla="*/ 0 w 10000"/>
              <a:gd name="connsiteY2" fmla="*/ 9442 h 10239"/>
              <a:gd name="connsiteX3" fmla="*/ 1968 w 10000"/>
              <a:gd name="connsiteY3" fmla="*/ 2411 h 10239"/>
              <a:gd name="connsiteX4" fmla="*/ 3092 w 10000"/>
              <a:gd name="connsiteY4" fmla="*/ 179 h 10239"/>
              <a:gd name="connsiteX5" fmla="*/ 10000 w 10000"/>
              <a:gd name="connsiteY5" fmla="*/ 0 h 10239"/>
              <a:gd name="connsiteX0" fmla="*/ 10000 w 10000"/>
              <a:gd name="connsiteY0" fmla="*/ 0 h 10345"/>
              <a:gd name="connsiteX1" fmla="*/ 9971 w 10000"/>
              <a:gd name="connsiteY1" fmla="*/ 10345 h 10345"/>
              <a:gd name="connsiteX2" fmla="*/ 0 w 10000"/>
              <a:gd name="connsiteY2" fmla="*/ 9442 h 10345"/>
              <a:gd name="connsiteX3" fmla="*/ 1968 w 10000"/>
              <a:gd name="connsiteY3" fmla="*/ 2411 h 10345"/>
              <a:gd name="connsiteX4" fmla="*/ 3092 w 10000"/>
              <a:gd name="connsiteY4" fmla="*/ 179 h 10345"/>
              <a:gd name="connsiteX5" fmla="*/ 10000 w 10000"/>
              <a:gd name="connsiteY5" fmla="*/ 0 h 10345"/>
              <a:gd name="connsiteX0" fmla="*/ 10000 w 10000"/>
              <a:gd name="connsiteY0" fmla="*/ 0 h 10531"/>
              <a:gd name="connsiteX1" fmla="*/ 9971 w 10000"/>
              <a:gd name="connsiteY1" fmla="*/ 10531 h 10531"/>
              <a:gd name="connsiteX2" fmla="*/ 0 w 10000"/>
              <a:gd name="connsiteY2" fmla="*/ 9442 h 10531"/>
              <a:gd name="connsiteX3" fmla="*/ 1968 w 10000"/>
              <a:gd name="connsiteY3" fmla="*/ 2411 h 10531"/>
              <a:gd name="connsiteX4" fmla="*/ 3092 w 10000"/>
              <a:gd name="connsiteY4" fmla="*/ 179 h 10531"/>
              <a:gd name="connsiteX5" fmla="*/ 10000 w 10000"/>
              <a:gd name="connsiteY5" fmla="*/ 0 h 1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1">
                <a:moveTo>
                  <a:pt x="10000" y="0"/>
                </a:moveTo>
                <a:cubicBezTo>
                  <a:pt x="9990" y="3413"/>
                  <a:pt x="9981" y="7118"/>
                  <a:pt x="9971" y="10531"/>
                </a:cubicBezTo>
                <a:lnTo>
                  <a:pt x="0" y="9442"/>
                </a:lnTo>
                <a:lnTo>
                  <a:pt x="1968" y="2411"/>
                </a:lnTo>
                <a:lnTo>
                  <a:pt x="3092" y="179"/>
                </a:lnTo>
                <a:lnTo>
                  <a:pt x="1000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5276132" y="2243151"/>
            <a:ext cx="1236312" cy="1037822"/>
          </a:xfrm>
          <a:custGeom>
            <a:avLst/>
            <a:gdLst>
              <a:gd name="T0" fmla="*/ 1069 w 1283"/>
              <a:gd name="T1" fmla="*/ 0 h 1001"/>
              <a:gd name="T2" fmla="*/ 1283 w 1283"/>
              <a:gd name="T3" fmla="*/ 848 h 1001"/>
              <a:gd name="T4" fmla="*/ 236 w 1283"/>
              <a:gd name="T5" fmla="*/ 1001 h 1001"/>
              <a:gd name="T6" fmla="*/ 0 w 1283"/>
              <a:gd name="T7" fmla="*/ 155 h 1001"/>
              <a:gd name="T8" fmla="*/ 1069 w 1283"/>
              <a:gd name="T9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3" h="1001">
                <a:moveTo>
                  <a:pt x="1069" y="0"/>
                </a:moveTo>
                <a:lnTo>
                  <a:pt x="1283" y="848"/>
                </a:lnTo>
                <a:lnTo>
                  <a:pt x="236" y="1001"/>
                </a:lnTo>
                <a:lnTo>
                  <a:pt x="0" y="155"/>
                </a:lnTo>
                <a:lnTo>
                  <a:pt x="106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13"/>
          <p:cNvSpPr>
            <a:spLocks/>
          </p:cNvSpPr>
          <p:nvPr/>
        </p:nvSpPr>
        <p:spPr bwMode="auto">
          <a:xfrm>
            <a:off x="5590269" y="2243151"/>
            <a:ext cx="922175" cy="879194"/>
          </a:xfrm>
          <a:custGeom>
            <a:avLst/>
            <a:gdLst>
              <a:gd name="T0" fmla="*/ 743 w 957"/>
              <a:gd name="T1" fmla="*/ 0 h 848"/>
              <a:gd name="T2" fmla="*/ 957 w 957"/>
              <a:gd name="T3" fmla="*/ 848 h 848"/>
              <a:gd name="T4" fmla="*/ 0 w 957"/>
              <a:gd name="T5" fmla="*/ 813 h 848"/>
              <a:gd name="T6" fmla="*/ 23 w 957"/>
              <a:gd name="T7" fmla="*/ 208 h 848"/>
              <a:gd name="T8" fmla="*/ 743 w 957"/>
              <a:gd name="T9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7" h="848">
                <a:moveTo>
                  <a:pt x="743" y="0"/>
                </a:moveTo>
                <a:lnTo>
                  <a:pt x="957" y="848"/>
                </a:lnTo>
                <a:lnTo>
                  <a:pt x="0" y="813"/>
                </a:lnTo>
                <a:lnTo>
                  <a:pt x="23" y="208"/>
                </a:lnTo>
                <a:lnTo>
                  <a:pt x="74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365760" rIns="274320" bIns="182880" numCol="1" anchor="ctr" anchorCtr="1" compatLnSpc="1">
            <a:prstTxWarp prst="textNoShape">
              <a:avLst/>
            </a:prstTxWarp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-1588" y="3517964"/>
            <a:ext cx="6551612" cy="1038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11"/>
          <p:cNvSpPr>
            <a:spLocks/>
          </p:cNvSpPr>
          <p:nvPr/>
        </p:nvSpPr>
        <p:spPr bwMode="auto">
          <a:xfrm>
            <a:off x="5512216" y="3523436"/>
            <a:ext cx="1037808" cy="1037247"/>
          </a:xfrm>
          <a:custGeom>
            <a:avLst/>
            <a:gdLst>
              <a:gd name="T0" fmla="*/ 1077 w 1077"/>
              <a:gd name="T1" fmla="*/ 0 h 950"/>
              <a:gd name="T2" fmla="*/ 1077 w 1077"/>
              <a:gd name="T3" fmla="*/ 950 h 950"/>
              <a:gd name="T4" fmla="*/ 0 w 1077"/>
              <a:gd name="T5" fmla="*/ 897 h 950"/>
              <a:gd name="T6" fmla="*/ 212 w 1077"/>
              <a:gd name="T7" fmla="*/ 229 h 950"/>
              <a:gd name="T8" fmla="*/ 333 w 1077"/>
              <a:gd name="T9" fmla="*/ 17 h 950"/>
              <a:gd name="T10" fmla="*/ 1077 w 1077"/>
              <a:gd name="T11" fmla="*/ 0 h 950"/>
              <a:gd name="connsiteX0" fmla="*/ 10000 w 10000"/>
              <a:gd name="connsiteY0" fmla="*/ 0 h 10239"/>
              <a:gd name="connsiteX1" fmla="*/ 9971 w 10000"/>
              <a:gd name="connsiteY1" fmla="*/ 10239 h 10239"/>
              <a:gd name="connsiteX2" fmla="*/ 0 w 10000"/>
              <a:gd name="connsiteY2" fmla="*/ 9442 h 10239"/>
              <a:gd name="connsiteX3" fmla="*/ 1968 w 10000"/>
              <a:gd name="connsiteY3" fmla="*/ 2411 h 10239"/>
              <a:gd name="connsiteX4" fmla="*/ 3092 w 10000"/>
              <a:gd name="connsiteY4" fmla="*/ 179 h 10239"/>
              <a:gd name="connsiteX5" fmla="*/ 10000 w 10000"/>
              <a:gd name="connsiteY5" fmla="*/ 0 h 10239"/>
              <a:gd name="connsiteX0" fmla="*/ 10000 w 10000"/>
              <a:gd name="connsiteY0" fmla="*/ 0 h 10345"/>
              <a:gd name="connsiteX1" fmla="*/ 9971 w 10000"/>
              <a:gd name="connsiteY1" fmla="*/ 10345 h 10345"/>
              <a:gd name="connsiteX2" fmla="*/ 0 w 10000"/>
              <a:gd name="connsiteY2" fmla="*/ 9442 h 10345"/>
              <a:gd name="connsiteX3" fmla="*/ 1968 w 10000"/>
              <a:gd name="connsiteY3" fmla="*/ 2411 h 10345"/>
              <a:gd name="connsiteX4" fmla="*/ 3092 w 10000"/>
              <a:gd name="connsiteY4" fmla="*/ 179 h 10345"/>
              <a:gd name="connsiteX5" fmla="*/ 10000 w 10000"/>
              <a:gd name="connsiteY5" fmla="*/ 0 h 10345"/>
              <a:gd name="connsiteX0" fmla="*/ 10000 w 10000"/>
              <a:gd name="connsiteY0" fmla="*/ 0 h 10531"/>
              <a:gd name="connsiteX1" fmla="*/ 9971 w 10000"/>
              <a:gd name="connsiteY1" fmla="*/ 10531 h 10531"/>
              <a:gd name="connsiteX2" fmla="*/ 0 w 10000"/>
              <a:gd name="connsiteY2" fmla="*/ 9442 h 10531"/>
              <a:gd name="connsiteX3" fmla="*/ 1968 w 10000"/>
              <a:gd name="connsiteY3" fmla="*/ 2411 h 10531"/>
              <a:gd name="connsiteX4" fmla="*/ 3092 w 10000"/>
              <a:gd name="connsiteY4" fmla="*/ 179 h 10531"/>
              <a:gd name="connsiteX5" fmla="*/ 10000 w 10000"/>
              <a:gd name="connsiteY5" fmla="*/ 0 h 1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1">
                <a:moveTo>
                  <a:pt x="10000" y="0"/>
                </a:moveTo>
                <a:cubicBezTo>
                  <a:pt x="9990" y="3413"/>
                  <a:pt x="9981" y="7118"/>
                  <a:pt x="9971" y="10531"/>
                </a:cubicBezTo>
                <a:lnTo>
                  <a:pt x="0" y="9442"/>
                </a:lnTo>
                <a:lnTo>
                  <a:pt x="1968" y="2411"/>
                </a:lnTo>
                <a:lnTo>
                  <a:pt x="3092" y="179"/>
                </a:lnTo>
                <a:lnTo>
                  <a:pt x="1000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reeform 12"/>
          <p:cNvSpPr>
            <a:spLocks/>
          </p:cNvSpPr>
          <p:nvPr/>
        </p:nvSpPr>
        <p:spPr bwMode="auto">
          <a:xfrm>
            <a:off x="5276132" y="3417683"/>
            <a:ext cx="1236312" cy="1037823"/>
          </a:xfrm>
          <a:custGeom>
            <a:avLst/>
            <a:gdLst>
              <a:gd name="T0" fmla="*/ 1069 w 1283"/>
              <a:gd name="T1" fmla="*/ 0 h 1001"/>
              <a:gd name="T2" fmla="*/ 1283 w 1283"/>
              <a:gd name="T3" fmla="*/ 848 h 1001"/>
              <a:gd name="T4" fmla="*/ 236 w 1283"/>
              <a:gd name="T5" fmla="*/ 1001 h 1001"/>
              <a:gd name="T6" fmla="*/ 0 w 1283"/>
              <a:gd name="T7" fmla="*/ 155 h 1001"/>
              <a:gd name="T8" fmla="*/ 1069 w 1283"/>
              <a:gd name="T9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3" h="1001">
                <a:moveTo>
                  <a:pt x="1069" y="0"/>
                </a:moveTo>
                <a:lnTo>
                  <a:pt x="1283" y="848"/>
                </a:lnTo>
                <a:lnTo>
                  <a:pt x="236" y="1001"/>
                </a:lnTo>
                <a:lnTo>
                  <a:pt x="0" y="155"/>
                </a:lnTo>
                <a:lnTo>
                  <a:pt x="106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13"/>
          <p:cNvSpPr>
            <a:spLocks/>
          </p:cNvSpPr>
          <p:nvPr/>
        </p:nvSpPr>
        <p:spPr bwMode="auto">
          <a:xfrm>
            <a:off x="5590269" y="3417683"/>
            <a:ext cx="922175" cy="879195"/>
          </a:xfrm>
          <a:custGeom>
            <a:avLst/>
            <a:gdLst>
              <a:gd name="T0" fmla="*/ 743 w 957"/>
              <a:gd name="T1" fmla="*/ 0 h 848"/>
              <a:gd name="T2" fmla="*/ 957 w 957"/>
              <a:gd name="T3" fmla="*/ 848 h 848"/>
              <a:gd name="T4" fmla="*/ 0 w 957"/>
              <a:gd name="T5" fmla="*/ 813 h 848"/>
              <a:gd name="T6" fmla="*/ 23 w 957"/>
              <a:gd name="T7" fmla="*/ 208 h 848"/>
              <a:gd name="T8" fmla="*/ 743 w 957"/>
              <a:gd name="T9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7" h="848">
                <a:moveTo>
                  <a:pt x="743" y="0"/>
                </a:moveTo>
                <a:lnTo>
                  <a:pt x="957" y="848"/>
                </a:lnTo>
                <a:lnTo>
                  <a:pt x="0" y="813"/>
                </a:lnTo>
                <a:lnTo>
                  <a:pt x="23" y="208"/>
                </a:lnTo>
                <a:lnTo>
                  <a:pt x="74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365760" rIns="274320" bIns="182880" numCol="1" anchor="ctr" anchorCtr="1" compatLnSpc="1">
            <a:prstTxWarp prst="textNoShape">
              <a:avLst/>
            </a:prstTxWarp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4200" y="2615891"/>
            <a:ext cx="387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Sample Sizes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6685" y="3779246"/>
            <a:ext cx="3879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Distributions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endParaRPr lang="en-US" sz="2400" b="1" dirty="0"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9168" y="1073356"/>
            <a:ext cx="6589192" cy="1169607"/>
            <a:chOff x="-39168" y="1073356"/>
            <a:chExt cx="6589192" cy="1169607"/>
          </a:xfrm>
        </p:grpSpPr>
        <p:sp>
          <p:nvSpPr>
            <p:cNvPr id="38" name="Rectangle 37"/>
            <p:cNvSpPr/>
            <p:nvPr/>
          </p:nvSpPr>
          <p:spPr>
            <a:xfrm>
              <a:off x="-39168" y="1182968"/>
              <a:ext cx="6551612" cy="10388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5625676" y="1179109"/>
              <a:ext cx="924348" cy="1063854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4201" y="1444248"/>
              <a:ext cx="387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Random Numbers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5389592" y="1073356"/>
              <a:ext cx="1158260" cy="1064445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5703730" y="1073356"/>
              <a:ext cx="844122" cy="901748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67103" y="162924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1062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do we obtain the probability distribution for one variable?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4764" y="2617069"/>
            <a:ext cx="53626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Theoretical distributions</a:t>
            </a:r>
          </a:p>
          <a:p>
            <a:pPr algn="ctr"/>
            <a:endParaRPr lang="en-US" sz="10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1"/>
                </a:solidFill>
              </a:rPr>
              <a:t>(Poisson, Normal, Exponential, Weibull)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1163" y="5560074"/>
            <a:ext cx="385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(Historic) Observed Data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867" y="2611809"/>
            <a:ext cx="416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Empirical distributions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4867" y="5554814"/>
            <a:ext cx="245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Estimates</a:t>
            </a: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 flipV="1">
            <a:off x="4903071" y="5816424"/>
            <a:ext cx="2811796" cy="526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5" idx="0"/>
          </p:cNvCxnSpPr>
          <p:nvPr/>
        </p:nvCxnSpPr>
        <p:spPr>
          <a:xfrm>
            <a:off x="2963916" y="3135029"/>
            <a:ext cx="0" cy="2425045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45932" y="2336827"/>
            <a:ext cx="4035968" cy="1095855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915" y="1255974"/>
            <a:ext cx="416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Empirical distributions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5497" y="2139874"/>
            <a:ext cx="10515600" cy="4300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a considerable amount of real (historic) data for a given variable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Forest inventory data on stand age for eucalyptus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kumimoji="0" lang="pt-PT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Require classes to be defined 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Age classes with amplitude 4 (e.g using IF clause in EXCEL)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pt-PT" sz="1000" dirty="0" smtClean="0"/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Counting observations/class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Histogram or pivot table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188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89954"/>
              </p:ext>
            </p:extLst>
          </p:nvPr>
        </p:nvGraphicFramePr>
        <p:xfrm>
          <a:off x="9396617" y="4260552"/>
          <a:ext cx="165129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stand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age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95090" y="2580290"/>
            <a:ext cx="5436502" cy="1781503"/>
            <a:chOff x="6695090" y="2580290"/>
            <a:chExt cx="5436502" cy="178150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860" r="19883" b="10000"/>
            <a:stretch>
              <a:fillRect/>
            </a:stretch>
          </p:blipFill>
          <p:spPr bwMode="auto">
            <a:xfrm>
              <a:off x="8450320" y="2785139"/>
              <a:ext cx="536026" cy="383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579" r="19708" b="10000"/>
            <a:stretch>
              <a:fillRect/>
            </a:stretch>
          </p:blipFill>
          <p:spPr bwMode="auto">
            <a:xfrm>
              <a:off x="10841284" y="2680137"/>
              <a:ext cx="1005653" cy="72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01" t="6632" r="16901" b="10000"/>
            <a:stretch>
              <a:fillRect/>
            </a:stretch>
          </p:blipFill>
          <p:spPr bwMode="auto">
            <a:xfrm>
              <a:off x="9334807" y="2837792"/>
              <a:ext cx="1485594" cy="111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292663" y="2585545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1)</a:t>
              </a:r>
              <a:endParaRPr lang="pt-PT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01808" y="2596055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2)</a:t>
              </a:r>
              <a:endParaRPr lang="pt-PT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73408" y="2580290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3)</a:t>
              </a:r>
              <a:endParaRPr lang="pt-PT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95090" y="3305501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4)</a:t>
              </a:r>
              <a:endParaRPr lang="pt-PT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50695" y="3534460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5)</a:t>
              </a:r>
              <a:endParaRPr lang="pt-PT" sz="1400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579" r="19708" b="10000"/>
            <a:stretch>
              <a:fillRect/>
            </a:stretch>
          </p:blipFill>
          <p:spPr bwMode="auto">
            <a:xfrm>
              <a:off x="6815822" y="3526218"/>
              <a:ext cx="1005653" cy="72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860" r="19883" b="10000"/>
            <a:stretch>
              <a:fillRect/>
            </a:stretch>
          </p:blipFill>
          <p:spPr bwMode="auto">
            <a:xfrm>
              <a:off x="8324117" y="3650074"/>
              <a:ext cx="873565" cy="62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860" r="19883" b="10000"/>
            <a:stretch>
              <a:fillRect/>
            </a:stretch>
          </p:blipFill>
          <p:spPr bwMode="auto">
            <a:xfrm>
              <a:off x="11422397" y="3854096"/>
              <a:ext cx="709195" cy="50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1291016" y="3568264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6)</a:t>
              </a:r>
              <a:endParaRPr lang="pt-P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62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497" y="2139874"/>
            <a:ext cx="10515600" cy="4300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a considerable amount of real (historic) data for a given variable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Forest inventory data on stand age for eucalyptus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kumimoji="0" lang="pt-PT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Require classes to be defined 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Age classes with amplitude 4 (e.g using IF clause in EXCEL)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pt-PT" sz="1000" dirty="0" smtClean="0"/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Counting observations/class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Histogram or pivot table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188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6695090" y="2580290"/>
            <a:ext cx="5436502" cy="1781503"/>
            <a:chOff x="6695090" y="2580290"/>
            <a:chExt cx="5436502" cy="178150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860" r="19883" b="10000"/>
            <a:stretch>
              <a:fillRect/>
            </a:stretch>
          </p:blipFill>
          <p:spPr bwMode="auto">
            <a:xfrm>
              <a:off x="8450320" y="2785139"/>
              <a:ext cx="536026" cy="383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579" r="19708" b="10000"/>
            <a:stretch>
              <a:fillRect/>
            </a:stretch>
          </p:blipFill>
          <p:spPr bwMode="auto">
            <a:xfrm>
              <a:off x="10841284" y="2680137"/>
              <a:ext cx="1005653" cy="72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01" t="6632" r="16901" b="10000"/>
            <a:stretch>
              <a:fillRect/>
            </a:stretch>
          </p:blipFill>
          <p:spPr bwMode="auto">
            <a:xfrm>
              <a:off x="9334807" y="2837792"/>
              <a:ext cx="1485594" cy="111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292663" y="2585545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1)</a:t>
              </a:r>
              <a:endParaRPr lang="pt-PT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01808" y="2596055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2)</a:t>
              </a:r>
              <a:endParaRPr lang="pt-PT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73408" y="2580290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3)</a:t>
              </a:r>
              <a:endParaRPr lang="pt-PT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5090" y="3305501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4)</a:t>
              </a:r>
              <a:endParaRPr lang="pt-PT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0695" y="3534460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5)</a:t>
              </a:r>
              <a:endParaRPr lang="pt-PT" sz="1400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579" r="19708" b="10000"/>
            <a:stretch>
              <a:fillRect/>
            </a:stretch>
          </p:blipFill>
          <p:spPr bwMode="auto">
            <a:xfrm>
              <a:off x="6815822" y="3526218"/>
              <a:ext cx="1005653" cy="72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860" r="19883" b="10000"/>
            <a:stretch>
              <a:fillRect/>
            </a:stretch>
          </p:blipFill>
          <p:spPr bwMode="auto">
            <a:xfrm>
              <a:off x="8324117" y="3650074"/>
              <a:ext cx="873565" cy="62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134" t="17860" r="19883" b="10000"/>
            <a:stretch>
              <a:fillRect/>
            </a:stretch>
          </p:blipFill>
          <p:spPr bwMode="auto">
            <a:xfrm>
              <a:off x="11422397" y="3854096"/>
              <a:ext cx="709195" cy="50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1291016" y="3568264"/>
              <a:ext cx="472965" cy="31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6)</a:t>
              </a:r>
              <a:endParaRPr lang="pt-PT" sz="1400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356"/>
              </p:ext>
            </p:extLst>
          </p:nvPr>
        </p:nvGraphicFramePr>
        <p:xfrm>
          <a:off x="9396617" y="4260552"/>
          <a:ext cx="165129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stand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age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7915" y="1255974"/>
            <a:ext cx="416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Empirical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141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497" y="2139874"/>
            <a:ext cx="10515600" cy="4300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a considerable amount of real (historic) data for a given variable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Forest inventory data on stand age for eucalyptus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kumimoji="0" lang="pt-PT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Require classes to be defined 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Age classes with amplitude 4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pt-PT" sz="1000" dirty="0" smtClean="0"/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Counting observations/class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Histogram or pivot table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188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88891"/>
              </p:ext>
            </p:extLst>
          </p:nvPr>
        </p:nvGraphicFramePr>
        <p:xfrm>
          <a:off x="9396617" y="4260552"/>
          <a:ext cx="247693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stand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age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class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0 -3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&gt;=16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12 - 15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109745" y="5606254"/>
            <a:ext cx="2433144" cy="1082176"/>
            <a:chOff x="4109745" y="5606254"/>
            <a:chExt cx="2433144" cy="1082176"/>
          </a:xfrm>
        </p:grpSpPr>
        <p:grpSp>
          <p:nvGrpSpPr>
            <p:cNvPr id="6" name="Group 5"/>
            <p:cNvGrpSpPr/>
            <p:nvPr/>
          </p:nvGrpSpPr>
          <p:grpSpPr>
            <a:xfrm>
              <a:off x="4109745" y="5608430"/>
              <a:ext cx="2433144" cy="1080000"/>
              <a:chOff x="6634625" y="5663022"/>
              <a:chExt cx="2433144" cy="1080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34625" y="6740997"/>
                <a:ext cx="2433144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6955190" y="6379865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77267" y="5663022"/>
                <a:ext cx="362607" cy="108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37756" y="6379315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98245" y="6379316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459918" y="6259071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1</a:t>
              </a:r>
              <a:endParaRPr lang="pt-PT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3384" y="6370523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</a:t>
              </a:r>
              <a:endParaRPr lang="pt-PT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0930" y="5606254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  3</a:t>
              </a:r>
              <a:endParaRPr lang="pt-PT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26965" y="6315938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  1</a:t>
              </a:r>
              <a:endParaRPr lang="pt-PT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7102" y="6318213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  1</a:t>
              </a:r>
              <a:endParaRPr lang="pt-PT" sz="1400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468308"/>
              </p:ext>
            </p:extLst>
          </p:nvPr>
        </p:nvGraphicFramePr>
        <p:xfrm>
          <a:off x="6481170" y="4262120"/>
          <a:ext cx="1407236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freq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0 -3</a:t>
                      </a:r>
                      <a:endParaRPr lang="pt-PT" sz="16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4</a:t>
                      </a:r>
                      <a:r>
                        <a:rPr lang="pt-PT" sz="1600" baseline="0" dirty="0" smtClean="0"/>
                        <a:t> - 7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0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8</a:t>
                      </a:r>
                      <a:r>
                        <a:rPr lang="pt-PT" sz="1600" baseline="0" dirty="0" smtClean="0"/>
                        <a:t> - 11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3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12 - 15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&gt;=16</a:t>
                      </a:r>
                      <a:endParaRPr lang="pt-PT" sz="16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7915" y="1255974"/>
            <a:ext cx="416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Empirical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1013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497" y="2139874"/>
            <a:ext cx="10515600" cy="4300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a considerable amount of real (historic) data for a given variable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Forest inventory data on stand age for eucalyptus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kumimoji="0" lang="pt-PT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Require classes to be defined 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Age classes with amplitude 4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pt-PT" sz="1000" dirty="0" smtClean="0"/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Counting observations/class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Histogram or pivot table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188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91893"/>
              </p:ext>
            </p:extLst>
          </p:nvPr>
        </p:nvGraphicFramePr>
        <p:xfrm>
          <a:off x="9396617" y="4260552"/>
          <a:ext cx="247693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stand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age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class</a:t>
                      </a:r>
                      <a:endParaRPr lang="pt-PT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0 -3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&gt;=16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12 - 15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46"/>
          <p:cNvGrpSpPr/>
          <p:nvPr/>
        </p:nvGrpSpPr>
        <p:grpSpPr>
          <a:xfrm>
            <a:off x="4109745" y="5606254"/>
            <a:ext cx="2433144" cy="1082176"/>
            <a:chOff x="4109745" y="5606254"/>
            <a:chExt cx="2433144" cy="1082176"/>
          </a:xfrm>
        </p:grpSpPr>
        <p:grpSp>
          <p:nvGrpSpPr>
            <p:cNvPr id="6" name="Group 25"/>
            <p:cNvGrpSpPr/>
            <p:nvPr/>
          </p:nvGrpSpPr>
          <p:grpSpPr>
            <a:xfrm>
              <a:off x="4109745" y="5608430"/>
              <a:ext cx="2433144" cy="1080000"/>
              <a:chOff x="6634625" y="5663022"/>
              <a:chExt cx="2433144" cy="1080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34625" y="6740997"/>
                <a:ext cx="2433144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6955190" y="6379865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77267" y="5663022"/>
                <a:ext cx="362607" cy="108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37756" y="6379315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98245" y="6379316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64382" y="6259071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0.16</a:t>
              </a:r>
              <a:endParaRPr lang="pt-PT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3384" y="6370523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</a:t>
              </a:r>
              <a:endParaRPr lang="pt-PT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0930" y="5606254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0.5</a:t>
              </a:r>
              <a:endParaRPr lang="pt-PT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26965" y="6315938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0.16</a:t>
              </a:r>
              <a:endParaRPr lang="pt-PT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7102" y="6318213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0.16</a:t>
              </a:r>
              <a:endParaRPr lang="pt-PT" sz="1400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36603"/>
              </p:ext>
            </p:extLst>
          </p:nvPr>
        </p:nvGraphicFramePr>
        <p:xfrm>
          <a:off x="6481170" y="4262120"/>
          <a:ext cx="2553648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freq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pdf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(1/6)  0.16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- 7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(3/6)  0.5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12 - 15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(1/6)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 </a:t>
                      </a: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&gt;=16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(1/6)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 </a:t>
                      </a: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7915" y="1255974"/>
            <a:ext cx="416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Empirical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8014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497" y="2139874"/>
            <a:ext cx="10515600" cy="43008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Rely on a considerable amount of real (historic) data for a given variable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Forest inventory data on stand age for eucalyptus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kumimoji="0" lang="pt-PT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Require classes to be defined 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2400" dirty="0" smtClean="0"/>
              <a:t>Age classes with amplitude 4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pt-PT" sz="1000" dirty="0" smtClean="0"/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pt-PT" sz="2800" b="1" dirty="0" smtClean="0"/>
              <a:t>Counting observations/class</a:t>
            </a:r>
          </a:p>
          <a:p>
            <a:pPr marL="971550" lvl="1" indent="-5143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Histogram or pivot table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188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4109745" y="5608430"/>
            <a:ext cx="2433144" cy="1080000"/>
            <a:chOff x="6634625" y="5663022"/>
            <a:chExt cx="2433144" cy="1080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34625" y="6740997"/>
              <a:ext cx="2433144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955190" y="6379865"/>
              <a:ext cx="362607" cy="36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77267" y="5663022"/>
              <a:ext cx="362607" cy="108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37756" y="6379315"/>
              <a:ext cx="362607" cy="36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98245" y="6379316"/>
              <a:ext cx="362607" cy="36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50734" y="6259071"/>
            <a:ext cx="60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0.16</a:t>
            </a:r>
            <a:endParaRPr lang="pt-PT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3384" y="6370523"/>
            <a:ext cx="60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0</a:t>
            </a:r>
            <a:endParaRPr lang="pt-PT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30930" y="5606254"/>
            <a:ext cx="60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0.5</a:t>
            </a:r>
            <a:endParaRPr lang="pt-PT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6965" y="6315938"/>
            <a:ext cx="60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0.16</a:t>
            </a:r>
            <a:endParaRPr lang="pt-PT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47102" y="6318213"/>
            <a:ext cx="60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0.16</a:t>
            </a:r>
            <a:endParaRPr lang="pt-PT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775895" y="4163791"/>
            <a:ext cx="2433144" cy="2530394"/>
            <a:chOff x="6691447" y="4163791"/>
            <a:chExt cx="2433144" cy="2530394"/>
          </a:xfrm>
        </p:grpSpPr>
        <p:grpSp>
          <p:nvGrpSpPr>
            <p:cNvPr id="16" name="Group 26"/>
            <p:cNvGrpSpPr/>
            <p:nvPr/>
          </p:nvGrpSpPr>
          <p:grpSpPr>
            <a:xfrm>
              <a:off x="6691447" y="4163791"/>
              <a:ext cx="2433144" cy="2530394"/>
              <a:chOff x="6634625" y="4222932"/>
              <a:chExt cx="2433144" cy="253039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6634625" y="6740997"/>
                <a:ext cx="2433144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6955190" y="6379865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12542" y="6381434"/>
                <a:ext cx="362607" cy="3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677267" y="4953326"/>
                <a:ext cx="362607" cy="180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037756" y="4591427"/>
                <a:ext cx="362607" cy="216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398245" y="4222932"/>
                <a:ext cx="362607" cy="252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658039" y="4912493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0.66</a:t>
              </a:r>
              <a:endParaRPr lang="pt-PT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28802" y="4491680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0.82</a:t>
              </a:r>
              <a:endParaRPr lang="pt-PT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0517" y="6331858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0.16</a:t>
              </a:r>
              <a:endParaRPr lang="pt-PT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0654" y="6334133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0.16</a:t>
              </a:r>
              <a:endParaRPr lang="pt-PT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95102" y="4166409"/>
              <a:ext cx="603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/>
                <a:t>1</a:t>
              </a:r>
              <a:endParaRPr lang="pt-PT" sz="1400" dirty="0"/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17632"/>
              </p:ext>
            </p:extLst>
          </p:nvPr>
        </p:nvGraphicFramePr>
        <p:xfrm>
          <a:off x="6481170" y="4262120"/>
          <a:ext cx="337251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freq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pdf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cpdf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(1/6)  0.16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0.16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- 7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0.16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8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- 11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(3/6)  0.5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0.66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12 - 15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(1/6)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 </a:t>
                      </a: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&gt;=16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(1/6)</a:t>
                      </a:r>
                      <a:r>
                        <a:rPr lang="pt-PT" sz="1600" i="1" baseline="0" dirty="0" smtClean="0">
                          <a:solidFill>
                            <a:schemeClr val="accent6"/>
                          </a:solidFill>
                        </a:rPr>
                        <a:t>  </a:t>
                      </a: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i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77915" y="1255974"/>
            <a:ext cx="416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Empirical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0673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0" y="1079908"/>
            <a:ext cx="7797126" cy="1143000"/>
            <a:chOff x="-1698121" y="2966498"/>
            <a:chExt cx="10464814" cy="1750132"/>
          </a:xfrm>
        </p:grpSpPr>
        <p:sp>
          <p:nvSpPr>
            <p:cNvPr id="46" name="Rectangle 45"/>
            <p:cNvSpPr/>
            <p:nvPr/>
          </p:nvSpPr>
          <p:spPr>
            <a:xfrm>
              <a:off x="-1698121" y="3120046"/>
              <a:ext cx="10464814" cy="15906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109681" y="358207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Random Numbers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0" y="2243151"/>
            <a:ext cx="7764006" cy="1143000"/>
            <a:chOff x="-1653669" y="2966498"/>
            <a:chExt cx="10420362" cy="1750132"/>
          </a:xfrm>
        </p:grpSpPr>
        <p:sp>
          <p:nvSpPr>
            <p:cNvPr id="52" name="Rectangle 51"/>
            <p:cNvSpPr/>
            <p:nvPr/>
          </p:nvSpPr>
          <p:spPr>
            <a:xfrm>
              <a:off x="-1653669" y="3120046"/>
              <a:ext cx="10420362" cy="15906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1067360" y="3557929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Sample Sizes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0" y="3417683"/>
            <a:ext cx="7732474" cy="1143000"/>
            <a:chOff x="-1611349" y="2966498"/>
            <a:chExt cx="10378042" cy="1750132"/>
          </a:xfrm>
        </p:grpSpPr>
        <p:sp>
          <p:nvSpPr>
            <p:cNvPr id="58" name="Rectangle 57"/>
            <p:cNvSpPr/>
            <p:nvPr/>
          </p:nvSpPr>
          <p:spPr>
            <a:xfrm>
              <a:off x="-1611349" y="3120046"/>
              <a:ext cx="10378042" cy="15906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1003880" y="3606210"/>
              <a:ext cx="5207159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Distributions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0" y="4571972"/>
            <a:ext cx="7702530" cy="1143000"/>
            <a:chOff x="-1571160" y="2966498"/>
            <a:chExt cx="10337853" cy="1750132"/>
          </a:xfrm>
        </p:grpSpPr>
        <p:sp>
          <p:nvSpPr>
            <p:cNvPr id="64" name="Rectangle 63"/>
            <p:cNvSpPr/>
            <p:nvPr/>
          </p:nvSpPr>
          <p:spPr>
            <a:xfrm>
              <a:off x="-1571160" y="3120046"/>
              <a:ext cx="10337853" cy="15906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003880" y="3557929"/>
              <a:ext cx="6775062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Examples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0" y="5717671"/>
            <a:ext cx="6551612" cy="1143000"/>
            <a:chOff x="-26470" y="2966498"/>
            <a:chExt cx="8793163" cy="1750132"/>
          </a:xfrm>
        </p:grpSpPr>
        <p:sp>
          <p:nvSpPr>
            <p:cNvPr id="70" name="Rectangle 69"/>
            <p:cNvSpPr/>
            <p:nvPr/>
          </p:nvSpPr>
          <p:spPr>
            <a:xfrm>
              <a:off x="-26470" y="3120046"/>
              <a:ext cx="8793163" cy="15906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3130" y="3582070"/>
              <a:ext cx="6584626" cy="70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Monte Carlo Simulation Exercises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0" y="-94596"/>
            <a:ext cx="7840742" cy="1143000"/>
            <a:chOff x="-1756659" y="2966498"/>
            <a:chExt cx="10523352" cy="1750132"/>
          </a:xfrm>
        </p:grpSpPr>
        <p:sp>
          <p:nvSpPr>
            <p:cNvPr id="76" name="Rectangle 75"/>
            <p:cNvSpPr/>
            <p:nvPr/>
          </p:nvSpPr>
          <p:spPr>
            <a:xfrm>
              <a:off x="-1756659" y="3120046"/>
              <a:ext cx="10523352" cy="15906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7373812" y="3128424"/>
              <a:ext cx="1392881" cy="1588206"/>
            </a:xfrm>
            <a:custGeom>
              <a:avLst/>
              <a:gdLst>
                <a:gd name="T0" fmla="*/ 1077 w 1077"/>
                <a:gd name="T1" fmla="*/ 0 h 950"/>
                <a:gd name="T2" fmla="*/ 1077 w 1077"/>
                <a:gd name="T3" fmla="*/ 950 h 950"/>
                <a:gd name="T4" fmla="*/ 0 w 1077"/>
                <a:gd name="T5" fmla="*/ 897 h 950"/>
                <a:gd name="T6" fmla="*/ 212 w 1077"/>
                <a:gd name="T7" fmla="*/ 229 h 950"/>
                <a:gd name="T8" fmla="*/ 333 w 1077"/>
                <a:gd name="T9" fmla="*/ 17 h 950"/>
                <a:gd name="T10" fmla="*/ 1077 w 1077"/>
                <a:gd name="T11" fmla="*/ 0 h 950"/>
                <a:gd name="connsiteX0" fmla="*/ 10000 w 10000"/>
                <a:gd name="connsiteY0" fmla="*/ 0 h 10239"/>
                <a:gd name="connsiteX1" fmla="*/ 9971 w 10000"/>
                <a:gd name="connsiteY1" fmla="*/ 10239 h 10239"/>
                <a:gd name="connsiteX2" fmla="*/ 0 w 10000"/>
                <a:gd name="connsiteY2" fmla="*/ 9442 h 10239"/>
                <a:gd name="connsiteX3" fmla="*/ 1968 w 10000"/>
                <a:gd name="connsiteY3" fmla="*/ 2411 h 10239"/>
                <a:gd name="connsiteX4" fmla="*/ 3092 w 10000"/>
                <a:gd name="connsiteY4" fmla="*/ 179 h 10239"/>
                <a:gd name="connsiteX5" fmla="*/ 10000 w 10000"/>
                <a:gd name="connsiteY5" fmla="*/ 0 h 10239"/>
                <a:gd name="connsiteX0" fmla="*/ 10000 w 10000"/>
                <a:gd name="connsiteY0" fmla="*/ 0 h 10345"/>
                <a:gd name="connsiteX1" fmla="*/ 9971 w 10000"/>
                <a:gd name="connsiteY1" fmla="*/ 10345 h 10345"/>
                <a:gd name="connsiteX2" fmla="*/ 0 w 10000"/>
                <a:gd name="connsiteY2" fmla="*/ 9442 h 10345"/>
                <a:gd name="connsiteX3" fmla="*/ 1968 w 10000"/>
                <a:gd name="connsiteY3" fmla="*/ 2411 h 10345"/>
                <a:gd name="connsiteX4" fmla="*/ 3092 w 10000"/>
                <a:gd name="connsiteY4" fmla="*/ 179 h 10345"/>
                <a:gd name="connsiteX5" fmla="*/ 10000 w 10000"/>
                <a:gd name="connsiteY5" fmla="*/ 0 h 10345"/>
                <a:gd name="connsiteX0" fmla="*/ 10000 w 10000"/>
                <a:gd name="connsiteY0" fmla="*/ 0 h 10531"/>
                <a:gd name="connsiteX1" fmla="*/ 9971 w 10000"/>
                <a:gd name="connsiteY1" fmla="*/ 10531 h 10531"/>
                <a:gd name="connsiteX2" fmla="*/ 0 w 10000"/>
                <a:gd name="connsiteY2" fmla="*/ 9442 h 10531"/>
                <a:gd name="connsiteX3" fmla="*/ 1968 w 10000"/>
                <a:gd name="connsiteY3" fmla="*/ 2411 h 10531"/>
                <a:gd name="connsiteX4" fmla="*/ 3092 w 10000"/>
                <a:gd name="connsiteY4" fmla="*/ 179 h 10531"/>
                <a:gd name="connsiteX5" fmla="*/ 10000 w 10000"/>
                <a:gd name="connsiteY5" fmla="*/ 0 h 1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531">
                  <a:moveTo>
                    <a:pt x="10000" y="0"/>
                  </a:moveTo>
                  <a:cubicBezTo>
                    <a:pt x="9990" y="3413"/>
                    <a:pt x="9981" y="7118"/>
                    <a:pt x="9971" y="10531"/>
                  </a:cubicBezTo>
                  <a:lnTo>
                    <a:pt x="0" y="9442"/>
                  </a:lnTo>
                  <a:lnTo>
                    <a:pt x="1968" y="2411"/>
                  </a:lnTo>
                  <a:lnTo>
                    <a:pt x="3092" y="17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/>
          </p:nvSpPr>
          <p:spPr bwMode="auto">
            <a:xfrm>
              <a:off x="7056955" y="2966498"/>
              <a:ext cx="1659300" cy="1589087"/>
            </a:xfrm>
            <a:custGeom>
              <a:avLst/>
              <a:gdLst>
                <a:gd name="T0" fmla="*/ 1069 w 1283"/>
                <a:gd name="T1" fmla="*/ 0 h 1001"/>
                <a:gd name="T2" fmla="*/ 1283 w 1283"/>
                <a:gd name="T3" fmla="*/ 848 h 1001"/>
                <a:gd name="T4" fmla="*/ 236 w 1283"/>
                <a:gd name="T5" fmla="*/ 1001 h 1001"/>
                <a:gd name="T6" fmla="*/ 0 w 1283"/>
                <a:gd name="T7" fmla="*/ 155 h 1001"/>
                <a:gd name="T8" fmla="*/ 1069 w 1283"/>
                <a:gd name="T9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1001">
                  <a:moveTo>
                    <a:pt x="1069" y="0"/>
                  </a:moveTo>
                  <a:lnTo>
                    <a:pt x="1283" y="848"/>
                  </a:lnTo>
                  <a:lnTo>
                    <a:pt x="236" y="1001"/>
                  </a:lnTo>
                  <a:lnTo>
                    <a:pt x="0" y="15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80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/>
          </p:nvSpPr>
          <p:spPr bwMode="auto">
            <a:xfrm>
              <a:off x="7478570" y="2966498"/>
              <a:ext cx="1237685" cy="1346200"/>
            </a:xfrm>
            <a:custGeom>
              <a:avLst/>
              <a:gdLst>
                <a:gd name="T0" fmla="*/ 743 w 957"/>
                <a:gd name="T1" fmla="*/ 0 h 848"/>
                <a:gd name="T2" fmla="*/ 957 w 957"/>
                <a:gd name="T3" fmla="*/ 848 h 848"/>
                <a:gd name="T4" fmla="*/ 0 w 957"/>
                <a:gd name="T5" fmla="*/ 813 h 848"/>
                <a:gd name="T6" fmla="*/ 23 w 957"/>
                <a:gd name="T7" fmla="*/ 208 h 848"/>
                <a:gd name="T8" fmla="*/ 743 w 957"/>
                <a:gd name="T9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848">
                  <a:moveTo>
                    <a:pt x="743" y="0"/>
                  </a:moveTo>
                  <a:lnTo>
                    <a:pt x="957" y="848"/>
                  </a:lnTo>
                  <a:lnTo>
                    <a:pt x="0" y="813"/>
                  </a:lnTo>
                  <a:lnTo>
                    <a:pt x="23" y="20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182880" tIns="365760" rIns="274320" bIns="18288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1164201" y="3582076"/>
              <a:ext cx="6626945" cy="7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What  is Monte Carlo? Basic Principles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67103" y="162924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general,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Monte Carlo Simulation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roughly composed of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five steps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up probability distribution that will be considered in the simulation</a:t>
            </a: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cumulative probability distribution</a:t>
            </a: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 an interval of random numbers for each variable</a:t>
            </a: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random numbers</a:t>
            </a: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35025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Simulate trials</a:t>
            </a: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1"/>
                </a:solidFill>
              </a:rPr>
              <a:t>1 </a:t>
            </a:r>
            <a:r>
              <a:rPr lang="en-US" sz="2800" dirty="0" smtClean="0"/>
              <a:t>– </a:t>
            </a:r>
            <a:r>
              <a:rPr lang="pt-PT" sz="2800" dirty="0" err="1" smtClean="0"/>
              <a:t>Simulating</a:t>
            </a:r>
            <a:r>
              <a:rPr lang="pt-PT" sz="2800" dirty="0" smtClean="0"/>
              <a:t> </a:t>
            </a:r>
            <a:r>
              <a:rPr lang="pt-PT" sz="2800" dirty="0" err="1" smtClean="0"/>
              <a:t>with</a:t>
            </a:r>
            <a:r>
              <a:rPr lang="pt-PT" sz="2800" dirty="0" smtClean="0"/>
              <a:t> a </a:t>
            </a:r>
            <a:r>
              <a:rPr lang="pt-PT" sz="2800" dirty="0" err="1" smtClean="0"/>
              <a:t>distribution</a:t>
            </a:r>
            <a:r>
              <a:rPr lang="pt-PT" sz="2800" dirty="0" smtClean="0"/>
              <a:t> </a:t>
            </a:r>
            <a:r>
              <a:rPr lang="pt-PT" sz="2800" dirty="0" err="1" smtClean="0"/>
              <a:t>provided</a:t>
            </a:r>
            <a:r>
              <a:rPr lang="pt-PT" sz="2800" dirty="0" smtClean="0"/>
              <a:t> (</a:t>
            </a:r>
            <a:r>
              <a:rPr lang="pt-PT" sz="2800" dirty="0" err="1" smtClean="0"/>
              <a:t>empirical</a:t>
            </a:r>
            <a:r>
              <a:rPr lang="pt-PT" sz="2800" dirty="0" smtClean="0"/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PT" sz="1000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b="1" dirty="0" smtClean="0"/>
              <a:t>– </a:t>
            </a:r>
            <a:r>
              <a:rPr lang="en-US" sz="2800" dirty="0" smtClean="0"/>
              <a:t>Setting a distribution based on know distributions of other variables (independent variables)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1000" b="1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accent4"/>
                </a:solidFill>
              </a:rPr>
              <a:t>Example </a:t>
            </a:r>
            <a:r>
              <a:rPr lang="en-US" sz="2800" b="1" dirty="0" smtClean="0">
                <a:solidFill>
                  <a:schemeClr val="accent4"/>
                </a:solidFill>
              </a:rPr>
              <a:t>3 </a:t>
            </a:r>
            <a:r>
              <a:rPr lang="en-US" sz="2800" b="1" dirty="0"/>
              <a:t>– </a:t>
            </a:r>
            <a:r>
              <a:rPr lang="en-US" sz="2800" dirty="0" smtClean="0"/>
              <a:t>Simulating using dependent variables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chemeClr val="accent4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1"/>
                </a:solidFill>
              </a:rPr>
              <a:t>1 </a:t>
            </a:r>
            <a:r>
              <a:rPr lang="en-US" sz="2800" dirty="0" smtClean="0"/>
              <a:t>- Simulate a 10 </a:t>
            </a:r>
            <a:r>
              <a:rPr lang="en-US" sz="2800" dirty="0" smtClean="0"/>
              <a:t>weeks’ demands </a:t>
            </a:r>
            <a:r>
              <a:rPr lang="en-US" sz="2800" dirty="0" smtClean="0"/>
              <a:t>based on the distribution below assuming the following random numbers: </a:t>
            </a:r>
            <a:r>
              <a:rPr lang="pt-PT" sz="2800" dirty="0" smtClean="0"/>
              <a:t>14, 74, 24, 87, 7, 45, 26, 66, 26, 94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previously presented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36" y="2743202"/>
            <a:ext cx="4681182" cy="140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endParaRPr lang="pt-PT" dirty="0"/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/>
        </p:nvGraphicFramePr>
        <p:xfrm>
          <a:off x="6251623" y="2466265"/>
          <a:ext cx="41529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3" name="Worksheet" r:id="rId3" imgW="7810560" imgH="3781335" progId="Excel.Sheet.8">
                  <p:embed/>
                </p:oleObj>
              </mc:Choice>
              <mc:Fallback>
                <p:oleObj name="Worksheet" r:id="rId3" imgW="7810560" imgH="3781335" progId="Excel.Sheet.8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623" y="2466265"/>
                        <a:ext cx="4152900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79520" y="4905831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45002" y="4640586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96643" y="4375341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50025" y="4640586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0.2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62925" y="4762575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6709" y="504295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677347"/>
          </a:xfrm>
        </p:spPr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b="1" dirty="0" err="1"/>
              <a:t>Stanisław</a:t>
            </a:r>
            <a:r>
              <a:rPr lang="en-US" sz="2400" b="1" dirty="0"/>
              <a:t> </a:t>
            </a:r>
            <a:r>
              <a:rPr lang="en-US" sz="2400" b="1" dirty="0" err="1" smtClean="0"/>
              <a:t>Ulam</a:t>
            </a:r>
            <a:r>
              <a:rPr lang="en-US" sz="2400" b="1" dirty="0" smtClean="0"/>
              <a:t> </a:t>
            </a:r>
            <a:r>
              <a:rPr lang="en-US" sz="2400" dirty="0"/>
              <a:t>Polish-American scientist in the fields of mathematics and nuclear </a:t>
            </a:r>
            <a:r>
              <a:rPr lang="en-US" sz="2400" dirty="0" smtClean="0"/>
              <a:t>physics (worked for the Manhattan project – thermonuclear weapons)</a:t>
            </a:r>
          </a:p>
          <a:p>
            <a:pPr marL="0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2000" dirty="0" smtClean="0"/>
              <a:t>While </a:t>
            </a:r>
            <a:r>
              <a:rPr lang="en-US" sz="2000" b="1" dirty="0">
                <a:solidFill>
                  <a:schemeClr val="accent3"/>
                </a:solidFill>
              </a:rPr>
              <a:t>playing </a:t>
            </a:r>
            <a:r>
              <a:rPr lang="en-US" sz="2000" b="1" dirty="0" smtClean="0">
                <a:solidFill>
                  <a:schemeClr val="accent3"/>
                </a:solidFill>
              </a:rPr>
              <a:t>solitaire </a:t>
            </a:r>
            <a:r>
              <a:rPr lang="en-US" sz="2000" dirty="0" smtClean="0"/>
              <a:t>during </a:t>
            </a:r>
            <a:r>
              <a:rPr lang="en-US" sz="2000" dirty="0"/>
              <a:t>his recovery from </a:t>
            </a:r>
            <a:r>
              <a:rPr lang="en-US" sz="2000" dirty="0" smtClean="0"/>
              <a:t>surgery (game which he kept losing) he wondered </a:t>
            </a:r>
            <a:r>
              <a:rPr lang="en-US" sz="2000" dirty="0" smtClean="0">
                <a:solidFill>
                  <a:schemeClr val="accent3"/>
                </a:solidFill>
              </a:rPr>
              <a:t>how many games he had to play to get a win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2000" dirty="0" smtClean="0"/>
              <a:t>So he thought </a:t>
            </a:r>
            <a:r>
              <a:rPr lang="en-US" sz="2000" dirty="0"/>
              <a:t>about </a:t>
            </a:r>
            <a:r>
              <a:rPr lang="en-US" sz="2000" u="sng" dirty="0"/>
              <a:t>playing hundreds of games to estimate statistically the probability </a:t>
            </a:r>
            <a:r>
              <a:rPr lang="en-US" sz="2000" dirty="0"/>
              <a:t>of a successful outcome and </a:t>
            </a:r>
            <a:r>
              <a:rPr lang="en-US" sz="2000" dirty="0" smtClean="0"/>
              <a:t>the </a:t>
            </a:r>
            <a:r>
              <a:rPr lang="en-US" sz="2000" dirty="0"/>
              <a:t>availability of computers made such statistical methods very practical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(mechanical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simulation of random diffusion of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neutrons)</a:t>
            </a:r>
            <a:endParaRPr lang="en-US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1544" y="5285232"/>
            <a:ext cx="389534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Ulam</a:t>
            </a:r>
            <a:r>
              <a:rPr lang="en-US" dirty="0" smtClean="0"/>
              <a:t> had an uncle who went often to Monte Carlo casino to gamble so he and his colleagues named the technique “MONTE CARLO”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1"/>
                </a:solidFill>
              </a:rPr>
              <a:t>1 </a:t>
            </a:r>
            <a:r>
              <a:rPr lang="en-US" sz="2800" dirty="0" smtClean="0"/>
              <a:t>- Simulate a 10 days demand based on the distribution below assuming the following random numbers: </a:t>
            </a:r>
            <a:r>
              <a:rPr lang="pt-PT" sz="2800" dirty="0" smtClean="0"/>
              <a:t>14, 74, 24, 87, 7, 45, 26, 66, 26, 94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previously presented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36" y="2743202"/>
            <a:ext cx="4681182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endParaRPr lang="pt-PT" dirty="0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335579" y="2562751"/>
          <a:ext cx="41275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Worksheet" r:id="rId3" imgW="7648560" imgH="3657600" progId="Excel.Sheet.8">
                  <p:embed/>
                </p:oleObj>
              </mc:Choice>
              <mc:Fallback>
                <p:oleObj name="Worksheet" r:id="rId3" imgW="7648560" imgH="3657600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579" y="2562751"/>
                        <a:ext cx="4127500" cy="375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89839"/>
              </p:ext>
            </p:extLst>
          </p:nvPr>
        </p:nvGraphicFramePr>
        <p:xfrm>
          <a:off x="9346963" y="3733573"/>
          <a:ext cx="254000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Cumulative frequencies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28878" y="5053706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0.05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83048" y="4798084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0.15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77200" y="4275269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0.35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27485" y="3504941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0.65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02579" y="2984478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0.85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677672" y="2599117"/>
            <a:ext cx="65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1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1"/>
                </a:solidFill>
              </a:rPr>
              <a:t>1 </a:t>
            </a:r>
            <a:r>
              <a:rPr lang="en-US" sz="2800" dirty="0" smtClean="0"/>
              <a:t>- Simulate a 10 days demand based on the distribution below assuming the following random numbers: </a:t>
            </a:r>
            <a:r>
              <a:rPr lang="pt-PT" sz="2800" dirty="0" smtClean="0"/>
              <a:t>14, 74, 24, 87, 7, 45, 26, 66, 26, 94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previously presented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36" y="2743202"/>
            <a:ext cx="4681182" cy="304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endParaRPr lang="pt-PT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33966"/>
              </p:ext>
            </p:extLst>
          </p:nvPr>
        </p:nvGraphicFramePr>
        <p:xfrm>
          <a:off x="6180682" y="3092128"/>
          <a:ext cx="499942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 </a:t>
                      </a:r>
                      <a:r>
                        <a:rPr lang="en-GB" baseline="0" dirty="0" smtClean="0"/>
                        <a:t>  (x)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Cumulative frequencies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interval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 –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– 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– 34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 – 64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 – 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 –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1"/>
                </a:solidFill>
              </a:rPr>
              <a:t>1 </a:t>
            </a:r>
            <a:r>
              <a:rPr lang="en-US" sz="2800" dirty="0" smtClean="0"/>
              <a:t>- Simulate a 10 days demand based on the distribution below assuming the following random numbers: </a:t>
            </a:r>
            <a:r>
              <a:rPr lang="pt-PT" sz="2800" dirty="0" smtClean="0"/>
              <a:t>14, 74, 24, 87, 7, 45, 26, 66, 26, 94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previously presented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36" y="2743202"/>
            <a:ext cx="4681182" cy="358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Generate random numbers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endParaRPr lang="pt-P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33703"/>
              </p:ext>
            </p:extLst>
          </p:nvPr>
        </p:nvGraphicFramePr>
        <p:xfrm>
          <a:off x="8461611" y="2340197"/>
          <a:ext cx="2217041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4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Random</a:t>
                      </a:r>
                      <a:r>
                        <a:rPr lang="en-GB" baseline="0" dirty="0" smtClean="0"/>
                        <a:t> number</a:t>
                      </a:r>
                      <a:endParaRPr lang="en-GB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1"/>
                </a:solidFill>
              </a:rPr>
              <a:t>1 </a:t>
            </a:r>
            <a:r>
              <a:rPr lang="en-US" sz="2800" dirty="0" smtClean="0"/>
              <a:t>- Simulate a 10 days demand based on the distribution below assuming the following random numbers: </a:t>
            </a:r>
            <a:r>
              <a:rPr lang="pt-PT" sz="2800" dirty="0" smtClean="0"/>
              <a:t>14, 74, 24, 87, 7, 45, 26, 66, 26, 94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previously presented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36" y="2743202"/>
            <a:ext cx="468118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Generate random numbers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Simulate trials</a:t>
            </a:r>
          </a:p>
          <a:p>
            <a:endParaRPr lang="pt-P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33703"/>
              </p:ext>
            </p:extLst>
          </p:nvPr>
        </p:nvGraphicFramePr>
        <p:xfrm>
          <a:off x="8461611" y="2340197"/>
          <a:ext cx="324816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4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Random</a:t>
                      </a:r>
                      <a:r>
                        <a:rPr lang="en-GB" baseline="0" dirty="0" smtClean="0"/>
                        <a:t> number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89839"/>
              </p:ext>
            </p:extLst>
          </p:nvPr>
        </p:nvGraphicFramePr>
        <p:xfrm>
          <a:off x="5213445" y="2409740"/>
          <a:ext cx="2743201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Demand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interval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0 –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 – 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 – 34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 – 64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 – 84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 –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36" y="2743202"/>
            <a:ext cx="4681182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2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>
              <a:buClr>
                <a:schemeClr val="accent2"/>
              </a:buClr>
            </a:pPr>
            <a:endParaRPr lang="pt-PT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977" y="2369260"/>
            <a:ext cx="21399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500" y="2382907"/>
            <a:ext cx="21463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6256" y="2410202"/>
            <a:ext cx="21463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13186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dirty="0" smtClean="0"/>
              <a:t>- Assume the effectiveness function for a system is W = 5x + 2y + z, where the variables x, y and z are </a:t>
            </a:r>
            <a:r>
              <a:rPr lang="en-US" sz="2800" b="1" dirty="0" smtClean="0"/>
              <a:t>independent</a:t>
            </a:r>
            <a:r>
              <a:rPr lang="en-US" sz="2800" dirty="0" smtClean="0"/>
              <a:t> and described by the probabilities below. Run 18 trials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36" y="2743202"/>
            <a:ext cx="4681182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2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endParaRPr lang="pt-PT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977" y="2369260"/>
            <a:ext cx="21399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500" y="2382907"/>
            <a:ext cx="21463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6256" y="2410202"/>
            <a:ext cx="21463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1813" y="2382909"/>
            <a:ext cx="21463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4511" y="2396557"/>
            <a:ext cx="21463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9441" y="2410204"/>
            <a:ext cx="21399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dirty="0" smtClean="0"/>
              <a:t>- Assume the effectiveness function for a system is W = 5x + 2y + z, where the variables x, y and z are </a:t>
            </a:r>
            <a:r>
              <a:rPr lang="en-US" sz="2800" b="1" dirty="0" smtClean="0"/>
              <a:t>independent</a:t>
            </a:r>
            <a:r>
              <a:rPr lang="en-US" sz="2800" dirty="0" smtClean="0"/>
              <a:t> and described by the probabilities below.</a:t>
            </a:r>
            <a:r>
              <a:rPr lang="en-US" sz="2000" dirty="0" smtClean="0"/>
              <a:t> </a:t>
            </a:r>
            <a:r>
              <a:rPr lang="en-US" sz="2800" dirty="0" smtClean="0"/>
              <a:t>Run 18 trials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16044"/>
              </p:ext>
            </p:extLst>
          </p:nvPr>
        </p:nvGraphicFramePr>
        <p:xfrm>
          <a:off x="5355040" y="2250641"/>
          <a:ext cx="6354738" cy="41548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3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distribution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cumulative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distribution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aux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lower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lim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upper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lim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interval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0 - 9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10 - 29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0.55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30 - 54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0.25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55 - 79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0.15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0.95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80 - 94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0.05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95 - 99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pt-PT" sz="800" b="0" i="0" u="none" strike="noStrike" dirty="0" smtClean="0">
                        <a:solidFill>
                          <a:schemeClr val="accent6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</a:t>
                      </a:r>
                    </a:p>
                    <a:p>
                      <a:pPr algn="ctr" fontAlgn="b"/>
                      <a:endParaRPr lang="pt-PT" sz="8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distribution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cumulative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distribution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aux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lower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lim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upper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lim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interval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0 - 24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25 - 54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55 - 79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80 - 99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pt-PT" sz="800" b="0" i="0" u="none" strike="noStrike" dirty="0" smtClean="0">
                        <a:solidFill>
                          <a:schemeClr val="accent6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z</a:t>
                      </a:r>
                    </a:p>
                    <a:p>
                      <a:pPr algn="ctr" fontAlgn="b"/>
                      <a:endParaRPr lang="pt-PT" sz="8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distribution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cumulative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distribution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aux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lower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lim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upper </a:t>
                      </a:r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lim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interval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0 - 29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30 - 79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chemeClr val="accent6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chemeClr val="accent6"/>
                          </a:solidFill>
                          <a:latin typeface="Calibri"/>
                        </a:rPr>
                        <a:t>80 - 99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036" y="2743202"/>
            <a:ext cx="4681182" cy="304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endParaRPr lang="pt-P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dirty="0" smtClean="0"/>
              <a:t>- Assume the effectiveness function for a system is W = 5x + 2y + z, where the variables x, y and z are </a:t>
            </a:r>
            <a:r>
              <a:rPr lang="en-US" sz="2800" b="1" dirty="0" smtClean="0"/>
              <a:t>independent</a:t>
            </a:r>
            <a:r>
              <a:rPr lang="en-US" sz="2800" dirty="0" smtClean="0"/>
              <a:t> and described by the probabilities below. Run 18 trials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dirty="0" smtClean="0"/>
              <a:t>- Assume the effectiveness function for a system is W = 5x + 2y + z, where the variables x, y and z are </a:t>
            </a:r>
            <a:r>
              <a:rPr lang="en-US" sz="2800" b="1" dirty="0" smtClean="0"/>
              <a:t>independent</a:t>
            </a:r>
            <a:r>
              <a:rPr lang="en-US" sz="2800" dirty="0" smtClean="0"/>
              <a:t> and described by the probabilities below. Run 18 trials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36" y="2743202"/>
            <a:ext cx="4681182" cy="390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Generate random numbers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2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>
              <a:buClr>
                <a:schemeClr val="accent2"/>
              </a:buClr>
            </a:pPr>
            <a:endParaRPr lang="pt-P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82959" y="2260592"/>
          <a:ext cx="2565400" cy="430989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trial nr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rand_x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rand_y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rand_z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27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76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5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96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8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dirty="0" smtClean="0"/>
              <a:t>- Assume the effectiveness function for a system is W = 5x + 2y + z, where the variables x, y and z are </a:t>
            </a:r>
            <a:r>
              <a:rPr lang="en-US" sz="2800" b="1" dirty="0" smtClean="0"/>
              <a:t>independent</a:t>
            </a:r>
            <a:r>
              <a:rPr lang="en-US" sz="2800" dirty="0" smtClean="0"/>
              <a:t> and described by the probabilities below. Run 18 trials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36" y="2743202"/>
            <a:ext cx="4681182" cy="404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Generate random numbers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Simulate trials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>
              <a:buClr>
                <a:schemeClr val="accent2"/>
              </a:buClr>
            </a:pPr>
            <a:endParaRPr lang="pt-P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82959" y="2260592"/>
          <a:ext cx="5003800" cy="430989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trial nr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rand_x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rand_y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rand_z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27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76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5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96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8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72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49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dirty="0" smtClean="0"/>
              <a:t>- Assume the effectiveness function for a system is W = 5x + 2y + z, where the variables x, y and z are </a:t>
            </a:r>
            <a:r>
              <a:rPr lang="en-US" sz="2800" b="1" dirty="0" smtClean="0"/>
              <a:t>independent</a:t>
            </a:r>
            <a:r>
              <a:rPr lang="en-US" sz="2800" dirty="0" smtClean="0"/>
              <a:t> and described by the probabilities below. Run 18 trials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36" y="2743202"/>
            <a:ext cx="4681182" cy="527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Generate random numbers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Simulate trials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probability distribution for w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2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2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>
              <a:buClr>
                <a:schemeClr val="accent2"/>
              </a:buClr>
            </a:pPr>
            <a:endParaRPr lang="pt-PT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86671" y="2260592"/>
          <a:ext cx="1398462" cy="430989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trial nr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76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5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8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6" y="1387366"/>
            <a:ext cx="11064765" cy="5026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Monte Carlo simulation: </a:t>
            </a:r>
            <a:r>
              <a:rPr lang="en-US" sz="2400" dirty="0" smtClean="0"/>
              <a:t>method of estimating the value of an unknown quantity using the principles of </a:t>
            </a:r>
            <a:r>
              <a:rPr lang="en-US" sz="2400" u="sng" dirty="0" smtClean="0"/>
              <a:t>inferential statistics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361950" indent="-188913" algn="just"/>
            <a:r>
              <a:rPr lang="en-US" sz="2400" b="1" i="1" dirty="0" smtClean="0"/>
              <a:t>Monte </a:t>
            </a:r>
            <a:r>
              <a:rPr lang="en-US" sz="2400" b="1" i="1" dirty="0"/>
              <a:t>Carlo simulation </a:t>
            </a:r>
            <a:r>
              <a:rPr lang="en-US" sz="2400" i="1" dirty="0"/>
              <a:t>is a computerized mathematical technique that allows to </a:t>
            </a:r>
            <a:r>
              <a:rPr lang="en-US" sz="2400" b="1" i="1" dirty="0">
                <a:solidFill>
                  <a:schemeClr val="accent1"/>
                </a:solidFill>
              </a:rPr>
              <a:t>model the probability of different outcomes</a:t>
            </a:r>
            <a:r>
              <a:rPr lang="en-US" sz="2400" i="1" dirty="0"/>
              <a:t> in a process that </a:t>
            </a:r>
            <a:r>
              <a:rPr lang="en-US" sz="2400" b="1" i="1" dirty="0">
                <a:solidFill>
                  <a:schemeClr val="accent3"/>
                </a:solidFill>
              </a:rPr>
              <a:t>cannot be easily predicted </a:t>
            </a:r>
            <a:r>
              <a:rPr lang="en-US" sz="2400" i="1" dirty="0"/>
              <a:t>due to the intervention of </a:t>
            </a:r>
            <a:r>
              <a:rPr lang="en-US" sz="2400" b="1" i="1" dirty="0">
                <a:solidFill>
                  <a:schemeClr val="accent3"/>
                </a:solidFill>
              </a:rPr>
              <a:t>random variables</a:t>
            </a:r>
          </a:p>
          <a:p>
            <a:pPr marL="361950" indent="-188913">
              <a:buNone/>
            </a:pPr>
            <a:endParaRPr lang="pt-PT" sz="1100" dirty="0"/>
          </a:p>
          <a:p>
            <a:pPr marL="361950" indent="-188913" algn="just"/>
            <a:r>
              <a:rPr lang="en-US" sz="2400" b="1" i="1" dirty="0"/>
              <a:t>Monte Carlo simulation </a:t>
            </a:r>
            <a:r>
              <a:rPr lang="en-US" sz="2400" i="1" dirty="0" smtClean="0"/>
              <a:t>depends </a:t>
            </a:r>
            <a:r>
              <a:rPr lang="en-US" sz="2400" i="1" dirty="0"/>
              <a:t>on a sequence of </a:t>
            </a:r>
            <a:r>
              <a:rPr lang="en-US" sz="2400" b="1" i="1" dirty="0">
                <a:solidFill>
                  <a:schemeClr val="accent3"/>
                </a:solidFill>
              </a:rPr>
              <a:t>random numbers </a:t>
            </a:r>
            <a:r>
              <a:rPr lang="en-US" sz="2400" i="1" dirty="0"/>
              <a:t>which is generated during the simulation</a:t>
            </a:r>
            <a:endParaRPr lang="pt-PT" sz="2400" i="1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endParaRPr lang="pt-PT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46320" y="2322576"/>
            <a:ext cx="71039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/>
              <a:t>Population: </a:t>
            </a:r>
            <a:r>
              <a:rPr lang="en-US" sz="2000" dirty="0"/>
              <a:t>set of examples</a:t>
            </a:r>
          </a:p>
          <a:p>
            <a:pPr lvl="1"/>
            <a:r>
              <a:rPr lang="en-US" sz="2000" b="1" dirty="0"/>
              <a:t>Sample: </a:t>
            </a:r>
            <a:r>
              <a:rPr lang="en-US" sz="2000" dirty="0"/>
              <a:t>a proper subset of the population</a:t>
            </a:r>
          </a:p>
          <a:p>
            <a:pPr lvl="1"/>
            <a:r>
              <a:rPr lang="en-US" sz="2000" b="1" dirty="0"/>
              <a:t>Key fact</a:t>
            </a:r>
            <a:r>
              <a:rPr lang="en-US" sz="2000" dirty="0"/>
              <a:t>: a </a:t>
            </a:r>
            <a:r>
              <a:rPr lang="en-US" sz="2000" b="1" i="1" dirty="0">
                <a:solidFill>
                  <a:schemeClr val="accent3"/>
                </a:solidFill>
              </a:rPr>
              <a:t>random</a:t>
            </a:r>
            <a:r>
              <a:rPr lang="en-US" sz="2000" dirty="0"/>
              <a:t> sample tends to </a:t>
            </a:r>
            <a:r>
              <a:rPr lang="en-US" sz="2000" u="sng" dirty="0">
                <a:solidFill>
                  <a:schemeClr val="accent1"/>
                </a:solidFill>
              </a:rPr>
              <a:t>exhibit the same properties as the population </a:t>
            </a:r>
            <a:r>
              <a:rPr lang="en-US" sz="2000" dirty="0"/>
              <a:t>from which it is drawn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2"/>
                </a:solidFill>
              </a:rPr>
              <a:t>2 </a:t>
            </a:r>
            <a:r>
              <a:rPr lang="en-US" sz="2800" dirty="0" smtClean="0"/>
              <a:t>- Assume the effectiveness function for a system is W = 5x + 2y + z, where the variables x, y and z are </a:t>
            </a:r>
            <a:r>
              <a:rPr lang="en-US" sz="2800" b="1" dirty="0" smtClean="0"/>
              <a:t>independent</a:t>
            </a:r>
            <a:r>
              <a:rPr lang="en-US" sz="2800" dirty="0" smtClean="0"/>
              <a:t> and described by the probabilities below. Run 18 trials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36" y="2743202"/>
            <a:ext cx="4681182" cy="527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 that will be considered in the simulation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Establish an interval of random numbers for each variable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Generate random numbers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Simulate trials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probability distribution for w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2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2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>
              <a:buClr>
                <a:schemeClr val="accent2"/>
              </a:buClr>
            </a:pPr>
            <a:endParaRPr lang="pt-P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586670" y="2260592"/>
          <a:ext cx="2410917" cy="430989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9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trial nr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class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15 – 24</a:t>
                      </a:r>
                      <a:r>
                        <a:rPr lang="pt-PT" sz="1400" b="0" i="0" u="none" strike="noStrike" baseline="0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   (20)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 5 – 14  (10)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76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33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26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5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11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26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13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5 – 14  (10)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14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15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8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16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>
                          <a:solidFill>
                            <a:schemeClr val="accent6"/>
                          </a:solidFill>
                        </a:rPr>
                        <a:t>17</a:t>
                      </a:r>
                      <a:endParaRPr lang="pt-PT" sz="1400" b="0" i="0" u="none" strike="noStrike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31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>
                          <a:solidFill>
                            <a:schemeClr val="accent6"/>
                          </a:solidFill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63509" y="2731826"/>
            <a:ext cx="4328492" cy="143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 startAt="7"/>
              <a:defRPr/>
            </a:pPr>
            <a:r>
              <a:rPr lang="en-US" sz="2000" dirty="0" smtClean="0"/>
              <a:t>Define classes for w with amplitude of 10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 startAt="7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+mj-lt"/>
              <a:buAutoNum type="arabicPeriod" startAt="7"/>
              <a:defRPr/>
            </a:pPr>
            <a:r>
              <a:rPr lang="en-US" sz="2000" dirty="0" smtClean="0"/>
              <a:t>Count observations per class with pivot table</a:t>
            </a:r>
            <a:endParaRPr lang="pt-PT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52429" y="4241792"/>
          <a:ext cx="2630534" cy="15335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1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class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 smtClean="0">
                          <a:solidFill>
                            <a:schemeClr val="bg1"/>
                          </a:solidFill>
                        </a:rPr>
                        <a:t>freq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prob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5 – 14  (10)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2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(2/18)     </a:t>
                      </a: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0.11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15 – 24  (20)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(8/18)     0.44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25 – 34  (30)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(8/18)     0.44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35 – 44  (40)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0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 smtClean="0">
                          <a:solidFill>
                            <a:schemeClr val="accent6"/>
                          </a:solidFill>
                          <a:latin typeface="Calibri"/>
                        </a:rPr>
                        <a:t>18</a:t>
                      </a:r>
                      <a:endParaRPr lang="pt-PT" sz="1400" b="0" i="0" u="none" strike="noStrike" dirty="0">
                        <a:solidFill>
                          <a:schemeClr val="accent6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0" i="0" u="none" strike="noStrike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0087569" y="5281163"/>
            <a:ext cx="2160000" cy="1107011"/>
            <a:chOff x="10087569" y="5581419"/>
            <a:chExt cx="2160000" cy="1107011"/>
          </a:xfrm>
        </p:grpSpPr>
        <p:grpSp>
          <p:nvGrpSpPr>
            <p:cNvPr id="9" name="Group 25"/>
            <p:cNvGrpSpPr/>
            <p:nvPr/>
          </p:nvGrpSpPr>
          <p:grpSpPr>
            <a:xfrm>
              <a:off x="10087569" y="5601379"/>
              <a:ext cx="2160000" cy="1087051"/>
              <a:chOff x="6634625" y="5655971"/>
              <a:chExt cx="2160000" cy="108705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634625" y="6740997"/>
                <a:ext cx="2160000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7323686" y="6448105"/>
                <a:ext cx="362607" cy="288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77267" y="5663022"/>
                <a:ext cx="362607" cy="108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37756" y="5655971"/>
                <a:ext cx="362607" cy="1080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650249" y="6336595"/>
              <a:ext cx="651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0.11</a:t>
              </a:r>
              <a:endParaRPr lang="en-GB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07365" y="5581419"/>
              <a:ext cx="651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0.44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78130" y="5583693"/>
              <a:ext cx="651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0.44</a:t>
              </a:r>
              <a:endParaRPr lang="en-GB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20764" y="6366160"/>
            <a:ext cx="153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10     20    30    40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4"/>
                </a:solidFill>
              </a:rPr>
              <a:t>3 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smtClean="0"/>
              <a:t>The gross income/year = </a:t>
            </a:r>
            <a:r>
              <a:rPr lang="en-US" sz="2400" b="1" dirty="0">
                <a:solidFill>
                  <a:schemeClr val="accent3"/>
                </a:solidFill>
              </a:rPr>
              <a:t>selling price/unit (S</a:t>
            </a:r>
            <a:r>
              <a:rPr lang="en-US" sz="2400" b="1" dirty="0" smtClean="0">
                <a:solidFill>
                  <a:schemeClr val="accent3"/>
                </a:solidFill>
              </a:rPr>
              <a:t>) </a:t>
            </a:r>
            <a:r>
              <a:rPr lang="en-US" sz="2400" dirty="0" smtClean="0"/>
              <a:t>x </a:t>
            </a:r>
            <a:r>
              <a:rPr lang="en-US" sz="2400" b="1" dirty="0" smtClean="0">
                <a:solidFill>
                  <a:schemeClr val="accent1"/>
                </a:solidFill>
              </a:rPr>
              <a:t>sales/year(D)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smtClean="0"/>
              <a:t>In general, as the selling price decreases, sales increase (</a:t>
            </a:r>
            <a:r>
              <a:rPr lang="en-US" sz="2400" b="1" dirty="0" smtClean="0"/>
              <a:t>dependent variables</a:t>
            </a:r>
            <a:r>
              <a:rPr lang="en-US" sz="2400" dirty="0" smtClean="0"/>
              <a:t>). Calculate the gross income assuming</a:t>
            </a:r>
            <a:r>
              <a:rPr lang="en-US" sz="2800" dirty="0" smtClean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190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2089" y="2909070"/>
            <a:ext cx="6044541" cy="16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distributions bellow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random number for sales (D) = 73 and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random number for selling price (S) = 22</a:t>
            </a:r>
          </a:p>
          <a:p>
            <a:endParaRPr lang="pt-PT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68980" y="6341692"/>
            <a:ext cx="121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Units/year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959" y="6341692"/>
            <a:ext cx="199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/>
                </a:solidFill>
              </a:rPr>
              <a:t>€/unit</a:t>
            </a:r>
            <a:endParaRPr lang="en-GB" b="1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71" y="4901184"/>
            <a:ext cx="11132034" cy="14628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7933" y="3392488"/>
            <a:ext cx="4681182" cy="164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Set up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endParaRPr lang="en-US" sz="8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Build cumulative probability distributions</a:t>
            </a:r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>
              <a:buClr>
                <a:schemeClr val="accent2"/>
              </a:buClr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4959" y="1356280"/>
            <a:ext cx="11083159" cy="5038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</a:t>
            </a:r>
            <a:r>
              <a:rPr lang="en-US" sz="2800" b="1" dirty="0" smtClean="0">
                <a:solidFill>
                  <a:schemeClr val="accent4"/>
                </a:solidFill>
              </a:rPr>
              <a:t>3 </a:t>
            </a:r>
            <a:r>
              <a:rPr lang="en-US" sz="2800" dirty="0" smtClean="0"/>
              <a:t>– </a:t>
            </a:r>
            <a:r>
              <a:rPr lang="en-US" sz="2400" dirty="0" smtClean="0"/>
              <a:t>The gross income/year = </a:t>
            </a:r>
            <a:r>
              <a:rPr lang="en-US" sz="2400" b="1" dirty="0" smtClean="0">
                <a:solidFill>
                  <a:schemeClr val="accent1"/>
                </a:solidFill>
              </a:rPr>
              <a:t>sales/year (D)</a:t>
            </a:r>
            <a:r>
              <a:rPr lang="en-US" sz="2400" dirty="0" smtClean="0"/>
              <a:t> x </a:t>
            </a:r>
            <a:r>
              <a:rPr lang="en-US" sz="2400" b="1" dirty="0" smtClean="0">
                <a:solidFill>
                  <a:schemeClr val="accent3"/>
                </a:solidFill>
              </a:rPr>
              <a:t>selling price/unit (S)</a:t>
            </a:r>
            <a:r>
              <a:rPr lang="en-US" sz="2400" dirty="0" smtClean="0"/>
              <a:t>. In general, as the selling price decreases, sales increase (</a:t>
            </a:r>
            <a:r>
              <a:rPr lang="en-US" sz="2400" b="1" dirty="0" smtClean="0"/>
              <a:t>dependent variables</a:t>
            </a:r>
            <a:r>
              <a:rPr lang="en-US" sz="2400" dirty="0" smtClean="0"/>
              <a:t>). Calculate the gross income assuming: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397" y="2636322"/>
            <a:ext cx="6044541" cy="157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the distributions bellow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the random number for </a:t>
            </a:r>
            <a:r>
              <a:rPr lang="en-US" sz="2200" dirty="0" smtClean="0">
                <a:solidFill>
                  <a:schemeClr val="accent1"/>
                </a:solidFill>
              </a:rPr>
              <a:t>sales (D)</a:t>
            </a:r>
            <a:r>
              <a:rPr lang="en-US" sz="2200" dirty="0" smtClean="0"/>
              <a:t> = </a:t>
            </a:r>
            <a:r>
              <a:rPr lang="en-US" sz="2200" b="1" dirty="0" smtClean="0"/>
              <a:t>73</a:t>
            </a:r>
            <a:r>
              <a:rPr lang="en-US" sz="2200" dirty="0" smtClean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the random number for </a:t>
            </a:r>
            <a:r>
              <a:rPr lang="en-US" sz="2200" dirty="0" smtClean="0">
                <a:solidFill>
                  <a:schemeClr val="accent3"/>
                </a:solidFill>
              </a:rPr>
              <a:t>selling price (S) </a:t>
            </a:r>
            <a:r>
              <a:rPr lang="en-US" sz="2200" dirty="0" smtClean="0"/>
              <a:t>=</a:t>
            </a:r>
            <a:r>
              <a:rPr lang="en-US" sz="2200" b="1" dirty="0" smtClean="0"/>
              <a:t>22</a:t>
            </a:r>
          </a:p>
          <a:p>
            <a:endParaRPr lang="pt-PT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37084"/>
              </p:ext>
            </p:extLst>
          </p:nvPr>
        </p:nvGraphicFramePr>
        <p:xfrm>
          <a:off x="568657" y="4481180"/>
          <a:ext cx="5527343" cy="134531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9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9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S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cumulative</a:t>
                      </a:r>
                      <a:r>
                        <a:rPr lang="pt-PT" sz="1600" u="none" strike="noStrike" dirty="0">
                          <a:effectLst/>
                        </a:rPr>
                        <a:t> </a:t>
                      </a:r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err="1">
                          <a:effectLst/>
                        </a:rPr>
                        <a:t>interval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0.1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0.1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0 - 9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1.5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0.3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0.4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10 - 39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0.4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0.8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40 - 79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2.5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0.2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80 - 99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926842" y="5049675"/>
            <a:ext cx="955343" cy="3002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7927" y="6188778"/>
            <a:ext cx="372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gross income/year = </a:t>
            </a:r>
            <a:r>
              <a:rPr lang="en-US" b="1" dirty="0" smtClean="0">
                <a:solidFill>
                  <a:schemeClr val="accent1"/>
                </a:solidFill>
              </a:rPr>
              <a:t>170 </a:t>
            </a:r>
            <a:r>
              <a:rPr lang="en-US" dirty="0" smtClean="0"/>
              <a:t>x </a:t>
            </a:r>
            <a:r>
              <a:rPr lang="en-US" b="1" dirty="0" smtClean="0">
                <a:solidFill>
                  <a:schemeClr val="accent3"/>
                </a:solidFill>
              </a:rPr>
              <a:t>1.5 </a:t>
            </a:r>
            <a:r>
              <a:rPr lang="en-US" b="1" dirty="0" smtClean="0"/>
              <a:t>= 255 €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87104" y="5049675"/>
            <a:ext cx="341194" cy="30025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1050756" y="3471775"/>
            <a:ext cx="5363693" cy="1593243"/>
          </a:xfrm>
          <a:prstGeom prst="bentConnector3">
            <a:avLst>
              <a:gd name="adj1" fmla="val 902"/>
            </a:avLst>
          </a:prstGeom>
          <a:ln w="28575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784007" y="4290108"/>
            <a:ext cx="955343" cy="3002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693341" y="4290107"/>
            <a:ext cx="432000" cy="32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94474" y="3771474"/>
            <a:ext cx="4681182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00000"/>
              <a:buFont typeface="+mj-lt"/>
              <a:buAutoNum type="arabicPeriod"/>
              <a:defRPr/>
            </a:pPr>
            <a:endParaRPr lang="en-US" sz="1000" dirty="0" smtClean="0"/>
          </a:p>
          <a:p>
            <a:pPr marL="835025" lvl="1" indent="-5143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00000"/>
              <a:buFont typeface="+mj-lt"/>
              <a:buAutoNum type="arabicPeriod" startAt="3"/>
              <a:defRPr/>
            </a:pPr>
            <a:r>
              <a:rPr lang="en-US" sz="2000" dirty="0" smtClean="0"/>
              <a:t>Establish an interval and simulate</a:t>
            </a:r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77190"/>
              </p:ext>
            </p:extLst>
          </p:nvPr>
        </p:nvGraphicFramePr>
        <p:xfrm>
          <a:off x="6452357" y="2325649"/>
          <a:ext cx="5527343" cy="41452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9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17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D1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cumulative</a:t>
                      </a:r>
                      <a:r>
                        <a:rPr lang="pt-PT" sz="1600" u="none" strike="noStrike" dirty="0">
                          <a:effectLst/>
                        </a:rPr>
                        <a:t> </a:t>
                      </a:r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err="1">
                          <a:effectLst/>
                        </a:rPr>
                        <a:t>interval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180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0.3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0.3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0 - 29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190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0.5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0.8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30 - 79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200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0.2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80 - 99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D1.5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cumulative</a:t>
                      </a:r>
                      <a:r>
                        <a:rPr lang="pt-PT" sz="1600" u="none" strike="noStrike" dirty="0">
                          <a:effectLst/>
                        </a:rPr>
                        <a:t> </a:t>
                      </a:r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err="1">
                          <a:effectLst/>
                        </a:rPr>
                        <a:t>interval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0.25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0.25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 </a:t>
                      </a:r>
                      <a:r>
                        <a:rPr lang="pt-PT" sz="16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– </a:t>
                      </a:r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24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160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0.4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0.65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25 - 64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170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0.25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65 - 89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180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0.1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90 - 99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D2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cumulative</a:t>
                      </a:r>
                      <a:r>
                        <a:rPr lang="pt-PT" sz="1600" u="none" strike="noStrike" dirty="0">
                          <a:effectLst/>
                        </a:rPr>
                        <a:t> </a:t>
                      </a:r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err="1">
                          <a:effectLst/>
                        </a:rPr>
                        <a:t>interval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130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0.3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0.3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0 - 29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140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0.6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30 - 89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150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0.1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90 - 99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D2.5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u="none" strike="noStrike" dirty="0" err="1">
                          <a:effectLst/>
                        </a:rPr>
                        <a:t>cumulative</a:t>
                      </a:r>
                      <a:r>
                        <a:rPr lang="pt-PT" sz="1600" u="none" strike="noStrike" dirty="0">
                          <a:effectLst/>
                        </a:rPr>
                        <a:t> </a:t>
                      </a:r>
                      <a:r>
                        <a:rPr lang="pt-PT" sz="1600" u="none" strike="noStrike" dirty="0" err="1">
                          <a:effectLst/>
                        </a:rPr>
                        <a:t>distribution</a:t>
                      </a:r>
                      <a:endParaRPr lang="pt-PT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err="1">
                          <a:effectLst/>
                        </a:rPr>
                        <a:t>interval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110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0.25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0.25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0 - 24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120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0.5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0.75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25 - 74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130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solidFill>
                            <a:schemeClr val="accent6"/>
                          </a:solidFill>
                          <a:effectLst/>
                        </a:rPr>
                        <a:t>0.25</a:t>
                      </a:r>
                      <a:endParaRPr lang="pt-PT" sz="1600" b="0" i="0" u="none" strike="noStrike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75 - 99</a:t>
                      </a:r>
                      <a:endParaRPr lang="pt-PT" sz="16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9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387366"/>
            <a:ext cx="10515600" cy="502608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Often,</a:t>
            </a:r>
            <a:r>
              <a:rPr lang="en-US" sz="2400" b="1" dirty="0" smtClean="0"/>
              <a:t> </a:t>
            </a:r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dirty="0" smtClean="0"/>
              <a:t>physical processes we are interested (the </a:t>
            </a:r>
            <a:r>
              <a:rPr lang="en-US" sz="2400" b="1" dirty="0" smtClean="0"/>
              <a:t>system</a:t>
            </a:r>
            <a:r>
              <a:rPr lang="en-US" sz="2400" dirty="0" smtClean="0"/>
              <a:t>) are complex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400" dirty="0" smtClean="0"/>
              <a:t>To study a certain process, we may require the use of a </a:t>
            </a:r>
            <a:r>
              <a:rPr lang="en-US" sz="2400" b="1" dirty="0" smtClean="0"/>
              <a:t>model</a:t>
            </a:r>
            <a:r>
              <a:rPr lang="en-US" sz="2400" dirty="0" smtClean="0"/>
              <a:t> (simplified representation of the </a:t>
            </a:r>
            <a:r>
              <a:rPr lang="en-US" sz="2400" dirty="0"/>
              <a:t>system</a:t>
            </a:r>
            <a:r>
              <a:rPr lang="en-US" sz="2400" dirty="0" smtClean="0"/>
              <a:t>)</a:t>
            </a:r>
          </a:p>
          <a:p>
            <a:pPr algn="just"/>
            <a:endParaRPr lang="en-US" sz="800" dirty="0" smtClean="0"/>
          </a:p>
          <a:p>
            <a:pPr marL="457200" lvl="1" indent="0" algn="just">
              <a:buNone/>
            </a:pPr>
            <a:r>
              <a:rPr lang="en-US" dirty="0" smtClean="0"/>
              <a:t>- fundamental </a:t>
            </a:r>
            <a:r>
              <a:rPr lang="en-US" dirty="0"/>
              <a:t>tools in different </a:t>
            </a:r>
            <a:r>
              <a:rPr lang="en-US" dirty="0" smtClean="0"/>
              <a:t>fields: science</a:t>
            </a:r>
            <a:r>
              <a:rPr lang="en-US" dirty="0"/>
              <a:t>, engineering, business, etc.</a:t>
            </a:r>
          </a:p>
          <a:p>
            <a:pPr marL="457200" lvl="1" indent="0" algn="just">
              <a:buNone/>
            </a:pPr>
            <a:r>
              <a:rPr lang="en-US" sz="2800" dirty="0"/>
              <a:t>- </a:t>
            </a:r>
            <a:r>
              <a:rPr lang="en-US" dirty="0" smtClean="0"/>
              <a:t>abstraction </a:t>
            </a:r>
            <a:r>
              <a:rPr lang="en-US" dirty="0"/>
              <a:t>of reality therefore always has limits of credibility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400" dirty="0" smtClean="0"/>
              <a:t>When </a:t>
            </a:r>
            <a:r>
              <a:rPr lang="en-US" sz="2400" dirty="0"/>
              <a:t>we apply the model to mimic the system’s behavior, we say we </a:t>
            </a:r>
            <a:r>
              <a:rPr lang="en-US" sz="2400" dirty="0" smtClean="0"/>
              <a:t>run  </a:t>
            </a:r>
            <a:r>
              <a:rPr lang="en-US" sz="2400" b="1" dirty="0" smtClean="0"/>
              <a:t>simulations</a:t>
            </a:r>
            <a:endParaRPr lang="en-US" sz="2400" dirty="0"/>
          </a:p>
          <a:p>
            <a:pPr marL="457200" lvl="1" indent="0" algn="just">
              <a:buNone/>
            </a:pPr>
            <a:endParaRPr lang="en-US" sz="1100" dirty="0" smtClean="0"/>
          </a:p>
          <a:p>
            <a:pPr marL="0" indent="0" algn="just">
              <a:buNone/>
            </a:pP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6" y="1387366"/>
            <a:ext cx="11064765" cy="5026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Monte Carlo simulation: </a:t>
            </a:r>
            <a:r>
              <a:rPr lang="en-US" sz="3200" dirty="0" smtClean="0"/>
              <a:t>technique that combines </a:t>
            </a:r>
            <a:r>
              <a:rPr lang="en-US" sz="3200" b="1" i="1" dirty="0" smtClean="0">
                <a:solidFill>
                  <a:schemeClr val="accent1"/>
                </a:solidFill>
              </a:rPr>
              <a:t>distributions</a:t>
            </a:r>
            <a:r>
              <a:rPr lang="en-US" sz="3200" i="1" dirty="0" smtClean="0"/>
              <a:t> </a:t>
            </a:r>
            <a:r>
              <a:rPr lang="en-US" sz="3200" dirty="0" smtClean="0"/>
              <a:t>with</a:t>
            </a:r>
            <a:r>
              <a:rPr lang="en-US" sz="3200" i="1" dirty="0" smtClean="0"/>
              <a:t> </a:t>
            </a:r>
            <a:r>
              <a:rPr lang="en-US" sz="3200" b="1" i="1" dirty="0" smtClean="0">
                <a:solidFill>
                  <a:schemeClr val="accent3"/>
                </a:solidFill>
              </a:rPr>
              <a:t>random number generation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endParaRPr lang="pt-PT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513381" y="2853559"/>
            <a:ext cx="30742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Any variable has a probability distribution for its occurrence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8341" y="4929352"/>
            <a:ext cx="9096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Best way to relate </a:t>
            </a:r>
            <a:r>
              <a:rPr lang="en-US" sz="2800" dirty="0" smtClean="0">
                <a:solidFill>
                  <a:schemeClr val="accent3"/>
                </a:solidFill>
              </a:rPr>
              <a:t>random number </a:t>
            </a:r>
            <a:r>
              <a:rPr lang="en-US" sz="2800" dirty="0" smtClean="0"/>
              <a:t>to a </a:t>
            </a:r>
            <a:r>
              <a:rPr lang="en-US" sz="2800" dirty="0" smtClean="0">
                <a:solidFill>
                  <a:schemeClr val="accent1"/>
                </a:solidFill>
              </a:rPr>
              <a:t>variable</a:t>
            </a:r>
            <a:r>
              <a:rPr lang="en-US" sz="2800" dirty="0" smtClean="0"/>
              <a:t> is to use </a:t>
            </a:r>
            <a:r>
              <a:rPr lang="en-US" sz="2800" b="1" dirty="0" smtClean="0"/>
              <a:t>cumulative probability distribution</a:t>
            </a:r>
          </a:p>
          <a:p>
            <a:pPr algn="ctr"/>
            <a:r>
              <a:rPr lang="en-US" sz="2400" i="1" dirty="0" smtClean="0">
                <a:solidFill>
                  <a:schemeClr val="accent6"/>
                </a:solidFill>
              </a:rPr>
              <a:t>(probability density functions – pdf)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0520" y="3037491"/>
            <a:ext cx="3074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Random numbers can be generated  in different ways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011104" y="2096814"/>
            <a:ext cx="0" cy="47296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89131" y="2380593"/>
            <a:ext cx="0" cy="52026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38736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err="1" smtClean="0"/>
              <a:t>Let</a:t>
            </a:r>
            <a:r>
              <a:rPr lang="pt-PT" dirty="0" smtClean="0"/>
              <a:t> </a:t>
            </a:r>
            <a:r>
              <a:rPr lang="pt-PT" dirty="0" err="1" smtClean="0"/>
              <a:t>us</a:t>
            </a:r>
            <a:r>
              <a:rPr lang="pt-PT" dirty="0" smtClean="0"/>
              <a:t> take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following</a:t>
            </a:r>
            <a:r>
              <a:rPr lang="pt-PT" dirty="0" smtClean="0"/>
              <a:t> as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example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22" name="TextBox 21"/>
          <p:cNvSpPr txBox="1"/>
          <p:nvPr/>
        </p:nvSpPr>
        <p:spPr>
          <a:xfrm>
            <a:off x="1012566" y="2189270"/>
            <a:ext cx="5151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Suppose you’re approached by a forestry nursery and you’re asked to predict the expected demand for their frost resistant </a:t>
            </a:r>
            <a:r>
              <a:rPr lang="en-GB" sz="2400" dirty="0" smtClean="0"/>
              <a:t>Eucalyptus clone for the next 10 weeks</a:t>
            </a:r>
            <a:endParaRPr lang="en-GB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694468" y="4318055"/>
            <a:ext cx="2102594" cy="1905598"/>
            <a:chOff x="2247900" y="5042444"/>
            <a:chExt cx="2102594" cy="19055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2705100" y="5043042"/>
              <a:ext cx="1188194" cy="1447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2857500" y="5195442"/>
              <a:ext cx="1188194" cy="1447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3009900" y="5347842"/>
              <a:ext cx="1188194" cy="1447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3162300" y="5500242"/>
              <a:ext cx="1188194" cy="1447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2247900" y="5042444"/>
              <a:ext cx="1188194" cy="1447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2400300" y="5194844"/>
              <a:ext cx="1188194" cy="14478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2552700" y="5347244"/>
              <a:ext cx="1188194" cy="14478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759" b="53241" l="31553" r="41469"/>
                      </a14:imgEffect>
                    </a14:imgLayer>
                  </a14:imgProps>
                </a:ext>
              </a:extLst>
            </a:blip>
            <a:srcRect l="30313" t="29074" r="57292" b="44074"/>
            <a:stretch/>
          </p:blipFill>
          <p:spPr>
            <a:xfrm>
              <a:off x="2705100" y="5499644"/>
              <a:ext cx="1188194" cy="1447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357191" y="3023156"/>
            <a:ext cx="185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Any ideas?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6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5497" y="1387366"/>
            <a:ext cx="10515600" cy="50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err="1" smtClean="0"/>
              <a:t>Suppose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nursery</a:t>
            </a:r>
            <a:r>
              <a:rPr lang="pt-PT" dirty="0" smtClean="0"/>
              <a:t> </a:t>
            </a:r>
            <a:r>
              <a:rPr lang="pt-PT" dirty="0" err="1" smtClean="0"/>
              <a:t>had</a:t>
            </a:r>
            <a:r>
              <a:rPr lang="pt-PT" dirty="0" smtClean="0"/>
              <a:t> </a:t>
            </a:r>
            <a:r>
              <a:rPr lang="pt-PT" dirty="0" err="1" smtClean="0"/>
              <a:t>been</a:t>
            </a:r>
            <a:r>
              <a:rPr lang="pt-PT" dirty="0" smtClean="0"/>
              <a:t> </a:t>
            </a:r>
            <a:r>
              <a:rPr lang="pt-PT" dirty="0" err="1" smtClean="0"/>
              <a:t>monitoring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weekly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 for clone packs </a:t>
            </a:r>
            <a:r>
              <a:rPr lang="pt-PT" dirty="0" err="1" smtClean="0"/>
              <a:t>during</a:t>
            </a:r>
            <a:r>
              <a:rPr lang="pt-PT" dirty="0" smtClean="0"/>
              <a:t> Spring </a:t>
            </a:r>
            <a:r>
              <a:rPr lang="pt-PT" dirty="0" err="1" smtClean="0"/>
              <a:t>months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know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probabilities</a:t>
            </a: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1292225" y="2524926"/>
            <a:ext cx="348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Relative frequencies</a:t>
            </a:r>
          </a:p>
          <a:p>
            <a:pPr algn="ctr"/>
            <a:r>
              <a:rPr lang="en-GB" sz="2400" dirty="0" smtClean="0"/>
              <a:t>(probability)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155" y="2524927"/>
            <a:ext cx="5151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If the distribution is known , </a:t>
            </a:r>
            <a:r>
              <a:rPr lang="en-GB" sz="2400" b="1" dirty="0" smtClean="0">
                <a:solidFill>
                  <a:schemeClr val="accent3"/>
                </a:solidFill>
              </a:rPr>
              <a:t>WHY</a:t>
            </a:r>
            <a:r>
              <a:rPr lang="en-GB" sz="2400" dirty="0" smtClean="0"/>
              <a:t> do we use </a:t>
            </a:r>
            <a:r>
              <a:rPr lang="en-GB" sz="2400" b="1" dirty="0" smtClean="0"/>
              <a:t>random numbers </a:t>
            </a:r>
            <a:r>
              <a:rPr lang="en-GB" sz="2400" dirty="0" smtClean="0"/>
              <a:t>to simulate it?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0895" y="3938607"/>
            <a:ext cx="5151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BECAUSE</a:t>
            </a:r>
            <a:r>
              <a:rPr lang="en-GB" sz="2400" dirty="0" smtClean="0"/>
              <a:t>, although the </a:t>
            </a:r>
            <a:r>
              <a:rPr lang="en-GB" sz="2400" b="1" dirty="0" smtClean="0">
                <a:solidFill>
                  <a:schemeClr val="accent3"/>
                </a:solidFill>
              </a:rPr>
              <a:t>probability is known</a:t>
            </a:r>
            <a:r>
              <a:rPr lang="en-GB" sz="2400" dirty="0" smtClean="0"/>
              <a:t> (the relative frequency of each demand level), </a:t>
            </a:r>
            <a:r>
              <a:rPr lang="en-GB" sz="2400" b="1" dirty="0" smtClean="0">
                <a:solidFill>
                  <a:schemeClr val="accent3"/>
                </a:solidFill>
              </a:rPr>
              <a:t>the order of occurrence is not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1345" y="5967161"/>
            <a:ext cx="5959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It is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chemeClr val="accent3"/>
                </a:solidFill>
              </a:rPr>
              <a:t>the order of occurrence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smtClean="0"/>
              <a:t>(which is assumed random) </a:t>
            </a:r>
            <a:r>
              <a:rPr lang="en-GB" sz="2400" b="1" dirty="0" smtClean="0">
                <a:solidFill>
                  <a:schemeClr val="accent3"/>
                </a:solidFill>
              </a:rPr>
              <a:t>which we want to simulate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cxnSp>
        <p:nvCxnSpPr>
          <p:cNvPr id="26" name="Straight Arrow Connector 25"/>
          <p:cNvCxnSpPr>
            <a:endCxn id="22" idx="1"/>
          </p:cNvCxnSpPr>
          <p:nvPr/>
        </p:nvCxnSpPr>
        <p:spPr>
          <a:xfrm flipV="1">
            <a:off x="4697880" y="2940426"/>
            <a:ext cx="1398275" cy="526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23" idx="0"/>
          </p:cNvCxnSpPr>
          <p:nvPr/>
        </p:nvCxnSpPr>
        <p:spPr>
          <a:xfrm flipH="1">
            <a:off x="8666823" y="3355924"/>
            <a:ext cx="5260" cy="582683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4" idx="0"/>
          </p:cNvCxnSpPr>
          <p:nvPr/>
        </p:nvCxnSpPr>
        <p:spPr>
          <a:xfrm>
            <a:off x="8666823" y="5508267"/>
            <a:ext cx="4207" cy="45889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20461"/>
              </p:ext>
            </p:extLst>
          </p:nvPr>
        </p:nvGraphicFramePr>
        <p:xfrm>
          <a:off x="1787579" y="3434609"/>
          <a:ext cx="2336665" cy="2783309"/>
        </p:xfrm>
        <a:graphic>
          <a:graphicData uri="http://schemas.openxmlformats.org/drawingml/2006/table">
            <a:tbl>
              <a:tblPr/>
              <a:tblGrid>
                <a:gridCol w="1038518">
                  <a:extLst>
                    <a:ext uri="{9D8B030D-6E8A-4147-A177-3AD203B41FA5}">
                      <a16:colId xmlns:a16="http://schemas.microsoft.com/office/drawing/2014/main" val="37483997"/>
                    </a:ext>
                  </a:extLst>
                </a:gridCol>
                <a:gridCol w="1298147">
                  <a:extLst>
                    <a:ext uri="{9D8B030D-6E8A-4147-A177-3AD203B41FA5}">
                      <a16:colId xmlns:a16="http://schemas.microsoft.com/office/drawing/2014/main" val="2958444780"/>
                    </a:ext>
                  </a:extLst>
                </a:gridCol>
              </a:tblGrid>
              <a:tr h="818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packs ordered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11321"/>
                  </a:ext>
                </a:extLst>
              </a:tr>
              <a:tr h="327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257464"/>
                  </a:ext>
                </a:extLst>
              </a:tr>
              <a:tr h="327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645779"/>
                  </a:ext>
                </a:extLst>
              </a:tr>
              <a:tr h="327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35516"/>
                  </a:ext>
                </a:extLst>
              </a:tr>
              <a:tr h="327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38681"/>
                  </a:ext>
                </a:extLst>
              </a:tr>
              <a:tr h="327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420524"/>
                  </a:ext>
                </a:extLst>
              </a:tr>
              <a:tr h="327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51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osmic L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9BE"/>
      </a:accent1>
      <a:accent2>
        <a:srgbClr val="CAD936"/>
      </a:accent2>
      <a:accent3>
        <a:srgbClr val="7CB042"/>
      </a:accent3>
      <a:accent4>
        <a:srgbClr val="F2BC24"/>
      </a:accent4>
      <a:accent5>
        <a:srgbClr val="273238"/>
      </a:accent5>
      <a:accent6>
        <a:srgbClr val="455B6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4559</Words>
  <Application>Microsoft Office PowerPoint</Application>
  <PresentationFormat>Widescreen</PresentationFormat>
  <Paragraphs>1565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Verdana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smb</cp:lastModifiedBy>
  <cp:revision>198</cp:revision>
  <dcterms:created xsi:type="dcterms:W3CDTF">2015-03-18T21:46:04Z</dcterms:created>
  <dcterms:modified xsi:type="dcterms:W3CDTF">2022-05-18T06:51:05Z</dcterms:modified>
</cp:coreProperties>
</file>