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59" r:id="rId2"/>
    <p:sldId id="267" r:id="rId3"/>
    <p:sldId id="269" r:id="rId4"/>
    <p:sldId id="368" r:id="rId5"/>
    <p:sldId id="367" r:id="rId6"/>
    <p:sldId id="302" r:id="rId7"/>
    <p:sldId id="305" r:id="rId8"/>
    <p:sldId id="369" r:id="rId9"/>
    <p:sldId id="288" r:id="rId10"/>
    <p:sldId id="289" r:id="rId11"/>
    <p:sldId id="290" r:id="rId12"/>
    <p:sldId id="370" r:id="rId13"/>
    <p:sldId id="371" r:id="rId14"/>
    <p:sldId id="291" r:id="rId15"/>
    <p:sldId id="292" r:id="rId16"/>
    <p:sldId id="303" r:id="rId17"/>
    <p:sldId id="304" r:id="rId18"/>
    <p:sldId id="306" r:id="rId19"/>
    <p:sldId id="372" r:id="rId20"/>
    <p:sldId id="307" r:id="rId21"/>
    <p:sldId id="373" r:id="rId22"/>
    <p:sldId id="374" r:id="rId23"/>
    <p:sldId id="308" r:id="rId24"/>
    <p:sldId id="375" r:id="rId25"/>
    <p:sldId id="376" r:id="rId26"/>
    <p:sldId id="377" r:id="rId27"/>
    <p:sldId id="378" r:id="rId28"/>
    <p:sldId id="379" r:id="rId29"/>
    <p:sldId id="380" r:id="rId30"/>
    <p:sldId id="309" r:id="rId31"/>
    <p:sldId id="314" r:id="rId32"/>
    <p:sldId id="347" r:id="rId33"/>
    <p:sldId id="325" r:id="rId34"/>
    <p:sldId id="326" r:id="rId35"/>
    <p:sldId id="327" r:id="rId36"/>
    <p:sldId id="328" r:id="rId37"/>
    <p:sldId id="329" r:id="rId38"/>
    <p:sldId id="331" r:id="rId39"/>
    <p:sldId id="330" r:id="rId40"/>
    <p:sldId id="332" r:id="rId41"/>
    <p:sldId id="333" r:id="rId42"/>
    <p:sldId id="334" r:id="rId43"/>
    <p:sldId id="335" r:id="rId44"/>
    <p:sldId id="336" r:id="rId45"/>
    <p:sldId id="343" r:id="rId46"/>
    <p:sldId id="346" r:id="rId47"/>
    <p:sldId id="418" r:id="rId48"/>
    <p:sldId id="419" r:id="rId49"/>
    <p:sldId id="420" r:id="rId50"/>
    <p:sldId id="421" r:id="rId51"/>
    <p:sldId id="422" r:id="rId52"/>
    <p:sldId id="423" r:id="rId53"/>
    <p:sldId id="424" r:id="rId54"/>
    <p:sldId id="43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99CC"/>
    <a:srgbClr val="F2BC24"/>
    <a:srgbClr val="00A9BE"/>
    <a:srgbClr val="FFFFFF"/>
    <a:srgbClr val="F2F2F2"/>
    <a:srgbClr val="006699"/>
    <a:srgbClr val="F4C490"/>
    <a:srgbClr val="F1B675"/>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9714" autoAdjust="0"/>
  </p:normalViewPr>
  <p:slideViewPr>
    <p:cSldViewPr snapToGrid="0">
      <p:cViewPr varScale="1">
        <p:scale>
          <a:sx n="84" d="100"/>
          <a:sy n="84" d="100"/>
        </p:scale>
        <p:origin x="581" y="96"/>
      </p:cViewPr>
      <p:guideLst>
        <p:guide orient="horz" pos="2137"/>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FCFA8-D9E6-4A5B-90A6-6C8CEA933AEF}" type="datetimeFigureOut">
              <a:rPr lang="en-US" smtClean="0"/>
              <a:pPr/>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91BB8-D13D-495A-9D47-044ECFF15BD7}" type="slidenum">
              <a:rPr lang="en-US" smtClean="0"/>
              <a:pPr/>
              <a:t>‹#›</a:t>
            </a:fld>
            <a:endParaRPr lang="en-US"/>
          </a:p>
        </p:txBody>
      </p:sp>
    </p:spTree>
    <p:extLst>
      <p:ext uri="{BB962C8B-B14F-4D97-AF65-F5344CB8AC3E}">
        <p14:creationId xmlns:p14="http://schemas.microsoft.com/office/powerpoint/2010/main" val="427213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EC955-D1C9-453E-8F6D-1EA4CEF6B9AA}"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34998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EC955-D1C9-453E-8F6D-1EA4CEF6B9AA}" type="datetimeFigureOut">
              <a:rPr lang="en-US" smtClean="0"/>
              <a:pPr/>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327350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EC955-D1C9-453E-8F6D-1EA4CEF6B9AA}"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13098652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C955-D1C9-453E-8F6D-1EA4CEF6B9AA}" type="datetimeFigureOut">
              <a:rPr lang="en-US" smtClean="0"/>
              <a:pPr/>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404638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C955-D1C9-453E-8F6D-1EA4CEF6B9AA}"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69936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C955-D1C9-453E-8F6D-1EA4CEF6B9AA}"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104117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EC955-D1C9-453E-8F6D-1EA4CEF6B9AA}"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411833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EC955-D1C9-453E-8F6D-1EA4CEF6B9AA}"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148433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EC955-D1C9-453E-8F6D-1EA4CEF6B9AA}"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pPr/>
              <a:t>‹#›</a:t>
            </a:fld>
            <a:endParaRPr lang="en-US"/>
          </a:p>
        </p:txBody>
      </p:sp>
      <p:grpSp>
        <p:nvGrpSpPr>
          <p:cNvPr id="7" name="Group 6"/>
          <p:cNvGrpSpPr/>
          <p:nvPr userDrawn="1"/>
        </p:nvGrpSpPr>
        <p:grpSpPr>
          <a:xfrm>
            <a:off x="0" y="-110362"/>
            <a:ext cx="12192000" cy="1143000"/>
            <a:chOff x="-7596645" y="2966498"/>
            <a:chExt cx="16363338" cy="1750132"/>
          </a:xfrm>
        </p:grpSpPr>
        <p:sp>
          <p:nvSpPr>
            <p:cNvPr id="8" name="Rectangle 7"/>
            <p:cNvSpPr/>
            <p:nvPr/>
          </p:nvSpPr>
          <p:spPr>
            <a:xfrm>
              <a:off x="-7596645" y="3120046"/>
              <a:ext cx="16363338"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517510" y="3557935"/>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Tree>
    <p:extLst>
      <p:ext uri="{BB962C8B-B14F-4D97-AF65-F5344CB8AC3E}">
        <p14:creationId xmlns:p14="http://schemas.microsoft.com/office/powerpoint/2010/main" val="140098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621EC955-D1C9-453E-8F6D-1EA4CEF6B9AA}"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pPr/>
              <a:t>‹#›</a:t>
            </a:fld>
            <a:endParaRPr lang="en-US"/>
          </a:p>
        </p:txBody>
      </p:sp>
      <p:grpSp>
        <p:nvGrpSpPr>
          <p:cNvPr id="6" name="Group 5"/>
          <p:cNvGrpSpPr/>
          <p:nvPr userDrawn="1"/>
        </p:nvGrpSpPr>
        <p:grpSpPr>
          <a:xfrm>
            <a:off x="0" y="-94596"/>
            <a:ext cx="12192000" cy="1143000"/>
            <a:chOff x="-7596645" y="2966498"/>
            <a:chExt cx="16363338" cy="1750132"/>
          </a:xfrm>
        </p:grpSpPr>
        <p:sp>
          <p:nvSpPr>
            <p:cNvPr id="7" name="Rectangle 6"/>
            <p:cNvSpPr/>
            <p:nvPr/>
          </p:nvSpPr>
          <p:spPr>
            <a:xfrm>
              <a:off x="-7596645" y="3120046"/>
              <a:ext cx="16363338" cy="15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505299" y="3533792"/>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621EC955-D1C9-453E-8F6D-1EA4CEF6B9AA}"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pPr/>
              <a:t>‹#›</a:t>
            </a:fld>
            <a:endParaRPr lang="en-US"/>
          </a:p>
        </p:txBody>
      </p:sp>
      <p:grpSp>
        <p:nvGrpSpPr>
          <p:cNvPr id="6" name="Group 5"/>
          <p:cNvGrpSpPr/>
          <p:nvPr userDrawn="1"/>
        </p:nvGrpSpPr>
        <p:grpSpPr>
          <a:xfrm>
            <a:off x="0" y="-110362"/>
            <a:ext cx="12192000" cy="1143000"/>
            <a:chOff x="-7596645" y="2966498"/>
            <a:chExt cx="16363338" cy="1750132"/>
          </a:xfrm>
        </p:grpSpPr>
        <p:sp>
          <p:nvSpPr>
            <p:cNvPr id="7" name="Rectangle 6"/>
            <p:cNvSpPr/>
            <p:nvPr/>
          </p:nvSpPr>
          <p:spPr>
            <a:xfrm>
              <a:off x="-7596645" y="3120046"/>
              <a:ext cx="16363338" cy="1590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505298" y="3582071"/>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621EC955-D1C9-453E-8F6D-1EA4CEF6B9AA}"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pPr/>
              <a:t>‹#›</a:t>
            </a:fld>
            <a:endParaRPr lang="en-US"/>
          </a:p>
        </p:txBody>
      </p:sp>
      <p:grpSp>
        <p:nvGrpSpPr>
          <p:cNvPr id="6" name="Group 5"/>
          <p:cNvGrpSpPr/>
          <p:nvPr userDrawn="1"/>
        </p:nvGrpSpPr>
        <p:grpSpPr>
          <a:xfrm>
            <a:off x="0" y="-94596"/>
            <a:ext cx="12192000" cy="1143000"/>
            <a:chOff x="-7596645" y="2966498"/>
            <a:chExt cx="16363338" cy="1750132"/>
          </a:xfrm>
        </p:grpSpPr>
        <p:sp>
          <p:nvSpPr>
            <p:cNvPr id="7" name="Rectangle 6"/>
            <p:cNvSpPr/>
            <p:nvPr/>
          </p:nvSpPr>
          <p:spPr>
            <a:xfrm>
              <a:off x="-7596645" y="3120046"/>
              <a:ext cx="16363338" cy="1590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505298" y="3557932"/>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621EC955-D1C9-453E-8F6D-1EA4CEF6B9AA}"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pPr/>
              <a:t>‹#›</a:t>
            </a:fld>
            <a:endParaRPr lang="en-US"/>
          </a:p>
        </p:txBody>
      </p:sp>
      <p:grpSp>
        <p:nvGrpSpPr>
          <p:cNvPr id="6" name="Group 5"/>
          <p:cNvGrpSpPr/>
          <p:nvPr userDrawn="1"/>
        </p:nvGrpSpPr>
        <p:grpSpPr>
          <a:xfrm>
            <a:off x="0" y="-94596"/>
            <a:ext cx="12192000" cy="1143000"/>
            <a:chOff x="-7596645" y="2966498"/>
            <a:chExt cx="16363338" cy="1750132"/>
          </a:xfrm>
        </p:grpSpPr>
        <p:sp>
          <p:nvSpPr>
            <p:cNvPr id="7" name="Rectangle 6"/>
            <p:cNvSpPr/>
            <p:nvPr/>
          </p:nvSpPr>
          <p:spPr>
            <a:xfrm>
              <a:off x="-7596645" y="3120046"/>
              <a:ext cx="16363338" cy="1590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505298" y="3557931"/>
              <a:ext cx="7753319"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a:t>
              </a:r>
              <a:r>
                <a:rPr lang="en-US" sz="2400" b="1" kern="0" baseline="0" dirty="0" smtClean="0">
                  <a:solidFill>
                    <a:schemeClr val="bg1"/>
                  </a:solidFill>
                  <a:latin typeface="Arial Narrow" panose="020B0606020202030204" pitchFamily="34" charset="0"/>
                  <a:cs typeface="Arial" panose="020B0604020202020204" pitchFamily="34" charset="0"/>
                </a:rPr>
                <a:t> Examples</a:t>
              </a:r>
              <a:endParaRPr lang="en-US" sz="2400" b="1" dirty="0">
                <a:latin typeface="Arial Narrow" panose="020B0606020202030204" pitchFamily="34"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621EC955-D1C9-453E-8F6D-1EA4CEF6B9AA}"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pPr/>
              <a:t>‹#›</a:t>
            </a:fld>
            <a:endParaRPr lang="en-US"/>
          </a:p>
        </p:txBody>
      </p:sp>
      <p:grpSp>
        <p:nvGrpSpPr>
          <p:cNvPr id="6" name="Group 5"/>
          <p:cNvGrpSpPr/>
          <p:nvPr userDrawn="1"/>
        </p:nvGrpSpPr>
        <p:grpSpPr>
          <a:xfrm>
            <a:off x="0" y="-94596"/>
            <a:ext cx="12192000" cy="1143000"/>
            <a:chOff x="-7596645" y="2966498"/>
            <a:chExt cx="16363338" cy="1750132"/>
          </a:xfrm>
        </p:grpSpPr>
        <p:sp>
          <p:nvSpPr>
            <p:cNvPr id="7" name="Rectangle 6"/>
            <p:cNvSpPr/>
            <p:nvPr/>
          </p:nvSpPr>
          <p:spPr>
            <a:xfrm>
              <a:off x="-7596645" y="3120046"/>
              <a:ext cx="16363338" cy="1590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547617" y="3557931"/>
              <a:ext cx="8176510"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EC955-D1C9-453E-8F6D-1EA4CEF6B9AA}"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299333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EC955-D1C9-453E-8F6D-1EA4CEF6B9AA}"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8471-CB8F-46EE-89E8-0EA95706ABF0}" type="slidenum">
              <a:rPr lang="en-US" smtClean="0"/>
              <a:pPr/>
              <a:t>‹#›</a:t>
            </a:fld>
            <a:endParaRPr lang="en-US"/>
          </a:p>
        </p:txBody>
      </p:sp>
    </p:spTree>
    <p:extLst>
      <p:ext uri="{BB962C8B-B14F-4D97-AF65-F5344CB8AC3E}">
        <p14:creationId xmlns:p14="http://schemas.microsoft.com/office/powerpoint/2010/main" val="258962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EC955-D1C9-453E-8F6D-1EA4CEF6B9AA}" type="datetimeFigureOut">
              <a:rPr lang="en-US" smtClean="0"/>
              <a:pPr/>
              <a:t>5/19/2022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D8471-CB8F-46EE-89E8-0EA95706ABF0}" type="slidenum">
              <a:rPr lang="en-US" smtClean="0"/>
              <a:pPr/>
              <a:t>‹#›</a:t>
            </a:fld>
            <a:endParaRPr lang="en-US"/>
          </a:p>
        </p:txBody>
      </p:sp>
    </p:spTree>
    <p:extLst>
      <p:ext uri="{BB962C8B-B14F-4D97-AF65-F5344CB8AC3E}">
        <p14:creationId xmlns:p14="http://schemas.microsoft.com/office/powerpoint/2010/main" val="13101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b@isa.ulisboa.pt"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0" y="500931"/>
            <a:ext cx="12106656" cy="5955528"/>
            <a:chOff x="1765189" y="500931"/>
            <a:chExt cx="8706680" cy="5955528"/>
          </a:xfrm>
          <a:effectLst>
            <a:outerShdw blurRad="76200" dir="18900000" sy="23000" kx="-1200000" algn="bl" rotWithShape="0">
              <a:prstClr val="black">
                <a:alpha val="20000"/>
              </a:prstClr>
            </a:outerShdw>
          </a:effectLst>
        </p:grpSpPr>
        <p:sp>
          <p:nvSpPr>
            <p:cNvPr id="51" name="TextBox 50"/>
            <p:cNvSpPr txBox="1"/>
            <p:nvPr/>
          </p:nvSpPr>
          <p:spPr>
            <a:xfrm>
              <a:off x="2346959" y="1108685"/>
              <a:ext cx="7544463" cy="4751426"/>
            </a:xfrm>
            <a:prstGeom prst="rect">
              <a:avLst/>
            </a:prstGeom>
            <a:noFill/>
            <a:ln w="57150">
              <a:solidFill>
                <a:schemeClr val="accent1"/>
              </a:solidFill>
            </a:ln>
          </p:spPr>
          <p:txBody>
            <a:bodyPr wrap="square" rtlCol="0">
              <a:spAutoFit/>
            </a:bodyPr>
            <a:lstStyle/>
            <a:p>
              <a:endParaRPr lang="pt-PT" dirty="0"/>
            </a:p>
          </p:txBody>
        </p:sp>
        <p:sp>
          <p:nvSpPr>
            <p:cNvPr id="2" name="TextBox 1"/>
            <p:cNvSpPr txBox="1"/>
            <p:nvPr/>
          </p:nvSpPr>
          <p:spPr>
            <a:xfrm>
              <a:off x="2544417" y="1274337"/>
              <a:ext cx="7180028" cy="4412974"/>
            </a:xfrm>
            <a:prstGeom prst="rect">
              <a:avLst/>
            </a:prstGeom>
            <a:noFill/>
            <a:ln w="57150">
              <a:solidFill>
                <a:schemeClr val="accent4"/>
              </a:solidFill>
            </a:ln>
          </p:spPr>
          <p:txBody>
            <a:bodyPr wrap="square" rtlCol="0">
              <a:spAutoFit/>
            </a:bodyPr>
            <a:lstStyle/>
            <a:p>
              <a:endParaRPr lang="pt-PT" dirty="0"/>
            </a:p>
          </p:txBody>
        </p:sp>
        <p:sp>
          <p:nvSpPr>
            <p:cNvPr id="45" name="Rectangle 44"/>
            <p:cNvSpPr/>
            <p:nvPr/>
          </p:nvSpPr>
          <p:spPr>
            <a:xfrm>
              <a:off x="2154803" y="914399"/>
              <a:ext cx="7935402" cy="51524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Rectangle 52"/>
            <p:cNvSpPr/>
            <p:nvPr/>
          </p:nvSpPr>
          <p:spPr>
            <a:xfrm>
              <a:off x="1956019" y="707666"/>
              <a:ext cx="8325017" cy="556591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Rectangle 53"/>
            <p:cNvSpPr/>
            <p:nvPr/>
          </p:nvSpPr>
          <p:spPr>
            <a:xfrm>
              <a:off x="1765189" y="500931"/>
              <a:ext cx="8706680" cy="595552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8" name="TextBox 47"/>
          <p:cNvSpPr txBox="1"/>
          <p:nvPr/>
        </p:nvSpPr>
        <p:spPr>
          <a:xfrm>
            <a:off x="3373734" y="4515435"/>
            <a:ext cx="5286233" cy="861774"/>
          </a:xfrm>
          <a:prstGeom prst="rect">
            <a:avLst/>
          </a:prstGeom>
          <a:noFill/>
        </p:spPr>
        <p:txBody>
          <a:bodyPr wrap="square" rtlCol="0">
            <a:spAutoFit/>
          </a:bodyPr>
          <a:lstStyle/>
          <a:p>
            <a:pPr algn="ctr"/>
            <a:r>
              <a:rPr lang="pt-PT" sz="3200" dirty="0" smtClean="0"/>
              <a:t>Susana Barreiro </a:t>
            </a:r>
          </a:p>
          <a:p>
            <a:pPr algn="ctr"/>
            <a:r>
              <a:rPr lang="pt-PT" dirty="0" smtClean="0"/>
              <a:t> e-mail: </a:t>
            </a:r>
            <a:r>
              <a:rPr lang="pt-PT" dirty="0" smtClean="0">
                <a:hlinkClick r:id="rId2"/>
              </a:rPr>
              <a:t>smb@isa.ulisboa.pt</a:t>
            </a:r>
            <a:r>
              <a:rPr lang="pt-PT" dirty="0" smtClean="0"/>
              <a:t> </a:t>
            </a:r>
            <a:endParaRPr lang="pt-PT" dirty="0"/>
          </a:p>
        </p:txBody>
      </p:sp>
      <p:sp>
        <p:nvSpPr>
          <p:cNvPr id="50" name="TextBox 49"/>
          <p:cNvSpPr txBox="1"/>
          <p:nvPr/>
        </p:nvSpPr>
        <p:spPr>
          <a:xfrm>
            <a:off x="1320304" y="1567451"/>
            <a:ext cx="9393094" cy="2739211"/>
          </a:xfrm>
          <a:prstGeom prst="rect">
            <a:avLst/>
          </a:prstGeom>
          <a:noFill/>
        </p:spPr>
        <p:txBody>
          <a:bodyPr wrap="square" rtlCol="0">
            <a:spAutoFit/>
          </a:bodyPr>
          <a:lstStyle/>
          <a:p>
            <a:pPr algn="ctr"/>
            <a:r>
              <a:rPr lang="pt-PT" sz="4400" b="1" dirty="0">
                <a:solidFill>
                  <a:schemeClr val="accent3"/>
                </a:solidFill>
                <a:ea typeface="Verdana" pitchFamily="34" charset="0"/>
                <a:cs typeface="Verdana" pitchFamily="34" charset="0"/>
              </a:rPr>
              <a:t>Monte Carlo </a:t>
            </a:r>
            <a:r>
              <a:rPr lang="pt-PT" sz="4400" b="1" dirty="0" err="1">
                <a:solidFill>
                  <a:schemeClr val="accent3"/>
                </a:solidFill>
                <a:ea typeface="Verdana" pitchFamily="34" charset="0"/>
                <a:cs typeface="Verdana" pitchFamily="34" charset="0"/>
              </a:rPr>
              <a:t>Simulation</a:t>
            </a:r>
            <a:endParaRPr lang="pt-PT" sz="4400" b="1" dirty="0">
              <a:solidFill>
                <a:schemeClr val="accent3"/>
              </a:solidFill>
              <a:ea typeface="Verdana" pitchFamily="34" charset="0"/>
              <a:cs typeface="Verdana" pitchFamily="34" charset="0"/>
            </a:endParaRPr>
          </a:p>
          <a:p>
            <a:pPr algn="ctr"/>
            <a:r>
              <a:rPr lang="pt-PT" sz="3200" b="1" dirty="0" err="1">
                <a:solidFill>
                  <a:schemeClr val="accent1"/>
                </a:solidFill>
                <a:ea typeface="Verdana" pitchFamily="34" charset="0"/>
                <a:cs typeface="Verdana" pitchFamily="34" charset="0"/>
              </a:rPr>
              <a:t>Forestry</a:t>
            </a:r>
            <a:r>
              <a:rPr lang="pt-PT" sz="3200" b="1" dirty="0">
                <a:solidFill>
                  <a:schemeClr val="accent1"/>
                </a:solidFill>
                <a:ea typeface="Verdana" pitchFamily="34" charset="0"/>
                <a:cs typeface="Verdana" pitchFamily="34" charset="0"/>
              </a:rPr>
              <a:t> </a:t>
            </a:r>
            <a:r>
              <a:rPr lang="pt-PT" sz="3200" b="1" dirty="0" err="1" smtClean="0">
                <a:solidFill>
                  <a:schemeClr val="accent1"/>
                </a:solidFill>
                <a:ea typeface="Verdana" pitchFamily="34" charset="0"/>
                <a:cs typeface="Verdana" pitchFamily="34" charset="0"/>
              </a:rPr>
              <a:t>Applications</a:t>
            </a:r>
            <a:endParaRPr lang="pt-PT" sz="3200" b="1" dirty="0" smtClean="0">
              <a:solidFill>
                <a:schemeClr val="accent1"/>
              </a:solidFill>
              <a:ea typeface="Verdana" pitchFamily="34" charset="0"/>
              <a:cs typeface="Verdana" pitchFamily="34" charset="0"/>
            </a:endParaRPr>
          </a:p>
          <a:p>
            <a:pPr algn="ctr"/>
            <a:endParaRPr lang="pt-PT" sz="3200" b="1" dirty="0">
              <a:solidFill>
                <a:schemeClr val="accent1"/>
              </a:solidFill>
              <a:ea typeface="Verdana" pitchFamily="34" charset="0"/>
              <a:cs typeface="Verdana" pitchFamily="34" charset="0"/>
            </a:endParaRPr>
          </a:p>
          <a:p>
            <a:pPr algn="ctr"/>
            <a:r>
              <a:rPr lang="pt-PT" sz="3200" b="1" i="1" dirty="0" err="1" smtClean="0">
                <a:solidFill>
                  <a:schemeClr val="tx1">
                    <a:lumMod val="50000"/>
                    <a:lumOff val="50000"/>
                  </a:schemeClr>
                </a:solidFill>
                <a:ea typeface="Verdana" pitchFamily="34" charset="0"/>
                <a:cs typeface="Verdana" pitchFamily="34" charset="0"/>
              </a:rPr>
              <a:t>Applied</a:t>
            </a:r>
            <a:r>
              <a:rPr lang="pt-PT" sz="3200" b="1" i="1" dirty="0" smtClean="0">
                <a:solidFill>
                  <a:schemeClr val="tx1">
                    <a:lumMod val="50000"/>
                    <a:lumOff val="50000"/>
                  </a:schemeClr>
                </a:solidFill>
                <a:ea typeface="Verdana" pitchFamily="34" charset="0"/>
                <a:cs typeface="Verdana" pitchFamily="34" charset="0"/>
              </a:rPr>
              <a:t> </a:t>
            </a:r>
            <a:r>
              <a:rPr lang="pt-PT" sz="3200" b="1" i="1" dirty="0" err="1" smtClean="0">
                <a:solidFill>
                  <a:schemeClr val="tx1">
                    <a:lumMod val="50000"/>
                    <a:lumOff val="50000"/>
                  </a:schemeClr>
                </a:solidFill>
                <a:ea typeface="Verdana" pitchFamily="34" charset="0"/>
                <a:cs typeface="Verdana" pitchFamily="34" charset="0"/>
              </a:rPr>
              <a:t>Operations</a:t>
            </a:r>
            <a:r>
              <a:rPr lang="pt-PT" sz="3200" b="1" i="1" dirty="0" smtClean="0">
                <a:solidFill>
                  <a:schemeClr val="tx1">
                    <a:lumMod val="50000"/>
                    <a:lumOff val="50000"/>
                  </a:schemeClr>
                </a:solidFill>
                <a:ea typeface="Verdana" pitchFamily="34" charset="0"/>
                <a:cs typeface="Verdana" pitchFamily="34" charset="0"/>
              </a:rPr>
              <a:t> Research </a:t>
            </a:r>
          </a:p>
          <a:p>
            <a:pPr algn="ctr"/>
            <a:r>
              <a:rPr lang="en-US" sz="3200" b="1" i="1" dirty="0" smtClean="0">
                <a:solidFill>
                  <a:schemeClr val="tx1">
                    <a:lumMod val="50000"/>
                    <a:lumOff val="50000"/>
                  </a:schemeClr>
                </a:solidFill>
                <a:ea typeface="Verdana" pitchFamily="34" charset="0"/>
                <a:cs typeface="Verdana" pitchFamily="34" charset="0"/>
              </a:rPr>
              <a:t>2020-2021</a:t>
            </a:r>
            <a:endParaRPr lang="pt-PT" sz="4400" b="1" dirty="0">
              <a:solidFill>
                <a:schemeClr val="accent3"/>
              </a:solidFill>
              <a:ea typeface="Verdana" pitchFamily="34" charset="0"/>
              <a:cs typeface="Verdana" pitchFamily="34" charset="0"/>
            </a:endParaRPr>
          </a:p>
        </p:txBody>
      </p:sp>
    </p:spTree>
    <p:extLst>
      <p:ext uri="{BB962C8B-B14F-4D97-AF65-F5344CB8AC3E}">
        <p14:creationId xmlns:p14="http://schemas.microsoft.com/office/powerpoint/2010/main" val="164011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387366"/>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smtClean="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endParaRPr lang="pt-PT" dirty="0"/>
          </a:p>
        </p:txBody>
      </p:sp>
      <p:graphicFrame>
        <p:nvGraphicFramePr>
          <p:cNvPr id="13" name="Object 12"/>
          <p:cNvGraphicFramePr>
            <a:graphicFrameLocks noGrp="1" noChangeAspect="1"/>
          </p:cNvGraphicFramePr>
          <p:nvPr>
            <p:extLst>
              <p:ext uri="{D42A27DB-BD31-4B8C-83A1-F6EECF244321}">
                <p14:modId xmlns:p14="http://schemas.microsoft.com/office/powerpoint/2010/main" val="3163176856"/>
              </p:ext>
            </p:extLst>
          </p:nvPr>
        </p:nvGraphicFramePr>
        <p:xfrm>
          <a:off x="907612" y="2255181"/>
          <a:ext cx="4152900" cy="3783012"/>
        </p:xfrm>
        <a:graphic>
          <a:graphicData uri="http://schemas.openxmlformats.org/presentationml/2006/ole">
            <mc:AlternateContent xmlns:mc="http://schemas.openxmlformats.org/markup-compatibility/2006">
              <mc:Choice xmlns:v="urn:schemas-microsoft-com:vml" Requires="v">
                <p:oleObj spid="_x0000_s6253" name="Worksheet" r:id="rId3" imgW="7810560" imgH="3781335" progId="Excel.Sheet.8">
                  <p:embed/>
                </p:oleObj>
              </mc:Choice>
              <mc:Fallback>
                <p:oleObj name="Worksheet" r:id="rId3" imgW="7810560" imgH="3781335" progId="Excel.Sheet.8">
                  <p:embed/>
                  <p:pic>
                    <p:nvPicPr>
                      <p:cNvPr id="0" name="Picture 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12" y="2255181"/>
                        <a:ext cx="4152900" cy="378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213945" y="2317531"/>
            <a:ext cx="3483935" cy="830997"/>
          </a:xfrm>
          <a:prstGeom prst="rect">
            <a:avLst/>
          </a:prstGeom>
          <a:noFill/>
        </p:spPr>
        <p:txBody>
          <a:bodyPr wrap="square" rtlCol="0">
            <a:spAutoFit/>
          </a:bodyPr>
          <a:lstStyle/>
          <a:p>
            <a:pPr algn="ctr"/>
            <a:r>
              <a:rPr lang="en-GB" sz="2400" dirty="0" smtClean="0"/>
              <a:t>Relative frequencies</a:t>
            </a:r>
          </a:p>
          <a:p>
            <a:pPr algn="ctr"/>
            <a:r>
              <a:rPr lang="en-GB" sz="2400" dirty="0" smtClean="0"/>
              <a:t>(probability)</a:t>
            </a:r>
            <a:endParaRPr lang="en-GB" sz="2400" dirty="0"/>
          </a:p>
        </p:txBody>
      </p:sp>
      <p:sp>
        <p:nvSpPr>
          <p:cNvPr id="16" name="TextBox 15"/>
          <p:cNvSpPr txBox="1"/>
          <p:nvPr/>
        </p:nvSpPr>
        <p:spPr>
          <a:xfrm>
            <a:off x="1988655" y="4619229"/>
            <a:ext cx="651641" cy="307777"/>
          </a:xfrm>
          <a:prstGeom prst="rect">
            <a:avLst/>
          </a:prstGeom>
          <a:noFill/>
        </p:spPr>
        <p:txBody>
          <a:bodyPr wrap="square" rtlCol="0">
            <a:spAutoFit/>
          </a:bodyPr>
          <a:lstStyle/>
          <a:p>
            <a:pPr algn="ctr"/>
            <a:r>
              <a:rPr lang="en-GB" sz="1400" b="1" dirty="0" smtClean="0"/>
              <a:t>0.1</a:t>
            </a:r>
            <a:endParaRPr lang="en-GB" sz="1400" b="1" dirty="0"/>
          </a:p>
        </p:txBody>
      </p:sp>
      <p:sp>
        <p:nvSpPr>
          <p:cNvPr id="17" name="TextBox 16"/>
          <p:cNvSpPr txBox="1"/>
          <p:nvPr/>
        </p:nvSpPr>
        <p:spPr>
          <a:xfrm>
            <a:off x="2554137" y="4353984"/>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18" name="TextBox 17"/>
          <p:cNvSpPr txBox="1"/>
          <p:nvPr/>
        </p:nvSpPr>
        <p:spPr>
          <a:xfrm>
            <a:off x="3205778" y="4088739"/>
            <a:ext cx="651641" cy="307777"/>
          </a:xfrm>
          <a:prstGeom prst="rect">
            <a:avLst/>
          </a:prstGeom>
          <a:noFill/>
        </p:spPr>
        <p:txBody>
          <a:bodyPr wrap="square" rtlCol="0">
            <a:spAutoFit/>
          </a:bodyPr>
          <a:lstStyle/>
          <a:p>
            <a:pPr algn="ctr"/>
            <a:r>
              <a:rPr lang="en-GB" sz="1400" b="1" dirty="0" smtClean="0"/>
              <a:t>0.3</a:t>
            </a:r>
            <a:endParaRPr lang="en-GB" sz="1400" b="1" dirty="0"/>
          </a:p>
        </p:txBody>
      </p:sp>
      <p:sp>
        <p:nvSpPr>
          <p:cNvPr id="19" name="TextBox 18"/>
          <p:cNvSpPr txBox="1"/>
          <p:nvPr/>
        </p:nvSpPr>
        <p:spPr>
          <a:xfrm>
            <a:off x="3759160" y="4353984"/>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20" name="TextBox 19"/>
          <p:cNvSpPr txBox="1"/>
          <p:nvPr/>
        </p:nvSpPr>
        <p:spPr>
          <a:xfrm>
            <a:off x="4372060" y="4475973"/>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21" name="TextBox 20"/>
          <p:cNvSpPr txBox="1"/>
          <p:nvPr/>
        </p:nvSpPr>
        <p:spPr>
          <a:xfrm>
            <a:off x="1415844" y="4756357"/>
            <a:ext cx="651641" cy="307777"/>
          </a:xfrm>
          <a:prstGeom prst="rect">
            <a:avLst/>
          </a:prstGeom>
          <a:noFill/>
        </p:spPr>
        <p:txBody>
          <a:bodyPr wrap="square" rtlCol="0">
            <a:spAutoFit/>
          </a:bodyPr>
          <a:lstStyle/>
          <a:p>
            <a:pPr algn="ctr"/>
            <a:r>
              <a:rPr lang="en-GB" sz="1400" b="1" dirty="0" smtClean="0"/>
              <a:t>0.05</a:t>
            </a:r>
            <a:endParaRPr lang="en-GB" sz="14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737833193"/>
              </p:ext>
            </p:extLst>
          </p:nvPr>
        </p:nvGraphicFramePr>
        <p:xfrm>
          <a:off x="7219515" y="2285999"/>
          <a:ext cx="4132262" cy="3768725"/>
        </p:xfrm>
        <a:graphic>
          <a:graphicData uri="http://schemas.openxmlformats.org/presentationml/2006/ole">
            <mc:AlternateContent xmlns:mc="http://schemas.openxmlformats.org/markup-compatibility/2006">
              <mc:Choice xmlns:v="urn:schemas-microsoft-com:vml" Requires="v">
                <p:oleObj spid="_x0000_s6254" name="Worksheet" r:id="rId5" imgW="7648560" imgH="3657600" progId="Excel.Sheet.8">
                  <p:embed/>
                </p:oleObj>
              </mc:Choice>
              <mc:Fallback>
                <p:oleObj name="Worksheet" r:id="rId5" imgW="7648560" imgH="3657600" progId="Excel.Sheet.8">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515" y="2285999"/>
                        <a:ext cx="4132262" cy="376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729646" y="4780746"/>
            <a:ext cx="651641" cy="307777"/>
          </a:xfrm>
          <a:prstGeom prst="rect">
            <a:avLst/>
          </a:prstGeom>
          <a:noFill/>
        </p:spPr>
        <p:txBody>
          <a:bodyPr wrap="square" rtlCol="0">
            <a:spAutoFit/>
          </a:bodyPr>
          <a:lstStyle/>
          <a:p>
            <a:pPr algn="ctr"/>
            <a:r>
              <a:rPr lang="en-GB" sz="1400" b="1" dirty="0" smtClean="0"/>
              <a:t>0.05</a:t>
            </a:r>
            <a:endParaRPr lang="en-GB" sz="1400" b="1" dirty="0"/>
          </a:p>
        </p:txBody>
      </p:sp>
      <p:sp>
        <p:nvSpPr>
          <p:cNvPr id="27" name="TextBox 26"/>
          <p:cNvSpPr txBox="1"/>
          <p:nvPr/>
        </p:nvSpPr>
        <p:spPr>
          <a:xfrm>
            <a:off x="8283816" y="4525124"/>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28" name="TextBox 27"/>
          <p:cNvSpPr txBox="1"/>
          <p:nvPr/>
        </p:nvSpPr>
        <p:spPr>
          <a:xfrm>
            <a:off x="8877968" y="4002309"/>
            <a:ext cx="651641" cy="307777"/>
          </a:xfrm>
          <a:prstGeom prst="rect">
            <a:avLst/>
          </a:prstGeom>
          <a:noFill/>
        </p:spPr>
        <p:txBody>
          <a:bodyPr wrap="square" rtlCol="0">
            <a:spAutoFit/>
          </a:bodyPr>
          <a:lstStyle/>
          <a:p>
            <a:pPr algn="ctr"/>
            <a:r>
              <a:rPr lang="en-GB" sz="1400" b="1" dirty="0" smtClean="0"/>
              <a:t>0.35</a:t>
            </a:r>
            <a:endParaRPr lang="en-GB" sz="1400" b="1" dirty="0"/>
          </a:p>
        </p:txBody>
      </p:sp>
      <p:sp>
        <p:nvSpPr>
          <p:cNvPr id="29" name="TextBox 28"/>
          <p:cNvSpPr txBox="1"/>
          <p:nvPr/>
        </p:nvSpPr>
        <p:spPr>
          <a:xfrm>
            <a:off x="9428253" y="3231981"/>
            <a:ext cx="651641" cy="307777"/>
          </a:xfrm>
          <a:prstGeom prst="rect">
            <a:avLst/>
          </a:prstGeom>
          <a:noFill/>
        </p:spPr>
        <p:txBody>
          <a:bodyPr wrap="square" rtlCol="0">
            <a:spAutoFit/>
          </a:bodyPr>
          <a:lstStyle/>
          <a:p>
            <a:pPr algn="ctr"/>
            <a:r>
              <a:rPr lang="en-GB" sz="1400" b="1" dirty="0" smtClean="0"/>
              <a:t>0.65</a:t>
            </a:r>
            <a:endParaRPr lang="en-GB" sz="1400" b="1" dirty="0"/>
          </a:p>
        </p:txBody>
      </p:sp>
      <p:sp>
        <p:nvSpPr>
          <p:cNvPr id="31" name="TextBox 30"/>
          <p:cNvSpPr txBox="1"/>
          <p:nvPr/>
        </p:nvSpPr>
        <p:spPr>
          <a:xfrm>
            <a:off x="10003347" y="2711518"/>
            <a:ext cx="651641" cy="307777"/>
          </a:xfrm>
          <a:prstGeom prst="rect">
            <a:avLst/>
          </a:prstGeom>
          <a:noFill/>
        </p:spPr>
        <p:txBody>
          <a:bodyPr wrap="square" rtlCol="0">
            <a:spAutoFit/>
          </a:bodyPr>
          <a:lstStyle/>
          <a:p>
            <a:pPr algn="ctr"/>
            <a:r>
              <a:rPr lang="en-GB" sz="1400" b="1" dirty="0" smtClean="0"/>
              <a:t>0.85</a:t>
            </a:r>
            <a:endParaRPr lang="en-GB" sz="1400" b="1" dirty="0"/>
          </a:p>
        </p:txBody>
      </p:sp>
      <p:sp>
        <p:nvSpPr>
          <p:cNvPr id="33" name="TextBox 32"/>
          <p:cNvSpPr txBox="1"/>
          <p:nvPr/>
        </p:nvSpPr>
        <p:spPr>
          <a:xfrm>
            <a:off x="10578440" y="2326157"/>
            <a:ext cx="651641" cy="307777"/>
          </a:xfrm>
          <a:prstGeom prst="rect">
            <a:avLst/>
          </a:prstGeom>
          <a:noFill/>
        </p:spPr>
        <p:txBody>
          <a:bodyPr wrap="square" rtlCol="0">
            <a:spAutoFit/>
          </a:bodyPr>
          <a:lstStyle/>
          <a:p>
            <a:pPr algn="ctr"/>
            <a:r>
              <a:rPr lang="en-GB" sz="1400" b="1" dirty="0" smtClean="0"/>
              <a:t>1</a:t>
            </a:r>
            <a:endParaRPr lang="en-GB" sz="1400" b="1" dirty="0"/>
          </a:p>
        </p:txBody>
      </p:sp>
      <p:sp>
        <p:nvSpPr>
          <p:cNvPr id="34" name="TextBox 33"/>
          <p:cNvSpPr txBox="1"/>
          <p:nvPr/>
        </p:nvSpPr>
        <p:spPr>
          <a:xfrm>
            <a:off x="7461820" y="2347857"/>
            <a:ext cx="3483935" cy="830997"/>
          </a:xfrm>
          <a:prstGeom prst="rect">
            <a:avLst/>
          </a:prstGeom>
          <a:noFill/>
        </p:spPr>
        <p:txBody>
          <a:bodyPr wrap="square" rtlCol="0">
            <a:spAutoFit/>
          </a:bodyPr>
          <a:lstStyle/>
          <a:p>
            <a:pPr algn="ctr"/>
            <a:r>
              <a:rPr lang="en-GB" sz="2400" dirty="0" smtClean="0"/>
              <a:t>Cumulative frequencies</a:t>
            </a:r>
          </a:p>
          <a:p>
            <a:pPr algn="ctr"/>
            <a:r>
              <a:rPr lang="en-GB" sz="2400" dirty="0" smtClean="0"/>
              <a:t>(probability)</a:t>
            </a:r>
            <a:endParaRPr lang="en-GB" sz="2400" dirty="0"/>
          </a:p>
        </p:txBody>
      </p:sp>
      <p:cxnSp>
        <p:nvCxnSpPr>
          <p:cNvPr id="22" name="Straight Arrow Connector 21"/>
          <p:cNvCxnSpPr/>
          <p:nvPr/>
        </p:nvCxnSpPr>
        <p:spPr>
          <a:xfrm flipV="1">
            <a:off x="4697879" y="3910220"/>
            <a:ext cx="2772000"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729646" y="4178808"/>
            <a:ext cx="212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9349646" y="4689549"/>
            <a:ext cx="100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387366"/>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smtClean="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endParaRPr lang="pt-PT" dirty="0"/>
          </a:p>
        </p:txBody>
      </p:sp>
      <p:graphicFrame>
        <p:nvGraphicFramePr>
          <p:cNvPr id="2" name="Object 1"/>
          <p:cNvGraphicFramePr>
            <a:graphicFrameLocks noChangeAspect="1"/>
          </p:cNvGraphicFramePr>
          <p:nvPr>
            <p:extLst>
              <p:ext uri="{D42A27DB-BD31-4B8C-83A1-F6EECF244321}">
                <p14:modId xmlns:p14="http://schemas.microsoft.com/office/powerpoint/2010/main" val="2165160502"/>
              </p:ext>
            </p:extLst>
          </p:nvPr>
        </p:nvGraphicFramePr>
        <p:xfrm>
          <a:off x="7219515" y="2285999"/>
          <a:ext cx="4132262" cy="3768725"/>
        </p:xfrm>
        <a:graphic>
          <a:graphicData uri="http://schemas.openxmlformats.org/presentationml/2006/ole">
            <mc:AlternateContent xmlns:mc="http://schemas.openxmlformats.org/markup-compatibility/2006">
              <mc:Choice xmlns:v="urn:schemas-microsoft-com:vml" Requires="v">
                <p:oleObj spid="_x0000_s7225" name="Worksheet" r:id="rId3" imgW="7648560" imgH="3657600" progId="Excel.Sheet.8">
                  <p:embed/>
                </p:oleObj>
              </mc:Choice>
              <mc:Fallback>
                <p:oleObj name="Worksheet" r:id="rId3" imgW="7648560" imgH="3657600" progId="Excel.Sheet.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515" y="2285999"/>
                        <a:ext cx="4132262" cy="376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729646" y="4780746"/>
            <a:ext cx="651641" cy="307777"/>
          </a:xfrm>
          <a:prstGeom prst="rect">
            <a:avLst/>
          </a:prstGeom>
          <a:noFill/>
        </p:spPr>
        <p:txBody>
          <a:bodyPr wrap="square" rtlCol="0">
            <a:spAutoFit/>
          </a:bodyPr>
          <a:lstStyle/>
          <a:p>
            <a:pPr algn="ctr"/>
            <a:r>
              <a:rPr lang="en-GB" sz="1400" b="1" dirty="0" smtClean="0"/>
              <a:t>0.05</a:t>
            </a:r>
            <a:endParaRPr lang="en-GB" sz="1400" b="1" dirty="0"/>
          </a:p>
        </p:txBody>
      </p:sp>
      <p:sp>
        <p:nvSpPr>
          <p:cNvPr id="27" name="TextBox 26"/>
          <p:cNvSpPr txBox="1"/>
          <p:nvPr/>
        </p:nvSpPr>
        <p:spPr>
          <a:xfrm>
            <a:off x="8283816" y="4525124"/>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28" name="TextBox 27"/>
          <p:cNvSpPr txBox="1"/>
          <p:nvPr/>
        </p:nvSpPr>
        <p:spPr>
          <a:xfrm>
            <a:off x="8877968" y="4002309"/>
            <a:ext cx="651641" cy="307777"/>
          </a:xfrm>
          <a:prstGeom prst="rect">
            <a:avLst/>
          </a:prstGeom>
          <a:noFill/>
        </p:spPr>
        <p:txBody>
          <a:bodyPr wrap="square" rtlCol="0">
            <a:spAutoFit/>
          </a:bodyPr>
          <a:lstStyle/>
          <a:p>
            <a:pPr algn="ctr"/>
            <a:r>
              <a:rPr lang="en-GB" sz="1400" b="1" dirty="0" smtClean="0"/>
              <a:t>0.35</a:t>
            </a:r>
            <a:endParaRPr lang="en-GB" sz="1400" b="1" dirty="0"/>
          </a:p>
        </p:txBody>
      </p:sp>
      <p:sp>
        <p:nvSpPr>
          <p:cNvPr id="29" name="TextBox 28"/>
          <p:cNvSpPr txBox="1"/>
          <p:nvPr/>
        </p:nvSpPr>
        <p:spPr>
          <a:xfrm>
            <a:off x="9428253" y="3231981"/>
            <a:ext cx="651641" cy="307777"/>
          </a:xfrm>
          <a:prstGeom prst="rect">
            <a:avLst/>
          </a:prstGeom>
          <a:noFill/>
        </p:spPr>
        <p:txBody>
          <a:bodyPr wrap="square" rtlCol="0">
            <a:spAutoFit/>
          </a:bodyPr>
          <a:lstStyle/>
          <a:p>
            <a:pPr algn="ctr"/>
            <a:r>
              <a:rPr lang="en-GB" sz="1400" b="1" dirty="0" smtClean="0"/>
              <a:t>0.65</a:t>
            </a:r>
            <a:endParaRPr lang="en-GB" sz="1400" b="1" dirty="0"/>
          </a:p>
        </p:txBody>
      </p:sp>
      <p:sp>
        <p:nvSpPr>
          <p:cNvPr id="31" name="TextBox 30"/>
          <p:cNvSpPr txBox="1"/>
          <p:nvPr/>
        </p:nvSpPr>
        <p:spPr>
          <a:xfrm>
            <a:off x="10003347" y="2711518"/>
            <a:ext cx="651641" cy="307777"/>
          </a:xfrm>
          <a:prstGeom prst="rect">
            <a:avLst/>
          </a:prstGeom>
          <a:noFill/>
        </p:spPr>
        <p:txBody>
          <a:bodyPr wrap="square" rtlCol="0">
            <a:spAutoFit/>
          </a:bodyPr>
          <a:lstStyle/>
          <a:p>
            <a:pPr algn="ctr"/>
            <a:r>
              <a:rPr lang="en-GB" sz="1400" b="1" dirty="0" smtClean="0"/>
              <a:t>0.85</a:t>
            </a:r>
            <a:endParaRPr lang="en-GB" sz="1400" b="1" dirty="0"/>
          </a:p>
        </p:txBody>
      </p:sp>
      <p:sp>
        <p:nvSpPr>
          <p:cNvPr id="33" name="TextBox 32"/>
          <p:cNvSpPr txBox="1"/>
          <p:nvPr/>
        </p:nvSpPr>
        <p:spPr>
          <a:xfrm>
            <a:off x="10578440" y="2326157"/>
            <a:ext cx="651641" cy="307777"/>
          </a:xfrm>
          <a:prstGeom prst="rect">
            <a:avLst/>
          </a:prstGeom>
          <a:noFill/>
        </p:spPr>
        <p:txBody>
          <a:bodyPr wrap="square" rtlCol="0">
            <a:spAutoFit/>
          </a:bodyPr>
          <a:lstStyle/>
          <a:p>
            <a:pPr algn="ctr"/>
            <a:r>
              <a:rPr lang="en-GB" sz="1400" b="1" dirty="0" smtClean="0"/>
              <a:t>1</a:t>
            </a:r>
            <a:endParaRPr lang="en-GB" sz="1400" b="1" dirty="0"/>
          </a:p>
        </p:txBody>
      </p:sp>
      <p:sp>
        <p:nvSpPr>
          <p:cNvPr id="34" name="TextBox 33"/>
          <p:cNvSpPr txBox="1"/>
          <p:nvPr/>
        </p:nvSpPr>
        <p:spPr>
          <a:xfrm>
            <a:off x="7502763" y="1460752"/>
            <a:ext cx="3483935" cy="830997"/>
          </a:xfrm>
          <a:prstGeom prst="rect">
            <a:avLst/>
          </a:prstGeom>
          <a:noFill/>
        </p:spPr>
        <p:txBody>
          <a:bodyPr wrap="square" rtlCol="0">
            <a:spAutoFit/>
          </a:bodyPr>
          <a:lstStyle/>
          <a:p>
            <a:pPr algn="ctr"/>
            <a:r>
              <a:rPr lang="en-GB" sz="2400" dirty="0" smtClean="0"/>
              <a:t>Cumulative frequencies</a:t>
            </a:r>
          </a:p>
          <a:p>
            <a:pPr algn="ctr"/>
            <a:r>
              <a:rPr lang="en-GB" sz="2400" dirty="0" smtClean="0"/>
              <a:t>(probability)</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2499209684"/>
              </p:ext>
            </p:extLst>
          </p:nvPr>
        </p:nvGraphicFramePr>
        <p:xfrm>
          <a:off x="912645" y="2326157"/>
          <a:ext cx="4999422" cy="2865120"/>
        </p:xfrm>
        <a:graphic>
          <a:graphicData uri="http://schemas.openxmlformats.org/drawingml/2006/table">
            <a:tbl>
              <a:tblPr firstRow="1" bandRow="1">
                <a:tableStyleId>{5C22544A-7EE6-4342-B048-85BDC9FD1C3A}</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gridCol w="2459419">
                  <a:extLst>
                    <a:ext uri="{9D8B030D-6E8A-4147-A177-3AD203B41FA5}">
                      <a16:colId xmlns:a16="http://schemas.microsoft.com/office/drawing/2014/main" val="20002"/>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Cumulative frequencies</a:t>
                      </a:r>
                      <a:endParaRPr lang="en-GB" dirty="0"/>
                    </a:p>
                  </a:txBody>
                  <a:tcPr anchor="ctr"/>
                </a:tc>
                <a:tc>
                  <a:txBody>
                    <a:bodyPr/>
                    <a:lstStyle/>
                    <a:p>
                      <a:pPr algn="ctr"/>
                      <a:r>
                        <a:rPr lang="en-GB" dirty="0" smtClean="0"/>
                        <a:t>Interval for random numbers</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tc>
                  <a:txBody>
                    <a:bodyPr/>
                    <a:lstStyle/>
                    <a:p>
                      <a:pPr algn="ctr"/>
                      <a:r>
                        <a:rPr lang="en-GB" dirty="0" smtClean="0"/>
                        <a:t> 0 –  4</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0.15</a:t>
                      </a:r>
                    </a:p>
                  </a:txBody>
                  <a:tcPr/>
                </a:tc>
                <a:tc>
                  <a:txBody>
                    <a:bodyPr/>
                    <a:lstStyle/>
                    <a:p>
                      <a:pPr algn="ctr"/>
                      <a:r>
                        <a:rPr lang="en-GB" dirty="0" smtClean="0"/>
                        <a:t>5 – 14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0.35</a:t>
                      </a:r>
                      <a:endParaRPr lang="en-GB" dirty="0"/>
                    </a:p>
                  </a:txBody>
                  <a:tcPr/>
                </a:tc>
                <a:tc>
                  <a:txBody>
                    <a:bodyPr/>
                    <a:lstStyle/>
                    <a:p>
                      <a:pPr algn="ctr"/>
                      <a:r>
                        <a:rPr lang="en-GB" dirty="0" smtClean="0"/>
                        <a:t>15 – 34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0.65</a:t>
                      </a:r>
                      <a:endParaRPr lang="en-GB" dirty="0"/>
                    </a:p>
                  </a:txBody>
                  <a:tcPr/>
                </a:tc>
                <a:tc>
                  <a:txBody>
                    <a:bodyPr/>
                    <a:lstStyle/>
                    <a:p>
                      <a:pPr algn="ctr"/>
                      <a:r>
                        <a:rPr lang="en-GB" dirty="0" smtClean="0"/>
                        <a:t>35 – 64</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0.85</a:t>
                      </a:r>
                      <a:endParaRPr lang="en-GB" dirty="0"/>
                    </a:p>
                  </a:txBody>
                  <a:tcPr/>
                </a:tc>
                <a:tc>
                  <a:txBody>
                    <a:bodyPr/>
                    <a:lstStyle/>
                    <a:p>
                      <a:pPr algn="ctr"/>
                      <a:r>
                        <a:rPr lang="en-GB" dirty="0" smtClean="0"/>
                        <a:t>65 – 84</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1</a:t>
                      </a:r>
                      <a:endParaRPr lang="en-GB" dirty="0"/>
                    </a:p>
                  </a:txBody>
                  <a:tcPr/>
                </a:tc>
                <a:tc>
                  <a:txBody>
                    <a:bodyPr/>
                    <a:lstStyle/>
                    <a:p>
                      <a:pPr algn="ctr"/>
                      <a:r>
                        <a:rPr lang="en-GB" dirty="0" smtClean="0"/>
                        <a:t>85 – 99</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7582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229706"/>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p>
          <a:p>
            <a:pPr marL="5202238" indent="0" algn="just">
              <a:buNone/>
            </a:pPr>
            <a:r>
              <a:rPr lang="pt-PT" dirty="0" err="1" smtClean="0"/>
              <a:t>Simulate</a:t>
            </a:r>
            <a:r>
              <a:rPr lang="pt-PT" dirty="0" smtClean="0"/>
              <a:t> </a:t>
            </a:r>
            <a:r>
              <a:rPr lang="pt-PT" dirty="0" err="1" smtClean="0"/>
              <a:t>the</a:t>
            </a:r>
            <a:r>
              <a:rPr lang="pt-PT" dirty="0" smtClean="0"/>
              <a:t> </a:t>
            </a:r>
            <a:r>
              <a:rPr lang="pt-PT" dirty="0" err="1" smtClean="0"/>
              <a:t>demand</a:t>
            </a:r>
            <a:r>
              <a:rPr lang="pt-PT" dirty="0" smtClean="0"/>
              <a:t> for 10 </a:t>
            </a:r>
            <a:r>
              <a:rPr lang="pt-PT" dirty="0" err="1" smtClean="0"/>
              <a:t>days</a:t>
            </a:r>
            <a:endParaRPr lang="pt-PT" dirty="0"/>
          </a:p>
        </p:txBody>
      </p:sp>
      <p:graphicFrame>
        <p:nvGraphicFramePr>
          <p:cNvPr id="3" name="Table 2"/>
          <p:cNvGraphicFramePr>
            <a:graphicFrameLocks noGrp="1"/>
          </p:cNvGraphicFramePr>
          <p:nvPr>
            <p:extLst/>
          </p:nvPr>
        </p:nvGraphicFramePr>
        <p:xfrm>
          <a:off x="912645" y="2326157"/>
          <a:ext cx="4999422" cy="2865120"/>
        </p:xfrm>
        <a:graphic>
          <a:graphicData uri="http://schemas.openxmlformats.org/drawingml/2006/table">
            <a:tbl>
              <a:tblPr firstRow="1" bandRow="1">
                <a:tableStyleId>{93296810-A885-4BE3-A3E7-6D5BEEA58F35}</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gridCol w="2459419">
                  <a:extLst>
                    <a:ext uri="{9D8B030D-6E8A-4147-A177-3AD203B41FA5}">
                      <a16:colId xmlns:a16="http://schemas.microsoft.com/office/drawing/2014/main" val="20002"/>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Cumulative frequencies</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Interval for random numbers</a:t>
                      </a:r>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tc>
                  <a:txBody>
                    <a:bodyPr/>
                    <a:lstStyle/>
                    <a:p>
                      <a:pPr algn="ctr"/>
                      <a:r>
                        <a:rPr lang="en-GB" dirty="0" smtClean="0"/>
                        <a:t> 0 –  4</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0.15</a:t>
                      </a:r>
                    </a:p>
                  </a:txBody>
                  <a:tcPr/>
                </a:tc>
                <a:tc>
                  <a:txBody>
                    <a:bodyPr/>
                    <a:lstStyle/>
                    <a:p>
                      <a:pPr algn="ctr"/>
                      <a:r>
                        <a:rPr lang="en-GB" dirty="0" smtClean="0"/>
                        <a:t>5 – 14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0.35</a:t>
                      </a:r>
                      <a:endParaRPr lang="en-GB" dirty="0"/>
                    </a:p>
                  </a:txBody>
                  <a:tcPr/>
                </a:tc>
                <a:tc>
                  <a:txBody>
                    <a:bodyPr/>
                    <a:lstStyle/>
                    <a:p>
                      <a:pPr algn="ctr"/>
                      <a:r>
                        <a:rPr lang="en-GB" dirty="0" smtClean="0"/>
                        <a:t>15 – 34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0.65</a:t>
                      </a:r>
                      <a:endParaRPr lang="en-GB" dirty="0"/>
                    </a:p>
                  </a:txBody>
                  <a:tcPr/>
                </a:tc>
                <a:tc>
                  <a:txBody>
                    <a:bodyPr/>
                    <a:lstStyle/>
                    <a:p>
                      <a:pPr algn="ctr"/>
                      <a:r>
                        <a:rPr lang="en-GB" dirty="0" smtClean="0"/>
                        <a:t>35 – 64</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0.85</a:t>
                      </a:r>
                      <a:endParaRPr lang="en-GB" dirty="0"/>
                    </a:p>
                  </a:txBody>
                  <a:tcPr/>
                </a:tc>
                <a:tc>
                  <a:txBody>
                    <a:bodyPr/>
                    <a:lstStyle/>
                    <a:p>
                      <a:pPr algn="ctr"/>
                      <a:r>
                        <a:rPr lang="en-GB" dirty="0" smtClean="0"/>
                        <a:t>65 – 84</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1</a:t>
                      </a:r>
                      <a:endParaRPr lang="en-GB" dirty="0"/>
                    </a:p>
                  </a:txBody>
                  <a:tcPr/>
                </a:tc>
                <a:tc>
                  <a:txBody>
                    <a:bodyPr/>
                    <a:lstStyle/>
                    <a:p>
                      <a:pPr algn="ctr"/>
                      <a:r>
                        <a:rPr lang="en-GB" dirty="0" smtClean="0"/>
                        <a:t>85 – 100</a:t>
                      </a:r>
                    </a:p>
                  </a:txBody>
                  <a:tcPr/>
                </a:tc>
                <a:extLst>
                  <a:ext uri="{0D108BD9-81ED-4DB2-BD59-A6C34878D82A}">
                    <a16:rowId xmlns:a16="http://schemas.microsoft.com/office/drawing/2014/main" val="10006"/>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66254969"/>
              </p:ext>
            </p:extLst>
          </p:nvPr>
        </p:nvGraphicFramePr>
        <p:xfrm>
          <a:off x="6362258" y="2667743"/>
          <a:ext cx="4999422" cy="4074160"/>
        </p:xfrm>
        <a:graphic>
          <a:graphicData uri="http://schemas.openxmlformats.org/drawingml/2006/table">
            <a:tbl>
              <a:tblPr firstRow="1" bandRow="1">
                <a:tableStyleId>{5C22544A-7EE6-4342-B048-85BDC9FD1C3A}</a:tableStyleId>
              </a:tblPr>
              <a:tblGrid>
                <a:gridCol w="1315549">
                  <a:extLst>
                    <a:ext uri="{9D8B030D-6E8A-4147-A177-3AD203B41FA5}">
                      <a16:colId xmlns:a16="http://schemas.microsoft.com/office/drawing/2014/main" val="20000"/>
                    </a:ext>
                  </a:extLst>
                </a:gridCol>
                <a:gridCol w="2096814">
                  <a:extLst>
                    <a:ext uri="{9D8B030D-6E8A-4147-A177-3AD203B41FA5}">
                      <a16:colId xmlns:a16="http://schemas.microsoft.com/office/drawing/2014/main" val="20001"/>
                    </a:ext>
                  </a:extLst>
                </a:gridCol>
                <a:gridCol w="1587059">
                  <a:extLst>
                    <a:ext uri="{9D8B030D-6E8A-4147-A177-3AD203B41FA5}">
                      <a16:colId xmlns:a16="http://schemas.microsoft.com/office/drawing/2014/main" val="20002"/>
                    </a:ext>
                  </a:extLst>
                </a:gridCol>
              </a:tblGrid>
              <a:tr h="343471">
                <a:tc>
                  <a:txBody>
                    <a:bodyPr/>
                    <a:lstStyle/>
                    <a:p>
                      <a:pPr algn="ctr"/>
                      <a:r>
                        <a:rPr lang="en-GB" dirty="0" smtClean="0"/>
                        <a:t>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Random</a:t>
                      </a:r>
                      <a:r>
                        <a:rPr lang="en-GB" baseline="0" dirty="0" smtClean="0"/>
                        <a:t> number</a:t>
                      </a:r>
                      <a:endParaRPr lang="en-GB" dirty="0" smtClean="0"/>
                    </a:p>
                  </a:txBody>
                  <a:tcPr anchor="ctr"/>
                </a:tc>
                <a:tc>
                  <a:txBody>
                    <a:bodyPr/>
                    <a:lstStyle/>
                    <a:p>
                      <a:pPr algn="ctr"/>
                      <a:r>
                        <a:rPr lang="en-GB" dirty="0" smtClean="0"/>
                        <a:t>demand</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1</a:t>
                      </a:r>
                      <a:endParaRPr lang="en-GB" dirty="0"/>
                    </a:p>
                  </a:txBody>
                  <a:tcPr/>
                </a:tc>
                <a:tc>
                  <a:txBody>
                    <a:bodyPr/>
                    <a:lstStyle/>
                    <a:p>
                      <a:pPr algn="ctr"/>
                      <a:r>
                        <a:rPr lang="en-GB" dirty="0" smtClean="0"/>
                        <a:t>14</a:t>
                      </a:r>
                      <a:endParaRPr lang="en-GB" dirty="0"/>
                    </a:p>
                  </a:txBody>
                  <a:tcPr/>
                </a:tc>
                <a:tc>
                  <a:txBody>
                    <a:bodyPr/>
                    <a:lstStyle/>
                    <a:p>
                      <a:pPr algn="ctr"/>
                      <a:r>
                        <a:rPr lang="en-GB" dirty="0" smtClean="0"/>
                        <a:t>1</a:t>
                      </a:r>
                    </a:p>
                  </a:txBody>
                  <a:tcPr/>
                </a:tc>
                <a:extLst>
                  <a:ext uri="{0D108BD9-81ED-4DB2-BD59-A6C34878D82A}">
                    <a16:rowId xmlns:a16="http://schemas.microsoft.com/office/drawing/2014/main" val="10001"/>
                  </a:ext>
                </a:extLst>
              </a:tr>
              <a:tr h="370840">
                <a:tc>
                  <a:txBody>
                    <a:bodyPr/>
                    <a:lstStyle/>
                    <a:p>
                      <a:pPr algn="ctr"/>
                      <a:r>
                        <a:rPr lang="en-GB" dirty="0" smtClean="0"/>
                        <a:t>2</a:t>
                      </a:r>
                      <a:endParaRPr lang="en-GB" dirty="0"/>
                    </a:p>
                  </a:txBody>
                  <a:tcPr/>
                </a:tc>
                <a:tc>
                  <a:txBody>
                    <a:bodyPr/>
                    <a:lstStyle/>
                    <a:p>
                      <a:pPr algn="ctr"/>
                      <a:endParaRPr lang="en-GB" dirty="0" smtClean="0"/>
                    </a:p>
                  </a:txBody>
                  <a:tcPr/>
                </a:tc>
                <a:tc>
                  <a:txBody>
                    <a:bodyPr/>
                    <a:lstStyle/>
                    <a:p>
                      <a:pPr algn="ct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3</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4</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5</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6</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6"/>
                  </a:ext>
                </a:extLst>
              </a:tr>
              <a:tr h="370840">
                <a:tc>
                  <a:txBody>
                    <a:bodyPr/>
                    <a:lstStyle/>
                    <a:p>
                      <a:pPr algn="ctr"/>
                      <a:r>
                        <a:rPr lang="en-GB" dirty="0" smtClean="0"/>
                        <a:t>7</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7"/>
                  </a:ext>
                </a:extLst>
              </a:tr>
              <a:tr h="370840">
                <a:tc>
                  <a:txBody>
                    <a:bodyPr/>
                    <a:lstStyle/>
                    <a:p>
                      <a:pPr algn="ctr"/>
                      <a:r>
                        <a:rPr lang="en-GB" dirty="0" smtClean="0"/>
                        <a:t>8</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8"/>
                  </a:ext>
                </a:extLst>
              </a:tr>
              <a:tr h="370840">
                <a:tc>
                  <a:txBody>
                    <a:bodyPr/>
                    <a:lstStyle/>
                    <a:p>
                      <a:pPr algn="ctr"/>
                      <a:r>
                        <a:rPr lang="en-GB" dirty="0" smtClean="0"/>
                        <a:t>9</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9"/>
                  </a:ext>
                </a:extLst>
              </a:tr>
              <a:tr h="370840">
                <a:tc>
                  <a:txBody>
                    <a:bodyPr/>
                    <a:lstStyle/>
                    <a:p>
                      <a:pPr algn="ctr"/>
                      <a:r>
                        <a:rPr lang="en-GB" dirty="0" smtClean="0"/>
                        <a:t>10</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10"/>
                  </a:ext>
                </a:extLst>
              </a:tr>
            </a:tbl>
          </a:graphicData>
        </a:graphic>
      </p:graphicFrame>
      <p:sp>
        <p:nvSpPr>
          <p:cNvPr id="11" name="Oval 10"/>
          <p:cNvSpPr/>
          <p:nvPr/>
        </p:nvSpPr>
        <p:spPr>
          <a:xfrm>
            <a:off x="8513384" y="3042745"/>
            <a:ext cx="409903" cy="386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0336928" y="3042744"/>
            <a:ext cx="409903" cy="386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240220" y="3338350"/>
            <a:ext cx="409903" cy="386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77862" y="3338350"/>
            <a:ext cx="1045792" cy="3862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1" idx="3"/>
            <a:endCxn id="12" idx="3"/>
          </p:cNvCxnSpPr>
          <p:nvPr/>
        </p:nvCxnSpPr>
        <p:spPr>
          <a:xfrm flipH="1">
            <a:off x="5223654" y="3372434"/>
            <a:ext cx="3349759" cy="15904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1" idx="6"/>
          </p:cNvCxnSpPr>
          <p:nvPr/>
        </p:nvCxnSpPr>
        <p:spPr>
          <a:xfrm flipH="1">
            <a:off x="1650123" y="3531477"/>
            <a:ext cx="2527739" cy="1"/>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21" idx="2"/>
            <a:endCxn id="20" idx="0"/>
          </p:cNvCxnSpPr>
          <p:nvPr/>
        </p:nvCxnSpPr>
        <p:spPr>
          <a:xfrm rot="10800000" flipH="1">
            <a:off x="1240220" y="3042744"/>
            <a:ext cx="9301660" cy="488734"/>
          </a:xfrm>
          <a:prstGeom prst="bentConnector4">
            <a:avLst>
              <a:gd name="adj1" fmla="val -2458"/>
              <a:gd name="adj2" fmla="val 262902"/>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8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229706"/>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p>
          <a:p>
            <a:pPr marL="5202238" indent="0" algn="just">
              <a:buNone/>
            </a:pPr>
            <a:r>
              <a:rPr lang="pt-PT" dirty="0" err="1" smtClean="0"/>
              <a:t>Simulate</a:t>
            </a:r>
            <a:r>
              <a:rPr lang="pt-PT" dirty="0" smtClean="0"/>
              <a:t> </a:t>
            </a:r>
            <a:r>
              <a:rPr lang="pt-PT" dirty="0" err="1" smtClean="0"/>
              <a:t>the</a:t>
            </a:r>
            <a:r>
              <a:rPr lang="pt-PT" dirty="0" smtClean="0"/>
              <a:t> </a:t>
            </a:r>
            <a:r>
              <a:rPr lang="pt-PT" dirty="0" err="1" smtClean="0"/>
              <a:t>demand</a:t>
            </a:r>
            <a:r>
              <a:rPr lang="pt-PT" dirty="0" smtClean="0"/>
              <a:t> for 10 </a:t>
            </a:r>
            <a:r>
              <a:rPr lang="pt-PT" dirty="0" err="1" smtClean="0"/>
              <a:t>days</a:t>
            </a:r>
            <a:endParaRPr lang="pt-PT" dirty="0"/>
          </a:p>
        </p:txBody>
      </p:sp>
      <p:graphicFrame>
        <p:nvGraphicFramePr>
          <p:cNvPr id="3" name="Table 2"/>
          <p:cNvGraphicFramePr>
            <a:graphicFrameLocks noGrp="1"/>
          </p:cNvGraphicFramePr>
          <p:nvPr>
            <p:extLst/>
          </p:nvPr>
        </p:nvGraphicFramePr>
        <p:xfrm>
          <a:off x="912645" y="2326157"/>
          <a:ext cx="4999422" cy="2865120"/>
        </p:xfrm>
        <a:graphic>
          <a:graphicData uri="http://schemas.openxmlformats.org/drawingml/2006/table">
            <a:tbl>
              <a:tblPr firstRow="1" bandRow="1">
                <a:tableStyleId>{93296810-A885-4BE3-A3E7-6D5BEEA58F35}</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gridCol w="2459419">
                  <a:extLst>
                    <a:ext uri="{9D8B030D-6E8A-4147-A177-3AD203B41FA5}">
                      <a16:colId xmlns:a16="http://schemas.microsoft.com/office/drawing/2014/main" val="20002"/>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Cumulative frequencies</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Interval for random numbers</a:t>
                      </a:r>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tc>
                  <a:txBody>
                    <a:bodyPr/>
                    <a:lstStyle/>
                    <a:p>
                      <a:pPr algn="ctr"/>
                      <a:r>
                        <a:rPr lang="en-GB" dirty="0" smtClean="0"/>
                        <a:t> 0 –  4</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0.15</a:t>
                      </a:r>
                    </a:p>
                  </a:txBody>
                  <a:tcPr/>
                </a:tc>
                <a:tc>
                  <a:txBody>
                    <a:bodyPr/>
                    <a:lstStyle/>
                    <a:p>
                      <a:pPr algn="ctr"/>
                      <a:r>
                        <a:rPr lang="en-GB" dirty="0" smtClean="0"/>
                        <a:t>5 – 14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0.35</a:t>
                      </a:r>
                      <a:endParaRPr lang="en-GB" dirty="0"/>
                    </a:p>
                  </a:txBody>
                  <a:tcPr/>
                </a:tc>
                <a:tc>
                  <a:txBody>
                    <a:bodyPr/>
                    <a:lstStyle/>
                    <a:p>
                      <a:pPr algn="ctr"/>
                      <a:r>
                        <a:rPr lang="en-GB" dirty="0" smtClean="0"/>
                        <a:t>15 – 34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0.65</a:t>
                      </a:r>
                      <a:endParaRPr lang="en-GB" dirty="0"/>
                    </a:p>
                  </a:txBody>
                  <a:tcPr/>
                </a:tc>
                <a:tc>
                  <a:txBody>
                    <a:bodyPr/>
                    <a:lstStyle/>
                    <a:p>
                      <a:pPr algn="ctr"/>
                      <a:r>
                        <a:rPr lang="en-GB" dirty="0" smtClean="0"/>
                        <a:t>35 – 64</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0.85</a:t>
                      </a:r>
                      <a:endParaRPr lang="en-GB" dirty="0"/>
                    </a:p>
                  </a:txBody>
                  <a:tcPr/>
                </a:tc>
                <a:tc>
                  <a:txBody>
                    <a:bodyPr/>
                    <a:lstStyle/>
                    <a:p>
                      <a:pPr algn="ctr"/>
                      <a:r>
                        <a:rPr lang="en-GB" dirty="0" smtClean="0"/>
                        <a:t>65 – 84</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1</a:t>
                      </a:r>
                      <a:endParaRPr lang="en-GB" dirty="0"/>
                    </a:p>
                  </a:txBody>
                  <a:tcPr/>
                </a:tc>
                <a:tc>
                  <a:txBody>
                    <a:bodyPr/>
                    <a:lstStyle/>
                    <a:p>
                      <a:pPr algn="ctr"/>
                      <a:r>
                        <a:rPr lang="en-GB" dirty="0" smtClean="0"/>
                        <a:t>85 – 100</a:t>
                      </a:r>
                    </a:p>
                  </a:txBody>
                  <a:tcPr/>
                </a:tc>
                <a:extLst>
                  <a:ext uri="{0D108BD9-81ED-4DB2-BD59-A6C34878D82A}">
                    <a16:rowId xmlns:a16="http://schemas.microsoft.com/office/drawing/2014/main" val="10006"/>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99174694"/>
              </p:ext>
            </p:extLst>
          </p:nvPr>
        </p:nvGraphicFramePr>
        <p:xfrm>
          <a:off x="6362258" y="2667743"/>
          <a:ext cx="4999422" cy="4074160"/>
        </p:xfrm>
        <a:graphic>
          <a:graphicData uri="http://schemas.openxmlformats.org/drawingml/2006/table">
            <a:tbl>
              <a:tblPr firstRow="1" bandRow="1">
                <a:tableStyleId>{5C22544A-7EE6-4342-B048-85BDC9FD1C3A}</a:tableStyleId>
              </a:tblPr>
              <a:tblGrid>
                <a:gridCol w="1315549">
                  <a:extLst>
                    <a:ext uri="{9D8B030D-6E8A-4147-A177-3AD203B41FA5}">
                      <a16:colId xmlns:a16="http://schemas.microsoft.com/office/drawing/2014/main" val="20000"/>
                    </a:ext>
                  </a:extLst>
                </a:gridCol>
                <a:gridCol w="2096814">
                  <a:extLst>
                    <a:ext uri="{9D8B030D-6E8A-4147-A177-3AD203B41FA5}">
                      <a16:colId xmlns:a16="http://schemas.microsoft.com/office/drawing/2014/main" val="20001"/>
                    </a:ext>
                  </a:extLst>
                </a:gridCol>
                <a:gridCol w="1587059">
                  <a:extLst>
                    <a:ext uri="{9D8B030D-6E8A-4147-A177-3AD203B41FA5}">
                      <a16:colId xmlns:a16="http://schemas.microsoft.com/office/drawing/2014/main" val="20002"/>
                    </a:ext>
                  </a:extLst>
                </a:gridCol>
              </a:tblGrid>
              <a:tr h="343471">
                <a:tc>
                  <a:txBody>
                    <a:bodyPr/>
                    <a:lstStyle/>
                    <a:p>
                      <a:pPr algn="ctr"/>
                      <a:r>
                        <a:rPr lang="en-GB" dirty="0" smtClean="0"/>
                        <a:t>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Random</a:t>
                      </a:r>
                      <a:r>
                        <a:rPr lang="en-GB" baseline="0" dirty="0" smtClean="0"/>
                        <a:t> number</a:t>
                      </a:r>
                      <a:endParaRPr lang="en-GB" dirty="0" smtClean="0"/>
                    </a:p>
                  </a:txBody>
                  <a:tcPr anchor="ctr"/>
                </a:tc>
                <a:tc>
                  <a:txBody>
                    <a:bodyPr/>
                    <a:lstStyle/>
                    <a:p>
                      <a:pPr algn="ctr"/>
                      <a:r>
                        <a:rPr lang="en-GB" dirty="0" smtClean="0"/>
                        <a:t>demand</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1</a:t>
                      </a:r>
                      <a:endParaRPr lang="en-GB" dirty="0"/>
                    </a:p>
                  </a:txBody>
                  <a:tcPr/>
                </a:tc>
                <a:tc>
                  <a:txBody>
                    <a:bodyPr/>
                    <a:lstStyle/>
                    <a:p>
                      <a:pPr algn="ctr"/>
                      <a:r>
                        <a:rPr lang="en-GB" dirty="0" smtClean="0"/>
                        <a:t>14</a:t>
                      </a:r>
                      <a:endParaRPr lang="en-GB" dirty="0"/>
                    </a:p>
                  </a:txBody>
                  <a:tcPr/>
                </a:tc>
                <a:tc>
                  <a:txBody>
                    <a:bodyPr/>
                    <a:lstStyle/>
                    <a:p>
                      <a:pPr algn="ctr"/>
                      <a:r>
                        <a:rPr lang="en-GB" dirty="0" smtClean="0"/>
                        <a:t>1</a:t>
                      </a:r>
                    </a:p>
                  </a:txBody>
                  <a:tcPr/>
                </a:tc>
                <a:extLst>
                  <a:ext uri="{0D108BD9-81ED-4DB2-BD59-A6C34878D82A}">
                    <a16:rowId xmlns:a16="http://schemas.microsoft.com/office/drawing/2014/main" val="10001"/>
                  </a:ext>
                </a:extLst>
              </a:tr>
              <a:tr h="370840">
                <a:tc>
                  <a:txBody>
                    <a:bodyPr/>
                    <a:lstStyle/>
                    <a:p>
                      <a:pPr algn="ctr"/>
                      <a:r>
                        <a:rPr lang="en-GB" dirty="0" smtClean="0"/>
                        <a:t>2</a:t>
                      </a:r>
                      <a:endParaRPr lang="en-GB" dirty="0"/>
                    </a:p>
                  </a:txBody>
                  <a:tcPr/>
                </a:tc>
                <a:tc>
                  <a:txBody>
                    <a:bodyPr/>
                    <a:lstStyle/>
                    <a:p>
                      <a:pPr algn="ctr"/>
                      <a:r>
                        <a:rPr lang="en-GB" dirty="0" smtClean="0"/>
                        <a:t>74</a:t>
                      </a:r>
                    </a:p>
                  </a:txBody>
                  <a:tcPr/>
                </a:tc>
                <a:tc>
                  <a:txBody>
                    <a:bodyPr/>
                    <a:lstStyle/>
                    <a:p>
                      <a:pPr algn="ctr"/>
                      <a:r>
                        <a:rPr lang="en-GB" dirty="0" smtClean="0"/>
                        <a:t>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3</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4</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5</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6</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6"/>
                  </a:ext>
                </a:extLst>
              </a:tr>
              <a:tr h="370840">
                <a:tc>
                  <a:txBody>
                    <a:bodyPr/>
                    <a:lstStyle/>
                    <a:p>
                      <a:pPr algn="ctr"/>
                      <a:r>
                        <a:rPr lang="en-GB" dirty="0" smtClean="0"/>
                        <a:t>7</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7"/>
                  </a:ext>
                </a:extLst>
              </a:tr>
              <a:tr h="370840">
                <a:tc>
                  <a:txBody>
                    <a:bodyPr/>
                    <a:lstStyle/>
                    <a:p>
                      <a:pPr algn="ctr"/>
                      <a:r>
                        <a:rPr lang="en-GB" dirty="0" smtClean="0"/>
                        <a:t>8</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8"/>
                  </a:ext>
                </a:extLst>
              </a:tr>
              <a:tr h="370840">
                <a:tc>
                  <a:txBody>
                    <a:bodyPr/>
                    <a:lstStyle/>
                    <a:p>
                      <a:pPr algn="ctr"/>
                      <a:r>
                        <a:rPr lang="en-GB" dirty="0" smtClean="0"/>
                        <a:t>9</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09"/>
                  </a:ext>
                </a:extLst>
              </a:tr>
              <a:tr h="370840">
                <a:tc>
                  <a:txBody>
                    <a:bodyPr/>
                    <a:lstStyle/>
                    <a:p>
                      <a:pPr algn="ctr"/>
                      <a:r>
                        <a:rPr lang="en-GB" dirty="0" smtClean="0"/>
                        <a:t>10</a:t>
                      </a:r>
                      <a:endParaRPr lang="en-GB" dirty="0"/>
                    </a:p>
                  </a:txBody>
                  <a:tcPr/>
                </a:tc>
                <a:tc>
                  <a:txBody>
                    <a:bodyPr/>
                    <a:lstStyle/>
                    <a:p>
                      <a:pPr algn="ctr"/>
                      <a:endParaRPr lang="en-GB" dirty="0"/>
                    </a:p>
                  </a:txBody>
                  <a:tcPr/>
                </a:tc>
                <a:tc>
                  <a:txBody>
                    <a:bodyPr/>
                    <a:lstStyle/>
                    <a:p>
                      <a:pPr algn="ctr"/>
                      <a:endParaRPr lang="en-GB" dirty="0" smtClean="0"/>
                    </a:p>
                  </a:txBody>
                  <a:tcPr/>
                </a:tc>
                <a:extLst>
                  <a:ext uri="{0D108BD9-81ED-4DB2-BD59-A6C34878D82A}">
                    <a16:rowId xmlns:a16="http://schemas.microsoft.com/office/drawing/2014/main" val="10010"/>
                  </a:ext>
                </a:extLst>
              </a:tr>
            </a:tbl>
          </a:graphicData>
        </a:graphic>
      </p:graphicFrame>
      <p:sp>
        <p:nvSpPr>
          <p:cNvPr id="11" name="Oval 10"/>
          <p:cNvSpPr/>
          <p:nvPr/>
        </p:nvSpPr>
        <p:spPr>
          <a:xfrm>
            <a:off x="8513384" y="3042745"/>
            <a:ext cx="409903" cy="386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0336928" y="3042744"/>
            <a:ext cx="409903" cy="386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240220" y="3338350"/>
            <a:ext cx="409903" cy="386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77862" y="3338350"/>
            <a:ext cx="1045792" cy="3862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1" idx="3"/>
            <a:endCxn id="12" idx="3"/>
          </p:cNvCxnSpPr>
          <p:nvPr/>
        </p:nvCxnSpPr>
        <p:spPr>
          <a:xfrm flipH="1">
            <a:off x="5223654" y="3372434"/>
            <a:ext cx="3349759" cy="15904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1" idx="6"/>
          </p:cNvCxnSpPr>
          <p:nvPr/>
        </p:nvCxnSpPr>
        <p:spPr>
          <a:xfrm flipH="1">
            <a:off x="1650123" y="3531477"/>
            <a:ext cx="2527739" cy="1"/>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21" idx="2"/>
            <a:endCxn id="20" idx="0"/>
          </p:cNvCxnSpPr>
          <p:nvPr/>
        </p:nvCxnSpPr>
        <p:spPr>
          <a:xfrm rot="10800000" flipH="1">
            <a:off x="1240220" y="3042744"/>
            <a:ext cx="9301660" cy="488734"/>
          </a:xfrm>
          <a:prstGeom prst="bentConnector4">
            <a:avLst>
              <a:gd name="adj1" fmla="val -2458"/>
              <a:gd name="adj2" fmla="val 262902"/>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505085" y="3429000"/>
            <a:ext cx="409903" cy="3862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1229704" y="4452453"/>
            <a:ext cx="409903" cy="3862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177862" y="4452454"/>
            <a:ext cx="1045792" cy="38625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a:stCxn id="35" idx="3"/>
            <a:endCxn id="37" idx="3"/>
          </p:cNvCxnSpPr>
          <p:nvPr/>
        </p:nvCxnSpPr>
        <p:spPr>
          <a:xfrm flipH="1">
            <a:off x="5223654" y="3758689"/>
            <a:ext cx="3341460" cy="886893"/>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639607" y="4617994"/>
            <a:ext cx="2527739" cy="1"/>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6" idx="2"/>
            <a:endCxn id="48" idx="6"/>
          </p:cNvCxnSpPr>
          <p:nvPr/>
        </p:nvCxnSpPr>
        <p:spPr>
          <a:xfrm rot="10800000" flipH="1">
            <a:off x="1229703" y="3593231"/>
            <a:ext cx="9527633" cy="1052351"/>
          </a:xfrm>
          <a:prstGeom prst="bentConnector5">
            <a:avLst>
              <a:gd name="adj1" fmla="val -2399"/>
              <a:gd name="adj2" fmla="val -207677"/>
              <a:gd name="adj3" fmla="val 102399"/>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0347434" y="3400102"/>
            <a:ext cx="409903" cy="3862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77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229706"/>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p>
          <a:p>
            <a:pPr marL="5202238" indent="0" algn="just">
              <a:buNone/>
            </a:pPr>
            <a:r>
              <a:rPr lang="pt-PT" dirty="0" err="1" smtClean="0"/>
              <a:t>Simulate</a:t>
            </a:r>
            <a:r>
              <a:rPr lang="pt-PT" dirty="0" smtClean="0"/>
              <a:t> </a:t>
            </a:r>
            <a:r>
              <a:rPr lang="pt-PT" dirty="0" err="1" smtClean="0"/>
              <a:t>the</a:t>
            </a:r>
            <a:r>
              <a:rPr lang="pt-PT" dirty="0" smtClean="0"/>
              <a:t> </a:t>
            </a:r>
            <a:r>
              <a:rPr lang="pt-PT" dirty="0" err="1" smtClean="0"/>
              <a:t>demand</a:t>
            </a:r>
            <a:r>
              <a:rPr lang="pt-PT" dirty="0" smtClean="0"/>
              <a:t> for 10 </a:t>
            </a:r>
            <a:r>
              <a:rPr lang="pt-PT" dirty="0" err="1" smtClean="0"/>
              <a:t>days</a:t>
            </a:r>
            <a:endParaRPr lang="pt-PT" dirty="0"/>
          </a:p>
        </p:txBody>
      </p:sp>
      <p:graphicFrame>
        <p:nvGraphicFramePr>
          <p:cNvPr id="3" name="Table 2"/>
          <p:cNvGraphicFramePr>
            <a:graphicFrameLocks noGrp="1"/>
          </p:cNvGraphicFramePr>
          <p:nvPr>
            <p:extLst>
              <p:ext uri="{D42A27DB-BD31-4B8C-83A1-F6EECF244321}">
                <p14:modId xmlns:p14="http://schemas.microsoft.com/office/powerpoint/2010/main" val="1077216217"/>
              </p:ext>
            </p:extLst>
          </p:nvPr>
        </p:nvGraphicFramePr>
        <p:xfrm>
          <a:off x="912645" y="2326157"/>
          <a:ext cx="4999422" cy="2865120"/>
        </p:xfrm>
        <a:graphic>
          <a:graphicData uri="http://schemas.openxmlformats.org/drawingml/2006/table">
            <a:tbl>
              <a:tblPr firstRow="1" bandRow="1">
                <a:tableStyleId>{93296810-A885-4BE3-A3E7-6D5BEEA58F35}</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gridCol w="2459419">
                  <a:extLst>
                    <a:ext uri="{9D8B030D-6E8A-4147-A177-3AD203B41FA5}">
                      <a16:colId xmlns:a16="http://schemas.microsoft.com/office/drawing/2014/main" val="20002"/>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Cumulative frequencies</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Interval for random numbers</a:t>
                      </a:r>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tc>
                  <a:txBody>
                    <a:bodyPr/>
                    <a:lstStyle/>
                    <a:p>
                      <a:pPr algn="ctr"/>
                      <a:r>
                        <a:rPr lang="en-GB" dirty="0" smtClean="0"/>
                        <a:t> 0 –  4</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0.15</a:t>
                      </a:r>
                    </a:p>
                  </a:txBody>
                  <a:tcPr/>
                </a:tc>
                <a:tc>
                  <a:txBody>
                    <a:bodyPr/>
                    <a:lstStyle/>
                    <a:p>
                      <a:pPr algn="ctr"/>
                      <a:r>
                        <a:rPr lang="en-GB" dirty="0" smtClean="0"/>
                        <a:t>5 – 14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0.35</a:t>
                      </a:r>
                      <a:endParaRPr lang="en-GB" dirty="0"/>
                    </a:p>
                  </a:txBody>
                  <a:tcPr/>
                </a:tc>
                <a:tc>
                  <a:txBody>
                    <a:bodyPr/>
                    <a:lstStyle/>
                    <a:p>
                      <a:pPr algn="ctr"/>
                      <a:r>
                        <a:rPr lang="en-GB" dirty="0" smtClean="0"/>
                        <a:t>15 – 34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0.65</a:t>
                      </a:r>
                      <a:endParaRPr lang="en-GB" dirty="0"/>
                    </a:p>
                  </a:txBody>
                  <a:tcPr/>
                </a:tc>
                <a:tc>
                  <a:txBody>
                    <a:bodyPr/>
                    <a:lstStyle/>
                    <a:p>
                      <a:pPr algn="ctr"/>
                      <a:r>
                        <a:rPr lang="en-GB" dirty="0" smtClean="0"/>
                        <a:t>35 – 64</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0.85</a:t>
                      </a:r>
                      <a:endParaRPr lang="en-GB" dirty="0"/>
                    </a:p>
                  </a:txBody>
                  <a:tcPr/>
                </a:tc>
                <a:tc>
                  <a:txBody>
                    <a:bodyPr/>
                    <a:lstStyle/>
                    <a:p>
                      <a:pPr algn="ctr"/>
                      <a:r>
                        <a:rPr lang="en-GB" dirty="0" smtClean="0"/>
                        <a:t>65 – 84</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1</a:t>
                      </a:r>
                      <a:endParaRPr lang="en-GB" dirty="0"/>
                    </a:p>
                  </a:txBody>
                  <a:tcPr/>
                </a:tc>
                <a:tc>
                  <a:txBody>
                    <a:bodyPr/>
                    <a:lstStyle/>
                    <a:p>
                      <a:pPr algn="ctr"/>
                      <a:r>
                        <a:rPr lang="en-GB" dirty="0" smtClean="0"/>
                        <a:t>85 – 100</a:t>
                      </a:r>
                    </a:p>
                  </a:txBody>
                  <a:tcPr/>
                </a:tc>
                <a:extLst>
                  <a:ext uri="{0D108BD9-81ED-4DB2-BD59-A6C34878D82A}">
                    <a16:rowId xmlns:a16="http://schemas.microsoft.com/office/drawing/2014/main" val="10006"/>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972233703"/>
              </p:ext>
            </p:extLst>
          </p:nvPr>
        </p:nvGraphicFramePr>
        <p:xfrm>
          <a:off x="6362258" y="2667743"/>
          <a:ext cx="4999422" cy="4074160"/>
        </p:xfrm>
        <a:graphic>
          <a:graphicData uri="http://schemas.openxmlformats.org/drawingml/2006/table">
            <a:tbl>
              <a:tblPr firstRow="1" bandRow="1">
                <a:tableStyleId>{5C22544A-7EE6-4342-B048-85BDC9FD1C3A}</a:tableStyleId>
              </a:tblPr>
              <a:tblGrid>
                <a:gridCol w="1315549">
                  <a:extLst>
                    <a:ext uri="{9D8B030D-6E8A-4147-A177-3AD203B41FA5}">
                      <a16:colId xmlns:a16="http://schemas.microsoft.com/office/drawing/2014/main" val="20000"/>
                    </a:ext>
                  </a:extLst>
                </a:gridCol>
                <a:gridCol w="2096814">
                  <a:extLst>
                    <a:ext uri="{9D8B030D-6E8A-4147-A177-3AD203B41FA5}">
                      <a16:colId xmlns:a16="http://schemas.microsoft.com/office/drawing/2014/main" val="20001"/>
                    </a:ext>
                  </a:extLst>
                </a:gridCol>
                <a:gridCol w="1587059">
                  <a:extLst>
                    <a:ext uri="{9D8B030D-6E8A-4147-A177-3AD203B41FA5}">
                      <a16:colId xmlns:a16="http://schemas.microsoft.com/office/drawing/2014/main" val="20002"/>
                    </a:ext>
                  </a:extLst>
                </a:gridCol>
              </a:tblGrid>
              <a:tr h="343471">
                <a:tc>
                  <a:txBody>
                    <a:bodyPr/>
                    <a:lstStyle/>
                    <a:p>
                      <a:pPr algn="ctr"/>
                      <a:r>
                        <a:rPr lang="en-GB" dirty="0" smtClean="0"/>
                        <a:t>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Random</a:t>
                      </a:r>
                      <a:r>
                        <a:rPr lang="en-GB" baseline="0" dirty="0" smtClean="0"/>
                        <a:t> number</a:t>
                      </a:r>
                      <a:endParaRPr lang="en-GB" dirty="0" smtClean="0"/>
                    </a:p>
                  </a:txBody>
                  <a:tcPr anchor="ctr"/>
                </a:tc>
                <a:tc>
                  <a:txBody>
                    <a:bodyPr/>
                    <a:lstStyle/>
                    <a:p>
                      <a:pPr algn="ctr"/>
                      <a:r>
                        <a:rPr lang="en-GB" dirty="0" smtClean="0"/>
                        <a:t>demand</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1</a:t>
                      </a:r>
                      <a:endParaRPr lang="en-GB" dirty="0"/>
                    </a:p>
                  </a:txBody>
                  <a:tcPr/>
                </a:tc>
                <a:tc>
                  <a:txBody>
                    <a:bodyPr/>
                    <a:lstStyle/>
                    <a:p>
                      <a:pPr algn="ctr"/>
                      <a:r>
                        <a:rPr lang="en-GB" dirty="0" smtClean="0"/>
                        <a:t>14</a:t>
                      </a:r>
                      <a:endParaRPr lang="en-GB" dirty="0"/>
                    </a:p>
                  </a:txBody>
                  <a:tcPr/>
                </a:tc>
                <a:tc>
                  <a:txBody>
                    <a:bodyPr/>
                    <a:lstStyle/>
                    <a:p>
                      <a:pPr algn="ctr"/>
                      <a:r>
                        <a:rPr lang="en-GB" dirty="0" smtClean="0"/>
                        <a:t>1</a:t>
                      </a:r>
                    </a:p>
                  </a:txBody>
                  <a:tcPr/>
                </a:tc>
                <a:extLst>
                  <a:ext uri="{0D108BD9-81ED-4DB2-BD59-A6C34878D82A}">
                    <a16:rowId xmlns:a16="http://schemas.microsoft.com/office/drawing/2014/main" val="10001"/>
                  </a:ext>
                </a:extLst>
              </a:tr>
              <a:tr h="370840">
                <a:tc>
                  <a:txBody>
                    <a:bodyPr/>
                    <a:lstStyle/>
                    <a:p>
                      <a:pPr algn="ctr"/>
                      <a:r>
                        <a:rPr lang="en-GB" dirty="0" smtClean="0"/>
                        <a:t>2</a:t>
                      </a:r>
                      <a:endParaRPr lang="en-GB" dirty="0"/>
                    </a:p>
                  </a:txBody>
                  <a:tcPr/>
                </a:tc>
                <a:tc>
                  <a:txBody>
                    <a:bodyPr/>
                    <a:lstStyle/>
                    <a:p>
                      <a:pPr algn="ctr"/>
                      <a:r>
                        <a:rPr lang="en-GB" dirty="0" smtClean="0"/>
                        <a:t>74</a:t>
                      </a:r>
                    </a:p>
                  </a:txBody>
                  <a:tcPr/>
                </a:tc>
                <a:tc>
                  <a:txBody>
                    <a:bodyPr/>
                    <a:lstStyle/>
                    <a:p>
                      <a:pPr algn="ctr"/>
                      <a:r>
                        <a:rPr lang="en-GB" dirty="0" smtClean="0"/>
                        <a:t>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3</a:t>
                      </a:r>
                      <a:endParaRPr lang="en-GB" dirty="0"/>
                    </a:p>
                  </a:txBody>
                  <a:tcPr/>
                </a:tc>
                <a:tc>
                  <a:txBody>
                    <a:bodyPr/>
                    <a:lstStyle/>
                    <a:p>
                      <a:pPr algn="ctr"/>
                      <a:r>
                        <a:rPr lang="en-GB" dirty="0" smtClean="0"/>
                        <a:t>24</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4</a:t>
                      </a:r>
                      <a:endParaRPr lang="en-GB" dirty="0"/>
                    </a:p>
                  </a:txBody>
                  <a:tcPr/>
                </a:tc>
                <a:tc>
                  <a:txBody>
                    <a:bodyPr/>
                    <a:lstStyle/>
                    <a:p>
                      <a:pPr algn="ctr"/>
                      <a:r>
                        <a:rPr lang="en-GB" dirty="0" smtClean="0"/>
                        <a:t>87</a:t>
                      </a:r>
                      <a:endParaRPr lang="en-GB" dirty="0"/>
                    </a:p>
                  </a:txBody>
                  <a:tcPr/>
                </a:tc>
                <a:tc>
                  <a:txBody>
                    <a:bodyPr/>
                    <a:lstStyle/>
                    <a:p>
                      <a:pPr algn="ctr"/>
                      <a:r>
                        <a:rPr lang="en-GB" dirty="0" smtClean="0"/>
                        <a:t>5</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5</a:t>
                      </a:r>
                      <a:endParaRPr lang="en-GB" dirty="0"/>
                    </a:p>
                  </a:txBody>
                  <a:tcPr/>
                </a:tc>
                <a:tc>
                  <a:txBody>
                    <a:bodyPr/>
                    <a:lstStyle/>
                    <a:p>
                      <a:pPr algn="ctr"/>
                      <a:r>
                        <a:rPr lang="en-GB" dirty="0" smtClean="0"/>
                        <a:t>7</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6</a:t>
                      </a:r>
                      <a:endParaRPr lang="en-GB" dirty="0"/>
                    </a:p>
                  </a:txBody>
                  <a:tcPr/>
                </a:tc>
                <a:tc>
                  <a:txBody>
                    <a:bodyPr/>
                    <a:lstStyle/>
                    <a:p>
                      <a:pPr algn="ctr"/>
                      <a:r>
                        <a:rPr lang="en-GB" dirty="0" smtClean="0"/>
                        <a:t>45</a:t>
                      </a:r>
                      <a:endParaRPr lang="en-GB" dirty="0"/>
                    </a:p>
                  </a:txBody>
                  <a:tcPr/>
                </a:tc>
                <a:tc>
                  <a:txBody>
                    <a:bodyPr/>
                    <a:lstStyle/>
                    <a:p>
                      <a:pPr algn="ctr"/>
                      <a:r>
                        <a:rPr lang="en-GB" dirty="0" smtClean="0"/>
                        <a:t>3</a:t>
                      </a:r>
                    </a:p>
                  </a:txBody>
                  <a:tcPr/>
                </a:tc>
                <a:extLst>
                  <a:ext uri="{0D108BD9-81ED-4DB2-BD59-A6C34878D82A}">
                    <a16:rowId xmlns:a16="http://schemas.microsoft.com/office/drawing/2014/main" val="10006"/>
                  </a:ext>
                </a:extLst>
              </a:tr>
              <a:tr h="370840">
                <a:tc>
                  <a:txBody>
                    <a:bodyPr/>
                    <a:lstStyle/>
                    <a:p>
                      <a:pPr algn="ctr"/>
                      <a:r>
                        <a:rPr lang="en-GB" dirty="0" smtClean="0"/>
                        <a:t>7</a:t>
                      </a:r>
                      <a:endParaRPr lang="en-GB" dirty="0"/>
                    </a:p>
                  </a:txBody>
                  <a:tcPr/>
                </a:tc>
                <a:tc>
                  <a:txBody>
                    <a:bodyPr/>
                    <a:lstStyle/>
                    <a:p>
                      <a:pPr algn="ctr"/>
                      <a:r>
                        <a:rPr lang="en-GB" dirty="0" smtClean="0"/>
                        <a:t>26</a:t>
                      </a:r>
                      <a:endParaRPr lang="en-GB" dirty="0"/>
                    </a:p>
                  </a:txBody>
                  <a:tcPr/>
                </a:tc>
                <a:tc>
                  <a:txBody>
                    <a:bodyPr/>
                    <a:lstStyle/>
                    <a:p>
                      <a:pPr algn="ctr"/>
                      <a:r>
                        <a:rPr lang="en-GB" dirty="0" smtClean="0"/>
                        <a:t>2</a:t>
                      </a:r>
                    </a:p>
                  </a:txBody>
                  <a:tcPr/>
                </a:tc>
                <a:extLst>
                  <a:ext uri="{0D108BD9-81ED-4DB2-BD59-A6C34878D82A}">
                    <a16:rowId xmlns:a16="http://schemas.microsoft.com/office/drawing/2014/main" val="10007"/>
                  </a:ext>
                </a:extLst>
              </a:tr>
              <a:tr h="370840">
                <a:tc>
                  <a:txBody>
                    <a:bodyPr/>
                    <a:lstStyle/>
                    <a:p>
                      <a:pPr algn="ctr"/>
                      <a:r>
                        <a:rPr lang="en-GB" dirty="0" smtClean="0"/>
                        <a:t>8</a:t>
                      </a:r>
                      <a:endParaRPr lang="en-GB" dirty="0"/>
                    </a:p>
                  </a:txBody>
                  <a:tcPr/>
                </a:tc>
                <a:tc>
                  <a:txBody>
                    <a:bodyPr/>
                    <a:lstStyle/>
                    <a:p>
                      <a:pPr algn="ctr"/>
                      <a:r>
                        <a:rPr lang="en-GB" dirty="0" smtClean="0"/>
                        <a:t>66</a:t>
                      </a:r>
                      <a:endParaRPr lang="en-GB" dirty="0"/>
                    </a:p>
                  </a:txBody>
                  <a:tcPr/>
                </a:tc>
                <a:tc>
                  <a:txBody>
                    <a:bodyPr/>
                    <a:lstStyle/>
                    <a:p>
                      <a:pPr algn="ctr"/>
                      <a:r>
                        <a:rPr lang="en-GB" dirty="0" smtClean="0"/>
                        <a:t>4</a:t>
                      </a:r>
                    </a:p>
                  </a:txBody>
                  <a:tcPr/>
                </a:tc>
                <a:extLst>
                  <a:ext uri="{0D108BD9-81ED-4DB2-BD59-A6C34878D82A}">
                    <a16:rowId xmlns:a16="http://schemas.microsoft.com/office/drawing/2014/main" val="10008"/>
                  </a:ext>
                </a:extLst>
              </a:tr>
              <a:tr h="370840">
                <a:tc>
                  <a:txBody>
                    <a:bodyPr/>
                    <a:lstStyle/>
                    <a:p>
                      <a:pPr algn="ctr"/>
                      <a:r>
                        <a:rPr lang="en-GB" dirty="0" smtClean="0"/>
                        <a:t>9</a:t>
                      </a:r>
                      <a:endParaRPr lang="en-GB" dirty="0"/>
                    </a:p>
                  </a:txBody>
                  <a:tcPr/>
                </a:tc>
                <a:tc>
                  <a:txBody>
                    <a:bodyPr/>
                    <a:lstStyle/>
                    <a:p>
                      <a:pPr algn="ctr"/>
                      <a:r>
                        <a:rPr lang="en-GB" dirty="0" smtClean="0"/>
                        <a:t>26</a:t>
                      </a:r>
                      <a:endParaRPr lang="en-GB" dirty="0"/>
                    </a:p>
                  </a:txBody>
                  <a:tcPr/>
                </a:tc>
                <a:tc>
                  <a:txBody>
                    <a:bodyPr/>
                    <a:lstStyle/>
                    <a:p>
                      <a:pPr algn="ctr"/>
                      <a:r>
                        <a:rPr lang="en-GB" dirty="0" smtClean="0"/>
                        <a:t>2</a:t>
                      </a:r>
                    </a:p>
                  </a:txBody>
                  <a:tcPr/>
                </a:tc>
                <a:extLst>
                  <a:ext uri="{0D108BD9-81ED-4DB2-BD59-A6C34878D82A}">
                    <a16:rowId xmlns:a16="http://schemas.microsoft.com/office/drawing/2014/main" val="10009"/>
                  </a:ext>
                </a:extLst>
              </a:tr>
              <a:tr h="370840">
                <a:tc>
                  <a:txBody>
                    <a:bodyPr/>
                    <a:lstStyle/>
                    <a:p>
                      <a:pPr algn="ctr"/>
                      <a:r>
                        <a:rPr lang="en-GB" dirty="0" smtClean="0"/>
                        <a:t>10</a:t>
                      </a:r>
                      <a:endParaRPr lang="en-GB" dirty="0"/>
                    </a:p>
                  </a:txBody>
                  <a:tcPr/>
                </a:tc>
                <a:tc>
                  <a:txBody>
                    <a:bodyPr/>
                    <a:lstStyle/>
                    <a:p>
                      <a:pPr algn="ctr"/>
                      <a:r>
                        <a:rPr lang="en-GB" dirty="0" smtClean="0"/>
                        <a:t>94</a:t>
                      </a:r>
                      <a:endParaRPr lang="en-GB" dirty="0"/>
                    </a:p>
                  </a:txBody>
                  <a:tcPr/>
                </a:tc>
                <a:tc>
                  <a:txBody>
                    <a:bodyPr/>
                    <a:lstStyle/>
                    <a:p>
                      <a:pPr algn="ctr"/>
                      <a:r>
                        <a:rPr lang="en-GB" dirty="0" smtClean="0"/>
                        <a:t>5</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3000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97668" y="1322052"/>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smtClean="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endParaRPr lang="pt-PT" dirty="0"/>
          </a:p>
        </p:txBody>
      </p:sp>
      <p:sp>
        <p:nvSpPr>
          <p:cNvPr id="18" name="TextBox 17"/>
          <p:cNvSpPr txBox="1"/>
          <p:nvPr/>
        </p:nvSpPr>
        <p:spPr>
          <a:xfrm>
            <a:off x="6619904" y="2188298"/>
            <a:ext cx="5151856" cy="1200329"/>
          </a:xfrm>
          <a:prstGeom prst="rect">
            <a:avLst/>
          </a:prstGeom>
          <a:noFill/>
        </p:spPr>
        <p:txBody>
          <a:bodyPr wrap="square" rtlCol="0">
            <a:spAutoFit/>
          </a:bodyPr>
          <a:lstStyle/>
          <a:p>
            <a:pPr algn="ctr"/>
            <a:r>
              <a:rPr lang="en-GB" sz="2400" dirty="0" smtClean="0"/>
              <a:t>If 10000 </a:t>
            </a:r>
            <a:r>
              <a:rPr lang="en-GB" sz="2400" b="1" dirty="0" smtClean="0"/>
              <a:t>random numbers </a:t>
            </a:r>
            <a:r>
              <a:rPr lang="en-GB" sz="2400" dirty="0" smtClean="0"/>
              <a:t>were drawn it would be expected that the number of observations per class would be:</a:t>
            </a:r>
            <a:endParaRPr lang="en-GB" sz="2400" dirty="0"/>
          </a:p>
        </p:txBody>
      </p:sp>
      <p:graphicFrame>
        <p:nvGraphicFramePr>
          <p:cNvPr id="19" name="Table 18"/>
          <p:cNvGraphicFramePr>
            <a:graphicFrameLocks noGrp="1"/>
          </p:cNvGraphicFramePr>
          <p:nvPr>
            <p:extLst>
              <p:ext uri="{D42A27DB-BD31-4B8C-83A1-F6EECF244321}">
                <p14:modId xmlns:p14="http://schemas.microsoft.com/office/powerpoint/2010/main" val="2350901324"/>
              </p:ext>
            </p:extLst>
          </p:nvPr>
        </p:nvGraphicFramePr>
        <p:xfrm>
          <a:off x="6619904" y="3655963"/>
          <a:ext cx="4999422" cy="2865120"/>
        </p:xfrm>
        <a:graphic>
          <a:graphicData uri="http://schemas.openxmlformats.org/drawingml/2006/table">
            <a:tbl>
              <a:tblPr firstRow="1" bandRow="1">
                <a:tableStyleId>{5C22544A-7EE6-4342-B048-85BDC9FD1C3A}</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gridCol w="2459419">
                  <a:extLst>
                    <a:ext uri="{9D8B030D-6E8A-4147-A177-3AD203B41FA5}">
                      <a16:colId xmlns:a16="http://schemas.microsoft.com/office/drawing/2014/main" val="20002"/>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frequencies</a:t>
                      </a:r>
                      <a:endParaRPr lang="en-GB" dirty="0"/>
                    </a:p>
                  </a:txBody>
                  <a:tcPr anchor="ctr"/>
                </a:tc>
                <a:tc>
                  <a:txBody>
                    <a:bodyPr/>
                    <a:lstStyle/>
                    <a:p>
                      <a:pPr algn="ctr"/>
                      <a:r>
                        <a:rPr lang="en-GB" dirty="0" smtClean="0"/>
                        <a:t>observations</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tc>
                  <a:txBody>
                    <a:bodyPr/>
                    <a:lstStyle/>
                    <a:p>
                      <a:pPr algn="ctr"/>
                      <a:r>
                        <a:rPr lang="en-GB" dirty="0" smtClean="0"/>
                        <a:t>500</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a:t>
                      </a:r>
                    </a:p>
                  </a:txBody>
                  <a:tcPr/>
                </a:tc>
                <a:tc>
                  <a:txBody>
                    <a:bodyPr/>
                    <a:lstStyle/>
                    <a:p>
                      <a:pPr algn="ctr"/>
                      <a:r>
                        <a:rPr lang="en-GB" dirty="0" smtClean="0"/>
                        <a:t>1000</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0.2</a:t>
                      </a:r>
                      <a:endParaRPr lang="en-GB" dirty="0"/>
                    </a:p>
                  </a:txBody>
                  <a:tcPr/>
                </a:tc>
                <a:tc>
                  <a:txBody>
                    <a:bodyPr/>
                    <a:lstStyle/>
                    <a:p>
                      <a:pPr algn="ctr"/>
                      <a:r>
                        <a:rPr lang="en-GB" dirty="0" smtClean="0"/>
                        <a:t>2000</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0.3</a:t>
                      </a:r>
                      <a:endParaRPr lang="en-GB" dirty="0"/>
                    </a:p>
                  </a:txBody>
                  <a:tcPr/>
                </a:tc>
                <a:tc>
                  <a:txBody>
                    <a:bodyPr/>
                    <a:lstStyle/>
                    <a:p>
                      <a:pPr algn="ctr"/>
                      <a:r>
                        <a:rPr lang="en-GB" dirty="0" smtClean="0"/>
                        <a:t>3000</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0.2</a:t>
                      </a:r>
                      <a:endParaRPr lang="en-GB" dirty="0"/>
                    </a:p>
                  </a:txBody>
                  <a:tcPr/>
                </a:tc>
                <a:tc>
                  <a:txBody>
                    <a:bodyPr/>
                    <a:lstStyle/>
                    <a:p>
                      <a:pPr algn="ctr"/>
                      <a:r>
                        <a:rPr lang="en-GB" dirty="0" smtClean="0"/>
                        <a:t>2000</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0.15</a:t>
                      </a:r>
                      <a:endParaRPr lang="en-GB" dirty="0"/>
                    </a:p>
                  </a:txBody>
                  <a:tcPr/>
                </a:tc>
                <a:tc>
                  <a:txBody>
                    <a:bodyPr/>
                    <a:lstStyle/>
                    <a:p>
                      <a:pPr algn="ctr"/>
                      <a:r>
                        <a:rPr lang="en-GB" dirty="0" smtClean="0"/>
                        <a:t>1500</a:t>
                      </a:r>
                    </a:p>
                  </a:txBody>
                  <a:tcPr/>
                </a:tc>
                <a:extLst>
                  <a:ext uri="{0D108BD9-81ED-4DB2-BD59-A6C34878D82A}">
                    <a16:rowId xmlns:a16="http://schemas.microsoft.com/office/drawing/2014/main" val="10006"/>
                  </a:ext>
                </a:extLst>
              </a:tr>
            </a:tbl>
          </a:graphicData>
        </a:graphic>
      </p:graphicFrame>
      <p:graphicFrame>
        <p:nvGraphicFramePr>
          <p:cNvPr id="20" name="Object 19"/>
          <p:cNvGraphicFramePr>
            <a:graphicFrameLocks noGrp="1" noChangeAspect="1"/>
          </p:cNvGraphicFramePr>
          <p:nvPr>
            <p:extLst>
              <p:ext uri="{D42A27DB-BD31-4B8C-83A1-F6EECF244321}">
                <p14:modId xmlns:p14="http://schemas.microsoft.com/office/powerpoint/2010/main" val="1693070947"/>
              </p:ext>
            </p:extLst>
          </p:nvPr>
        </p:nvGraphicFramePr>
        <p:xfrm>
          <a:off x="907612" y="2255181"/>
          <a:ext cx="4152900" cy="3783012"/>
        </p:xfrm>
        <a:graphic>
          <a:graphicData uri="http://schemas.openxmlformats.org/presentationml/2006/ole">
            <mc:AlternateContent xmlns:mc="http://schemas.openxmlformats.org/markup-compatibility/2006">
              <mc:Choice xmlns:v="urn:schemas-microsoft-com:vml" Requires="v">
                <p:oleObj spid="_x0000_s8245" name="Worksheet" r:id="rId3" imgW="7810560" imgH="3781335" progId="Excel.Sheet.8">
                  <p:embed/>
                </p:oleObj>
              </mc:Choice>
              <mc:Fallback>
                <p:oleObj name="Worksheet" r:id="rId3" imgW="7810560" imgH="3781335" progId="Excel.Sheet.8">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12" y="2255181"/>
                        <a:ext cx="4152900" cy="378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1213945" y="2317531"/>
            <a:ext cx="3483935" cy="830997"/>
          </a:xfrm>
          <a:prstGeom prst="rect">
            <a:avLst/>
          </a:prstGeom>
          <a:noFill/>
        </p:spPr>
        <p:txBody>
          <a:bodyPr wrap="square" rtlCol="0">
            <a:spAutoFit/>
          </a:bodyPr>
          <a:lstStyle/>
          <a:p>
            <a:pPr algn="ctr"/>
            <a:r>
              <a:rPr lang="en-GB" sz="2400" dirty="0" smtClean="0"/>
              <a:t>Relative frequencies</a:t>
            </a:r>
          </a:p>
          <a:p>
            <a:pPr algn="ctr"/>
            <a:r>
              <a:rPr lang="en-GB" sz="2400" dirty="0" smtClean="0"/>
              <a:t>(probability)</a:t>
            </a:r>
            <a:endParaRPr lang="en-GB" sz="2400" dirty="0"/>
          </a:p>
        </p:txBody>
      </p:sp>
      <p:sp>
        <p:nvSpPr>
          <p:cNvPr id="22" name="TextBox 21"/>
          <p:cNvSpPr txBox="1"/>
          <p:nvPr/>
        </p:nvSpPr>
        <p:spPr>
          <a:xfrm>
            <a:off x="1988655" y="4619229"/>
            <a:ext cx="651641" cy="307777"/>
          </a:xfrm>
          <a:prstGeom prst="rect">
            <a:avLst/>
          </a:prstGeom>
          <a:noFill/>
        </p:spPr>
        <p:txBody>
          <a:bodyPr wrap="square" rtlCol="0">
            <a:spAutoFit/>
          </a:bodyPr>
          <a:lstStyle/>
          <a:p>
            <a:pPr algn="ctr"/>
            <a:r>
              <a:rPr lang="en-GB" sz="1400" b="1" dirty="0" smtClean="0"/>
              <a:t>0.1</a:t>
            </a:r>
            <a:endParaRPr lang="en-GB" sz="1400" b="1" dirty="0"/>
          </a:p>
        </p:txBody>
      </p:sp>
      <p:sp>
        <p:nvSpPr>
          <p:cNvPr id="23" name="TextBox 22"/>
          <p:cNvSpPr txBox="1"/>
          <p:nvPr/>
        </p:nvSpPr>
        <p:spPr>
          <a:xfrm>
            <a:off x="2554137" y="4353984"/>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24" name="TextBox 23"/>
          <p:cNvSpPr txBox="1"/>
          <p:nvPr/>
        </p:nvSpPr>
        <p:spPr>
          <a:xfrm>
            <a:off x="3205778" y="4088739"/>
            <a:ext cx="651641" cy="307777"/>
          </a:xfrm>
          <a:prstGeom prst="rect">
            <a:avLst/>
          </a:prstGeom>
          <a:noFill/>
        </p:spPr>
        <p:txBody>
          <a:bodyPr wrap="square" rtlCol="0">
            <a:spAutoFit/>
          </a:bodyPr>
          <a:lstStyle/>
          <a:p>
            <a:pPr algn="ctr"/>
            <a:r>
              <a:rPr lang="en-GB" sz="1400" b="1" dirty="0" smtClean="0"/>
              <a:t>0.3</a:t>
            </a:r>
            <a:endParaRPr lang="en-GB" sz="1400" b="1" dirty="0"/>
          </a:p>
        </p:txBody>
      </p:sp>
      <p:sp>
        <p:nvSpPr>
          <p:cNvPr id="26" name="TextBox 25"/>
          <p:cNvSpPr txBox="1"/>
          <p:nvPr/>
        </p:nvSpPr>
        <p:spPr>
          <a:xfrm>
            <a:off x="3759160" y="4353984"/>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30" name="TextBox 29"/>
          <p:cNvSpPr txBox="1"/>
          <p:nvPr/>
        </p:nvSpPr>
        <p:spPr>
          <a:xfrm>
            <a:off x="4372060" y="4475973"/>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32" name="TextBox 31"/>
          <p:cNvSpPr txBox="1"/>
          <p:nvPr/>
        </p:nvSpPr>
        <p:spPr>
          <a:xfrm>
            <a:off x="1415844" y="4756357"/>
            <a:ext cx="651641" cy="307777"/>
          </a:xfrm>
          <a:prstGeom prst="rect">
            <a:avLst/>
          </a:prstGeom>
          <a:noFill/>
        </p:spPr>
        <p:txBody>
          <a:bodyPr wrap="square" rtlCol="0">
            <a:spAutoFit/>
          </a:bodyPr>
          <a:lstStyle/>
          <a:p>
            <a:pPr algn="ctr"/>
            <a:r>
              <a:rPr lang="en-GB" sz="1400" b="1" dirty="0" smtClean="0"/>
              <a:t>0.05</a:t>
            </a:r>
            <a:endParaRPr lang="en-GB" sz="1400" b="1" dirty="0"/>
          </a:p>
        </p:txBody>
      </p:sp>
    </p:spTree>
    <p:extLst>
      <p:ext uri="{BB962C8B-B14F-4D97-AF65-F5344CB8AC3E}">
        <p14:creationId xmlns:p14="http://schemas.microsoft.com/office/powerpoint/2010/main" val="11922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48466" y="1103915"/>
            <a:ext cx="11144141" cy="556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
                <a:schemeClr val="tx1"/>
              </a:buClr>
              <a:buSzTx/>
              <a:tabLst/>
              <a:defRPr/>
            </a:pPr>
            <a:endParaRPr kumimoji="0" lang="en-US" sz="2500" b="0" i="0" u="none" strike="noStrike" kern="1200" cap="none" spc="0" normalizeH="0" baseline="0" noProof="0" dirty="0" smtClean="0">
              <a:ln>
                <a:noFill/>
              </a:ln>
              <a:solidFill>
                <a:schemeClr val="tx1"/>
              </a:solidFill>
              <a:effectLst/>
              <a:uLnTx/>
              <a:uFillTx/>
              <a:latin typeface="Arial" charset="0"/>
              <a:ea typeface="+mn-ea"/>
              <a:cs typeface="+mn-cs"/>
            </a:endParaRPr>
          </a:p>
          <a:p>
            <a:pPr>
              <a:lnSpc>
                <a:spcPct val="90000"/>
              </a:lnSpc>
              <a:spcBef>
                <a:spcPts val="1000"/>
              </a:spcBef>
              <a:buClr>
                <a:schemeClr val="tx1"/>
              </a:buClr>
              <a:defRPr/>
            </a:pPr>
            <a:r>
              <a:rPr lang="en-US" sz="2800" b="1" dirty="0" smtClean="0">
                <a:effectLst>
                  <a:outerShdw blurRad="38100" dist="38100" dir="2700000" algn="tl">
                    <a:srgbClr val="FFFFFF"/>
                  </a:outerShdw>
                </a:effectLst>
                <a:latin typeface="Arial" charset="0"/>
              </a:rPr>
              <a:t>Some Advantages of Simulation</a:t>
            </a:r>
          </a:p>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endParaRPr lang="en-US" sz="1500" dirty="0" smtClean="0">
              <a:latin typeface="Arial" charset="0"/>
            </a:endParaRPr>
          </a:p>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endParaRPr lang="en-US" sz="1500" dirty="0" smtClean="0">
              <a:latin typeface="Arial" charset="0"/>
            </a:endParaRPr>
          </a:p>
          <a:p>
            <a:pPr marL="0" marR="0" lvl="0" indent="0" algn="l" defTabSz="914400" rtl="0" eaLnBrk="1" fontAlgn="auto" latinLnBrk="0" hangingPunct="1">
              <a:spcBef>
                <a:spcPts val="600"/>
              </a:spcBef>
              <a:spcAft>
                <a:spcPts val="600"/>
              </a:spcAft>
              <a:buClr>
                <a:schemeClr val="tx1"/>
              </a:buClr>
              <a:buSzTx/>
              <a:buFont typeface="Arial" panose="020B0604020202020204"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effectLst/>
                <a:uLnTx/>
                <a:uFillTx/>
                <a:latin typeface="Arial" charset="0"/>
                <a:ea typeface="+mn-ea"/>
                <a:cs typeface="+mn-cs"/>
              </a:rPr>
              <a:t>Often </a:t>
            </a:r>
            <a:r>
              <a:rPr kumimoji="0" lang="en-US" sz="2200" b="1" i="0" u="none" strike="noStrike" kern="1200" cap="none" spc="0" normalizeH="0" baseline="0" noProof="0" dirty="0" smtClean="0">
                <a:ln>
                  <a:noFill/>
                </a:ln>
                <a:solidFill>
                  <a:schemeClr val="tx1"/>
                </a:solidFill>
                <a:effectLst/>
                <a:uLnTx/>
                <a:uFillTx/>
                <a:latin typeface="Arial" charset="0"/>
                <a:ea typeface="+mn-ea"/>
                <a:cs typeface="+mn-cs"/>
              </a:rPr>
              <a:t>simulation</a:t>
            </a:r>
            <a:r>
              <a:rPr kumimoji="0" lang="en-US" sz="2200" b="0" i="0" u="none" strike="noStrike" kern="1200" cap="none" spc="0" normalizeH="0" baseline="0" noProof="0" dirty="0" smtClean="0">
                <a:ln>
                  <a:noFill/>
                </a:ln>
                <a:solidFill>
                  <a:schemeClr val="tx1"/>
                </a:solidFill>
                <a:effectLst/>
                <a:uLnTx/>
                <a:uFillTx/>
                <a:latin typeface="Arial" charset="0"/>
                <a:ea typeface="+mn-ea"/>
                <a:cs typeface="+mn-cs"/>
              </a:rPr>
              <a:t> is the </a:t>
            </a:r>
            <a:r>
              <a:rPr kumimoji="0" lang="en-US" sz="2200" b="1" i="0" u="none" strike="noStrike" kern="1200" cap="none" spc="0" normalizeH="0" baseline="0" noProof="0" dirty="0" smtClean="0">
                <a:ln>
                  <a:noFill/>
                </a:ln>
                <a:solidFill>
                  <a:schemeClr val="accent3"/>
                </a:solidFill>
                <a:uLnTx/>
                <a:uFillTx/>
                <a:latin typeface="Arial" charset="0"/>
                <a:ea typeface="+mn-ea"/>
                <a:cs typeface="+mn-cs"/>
              </a:rPr>
              <a:t>only type of model possible</a:t>
            </a:r>
            <a:r>
              <a:rPr kumimoji="0" lang="en-US" sz="2200" b="0" i="0" u="none" strike="noStrike" kern="1200" cap="none" spc="0" normalizeH="0" baseline="0" noProof="0" dirty="0" smtClean="0">
                <a:ln>
                  <a:noFill/>
                </a:ln>
                <a:solidFill>
                  <a:schemeClr val="accent3"/>
                </a:solidFill>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effectLst/>
                <a:uLnTx/>
                <a:uFillTx/>
                <a:latin typeface="Arial" charset="0"/>
                <a:ea typeface="+mn-ea"/>
                <a:cs typeface="+mn-cs"/>
              </a:rPr>
              <a:t>for complex systems (</a:t>
            </a:r>
            <a:r>
              <a:rPr kumimoji="0" lang="en-US" sz="2200" b="0" i="0" u="none" strike="noStrike" kern="1200" cap="none" spc="0" normalizeH="0" baseline="0" noProof="0" dirty="0" err="1" smtClean="0">
                <a:ln>
                  <a:noFill/>
                </a:ln>
                <a:solidFill>
                  <a:schemeClr val="tx1"/>
                </a:solidFill>
                <a:effectLst/>
                <a:uLnTx/>
                <a:uFillTx/>
                <a:latin typeface="Arial" charset="0"/>
                <a:ea typeface="+mn-ea"/>
                <a:cs typeface="+mn-cs"/>
              </a:rPr>
              <a:t>e.g</a:t>
            </a:r>
            <a:r>
              <a:rPr kumimoji="0" lang="en-US" sz="2200" b="0" i="0" u="none" strike="noStrike" kern="1200" cap="none" spc="0" normalizeH="0" noProof="0" dirty="0" smtClean="0">
                <a:ln>
                  <a:noFill/>
                </a:ln>
                <a:solidFill>
                  <a:schemeClr val="tx1"/>
                </a:solidFill>
                <a:effectLst/>
                <a:uLnTx/>
                <a:uFillTx/>
                <a:latin typeface="Arial" charset="0"/>
                <a:ea typeface="+mn-ea"/>
                <a:cs typeface="+mn-cs"/>
              </a:rPr>
              <a:t> </a:t>
            </a:r>
            <a:r>
              <a:rPr lang="en-US" sz="2200" dirty="0" smtClean="0">
                <a:latin typeface="Arial" charset="0"/>
              </a:rPr>
              <a:t>assess the impact of a certain </a:t>
            </a:r>
            <a:r>
              <a:rPr lang="en-US" sz="2200" dirty="0" err="1" smtClean="0">
                <a:latin typeface="Arial" charset="0"/>
              </a:rPr>
              <a:t>silvicultural</a:t>
            </a:r>
            <a:r>
              <a:rPr lang="en-US" sz="2200" dirty="0" smtClean="0">
                <a:latin typeface="Arial" charset="0"/>
              </a:rPr>
              <a:t> practices, fire</a:t>
            </a:r>
            <a:r>
              <a:rPr kumimoji="0" lang="en-US" sz="2200" b="0" i="0" u="none" strike="noStrike" kern="1200" cap="none" spc="0" normalizeH="0" baseline="0" noProof="0" dirty="0" smtClean="0">
                <a:ln>
                  <a:noFill/>
                </a:ln>
                <a:solidFill>
                  <a:schemeClr val="tx1"/>
                </a:solidFill>
                <a:effectLst/>
                <a:uLnTx/>
                <a:uFillTx/>
                <a:latin typeface="Arial" charset="0"/>
                <a:ea typeface="+mn-ea"/>
                <a:cs typeface="+mn-cs"/>
              </a:rPr>
              <a:t>)</a:t>
            </a:r>
          </a:p>
          <a:p>
            <a:pPr marL="0" marR="0" lvl="0" indent="0" algn="l" defTabSz="914400" rtl="0" eaLnBrk="1" fontAlgn="auto" latinLnBrk="0" hangingPunct="1">
              <a:lnSpc>
                <a:spcPct val="90000"/>
              </a:lnSpc>
              <a:spcBef>
                <a:spcPct val="45000"/>
              </a:spcBef>
              <a:spcAft>
                <a:spcPts val="0"/>
              </a:spcAft>
              <a:buClr>
                <a:schemeClr val="tx1"/>
              </a:buClr>
              <a:buSzTx/>
              <a:buFont typeface="Arial" panose="020B0604020202020204"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effectLst/>
                <a:uLnTx/>
                <a:uFillTx/>
                <a:latin typeface="Arial" charset="0"/>
                <a:ea typeface="+mn-ea"/>
                <a:cs typeface="+mn-cs"/>
              </a:rPr>
              <a:t>Process of building simulators can </a:t>
            </a:r>
            <a:r>
              <a:rPr kumimoji="0" lang="en-US" sz="2200" b="1" i="0" u="none" strike="noStrike" kern="1200" cap="none" spc="0" normalizeH="0" baseline="0" noProof="0" dirty="0" smtClean="0">
                <a:ln>
                  <a:noFill/>
                </a:ln>
                <a:solidFill>
                  <a:schemeClr val="accent3"/>
                </a:solidFill>
                <a:uLnTx/>
                <a:uFillTx/>
                <a:latin typeface="Arial" charset="0"/>
                <a:ea typeface="+mn-ea"/>
                <a:cs typeface="+mn-cs"/>
              </a:rPr>
              <a:t>clarify the understanding</a:t>
            </a:r>
            <a:r>
              <a:rPr kumimoji="0" lang="en-US" sz="2200" b="0" i="0" u="none" strike="noStrike" kern="1200" cap="none" spc="0" normalizeH="0" baseline="0" noProof="0" dirty="0" smtClean="0">
                <a:ln>
                  <a:noFill/>
                </a:ln>
                <a:solidFill>
                  <a:schemeClr val="accent3"/>
                </a:solidFill>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uLnTx/>
                <a:uFillTx/>
                <a:latin typeface="Arial" charset="0"/>
                <a:ea typeface="+mn-ea"/>
                <a:cs typeface="+mn-cs"/>
              </a:rPr>
              <a:t>of real systems and sometimes can be more useful than the implementation of the results itself</a:t>
            </a:r>
            <a:endParaRPr kumimoji="0" lang="en-US" sz="800" b="0" i="0" u="none" strike="noStrike" kern="1200" cap="none" spc="0" normalizeH="0" baseline="0" noProof="0" dirty="0" smtClean="0">
              <a:ln>
                <a:noFill/>
              </a:ln>
              <a:solidFill>
                <a:schemeClr val="tx1"/>
              </a:solidFill>
              <a:uLnTx/>
              <a:uFillTx/>
              <a:latin typeface="Arial" charset="0"/>
              <a:ea typeface="+mn-ea"/>
              <a:cs typeface="+mn-cs"/>
            </a:endParaRPr>
          </a:p>
          <a:p>
            <a:pPr>
              <a:lnSpc>
                <a:spcPct val="90000"/>
              </a:lnSpc>
              <a:spcBef>
                <a:spcPct val="45000"/>
              </a:spcBef>
              <a:buClr>
                <a:schemeClr val="tx1"/>
              </a:buClr>
              <a:buFont typeface="Arial" panose="020B0604020202020204" pitchFamily="34" charset="0"/>
              <a:buChar char="•"/>
              <a:defRPr/>
            </a:pPr>
            <a:r>
              <a:rPr kumimoji="0" lang="en-US" sz="2500" b="0" i="0" u="none" strike="noStrike" kern="1200" cap="none" spc="0" normalizeH="0" baseline="0" noProof="0" dirty="0" smtClean="0">
                <a:ln>
                  <a:noFill/>
                </a:ln>
                <a:solidFill>
                  <a:schemeClr val="tx1"/>
                </a:solidFill>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uLnTx/>
                <a:uFillTx/>
                <a:latin typeface="Arial" charset="0"/>
                <a:ea typeface="+mn-ea"/>
                <a:cs typeface="+mn-cs"/>
              </a:rPr>
              <a:t>Allows for sensitivity analysis and optimization of real system </a:t>
            </a:r>
            <a:r>
              <a:rPr kumimoji="0" lang="en-US" sz="2200" b="1" i="0" u="none" strike="noStrike" kern="1200" cap="none" spc="0" normalizeH="0" baseline="0" noProof="0" dirty="0" smtClean="0">
                <a:ln>
                  <a:noFill/>
                </a:ln>
                <a:solidFill>
                  <a:schemeClr val="accent3"/>
                </a:solidFill>
                <a:uLnTx/>
                <a:uFillTx/>
                <a:latin typeface="Arial" charset="0"/>
                <a:ea typeface="+mn-ea"/>
                <a:cs typeface="+mn-cs"/>
              </a:rPr>
              <a:t>without need to operate real system </a:t>
            </a:r>
            <a:r>
              <a:rPr lang="en-US" sz="2200" dirty="0">
                <a:latin typeface="Arial" charset="0"/>
              </a:rPr>
              <a:t>(</a:t>
            </a:r>
            <a:r>
              <a:rPr lang="en-US" sz="2200" dirty="0" err="1">
                <a:latin typeface="Arial" charset="0"/>
              </a:rPr>
              <a:t>e.g</a:t>
            </a:r>
            <a:r>
              <a:rPr lang="en-US" sz="2200" dirty="0">
                <a:latin typeface="Arial" charset="0"/>
              </a:rPr>
              <a:t> </a:t>
            </a:r>
            <a:r>
              <a:rPr lang="en-US" sz="2200" dirty="0" smtClean="0">
                <a:latin typeface="Arial" charset="0"/>
              </a:rPr>
              <a:t>no need to burn all stands to infer about fire behavior or its economic impacts)</a:t>
            </a:r>
            <a:endParaRPr lang="en-US" sz="2200" dirty="0">
              <a:latin typeface="Arial" charset="0"/>
            </a:endParaRPr>
          </a:p>
          <a:p>
            <a:pPr marL="0" marR="0" lvl="0" indent="0" algn="l" defTabSz="914400" rtl="0" eaLnBrk="1" fontAlgn="auto" latinLnBrk="0" hangingPunct="1">
              <a:lnSpc>
                <a:spcPct val="90000"/>
              </a:lnSpc>
              <a:spcBef>
                <a:spcPct val="45000"/>
              </a:spcBef>
              <a:spcAft>
                <a:spcPts val="0"/>
              </a:spcAft>
              <a:buClr>
                <a:schemeClr val="tx1"/>
              </a:buClr>
              <a:buSzTx/>
              <a:buFont typeface="Arial" panose="020B0604020202020204" pitchFamily="34" charset="0"/>
              <a:buChar char="•"/>
              <a:tabLst/>
              <a:defRPr/>
            </a:pPr>
            <a:endParaRPr kumimoji="0" lang="en-US" sz="800" b="1" i="0" u="none" strike="noStrike" kern="1200" cap="none" spc="0" normalizeH="0" baseline="0" noProof="0" dirty="0" smtClean="0">
              <a:ln>
                <a:noFill/>
              </a:ln>
              <a:solidFill>
                <a:schemeClr val="accent3"/>
              </a:solidFill>
              <a:uLnTx/>
              <a:uFillTx/>
              <a:latin typeface="Arial" charset="0"/>
              <a:ea typeface="+mn-ea"/>
              <a:cs typeface="+mn-cs"/>
            </a:endParaRPr>
          </a:p>
          <a:p>
            <a:pPr marL="0" marR="0" lvl="0" indent="0" algn="l" defTabSz="914400" rtl="0" eaLnBrk="1" fontAlgn="auto" latinLnBrk="0" hangingPunct="1">
              <a:lnSpc>
                <a:spcPct val="90000"/>
              </a:lnSpc>
              <a:spcBef>
                <a:spcPct val="45000"/>
              </a:spcBef>
              <a:spcAft>
                <a:spcPts val="0"/>
              </a:spcAft>
              <a:buClr>
                <a:schemeClr val="tx1"/>
              </a:buClr>
              <a:buSzTx/>
              <a:buFont typeface="Arial" panose="020B0604020202020204" pitchFamily="34" charset="0"/>
              <a:buChar char="•"/>
              <a:tabLst/>
              <a:defRPr/>
            </a:pPr>
            <a:r>
              <a:rPr kumimoji="0" lang="en-US" sz="2500" b="0" i="0" u="none" strike="noStrike" kern="1200" cap="none" spc="0" normalizeH="0" baseline="0" noProof="0" dirty="0" smtClean="0">
                <a:ln>
                  <a:noFill/>
                </a:ln>
                <a:solidFill>
                  <a:schemeClr val="tx1"/>
                </a:solidFill>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uLnTx/>
                <a:uFillTx/>
                <a:latin typeface="Arial" charset="0"/>
                <a:ea typeface="+mn-ea"/>
                <a:cs typeface="+mn-cs"/>
              </a:rPr>
              <a:t>Can maintain </a:t>
            </a:r>
            <a:r>
              <a:rPr kumimoji="0" lang="en-US" sz="2200" b="1" i="0" u="none" strike="noStrike" kern="1200" cap="none" spc="0" normalizeH="0" baseline="0" noProof="0" dirty="0" smtClean="0">
                <a:ln>
                  <a:noFill/>
                </a:ln>
                <a:solidFill>
                  <a:schemeClr val="accent3"/>
                </a:solidFill>
                <a:uLnTx/>
                <a:uFillTx/>
                <a:latin typeface="Arial" charset="0"/>
                <a:ea typeface="+mn-ea"/>
                <a:cs typeface="+mn-cs"/>
              </a:rPr>
              <a:t>better control over experimental conditions</a:t>
            </a:r>
            <a:r>
              <a:rPr kumimoji="0" lang="en-US" sz="2200" b="0" i="0" u="none" strike="noStrike" kern="1200" cap="none" spc="0" normalizeH="0" baseline="0" noProof="0" dirty="0" smtClean="0">
                <a:ln>
                  <a:noFill/>
                </a:ln>
                <a:solidFill>
                  <a:schemeClr val="accent3"/>
                </a:solidFill>
                <a:uLnTx/>
                <a:uFillTx/>
                <a:latin typeface="Arial" charset="0"/>
                <a:ea typeface="+mn-ea"/>
                <a:cs typeface="+mn-cs"/>
              </a:rPr>
              <a:t> </a:t>
            </a:r>
            <a:r>
              <a:rPr kumimoji="0" lang="en-US" sz="2200" b="0" i="0" u="none" strike="noStrike" kern="1200" cap="none" spc="0" normalizeH="0" baseline="0" noProof="0" dirty="0" smtClean="0">
                <a:ln>
                  <a:noFill/>
                </a:ln>
                <a:solidFill>
                  <a:schemeClr val="tx1"/>
                </a:solidFill>
                <a:uLnTx/>
                <a:uFillTx/>
                <a:latin typeface="Arial" charset="0"/>
                <a:ea typeface="+mn-ea"/>
                <a:cs typeface="+mn-cs"/>
              </a:rPr>
              <a:t>than real system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90" y="1135633"/>
            <a:ext cx="11592910" cy="5352234"/>
          </a:xfrm>
          <a:prstGeom prst="rect">
            <a:avLst/>
          </a:prstGeom>
        </p:spPr>
        <p:txBody>
          <a:bodyPr wrap="square">
            <a:spAutoFit/>
          </a:bodyPr>
          <a:lstStyle/>
          <a:p>
            <a:pPr>
              <a:buClr>
                <a:schemeClr val="tx1"/>
              </a:buClr>
              <a:defRPr/>
            </a:pPr>
            <a:endParaRPr lang="en-US" sz="2400" b="1" dirty="0" smtClean="0">
              <a:effectLst>
                <a:outerShdw blurRad="38100" dist="38100" dir="2700000" algn="tl">
                  <a:srgbClr val="FFFFFF"/>
                </a:outerShdw>
              </a:effectLst>
              <a:latin typeface="Arial" charset="0"/>
            </a:endParaRPr>
          </a:p>
          <a:p>
            <a:pPr>
              <a:buClr>
                <a:schemeClr val="tx1"/>
              </a:buClr>
              <a:defRPr/>
            </a:pPr>
            <a:r>
              <a:rPr lang="en-US" sz="2800" b="1" dirty="0" smtClean="0">
                <a:effectLst>
                  <a:outerShdw blurRad="38100" dist="38100" dir="2700000" algn="tl">
                    <a:srgbClr val="FFFFFF"/>
                  </a:outerShdw>
                </a:effectLst>
                <a:latin typeface="Arial" charset="0"/>
              </a:rPr>
              <a:t>Some Disadvantages of Simulation</a:t>
            </a:r>
          </a:p>
          <a:p>
            <a:pPr>
              <a:buClr>
                <a:schemeClr val="tx1"/>
              </a:buClr>
              <a:defRPr/>
            </a:pPr>
            <a:endParaRPr lang="en-US" sz="1500" dirty="0" smtClean="0">
              <a:latin typeface="Arial" charset="0"/>
            </a:endParaRPr>
          </a:p>
          <a:p>
            <a:pPr>
              <a:buClr>
                <a:schemeClr val="tx1"/>
              </a:buClr>
              <a:defRPr/>
            </a:pPr>
            <a:endParaRPr lang="en-US" sz="1500" dirty="0">
              <a:latin typeface="Arial" charset="0"/>
            </a:endParaRPr>
          </a:p>
          <a:p>
            <a:pPr>
              <a:buClr>
                <a:schemeClr val="tx1"/>
              </a:buClr>
              <a:defRPr/>
            </a:pPr>
            <a:endParaRPr lang="en-US" sz="1500" dirty="0" smtClean="0">
              <a:latin typeface="Arial" charset="0"/>
            </a:endParaRPr>
          </a:p>
          <a:p>
            <a:pPr>
              <a:buClr>
                <a:schemeClr val="tx1"/>
              </a:buClr>
              <a:buFont typeface="Arial" pitchFamily="34" charset="0"/>
              <a:buChar char="•"/>
              <a:defRPr/>
            </a:pPr>
            <a:r>
              <a:rPr lang="en-US" sz="2500" dirty="0" smtClean="0">
                <a:latin typeface="Arial" charset="0"/>
              </a:rPr>
              <a:t> </a:t>
            </a:r>
            <a:r>
              <a:rPr lang="en-US" sz="2200" dirty="0" smtClean="0">
                <a:latin typeface="Arial" charset="0"/>
              </a:rPr>
              <a:t>May be very </a:t>
            </a:r>
            <a:r>
              <a:rPr lang="en-US" sz="2200" b="1" dirty="0" smtClean="0">
                <a:solidFill>
                  <a:schemeClr val="accent3"/>
                </a:solidFill>
                <a:latin typeface="Arial" charset="0"/>
              </a:rPr>
              <a:t>expensive and time consuming</a:t>
            </a:r>
            <a:r>
              <a:rPr lang="en-US" sz="2200" dirty="0" smtClean="0">
                <a:solidFill>
                  <a:schemeClr val="accent3"/>
                </a:solidFill>
                <a:latin typeface="Arial" charset="0"/>
              </a:rPr>
              <a:t> </a:t>
            </a:r>
            <a:r>
              <a:rPr lang="en-US" sz="2200" dirty="0" smtClean="0">
                <a:latin typeface="Arial" charset="0"/>
              </a:rPr>
              <a:t>to build simulation</a:t>
            </a:r>
          </a:p>
          <a:p>
            <a:pPr>
              <a:spcBef>
                <a:spcPct val="45000"/>
              </a:spcBef>
              <a:buClr>
                <a:schemeClr val="tx1"/>
              </a:buClr>
              <a:buFont typeface="Arial" pitchFamily="34" charset="0"/>
              <a:buChar char="•"/>
              <a:defRPr/>
            </a:pPr>
            <a:r>
              <a:rPr lang="en-US" sz="2400" b="1" dirty="0" smtClean="0">
                <a:solidFill>
                  <a:schemeClr val="accent3"/>
                </a:solidFill>
                <a:latin typeface="Arial" charset="0"/>
              </a:rPr>
              <a:t> </a:t>
            </a:r>
            <a:r>
              <a:rPr lang="en-US" sz="2200" b="1" dirty="0" smtClean="0">
                <a:solidFill>
                  <a:schemeClr val="accent3"/>
                </a:solidFill>
                <a:latin typeface="Arial" charset="0"/>
              </a:rPr>
              <a:t>Easy to misuse simulation</a:t>
            </a:r>
            <a:r>
              <a:rPr lang="en-US" sz="2200" dirty="0" smtClean="0">
                <a:solidFill>
                  <a:schemeClr val="accent3"/>
                </a:solidFill>
                <a:latin typeface="Arial" charset="0"/>
              </a:rPr>
              <a:t> </a:t>
            </a:r>
            <a:r>
              <a:rPr lang="en-US" sz="2200" dirty="0" smtClean="0">
                <a:latin typeface="Arial" charset="0"/>
              </a:rPr>
              <a:t>by “stretching” it beyond the limits of credibility</a:t>
            </a:r>
          </a:p>
          <a:p>
            <a:pPr>
              <a:spcBef>
                <a:spcPct val="45000"/>
              </a:spcBef>
              <a:buClr>
                <a:schemeClr val="tx1"/>
              </a:buClr>
              <a:buFont typeface="Arial" pitchFamily="34" charset="0"/>
              <a:buChar char="•"/>
              <a:defRPr/>
            </a:pPr>
            <a:endParaRPr lang="en-US" sz="800" dirty="0" smtClean="0">
              <a:latin typeface="Arial" charset="0"/>
            </a:endParaRPr>
          </a:p>
          <a:p>
            <a:pPr>
              <a:spcBef>
                <a:spcPct val="45000"/>
              </a:spcBef>
              <a:buClr>
                <a:schemeClr val="tx1"/>
              </a:buClr>
              <a:buFont typeface="Arial" pitchFamily="34" charset="0"/>
              <a:buChar char="•"/>
              <a:defRPr/>
            </a:pPr>
            <a:endParaRPr lang="en-US" sz="800" dirty="0" smtClean="0">
              <a:latin typeface="Arial" charset="0"/>
            </a:endParaRPr>
          </a:p>
          <a:p>
            <a:pPr marL="630238" lvl="1" indent="-173038">
              <a:buClr>
                <a:schemeClr val="tx1"/>
              </a:buClr>
              <a:defRPr/>
            </a:pPr>
            <a:r>
              <a:rPr lang="en-US" sz="2300" dirty="0" smtClean="0">
                <a:latin typeface="Arial" charset="0"/>
              </a:rPr>
              <a:t>- </a:t>
            </a:r>
            <a:r>
              <a:rPr lang="en-US" sz="2200" dirty="0" smtClean="0">
                <a:latin typeface="Arial" charset="0"/>
              </a:rPr>
              <a:t>when using commercial simulation packages due to ease of use and lack of familiarity with underlying assumptions and restrictions</a:t>
            </a:r>
          </a:p>
          <a:p>
            <a:pPr marL="914400" lvl="1" indent="-457200">
              <a:buClr>
                <a:schemeClr val="tx1"/>
              </a:buClr>
              <a:buFontTx/>
              <a:buChar char="-"/>
              <a:defRPr/>
            </a:pPr>
            <a:endParaRPr lang="en-US" sz="800" dirty="0" smtClean="0">
              <a:latin typeface="Arial" charset="0"/>
            </a:endParaRPr>
          </a:p>
          <a:p>
            <a:pPr lvl="1">
              <a:buClr>
                <a:schemeClr val="tx1"/>
              </a:buClr>
              <a:defRPr/>
            </a:pPr>
            <a:r>
              <a:rPr lang="en-US" sz="2200" dirty="0" smtClean="0">
                <a:latin typeface="Arial" charset="0"/>
              </a:rPr>
              <a:t>- Slick graphics, animation, tables, etc. may tempt user to assign unwarranted credibility to output</a:t>
            </a:r>
          </a:p>
          <a:p>
            <a:pPr marL="800100" lvl="1" indent="-342900">
              <a:buClr>
                <a:schemeClr val="tx1"/>
              </a:buClr>
              <a:buFontTx/>
              <a:buChar char="-"/>
              <a:defRPr/>
            </a:pPr>
            <a:endParaRPr lang="en-US" sz="800" dirty="0" smtClean="0">
              <a:latin typeface="Arial" charset="0"/>
            </a:endParaRPr>
          </a:p>
          <a:p>
            <a:pPr>
              <a:spcBef>
                <a:spcPct val="45000"/>
              </a:spcBef>
              <a:buClr>
                <a:schemeClr val="tx1"/>
              </a:buClr>
              <a:buFont typeface="Arial" pitchFamily="34" charset="0"/>
              <a:buChar char="•"/>
              <a:defRPr/>
            </a:pPr>
            <a:r>
              <a:rPr lang="en-US" sz="2400" dirty="0" smtClean="0">
                <a:latin typeface="Arial" charset="0"/>
              </a:rPr>
              <a:t> </a:t>
            </a:r>
            <a:r>
              <a:rPr lang="en-US" sz="2200" dirty="0" smtClean="0">
                <a:latin typeface="Arial" charset="0"/>
              </a:rPr>
              <a:t>Monte Carlo simulation usually </a:t>
            </a:r>
            <a:r>
              <a:rPr lang="en-US" sz="2200" b="1" dirty="0" smtClean="0">
                <a:solidFill>
                  <a:schemeClr val="accent3"/>
                </a:solidFill>
                <a:latin typeface="Arial" charset="0"/>
              </a:rPr>
              <a:t>requires several (perhaps many) runs</a:t>
            </a:r>
            <a:r>
              <a:rPr lang="en-US" sz="2200" dirty="0" smtClean="0">
                <a:solidFill>
                  <a:schemeClr val="accent3"/>
                </a:solidFill>
                <a:latin typeface="Arial" charset="0"/>
              </a:rPr>
              <a:t> </a:t>
            </a:r>
            <a:r>
              <a:rPr lang="en-US" sz="2200" dirty="0" smtClean="0">
                <a:latin typeface="Arial" charset="0"/>
              </a:rPr>
              <a:t>at given input values, whereas analytical solutions provide exact values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0" y="1079908"/>
            <a:ext cx="7797126" cy="1143000"/>
            <a:chOff x="-1698121" y="2966498"/>
            <a:chExt cx="10464814" cy="1750132"/>
          </a:xfrm>
        </p:grpSpPr>
        <p:sp>
          <p:nvSpPr>
            <p:cNvPr id="46" name="Rectangle 45"/>
            <p:cNvSpPr/>
            <p:nvPr/>
          </p:nvSpPr>
          <p:spPr>
            <a:xfrm>
              <a:off x="-1698121" y="3120046"/>
              <a:ext cx="10464814" cy="15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109681" y="358207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grpSp>
      <p:grpSp>
        <p:nvGrpSpPr>
          <p:cNvPr id="3" name="Group 50"/>
          <p:cNvGrpSpPr/>
          <p:nvPr/>
        </p:nvGrpSpPr>
        <p:grpSpPr>
          <a:xfrm>
            <a:off x="-1588" y="2243151"/>
            <a:ext cx="6551612" cy="1143000"/>
            <a:chOff x="-26470" y="2966498"/>
            <a:chExt cx="8793163" cy="1750132"/>
          </a:xfrm>
        </p:grpSpPr>
        <p:sp>
          <p:nvSpPr>
            <p:cNvPr id="52" name="Rectangle 51"/>
            <p:cNvSpPr/>
            <p:nvPr/>
          </p:nvSpPr>
          <p:spPr>
            <a:xfrm>
              <a:off x="-26470" y="3120046"/>
              <a:ext cx="8793163" cy="159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583130" y="3557929"/>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grpSp>
        <p:nvGrpSpPr>
          <p:cNvPr id="4" name="Group 56"/>
          <p:cNvGrpSpPr/>
          <p:nvPr/>
        </p:nvGrpSpPr>
        <p:grpSpPr>
          <a:xfrm>
            <a:off x="-1588" y="3417683"/>
            <a:ext cx="6551612" cy="1143000"/>
            <a:chOff x="-26470" y="2966498"/>
            <a:chExt cx="8793163" cy="1750132"/>
          </a:xfrm>
        </p:grpSpPr>
        <p:sp>
          <p:nvSpPr>
            <p:cNvPr id="58" name="Rectangle 57"/>
            <p:cNvSpPr/>
            <p:nvPr/>
          </p:nvSpPr>
          <p:spPr>
            <a:xfrm>
              <a:off x="-26470" y="3120046"/>
              <a:ext cx="8793163" cy="159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583130" y="360621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a:t>
              </a:r>
              <a:endParaRPr lang="en-US" sz="2400" b="1" dirty="0">
                <a:latin typeface="Arial Narrow" panose="020B0606020202030204" pitchFamily="34" charset="0"/>
              </a:endParaRPr>
            </a:p>
          </p:txBody>
        </p:sp>
      </p:grpSp>
      <p:grpSp>
        <p:nvGrpSpPr>
          <p:cNvPr id="5" name="Group 62"/>
          <p:cNvGrpSpPr/>
          <p:nvPr/>
        </p:nvGrpSpPr>
        <p:grpSpPr>
          <a:xfrm>
            <a:off x="0" y="4571972"/>
            <a:ext cx="6551612" cy="1143000"/>
            <a:chOff x="-26470" y="2966498"/>
            <a:chExt cx="8793163" cy="1750132"/>
          </a:xfrm>
        </p:grpSpPr>
        <p:sp>
          <p:nvSpPr>
            <p:cNvPr id="64" name="Rectangle 63"/>
            <p:cNvSpPr/>
            <p:nvPr/>
          </p:nvSpPr>
          <p:spPr>
            <a:xfrm>
              <a:off x="-26470" y="3120046"/>
              <a:ext cx="8793163" cy="159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583130" y="3606210"/>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6" name="Group 68"/>
          <p:cNvGrpSpPr/>
          <p:nvPr/>
        </p:nvGrpSpPr>
        <p:grpSpPr>
          <a:xfrm>
            <a:off x="0" y="5717671"/>
            <a:ext cx="6551612" cy="1143000"/>
            <a:chOff x="-26470" y="2966498"/>
            <a:chExt cx="8793163" cy="1750132"/>
          </a:xfrm>
        </p:grpSpPr>
        <p:sp>
          <p:nvSpPr>
            <p:cNvPr id="70" name="Rectangle 69"/>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grpSp>
        <p:nvGrpSpPr>
          <p:cNvPr id="7" name="Group 74"/>
          <p:cNvGrpSpPr/>
          <p:nvPr/>
        </p:nvGrpSpPr>
        <p:grpSpPr>
          <a:xfrm>
            <a:off x="0" y="-94596"/>
            <a:ext cx="7840742" cy="1143000"/>
            <a:chOff x="-1756659" y="2966498"/>
            <a:chExt cx="10523352" cy="1750132"/>
          </a:xfrm>
        </p:grpSpPr>
        <p:sp>
          <p:nvSpPr>
            <p:cNvPr id="76" name="Rectangle 75"/>
            <p:cNvSpPr/>
            <p:nvPr/>
          </p:nvSpPr>
          <p:spPr>
            <a:xfrm>
              <a:off x="-1756659" y="3120046"/>
              <a:ext cx="10523352"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1164201" y="3582076"/>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67103" y="1629240"/>
            <a:ext cx="10026869" cy="5038725"/>
          </a:xfrm>
          <a:prstGeom prst="rect">
            <a:avLst/>
          </a:prstGeom>
        </p:spPr>
        <p:txBody>
          <a:bodyPr>
            <a:norm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Random numbers are used to obtain random observations from a probability distribution. </a:t>
            </a: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How are they generated? </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Manually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laborious and not practical </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963863" marR="0" lvl="1" indent="-260191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Random Tables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random physical process but difficult to implement in a computer</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333625" marR="0" lvl="1" indent="-19685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Computers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generate pseudo random numbers (pseudo because they’re obtained with a deterministic mathematical process  EXCEL  </a:t>
            </a:r>
            <a:r>
              <a:rPr kumimoji="0" lang="en-US" sz="2800" b="1" i="1" u="none" strike="noStrike" kern="1200" cap="none" spc="0" normalizeH="0" baseline="0" noProof="0" dirty="0" smtClean="0">
                <a:ln>
                  <a:noFill/>
                </a:ln>
                <a:solidFill>
                  <a:schemeClr val="accent1"/>
                </a:solidFill>
                <a:effectLst/>
                <a:uLnTx/>
                <a:uFillTx/>
                <a:latin typeface="+mn-lt"/>
                <a:ea typeface="+mn-ea"/>
                <a:cs typeface="+mn-cs"/>
              </a:rPr>
              <a:t>RAND(), </a:t>
            </a:r>
            <a:r>
              <a:rPr kumimoji="0" lang="en-US" sz="2800" b="1" i="1" u="none" strike="noStrike" kern="1200" cap="none" spc="0" normalizeH="0" baseline="0" noProof="0" dirty="0" err="1" smtClean="0">
                <a:ln>
                  <a:noFill/>
                </a:ln>
                <a:solidFill>
                  <a:schemeClr val="accent1"/>
                </a:solidFill>
                <a:effectLst/>
                <a:uLnTx/>
                <a:uFillTx/>
                <a:latin typeface="+mn-lt"/>
                <a:ea typeface="+mn-ea"/>
                <a:cs typeface="+mn-cs"/>
              </a:rPr>
              <a:t>RANDBETWEEN</a:t>
            </a:r>
            <a:r>
              <a:rPr kumimoji="0" lang="en-US" sz="2800" b="1" i="1" u="none" strike="noStrike" kern="1200" cap="none" spc="0" normalizeH="0" baseline="0" noProof="0" dirty="0" smtClean="0">
                <a:ln>
                  <a:noFill/>
                </a:ln>
                <a:solidFill>
                  <a:schemeClr val="accent1"/>
                </a:solidFill>
                <a:effectLst/>
                <a:uLnTx/>
                <a:uFillTx/>
                <a:latin typeface="+mn-lt"/>
                <a:ea typeface="+mn-ea"/>
                <a:cs typeface="+mn-cs"/>
              </a:rPr>
              <a:t>(min, max)</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717" y="2626998"/>
            <a:ext cx="1385888" cy="8239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249" y="3450911"/>
            <a:ext cx="1119028" cy="7419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814" y="2047413"/>
            <a:ext cx="1304926" cy="8763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0140" y="2876089"/>
            <a:ext cx="1309688" cy="871538"/>
          </a:xfrm>
          <a:prstGeom prst="rect">
            <a:avLst/>
          </a:prstGeom>
        </p:spPr>
      </p:pic>
    </p:spTree>
    <p:extLst>
      <p:ext uri="{BB962C8B-B14F-4D97-AF65-F5344CB8AC3E}">
        <p14:creationId xmlns:p14="http://schemas.microsoft.com/office/powerpoint/2010/main" val="307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94624"/>
            <a:ext cx="6551612" cy="1143000"/>
            <a:chOff x="-26470" y="2966498"/>
            <a:chExt cx="8793163" cy="1750132"/>
          </a:xfrm>
        </p:grpSpPr>
        <p:sp>
          <p:nvSpPr>
            <p:cNvPr id="4" name="Rectangle 3"/>
            <p:cNvSpPr/>
            <p:nvPr/>
          </p:nvSpPr>
          <p:spPr>
            <a:xfrm>
              <a:off x="-26470" y="3120046"/>
              <a:ext cx="8793163" cy="159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83130" y="3630351"/>
              <a:ext cx="6626945"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
        <p:nvSpPr>
          <p:cNvPr id="10" name="Rectangle 9"/>
          <p:cNvSpPr/>
          <p:nvPr/>
        </p:nvSpPr>
        <p:spPr>
          <a:xfrm>
            <a:off x="-39168" y="1182968"/>
            <a:ext cx="6551612" cy="10388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a:spLocks/>
          </p:cNvSpPr>
          <p:nvPr/>
        </p:nvSpPr>
        <p:spPr bwMode="auto">
          <a:xfrm>
            <a:off x="5625676" y="1179109"/>
            <a:ext cx="924348" cy="1063854"/>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2"/>
          <p:cNvSpPr>
            <a:spLocks/>
          </p:cNvSpPr>
          <p:nvPr/>
        </p:nvSpPr>
        <p:spPr bwMode="auto">
          <a:xfrm>
            <a:off x="5389592" y="1073356"/>
            <a:ext cx="1158260" cy="1064445"/>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13"/>
          <p:cNvSpPr>
            <a:spLocks/>
          </p:cNvSpPr>
          <p:nvPr/>
        </p:nvSpPr>
        <p:spPr bwMode="auto">
          <a:xfrm>
            <a:off x="5703730" y="1073356"/>
            <a:ext cx="844122" cy="901748"/>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588" y="2343432"/>
            <a:ext cx="6551612" cy="10388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p:cNvSpPr>
            <a:spLocks/>
          </p:cNvSpPr>
          <p:nvPr/>
        </p:nvSpPr>
        <p:spPr bwMode="auto">
          <a:xfrm>
            <a:off x="5512216" y="2348904"/>
            <a:ext cx="1037808" cy="1037247"/>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12"/>
          <p:cNvSpPr>
            <a:spLocks/>
          </p:cNvSpPr>
          <p:nvPr/>
        </p:nvSpPr>
        <p:spPr bwMode="auto">
          <a:xfrm>
            <a:off x="5276132" y="2243151"/>
            <a:ext cx="1236312" cy="1037822"/>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13"/>
          <p:cNvSpPr>
            <a:spLocks/>
          </p:cNvSpPr>
          <p:nvPr/>
        </p:nvSpPr>
        <p:spPr bwMode="auto">
          <a:xfrm>
            <a:off x="5590269" y="2243151"/>
            <a:ext cx="922175" cy="879194"/>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54201" y="1444248"/>
            <a:ext cx="3879751" cy="461665"/>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sp>
        <p:nvSpPr>
          <p:cNvPr id="22" name="Rectangle 21"/>
          <p:cNvSpPr/>
          <p:nvPr/>
        </p:nvSpPr>
        <p:spPr>
          <a:xfrm>
            <a:off x="-1588" y="3517964"/>
            <a:ext cx="6551612" cy="10388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p:cNvSpPr>
            <a:spLocks/>
          </p:cNvSpPr>
          <p:nvPr/>
        </p:nvSpPr>
        <p:spPr bwMode="auto">
          <a:xfrm>
            <a:off x="5512216" y="3523436"/>
            <a:ext cx="1037808" cy="1037247"/>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12"/>
          <p:cNvSpPr>
            <a:spLocks/>
          </p:cNvSpPr>
          <p:nvPr/>
        </p:nvSpPr>
        <p:spPr bwMode="auto">
          <a:xfrm>
            <a:off x="5276132" y="3417683"/>
            <a:ext cx="1236312" cy="1037823"/>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13"/>
          <p:cNvSpPr>
            <a:spLocks/>
          </p:cNvSpPr>
          <p:nvPr/>
        </p:nvSpPr>
        <p:spPr bwMode="auto">
          <a:xfrm>
            <a:off x="5590269" y="3417683"/>
            <a:ext cx="922175" cy="879195"/>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454200" y="2615891"/>
            <a:ext cx="3879751" cy="461665"/>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nvGrpSpPr>
          <p:cNvPr id="27" name="Group 26"/>
          <p:cNvGrpSpPr/>
          <p:nvPr/>
        </p:nvGrpSpPr>
        <p:grpSpPr>
          <a:xfrm>
            <a:off x="0" y="4571972"/>
            <a:ext cx="6551612" cy="1143000"/>
            <a:chOff x="-26470" y="2966498"/>
            <a:chExt cx="8793163" cy="1750132"/>
          </a:xfrm>
        </p:grpSpPr>
        <p:sp>
          <p:nvSpPr>
            <p:cNvPr id="28" name="Rectangle 27"/>
            <p:cNvSpPr/>
            <p:nvPr/>
          </p:nvSpPr>
          <p:spPr>
            <a:xfrm>
              <a:off x="-26470" y="3120046"/>
              <a:ext cx="8793163" cy="159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583130" y="3606210"/>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34" name="Group 33"/>
          <p:cNvGrpSpPr/>
          <p:nvPr/>
        </p:nvGrpSpPr>
        <p:grpSpPr>
          <a:xfrm>
            <a:off x="0" y="5717671"/>
            <a:ext cx="6551612" cy="1143000"/>
            <a:chOff x="-26470" y="2966498"/>
            <a:chExt cx="8793163" cy="1750132"/>
          </a:xfrm>
        </p:grpSpPr>
        <p:sp>
          <p:nvSpPr>
            <p:cNvPr id="35" name="Rectangle 34"/>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sp>
        <p:nvSpPr>
          <p:cNvPr id="41" name="TextBox 40"/>
          <p:cNvSpPr txBox="1"/>
          <p:nvPr/>
        </p:nvSpPr>
        <p:spPr>
          <a:xfrm>
            <a:off x="7252137" y="120315"/>
            <a:ext cx="4335517" cy="2954655"/>
          </a:xfrm>
          <a:prstGeom prst="rect">
            <a:avLst/>
          </a:prstGeom>
          <a:noFill/>
        </p:spPr>
        <p:txBody>
          <a:bodyPr wrap="square" rtlCol="0">
            <a:spAutoFit/>
          </a:bodyPr>
          <a:lstStyle/>
          <a:p>
            <a:pPr algn="ctr"/>
            <a:r>
              <a:rPr lang="pt-PT" sz="4400" b="1" dirty="0" smtClean="0">
                <a:solidFill>
                  <a:schemeClr val="accent3"/>
                </a:solidFill>
                <a:ea typeface="Verdana" pitchFamily="34" charset="0"/>
                <a:cs typeface="Verdana" pitchFamily="34" charset="0"/>
              </a:rPr>
              <a:t>Monte Carlo Simulation</a:t>
            </a:r>
          </a:p>
          <a:p>
            <a:pPr algn="ctr"/>
            <a:r>
              <a:rPr lang="pt-PT" sz="3200" b="1" dirty="0" smtClean="0">
                <a:solidFill>
                  <a:schemeClr val="accent1"/>
                </a:solidFill>
                <a:ea typeface="Verdana" pitchFamily="34" charset="0"/>
                <a:cs typeface="Verdana" pitchFamily="34" charset="0"/>
              </a:rPr>
              <a:t>Forestry Applications</a:t>
            </a:r>
          </a:p>
          <a:p>
            <a:pPr algn="ctr"/>
            <a:endParaRPr lang="pt-PT" sz="6600" b="1" dirty="0">
              <a:solidFill>
                <a:schemeClr val="accent1"/>
              </a:solidFill>
              <a:ea typeface="Verdana" pitchFamily="34" charset="0"/>
              <a:cs typeface="Verdana" pitchFamily="34" charset="0"/>
            </a:endParaRPr>
          </a:p>
        </p:txBody>
      </p:sp>
      <p:pic>
        <p:nvPicPr>
          <p:cNvPr id="43" name="Picture 7"/>
          <p:cNvPicPr>
            <a:picLocks noChangeAspect="1" noChangeArrowheads="1"/>
          </p:cNvPicPr>
          <p:nvPr/>
        </p:nvPicPr>
        <p:blipFill>
          <a:blip r:embed="rId2" cstate="print"/>
          <a:srcRect l="15029" t="4386" r="16199" b="10000"/>
          <a:stretch>
            <a:fillRect/>
          </a:stretch>
        </p:blipFill>
        <p:spPr bwMode="auto">
          <a:xfrm>
            <a:off x="9914017" y="4987686"/>
            <a:ext cx="1943292" cy="1512000"/>
          </a:xfrm>
          <a:prstGeom prst="rect">
            <a:avLst/>
          </a:prstGeom>
          <a:noFill/>
          <a:ln w="9525">
            <a:noFill/>
            <a:miter lim="800000"/>
            <a:headEnd/>
            <a:tailEnd/>
          </a:ln>
        </p:spPr>
      </p:pic>
      <p:pic>
        <p:nvPicPr>
          <p:cNvPr id="44" name="Picture 3"/>
          <p:cNvPicPr>
            <a:picLocks noChangeAspect="1" noChangeArrowheads="1"/>
          </p:cNvPicPr>
          <p:nvPr/>
        </p:nvPicPr>
        <p:blipFill>
          <a:blip r:embed="rId3" cstate="print"/>
          <a:srcRect l="17134" t="17860" r="19883" b="10000"/>
          <a:stretch>
            <a:fillRect/>
          </a:stretch>
        </p:blipFill>
        <p:spPr bwMode="auto">
          <a:xfrm>
            <a:off x="8515865" y="2408903"/>
            <a:ext cx="2112093" cy="15120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15263" t="5333" r="15965" b="9614"/>
          <a:stretch>
            <a:fillRect/>
          </a:stretch>
        </p:blipFill>
        <p:spPr bwMode="auto">
          <a:xfrm>
            <a:off x="7170823" y="5035812"/>
            <a:ext cx="1956119" cy="1512000"/>
          </a:xfrm>
          <a:prstGeom prst="rect">
            <a:avLst/>
          </a:prstGeom>
          <a:noFill/>
          <a:ln w="9525">
            <a:noFill/>
            <a:miter lim="800000"/>
            <a:headEnd/>
            <a:tailEnd/>
          </a:ln>
        </p:spPr>
      </p:pic>
      <p:cxnSp>
        <p:nvCxnSpPr>
          <p:cNvPr id="47" name="Straight Arrow Connector 46"/>
          <p:cNvCxnSpPr>
            <a:stCxn id="44" idx="2"/>
            <a:endCxn id="2050" idx="0"/>
          </p:cNvCxnSpPr>
          <p:nvPr/>
        </p:nvCxnSpPr>
        <p:spPr>
          <a:xfrm flipH="1">
            <a:off x="8148883" y="3920903"/>
            <a:ext cx="1423029" cy="111490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2"/>
            <a:endCxn id="43" idx="0"/>
          </p:cNvCxnSpPr>
          <p:nvPr/>
        </p:nvCxnSpPr>
        <p:spPr>
          <a:xfrm>
            <a:off x="9571912" y="3920903"/>
            <a:ext cx="1313751" cy="1066783"/>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759616" y="4109853"/>
            <a:ext cx="1267879" cy="726874"/>
            <a:chOff x="8734097" y="5159419"/>
            <a:chExt cx="2664371" cy="1414802"/>
          </a:xfrm>
        </p:grpSpPr>
        <p:pic>
          <p:nvPicPr>
            <p:cNvPr id="33" name="Picture 32" descr="Dudo-Dices-D-214-1067x800.jpg"/>
            <p:cNvPicPr>
              <a:picLocks noChangeAspect="1"/>
            </p:cNvPicPr>
            <p:nvPr/>
          </p:nvPicPr>
          <p:blipFill>
            <a:blip r:embed="rId5" cstate="print">
              <a:clrChange>
                <a:clrFrom>
                  <a:srgbClr val="FFFFFF"/>
                </a:clrFrom>
                <a:clrTo>
                  <a:srgbClr val="FFFFFF">
                    <a:alpha val="0"/>
                  </a:srgbClr>
                </a:clrTo>
              </a:clrChange>
            </a:blip>
            <a:srcRect l="8471" t="22466" r="9534" b="19463"/>
            <a:stretch>
              <a:fillRect/>
            </a:stretch>
          </p:blipFill>
          <p:spPr>
            <a:xfrm>
              <a:off x="8734097" y="5159419"/>
              <a:ext cx="2664371" cy="1414802"/>
            </a:xfrm>
            <a:prstGeom prst="rect">
              <a:avLst/>
            </a:prstGeom>
            <a:noFill/>
            <a:ln>
              <a:noFill/>
            </a:ln>
          </p:spPr>
        </p:pic>
        <p:sp>
          <p:nvSpPr>
            <p:cNvPr id="40" name="Oval 39"/>
            <p:cNvSpPr/>
            <p:nvPr/>
          </p:nvSpPr>
          <p:spPr>
            <a:xfrm>
              <a:off x="9159766" y="5817474"/>
              <a:ext cx="756745" cy="756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4" name="TextBox 13"/>
          <p:cNvSpPr txBox="1"/>
          <p:nvPr/>
        </p:nvSpPr>
        <p:spPr>
          <a:xfrm>
            <a:off x="436685" y="3779246"/>
            <a:ext cx="3879751" cy="830997"/>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a:t>
            </a:r>
            <a:endParaRPr lang="en-US" sz="2400" b="1" dirty="0" smtClean="0">
              <a:latin typeface="Arial Narrow" panose="020B0606020202030204" pitchFamily="34" charset="0"/>
            </a:endParaRPr>
          </a:p>
          <a:p>
            <a:endParaRPr lang="en-US" sz="2400" b="1" dirty="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0" y="1079908"/>
            <a:ext cx="7797126" cy="1143000"/>
            <a:chOff x="-1698121" y="2966498"/>
            <a:chExt cx="10464814" cy="1750132"/>
          </a:xfrm>
        </p:grpSpPr>
        <p:sp>
          <p:nvSpPr>
            <p:cNvPr id="46" name="Rectangle 45"/>
            <p:cNvSpPr/>
            <p:nvPr/>
          </p:nvSpPr>
          <p:spPr>
            <a:xfrm>
              <a:off x="-1698121" y="3120046"/>
              <a:ext cx="10464814" cy="15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109681" y="358207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grpSp>
      <p:grpSp>
        <p:nvGrpSpPr>
          <p:cNvPr id="3" name="Group 50"/>
          <p:cNvGrpSpPr/>
          <p:nvPr/>
        </p:nvGrpSpPr>
        <p:grpSpPr>
          <a:xfrm>
            <a:off x="0" y="2243151"/>
            <a:ext cx="7764006" cy="1143000"/>
            <a:chOff x="-1653669" y="2966498"/>
            <a:chExt cx="10420362" cy="1750132"/>
          </a:xfrm>
        </p:grpSpPr>
        <p:sp>
          <p:nvSpPr>
            <p:cNvPr id="52" name="Rectangle 51"/>
            <p:cNvSpPr/>
            <p:nvPr/>
          </p:nvSpPr>
          <p:spPr>
            <a:xfrm>
              <a:off x="-1653669" y="3120046"/>
              <a:ext cx="10420362" cy="1590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1067360" y="3557929"/>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grpSp>
        <p:nvGrpSpPr>
          <p:cNvPr id="4" name="Group 56"/>
          <p:cNvGrpSpPr/>
          <p:nvPr/>
        </p:nvGrpSpPr>
        <p:grpSpPr>
          <a:xfrm>
            <a:off x="-1588" y="3417683"/>
            <a:ext cx="6551612" cy="1143000"/>
            <a:chOff x="-26470" y="2966498"/>
            <a:chExt cx="8793163" cy="1750132"/>
          </a:xfrm>
        </p:grpSpPr>
        <p:sp>
          <p:nvSpPr>
            <p:cNvPr id="58" name="Rectangle 57"/>
            <p:cNvSpPr/>
            <p:nvPr/>
          </p:nvSpPr>
          <p:spPr>
            <a:xfrm>
              <a:off x="-26470" y="3120046"/>
              <a:ext cx="8793163" cy="159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583130" y="360621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a:t>
              </a:r>
              <a:endParaRPr lang="en-US" sz="2400" b="1" dirty="0">
                <a:latin typeface="Arial Narrow" panose="020B0606020202030204" pitchFamily="34" charset="0"/>
              </a:endParaRPr>
            </a:p>
          </p:txBody>
        </p:sp>
      </p:grpSp>
      <p:grpSp>
        <p:nvGrpSpPr>
          <p:cNvPr id="5" name="Group 62"/>
          <p:cNvGrpSpPr/>
          <p:nvPr/>
        </p:nvGrpSpPr>
        <p:grpSpPr>
          <a:xfrm>
            <a:off x="0" y="4571972"/>
            <a:ext cx="6551612" cy="1143000"/>
            <a:chOff x="-26470" y="2966498"/>
            <a:chExt cx="8793163" cy="1750132"/>
          </a:xfrm>
        </p:grpSpPr>
        <p:sp>
          <p:nvSpPr>
            <p:cNvPr id="64" name="Rectangle 63"/>
            <p:cNvSpPr/>
            <p:nvPr/>
          </p:nvSpPr>
          <p:spPr>
            <a:xfrm>
              <a:off x="-26470" y="3120046"/>
              <a:ext cx="8793163" cy="159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583130" y="3606210"/>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6" name="Group 68"/>
          <p:cNvGrpSpPr/>
          <p:nvPr/>
        </p:nvGrpSpPr>
        <p:grpSpPr>
          <a:xfrm>
            <a:off x="0" y="5717671"/>
            <a:ext cx="6551612" cy="1143000"/>
            <a:chOff x="-26470" y="2966498"/>
            <a:chExt cx="8793163" cy="1750132"/>
          </a:xfrm>
        </p:grpSpPr>
        <p:sp>
          <p:nvSpPr>
            <p:cNvPr id="70" name="Rectangle 69"/>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grpSp>
        <p:nvGrpSpPr>
          <p:cNvPr id="7" name="Group 74"/>
          <p:cNvGrpSpPr/>
          <p:nvPr/>
        </p:nvGrpSpPr>
        <p:grpSpPr>
          <a:xfrm>
            <a:off x="0" y="-94596"/>
            <a:ext cx="7840742" cy="1143000"/>
            <a:chOff x="-1756659" y="2966498"/>
            <a:chExt cx="10523352" cy="1750132"/>
          </a:xfrm>
        </p:grpSpPr>
        <p:sp>
          <p:nvSpPr>
            <p:cNvPr id="76" name="Rectangle 75"/>
            <p:cNvSpPr/>
            <p:nvPr/>
          </p:nvSpPr>
          <p:spPr>
            <a:xfrm>
              <a:off x="-1756659" y="3120046"/>
              <a:ext cx="10523352"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1164201" y="3582076"/>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559" y="1434662"/>
            <a:ext cx="11177751" cy="1384995"/>
          </a:xfrm>
          <a:prstGeom prst="rect">
            <a:avLst/>
          </a:prstGeom>
          <a:noFill/>
        </p:spPr>
        <p:txBody>
          <a:bodyPr wrap="square" rtlCol="0">
            <a:spAutoFit/>
          </a:bodyPr>
          <a:lstStyle/>
          <a:p>
            <a:r>
              <a:rPr lang="pt-PT" sz="2800" dirty="0" smtClean="0"/>
              <a:t>Determining  sample size (</a:t>
            </a:r>
            <a:r>
              <a:rPr lang="pt-PT" sz="2800" i="1" dirty="0" smtClean="0">
                <a:solidFill>
                  <a:schemeClr val="accent1"/>
                </a:solidFill>
              </a:rPr>
              <a:t>number of simulation runs</a:t>
            </a:r>
            <a:r>
              <a:rPr lang="pt-PT" sz="2800" dirty="0" smtClean="0"/>
              <a:t>) is important and relies on 2 parameters: </a:t>
            </a:r>
            <a:r>
              <a:rPr lang="pt-PT" sz="2800" dirty="0" smtClean="0">
                <a:solidFill>
                  <a:schemeClr val="accent3"/>
                </a:solidFill>
              </a:rPr>
              <a:t>mean</a:t>
            </a:r>
            <a:r>
              <a:rPr lang="pt-PT" sz="2800" dirty="0" smtClean="0"/>
              <a:t> and </a:t>
            </a:r>
            <a:r>
              <a:rPr lang="pt-PT" sz="2800" dirty="0" smtClean="0">
                <a:solidFill>
                  <a:schemeClr val="accent3"/>
                </a:solidFill>
              </a:rPr>
              <a:t>standard deviation. </a:t>
            </a:r>
            <a:r>
              <a:rPr lang="pt-PT" sz="2800" b="1" dirty="0" smtClean="0"/>
              <a:t>However</a:t>
            </a:r>
            <a:r>
              <a:rPr lang="pt-PT" sz="2800" dirty="0" smtClean="0"/>
              <a:t>, the process is rather ciclic and based on </a:t>
            </a:r>
            <a:r>
              <a:rPr lang="pt-PT" sz="2800" b="1" dirty="0" smtClean="0"/>
              <a:t>assumptions</a:t>
            </a:r>
            <a:r>
              <a:rPr lang="pt-PT" sz="2800" dirty="0" smtClean="0"/>
              <a:t>: </a:t>
            </a:r>
            <a:r>
              <a:rPr lang="pt-PT" dirty="0" smtClean="0"/>
              <a:t>  </a:t>
            </a:r>
            <a:endParaRPr lang="pt-PT" dirty="0"/>
          </a:p>
        </p:txBody>
      </p:sp>
      <p:pic>
        <p:nvPicPr>
          <p:cNvPr id="4" name="Picture 1"/>
          <p:cNvPicPr>
            <a:picLocks noChangeAspect="1" noChangeArrowheads="1"/>
          </p:cNvPicPr>
          <p:nvPr/>
        </p:nvPicPr>
        <p:blipFill>
          <a:blip r:embed="rId2" cstate="print"/>
          <a:srcRect l="37471" t="49103" r="54943" b="42253"/>
          <a:stretch>
            <a:fillRect/>
          </a:stretch>
        </p:blipFill>
        <p:spPr bwMode="auto">
          <a:xfrm>
            <a:off x="5013434" y="3200400"/>
            <a:ext cx="2280299" cy="1623849"/>
          </a:xfrm>
          <a:prstGeom prst="rect">
            <a:avLst/>
          </a:prstGeom>
          <a:noFill/>
          <a:ln w="9525">
            <a:noFill/>
            <a:miter lim="800000"/>
            <a:headEnd/>
            <a:tailEnd/>
          </a:ln>
        </p:spPr>
      </p:pic>
      <p:sp>
        <p:nvSpPr>
          <p:cNvPr id="5" name="Oval 4"/>
          <p:cNvSpPr/>
          <p:nvPr/>
        </p:nvSpPr>
        <p:spPr>
          <a:xfrm>
            <a:off x="6022442" y="4162121"/>
            <a:ext cx="540000" cy="540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5912075" y="3689133"/>
            <a:ext cx="504000" cy="4680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val 6"/>
          <p:cNvSpPr/>
          <p:nvPr/>
        </p:nvSpPr>
        <p:spPr>
          <a:xfrm>
            <a:off x="6379793" y="3636604"/>
            <a:ext cx="360000" cy="360000"/>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p:cNvSpPr txBox="1"/>
          <p:nvPr/>
        </p:nvSpPr>
        <p:spPr>
          <a:xfrm>
            <a:off x="7788165" y="2853559"/>
            <a:ext cx="3915103" cy="923330"/>
          </a:xfrm>
          <a:prstGeom prst="rect">
            <a:avLst/>
          </a:prstGeom>
          <a:noFill/>
        </p:spPr>
        <p:txBody>
          <a:bodyPr wrap="square" rtlCol="0">
            <a:spAutoFit/>
          </a:bodyPr>
          <a:lstStyle/>
          <a:p>
            <a:r>
              <a:rPr lang="pt-PT" b="1" dirty="0" smtClean="0">
                <a:solidFill>
                  <a:schemeClr val="accent4"/>
                </a:solidFill>
              </a:rPr>
              <a:t>Standard deviation </a:t>
            </a:r>
            <a:r>
              <a:rPr lang="pt-PT" dirty="0" smtClean="0"/>
              <a:t>of the population. If not known , we have to use an </a:t>
            </a:r>
            <a:r>
              <a:rPr lang="pt-PT" b="1" dirty="0" smtClean="0"/>
              <a:t>estimate </a:t>
            </a:r>
            <a:r>
              <a:rPr lang="pt-PT" dirty="0" smtClean="0"/>
              <a:t>(but the calculus </a:t>
            </a:r>
            <a:r>
              <a:rPr lang="pt-PT" u="sng" dirty="0" smtClean="0"/>
              <a:t>requires sample size</a:t>
            </a:r>
            <a:r>
              <a:rPr lang="pt-PT" dirty="0" smtClean="0"/>
              <a:t>)</a:t>
            </a:r>
          </a:p>
        </p:txBody>
      </p:sp>
      <p:sp>
        <p:nvSpPr>
          <p:cNvPr id="9" name="TextBox 8"/>
          <p:cNvSpPr txBox="1"/>
          <p:nvPr/>
        </p:nvSpPr>
        <p:spPr>
          <a:xfrm>
            <a:off x="656896" y="3053256"/>
            <a:ext cx="4309242" cy="1631216"/>
          </a:xfrm>
          <a:prstGeom prst="rect">
            <a:avLst/>
          </a:prstGeom>
          <a:noFill/>
        </p:spPr>
        <p:txBody>
          <a:bodyPr wrap="square" rtlCol="0">
            <a:spAutoFit/>
          </a:bodyPr>
          <a:lstStyle/>
          <a:p>
            <a:pPr marL="342900" indent="-342900">
              <a:buFont typeface="+mj-lt"/>
              <a:buAutoNum type="arabicPeriod"/>
            </a:pPr>
            <a:r>
              <a:rPr lang="pt-PT" b="1" dirty="0" smtClean="0"/>
              <a:t>Population mean has a normal distribution</a:t>
            </a:r>
          </a:p>
          <a:p>
            <a:pPr marL="342900" indent="-342900">
              <a:buFont typeface="+mj-lt"/>
              <a:buAutoNum type="arabicPeriod"/>
            </a:pPr>
            <a:endParaRPr lang="pt-PT" sz="1000" b="1" dirty="0" smtClean="0"/>
          </a:p>
          <a:p>
            <a:pPr marL="342900" indent="-342900">
              <a:buFont typeface="+mj-lt"/>
              <a:buAutoNum type="arabicPeriod"/>
            </a:pPr>
            <a:r>
              <a:rPr lang="pt-PT" b="1" dirty="0" smtClean="0"/>
              <a:t>A large sample will be taken</a:t>
            </a:r>
          </a:p>
          <a:p>
            <a:pPr marL="342900" indent="-342900">
              <a:buFont typeface="+mj-lt"/>
              <a:buAutoNum type="arabicPeriod"/>
            </a:pPr>
            <a:endParaRPr lang="pt-PT" b="1" dirty="0" smtClean="0"/>
          </a:p>
          <a:p>
            <a:pPr marL="342900" indent="-342900">
              <a:buFont typeface="+mj-lt"/>
              <a:buAutoNum type="arabicPeriod"/>
            </a:pPr>
            <a:r>
              <a:rPr lang="pt-PT" b="1" dirty="0" smtClean="0"/>
              <a:t>Etc...</a:t>
            </a:r>
            <a:endParaRPr lang="pt-PT" dirty="0" smtClean="0"/>
          </a:p>
        </p:txBody>
      </p:sp>
      <p:sp>
        <p:nvSpPr>
          <p:cNvPr id="10" name="TextBox 9"/>
          <p:cNvSpPr txBox="1"/>
          <p:nvPr/>
        </p:nvSpPr>
        <p:spPr>
          <a:xfrm>
            <a:off x="7798671" y="3983451"/>
            <a:ext cx="3930874" cy="1200329"/>
          </a:xfrm>
          <a:prstGeom prst="rect">
            <a:avLst/>
          </a:prstGeom>
          <a:noFill/>
        </p:spPr>
        <p:txBody>
          <a:bodyPr wrap="square" rtlCol="0">
            <a:spAutoFit/>
          </a:bodyPr>
          <a:lstStyle/>
          <a:p>
            <a:r>
              <a:rPr lang="pt-PT" b="1" dirty="0" smtClean="0">
                <a:solidFill>
                  <a:schemeClr val="accent3"/>
                </a:solidFill>
              </a:rPr>
              <a:t>Normal deviate for a confidence interval of 1-alfa</a:t>
            </a:r>
            <a:r>
              <a:rPr lang="pt-PT" dirty="0" smtClean="0"/>
              <a:t>, but should be replaced by  t </a:t>
            </a:r>
            <a:r>
              <a:rPr lang="pt-PT" baseline="-25000" dirty="0" smtClean="0"/>
              <a:t>alfa/2,n-1 </a:t>
            </a:r>
            <a:r>
              <a:rPr lang="pt-PT" dirty="0" smtClean="0"/>
              <a:t> (also </a:t>
            </a:r>
            <a:r>
              <a:rPr lang="pt-PT" u="sng" dirty="0" smtClean="0"/>
              <a:t>requires sample size</a:t>
            </a:r>
            <a:r>
              <a:rPr lang="pt-PT" dirty="0" smtClean="0"/>
              <a:t>)</a:t>
            </a:r>
          </a:p>
        </p:txBody>
      </p:sp>
      <p:sp>
        <p:nvSpPr>
          <p:cNvPr id="11" name="TextBox 10"/>
          <p:cNvSpPr txBox="1"/>
          <p:nvPr/>
        </p:nvSpPr>
        <p:spPr>
          <a:xfrm>
            <a:off x="7809177" y="5334067"/>
            <a:ext cx="3915103" cy="1200329"/>
          </a:xfrm>
          <a:prstGeom prst="rect">
            <a:avLst/>
          </a:prstGeom>
          <a:noFill/>
        </p:spPr>
        <p:txBody>
          <a:bodyPr wrap="square" rtlCol="0">
            <a:spAutoFit/>
          </a:bodyPr>
          <a:lstStyle/>
          <a:p>
            <a:r>
              <a:rPr lang="pt-PT" b="1" dirty="0" err="1" smtClean="0">
                <a:solidFill>
                  <a:schemeClr val="accent1"/>
                </a:solidFill>
              </a:rPr>
              <a:t>Difference</a:t>
            </a:r>
            <a:r>
              <a:rPr lang="pt-PT" b="1" dirty="0" smtClean="0">
                <a:solidFill>
                  <a:schemeClr val="accent1"/>
                </a:solidFill>
              </a:rPr>
              <a:t> </a:t>
            </a:r>
            <a:r>
              <a:rPr lang="pt-PT" b="1" dirty="0" err="1" smtClean="0">
                <a:solidFill>
                  <a:schemeClr val="accent1"/>
                </a:solidFill>
              </a:rPr>
              <a:t>between</a:t>
            </a:r>
            <a:r>
              <a:rPr lang="pt-PT" b="1" dirty="0" smtClean="0">
                <a:solidFill>
                  <a:schemeClr val="accent1"/>
                </a:solidFill>
              </a:rPr>
              <a:t> sample mean and real mean </a:t>
            </a:r>
            <a:r>
              <a:rPr lang="pt-PT" dirty="0" smtClean="0"/>
              <a:t>(</a:t>
            </a:r>
            <a:r>
              <a:rPr lang="pt-PT" u="sng" dirty="0" smtClean="0"/>
              <a:t>requires sample size to be known </a:t>
            </a:r>
            <a:r>
              <a:rPr lang="pt-PT" dirty="0" smtClean="0"/>
              <a:t>so that simulations can be run and the sample mean calculated)</a:t>
            </a:r>
          </a:p>
        </p:txBody>
      </p:sp>
      <p:cxnSp>
        <p:nvCxnSpPr>
          <p:cNvPr id="12" name="Shape 14"/>
          <p:cNvCxnSpPr>
            <a:stCxn id="7" idx="0"/>
            <a:endCxn id="8" idx="1"/>
          </p:cNvCxnSpPr>
          <p:nvPr/>
        </p:nvCxnSpPr>
        <p:spPr>
          <a:xfrm rot="5400000" flipH="1" flipV="1">
            <a:off x="7013289" y="2861728"/>
            <a:ext cx="321380" cy="1228372"/>
          </a:xfrm>
          <a:prstGeom prst="bentConnector2">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10" idx="1"/>
          </p:cNvCxnSpPr>
          <p:nvPr/>
        </p:nvCxnSpPr>
        <p:spPr>
          <a:xfrm>
            <a:off x="6432331" y="4083269"/>
            <a:ext cx="1366340" cy="500347"/>
          </a:xfrm>
          <a:prstGeom prst="bentConnector3">
            <a:avLst>
              <a:gd name="adj1" fmla="val 50000"/>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hape 18"/>
          <p:cNvCxnSpPr>
            <a:stCxn id="5" idx="4"/>
            <a:endCxn id="11" idx="1"/>
          </p:cNvCxnSpPr>
          <p:nvPr/>
        </p:nvCxnSpPr>
        <p:spPr>
          <a:xfrm rot="16200000" flipH="1">
            <a:off x="6434754" y="4559808"/>
            <a:ext cx="1232111" cy="1516735"/>
          </a:xfrm>
          <a:prstGeom prst="bent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559" y="1434662"/>
            <a:ext cx="11177751" cy="4924425"/>
          </a:xfrm>
          <a:prstGeom prst="rect">
            <a:avLst/>
          </a:prstGeom>
          <a:noFill/>
        </p:spPr>
        <p:txBody>
          <a:bodyPr wrap="square" rtlCol="0">
            <a:spAutoFit/>
          </a:bodyPr>
          <a:lstStyle/>
          <a:p>
            <a:r>
              <a:rPr lang="pt-PT" sz="2800" dirty="0" smtClean="0"/>
              <a:t>Therefore, other options are commonly used:</a:t>
            </a:r>
          </a:p>
          <a:p>
            <a:endParaRPr lang="pt-PT" sz="2800" dirty="0" smtClean="0"/>
          </a:p>
          <a:p>
            <a:r>
              <a:rPr lang="pt-PT" sz="2800" b="1" dirty="0" smtClean="0">
                <a:solidFill>
                  <a:schemeClr val="accent1"/>
                </a:solidFill>
              </a:rPr>
              <a:t>Option 1</a:t>
            </a:r>
          </a:p>
          <a:p>
            <a:pPr lvl="1"/>
            <a:r>
              <a:rPr lang="pt-PT" sz="2600" dirty="0" smtClean="0"/>
              <a:t>Choose a big sample size and then establish confidence intervals</a:t>
            </a:r>
          </a:p>
          <a:p>
            <a:endParaRPr lang="pt-PT" sz="1000" dirty="0" smtClean="0"/>
          </a:p>
          <a:p>
            <a:r>
              <a:rPr lang="pt-PT" sz="2800" b="1" dirty="0" smtClean="0">
                <a:solidFill>
                  <a:schemeClr val="accent2"/>
                </a:solidFill>
              </a:rPr>
              <a:t>Option 2 </a:t>
            </a:r>
          </a:p>
          <a:p>
            <a:pPr lvl="1"/>
            <a:r>
              <a:rPr lang="pt-PT" sz="2600" dirty="0" smtClean="0"/>
              <a:t>Compute the average value after each trial so it approaches a limit and stop simulating when the difference between population mean and sample mean reaches an acceptable value</a:t>
            </a:r>
          </a:p>
          <a:p>
            <a:endParaRPr lang="pt-PT" sz="1000" dirty="0" smtClean="0"/>
          </a:p>
          <a:p>
            <a:r>
              <a:rPr lang="pt-PT" sz="2800" b="1" dirty="0" smtClean="0">
                <a:solidFill>
                  <a:schemeClr val="accent3"/>
                </a:solidFill>
              </a:rPr>
              <a:t>Option 3</a:t>
            </a:r>
          </a:p>
          <a:p>
            <a:pPr lvl="1"/>
            <a:r>
              <a:rPr lang="pt-PT" sz="2600" dirty="0" smtClean="0"/>
              <a:t>Make several pilot simulation runs to have an idea of the mean and standard </a:t>
            </a:r>
            <a:r>
              <a:rPr lang="pt-PT" sz="2600" dirty="0" err="1" smtClean="0"/>
              <a:t>deviation</a:t>
            </a:r>
            <a:r>
              <a:rPr lang="pt-PT" sz="2600" dirty="0" smtClean="0"/>
              <a:t> and then use it to calculate the sample size   </a:t>
            </a:r>
            <a:endParaRPr lang="pt-PT" sz="2600" dirty="0"/>
          </a:p>
        </p:txBody>
      </p:sp>
    </p:spTree>
    <p:extLst>
      <p:ext uri="{BB962C8B-B14F-4D97-AF65-F5344CB8AC3E}">
        <p14:creationId xmlns:p14="http://schemas.microsoft.com/office/powerpoint/2010/main" val="28866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0" y="1079908"/>
            <a:ext cx="7797126" cy="1143000"/>
            <a:chOff x="-1698121" y="2966498"/>
            <a:chExt cx="10464814" cy="1750132"/>
          </a:xfrm>
        </p:grpSpPr>
        <p:sp>
          <p:nvSpPr>
            <p:cNvPr id="46" name="Rectangle 45"/>
            <p:cNvSpPr/>
            <p:nvPr/>
          </p:nvSpPr>
          <p:spPr>
            <a:xfrm>
              <a:off x="-1698121" y="3120046"/>
              <a:ext cx="10464814" cy="15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109681" y="358207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grpSp>
      <p:grpSp>
        <p:nvGrpSpPr>
          <p:cNvPr id="3" name="Group 50"/>
          <p:cNvGrpSpPr/>
          <p:nvPr/>
        </p:nvGrpSpPr>
        <p:grpSpPr>
          <a:xfrm>
            <a:off x="0" y="2243151"/>
            <a:ext cx="7764006" cy="1143000"/>
            <a:chOff x="-1653669" y="2966498"/>
            <a:chExt cx="10420362" cy="1750132"/>
          </a:xfrm>
        </p:grpSpPr>
        <p:sp>
          <p:nvSpPr>
            <p:cNvPr id="52" name="Rectangle 51"/>
            <p:cNvSpPr/>
            <p:nvPr/>
          </p:nvSpPr>
          <p:spPr>
            <a:xfrm>
              <a:off x="-1653669" y="3120046"/>
              <a:ext cx="10420362" cy="1590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1067360" y="3557929"/>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grpSp>
        <p:nvGrpSpPr>
          <p:cNvPr id="4" name="Group 56"/>
          <p:cNvGrpSpPr/>
          <p:nvPr/>
        </p:nvGrpSpPr>
        <p:grpSpPr>
          <a:xfrm>
            <a:off x="0" y="3417683"/>
            <a:ext cx="7732474" cy="1143000"/>
            <a:chOff x="-1611349" y="2966498"/>
            <a:chExt cx="10378042" cy="1750132"/>
          </a:xfrm>
        </p:grpSpPr>
        <p:sp>
          <p:nvSpPr>
            <p:cNvPr id="58" name="Rectangle 57"/>
            <p:cNvSpPr/>
            <p:nvPr/>
          </p:nvSpPr>
          <p:spPr>
            <a:xfrm>
              <a:off x="-1611349" y="3120046"/>
              <a:ext cx="10378042" cy="1590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1003880" y="360621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 - empirical</a:t>
              </a:r>
              <a:endParaRPr lang="en-US" sz="2400" b="1" dirty="0">
                <a:latin typeface="Arial Narrow" panose="020B0606020202030204" pitchFamily="34" charset="0"/>
              </a:endParaRPr>
            </a:p>
          </p:txBody>
        </p:sp>
      </p:grpSp>
      <p:grpSp>
        <p:nvGrpSpPr>
          <p:cNvPr id="5" name="Group 62"/>
          <p:cNvGrpSpPr/>
          <p:nvPr/>
        </p:nvGrpSpPr>
        <p:grpSpPr>
          <a:xfrm>
            <a:off x="0" y="4571972"/>
            <a:ext cx="6551612" cy="1143000"/>
            <a:chOff x="-26470" y="2966498"/>
            <a:chExt cx="8793163" cy="1750132"/>
          </a:xfrm>
        </p:grpSpPr>
        <p:sp>
          <p:nvSpPr>
            <p:cNvPr id="64" name="Rectangle 63"/>
            <p:cNvSpPr/>
            <p:nvPr/>
          </p:nvSpPr>
          <p:spPr>
            <a:xfrm>
              <a:off x="-26470" y="3120046"/>
              <a:ext cx="8793163" cy="159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583130" y="3606210"/>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6" name="Group 68"/>
          <p:cNvGrpSpPr/>
          <p:nvPr/>
        </p:nvGrpSpPr>
        <p:grpSpPr>
          <a:xfrm>
            <a:off x="0" y="5717671"/>
            <a:ext cx="6551612" cy="1143000"/>
            <a:chOff x="-26470" y="2966498"/>
            <a:chExt cx="8793163" cy="1750132"/>
          </a:xfrm>
        </p:grpSpPr>
        <p:sp>
          <p:nvSpPr>
            <p:cNvPr id="70" name="Rectangle 69"/>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grpSp>
        <p:nvGrpSpPr>
          <p:cNvPr id="7" name="Group 74"/>
          <p:cNvGrpSpPr/>
          <p:nvPr/>
        </p:nvGrpSpPr>
        <p:grpSpPr>
          <a:xfrm>
            <a:off x="0" y="-94596"/>
            <a:ext cx="7840742" cy="1143000"/>
            <a:chOff x="-1756659" y="2966498"/>
            <a:chExt cx="10523352" cy="1750132"/>
          </a:xfrm>
        </p:grpSpPr>
        <p:sp>
          <p:nvSpPr>
            <p:cNvPr id="76" name="Rectangle 75"/>
            <p:cNvSpPr/>
            <p:nvPr/>
          </p:nvSpPr>
          <p:spPr>
            <a:xfrm>
              <a:off x="-1756659" y="3120046"/>
              <a:ext cx="10523352"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1164201" y="3582076"/>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67103" y="1629240"/>
            <a:ext cx="11083159" cy="5038725"/>
          </a:xfrm>
          <a:prstGeom prst="rect">
            <a:avLst/>
          </a:prstGeom>
        </p:spPr>
        <p:txBody>
          <a:bodyPr>
            <a:normAutofit/>
          </a:bodyPr>
          <a:lstStyle/>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Where do we obtain the probability distribution for one variable?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704764" y="2617069"/>
            <a:ext cx="5362629" cy="1046440"/>
          </a:xfrm>
          <a:prstGeom prst="rect">
            <a:avLst/>
          </a:prstGeom>
          <a:noFill/>
        </p:spPr>
        <p:txBody>
          <a:bodyPr wrap="square" rtlCol="0">
            <a:spAutoFit/>
          </a:bodyPr>
          <a:lstStyle/>
          <a:p>
            <a:pPr algn="ctr"/>
            <a:r>
              <a:rPr lang="en-US" sz="2800" b="1" dirty="0" smtClean="0">
                <a:solidFill>
                  <a:schemeClr val="accent1"/>
                </a:solidFill>
              </a:rPr>
              <a:t>Theoretical distributions</a:t>
            </a:r>
          </a:p>
          <a:p>
            <a:pPr algn="ctr"/>
            <a:endParaRPr lang="en-US" sz="1000" b="1" dirty="0" smtClean="0">
              <a:solidFill>
                <a:schemeClr val="accent1"/>
              </a:solidFill>
            </a:endParaRPr>
          </a:p>
          <a:p>
            <a:pPr algn="ctr"/>
            <a:r>
              <a:rPr lang="en-US" sz="2400" b="1" i="1" dirty="0" smtClean="0">
                <a:solidFill>
                  <a:schemeClr val="accent1"/>
                </a:solidFill>
              </a:rPr>
              <a:t>(Poisson, Normal, Exponential, Weibull)</a:t>
            </a:r>
          </a:p>
        </p:txBody>
      </p:sp>
      <p:sp>
        <p:nvSpPr>
          <p:cNvPr id="5" name="TextBox 4"/>
          <p:cNvSpPr txBox="1"/>
          <p:nvPr/>
        </p:nvSpPr>
        <p:spPr>
          <a:xfrm>
            <a:off x="1051163" y="5560074"/>
            <a:ext cx="3851908" cy="523220"/>
          </a:xfrm>
          <a:prstGeom prst="rect">
            <a:avLst/>
          </a:prstGeom>
          <a:noFill/>
        </p:spPr>
        <p:txBody>
          <a:bodyPr wrap="square" rtlCol="0">
            <a:spAutoFit/>
          </a:bodyPr>
          <a:lstStyle/>
          <a:p>
            <a:r>
              <a:rPr lang="en-US" sz="2800" dirty="0" smtClean="0">
                <a:solidFill>
                  <a:schemeClr val="accent3"/>
                </a:solidFill>
              </a:rPr>
              <a:t>(Historic) Observed Data </a:t>
            </a:r>
          </a:p>
        </p:txBody>
      </p:sp>
      <p:sp>
        <p:nvSpPr>
          <p:cNvPr id="6" name="TextBox 5"/>
          <p:cNvSpPr txBox="1"/>
          <p:nvPr/>
        </p:nvSpPr>
        <p:spPr>
          <a:xfrm>
            <a:off x="882867" y="2611809"/>
            <a:ext cx="4162098" cy="523220"/>
          </a:xfrm>
          <a:prstGeom prst="rect">
            <a:avLst/>
          </a:prstGeom>
          <a:noFill/>
        </p:spPr>
        <p:txBody>
          <a:bodyPr wrap="square" rtlCol="0">
            <a:spAutoFit/>
          </a:bodyPr>
          <a:lstStyle/>
          <a:p>
            <a:pPr algn="ctr"/>
            <a:r>
              <a:rPr lang="en-US" sz="2800" b="1" dirty="0" smtClean="0">
                <a:solidFill>
                  <a:schemeClr val="accent1"/>
                </a:solidFill>
              </a:rPr>
              <a:t>Empirical distributions</a:t>
            </a:r>
          </a:p>
        </p:txBody>
      </p:sp>
      <p:sp>
        <p:nvSpPr>
          <p:cNvPr id="7" name="TextBox 6"/>
          <p:cNvSpPr txBox="1"/>
          <p:nvPr/>
        </p:nvSpPr>
        <p:spPr>
          <a:xfrm>
            <a:off x="7714867" y="5554814"/>
            <a:ext cx="2454099" cy="523220"/>
          </a:xfrm>
          <a:prstGeom prst="rect">
            <a:avLst/>
          </a:prstGeom>
          <a:noFill/>
        </p:spPr>
        <p:txBody>
          <a:bodyPr wrap="square" rtlCol="0">
            <a:spAutoFit/>
          </a:bodyPr>
          <a:lstStyle/>
          <a:p>
            <a:pPr algn="ctr"/>
            <a:r>
              <a:rPr lang="en-US" sz="2800" dirty="0" smtClean="0">
                <a:solidFill>
                  <a:schemeClr val="accent3"/>
                </a:solidFill>
              </a:rPr>
              <a:t>Estimates</a:t>
            </a:r>
          </a:p>
        </p:txBody>
      </p:sp>
      <p:cxnSp>
        <p:nvCxnSpPr>
          <p:cNvPr id="8" name="Straight Arrow Connector 7"/>
          <p:cNvCxnSpPr>
            <a:stCxn id="5" idx="3"/>
            <a:endCxn id="7" idx="1"/>
          </p:cNvCxnSpPr>
          <p:nvPr/>
        </p:nvCxnSpPr>
        <p:spPr>
          <a:xfrm flipV="1">
            <a:off x="4903071" y="5816424"/>
            <a:ext cx="2811796" cy="526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5" idx="0"/>
          </p:cNvCxnSpPr>
          <p:nvPr/>
        </p:nvCxnSpPr>
        <p:spPr>
          <a:xfrm>
            <a:off x="2963916" y="3135029"/>
            <a:ext cx="0" cy="2425045"/>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915" y="1255974"/>
            <a:ext cx="4162098" cy="523220"/>
          </a:xfrm>
          <a:prstGeom prst="rect">
            <a:avLst/>
          </a:prstGeom>
          <a:noFill/>
        </p:spPr>
        <p:txBody>
          <a:bodyPr wrap="square" rtlCol="0">
            <a:spAutoFit/>
          </a:bodyPr>
          <a:lstStyle/>
          <a:p>
            <a:pPr algn="ctr"/>
            <a:r>
              <a:rPr lang="en-US" sz="2800" dirty="0" smtClean="0">
                <a:solidFill>
                  <a:schemeClr val="accent3"/>
                </a:solidFill>
              </a:rPr>
              <a:t>Empirical distributions</a:t>
            </a:r>
          </a:p>
        </p:txBody>
      </p:sp>
      <p:sp>
        <p:nvSpPr>
          <p:cNvPr id="4" name="Content Placeholder 2"/>
          <p:cNvSpPr txBox="1">
            <a:spLocks/>
          </p:cNvSpPr>
          <p:nvPr/>
        </p:nvSpPr>
        <p:spPr>
          <a:xfrm>
            <a:off x="885497" y="2139874"/>
            <a:ext cx="10515600" cy="4300867"/>
          </a:xfrm>
          <a:prstGeom prst="rect">
            <a:avLst/>
          </a:prstGeom>
        </p:spPr>
        <p:txBody>
          <a:bodyPr>
            <a:normAutofit/>
          </a:bodyPr>
          <a:lstStyle/>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kumimoji="0" lang="pt-PT" sz="2800" b="1" i="0" u="none" strike="noStrike" kern="1200" cap="none" spc="0" normalizeH="0" baseline="0" noProof="0" dirty="0" smtClean="0">
                <a:ln>
                  <a:noFill/>
                </a:ln>
                <a:solidFill>
                  <a:schemeClr val="tx1"/>
                </a:solidFill>
                <a:effectLst/>
                <a:uLnTx/>
                <a:uFillTx/>
                <a:latin typeface="+mn-lt"/>
                <a:ea typeface="+mn-ea"/>
                <a:cs typeface="+mn-cs"/>
              </a:rPr>
              <a:t>Rely on a considerable amount of real (historic) data for a given variable</a:t>
            </a:r>
          </a:p>
          <a:p>
            <a:pPr marL="971550" lvl="1" indent="-514350" algn="just">
              <a:lnSpc>
                <a:spcPct val="90000"/>
              </a:lnSpc>
              <a:spcBef>
                <a:spcPts val="1000"/>
              </a:spcBef>
              <a:buFont typeface="Arial" pitchFamily="34" charset="0"/>
              <a:buChar char="•"/>
            </a:pPr>
            <a:r>
              <a:rPr lang="pt-PT" sz="2400" dirty="0" smtClean="0"/>
              <a:t>Forest inventory data on stand age for eucalyptus</a:t>
            </a:r>
          </a:p>
          <a:p>
            <a:pPr marL="971550" lvl="1" indent="-514350" algn="just">
              <a:lnSpc>
                <a:spcPct val="90000"/>
              </a:lnSpc>
              <a:spcBef>
                <a:spcPts val="1000"/>
              </a:spcBef>
              <a:buFont typeface="Arial" pitchFamily="34" charset="0"/>
              <a:buChar char="•"/>
            </a:pPr>
            <a:endParaRPr kumimoji="0" lang="pt-PT" sz="100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Require classes to be defined </a:t>
            </a:r>
          </a:p>
          <a:p>
            <a:pPr marL="971550" lvl="1" indent="-514350" algn="just">
              <a:lnSpc>
                <a:spcPct val="90000"/>
              </a:lnSpc>
              <a:spcBef>
                <a:spcPts val="1000"/>
              </a:spcBef>
              <a:buFont typeface="Arial" pitchFamily="34" charset="0"/>
              <a:buChar char="•"/>
            </a:pPr>
            <a:r>
              <a:rPr lang="pt-PT" sz="2400" dirty="0" smtClean="0">
                <a:solidFill>
                  <a:schemeClr val="bg1"/>
                </a:solidFill>
              </a:rPr>
              <a:t>Age classes with amplitude 4 (e.g using IF clause in EXCEL)</a:t>
            </a:r>
          </a:p>
          <a:p>
            <a:pPr marL="971550" lvl="1" indent="-514350" algn="just">
              <a:lnSpc>
                <a:spcPct val="90000"/>
              </a:lnSpc>
              <a:spcBef>
                <a:spcPts val="1000"/>
              </a:spcBef>
              <a:buFont typeface="Arial" pitchFamily="34" charset="0"/>
              <a:buChar char="•"/>
            </a:pPr>
            <a:endParaRPr lang="pt-PT" sz="1000" dirty="0" smtClean="0"/>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Counting observations/class</a:t>
            </a:r>
          </a:p>
          <a:p>
            <a:pPr marL="971550" lvl="1" indent="-514350" algn="just">
              <a:lnSpc>
                <a:spcPct val="90000"/>
              </a:lnSpc>
              <a:spcBef>
                <a:spcPts val="1000"/>
              </a:spcBef>
              <a:buFont typeface="Arial" pitchFamily="34" charset="0"/>
              <a:buChar char="•"/>
            </a:pPr>
            <a:r>
              <a:rPr kumimoji="0" lang="pt-PT" sz="2400" i="0" u="none" strike="noStrike" kern="1200" cap="none" spc="0" normalizeH="0" baseline="0" noProof="0" dirty="0" smtClean="0">
                <a:ln>
                  <a:noFill/>
                </a:ln>
                <a:solidFill>
                  <a:schemeClr val="bg1"/>
                </a:solidFill>
                <a:effectLst/>
                <a:uLnTx/>
                <a:uFillTx/>
                <a:latin typeface="+mn-lt"/>
                <a:ea typeface="+mn-ea"/>
                <a:cs typeface="+mn-cs"/>
              </a:rPr>
              <a:t>Histogram or pivot table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1889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34089954"/>
              </p:ext>
            </p:extLst>
          </p:nvPr>
        </p:nvGraphicFramePr>
        <p:xfrm>
          <a:off x="9396617" y="4260552"/>
          <a:ext cx="1651290" cy="2595880"/>
        </p:xfrm>
        <a:graphic>
          <a:graphicData uri="http://schemas.openxmlformats.org/drawingml/2006/table">
            <a:tbl>
              <a:tblPr firstRow="1" bandRow="1">
                <a:tableStyleId>{5C22544A-7EE6-4342-B048-85BDC9FD1C3A}</a:tableStyleId>
              </a:tblPr>
              <a:tblGrid>
                <a:gridCol w="825645">
                  <a:extLst>
                    <a:ext uri="{9D8B030D-6E8A-4147-A177-3AD203B41FA5}">
                      <a16:colId xmlns:a16="http://schemas.microsoft.com/office/drawing/2014/main" val="20000"/>
                    </a:ext>
                  </a:extLst>
                </a:gridCol>
                <a:gridCol w="825645">
                  <a:extLst>
                    <a:ext uri="{9D8B030D-6E8A-4147-A177-3AD203B41FA5}">
                      <a16:colId xmlns:a16="http://schemas.microsoft.com/office/drawing/2014/main" val="20001"/>
                    </a:ext>
                  </a:extLst>
                </a:gridCol>
              </a:tblGrid>
              <a:tr h="370840">
                <a:tc>
                  <a:txBody>
                    <a:bodyPr/>
                    <a:lstStyle/>
                    <a:p>
                      <a:pPr algn="ctr"/>
                      <a:r>
                        <a:rPr lang="pt-PT" dirty="0" smtClean="0"/>
                        <a:t>stand</a:t>
                      </a:r>
                      <a:endParaRPr lang="pt-PT" dirty="0"/>
                    </a:p>
                  </a:txBody>
                  <a:tcPr>
                    <a:solidFill>
                      <a:schemeClr val="accent3"/>
                    </a:solidFill>
                  </a:tcPr>
                </a:tc>
                <a:tc>
                  <a:txBody>
                    <a:bodyPr/>
                    <a:lstStyle/>
                    <a:p>
                      <a:pPr algn="ctr"/>
                      <a:r>
                        <a:rPr lang="pt-PT" dirty="0" smtClean="0"/>
                        <a:t>age</a:t>
                      </a:r>
                      <a:endParaRPr lang="pt-PT" dirty="0"/>
                    </a:p>
                  </a:txBody>
                  <a:tcPr>
                    <a:solidFill>
                      <a:schemeClr val="accent3"/>
                    </a:solidFill>
                  </a:tcPr>
                </a:tc>
                <a:extLst>
                  <a:ext uri="{0D108BD9-81ED-4DB2-BD59-A6C34878D82A}">
                    <a16:rowId xmlns:a16="http://schemas.microsoft.com/office/drawing/2014/main" val="10000"/>
                  </a:ext>
                </a:extLst>
              </a:tr>
              <a:tr h="370840">
                <a:tc>
                  <a:txBody>
                    <a:bodyPr/>
                    <a:lstStyle/>
                    <a:p>
                      <a:pPr algn="ctr"/>
                      <a:r>
                        <a:rPr lang="pt-PT" i="1" dirty="0" smtClean="0">
                          <a:solidFill>
                            <a:schemeClr val="accent6"/>
                          </a:solidFill>
                        </a:rPr>
                        <a:t>1</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algn="ctr"/>
                      <a:r>
                        <a:rPr lang="pt-PT" i="1" dirty="0" smtClean="0">
                          <a:solidFill>
                            <a:schemeClr val="accent6"/>
                          </a:solidFill>
                        </a:rPr>
                        <a:t>2</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16</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8</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pPr algn="ctr"/>
                      <a:r>
                        <a:rPr lang="pt-PT" i="1" dirty="0" smtClean="0">
                          <a:solidFill>
                            <a:schemeClr val="accent6"/>
                          </a:solidFill>
                        </a:rPr>
                        <a:t>4</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12</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4"/>
                  </a:ext>
                </a:extLst>
              </a:tr>
              <a:tr h="370840">
                <a:tc>
                  <a:txBody>
                    <a:bodyPr/>
                    <a:lstStyle/>
                    <a:p>
                      <a:pPr algn="ctr"/>
                      <a:r>
                        <a:rPr lang="pt-PT" i="1" dirty="0" smtClean="0">
                          <a:solidFill>
                            <a:schemeClr val="accent6"/>
                          </a:solidFill>
                        </a:rPr>
                        <a:t>5</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11</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5"/>
                  </a:ext>
                </a:extLst>
              </a:tr>
              <a:tr h="370840">
                <a:tc>
                  <a:txBody>
                    <a:bodyPr/>
                    <a:lstStyle/>
                    <a:p>
                      <a:pPr algn="ctr"/>
                      <a:r>
                        <a:rPr lang="pt-PT" i="1" dirty="0" smtClean="0">
                          <a:solidFill>
                            <a:schemeClr val="accent6"/>
                          </a:solidFill>
                        </a:rPr>
                        <a:t>6</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9</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grpSp>
        <p:nvGrpSpPr>
          <p:cNvPr id="6" name="Group 5"/>
          <p:cNvGrpSpPr/>
          <p:nvPr/>
        </p:nvGrpSpPr>
        <p:grpSpPr>
          <a:xfrm>
            <a:off x="6695090" y="2580290"/>
            <a:ext cx="5436502" cy="1781503"/>
            <a:chOff x="6695090" y="2580290"/>
            <a:chExt cx="5436502" cy="1781503"/>
          </a:xfrm>
        </p:grpSpPr>
        <p:pic>
          <p:nvPicPr>
            <p:cNvPr id="7"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8450320" y="2785139"/>
              <a:ext cx="536026" cy="383729"/>
            </a:xfrm>
            <a:prstGeom prst="rect">
              <a:avLst/>
            </a:prstGeom>
            <a:noFill/>
            <a:ln w="9525">
              <a:noFill/>
              <a:miter lim="800000"/>
              <a:headEnd/>
              <a:tailEnd/>
            </a:ln>
          </p:spPr>
        </p:pic>
        <p:pic>
          <p:nvPicPr>
            <p:cNvPr id="8" name="Picture 4"/>
            <p:cNvPicPr>
              <a:picLocks noChangeAspect="1" noChangeArrowheads="1"/>
            </p:cNvPicPr>
            <p:nvPr/>
          </p:nvPicPr>
          <p:blipFill>
            <a:blip r:embed="rId3" cstate="print">
              <a:clrChange>
                <a:clrFrom>
                  <a:srgbClr val="FFFFFF"/>
                </a:clrFrom>
                <a:clrTo>
                  <a:srgbClr val="FFFFFF">
                    <a:alpha val="0"/>
                  </a:srgbClr>
                </a:clrTo>
              </a:clrChange>
            </a:blip>
            <a:srcRect l="17134" t="17579" r="19708" b="10000"/>
            <a:stretch>
              <a:fillRect/>
            </a:stretch>
          </p:blipFill>
          <p:spPr bwMode="auto">
            <a:xfrm>
              <a:off x="10841284" y="2680137"/>
              <a:ext cx="1005653" cy="720719"/>
            </a:xfrm>
            <a:prstGeom prst="rect">
              <a:avLst/>
            </a:prstGeom>
            <a:noFill/>
            <a:ln w="9525">
              <a:noFill/>
              <a:miter lim="800000"/>
              <a:headEnd/>
              <a:tailEnd/>
            </a:ln>
          </p:spPr>
        </p:pic>
        <p:pic>
          <p:nvPicPr>
            <p:cNvPr id="9" name="Picture 8"/>
            <p:cNvPicPr>
              <a:picLocks noChangeAspect="1" noChangeArrowheads="1"/>
            </p:cNvPicPr>
            <p:nvPr/>
          </p:nvPicPr>
          <p:blipFill>
            <a:blip r:embed="rId4" cstate="print">
              <a:clrChange>
                <a:clrFrom>
                  <a:srgbClr val="FFFFFF"/>
                </a:clrFrom>
                <a:clrTo>
                  <a:srgbClr val="FFFFFF">
                    <a:alpha val="0"/>
                  </a:srgbClr>
                </a:clrTo>
              </a:clrChange>
            </a:blip>
            <a:srcRect l="13801" t="6632" r="16901" b="10000"/>
            <a:stretch>
              <a:fillRect/>
            </a:stretch>
          </p:blipFill>
          <p:spPr bwMode="auto">
            <a:xfrm>
              <a:off x="9334807" y="2837792"/>
              <a:ext cx="1485594" cy="1117016"/>
            </a:xfrm>
            <a:prstGeom prst="rect">
              <a:avLst/>
            </a:prstGeom>
            <a:noFill/>
            <a:ln w="9525">
              <a:noFill/>
              <a:miter lim="800000"/>
              <a:headEnd/>
              <a:tailEnd/>
            </a:ln>
          </p:spPr>
        </p:pic>
        <p:sp>
          <p:nvSpPr>
            <p:cNvPr id="10" name="TextBox 9"/>
            <p:cNvSpPr txBox="1"/>
            <p:nvPr/>
          </p:nvSpPr>
          <p:spPr>
            <a:xfrm>
              <a:off x="8292663" y="2585545"/>
              <a:ext cx="472965" cy="315311"/>
            </a:xfrm>
            <a:prstGeom prst="rect">
              <a:avLst/>
            </a:prstGeom>
            <a:noFill/>
          </p:spPr>
          <p:txBody>
            <a:bodyPr wrap="square" rtlCol="0">
              <a:spAutoFit/>
            </a:bodyPr>
            <a:lstStyle/>
            <a:p>
              <a:r>
                <a:rPr lang="pt-PT" sz="1400" dirty="0" smtClean="0"/>
                <a:t>1)</a:t>
              </a:r>
              <a:endParaRPr lang="pt-PT" sz="1400" dirty="0"/>
            </a:p>
          </p:txBody>
        </p:sp>
        <p:sp>
          <p:nvSpPr>
            <p:cNvPr id="11" name="TextBox 10"/>
            <p:cNvSpPr txBox="1"/>
            <p:nvPr/>
          </p:nvSpPr>
          <p:spPr>
            <a:xfrm>
              <a:off x="9201808" y="2596055"/>
              <a:ext cx="472965" cy="315311"/>
            </a:xfrm>
            <a:prstGeom prst="rect">
              <a:avLst/>
            </a:prstGeom>
            <a:noFill/>
          </p:spPr>
          <p:txBody>
            <a:bodyPr wrap="square" rtlCol="0">
              <a:spAutoFit/>
            </a:bodyPr>
            <a:lstStyle/>
            <a:p>
              <a:r>
                <a:rPr lang="pt-PT" sz="1400" dirty="0" smtClean="0"/>
                <a:t>2)</a:t>
              </a:r>
              <a:endParaRPr lang="pt-PT" sz="1400" dirty="0"/>
            </a:p>
          </p:txBody>
        </p:sp>
        <p:sp>
          <p:nvSpPr>
            <p:cNvPr id="12" name="TextBox 11"/>
            <p:cNvSpPr txBox="1"/>
            <p:nvPr/>
          </p:nvSpPr>
          <p:spPr>
            <a:xfrm>
              <a:off x="10573408" y="2580290"/>
              <a:ext cx="472965" cy="315311"/>
            </a:xfrm>
            <a:prstGeom prst="rect">
              <a:avLst/>
            </a:prstGeom>
            <a:noFill/>
          </p:spPr>
          <p:txBody>
            <a:bodyPr wrap="square" rtlCol="0">
              <a:spAutoFit/>
            </a:bodyPr>
            <a:lstStyle/>
            <a:p>
              <a:r>
                <a:rPr lang="pt-PT" sz="1400" dirty="0" smtClean="0"/>
                <a:t>3)</a:t>
              </a:r>
              <a:endParaRPr lang="pt-PT" sz="1400" dirty="0"/>
            </a:p>
          </p:txBody>
        </p:sp>
        <p:sp>
          <p:nvSpPr>
            <p:cNvPr id="13" name="TextBox 12"/>
            <p:cNvSpPr txBox="1"/>
            <p:nvPr/>
          </p:nvSpPr>
          <p:spPr>
            <a:xfrm>
              <a:off x="6695090" y="3305501"/>
              <a:ext cx="472965" cy="315311"/>
            </a:xfrm>
            <a:prstGeom prst="rect">
              <a:avLst/>
            </a:prstGeom>
            <a:noFill/>
          </p:spPr>
          <p:txBody>
            <a:bodyPr wrap="square" rtlCol="0">
              <a:spAutoFit/>
            </a:bodyPr>
            <a:lstStyle/>
            <a:p>
              <a:r>
                <a:rPr lang="pt-PT" sz="1400" dirty="0" smtClean="0"/>
                <a:t>4)</a:t>
              </a:r>
              <a:endParaRPr lang="pt-PT" sz="1400" dirty="0"/>
            </a:p>
          </p:txBody>
        </p:sp>
        <p:sp>
          <p:nvSpPr>
            <p:cNvPr id="14" name="TextBox 13"/>
            <p:cNvSpPr txBox="1"/>
            <p:nvPr/>
          </p:nvSpPr>
          <p:spPr>
            <a:xfrm>
              <a:off x="8150695" y="3534460"/>
              <a:ext cx="472965" cy="315311"/>
            </a:xfrm>
            <a:prstGeom prst="rect">
              <a:avLst/>
            </a:prstGeom>
            <a:noFill/>
          </p:spPr>
          <p:txBody>
            <a:bodyPr wrap="square" rtlCol="0">
              <a:spAutoFit/>
            </a:bodyPr>
            <a:lstStyle/>
            <a:p>
              <a:r>
                <a:rPr lang="pt-PT" sz="1400" dirty="0" smtClean="0"/>
                <a:t>5)</a:t>
              </a:r>
              <a:endParaRPr lang="pt-PT" sz="1400" dirty="0"/>
            </a:p>
          </p:txBody>
        </p:sp>
        <p:pic>
          <p:nvPicPr>
            <p:cNvPr id="15" name="Picture 4"/>
            <p:cNvPicPr>
              <a:picLocks noChangeAspect="1" noChangeArrowheads="1"/>
            </p:cNvPicPr>
            <p:nvPr/>
          </p:nvPicPr>
          <p:blipFill>
            <a:blip r:embed="rId3" cstate="print">
              <a:clrChange>
                <a:clrFrom>
                  <a:srgbClr val="FFFFFF"/>
                </a:clrFrom>
                <a:clrTo>
                  <a:srgbClr val="FFFFFF">
                    <a:alpha val="0"/>
                  </a:srgbClr>
                </a:clrTo>
              </a:clrChange>
            </a:blip>
            <a:srcRect l="17134" t="17579" r="19708" b="10000"/>
            <a:stretch>
              <a:fillRect/>
            </a:stretch>
          </p:blipFill>
          <p:spPr bwMode="auto">
            <a:xfrm>
              <a:off x="6815822" y="3526218"/>
              <a:ext cx="1005653" cy="720719"/>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8324117" y="3650074"/>
              <a:ext cx="873565" cy="625366"/>
            </a:xfrm>
            <a:prstGeom prst="rect">
              <a:avLst/>
            </a:prstGeom>
            <a:noFill/>
            <a:ln w="9525">
              <a:noFill/>
              <a:miter lim="800000"/>
              <a:headEnd/>
              <a:tailEnd/>
            </a:ln>
          </p:spPr>
        </p:pic>
        <p:pic>
          <p:nvPicPr>
            <p:cNvPr id="17"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11422397" y="3854096"/>
              <a:ext cx="709195" cy="507697"/>
            </a:xfrm>
            <a:prstGeom prst="rect">
              <a:avLst/>
            </a:prstGeom>
            <a:noFill/>
            <a:ln w="9525">
              <a:noFill/>
              <a:miter lim="800000"/>
              <a:headEnd/>
              <a:tailEnd/>
            </a:ln>
          </p:spPr>
        </p:pic>
        <p:sp>
          <p:nvSpPr>
            <p:cNvPr id="18" name="TextBox 17"/>
            <p:cNvSpPr txBox="1"/>
            <p:nvPr/>
          </p:nvSpPr>
          <p:spPr>
            <a:xfrm>
              <a:off x="11291016" y="3568264"/>
              <a:ext cx="472965" cy="315311"/>
            </a:xfrm>
            <a:prstGeom prst="rect">
              <a:avLst/>
            </a:prstGeom>
            <a:noFill/>
          </p:spPr>
          <p:txBody>
            <a:bodyPr wrap="square" rtlCol="0">
              <a:spAutoFit/>
            </a:bodyPr>
            <a:lstStyle/>
            <a:p>
              <a:r>
                <a:rPr lang="pt-PT" sz="1400" dirty="0" smtClean="0"/>
                <a:t>6)</a:t>
              </a:r>
              <a:endParaRPr lang="pt-PT" sz="1400" dirty="0"/>
            </a:p>
          </p:txBody>
        </p:sp>
      </p:grpSp>
    </p:spTree>
    <p:extLst>
      <p:ext uri="{BB962C8B-B14F-4D97-AF65-F5344CB8AC3E}">
        <p14:creationId xmlns:p14="http://schemas.microsoft.com/office/powerpoint/2010/main" val="15162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85497" y="2139874"/>
            <a:ext cx="10515600" cy="4300867"/>
          </a:xfrm>
          <a:prstGeom prst="rect">
            <a:avLst/>
          </a:prstGeom>
        </p:spPr>
        <p:txBody>
          <a:bodyPr>
            <a:normAutofit/>
          </a:bodyPr>
          <a:lstStyle/>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kumimoji="0" lang="pt-PT" sz="2800" b="1" i="0" u="none" strike="noStrike" kern="1200" cap="none" spc="0" normalizeH="0" baseline="0" noProof="0" dirty="0" smtClean="0">
                <a:ln>
                  <a:noFill/>
                </a:ln>
                <a:solidFill>
                  <a:schemeClr val="tx1"/>
                </a:solidFill>
                <a:effectLst/>
                <a:uLnTx/>
                <a:uFillTx/>
                <a:latin typeface="+mn-lt"/>
                <a:ea typeface="+mn-ea"/>
                <a:cs typeface="+mn-cs"/>
              </a:rPr>
              <a:t>Rely on a considerable amount of real (historic) data for a given variable</a:t>
            </a:r>
          </a:p>
          <a:p>
            <a:pPr marL="971550" lvl="1" indent="-514350" algn="just">
              <a:lnSpc>
                <a:spcPct val="90000"/>
              </a:lnSpc>
              <a:spcBef>
                <a:spcPts val="1000"/>
              </a:spcBef>
              <a:buFont typeface="Arial" pitchFamily="34" charset="0"/>
              <a:buChar char="•"/>
            </a:pPr>
            <a:r>
              <a:rPr lang="pt-PT" sz="2400" dirty="0" smtClean="0"/>
              <a:t>Forest inventory data on stand age for eucalyptus</a:t>
            </a:r>
          </a:p>
          <a:p>
            <a:pPr marL="971550" lvl="1" indent="-514350" algn="just">
              <a:lnSpc>
                <a:spcPct val="90000"/>
              </a:lnSpc>
              <a:spcBef>
                <a:spcPts val="1000"/>
              </a:spcBef>
              <a:buFont typeface="Arial" pitchFamily="34" charset="0"/>
              <a:buChar char="•"/>
            </a:pPr>
            <a:endParaRPr kumimoji="0" lang="pt-PT" sz="100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Require classes to be defined </a:t>
            </a:r>
          </a:p>
          <a:p>
            <a:pPr marL="971550" lvl="1" indent="-514350" algn="just">
              <a:lnSpc>
                <a:spcPct val="90000"/>
              </a:lnSpc>
              <a:spcBef>
                <a:spcPts val="1000"/>
              </a:spcBef>
              <a:buFont typeface="Arial" pitchFamily="34" charset="0"/>
              <a:buChar char="•"/>
            </a:pPr>
            <a:r>
              <a:rPr lang="pt-PT" sz="2400" dirty="0" smtClean="0"/>
              <a:t>Age classes with amplitude 4 (e.g using IF clause in EXCEL)</a:t>
            </a:r>
          </a:p>
          <a:p>
            <a:pPr marL="971550" lvl="1" indent="-514350" algn="just">
              <a:lnSpc>
                <a:spcPct val="90000"/>
              </a:lnSpc>
              <a:spcBef>
                <a:spcPts val="1000"/>
              </a:spcBef>
              <a:buFont typeface="Arial" pitchFamily="34" charset="0"/>
              <a:buChar char="•"/>
            </a:pPr>
            <a:endParaRPr lang="pt-PT" sz="1000" dirty="0" smtClean="0"/>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Counting observations/class</a:t>
            </a:r>
          </a:p>
          <a:p>
            <a:pPr marL="971550" lvl="1" indent="-514350" algn="just">
              <a:lnSpc>
                <a:spcPct val="90000"/>
              </a:lnSpc>
              <a:spcBef>
                <a:spcPts val="1000"/>
              </a:spcBef>
              <a:buFont typeface="Arial" pitchFamily="34" charset="0"/>
              <a:buChar char="•"/>
            </a:pPr>
            <a:r>
              <a:rPr kumimoji="0" lang="pt-PT" sz="2400" i="0" u="none" strike="noStrike" kern="1200" cap="none" spc="0" normalizeH="0" baseline="0" noProof="0" dirty="0" smtClean="0">
                <a:ln>
                  <a:noFill/>
                </a:ln>
                <a:solidFill>
                  <a:schemeClr val="bg1"/>
                </a:solidFill>
                <a:effectLst/>
                <a:uLnTx/>
                <a:uFillTx/>
                <a:latin typeface="+mn-lt"/>
                <a:ea typeface="+mn-ea"/>
                <a:cs typeface="+mn-cs"/>
              </a:rPr>
              <a:t>Histogram or pivot table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1889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24"/>
          <p:cNvGrpSpPr/>
          <p:nvPr/>
        </p:nvGrpSpPr>
        <p:grpSpPr>
          <a:xfrm>
            <a:off x="6695090" y="2580290"/>
            <a:ext cx="5436502" cy="1781503"/>
            <a:chOff x="6695090" y="2580290"/>
            <a:chExt cx="5436502" cy="1781503"/>
          </a:xfrm>
        </p:grpSpPr>
        <p:pic>
          <p:nvPicPr>
            <p:cNvPr id="5"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8450320" y="2785139"/>
              <a:ext cx="536026" cy="383729"/>
            </a:xfrm>
            <a:prstGeom prst="rect">
              <a:avLst/>
            </a:prstGeom>
            <a:noFill/>
            <a:ln w="9525">
              <a:noFill/>
              <a:miter lim="800000"/>
              <a:headEnd/>
              <a:tailEnd/>
            </a:ln>
          </p:spPr>
        </p:pic>
        <p:pic>
          <p:nvPicPr>
            <p:cNvPr id="6" name="Picture 4"/>
            <p:cNvPicPr>
              <a:picLocks noChangeAspect="1" noChangeArrowheads="1"/>
            </p:cNvPicPr>
            <p:nvPr/>
          </p:nvPicPr>
          <p:blipFill>
            <a:blip r:embed="rId3" cstate="print">
              <a:clrChange>
                <a:clrFrom>
                  <a:srgbClr val="FFFFFF"/>
                </a:clrFrom>
                <a:clrTo>
                  <a:srgbClr val="FFFFFF">
                    <a:alpha val="0"/>
                  </a:srgbClr>
                </a:clrTo>
              </a:clrChange>
            </a:blip>
            <a:srcRect l="17134" t="17579" r="19708" b="10000"/>
            <a:stretch>
              <a:fillRect/>
            </a:stretch>
          </p:blipFill>
          <p:spPr bwMode="auto">
            <a:xfrm>
              <a:off x="10841284" y="2680137"/>
              <a:ext cx="1005653" cy="720719"/>
            </a:xfrm>
            <a:prstGeom prst="rect">
              <a:avLst/>
            </a:prstGeom>
            <a:noFill/>
            <a:ln w="9525">
              <a:noFill/>
              <a:miter lim="800000"/>
              <a:headEnd/>
              <a:tailEnd/>
            </a:ln>
          </p:spPr>
        </p:pic>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l="13801" t="6632" r="16901" b="10000"/>
            <a:stretch>
              <a:fillRect/>
            </a:stretch>
          </p:blipFill>
          <p:spPr bwMode="auto">
            <a:xfrm>
              <a:off x="9334807" y="2837792"/>
              <a:ext cx="1485594" cy="1117016"/>
            </a:xfrm>
            <a:prstGeom prst="rect">
              <a:avLst/>
            </a:prstGeom>
            <a:noFill/>
            <a:ln w="9525">
              <a:noFill/>
              <a:miter lim="800000"/>
              <a:headEnd/>
              <a:tailEnd/>
            </a:ln>
          </p:spPr>
        </p:pic>
        <p:sp>
          <p:nvSpPr>
            <p:cNvPr id="8" name="TextBox 7"/>
            <p:cNvSpPr txBox="1"/>
            <p:nvPr/>
          </p:nvSpPr>
          <p:spPr>
            <a:xfrm>
              <a:off x="8292663" y="2585545"/>
              <a:ext cx="472965" cy="315311"/>
            </a:xfrm>
            <a:prstGeom prst="rect">
              <a:avLst/>
            </a:prstGeom>
            <a:noFill/>
          </p:spPr>
          <p:txBody>
            <a:bodyPr wrap="square" rtlCol="0">
              <a:spAutoFit/>
            </a:bodyPr>
            <a:lstStyle/>
            <a:p>
              <a:r>
                <a:rPr lang="pt-PT" sz="1400" dirty="0" smtClean="0"/>
                <a:t>1)</a:t>
              </a:r>
              <a:endParaRPr lang="pt-PT" sz="1400" dirty="0"/>
            </a:p>
          </p:txBody>
        </p:sp>
        <p:sp>
          <p:nvSpPr>
            <p:cNvPr id="9" name="TextBox 8"/>
            <p:cNvSpPr txBox="1"/>
            <p:nvPr/>
          </p:nvSpPr>
          <p:spPr>
            <a:xfrm>
              <a:off x="9201808" y="2596055"/>
              <a:ext cx="472965" cy="315311"/>
            </a:xfrm>
            <a:prstGeom prst="rect">
              <a:avLst/>
            </a:prstGeom>
            <a:noFill/>
          </p:spPr>
          <p:txBody>
            <a:bodyPr wrap="square" rtlCol="0">
              <a:spAutoFit/>
            </a:bodyPr>
            <a:lstStyle/>
            <a:p>
              <a:r>
                <a:rPr lang="pt-PT" sz="1400" dirty="0" smtClean="0"/>
                <a:t>2)</a:t>
              </a:r>
              <a:endParaRPr lang="pt-PT" sz="1400" dirty="0"/>
            </a:p>
          </p:txBody>
        </p:sp>
        <p:sp>
          <p:nvSpPr>
            <p:cNvPr id="10" name="TextBox 9"/>
            <p:cNvSpPr txBox="1"/>
            <p:nvPr/>
          </p:nvSpPr>
          <p:spPr>
            <a:xfrm>
              <a:off x="10573408" y="2580290"/>
              <a:ext cx="472965" cy="315311"/>
            </a:xfrm>
            <a:prstGeom prst="rect">
              <a:avLst/>
            </a:prstGeom>
            <a:noFill/>
          </p:spPr>
          <p:txBody>
            <a:bodyPr wrap="square" rtlCol="0">
              <a:spAutoFit/>
            </a:bodyPr>
            <a:lstStyle/>
            <a:p>
              <a:r>
                <a:rPr lang="pt-PT" sz="1400" dirty="0" smtClean="0"/>
                <a:t>3)</a:t>
              </a:r>
              <a:endParaRPr lang="pt-PT" sz="1400" dirty="0"/>
            </a:p>
          </p:txBody>
        </p:sp>
        <p:sp>
          <p:nvSpPr>
            <p:cNvPr id="11" name="TextBox 10"/>
            <p:cNvSpPr txBox="1"/>
            <p:nvPr/>
          </p:nvSpPr>
          <p:spPr>
            <a:xfrm>
              <a:off x="6695090" y="3305501"/>
              <a:ext cx="472965" cy="315311"/>
            </a:xfrm>
            <a:prstGeom prst="rect">
              <a:avLst/>
            </a:prstGeom>
            <a:noFill/>
          </p:spPr>
          <p:txBody>
            <a:bodyPr wrap="square" rtlCol="0">
              <a:spAutoFit/>
            </a:bodyPr>
            <a:lstStyle/>
            <a:p>
              <a:r>
                <a:rPr lang="pt-PT" sz="1400" dirty="0" smtClean="0"/>
                <a:t>4)</a:t>
              </a:r>
              <a:endParaRPr lang="pt-PT" sz="1400" dirty="0"/>
            </a:p>
          </p:txBody>
        </p:sp>
        <p:sp>
          <p:nvSpPr>
            <p:cNvPr id="12" name="TextBox 11"/>
            <p:cNvSpPr txBox="1"/>
            <p:nvPr/>
          </p:nvSpPr>
          <p:spPr>
            <a:xfrm>
              <a:off x="8150695" y="3534460"/>
              <a:ext cx="472965" cy="315311"/>
            </a:xfrm>
            <a:prstGeom prst="rect">
              <a:avLst/>
            </a:prstGeom>
            <a:noFill/>
          </p:spPr>
          <p:txBody>
            <a:bodyPr wrap="square" rtlCol="0">
              <a:spAutoFit/>
            </a:bodyPr>
            <a:lstStyle/>
            <a:p>
              <a:r>
                <a:rPr lang="pt-PT" sz="1400" dirty="0" smtClean="0"/>
                <a:t>5)</a:t>
              </a:r>
              <a:endParaRPr lang="pt-PT" sz="1400" dirty="0"/>
            </a:p>
          </p:txBody>
        </p:sp>
        <p:pic>
          <p:nvPicPr>
            <p:cNvPr id="13" name="Picture 4"/>
            <p:cNvPicPr>
              <a:picLocks noChangeAspect="1" noChangeArrowheads="1"/>
            </p:cNvPicPr>
            <p:nvPr/>
          </p:nvPicPr>
          <p:blipFill>
            <a:blip r:embed="rId3" cstate="print">
              <a:clrChange>
                <a:clrFrom>
                  <a:srgbClr val="FFFFFF"/>
                </a:clrFrom>
                <a:clrTo>
                  <a:srgbClr val="FFFFFF">
                    <a:alpha val="0"/>
                  </a:srgbClr>
                </a:clrTo>
              </a:clrChange>
            </a:blip>
            <a:srcRect l="17134" t="17579" r="19708" b="10000"/>
            <a:stretch>
              <a:fillRect/>
            </a:stretch>
          </p:blipFill>
          <p:spPr bwMode="auto">
            <a:xfrm>
              <a:off x="6815822" y="3526218"/>
              <a:ext cx="1005653" cy="720719"/>
            </a:xfrm>
            <a:prstGeom prst="rect">
              <a:avLst/>
            </a:prstGeom>
            <a:noFill/>
            <a:ln w="9525">
              <a:noFill/>
              <a:miter lim="800000"/>
              <a:headEnd/>
              <a:tailEnd/>
            </a:ln>
          </p:spPr>
        </p:pic>
        <p:pic>
          <p:nvPicPr>
            <p:cNvPr id="14"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8324117" y="3650074"/>
              <a:ext cx="873565" cy="625366"/>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11422397" y="3854096"/>
              <a:ext cx="709195" cy="507697"/>
            </a:xfrm>
            <a:prstGeom prst="rect">
              <a:avLst/>
            </a:prstGeom>
            <a:noFill/>
            <a:ln w="9525">
              <a:noFill/>
              <a:miter lim="800000"/>
              <a:headEnd/>
              <a:tailEnd/>
            </a:ln>
          </p:spPr>
        </p:pic>
        <p:sp>
          <p:nvSpPr>
            <p:cNvPr id="16" name="TextBox 15"/>
            <p:cNvSpPr txBox="1"/>
            <p:nvPr/>
          </p:nvSpPr>
          <p:spPr>
            <a:xfrm>
              <a:off x="11291016" y="3568264"/>
              <a:ext cx="472965" cy="315311"/>
            </a:xfrm>
            <a:prstGeom prst="rect">
              <a:avLst/>
            </a:prstGeom>
            <a:noFill/>
          </p:spPr>
          <p:txBody>
            <a:bodyPr wrap="square" rtlCol="0">
              <a:spAutoFit/>
            </a:bodyPr>
            <a:lstStyle/>
            <a:p>
              <a:r>
                <a:rPr lang="pt-PT" sz="1400" dirty="0" smtClean="0"/>
                <a:t>6)</a:t>
              </a:r>
              <a:endParaRPr lang="pt-PT" sz="1400" dirty="0"/>
            </a:p>
          </p:txBody>
        </p:sp>
      </p:grpSp>
      <p:graphicFrame>
        <p:nvGraphicFramePr>
          <p:cNvPr id="17" name="Table 16"/>
          <p:cNvGraphicFramePr>
            <a:graphicFrameLocks noGrp="1"/>
          </p:cNvGraphicFramePr>
          <p:nvPr>
            <p:extLst>
              <p:ext uri="{D42A27DB-BD31-4B8C-83A1-F6EECF244321}">
                <p14:modId xmlns:p14="http://schemas.microsoft.com/office/powerpoint/2010/main" val="25890356"/>
              </p:ext>
            </p:extLst>
          </p:nvPr>
        </p:nvGraphicFramePr>
        <p:xfrm>
          <a:off x="9396617" y="4260552"/>
          <a:ext cx="1651290" cy="2595880"/>
        </p:xfrm>
        <a:graphic>
          <a:graphicData uri="http://schemas.openxmlformats.org/drawingml/2006/table">
            <a:tbl>
              <a:tblPr firstRow="1" bandRow="1">
                <a:tableStyleId>{5C22544A-7EE6-4342-B048-85BDC9FD1C3A}</a:tableStyleId>
              </a:tblPr>
              <a:tblGrid>
                <a:gridCol w="825645">
                  <a:extLst>
                    <a:ext uri="{9D8B030D-6E8A-4147-A177-3AD203B41FA5}">
                      <a16:colId xmlns:a16="http://schemas.microsoft.com/office/drawing/2014/main" val="20000"/>
                    </a:ext>
                  </a:extLst>
                </a:gridCol>
                <a:gridCol w="825645">
                  <a:extLst>
                    <a:ext uri="{9D8B030D-6E8A-4147-A177-3AD203B41FA5}">
                      <a16:colId xmlns:a16="http://schemas.microsoft.com/office/drawing/2014/main" val="20001"/>
                    </a:ext>
                  </a:extLst>
                </a:gridCol>
              </a:tblGrid>
              <a:tr h="370840">
                <a:tc>
                  <a:txBody>
                    <a:bodyPr/>
                    <a:lstStyle/>
                    <a:p>
                      <a:pPr algn="ctr"/>
                      <a:r>
                        <a:rPr lang="pt-PT" dirty="0" smtClean="0"/>
                        <a:t>stand</a:t>
                      </a:r>
                      <a:endParaRPr lang="pt-PT" dirty="0"/>
                    </a:p>
                  </a:txBody>
                  <a:tcPr>
                    <a:solidFill>
                      <a:schemeClr val="accent3"/>
                    </a:solidFill>
                  </a:tcPr>
                </a:tc>
                <a:tc>
                  <a:txBody>
                    <a:bodyPr/>
                    <a:lstStyle/>
                    <a:p>
                      <a:pPr algn="ctr"/>
                      <a:r>
                        <a:rPr lang="pt-PT" dirty="0" smtClean="0"/>
                        <a:t>age</a:t>
                      </a:r>
                      <a:endParaRPr lang="pt-PT" dirty="0"/>
                    </a:p>
                  </a:txBody>
                  <a:tcPr>
                    <a:solidFill>
                      <a:schemeClr val="accent3"/>
                    </a:solidFill>
                  </a:tcPr>
                </a:tc>
                <a:extLst>
                  <a:ext uri="{0D108BD9-81ED-4DB2-BD59-A6C34878D82A}">
                    <a16:rowId xmlns:a16="http://schemas.microsoft.com/office/drawing/2014/main" val="10000"/>
                  </a:ext>
                </a:extLst>
              </a:tr>
              <a:tr h="370840">
                <a:tc>
                  <a:txBody>
                    <a:bodyPr/>
                    <a:lstStyle/>
                    <a:p>
                      <a:pPr algn="ctr"/>
                      <a:r>
                        <a:rPr lang="pt-PT" i="1" dirty="0" smtClean="0">
                          <a:solidFill>
                            <a:schemeClr val="accent6"/>
                          </a:solidFill>
                        </a:rPr>
                        <a:t>1</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algn="ctr"/>
                      <a:r>
                        <a:rPr lang="pt-PT" i="1" dirty="0" smtClean="0">
                          <a:solidFill>
                            <a:schemeClr val="accent6"/>
                          </a:solidFill>
                        </a:rPr>
                        <a:t>2</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16</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8</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pPr algn="ctr"/>
                      <a:r>
                        <a:rPr lang="pt-PT" i="1" dirty="0" smtClean="0">
                          <a:solidFill>
                            <a:schemeClr val="accent6"/>
                          </a:solidFill>
                        </a:rPr>
                        <a:t>4</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12</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4"/>
                  </a:ext>
                </a:extLst>
              </a:tr>
              <a:tr h="370840">
                <a:tc>
                  <a:txBody>
                    <a:bodyPr/>
                    <a:lstStyle/>
                    <a:p>
                      <a:pPr algn="ctr"/>
                      <a:r>
                        <a:rPr lang="pt-PT" i="1" dirty="0" smtClean="0">
                          <a:solidFill>
                            <a:schemeClr val="accent6"/>
                          </a:solidFill>
                        </a:rPr>
                        <a:t>5</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11</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5"/>
                  </a:ext>
                </a:extLst>
              </a:tr>
              <a:tr h="370840">
                <a:tc>
                  <a:txBody>
                    <a:bodyPr/>
                    <a:lstStyle/>
                    <a:p>
                      <a:pPr algn="ctr"/>
                      <a:r>
                        <a:rPr lang="pt-PT" i="1" dirty="0" smtClean="0">
                          <a:solidFill>
                            <a:schemeClr val="accent6"/>
                          </a:solidFill>
                        </a:rPr>
                        <a:t>6</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9</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sp>
        <p:nvSpPr>
          <p:cNvPr id="18" name="TextBox 17"/>
          <p:cNvSpPr txBox="1"/>
          <p:nvPr/>
        </p:nvSpPr>
        <p:spPr>
          <a:xfrm>
            <a:off x="677915" y="1255974"/>
            <a:ext cx="4162098" cy="523220"/>
          </a:xfrm>
          <a:prstGeom prst="rect">
            <a:avLst/>
          </a:prstGeom>
          <a:noFill/>
        </p:spPr>
        <p:txBody>
          <a:bodyPr wrap="square" rtlCol="0">
            <a:spAutoFit/>
          </a:bodyPr>
          <a:lstStyle/>
          <a:p>
            <a:pPr algn="ctr"/>
            <a:r>
              <a:rPr lang="en-US" sz="2800" dirty="0" smtClean="0">
                <a:solidFill>
                  <a:schemeClr val="accent3"/>
                </a:solidFill>
              </a:rPr>
              <a:t>Empirical distributions</a:t>
            </a:r>
          </a:p>
        </p:txBody>
      </p:sp>
    </p:spTree>
    <p:extLst>
      <p:ext uri="{BB962C8B-B14F-4D97-AF65-F5344CB8AC3E}">
        <p14:creationId xmlns:p14="http://schemas.microsoft.com/office/powerpoint/2010/main" val="1314159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85497" y="2139874"/>
            <a:ext cx="10515600" cy="4300867"/>
          </a:xfrm>
          <a:prstGeom prst="rect">
            <a:avLst/>
          </a:prstGeom>
        </p:spPr>
        <p:txBody>
          <a:bodyPr>
            <a:normAutofit/>
          </a:bodyPr>
          <a:lstStyle/>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kumimoji="0" lang="pt-PT" sz="2800" b="1" i="0" u="none" strike="noStrike" kern="1200" cap="none" spc="0" normalizeH="0" baseline="0" noProof="0" dirty="0" smtClean="0">
                <a:ln>
                  <a:noFill/>
                </a:ln>
                <a:solidFill>
                  <a:schemeClr val="tx1"/>
                </a:solidFill>
                <a:effectLst/>
                <a:uLnTx/>
                <a:uFillTx/>
                <a:latin typeface="+mn-lt"/>
                <a:ea typeface="+mn-ea"/>
                <a:cs typeface="+mn-cs"/>
              </a:rPr>
              <a:t>Rely on a considerable amount of real (historic) data for a given variable</a:t>
            </a:r>
          </a:p>
          <a:p>
            <a:pPr marL="971550" lvl="1" indent="-514350" algn="just">
              <a:lnSpc>
                <a:spcPct val="90000"/>
              </a:lnSpc>
              <a:spcBef>
                <a:spcPts val="1000"/>
              </a:spcBef>
              <a:buFont typeface="Arial" pitchFamily="34" charset="0"/>
              <a:buChar char="•"/>
            </a:pPr>
            <a:r>
              <a:rPr lang="pt-PT" sz="2400" dirty="0" smtClean="0"/>
              <a:t>Forest inventory data on stand age for eucalyptus</a:t>
            </a:r>
          </a:p>
          <a:p>
            <a:pPr marL="971550" lvl="1" indent="-514350" algn="just">
              <a:lnSpc>
                <a:spcPct val="90000"/>
              </a:lnSpc>
              <a:spcBef>
                <a:spcPts val="1000"/>
              </a:spcBef>
              <a:buFont typeface="Arial" pitchFamily="34" charset="0"/>
              <a:buChar char="•"/>
            </a:pPr>
            <a:endParaRPr kumimoji="0" lang="pt-PT" sz="100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Require classes to be defined </a:t>
            </a:r>
          </a:p>
          <a:p>
            <a:pPr marL="971550" lvl="1" indent="-514350" algn="just">
              <a:lnSpc>
                <a:spcPct val="90000"/>
              </a:lnSpc>
              <a:spcBef>
                <a:spcPts val="1000"/>
              </a:spcBef>
              <a:buFont typeface="Arial" pitchFamily="34" charset="0"/>
              <a:buChar char="•"/>
            </a:pPr>
            <a:r>
              <a:rPr lang="pt-PT" sz="2400" dirty="0" smtClean="0"/>
              <a:t>Age classes with amplitude 4</a:t>
            </a:r>
          </a:p>
          <a:p>
            <a:pPr marL="971550" lvl="1" indent="-514350" algn="just">
              <a:lnSpc>
                <a:spcPct val="90000"/>
              </a:lnSpc>
              <a:spcBef>
                <a:spcPts val="1000"/>
              </a:spcBef>
              <a:buFont typeface="Arial" pitchFamily="34" charset="0"/>
              <a:buChar char="•"/>
            </a:pPr>
            <a:endParaRPr lang="pt-PT" sz="1000" dirty="0" smtClean="0"/>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Counting observations/class</a:t>
            </a:r>
          </a:p>
          <a:p>
            <a:pPr marL="971550" lvl="1" indent="-514350" algn="just">
              <a:lnSpc>
                <a:spcPct val="90000"/>
              </a:lnSpc>
              <a:spcBef>
                <a:spcPts val="1000"/>
              </a:spcBef>
              <a:buFont typeface="Arial" pitchFamily="34" charset="0"/>
              <a:buChar char="•"/>
            </a:pPr>
            <a:r>
              <a:rPr kumimoji="0" lang="pt-PT" sz="2400" i="0" u="none" strike="noStrike" kern="1200" cap="none" spc="0" normalizeH="0" baseline="0" noProof="0" dirty="0" smtClean="0">
                <a:ln>
                  <a:noFill/>
                </a:ln>
                <a:effectLst/>
                <a:uLnTx/>
                <a:uFillTx/>
                <a:latin typeface="+mn-lt"/>
                <a:ea typeface="+mn-ea"/>
                <a:cs typeface="+mn-cs"/>
              </a:rPr>
              <a:t>Histogram or pivot table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1889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094288891"/>
              </p:ext>
            </p:extLst>
          </p:nvPr>
        </p:nvGraphicFramePr>
        <p:xfrm>
          <a:off x="9396617" y="4260552"/>
          <a:ext cx="2476935" cy="2595880"/>
        </p:xfrm>
        <a:graphic>
          <a:graphicData uri="http://schemas.openxmlformats.org/drawingml/2006/table">
            <a:tbl>
              <a:tblPr firstRow="1" bandRow="1">
                <a:tableStyleId>{5C22544A-7EE6-4342-B048-85BDC9FD1C3A}</a:tableStyleId>
              </a:tblPr>
              <a:tblGrid>
                <a:gridCol w="825645">
                  <a:extLst>
                    <a:ext uri="{9D8B030D-6E8A-4147-A177-3AD203B41FA5}">
                      <a16:colId xmlns:a16="http://schemas.microsoft.com/office/drawing/2014/main" val="20000"/>
                    </a:ext>
                  </a:extLst>
                </a:gridCol>
                <a:gridCol w="825645">
                  <a:extLst>
                    <a:ext uri="{9D8B030D-6E8A-4147-A177-3AD203B41FA5}">
                      <a16:colId xmlns:a16="http://schemas.microsoft.com/office/drawing/2014/main" val="20001"/>
                    </a:ext>
                  </a:extLst>
                </a:gridCol>
                <a:gridCol w="825645">
                  <a:extLst>
                    <a:ext uri="{9D8B030D-6E8A-4147-A177-3AD203B41FA5}">
                      <a16:colId xmlns:a16="http://schemas.microsoft.com/office/drawing/2014/main" val="20002"/>
                    </a:ext>
                  </a:extLst>
                </a:gridCol>
              </a:tblGrid>
              <a:tr h="370840">
                <a:tc>
                  <a:txBody>
                    <a:bodyPr/>
                    <a:lstStyle/>
                    <a:p>
                      <a:pPr algn="ctr"/>
                      <a:r>
                        <a:rPr lang="pt-PT" dirty="0" smtClean="0"/>
                        <a:t>stand</a:t>
                      </a:r>
                      <a:endParaRPr lang="pt-PT" dirty="0"/>
                    </a:p>
                  </a:txBody>
                  <a:tcPr>
                    <a:solidFill>
                      <a:schemeClr val="accent3"/>
                    </a:solidFill>
                  </a:tcPr>
                </a:tc>
                <a:tc>
                  <a:txBody>
                    <a:bodyPr/>
                    <a:lstStyle/>
                    <a:p>
                      <a:pPr algn="ctr"/>
                      <a:r>
                        <a:rPr lang="pt-PT" dirty="0" smtClean="0"/>
                        <a:t>age</a:t>
                      </a:r>
                      <a:endParaRPr lang="pt-PT" dirty="0"/>
                    </a:p>
                  </a:txBody>
                  <a:tcPr>
                    <a:solidFill>
                      <a:schemeClr val="accent3"/>
                    </a:solidFill>
                  </a:tcPr>
                </a:tc>
                <a:tc>
                  <a:txBody>
                    <a:bodyPr/>
                    <a:lstStyle/>
                    <a:p>
                      <a:pPr algn="ctr"/>
                      <a:r>
                        <a:rPr lang="pt-PT" dirty="0" smtClean="0"/>
                        <a:t>class</a:t>
                      </a:r>
                      <a:endParaRPr lang="pt-PT" dirty="0"/>
                    </a:p>
                  </a:txBody>
                  <a:tcPr>
                    <a:solidFill>
                      <a:schemeClr val="accent3"/>
                    </a:solidFill>
                  </a:tcPr>
                </a:tc>
                <a:extLst>
                  <a:ext uri="{0D108BD9-81ED-4DB2-BD59-A6C34878D82A}">
                    <a16:rowId xmlns:a16="http://schemas.microsoft.com/office/drawing/2014/main" val="10000"/>
                  </a:ext>
                </a:extLst>
              </a:tr>
              <a:tr h="370840">
                <a:tc>
                  <a:txBody>
                    <a:bodyPr/>
                    <a:lstStyle/>
                    <a:p>
                      <a:pPr algn="ctr"/>
                      <a:r>
                        <a:rPr lang="pt-PT" i="1" dirty="0" smtClean="0">
                          <a:solidFill>
                            <a:schemeClr val="accent6"/>
                          </a:solidFill>
                        </a:rPr>
                        <a:t>1</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0 -3</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algn="ctr"/>
                      <a:r>
                        <a:rPr lang="pt-PT" i="1" dirty="0" smtClean="0">
                          <a:solidFill>
                            <a:schemeClr val="accent6"/>
                          </a:solidFill>
                        </a:rPr>
                        <a:t>2</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16</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&gt;=16</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8</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8</a:t>
                      </a:r>
                      <a:r>
                        <a:rPr lang="pt-PT" i="1" baseline="0" dirty="0" smtClean="0">
                          <a:solidFill>
                            <a:schemeClr val="accent6"/>
                          </a:solidFill>
                        </a:rPr>
                        <a:t> - 11</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pPr algn="ctr"/>
                      <a:r>
                        <a:rPr lang="pt-PT" i="1" dirty="0" smtClean="0">
                          <a:solidFill>
                            <a:schemeClr val="accent6"/>
                          </a:solidFill>
                        </a:rPr>
                        <a:t>4</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12</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12 - 15</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4"/>
                  </a:ext>
                </a:extLst>
              </a:tr>
              <a:tr h="370840">
                <a:tc>
                  <a:txBody>
                    <a:bodyPr/>
                    <a:lstStyle/>
                    <a:p>
                      <a:pPr algn="ctr"/>
                      <a:r>
                        <a:rPr lang="pt-PT" i="1" dirty="0" smtClean="0">
                          <a:solidFill>
                            <a:schemeClr val="accent6"/>
                          </a:solidFill>
                        </a:rPr>
                        <a:t>5</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11</a:t>
                      </a:r>
                      <a:endParaRPr lang="pt-PT" i="1" dirty="0">
                        <a:solidFill>
                          <a:schemeClr val="accent6"/>
                        </a:solidFill>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i="1" dirty="0" smtClean="0">
                          <a:solidFill>
                            <a:schemeClr val="accent6"/>
                          </a:solidFill>
                        </a:rPr>
                        <a:t>8</a:t>
                      </a:r>
                      <a:r>
                        <a:rPr lang="pt-PT" i="1" baseline="0" dirty="0" smtClean="0">
                          <a:solidFill>
                            <a:schemeClr val="accent6"/>
                          </a:solidFill>
                        </a:rPr>
                        <a:t> - 11</a:t>
                      </a:r>
                      <a:endParaRPr lang="pt-PT" i="1" dirty="0" smtClean="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5"/>
                  </a:ext>
                </a:extLst>
              </a:tr>
              <a:tr h="370840">
                <a:tc>
                  <a:txBody>
                    <a:bodyPr/>
                    <a:lstStyle/>
                    <a:p>
                      <a:pPr algn="ctr"/>
                      <a:r>
                        <a:rPr lang="pt-PT" i="1" dirty="0" smtClean="0">
                          <a:solidFill>
                            <a:schemeClr val="accent6"/>
                          </a:solidFill>
                        </a:rPr>
                        <a:t>6</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9</a:t>
                      </a:r>
                      <a:endParaRPr lang="pt-PT" i="1" dirty="0">
                        <a:solidFill>
                          <a:schemeClr val="accent6"/>
                        </a:solidFill>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i="1" dirty="0" smtClean="0">
                          <a:solidFill>
                            <a:schemeClr val="accent6"/>
                          </a:solidFill>
                        </a:rPr>
                        <a:t>8</a:t>
                      </a:r>
                      <a:r>
                        <a:rPr lang="pt-PT" i="1" baseline="0" dirty="0" smtClean="0">
                          <a:solidFill>
                            <a:schemeClr val="accent6"/>
                          </a:solidFill>
                        </a:rPr>
                        <a:t> - 11</a:t>
                      </a:r>
                      <a:endParaRPr lang="pt-PT" i="1" dirty="0" smtClean="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grpSp>
        <p:nvGrpSpPr>
          <p:cNvPr id="5" name="Group 4"/>
          <p:cNvGrpSpPr/>
          <p:nvPr/>
        </p:nvGrpSpPr>
        <p:grpSpPr>
          <a:xfrm>
            <a:off x="4109745" y="5606254"/>
            <a:ext cx="2433144" cy="1082176"/>
            <a:chOff x="4109745" y="5606254"/>
            <a:chExt cx="2433144" cy="1082176"/>
          </a:xfrm>
        </p:grpSpPr>
        <p:grpSp>
          <p:nvGrpSpPr>
            <p:cNvPr id="6" name="Group 5"/>
            <p:cNvGrpSpPr/>
            <p:nvPr/>
          </p:nvGrpSpPr>
          <p:grpSpPr>
            <a:xfrm>
              <a:off x="4109745" y="5608430"/>
              <a:ext cx="2433144" cy="1080000"/>
              <a:chOff x="6634625" y="5663022"/>
              <a:chExt cx="2433144" cy="1080000"/>
            </a:xfrm>
          </p:grpSpPr>
          <p:cxnSp>
            <p:nvCxnSpPr>
              <p:cNvPr id="12" name="Straight Connector 11"/>
              <p:cNvCxnSpPr/>
              <p:nvPr/>
            </p:nvCxnSpPr>
            <p:spPr>
              <a:xfrm>
                <a:off x="6634625" y="6740997"/>
                <a:ext cx="24331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5190" y="637986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4" name="Rectangle 13"/>
              <p:cNvSpPr/>
              <p:nvPr/>
            </p:nvSpPr>
            <p:spPr>
              <a:xfrm>
                <a:off x="7677267" y="5663022"/>
                <a:ext cx="362607"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5" name="Rectangle 14"/>
              <p:cNvSpPr/>
              <p:nvPr/>
            </p:nvSpPr>
            <p:spPr>
              <a:xfrm>
                <a:off x="8037756" y="637931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dirty="0"/>
              </a:p>
            </p:txBody>
          </p:sp>
          <p:sp>
            <p:nvSpPr>
              <p:cNvPr id="16" name="Rectangle 15"/>
              <p:cNvSpPr/>
              <p:nvPr/>
            </p:nvSpPr>
            <p:spPr>
              <a:xfrm>
                <a:off x="8398245" y="6379316"/>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grpSp>
        <p:sp>
          <p:nvSpPr>
            <p:cNvPr id="7" name="TextBox 6"/>
            <p:cNvSpPr txBox="1"/>
            <p:nvPr/>
          </p:nvSpPr>
          <p:spPr>
            <a:xfrm>
              <a:off x="4459918" y="6259071"/>
              <a:ext cx="603403" cy="307777"/>
            </a:xfrm>
            <a:prstGeom prst="rect">
              <a:avLst/>
            </a:prstGeom>
            <a:noFill/>
          </p:spPr>
          <p:txBody>
            <a:bodyPr wrap="square" rtlCol="0">
              <a:spAutoFit/>
            </a:bodyPr>
            <a:lstStyle/>
            <a:p>
              <a:r>
                <a:rPr lang="pt-PT" sz="1400" dirty="0" smtClean="0"/>
                <a:t>1</a:t>
              </a:r>
              <a:endParaRPr lang="pt-PT" sz="1400" dirty="0"/>
            </a:p>
          </p:txBody>
        </p:sp>
        <p:sp>
          <p:nvSpPr>
            <p:cNvPr id="8" name="TextBox 7"/>
            <p:cNvSpPr txBox="1"/>
            <p:nvPr/>
          </p:nvSpPr>
          <p:spPr>
            <a:xfrm>
              <a:off x="4803384" y="6370523"/>
              <a:ext cx="603403" cy="307777"/>
            </a:xfrm>
            <a:prstGeom prst="rect">
              <a:avLst/>
            </a:prstGeom>
            <a:noFill/>
          </p:spPr>
          <p:txBody>
            <a:bodyPr wrap="square" rtlCol="0">
              <a:spAutoFit/>
            </a:bodyPr>
            <a:lstStyle/>
            <a:p>
              <a:r>
                <a:rPr lang="pt-PT" sz="1400" dirty="0" smtClean="0"/>
                <a:t>0</a:t>
              </a:r>
              <a:endParaRPr lang="pt-PT" sz="1400" dirty="0"/>
            </a:p>
          </p:txBody>
        </p:sp>
        <p:sp>
          <p:nvSpPr>
            <p:cNvPr id="9" name="TextBox 8"/>
            <p:cNvSpPr txBox="1"/>
            <p:nvPr/>
          </p:nvSpPr>
          <p:spPr>
            <a:xfrm>
              <a:off x="5130930" y="5606254"/>
              <a:ext cx="603403" cy="307777"/>
            </a:xfrm>
            <a:prstGeom prst="rect">
              <a:avLst/>
            </a:prstGeom>
            <a:noFill/>
          </p:spPr>
          <p:txBody>
            <a:bodyPr wrap="square" rtlCol="0">
              <a:spAutoFit/>
            </a:bodyPr>
            <a:lstStyle/>
            <a:p>
              <a:r>
                <a:rPr lang="pt-PT" sz="1400" dirty="0" smtClean="0"/>
                <a:t>  3</a:t>
              </a:r>
              <a:endParaRPr lang="pt-PT" sz="1400" dirty="0"/>
            </a:p>
          </p:txBody>
        </p:sp>
        <p:sp>
          <p:nvSpPr>
            <p:cNvPr id="10" name="TextBox 9"/>
            <p:cNvSpPr txBox="1"/>
            <p:nvPr/>
          </p:nvSpPr>
          <p:spPr>
            <a:xfrm>
              <a:off x="5826965" y="6315938"/>
              <a:ext cx="603403" cy="307777"/>
            </a:xfrm>
            <a:prstGeom prst="rect">
              <a:avLst/>
            </a:prstGeom>
            <a:noFill/>
          </p:spPr>
          <p:txBody>
            <a:bodyPr wrap="square" rtlCol="0">
              <a:spAutoFit/>
            </a:bodyPr>
            <a:lstStyle/>
            <a:p>
              <a:r>
                <a:rPr lang="pt-PT" sz="1400" dirty="0" smtClean="0"/>
                <a:t>  1</a:t>
              </a:r>
              <a:endParaRPr lang="pt-PT" sz="1400" dirty="0"/>
            </a:p>
          </p:txBody>
        </p:sp>
        <p:sp>
          <p:nvSpPr>
            <p:cNvPr id="11" name="TextBox 10"/>
            <p:cNvSpPr txBox="1"/>
            <p:nvPr/>
          </p:nvSpPr>
          <p:spPr>
            <a:xfrm>
              <a:off x="5447102" y="6318213"/>
              <a:ext cx="603403" cy="307777"/>
            </a:xfrm>
            <a:prstGeom prst="rect">
              <a:avLst/>
            </a:prstGeom>
            <a:noFill/>
          </p:spPr>
          <p:txBody>
            <a:bodyPr wrap="square" rtlCol="0">
              <a:spAutoFit/>
            </a:bodyPr>
            <a:lstStyle/>
            <a:p>
              <a:r>
                <a:rPr lang="pt-PT" sz="1400" dirty="0" smtClean="0"/>
                <a:t>  1</a:t>
              </a:r>
              <a:endParaRPr lang="pt-PT" sz="1400" dirty="0"/>
            </a:p>
          </p:txBody>
        </p:sp>
      </p:grpSp>
      <p:graphicFrame>
        <p:nvGraphicFramePr>
          <p:cNvPr id="17" name="Table 16"/>
          <p:cNvGraphicFramePr>
            <a:graphicFrameLocks noGrp="1"/>
          </p:cNvGraphicFramePr>
          <p:nvPr>
            <p:extLst>
              <p:ext uri="{D42A27DB-BD31-4B8C-83A1-F6EECF244321}">
                <p14:modId xmlns:p14="http://schemas.microsoft.com/office/powerpoint/2010/main" val="3689468308"/>
              </p:ext>
            </p:extLst>
          </p:nvPr>
        </p:nvGraphicFramePr>
        <p:xfrm>
          <a:off x="6481170" y="4262120"/>
          <a:ext cx="1407236" cy="2595880"/>
        </p:xfrm>
        <a:graphic>
          <a:graphicData uri="http://schemas.openxmlformats.org/drawingml/2006/table">
            <a:tbl>
              <a:tblPr firstRow="1" bandRow="1">
                <a:tableStyleId>{21E4AEA4-8DFA-4A89-87EB-49C32662AFE0}</a:tableStyleId>
              </a:tblPr>
              <a:tblGrid>
                <a:gridCol w="820382">
                  <a:extLst>
                    <a:ext uri="{9D8B030D-6E8A-4147-A177-3AD203B41FA5}">
                      <a16:colId xmlns:a16="http://schemas.microsoft.com/office/drawing/2014/main" val="20000"/>
                    </a:ext>
                  </a:extLst>
                </a:gridCol>
                <a:gridCol w="58685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smtClean="0"/>
                        <a:t>class</a:t>
                      </a:r>
                    </a:p>
                  </a:txBody>
                  <a:tcPr/>
                </a:tc>
                <a:tc>
                  <a:txBody>
                    <a:bodyPr/>
                    <a:lstStyle/>
                    <a:p>
                      <a:pPr algn="ctr"/>
                      <a:r>
                        <a:rPr lang="pt-PT" sz="1600" dirty="0" smtClean="0"/>
                        <a:t>freq</a:t>
                      </a:r>
                      <a:endParaRPr lang="pt-PT" sz="1600"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smtClean="0"/>
                        <a:t>0 -3</a:t>
                      </a:r>
                      <a:endParaRPr lang="pt-PT" sz="1600" i="1" dirty="0" smtClean="0">
                        <a:solidFill>
                          <a:schemeClr val="accent6"/>
                        </a:solidFill>
                      </a:endParaRPr>
                    </a:p>
                  </a:txBody>
                  <a:tcPr/>
                </a:tc>
                <a:tc>
                  <a:txBody>
                    <a:bodyPr/>
                    <a:lstStyle/>
                    <a:p>
                      <a:pPr algn="ctr"/>
                      <a:r>
                        <a:rPr lang="pt-PT" sz="1600" dirty="0" smtClean="0"/>
                        <a:t>1</a:t>
                      </a:r>
                      <a:endParaRPr lang="pt-PT" sz="1600" i="1" dirty="0">
                        <a:solidFill>
                          <a:schemeClr val="accent6"/>
                        </a:solidFill>
                      </a:endParaRPr>
                    </a:p>
                  </a:txBody>
                  <a:tcPr/>
                </a:tc>
                <a:extLst>
                  <a:ext uri="{0D108BD9-81ED-4DB2-BD59-A6C34878D82A}">
                    <a16:rowId xmlns:a16="http://schemas.microsoft.com/office/drawing/2014/main" val="10001"/>
                  </a:ext>
                </a:extLst>
              </a:tr>
              <a:tr h="370840">
                <a:tc>
                  <a:txBody>
                    <a:bodyPr/>
                    <a:lstStyle/>
                    <a:p>
                      <a:pPr algn="ctr"/>
                      <a:r>
                        <a:rPr lang="pt-PT" sz="1600" dirty="0" smtClean="0"/>
                        <a:t>4</a:t>
                      </a:r>
                      <a:r>
                        <a:rPr lang="pt-PT" sz="1600" baseline="0" dirty="0" smtClean="0"/>
                        <a:t> - 7</a:t>
                      </a:r>
                      <a:endParaRPr lang="pt-PT" sz="1600" i="1" dirty="0">
                        <a:solidFill>
                          <a:schemeClr val="accent6"/>
                        </a:solidFill>
                      </a:endParaRPr>
                    </a:p>
                  </a:txBody>
                  <a:tcPr/>
                </a:tc>
                <a:tc>
                  <a:txBody>
                    <a:bodyPr/>
                    <a:lstStyle/>
                    <a:p>
                      <a:pPr algn="ctr"/>
                      <a:r>
                        <a:rPr lang="pt-PT" sz="1600" dirty="0" smtClean="0"/>
                        <a:t>0</a:t>
                      </a:r>
                      <a:endParaRPr lang="pt-PT" sz="1600" i="1" dirty="0">
                        <a:solidFill>
                          <a:schemeClr val="accent6"/>
                        </a:solidFill>
                      </a:endParaRPr>
                    </a:p>
                  </a:txBody>
                  <a:tcPr/>
                </a:tc>
                <a:extLst>
                  <a:ext uri="{0D108BD9-81ED-4DB2-BD59-A6C34878D82A}">
                    <a16:rowId xmlns:a16="http://schemas.microsoft.com/office/drawing/2014/main" val="10002"/>
                  </a:ext>
                </a:extLst>
              </a:tr>
              <a:tr h="370840">
                <a:tc>
                  <a:txBody>
                    <a:bodyPr/>
                    <a:lstStyle/>
                    <a:p>
                      <a:pPr algn="ctr"/>
                      <a:r>
                        <a:rPr lang="pt-PT" sz="1600" dirty="0" smtClean="0"/>
                        <a:t>8</a:t>
                      </a:r>
                      <a:r>
                        <a:rPr lang="pt-PT" sz="1600" baseline="0" dirty="0" smtClean="0"/>
                        <a:t> - 11</a:t>
                      </a:r>
                      <a:endParaRPr lang="pt-PT" sz="1600" i="1" dirty="0">
                        <a:solidFill>
                          <a:schemeClr val="accent6"/>
                        </a:solidFill>
                      </a:endParaRPr>
                    </a:p>
                  </a:txBody>
                  <a:tcPr/>
                </a:tc>
                <a:tc>
                  <a:txBody>
                    <a:bodyPr/>
                    <a:lstStyle/>
                    <a:p>
                      <a:pPr algn="ctr"/>
                      <a:r>
                        <a:rPr lang="pt-PT" sz="1600" dirty="0" smtClean="0"/>
                        <a:t>3</a:t>
                      </a:r>
                      <a:endParaRPr lang="pt-PT" sz="1600" i="1" dirty="0">
                        <a:solidFill>
                          <a:schemeClr val="accent6"/>
                        </a:solidFill>
                      </a:endParaRPr>
                    </a:p>
                  </a:txBody>
                  <a:tcPr/>
                </a:tc>
                <a:extLst>
                  <a:ext uri="{0D108BD9-81ED-4DB2-BD59-A6C34878D82A}">
                    <a16:rowId xmlns:a16="http://schemas.microsoft.com/office/drawing/2014/main" val="10003"/>
                  </a:ext>
                </a:extLst>
              </a:tr>
              <a:tr h="370840">
                <a:tc>
                  <a:txBody>
                    <a:bodyPr/>
                    <a:lstStyle/>
                    <a:p>
                      <a:pPr algn="ctr"/>
                      <a:r>
                        <a:rPr lang="pt-PT" sz="1600" dirty="0" smtClean="0"/>
                        <a:t>12 - 15</a:t>
                      </a:r>
                      <a:endParaRPr lang="pt-PT" sz="1600" i="1" dirty="0">
                        <a:solidFill>
                          <a:schemeClr val="accent6"/>
                        </a:solidFill>
                      </a:endParaRPr>
                    </a:p>
                  </a:txBody>
                  <a:tcPr/>
                </a:tc>
                <a:tc>
                  <a:txBody>
                    <a:bodyPr/>
                    <a:lstStyle/>
                    <a:p>
                      <a:pPr algn="ctr"/>
                      <a:r>
                        <a:rPr lang="pt-PT" sz="1600" dirty="0" smtClean="0"/>
                        <a:t>1</a:t>
                      </a:r>
                      <a:endParaRPr lang="pt-PT" sz="1600" i="1" dirty="0">
                        <a:solidFill>
                          <a:schemeClr val="accent6"/>
                        </a:solidFill>
                      </a:endParaRP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smtClean="0"/>
                        <a:t>&gt;=16</a:t>
                      </a:r>
                      <a:endParaRPr lang="pt-PT" sz="1600" i="1" dirty="0" smtClean="0">
                        <a:solidFill>
                          <a:schemeClr val="accent6"/>
                        </a:solidFill>
                      </a:endParaRPr>
                    </a:p>
                  </a:txBody>
                  <a:tcPr/>
                </a:tc>
                <a:tc>
                  <a:txBody>
                    <a:bodyPr/>
                    <a:lstStyle/>
                    <a:p>
                      <a:pPr algn="ctr"/>
                      <a:r>
                        <a:rPr lang="pt-PT" sz="1600" dirty="0" smtClean="0"/>
                        <a:t>1</a:t>
                      </a:r>
                      <a:endParaRPr lang="pt-PT" sz="1600" i="1" dirty="0">
                        <a:solidFill>
                          <a:schemeClr val="accent6"/>
                        </a:solidFill>
                      </a:endParaRPr>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PT" sz="1600" i="1" dirty="0" smtClean="0">
                        <a:solidFill>
                          <a:schemeClr val="accent6"/>
                        </a:solidFill>
                      </a:endParaRPr>
                    </a:p>
                  </a:txBody>
                  <a:tcPr/>
                </a:tc>
                <a:tc>
                  <a:txBody>
                    <a:bodyPr/>
                    <a:lstStyle/>
                    <a:p>
                      <a:pPr algn="ctr"/>
                      <a:r>
                        <a:rPr lang="pt-PT" sz="1600" dirty="0" smtClean="0"/>
                        <a:t>6</a:t>
                      </a:r>
                      <a:endParaRPr lang="pt-PT" sz="1600" i="1" dirty="0">
                        <a:solidFill>
                          <a:schemeClr val="accent6"/>
                        </a:solidFill>
                      </a:endParaRPr>
                    </a:p>
                  </a:txBody>
                  <a:tcPr/>
                </a:tc>
                <a:extLst>
                  <a:ext uri="{0D108BD9-81ED-4DB2-BD59-A6C34878D82A}">
                    <a16:rowId xmlns:a16="http://schemas.microsoft.com/office/drawing/2014/main" val="10006"/>
                  </a:ext>
                </a:extLst>
              </a:tr>
            </a:tbl>
          </a:graphicData>
        </a:graphic>
      </p:graphicFrame>
      <p:sp>
        <p:nvSpPr>
          <p:cNvPr id="18" name="TextBox 17"/>
          <p:cNvSpPr txBox="1"/>
          <p:nvPr/>
        </p:nvSpPr>
        <p:spPr>
          <a:xfrm>
            <a:off x="677915" y="1255974"/>
            <a:ext cx="4162098" cy="523220"/>
          </a:xfrm>
          <a:prstGeom prst="rect">
            <a:avLst/>
          </a:prstGeom>
          <a:noFill/>
        </p:spPr>
        <p:txBody>
          <a:bodyPr wrap="square" rtlCol="0">
            <a:spAutoFit/>
          </a:bodyPr>
          <a:lstStyle/>
          <a:p>
            <a:pPr algn="ctr"/>
            <a:r>
              <a:rPr lang="en-US" sz="2800" dirty="0" smtClean="0">
                <a:solidFill>
                  <a:schemeClr val="accent3"/>
                </a:solidFill>
              </a:rPr>
              <a:t>Empirical distributions</a:t>
            </a:r>
          </a:p>
        </p:txBody>
      </p:sp>
    </p:spTree>
    <p:extLst>
      <p:ext uri="{BB962C8B-B14F-4D97-AF65-F5344CB8AC3E}">
        <p14:creationId xmlns:p14="http://schemas.microsoft.com/office/powerpoint/2010/main" val="31013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85497" y="2139874"/>
            <a:ext cx="10515600" cy="4300867"/>
          </a:xfrm>
          <a:prstGeom prst="rect">
            <a:avLst/>
          </a:prstGeom>
        </p:spPr>
        <p:txBody>
          <a:bodyPr>
            <a:normAutofit/>
          </a:bodyPr>
          <a:lstStyle/>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kumimoji="0" lang="pt-PT" sz="2800" b="1" i="0" u="none" strike="noStrike" kern="1200" cap="none" spc="0" normalizeH="0" baseline="0" noProof="0" dirty="0" smtClean="0">
                <a:ln>
                  <a:noFill/>
                </a:ln>
                <a:solidFill>
                  <a:schemeClr val="tx1"/>
                </a:solidFill>
                <a:effectLst/>
                <a:uLnTx/>
                <a:uFillTx/>
                <a:latin typeface="+mn-lt"/>
                <a:ea typeface="+mn-ea"/>
                <a:cs typeface="+mn-cs"/>
              </a:rPr>
              <a:t>Rely on a considerable amount of real (historic) data for a given variable</a:t>
            </a:r>
          </a:p>
          <a:p>
            <a:pPr marL="971550" lvl="1" indent="-514350" algn="just">
              <a:lnSpc>
                <a:spcPct val="90000"/>
              </a:lnSpc>
              <a:spcBef>
                <a:spcPts val="1000"/>
              </a:spcBef>
              <a:buFont typeface="Arial" pitchFamily="34" charset="0"/>
              <a:buChar char="•"/>
            </a:pPr>
            <a:r>
              <a:rPr lang="pt-PT" sz="2400" dirty="0" smtClean="0"/>
              <a:t>Forest inventory data on stand age for eucalyptus</a:t>
            </a:r>
          </a:p>
          <a:p>
            <a:pPr marL="971550" lvl="1" indent="-514350" algn="just">
              <a:lnSpc>
                <a:spcPct val="90000"/>
              </a:lnSpc>
              <a:spcBef>
                <a:spcPts val="1000"/>
              </a:spcBef>
              <a:buFont typeface="Arial" pitchFamily="34" charset="0"/>
              <a:buChar char="•"/>
            </a:pPr>
            <a:endParaRPr kumimoji="0" lang="pt-PT" sz="100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Require classes to be defined </a:t>
            </a:r>
          </a:p>
          <a:p>
            <a:pPr marL="971550" lvl="1" indent="-514350" algn="just">
              <a:lnSpc>
                <a:spcPct val="90000"/>
              </a:lnSpc>
              <a:spcBef>
                <a:spcPts val="1000"/>
              </a:spcBef>
              <a:buFont typeface="Arial" pitchFamily="34" charset="0"/>
              <a:buChar char="•"/>
            </a:pPr>
            <a:r>
              <a:rPr lang="pt-PT" sz="2400" dirty="0" smtClean="0"/>
              <a:t>Age classes with amplitude 4</a:t>
            </a:r>
          </a:p>
          <a:p>
            <a:pPr marL="971550" lvl="1" indent="-514350" algn="just">
              <a:lnSpc>
                <a:spcPct val="90000"/>
              </a:lnSpc>
              <a:spcBef>
                <a:spcPts val="1000"/>
              </a:spcBef>
              <a:buFont typeface="Arial" pitchFamily="34" charset="0"/>
              <a:buChar char="•"/>
            </a:pPr>
            <a:endParaRPr lang="pt-PT" sz="1000" dirty="0" smtClean="0"/>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Counting observations/class</a:t>
            </a:r>
          </a:p>
          <a:p>
            <a:pPr marL="971550" lvl="1" indent="-514350" algn="just">
              <a:lnSpc>
                <a:spcPct val="90000"/>
              </a:lnSpc>
              <a:spcBef>
                <a:spcPts val="1000"/>
              </a:spcBef>
              <a:buFont typeface="Arial" pitchFamily="34" charset="0"/>
              <a:buChar char="•"/>
            </a:pPr>
            <a:r>
              <a:rPr kumimoji="0" lang="pt-PT" sz="2400" i="0" u="none" strike="noStrike" kern="1200" cap="none" spc="0" normalizeH="0" baseline="0" noProof="0" dirty="0" smtClean="0">
                <a:ln>
                  <a:noFill/>
                </a:ln>
                <a:effectLst/>
                <a:uLnTx/>
                <a:uFillTx/>
                <a:latin typeface="+mn-lt"/>
                <a:ea typeface="+mn-ea"/>
                <a:cs typeface="+mn-cs"/>
              </a:rPr>
              <a:t>Histogram or pivot table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1889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247591893"/>
              </p:ext>
            </p:extLst>
          </p:nvPr>
        </p:nvGraphicFramePr>
        <p:xfrm>
          <a:off x="9396617" y="4260552"/>
          <a:ext cx="2476935" cy="2595880"/>
        </p:xfrm>
        <a:graphic>
          <a:graphicData uri="http://schemas.openxmlformats.org/drawingml/2006/table">
            <a:tbl>
              <a:tblPr firstRow="1" bandRow="1">
                <a:tableStyleId>{5C22544A-7EE6-4342-B048-85BDC9FD1C3A}</a:tableStyleId>
              </a:tblPr>
              <a:tblGrid>
                <a:gridCol w="825645">
                  <a:extLst>
                    <a:ext uri="{9D8B030D-6E8A-4147-A177-3AD203B41FA5}">
                      <a16:colId xmlns:a16="http://schemas.microsoft.com/office/drawing/2014/main" val="20000"/>
                    </a:ext>
                  </a:extLst>
                </a:gridCol>
                <a:gridCol w="825645">
                  <a:extLst>
                    <a:ext uri="{9D8B030D-6E8A-4147-A177-3AD203B41FA5}">
                      <a16:colId xmlns:a16="http://schemas.microsoft.com/office/drawing/2014/main" val="20001"/>
                    </a:ext>
                  </a:extLst>
                </a:gridCol>
                <a:gridCol w="825645">
                  <a:extLst>
                    <a:ext uri="{9D8B030D-6E8A-4147-A177-3AD203B41FA5}">
                      <a16:colId xmlns:a16="http://schemas.microsoft.com/office/drawing/2014/main" val="20002"/>
                    </a:ext>
                  </a:extLst>
                </a:gridCol>
              </a:tblGrid>
              <a:tr h="370840">
                <a:tc>
                  <a:txBody>
                    <a:bodyPr/>
                    <a:lstStyle/>
                    <a:p>
                      <a:pPr algn="ctr"/>
                      <a:r>
                        <a:rPr lang="pt-PT" dirty="0" smtClean="0"/>
                        <a:t>stand</a:t>
                      </a:r>
                      <a:endParaRPr lang="pt-PT" dirty="0"/>
                    </a:p>
                  </a:txBody>
                  <a:tcPr>
                    <a:solidFill>
                      <a:schemeClr val="accent3"/>
                    </a:solidFill>
                  </a:tcPr>
                </a:tc>
                <a:tc>
                  <a:txBody>
                    <a:bodyPr/>
                    <a:lstStyle/>
                    <a:p>
                      <a:pPr algn="ctr"/>
                      <a:r>
                        <a:rPr lang="pt-PT" dirty="0" smtClean="0"/>
                        <a:t>age</a:t>
                      </a:r>
                      <a:endParaRPr lang="pt-PT" dirty="0"/>
                    </a:p>
                  </a:txBody>
                  <a:tcPr>
                    <a:solidFill>
                      <a:schemeClr val="accent3"/>
                    </a:solidFill>
                  </a:tcPr>
                </a:tc>
                <a:tc>
                  <a:txBody>
                    <a:bodyPr/>
                    <a:lstStyle/>
                    <a:p>
                      <a:pPr algn="ctr"/>
                      <a:r>
                        <a:rPr lang="pt-PT" dirty="0" smtClean="0"/>
                        <a:t>class</a:t>
                      </a:r>
                      <a:endParaRPr lang="pt-PT" dirty="0"/>
                    </a:p>
                  </a:txBody>
                  <a:tcPr>
                    <a:solidFill>
                      <a:schemeClr val="accent3"/>
                    </a:solidFill>
                  </a:tcPr>
                </a:tc>
                <a:extLst>
                  <a:ext uri="{0D108BD9-81ED-4DB2-BD59-A6C34878D82A}">
                    <a16:rowId xmlns:a16="http://schemas.microsoft.com/office/drawing/2014/main" val="10000"/>
                  </a:ext>
                </a:extLst>
              </a:tr>
              <a:tr h="370840">
                <a:tc>
                  <a:txBody>
                    <a:bodyPr/>
                    <a:lstStyle/>
                    <a:p>
                      <a:pPr algn="ctr"/>
                      <a:r>
                        <a:rPr lang="pt-PT" i="1" dirty="0" smtClean="0">
                          <a:solidFill>
                            <a:schemeClr val="accent6"/>
                          </a:solidFill>
                        </a:rPr>
                        <a:t>1</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0 -3</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algn="ctr"/>
                      <a:r>
                        <a:rPr lang="pt-PT" i="1" dirty="0" smtClean="0">
                          <a:solidFill>
                            <a:schemeClr val="accent6"/>
                          </a:solidFill>
                        </a:rPr>
                        <a:t>2</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16</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&gt;=16</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pPr algn="ctr"/>
                      <a:r>
                        <a:rPr lang="pt-PT" i="1" dirty="0" smtClean="0">
                          <a:solidFill>
                            <a:schemeClr val="accent6"/>
                          </a:solidFill>
                        </a:rPr>
                        <a:t>3</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8</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8</a:t>
                      </a:r>
                      <a:r>
                        <a:rPr lang="pt-PT" i="1" baseline="0" dirty="0" smtClean="0">
                          <a:solidFill>
                            <a:schemeClr val="accent6"/>
                          </a:solidFill>
                        </a:rPr>
                        <a:t> - 11</a:t>
                      </a:r>
                      <a:endParaRPr lang="pt-PT" i="1" dirty="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pPr algn="ctr"/>
                      <a:r>
                        <a:rPr lang="pt-PT" i="1" dirty="0" smtClean="0">
                          <a:solidFill>
                            <a:schemeClr val="accent6"/>
                          </a:solidFill>
                        </a:rPr>
                        <a:t>4</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12</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12 - 15</a:t>
                      </a:r>
                      <a:endParaRPr lang="pt-PT" i="1" dirty="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4"/>
                  </a:ext>
                </a:extLst>
              </a:tr>
              <a:tr h="370840">
                <a:tc>
                  <a:txBody>
                    <a:bodyPr/>
                    <a:lstStyle/>
                    <a:p>
                      <a:pPr algn="ctr"/>
                      <a:r>
                        <a:rPr lang="pt-PT" i="1" dirty="0" smtClean="0">
                          <a:solidFill>
                            <a:schemeClr val="accent6"/>
                          </a:solidFill>
                        </a:rPr>
                        <a:t>5</a:t>
                      </a:r>
                      <a:endParaRPr lang="pt-PT" i="1" dirty="0">
                        <a:solidFill>
                          <a:schemeClr val="accent6"/>
                        </a:solidFill>
                      </a:endParaRPr>
                    </a:p>
                  </a:txBody>
                  <a:tcPr>
                    <a:solidFill>
                      <a:schemeClr val="accent3">
                        <a:lumMod val="40000"/>
                        <a:lumOff val="60000"/>
                      </a:schemeClr>
                    </a:solidFill>
                  </a:tcPr>
                </a:tc>
                <a:tc>
                  <a:txBody>
                    <a:bodyPr/>
                    <a:lstStyle/>
                    <a:p>
                      <a:pPr algn="ctr"/>
                      <a:r>
                        <a:rPr lang="pt-PT" i="1" dirty="0" smtClean="0">
                          <a:solidFill>
                            <a:schemeClr val="accent6"/>
                          </a:solidFill>
                        </a:rPr>
                        <a:t>11</a:t>
                      </a:r>
                      <a:endParaRPr lang="pt-PT" i="1" dirty="0">
                        <a:solidFill>
                          <a:schemeClr val="accent6"/>
                        </a:solidFill>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i="1" dirty="0" smtClean="0">
                          <a:solidFill>
                            <a:schemeClr val="accent6"/>
                          </a:solidFill>
                        </a:rPr>
                        <a:t>8</a:t>
                      </a:r>
                      <a:r>
                        <a:rPr lang="pt-PT" i="1" baseline="0" dirty="0" smtClean="0">
                          <a:solidFill>
                            <a:schemeClr val="accent6"/>
                          </a:solidFill>
                        </a:rPr>
                        <a:t> - 11</a:t>
                      </a:r>
                      <a:endParaRPr lang="pt-PT" i="1" dirty="0" smtClean="0">
                        <a:solidFill>
                          <a:schemeClr val="accent6"/>
                        </a:solidFill>
                      </a:endParaRPr>
                    </a:p>
                  </a:txBody>
                  <a:tcPr>
                    <a:solidFill>
                      <a:schemeClr val="accent3">
                        <a:lumMod val="40000"/>
                        <a:lumOff val="60000"/>
                      </a:schemeClr>
                    </a:solidFill>
                  </a:tcPr>
                </a:tc>
                <a:extLst>
                  <a:ext uri="{0D108BD9-81ED-4DB2-BD59-A6C34878D82A}">
                    <a16:rowId xmlns:a16="http://schemas.microsoft.com/office/drawing/2014/main" val="10005"/>
                  </a:ext>
                </a:extLst>
              </a:tr>
              <a:tr h="370840">
                <a:tc>
                  <a:txBody>
                    <a:bodyPr/>
                    <a:lstStyle/>
                    <a:p>
                      <a:pPr algn="ctr"/>
                      <a:r>
                        <a:rPr lang="pt-PT" i="1" dirty="0" smtClean="0">
                          <a:solidFill>
                            <a:schemeClr val="accent6"/>
                          </a:solidFill>
                        </a:rPr>
                        <a:t>6</a:t>
                      </a:r>
                      <a:endParaRPr lang="pt-PT" i="1" dirty="0">
                        <a:solidFill>
                          <a:schemeClr val="accent6"/>
                        </a:solidFill>
                      </a:endParaRPr>
                    </a:p>
                  </a:txBody>
                  <a:tcPr>
                    <a:solidFill>
                      <a:schemeClr val="accent3">
                        <a:lumMod val="60000"/>
                        <a:lumOff val="40000"/>
                      </a:schemeClr>
                    </a:solidFill>
                  </a:tcPr>
                </a:tc>
                <a:tc>
                  <a:txBody>
                    <a:bodyPr/>
                    <a:lstStyle/>
                    <a:p>
                      <a:pPr algn="ctr"/>
                      <a:r>
                        <a:rPr lang="pt-PT" i="1" dirty="0" smtClean="0">
                          <a:solidFill>
                            <a:schemeClr val="accent6"/>
                          </a:solidFill>
                        </a:rPr>
                        <a:t>9</a:t>
                      </a:r>
                      <a:endParaRPr lang="pt-PT" i="1" dirty="0">
                        <a:solidFill>
                          <a:schemeClr val="accent6"/>
                        </a:solidFill>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i="1" dirty="0" smtClean="0">
                          <a:solidFill>
                            <a:schemeClr val="accent6"/>
                          </a:solidFill>
                        </a:rPr>
                        <a:t>8</a:t>
                      </a:r>
                      <a:r>
                        <a:rPr lang="pt-PT" i="1" baseline="0" dirty="0" smtClean="0">
                          <a:solidFill>
                            <a:schemeClr val="accent6"/>
                          </a:solidFill>
                        </a:rPr>
                        <a:t> - 11</a:t>
                      </a:r>
                      <a:endParaRPr lang="pt-PT" i="1" dirty="0" smtClean="0">
                        <a:solidFill>
                          <a:schemeClr val="accent6"/>
                        </a:solidFill>
                      </a:endParaRPr>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grpSp>
        <p:nvGrpSpPr>
          <p:cNvPr id="5" name="Group 46"/>
          <p:cNvGrpSpPr/>
          <p:nvPr/>
        </p:nvGrpSpPr>
        <p:grpSpPr>
          <a:xfrm>
            <a:off x="4109745" y="5606254"/>
            <a:ext cx="2433144" cy="1082176"/>
            <a:chOff x="4109745" y="5606254"/>
            <a:chExt cx="2433144" cy="1082176"/>
          </a:xfrm>
        </p:grpSpPr>
        <p:grpSp>
          <p:nvGrpSpPr>
            <p:cNvPr id="6" name="Group 25"/>
            <p:cNvGrpSpPr/>
            <p:nvPr/>
          </p:nvGrpSpPr>
          <p:grpSpPr>
            <a:xfrm>
              <a:off x="4109745" y="5608430"/>
              <a:ext cx="2433144" cy="1080000"/>
              <a:chOff x="6634625" y="5663022"/>
              <a:chExt cx="2433144" cy="1080000"/>
            </a:xfrm>
          </p:grpSpPr>
          <p:cxnSp>
            <p:nvCxnSpPr>
              <p:cNvPr id="12" name="Straight Connector 11"/>
              <p:cNvCxnSpPr/>
              <p:nvPr/>
            </p:nvCxnSpPr>
            <p:spPr>
              <a:xfrm>
                <a:off x="6634625" y="6740997"/>
                <a:ext cx="24331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5190" y="637986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4" name="Rectangle 13"/>
              <p:cNvSpPr/>
              <p:nvPr/>
            </p:nvSpPr>
            <p:spPr>
              <a:xfrm>
                <a:off x="7677267" y="5663022"/>
                <a:ext cx="362607"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5" name="Rectangle 14"/>
              <p:cNvSpPr/>
              <p:nvPr/>
            </p:nvSpPr>
            <p:spPr>
              <a:xfrm>
                <a:off x="8037756" y="637931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dirty="0"/>
              </a:p>
            </p:txBody>
          </p:sp>
          <p:sp>
            <p:nvSpPr>
              <p:cNvPr id="16" name="Rectangle 15"/>
              <p:cNvSpPr/>
              <p:nvPr/>
            </p:nvSpPr>
            <p:spPr>
              <a:xfrm>
                <a:off x="8398245" y="6379316"/>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grpSp>
        <p:sp>
          <p:nvSpPr>
            <p:cNvPr id="7" name="TextBox 6"/>
            <p:cNvSpPr txBox="1"/>
            <p:nvPr/>
          </p:nvSpPr>
          <p:spPr>
            <a:xfrm>
              <a:off x="4364382" y="6259071"/>
              <a:ext cx="603403" cy="307777"/>
            </a:xfrm>
            <a:prstGeom prst="rect">
              <a:avLst/>
            </a:prstGeom>
            <a:noFill/>
          </p:spPr>
          <p:txBody>
            <a:bodyPr wrap="square" rtlCol="0">
              <a:spAutoFit/>
            </a:bodyPr>
            <a:lstStyle/>
            <a:p>
              <a:r>
                <a:rPr lang="pt-PT" sz="1400" dirty="0" smtClean="0"/>
                <a:t>0.16</a:t>
              </a:r>
              <a:endParaRPr lang="pt-PT" sz="1400" dirty="0"/>
            </a:p>
          </p:txBody>
        </p:sp>
        <p:sp>
          <p:nvSpPr>
            <p:cNvPr id="8" name="TextBox 7"/>
            <p:cNvSpPr txBox="1"/>
            <p:nvPr/>
          </p:nvSpPr>
          <p:spPr>
            <a:xfrm>
              <a:off x="4803384" y="6370523"/>
              <a:ext cx="603403" cy="307777"/>
            </a:xfrm>
            <a:prstGeom prst="rect">
              <a:avLst/>
            </a:prstGeom>
            <a:noFill/>
          </p:spPr>
          <p:txBody>
            <a:bodyPr wrap="square" rtlCol="0">
              <a:spAutoFit/>
            </a:bodyPr>
            <a:lstStyle/>
            <a:p>
              <a:r>
                <a:rPr lang="pt-PT" sz="1400" dirty="0" smtClean="0"/>
                <a:t>0</a:t>
              </a:r>
              <a:endParaRPr lang="pt-PT" sz="1400" dirty="0"/>
            </a:p>
          </p:txBody>
        </p:sp>
        <p:sp>
          <p:nvSpPr>
            <p:cNvPr id="9" name="TextBox 8"/>
            <p:cNvSpPr txBox="1"/>
            <p:nvPr/>
          </p:nvSpPr>
          <p:spPr>
            <a:xfrm>
              <a:off x="5130930" y="5606254"/>
              <a:ext cx="603403" cy="307777"/>
            </a:xfrm>
            <a:prstGeom prst="rect">
              <a:avLst/>
            </a:prstGeom>
            <a:noFill/>
          </p:spPr>
          <p:txBody>
            <a:bodyPr wrap="square" rtlCol="0">
              <a:spAutoFit/>
            </a:bodyPr>
            <a:lstStyle/>
            <a:p>
              <a:r>
                <a:rPr lang="pt-PT" sz="1400" dirty="0" smtClean="0"/>
                <a:t>0.5</a:t>
              </a:r>
              <a:endParaRPr lang="pt-PT" sz="1400" dirty="0"/>
            </a:p>
          </p:txBody>
        </p:sp>
        <p:sp>
          <p:nvSpPr>
            <p:cNvPr id="10" name="TextBox 9"/>
            <p:cNvSpPr txBox="1"/>
            <p:nvPr/>
          </p:nvSpPr>
          <p:spPr>
            <a:xfrm>
              <a:off x="5826965" y="6315938"/>
              <a:ext cx="603403" cy="307777"/>
            </a:xfrm>
            <a:prstGeom prst="rect">
              <a:avLst/>
            </a:prstGeom>
            <a:noFill/>
          </p:spPr>
          <p:txBody>
            <a:bodyPr wrap="square" rtlCol="0">
              <a:spAutoFit/>
            </a:bodyPr>
            <a:lstStyle/>
            <a:p>
              <a:r>
                <a:rPr lang="pt-PT" sz="1400" dirty="0" smtClean="0"/>
                <a:t>0.16</a:t>
              </a:r>
              <a:endParaRPr lang="pt-PT" sz="1400" dirty="0"/>
            </a:p>
          </p:txBody>
        </p:sp>
        <p:sp>
          <p:nvSpPr>
            <p:cNvPr id="11" name="TextBox 10"/>
            <p:cNvSpPr txBox="1"/>
            <p:nvPr/>
          </p:nvSpPr>
          <p:spPr>
            <a:xfrm>
              <a:off x="5447102" y="6318213"/>
              <a:ext cx="603403" cy="307777"/>
            </a:xfrm>
            <a:prstGeom prst="rect">
              <a:avLst/>
            </a:prstGeom>
            <a:noFill/>
          </p:spPr>
          <p:txBody>
            <a:bodyPr wrap="square" rtlCol="0">
              <a:spAutoFit/>
            </a:bodyPr>
            <a:lstStyle/>
            <a:p>
              <a:r>
                <a:rPr lang="pt-PT" sz="1400" dirty="0" smtClean="0"/>
                <a:t>0.16</a:t>
              </a:r>
              <a:endParaRPr lang="pt-PT" sz="1400" dirty="0"/>
            </a:p>
          </p:txBody>
        </p:sp>
      </p:grpSp>
      <p:graphicFrame>
        <p:nvGraphicFramePr>
          <p:cNvPr id="17" name="Table 16"/>
          <p:cNvGraphicFramePr>
            <a:graphicFrameLocks noGrp="1"/>
          </p:cNvGraphicFramePr>
          <p:nvPr>
            <p:extLst>
              <p:ext uri="{D42A27DB-BD31-4B8C-83A1-F6EECF244321}">
                <p14:modId xmlns:p14="http://schemas.microsoft.com/office/powerpoint/2010/main" val="1490836603"/>
              </p:ext>
            </p:extLst>
          </p:nvPr>
        </p:nvGraphicFramePr>
        <p:xfrm>
          <a:off x="6481170" y="4262120"/>
          <a:ext cx="2553648" cy="2595880"/>
        </p:xfrm>
        <a:graphic>
          <a:graphicData uri="http://schemas.openxmlformats.org/drawingml/2006/table">
            <a:tbl>
              <a:tblPr firstRow="1" bandRow="1">
                <a:tableStyleId>{21E4AEA4-8DFA-4A89-87EB-49C32662AFE0}</a:tableStyleId>
              </a:tblPr>
              <a:tblGrid>
                <a:gridCol w="820382">
                  <a:extLst>
                    <a:ext uri="{9D8B030D-6E8A-4147-A177-3AD203B41FA5}">
                      <a16:colId xmlns:a16="http://schemas.microsoft.com/office/drawing/2014/main" val="20000"/>
                    </a:ext>
                  </a:extLst>
                </a:gridCol>
                <a:gridCol w="586854">
                  <a:extLst>
                    <a:ext uri="{9D8B030D-6E8A-4147-A177-3AD203B41FA5}">
                      <a16:colId xmlns:a16="http://schemas.microsoft.com/office/drawing/2014/main" val="20001"/>
                    </a:ext>
                  </a:extLst>
                </a:gridCol>
                <a:gridCol w="1146412">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smtClean="0"/>
                        <a:t>class</a:t>
                      </a:r>
                    </a:p>
                  </a:txBody>
                  <a:tcPr/>
                </a:tc>
                <a:tc>
                  <a:txBody>
                    <a:bodyPr/>
                    <a:lstStyle/>
                    <a:p>
                      <a:pPr algn="ctr"/>
                      <a:r>
                        <a:rPr lang="pt-PT" sz="1600" dirty="0" smtClean="0"/>
                        <a:t>freq</a:t>
                      </a:r>
                      <a:endParaRPr lang="pt-PT" sz="1600" dirty="0"/>
                    </a:p>
                  </a:txBody>
                  <a:tcPr/>
                </a:tc>
                <a:tc>
                  <a:txBody>
                    <a:bodyPr/>
                    <a:lstStyle/>
                    <a:p>
                      <a:pPr algn="ctr"/>
                      <a:r>
                        <a:rPr lang="pt-PT" sz="1600" dirty="0" smtClean="0"/>
                        <a:t>pdf</a:t>
                      </a:r>
                      <a:endParaRPr lang="pt-PT" sz="1600"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0 -3</a:t>
                      </a:r>
                    </a:p>
                  </a:txBody>
                  <a:tcPr/>
                </a:tc>
                <a:tc>
                  <a:txBody>
                    <a:bodyPr/>
                    <a:lstStyle/>
                    <a:p>
                      <a:pPr algn="ctr"/>
                      <a:r>
                        <a:rPr lang="pt-PT" sz="1600" i="1" dirty="0" smtClean="0">
                          <a:solidFill>
                            <a:schemeClr val="accent6"/>
                          </a:solidFill>
                        </a:rPr>
                        <a:t>1</a:t>
                      </a:r>
                      <a:endParaRPr lang="pt-PT" sz="1600" i="1" dirty="0">
                        <a:solidFill>
                          <a:schemeClr val="accent6"/>
                        </a:solidFill>
                      </a:endParaRPr>
                    </a:p>
                  </a:txBody>
                  <a:tcPr/>
                </a:tc>
                <a:tc>
                  <a:txBody>
                    <a:bodyPr/>
                    <a:lstStyle/>
                    <a:p>
                      <a:pPr algn="ctr"/>
                      <a:r>
                        <a:rPr lang="pt-PT" sz="1600" i="1" dirty="0" smtClean="0">
                          <a:solidFill>
                            <a:schemeClr val="accent6"/>
                          </a:solidFill>
                        </a:rPr>
                        <a:t>(1/6)  0.16</a:t>
                      </a:r>
                      <a:endParaRPr lang="pt-PT" sz="1600" i="1" dirty="0">
                        <a:solidFill>
                          <a:schemeClr val="accent6"/>
                        </a:solidFill>
                      </a:endParaRPr>
                    </a:p>
                  </a:txBody>
                  <a:tcPr/>
                </a:tc>
                <a:extLst>
                  <a:ext uri="{0D108BD9-81ED-4DB2-BD59-A6C34878D82A}">
                    <a16:rowId xmlns:a16="http://schemas.microsoft.com/office/drawing/2014/main" val="10001"/>
                  </a:ext>
                </a:extLst>
              </a:tr>
              <a:tr h="370840">
                <a:tc>
                  <a:txBody>
                    <a:bodyPr/>
                    <a:lstStyle/>
                    <a:p>
                      <a:pPr algn="ctr"/>
                      <a:r>
                        <a:rPr lang="pt-PT" sz="1600" i="1" dirty="0" smtClean="0">
                          <a:solidFill>
                            <a:schemeClr val="accent6"/>
                          </a:solidFill>
                        </a:rPr>
                        <a:t>4</a:t>
                      </a:r>
                      <a:r>
                        <a:rPr lang="pt-PT" sz="1600" i="1" baseline="0" dirty="0" smtClean="0">
                          <a:solidFill>
                            <a:schemeClr val="accent6"/>
                          </a:solidFill>
                        </a:rPr>
                        <a:t> - 7</a:t>
                      </a:r>
                      <a:endParaRPr lang="pt-PT" sz="1600" i="1" dirty="0">
                        <a:solidFill>
                          <a:schemeClr val="accent6"/>
                        </a:solidFill>
                      </a:endParaRPr>
                    </a:p>
                  </a:txBody>
                  <a:tcPr/>
                </a:tc>
                <a:tc>
                  <a:txBody>
                    <a:bodyPr/>
                    <a:lstStyle/>
                    <a:p>
                      <a:pPr algn="ctr"/>
                      <a:r>
                        <a:rPr lang="pt-PT" sz="1600" i="1" dirty="0" smtClean="0">
                          <a:solidFill>
                            <a:schemeClr val="accent6"/>
                          </a:solidFill>
                        </a:rPr>
                        <a:t>0</a:t>
                      </a:r>
                      <a:endParaRPr lang="pt-PT" sz="1600" i="1" dirty="0">
                        <a:solidFill>
                          <a:schemeClr val="accent6"/>
                        </a:solidFill>
                      </a:endParaRPr>
                    </a:p>
                  </a:txBody>
                  <a:tcPr/>
                </a:tc>
                <a:tc>
                  <a:txBody>
                    <a:bodyPr/>
                    <a:lstStyle/>
                    <a:p>
                      <a:pPr algn="ctr"/>
                      <a:r>
                        <a:rPr lang="pt-PT" sz="1600" i="1" dirty="0" smtClean="0">
                          <a:solidFill>
                            <a:schemeClr val="accent6"/>
                          </a:solidFill>
                        </a:rPr>
                        <a:t>0</a:t>
                      </a:r>
                      <a:endParaRPr lang="pt-PT" sz="1600" i="1" dirty="0">
                        <a:solidFill>
                          <a:schemeClr val="accent6"/>
                        </a:solidFill>
                      </a:endParaRPr>
                    </a:p>
                  </a:txBody>
                  <a:tcPr/>
                </a:tc>
                <a:extLst>
                  <a:ext uri="{0D108BD9-81ED-4DB2-BD59-A6C34878D82A}">
                    <a16:rowId xmlns:a16="http://schemas.microsoft.com/office/drawing/2014/main" val="10002"/>
                  </a:ext>
                </a:extLst>
              </a:tr>
              <a:tr h="370840">
                <a:tc>
                  <a:txBody>
                    <a:bodyPr/>
                    <a:lstStyle/>
                    <a:p>
                      <a:pPr algn="ctr"/>
                      <a:r>
                        <a:rPr lang="pt-PT" sz="1600" i="1" dirty="0" smtClean="0">
                          <a:solidFill>
                            <a:schemeClr val="accent6"/>
                          </a:solidFill>
                        </a:rPr>
                        <a:t>8</a:t>
                      </a:r>
                      <a:r>
                        <a:rPr lang="pt-PT" sz="1600" i="1" baseline="0" dirty="0" smtClean="0">
                          <a:solidFill>
                            <a:schemeClr val="accent6"/>
                          </a:solidFill>
                        </a:rPr>
                        <a:t> - 11</a:t>
                      </a:r>
                      <a:endParaRPr lang="pt-PT" sz="1600" i="1" dirty="0">
                        <a:solidFill>
                          <a:schemeClr val="accent6"/>
                        </a:solidFill>
                      </a:endParaRPr>
                    </a:p>
                  </a:txBody>
                  <a:tcPr/>
                </a:tc>
                <a:tc>
                  <a:txBody>
                    <a:bodyPr/>
                    <a:lstStyle/>
                    <a:p>
                      <a:pPr algn="ctr"/>
                      <a:r>
                        <a:rPr lang="pt-PT" sz="1600" i="1" dirty="0" smtClean="0">
                          <a:solidFill>
                            <a:schemeClr val="accent6"/>
                          </a:solidFill>
                        </a:rPr>
                        <a:t>3</a:t>
                      </a:r>
                      <a:endParaRPr lang="pt-PT" sz="1600" i="1" dirty="0">
                        <a:solidFill>
                          <a:schemeClr val="accent6"/>
                        </a:solidFill>
                      </a:endParaRPr>
                    </a:p>
                  </a:txBody>
                  <a:tcPr/>
                </a:tc>
                <a:tc>
                  <a:txBody>
                    <a:bodyPr/>
                    <a:lstStyle/>
                    <a:p>
                      <a:pPr algn="ctr"/>
                      <a:r>
                        <a:rPr lang="pt-PT" sz="1600" i="1" dirty="0" smtClean="0">
                          <a:solidFill>
                            <a:schemeClr val="accent6"/>
                          </a:solidFill>
                        </a:rPr>
                        <a:t>(3/6)  0.5</a:t>
                      </a:r>
                      <a:endParaRPr lang="pt-PT" sz="1600" i="1" dirty="0">
                        <a:solidFill>
                          <a:schemeClr val="accent6"/>
                        </a:solidFill>
                      </a:endParaRPr>
                    </a:p>
                  </a:txBody>
                  <a:tcPr/>
                </a:tc>
                <a:extLst>
                  <a:ext uri="{0D108BD9-81ED-4DB2-BD59-A6C34878D82A}">
                    <a16:rowId xmlns:a16="http://schemas.microsoft.com/office/drawing/2014/main" val="10003"/>
                  </a:ext>
                </a:extLst>
              </a:tr>
              <a:tr h="370840">
                <a:tc>
                  <a:txBody>
                    <a:bodyPr/>
                    <a:lstStyle/>
                    <a:p>
                      <a:pPr algn="ctr"/>
                      <a:r>
                        <a:rPr lang="pt-PT" sz="1600" i="1" dirty="0" smtClean="0">
                          <a:solidFill>
                            <a:schemeClr val="accent6"/>
                          </a:solidFill>
                        </a:rPr>
                        <a:t>12 - 15</a:t>
                      </a:r>
                      <a:endParaRPr lang="pt-PT" sz="1600" i="1" dirty="0">
                        <a:solidFill>
                          <a:schemeClr val="accent6"/>
                        </a:solidFill>
                      </a:endParaRPr>
                    </a:p>
                  </a:txBody>
                  <a:tcPr/>
                </a:tc>
                <a:tc>
                  <a:txBody>
                    <a:bodyPr/>
                    <a:lstStyle/>
                    <a:p>
                      <a:pPr algn="ctr"/>
                      <a:r>
                        <a:rPr lang="pt-PT" sz="1600" i="1" dirty="0" smtClean="0">
                          <a:solidFill>
                            <a:schemeClr val="accent6"/>
                          </a:solidFill>
                        </a:rPr>
                        <a:t>1</a:t>
                      </a:r>
                      <a:endParaRPr lang="pt-PT" sz="1600" i="1"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(1/6)</a:t>
                      </a:r>
                      <a:r>
                        <a:rPr lang="pt-PT" sz="1600" i="1" baseline="0" dirty="0" smtClean="0">
                          <a:solidFill>
                            <a:schemeClr val="accent6"/>
                          </a:solidFill>
                        </a:rPr>
                        <a:t>  </a:t>
                      </a:r>
                      <a:r>
                        <a:rPr lang="pt-PT" sz="1600" i="1" dirty="0" smtClean="0">
                          <a:solidFill>
                            <a:schemeClr val="accent6"/>
                          </a:solidFill>
                        </a:rPr>
                        <a:t>0.16</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&gt;=16</a:t>
                      </a:r>
                    </a:p>
                  </a:txBody>
                  <a:tcPr/>
                </a:tc>
                <a:tc>
                  <a:txBody>
                    <a:bodyPr/>
                    <a:lstStyle/>
                    <a:p>
                      <a:pPr algn="ctr"/>
                      <a:r>
                        <a:rPr lang="pt-PT" sz="1600" i="1" dirty="0" smtClean="0">
                          <a:solidFill>
                            <a:schemeClr val="accent6"/>
                          </a:solidFill>
                        </a:rPr>
                        <a:t>1</a:t>
                      </a:r>
                      <a:endParaRPr lang="pt-PT" sz="1600" i="1"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(1/6)</a:t>
                      </a:r>
                      <a:r>
                        <a:rPr lang="pt-PT" sz="1600" i="1" baseline="0" dirty="0" smtClean="0">
                          <a:solidFill>
                            <a:schemeClr val="accent6"/>
                          </a:solidFill>
                        </a:rPr>
                        <a:t>  </a:t>
                      </a:r>
                      <a:r>
                        <a:rPr lang="pt-PT" sz="1600" i="1" dirty="0" smtClean="0">
                          <a:solidFill>
                            <a:schemeClr val="accent6"/>
                          </a:solidFill>
                        </a:rPr>
                        <a:t>0.16</a:t>
                      </a:r>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PT" sz="1600" i="1" dirty="0" smtClean="0">
                        <a:solidFill>
                          <a:schemeClr val="accent6"/>
                        </a:solidFill>
                      </a:endParaRPr>
                    </a:p>
                  </a:txBody>
                  <a:tcPr/>
                </a:tc>
                <a:tc>
                  <a:txBody>
                    <a:bodyPr/>
                    <a:lstStyle/>
                    <a:p>
                      <a:pPr algn="ctr"/>
                      <a:r>
                        <a:rPr lang="pt-PT" sz="1600" i="1" dirty="0" smtClean="0">
                          <a:solidFill>
                            <a:schemeClr val="accent6"/>
                          </a:solidFill>
                        </a:rPr>
                        <a:t>6</a:t>
                      </a:r>
                      <a:endParaRPr lang="pt-PT" sz="1600" i="1"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a:t>
                      </a:r>
                    </a:p>
                  </a:txBody>
                  <a:tcPr/>
                </a:tc>
                <a:extLst>
                  <a:ext uri="{0D108BD9-81ED-4DB2-BD59-A6C34878D82A}">
                    <a16:rowId xmlns:a16="http://schemas.microsoft.com/office/drawing/2014/main" val="10006"/>
                  </a:ext>
                </a:extLst>
              </a:tr>
            </a:tbl>
          </a:graphicData>
        </a:graphic>
      </p:graphicFrame>
      <p:sp>
        <p:nvSpPr>
          <p:cNvPr id="18" name="TextBox 17"/>
          <p:cNvSpPr txBox="1"/>
          <p:nvPr/>
        </p:nvSpPr>
        <p:spPr>
          <a:xfrm>
            <a:off x="677915" y="1255974"/>
            <a:ext cx="4162098" cy="523220"/>
          </a:xfrm>
          <a:prstGeom prst="rect">
            <a:avLst/>
          </a:prstGeom>
          <a:noFill/>
        </p:spPr>
        <p:txBody>
          <a:bodyPr wrap="square" rtlCol="0">
            <a:spAutoFit/>
          </a:bodyPr>
          <a:lstStyle/>
          <a:p>
            <a:pPr algn="ctr"/>
            <a:r>
              <a:rPr lang="en-US" sz="2800" dirty="0" smtClean="0">
                <a:solidFill>
                  <a:schemeClr val="accent3"/>
                </a:solidFill>
              </a:rPr>
              <a:t>Empirical distributions</a:t>
            </a:r>
          </a:p>
        </p:txBody>
      </p:sp>
    </p:spTree>
    <p:extLst>
      <p:ext uri="{BB962C8B-B14F-4D97-AF65-F5344CB8AC3E}">
        <p14:creationId xmlns:p14="http://schemas.microsoft.com/office/powerpoint/2010/main" val="3801404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85497" y="2139874"/>
            <a:ext cx="10515600" cy="4300867"/>
          </a:xfrm>
          <a:prstGeom prst="rect">
            <a:avLst/>
          </a:prstGeom>
        </p:spPr>
        <p:txBody>
          <a:bodyPr>
            <a:normAutofit/>
          </a:bodyPr>
          <a:lstStyle/>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kumimoji="0" lang="pt-PT" sz="2800" b="1" i="0" u="none" strike="noStrike" kern="1200" cap="none" spc="0" normalizeH="0" baseline="0" noProof="0" dirty="0" smtClean="0">
                <a:ln>
                  <a:noFill/>
                </a:ln>
                <a:solidFill>
                  <a:schemeClr val="tx1"/>
                </a:solidFill>
                <a:effectLst/>
                <a:uLnTx/>
                <a:uFillTx/>
                <a:latin typeface="+mn-lt"/>
                <a:ea typeface="+mn-ea"/>
                <a:cs typeface="+mn-cs"/>
              </a:rPr>
              <a:t>Rely on a considerable amount of real (historic) data for a given variable</a:t>
            </a:r>
          </a:p>
          <a:p>
            <a:pPr marL="971550" lvl="1" indent="-514350" algn="just">
              <a:lnSpc>
                <a:spcPct val="90000"/>
              </a:lnSpc>
              <a:spcBef>
                <a:spcPts val="1000"/>
              </a:spcBef>
              <a:buFont typeface="Arial" pitchFamily="34" charset="0"/>
              <a:buChar char="•"/>
            </a:pPr>
            <a:r>
              <a:rPr lang="pt-PT" sz="2400" dirty="0" smtClean="0"/>
              <a:t>Forest inventory data on stand age for eucalyptus</a:t>
            </a:r>
          </a:p>
          <a:p>
            <a:pPr marL="971550" lvl="1" indent="-514350" algn="just">
              <a:lnSpc>
                <a:spcPct val="90000"/>
              </a:lnSpc>
              <a:spcBef>
                <a:spcPts val="1000"/>
              </a:spcBef>
              <a:buFont typeface="Arial" pitchFamily="34" charset="0"/>
              <a:buChar char="•"/>
            </a:pPr>
            <a:endParaRPr kumimoji="0" lang="pt-PT" sz="100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Require classes to be defined </a:t>
            </a:r>
          </a:p>
          <a:p>
            <a:pPr marL="971550" lvl="1" indent="-514350" algn="just">
              <a:lnSpc>
                <a:spcPct val="90000"/>
              </a:lnSpc>
              <a:spcBef>
                <a:spcPts val="1000"/>
              </a:spcBef>
              <a:buFont typeface="Arial" pitchFamily="34" charset="0"/>
              <a:buChar char="•"/>
            </a:pPr>
            <a:r>
              <a:rPr lang="pt-PT" sz="2400" dirty="0" smtClean="0"/>
              <a:t>Age classes with amplitude 4</a:t>
            </a:r>
          </a:p>
          <a:p>
            <a:pPr marL="971550" lvl="1" indent="-514350" algn="just">
              <a:lnSpc>
                <a:spcPct val="90000"/>
              </a:lnSpc>
              <a:spcBef>
                <a:spcPts val="1000"/>
              </a:spcBef>
              <a:buFont typeface="Arial" pitchFamily="34" charset="0"/>
              <a:buChar char="•"/>
            </a:pPr>
            <a:endParaRPr lang="pt-PT" sz="1000" dirty="0" smtClean="0"/>
          </a:p>
          <a:p>
            <a:pPr marL="514350" marR="0" lvl="0" indent="-514350" algn="just" defTabSz="914400" rtl="0" eaLnBrk="1" fontAlgn="auto" latinLnBrk="0" hangingPunct="1">
              <a:lnSpc>
                <a:spcPct val="90000"/>
              </a:lnSpc>
              <a:spcBef>
                <a:spcPts val="1000"/>
              </a:spcBef>
              <a:spcAft>
                <a:spcPts val="0"/>
              </a:spcAft>
              <a:buClrTx/>
              <a:buSzTx/>
              <a:buFont typeface="+mj-lt"/>
              <a:buAutoNum type="arabicParenR"/>
              <a:tabLst/>
              <a:defRPr/>
            </a:pPr>
            <a:r>
              <a:rPr lang="pt-PT" sz="2800" b="1" dirty="0" smtClean="0"/>
              <a:t>Counting observations/class</a:t>
            </a:r>
          </a:p>
          <a:p>
            <a:pPr marL="971550" lvl="1" indent="-514350" algn="just">
              <a:lnSpc>
                <a:spcPct val="90000"/>
              </a:lnSpc>
              <a:spcBef>
                <a:spcPts val="1000"/>
              </a:spcBef>
              <a:buFont typeface="Arial" pitchFamily="34" charset="0"/>
              <a:buChar char="•"/>
            </a:pPr>
            <a:r>
              <a:rPr kumimoji="0" lang="pt-PT" sz="2400" i="0" u="none" strike="noStrike" kern="1200" cap="none" spc="0" normalizeH="0" baseline="0" noProof="0" dirty="0" smtClean="0">
                <a:ln>
                  <a:noFill/>
                </a:ln>
                <a:effectLst/>
                <a:uLnTx/>
                <a:uFillTx/>
                <a:latin typeface="+mn-lt"/>
                <a:ea typeface="+mn-ea"/>
                <a:cs typeface="+mn-cs"/>
              </a:rPr>
              <a:t>Histogram or pivot table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18891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11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25"/>
          <p:cNvGrpSpPr/>
          <p:nvPr/>
        </p:nvGrpSpPr>
        <p:grpSpPr>
          <a:xfrm>
            <a:off x="4109745" y="5608430"/>
            <a:ext cx="2433144" cy="1080000"/>
            <a:chOff x="6634625" y="5663022"/>
            <a:chExt cx="2433144" cy="1080000"/>
          </a:xfrm>
        </p:grpSpPr>
        <p:cxnSp>
          <p:nvCxnSpPr>
            <p:cNvPr id="5" name="Straight Connector 4"/>
            <p:cNvCxnSpPr/>
            <p:nvPr/>
          </p:nvCxnSpPr>
          <p:spPr>
            <a:xfrm>
              <a:off x="6634625" y="6740997"/>
              <a:ext cx="24331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955190" y="637986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7" name="Rectangle 6"/>
            <p:cNvSpPr/>
            <p:nvPr/>
          </p:nvSpPr>
          <p:spPr>
            <a:xfrm>
              <a:off x="7677267" y="5663022"/>
              <a:ext cx="362607"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8" name="Rectangle 7"/>
            <p:cNvSpPr/>
            <p:nvPr/>
          </p:nvSpPr>
          <p:spPr>
            <a:xfrm>
              <a:off x="8037756" y="637931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dirty="0"/>
            </a:p>
          </p:txBody>
        </p:sp>
        <p:sp>
          <p:nvSpPr>
            <p:cNvPr id="9" name="Rectangle 8"/>
            <p:cNvSpPr/>
            <p:nvPr/>
          </p:nvSpPr>
          <p:spPr>
            <a:xfrm>
              <a:off x="8398245" y="6379316"/>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grpSp>
      <p:sp>
        <p:nvSpPr>
          <p:cNvPr id="10" name="TextBox 9"/>
          <p:cNvSpPr txBox="1"/>
          <p:nvPr/>
        </p:nvSpPr>
        <p:spPr>
          <a:xfrm>
            <a:off x="4350734" y="6259071"/>
            <a:ext cx="603403" cy="307777"/>
          </a:xfrm>
          <a:prstGeom prst="rect">
            <a:avLst/>
          </a:prstGeom>
          <a:noFill/>
        </p:spPr>
        <p:txBody>
          <a:bodyPr wrap="square" rtlCol="0">
            <a:spAutoFit/>
          </a:bodyPr>
          <a:lstStyle/>
          <a:p>
            <a:r>
              <a:rPr lang="pt-PT" sz="1400" dirty="0" smtClean="0"/>
              <a:t>0.16</a:t>
            </a:r>
            <a:endParaRPr lang="pt-PT" sz="1400" dirty="0"/>
          </a:p>
        </p:txBody>
      </p:sp>
      <p:sp>
        <p:nvSpPr>
          <p:cNvPr id="11" name="TextBox 10"/>
          <p:cNvSpPr txBox="1"/>
          <p:nvPr/>
        </p:nvSpPr>
        <p:spPr>
          <a:xfrm>
            <a:off x="4803384" y="6370523"/>
            <a:ext cx="603403" cy="307777"/>
          </a:xfrm>
          <a:prstGeom prst="rect">
            <a:avLst/>
          </a:prstGeom>
          <a:noFill/>
        </p:spPr>
        <p:txBody>
          <a:bodyPr wrap="square" rtlCol="0">
            <a:spAutoFit/>
          </a:bodyPr>
          <a:lstStyle/>
          <a:p>
            <a:r>
              <a:rPr lang="pt-PT" sz="1400" dirty="0" smtClean="0"/>
              <a:t>0</a:t>
            </a:r>
            <a:endParaRPr lang="pt-PT" sz="1400" dirty="0"/>
          </a:p>
        </p:txBody>
      </p:sp>
      <p:sp>
        <p:nvSpPr>
          <p:cNvPr id="12" name="TextBox 11"/>
          <p:cNvSpPr txBox="1"/>
          <p:nvPr/>
        </p:nvSpPr>
        <p:spPr>
          <a:xfrm>
            <a:off x="5130930" y="5606254"/>
            <a:ext cx="603403" cy="307777"/>
          </a:xfrm>
          <a:prstGeom prst="rect">
            <a:avLst/>
          </a:prstGeom>
          <a:noFill/>
        </p:spPr>
        <p:txBody>
          <a:bodyPr wrap="square" rtlCol="0">
            <a:spAutoFit/>
          </a:bodyPr>
          <a:lstStyle/>
          <a:p>
            <a:r>
              <a:rPr lang="pt-PT" sz="1400" dirty="0" smtClean="0"/>
              <a:t>0.5</a:t>
            </a:r>
            <a:endParaRPr lang="pt-PT" sz="1400" dirty="0"/>
          </a:p>
        </p:txBody>
      </p:sp>
      <p:sp>
        <p:nvSpPr>
          <p:cNvPr id="13" name="TextBox 12"/>
          <p:cNvSpPr txBox="1"/>
          <p:nvPr/>
        </p:nvSpPr>
        <p:spPr>
          <a:xfrm>
            <a:off x="5826965" y="6315938"/>
            <a:ext cx="603403" cy="307777"/>
          </a:xfrm>
          <a:prstGeom prst="rect">
            <a:avLst/>
          </a:prstGeom>
          <a:noFill/>
        </p:spPr>
        <p:txBody>
          <a:bodyPr wrap="square" rtlCol="0">
            <a:spAutoFit/>
          </a:bodyPr>
          <a:lstStyle/>
          <a:p>
            <a:r>
              <a:rPr lang="pt-PT" sz="1400" dirty="0" smtClean="0"/>
              <a:t>0.16</a:t>
            </a:r>
            <a:endParaRPr lang="pt-PT" sz="1400" dirty="0"/>
          </a:p>
        </p:txBody>
      </p:sp>
      <p:sp>
        <p:nvSpPr>
          <p:cNvPr id="14" name="TextBox 13"/>
          <p:cNvSpPr txBox="1"/>
          <p:nvPr/>
        </p:nvSpPr>
        <p:spPr>
          <a:xfrm>
            <a:off x="5447102" y="6318213"/>
            <a:ext cx="603403" cy="307777"/>
          </a:xfrm>
          <a:prstGeom prst="rect">
            <a:avLst/>
          </a:prstGeom>
          <a:noFill/>
        </p:spPr>
        <p:txBody>
          <a:bodyPr wrap="square" rtlCol="0">
            <a:spAutoFit/>
          </a:bodyPr>
          <a:lstStyle/>
          <a:p>
            <a:r>
              <a:rPr lang="pt-PT" sz="1400" dirty="0" smtClean="0"/>
              <a:t>0.16</a:t>
            </a:r>
            <a:endParaRPr lang="pt-PT" sz="1400" dirty="0"/>
          </a:p>
        </p:txBody>
      </p:sp>
      <p:grpSp>
        <p:nvGrpSpPr>
          <p:cNvPr id="15" name="Group 14"/>
          <p:cNvGrpSpPr/>
          <p:nvPr/>
        </p:nvGrpSpPr>
        <p:grpSpPr>
          <a:xfrm>
            <a:off x="9775895" y="4163791"/>
            <a:ext cx="2433144" cy="2530394"/>
            <a:chOff x="6691447" y="4163791"/>
            <a:chExt cx="2433144" cy="2530394"/>
          </a:xfrm>
        </p:grpSpPr>
        <p:grpSp>
          <p:nvGrpSpPr>
            <p:cNvPr id="16" name="Group 26"/>
            <p:cNvGrpSpPr/>
            <p:nvPr/>
          </p:nvGrpSpPr>
          <p:grpSpPr>
            <a:xfrm>
              <a:off x="6691447" y="4163791"/>
              <a:ext cx="2433144" cy="2530394"/>
              <a:chOff x="6634625" y="4222932"/>
              <a:chExt cx="2433144" cy="2530394"/>
            </a:xfrm>
          </p:grpSpPr>
          <p:cxnSp>
            <p:nvCxnSpPr>
              <p:cNvPr id="22" name="Straight Connector 21"/>
              <p:cNvCxnSpPr/>
              <p:nvPr/>
            </p:nvCxnSpPr>
            <p:spPr>
              <a:xfrm>
                <a:off x="6634625" y="6740997"/>
                <a:ext cx="24331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955190" y="6379865"/>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24" name="Rectangle 23"/>
              <p:cNvSpPr/>
              <p:nvPr/>
            </p:nvSpPr>
            <p:spPr>
              <a:xfrm>
                <a:off x="7312542" y="6381434"/>
                <a:ext cx="362607"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25" name="Rectangle 24"/>
              <p:cNvSpPr/>
              <p:nvPr/>
            </p:nvSpPr>
            <p:spPr>
              <a:xfrm>
                <a:off x="7677267" y="4953326"/>
                <a:ext cx="362607" cy="180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26" name="Rectangle 25"/>
              <p:cNvSpPr/>
              <p:nvPr/>
            </p:nvSpPr>
            <p:spPr>
              <a:xfrm>
                <a:off x="8037756" y="4591427"/>
                <a:ext cx="362607" cy="21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dirty="0"/>
              </a:p>
            </p:txBody>
          </p:sp>
          <p:sp>
            <p:nvSpPr>
              <p:cNvPr id="27" name="Rectangle 26"/>
              <p:cNvSpPr/>
              <p:nvPr/>
            </p:nvSpPr>
            <p:spPr>
              <a:xfrm>
                <a:off x="8398245" y="4222932"/>
                <a:ext cx="362607" cy="252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grpSp>
        <p:sp>
          <p:nvSpPr>
            <p:cNvPr id="17" name="TextBox 16"/>
            <p:cNvSpPr txBox="1"/>
            <p:nvPr/>
          </p:nvSpPr>
          <p:spPr>
            <a:xfrm>
              <a:off x="7658039" y="4912493"/>
              <a:ext cx="603403" cy="307777"/>
            </a:xfrm>
            <a:prstGeom prst="rect">
              <a:avLst/>
            </a:prstGeom>
            <a:noFill/>
          </p:spPr>
          <p:txBody>
            <a:bodyPr wrap="square" rtlCol="0">
              <a:spAutoFit/>
            </a:bodyPr>
            <a:lstStyle/>
            <a:p>
              <a:r>
                <a:rPr lang="pt-PT" sz="1400" dirty="0" smtClean="0"/>
                <a:t>0.66</a:t>
              </a:r>
              <a:endParaRPr lang="pt-PT" sz="1400" dirty="0"/>
            </a:p>
          </p:txBody>
        </p:sp>
        <p:sp>
          <p:nvSpPr>
            <p:cNvPr id="18" name="TextBox 17"/>
            <p:cNvSpPr txBox="1"/>
            <p:nvPr/>
          </p:nvSpPr>
          <p:spPr>
            <a:xfrm>
              <a:off x="8028802" y="4491680"/>
              <a:ext cx="603403" cy="307777"/>
            </a:xfrm>
            <a:prstGeom prst="rect">
              <a:avLst/>
            </a:prstGeom>
            <a:noFill/>
          </p:spPr>
          <p:txBody>
            <a:bodyPr wrap="square" rtlCol="0">
              <a:spAutoFit/>
            </a:bodyPr>
            <a:lstStyle/>
            <a:p>
              <a:r>
                <a:rPr lang="pt-PT" sz="1400" dirty="0" smtClean="0"/>
                <a:t>0.82</a:t>
              </a:r>
              <a:endParaRPr lang="pt-PT" sz="1400" dirty="0"/>
            </a:p>
          </p:txBody>
        </p:sp>
        <p:sp>
          <p:nvSpPr>
            <p:cNvPr id="19" name="TextBox 18"/>
            <p:cNvSpPr txBox="1"/>
            <p:nvPr/>
          </p:nvSpPr>
          <p:spPr>
            <a:xfrm>
              <a:off x="7330517" y="6331858"/>
              <a:ext cx="603403" cy="307777"/>
            </a:xfrm>
            <a:prstGeom prst="rect">
              <a:avLst/>
            </a:prstGeom>
            <a:noFill/>
          </p:spPr>
          <p:txBody>
            <a:bodyPr wrap="square" rtlCol="0">
              <a:spAutoFit/>
            </a:bodyPr>
            <a:lstStyle/>
            <a:p>
              <a:r>
                <a:rPr lang="pt-PT" sz="1400" dirty="0" smtClean="0"/>
                <a:t>0.16</a:t>
              </a:r>
              <a:endParaRPr lang="pt-PT" sz="1400" dirty="0"/>
            </a:p>
          </p:txBody>
        </p:sp>
        <p:sp>
          <p:nvSpPr>
            <p:cNvPr id="20" name="TextBox 19"/>
            <p:cNvSpPr txBox="1"/>
            <p:nvPr/>
          </p:nvSpPr>
          <p:spPr>
            <a:xfrm>
              <a:off x="6950654" y="6334133"/>
              <a:ext cx="603403" cy="307777"/>
            </a:xfrm>
            <a:prstGeom prst="rect">
              <a:avLst/>
            </a:prstGeom>
            <a:noFill/>
          </p:spPr>
          <p:txBody>
            <a:bodyPr wrap="square" rtlCol="0">
              <a:spAutoFit/>
            </a:bodyPr>
            <a:lstStyle/>
            <a:p>
              <a:r>
                <a:rPr lang="pt-PT" sz="1400" dirty="0" smtClean="0"/>
                <a:t>0.16</a:t>
              </a:r>
              <a:endParaRPr lang="pt-PT" sz="1400" dirty="0"/>
            </a:p>
          </p:txBody>
        </p:sp>
        <p:sp>
          <p:nvSpPr>
            <p:cNvPr id="21" name="TextBox 20"/>
            <p:cNvSpPr txBox="1"/>
            <p:nvPr/>
          </p:nvSpPr>
          <p:spPr>
            <a:xfrm>
              <a:off x="8495102" y="4166409"/>
              <a:ext cx="603403" cy="307777"/>
            </a:xfrm>
            <a:prstGeom prst="rect">
              <a:avLst/>
            </a:prstGeom>
            <a:noFill/>
          </p:spPr>
          <p:txBody>
            <a:bodyPr wrap="square" rtlCol="0">
              <a:spAutoFit/>
            </a:bodyPr>
            <a:lstStyle/>
            <a:p>
              <a:r>
                <a:rPr lang="pt-PT" sz="1400" dirty="0" smtClean="0"/>
                <a:t>1</a:t>
              </a:r>
              <a:endParaRPr lang="pt-PT" sz="1400" dirty="0"/>
            </a:p>
          </p:txBody>
        </p:sp>
      </p:grpSp>
      <p:graphicFrame>
        <p:nvGraphicFramePr>
          <p:cNvPr id="28" name="Table 27"/>
          <p:cNvGraphicFramePr>
            <a:graphicFrameLocks noGrp="1"/>
          </p:cNvGraphicFramePr>
          <p:nvPr>
            <p:extLst>
              <p:ext uri="{D42A27DB-BD31-4B8C-83A1-F6EECF244321}">
                <p14:modId xmlns:p14="http://schemas.microsoft.com/office/powerpoint/2010/main" val="2825217632"/>
              </p:ext>
            </p:extLst>
          </p:nvPr>
        </p:nvGraphicFramePr>
        <p:xfrm>
          <a:off x="6481170" y="4262120"/>
          <a:ext cx="3372514" cy="2595880"/>
        </p:xfrm>
        <a:graphic>
          <a:graphicData uri="http://schemas.openxmlformats.org/drawingml/2006/table">
            <a:tbl>
              <a:tblPr firstRow="1" bandRow="1">
                <a:tableStyleId>{21E4AEA4-8DFA-4A89-87EB-49C32662AFE0}</a:tableStyleId>
              </a:tblPr>
              <a:tblGrid>
                <a:gridCol w="820382">
                  <a:extLst>
                    <a:ext uri="{9D8B030D-6E8A-4147-A177-3AD203B41FA5}">
                      <a16:colId xmlns:a16="http://schemas.microsoft.com/office/drawing/2014/main" val="20000"/>
                    </a:ext>
                  </a:extLst>
                </a:gridCol>
                <a:gridCol w="586854">
                  <a:extLst>
                    <a:ext uri="{9D8B030D-6E8A-4147-A177-3AD203B41FA5}">
                      <a16:colId xmlns:a16="http://schemas.microsoft.com/office/drawing/2014/main" val="20001"/>
                    </a:ext>
                  </a:extLst>
                </a:gridCol>
                <a:gridCol w="1146412">
                  <a:extLst>
                    <a:ext uri="{9D8B030D-6E8A-4147-A177-3AD203B41FA5}">
                      <a16:colId xmlns:a16="http://schemas.microsoft.com/office/drawing/2014/main" val="20002"/>
                    </a:ext>
                  </a:extLst>
                </a:gridCol>
                <a:gridCol w="818866">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smtClean="0"/>
                        <a:t>class</a:t>
                      </a:r>
                    </a:p>
                  </a:txBody>
                  <a:tcPr/>
                </a:tc>
                <a:tc>
                  <a:txBody>
                    <a:bodyPr/>
                    <a:lstStyle/>
                    <a:p>
                      <a:pPr algn="ctr"/>
                      <a:r>
                        <a:rPr lang="pt-PT" sz="1600" dirty="0" smtClean="0"/>
                        <a:t>freq</a:t>
                      </a:r>
                      <a:endParaRPr lang="pt-PT" sz="1600" dirty="0"/>
                    </a:p>
                  </a:txBody>
                  <a:tcPr/>
                </a:tc>
                <a:tc>
                  <a:txBody>
                    <a:bodyPr/>
                    <a:lstStyle/>
                    <a:p>
                      <a:pPr algn="ctr"/>
                      <a:r>
                        <a:rPr lang="pt-PT" sz="1600" dirty="0" smtClean="0"/>
                        <a:t>pdf</a:t>
                      </a:r>
                      <a:endParaRPr lang="pt-PT" sz="1600" dirty="0"/>
                    </a:p>
                  </a:txBody>
                  <a:tcPr/>
                </a:tc>
                <a:tc>
                  <a:txBody>
                    <a:bodyPr/>
                    <a:lstStyle/>
                    <a:p>
                      <a:pPr algn="ctr"/>
                      <a:r>
                        <a:rPr lang="pt-PT" sz="1600" dirty="0" smtClean="0"/>
                        <a:t>cpdf</a:t>
                      </a:r>
                      <a:endParaRPr lang="pt-PT" sz="1600"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0 -3</a:t>
                      </a:r>
                    </a:p>
                  </a:txBody>
                  <a:tcPr/>
                </a:tc>
                <a:tc>
                  <a:txBody>
                    <a:bodyPr/>
                    <a:lstStyle/>
                    <a:p>
                      <a:pPr algn="ctr"/>
                      <a:r>
                        <a:rPr lang="pt-PT" sz="1600" i="1" dirty="0" smtClean="0">
                          <a:solidFill>
                            <a:schemeClr val="accent6"/>
                          </a:solidFill>
                        </a:rPr>
                        <a:t>1</a:t>
                      </a:r>
                      <a:endParaRPr lang="pt-PT" sz="1600" i="1" dirty="0">
                        <a:solidFill>
                          <a:schemeClr val="accent6"/>
                        </a:solidFill>
                      </a:endParaRPr>
                    </a:p>
                  </a:txBody>
                  <a:tcPr/>
                </a:tc>
                <a:tc>
                  <a:txBody>
                    <a:bodyPr/>
                    <a:lstStyle/>
                    <a:p>
                      <a:pPr algn="ctr"/>
                      <a:r>
                        <a:rPr lang="pt-PT" sz="1600" i="1" dirty="0" smtClean="0">
                          <a:solidFill>
                            <a:schemeClr val="accent6"/>
                          </a:solidFill>
                        </a:rPr>
                        <a:t>(1/6)  0.16</a:t>
                      </a:r>
                      <a:endParaRPr lang="pt-PT" sz="1600" i="1" dirty="0">
                        <a:solidFill>
                          <a:schemeClr val="accent6"/>
                        </a:solidFill>
                      </a:endParaRPr>
                    </a:p>
                  </a:txBody>
                  <a:tcPr/>
                </a:tc>
                <a:tc>
                  <a:txBody>
                    <a:bodyPr/>
                    <a:lstStyle/>
                    <a:p>
                      <a:pPr algn="ctr"/>
                      <a:r>
                        <a:rPr lang="pt-PT" sz="1600" i="1" dirty="0" smtClean="0">
                          <a:solidFill>
                            <a:schemeClr val="accent6"/>
                          </a:solidFill>
                        </a:rPr>
                        <a:t>0.16</a:t>
                      </a:r>
                      <a:endParaRPr lang="pt-PT" sz="1600" i="1" dirty="0">
                        <a:solidFill>
                          <a:schemeClr val="accent6"/>
                        </a:solidFill>
                      </a:endParaRPr>
                    </a:p>
                  </a:txBody>
                  <a:tcPr/>
                </a:tc>
                <a:extLst>
                  <a:ext uri="{0D108BD9-81ED-4DB2-BD59-A6C34878D82A}">
                    <a16:rowId xmlns:a16="http://schemas.microsoft.com/office/drawing/2014/main" val="10001"/>
                  </a:ext>
                </a:extLst>
              </a:tr>
              <a:tr h="370840">
                <a:tc>
                  <a:txBody>
                    <a:bodyPr/>
                    <a:lstStyle/>
                    <a:p>
                      <a:pPr algn="ctr"/>
                      <a:r>
                        <a:rPr lang="pt-PT" sz="1600" i="1" dirty="0" smtClean="0">
                          <a:solidFill>
                            <a:schemeClr val="accent6"/>
                          </a:solidFill>
                        </a:rPr>
                        <a:t>4</a:t>
                      </a:r>
                      <a:r>
                        <a:rPr lang="pt-PT" sz="1600" i="1" baseline="0" dirty="0" smtClean="0">
                          <a:solidFill>
                            <a:schemeClr val="accent6"/>
                          </a:solidFill>
                        </a:rPr>
                        <a:t> - 7</a:t>
                      </a:r>
                      <a:endParaRPr lang="pt-PT" sz="1600" i="1" dirty="0">
                        <a:solidFill>
                          <a:schemeClr val="accent6"/>
                        </a:solidFill>
                      </a:endParaRPr>
                    </a:p>
                  </a:txBody>
                  <a:tcPr/>
                </a:tc>
                <a:tc>
                  <a:txBody>
                    <a:bodyPr/>
                    <a:lstStyle/>
                    <a:p>
                      <a:pPr algn="ctr"/>
                      <a:r>
                        <a:rPr lang="pt-PT" sz="1600" i="1" dirty="0" smtClean="0">
                          <a:solidFill>
                            <a:schemeClr val="accent6"/>
                          </a:solidFill>
                        </a:rPr>
                        <a:t>0</a:t>
                      </a:r>
                      <a:endParaRPr lang="pt-PT" sz="1600" i="1" dirty="0">
                        <a:solidFill>
                          <a:schemeClr val="accent6"/>
                        </a:solidFill>
                      </a:endParaRPr>
                    </a:p>
                  </a:txBody>
                  <a:tcPr/>
                </a:tc>
                <a:tc>
                  <a:txBody>
                    <a:bodyPr/>
                    <a:lstStyle/>
                    <a:p>
                      <a:pPr algn="ctr"/>
                      <a:r>
                        <a:rPr lang="pt-PT" sz="1600" i="1" dirty="0" smtClean="0">
                          <a:solidFill>
                            <a:schemeClr val="accent6"/>
                          </a:solidFill>
                        </a:rPr>
                        <a:t>0</a:t>
                      </a:r>
                      <a:endParaRPr lang="pt-PT" sz="1600" i="1" dirty="0">
                        <a:solidFill>
                          <a:schemeClr val="accent6"/>
                        </a:solidFill>
                      </a:endParaRPr>
                    </a:p>
                  </a:txBody>
                  <a:tcPr/>
                </a:tc>
                <a:tc>
                  <a:txBody>
                    <a:bodyPr/>
                    <a:lstStyle/>
                    <a:p>
                      <a:pPr algn="ctr"/>
                      <a:r>
                        <a:rPr lang="pt-PT" sz="1600" i="1" dirty="0" smtClean="0">
                          <a:solidFill>
                            <a:schemeClr val="accent6"/>
                          </a:solidFill>
                        </a:rPr>
                        <a:t>0.16</a:t>
                      </a:r>
                      <a:endParaRPr lang="pt-PT" sz="1600" i="1" dirty="0">
                        <a:solidFill>
                          <a:schemeClr val="accent6"/>
                        </a:solidFill>
                      </a:endParaRPr>
                    </a:p>
                  </a:txBody>
                  <a:tcPr/>
                </a:tc>
                <a:extLst>
                  <a:ext uri="{0D108BD9-81ED-4DB2-BD59-A6C34878D82A}">
                    <a16:rowId xmlns:a16="http://schemas.microsoft.com/office/drawing/2014/main" val="10002"/>
                  </a:ext>
                </a:extLst>
              </a:tr>
              <a:tr h="370840">
                <a:tc>
                  <a:txBody>
                    <a:bodyPr/>
                    <a:lstStyle/>
                    <a:p>
                      <a:pPr algn="ctr"/>
                      <a:r>
                        <a:rPr lang="pt-PT" sz="1600" i="1" dirty="0" smtClean="0">
                          <a:solidFill>
                            <a:schemeClr val="accent6"/>
                          </a:solidFill>
                        </a:rPr>
                        <a:t>8</a:t>
                      </a:r>
                      <a:r>
                        <a:rPr lang="pt-PT" sz="1600" i="1" baseline="0" dirty="0" smtClean="0">
                          <a:solidFill>
                            <a:schemeClr val="accent6"/>
                          </a:solidFill>
                        </a:rPr>
                        <a:t> - 11</a:t>
                      </a:r>
                      <a:endParaRPr lang="pt-PT" sz="1600" i="1" dirty="0">
                        <a:solidFill>
                          <a:schemeClr val="accent6"/>
                        </a:solidFill>
                      </a:endParaRPr>
                    </a:p>
                  </a:txBody>
                  <a:tcPr/>
                </a:tc>
                <a:tc>
                  <a:txBody>
                    <a:bodyPr/>
                    <a:lstStyle/>
                    <a:p>
                      <a:pPr algn="ctr"/>
                      <a:r>
                        <a:rPr lang="pt-PT" sz="1600" i="1" dirty="0" smtClean="0">
                          <a:solidFill>
                            <a:schemeClr val="accent6"/>
                          </a:solidFill>
                        </a:rPr>
                        <a:t>3</a:t>
                      </a:r>
                      <a:endParaRPr lang="pt-PT" sz="1600" i="1" dirty="0">
                        <a:solidFill>
                          <a:schemeClr val="accent6"/>
                        </a:solidFill>
                      </a:endParaRPr>
                    </a:p>
                  </a:txBody>
                  <a:tcPr/>
                </a:tc>
                <a:tc>
                  <a:txBody>
                    <a:bodyPr/>
                    <a:lstStyle/>
                    <a:p>
                      <a:pPr algn="ctr"/>
                      <a:r>
                        <a:rPr lang="pt-PT" sz="1600" i="1" dirty="0" smtClean="0">
                          <a:solidFill>
                            <a:schemeClr val="accent6"/>
                          </a:solidFill>
                        </a:rPr>
                        <a:t>(3/6)  0.5</a:t>
                      </a:r>
                      <a:endParaRPr lang="pt-PT" sz="1600" i="1" dirty="0">
                        <a:solidFill>
                          <a:schemeClr val="accent6"/>
                        </a:solidFill>
                      </a:endParaRPr>
                    </a:p>
                  </a:txBody>
                  <a:tcPr/>
                </a:tc>
                <a:tc>
                  <a:txBody>
                    <a:bodyPr/>
                    <a:lstStyle/>
                    <a:p>
                      <a:pPr algn="ctr"/>
                      <a:r>
                        <a:rPr lang="pt-PT" sz="1600" i="1" dirty="0" smtClean="0">
                          <a:solidFill>
                            <a:schemeClr val="accent6"/>
                          </a:solidFill>
                        </a:rPr>
                        <a:t>0.66</a:t>
                      </a:r>
                      <a:endParaRPr lang="pt-PT" sz="1600" i="1" dirty="0">
                        <a:solidFill>
                          <a:schemeClr val="accent6"/>
                        </a:solidFill>
                      </a:endParaRPr>
                    </a:p>
                  </a:txBody>
                  <a:tcPr/>
                </a:tc>
                <a:extLst>
                  <a:ext uri="{0D108BD9-81ED-4DB2-BD59-A6C34878D82A}">
                    <a16:rowId xmlns:a16="http://schemas.microsoft.com/office/drawing/2014/main" val="10003"/>
                  </a:ext>
                </a:extLst>
              </a:tr>
              <a:tr h="370840">
                <a:tc>
                  <a:txBody>
                    <a:bodyPr/>
                    <a:lstStyle/>
                    <a:p>
                      <a:pPr algn="ctr"/>
                      <a:r>
                        <a:rPr lang="pt-PT" sz="1600" i="1" dirty="0" smtClean="0">
                          <a:solidFill>
                            <a:schemeClr val="accent6"/>
                          </a:solidFill>
                        </a:rPr>
                        <a:t>12 - 15</a:t>
                      </a:r>
                      <a:endParaRPr lang="pt-PT" sz="1600" i="1" dirty="0">
                        <a:solidFill>
                          <a:schemeClr val="accent6"/>
                        </a:solidFill>
                      </a:endParaRPr>
                    </a:p>
                  </a:txBody>
                  <a:tcPr/>
                </a:tc>
                <a:tc>
                  <a:txBody>
                    <a:bodyPr/>
                    <a:lstStyle/>
                    <a:p>
                      <a:pPr algn="ctr"/>
                      <a:r>
                        <a:rPr lang="pt-PT" sz="1600" i="1" dirty="0" smtClean="0">
                          <a:solidFill>
                            <a:schemeClr val="accent6"/>
                          </a:solidFill>
                        </a:rPr>
                        <a:t>1</a:t>
                      </a:r>
                      <a:endParaRPr lang="pt-PT" sz="1600" i="1"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(1/6)</a:t>
                      </a:r>
                      <a:r>
                        <a:rPr lang="pt-PT" sz="1600" i="1" baseline="0" dirty="0" smtClean="0">
                          <a:solidFill>
                            <a:schemeClr val="accent6"/>
                          </a:solidFill>
                        </a:rPr>
                        <a:t>  </a:t>
                      </a:r>
                      <a:r>
                        <a:rPr lang="pt-PT" sz="1600" i="1" dirty="0" smtClean="0">
                          <a:solidFill>
                            <a:schemeClr val="accent6"/>
                          </a:solidFill>
                        </a:rPr>
                        <a:t>0.16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0.82</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&gt;=16</a:t>
                      </a:r>
                    </a:p>
                  </a:txBody>
                  <a:tcPr/>
                </a:tc>
                <a:tc>
                  <a:txBody>
                    <a:bodyPr/>
                    <a:lstStyle/>
                    <a:p>
                      <a:pPr algn="ctr"/>
                      <a:r>
                        <a:rPr lang="pt-PT" sz="1600" i="1" dirty="0" smtClean="0">
                          <a:solidFill>
                            <a:schemeClr val="accent6"/>
                          </a:solidFill>
                        </a:rPr>
                        <a:t>1</a:t>
                      </a:r>
                      <a:endParaRPr lang="pt-PT" sz="1600" i="1"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(1/6)</a:t>
                      </a:r>
                      <a:r>
                        <a:rPr lang="pt-PT" sz="1600" i="1" baseline="0" dirty="0" smtClean="0">
                          <a:solidFill>
                            <a:schemeClr val="accent6"/>
                          </a:solidFill>
                        </a:rPr>
                        <a:t>  </a:t>
                      </a:r>
                      <a:r>
                        <a:rPr lang="pt-PT" sz="1600" i="1" dirty="0" smtClean="0">
                          <a:solidFill>
                            <a:schemeClr val="accent6"/>
                          </a:solidFill>
                        </a:rPr>
                        <a:t>0.16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a:t>
                      </a:r>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PT" sz="1600" i="1" dirty="0" smtClean="0">
                        <a:solidFill>
                          <a:schemeClr val="accent6"/>
                        </a:solidFill>
                      </a:endParaRPr>
                    </a:p>
                  </a:txBody>
                  <a:tcPr/>
                </a:tc>
                <a:tc>
                  <a:txBody>
                    <a:bodyPr/>
                    <a:lstStyle/>
                    <a:p>
                      <a:pPr algn="ctr"/>
                      <a:r>
                        <a:rPr lang="pt-PT" sz="1600" i="1" dirty="0" smtClean="0">
                          <a:solidFill>
                            <a:schemeClr val="accent6"/>
                          </a:solidFill>
                        </a:rPr>
                        <a:t>6</a:t>
                      </a:r>
                      <a:endParaRPr lang="pt-PT" sz="1600" i="1" dirty="0">
                        <a:solidFill>
                          <a:schemeClr val="accent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i="1" dirty="0" smtClean="0">
                          <a:solidFill>
                            <a:schemeClr val="accent6"/>
                          </a:solidFill>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PT" sz="1600" i="1" dirty="0" smtClean="0">
                        <a:solidFill>
                          <a:schemeClr val="accent6"/>
                        </a:solidFill>
                      </a:endParaRPr>
                    </a:p>
                  </a:txBody>
                  <a:tcPr/>
                </a:tc>
                <a:extLst>
                  <a:ext uri="{0D108BD9-81ED-4DB2-BD59-A6C34878D82A}">
                    <a16:rowId xmlns:a16="http://schemas.microsoft.com/office/drawing/2014/main" val="10006"/>
                  </a:ext>
                </a:extLst>
              </a:tr>
            </a:tbl>
          </a:graphicData>
        </a:graphic>
      </p:graphicFrame>
      <p:sp>
        <p:nvSpPr>
          <p:cNvPr id="29" name="TextBox 28"/>
          <p:cNvSpPr txBox="1"/>
          <p:nvPr/>
        </p:nvSpPr>
        <p:spPr>
          <a:xfrm>
            <a:off x="677915" y="1255974"/>
            <a:ext cx="4162098" cy="523220"/>
          </a:xfrm>
          <a:prstGeom prst="rect">
            <a:avLst/>
          </a:prstGeom>
          <a:noFill/>
        </p:spPr>
        <p:txBody>
          <a:bodyPr wrap="square" rtlCol="0">
            <a:spAutoFit/>
          </a:bodyPr>
          <a:lstStyle/>
          <a:p>
            <a:pPr algn="ctr"/>
            <a:r>
              <a:rPr lang="en-US" sz="2800" dirty="0" smtClean="0">
                <a:solidFill>
                  <a:schemeClr val="accent3"/>
                </a:solidFill>
              </a:rPr>
              <a:t>Empirical distributions</a:t>
            </a:r>
          </a:p>
        </p:txBody>
      </p:sp>
    </p:spTree>
    <p:extLst>
      <p:ext uri="{BB962C8B-B14F-4D97-AF65-F5344CB8AC3E}">
        <p14:creationId xmlns:p14="http://schemas.microsoft.com/office/powerpoint/2010/main" val="40673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0" y="4571972"/>
            <a:ext cx="6551612" cy="1143000"/>
            <a:chOff x="-26470" y="2966498"/>
            <a:chExt cx="8793163" cy="1750132"/>
          </a:xfrm>
        </p:grpSpPr>
        <p:sp>
          <p:nvSpPr>
            <p:cNvPr id="64" name="Rectangle 63"/>
            <p:cNvSpPr/>
            <p:nvPr/>
          </p:nvSpPr>
          <p:spPr>
            <a:xfrm>
              <a:off x="-26470" y="3120046"/>
              <a:ext cx="8793163" cy="159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583130" y="3606210"/>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69" name="Group 68"/>
          <p:cNvGrpSpPr/>
          <p:nvPr/>
        </p:nvGrpSpPr>
        <p:grpSpPr>
          <a:xfrm>
            <a:off x="0" y="5717671"/>
            <a:ext cx="6551612" cy="1143000"/>
            <a:chOff x="-26470" y="2966498"/>
            <a:chExt cx="8793163" cy="1750132"/>
          </a:xfrm>
        </p:grpSpPr>
        <p:sp>
          <p:nvSpPr>
            <p:cNvPr id="70" name="Rectangle 69"/>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grpSp>
        <p:nvGrpSpPr>
          <p:cNvPr id="75" name="Group 74"/>
          <p:cNvGrpSpPr/>
          <p:nvPr/>
        </p:nvGrpSpPr>
        <p:grpSpPr>
          <a:xfrm>
            <a:off x="0" y="-94596"/>
            <a:ext cx="7840742" cy="1143000"/>
            <a:chOff x="-1756659" y="2966498"/>
            <a:chExt cx="10523352" cy="1750132"/>
          </a:xfrm>
        </p:grpSpPr>
        <p:sp>
          <p:nvSpPr>
            <p:cNvPr id="76" name="Rectangle 75"/>
            <p:cNvSpPr/>
            <p:nvPr/>
          </p:nvSpPr>
          <p:spPr>
            <a:xfrm>
              <a:off x="-1756659" y="3120046"/>
              <a:ext cx="10523352"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1164201" y="3582076"/>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
        <p:nvSpPr>
          <p:cNvPr id="40" name="Rectangle 39"/>
          <p:cNvSpPr/>
          <p:nvPr/>
        </p:nvSpPr>
        <p:spPr>
          <a:xfrm>
            <a:off x="-1588" y="2343432"/>
            <a:ext cx="6551612" cy="10388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11"/>
          <p:cNvSpPr>
            <a:spLocks/>
          </p:cNvSpPr>
          <p:nvPr/>
        </p:nvSpPr>
        <p:spPr bwMode="auto">
          <a:xfrm>
            <a:off x="5512216" y="2348904"/>
            <a:ext cx="1037808" cy="1037247"/>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2"/>
          <p:cNvSpPr>
            <a:spLocks/>
          </p:cNvSpPr>
          <p:nvPr/>
        </p:nvSpPr>
        <p:spPr bwMode="auto">
          <a:xfrm>
            <a:off x="5276132" y="2243151"/>
            <a:ext cx="1236312" cy="1037822"/>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13"/>
          <p:cNvSpPr>
            <a:spLocks/>
          </p:cNvSpPr>
          <p:nvPr/>
        </p:nvSpPr>
        <p:spPr bwMode="auto">
          <a:xfrm>
            <a:off x="5590269" y="2243151"/>
            <a:ext cx="922175" cy="879194"/>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81" name="Rectangle 80"/>
          <p:cNvSpPr/>
          <p:nvPr/>
        </p:nvSpPr>
        <p:spPr>
          <a:xfrm>
            <a:off x="-1588" y="3517964"/>
            <a:ext cx="6551612" cy="10388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11"/>
          <p:cNvSpPr>
            <a:spLocks/>
          </p:cNvSpPr>
          <p:nvPr/>
        </p:nvSpPr>
        <p:spPr bwMode="auto">
          <a:xfrm>
            <a:off x="5512216" y="3523436"/>
            <a:ext cx="1037808" cy="1037247"/>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12"/>
          <p:cNvSpPr>
            <a:spLocks/>
          </p:cNvSpPr>
          <p:nvPr/>
        </p:nvSpPr>
        <p:spPr bwMode="auto">
          <a:xfrm>
            <a:off x="5276132" y="3417683"/>
            <a:ext cx="1236312" cy="1037823"/>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Freeform 13"/>
          <p:cNvSpPr>
            <a:spLocks/>
          </p:cNvSpPr>
          <p:nvPr/>
        </p:nvSpPr>
        <p:spPr bwMode="auto">
          <a:xfrm>
            <a:off x="5590269" y="3417683"/>
            <a:ext cx="922175" cy="879195"/>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85" name="TextBox 84"/>
          <p:cNvSpPr txBox="1"/>
          <p:nvPr/>
        </p:nvSpPr>
        <p:spPr>
          <a:xfrm>
            <a:off x="454200" y="2615891"/>
            <a:ext cx="3879751" cy="461665"/>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sp>
        <p:nvSpPr>
          <p:cNvPr id="86" name="TextBox 85"/>
          <p:cNvSpPr txBox="1"/>
          <p:nvPr/>
        </p:nvSpPr>
        <p:spPr>
          <a:xfrm>
            <a:off x="436685" y="3779246"/>
            <a:ext cx="3879751" cy="830997"/>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a:t>
            </a:r>
            <a:endParaRPr lang="en-US" sz="2400" b="1" dirty="0" smtClean="0">
              <a:latin typeface="Arial Narrow" panose="020B0606020202030204" pitchFamily="34" charset="0"/>
            </a:endParaRPr>
          </a:p>
          <a:p>
            <a:endParaRPr lang="en-US" sz="2400" b="1" dirty="0">
              <a:latin typeface="Arial Narrow" panose="020B0606020202030204" pitchFamily="34" charset="0"/>
            </a:endParaRPr>
          </a:p>
        </p:txBody>
      </p:sp>
      <p:grpSp>
        <p:nvGrpSpPr>
          <p:cNvPr id="2" name="Group 1"/>
          <p:cNvGrpSpPr/>
          <p:nvPr/>
        </p:nvGrpSpPr>
        <p:grpSpPr>
          <a:xfrm>
            <a:off x="-39168" y="1073356"/>
            <a:ext cx="6589192" cy="1169607"/>
            <a:chOff x="-39168" y="1073356"/>
            <a:chExt cx="6589192" cy="1169607"/>
          </a:xfrm>
        </p:grpSpPr>
        <p:sp>
          <p:nvSpPr>
            <p:cNvPr id="38" name="Rectangle 37"/>
            <p:cNvSpPr/>
            <p:nvPr/>
          </p:nvSpPr>
          <p:spPr>
            <a:xfrm>
              <a:off x="-39168" y="1182968"/>
              <a:ext cx="6551612" cy="10388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1"/>
            <p:cNvSpPr>
              <a:spLocks/>
            </p:cNvSpPr>
            <p:nvPr/>
          </p:nvSpPr>
          <p:spPr bwMode="auto">
            <a:xfrm>
              <a:off x="5625676" y="1179109"/>
              <a:ext cx="924348" cy="1063854"/>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TextBox 43"/>
            <p:cNvSpPr txBox="1"/>
            <p:nvPr/>
          </p:nvSpPr>
          <p:spPr>
            <a:xfrm>
              <a:off x="454201" y="1444248"/>
              <a:ext cx="3879751" cy="461665"/>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sp>
          <p:nvSpPr>
            <p:cNvPr id="87" name="Freeform 12"/>
            <p:cNvSpPr>
              <a:spLocks/>
            </p:cNvSpPr>
            <p:nvPr/>
          </p:nvSpPr>
          <p:spPr bwMode="auto">
            <a:xfrm>
              <a:off x="5389592" y="1073356"/>
              <a:ext cx="1158260" cy="1064445"/>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13"/>
            <p:cNvSpPr>
              <a:spLocks/>
            </p:cNvSpPr>
            <p:nvPr/>
          </p:nvSpPr>
          <p:spPr bwMode="auto">
            <a:xfrm>
              <a:off x="5703730" y="1073356"/>
              <a:ext cx="844122" cy="901748"/>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0" y="1079908"/>
            <a:ext cx="7797126" cy="1143000"/>
            <a:chOff x="-1698121" y="2966498"/>
            <a:chExt cx="10464814" cy="1750132"/>
          </a:xfrm>
        </p:grpSpPr>
        <p:sp>
          <p:nvSpPr>
            <p:cNvPr id="46" name="Rectangle 45"/>
            <p:cNvSpPr/>
            <p:nvPr/>
          </p:nvSpPr>
          <p:spPr>
            <a:xfrm>
              <a:off x="-1698121" y="3120046"/>
              <a:ext cx="10464814" cy="15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109681" y="358207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a:t>
              </a:r>
              <a:endParaRPr lang="en-US" sz="2400" b="1" dirty="0">
                <a:latin typeface="Arial Narrow" panose="020B0606020202030204" pitchFamily="34" charset="0"/>
              </a:endParaRPr>
            </a:p>
          </p:txBody>
        </p:sp>
      </p:grpSp>
      <p:grpSp>
        <p:nvGrpSpPr>
          <p:cNvPr id="3" name="Group 50"/>
          <p:cNvGrpSpPr/>
          <p:nvPr/>
        </p:nvGrpSpPr>
        <p:grpSpPr>
          <a:xfrm>
            <a:off x="0" y="2243151"/>
            <a:ext cx="7764006" cy="1143000"/>
            <a:chOff x="-1653669" y="2966498"/>
            <a:chExt cx="10420362" cy="1750132"/>
          </a:xfrm>
        </p:grpSpPr>
        <p:sp>
          <p:nvSpPr>
            <p:cNvPr id="52" name="Rectangle 51"/>
            <p:cNvSpPr/>
            <p:nvPr/>
          </p:nvSpPr>
          <p:spPr>
            <a:xfrm>
              <a:off x="-1653669" y="3120046"/>
              <a:ext cx="10420362" cy="1590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1067360" y="3557929"/>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grpSp>
      <p:grpSp>
        <p:nvGrpSpPr>
          <p:cNvPr id="4" name="Group 56"/>
          <p:cNvGrpSpPr/>
          <p:nvPr/>
        </p:nvGrpSpPr>
        <p:grpSpPr>
          <a:xfrm>
            <a:off x="0" y="3417683"/>
            <a:ext cx="7732474" cy="1143000"/>
            <a:chOff x="-1611349" y="2966498"/>
            <a:chExt cx="10378042" cy="1750132"/>
          </a:xfrm>
        </p:grpSpPr>
        <p:sp>
          <p:nvSpPr>
            <p:cNvPr id="58" name="Rectangle 57"/>
            <p:cNvSpPr/>
            <p:nvPr/>
          </p:nvSpPr>
          <p:spPr>
            <a:xfrm>
              <a:off x="-1611349" y="3120046"/>
              <a:ext cx="10378042" cy="1590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1003880" y="360621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grpSp>
        <p:nvGrpSpPr>
          <p:cNvPr id="5" name="Group 62"/>
          <p:cNvGrpSpPr/>
          <p:nvPr/>
        </p:nvGrpSpPr>
        <p:grpSpPr>
          <a:xfrm>
            <a:off x="0" y="4571972"/>
            <a:ext cx="7702530" cy="1143000"/>
            <a:chOff x="-1571160" y="2966498"/>
            <a:chExt cx="10337853" cy="1750132"/>
          </a:xfrm>
        </p:grpSpPr>
        <p:sp>
          <p:nvSpPr>
            <p:cNvPr id="64" name="Rectangle 63"/>
            <p:cNvSpPr/>
            <p:nvPr/>
          </p:nvSpPr>
          <p:spPr>
            <a:xfrm>
              <a:off x="-1571160" y="3120046"/>
              <a:ext cx="10337853" cy="1590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1003880" y="3557929"/>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6" name="Group 68"/>
          <p:cNvGrpSpPr/>
          <p:nvPr/>
        </p:nvGrpSpPr>
        <p:grpSpPr>
          <a:xfrm>
            <a:off x="0" y="5717671"/>
            <a:ext cx="6551612" cy="1143000"/>
            <a:chOff x="-26470" y="2966498"/>
            <a:chExt cx="8793163" cy="1750132"/>
          </a:xfrm>
        </p:grpSpPr>
        <p:sp>
          <p:nvSpPr>
            <p:cNvPr id="70" name="Rectangle 69"/>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grpSp>
        <p:nvGrpSpPr>
          <p:cNvPr id="7" name="Group 74"/>
          <p:cNvGrpSpPr/>
          <p:nvPr/>
        </p:nvGrpSpPr>
        <p:grpSpPr>
          <a:xfrm>
            <a:off x="0" y="-94596"/>
            <a:ext cx="7840742" cy="1143000"/>
            <a:chOff x="-1756659" y="2966498"/>
            <a:chExt cx="10523352" cy="1750132"/>
          </a:xfrm>
        </p:grpSpPr>
        <p:sp>
          <p:nvSpPr>
            <p:cNvPr id="76" name="Rectangle 75"/>
            <p:cNvSpPr/>
            <p:nvPr/>
          </p:nvSpPr>
          <p:spPr>
            <a:xfrm>
              <a:off x="-1756659" y="3120046"/>
              <a:ext cx="10523352"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1164201" y="3582076"/>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67103" y="1629240"/>
            <a:ext cx="11083159" cy="5038725"/>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In general, </a:t>
            </a:r>
            <a:r>
              <a:rPr kumimoji="0" lang="en-US" sz="3600" b="1" i="0" u="none" strike="noStrike" kern="1200" cap="none" spc="0" normalizeH="0" baseline="0" noProof="0" dirty="0" smtClean="0">
                <a:ln>
                  <a:noFill/>
                </a:ln>
                <a:solidFill>
                  <a:schemeClr val="accent3"/>
                </a:solidFill>
                <a:effectLst/>
                <a:uLnTx/>
                <a:uFillTx/>
                <a:latin typeface="+mn-lt"/>
                <a:ea typeface="+mn-ea"/>
                <a:cs typeface="+mn-cs"/>
              </a:rPr>
              <a:t>Monte Carlo Simulation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is roughly composed of </a:t>
            </a:r>
            <a:r>
              <a:rPr kumimoji="0" lang="en-US" sz="3600" b="1" i="0" u="none" strike="noStrike" kern="1200" cap="none" spc="0" normalizeH="0" baseline="0" noProof="0" dirty="0" smtClean="0">
                <a:ln>
                  <a:noFill/>
                </a:ln>
                <a:solidFill>
                  <a:schemeClr val="accent1"/>
                </a:solidFill>
                <a:effectLst/>
                <a:uLnTx/>
                <a:uFillTx/>
                <a:latin typeface="+mn-lt"/>
                <a:ea typeface="+mn-ea"/>
                <a:cs typeface="+mn-cs"/>
              </a:rPr>
              <a:t>five steps</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Set up probability distribution that will be considered in the simulation</a:t>
            </a: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Build cumulative probability distribution</a:t>
            </a: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Establish an interval of random numbers for each variable</a:t>
            </a: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Generate random numbers</a:t>
            </a: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835025" marR="0" lvl="1" indent="-514350" algn="l" defTabSz="914400" rtl="0" eaLnBrk="1" fontAlgn="auto" latinLnBrk="0" hangingPunct="1">
              <a:lnSpc>
                <a:spcPct val="90000"/>
              </a:lnSpc>
              <a:spcBef>
                <a:spcPts val="500"/>
              </a:spcBef>
              <a:spcAft>
                <a:spcPts val="0"/>
              </a:spcAft>
              <a:buClr>
                <a:schemeClr val="accent1"/>
              </a:buClr>
              <a:buSzPct val="10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Simulate trials</a:t>
            </a: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endParaRPr kumimoji="0" lang="en-US" sz="1000" b="1" i="0" u="none" strike="noStrike" kern="1200" cap="none" spc="0" normalizeH="0" baseline="0" noProof="0" dirty="0" smtClean="0">
              <a:ln>
                <a:noFill/>
              </a:ln>
              <a:solidFill>
                <a:schemeClr val="accent1"/>
              </a:solidFill>
              <a:effectLst/>
              <a:uLnTx/>
              <a:uFillTx/>
              <a:latin typeface="+mn-lt"/>
              <a:ea typeface="+mn-ea"/>
              <a:cs typeface="+mn-cs"/>
            </a:endParaRPr>
          </a:p>
          <a:p>
            <a:pPr marL="228600" indent="-228600">
              <a:lnSpc>
                <a:spcPct val="90000"/>
              </a:lnSpc>
              <a:spcBef>
                <a:spcPts val="1000"/>
              </a:spcBef>
              <a:buFont typeface="Arial" panose="020B0604020202020204" pitchFamily="34" charset="0"/>
              <a:buChar char="•"/>
              <a:defRPr/>
            </a:pPr>
            <a:endParaRPr lang="en-US" sz="2800" b="1" dirty="0">
              <a:solidFill>
                <a:schemeClr val="accent1"/>
              </a:solidFill>
            </a:endParaRPr>
          </a:p>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Example </a:t>
            </a:r>
            <a:r>
              <a:rPr lang="en-US" sz="2800" b="1" dirty="0" smtClean="0">
                <a:solidFill>
                  <a:schemeClr val="accent1"/>
                </a:solidFill>
              </a:rPr>
              <a:t>1 </a:t>
            </a:r>
            <a:r>
              <a:rPr lang="en-US" sz="2800" dirty="0" smtClean="0"/>
              <a:t>– </a:t>
            </a:r>
            <a:r>
              <a:rPr lang="pt-PT" sz="2800" dirty="0" err="1" smtClean="0"/>
              <a:t>Simulating</a:t>
            </a:r>
            <a:r>
              <a:rPr lang="pt-PT" sz="2800" dirty="0" smtClean="0"/>
              <a:t> </a:t>
            </a:r>
            <a:r>
              <a:rPr lang="pt-PT" sz="2800" dirty="0" err="1" smtClean="0"/>
              <a:t>with</a:t>
            </a:r>
            <a:r>
              <a:rPr lang="pt-PT" sz="2800" dirty="0" smtClean="0"/>
              <a:t> a </a:t>
            </a:r>
            <a:r>
              <a:rPr lang="pt-PT" sz="2800" dirty="0" err="1" smtClean="0"/>
              <a:t>distribution</a:t>
            </a:r>
            <a:r>
              <a:rPr lang="pt-PT" sz="2800" dirty="0" smtClean="0"/>
              <a:t> </a:t>
            </a:r>
            <a:r>
              <a:rPr lang="pt-PT" sz="2800" dirty="0" err="1" smtClean="0"/>
              <a:t>provided</a:t>
            </a:r>
            <a:r>
              <a:rPr lang="pt-PT" sz="2800" dirty="0" smtClean="0"/>
              <a:t> (</a:t>
            </a:r>
            <a:r>
              <a:rPr lang="pt-PT" sz="2800" dirty="0" err="1" smtClean="0"/>
              <a:t>empirical</a:t>
            </a:r>
            <a:r>
              <a:rPr lang="pt-PT" sz="2800" dirty="0" smtClean="0"/>
              <a:t>)</a:t>
            </a:r>
          </a:p>
          <a:p>
            <a:pPr marL="228600" indent="-228600">
              <a:lnSpc>
                <a:spcPct val="90000"/>
              </a:lnSpc>
              <a:spcBef>
                <a:spcPts val="1000"/>
              </a:spcBef>
              <a:buFont typeface="Arial" panose="020B0604020202020204" pitchFamily="34" charset="0"/>
              <a:buChar char="•"/>
              <a:defRPr/>
            </a:pPr>
            <a:endParaRPr lang="pt-PT" sz="1000" dirty="0" smtClean="0"/>
          </a:p>
          <a:p>
            <a:pPr marL="228600" indent="-228600">
              <a:lnSpc>
                <a:spcPct val="90000"/>
              </a:lnSpc>
              <a:spcBef>
                <a:spcPts val="1000"/>
              </a:spcBef>
              <a:buFont typeface="Arial" panose="020B0604020202020204" pitchFamily="34" charset="0"/>
              <a:buChar char="•"/>
              <a:defRPr/>
            </a:pPr>
            <a:r>
              <a:rPr lang="en-US" sz="2800" b="1" dirty="0">
                <a:solidFill>
                  <a:schemeClr val="accent2"/>
                </a:solidFill>
              </a:rPr>
              <a:t>Example </a:t>
            </a:r>
            <a:r>
              <a:rPr lang="en-US" sz="2800" b="1" dirty="0" smtClean="0">
                <a:solidFill>
                  <a:schemeClr val="accent2"/>
                </a:solidFill>
              </a:rPr>
              <a:t>2 </a:t>
            </a:r>
            <a:r>
              <a:rPr lang="en-US" sz="2800" b="1" dirty="0" smtClean="0"/>
              <a:t>– </a:t>
            </a:r>
            <a:r>
              <a:rPr lang="en-US" sz="2800" dirty="0" smtClean="0"/>
              <a:t>Setting a distribution based on know distributions of other variables (independent variables) </a:t>
            </a:r>
          </a:p>
          <a:p>
            <a:pPr marL="228600" indent="-228600">
              <a:lnSpc>
                <a:spcPct val="90000"/>
              </a:lnSpc>
              <a:spcBef>
                <a:spcPts val="1000"/>
              </a:spcBef>
              <a:buFont typeface="Arial" panose="020B0604020202020204" pitchFamily="34" charset="0"/>
              <a:buChar char="•"/>
              <a:defRPr/>
            </a:pPr>
            <a:endParaRPr lang="en-US" sz="1000" b="1" dirty="0" smtClean="0"/>
          </a:p>
          <a:p>
            <a:pPr marL="228600" indent="-228600">
              <a:lnSpc>
                <a:spcPct val="90000"/>
              </a:lnSpc>
              <a:spcBef>
                <a:spcPts val="1000"/>
              </a:spcBef>
              <a:buFont typeface="Arial" panose="020B0604020202020204" pitchFamily="34" charset="0"/>
              <a:buChar char="•"/>
              <a:defRPr/>
            </a:pPr>
            <a:r>
              <a:rPr lang="en-US" sz="2800" b="1" dirty="0">
                <a:solidFill>
                  <a:schemeClr val="accent4"/>
                </a:solidFill>
              </a:rPr>
              <a:t>Example </a:t>
            </a:r>
            <a:r>
              <a:rPr lang="en-US" sz="2800" b="1" dirty="0" smtClean="0">
                <a:solidFill>
                  <a:schemeClr val="accent4"/>
                </a:solidFill>
              </a:rPr>
              <a:t>3 </a:t>
            </a:r>
            <a:r>
              <a:rPr lang="en-US" sz="2800" b="1" dirty="0"/>
              <a:t>– </a:t>
            </a:r>
            <a:r>
              <a:rPr lang="en-US" sz="2800" dirty="0" smtClean="0"/>
              <a:t>Simulating using dependent variables</a:t>
            </a:r>
          </a:p>
          <a:p>
            <a:pPr marL="228600" indent="-228600">
              <a:lnSpc>
                <a:spcPct val="90000"/>
              </a:lnSpc>
              <a:spcBef>
                <a:spcPts val="1000"/>
              </a:spcBef>
              <a:buFont typeface="Arial" panose="020B0604020202020204" pitchFamily="34" charset="0"/>
              <a:buChar char="•"/>
              <a:defRPr/>
            </a:pPr>
            <a:endParaRPr lang="en-US" sz="2800" b="1" dirty="0">
              <a:solidFill>
                <a:schemeClr val="accent4"/>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74093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Example </a:t>
            </a:r>
            <a:r>
              <a:rPr lang="en-US" sz="2800" b="1" dirty="0" smtClean="0">
                <a:solidFill>
                  <a:schemeClr val="accent1"/>
                </a:solidFill>
              </a:rPr>
              <a:t>1 </a:t>
            </a:r>
            <a:r>
              <a:rPr lang="en-US" sz="2800" dirty="0" smtClean="0"/>
              <a:t>- Simulate a 10 days demand based on the distribution below assuming the following random numbers: </a:t>
            </a:r>
            <a:r>
              <a:rPr lang="pt-PT" sz="2800" dirty="0" smtClean="0"/>
              <a:t>14, 74, 24, 87, 7, 45, 26, 66, 26, 94</a:t>
            </a:r>
            <a:r>
              <a:rPr lang="en-US" sz="2800" dirty="0" smtClean="0"/>
              <a:t>  </a:t>
            </a:r>
            <a:r>
              <a:rPr lang="en-US" sz="2000" dirty="0" smtClean="0">
                <a:solidFill>
                  <a:schemeClr val="bg1">
                    <a:lumMod val="65000"/>
                  </a:schemeClr>
                </a:solidFill>
              </a:rPr>
              <a:t>(</a:t>
            </a:r>
            <a:r>
              <a:rPr kumimoji="0" lang="en-US" sz="2000" b="0" i="1" u="none" strike="noStrike" kern="1200" cap="none" spc="0" normalizeH="0" baseline="0" noProof="0" dirty="0" smtClean="0">
                <a:ln>
                  <a:noFill/>
                </a:ln>
                <a:solidFill>
                  <a:schemeClr val="bg1">
                    <a:lumMod val="65000"/>
                  </a:schemeClr>
                </a:solidFill>
                <a:effectLst/>
                <a:uLnTx/>
                <a:uFillTx/>
                <a:latin typeface="+mn-lt"/>
                <a:ea typeface="+mn-ea"/>
                <a:cs typeface="+mn-cs"/>
              </a:rPr>
              <a:t>previously presented</a:t>
            </a:r>
            <a:r>
              <a:rPr kumimoji="0" lang="en-US" sz="2000" b="0" i="0" u="none" strike="noStrike" kern="1200" cap="none" spc="0" normalizeH="0" baseline="0" noProof="0" dirty="0" smtClean="0">
                <a:ln>
                  <a:noFill/>
                </a:ln>
                <a:solidFill>
                  <a:schemeClr val="bg1">
                    <a:lumMod val="65000"/>
                  </a:schemeClr>
                </a:solidFill>
                <a:effectLst/>
                <a:uLnTx/>
                <a:uFillTx/>
                <a:latin typeface="+mn-lt"/>
                <a:ea typeface="+mn-ea"/>
                <a:cs typeface="+mn-cs"/>
              </a:rPr>
              <a:t>)</a:t>
            </a:r>
            <a:endParaRPr kumimoji="0" lang="en-US" sz="20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96036" y="2743202"/>
            <a:ext cx="4681182" cy="1402948"/>
          </a:xfrm>
          <a:prstGeom prst="rect">
            <a:avLst/>
          </a:prstGeom>
          <a:noFill/>
        </p:spPr>
        <p:txBody>
          <a:bodyPr wrap="square" rtlCol="0">
            <a:spAutoFit/>
          </a:bodyPr>
          <a:lstStyle/>
          <a:p>
            <a:pPr marL="835025" lvl="1" indent="-514350">
              <a:lnSpc>
                <a:spcPct val="90000"/>
              </a:lnSpc>
              <a:spcBef>
                <a:spcPts val="500"/>
              </a:spcBef>
              <a:buClr>
                <a:schemeClr val="accent1"/>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1"/>
              </a:buClr>
              <a:buSzPct val="100000"/>
              <a:buFont typeface="+mj-lt"/>
              <a:buAutoNum type="arabicPeriod"/>
              <a:defRPr/>
            </a:pPr>
            <a:endParaRPr lang="en-US" sz="1000" dirty="0" smtClean="0"/>
          </a:p>
          <a:p>
            <a:endParaRPr lang="pt-PT" dirty="0"/>
          </a:p>
        </p:txBody>
      </p:sp>
      <p:graphicFrame>
        <p:nvGraphicFramePr>
          <p:cNvPr id="58370" name="Object 2"/>
          <p:cNvGraphicFramePr>
            <a:graphicFrameLocks noGrp="1" noChangeAspect="1"/>
          </p:cNvGraphicFramePr>
          <p:nvPr/>
        </p:nvGraphicFramePr>
        <p:xfrm>
          <a:off x="6251623" y="2466265"/>
          <a:ext cx="4152900" cy="3771900"/>
        </p:xfrm>
        <a:graphic>
          <a:graphicData uri="http://schemas.openxmlformats.org/presentationml/2006/ole">
            <mc:AlternateContent xmlns:mc="http://schemas.openxmlformats.org/markup-compatibility/2006">
              <mc:Choice xmlns:v="urn:schemas-microsoft-com:vml" Requires="v">
                <p:oleObj spid="_x0000_s58417" name="Worksheet" r:id="rId3" imgW="7810560" imgH="3781335" progId="Excel.Sheet.8">
                  <p:embed/>
                </p:oleObj>
              </mc:Choice>
              <mc:Fallback>
                <p:oleObj name="Worksheet" r:id="rId3" imgW="7810560" imgH="3781335" progId="Excel.Sheet.8">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623" y="2466265"/>
                        <a:ext cx="4152900"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379520" y="4905831"/>
            <a:ext cx="651641" cy="307777"/>
          </a:xfrm>
          <a:prstGeom prst="rect">
            <a:avLst/>
          </a:prstGeom>
          <a:noFill/>
        </p:spPr>
        <p:txBody>
          <a:bodyPr wrap="square" rtlCol="0">
            <a:spAutoFit/>
          </a:bodyPr>
          <a:lstStyle/>
          <a:p>
            <a:pPr algn="ctr"/>
            <a:r>
              <a:rPr lang="en-GB" sz="1400" b="1" dirty="0" smtClean="0"/>
              <a:t>0.1</a:t>
            </a:r>
            <a:endParaRPr lang="en-GB" sz="1400" b="1" dirty="0"/>
          </a:p>
        </p:txBody>
      </p:sp>
      <p:sp>
        <p:nvSpPr>
          <p:cNvPr id="7" name="TextBox 6"/>
          <p:cNvSpPr txBox="1"/>
          <p:nvPr/>
        </p:nvSpPr>
        <p:spPr>
          <a:xfrm>
            <a:off x="7945002" y="4640586"/>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8" name="TextBox 7"/>
          <p:cNvSpPr txBox="1"/>
          <p:nvPr/>
        </p:nvSpPr>
        <p:spPr>
          <a:xfrm>
            <a:off x="8596643" y="4375341"/>
            <a:ext cx="651641" cy="307777"/>
          </a:xfrm>
          <a:prstGeom prst="rect">
            <a:avLst/>
          </a:prstGeom>
          <a:noFill/>
        </p:spPr>
        <p:txBody>
          <a:bodyPr wrap="square" rtlCol="0">
            <a:spAutoFit/>
          </a:bodyPr>
          <a:lstStyle/>
          <a:p>
            <a:pPr algn="ctr"/>
            <a:r>
              <a:rPr lang="en-GB" sz="1400" b="1" dirty="0" smtClean="0"/>
              <a:t>0.3</a:t>
            </a:r>
            <a:endParaRPr lang="en-GB" sz="1400" b="1" dirty="0"/>
          </a:p>
        </p:txBody>
      </p:sp>
      <p:sp>
        <p:nvSpPr>
          <p:cNvPr id="9" name="TextBox 8"/>
          <p:cNvSpPr txBox="1"/>
          <p:nvPr/>
        </p:nvSpPr>
        <p:spPr>
          <a:xfrm>
            <a:off x="9150025" y="4640586"/>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10" name="TextBox 9"/>
          <p:cNvSpPr txBox="1"/>
          <p:nvPr/>
        </p:nvSpPr>
        <p:spPr>
          <a:xfrm>
            <a:off x="9762925" y="4762575"/>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11" name="TextBox 10"/>
          <p:cNvSpPr txBox="1"/>
          <p:nvPr/>
        </p:nvSpPr>
        <p:spPr>
          <a:xfrm>
            <a:off x="6806709" y="5042959"/>
            <a:ext cx="651641" cy="307777"/>
          </a:xfrm>
          <a:prstGeom prst="rect">
            <a:avLst/>
          </a:prstGeom>
          <a:noFill/>
        </p:spPr>
        <p:txBody>
          <a:bodyPr wrap="square" rtlCol="0">
            <a:spAutoFit/>
          </a:bodyPr>
          <a:lstStyle/>
          <a:p>
            <a:pPr algn="ctr"/>
            <a:r>
              <a:rPr lang="en-GB" sz="1400" b="1" dirty="0" smtClean="0"/>
              <a:t>0.05</a:t>
            </a:r>
            <a:endParaRPr lang="en-GB" sz="1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Example </a:t>
            </a:r>
            <a:r>
              <a:rPr lang="en-US" sz="2800" b="1" dirty="0" smtClean="0">
                <a:solidFill>
                  <a:schemeClr val="accent1"/>
                </a:solidFill>
              </a:rPr>
              <a:t>1 </a:t>
            </a:r>
            <a:r>
              <a:rPr lang="en-US" sz="2800" dirty="0" smtClean="0"/>
              <a:t>- Simulate a 10 days demand based on the distribution below assuming the following random numbers: </a:t>
            </a:r>
            <a:r>
              <a:rPr lang="pt-PT" sz="2800" dirty="0" smtClean="0"/>
              <a:t>14, 74, 24, 87, 7, 45, 26, 66, 26, 94</a:t>
            </a:r>
            <a:r>
              <a:rPr lang="en-US" sz="2800" dirty="0" smtClean="0"/>
              <a:t>  </a:t>
            </a:r>
            <a:r>
              <a:rPr lang="en-US" sz="2000" dirty="0" smtClean="0">
                <a:solidFill>
                  <a:schemeClr val="bg1">
                    <a:lumMod val="65000"/>
                  </a:schemeClr>
                </a:solidFill>
              </a:rPr>
              <a:t>(</a:t>
            </a:r>
            <a:r>
              <a:rPr kumimoji="0" lang="en-US" sz="2000" b="0" i="1" u="none" strike="noStrike" kern="1200" cap="none" spc="0" normalizeH="0" baseline="0" noProof="0" dirty="0" smtClean="0">
                <a:ln>
                  <a:noFill/>
                </a:ln>
                <a:solidFill>
                  <a:schemeClr val="bg1">
                    <a:lumMod val="65000"/>
                  </a:schemeClr>
                </a:solidFill>
                <a:effectLst/>
                <a:uLnTx/>
                <a:uFillTx/>
                <a:latin typeface="+mn-lt"/>
                <a:ea typeface="+mn-ea"/>
                <a:cs typeface="+mn-cs"/>
              </a:rPr>
              <a:t>previously presented</a:t>
            </a:r>
            <a:r>
              <a:rPr kumimoji="0" lang="en-US" sz="2000" b="0" i="0" u="none" strike="noStrike" kern="1200" cap="none" spc="0" normalizeH="0" baseline="0" noProof="0" dirty="0" smtClean="0">
                <a:ln>
                  <a:noFill/>
                </a:ln>
                <a:solidFill>
                  <a:schemeClr val="bg1">
                    <a:lumMod val="65000"/>
                  </a:schemeClr>
                </a:solidFill>
                <a:effectLst/>
                <a:uLnTx/>
                <a:uFillTx/>
                <a:latin typeface="+mn-lt"/>
                <a:ea typeface="+mn-ea"/>
                <a:cs typeface="+mn-cs"/>
              </a:rPr>
              <a:t>)</a:t>
            </a:r>
            <a:endParaRPr kumimoji="0" lang="en-US" sz="20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96036" y="2743202"/>
            <a:ext cx="4681182" cy="2223686"/>
          </a:xfrm>
          <a:prstGeom prst="rect">
            <a:avLst/>
          </a:prstGeom>
          <a:noFill/>
        </p:spPr>
        <p:txBody>
          <a:bodyPr wrap="square" rtlCol="0">
            <a:spAutoFit/>
          </a:bodyPr>
          <a:lstStyle/>
          <a:p>
            <a:pPr marL="835025" lvl="1" indent="-514350">
              <a:lnSpc>
                <a:spcPct val="90000"/>
              </a:lnSpc>
              <a:spcBef>
                <a:spcPts val="500"/>
              </a:spcBef>
              <a:buClr>
                <a:schemeClr val="accent1"/>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1"/>
              </a:buClr>
              <a:buSzPct val="100000"/>
              <a:buFont typeface="+mj-lt"/>
              <a:buAutoNum type="arabicPeriod"/>
              <a:defRPr/>
            </a:pPr>
            <a:endParaRPr lang="en-US" sz="1000" dirty="0" smtClean="0"/>
          </a:p>
          <a:p>
            <a:endParaRPr lang="pt-PT" dirty="0"/>
          </a:p>
        </p:txBody>
      </p:sp>
      <p:graphicFrame>
        <p:nvGraphicFramePr>
          <p:cNvPr id="58371" name="Object 3"/>
          <p:cNvGraphicFramePr>
            <a:graphicFrameLocks noChangeAspect="1"/>
          </p:cNvGraphicFramePr>
          <p:nvPr/>
        </p:nvGraphicFramePr>
        <p:xfrm>
          <a:off x="6335579" y="2562751"/>
          <a:ext cx="4127500" cy="3759200"/>
        </p:xfrm>
        <a:graphic>
          <a:graphicData uri="http://schemas.openxmlformats.org/presentationml/2006/ole">
            <mc:AlternateContent xmlns:mc="http://schemas.openxmlformats.org/markup-compatibility/2006">
              <mc:Choice xmlns:v="urn:schemas-microsoft-com:vml" Requires="v">
                <p:oleObj spid="_x0000_s60465" name="Worksheet" r:id="rId3" imgW="7648560" imgH="3657600" progId="Excel.Sheet.8">
                  <p:embed/>
                </p:oleObj>
              </mc:Choice>
              <mc:Fallback>
                <p:oleObj name="Worksheet" r:id="rId3" imgW="7648560" imgH="3657600" progId="Excel.Shee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579" y="2562751"/>
                        <a:ext cx="41275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99889839"/>
              </p:ext>
            </p:extLst>
          </p:nvPr>
        </p:nvGraphicFramePr>
        <p:xfrm>
          <a:off x="9346963" y="3733573"/>
          <a:ext cx="2540003" cy="2865120"/>
        </p:xfrm>
        <a:graphic>
          <a:graphicData uri="http://schemas.openxmlformats.org/drawingml/2006/table">
            <a:tbl>
              <a:tblPr firstRow="1" bandRow="1">
                <a:tableStyleId>{5C22544A-7EE6-4342-B048-85BDC9FD1C3A}</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Cumulative frequencies</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0.15</a:t>
                      </a:r>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0.35</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0.65</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0.85</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10006"/>
                  </a:ext>
                </a:extLst>
              </a:tr>
            </a:tbl>
          </a:graphicData>
        </a:graphic>
      </p:graphicFrame>
      <p:sp>
        <p:nvSpPr>
          <p:cNvPr id="13" name="TextBox 12"/>
          <p:cNvSpPr txBox="1"/>
          <p:nvPr/>
        </p:nvSpPr>
        <p:spPr>
          <a:xfrm>
            <a:off x="6828878" y="5053706"/>
            <a:ext cx="651641" cy="307777"/>
          </a:xfrm>
          <a:prstGeom prst="rect">
            <a:avLst/>
          </a:prstGeom>
          <a:noFill/>
        </p:spPr>
        <p:txBody>
          <a:bodyPr wrap="square" rtlCol="0">
            <a:spAutoFit/>
          </a:bodyPr>
          <a:lstStyle/>
          <a:p>
            <a:pPr algn="ctr"/>
            <a:r>
              <a:rPr lang="en-GB" sz="1400" b="1" dirty="0" smtClean="0"/>
              <a:t>0.05</a:t>
            </a:r>
            <a:endParaRPr lang="en-GB" sz="1400" b="1" dirty="0"/>
          </a:p>
        </p:txBody>
      </p:sp>
      <p:sp>
        <p:nvSpPr>
          <p:cNvPr id="14" name="TextBox 13"/>
          <p:cNvSpPr txBox="1"/>
          <p:nvPr/>
        </p:nvSpPr>
        <p:spPr>
          <a:xfrm>
            <a:off x="7383048" y="4798084"/>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15" name="TextBox 14"/>
          <p:cNvSpPr txBox="1"/>
          <p:nvPr/>
        </p:nvSpPr>
        <p:spPr>
          <a:xfrm>
            <a:off x="7977200" y="4275269"/>
            <a:ext cx="651641" cy="307777"/>
          </a:xfrm>
          <a:prstGeom prst="rect">
            <a:avLst/>
          </a:prstGeom>
          <a:noFill/>
        </p:spPr>
        <p:txBody>
          <a:bodyPr wrap="square" rtlCol="0">
            <a:spAutoFit/>
          </a:bodyPr>
          <a:lstStyle/>
          <a:p>
            <a:pPr algn="ctr"/>
            <a:r>
              <a:rPr lang="en-GB" sz="1400" b="1" dirty="0" smtClean="0"/>
              <a:t>0.35</a:t>
            </a:r>
            <a:endParaRPr lang="en-GB" sz="1400" b="1" dirty="0"/>
          </a:p>
        </p:txBody>
      </p:sp>
      <p:sp>
        <p:nvSpPr>
          <p:cNvPr id="16" name="TextBox 15"/>
          <p:cNvSpPr txBox="1"/>
          <p:nvPr/>
        </p:nvSpPr>
        <p:spPr>
          <a:xfrm>
            <a:off x="8527485" y="3504941"/>
            <a:ext cx="651641" cy="307777"/>
          </a:xfrm>
          <a:prstGeom prst="rect">
            <a:avLst/>
          </a:prstGeom>
          <a:noFill/>
        </p:spPr>
        <p:txBody>
          <a:bodyPr wrap="square" rtlCol="0">
            <a:spAutoFit/>
          </a:bodyPr>
          <a:lstStyle/>
          <a:p>
            <a:pPr algn="ctr"/>
            <a:r>
              <a:rPr lang="en-GB" sz="1400" b="1" dirty="0" smtClean="0"/>
              <a:t>0.65</a:t>
            </a:r>
            <a:endParaRPr lang="en-GB" sz="1400" b="1" dirty="0"/>
          </a:p>
        </p:txBody>
      </p:sp>
      <p:sp>
        <p:nvSpPr>
          <p:cNvPr id="17" name="TextBox 16"/>
          <p:cNvSpPr txBox="1"/>
          <p:nvPr/>
        </p:nvSpPr>
        <p:spPr>
          <a:xfrm>
            <a:off x="9102579" y="2984478"/>
            <a:ext cx="651641" cy="307777"/>
          </a:xfrm>
          <a:prstGeom prst="rect">
            <a:avLst/>
          </a:prstGeom>
          <a:noFill/>
        </p:spPr>
        <p:txBody>
          <a:bodyPr wrap="square" rtlCol="0">
            <a:spAutoFit/>
          </a:bodyPr>
          <a:lstStyle/>
          <a:p>
            <a:pPr algn="ctr"/>
            <a:r>
              <a:rPr lang="en-GB" sz="1400" b="1" dirty="0" smtClean="0"/>
              <a:t>0.85</a:t>
            </a:r>
            <a:endParaRPr lang="en-GB" sz="1400" b="1" dirty="0"/>
          </a:p>
        </p:txBody>
      </p:sp>
      <p:sp>
        <p:nvSpPr>
          <p:cNvPr id="18" name="TextBox 17"/>
          <p:cNvSpPr txBox="1"/>
          <p:nvPr/>
        </p:nvSpPr>
        <p:spPr>
          <a:xfrm>
            <a:off x="9677672" y="2599117"/>
            <a:ext cx="651641" cy="307777"/>
          </a:xfrm>
          <a:prstGeom prst="rect">
            <a:avLst/>
          </a:prstGeom>
          <a:noFill/>
        </p:spPr>
        <p:txBody>
          <a:bodyPr wrap="square" rtlCol="0">
            <a:spAutoFit/>
          </a:bodyPr>
          <a:lstStyle/>
          <a:p>
            <a:pPr algn="ctr"/>
            <a:r>
              <a:rPr lang="en-GB" sz="1400" b="1" dirty="0" smtClean="0"/>
              <a:t>1</a:t>
            </a:r>
            <a:endParaRPr lang="en-GB" sz="1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Example </a:t>
            </a:r>
            <a:r>
              <a:rPr lang="en-US" sz="2800" b="1" dirty="0" smtClean="0">
                <a:solidFill>
                  <a:schemeClr val="accent1"/>
                </a:solidFill>
              </a:rPr>
              <a:t>1 </a:t>
            </a:r>
            <a:r>
              <a:rPr lang="en-US" sz="2800" dirty="0" smtClean="0"/>
              <a:t>- Simulate a 10 days demand based on the distribution below assuming the following random numbers: </a:t>
            </a:r>
            <a:r>
              <a:rPr lang="pt-PT" sz="2800" dirty="0" smtClean="0"/>
              <a:t>14, 74, 24, 87, 7, 45, 26, 66, 26, 94</a:t>
            </a:r>
            <a:r>
              <a:rPr lang="en-US" sz="2800" dirty="0" smtClean="0"/>
              <a:t>  </a:t>
            </a:r>
            <a:r>
              <a:rPr lang="en-US" sz="2000" dirty="0" smtClean="0">
                <a:solidFill>
                  <a:schemeClr val="bg1">
                    <a:lumMod val="65000"/>
                  </a:schemeClr>
                </a:solidFill>
              </a:rPr>
              <a:t>(</a:t>
            </a:r>
            <a:r>
              <a:rPr kumimoji="0" lang="en-US" sz="2000" b="0" i="1" u="none" strike="noStrike" kern="1200" cap="none" spc="0" normalizeH="0" baseline="0" noProof="0" dirty="0" smtClean="0">
                <a:ln>
                  <a:noFill/>
                </a:ln>
                <a:solidFill>
                  <a:schemeClr val="bg1">
                    <a:lumMod val="65000"/>
                  </a:schemeClr>
                </a:solidFill>
                <a:effectLst/>
                <a:uLnTx/>
                <a:uFillTx/>
                <a:latin typeface="+mn-lt"/>
                <a:ea typeface="+mn-ea"/>
                <a:cs typeface="+mn-cs"/>
              </a:rPr>
              <a:t>previously presented</a:t>
            </a:r>
            <a:r>
              <a:rPr kumimoji="0" lang="en-US" sz="2000" b="0" i="0" u="none" strike="noStrike" kern="1200" cap="none" spc="0" normalizeH="0" baseline="0" noProof="0" dirty="0" smtClean="0">
                <a:ln>
                  <a:noFill/>
                </a:ln>
                <a:solidFill>
                  <a:schemeClr val="bg1">
                    <a:lumMod val="65000"/>
                  </a:schemeClr>
                </a:solidFill>
                <a:effectLst/>
                <a:uLnTx/>
                <a:uFillTx/>
                <a:latin typeface="+mn-lt"/>
                <a:ea typeface="+mn-ea"/>
                <a:cs typeface="+mn-cs"/>
              </a:rPr>
              <a:t>)</a:t>
            </a:r>
            <a:endParaRPr kumimoji="0" lang="en-US" sz="20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96036" y="2743202"/>
            <a:ext cx="4681182" cy="3044423"/>
          </a:xfrm>
          <a:prstGeom prst="rect">
            <a:avLst/>
          </a:prstGeom>
          <a:noFill/>
        </p:spPr>
        <p:txBody>
          <a:bodyPr wrap="square" rtlCol="0">
            <a:spAutoFit/>
          </a:bodyPr>
          <a:lstStyle/>
          <a:p>
            <a:pPr marL="835025" lvl="1" indent="-514350">
              <a:lnSpc>
                <a:spcPct val="90000"/>
              </a:lnSpc>
              <a:spcBef>
                <a:spcPts val="500"/>
              </a:spcBef>
              <a:buClr>
                <a:schemeClr val="accent1"/>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1"/>
              </a:buClr>
              <a:buSzPct val="100000"/>
              <a:buFont typeface="+mj-lt"/>
              <a:buAutoNum type="arabicPeriod"/>
              <a:defRPr/>
            </a:pPr>
            <a:endParaRPr lang="en-US" sz="1000" dirty="0" smtClean="0"/>
          </a:p>
          <a:p>
            <a:endParaRPr lang="pt-PT" dirty="0"/>
          </a:p>
        </p:txBody>
      </p:sp>
      <p:graphicFrame>
        <p:nvGraphicFramePr>
          <p:cNvPr id="12" name="Table 11"/>
          <p:cNvGraphicFramePr>
            <a:graphicFrameLocks noGrp="1"/>
          </p:cNvGraphicFramePr>
          <p:nvPr>
            <p:extLst>
              <p:ext uri="{D42A27DB-BD31-4B8C-83A1-F6EECF244321}">
                <p14:modId xmlns:p14="http://schemas.microsoft.com/office/powerpoint/2010/main" val="1862033966"/>
              </p:ext>
            </p:extLst>
          </p:nvPr>
        </p:nvGraphicFramePr>
        <p:xfrm>
          <a:off x="6180682" y="3092128"/>
          <a:ext cx="4999422" cy="2865120"/>
        </p:xfrm>
        <a:graphic>
          <a:graphicData uri="http://schemas.openxmlformats.org/drawingml/2006/table">
            <a:tbl>
              <a:tblPr firstRow="1" bandRow="1">
                <a:tableStyleId>{5C22544A-7EE6-4342-B048-85BDC9FD1C3A}</a:tableStyleId>
              </a:tblPr>
              <a:tblGrid>
                <a:gridCol w="1089576">
                  <a:extLst>
                    <a:ext uri="{9D8B030D-6E8A-4147-A177-3AD203B41FA5}">
                      <a16:colId xmlns:a16="http://schemas.microsoft.com/office/drawing/2014/main" val="20000"/>
                    </a:ext>
                  </a:extLst>
                </a:gridCol>
                <a:gridCol w="1450427">
                  <a:extLst>
                    <a:ext uri="{9D8B030D-6E8A-4147-A177-3AD203B41FA5}">
                      <a16:colId xmlns:a16="http://schemas.microsoft.com/office/drawing/2014/main" val="20001"/>
                    </a:ext>
                  </a:extLst>
                </a:gridCol>
                <a:gridCol w="2459419">
                  <a:extLst>
                    <a:ext uri="{9D8B030D-6E8A-4147-A177-3AD203B41FA5}">
                      <a16:colId xmlns:a16="http://schemas.microsoft.com/office/drawing/2014/main" val="20002"/>
                    </a:ext>
                  </a:extLst>
                </a:gridCol>
              </a:tblGrid>
              <a:tr h="370840">
                <a:tc>
                  <a:txBody>
                    <a:bodyPr/>
                    <a:lstStyle/>
                    <a:p>
                      <a:pPr algn="ctr"/>
                      <a:r>
                        <a:rPr lang="en-GB" dirty="0" smtClean="0"/>
                        <a:t>Demand </a:t>
                      </a:r>
                      <a:r>
                        <a:rPr lang="en-GB" baseline="0" dirty="0" smtClean="0"/>
                        <a:t>  (x)</a:t>
                      </a:r>
                      <a:endParaRPr lang="en-GB" dirty="0"/>
                    </a:p>
                  </a:txBody>
                  <a:tcPr anchor="ctr"/>
                </a:tc>
                <a:tc>
                  <a:txBody>
                    <a:bodyPr/>
                    <a:lstStyle/>
                    <a:p>
                      <a:pPr algn="ctr"/>
                      <a:r>
                        <a:rPr lang="en-GB" dirty="0" smtClean="0"/>
                        <a:t>Cumulative frequencies</a:t>
                      </a:r>
                      <a:endParaRPr lang="en-GB" dirty="0"/>
                    </a:p>
                  </a:txBody>
                  <a:tcPr anchor="ctr"/>
                </a:tc>
                <a:tc>
                  <a:txBody>
                    <a:bodyPr/>
                    <a:lstStyle/>
                    <a:p>
                      <a:pPr algn="ctr"/>
                      <a:r>
                        <a:rPr lang="en-GB" dirty="0" smtClean="0"/>
                        <a:t>interval</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0.05</a:t>
                      </a:r>
                      <a:endParaRPr lang="en-GB" dirty="0"/>
                    </a:p>
                  </a:txBody>
                  <a:tcPr/>
                </a:tc>
                <a:tc>
                  <a:txBody>
                    <a:bodyPr/>
                    <a:lstStyle/>
                    <a:p>
                      <a:pPr algn="ctr"/>
                      <a:r>
                        <a:rPr lang="en-GB" dirty="0" smtClean="0"/>
                        <a:t> 0 –  4</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0.15</a:t>
                      </a:r>
                    </a:p>
                  </a:txBody>
                  <a:tcPr/>
                </a:tc>
                <a:tc>
                  <a:txBody>
                    <a:bodyPr/>
                    <a:lstStyle/>
                    <a:p>
                      <a:pPr algn="ctr"/>
                      <a:r>
                        <a:rPr lang="en-GB" dirty="0" smtClean="0"/>
                        <a:t>5 – 14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0.35</a:t>
                      </a:r>
                      <a:endParaRPr lang="en-GB" dirty="0"/>
                    </a:p>
                  </a:txBody>
                  <a:tcPr/>
                </a:tc>
                <a:tc>
                  <a:txBody>
                    <a:bodyPr/>
                    <a:lstStyle/>
                    <a:p>
                      <a:pPr algn="ctr"/>
                      <a:r>
                        <a:rPr lang="en-GB" dirty="0" smtClean="0"/>
                        <a:t>15 – 34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0.65</a:t>
                      </a:r>
                      <a:endParaRPr lang="en-GB" dirty="0"/>
                    </a:p>
                  </a:txBody>
                  <a:tcPr/>
                </a:tc>
                <a:tc>
                  <a:txBody>
                    <a:bodyPr/>
                    <a:lstStyle/>
                    <a:p>
                      <a:pPr algn="ctr"/>
                      <a:r>
                        <a:rPr lang="en-GB" dirty="0" smtClean="0"/>
                        <a:t>35 – 64</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0.85</a:t>
                      </a:r>
                      <a:endParaRPr lang="en-GB" dirty="0"/>
                    </a:p>
                  </a:txBody>
                  <a:tcPr/>
                </a:tc>
                <a:tc>
                  <a:txBody>
                    <a:bodyPr/>
                    <a:lstStyle/>
                    <a:p>
                      <a:pPr algn="ctr"/>
                      <a:r>
                        <a:rPr lang="en-GB" dirty="0" smtClean="0"/>
                        <a:t>65 – 84</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1</a:t>
                      </a:r>
                      <a:endParaRPr lang="en-GB" dirty="0"/>
                    </a:p>
                  </a:txBody>
                  <a:tcPr/>
                </a:tc>
                <a:tc>
                  <a:txBody>
                    <a:bodyPr/>
                    <a:lstStyle/>
                    <a:p>
                      <a:pPr algn="ctr"/>
                      <a:r>
                        <a:rPr lang="en-GB" dirty="0" smtClean="0"/>
                        <a:t>85 – 99</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Example </a:t>
            </a:r>
            <a:r>
              <a:rPr lang="en-US" sz="2800" b="1" dirty="0" smtClean="0">
                <a:solidFill>
                  <a:schemeClr val="accent1"/>
                </a:solidFill>
              </a:rPr>
              <a:t>1 </a:t>
            </a:r>
            <a:r>
              <a:rPr lang="en-US" sz="2800" dirty="0" smtClean="0"/>
              <a:t>- Simulate a 10 days demand based on the distribution below assuming the following random numbers: </a:t>
            </a:r>
            <a:r>
              <a:rPr lang="pt-PT" sz="2800" dirty="0" smtClean="0"/>
              <a:t>14, 74, 24, 87, 7, 45, 26, 66, 26, 94</a:t>
            </a:r>
            <a:r>
              <a:rPr lang="en-US" sz="2800" dirty="0" smtClean="0"/>
              <a:t>  </a:t>
            </a:r>
            <a:r>
              <a:rPr lang="en-US" sz="2000" dirty="0" smtClean="0">
                <a:solidFill>
                  <a:schemeClr val="bg1">
                    <a:lumMod val="65000"/>
                  </a:schemeClr>
                </a:solidFill>
              </a:rPr>
              <a:t>(</a:t>
            </a:r>
            <a:r>
              <a:rPr kumimoji="0" lang="en-US" sz="2000" b="0" i="1" u="none" strike="noStrike" kern="1200" cap="none" spc="0" normalizeH="0" baseline="0" noProof="0" dirty="0" smtClean="0">
                <a:ln>
                  <a:noFill/>
                </a:ln>
                <a:solidFill>
                  <a:schemeClr val="bg1">
                    <a:lumMod val="65000"/>
                  </a:schemeClr>
                </a:solidFill>
                <a:effectLst/>
                <a:uLnTx/>
                <a:uFillTx/>
                <a:latin typeface="+mn-lt"/>
                <a:ea typeface="+mn-ea"/>
                <a:cs typeface="+mn-cs"/>
              </a:rPr>
              <a:t>previously presented</a:t>
            </a:r>
            <a:r>
              <a:rPr kumimoji="0" lang="en-US" sz="2000" b="0" i="0" u="none" strike="noStrike" kern="1200" cap="none" spc="0" normalizeH="0" baseline="0" noProof="0" dirty="0" smtClean="0">
                <a:ln>
                  <a:noFill/>
                </a:ln>
                <a:solidFill>
                  <a:schemeClr val="bg1">
                    <a:lumMod val="65000"/>
                  </a:schemeClr>
                </a:solidFill>
                <a:effectLst/>
                <a:uLnTx/>
                <a:uFillTx/>
                <a:latin typeface="+mn-lt"/>
                <a:ea typeface="+mn-ea"/>
                <a:cs typeface="+mn-cs"/>
              </a:rPr>
              <a:t>)</a:t>
            </a:r>
            <a:endParaRPr kumimoji="0" lang="en-US" sz="20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96036" y="2743202"/>
            <a:ext cx="4681182" cy="3588162"/>
          </a:xfrm>
          <a:prstGeom prst="rect">
            <a:avLst/>
          </a:prstGeom>
          <a:noFill/>
        </p:spPr>
        <p:txBody>
          <a:bodyPr wrap="square" rtlCol="0">
            <a:spAutoFit/>
          </a:bodyPr>
          <a:lstStyle/>
          <a:p>
            <a:pPr marL="835025" lvl="1" indent="-514350">
              <a:lnSpc>
                <a:spcPct val="90000"/>
              </a:lnSpc>
              <a:spcBef>
                <a:spcPts val="500"/>
              </a:spcBef>
              <a:buClr>
                <a:schemeClr val="accent1"/>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Generate random numbers</a:t>
            </a:r>
          </a:p>
          <a:p>
            <a:pPr marL="835025" lvl="1" indent="-514350">
              <a:lnSpc>
                <a:spcPct val="90000"/>
              </a:lnSpc>
              <a:spcBef>
                <a:spcPts val="500"/>
              </a:spcBef>
              <a:buClr>
                <a:schemeClr val="accent1"/>
              </a:buClr>
              <a:buSzPct val="100000"/>
              <a:buFont typeface="+mj-lt"/>
              <a:buAutoNum type="arabicPeriod"/>
              <a:defRPr/>
            </a:pPr>
            <a:endParaRPr lang="en-US" sz="1000" dirty="0" smtClean="0"/>
          </a:p>
          <a:p>
            <a:endParaRPr lang="pt-PT" dirty="0"/>
          </a:p>
        </p:txBody>
      </p:sp>
      <p:graphicFrame>
        <p:nvGraphicFramePr>
          <p:cNvPr id="6" name="Table 5"/>
          <p:cNvGraphicFramePr>
            <a:graphicFrameLocks noGrp="1"/>
          </p:cNvGraphicFramePr>
          <p:nvPr>
            <p:extLst>
              <p:ext uri="{D42A27DB-BD31-4B8C-83A1-F6EECF244321}">
                <p14:modId xmlns:p14="http://schemas.microsoft.com/office/powerpoint/2010/main" val="972233703"/>
              </p:ext>
            </p:extLst>
          </p:nvPr>
        </p:nvGraphicFramePr>
        <p:xfrm>
          <a:off x="8461611" y="2340197"/>
          <a:ext cx="2217041" cy="4348480"/>
        </p:xfrm>
        <a:graphic>
          <a:graphicData uri="http://schemas.openxmlformats.org/drawingml/2006/table">
            <a:tbl>
              <a:tblPr firstRow="1" bandRow="1">
                <a:tableStyleId>{5C22544A-7EE6-4342-B048-85BDC9FD1C3A}</a:tableStyleId>
              </a:tblPr>
              <a:tblGrid>
                <a:gridCol w="854723">
                  <a:extLst>
                    <a:ext uri="{9D8B030D-6E8A-4147-A177-3AD203B41FA5}">
                      <a16:colId xmlns:a16="http://schemas.microsoft.com/office/drawing/2014/main" val="20000"/>
                    </a:ext>
                  </a:extLst>
                </a:gridCol>
                <a:gridCol w="1362318">
                  <a:extLst>
                    <a:ext uri="{9D8B030D-6E8A-4147-A177-3AD203B41FA5}">
                      <a16:colId xmlns:a16="http://schemas.microsoft.com/office/drawing/2014/main" val="20001"/>
                    </a:ext>
                  </a:extLst>
                </a:gridCol>
              </a:tblGrid>
              <a:tr h="343471">
                <a:tc>
                  <a:txBody>
                    <a:bodyPr/>
                    <a:lstStyle/>
                    <a:p>
                      <a:pPr algn="ctr"/>
                      <a:r>
                        <a:rPr lang="en-GB" dirty="0" smtClean="0"/>
                        <a:t>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Random</a:t>
                      </a:r>
                      <a:r>
                        <a:rPr lang="en-GB" baseline="0" dirty="0" smtClean="0"/>
                        <a:t> number</a:t>
                      </a:r>
                      <a:endParaRPr lang="en-GB" dirty="0" smtClean="0"/>
                    </a:p>
                  </a:txBody>
                  <a:tcPr anchor="ctr"/>
                </a:tc>
                <a:extLst>
                  <a:ext uri="{0D108BD9-81ED-4DB2-BD59-A6C34878D82A}">
                    <a16:rowId xmlns:a16="http://schemas.microsoft.com/office/drawing/2014/main" val="10000"/>
                  </a:ext>
                </a:extLst>
              </a:tr>
              <a:tr h="370840">
                <a:tc>
                  <a:txBody>
                    <a:bodyPr/>
                    <a:lstStyle/>
                    <a:p>
                      <a:pPr algn="ctr"/>
                      <a:r>
                        <a:rPr lang="en-GB" dirty="0" smtClean="0"/>
                        <a:t>1</a:t>
                      </a:r>
                      <a:endParaRPr lang="en-GB" dirty="0"/>
                    </a:p>
                  </a:txBody>
                  <a:tcPr/>
                </a:tc>
                <a:tc>
                  <a:txBody>
                    <a:bodyPr/>
                    <a:lstStyle/>
                    <a:p>
                      <a:pPr algn="ctr"/>
                      <a:r>
                        <a:rPr lang="en-GB" dirty="0" smtClean="0"/>
                        <a:t>14</a:t>
                      </a:r>
                      <a:endParaRPr lang="en-GB" dirty="0"/>
                    </a:p>
                  </a:txBody>
                  <a:tcPr/>
                </a:tc>
                <a:extLst>
                  <a:ext uri="{0D108BD9-81ED-4DB2-BD59-A6C34878D82A}">
                    <a16:rowId xmlns:a16="http://schemas.microsoft.com/office/drawing/2014/main" val="10001"/>
                  </a:ext>
                </a:extLst>
              </a:tr>
              <a:tr h="370840">
                <a:tc>
                  <a:txBody>
                    <a:bodyPr/>
                    <a:lstStyle/>
                    <a:p>
                      <a:pPr algn="ctr"/>
                      <a:r>
                        <a:rPr lang="en-GB" dirty="0" smtClean="0"/>
                        <a:t>2</a:t>
                      </a:r>
                      <a:endParaRPr lang="en-GB" dirty="0"/>
                    </a:p>
                  </a:txBody>
                  <a:tcPr/>
                </a:tc>
                <a:tc>
                  <a:txBody>
                    <a:bodyPr/>
                    <a:lstStyle/>
                    <a:p>
                      <a:pPr algn="ctr"/>
                      <a:r>
                        <a:rPr lang="en-GB" dirty="0" smtClean="0"/>
                        <a:t>74</a:t>
                      </a:r>
                    </a:p>
                  </a:txBody>
                  <a:tcPr/>
                </a:tc>
                <a:extLst>
                  <a:ext uri="{0D108BD9-81ED-4DB2-BD59-A6C34878D82A}">
                    <a16:rowId xmlns:a16="http://schemas.microsoft.com/office/drawing/2014/main" val="10002"/>
                  </a:ext>
                </a:extLst>
              </a:tr>
              <a:tr h="370840">
                <a:tc>
                  <a:txBody>
                    <a:bodyPr/>
                    <a:lstStyle/>
                    <a:p>
                      <a:pPr algn="ctr"/>
                      <a:r>
                        <a:rPr lang="en-GB" dirty="0" smtClean="0"/>
                        <a:t>3</a:t>
                      </a:r>
                      <a:endParaRPr lang="en-GB" dirty="0"/>
                    </a:p>
                  </a:txBody>
                  <a:tcPr/>
                </a:tc>
                <a:tc>
                  <a:txBody>
                    <a:bodyPr/>
                    <a:lstStyle/>
                    <a:p>
                      <a:pPr algn="ctr"/>
                      <a:r>
                        <a:rPr lang="en-GB" dirty="0" smtClean="0"/>
                        <a:t>24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4</a:t>
                      </a:r>
                      <a:endParaRPr lang="en-GB" dirty="0"/>
                    </a:p>
                  </a:txBody>
                  <a:tcPr/>
                </a:tc>
                <a:tc>
                  <a:txBody>
                    <a:bodyPr/>
                    <a:lstStyle/>
                    <a:p>
                      <a:pPr algn="ctr"/>
                      <a:r>
                        <a:rPr lang="en-GB" dirty="0" smtClean="0"/>
                        <a:t>87</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5</a:t>
                      </a:r>
                      <a:endParaRPr lang="en-GB" dirty="0"/>
                    </a:p>
                  </a:txBody>
                  <a:tcPr/>
                </a:tc>
                <a:tc>
                  <a:txBody>
                    <a:bodyPr/>
                    <a:lstStyle/>
                    <a:p>
                      <a:pPr algn="ctr"/>
                      <a:r>
                        <a:rPr lang="en-GB" dirty="0" smtClean="0"/>
                        <a:t>7</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6</a:t>
                      </a:r>
                      <a:endParaRPr lang="en-GB" dirty="0"/>
                    </a:p>
                  </a:txBody>
                  <a:tcPr/>
                </a:tc>
                <a:tc>
                  <a:txBody>
                    <a:bodyPr/>
                    <a:lstStyle/>
                    <a:p>
                      <a:pPr algn="ctr"/>
                      <a:r>
                        <a:rPr lang="en-GB" dirty="0" smtClean="0"/>
                        <a:t>45</a:t>
                      </a:r>
                      <a:endParaRPr lang="en-GB" dirty="0"/>
                    </a:p>
                  </a:txBody>
                  <a:tcPr/>
                </a:tc>
                <a:extLst>
                  <a:ext uri="{0D108BD9-81ED-4DB2-BD59-A6C34878D82A}">
                    <a16:rowId xmlns:a16="http://schemas.microsoft.com/office/drawing/2014/main" val="10006"/>
                  </a:ext>
                </a:extLst>
              </a:tr>
              <a:tr h="370840">
                <a:tc>
                  <a:txBody>
                    <a:bodyPr/>
                    <a:lstStyle/>
                    <a:p>
                      <a:pPr algn="ctr"/>
                      <a:r>
                        <a:rPr lang="en-GB" dirty="0" smtClean="0"/>
                        <a:t>7</a:t>
                      </a:r>
                      <a:endParaRPr lang="en-GB" dirty="0"/>
                    </a:p>
                  </a:txBody>
                  <a:tcPr/>
                </a:tc>
                <a:tc>
                  <a:txBody>
                    <a:bodyPr/>
                    <a:lstStyle/>
                    <a:p>
                      <a:pPr algn="ctr"/>
                      <a:r>
                        <a:rPr lang="en-GB" dirty="0" smtClean="0"/>
                        <a:t>26</a:t>
                      </a:r>
                      <a:endParaRPr lang="en-GB" dirty="0"/>
                    </a:p>
                  </a:txBody>
                  <a:tcPr/>
                </a:tc>
                <a:extLst>
                  <a:ext uri="{0D108BD9-81ED-4DB2-BD59-A6C34878D82A}">
                    <a16:rowId xmlns:a16="http://schemas.microsoft.com/office/drawing/2014/main" val="10007"/>
                  </a:ext>
                </a:extLst>
              </a:tr>
              <a:tr h="370840">
                <a:tc>
                  <a:txBody>
                    <a:bodyPr/>
                    <a:lstStyle/>
                    <a:p>
                      <a:pPr algn="ctr"/>
                      <a:r>
                        <a:rPr lang="en-GB" dirty="0" smtClean="0"/>
                        <a:t>8</a:t>
                      </a:r>
                      <a:endParaRPr lang="en-GB" dirty="0"/>
                    </a:p>
                  </a:txBody>
                  <a:tcPr/>
                </a:tc>
                <a:tc>
                  <a:txBody>
                    <a:bodyPr/>
                    <a:lstStyle/>
                    <a:p>
                      <a:pPr algn="ctr"/>
                      <a:r>
                        <a:rPr lang="en-GB" dirty="0" smtClean="0"/>
                        <a:t>66</a:t>
                      </a:r>
                      <a:endParaRPr lang="en-GB" dirty="0"/>
                    </a:p>
                  </a:txBody>
                  <a:tcPr/>
                </a:tc>
                <a:extLst>
                  <a:ext uri="{0D108BD9-81ED-4DB2-BD59-A6C34878D82A}">
                    <a16:rowId xmlns:a16="http://schemas.microsoft.com/office/drawing/2014/main" val="10008"/>
                  </a:ext>
                </a:extLst>
              </a:tr>
              <a:tr h="370840">
                <a:tc>
                  <a:txBody>
                    <a:bodyPr/>
                    <a:lstStyle/>
                    <a:p>
                      <a:pPr algn="ctr"/>
                      <a:r>
                        <a:rPr lang="en-GB" dirty="0" smtClean="0"/>
                        <a:t>9</a:t>
                      </a:r>
                      <a:endParaRPr lang="en-GB" dirty="0"/>
                    </a:p>
                  </a:txBody>
                  <a:tcPr/>
                </a:tc>
                <a:tc>
                  <a:txBody>
                    <a:bodyPr/>
                    <a:lstStyle/>
                    <a:p>
                      <a:pPr algn="ctr"/>
                      <a:r>
                        <a:rPr lang="en-GB" dirty="0" smtClean="0"/>
                        <a:t>26</a:t>
                      </a:r>
                      <a:endParaRPr lang="en-GB" dirty="0"/>
                    </a:p>
                  </a:txBody>
                  <a:tcPr/>
                </a:tc>
                <a:extLst>
                  <a:ext uri="{0D108BD9-81ED-4DB2-BD59-A6C34878D82A}">
                    <a16:rowId xmlns:a16="http://schemas.microsoft.com/office/drawing/2014/main" val="10009"/>
                  </a:ext>
                </a:extLst>
              </a:tr>
              <a:tr h="370840">
                <a:tc>
                  <a:txBody>
                    <a:bodyPr/>
                    <a:lstStyle/>
                    <a:p>
                      <a:pPr algn="ctr"/>
                      <a:r>
                        <a:rPr lang="en-GB" dirty="0" smtClean="0"/>
                        <a:t>10</a:t>
                      </a:r>
                      <a:endParaRPr lang="en-GB" dirty="0"/>
                    </a:p>
                  </a:txBody>
                  <a:tcPr/>
                </a:tc>
                <a:tc>
                  <a:txBody>
                    <a:bodyPr/>
                    <a:lstStyle/>
                    <a:p>
                      <a:pPr algn="ctr"/>
                      <a:r>
                        <a:rPr lang="en-GB" dirty="0" smtClean="0"/>
                        <a:t>94</a:t>
                      </a:r>
                      <a:endParaRPr lang="en-GB" dirty="0"/>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Example </a:t>
            </a:r>
            <a:r>
              <a:rPr lang="en-US" sz="2800" b="1" dirty="0" smtClean="0">
                <a:solidFill>
                  <a:schemeClr val="accent1"/>
                </a:solidFill>
              </a:rPr>
              <a:t>1 </a:t>
            </a:r>
            <a:r>
              <a:rPr lang="en-US" sz="2800" dirty="0" smtClean="0"/>
              <a:t>- Simulate a 10 days demand based on the distribution below assuming the following random numbers: </a:t>
            </a:r>
            <a:r>
              <a:rPr lang="pt-PT" sz="2800" dirty="0" smtClean="0"/>
              <a:t>14, 74, 24, 87, 7, 45, 26, 66, 26, 94</a:t>
            </a:r>
            <a:r>
              <a:rPr lang="en-US" sz="2800" dirty="0" smtClean="0"/>
              <a:t>  </a:t>
            </a:r>
            <a:r>
              <a:rPr lang="en-US" sz="2000" dirty="0" smtClean="0">
                <a:solidFill>
                  <a:schemeClr val="bg1">
                    <a:lumMod val="65000"/>
                  </a:schemeClr>
                </a:solidFill>
              </a:rPr>
              <a:t>(</a:t>
            </a:r>
            <a:r>
              <a:rPr kumimoji="0" lang="en-US" sz="2000" b="0" i="1" u="none" strike="noStrike" kern="1200" cap="none" spc="0" normalizeH="0" baseline="0" noProof="0" dirty="0" smtClean="0">
                <a:ln>
                  <a:noFill/>
                </a:ln>
                <a:solidFill>
                  <a:schemeClr val="bg1">
                    <a:lumMod val="65000"/>
                  </a:schemeClr>
                </a:solidFill>
                <a:effectLst/>
                <a:uLnTx/>
                <a:uFillTx/>
                <a:latin typeface="+mn-lt"/>
                <a:ea typeface="+mn-ea"/>
                <a:cs typeface="+mn-cs"/>
              </a:rPr>
              <a:t>previously presented</a:t>
            </a:r>
            <a:r>
              <a:rPr kumimoji="0" lang="en-US" sz="2000" b="0" i="0" u="none" strike="noStrike" kern="1200" cap="none" spc="0" normalizeH="0" baseline="0" noProof="0" dirty="0" smtClean="0">
                <a:ln>
                  <a:noFill/>
                </a:ln>
                <a:solidFill>
                  <a:schemeClr val="bg1">
                    <a:lumMod val="65000"/>
                  </a:schemeClr>
                </a:solidFill>
                <a:effectLst/>
                <a:uLnTx/>
                <a:uFillTx/>
                <a:latin typeface="+mn-lt"/>
                <a:ea typeface="+mn-ea"/>
                <a:cs typeface="+mn-cs"/>
              </a:rPr>
              <a:t>)</a:t>
            </a:r>
            <a:endParaRPr kumimoji="0" lang="en-US" sz="20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96036" y="2743202"/>
            <a:ext cx="4681182" cy="3929281"/>
          </a:xfrm>
          <a:prstGeom prst="rect">
            <a:avLst/>
          </a:prstGeom>
          <a:noFill/>
        </p:spPr>
        <p:txBody>
          <a:bodyPr wrap="square" rtlCol="0">
            <a:spAutoFit/>
          </a:bodyPr>
          <a:lstStyle/>
          <a:p>
            <a:pPr marL="835025" lvl="1" indent="-514350">
              <a:lnSpc>
                <a:spcPct val="90000"/>
              </a:lnSpc>
              <a:spcBef>
                <a:spcPts val="500"/>
              </a:spcBef>
              <a:buClr>
                <a:schemeClr val="accent1"/>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Generate random numbers</a:t>
            </a:r>
          </a:p>
          <a:p>
            <a:pPr marL="835025" lvl="1" indent="-514350">
              <a:lnSpc>
                <a:spcPct val="90000"/>
              </a:lnSpc>
              <a:spcBef>
                <a:spcPts val="500"/>
              </a:spcBef>
              <a:buClr>
                <a:schemeClr val="accent1"/>
              </a:buClr>
              <a:buSzPct val="100000"/>
              <a:buFont typeface="+mj-lt"/>
              <a:buAutoNum type="arabicPeriod"/>
              <a:defRPr/>
            </a:pPr>
            <a:endParaRPr lang="en-US" sz="1000" dirty="0" smtClean="0"/>
          </a:p>
          <a:p>
            <a:pPr marL="835025" lvl="1" indent="-514350">
              <a:lnSpc>
                <a:spcPct val="90000"/>
              </a:lnSpc>
              <a:spcBef>
                <a:spcPts val="500"/>
              </a:spcBef>
              <a:buClr>
                <a:schemeClr val="accent1"/>
              </a:buClr>
              <a:buSzPct val="100000"/>
              <a:buFont typeface="+mj-lt"/>
              <a:buAutoNum type="arabicPeriod"/>
              <a:defRPr/>
            </a:pPr>
            <a:r>
              <a:rPr lang="en-US" sz="2000" dirty="0" smtClean="0"/>
              <a:t>Simulate trials</a:t>
            </a:r>
          </a:p>
          <a:p>
            <a:endParaRPr lang="pt-PT" dirty="0"/>
          </a:p>
        </p:txBody>
      </p:sp>
      <p:graphicFrame>
        <p:nvGraphicFramePr>
          <p:cNvPr id="6" name="Table 5"/>
          <p:cNvGraphicFramePr>
            <a:graphicFrameLocks noGrp="1"/>
          </p:cNvGraphicFramePr>
          <p:nvPr>
            <p:extLst>
              <p:ext uri="{D42A27DB-BD31-4B8C-83A1-F6EECF244321}">
                <p14:modId xmlns:p14="http://schemas.microsoft.com/office/powerpoint/2010/main" val="972233703"/>
              </p:ext>
            </p:extLst>
          </p:nvPr>
        </p:nvGraphicFramePr>
        <p:xfrm>
          <a:off x="8461611" y="2340197"/>
          <a:ext cx="3248167" cy="4348480"/>
        </p:xfrm>
        <a:graphic>
          <a:graphicData uri="http://schemas.openxmlformats.org/drawingml/2006/table">
            <a:tbl>
              <a:tblPr firstRow="1" bandRow="1">
                <a:tableStyleId>{5C22544A-7EE6-4342-B048-85BDC9FD1C3A}</a:tableStyleId>
              </a:tblPr>
              <a:tblGrid>
                <a:gridCol w="854723">
                  <a:extLst>
                    <a:ext uri="{9D8B030D-6E8A-4147-A177-3AD203B41FA5}">
                      <a16:colId xmlns:a16="http://schemas.microsoft.com/office/drawing/2014/main" val="20000"/>
                    </a:ext>
                  </a:extLst>
                </a:gridCol>
                <a:gridCol w="1362318">
                  <a:extLst>
                    <a:ext uri="{9D8B030D-6E8A-4147-A177-3AD203B41FA5}">
                      <a16:colId xmlns:a16="http://schemas.microsoft.com/office/drawing/2014/main" val="20001"/>
                    </a:ext>
                  </a:extLst>
                </a:gridCol>
                <a:gridCol w="1031126">
                  <a:extLst>
                    <a:ext uri="{9D8B030D-6E8A-4147-A177-3AD203B41FA5}">
                      <a16:colId xmlns:a16="http://schemas.microsoft.com/office/drawing/2014/main" val="20002"/>
                    </a:ext>
                  </a:extLst>
                </a:gridCol>
              </a:tblGrid>
              <a:tr h="343471">
                <a:tc>
                  <a:txBody>
                    <a:bodyPr/>
                    <a:lstStyle/>
                    <a:p>
                      <a:pPr algn="ctr"/>
                      <a:r>
                        <a:rPr lang="en-GB" dirty="0" smtClean="0"/>
                        <a:t>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Random</a:t>
                      </a:r>
                      <a:r>
                        <a:rPr lang="en-GB" baseline="0" dirty="0" smtClean="0"/>
                        <a:t> number</a:t>
                      </a:r>
                      <a:endParaRPr lang="en-GB" dirty="0" smtClean="0"/>
                    </a:p>
                  </a:txBody>
                  <a:tcPr anchor="ctr"/>
                </a:tc>
                <a:tc>
                  <a:txBody>
                    <a:bodyPr/>
                    <a:lstStyle/>
                    <a:p>
                      <a:pPr algn="ctr"/>
                      <a:r>
                        <a:rPr lang="en-GB" dirty="0" smtClean="0"/>
                        <a:t>demand</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1</a:t>
                      </a:r>
                      <a:endParaRPr lang="en-GB" dirty="0"/>
                    </a:p>
                  </a:txBody>
                  <a:tcPr/>
                </a:tc>
                <a:tc>
                  <a:txBody>
                    <a:bodyPr/>
                    <a:lstStyle/>
                    <a:p>
                      <a:pPr algn="ctr"/>
                      <a:r>
                        <a:rPr lang="en-GB" dirty="0" smtClean="0"/>
                        <a:t>14</a:t>
                      </a:r>
                      <a:endParaRPr lang="en-GB" dirty="0"/>
                    </a:p>
                  </a:txBody>
                  <a:tcPr/>
                </a:tc>
                <a:tc>
                  <a:txBody>
                    <a:bodyPr/>
                    <a:lstStyle/>
                    <a:p>
                      <a:pPr algn="ctr"/>
                      <a:r>
                        <a:rPr lang="en-GB" dirty="0" smtClean="0"/>
                        <a:t>1</a:t>
                      </a:r>
                    </a:p>
                  </a:txBody>
                  <a:tcPr/>
                </a:tc>
                <a:extLst>
                  <a:ext uri="{0D108BD9-81ED-4DB2-BD59-A6C34878D82A}">
                    <a16:rowId xmlns:a16="http://schemas.microsoft.com/office/drawing/2014/main" val="10001"/>
                  </a:ext>
                </a:extLst>
              </a:tr>
              <a:tr h="370840">
                <a:tc>
                  <a:txBody>
                    <a:bodyPr/>
                    <a:lstStyle/>
                    <a:p>
                      <a:pPr algn="ctr"/>
                      <a:r>
                        <a:rPr lang="en-GB" dirty="0" smtClean="0"/>
                        <a:t>2</a:t>
                      </a:r>
                      <a:endParaRPr lang="en-GB" dirty="0"/>
                    </a:p>
                  </a:txBody>
                  <a:tcPr/>
                </a:tc>
                <a:tc>
                  <a:txBody>
                    <a:bodyPr/>
                    <a:lstStyle/>
                    <a:p>
                      <a:pPr algn="ctr"/>
                      <a:r>
                        <a:rPr lang="en-GB" dirty="0" smtClean="0"/>
                        <a:t>74</a:t>
                      </a:r>
                    </a:p>
                  </a:txBody>
                  <a:tcPr/>
                </a:tc>
                <a:tc>
                  <a:txBody>
                    <a:bodyPr/>
                    <a:lstStyle/>
                    <a:p>
                      <a:pPr algn="ctr"/>
                      <a:r>
                        <a:rPr lang="en-GB" dirty="0" smtClean="0"/>
                        <a:t>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3</a:t>
                      </a:r>
                      <a:endParaRPr lang="en-GB" dirty="0"/>
                    </a:p>
                  </a:txBody>
                  <a:tcPr/>
                </a:tc>
                <a:tc>
                  <a:txBody>
                    <a:bodyPr/>
                    <a:lstStyle/>
                    <a:p>
                      <a:pPr algn="ctr"/>
                      <a:r>
                        <a:rPr lang="en-GB" dirty="0" smtClean="0"/>
                        <a:t>24</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4</a:t>
                      </a:r>
                      <a:endParaRPr lang="en-GB" dirty="0"/>
                    </a:p>
                  </a:txBody>
                  <a:tcPr/>
                </a:tc>
                <a:tc>
                  <a:txBody>
                    <a:bodyPr/>
                    <a:lstStyle/>
                    <a:p>
                      <a:pPr algn="ctr"/>
                      <a:r>
                        <a:rPr lang="en-GB" dirty="0" smtClean="0"/>
                        <a:t>87</a:t>
                      </a:r>
                      <a:endParaRPr lang="en-GB" dirty="0"/>
                    </a:p>
                  </a:txBody>
                  <a:tcPr/>
                </a:tc>
                <a:tc>
                  <a:txBody>
                    <a:bodyPr/>
                    <a:lstStyle/>
                    <a:p>
                      <a:pPr algn="ctr"/>
                      <a:r>
                        <a:rPr lang="en-GB" dirty="0" smtClean="0"/>
                        <a:t>5</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5</a:t>
                      </a:r>
                      <a:endParaRPr lang="en-GB" dirty="0"/>
                    </a:p>
                  </a:txBody>
                  <a:tcPr/>
                </a:tc>
                <a:tc>
                  <a:txBody>
                    <a:bodyPr/>
                    <a:lstStyle/>
                    <a:p>
                      <a:pPr algn="ctr"/>
                      <a:r>
                        <a:rPr lang="en-GB" dirty="0" smtClean="0"/>
                        <a:t>7</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6</a:t>
                      </a:r>
                      <a:endParaRPr lang="en-GB" dirty="0"/>
                    </a:p>
                  </a:txBody>
                  <a:tcPr/>
                </a:tc>
                <a:tc>
                  <a:txBody>
                    <a:bodyPr/>
                    <a:lstStyle/>
                    <a:p>
                      <a:pPr algn="ctr"/>
                      <a:r>
                        <a:rPr lang="en-GB" dirty="0" smtClean="0"/>
                        <a:t>45</a:t>
                      </a:r>
                      <a:endParaRPr lang="en-GB" dirty="0"/>
                    </a:p>
                  </a:txBody>
                  <a:tcPr/>
                </a:tc>
                <a:tc>
                  <a:txBody>
                    <a:bodyPr/>
                    <a:lstStyle/>
                    <a:p>
                      <a:pPr algn="ctr"/>
                      <a:r>
                        <a:rPr lang="en-GB" dirty="0" smtClean="0"/>
                        <a:t>3</a:t>
                      </a:r>
                    </a:p>
                  </a:txBody>
                  <a:tcPr/>
                </a:tc>
                <a:extLst>
                  <a:ext uri="{0D108BD9-81ED-4DB2-BD59-A6C34878D82A}">
                    <a16:rowId xmlns:a16="http://schemas.microsoft.com/office/drawing/2014/main" val="10006"/>
                  </a:ext>
                </a:extLst>
              </a:tr>
              <a:tr h="370840">
                <a:tc>
                  <a:txBody>
                    <a:bodyPr/>
                    <a:lstStyle/>
                    <a:p>
                      <a:pPr algn="ctr"/>
                      <a:r>
                        <a:rPr lang="en-GB" dirty="0" smtClean="0"/>
                        <a:t>7</a:t>
                      </a:r>
                      <a:endParaRPr lang="en-GB" dirty="0"/>
                    </a:p>
                  </a:txBody>
                  <a:tcPr/>
                </a:tc>
                <a:tc>
                  <a:txBody>
                    <a:bodyPr/>
                    <a:lstStyle/>
                    <a:p>
                      <a:pPr algn="ctr"/>
                      <a:r>
                        <a:rPr lang="en-GB" dirty="0" smtClean="0"/>
                        <a:t>26</a:t>
                      </a:r>
                      <a:endParaRPr lang="en-GB" dirty="0"/>
                    </a:p>
                  </a:txBody>
                  <a:tcPr/>
                </a:tc>
                <a:tc>
                  <a:txBody>
                    <a:bodyPr/>
                    <a:lstStyle/>
                    <a:p>
                      <a:pPr algn="ctr"/>
                      <a:r>
                        <a:rPr lang="en-GB" dirty="0" smtClean="0"/>
                        <a:t>2</a:t>
                      </a:r>
                    </a:p>
                  </a:txBody>
                  <a:tcPr/>
                </a:tc>
                <a:extLst>
                  <a:ext uri="{0D108BD9-81ED-4DB2-BD59-A6C34878D82A}">
                    <a16:rowId xmlns:a16="http://schemas.microsoft.com/office/drawing/2014/main" val="10007"/>
                  </a:ext>
                </a:extLst>
              </a:tr>
              <a:tr h="370840">
                <a:tc>
                  <a:txBody>
                    <a:bodyPr/>
                    <a:lstStyle/>
                    <a:p>
                      <a:pPr algn="ctr"/>
                      <a:r>
                        <a:rPr lang="en-GB" dirty="0" smtClean="0"/>
                        <a:t>8</a:t>
                      </a:r>
                      <a:endParaRPr lang="en-GB" dirty="0"/>
                    </a:p>
                  </a:txBody>
                  <a:tcPr/>
                </a:tc>
                <a:tc>
                  <a:txBody>
                    <a:bodyPr/>
                    <a:lstStyle/>
                    <a:p>
                      <a:pPr algn="ctr"/>
                      <a:r>
                        <a:rPr lang="en-GB" dirty="0" smtClean="0"/>
                        <a:t>66</a:t>
                      </a:r>
                      <a:endParaRPr lang="en-GB" dirty="0"/>
                    </a:p>
                  </a:txBody>
                  <a:tcPr/>
                </a:tc>
                <a:tc>
                  <a:txBody>
                    <a:bodyPr/>
                    <a:lstStyle/>
                    <a:p>
                      <a:pPr algn="ctr"/>
                      <a:r>
                        <a:rPr lang="en-GB" dirty="0" smtClean="0"/>
                        <a:t>4</a:t>
                      </a:r>
                    </a:p>
                  </a:txBody>
                  <a:tcPr/>
                </a:tc>
                <a:extLst>
                  <a:ext uri="{0D108BD9-81ED-4DB2-BD59-A6C34878D82A}">
                    <a16:rowId xmlns:a16="http://schemas.microsoft.com/office/drawing/2014/main" val="10008"/>
                  </a:ext>
                </a:extLst>
              </a:tr>
              <a:tr h="370840">
                <a:tc>
                  <a:txBody>
                    <a:bodyPr/>
                    <a:lstStyle/>
                    <a:p>
                      <a:pPr algn="ctr"/>
                      <a:r>
                        <a:rPr lang="en-GB" dirty="0" smtClean="0"/>
                        <a:t>9</a:t>
                      </a:r>
                      <a:endParaRPr lang="en-GB" dirty="0"/>
                    </a:p>
                  </a:txBody>
                  <a:tcPr/>
                </a:tc>
                <a:tc>
                  <a:txBody>
                    <a:bodyPr/>
                    <a:lstStyle/>
                    <a:p>
                      <a:pPr algn="ctr"/>
                      <a:r>
                        <a:rPr lang="en-GB" dirty="0" smtClean="0"/>
                        <a:t>26</a:t>
                      </a:r>
                      <a:endParaRPr lang="en-GB" dirty="0"/>
                    </a:p>
                  </a:txBody>
                  <a:tcPr/>
                </a:tc>
                <a:tc>
                  <a:txBody>
                    <a:bodyPr/>
                    <a:lstStyle/>
                    <a:p>
                      <a:pPr algn="ctr"/>
                      <a:r>
                        <a:rPr lang="en-GB" dirty="0" smtClean="0"/>
                        <a:t>2</a:t>
                      </a:r>
                    </a:p>
                  </a:txBody>
                  <a:tcPr/>
                </a:tc>
                <a:extLst>
                  <a:ext uri="{0D108BD9-81ED-4DB2-BD59-A6C34878D82A}">
                    <a16:rowId xmlns:a16="http://schemas.microsoft.com/office/drawing/2014/main" val="10009"/>
                  </a:ext>
                </a:extLst>
              </a:tr>
              <a:tr h="370840">
                <a:tc>
                  <a:txBody>
                    <a:bodyPr/>
                    <a:lstStyle/>
                    <a:p>
                      <a:pPr algn="ctr"/>
                      <a:r>
                        <a:rPr lang="en-GB" dirty="0" smtClean="0"/>
                        <a:t>10</a:t>
                      </a:r>
                      <a:endParaRPr lang="en-GB" dirty="0"/>
                    </a:p>
                  </a:txBody>
                  <a:tcPr/>
                </a:tc>
                <a:tc>
                  <a:txBody>
                    <a:bodyPr/>
                    <a:lstStyle/>
                    <a:p>
                      <a:pPr algn="ctr"/>
                      <a:r>
                        <a:rPr lang="en-GB" dirty="0" smtClean="0"/>
                        <a:t>94</a:t>
                      </a:r>
                      <a:endParaRPr lang="en-GB" dirty="0"/>
                    </a:p>
                  </a:txBody>
                  <a:tcPr/>
                </a:tc>
                <a:tc>
                  <a:txBody>
                    <a:bodyPr/>
                    <a:lstStyle/>
                    <a:p>
                      <a:pPr algn="ctr"/>
                      <a:r>
                        <a:rPr lang="en-GB" dirty="0" smtClean="0"/>
                        <a:t>5</a:t>
                      </a:r>
                    </a:p>
                  </a:txBody>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99889839"/>
              </p:ext>
            </p:extLst>
          </p:nvPr>
        </p:nvGraphicFramePr>
        <p:xfrm>
          <a:off x="5213445" y="2409740"/>
          <a:ext cx="2743201" cy="2595880"/>
        </p:xfrm>
        <a:graphic>
          <a:graphicData uri="http://schemas.openxmlformats.org/drawingml/2006/table">
            <a:tbl>
              <a:tblPr firstRow="1" bandRow="1">
                <a:tableStyleId>{93296810-A885-4BE3-A3E7-6D5BEEA58F35}</a:tableStyleId>
              </a:tblPr>
              <a:tblGrid>
                <a:gridCol w="1023582">
                  <a:extLst>
                    <a:ext uri="{9D8B030D-6E8A-4147-A177-3AD203B41FA5}">
                      <a16:colId xmlns:a16="http://schemas.microsoft.com/office/drawing/2014/main" val="20000"/>
                    </a:ext>
                  </a:extLst>
                </a:gridCol>
                <a:gridCol w="1719619">
                  <a:extLst>
                    <a:ext uri="{9D8B030D-6E8A-4147-A177-3AD203B41FA5}">
                      <a16:colId xmlns:a16="http://schemas.microsoft.com/office/drawing/2014/main" val="20001"/>
                    </a:ext>
                  </a:extLst>
                </a:gridCol>
              </a:tblGrid>
              <a:tr h="370840">
                <a:tc>
                  <a:txBody>
                    <a:bodyPr/>
                    <a:lstStyle/>
                    <a:p>
                      <a:pPr algn="ctr"/>
                      <a:r>
                        <a:rPr lang="en-GB" dirty="0" smtClean="0"/>
                        <a:t>Demand</a:t>
                      </a:r>
                      <a:endParaRPr lang="en-GB" dirty="0"/>
                    </a:p>
                  </a:txBody>
                  <a:tcPr anchor="ctr"/>
                </a:tc>
                <a:tc>
                  <a:txBody>
                    <a:bodyPr/>
                    <a:lstStyle/>
                    <a:p>
                      <a:pPr algn="ctr"/>
                      <a:r>
                        <a:rPr lang="en-GB" dirty="0" smtClean="0"/>
                        <a:t>interval</a:t>
                      </a:r>
                      <a:endParaRPr lang="en-GB" dirty="0"/>
                    </a:p>
                  </a:txBody>
                  <a:tcPr anchor="ctr"/>
                </a:tc>
                <a:extLst>
                  <a:ext uri="{0D108BD9-81ED-4DB2-BD59-A6C34878D82A}">
                    <a16:rowId xmlns:a16="http://schemas.microsoft.com/office/drawing/2014/main" val="10000"/>
                  </a:ext>
                </a:extLst>
              </a:tr>
              <a:tr h="370840">
                <a:tc>
                  <a:txBody>
                    <a:bodyPr/>
                    <a:lstStyle/>
                    <a:p>
                      <a:pPr algn="ctr"/>
                      <a:r>
                        <a:rPr lang="en-GB" dirty="0" smtClean="0"/>
                        <a:t>0</a:t>
                      </a:r>
                      <a:endParaRPr lang="en-GB" dirty="0"/>
                    </a:p>
                  </a:txBody>
                  <a:tcPr/>
                </a:tc>
                <a:tc>
                  <a:txBody>
                    <a:bodyPr/>
                    <a:lstStyle/>
                    <a:p>
                      <a:pPr algn="ctr"/>
                      <a:r>
                        <a:rPr lang="en-GB" dirty="0" smtClean="0"/>
                        <a:t> 0 –  4</a:t>
                      </a:r>
                    </a:p>
                  </a:txBody>
                  <a:tcPr/>
                </a:tc>
                <a:extLst>
                  <a:ext uri="{0D108BD9-81ED-4DB2-BD59-A6C34878D82A}">
                    <a16:rowId xmlns:a16="http://schemas.microsoft.com/office/drawing/2014/main" val="10001"/>
                  </a:ext>
                </a:extLst>
              </a:tr>
              <a:tr h="370840">
                <a:tc>
                  <a:txBody>
                    <a:bodyPr/>
                    <a:lstStyle/>
                    <a:p>
                      <a:pPr algn="ctr"/>
                      <a:r>
                        <a:rPr lang="en-GB" dirty="0" smtClean="0"/>
                        <a:t>1</a:t>
                      </a:r>
                      <a:endParaRPr lang="en-GB" dirty="0"/>
                    </a:p>
                  </a:txBody>
                  <a:tcPr/>
                </a:tc>
                <a:tc>
                  <a:txBody>
                    <a:bodyPr/>
                    <a:lstStyle/>
                    <a:p>
                      <a:pPr algn="ctr"/>
                      <a:r>
                        <a:rPr lang="en-GB" dirty="0" smtClean="0"/>
                        <a:t>5 – 14</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15 – 34</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3</a:t>
                      </a:r>
                      <a:endParaRPr lang="en-GB" dirty="0"/>
                    </a:p>
                  </a:txBody>
                  <a:tcPr/>
                </a:tc>
                <a:tc>
                  <a:txBody>
                    <a:bodyPr/>
                    <a:lstStyle/>
                    <a:p>
                      <a:pPr algn="ctr"/>
                      <a:r>
                        <a:rPr lang="en-GB" dirty="0" smtClean="0"/>
                        <a:t>35 – 64</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4</a:t>
                      </a:r>
                      <a:endParaRPr lang="en-GB" dirty="0"/>
                    </a:p>
                  </a:txBody>
                  <a:tcPr/>
                </a:tc>
                <a:tc>
                  <a:txBody>
                    <a:bodyPr/>
                    <a:lstStyle/>
                    <a:p>
                      <a:pPr algn="ctr"/>
                      <a:r>
                        <a:rPr lang="en-GB" dirty="0" smtClean="0"/>
                        <a:t>65 – 84</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5</a:t>
                      </a:r>
                      <a:endParaRPr lang="en-GB" dirty="0"/>
                    </a:p>
                  </a:txBody>
                  <a:tcPr/>
                </a:tc>
                <a:tc>
                  <a:txBody>
                    <a:bodyPr/>
                    <a:lstStyle/>
                    <a:p>
                      <a:pPr algn="ctr"/>
                      <a:r>
                        <a:rPr lang="en-GB" dirty="0" smtClean="0"/>
                        <a:t>85 – 1</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36" y="2743202"/>
            <a:ext cx="4681182" cy="1744067"/>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endParaRPr lang="en-US" sz="2000" dirty="0" smtClean="0"/>
          </a:p>
          <a:p>
            <a:pPr marL="835025" lvl="1" indent="-514350">
              <a:lnSpc>
                <a:spcPct val="90000"/>
              </a:lnSpc>
              <a:spcBef>
                <a:spcPts val="500"/>
              </a:spcBef>
              <a:buClr>
                <a:schemeClr val="accent2"/>
              </a:buClr>
              <a:buSzPct val="100000"/>
              <a:buFont typeface="+mj-lt"/>
              <a:buAutoNum type="arabicPeriod"/>
              <a:defRPr/>
            </a:pPr>
            <a:endParaRPr lang="en-US" sz="1000" dirty="0" smtClean="0"/>
          </a:p>
          <a:p>
            <a:pPr>
              <a:buClr>
                <a:schemeClr val="accent2"/>
              </a:buClr>
            </a:pPr>
            <a:endParaRPr lang="pt-PT" dirty="0"/>
          </a:p>
        </p:txBody>
      </p:sp>
      <p:pic>
        <p:nvPicPr>
          <p:cNvPr id="62467" name="Picture 3"/>
          <p:cNvPicPr>
            <a:picLocks noChangeAspect="1" noChangeArrowheads="1"/>
          </p:cNvPicPr>
          <p:nvPr/>
        </p:nvPicPr>
        <p:blipFill>
          <a:blip r:embed="rId2" cstate="print"/>
          <a:srcRect/>
          <a:stretch>
            <a:fillRect/>
          </a:stretch>
        </p:blipFill>
        <p:spPr bwMode="auto">
          <a:xfrm>
            <a:off x="5404977" y="2369260"/>
            <a:ext cx="2139950" cy="168910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3" cstate="print"/>
          <a:srcRect/>
          <a:stretch>
            <a:fillRect/>
          </a:stretch>
        </p:blipFill>
        <p:spPr bwMode="auto">
          <a:xfrm>
            <a:off x="7544500" y="2382907"/>
            <a:ext cx="2146300" cy="1689100"/>
          </a:xfrm>
          <a:prstGeom prst="rect">
            <a:avLst/>
          </a:prstGeom>
          <a:noFill/>
          <a:ln w="9525">
            <a:noFill/>
            <a:miter lim="800000"/>
            <a:headEnd/>
            <a:tailEnd/>
          </a:ln>
          <a:effectLst/>
        </p:spPr>
      </p:pic>
      <p:pic>
        <p:nvPicPr>
          <p:cNvPr id="62469" name="Picture 5"/>
          <p:cNvPicPr>
            <a:picLocks noChangeAspect="1" noChangeArrowheads="1"/>
          </p:cNvPicPr>
          <p:nvPr/>
        </p:nvPicPr>
        <p:blipFill>
          <a:blip r:embed="rId4" cstate="print"/>
          <a:srcRect/>
          <a:stretch>
            <a:fillRect/>
          </a:stretch>
        </p:blipFill>
        <p:spPr bwMode="auto">
          <a:xfrm>
            <a:off x="9646256" y="2410202"/>
            <a:ext cx="2146300" cy="1689100"/>
          </a:xfrm>
          <a:prstGeom prst="rect">
            <a:avLst/>
          </a:prstGeom>
          <a:noFill/>
          <a:ln w="9525">
            <a:noFill/>
            <a:miter lim="800000"/>
            <a:headEnd/>
            <a:tailEnd/>
          </a:ln>
          <a:effectLst/>
        </p:spPr>
      </p:pic>
      <p:sp>
        <p:nvSpPr>
          <p:cNvPr id="3" name="Rectangle 3"/>
          <p:cNvSpPr txBox="1">
            <a:spLocks noChangeArrowheads="1"/>
          </p:cNvSpPr>
          <p:nvPr/>
        </p:nvSpPr>
        <p:spPr>
          <a:xfrm>
            <a:off x="484959" y="1356280"/>
            <a:ext cx="11083159" cy="1318681"/>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 Run 18 trials</a:t>
            </a:r>
            <a:endParaRPr kumimoji="0" lang="en-US" sz="20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36" y="2743202"/>
            <a:ext cx="4681182" cy="2362185"/>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1"/>
              </a:buClr>
              <a:buSzPct val="100000"/>
              <a:buFont typeface="+mj-lt"/>
              <a:buAutoNum type="arabicPeriod"/>
              <a:defRPr/>
            </a:pPr>
            <a:endParaRPr lang="en-US" sz="2000" dirty="0" smtClean="0"/>
          </a:p>
          <a:p>
            <a:pPr marL="835025" lvl="1" indent="-514350">
              <a:lnSpc>
                <a:spcPct val="90000"/>
              </a:lnSpc>
              <a:spcBef>
                <a:spcPts val="500"/>
              </a:spcBef>
              <a:buClr>
                <a:schemeClr val="accent1"/>
              </a:buClr>
              <a:buSzPct val="100000"/>
              <a:buFont typeface="+mj-lt"/>
              <a:buAutoNum type="arabicPeriod"/>
              <a:defRPr/>
            </a:pPr>
            <a:endParaRPr lang="en-US" sz="1000" dirty="0" smtClean="0"/>
          </a:p>
          <a:p>
            <a:endParaRPr lang="pt-PT" dirty="0"/>
          </a:p>
        </p:txBody>
      </p:sp>
      <p:pic>
        <p:nvPicPr>
          <p:cNvPr id="62467" name="Picture 3"/>
          <p:cNvPicPr>
            <a:picLocks noChangeAspect="1" noChangeArrowheads="1"/>
          </p:cNvPicPr>
          <p:nvPr/>
        </p:nvPicPr>
        <p:blipFill>
          <a:blip r:embed="rId2" cstate="print"/>
          <a:srcRect/>
          <a:stretch>
            <a:fillRect/>
          </a:stretch>
        </p:blipFill>
        <p:spPr bwMode="auto">
          <a:xfrm>
            <a:off x="5404977" y="2369260"/>
            <a:ext cx="2139950" cy="168910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3" cstate="print"/>
          <a:srcRect/>
          <a:stretch>
            <a:fillRect/>
          </a:stretch>
        </p:blipFill>
        <p:spPr bwMode="auto">
          <a:xfrm>
            <a:off x="7544500" y="2382907"/>
            <a:ext cx="2146300" cy="1689100"/>
          </a:xfrm>
          <a:prstGeom prst="rect">
            <a:avLst/>
          </a:prstGeom>
          <a:noFill/>
          <a:ln w="9525">
            <a:noFill/>
            <a:miter lim="800000"/>
            <a:headEnd/>
            <a:tailEnd/>
          </a:ln>
          <a:effectLst/>
        </p:spPr>
      </p:pic>
      <p:pic>
        <p:nvPicPr>
          <p:cNvPr id="62469" name="Picture 5"/>
          <p:cNvPicPr>
            <a:picLocks noChangeAspect="1" noChangeArrowheads="1"/>
          </p:cNvPicPr>
          <p:nvPr/>
        </p:nvPicPr>
        <p:blipFill>
          <a:blip r:embed="rId4" cstate="print"/>
          <a:srcRect/>
          <a:stretch>
            <a:fillRect/>
          </a:stretch>
        </p:blipFill>
        <p:spPr bwMode="auto">
          <a:xfrm>
            <a:off x="9646256" y="2410202"/>
            <a:ext cx="2146300" cy="1689100"/>
          </a:xfrm>
          <a:prstGeom prst="rect">
            <a:avLst/>
          </a:prstGeom>
          <a:noFill/>
          <a:ln w="9525">
            <a:noFill/>
            <a:miter lim="800000"/>
            <a:headEnd/>
            <a:tailEnd/>
          </a:ln>
          <a:effectLst/>
        </p:spPr>
      </p:pic>
      <p:pic>
        <p:nvPicPr>
          <p:cNvPr id="62470" name="Picture 6"/>
          <p:cNvPicPr>
            <a:picLocks noChangeAspect="1" noChangeArrowheads="1"/>
          </p:cNvPicPr>
          <p:nvPr/>
        </p:nvPicPr>
        <p:blipFill>
          <a:blip r:embed="rId5" cstate="print"/>
          <a:srcRect/>
          <a:stretch>
            <a:fillRect/>
          </a:stretch>
        </p:blipFill>
        <p:spPr bwMode="auto">
          <a:xfrm>
            <a:off x="5401813" y="2382909"/>
            <a:ext cx="2146300" cy="1689100"/>
          </a:xfrm>
          <a:prstGeom prst="rect">
            <a:avLst/>
          </a:prstGeom>
          <a:noFill/>
          <a:ln w="9525">
            <a:noFill/>
            <a:miter lim="800000"/>
            <a:headEnd/>
            <a:tailEnd/>
          </a:ln>
          <a:effectLst/>
        </p:spPr>
      </p:pic>
      <p:pic>
        <p:nvPicPr>
          <p:cNvPr id="62471" name="Picture 7"/>
          <p:cNvPicPr>
            <a:picLocks noChangeAspect="1" noChangeArrowheads="1"/>
          </p:cNvPicPr>
          <p:nvPr/>
        </p:nvPicPr>
        <p:blipFill>
          <a:blip r:embed="rId6" cstate="print"/>
          <a:srcRect/>
          <a:stretch>
            <a:fillRect/>
          </a:stretch>
        </p:blipFill>
        <p:spPr bwMode="auto">
          <a:xfrm>
            <a:off x="7544511" y="2396557"/>
            <a:ext cx="2146300" cy="1689100"/>
          </a:xfrm>
          <a:prstGeom prst="rect">
            <a:avLst/>
          </a:prstGeom>
          <a:noFill/>
          <a:ln w="9525">
            <a:noFill/>
            <a:miter lim="800000"/>
            <a:headEnd/>
            <a:tailEnd/>
          </a:ln>
          <a:effectLst/>
        </p:spPr>
      </p:pic>
      <p:pic>
        <p:nvPicPr>
          <p:cNvPr id="62472" name="Picture 8"/>
          <p:cNvPicPr>
            <a:picLocks noChangeAspect="1" noChangeArrowheads="1"/>
          </p:cNvPicPr>
          <p:nvPr/>
        </p:nvPicPr>
        <p:blipFill>
          <a:blip r:embed="rId7" cstate="print"/>
          <a:srcRect/>
          <a:stretch>
            <a:fillRect/>
          </a:stretch>
        </p:blipFill>
        <p:spPr bwMode="auto">
          <a:xfrm>
            <a:off x="9649441" y="2410204"/>
            <a:ext cx="2139950" cy="1689100"/>
          </a:xfrm>
          <a:prstGeom prst="rect">
            <a:avLst/>
          </a:prstGeom>
          <a:noFill/>
          <a:ln w="9525">
            <a:noFill/>
            <a:miter lim="800000"/>
            <a:headEnd/>
            <a:tailEnd/>
          </a:ln>
          <a:effectLst/>
        </p:spPr>
      </p:pic>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a:t>
            </a:r>
            <a:r>
              <a:rPr lang="en-US" sz="2000" dirty="0" smtClean="0"/>
              <a:t> </a:t>
            </a:r>
            <a:r>
              <a:rPr lang="en-US" sz="2800" dirty="0" smtClean="0"/>
              <a:t>Run 18 trials</a:t>
            </a:r>
            <a:endParaRPr kumimoji="0" lang="en-US" sz="28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9616"/>
            <a:ext cx="10515600" cy="4677347"/>
          </a:xfrm>
        </p:spPr>
        <p:txBody>
          <a:bodyPr>
            <a:normAutofit/>
          </a:bodyPr>
          <a:lstStyle/>
          <a:p>
            <a:r>
              <a:rPr lang="en-US" dirty="0" smtClean="0"/>
              <a:t>History</a:t>
            </a:r>
          </a:p>
          <a:p>
            <a:endParaRPr lang="en-US" sz="1600" dirty="0" smtClean="0"/>
          </a:p>
          <a:p>
            <a:pPr marL="0" indent="0">
              <a:buNone/>
            </a:pPr>
            <a:r>
              <a:rPr lang="en-US" sz="2400" b="1" dirty="0" err="1"/>
              <a:t>Stanisław</a:t>
            </a:r>
            <a:r>
              <a:rPr lang="en-US" sz="2400" b="1" dirty="0"/>
              <a:t> </a:t>
            </a:r>
            <a:r>
              <a:rPr lang="en-US" sz="2400" b="1" dirty="0" err="1" smtClean="0"/>
              <a:t>Ulam</a:t>
            </a:r>
            <a:r>
              <a:rPr lang="en-US" sz="2400" b="1" dirty="0" smtClean="0"/>
              <a:t> </a:t>
            </a:r>
            <a:r>
              <a:rPr lang="en-US" sz="2400" dirty="0"/>
              <a:t>Polish-American scientist in the fields of mathematics and nuclear </a:t>
            </a:r>
            <a:r>
              <a:rPr lang="en-US" sz="2400" dirty="0" smtClean="0"/>
              <a:t>physics (worked for the </a:t>
            </a:r>
            <a:r>
              <a:rPr lang="en-US" sz="2400" dirty="0" err="1" smtClean="0"/>
              <a:t>Manhatan</a:t>
            </a:r>
            <a:r>
              <a:rPr lang="en-US" sz="2400" dirty="0" smtClean="0"/>
              <a:t> project – thermonuclear weapons)</a:t>
            </a:r>
          </a:p>
          <a:p>
            <a:pPr marL="0" indent="0">
              <a:buNone/>
            </a:pPr>
            <a:endParaRPr lang="en-US" sz="1200" dirty="0" smtClean="0"/>
          </a:p>
          <a:p>
            <a:pPr marL="457200" lvl="1" indent="0">
              <a:buNone/>
            </a:pPr>
            <a:r>
              <a:rPr lang="en-US" sz="2000" dirty="0" smtClean="0"/>
              <a:t>While </a:t>
            </a:r>
            <a:r>
              <a:rPr lang="en-US" sz="2000" b="1" dirty="0">
                <a:solidFill>
                  <a:schemeClr val="accent3"/>
                </a:solidFill>
              </a:rPr>
              <a:t>playing </a:t>
            </a:r>
            <a:r>
              <a:rPr lang="en-US" sz="2000" b="1" dirty="0" smtClean="0">
                <a:solidFill>
                  <a:schemeClr val="accent3"/>
                </a:solidFill>
              </a:rPr>
              <a:t>solitaire </a:t>
            </a:r>
            <a:r>
              <a:rPr lang="en-US" sz="2000" dirty="0" smtClean="0"/>
              <a:t>during </a:t>
            </a:r>
            <a:r>
              <a:rPr lang="en-US" sz="2000" dirty="0"/>
              <a:t>his recovery from </a:t>
            </a:r>
            <a:r>
              <a:rPr lang="en-US" sz="2000" dirty="0" smtClean="0"/>
              <a:t>surgery (game which he kept losing) he wondered </a:t>
            </a:r>
            <a:r>
              <a:rPr lang="en-US" sz="2000" dirty="0" smtClean="0">
                <a:solidFill>
                  <a:schemeClr val="accent3"/>
                </a:solidFill>
              </a:rPr>
              <a:t>how many games he had to play to get a win</a:t>
            </a:r>
            <a:r>
              <a:rPr lang="en-US" sz="2000" dirty="0" smtClean="0"/>
              <a:t>.</a:t>
            </a:r>
          </a:p>
          <a:p>
            <a:pPr marL="457200" lvl="1" indent="0">
              <a:buNone/>
            </a:pPr>
            <a:endParaRPr lang="en-US" sz="1600" dirty="0" smtClean="0"/>
          </a:p>
          <a:p>
            <a:pPr marL="457200" lvl="1" indent="0">
              <a:buNone/>
            </a:pPr>
            <a:r>
              <a:rPr lang="en-US" sz="2000" dirty="0" smtClean="0"/>
              <a:t>So he thought </a:t>
            </a:r>
            <a:r>
              <a:rPr lang="en-US" sz="2000" dirty="0"/>
              <a:t>about </a:t>
            </a:r>
            <a:r>
              <a:rPr lang="en-US" sz="2000" u="sng" dirty="0"/>
              <a:t>playing hundreds of games to estimate statistically the probability </a:t>
            </a:r>
            <a:r>
              <a:rPr lang="en-US" sz="2000" dirty="0"/>
              <a:t>of a successful outcome and </a:t>
            </a:r>
            <a:r>
              <a:rPr lang="en-US" sz="2000" dirty="0" smtClean="0"/>
              <a:t>the </a:t>
            </a:r>
            <a:r>
              <a:rPr lang="en-US" sz="2000" dirty="0"/>
              <a:t>availability of computers made such statistical methods very practical</a:t>
            </a:r>
            <a:r>
              <a:rPr lang="en-US" sz="2000" dirty="0" smtClean="0"/>
              <a:t>.</a:t>
            </a:r>
          </a:p>
          <a:p>
            <a:pPr marL="0" indent="0">
              <a:buNone/>
            </a:pPr>
            <a:endParaRPr lang="en-US" sz="2400" dirty="0"/>
          </a:p>
          <a:p>
            <a:pPr marL="457200" lvl="1" indent="0">
              <a:buNone/>
            </a:pPr>
            <a:r>
              <a:rPr lang="en-US" sz="2000" i="1" dirty="0" smtClean="0">
                <a:solidFill>
                  <a:schemeClr val="bg2">
                    <a:lumMod val="75000"/>
                  </a:schemeClr>
                </a:solidFill>
              </a:rPr>
              <a:t>(mechanical </a:t>
            </a:r>
            <a:r>
              <a:rPr lang="en-US" sz="2000" i="1" dirty="0">
                <a:solidFill>
                  <a:schemeClr val="bg2">
                    <a:lumMod val="75000"/>
                  </a:schemeClr>
                </a:solidFill>
              </a:rPr>
              <a:t>simulation of random diffusion of </a:t>
            </a:r>
            <a:r>
              <a:rPr lang="en-US" sz="2000" i="1" dirty="0" smtClean="0">
                <a:solidFill>
                  <a:schemeClr val="bg2">
                    <a:lumMod val="75000"/>
                  </a:schemeClr>
                </a:solidFill>
              </a:rPr>
              <a:t>neutrons)</a:t>
            </a:r>
            <a:endParaRPr lang="en-US" sz="2000" i="1" dirty="0">
              <a:solidFill>
                <a:schemeClr val="bg2">
                  <a:lumMod val="75000"/>
                </a:schemeClr>
              </a:solidFill>
            </a:endParaRPr>
          </a:p>
        </p:txBody>
      </p:sp>
      <p:sp>
        <p:nvSpPr>
          <p:cNvPr id="4" name="TextBox 3"/>
          <p:cNvSpPr txBox="1"/>
          <p:nvPr/>
        </p:nvSpPr>
        <p:spPr>
          <a:xfrm>
            <a:off x="7781544" y="5285232"/>
            <a:ext cx="3895344" cy="1200329"/>
          </a:xfrm>
          <a:prstGeom prst="rect">
            <a:avLst/>
          </a:prstGeom>
          <a:noFill/>
          <a:ln w="28575">
            <a:solidFill>
              <a:schemeClr val="accent1"/>
            </a:solidFill>
          </a:ln>
        </p:spPr>
        <p:txBody>
          <a:bodyPr wrap="square" rtlCol="0">
            <a:spAutoFit/>
          </a:bodyPr>
          <a:lstStyle/>
          <a:p>
            <a:pPr algn="ctr"/>
            <a:r>
              <a:rPr lang="en-US" dirty="0" err="1" smtClean="0"/>
              <a:t>Ulam</a:t>
            </a:r>
            <a:r>
              <a:rPr lang="en-US" dirty="0" smtClean="0"/>
              <a:t> had an uncle who went often to Monte Carlo casino to gamble so he and his colleagues named the technique “MONTE CARLO”</a:t>
            </a:r>
            <a:endParaRPr lang="en-US" dirty="0"/>
          </a:p>
        </p:txBody>
      </p:sp>
    </p:spTree>
    <p:extLst>
      <p:ext uri="{BB962C8B-B14F-4D97-AF65-F5344CB8AC3E}">
        <p14:creationId xmlns:p14="http://schemas.microsoft.com/office/powerpoint/2010/main" val="564781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55040" y="2250641"/>
          <a:ext cx="6354738" cy="4154805"/>
        </p:xfrm>
        <a:graphic>
          <a:graphicData uri="http://schemas.openxmlformats.org/drawingml/2006/table">
            <a:tbl>
              <a:tblPr>
                <a:tableStyleId>{69C7853C-536D-4A76-A0AE-DD22124D55A5}</a:tableStyleId>
              </a:tblPr>
              <a:tblGrid>
                <a:gridCol w="833408">
                  <a:extLst>
                    <a:ext uri="{9D8B030D-6E8A-4147-A177-3AD203B41FA5}">
                      <a16:colId xmlns:a16="http://schemas.microsoft.com/office/drawing/2014/main" val="20000"/>
                    </a:ext>
                  </a:extLst>
                </a:gridCol>
                <a:gridCol w="937584">
                  <a:extLst>
                    <a:ext uri="{9D8B030D-6E8A-4147-A177-3AD203B41FA5}">
                      <a16:colId xmlns:a16="http://schemas.microsoft.com/office/drawing/2014/main" val="20001"/>
                    </a:ext>
                  </a:extLst>
                </a:gridCol>
                <a:gridCol w="1024398">
                  <a:extLst>
                    <a:ext uri="{9D8B030D-6E8A-4147-A177-3AD203B41FA5}">
                      <a16:colId xmlns:a16="http://schemas.microsoft.com/office/drawing/2014/main" val="20002"/>
                    </a:ext>
                  </a:extLst>
                </a:gridCol>
                <a:gridCol w="833408">
                  <a:extLst>
                    <a:ext uri="{9D8B030D-6E8A-4147-A177-3AD203B41FA5}">
                      <a16:colId xmlns:a16="http://schemas.microsoft.com/office/drawing/2014/main" val="20003"/>
                    </a:ext>
                  </a:extLst>
                </a:gridCol>
                <a:gridCol w="833408">
                  <a:extLst>
                    <a:ext uri="{9D8B030D-6E8A-4147-A177-3AD203B41FA5}">
                      <a16:colId xmlns:a16="http://schemas.microsoft.com/office/drawing/2014/main" val="20004"/>
                    </a:ext>
                  </a:extLst>
                </a:gridCol>
                <a:gridCol w="920222">
                  <a:extLst>
                    <a:ext uri="{9D8B030D-6E8A-4147-A177-3AD203B41FA5}">
                      <a16:colId xmlns:a16="http://schemas.microsoft.com/office/drawing/2014/main" val="20005"/>
                    </a:ext>
                  </a:extLst>
                </a:gridCol>
                <a:gridCol w="972310">
                  <a:extLst>
                    <a:ext uri="{9D8B030D-6E8A-4147-A177-3AD203B41FA5}">
                      <a16:colId xmlns:a16="http://schemas.microsoft.com/office/drawing/2014/main" val="20006"/>
                    </a:ext>
                  </a:extLst>
                </a:gridCol>
              </a:tblGrid>
              <a:tr h="466725">
                <a:tc>
                  <a:txBody>
                    <a:bodyPr/>
                    <a:lstStyle/>
                    <a:p>
                      <a:pPr algn="ctr" fontAlgn="ctr"/>
                      <a:r>
                        <a:rPr lang="pt-PT" sz="1400" u="none" strike="noStrike" dirty="0">
                          <a:solidFill>
                            <a:schemeClr val="bg1"/>
                          </a:solidFill>
                        </a:rPr>
                        <a:t>x</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distribution</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cumulative </a:t>
                      </a:r>
                      <a:r>
                        <a:rPr lang="pt-PT" sz="1400" u="none" strike="noStrike" dirty="0" smtClean="0">
                          <a:solidFill>
                            <a:schemeClr val="bg1"/>
                          </a:solidFill>
                        </a:rPr>
                        <a:t>distribution</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aux</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lower </a:t>
                      </a:r>
                      <a:r>
                        <a:rPr lang="pt-PT" sz="1400" u="none" strike="noStrike" dirty="0" smtClean="0">
                          <a:solidFill>
                            <a:schemeClr val="bg1"/>
                          </a:solidFill>
                        </a:rPr>
                        <a:t>lim</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upper </a:t>
                      </a:r>
                      <a:r>
                        <a:rPr lang="pt-PT" sz="1400" u="none" strike="noStrike" dirty="0" smtClean="0">
                          <a:solidFill>
                            <a:schemeClr val="bg1"/>
                          </a:solidFill>
                        </a:rPr>
                        <a:t>lim</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interval</a:t>
                      </a:r>
                      <a:endParaRPr lang="pt-PT" sz="1400" b="0"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0"/>
                  </a:ext>
                </a:extLst>
              </a:tr>
              <a:tr h="190500">
                <a:tc>
                  <a:txBody>
                    <a:bodyPr/>
                    <a:lstStyle/>
                    <a:p>
                      <a:pPr algn="ctr" fontAlgn="b"/>
                      <a:r>
                        <a:rPr lang="pt-PT" sz="1400" u="none" strike="noStrike" dirty="0">
                          <a:solidFill>
                            <a:schemeClr val="accent6"/>
                          </a:solidFill>
                        </a:rPr>
                        <a:t>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0.1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0.1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ctr"/>
                      <a:r>
                        <a:rPr lang="pt-PT" sz="1400" u="none" strike="noStrike" dirty="0">
                          <a:solidFill>
                            <a:schemeClr val="accent6"/>
                          </a:solidFill>
                        </a:rPr>
                        <a:t>0</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tc>
                  <a:txBody>
                    <a:bodyPr/>
                    <a:lstStyle/>
                    <a:p>
                      <a:pPr algn="ctr" fontAlgn="ctr"/>
                      <a:r>
                        <a:rPr lang="pt-PT" sz="1400" u="none" strike="noStrike" dirty="0">
                          <a:solidFill>
                            <a:schemeClr val="accent6"/>
                          </a:solidFill>
                        </a:rPr>
                        <a:t>9</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tc>
                  <a:txBody>
                    <a:bodyPr/>
                    <a:lstStyle/>
                    <a:p>
                      <a:pPr algn="ctr" fontAlgn="ctr"/>
                      <a:r>
                        <a:rPr lang="pt-PT" sz="1400" u="none" strike="noStrike" dirty="0">
                          <a:solidFill>
                            <a:schemeClr val="accent6"/>
                          </a:solidFill>
                        </a:rPr>
                        <a:t>0 - 9</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1"/>
                  </a:ext>
                </a:extLst>
              </a:tr>
              <a:tr h="190500">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0.2</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0.3</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30</a:t>
                      </a:r>
                      <a:endParaRPr lang="pt-PT" sz="1400" b="0" i="0" u="none" strike="noStrike">
                        <a:solidFill>
                          <a:schemeClr val="accent6"/>
                        </a:solidFill>
                        <a:latin typeface="Calibri"/>
                      </a:endParaRPr>
                    </a:p>
                  </a:txBody>
                  <a:tcPr marL="0" marR="0" marT="0" marB="0" anchor="b"/>
                </a:tc>
                <a:tc>
                  <a:txBody>
                    <a:bodyPr/>
                    <a:lstStyle/>
                    <a:p>
                      <a:pPr algn="ctr" fontAlgn="ctr"/>
                      <a:r>
                        <a:rPr lang="pt-PT" sz="1400" u="none" strike="noStrike" dirty="0">
                          <a:solidFill>
                            <a:schemeClr val="accent6"/>
                          </a:solidFill>
                        </a:rPr>
                        <a:t>10</a:t>
                      </a:r>
                      <a:endParaRPr lang="pt-PT" sz="1400" b="0" i="0" u="none" strike="noStrike" dirty="0">
                        <a:solidFill>
                          <a:schemeClr val="accent6"/>
                        </a:solidFill>
                        <a:latin typeface="Calibri"/>
                      </a:endParaRPr>
                    </a:p>
                  </a:txBody>
                  <a:tcPr marL="0" marR="0" marT="0" marB="0" anchor="ctr"/>
                </a:tc>
                <a:tc>
                  <a:txBody>
                    <a:bodyPr/>
                    <a:lstStyle/>
                    <a:p>
                      <a:pPr algn="ctr" fontAlgn="ctr"/>
                      <a:r>
                        <a:rPr lang="pt-PT" sz="1400" u="none" strike="noStrike" dirty="0">
                          <a:solidFill>
                            <a:schemeClr val="accent6"/>
                          </a:solidFill>
                        </a:rPr>
                        <a:t>29</a:t>
                      </a:r>
                      <a:endParaRPr lang="pt-PT" sz="1400" b="0" i="0" u="none" strike="noStrike" dirty="0">
                        <a:solidFill>
                          <a:schemeClr val="accent6"/>
                        </a:solidFill>
                        <a:latin typeface="Calibri"/>
                      </a:endParaRPr>
                    </a:p>
                  </a:txBody>
                  <a:tcPr marL="0" marR="0" marT="0" marB="0" anchor="ctr"/>
                </a:tc>
                <a:tc>
                  <a:txBody>
                    <a:bodyPr/>
                    <a:lstStyle/>
                    <a:p>
                      <a:pPr algn="ctr" fontAlgn="ctr"/>
                      <a:r>
                        <a:rPr lang="pt-PT" sz="1400" u="none" strike="noStrike">
                          <a:solidFill>
                            <a:schemeClr val="accent6"/>
                          </a:solidFill>
                        </a:rPr>
                        <a:t>10 - 29</a:t>
                      </a:r>
                      <a:endParaRPr lang="pt-PT" sz="1400" b="0" i="0" u="none" strike="noStrike">
                        <a:solidFill>
                          <a:schemeClr val="accent6"/>
                        </a:solidFill>
                        <a:latin typeface="Calibri"/>
                      </a:endParaRPr>
                    </a:p>
                  </a:txBody>
                  <a:tcPr marL="0" marR="0" marT="0" marB="0" anchor="ctr"/>
                </a:tc>
                <a:extLst>
                  <a:ext uri="{0D108BD9-81ED-4DB2-BD59-A6C34878D82A}">
                    <a16:rowId xmlns:a16="http://schemas.microsoft.com/office/drawing/2014/main" val="10002"/>
                  </a:ext>
                </a:extLst>
              </a:tr>
              <a:tr h="190500">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0.25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0.55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ctr"/>
                      <a:r>
                        <a:rPr lang="pt-PT" sz="1400" u="none" strike="noStrike" dirty="0">
                          <a:solidFill>
                            <a:schemeClr val="accent6"/>
                          </a:solidFill>
                        </a:rPr>
                        <a:t>30</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tc>
                  <a:txBody>
                    <a:bodyPr/>
                    <a:lstStyle/>
                    <a:p>
                      <a:pPr algn="ctr" fontAlgn="ctr"/>
                      <a:r>
                        <a:rPr lang="pt-PT" sz="1400" u="none" strike="noStrike" dirty="0">
                          <a:solidFill>
                            <a:schemeClr val="accent6"/>
                          </a:solidFill>
                        </a:rPr>
                        <a:t>54</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tc>
                  <a:txBody>
                    <a:bodyPr/>
                    <a:lstStyle/>
                    <a:p>
                      <a:pPr algn="ctr" fontAlgn="ctr"/>
                      <a:r>
                        <a:rPr lang="pt-PT" sz="1400" u="none" strike="noStrike" dirty="0">
                          <a:solidFill>
                            <a:schemeClr val="accent6"/>
                          </a:solidFill>
                        </a:rPr>
                        <a:t>30 - 54</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3"/>
                  </a:ext>
                </a:extLst>
              </a:tr>
              <a:tr h="190500">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0.25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0.8</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80</a:t>
                      </a:r>
                      <a:endParaRPr lang="pt-PT" sz="1400" b="0" i="0" u="none" strike="noStrike" dirty="0">
                        <a:solidFill>
                          <a:schemeClr val="accent6"/>
                        </a:solidFill>
                        <a:latin typeface="Calibri"/>
                      </a:endParaRPr>
                    </a:p>
                  </a:txBody>
                  <a:tcPr marL="0" marR="0" marT="0" marB="0" anchor="b"/>
                </a:tc>
                <a:tc>
                  <a:txBody>
                    <a:bodyPr/>
                    <a:lstStyle/>
                    <a:p>
                      <a:pPr algn="ctr" fontAlgn="ctr"/>
                      <a:r>
                        <a:rPr lang="pt-PT" sz="1400" u="none" strike="noStrike">
                          <a:solidFill>
                            <a:schemeClr val="accent6"/>
                          </a:solidFill>
                        </a:rPr>
                        <a:t>55</a:t>
                      </a:r>
                      <a:endParaRPr lang="pt-PT" sz="1400" b="0" i="0" u="none" strike="noStrike">
                        <a:solidFill>
                          <a:schemeClr val="accent6"/>
                        </a:solidFill>
                        <a:latin typeface="Calibri"/>
                      </a:endParaRPr>
                    </a:p>
                  </a:txBody>
                  <a:tcPr marL="0" marR="0" marT="0" marB="0" anchor="ctr"/>
                </a:tc>
                <a:tc>
                  <a:txBody>
                    <a:bodyPr/>
                    <a:lstStyle/>
                    <a:p>
                      <a:pPr algn="ctr" fontAlgn="ctr"/>
                      <a:r>
                        <a:rPr lang="pt-PT" sz="1400" u="none" strike="noStrike" dirty="0">
                          <a:solidFill>
                            <a:schemeClr val="accent6"/>
                          </a:solidFill>
                        </a:rPr>
                        <a:t>79</a:t>
                      </a:r>
                      <a:endParaRPr lang="pt-PT" sz="1400" b="0" i="0" u="none" strike="noStrike" dirty="0">
                        <a:solidFill>
                          <a:schemeClr val="accent6"/>
                        </a:solidFill>
                        <a:latin typeface="Calibri"/>
                      </a:endParaRPr>
                    </a:p>
                  </a:txBody>
                  <a:tcPr marL="0" marR="0" marT="0" marB="0" anchor="ctr"/>
                </a:tc>
                <a:tc>
                  <a:txBody>
                    <a:bodyPr/>
                    <a:lstStyle/>
                    <a:p>
                      <a:pPr algn="ctr" fontAlgn="ctr"/>
                      <a:r>
                        <a:rPr lang="pt-PT" sz="1400" u="none" strike="noStrike">
                          <a:solidFill>
                            <a:schemeClr val="accent6"/>
                          </a:solidFill>
                        </a:rPr>
                        <a:t>55 - 79</a:t>
                      </a:r>
                      <a:endParaRPr lang="pt-PT" sz="1400" b="0" i="0" u="none" strike="noStrike">
                        <a:solidFill>
                          <a:schemeClr val="accent6"/>
                        </a:solidFill>
                        <a:latin typeface="Calibri"/>
                      </a:endParaRPr>
                    </a:p>
                  </a:txBody>
                  <a:tcPr marL="0" marR="0" marT="0" marB="0" anchor="ctr"/>
                </a:tc>
                <a:extLst>
                  <a:ext uri="{0D108BD9-81ED-4DB2-BD59-A6C34878D82A}">
                    <a16:rowId xmlns:a16="http://schemas.microsoft.com/office/drawing/2014/main" val="10004"/>
                  </a:ext>
                </a:extLst>
              </a:tr>
              <a:tr h="190500">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0.15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0.95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95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ctr"/>
                      <a:r>
                        <a:rPr lang="pt-PT" sz="1400" u="none" strike="noStrike" dirty="0">
                          <a:solidFill>
                            <a:schemeClr val="accent6"/>
                          </a:solidFill>
                        </a:rPr>
                        <a:t>80</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tc>
                  <a:txBody>
                    <a:bodyPr/>
                    <a:lstStyle/>
                    <a:p>
                      <a:pPr algn="ctr" fontAlgn="ctr"/>
                      <a:r>
                        <a:rPr lang="pt-PT" sz="1400" u="none" strike="noStrike" dirty="0">
                          <a:solidFill>
                            <a:schemeClr val="accent6"/>
                          </a:solidFill>
                        </a:rPr>
                        <a:t>94</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tc>
                  <a:txBody>
                    <a:bodyPr/>
                    <a:lstStyle/>
                    <a:p>
                      <a:pPr algn="ctr" fontAlgn="ctr"/>
                      <a:r>
                        <a:rPr lang="pt-PT" sz="1400" u="none" strike="noStrike" dirty="0">
                          <a:solidFill>
                            <a:schemeClr val="accent6"/>
                          </a:solidFill>
                        </a:rPr>
                        <a:t>80 - 94</a:t>
                      </a:r>
                      <a:endParaRPr lang="pt-PT" sz="1400" b="0" i="0" u="none" strike="noStrike" dirty="0">
                        <a:solidFill>
                          <a:schemeClr val="accent6"/>
                        </a:solidFill>
                        <a:latin typeface="Calibri"/>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5"/>
                  </a:ext>
                </a:extLst>
              </a:tr>
              <a:tr h="200025">
                <a:tc>
                  <a:txBody>
                    <a:bodyPr/>
                    <a:lstStyle/>
                    <a:p>
                      <a:pPr algn="ctr" fontAlgn="b"/>
                      <a:r>
                        <a:rPr lang="pt-PT" sz="1400" u="none" strike="noStrike" dirty="0">
                          <a:solidFill>
                            <a:schemeClr val="accent6"/>
                          </a:solidFill>
                        </a:rPr>
                        <a:t>5</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0.05</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100</a:t>
                      </a:r>
                      <a:endParaRPr lang="pt-PT" sz="1400" b="0" i="0" u="none" strike="noStrike" dirty="0">
                        <a:solidFill>
                          <a:schemeClr val="accent6"/>
                        </a:solidFill>
                        <a:latin typeface="Calibri"/>
                      </a:endParaRPr>
                    </a:p>
                  </a:txBody>
                  <a:tcPr marL="0" marR="0" marT="0" marB="0" anchor="b"/>
                </a:tc>
                <a:tc>
                  <a:txBody>
                    <a:bodyPr/>
                    <a:lstStyle/>
                    <a:p>
                      <a:pPr algn="ctr" fontAlgn="ctr"/>
                      <a:r>
                        <a:rPr lang="pt-PT" sz="1400" u="none" strike="noStrike" dirty="0">
                          <a:solidFill>
                            <a:schemeClr val="accent6"/>
                          </a:solidFill>
                        </a:rPr>
                        <a:t>95</a:t>
                      </a:r>
                      <a:endParaRPr lang="pt-PT" sz="1400" b="0" i="0" u="none" strike="noStrike" dirty="0">
                        <a:solidFill>
                          <a:schemeClr val="accent6"/>
                        </a:solidFill>
                        <a:latin typeface="Calibri"/>
                      </a:endParaRPr>
                    </a:p>
                  </a:txBody>
                  <a:tcPr marL="0" marR="0" marT="0" marB="0" anchor="ctr"/>
                </a:tc>
                <a:tc>
                  <a:txBody>
                    <a:bodyPr/>
                    <a:lstStyle/>
                    <a:p>
                      <a:pPr algn="ctr" fontAlgn="ctr"/>
                      <a:r>
                        <a:rPr lang="pt-PT" sz="1400" u="none" strike="noStrike" dirty="0">
                          <a:solidFill>
                            <a:schemeClr val="accent6"/>
                          </a:solidFill>
                        </a:rPr>
                        <a:t>99</a:t>
                      </a:r>
                      <a:endParaRPr lang="pt-PT" sz="1400" b="0" i="0" u="none" strike="noStrike" dirty="0">
                        <a:solidFill>
                          <a:schemeClr val="accent6"/>
                        </a:solidFill>
                        <a:latin typeface="Calibri"/>
                      </a:endParaRPr>
                    </a:p>
                  </a:txBody>
                  <a:tcPr marL="0" marR="0" marT="0" marB="0" anchor="ctr"/>
                </a:tc>
                <a:tc>
                  <a:txBody>
                    <a:bodyPr/>
                    <a:lstStyle/>
                    <a:p>
                      <a:pPr algn="ctr" fontAlgn="ctr"/>
                      <a:r>
                        <a:rPr lang="pt-PT" sz="1400" u="none" strike="noStrike" dirty="0">
                          <a:solidFill>
                            <a:schemeClr val="accent6"/>
                          </a:solidFill>
                        </a:rPr>
                        <a:t>95 - 99</a:t>
                      </a:r>
                      <a:endParaRPr lang="pt-PT" sz="1400" b="0" i="0" u="none" strike="noStrike" dirty="0">
                        <a:solidFill>
                          <a:schemeClr val="accent6"/>
                        </a:solidFill>
                        <a:latin typeface="Calibri"/>
                      </a:endParaRPr>
                    </a:p>
                  </a:txBody>
                  <a:tcPr marL="0" marR="0" marT="0" marB="0" anchor="ctr"/>
                </a:tc>
                <a:extLst>
                  <a:ext uri="{0D108BD9-81ED-4DB2-BD59-A6C34878D82A}">
                    <a16:rowId xmlns:a16="http://schemas.microsoft.com/office/drawing/2014/main" val="10006"/>
                  </a:ext>
                </a:extLst>
              </a:tr>
              <a:tr h="200025">
                <a:tc>
                  <a:txBody>
                    <a:bodyPr/>
                    <a:lstStyle/>
                    <a:p>
                      <a:pPr algn="ctr" fontAlgn="b"/>
                      <a:endParaRPr lang="pt-PT" sz="800" b="0" i="0" u="none" strike="noStrike" dirty="0" smtClean="0">
                        <a:solidFill>
                          <a:schemeClr val="accent6"/>
                        </a:solidFill>
                        <a:latin typeface="Calibri"/>
                      </a:endParaRPr>
                    </a:p>
                    <a:p>
                      <a:pPr algn="ctr" fontAlgn="b"/>
                      <a:r>
                        <a:rPr lang="pt-PT" sz="1400" b="0" i="0" u="none" strike="noStrike" dirty="0" smtClean="0">
                          <a:solidFill>
                            <a:schemeClr val="bg1"/>
                          </a:solidFill>
                          <a:latin typeface="Calibri"/>
                        </a:rPr>
                        <a:t>y</a:t>
                      </a:r>
                    </a:p>
                    <a:p>
                      <a:pPr algn="ctr" fontAlgn="b"/>
                      <a:endParaRPr lang="pt-PT" sz="800" b="0" i="0" u="none" strike="noStrike" dirty="0">
                        <a:solidFill>
                          <a:schemeClr val="accent6"/>
                        </a:solidFill>
                        <a:latin typeface="Calibri"/>
                      </a:endParaRPr>
                    </a:p>
                  </a:txBody>
                  <a:tcPr marL="0" marR="0" marT="0" marB="0" anchor="b">
                    <a:solidFill>
                      <a:schemeClr val="accent3"/>
                    </a:solidFill>
                  </a:tcPr>
                </a:tc>
                <a:tc>
                  <a:txBody>
                    <a:bodyPr/>
                    <a:lstStyle/>
                    <a:p>
                      <a:pPr algn="ctr" fontAlgn="ctr"/>
                      <a:r>
                        <a:rPr lang="pt-PT" sz="1400" u="none" strike="noStrike" dirty="0" smtClean="0">
                          <a:solidFill>
                            <a:schemeClr val="bg1"/>
                          </a:solidFill>
                        </a:rPr>
                        <a:t>distribution</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cumulative </a:t>
                      </a:r>
                      <a:r>
                        <a:rPr lang="pt-PT" sz="1400" u="none" strike="noStrike" dirty="0" smtClean="0">
                          <a:solidFill>
                            <a:schemeClr val="bg1"/>
                          </a:solidFill>
                        </a:rPr>
                        <a:t>distribution</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aux</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lower </a:t>
                      </a:r>
                      <a:r>
                        <a:rPr lang="pt-PT" sz="1400" u="none" strike="noStrike" dirty="0" smtClean="0">
                          <a:solidFill>
                            <a:schemeClr val="bg1"/>
                          </a:solidFill>
                        </a:rPr>
                        <a:t>lim</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upper </a:t>
                      </a:r>
                      <a:r>
                        <a:rPr lang="pt-PT" sz="1400" u="none" strike="noStrike" dirty="0" smtClean="0">
                          <a:solidFill>
                            <a:schemeClr val="bg1"/>
                          </a:solidFill>
                        </a:rPr>
                        <a:t>lim</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interval</a:t>
                      </a:r>
                      <a:endParaRPr lang="pt-PT" sz="1400" b="0"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7"/>
                  </a:ext>
                </a:extLst>
              </a:tr>
              <a:tr h="200025">
                <a:tc>
                  <a:txBody>
                    <a:bodyPr/>
                    <a:lstStyle/>
                    <a:p>
                      <a:pPr algn="ctr" fontAlgn="b"/>
                      <a:r>
                        <a:rPr lang="pt-PT" sz="1400" b="0" i="0" u="none" strike="noStrike" dirty="0">
                          <a:solidFill>
                            <a:schemeClr val="accent6"/>
                          </a:solidFill>
                          <a:latin typeface="Calibri"/>
                        </a:rPr>
                        <a:t>2</a:t>
                      </a:r>
                    </a:p>
                  </a:txBody>
                  <a:tcPr marL="0" marR="0" marT="0" marB="0" anchor="b">
                    <a:solidFill>
                      <a:schemeClr val="accent3">
                        <a:lumMod val="40000"/>
                        <a:lumOff val="60000"/>
                      </a:schemeClr>
                    </a:solidFill>
                  </a:tcPr>
                </a:tc>
                <a:tc>
                  <a:txBody>
                    <a:bodyPr/>
                    <a:lstStyle/>
                    <a:p>
                      <a:pPr algn="ctr" fontAlgn="b"/>
                      <a:r>
                        <a:rPr lang="pt-PT" sz="1400" b="0" i="0" u="none" strike="noStrike" dirty="0">
                          <a:solidFill>
                            <a:schemeClr val="accent6"/>
                          </a:solidFill>
                          <a:latin typeface="Calibri"/>
                        </a:rPr>
                        <a:t>0.25</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0.25</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25</a:t>
                      </a:r>
                    </a:p>
                  </a:txBody>
                  <a:tcPr marL="0" marR="0" marT="0" marB="0" anchor="b">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0</a:t>
                      </a:r>
                    </a:p>
                  </a:txBody>
                  <a:tcPr marL="0" marR="0" marT="0" marB="0" anchor="ctr">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24</a:t>
                      </a:r>
                    </a:p>
                  </a:txBody>
                  <a:tcPr marL="0" marR="0" marT="0" marB="0" anchor="ctr">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0 - 24</a:t>
                      </a:r>
                    </a:p>
                  </a:txBody>
                  <a:tcPr marL="0" marR="0" marT="0" marB="0" anchor="ctr">
                    <a:solidFill>
                      <a:schemeClr val="accent3">
                        <a:lumMod val="40000"/>
                        <a:lumOff val="60000"/>
                      </a:schemeClr>
                    </a:solidFill>
                  </a:tcPr>
                </a:tc>
                <a:extLst>
                  <a:ext uri="{0D108BD9-81ED-4DB2-BD59-A6C34878D82A}">
                    <a16:rowId xmlns:a16="http://schemas.microsoft.com/office/drawing/2014/main" val="10008"/>
                  </a:ext>
                </a:extLst>
              </a:tr>
              <a:tr h="200025">
                <a:tc>
                  <a:txBody>
                    <a:bodyPr/>
                    <a:lstStyle/>
                    <a:p>
                      <a:pPr algn="ctr" fontAlgn="b"/>
                      <a:r>
                        <a:rPr lang="pt-PT" sz="1400" b="0" i="0" u="none" strike="noStrike">
                          <a:solidFill>
                            <a:schemeClr val="accent6"/>
                          </a:solidFill>
                          <a:latin typeface="Calibri"/>
                        </a:rPr>
                        <a:t>3</a:t>
                      </a:r>
                    </a:p>
                  </a:txBody>
                  <a:tcPr marL="0" marR="0" marT="0" marB="0" anchor="b"/>
                </a:tc>
                <a:tc>
                  <a:txBody>
                    <a:bodyPr/>
                    <a:lstStyle/>
                    <a:p>
                      <a:pPr algn="ctr" fontAlgn="b"/>
                      <a:r>
                        <a:rPr lang="pt-PT" sz="1400" b="0" i="0" u="none" strike="noStrike" dirty="0">
                          <a:solidFill>
                            <a:schemeClr val="accent6"/>
                          </a:solidFill>
                          <a:latin typeface="Calibri"/>
                        </a:rPr>
                        <a:t>0.3</a:t>
                      </a:r>
                    </a:p>
                  </a:txBody>
                  <a:tcPr marL="0" marR="0" marT="0" marB="0" anchor="b"/>
                </a:tc>
                <a:tc>
                  <a:txBody>
                    <a:bodyPr/>
                    <a:lstStyle/>
                    <a:p>
                      <a:pPr algn="ctr" fontAlgn="b"/>
                      <a:r>
                        <a:rPr lang="pt-PT" sz="1400" b="0" i="0" u="none" strike="noStrike" dirty="0">
                          <a:solidFill>
                            <a:schemeClr val="accent6"/>
                          </a:solidFill>
                          <a:latin typeface="Calibri"/>
                        </a:rPr>
                        <a:t>0.55</a:t>
                      </a:r>
                    </a:p>
                  </a:txBody>
                  <a:tcPr marL="0" marR="0" marT="0" marB="0" anchor="b"/>
                </a:tc>
                <a:tc>
                  <a:txBody>
                    <a:bodyPr/>
                    <a:lstStyle/>
                    <a:p>
                      <a:pPr algn="ctr" fontAlgn="b"/>
                      <a:r>
                        <a:rPr lang="pt-PT" sz="1400" b="0" i="0" u="none" strike="noStrike" dirty="0">
                          <a:solidFill>
                            <a:schemeClr val="accent6"/>
                          </a:solidFill>
                          <a:latin typeface="Calibri"/>
                        </a:rPr>
                        <a:t>55</a:t>
                      </a:r>
                    </a:p>
                  </a:txBody>
                  <a:tcPr marL="0" marR="0" marT="0" marB="0" anchor="b"/>
                </a:tc>
                <a:tc>
                  <a:txBody>
                    <a:bodyPr/>
                    <a:lstStyle/>
                    <a:p>
                      <a:pPr algn="ctr" fontAlgn="ctr"/>
                      <a:r>
                        <a:rPr lang="pt-PT" sz="1400" b="0" i="0" u="none" strike="noStrike" dirty="0">
                          <a:solidFill>
                            <a:schemeClr val="accent6"/>
                          </a:solidFill>
                          <a:latin typeface="Calibri"/>
                        </a:rPr>
                        <a:t>25</a:t>
                      </a:r>
                    </a:p>
                  </a:txBody>
                  <a:tcPr marL="0" marR="0" marT="0" marB="0" anchor="ctr"/>
                </a:tc>
                <a:tc>
                  <a:txBody>
                    <a:bodyPr/>
                    <a:lstStyle/>
                    <a:p>
                      <a:pPr algn="ctr" fontAlgn="ctr"/>
                      <a:r>
                        <a:rPr lang="pt-PT" sz="1400" b="0" i="0" u="none" strike="noStrike">
                          <a:solidFill>
                            <a:schemeClr val="accent6"/>
                          </a:solidFill>
                          <a:latin typeface="Calibri"/>
                        </a:rPr>
                        <a:t>54</a:t>
                      </a:r>
                    </a:p>
                  </a:txBody>
                  <a:tcPr marL="0" marR="0" marT="0" marB="0" anchor="ctr"/>
                </a:tc>
                <a:tc>
                  <a:txBody>
                    <a:bodyPr/>
                    <a:lstStyle/>
                    <a:p>
                      <a:pPr algn="ctr" fontAlgn="ctr"/>
                      <a:r>
                        <a:rPr lang="pt-PT" sz="1400" b="0" i="0" u="none" strike="noStrike">
                          <a:solidFill>
                            <a:schemeClr val="accent6"/>
                          </a:solidFill>
                          <a:latin typeface="Calibri"/>
                        </a:rPr>
                        <a:t>25 - 54</a:t>
                      </a:r>
                    </a:p>
                  </a:txBody>
                  <a:tcPr marL="0" marR="0" marT="0" marB="0" anchor="ctr"/>
                </a:tc>
                <a:extLst>
                  <a:ext uri="{0D108BD9-81ED-4DB2-BD59-A6C34878D82A}">
                    <a16:rowId xmlns:a16="http://schemas.microsoft.com/office/drawing/2014/main" val="10009"/>
                  </a:ext>
                </a:extLst>
              </a:tr>
              <a:tr h="200025">
                <a:tc>
                  <a:txBody>
                    <a:bodyPr/>
                    <a:lstStyle/>
                    <a:p>
                      <a:pPr algn="ctr" fontAlgn="b"/>
                      <a:r>
                        <a:rPr lang="pt-PT" sz="1400" b="0" i="0" u="none" strike="noStrike">
                          <a:solidFill>
                            <a:schemeClr val="accent6"/>
                          </a:solidFill>
                          <a:latin typeface="Calibri"/>
                        </a:rPr>
                        <a:t>4</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0.25</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0.8</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80</a:t>
                      </a:r>
                    </a:p>
                  </a:txBody>
                  <a:tcPr marL="0" marR="0" marT="0" marB="0" anchor="b">
                    <a:solidFill>
                      <a:schemeClr val="accent3">
                        <a:lumMod val="40000"/>
                        <a:lumOff val="60000"/>
                      </a:schemeClr>
                    </a:solidFill>
                  </a:tcPr>
                </a:tc>
                <a:tc>
                  <a:txBody>
                    <a:bodyPr/>
                    <a:lstStyle/>
                    <a:p>
                      <a:pPr algn="ctr" fontAlgn="ctr"/>
                      <a:r>
                        <a:rPr lang="pt-PT" sz="1400" b="0" i="0" u="none" strike="noStrike" dirty="0">
                          <a:solidFill>
                            <a:schemeClr val="accent6"/>
                          </a:solidFill>
                          <a:latin typeface="Calibri"/>
                        </a:rPr>
                        <a:t>55</a:t>
                      </a:r>
                    </a:p>
                  </a:txBody>
                  <a:tcPr marL="0" marR="0" marT="0" marB="0" anchor="ctr">
                    <a:solidFill>
                      <a:schemeClr val="accent3">
                        <a:lumMod val="40000"/>
                        <a:lumOff val="60000"/>
                      </a:schemeClr>
                    </a:solidFill>
                  </a:tcPr>
                </a:tc>
                <a:tc>
                  <a:txBody>
                    <a:bodyPr/>
                    <a:lstStyle/>
                    <a:p>
                      <a:pPr algn="ctr" fontAlgn="ctr"/>
                      <a:r>
                        <a:rPr lang="pt-PT" sz="1400" b="0" i="0" u="none" strike="noStrike" dirty="0">
                          <a:solidFill>
                            <a:schemeClr val="accent6"/>
                          </a:solidFill>
                          <a:latin typeface="Calibri"/>
                        </a:rPr>
                        <a:t>79</a:t>
                      </a:r>
                    </a:p>
                  </a:txBody>
                  <a:tcPr marL="0" marR="0" marT="0" marB="0" anchor="ctr">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55 - 79</a:t>
                      </a:r>
                    </a:p>
                  </a:txBody>
                  <a:tcPr marL="0" marR="0" marT="0" marB="0" anchor="ctr">
                    <a:solidFill>
                      <a:schemeClr val="accent3">
                        <a:lumMod val="40000"/>
                        <a:lumOff val="60000"/>
                      </a:schemeClr>
                    </a:solidFill>
                  </a:tcPr>
                </a:tc>
                <a:extLst>
                  <a:ext uri="{0D108BD9-81ED-4DB2-BD59-A6C34878D82A}">
                    <a16:rowId xmlns:a16="http://schemas.microsoft.com/office/drawing/2014/main" val="10010"/>
                  </a:ext>
                </a:extLst>
              </a:tr>
              <a:tr h="200025">
                <a:tc>
                  <a:txBody>
                    <a:bodyPr/>
                    <a:lstStyle/>
                    <a:p>
                      <a:pPr algn="ctr" fontAlgn="b"/>
                      <a:r>
                        <a:rPr lang="pt-PT" sz="1400" b="0" i="0" u="none" strike="noStrike">
                          <a:solidFill>
                            <a:schemeClr val="accent6"/>
                          </a:solidFill>
                          <a:latin typeface="Calibri"/>
                        </a:rPr>
                        <a:t>5</a:t>
                      </a:r>
                    </a:p>
                  </a:txBody>
                  <a:tcPr marL="0" marR="0" marT="0" marB="0" anchor="b"/>
                </a:tc>
                <a:tc>
                  <a:txBody>
                    <a:bodyPr/>
                    <a:lstStyle/>
                    <a:p>
                      <a:pPr algn="ctr" fontAlgn="b"/>
                      <a:r>
                        <a:rPr lang="pt-PT" sz="1400" b="0" i="0" u="none" strike="noStrike">
                          <a:solidFill>
                            <a:schemeClr val="accent6"/>
                          </a:solidFill>
                          <a:latin typeface="Calibri"/>
                        </a:rPr>
                        <a:t>0.2</a:t>
                      </a:r>
                    </a:p>
                  </a:txBody>
                  <a:tcPr marL="0" marR="0" marT="0" marB="0" anchor="b"/>
                </a:tc>
                <a:tc>
                  <a:txBody>
                    <a:bodyPr/>
                    <a:lstStyle/>
                    <a:p>
                      <a:pPr algn="ctr" fontAlgn="b"/>
                      <a:r>
                        <a:rPr lang="pt-PT" sz="1400" b="0" i="0" u="none" strike="noStrike">
                          <a:solidFill>
                            <a:schemeClr val="accent6"/>
                          </a:solidFill>
                          <a:latin typeface="Calibri"/>
                        </a:rPr>
                        <a:t>1</a:t>
                      </a:r>
                    </a:p>
                  </a:txBody>
                  <a:tcPr marL="0" marR="0" marT="0" marB="0" anchor="b"/>
                </a:tc>
                <a:tc>
                  <a:txBody>
                    <a:bodyPr/>
                    <a:lstStyle/>
                    <a:p>
                      <a:pPr algn="ctr" fontAlgn="b"/>
                      <a:r>
                        <a:rPr lang="pt-PT" sz="1400" b="0" i="0" u="none" strike="noStrike">
                          <a:solidFill>
                            <a:schemeClr val="accent6"/>
                          </a:solidFill>
                          <a:latin typeface="Calibri"/>
                        </a:rPr>
                        <a:t>100</a:t>
                      </a:r>
                    </a:p>
                  </a:txBody>
                  <a:tcPr marL="0" marR="0" marT="0" marB="0" anchor="b"/>
                </a:tc>
                <a:tc>
                  <a:txBody>
                    <a:bodyPr/>
                    <a:lstStyle/>
                    <a:p>
                      <a:pPr algn="ctr" fontAlgn="ctr"/>
                      <a:r>
                        <a:rPr lang="pt-PT" sz="1400" b="0" i="0" u="none" strike="noStrike">
                          <a:solidFill>
                            <a:schemeClr val="accent6"/>
                          </a:solidFill>
                          <a:latin typeface="Calibri"/>
                        </a:rPr>
                        <a:t>80</a:t>
                      </a:r>
                    </a:p>
                  </a:txBody>
                  <a:tcPr marL="0" marR="0" marT="0" marB="0" anchor="ctr"/>
                </a:tc>
                <a:tc>
                  <a:txBody>
                    <a:bodyPr/>
                    <a:lstStyle/>
                    <a:p>
                      <a:pPr algn="ctr" fontAlgn="ctr"/>
                      <a:r>
                        <a:rPr lang="pt-PT" sz="1400" b="0" i="0" u="none" strike="noStrike" dirty="0">
                          <a:solidFill>
                            <a:schemeClr val="accent6"/>
                          </a:solidFill>
                          <a:latin typeface="Calibri"/>
                        </a:rPr>
                        <a:t>99</a:t>
                      </a:r>
                    </a:p>
                  </a:txBody>
                  <a:tcPr marL="0" marR="0" marT="0" marB="0" anchor="ctr"/>
                </a:tc>
                <a:tc>
                  <a:txBody>
                    <a:bodyPr/>
                    <a:lstStyle/>
                    <a:p>
                      <a:pPr algn="ctr" fontAlgn="ctr"/>
                      <a:r>
                        <a:rPr lang="pt-PT" sz="1400" b="0" i="0" u="none" strike="noStrike" dirty="0">
                          <a:solidFill>
                            <a:schemeClr val="accent6"/>
                          </a:solidFill>
                          <a:latin typeface="Calibri"/>
                        </a:rPr>
                        <a:t>80 - 99</a:t>
                      </a:r>
                    </a:p>
                  </a:txBody>
                  <a:tcPr marL="0" marR="0" marT="0" marB="0" anchor="ctr"/>
                </a:tc>
                <a:extLst>
                  <a:ext uri="{0D108BD9-81ED-4DB2-BD59-A6C34878D82A}">
                    <a16:rowId xmlns:a16="http://schemas.microsoft.com/office/drawing/2014/main" val="10011"/>
                  </a:ext>
                </a:extLst>
              </a:tr>
              <a:tr h="200025">
                <a:tc>
                  <a:txBody>
                    <a:bodyPr/>
                    <a:lstStyle/>
                    <a:p>
                      <a:pPr algn="ctr" fontAlgn="b"/>
                      <a:endParaRPr lang="pt-PT" sz="800" b="0" i="0" u="none" strike="noStrike" dirty="0" smtClean="0">
                        <a:solidFill>
                          <a:schemeClr val="accent6"/>
                        </a:solidFill>
                        <a:latin typeface="Calibri"/>
                      </a:endParaRPr>
                    </a:p>
                    <a:p>
                      <a:pPr algn="ctr" fontAlgn="b"/>
                      <a:r>
                        <a:rPr lang="pt-PT" sz="1400" b="0" i="0" u="none" strike="noStrike" dirty="0" smtClean="0">
                          <a:solidFill>
                            <a:schemeClr val="bg1"/>
                          </a:solidFill>
                          <a:latin typeface="Calibri"/>
                        </a:rPr>
                        <a:t>z</a:t>
                      </a:r>
                    </a:p>
                    <a:p>
                      <a:pPr algn="ctr" fontAlgn="b"/>
                      <a:endParaRPr lang="pt-PT" sz="800" b="0" i="0" u="none" strike="noStrike" dirty="0">
                        <a:solidFill>
                          <a:schemeClr val="accent6"/>
                        </a:solidFill>
                        <a:latin typeface="Calibri"/>
                      </a:endParaRPr>
                    </a:p>
                  </a:txBody>
                  <a:tcPr marL="0" marR="0" marT="0" marB="0" anchor="b">
                    <a:solidFill>
                      <a:schemeClr val="accent3"/>
                    </a:solidFill>
                  </a:tcPr>
                </a:tc>
                <a:tc>
                  <a:txBody>
                    <a:bodyPr/>
                    <a:lstStyle/>
                    <a:p>
                      <a:pPr algn="ctr" fontAlgn="ctr"/>
                      <a:r>
                        <a:rPr lang="pt-PT" sz="1400" u="none" strike="noStrike" dirty="0" smtClean="0">
                          <a:solidFill>
                            <a:schemeClr val="bg1"/>
                          </a:solidFill>
                        </a:rPr>
                        <a:t>distribution</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cumulative </a:t>
                      </a:r>
                      <a:r>
                        <a:rPr lang="pt-PT" sz="1400" u="none" strike="noStrike" dirty="0" smtClean="0">
                          <a:solidFill>
                            <a:schemeClr val="bg1"/>
                          </a:solidFill>
                        </a:rPr>
                        <a:t>distribution</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aux</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lower </a:t>
                      </a:r>
                      <a:r>
                        <a:rPr lang="pt-PT" sz="1400" u="none" strike="noStrike" dirty="0" smtClean="0">
                          <a:solidFill>
                            <a:schemeClr val="bg1"/>
                          </a:solidFill>
                        </a:rPr>
                        <a:t>lim</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upper </a:t>
                      </a:r>
                      <a:r>
                        <a:rPr lang="pt-PT" sz="1400" u="none" strike="noStrike" dirty="0" smtClean="0">
                          <a:solidFill>
                            <a:schemeClr val="bg1"/>
                          </a:solidFill>
                        </a:rPr>
                        <a:t>lim</a:t>
                      </a:r>
                      <a:endParaRPr lang="pt-PT" sz="1400" b="0"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smtClean="0">
                          <a:solidFill>
                            <a:schemeClr val="bg1"/>
                          </a:solidFill>
                        </a:rPr>
                        <a:t>interval</a:t>
                      </a:r>
                      <a:endParaRPr lang="pt-PT" sz="1400" b="0"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12"/>
                  </a:ext>
                </a:extLst>
              </a:tr>
              <a:tr h="200025">
                <a:tc>
                  <a:txBody>
                    <a:bodyPr/>
                    <a:lstStyle/>
                    <a:p>
                      <a:pPr algn="ctr" fontAlgn="b"/>
                      <a:r>
                        <a:rPr lang="pt-PT" sz="1400" b="0" i="0" u="none" strike="noStrike">
                          <a:solidFill>
                            <a:schemeClr val="accent6"/>
                          </a:solidFill>
                          <a:latin typeface="Calibri"/>
                        </a:rPr>
                        <a:t>4</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0.3</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0.3</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30</a:t>
                      </a:r>
                    </a:p>
                  </a:txBody>
                  <a:tcPr marL="0" marR="0" marT="0" marB="0" anchor="b">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0</a:t>
                      </a:r>
                    </a:p>
                  </a:txBody>
                  <a:tcPr marL="0" marR="0" marT="0" marB="0" anchor="ctr">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29</a:t>
                      </a:r>
                    </a:p>
                  </a:txBody>
                  <a:tcPr marL="0" marR="0" marT="0" marB="0" anchor="ctr">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0 - 29</a:t>
                      </a:r>
                    </a:p>
                  </a:txBody>
                  <a:tcPr marL="0" marR="0" marT="0" marB="0" anchor="ctr">
                    <a:solidFill>
                      <a:schemeClr val="accent3">
                        <a:lumMod val="40000"/>
                        <a:lumOff val="60000"/>
                      </a:schemeClr>
                    </a:solidFill>
                  </a:tcPr>
                </a:tc>
                <a:extLst>
                  <a:ext uri="{0D108BD9-81ED-4DB2-BD59-A6C34878D82A}">
                    <a16:rowId xmlns:a16="http://schemas.microsoft.com/office/drawing/2014/main" val="10013"/>
                  </a:ext>
                </a:extLst>
              </a:tr>
              <a:tr h="200025">
                <a:tc>
                  <a:txBody>
                    <a:bodyPr/>
                    <a:lstStyle/>
                    <a:p>
                      <a:pPr algn="ctr" fontAlgn="b"/>
                      <a:r>
                        <a:rPr lang="pt-PT" sz="1400" b="0" i="0" u="none" strike="noStrike">
                          <a:solidFill>
                            <a:schemeClr val="accent6"/>
                          </a:solidFill>
                          <a:latin typeface="Calibri"/>
                        </a:rPr>
                        <a:t>5</a:t>
                      </a:r>
                    </a:p>
                  </a:txBody>
                  <a:tcPr marL="0" marR="0" marT="0" marB="0" anchor="b"/>
                </a:tc>
                <a:tc>
                  <a:txBody>
                    <a:bodyPr/>
                    <a:lstStyle/>
                    <a:p>
                      <a:pPr algn="ctr" fontAlgn="b"/>
                      <a:r>
                        <a:rPr lang="pt-PT" sz="1400" b="0" i="0" u="none" strike="noStrike">
                          <a:solidFill>
                            <a:schemeClr val="accent6"/>
                          </a:solidFill>
                          <a:latin typeface="Calibri"/>
                        </a:rPr>
                        <a:t>0.5</a:t>
                      </a:r>
                    </a:p>
                  </a:txBody>
                  <a:tcPr marL="0" marR="0" marT="0" marB="0" anchor="b"/>
                </a:tc>
                <a:tc>
                  <a:txBody>
                    <a:bodyPr/>
                    <a:lstStyle/>
                    <a:p>
                      <a:pPr algn="ctr" fontAlgn="b"/>
                      <a:r>
                        <a:rPr lang="pt-PT" sz="1400" b="0" i="0" u="none" strike="noStrike">
                          <a:solidFill>
                            <a:schemeClr val="accent6"/>
                          </a:solidFill>
                          <a:latin typeface="Calibri"/>
                        </a:rPr>
                        <a:t>0.8</a:t>
                      </a:r>
                    </a:p>
                  </a:txBody>
                  <a:tcPr marL="0" marR="0" marT="0" marB="0" anchor="b"/>
                </a:tc>
                <a:tc>
                  <a:txBody>
                    <a:bodyPr/>
                    <a:lstStyle/>
                    <a:p>
                      <a:pPr algn="ctr" fontAlgn="b"/>
                      <a:r>
                        <a:rPr lang="pt-PT" sz="1400" b="0" i="0" u="none" strike="noStrike">
                          <a:solidFill>
                            <a:schemeClr val="accent6"/>
                          </a:solidFill>
                          <a:latin typeface="Calibri"/>
                        </a:rPr>
                        <a:t>80</a:t>
                      </a:r>
                    </a:p>
                  </a:txBody>
                  <a:tcPr marL="0" marR="0" marT="0" marB="0" anchor="b"/>
                </a:tc>
                <a:tc>
                  <a:txBody>
                    <a:bodyPr/>
                    <a:lstStyle/>
                    <a:p>
                      <a:pPr algn="ctr" fontAlgn="ctr"/>
                      <a:r>
                        <a:rPr lang="pt-PT" sz="1400" b="0" i="0" u="none" strike="noStrike">
                          <a:solidFill>
                            <a:schemeClr val="accent6"/>
                          </a:solidFill>
                          <a:latin typeface="Calibri"/>
                        </a:rPr>
                        <a:t>30</a:t>
                      </a:r>
                    </a:p>
                  </a:txBody>
                  <a:tcPr marL="0" marR="0" marT="0" marB="0" anchor="ctr"/>
                </a:tc>
                <a:tc>
                  <a:txBody>
                    <a:bodyPr/>
                    <a:lstStyle/>
                    <a:p>
                      <a:pPr algn="ctr" fontAlgn="ctr"/>
                      <a:r>
                        <a:rPr lang="pt-PT" sz="1400" b="0" i="0" u="none" strike="noStrike">
                          <a:solidFill>
                            <a:schemeClr val="accent6"/>
                          </a:solidFill>
                          <a:latin typeface="Calibri"/>
                        </a:rPr>
                        <a:t>79</a:t>
                      </a:r>
                    </a:p>
                  </a:txBody>
                  <a:tcPr marL="0" marR="0" marT="0" marB="0" anchor="ctr"/>
                </a:tc>
                <a:tc>
                  <a:txBody>
                    <a:bodyPr/>
                    <a:lstStyle/>
                    <a:p>
                      <a:pPr algn="ctr" fontAlgn="ctr"/>
                      <a:r>
                        <a:rPr lang="pt-PT" sz="1400" b="0" i="0" u="none" strike="noStrike">
                          <a:solidFill>
                            <a:schemeClr val="accent6"/>
                          </a:solidFill>
                          <a:latin typeface="Calibri"/>
                        </a:rPr>
                        <a:t>30 - 79</a:t>
                      </a:r>
                    </a:p>
                  </a:txBody>
                  <a:tcPr marL="0" marR="0" marT="0" marB="0" anchor="ctr"/>
                </a:tc>
                <a:extLst>
                  <a:ext uri="{0D108BD9-81ED-4DB2-BD59-A6C34878D82A}">
                    <a16:rowId xmlns:a16="http://schemas.microsoft.com/office/drawing/2014/main" val="10014"/>
                  </a:ext>
                </a:extLst>
              </a:tr>
              <a:tr h="200025">
                <a:tc>
                  <a:txBody>
                    <a:bodyPr/>
                    <a:lstStyle/>
                    <a:p>
                      <a:pPr algn="ctr" fontAlgn="b"/>
                      <a:r>
                        <a:rPr lang="pt-PT" sz="1400" b="0" i="0" u="none" strike="noStrike">
                          <a:solidFill>
                            <a:schemeClr val="accent6"/>
                          </a:solidFill>
                          <a:latin typeface="Calibri"/>
                        </a:rPr>
                        <a:t>6</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0.2</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1</a:t>
                      </a:r>
                    </a:p>
                  </a:txBody>
                  <a:tcPr marL="0" marR="0" marT="0" marB="0" anchor="b">
                    <a:solidFill>
                      <a:schemeClr val="accent3">
                        <a:lumMod val="40000"/>
                        <a:lumOff val="60000"/>
                      </a:schemeClr>
                    </a:solidFill>
                  </a:tcPr>
                </a:tc>
                <a:tc>
                  <a:txBody>
                    <a:bodyPr/>
                    <a:lstStyle/>
                    <a:p>
                      <a:pPr algn="ctr" fontAlgn="b"/>
                      <a:r>
                        <a:rPr lang="pt-PT" sz="1400" b="0" i="0" u="none" strike="noStrike">
                          <a:solidFill>
                            <a:schemeClr val="accent6"/>
                          </a:solidFill>
                          <a:latin typeface="Calibri"/>
                        </a:rPr>
                        <a:t>100</a:t>
                      </a:r>
                    </a:p>
                  </a:txBody>
                  <a:tcPr marL="0" marR="0" marT="0" marB="0" anchor="b">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80</a:t>
                      </a:r>
                    </a:p>
                  </a:txBody>
                  <a:tcPr marL="0" marR="0" marT="0" marB="0" anchor="ctr">
                    <a:solidFill>
                      <a:schemeClr val="accent3">
                        <a:lumMod val="40000"/>
                        <a:lumOff val="60000"/>
                      </a:schemeClr>
                    </a:solidFill>
                  </a:tcPr>
                </a:tc>
                <a:tc>
                  <a:txBody>
                    <a:bodyPr/>
                    <a:lstStyle/>
                    <a:p>
                      <a:pPr algn="ctr" fontAlgn="ctr"/>
                      <a:r>
                        <a:rPr lang="pt-PT" sz="1400" b="0" i="0" u="none" strike="noStrike">
                          <a:solidFill>
                            <a:schemeClr val="accent6"/>
                          </a:solidFill>
                          <a:latin typeface="Calibri"/>
                        </a:rPr>
                        <a:t>99</a:t>
                      </a:r>
                    </a:p>
                  </a:txBody>
                  <a:tcPr marL="0" marR="0" marT="0" marB="0" anchor="ctr">
                    <a:solidFill>
                      <a:schemeClr val="accent3">
                        <a:lumMod val="40000"/>
                        <a:lumOff val="60000"/>
                      </a:schemeClr>
                    </a:solidFill>
                  </a:tcPr>
                </a:tc>
                <a:tc>
                  <a:txBody>
                    <a:bodyPr/>
                    <a:lstStyle/>
                    <a:p>
                      <a:pPr algn="ctr" fontAlgn="ctr"/>
                      <a:r>
                        <a:rPr lang="pt-PT" sz="1400" b="0" i="0" u="none" strike="noStrike" dirty="0">
                          <a:solidFill>
                            <a:schemeClr val="accent6"/>
                          </a:solidFill>
                          <a:latin typeface="Calibri"/>
                        </a:rPr>
                        <a:t>80 - 99</a:t>
                      </a:r>
                    </a:p>
                  </a:txBody>
                  <a:tcPr marL="0" marR="0" marT="0" marB="0" anchor="ctr">
                    <a:solidFill>
                      <a:schemeClr val="accent3">
                        <a:lumMod val="40000"/>
                        <a:lumOff val="60000"/>
                      </a:schemeClr>
                    </a:solidFill>
                  </a:tcPr>
                </a:tc>
                <a:extLst>
                  <a:ext uri="{0D108BD9-81ED-4DB2-BD59-A6C34878D82A}">
                    <a16:rowId xmlns:a16="http://schemas.microsoft.com/office/drawing/2014/main" val="10015"/>
                  </a:ext>
                </a:extLst>
              </a:tr>
            </a:tbl>
          </a:graphicData>
        </a:graphic>
      </p:graphicFrame>
      <p:sp>
        <p:nvSpPr>
          <p:cNvPr id="5" name="TextBox 4"/>
          <p:cNvSpPr txBox="1"/>
          <p:nvPr/>
        </p:nvSpPr>
        <p:spPr>
          <a:xfrm>
            <a:off x="696036" y="2743202"/>
            <a:ext cx="4681182" cy="3044423"/>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1"/>
              </a:buClr>
              <a:buSzPct val="100000"/>
              <a:buFont typeface="+mj-lt"/>
              <a:buAutoNum type="arabicPeriod"/>
              <a:defRPr/>
            </a:pPr>
            <a:endParaRPr lang="en-US" sz="1000" dirty="0" smtClean="0"/>
          </a:p>
          <a:p>
            <a:endParaRPr lang="pt-PT" dirty="0"/>
          </a:p>
        </p:txBody>
      </p:sp>
      <p:sp>
        <p:nvSpPr>
          <p:cNvPr id="4"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 Run 18 trials</a:t>
            </a:r>
            <a:endParaRPr kumimoji="0" lang="en-US" sz="28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 Run 18 trials</a:t>
            </a:r>
            <a:endParaRPr kumimoji="0" lang="en-US" sz="28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96036" y="2743202"/>
            <a:ext cx="4681182" cy="3901581"/>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Generate random numbers</a:t>
            </a:r>
          </a:p>
          <a:p>
            <a:pPr marL="835025" lvl="1" indent="-514350">
              <a:lnSpc>
                <a:spcPct val="90000"/>
              </a:lnSpc>
              <a:spcBef>
                <a:spcPts val="500"/>
              </a:spcBef>
              <a:buClr>
                <a:schemeClr val="accent2"/>
              </a:buClr>
              <a:buSzPct val="100000"/>
              <a:buFont typeface="+mj-lt"/>
              <a:buAutoNum type="arabicPeriod"/>
              <a:defRPr/>
            </a:pPr>
            <a:endParaRPr lang="en-US" sz="2000" dirty="0" smtClean="0"/>
          </a:p>
          <a:p>
            <a:pPr marL="835025" lvl="1" indent="-514350">
              <a:lnSpc>
                <a:spcPct val="90000"/>
              </a:lnSpc>
              <a:spcBef>
                <a:spcPts val="500"/>
              </a:spcBef>
              <a:buClr>
                <a:schemeClr val="accent2"/>
              </a:buClr>
              <a:buSzPct val="100000"/>
              <a:buFont typeface="+mj-lt"/>
              <a:buAutoNum type="arabicPeriod"/>
              <a:defRPr/>
            </a:pPr>
            <a:endParaRPr lang="en-US" sz="1000" dirty="0" smtClean="0"/>
          </a:p>
          <a:p>
            <a:pPr>
              <a:buClr>
                <a:schemeClr val="accent2"/>
              </a:buClr>
            </a:pPr>
            <a:endParaRPr lang="pt-PT" dirty="0"/>
          </a:p>
        </p:txBody>
      </p:sp>
      <p:graphicFrame>
        <p:nvGraphicFramePr>
          <p:cNvPr id="6" name="Table 5"/>
          <p:cNvGraphicFramePr>
            <a:graphicFrameLocks noGrp="1"/>
          </p:cNvGraphicFramePr>
          <p:nvPr/>
        </p:nvGraphicFramePr>
        <p:xfrm>
          <a:off x="6582959" y="2260592"/>
          <a:ext cx="2565400" cy="4309895"/>
        </p:xfrm>
        <a:graphic>
          <a:graphicData uri="http://schemas.openxmlformats.org/drawingml/2006/table">
            <a:tbl>
              <a:tblPr>
                <a:tableStyleId>{69C7853C-536D-4A76-A0AE-DD22124D55A5}</a:tableStyleId>
              </a:tblPr>
              <a:tblGrid>
                <a:gridCol w="660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66725">
                <a:tc>
                  <a:txBody>
                    <a:bodyPr/>
                    <a:lstStyle/>
                    <a:p>
                      <a:pPr algn="ctr" fontAlgn="ctr"/>
                      <a:r>
                        <a:rPr lang="pt-PT" sz="1400" u="none" strike="noStrike" dirty="0">
                          <a:solidFill>
                            <a:schemeClr val="bg1"/>
                          </a:solidFill>
                        </a:rPr>
                        <a:t>trial nr</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rand_x</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rand_y</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rand_z</a:t>
                      </a:r>
                      <a:endParaRPr lang="pt-PT" sz="1400" b="1"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0"/>
                  </a:ext>
                </a:extLst>
              </a:tr>
              <a:tr h="190500">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22</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1"/>
                  </a:ext>
                </a:extLst>
              </a:tr>
              <a:tr h="190500">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9</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2"/>
                  </a:ext>
                </a:extLst>
              </a:tr>
              <a:tr h="190500">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10</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82</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03"/>
                  </a:ext>
                </a:extLst>
              </a:tr>
              <a:tr h="190500">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65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4"/>
                  </a:ext>
                </a:extLst>
              </a:tr>
              <a:tr h="190500">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16</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34</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5"/>
                  </a:ext>
                </a:extLst>
              </a:tr>
              <a:tr h="200025">
                <a:tc>
                  <a:txBody>
                    <a:bodyPr/>
                    <a:lstStyle/>
                    <a:p>
                      <a:pPr algn="ctr" fontAlgn="b"/>
                      <a:r>
                        <a:rPr lang="pt-PT" sz="1400" u="none" strike="noStrike" dirty="0">
                          <a:solidFill>
                            <a:schemeClr val="accent6"/>
                          </a:solidFill>
                        </a:rPr>
                        <a:t>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27</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6"/>
                  </a:ext>
                </a:extLst>
              </a:tr>
              <a:tr h="190500">
                <a:tc>
                  <a:txBody>
                    <a:bodyPr/>
                    <a:lstStyle/>
                    <a:p>
                      <a:pPr algn="ctr" fontAlgn="b"/>
                      <a:r>
                        <a:rPr lang="pt-PT" sz="1400" u="none" strike="noStrike">
                          <a:solidFill>
                            <a:schemeClr val="accent6"/>
                          </a:solidFill>
                        </a:rPr>
                        <a:t>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62</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7"/>
                  </a:ext>
                </a:extLst>
              </a:tr>
              <a:tr h="190500">
                <a:tc>
                  <a:txBody>
                    <a:bodyPr/>
                    <a:lstStyle/>
                    <a:p>
                      <a:pPr algn="ctr" fontAlgn="b"/>
                      <a:r>
                        <a:rPr lang="pt-PT" sz="1400" u="none" strike="noStrike" dirty="0">
                          <a:solidFill>
                            <a:schemeClr val="accent6"/>
                          </a:solidFill>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8"/>
                  </a:ext>
                </a:extLst>
              </a:tr>
              <a:tr h="201976">
                <a:tc>
                  <a:txBody>
                    <a:bodyPr/>
                    <a:lstStyle/>
                    <a:p>
                      <a:pPr algn="ctr" fontAlgn="b"/>
                      <a:r>
                        <a:rPr lang="pt-PT" sz="1400" u="none" strike="noStrike">
                          <a:solidFill>
                            <a:schemeClr val="accent6"/>
                          </a:solidFill>
                        </a:rPr>
                        <a:t>9</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42</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9"/>
                  </a:ext>
                </a:extLst>
              </a:tr>
              <a:tr h="190500">
                <a:tc>
                  <a:txBody>
                    <a:bodyPr/>
                    <a:lstStyle/>
                    <a:p>
                      <a:pPr algn="ctr" fontAlgn="b"/>
                      <a:r>
                        <a:rPr lang="pt-PT" sz="1400" u="none" strike="noStrike" dirty="0">
                          <a:solidFill>
                            <a:schemeClr val="accent6"/>
                          </a:solidFill>
                        </a:rPr>
                        <a:t>10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0"/>
                  </a:ext>
                </a:extLst>
              </a:tr>
              <a:tr h="216050">
                <a:tc>
                  <a:txBody>
                    <a:bodyPr/>
                    <a:lstStyle/>
                    <a:p>
                      <a:pPr algn="ctr" fontAlgn="b"/>
                      <a:r>
                        <a:rPr lang="pt-PT" sz="1400" u="none" strike="noStrike">
                          <a:solidFill>
                            <a:schemeClr val="accent6"/>
                          </a:solidFill>
                        </a:rPr>
                        <a:t>11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74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63</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1"/>
                  </a:ext>
                </a:extLst>
              </a:tr>
              <a:tr h="190500">
                <a:tc>
                  <a:txBody>
                    <a:bodyPr/>
                    <a:lstStyle/>
                    <a:p>
                      <a:pPr algn="ctr" fontAlgn="b"/>
                      <a:r>
                        <a:rPr lang="pt-PT" sz="1400" u="none" strike="noStrike" dirty="0">
                          <a:solidFill>
                            <a:schemeClr val="accent6"/>
                          </a:solidFill>
                        </a:rPr>
                        <a:t>12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68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2"/>
                  </a:ext>
                </a:extLst>
              </a:tr>
              <a:tr h="190500">
                <a:tc>
                  <a:txBody>
                    <a:bodyPr/>
                    <a:lstStyle/>
                    <a:p>
                      <a:pPr algn="ctr" fontAlgn="b"/>
                      <a:r>
                        <a:rPr lang="pt-PT" sz="1400" u="none" strike="noStrike">
                          <a:solidFill>
                            <a:schemeClr val="accent6"/>
                          </a:solidFill>
                        </a:rPr>
                        <a:t>13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96</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3"/>
                  </a:ext>
                </a:extLst>
              </a:tr>
              <a:tr h="190500">
                <a:tc>
                  <a:txBody>
                    <a:bodyPr/>
                    <a:lstStyle/>
                    <a:p>
                      <a:pPr algn="ctr" fontAlgn="b"/>
                      <a:r>
                        <a:rPr lang="pt-PT" sz="1400" u="none" strike="noStrike">
                          <a:solidFill>
                            <a:schemeClr val="accent6"/>
                          </a:solidFill>
                        </a:rPr>
                        <a:t>14</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60</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53</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29</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4"/>
                  </a:ext>
                </a:extLst>
              </a:tr>
              <a:tr h="190500">
                <a:tc>
                  <a:txBody>
                    <a:bodyPr/>
                    <a:lstStyle/>
                    <a:p>
                      <a:pPr algn="ctr" fontAlgn="b"/>
                      <a:r>
                        <a:rPr lang="pt-PT" sz="1400" u="none" strike="noStrike">
                          <a:solidFill>
                            <a:schemeClr val="accent6"/>
                          </a:solidFill>
                        </a:rPr>
                        <a:t>15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31</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5"/>
                  </a:ext>
                </a:extLst>
              </a:tr>
              <a:tr h="167185">
                <a:tc>
                  <a:txBody>
                    <a:bodyPr/>
                    <a:lstStyle/>
                    <a:p>
                      <a:pPr algn="ctr" fontAlgn="b"/>
                      <a:r>
                        <a:rPr lang="pt-PT" sz="1400" u="none" strike="noStrike">
                          <a:solidFill>
                            <a:schemeClr val="accent6"/>
                          </a:solidFill>
                        </a:rPr>
                        <a:t>16</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56</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25</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17</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6"/>
                  </a:ext>
                </a:extLst>
              </a:tr>
              <a:tr h="190500">
                <a:tc>
                  <a:txBody>
                    <a:bodyPr/>
                    <a:lstStyle/>
                    <a:p>
                      <a:pPr algn="ctr" fontAlgn="b"/>
                      <a:r>
                        <a:rPr lang="pt-PT" sz="1400" u="none" strike="noStrike">
                          <a:solidFill>
                            <a:schemeClr val="accent6"/>
                          </a:solidFill>
                        </a:rPr>
                        <a:t>17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71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7"/>
                  </a:ext>
                </a:extLst>
              </a:tr>
              <a:tr h="190500">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49</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 Run 18 trials</a:t>
            </a:r>
            <a:endParaRPr kumimoji="0" lang="en-US" sz="28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96036" y="2743202"/>
            <a:ext cx="4681182" cy="4048801"/>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Generate random numbers</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Simulate trials</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a:buClr>
                <a:schemeClr val="accent2"/>
              </a:buClr>
            </a:pPr>
            <a:endParaRPr lang="pt-PT" dirty="0"/>
          </a:p>
        </p:txBody>
      </p:sp>
      <p:graphicFrame>
        <p:nvGraphicFramePr>
          <p:cNvPr id="6" name="Table 5"/>
          <p:cNvGraphicFramePr>
            <a:graphicFrameLocks noGrp="1"/>
          </p:cNvGraphicFramePr>
          <p:nvPr/>
        </p:nvGraphicFramePr>
        <p:xfrm>
          <a:off x="6582959" y="2260592"/>
          <a:ext cx="5003800" cy="4309895"/>
        </p:xfrm>
        <a:graphic>
          <a:graphicData uri="http://schemas.openxmlformats.org/drawingml/2006/table">
            <a:tbl>
              <a:tblPr>
                <a:tableStyleId>{69C7853C-536D-4A76-A0AE-DD22124D55A5}</a:tableStyleId>
              </a:tblPr>
              <a:tblGrid>
                <a:gridCol w="660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466725">
                <a:tc>
                  <a:txBody>
                    <a:bodyPr/>
                    <a:lstStyle/>
                    <a:p>
                      <a:pPr algn="ctr" fontAlgn="ctr"/>
                      <a:r>
                        <a:rPr lang="pt-PT" sz="1400" u="none" strike="noStrike" dirty="0">
                          <a:solidFill>
                            <a:schemeClr val="bg1"/>
                          </a:solidFill>
                        </a:rPr>
                        <a:t>trial nr</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rand_x</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rand_y</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rand_z</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x</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y</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z</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w</a:t>
                      </a:r>
                      <a:endParaRPr lang="pt-PT" sz="1400" b="1"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0"/>
                  </a:ext>
                </a:extLst>
              </a:tr>
              <a:tr h="190500">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22</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18</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1"/>
                  </a:ext>
                </a:extLst>
              </a:tr>
              <a:tr h="190500">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9</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2"/>
                  </a:ext>
                </a:extLst>
              </a:tr>
              <a:tr h="190500">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10</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82</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30</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3"/>
                  </a:ext>
                </a:extLst>
              </a:tr>
              <a:tr h="190500">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65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4"/>
                  </a:ext>
                </a:extLst>
              </a:tr>
              <a:tr h="190500">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16</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29</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5"/>
                  </a:ext>
                </a:extLst>
              </a:tr>
              <a:tr h="200025">
                <a:tc>
                  <a:txBody>
                    <a:bodyPr/>
                    <a:lstStyle/>
                    <a:p>
                      <a:pPr algn="ctr" fontAlgn="b"/>
                      <a:r>
                        <a:rPr lang="pt-PT" sz="1400" u="none" strike="noStrike" dirty="0">
                          <a:solidFill>
                            <a:schemeClr val="accent6"/>
                          </a:solidFill>
                        </a:rPr>
                        <a:t>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27</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6"/>
                  </a:ext>
                </a:extLst>
              </a:tr>
              <a:tr h="190500">
                <a:tc>
                  <a:txBody>
                    <a:bodyPr/>
                    <a:lstStyle/>
                    <a:p>
                      <a:pPr algn="ctr" fontAlgn="b"/>
                      <a:r>
                        <a:rPr lang="pt-PT" sz="1400" u="none" strike="noStrike">
                          <a:solidFill>
                            <a:schemeClr val="accent6"/>
                          </a:solidFill>
                        </a:rPr>
                        <a:t>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18</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7"/>
                  </a:ext>
                </a:extLst>
              </a:tr>
              <a:tr h="190500">
                <a:tc>
                  <a:txBody>
                    <a:bodyPr/>
                    <a:lstStyle/>
                    <a:p>
                      <a:pPr algn="ctr" fontAlgn="b"/>
                      <a:r>
                        <a:rPr lang="pt-PT" sz="1400" u="none" strike="noStrike" dirty="0">
                          <a:solidFill>
                            <a:schemeClr val="accent6"/>
                          </a:solidFill>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8"/>
                  </a:ext>
                </a:extLst>
              </a:tr>
              <a:tr h="201976">
                <a:tc>
                  <a:txBody>
                    <a:bodyPr/>
                    <a:lstStyle/>
                    <a:p>
                      <a:pPr algn="ctr" fontAlgn="b"/>
                      <a:r>
                        <a:rPr lang="pt-PT" sz="1400" u="none" strike="noStrike">
                          <a:solidFill>
                            <a:schemeClr val="accent6"/>
                          </a:solidFill>
                        </a:rPr>
                        <a:t>9</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33</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9"/>
                  </a:ext>
                </a:extLst>
              </a:tr>
              <a:tr h="190500">
                <a:tc>
                  <a:txBody>
                    <a:bodyPr/>
                    <a:lstStyle/>
                    <a:p>
                      <a:pPr algn="ctr" fontAlgn="b"/>
                      <a:r>
                        <a:rPr lang="pt-PT" sz="1400" u="none" strike="noStrike" dirty="0">
                          <a:solidFill>
                            <a:schemeClr val="accent6"/>
                          </a:solidFill>
                        </a:rPr>
                        <a:t>10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0"/>
                  </a:ext>
                </a:extLst>
              </a:tr>
              <a:tr h="216050">
                <a:tc>
                  <a:txBody>
                    <a:bodyPr/>
                    <a:lstStyle/>
                    <a:p>
                      <a:pPr algn="ctr" fontAlgn="b"/>
                      <a:r>
                        <a:rPr lang="pt-PT" sz="1400" u="none" strike="noStrike">
                          <a:solidFill>
                            <a:schemeClr val="accent6"/>
                          </a:solidFill>
                        </a:rPr>
                        <a:t>11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74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26</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1"/>
                  </a:ext>
                </a:extLst>
              </a:tr>
              <a:tr h="190500">
                <a:tc>
                  <a:txBody>
                    <a:bodyPr/>
                    <a:lstStyle/>
                    <a:p>
                      <a:pPr algn="ctr" fontAlgn="b"/>
                      <a:r>
                        <a:rPr lang="pt-PT" sz="1400" u="none" strike="noStrike" dirty="0">
                          <a:solidFill>
                            <a:schemeClr val="accent6"/>
                          </a:solidFill>
                        </a:rPr>
                        <a:t>12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68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2"/>
                  </a:ext>
                </a:extLst>
              </a:tr>
              <a:tr h="190500">
                <a:tc>
                  <a:txBody>
                    <a:bodyPr/>
                    <a:lstStyle/>
                    <a:p>
                      <a:pPr algn="ctr" fontAlgn="b"/>
                      <a:r>
                        <a:rPr lang="pt-PT" sz="1400" u="none" strike="noStrike">
                          <a:solidFill>
                            <a:schemeClr val="accent6"/>
                          </a:solidFill>
                        </a:rPr>
                        <a:t>13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96</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0</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6</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10</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3"/>
                  </a:ext>
                </a:extLst>
              </a:tr>
              <a:tr h="190500">
                <a:tc>
                  <a:txBody>
                    <a:bodyPr/>
                    <a:lstStyle/>
                    <a:p>
                      <a:pPr algn="ctr" fontAlgn="b"/>
                      <a:r>
                        <a:rPr lang="pt-PT" sz="1400" u="none" strike="noStrike">
                          <a:solidFill>
                            <a:schemeClr val="accent6"/>
                          </a:solidFill>
                        </a:rPr>
                        <a:t>14</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60</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53</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29</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4</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4"/>
                  </a:ext>
                </a:extLst>
              </a:tr>
              <a:tr h="190500">
                <a:tc>
                  <a:txBody>
                    <a:bodyPr/>
                    <a:lstStyle/>
                    <a:p>
                      <a:pPr algn="ctr" fontAlgn="b"/>
                      <a:r>
                        <a:rPr lang="pt-PT" sz="1400" u="none" strike="noStrike">
                          <a:solidFill>
                            <a:schemeClr val="accent6"/>
                          </a:solidFill>
                        </a:rPr>
                        <a:t>15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34</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21</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15"/>
                  </a:ext>
                </a:extLst>
              </a:tr>
              <a:tr h="167185">
                <a:tc>
                  <a:txBody>
                    <a:bodyPr/>
                    <a:lstStyle/>
                    <a:p>
                      <a:pPr algn="ctr" fontAlgn="b"/>
                      <a:r>
                        <a:rPr lang="pt-PT" sz="1400" u="none" strike="noStrike">
                          <a:solidFill>
                            <a:schemeClr val="accent6"/>
                          </a:solidFill>
                        </a:rPr>
                        <a:t>16</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56</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25</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17</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a:solidFill>
                            <a:schemeClr val="accent6"/>
                          </a:solidFill>
                        </a:rPr>
                        <a:t>4</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6"/>
                  </a:ext>
                </a:extLst>
              </a:tr>
              <a:tr h="190500">
                <a:tc>
                  <a:txBody>
                    <a:bodyPr/>
                    <a:lstStyle/>
                    <a:p>
                      <a:pPr algn="ctr" fontAlgn="b"/>
                      <a:r>
                        <a:rPr lang="pt-PT" sz="1400" u="none" strike="noStrike">
                          <a:solidFill>
                            <a:schemeClr val="accent6"/>
                          </a:solidFill>
                        </a:rPr>
                        <a:t>17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71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83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6</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31</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17"/>
                  </a:ext>
                </a:extLst>
              </a:tr>
              <a:tr h="190500">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72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49</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 Run 18 trials</a:t>
            </a:r>
            <a:endParaRPr kumimoji="0" lang="en-US" sz="28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96036" y="2743202"/>
            <a:ext cx="4681182" cy="5274777"/>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Generate random numbers</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Simulate trials</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Set probability distribution for w</a:t>
            </a:r>
          </a:p>
          <a:p>
            <a:pPr marL="835025" lvl="1" indent="-514350">
              <a:lnSpc>
                <a:spcPct val="90000"/>
              </a:lnSpc>
              <a:spcBef>
                <a:spcPts val="500"/>
              </a:spcBef>
              <a:buClr>
                <a:schemeClr val="accent2"/>
              </a:buClr>
              <a:buSzPct val="100000"/>
              <a:buFont typeface="+mj-lt"/>
              <a:buAutoNum type="arabicPeriod"/>
              <a:defRPr/>
            </a:pPr>
            <a:endParaRPr lang="en-US" sz="2000" dirty="0" smtClean="0"/>
          </a:p>
          <a:p>
            <a:pPr marL="835025" lvl="1" indent="-514350">
              <a:lnSpc>
                <a:spcPct val="90000"/>
              </a:lnSpc>
              <a:spcBef>
                <a:spcPts val="500"/>
              </a:spcBef>
              <a:buClr>
                <a:schemeClr val="accent2"/>
              </a:buClr>
              <a:buSzPct val="100000"/>
              <a:buFont typeface="+mj-lt"/>
              <a:buAutoNum type="arabicPeriod"/>
              <a:defRPr/>
            </a:pPr>
            <a:endParaRPr lang="en-US" sz="2000" dirty="0" smtClean="0"/>
          </a:p>
          <a:p>
            <a:pPr marL="835025" lvl="1" indent="-514350">
              <a:lnSpc>
                <a:spcPct val="90000"/>
              </a:lnSpc>
              <a:spcBef>
                <a:spcPts val="500"/>
              </a:spcBef>
              <a:buClr>
                <a:schemeClr val="accent2"/>
              </a:buClr>
              <a:buSzPct val="100000"/>
              <a:buFont typeface="+mj-lt"/>
              <a:buAutoNum type="arabicPeriod"/>
              <a:defRPr/>
            </a:pPr>
            <a:endParaRPr lang="en-US" sz="1000" dirty="0" smtClean="0"/>
          </a:p>
          <a:p>
            <a:pPr>
              <a:buClr>
                <a:schemeClr val="accent2"/>
              </a:buClr>
            </a:pPr>
            <a:endParaRPr lang="pt-PT" dirty="0"/>
          </a:p>
        </p:txBody>
      </p:sp>
      <p:graphicFrame>
        <p:nvGraphicFramePr>
          <p:cNvPr id="7" name="Table 6"/>
          <p:cNvGraphicFramePr>
            <a:graphicFrameLocks noGrp="1"/>
          </p:cNvGraphicFramePr>
          <p:nvPr/>
        </p:nvGraphicFramePr>
        <p:xfrm>
          <a:off x="5586671" y="2260592"/>
          <a:ext cx="1398462" cy="4309895"/>
        </p:xfrm>
        <a:graphic>
          <a:graphicData uri="http://schemas.openxmlformats.org/drawingml/2006/table">
            <a:tbl>
              <a:tblPr>
                <a:tableStyleId>{69C7853C-536D-4A76-A0AE-DD22124D55A5}</a:tableStyleId>
              </a:tblPr>
              <a:tblGrid>
                <a:gridCol w="727200">
                  <a:extLst>
                    <a:ext uri="{9D8B030D-6E8A-4147-A177-3AD203B41FA5}">
                      <a16:colId xmlns:a16="http://schemas.microsoft.com/office/drawing/2014/main" val="20000"/>
                    </a:ext>
                  </a:extLst>
                </a:gridCol>
                <a:gridCol w="671262">
                  <a:extLst>
                    <a:ext uri="{9D8B030D-6E8A-4147-A177-3AD203B41FA5}">
                      <a16:colId xmlns:a16="http://schemas.microsoft.com/office/drawing/2014/main" val="20001"/>
                    </a:ext>
                  </a:extLst>
                </a:gridCol>
              </a:tblGrid>
              <a:tr h="466725">
                <a:tc>
                  <a:txBody>
                    <a:bodyPr/>
                    <a:lstStyle/>
                    <a:p>
                      <a:pPr algn="ctr" fontAlgn="ctr"/>
                      <a:r>
                        <a:rPr lang="pt-PT" sz="1400" u="none" strike="noStrike" dirty="0">
                          <a:solidFill>
                            <a:schemeClr val="bg1"/>
                          </a:solidFill>
                        </a:rPr>
                        <a:t>trial nr</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w</a:t>
                      </a:r>
                      <a:endParaRPr lang="pt-PT" sz="1400" b="1"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0"/>
                  </a:ext>
                </a:extLst>
              </a:tr>
              <a:tr h="190500">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18</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1"/>
                  </a:ext>
                </a:extLst>
              </a:tr>
              <a:tr h="190500">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2"/>
                  </a:ext>
                </a:extLst>
              </a:tr>
              <a:tr h="190500">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30</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3"/>
                  </a:ext>
                </a:extLst>
              </a:tr>
              <a:tr h="190500">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4"/>
                  </a:ext>
                </a:extLst>
              </a:tr>
              <a:tr h="190500">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29</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5"/>
                  </a:ext>
                </a:extLst>
              </a:tr>
              <a:tr h="200025">
                <a:tc>
                  <a:txBody>
                    <a:bodyPr/>
                    <a:lstStyle/>
                    <a:p>
                      <a:pPr algn="ctr" fontAlgn="b"/>
                      <a:r>
                        <a:rPr lang="pt-PT" sz="1400" u="none" strike="noStrike" dirty="0">
                          <a:solidFill>
                            <a:schemeClr val="accent6"/>
                          </a:solidFill>
                        </a:rPr>
                        <a:t>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6"/>
                  </a:ext>
                </a:extLst>
              </a:tr>
              <a:tr h="190500">
                <a:tc>
                  <a:txBody>
                    <a:bodyPr/>
                    <a:lstStyle/>
                    <a:p>
                      <a:pPr algn="ctr" fontAlgn="b"/>
                      <a:r>
                        <a:rPr lang="pt-PT" sz="1400" u="none" strike="noStrike">
                          <a:solidFill>
                            <a:schemeClr val="accent6"/>
                          </a:solidFill>
                        </a:rPr>
                        <a:t>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18</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7"/>
                  </a:ext>
                </a:extLst>
              </a:tr>
              <a:tr h="190500">
                <a:tc>
                  <a:txBody>
                    <a:bodyPr/>
                    <a:lstStyle/>
                    <a:p>
                      <a:pPr algn="ctr" fontAlgn="b"/>
                      <a:r>
                        <a:rPr lang="pt-PT" sz="1400" u="none" strike="noStrike" dirty="0">
                          <a:solidFill>
                            <a:schemeClr val="accent6"/>
                          </a:solidFill>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8"/>
                  </a:ext>
                </a:extLst>
              </a:tr>
              <a:tr h="201976">
                <a:tc>
                  <a:txBody>
                    <a:bodyPr/>
                    <a:lstStyle/>
                    <a:p>
                      <a:pPr algn="ctr" fontAlgn="b"/>
                      <a:r>
                        <a:rPr lang="pt-PT" sz="1400" u="none" strike="noStrike">
                          <a:solidFill>
                            <a:schemeClr val="accent6"/>
                          </a:solidFill>
                        </a:rPr>
                        <a:t>9</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33</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09"/>
                  </a:ext>
                </a:extLst>
              </a:tr>
              <a:tr h="190500">
                <a:tc>
                  <a:txBody>
                    <a:bodyPr/>
                    <a:lstStyle/>
                    <a:p>
                      <a:pPr algn="ctr" fontAlgn="b"/>
                      <a:r>
                        <a:rPr lang="pt-PT" sz="1400" u="none" strike="noStrike" dirty="0">
                          <a:solidFill>
                            <a:schemeClr val="accent6"/>
                          </a:solidFill>
                        </a:rPr>
                        <a:t>10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0"/>
                  </a:ext>
                </a:extLst>
              </a:tr>
              <a:tr h="216050">
                <a:tc>
                  <a:txBody>
                    <a:bodyPr/>
                    <a:lstStyle/>
                    <a:p>
                      <a:pPr algn="ctr" fontAlgn="b"/>
                      <a:r>
                        <a:rPr lang="pt-PT" sz="1400" u="none" strike="noStrike">
                          <a:solidFill>
                            <a:schemeClr val="accent6"/>
                          </a:solidFill>
                        </a:rPr>
                        <a:t>11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26</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1"/>
                  </a:ext>
                </a:extLst>
              </a:tr>
              <a:tr h="190500">
                <a:tc>
                  <a:txBody>
                    <a:bodyPr/>
                    <a:lstStyle/>
                    <a:p>
                      <a:pPr algn="ctr" fontAlgn="b"/>
                      <a:r>
                        <a:rPr lang="pt-PT" sz="1400" u="none" strike="noStrike" dirty="0">
                          <a:solidFill>
                            <a:schemeClr val="accent6"/>
                          </a:solidFill>
                        </a:rPr>
                        <a:t>12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2"/>
                  </a:ext>
                </a:extLst>
              </a:tr>
              <a:tr h="190500">
                <a:tc>
                  <a:txBody>
                    <a:bodyPr/>
                    <a:lstStyle/>
                    <a:p>
                      <a:pPr algn="ctr" fontAlgn="b"/>
                      <a:r>
                        <a:rPr lang="pt-PT" sz="1400" u="none" strike="noStrike">
                          <a:solidFill>
                            <a:schemeClr val="accent6"/>
                          </a:solidFill>
                        </a:rPr>
                        <a:t>13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10</a:t>
                      </a:r>
                      <a:endParaRPr lang="pt-PT" sz="1400" b="0" i="0" u="none" strike="noStrike">
                        <a:solidFill>
                          <a:schemeClr val="accent6"/>
                        </a:solidFill>
                        <a:latin typeface="Calibri"/>
                      </a:endParaRPr>
                    </a:p>
                  </a:txBody>
                  <a:tcPr marL="0" marR="0" marT="0" marB="0" anchor="b"/>
                </a:tc>
                <a:extLst>
                  <a:ext uri="{0D108BD9-81ED-4DB2-BD59-A6C34878D82A}">
                    <a16:rowId xmlns:a16="http://schemas.microsoft.com/office/drawing/2014/main" val="10013"/>
                  </a:ext>
                </a:extLst>
              </a:tr>
              <a:tr h="190500">
                <a:tc>
                  <a:txBody>
                    <a:bodyPr/>
                    <a:lstStyle/>
                    <a:p>
                      <a:pPr algn="ctr" fontAlgn="b"/>
                      <a:r>
                        <a:rPr lang="pt-PT" sz="1400" u="none" strike="noStrike">
                          <a:solidFill>
                            <a:schemeClr val="accent6"/>
                          </a:solidFill>
                        </a:rPr>
                        <a:t>14</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4"/>
                  </a:ext>
                </a:extLst>
              </a:tr>
              <a:tr h="190500">
                <a:tc>
                  <a:txBody>
                    <a:bodyPr/>
                    <a:lstStyle/>
                    <a:p>
                      <a:pPr algn="ctr" fontAlgn="b"/>
                      <a:r>
                        <a:rPr lang="pt-PT" sz="1400" u="none" strike="noStrike">
                          <a:solidFill>
                            <a:schemeClr val="accent6"/>
                          </a:solidFill>
                        </a:rPr>
                        <a:t>15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21</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15"/>
                  </a:ext>
                </a:extLst>
              </a:tr>
              <a:tr h="167185">
                <a:tc>
                  <a:txBody>
                    <a:bodyPr/>
                    <a:lstStyle/>
                    <a:p>
                      <a:pPr algn="ctr" fontAlgn="b"/>
                      <a:r>
                        <a:rPr lang="pt-PT" sz="1400" u="none" strike="noStrike">
                          <a:solidFill>
                            <a:schemeClr val="accent6"/>
                          </a:solidFill>
                        </a:rPr>
                        <a:t>16</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6"/>
                  </a:ext>
                </a:extLst>
              </a:tr>
              <a:tr h="190500">
                <a:tc>
                  <a:txBody>
                    <a:bodyPr/>
                    <a:lstStyle/>
                    <a:p>
                      <a:pPr algn="ctr" fontAlgn="b"/>
                      <a:r>
                        <a:rPr lang="pt-PT" sz="1400" u="none" strike="noStrike">
                          <a:solidFill>
                            <a:schemeClr val="accent6"/>
                          </a:solidFill>
                        </a:rPr>
                        <a:t>17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31</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17"/>
                  </a:ext>
                </a:extLst>
              </a:tr>
              <a:tr h="190500">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Example </a:t>
            </a:r>
            <a:r>
              <a:rPr lang="en-US" sz="2800" b="1" dirty="0" smtClean="0">
                <a:solidFill>
                  <a:schemeClr val="accent2"/>
                </a:solidFill>
              </a:rPr>
              <a:t>2 </a:t>
            </a:r>
            <a:r>
              <a:rPr lang="en-US" sz="2800" dirty="0" smtClean="0"/>
              <a:t>- Assume the effectiveness function for a system is W = 5x + 2y + z, where the variables x, y and z are </a:t>
            </a:r>
            <a:r>
              <a:rPr lang="en-US" sz="2800" b="1" dirty="0" smtClean="0"/>
              <a:t>independent</a:t>
            </a:r>
            <a:r>
              <a:rPr lang="en-US" sz="2800" dirty="0" smtClean="0"/>
              <a:t> and described by the probabilities below. Run 18 trials</a:t>
            </a:r>
            <a:endParaRPr kumimoji="0" lang="en-US" sz="2800" b="1"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96036" y="2743202"/>
            <a:ext cx="4681182" cy="5274777"/>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a:defRPr/>
            </a:pPr>
            <a:r>
              <a:rPr lang="en-US" sz="2000" dirty="0" smtClean="0"/>
              <a:t>Set up probability distributions that will be considered in the simulation</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2"/>
              </a:buClr>
              <a:buSzPct val="100000"/>
              <a:buFont typeface="+mj-lt"/>
              <a:buAutoNum type="arabicPeriod"/>
              <a:defRPr/>
            </a:pPr>
            <a:endParaRPr lang="en-US" sz="10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Establish an interval of random numbers for each variable</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Generate random numbers</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Simulate trials</a:t>
            </a:r>
          </a:p>
          <a:p>
            <a:pPr marL="835025" lvl="1" indent="-514350">
              <a:lnSpc>
                <a:spcPct val="90000"/>
              </a:lnSpc>
              <a:spcBef>
                <a:spcPts val="500"/>
              </a:spcBef>
              <a:buClr>
                <a:schemeClr val="accent2"/>
              </a:buClr>
              <a:buSzPct val="100000"/>
              <a:buFont typeface="+mj-lt"/>
              <a:buAutoNum type="arabicPeriod"/>
              <a:defRPr/>
            </a:pPr>
            <a:endParaRPr lang="en-US" sz="800" dirty="0" smtClean="0"/>
          </a:p>
          <a:p>
            <a:pPr marL="835025" lvl="1" indent="-514350">
              <a:lnSpc>
                <a:spcPct val="90000"/>
              </a:lnSpc>
              <a:spcBef>
                <a:spcPts val="500"/>
              </a:spcBef>
              <a:buClr>
                <a:schemeClr val="accent2"/>
              </a:buClr>
              <a:buSzPct val="100000"/>
              <a:buFont typeface="+mj-lt"/>
              <a:buAutoNum type="arabicPeriod"/>
              <a:defRPr/>
            </a:pPr>
            <a:r>
              <a:rPr lang="en-US" sz="2000" dirty="0" smtClean="0"/>
              <a:t>Set probability distribution for w</a:t>
            </a:r>
          </a:p>
          <a:p>
            <a:pPr marL="835025" lvl="1" indent="-514350">
              <a:lnSpc>
                <a:spcPct val="90000"/>
              </a:lnSpc>
              <a:spcBef>
                <a:spcPts val="500"/>
              </a:spcBef>
              <a:buClr>
                <a:schemeClr val="accent2"/>
              </a:buClr>
              <a:buSzPct val="100000"/>
              <a:buFont typeface="+mj-lt"/>
              <a:buAutoNum type="arabicPeriod"/>
              <a:defRPr/>
            </a:pPr>
            <a:endParaRPr lang="en-US" sz="2000" dirty="0" smtClean="0"/>
          </a:p>
          <a:p>
            <a:pPr marL="835025" lvl="1" indent="-514350">
              <a:lnSpc>
                <a:spcPct val="90000"/>
              </a:lnSpc>
              <a:spcBef>
                <a:spcPts val="500"/>
              </a:spcBef>
              <a:buClr>
                <a:schemeClr val="accent2"/>
              </a:buClr>
              <a:buSzPct val="100000"/>
              <a:buFont typeface="+mj-lt"/>
              <a:buAutoNum type="arabicPeriod"/>
              <a:defRPr/>
            </a:pPr>
            <a:endParaRPr lang="en-US" sz="2000" dirty="0" smtClean="0"/>
          </a:p>
          <a:p>
            <a:pPr marL="835025" lvl="1" indent="-514350">
              <a:lnSpc>
                <a:spcPct val="90000"/>
              </a:lnSpc>
              <a:spcBef>
                <a:spcPts val="500"/>
              </a:spcBef>
              <a:buClr>
                <a:schemeClr val="accent2"/>
              </a:buClr>
              <a:buSzPct val="100000"/>
              <a:buFont typeface="+mj-lt"/>
              <a:buAutoNum type="arabicPeriod"/>
              <a:defRPr/>
            </a:pPr>
            <a:endParaRPr lang="en-US" sz="1000" dirty="0" smtClean="0"/>
          </a:p>
          <a:p>
            <a:pPr>
              <a:buClr>
                <a:schemeClr val="accent2"/>
              </a:buClr>
            </a:pPr>
            <a:endParaRPr lang="pt-PT" dirty="0"/>
          </a:p>
        </p:txBody>
      </p:sp>
      <p:graphicFrame>
        <p:nvGraphicFramePr>
          <p:cNvPr id="6" name="Table 5"/>
          <p:cNvGraphicFramePr>
            <a:graphicFrameLocks noGrp="1"/>
          </p:cNvGraphicFramePr>
          <p:nvPr/>
        </p:nvGraphicFramePr>
        <p:xfrm>
          <a:off x="5586670" y="2260592"/>
          <a:ext cx="2410917" cy="4309895"/>
        </p:xfrm>
        <a:graphic>
          <a:graphicData uri="http://schemas.openxmlformats.org/drawingml/2006/table">
            <a:tbl>
              <a:tblPr>
                <a:tableStyleId>{69C7853C-536D-4A76-A0AE-DD22124D55A5}</a:tableStyleId>
              </a:tblPr>
              <a:tblGrid>
                <a:gridCol w="691300">
                  <a:extLst>
                    <a:ext uri="{9D8B030D-6E8A-4147-A177-3AD203B41FA5}">
                      <a16:colId xmlns:a16="http://schemas.microsoft.com/office/drawing/2014/main" val="20000"/>
                    </a:ext>
                  </a:extLst>
                </a:gridCol>
                <a:gridCol w="504967">
                  <a:extLst>
                    <a:ext uri="{9D8B030D-6E8A-4147-A177-3AD203B41FA5}">
                      <a16:colId xmlns:a16="http://schemas.microsoft.com/office/drawing/2014/main" val="20001"/>
                    </a:ext>
                  </a:extLst>
                </a:gridCol>
                <a:gridCol w="1214650">
                  <a:extLst>
                    <a:ext uri="{9D8B030D-6E8A-4147-A177-3AD203B41FA5}">
                      <a16:colId xmlns:a16="http://schemas.microsoft.com/office/drawing/2014/main" val="20002"/>
                    </a:ext>
                  </a:extLst>
                </a:gridCol>
              </a:tblGrid>
              <a:tr h="466725">
                <a:tc>
                  <a:txBody>
                    <a:bodyPr/>
                    <a:lstStyle/>
                    <a:p>
                      <a:pPr algn="ctr" fontAlgn="ctr"/>
                      <a:r>
                        <a:rPr lang="pt-PT" sz="1400" u="none" strike="noStrike" dirty="0">
                          <a:solidFill>
                            <a:schemeClr val="bg1"/>
                          </a:solidFill>
                        </a:rPr>
                        <a:t>trial nr</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u="none" strike="noStrike" dirty="0">
                          <a:solidFill>
                            <a:schemeClr val="bg1"/>
                          </a:solidFill>
                        </a:rPr>
                        <a:t>w</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b="1" i="0" u="none" strike="noStrike" dirty="0" smtClean="0">
                          <a:solidFill>
                            <a:schemeClr val="bg1"/>
                          </a:solidFill>
                          <a:latin typeface="Calibri"/>
                        </a:rPr>
                        <a:t>class</a:t>
                      </a:r>
                      <a:endParaRPr lang="pt-PT" sz="1400" b="1"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0"/>
                  </a:ext>
                </a:extLst>
              </a:tr>
              <a:tr h="190500">
                <a:tc>
                  <a:txBody>
                    <a:bodyPr/>
                    <a:lstStyle/>
                    <a:p>
                      <a:pPr algn="ctr" fontAlgn="b"/>
                      <a:r>
                        <a:rPr lang="pt-PT" sz="1400" u="none" strike="noStrike">
                          <a:solidFill>
                            <a:schemeClr val="accent6"/>
                          </a:solidFill>
                        </a:rPr>
                        <a:t>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18</a:t>
                      </a:r>
                      <a:endParaRPr lang="pt-PT" sz="1400" b="0" i="0" u="none" strike="noStrike">
                        <a:solidFill>
                          <a:schemeClr val="accent6"/>
                        </a:solidFill>
                        <a:latin typeface="Calibri"/>
                      </a:endParaRPr>
                    </a:p>
                  </a:txBody>
                  <a:tcPr marL="0" marR="0" marT="0" marB="0" anchor="b"/>
                </a:tc>
                <a:tc>
                  <a:txBody>
                    <a:bodyPr/>
                    <a:lstStyle/>
                    <a:p>
                      <a:pPr algn="ctr" fontAlgn="b"/>
                      <a:r>
                        <a:rPr lang="pt-PT" sz="1400" b="0" i="0" u="none" strike="noStrike" dirty="0" smtClean="0">
                          <a:solidFill>
                            <a:schemeClr val="accent6"/>
                          </a:solidFill>
                          <a:latin typeface="Calibri"/>
                        </a:rPr>
                        <a:t>15 – 24</a:t>
                      </a:r>
                      <a:r>
                        <a:rPr lang="pt-PT" sz="1400" b="0" i="0" u="none" strike="noStrike" baseline="0" dirty="0" smtClean="0">
                          <a:solidFill>
                            <a:schemeClr val="accent6"/>
                          </a:solidFill>
                          <a:latin typeface="Calibri"/>
                        </a:rPr>
                        <a:t>   (20)</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01"/>
                  </a:ext>
                </a:extLst>
              </a:tr>
              <a:tr h="190500">
                <a:tc>
                  <a:txBody>
                    <a:bodyPr/>
                    <a:lstStyle/>
                    <a:p>
                      <a:pPr algn="ctr" fontAlgn="b"/>
                      <a:r>
                        <a:rPr lang="pt-PT" sz="1400" u="none" strike="noStrike" dirty="0">
                          <a:solidFill>
                            <a:schemeClr val="accent6"/>
                          </a:solidFill>
                        </a:rPr>
                        <a:t>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solidFill>
                      <a:schemeClr val="accent3">
                        <a:lumMod val="40000"/>
                        <a:lumOff val="60000"/>
                      </a:schemeClr>
                    </a:solidFill>
                  </a:tcPr>
                </a:tc>
                <a:extLst>
                  <a:ext uri="{0D108BD9-81ED-4DB2-BD59-A6C34878D82A}">
                    <a16:rowId xmlns:a16="http://schemas.microsoft.com/office/drawing/2014/main" val="10002"/>
                  </a:ext>
                </a:extLst>
              </a:tr>
              <a:tr h="190500">
                <a:tc>
                  <a:txBody>
                    <a:bodyPr/>
                    <a:lstStyle/>
                    <a:p>
                      <a:pPr algn="ctr" fontAlgn="b"/>
                      <a:r>
                        <a:rPr lang="pt-PT" sz="1400" u="none" strike="noStrike">
                          <a:solidFill>
                            <a:schemeClr val="accent6"/>
                          </a:solidFill>
                        </a:rPr>
                        <a:t>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30</a:t>
                      </a:r>
                      <a:endParaRPr lang="pt-PT" sz="1400" b="0" i="0" u="none" strike="noStrike">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tc>
                <a:extLst>
                  <a:ext uri="{0D108BD9-81ED-4DB2-BD59-A6C34878D82A}">
                    <a16:rowId xmlns:a16="http://schemas.microsoft.com/office/drawing/2014/main" val="10003"/>
                  </a:ext>
                </a:extLst>
              </a:tr>
              <a:tr h="190500">
                <a:tc>
                  <a:txBody>
                    <a:bodyPr/>
                    <a:lstStyle/>
                    <a:p>
                      <a:pPr algn="ctr" fontAlgn="b"/>
                      <a:r>
                        <a:rPr lang="pt-PT" sz="1400" u="none" strike="noStrike" dirty="0">
                          <a:solidFill>
                            <a:schemeClr val="accent6"/>
                          </a:solidFill>
                        </a:rPr>
                        <a:t>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21</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solidFill>
                      <a:schemeClr val="accent3">
                        <a:lumMod val="40000"/>
                        <a:lumOff val="60000"/>
                      </a:schemeClr>
                    </a:solidFill>
                  </a:tcPr>
                </a:tc>
                <a:extLst>
                  <a:ext uri="{0D108BD9-81ED-4DB2-BD59-A6C34878D82A}">
                    <a16:rowId xmlns:a16="http://schemas.microsoft.com/office/drawing/2014/main" val="10004"/>
                  </a:ext>
                </a:extLst>
              </a:tr>
              <a:tr h="190500">
                <a:tc>
                  <a:txBody>
                    <a:bodyPr/>
                    <a:lstStyle/>
                    <a:p>
                      <a:pPr algn="ctr" fontAlgn="b"/>
                      <a:r>
                        <a:rPr lang="pt-PT" sz="1400" u="none" strike="noStrike">
                          <a:solidFill>
                            <a:schemeClr val="accent6"/>
                          </a:solidFill>
                        </a:rPr>
                        <a:t>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29</a:t>
                      </a:r>
                      <a:endParaRPr lang="pt-PT" sz="1400" b="0" i="0" u="none" strike="noStrike">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tc>
                <a:extLst>
                  <a:ext uri="{0D108BD9-81ED-4DB2-BD59-A6C34878D82A}">
                    <a16:rowId xmlns:a16="http://schemas.microsoft.com/office/drawing/2014/main" val="10005"/>
                  </a:ext>
                </a:extLst>
              </a:tr>
              <a:tr h="200025">
                <a:tc>
                  <a:txBody>
                    <a:bodyPr/>
                    <a:lstStyle/>
                    <a:p>
                      <a:pPr algn="ctr" fontAlgn="b"/>
                      <a:r>
                        <a:rPr lang="pt-PT" sz="1400" u="none" strike="noStrike" dirty="0">
                          <a:solidFill>
                            <a:schemeClr val="accent6"/>
                          </a:solidFill>
                        </a:rPr>
                        <a:t>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13</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  5 – 14  (10)</a:t>
                      </a:r>
                    </a:p>
                  </a:txBody>
                  <a:tcPr marL="0" marR="0" marT="0" marB="0" anchor="b">
                    <a:solidFill>
                      <a:schemeClr val="accent3">
                        <a:lumMod val="40000"/>
                        <a:lumOff val="60000"/>
                      </a:schemeClr>
                    </a:solidFill>
                  </a:tcPr>
                </a:tc>
                <a:extLst>
                  <a:ext uri="{0D108BD9-81ED-4DB2-BD59-A6C34878D82A}">
                    <a16:rowId xmlns:a16="http://schemas.microsoft.com/office/drawing/2014/main" val="10006"/>
                  </a:ext>
                </a:extLst>
              </a:tr>
              <a:tr h="190500">
                <a:tc>
                  <a:txBody>
                    <a:bodyPr/>
                    <a:lstStyle/>
                    <a:p>
                      <a:pPr algn="ctr" fontAlgn="b"/>
                      <a:r>
                        <a:rPr lang="pt-PT" sz="1400" u="none" strike="noStrike">
                          <a:solidFill>
                            <a:schemeClr val="accent6"/>
                          </a:solidFill>
                        </a:rPr>
                        <a:t>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18</a:t>
                      </a:r>
                      <a:endParaRPr lang="pt-PT" sz="1400" b="0" i="0" u="none" strike="noStrike">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tc>
                <a:extLst>
                  <a:ext uri="{0D108BD9-81ED-4DB2-BD59-A6C34878D82A}">
                    <a16:rowId xmlns:a16="http://schemas.microsoft.com/office/drawing/2014/main" val="10007"/>
                  </a:ext>
                </a:extLst>
              </a:tr>
              <a:tr h="190500">
                <a:tc>
                  <a:txBody>
                    <a:bodyPr/>
                    <a:lstStyle/>
                    <a:p>
                      <a:pPr algn="ctr" fontAlgn="b"/>
                      <a:r>
                        <a:rPr lang="pt-PT" sz="1400" u="none" strike="noStrike" dirty="0">
                          <a:solidFill>
                            <a:schemeClr val="accent6"/>
                          </a:solidFill>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solidFill>
                      <a:schemeClr val="accent3">
                        <a:lumMod val="40000"/>
                        <a:lumOff val="60000"/>
                      </a:schemeClr>
                    </a:solidFill>
                  </a:tcPr>
                </a:tc>
                <a:extLst>
                  <a:ext uri="{0D108BD9-81ED-4DB2-BD59-A6C34878D82A}">
                    <a16:rowId xmlns:a16="http://schemas.microsoft.com/office/drawing/2014/main" val="10008"/>
                  </a:ext>
                </a:extLst>
              </a:tr>
              <a:tr h="201976">
                <a:tc>
                  <a:txBody>
                    <a:bodyPr/>
                    <a:lstStyle/>
                    <a:p>
                      <a:pPr algn="ctr" fontAlgn="b"/>
                      <a:r>
                        <a:rPr lang="pt-PT" sz="1400" u="none" strike="noStrike">
                          <a:solidFill>
                            <a:schemeClr val="accent6"/>
                          </a:solidFill>
                        </a:rPr>
                        <a:t>9</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33</a:t>
                      </a:r>
                      <a:endParaRPr lang="pt-PT" sz="1400" b="0" i="0" u="none" strike="noStrike">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tc>
                <a:extLst>
                  <a:ext uri="{0D108BD9-81ED-4DB2-BD59-A6C34878D82A}">
                    <a16:rowId xmlns:a16="http://schemas.microsoft.com/office/drawing/2014/main" val="10009"/>
                  </a:ext>
                </a:extLst>
              </a:tr>
              <a:tr h="190500">
                <a:tc>
                  <a:txBody>
                    <a:bodyPr/>
                    <a:lstStyle/>
                    <a:p>
                      <a:pPr algn="ctr" fontAlgn="b"/>
                      <a:r>
                        <a:rPr lang="pt-PT" sz="1400" u="none" strike="noStrike" dirty="0">
                          <a:solidFill>
                            <a:schemeClr val="accent6"/>
                          </a:solidFill>
                        </a:rPr>
                        <a:t>10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26</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solidFill>
                      <a:schemeClr val="accent3">
                        <a:lumMod val="40000"/>
                        <a:lumOff val="60000"/>
                      </a:schemeClr>
                    </a:solidFill>
                  </a:tcPr>
                </a:tc>
                <a:extLst>
                  <a:ext uri="{0D108BD9-81ED-4DB2-BD59-A6C34878D82A}">
                    <a16:rowId xmlns:a16="http://schemas.microsoft.com/office/drawing/2014/main" val="10010"/>
                  </a:ext>
                </a:extLst>
              </a:tr>
              <a:tr h="216050">
                <a:tc>
                  <a:txBody>
                    <a:bodyPr/>
                    <a:lstStyle/>
                    <a:p>
                      <a:pPr algn="ctr" fontAlgn="b"/>
                      <a:r>
                        <a:rPr lang="pt-PT" sz="1400" u="none" strike="noStrike">
                          <a:solidFill>
                            <a:schemeClr val="accent6"/>
                          </a:solidFill>
                        </a:rPr>
                        <a:t>11</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26</a:t>
                      </a:r>
                      <a:endParaRPr lang="pt-PT" sz="1400" b="0" i="0" u="none" strike="noStrike">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tc>
                <a:extLst>
                  <a:ext uri="{0D108BD9-81ED-4DB2-BD59-A6C34878D82A}">
                    <a16:rowId xmlns:a16="http://schemas.microsoft.com/office/drawing/2014/main" val="10011"/>
                  </a:ext>
                </a:extLst>
              </a:tr>
              <a:tr h="190500">
                <a:tc>
                  <a:txBody>
                    <a:bodyPr/>
                    <a:lstStyle/>
                    <a:p>
                      <a:pPr algn="ctr" fontAlgn="b"/>
                      <a:r>
                        <a:rPr lang="pt-PT" sz="1400" u="none" strike="noStrike" dirty="0">
                          <a:solidFill>
                            <a:schemeClr val="accent6"/>
                          </a:solidFill>
                        </a:rPr>
                        <a:t>12</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solidFill>
                      <a:schemeClr val="accent3">
                        <a:lumMod val="40000"/>
                        <a:lumOff val="60000"/>
                      </a:schemeClr>
                    </a:solidFill>
                  </a:tcPr>
                </a:tc>
                <a:extLst>
                  <a:ext uri="{0D108BD9-81ED-4DB2-BD59-A6C34878D82A}">
                    <a16:rowId xmlns:a16="http://schemas.microsoft.com/office/drawing/2014/main" val="10012"/>
                  </a:ext>
                </a:extLst>
              </a:tr>
              <a:tr h="190500">
                <a:tc>
                  <a:txBody>
                    <a:bodyPr/>
                    <a:lstStyle/>
                    <a:p>
                      <a:pPr algn="ctr" fontAlgn="b"/>
                      <a:r>
                        <a:rPr lang="pt-PT" sz="1400" u="none" strike="noStrike">
                          <a:solidFill>
                            <a:schemeClr val="accent6"/>
                          </a:solidFill>
                        </a:rPr>
                        <a:t>13</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a:solidFill>
                            <a:schemeClr val="accent6"/>
                          </a:solidFill>
                        </a:rPr>
                        <a:t>10</a:t>
                      </a:r>
                      <a:endParaRPr lang="pt-PT" sz="1400" b="0" i="0" u="none" strike="noStrike">
                        <a:solidFill>
                          <a:schemeClr val="accent6"/>
                        </a:solidFill>
                        <a:latin typeface="Calibri"/>
                      </a:endParaRPr>
                    </a:p>
                  </a:txBody>
                  <a:tcPr marL="0" marR="0" marT="0" marB="0" anchor="b"/>
                </a:tc>
                <a:tc>
                  <a:txBody>
                    <a:bodyPr/>
                    <a:lstStyle/>
                    <a:p>
                      <a:pPr algn="ctr" fontAlgn="b"/>
                      <a:r>
                        <a:rPr lang="pt-PT" sz="1400" b="0" i="0" u="none" strike="noStrike" dirty="0" smtClean="0">
                          <a:solidFill>
                            <a:schemeClr val="accent6"/>
                          </a:solidFill>
                          <a:latin typeface="+mn-lt"/>
                        </a:rPr>
                        <a:t> 5 – 14  (10)</a:t>
                      </a:r>
                      <a:endParaRPr lang="pt-PT" sz="1400" b="0" i="0" u="none" strike="noStrike" dirty="0">
                        <a:solidFill>
                          <a:schemeClr val="accent6"/>
                        </a:solidFill>
                        <a:latin typeface="Calibri"/>
                      </a:endParaRPr>
                    </a:p>
                  </a:txBody>
                  <a:tcPr marL="0" marR="0" marT="0" marB="0" anchor="b"/>
                </a:tc>
                <a:extLst>
                  <a:ext uri="{0D108BD9-81ED-4DB2-BD59-A6C34878D82A}">
                    <a16:rowId xmlns:a16="http://schemas.microsoft.com/office/drawing/2014/main" val="10013"/>
                  </a:ext>
                </a:extLst>
              </a:tr>
              <a:tr h="190500">
                <a:tc>
                  <a:txBody>
                    <a:bodyPr/>
                    <a:lstStyle/>
                    <a:p>
                      <a:pPr algn="ctr" fontAlgn="b"/>
                      <a:r>
                        <a:rPr lang="pt-PT" sz="1400" u="none" strike="noStrike">
                          <a:solidFill>
                            <a:schemeClr val="accent6"/>
                          </a:solidFill>
                        </a:rPr>
                        <a:t>14</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solidFill>
                      <a:schemeClr val="accent3">
                        <a:lumMod val="40000"/>
                        <a:lumOff val="60000"/>
                      </a:schemeClr>
                    </a:solidFill>
                  </a:tcPr>
                </a:tc>
                <a:extLst>
                  <a:ext uri="{0D108BD9-81ED-4DB2-BD59-A6C34878D82A}">
                    <a16:rowId xmlns:a16="http://schemas.microsoft.com/office/drawing/2014/main" val="10014"/>
                  </a:ext>
                </a:extLst>
              </a:tr>
              <a:tr h="190500">
                <a:tc>
                  <a:txBody>
                    <a:bodyPr/>
                    <a:lstStyle/>
                    <a:p>
                      <a:pPr algn="ctr" fontAlgn="b"/>
                      <a:r>
                        <a:rPr lang="pt-PT" sz="1400" u="none" strike="noStrike">
                          <a:solidFill>
                            <a:schemeClr val="accent6"/>
                          </a:solidFill>
                        </a:rPr>
                        <a:t>15</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21</a:t>
                      </a:r>
                      <a:endParaRPr lang="pt-PT" sz="1400" b="0" i="0" u="none" strike="noStrike" dirty="0">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tc>
                <a:extLst>
                  <a:ext uri="{0D108BD9-81ED-4DB2-BD59-A6C34878D82A}">
                    <a16:rowId xmlns:a16="http://schemas.microsoft.com/office/drawing/2014/main" val="10015"/>
                  </a:ext>
                </a:extLst>
              </a:tr>
              <a:tr h="167185">
                <a:tc>
                  <a:txBody>
                    <a:bodyPr/>
                    <a:lstStyle/>
                    <a:p>
                      <a:pPr algn="ctr" fontAlgn="b"/>
                      <a:r>
                        <a:rPr lang="pt-PT" sz="1400" u="none" strike="noStrike">
                          <a:solidFill>
                            <a:schemeClr val="accent6"/>
                          </a:solidFill>
                        </a:rPr>
                        <a:t>16</a:t>
                      </a:r>
                      <a:endParaRPr lang="pt-PT" sz="1400" b="0" i="0" u="none" strike="noStrike">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25</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solidFill>
                      <a:schemeClr val="accent3">
                        <a:lumMod val="40000"/>
                        <a:lumOff val="60000"/>
                      </a:schemeClr>
                    </a:solidFill>
                  </a:tcPr>
                </a:tc>
                <a:extLst>
                  <a:ext uri="{0D108BD9-81ED-4DB2-BD59-A6C34878D82A}">
                    <a16:rowId xmlns:a16="http://schemas.microsoft.com/office/drawing/2014/main" val="10016"/>
                  </a:ext>
                </a:extLst>
              </a:tr>
              <a:tr h="190500">
                <a:tc>
                  <a:txBody>
                    <a:bodyPr/>
                    <a:lstStyle/>
                    <a:p>
                      <a:pPr algn="ctr" fontAlgn="b"/>
                      <a:r>
                        <a:rPr lang="pt-PT" sz="1400" u="none" strike="noStrike">
                          <a:solidFill>
                            <a:schemeClr val="accent6"/>
                          </a:solidFill>
                        </a:rPr>
                        <a:t>17</a:t>
                      </a:r>
                      <a:endParaRPr lang="pt-PT" sz="1400" b="0" i="0" u="none" strike="noStrike">
                        <a:solidFill>
                          <a:schemeClr val="accent6"/>
                        </a:solidFill>
                        <a:latin typeface="Calibri"/>
                      </a:endParaRPr>
                    </a:p>
                  </a:txBody>
                  <a:tcPr marL="0" marR="0" marT="0" marB="0" anchor="b"/>
                </a:tc>
                <a:tc>
                  <a:txBody>
                    <a:bodyPr/>
                    <a:lstStyle/>
                    <a:p>
                      <a:pPr algn="ctr" fontAlgn="b"/>
                      <a:r>
                        <a:rPr lang="pt-PT" sz="1400" u="none" strike="noStrike" dirty="0">
                          <a:solidFill>
                            <a:schemeClr val="accent6"/>
                          </a:solidFill>
                        </a:rPr>
                        <a:t>31</a:t>
                      </a:r>
                      <a:endParaRPr lang="pt-PT" sz="1400" b="0" i="0" u="none" strike="noStrike" dirty="0">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tc>
                <a:extLst>
                  <a:ext uri="{0D108BD9-81ED-4DB2-BD59-A6C34878D82A}">
                    <a16:rowId xmlns:a16="http://schemas.microsoft.com/office/drawing/2014/main" val="10017"/>
                  </a:ext>
                </a:extLst>
              </a:tr>
              <a:tr h="190500">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u="none" strike="noStrike" dirty="0">
                          <a:solidFill>
                            <a:schemeClr val="accent6"/>
                          </a:solidFill>
                        </a:rPr>
                        <a:t>18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solidFill>
                      <a:schemeClr val="accent3">
                        <a:lumMod val="40000"/>
                        <a:lumOff val="60000"/>
                      </a:schemeClr>
                    </a:solidFill>
                  </a:tcPr>
                </a:tc>
                <a:extLst>
                  <a:ext uri="{0D108BD9-81ED-4DB2-BD59-A6C34878D82A}">
                    <a16:rowId xmlns:a16="http://schemas.microsoft.com/office/drawing/2014/main" val="10018"/>
                  </a:ext>
                </a:extLst>
              </a:tr>
            </a:tbl>
          </a:graphicData>
        </a:graphic>
      </p:graphicFrame>
      <p:sp>
        <p:nvSpPr>
          <p:cNvPr id="7" name="TextBox 6"/>
          <p:cNvSpPr txBox="1"/>
          <p:nvPr/>
        </p:nvSpPr>
        <p:spPr>
          <a:xfrm>
            <a:off x="7863509" y="2731826"/>
            <a:ext cx="4328492" cy="1439368"/>
          </a:xfrm>
          <a:prstGeom prst="rect">
            <a:avLst/>
          </a:prstGeom>
          <a:noFill/>
        </p:spPr>
        <p:txBody>
          <a:bodyPr wrap="square" rtlCol="0">
            <a:spAutoFit/>
          </a:bodyPr>
          <a:lstStyle/>
          <a:p>
            <a:pPr marL="835025" lvl="1" indent="-514350">
              <a:lnSpc>
                <a:spcPct val="90000"/>
              </a:lnSpc>
              <a:spcBef>
                <a:spcPts val="500"/>
              </a:spcBef>
              <a:buClr>
                <a:schemeClr val="accent2"/>
              </a:buClr>
              <a:buSzPct val="100000"/>
              <a:buFont typeface="+mj-lt"/>
              <a:buAutoNum type="arabicPeriod" startAt="7"/>
              <a:defRPr/>
            </a:pPr>
            <a:r>
              <a:rPr lang="en-US" sz="2000" dirty="0" smtClean="0"/>
              <a:t>Define classes for w with amplitude of 10</a:t>
            </a:r>
          </a:p>
          <a:p>
            <a:pPr marL="835025" lvl="1" indent="-514350">
              <a:lnSpc>
                <a:spcPct val="90000"/>
              </a:lnSpc>
              <a:spcBef>
                <a:spcPts val="500"/>
              </a:spcBef>
              <a:buClr>
                <a:schemeClr val="accent2"/>
              </a:buClr>
              <a:buSzPct val="100000"/>
              <a:buFont typeface="+mj-lt"/>
              <a:buAutoNum type="arabicPeriod" startAt="7"/>
              <a:defRPr/>
            </a:pPr>
            <a:endParaRPr lang="en-US" sz="800" dirty="0" smtClean="0"/>
          </a:p>
          <a:p>
            <a:pPr marL="835025" lvl="1" indent="-514350">
              <a:lnSpc>
                <a:spcPct val="90000"/>
              </a:lnSpc>
              <a:spcBef>
                <a:spcPts val="500"/>
              </a:spcBef>
              <a:buClr>
                <a:schemeClr val="accent2"/>
              </a:buClr>
              <a:buSzPct val="100000"/>
              <a:buFont typeface="+mj-lt"/>
              <a:buAutoNum type="arabicPeriod" startAt="7"/>
              <a:defRPr/>
            </a:pPr>
            <a:r>
              <a:rPr lang="en-US" sz="2000" dirty="0" smtClean="0"/>
              <a:t>Count observations per class with pivot table</a:t>
            </a:r>
            <a:endParaRPr lang="pt-PT" dirty="0"/>
          </a:p>
        </p:txBody>
      </p:sp>
      <p:graphicFrame>
        <p:nvGraphicFramePr>
          <p:cNvPr id="8" name="Table 7"/>
          <p:cNvGraphicFramePr>
            <a:graphicFrameLocks noGrp="1"/>
          </p:cNvGraphicFramePr>
          <p:nvPr/>
        </p:nvGraphicFramePr>
        <p:xfrm>
          <a:off x="8352429" y="4241792"/>
          <a:ext cx="2630534" cy="1533525"/>
        </p:xfrm>
        <a:graphic>
          <a:graphicData uri="http://schemas.openxmlformats.org/drawingml/2006/table">
            <a:tbl>
              <a:tblPr>
                <a:tableStyleId>{69C7853C-536D-4A76-A0AE-DD22124D55A5}</a:tableStyleId>
              </a:tblPr>
              <a:tblGrid>
                <a:gridCol w="910917">
                  <a:extLst>
                    <a:ext uri="{9D8B030D-6E8A-4147-A177-3AD203B41FA5}">
                      <a16:colId xmlns:a16="http://schemas.microsoft.com/office/drawing/2014/main" val="20000"/>
                    </a:ext>
                  </a:extLst>
                </a:gridCol>
                <a:gridCol w="504967">
                  <a:extLst>
                    <a:ext uri="{9D8B030D-6E8A-4147-A177-3AD203B41FA5}">
                      <a16:colId xmlns:a16="http://schemas.microsoft.com/office/drawing/2014/main" val="20001"/>
                    </a:ext>
                  </a:extLst>
                </a:gridCol>
                <a:gridCol w="1214650">
                  <a:extLst>
                    <a:ext uri="{9D8B030D-6E8A-4147-A177-3AD203B41FA5}">
                      <a16:colId xmlns:a16="http://schemas.microsoft.com/office/drawing/2014/main" val="20002"/>
                    </a:ext>
                  </a:extLst>
                </a:gridCol>
              </a:tblGrid>
              <a:tr h="46672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PT" sz="1400" b="1" i="0" u="none" strike="noStrike" dirty="0" smtClean="0">
                          <a:solidFill>
                            <a:schemeClr val="bg1"/>
                          </a:solidFill>
                          <a:latin typeface="+mn-lt"/>
                        </a:rPr>
                        <a:t>class</a:t>
                      </a:r>
                    </a:p>
                  </a:txBody>
                  <a:tcPr marL="0" marR="0" marT="0" marB="0" anchor="ctr">
                    <a:solidFill>
                      <a:schemeClr val="accent3"/>
                    </a:solidFill>
                  </a:tcPr>
                </a:tc>
                <a:tc>
                  <a:txBody>
                    <a:bodyPr/>
                    <a:lstStyle/>
                    <a:p>
                      <a:pPr algn="ctr" fontAlgn="ctr"/>
                      <a:r>
                        <a:rPr lang="pt-PT" sz="1400" u="none" strike="noStrike" dirty="0" smtClean="0">
                          <a:solidFill>
                            <a:schemeClr val="bg1"/>
                          </a:solidFill>
                        </a:rPr>
                        <a:t>freq</a:t>
                      </a:r>
                      <a:endParaRPr lang="pt-PT" sz="1400" b="1" i="0" u="none" strike="noStrike" dirty="0">
                        <a:solidFill>
                          <a:schemeClr val="bg1"/>
                        </a:solidFill>
                        <a:latin typeface="Calibri"/>
                      </a:endParaRPr>
                    </a:p>
                  </a:txBody>
                  <a:tcPr marL="0" marR="0" marT="0" marB="0" anchor="ctr">
                    <a:solidFill>
                      <a:schemeClr val="accent3"/>
                    </a:solidFill>
                  </a:tcPr>
                </a:tc>
                <a:tc>
                  <a:txBody>
                    <a:bodyPr/>
                    <a:lstStyle/>
                    <a:p>
                      <a:pPr algn="ctr" fontAlgn="ctr"/>
                      <a:r>
                        <a:rPr lang="pt-PT" sz="1400" b="1" i="0" u="none" strike="noStrike" dirty="0" smtClean="0">
                          <a:solidFill>
                            <a:schemeClr val="bg1"/>
                          </a:solidFill>
                          <a:latin typeface="Calibri"/>
                        </a:rPr>
                        <a:t>prob</a:t>
                      </a:r>
                      <a:endParaRPr lang="pt-PT" sz="1400" b="1" i="0" u="none" strike="noStrike" dirty="0">
                        <a:solidFill>
                          <a:schemeClr val="bg1"/>
                        </a:solidFill>
                        <a:latin typeface="Calibri"/>
                      </a:endParaRPr>
                    </a:p>
                  </a:txBody>
                  <a:tcPr marL="0" marR="0" marT="0" marB="0" anchor="ctr">
                    <a:solidFill>
                      <a:schemeClr val="accent3"/>
                    </a:solidFill>
                  </a:tcPr>
                </a:tc>
                <a:extLst>
                  <a:ext uri="{0D108BD9-81ED-4DB2-BD59-A6C34878D82A}">
                    <a16:rowId xmlns:a16="http://schemas.microsoft.com/office/drawing/2014/main" val="10000"/>
                  </a:ext>
                </a:extLst>
              </a:tr>
              <a:tr h="190500">
                <a:tc>
                  <a:txBody>
                    <a:bodyPr/>
                    <a:lstStyle/>
                    <a:p>
                      <a:pPr algn="ctr" fontAlgn="b"/>
                      <a:r>
                        <a:rPr lang="pt-PT" sz="1400" b="0" i="0" u="none" strike="noStrike" dirty="0" smtClean="0">
                          <a:solidFill>
                            <a:schemeClr val="accent6"/>
                          </a:solidFill>
                          <a:latin typeface="+mn-lt"/>
                        </a:rPr>
                        <a:t> 5 – 14  (10)</a:t>
                      </a:r>
                      <a:endParaRPr lang="pt-PT" sz="1400" b="0" i="0" u="none" strike="noStrike" dirty="0">
                        <a:solidFill>
                          <a:schemeClr val="accent6"/>
                        </a:solidFill>
                        <a:latin typeface="Calibri"/>
                      </a:endParaRPr>
                    </a:p>
                  </a:txBody>
                  <a:tcPr marL="0" marR="0" marT="0" marB="0" anchor="b"/>
                </a:tc>
                <a:tc>
                  <a:txBody>
                    <a:bodyPr/>
                    <a:lstStyle/>
                    <a:p>
                      <a:pPr algn="ctr" fontAlgn="b"/>
                      <a:r>
                        <a:rPr lang="pt-PT" sz="1400" b="0" i="0" u="none" strike="noStrike" dirty="0" smtClean="0">
                          <a:solidFill>
                            <a:schemeClr val="accent6"/>
                          </a:solidFill>
                          <a:latin typeface="Calibri"/>
                        </a:rPr>
                        <a:t>2</a:t>
                      </a:r>
                      <a:endParaRPr lang="pt-PT" sz="1400" b="0" i="0" u="none" strike="noStrike" dirty="0">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Calibri"/>
                        </a:rPr>
                        <a:t>(2/18)     </a:t>
                      </a:r>
                      <a:r>
                        <a:rPr lang="pt-PT" sz="1400" b="0" i="0" u="none" strike="noStrike" dirty="0" smtClean="0">
                          <a:solidFill>
                            <a:schemeClr val="accent6"/>
                          </a:solidFill>
                          <a:latin typeface="+mn-lt"/>
                        </a:rPr>
                        <a:t>0.11</a:t>
                      </a:r>
                    </a:p>
                  </a:txBody>
                  <a:tcPr marL="0" marR="0" marT="0" marB="0" anchor="b"/>
                </a:tc>
                <a:extLst>
                  <a:ext uri="{0D108BD9-81ED-4DB2-BD59-A6C34878D82A}">
                    <a16:rowId xmlns:a16="http://schemas.microsoft.com/office/drawing/2014/main" val="10001"/>
                  </a:ext>
                </a:extLst>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15 – 24  (20)</a:t>
                      </a:r>
                    </a:p>
                  </a:txBody>
                  <a:tcPr marL="0" marR="0" marT="0" marB="0" anchor="b">
                    <a:solidFill>
                      <a:schemeClr val="accent3">
                        <a:lumMod val="40000"/>
                        <a:lumOff val="60000"/>
                      </a:schemeClr>
                    </a:solidFill>
                  </a:tcPr>
                </a:tc>
                <a:tc>
                  <a:txBody>
                    <a:bodyPr/>
                    <a:lstStyle/>
                    <a:p>
                      <a:pPr algn="ctr" fontAlgn="b"/>
                      <a:r>
                        <a:rPr lang="pt-PT" sz="1400" b="0" i="0" u="none" strike="noStrike" dirty="0" smtClean="0">
                          <a:solidFill>
                            <a:schemeClr val="accent6"/>
                          </a:solidFill>
                          <a:latin typeface="Calibri"/>
                        </a:rPr>
                        <a:t>8</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b="0" i="0" u="none" strike="noStrike" dirty="0" smtClean="0">
                          <a:solidFill>
                            <a:schemeClr val="accent6"/>
                          </a:solidFill>
                          <a:latin typeface="+mn-lt"/>
                        </a:rPr>
                        <a:t>(8/18)     0.44</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2"/>
                  </a:ext>
                </a:extLst>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25 – 34  (30)</a:t>
                      </a:r>
                    </a:p>
                  </a:txBody>
                  <a:tcPr marL="0" marR="0" marT="0" marB="0" anchor="b"/>
                </a:tc>
                <a:tc>
                  <a:txBody>
                    <a:bodyPr/>
                    <a:lstStyle/>
                    <a:p>
                      <a:pPr algn="ctr" fontAlgn="b"/>
                      <a:r>
                        <a:rPr lang="pt-PT" sz="1400" b="0" i="0" u="none" strike="noStrike" dirty="0" smtClean="0">
                          <a:solidFill>
                            <a:schemeClr val="accent6"/>
                          </a:solidFill>
                          <a:latin typeface="Calibri"/>
                        </a:rPr>
                        <a:t>8</a:t>
                      </a:r>
                      <a:endParaRPr lang="pt-PT" sz="1400" b="0" i="0" u="none" strike="noStrike" dirty="0">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PT" sz="1400" b="0" i="0" u="none" strike="noStrike" dirty="0" smtClean="0">
                          <a:solidFill>
                            <a:schemeClr val="accent6"/>
                          </a:solidFill>
                          <a:latin typeface="+mn-lt"/>
                        </a:rPr>
                        <a:t>(8/18)     0.44</a:t>
                      </a:r>
                    </a:p>
                  </a:txBody>
                  <a:tcPr marL="0" marR="0" marT="0" marB="0" anchor="b"/>
                </a:tc>
                <a:extLst>
                  <a:ext uri="{0D108BD9-81ED-4DB2-BD59-A6C34878D82A}">
                    <a16:rowId xmlns:a16="http://schemas.microsoft.com/office/drawing/2014/main" val="10003"/>
                  </a:ext>
                </a:extLst>
              </a:tr>
              <a:tr h="190500">
                <a:tc>
                  <a:txBody>
                    <a:bodyPr/>
                    <a:lstStyle/>
                    <a:p>
                      <a:pPr algn="ctr" fontAlgn="b"/>
                      <a:r>
                        <a:rPr lang="pt-PT" sz="1400" b="0" i="0" u="none" strike="noStrike" dirty="0" smtClean="0">
                          <a:solidFill>
                            <a:schemeClr val="accent6"/>
                          </a:solidFill>
                          <a:latin typeface="+mn-lt"/>
                        </a:rPr>
                        <a:t>35 – 44  (40)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b="0" i="0" u="none" strike="noStrike" dirty="0" smtClean="0">
                          <a:solidFill>
                            <a:schemeClr val="accent6"/>
                          </a:solidFill>
                          <a:latin typeface="Calibri"/>
                        </a:rPr>
                        <a:t>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tc>
                  <a:txBody>
                    <a:bodyPr/>
                    <a:lstStyle/>
                    <a:p>
                      <a:pPr algn="ctr" fontAlgn="b"/>
                      <a:r>
                        <a:rPr lang="pt-PT" sz="1400" b="0" i="0" u="none" strike="noStrike" dirty="0" smtClean="0">
                          <a:solidFill>
                            <a:schemeClr val="accent6"/>
                          </a:solidFill>
                          <a:latin typeface="Calibri"/>
                        </a:rPr>
                        <a:t>0</a:t>
                      </a:r>
                      <a:endParaRPr lang="pt-PT" sz="1400" b="0" i="0" u="none" strike="noStrike" dirty="0">
                        <a:solidFill>
                          <a:schemeClr val="accent6"/>
                        </a:solidFill>
                        <a:latin typeface="Calibri"/>
                      </a:endParaRPr>
                    </a:p>
                  </a:txBody>
                  <a:tcPr marL="0" marR="0" marT="0" marB="0" anchor="b">
                    <a:solidFill>
                      <a:schemeClr val="accent3">
                        <a:lumMod val="40000"/>
                        <a:lumOff val="60000"/>
                      </a:schemeClr>
                    </a:solidFill>
                  </a:tcPr>
                </a:tc>
                <a:extLst>
                  <a:ext uri="{0D108BD9-81ED-4DB2-BD59-A6C34878D82A}">
                    <a16:rowId xmlns:a16="http://schemas.microsoft.com/office/drawing/2014/main" val="10004"/>
                  </a:ext>
                </a:extLst>
              </a:tr>
              <a:tr h="190500">
                <a:tc>
                  <a:txBody>
                    <a:bodyPr/>
                    <a:lstStyle/>
                    <a:p>
                      <a:pPr algn="ctr" fontAlgn="b"/>
                      <a:endParaRPr lang="pt-PT" sz="1400" b="0" i="0" u="none" strike="noStrike" dirty="0">
                        <a:solidFill>
                          <a:schemeClr val="accent6"/>
                        </a:solidFill>
                        <a:latin typeface="Calibri"/>
                      </a:endParaRPr>
                    </a:p>
                  </a:txBody>
                  <a:tcPr marL="0" marR="0" marT="0" marB="0" anchor="b"/>
                </a:tc>
                <a:tc>
                  <a:txBody>
                    <a:bodyPr/>
                    <a:lstStyle/>
                    <a:p>
                      <a:pPr algn="ctr" fontAlgn="b"/>
                      <a:r>
                        <a:rPr lang="pt-PT" sz="1400" b="0" i="0" u="none" strike="noStrike" dirty="0" smtClean="0">
                          <a:solidFill>
                            <a:schemeClr val="accent6"/>
                          </a:solidFill>
                          <a:latin typeface="Calibri"/>
                        </a:rPr>
                        <a:t>18</a:t>
                      </a:r>
                      <a:endParaRPr lang="pt-PT" sz="1400" b="0" i="0" u="none" strike="noStrike" dirty="0">
                        <a:solidFill>
                          <a:schemeClr val="accent6"/>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PT" sz="1400" b="0" i="0" u="none" strike="noStrike" dirty="0" smtClean="0">
                        <a:solidFill>
                          <a:schemeClr val="accent6"/>
                        </a:solidFill>
                        <a:latin typeface="+mn-lt"/>
                      </a:endParaRPr>
                    </a:p>
                  </a:txBody>
                  <a:tcPr marL="0" marR="0" marT="0" marB="0" anchor="b"/>
                </a:tc>
                <a:extLst>
                  <a:ext uri="{0D108BD9-81ED-4DB2-BD59-A6C34878D82A}">
                    <a16:rowId xmlns:a16="http://schemas.microsoft.com/office/drawing/2014/main" val="10005"/>
                  </a:ext>
                </a:extLst>
              </a:tr>
            </a:tbl>
          </a:graphicData>
        </a:graphic>
      </p:graphicFrame>
      <p:grpSp>
        <p:nvGrpSpPr>
          <p:cNvPr id="18" name="Group 17"/>
          <p:cNvGrpSpPr/>
          <p:nvPr/>
        </p:nvGrpSpPr>
        <p:grpSpPr>
          <a:xfrm>
            <a:off x="10087569" y="5281163"/>
            <a:ext cx="2160000" cy="1107011"/>
            <a:chOff x="10087569" y="5581419"/>
            <a:chExt cx="2160000" cy="1107011"/>
          </a:xfrm>
        </p:grpSpPr>
        <p:grpSp>
          <p:nvGrpSpPr>
            <p:cNvPr id="9" name="Group 25"/>
            <p:cNvGrpSpPr/>
            <p:nvPr/>
          </p:nvGrpSpPr>
          <p:grpSpPr>
            <a:xfrm>
              <a:off x="10087569" y="5601379"/>
              <a:ext cx="2160000" cy="1087051"/>
              <a:chOff x="6634625" y="5655971"/>
              <a:chExt cx="2160000" cy="1087051"/>
            </a:xfrm>
          </p:grpSpPr>
          <p:cxnSp>
            <p:nvCxnSpPr>
              <p:cNvPr id="10" name="Straight Connector 9"/>
              <p:cNvCxnSpPr/>
              <p:nvPr/>
            </p:nvCxnSpPr>
            <p:spPr>
              <a:xfrm>
                <a:off x="6634625" y="6740997"/>
                <a:ext cx="216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23686" y="6448105"/>
                <a:ext cx="362607"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2" name="Rectangle 11"/>
              <p:cNvSpPr/>
              <p:nvPr/>
            </p:nvSpPr>
            <p:spPr>
              <a:xfrm>
                <a:off x="7677267" y="5663022"/>
                <a:ext cx="362607"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3" name="Rectangle 12"/>
              <p:cNvSpPr/>
              <p:nvPr/>
            </p:nvSpPr>
            <p:spPr>
              <a:xfrm>
                <a:off x="8037756" y="5655971"/>
                <a:ext cx="362607" cy="10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dirty="0"/>
              </a:p>
            </p:txBody>
          </p:sp>
        </p:grpSp>
        <p:sp>
          <p:nvSpPr>
            <p:cNvPr id="15" name="TextBox 14"/>
            <p:cNvSpPr txBox="1"/>
            <p:nvPr/>
          </p:nvSpPr>
          <p:spPr>
            <a:xfrm>
              <a:off x="10650249" y="6336595"/>
              <a:ext cx="651641" cy="307777"/>
            </a:xfrm>
            <a:prstGeom prst="rect">
              <a:avLst/>
            </a:prstGeom>
            <a:noFill/>
          </p:spPr>
          <p:txBody>
            <a:bodyPr wrap="square" rtlCol="0">
              <a:spAutoFit/>
            </a:bodyPr>
            <a:lstStyle/>
            <a:p>
              <a:pPr algn="ctr"/>
              <a:r>
                <a:rPr lang="en-GB" sz="1400" dirty="0" smtClean="0"/>
                <a:t>0.11</a:t>
              </a:r>
              <a:endParaRPr lang="en-GB" sz="1400" dirty="0"/>
            </a:p>
          </p:txBody>
        </p:sp>
        <p:sp>
          <p:nvSpPr>
            <p:cNvPr id="16" name="TextBox 15"/>
            <p:cNvSpPr txBox="1"/>
            <p:nvPr/>
          </p:nvSpPr>
          <p:spPr>
            <a:xfrm>
              <a:off x="11007365" y="5581419"/>
              <a:ext cx="651641" cy="307777"/>
            </a:xfrm>
            <a:prstGeom prst="rect">
              <a:avLst/>
            </a:prstGeom>
            <a:noFill/>
          </p:spPr>
          <p:txBody>
            <a:bodyPr wrap="square" rtlCol="0">
              <a:spAutoFit/>
            </a:bodyPr>
            <a:lstStyle/>
            <a:p>
              <a:pPr algn="ctr"/>
              <a:r>
                <a:rPr lang="en-GB" sz="1400" dirty="0" smtClean="0"/>
                <a:t>0.44</a:t>
              </a:r>
              <a:endParaRPr lang="en-GB" sz="1400" dirty="0"/>
            </a:p>
          </p:txBody>
        </p:sp>
        <p:sp>
          <p:nvSpPr>
            <p:cNvPr id="17" name="TextBox 16"/>
            <p:cNvSpPr txBox="1"/>
            <p:nvPr/>
          </p:nvSpPr>
          <p:spPr>
            <a:xfrm>
              <a:off x="11378130" y="5583693"/>
              <a:ext cx="651641" cy="307777"/>
            </a:xfrm>
            <a:prstGeom prst="rect">
              <a:avLst/>
            </a:prstGeom>
            <a:noFill/>
          </p:spPr>
          <p:txBody>
            <a:bodyPr wrap="square" rtlCol="0">
              <a:spAutoFit/>
            </a:bodyPr>
            <a:lstStyle/>
            <a:p>
              <a:pPr algn="ctr"/>
              <a:r>
                <a:rPr lang="en-GB" sz="1400" dirty="0" smtClean="0"/>
                <a:t>0.44</a:t>
              </a:r>
              <a:endParaRPr lang="en-GB" sz="1400" dirty="0"/>
            </a:p>
          </p:txBody>
        </p:sp>
      </p:grpSp>
      <p:sp>
        <p:nvSpPr>
          <p:cNvPr id="19" name="TextBox 18"/>
          <p:cNvSpPr txBox="1"/>
          <p:nvPr/>
        </p:nvSpPr>
        <p:spPr>
          <a:xfrm>
            <a:off x="10720764" y="6366160"/>
            <a:ext cx="1539476" cy="307777"/>
          </a:xfrm>
          <a:prstGeom prst="rect">
            <a:avLst/>
          </a:prstGeom>
          <a:noFill/>
        </p:spPr>
        <p:txBody>
          <a:bodyPr wrap="square" rtlCol="0">
            <a:spAutoFit/>
          </a:bodyPr>
          <a:lstStyle/>
          <a:p>
            <a:pPr algn="ctr"/>
            <a:r>
              <a:rPr lang="en-GB" sz="1400" dirty="0" smtClean="0"/>
              <a:t>10     20    30    40 </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4"/>
                </a:solidFill>
                <a:effectLst/>
                <a:uLnTx/>
                <a:uFillTx/>
                <a:latin typeface="+mn-lt"/>
                <a:ea typeface="+mn-ea"/>
                <a:cs typeface="+mn-cs"/>
              </a:rPr>
              <a:t>Example </a:t>
            </a:r>
            <a:r>
              <a:rPr lang="en-US" sz="2800" b="1" dirty="0" smtClean="0">
                <a:solidFill>
                  <a:schemeClr val="accent4"/>
                </a:solidFill>
              </a:rPr>
              <a:t>3 </a:t>
            </a:r>
            <a:r>
              <a:rPr lang="en-US" sz="2800" dirty="0" smtClean="0"/>
              <a:t> </a:t>
            </a:r>
          </a:p>
          <a:p>
            <a:pPr>
              <a:lnSpc>
                <a:spcPct val="90000"/>
              </a:lnSpc>
              <a:spcBef>
                <a:spcPts val="1000"/>
              </a:spcBef>
              <a:defRPr/>
            </a:pPr>
            <a:r>
              <a:rPr lang="en-US" sz="2400" dirty="0" smtClean="0"/>
              <a:t>The gross income/year = </a:t>
            </a:r>
            <a:r>
              <a:rPr lang="en-US" sz="2400" b="1" dirty="0">
                <a:solidFill>
                  <a:schemeClr val="accent3"/>
                </a:solidFill>
              </a:rPr>
              <a:t>selling price/unit (S</a:t>
            </a:r>
            <a:r>
              <a:rPr lang="en-US" sz="2400" b="1" dirty="0" smtClean="0">
                <a:solidFill>
                  <a:schemeClr val="accent3"/>
                </a:solidFill>
              </a:rPr>
              <a:t>) </a:t>
            </a:r>
            <a:r>
              <a:rPr lang="en-US" sz="2400" dirty="0" smtClean="0"/>
              <a:t>x </a:t>
            </a:r>
            <a:r>
              <a:rPr lang="en-US" sz="2400" b="1" dirty="0" smtClean="0">
                <a:solidFill>
                  <a:schemeClr val="accent1"/>
                </a:solidFill>
              </a:rPr>
              <a:t>sales/year(D)</a:t>
            </a:r>
            <a:r>
              <a:rPr lang="en-US" sz="2400" dirty="0" smtClean="0"/>
              <a:t>.</a:t>
            </a:r>
          </a:p>
          <a:p>
            <a:pPr>
              <a:lnSpc>
                <a:spcPct val="90000"/>
              </a:lnSpc>
              <a:spcBef>
                <a:spcPts val="1000"/>
              </a:spcBef>
              <a:defRPr/>
            </a:pPr>
            <a:r>
              <a:rPr lang="en-US" sz="2400" dirty="0" smtClean="0"/>
              <a:t>In general, as the selling price decreases, sales increase (</a:t>
            </a:r>
            <a:r>
              <a:rPr lang="en-US" sz="2400" b="1" dirty="0" smtClean="0"/>
              <a:t>dependent variables</a:t>
            </a:r>
            <a:r>
              <a:rPr lang="en-US" sz="2400" dirty="0" smtClean="0"/>
              <a:t>). Calculate the gross income assuming</a:t>
            </a:r>
            <a:r>
              <a:rPr lang="en-US" sz="2800" dirty="0" smtClean="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532089" y="2909070"/>
            <a:ext cx="6044541" cy="1653786"/>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defRPr/>
            </a:pPr>
            <a:r>
              <a:rPr lang="en-US" sz="2400" dirty="0" smtClean="0"/>
              <a:t>the distributions bellow</a:t>
            </a:r>
          </a:p>
          <a:p>
            <a:pPr marL="228600" indent="-228600">
              <a:lnSpc>
                <a:spcPct val="90000"/>
              </a:lnSpc>
              <a:spcBef>
                <a:spcPts val="1000"/>
              </a:spcBef>
              <a:buFont typeface="Arial" panose="020B0604020202020204" pitchFamily="34" charset="0"/>
              <a:buChar char="•"/>
              <a:defRPr/>
            </a:pPr>
            <a:r>
              <a:rPr lang="en-US" sz="2400" dirty="0" smtClean="0"/>
              <a:t>the random number for sales (D) = 73 and</a:t>
            </a:r>
          </a:p>
          <a:p>
            <a:pPr marL="228600" indent="-228600">
              <a:lnSpc>
                <a:spcPct val="90000"/>
              </a:lnSpc>
              <a:spcBef>
                <a:spcPts val="1000"/>
              </a:spcBef>
              <a:buFont typeface="Arial" panose="020B0604020202020204" pitchFamily="34" charset="0"/>
              <a:buChar char="•"/>
              <a:defRPr/>
            </a:pPr>
            <a:r>
              <a:rPr lang="en-US" sz="2400" dirty="0" smtClean="0"/>
              <a:t>the random number for selling price (S) = 22</a:t>
            </a:r>
          </a:p>
          <a:p>
            <a:endParaRPr lang="pt-PT" sz="2000" dirty="0"/>
          </a:p>
        </p:txBody>
      </p:sp>
      <p:sp>
        <p:nvSpPr>
          <p:cNvPr id="23" name="TextBox 22"/>
          <p:cNvSpPr txBox="1"/>
          <p:nvPr/>
        </p:nvSpPr>
        <p:spPr>
          <a:xfrm>
            <a:off x="6568980" y="6341692"/>
            <a:ext cx="1212564" cy="369332"/>
          </a:xfrm>
          <a:prstGeom prst="rect">
            <a:avLst/>
          </a:prstGeom>
          <a:noFill/>
        </p:spPr>
        <p:txBody>
          <a:bodyPr wrap="square" rtlCol="0">
            <a:spAutoFit/>
          </a:bodyPr>
          <a:lstStyle/>
          <a:p>
            <a:r>
              <a:rPr lang="en-GB" b="1" dirty="0" smtClean="0">
                <a:solidFill>
                  <a:schemeClr val="accent1"/>
                </a:solidFill>
              </a:rPr>
              <a:t>Units/year</a:t>
            </a:r>
            <a:endParaRPr lang="en-GB" b="1" dirty="0">
              <a:solidFill>
                <a:schemeClr val="accent1"/>
              </a:solidFill>
            </a:endParaRPr>
          </a:p>
        </p:txBody>
      </p:sp>
      <p:sp>
        <p:nvSpPr>
          <p:cNvPr id="24" name="TextBox 23"/>
          <p:cNvSpPr txBox="1"/>
          <p:nvPr/>
        </p:nvSpPr>
        <p:spPr>
          <a:xfrm>
            <a:off x="484959" y="6341692"/>
            <a:ext cx="1991710" cy="369332"/>
          </a:xfrm>
          <a:prstGeom prst="rect">
            <a:avLst/>
          </a:prstGeom>
          <a:noFill/>
        </p:spPr>
        <p:txBody>
          <a:bodyPr wrap="square" rtlCol="0">
            <a:spAutoFit/>
          </a:bodyPr>
          <a:lstStyle/>
          <a:p>
            <a:pPr algn="ctr"/>
            <a:r>
              <a:rPr lang="en-GB" b="1" dirty="0" smtClean="0">
                <a:solidFill>
                  <a:schemeClr val="accent3"/>
                </a:solidFill>
              </a:rPr>
              <a:t>€/unit</a:t>
            </a:r>
            <a:endParaRPr lang="en-GB" b="1" dirty="0">
              <a:solidFill>
                <a:schemeClr val="accent3"/>
              </a:solidFill>
            </a:endParaRPr>
          </a:p>
        </p:txBody>
      </p:sp>
      <p:pic>
        <p:nvPicPr>
          <p:cNvPr id="5" name="Picture 4"/>
          <p:cNvPicPr>
            <a:picLocks noChangeAspect="1"/>
          </p:cNvPicPr>
          <p:nvPr/>
        </p:nvPicPr>
        <p:blipFill>
          <a:blip r:embed="rId2"/>
          <a:stretch>
            <a:fillRect/>
          </a:stretch>
        </p:blipFill>
        <p:spPr>
          <a:xfrm>
            <a:off x="493471" y="4901184"/>
            <a:ext cx="11132034" cy="1462817"/>
          </a:xfrm>
          <a:prstGeom prst="rect">
            <a:avLst/>
          </a:prstGeom>
        </p:spPr>
      </p:pic>
      <p:sp>
        <p:nvSpPr>
          <p:cNvPr id="27" name="TextBox 26"/>
          <p:cNvSpPr txBox="1"/>
          <p:nvPr/>
        </p:nvSpPr>
        <p:spPr>
          <a:xfrm>
            <a:off x="667933" y="3392488"/>
            <a:ext cx="4681182" cy="1641988"/>
          </a:xfrm>
          <a:prstGeom prst="rect">
            <a:avLst/>
          </a:prstGeom>
          <a:noFill/>
        </p:spPr>
        <p:txBody>
          <a:bodyPr wrap="square" rtlCol="0">
            <a:spAutoFit/>
          </a:bodyPr>
          <a:lstStyle/>
          <a:p>
            <a:pPr marL="835025" lvl="1" indent="-514350">
              <a:lnSpc>
                <a:spcPct val="90000"/>
              </a:lnSpc>
              <a:spcBef>
                <a:spcPts val="500"/>
              </a:spcBef>
              <a:buClr>
                <a:schemeClr val="accent4"/>
              </a:buClr>
              <a:buSzPct val="100000"/>
              <a:buFont typeface="+mj-lt"/>
              <a:buAutoNum type="arabicPeriod"/>
              <a:defRPr/>
            </a:pPr>
            <a:r>
              <a:rPr lang="en-US" sz="2000" dirty="0" smtClean="0"/>
              <a:t>Set up probability distributions</a:t>
            </a:r>
          </a:p>
          <a:p>
            <a:pPr marL="835025" lvl="1" indent="-514350">
              <a:lnSpc>
                <a:spcPct val="90000"/>
              </a:lnSpc>
              <a:spcBef>
                <a:spcPts val="500"/>
              </a:spcBef>
              <a:buClr>
                <a:schemeClr val="accent4"/>
              </a:buClr>
              <a:buSzPct val="100000"/>
              <a:buFont typeface="+mj-lt"/>
              <a:buAutoNum type="arabicPeriod"/>
              <a:defRPr/>
            </a:pPr>
            <a:endParaRPr lang="en-US" sz="800" dirty="0" smtClean="0"/>
          </a:p>
          <a:p>
            <a:pPr marL="835025" lvl="1" indent="-514350">
              <a:lnSpc>
                <a:spcPct val="90000"/>
              </a:lnSpc>
              <a:spcBef>
                <a:spcPts val="500"/>
              </a:spcBef>
              <a:buClr>
                <a:schemeClr val="accent4"/>
              </a:buClr>
              <a:buSzPct val="100000"/>
              <a:buFont typeface="+mj-lt"/>
              <a:buAutoNum type="arabicPeriod"/>
              <a:defRPr/>
            </a:pPr>
            <a:r>
              <a:rPr lang="en-US" sz="2000" dirty="0" smtClean="0"/>
              <a:t>Build cumulative probability distributions</a:t>
            </a:r>
          </a:p>
          <a:p>
            <a:pPr marL="835025" lvl="1" indent="-514350">
              <a:lnSpc>
                <a:spcPct val="90000"/>
              </a:lnSpc>
              <a:spcBef>
                <a:spcPts val="500"/>
              </a:spcBef>
              <a:buClr>
                <a:schemeClr val="accent4"/>
              </a:buClr>
              <a:buSzPct val="100000"/>
              <a:buFont typeface="+mj-lt"/>
              <a:buAutoNum type="arabicPeriod"/>
              <a:defRPr/>
            </a:pPr>
            <a:endParaRPr lang="en-US" sz="1000" dirty="0" smtClean="0"/>
          </a:p>
          <a:p>
            <a:pPr>
              <a:buClr>
                <a:schemeClr val="accent2"/>
              </a:buClr>
            </a:pPr>
            <a:endParaRPr lang="pt-P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4"/>
                </a:solidFill>
                <a:effectLst/>
                <a:uLnTx/>
                <a:uFillTx/>
                <a:latin typeface="+mn-lt"/>
                <a:ea typeface="+mn-ea"/>
                <a:cs typeface="+mn-cs"/>
              </a:rPr>
              <a:t>Example </a:t>
            </a:r>
            <a:r>
              <a:rPr lang="en-US" sz="2800" b="1" dirty="0" smtClean="0">
                <a:solidFill>
                  <a:schemeClr val="accent4"/>
                </a:solidFill>
              </a:rPr>
              <a:t>3 </a:t>
            </a:r>
            <a:r>
              <a:rPr lang="en-US" sz="2800" dirty="0" smtClean="0"/>
              <a:t>– </a:t>
            </a:r>
            <a:r>
              <a:rPr lang="en-US" sz="2400" dirty="0" smtClean="0"/>
              <a:t>The gross income/year = </a:t>
            </a:r>
            <a:r>
              <a:rPr lang="en-US" sz="2400" b="1" dirty="0" smtClean="0">
                <a:solidFill>
                  <a:schemeClr val="accent1"/>
                </a:solidFill>
              </a:rPr>
              <a:t>sales/year (D)</a:t>
            </a:r>
            <a:r>
              <a:rPr lang="en-US" sz="2400" dirty="0" smtClean="0"/>
              <a:t> x </a:t>
            </a:r>
            <a:r>
              <a:rPr lang="en-US" sz="2400" b="1" dirty="0" smtClean="0">
                <a:solidFill>
                  <a:schemeClr val="accent3"/>
                </a:solidFill>
              </a:rPr>
              <a:t>selling price/unit (S)</a:t>
            </a:r>
            <a:r>
              <a:rPr lang="en-US" sz="2400" dirty="0" smtClean="0"/>
              <a:t>. In general, as the selling price decreases, sales increase (</a:t>
            </a:r>
            <a:r>
              <a:rPr lang="en-US" sz="2400" b="1" dirty="0" smtClean="0"/>
              <a:t>dependent variables</a:t>
            </a:r>
            <a:r>
              <a:rPr lang="en-US" sz="2400" dirty="0" smtClean="0"/>
              <a:t>). Calculate the gross income assuming: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819397" y="2636322"/>
            <a:ext cx="6044541" cy="1570686"/>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defRPr/>
            </a:pPr>
            <a:r>
              <a:rPr lang="en-US" sz="2200" dirty="0" smtClean="0"/>
              <a:t>the distributions bellow</a:t>
            </a:r>
          </a:p>
          <a:p>
            <a:pPr marL="228600" indent="-228600">
              <a:lnSpc>
                <a:spcPct val="90000"/>
              </a:lnSpc>
              <a:spcBef>
                <a:spcPts val="1000"/>
              </a:spcBef>
              <a:buFont typeface="Arial" panose="020B0604020202020204" pitchFamily="34" charset="0"/>
              <a:buChar char="•"/>
              <a:defRPr/>
            </a:pPr>
            <a:r>
              <a:rPr lang="en-US" sz="2200" dirty="0" smtClean="0"/>
              <a:t>the random number for </a:t>
            </a:r>
            <a:r>
              <a:rPr lang="en-US" sz="2200" dirty="0" smtClean="0">
                <a:solidFill>
                  <a:schemeClr val="accent1"/>
                </a:solidFill>
              </a:rPr>
              <a:t>sales (D)</a:t>
            </a:r>
            <a:r>
              <a:rPr lang="en-US" sz="2200" dirty="0" smtClean="0"/>
              <a:t> = </a:t>
            </a:r>
            <a:r>
              <a:rPr lang="en-US" sz="2200" b="1" dirty="0" smtClean="0"/>
              <a:t>73</a:t>
            </a:r>
            <a:r>
              <a:rPr lang="en-US" sz="2200" dirty="0" smtClean="0"/>
              <a:t> </a:t>
            </a:r>
          </a:p>
          <a:p>
            <a:pPr marL="228600" indent="-228600">
              <a:lnSpc>
                <a:spcPct val="90000"/>
              </a:lnSpc>
              <a:spcBef>
                <a:spcPts val="1000"/>
              </a:spcBef>
              <a:buFont typeface="Arial" panose="020B0604020202020204" pitchFamily="34" charset="0"/>
              <a:buChar char="•"/>
              <a:defRPr/>
            </a:pPr>
            <a:r>
              <a:rPr lang="en-US" sz="2200" dirty="0" smtClean="0"/>
              <a:t>the random number for </a:t>
            </a:r>
            <a:r>
              <a:rPr lang="en-US" sz="2200" dirty="0" smtClean="0">
                <a:solidFill>
                  <a:schemeClr val="accent3"/>
                </a:solidFill>
              </a:rPr>
              <a:t>selling price (S) </a:t>
            </a:r>
            <a:r>
              <a:rPr lang="en-US" sz="2200" dirty="0" smtClean="0"/>
              <a:t>=</a:t>
            </a:r>
            <a:r>
              <a:rPr lang="en-US" sz="2200" b="1" dirty="0" smtClean="0"/>
              <a:t>22</a:t>
            </a:r>
          </a:p>
          <a:p>
            <a:endParaRPr lang="pt-PT" sz="2000" dirty="0"/>
          </a:p>
        </p:txBody>
      </p:sp>
      <p:graphicFrame>
        <p:nvGraphicFramePr>
          <p:cNvPr id="8" name="Table 7"/>
          <p:cNvGraphicFramePr>
            <a:graphicFrameLocks noGrp="1"/>
          </p:cNvGraphicFramePr>
          <p:nvPr>
            <p:extLst>
              <p:ext uri="{D42A27DB-BD31-4B8C-83A1-F6EECF244321}">
                <p14:modId xmlns:p14="http://schemas.microsoft.com/office/powerpoint/2010/main" val="3903237084"/>
              </p:ext>
            </p:extLst>
          </p:nvPr>
        </p:nvGraphicFramePr>
        <p:xfrm>
          <a:off x="568657" y="4481180"/>
          <a:ext cx="5527343" cy="1345319"/>
        </p:xfrm>
        <a:graphic>
          <a:graphicData uri="http://schemas.openxmlformats.org/drawingml/2006/table">
            <a:tbl>
              <a:tblPr>
                <a:tableStyleId>{E269D01E-BC32-4049-B463-5C60D7B0CCD2}</a:tableStyleId>
              </a:tblPr>
              <a:tblGrid>
                <a:gridCol w="982638">
                  <a:extLst>
                    <a:ext uri="{9D8B030D-6E8A-4147-A177-3AD203B41FA5}">
                      <a16:colId xmlns:a16="http://schemas.microsoft.com/office/drawing/2014/main" val="20000"/>
                    </a:ext>
                  </a:extLst>
                </a:gridCol>
                <a:gridCol w="1002602">
                  <a:extLst>
                    <a:ext uri="{9D8B030D-6E8A-4147-A177-3AD203B41FA5}">
                      <a16:colId xmlns:a16="http://schemas.microsoft.com/office/drawing/2014/main" val="20001"/>
                    </a:ext>
                  </a:extLst>
                </a:gridCol>
                <a:gridCol w="2227997">
                  <a:extLst>
                    <a:ext uri="{9D8B030D-6E8A-4147-A177-3AD203B41FA5}">
                      <a16:colId xmlns:a16="http://schemas.microsoft.com/office/drawing/2014/main" val="20002"/>
                    </a:ext>
                  </a:extLst>
                </a:gridCol>
                <a:gridCol w="1314106">
                  <a:extLst>
                    <a:ext uri="{9D8B030D-6E8A-4147-A177-3AD203B41FA5}">
                      <a16:colId xmlns:a16="http://schemas.microsoft.com/office/drawing/2014/main" val="20003"/>
                    </a:ext>
                  </a:extLst>
                </a:gridCol>
              </a:tblGrid>
              <a:tr h="369959">
                <a:tc>
                  <a:txBody>
                    <a:bodyPr/>
                    <a:lstStyle/>
                    <a:p>
                      <a:pPr algn="ctr" fontAlgn="b"/>
                      <a:r>
                        <a:rPr lang="pt-PT" sz="1600" u="none" strike="noStrike" dirty="0">
                          <a:effectLst/>
                        </a:rPr>
                        <a:t>S</a:t>
                      </a:r>
                      <a:endParaRPr lang="pt-PT" sz="1600" b="0" i="0" u="none" strike="noStrike" dirty="0">
                        <a:solidFill>
                          <a:srgbClr val="000000"/>
                        </a:solidFill>
                        <a:effectLst/>
                        <a:latin typeface="Calibri"/>
                      </a:endParaRPr>
                    </a:p>
                  </a:txBody>
                  <a:tcPr marL="0" marR="0" marT="0" marB="0" anchor="ctr">
                    <a:solidFill>
                      <a:schemeClr val="accent3">
                        <a:lumMod val="75000"/>
                      </a:schemeClr>
                    </a:solidFill>
                  </a:tcPr>
                </a:tc>
                <a:tc>
                  <a:txBody>
                    <a:bodyPr/>
                    <a:lstStyle/>
                    <a:p>
                      <a:pPr algn="ctr" rtl="0" fontAlgn="ct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3">
                        <a:lumMod val="75000"/>
                      </a:schemeClr>
                    </a:solidFill>
                  </a:tcPr>
                </a:tc>
                <a:tc>
                  <a:txBody>
                    <a:bodyPr/>
                    <a:lstStyle/>
                    <a:p>
                      <a:pPr algn="ctr" rtl="0" fontAlgn="ctr"/>
                      <a:r>
                        <a:rPr lang="pt-PT" sz="1600" u="none" strike="noStrike" dirty="0" err="1">
                          <a:effectLst/>
                        </a:rPr>
                        <a:t>cumulative</a:t>
                      </a:r>
                      <a:r>
                        <a:rPr lang="pt-PT" sz="1600" u="none" strike="noStrike" dirty="0">
                          <a:effectLst/>
                        </a:rPr>
                        <a:t> </a:t>
                      </a: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3">
                        <a:lumMod val="75000"/>
                      </a:schemeClr>
                    </a:solidFill>
                  </a:tcPr>
                </a:tc>
                <a:tc>
                  <a:txBody>
                    <a:bodyPr/>
                    <a:lstStyle/>
                    <a:p>
                      <a:pPr algn="ctr" fontAlgn="b"/>
                      <a:r>
                        <a:rPr lang="pt-PT" sz="1600" u="none" strike="noStrike" dirty="0" err="1">
                          <a:effectLst/>
                        </a:rPr>
                        <a:t>interval</a:t>
                      </a:r>
                      <a:endParaRPr lang="pt-PT" sz="1600" b="0" i="0" u="none" strike="noStrike" dirty="0">
                        <a:solidFill>
                          <a:srgbClr val="000000"/>
                        </a:solidFill>
                        <a:effectLst/>
                        <a:latin typeface="Calibri"/>
                      </a:endParaRPr>
                    </a:p>
                  </a:txBody>
                  <a:tcPr marL="0" marR="0" marT="0" marB="0" anchor="ctr">
                    <a:solidFill>
                      <a:schemeClr val="accent3">
                        <a:lumMod val="75000"/>
                      </a:schemeClr>
                    </a:solidFill>
                  </a:tcPr>
                </a:tc>
                <a:extLst>
                  <a:ext uri="{0D108BD9-81ED-4DB2-BD59-A6C34878D82A}">
                    <a16:rowId xmlns:a16="http://schemas.microsoft.com/office/drawing/2014/main" val="10000"/>
                  </a:ext>
                </a:extLst>
              </a:tr>
              <a:tr h="167359">
                <a:tc>
                  <a:txBody>
                    <a:bodyPr/>
                    <a:lstStyle/>
                    <a:p>
                      <a:pPr algn="ctr" fontAlgn="b"/>
                      <a:r>
                        <a:rPr lang="pt-PT" sz="1600" u="none" strike="noStrike" dirty="0">
                          <a:solidFill>
                            <a:schemeClr val="accent6"/>
                          </a:solidFill>
                          <a:effectLst/>
                        </a:rPr>
                        <a:t>1</a:t>
                      </a:r>
                      <a:endParaRPr lang="pt-PT" sz="1600" b="0" i="0" u="none" strike="noStrike" dirty="0">
                        <a:solidFill>
                          <a:schemeClr val="accent6"/>
                        </a:solidFill>
                        <a:effectLst/>
                        <a:latin typeface="Calibri"/>
                      </a:endParaRPr>
                    </a:p>
                  </a:txBody>
                  <a:tcPr marL="0" marR="0" marT="0" marB="0" anchor="ctr">
                    <a:solidFill>
                      <a:schemeClr val="accent3">
                        <a:lumMod val="40000"/>
                        <a:lumOff val="60000"/>
                      </a:schemeClr>
                    </a:solidFill>
                  </a:tcPr>
                </a:tc>
                <a:tc>
                  <a:txBody>
                    <a:bodyPr/>
                    <a:lstStyle/>
                    <a:p>
                      <a:pPr algn="ctr" fontAlgn="b"/>
                      <a:r>
                        <a:rPr lang="pt-PT" sz="1600" u="none" strike="noStrike" dirty="0">
                          <a:solidFill>
                            <a:schemeClr val="accent6"/>
                          </a:solidFill>
                          <a:effectLst/>
                        </a:rPr>
                        <a:t>0.1</a:t>
                      </a:r>
                      <a:endParaRPr lang="pt-PT" sz="1600" b="0" i="0" u="none" strike="noStrike" dirty="0">
                        <a:solidFill>
                          <a:schemeClr val="accent6"/>
                        </a:solidFill>
                        <a:effectLst/>
                        <a:latin typeface="Calibri"/>
                      </a:endParaRPr>
                    </a:p>
                  </a:txBody>
                  <a:tcPr marL="0" marR="0" marT="0" marB="0" anchor="ctr">
                    <a:solidFill>
                      <a:schemeClr val="accent3">
                        <a:lumMod val="40000"/>
                        <a:lumOff val="60000"/>
                      </a:schemeClr>
                    </a:solidFill>
                  </a:tcPr>
                </a:tc>
                <a:tc>
                  <a:txBody>
                    <a:bodyPr/>
                    <a:lstStyle/>
                    <a:p>
                      <a:pPr algn="ctr" fontAlgn="b"/>
                      <a:r>
                        <a:rPr lang="pt-PT" sz="1600" u="none" strike="noStrike" dirty="0">
                          <a:solidFill>
                            <a:schemeClr val="accent6"/>
                          </a:solidFill>
                          <a:effectLst/>
                        </a:rPr>
                        <a:t>0.1</a:t>
                      </a:r>
                      <a:endParaRPr lang="pt-PT" sz="1600" b="0" i="0" u="none" strike="noStrike" dirty="0">
                        <a:solidFill>
                          <a:schemeClr val="accent6"/>
                        </a:solidFill>
                        <a:effectLst/>
                        <a:latin typeface="Calibri"/>
                      </a:endParaRPr>
                    </a:p>
                  </a:txBody>
                  <a:tcPr marL="0" marR="0" marT="0" marB="0" anchor="ctr">
                    <a:solidFill>
                      <a:schemeClr val="accent3">
                        <a:lumMod val="40000"/>
                        <a:lumOff val="60000"/>
                      </a:schemeClr>
                    </a:solidFill>
                  </a:tcPr>
                </a:tc>
                <a:tc>
                  <a:txBody>
                    <a:bodyPr/>
                    <a:lstStyle/>
                    <a:p>
                      <a:pPr algn="ctr" fontAlgn="b"/>
                      <a:r>
                        <a:rPr lang="pt-PT" sz="1600" u="none" strike="noStrike">
                          <a:solidFill>
                            <a:schemeClr val="accent6"/>
                          </a:solidFill>
                          <a:effectLst/>
                        </a:rPr>
                        <a:t>0 - 9</a:t>
                      </a:r>
                      <a:endParaRPr lang="pt-PT" sz="1600" b="0" i="0" u="none" strike="noStrike">
                        <a:solidFill>
                          <a:schemeClr val="accent6"/>
                        </a:solidFill>
                        <a:effectLst/>
                        <a:latin typeface="Calibri"/>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1"/>
                  </a:ext>
                </a:extLst>
              </a:tr>
              <a:tr h="167359">
                <a:tc>
                  <a:txBody>
                    <a:bodyPr/>
                    <a:lstStyle/>
                    <a:p>
                      <a:pPr algn="ctr" fontAlgn="b"/>
                      <a:r>
                        <a:rPr lang="pt-PT" sz="1600" u="none" strike="noStrike">
                          <a:solidFill>
                            <a:schemeClr val="accent6"/>
                          </a:solidFill>
                          <a:effectLst/>
                        </a:rPr>
                        <a:t>1.5</a:t>
                      </a:r>
                      <a:endParaRPr lang="pt-PT" sz="1600" b="0" i="0" u="none" strike="noStrike">
                        <a:solidFill>
                          <a:schemeClr val="accent6"/>
                        </a:solidFill>
                        <a:effectLst/>
                        <a:latin typeface="Calibri"/>
                      </a:endParaRPr>
                    </a:p>
                  </a:txBody>
                  <a:tcPr marL="0" marR="0" marT="0" marB="0" anchor="ctr">
                    <a:solidFill>
                      <a:schemeClr val="accent3">
                        <a:lumMod val="60000"/>
                        <a:lumOff val="40000"/>
                      </a:schemeClr>
                    </a:solidFill>
                  </a:tcPr>
                </a:tc>
                <a:tc>
                  <a:txBody>
                    <a:bodyPr/>
                    <a:lstStyle/>
                    <a:p>
                      <a:pPr algn="ctr" fontAlgn="b"/>
                      <a:r>
                        <a:rPr lang="pt-PT" sz="1600" u="none" strike="noStrike">
                          <a:solidFill>
                            <a:schemeClr val="accent6"/>
                          </a:solidFill>
                          <a:effectLst/>
                        </a:rPr>
                        <a:t>0.3</a:t>
                      </a:r>
                      <a:endParaRPr lang="pt-PT" sz="1600" b="0" i="0" u="none" strike="noStrike">
                        <a:solidFill>
                          <a:schemeClr val="accent6"/>
                        </a:solidFill>
                        <a:effectLst/>
                        <a:latin typeface="Calibri"/>
                      </a:endParaRPr>
                    </a:p>
                  </a:txBody>
                  <a:tcPr marL="0" marR="0" marT="0" marB="0" anchor="ctr">
                    <a:solidFill>
                      <a:schemeClr val="accent3">
                        <a:lumMod val="60000"/>
                        <a:lumOff val="40000"/>
                      </a:schemeClr>
                    </a:solidFill>
                  </a:tcPr>
                </a:tc>
                <a:tc>
                  <a:txBody>
                    <a:bodyPr/>
                    <a:lstStyle/>
                    <a:p>
                      <a:pPr algn="ctr" fontAlgn="b"/>
                      <a:r>
                        <a:rPr lang="pt-PT" sz="1600" u="none" strike="noStrike" dirty="0">
                          <a:solidFill>
                            <a:schemeClr val="accent6"/>
                          </a:solidFill>
                          <a:effectLst/>
                        </a:rPr>
                        <a:t>0.4</a:t>
                      </a:r>
                      <a:endParaRPr lang="pt-PT" sz="1600" b="0" i="0" u="none" strike="noStrike" dirty="0">
                        <a:solidFill>
                          <a:schemeClr val="accent6"/>
                        </a:solidFill>
                        <a:effectLst/>
                        <a:latin typeface="Calibri"/>
                      </a:endParaRPr>
                    </a:p>
                  </a:txBody>
                  <a:tcPr marL="0" marR="0" marT="0" marB="0" anchor="ctr">
                    <a:solidFill>
                      <a:schemeClr val="accent3">
                        <a:lumMod val="60000"/>
                        <a:lumOff val="40000"/>
                      </a:schemeClr>
                    </a:solidFill>
                  </a:tcPr>
                </a:tc>
                <a:tc>
                  <a:txBody>
                    <a:bodyPr/>
                    <a:lstStyle/>
                    <a:p>
                      <a:pPr algn="ctr" fontAlgn="b"/>
                      <a:r>
                        <a:rPr lang="pt-PT" sz="1600" u="none" strike="noStrike" dirty="0">
                          <a:solidFill>
                            <a:schemeClr val="accent6"/>
                          </a:solidFill>
                          <a:effectLst/>
                        </a:rPr>
                        <a:t>10 - 39</a:t>
                      </a:r>
                      <a:endParaRPr lang="pt-PT" sz="1600" b="0" i="0" u="none" strike="noStrike" dirty="0">
                        <a:solidFill>
                          <a:schemeClr val="accent6"/>
                        </a:solidFill>
                        <a:effectLst/>
                        <a:latin typeface="Calibri"/>
                      </a:endParaRPr>
                    </a:p>
                  </a:txBody>
                  <a:tcPr marL="0" marR="0" marT="0" marB="0" anchor="ctr">
                    <a:solidFill>
                      <a:schemeClr val="accent3">
                        <a:lumMod val="60000"/>
                        <a:lumOff val="40000"/>
                      </a:schemeClr>
                    </a:solidFill>
                  </a:tcPr>
                </a:tc>
                <a:extLst>
                  <a:ext uri="{0D108BD9-81ED-4DB2-BD59-A6C34878D82A}">
                    <a16:rowId xmlns:a16="http://schemas.microsoft.com/office/drawing/2014/main" val="10002"/>
                  </a:ext>
                </a:extLst>
              </a:tr>
              <a:tr h="167359">
                <a:tc>
                  <a:txBody>
                    <a:bodyPr/>
                    <a:lstStyle/>
                    <a:p>
                      <a:pPr algn="ctr" fontAlgn="b"/>
                      <a:r>
                        <a:rPr lang="pt-PT" sz="1600" u="none" strike="noStrike">
                          <a:solidFill>
                            <a:schemeClr val="accent6"/>
                          </a:solidFill>
                          <a:effectLst/>
                        </a:rPr>
                        <a:t>2</a:t>
                      </a:r>
                      <a:endParaRPr lang="pt-PT" sz="1600" b="0" i="0" u="none" strike="noStrike">
                        <a:solidFill>
                          <a:schemeClr val="accent6"/>
                        </a:solidFill>
                        <a:effectLst/>
                        <a:latin typeface="Calibri"/>
                      </a:endParaRPr>
                    </a:p>
                  </a:txBody>
                  <a:tcPr marL="0" marR="0" marT="0" marB="0" anchor="ctr">
                    <a:solidFill>
                      <a:schemeClr val="accent3">
                        <a:lumMod val="40000"/>
                        <a:lumOff val="60000"/>
                      </a:schemeClr>
                    </a:solidFill>
                  </a:tcPr>
                </a:tc>
                <a:tc>
                  <a:txBody>
                    <a:bodyPr/>
                    <a:lstStyle/>
                    <a:p>
                      <a:pPr algn="ctr" fontAlgn="b"/>
                      <a:r>
                        <a:rPr lang="pt-PT" sz="1600" u="none" strike="noStrike">
                          <a:solidFill>
                            <a:schemeClr val="accent6"/>
                          </a:solidFill>
                          <a:effectLst/>
                        </a:rPr>
                        <a:t>0.4</a:t>
                      </a:r>
                      <a:endParaRPr lang="pt-PT" sz="1600" b="0" i="0" u="none" strike="noStrike">
                        <a:solidFill>
                          <a:schemeClr val="accent6"/>
                        </a:solidFill>
                        <a:effectLst/>
                        <a:latin typeface="Calibri"/>
                      </a:endParaRPr>
                    </a:p>
                  </a:txBody>
                  <a:tcPr marL="0" marR="0" marT="0" marB="0" anchor="ctr">
                    <a:solidFill>
                      <a:schemeClr val="accent3">
                        <a:lumMod val="40000"/>
                        <a:lumOff val="60000"/>
                      </a:schemeClr>
                    </a:solidFill>
                  </a:tcPr>
                </a:tc>
                <a:tc>
                  <a:txBody>
                    <a:bodyPr/>
                    <a:lstStyle/>
                    <a:p>
                      <a:pPr algn="ctr" fontAlgn="b"/>
                      <a:r>
                        <a:rPr lang="pt-PT" sz="1600" u="none" strike="noStrike">
                          <a:solidFill>
                            <a:schemeClr val="accent6"/>
                          </a:solidFill>
                          <a:effectLst/>
                        </a:rPr>
                        <a:t>0.8</a:t>
                      </a:r>
                      <a:endParaRPr lang="pt-PT" sz="1600" b="0" i="0" u="none" strike="noStrike">
                        <a:solidFill>
                          <a:schemeClr val="accent6"/>
                        </a:solidFill>
                        <a:effectLst/>
                        <a:latin typeface="Calibri"/>
                      </a:endParaRPr>
                    </a:p>
                  </a:txBody>
                  <a:tcPr marL="0" marR="0" marT="0" marB="0" anchor="ctr">
                    <a:solidFill>
                      <a:schemeClr val="accent3">
                        <a:lumMod val="40000"/>
                        <a:lumOff val="60000"/>
                      </a:schemeClr>
                    </a:solidFill>
                  </a:tcPr>
                </a:tc>
                <a:tc>
                  <a:txBody>
                    <a:bodyPr/>
                    <a:lstStyle/>
                    <a:p>
                      <a:pPr algn="ctr" fontAlgn="b"/>
                      <a:r>
                        <a:rPr lang="pt-PT" sz="1600" u="none" strike="noStrike" dirty="0">
                          <a:solidFill>
                            <a:schemeClr val="accent6"/>
                          </a:solidFill>
                          <a:effectLst/>
                        </a:rPr>
                        <a:t>40 - 79</a:t>
                      </a:r>
                      <a:endParaRPr lang="pt-PT" sz="1600" b="0" i="0" u="none" strike="noStrike" dirty="0">
                        <a:solidFill>
                          <a:schemeClr val="accent6"/>
                        </a:solidFill>
                        <a:effectLst/>
                        <a:latin typeface="Calibri"/>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3"/>
                  </a:ext>
                </a:extLst>
              </a:tr>
              <a:tr h="167359">
                <a:tc>
                  <a:txBody>
                    <a:bodyPr/>
                    <a:lstStyle/>
                    <a:p>
                      <a:pPr algn="ctr" fontAlgn="b"/>
                      <a:r>
                        <a:rPr lang="pt-PT" sz="1600" u="none" strike="noStrike">
                          <a:solidFill>
                            <a:schemeClr val="accent6"/>
                          </a:solidFill>
                          <a:effectLst/>
                        </a:rPr>
                        <a:t>2.5</a:t>
                      </a:r>
                      <a:endParaRPr lang="pt-PT" sz="1600" b="0" i="0" u="none" strike="noStrike">
                        <a:solidFill>
                          <a:schemeClr val="accent6"/>
                        </a:solidFill>
                        <a:effectLst/>
                        <a:latin typeface="Calibri"/>
                      </a:endParaRPr>
                    </a:p>
                  </a:txBody>
                  <a:tcPr marL="0" marR="0" marT="0" marB="0" anchor="ctr">
                    <a:solidFill>
                      <a:schemeClr val="accent3">
                        <a:lumMod val="60000"/>
                        <a:lumOff val="40000"/>
                      </a:schemeClr>
                    </a:solidFill>
                  </a:tcPr>
                </a:tc>
                <a:tc>
                  <a:txBody>
                    <a:bodyPr/>
                    <a:lstStyle/>
                    <a:p>
                      <a:pPr algn="ctr" fontAlgn="b"/>
                      <a:r>
                        <a:rPr lang="pt-PT" sz="1600" u="none" strike="noStrike">
                          <a:solidFill>
                            <a:schemeClr val="accent6"/>
                          </a:solidFill>
                          <a:effectLst/>
                        </a:rPr>
                        <a:t>0.2</a:t>
                      </a:r>
                      <a:endParaRPr lang="pt-PT" sz="1600" b="0" i="0" u="none" strike="noStrike">
                        <a:solidFill>
                          <a:schemeClr val="accent6"/>
                        </a:solidFill>
                        <a:effectLst/>
                        <a:latin typeface="Calibri"/>
                      </a:endParaRPr>
                    </a:p>
                  </a:txBody>
                  <a:tcPr marL="0" marR="0" marT="0" marB="0" anchor="ctr">
                    <a:solidFill>
                      <a:schemeClr val="accent3">
                        <a:lumMod val="60000"/>
                        <a:lumOff val="40000"/>
                      </a:schemeClr>
                    </a:solidFill>
                  </a:tcPr>
                </a:tc>
                <a:tc>
                  <a:txBody>
                    <a:bodyPr/>
                    <a:lstStyle/>
                    <a:p>
                      <a:pPr algn="ctr" fontAlgn="b"/>
                      <a:r>
                        <a:rPr lang="pt-PT" sz="1600" u="none" strike="noStrike" dirty="0">
                          <a:solidFill>
                            <a:schemeClr val="accent6"/>
                          </a:solidFill>
                          <a:effectLst/>
                        </a:rPr>
                        <a:t>1</a:t>
                      </a:r>
                      <a:endParaRPr lang="pt-PT" sz="1600" b="0" i="0" u="none" strike="noStrike" dirty="0">
                        <a:solidFill>
                          <a:schemeClr val="accent6"/>
                        </a:solidFill>
                        <a:effectLst/>
                        <a:latin typeface="Calibri"/>
                      </a:endParaRPr>
                    </a:p>
                  </a:txBody>
                  <a:tcPr marL="0" marR="0" marT="0" marB="0" anchor="ctr">
                    <a:solidFill>
                      <a:schemeClr val="accent3">
                        <a:lumMod val="60000"/>
                        <a:lumOff val="40000"/>
                      </a:schemeClr>
                    </a:solidFill>
                  </a:tcPr>
                </a:tc>
                <a:tc>
                  <a:txBody>
                    <a:bodyPr/>
                    <a:lstStyle/>
                    <a:p>
                      <a:pPr algn="ctr" fontAlgn="b"/>
                      <a:r>
                        <a:rPr lang="pt-PT" sz="1600" u="none" strike="noStrike" dirty="0">
                          <a:solidFill>
                            <a:schemeClr val="accent6"/>
                          </a:solidFill>
                          <a:effectLst/>
                        </a:rPr>
                        <a:t>80 - 99</a:t>
                      </a:r>
                      <a:endParaRPr lang="pt-PT" sz="1600" b="0" i="0" u="none" strike="noStrike" dirty="0">
                        <a:solidFill>
                          <a:schemeClr val="accent6"/>
                        </a:solidFill>
                        <a:effectLst/>
                        <a:latin typeface="Calibri"/>
                      </a:endParaRPr>
                    </a:p>
                  </a:txBody>
                  <a:tcPr marL="0" marR="0" marT="0" marB="0"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9" name="Rectangle 8"/>
          <p:cNvSpPr/>
          <p:nvPr/>
        </p:nvSpPr>
        <p:spPr>
          <a:xfrm>
            <a:off x="4926842" y="5049675"/>
            <a:ext cx="955343" cy="3002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07927" y="6188778"/>
            <a:ext cx="3728457" cy="369332"/>
          </a:xfrm>
          <a:prstGeom prst="rect">
            <a:avLst/>
          </a:prstGeom>
        </p:spPr>
        <p:txBody>
          <a:bodyPr wrap="none">
            <a:spAutoFit/>
          </a:bodyPr>
          <a:lstStyle/>
          <a:p>
            <a:r>
              <a:rPr lang="en-US" dirty="0"/>
              <a:t>gross income/year = </a:t>
            </a:r>
            <a:r>
              <a:rPr lang="en-US" b="1" dirty="0" smtClean="0">
                <a:solidFill>
                  <a:schemeClr val="accent1"/>
                </a:solidFill>
              </a:rPr>
              <a:t>170 </a:t>
            </a:r>
            <a:r>
              <a:rPr lang="en-US" dirty="0" smtClean="0"/>
              <a:t>x </a:t>
            </a:r>
            <a:r>
              <a:rPr lang="en-US" b="1" dirty="0" smtClean="0">
                <a:solidFill>
                  <a:schemeClr val="accent3"/>
                </a:solidFill>
              </a:rPr>
              <a:t>1.5 </a:t>
            </a:r>
            <a:r>
              <a:rPr lang="en-US" b="1" dirty="0" smtClean="0"/>
              <a:t>= 255 €</a:t>
            </a:r>
            <a:endParaRPr lang="en-GB" dirty="0"/>
          </a:p>
        </p:txBody>
      </p:sp>
      <p:sp>
        <p:nvSpPr>
          <p:cNvPr id="11" name="Oval 10"/>
          <p:cNvSpPr/>
          <p:nvPr/>
        </p:nvSpPr>
        <p:spPr>
          <a:xfrm>
            <a:off x="887104" y="5049675"/>
            <a:ext cx="341194" cy="3002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Elbow Connector 15"/>
          <p:cNvCxnSpPr/>
          <p:nvPr/>
        </p:nvCxnSpPr>
        <p:spPr>
          <a:xfrm flipV="1">
            <a:off x="1050756" y="3471775"/>
            <a:ext cx="5363693" cy="1593243"/>
          </a:xfrm>
          <a:prstGeom prst="bentConnector3">
            <a:avLst>
              <a:gd name="adj1" fmla="val 902"/>
            </a:avLst>
          </a:prstGeom>
          <a:ln w="28575">
            <a:solidFill>
              <a:srgbClr val="CC6600"/>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17" name="Rectangle 16"/>
          <p:cNvSpPr/>
          <p:nvPr/>
        </p:nvSpPr>
        <p:spPr>
          <a:xfrm>
            <a:off x="10784007" y="4290108"/>
            <a:ext cx="955343" cy="3002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693341" y="4290107"/>
            <a:ext cx="432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94474" y="3771474"/>
            <a:ext cx="4681182" cy="571951"/>
          </a:xfrm>
          <a:prstGeom prst="rect">
            <a:avLst/>
          </a:prstGeom>
          <a:noFill/>
        </p:spPr>
        <p:txBody>
          <a:bodyPr wrap="square" rtlCol="0">
            <a:spAutoFit/>
          </a:bodyPr>
          <a:lstStyle/>
          <a:p>
            <a:pPr marL="835025" lvl="1" indent="-514350">
              <a:lnSpc>
                <a:spcPct val="90000"/>
              </a:lnSpc>
              <a:spcBef>
                <a:spcPts val="500"/>
              </a:spcBef>
              <a:buClr>
                <a:schemeClr val="accent4"/>
              </a:buClr>
              <a:buSzPct val="100000"/>
              <a:buFont typeface="+mj-lt"/>
              <a:buAutoNum type="arabicPeriod"/>
              <a:defRPr/>
            </a:pPr>
            <a:endParaRPr lang="en-US" sz="1000" dirty="0" smtClean="0"/>
          </a:p>
          <a:p>
            <a:pPr marL="835025" lvl="1" indent="-514350">
              <a:lnSpc>
                <a:spcPct val="90000"/>
              </a:lnSpc>
              <a:spcBef>
                <a:spcPts val="500"/>
              </a:spcBef>
              <a:buClr>
                <a:schemeClr val="accent4"/>
              </a:buClr>
              <a:buSzPct val="100000"/>
              <a:buFont typeface="+mj-lt"/>
              <a:buAutoNum type="arabicPeriod" startAt="3"/>
              <a:defRPr/>
            </a:pPr>
            <a:r>
              <a:rPr lang="en-US" sz="2000" dirty="0" smtClean="0"/>
              <a:t>Establish an interval and simulate</a:t>
            </a:r>
            <a:endParaRPr lang="pt-PT" dirty="0"/>
          </a:p>
        </p:txBody>
      </p:sp>
      <p:graphicFrame>
        <p:nvGraphicFramePr>
          <p:cNvPr id="3" name="Table 2"/>
          <p:cNvGraphicFramePr>
            <a:graphicFrameLocks noGrp="1"/>
          </p:cNvGraphicFramePr>
          <p:nvPr>
            <p:extLst>
              <p:ext uri="{D42A27DB-BD31-4B8C-83A1-F6EECF244321}">
                <p14:modId xmlns:p14="http://schemas.microsoft.com/office/powerpoint/2010/main" val="1337977190"/>
              </p:ext>
            </p:extLst>
          </p:nvPr>
        </p:nvGraphicFramePr>
        <p:xfrm>
          <a:off x="6452357" y="2325649"/>
          <a:ext cx="5527343" cy="4145280"/>
        </p:xfrm>
        <a:graphic>
          <a:graphicData uri="http://schemas.openxmlformats.org/drawingml/2006/table">
            <a:tbl>
              <a:tblPr>
                <a:tableStyleId>{E269D01E-BC32-4049-B463-5C60D7B0CCD2}</a:tableStyleId>
              </a:tblPr>
              <a:tblGrid>
                <a:gridCol w="982638">
                  <a:extLst>
                    <a:ext uri="{9D8B030D-6E8A-4147-A177-3AD203B41FA5}">
                      <a16:colId xmlns:a16="http://schemas.microsoft.com/office/drawing/2014/main" val="20000"/>
                    </a:ext>
                  </a:extLst>
                </a:gridCol>
                <a:gridCol w="1002602">
                  <a:extLst>
                    <a:ext uri="{9D8B030D-6E8A-4147-A177-3AD203B41FA5}">
                      <a16:colId xmlns:a16="http://schemas.microsoft.com/office/drawing/2014/main" val="20001"/>
                    </a:ext>
                  </a:extLst>
                </a:gridCol>
                <a:gridCol w="2227997">
                  <a:extLst>
                    <a:ext uri="{9D8B030D-6E8A-4147-A177-3AD203B41FA5}">
                      <a16:colId xmlns:a16="http://schemas.microsoft.com/office/drawing/2014/main" val="20002"/>
                    </a:ext>
                  </a:extLst>
                </a:gridCol>
                <a:gridCol w="1314106">
                  <a:extLst>
                    <a:ext uri="{9D8B030D-6E8A-4147-A177-3AD203B41FA5}">
                      <a16:colId xmlns:a16="http://schemas.microsoft.com/office/drawing/2014/main" val="20003"/>
                    </a:ext>
                  </a:extLst>
                </a:gridCol>
              </a:tblGrid>
              <a:tr h="201177">
                <a:tc>
                  <a:txBody>
                    <a:bodyPr/>
                    <a:lstStyle/>
                    <a:p>
                      <a:pPr algn="ctr" fontAlgn="b"/>
                      <a:r>
                        <a:rPr lang="pt-PT" sz="1600" u="none" strike="noStrike" dirty="0">
                          <a:effectLst/>
                        </a:rPr>
                        <a:t>D1</a:t>
                      </a:r>
                      <a:endParaRPr lang="pt-PT" sz="1600" b="0" i="0" u="none" strike="noStrike" dirty="0">
                        <a:solidFill>
                          <a:srgbClr val="000000"/>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cumulative</a:t>
                      </a:r>
                      <a:r>
                        <a:rPr lang="pt-PT" sz="1600" u="none" strike="noStrike" dirty="0">
                          <a:effectLst/>
                        </a:rPr>
                        <a:t> </a:t>
                      </a: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fontAlgn="b"/>
                      <a:r>
                        <a:rPr lang="pt-PT" sz="1600" u="none" strike="noStrike" dirty="0" err="1">
                          <a:effectLst/>
                        </a:rPr>
                        <a:t>interval</a:t>
                      </a:r>
                      <a:endParaRPr lang="pt-PT" sz="1600" b="0" i="0" u="none" strike="noStrike" dirty="0">
                        <a:solidFill>
                          <a:srgbClr val="000000"/>
                        </a:solidFill>
                        <a:effectLst/>
                        <a:latin typeface="Calibri"/>
                      </a:endParaRPr>
                    </a:p>
                  </a:txBody>
                  <a:tcPr marL="0" marR="0" marT="0" marB="0" anchor="ctr">
                    <a:solidFill>
                      <a:schemeClr val="accent1"/>
                    </a:solidFill>
                  </a:tcPr>
                </a:tc>
                <a:extLst>
                  <a:ext uri="{0D108BD9-81ED-4DB2-BD59-A6C34878D82A}">
                    <a16:rowId xmlns:a16="http://schemas.microsoft.com/office/drawing/2014/main" val="10000"/>
                  </a:ext>
                </a:extLst>
              </a:tr>
              <a:tr h="167359">
                <a:tc>
                  <a:txBody>
                    <a:bodyPr/>
                    <a:lstStyle/>
                    <a:p>
                      <a:pPr algn="ctr" fontAlgn="b"/>
                      <a:r>
                        <a:rPr lang="pt-PT" sz="1600" u="none" strike="noStrike" dirty="0">
                          <a:solidFill>
                            <a:schemeClr val="accent6"/>
                          </a:solidFill>
                          <a:effectLst/>
                        </a:rPr>
                        <a:t>180</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0.3</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0.3</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0 - 29</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167359">
                <a:tc>
                  <a:txBody>
                    <a:bodyPr/>
                    <a:lstStyle/>
                    <a:p>
                      <a:pPr algn="ctr" fontAlgn="b"/>
                      <a:r>
                        <a:rPr lang="pt-PT" sz="1600" u="none" strike="noStrike">
                          <a:solidFill>
                            <a:schemeClr val="accent6"/>
                          </a:solidFill>
                          <a:effectLst/>
                        </a:rPr>
                        <a:t>190</a:t>
                      </a:r>
                      <a:endParaRPr lang="pt-PT" sz="1600" b="0" i="0" u="none" strike="noStrike">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0.5</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0.8</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30 - 79</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r h="167359">
                <a:tc>
                  <a:txBody>
                    <a:bodyPr/>
                    <a:lstStyle/>
                    <a:p>
                      <a:pPr algn="ctr" fontAlgn="b"/>
                      <a:r>
                        <a:rPr lang="pt-PT" sz="1600" u="none" strike="noStrike">
                          <a:solidFill>
                            <a:schemeClr val="accent6"/>
                          </a:solidFill>
                          <a:effectLst/>
                        </a:rPr>
                        <a:t>200</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0.2</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1</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80 - 99</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3"/>
                  </a:ext>
                </a:extLst>
              </a:tr>
              <a:tr h="167359">
                <a:tc>
                  <a:txBody>
                    <a:bodyPr/>
                    <a:lstStyle/>
                    <a:p>
                      <a:pPr algn="ctr" fontAlgn="b"/>
                      <a:r>
                        <a:rPr lang="pt-PT" sz="1600" u="none" strike="noStrike" dirty="0" smtClean="0">
                          <a:effectLst/>
                        </a:rPr>
                        <a:t>D1.5</a:t>
                      </a:r>
                      <a:endParaRPr lang="pt-PT" sz="1600" b="0" i="0" u="none" strike="noStrike" dirty="0">
                        <a:solidFill>
                          <a:srgbClr val="000000"/>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cumulative</a:t>
                      </a:r>
                      <a:r>
                        <a:rPr lang="pt-PT" sz="1600" u="none" strike="noStrike" dirty="0">
                          <a:effectLst/>
                        </a:rPr>
                        <a:t> </a:t>
                      </a: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fontAlgn="b"/>
                      <a:r>
                        <a:rPr lang="pt-PT" sz="1600" u="none" strike="noStrike" dirty="0" err="1">
                          <a:effectLst/>
                        </a:rPr>
                        <a:t>interval</a:t>
                      </a:r>
                      <a:endParaRPr lang="pt-PT" sz="1600" b="0" i="0" u="none" strike="noStrike" dirty="0">
                        <a:solidFill>
                          <a:srgbClr val="000000"/>
                        </a:solidFill>
                        <a:effectLst/>
                        <a:latin typeface="Calibri"/>
                      </a:endParaRPr>
                    </a:p>
                  </a:txBody>
                  <a:tcPr marL="0" marR="0" marT="0" marB="0" anchor="ctr">
                    <a:solidFill>
                      <a:schemeClr val="accent1"/>
                    </a:solidFill>
                  </a:tcPr>
                </a:tc>
                <a:extLst>
                  <a:ext uri="{0D108BD9-81ED-4DB2-BD59-A6C34878D82A}">
                    <a16:rowId xmlns:a16="http://schemas.microsoft.com/office/drawing/2014/main" val="10004"/>
                  </a:ext>
                </a:extLst>
              </a:tr>
              <a:tr h="0">
                <a:tc>
                  <a:txBody>
                    <a:bodyPr/>
                    <a:lstStyle/>
                    <a:p>
                      <a:pPr algn="ctr" fontAlgn="b"/>
                      <a:r>
                        <a:rPr lang="pt-PT" sz="1600" u="none" strike="noStrike" dirty="0">
                          <a:solidFill>
                            <a:schemeClr val="accent6"/>
                          </a:solidFill>
                          <a:effectLst/>
                        </a:rPr>
                        <a:t>150</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0.25</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0.25</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 </a:t>
                      </a:r>
                      <a:r>
                        <a:rPr lang="pt-PT" sz="1600" u="none" strike="noStrike" dirty="0" smtClean="0">
                          <a:solidFill>
                            <a:schemeClr val="accent6"/>
                          </a:solidFill>
                          <a:effectLst/>
                        </a:rPr>
                        <a:t>– </a:t>
                      </a:r>
                      <a:r>
                        <a:rPr lang="pt-PT" sz="1600" u="none" strike="noStrike" dirty="0">
                          <a:solidFill>
                            <a:schemeClr val="accent6"/>
                          </a:solidFill>
                          <a:effectLst/>
                        </a:rPr>
                        <a:t>24</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5"/>
                  </a:ext>
                </a:extLst>
              </a:tr>
              <a:tr h="167359">
                <a:tc>
                  <a:txBody>
                    <a:bodyPr/>
                    <a:lstStyle/>
                    <a:p>
                      <a:pPr algn="ctr" fontAlgn="b"/>
                      <a:r>
                        <a:rPr lang="pt-PT" sz="1600" u="none" strike="noStrike" dirty="0">
                          <a:solidFill>
                            <a:schemeClr val="accent6"/>
                          </a:solidFill>
                          <a:effectLst/>
                        </a:rPr>
                        <a:t>160</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0.4</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0.65</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25 - 64</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6"/>
                  </a:ext>
                </a:extLst>
              </a:tr>
              <a:tr h="167359">
                <a:tc>
                  <a:txBody>
                    <a:bodyPr/>
                    <a:lstStyle/>
                    <a:p>
                      <a:pPr algn="ctr" fontAlgn="b"/>
                      <a:r>
                        <a:rPr lang="pt-PT" sz="1600" u="none" strike="noStrike">
                          <a:solidFill>
                            <a:schemeClr val="accent6"/>
                          </a:solidFill>
                          <a:effectLst/>
                        </a:rPr>
                        <a:t>170</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0.25</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0.9</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65 - 89</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7"/>
                  </a:ext>
                </a:extLst>
              </a:tr>
              <a:tr h="167359">
                <a:tc>
                  <a:txBody>
                    <a:bodyPr/>
                    <a:lstStyle/>
                    <a:p>
                      <a:pPr algn="ctr" fontAlgn="b"/>
                      <a:r>
                        <a:rPr lang="pt-PT" sz="1600" u="none" strike="noStrike">
                          <a:solidFill>
                            <a:schemeClr val="accent6"/>
                          </a:solidFill>
                          <a:effectLst/>
                        </a:rPr>
                        <a:t>180</a:t>
                      </a:r>
                      <a:endParaRPr lang="pt-PT" sz="1600" b="0" i="0" u="none" strike="noStrike">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a:solidFill>
                            <a:schemeClr val="accent6"/>
                          </a:solidFill>
                          <a:effectLst/>
                        </a:rPr>
                        <a:t>0.1</a:t>
                      </a:r>
                      <a:endParaRPr lang="pt-PT" sz="1600" b="0" i="0" u="none" strike="noStrike">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1</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90 - 99</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8"/>
                  </a:ext>
                </a:extLst>
              </a:tr>
              <a:tr h="167359">
                <a:tc>
                  <a:txBody>
                    <a:bodyPr/>
                    <a:lstStyle/>
                    <a:p>
                      <a:pPr algn="ctr" fontAlgn="b"/>
                      <a:r>
                        <a:rPr lang="pt-PT" sz="1600" u="none" strike="noStrike" dirty="0" smtClean="0">
                          <a:effectLst/>
                        </a:rPr>
                        <a:t>D2</a:t>
                      </a:r>
                      <a:endParaRPr lang="pt-PT" sz="1600" b="0" i="0" u="none" strike="noStrike" dirty="0">
                        <a:solidFill>
                          <a:srgbClr val="000000"/>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cumulative</a:t>
                      </a:r>
                      <a:r>
                        <a:rPr lang="pt-PT" sz="1600" u="none" strike="noStrike" dirty="0">
                          <a:effectLst/>
                        </a:rPr>
                        <a:t> </a:t>
                      </a: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fontAlgn="b"/>
                      <a:r>
                        <a:rPr lang="pt-PT" sz="1600" u="none" strike="noStrike" dirty="0" err="1">
                          <a:effectLst/>
                        </a:rPr>
                        <a:t>interval</a:t>
                      </a:r>
                      <a:endParaRPr lang="pt-PT" sz="1600" b="0" i="0" u="none" strike="noStrike" dirty="0">
                        <a:solidFill>
                          <a:srgbClr val="000000"/>
                        </a:solidFill>
                        <a:effectLst/>
                        <a:latin typeface="Calibri"/>
                      </a:endParaRPr>
                    </a:p>
                  </a:txBody>
                  <a:tcPr marL="0" marR="0" marT="0" marB="0" anchor="ctr">
                    <a:solidFill>
                      <a:schemeClr val="accent1"/>
                    </a:solidFill>
                  </a:tcPr>
                </a:tc>
                <a:extLst>
                  <a:ext uri="{0D108BD9-81ED-4DB2-BD59-A6C34878D82A}">
                    <a16:rowId xmlns:a16="http://schemas.microsoft.com/office/drawing/2014/main" val="10009"/>
                  </a:ext>
                </a:extLst>
              </a:tr>
              <a:tr h="167359">
                <a:tc>
                  <a:txBody>
                    <a:bodyPr/>
                    <a:lstStyle/>
                    <a:p>
                      <a:pPr algn="ctr" fontAlgn="b"/>
                      <a:r>
                        <a:rPr lang="pt-PT" sz="1600" u="none" strike="noStrike" dirty="0">
                          <a:solidFill>
                            <a:schemeClr val="accent6"/>
                          </a:solidFill>
                          <a:effectLst/>
                        </a:rPr>
                        <a:t>130</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0.3</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0.3</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0 - 29</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10"/>
                  </a:ext>
                </a:extLst>
              </a:tr>
              <a:tr h="167359">
                <a:tc>
                  <a:txBody>
                    <a:bodyPr/>
                    <a:lstStyle/>
                    <a:p>
                      <a:pPr algn="ctr" fontAlgn="b"/>
                      <a:r>
                        <a:rPr lang="pt-PT" sz="1600" u="none" strike="noStrike" dirty="0">
                          <a:solidFill>
                            <a:schemeClr val="accent6"/>
                          </a:solidFill>
                          <a:effectLst/>
                        </a:rPr>
                        <a:t>140</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0.6</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0.9</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30 - 89</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11"/>
                  </a:ext>
                </a:extLst>
              </a:tr>
              <a:tr h="167359">
                <a:tc>
                  <a:txBody>
                    <a:bodyPr/>
                    <a:lstStyle/>
                    <a:p>
                      <a:pPr algn="ctr" fontAlgn="b"/>
                      <a:r>
                        <a:rPr lang="pt-PT" sz="1600" u="none" strike="noStrike">
                          <a:solidFill>
                            <a:schemeClr val="accent6"/>
                          </a:solidFill>
                          <a:effectLst/>
                        </a:rPr>
                        <a:t>150</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0.1</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1</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90 - 99</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12"/>
                  </a:ext>
                </a:extLst>
              </a:tr>
              <a:tr h="167359">
                <a:tc>
                  <a:txBody>
                    <a:bodyPr/>
                    <a:lstStyle/>
                    <a:p>
                      <a:pPr algn="ctr" fontAlgn="b"/>
                      <a:r>
                        <a:rPr lang="pt-PT" sz="1600" u="none" strike="noStrike" dirty="0" smtClean="0">
                          <a:effectLst/>
                        </a:rPr>
                        <a:t>D2.5</a:t>
                      </a:r>
                    </a:p>
                  </a:txBody>
                  <a:tcPr marL="0" marR="0" marT="0" marB="0" anchor="ctr">
                    <a:solidFill>
                      <a:schemeClr val="accent1"/>
                    </a:solidFill>
                  </a:tcPr>
                </a:tc>
                <a:tc>
                  <a:txBody>
                    <a:bodyPr/>
                    <a:lstStyle/>
                    <a:p>
                      <a:pPr algn="ctr" rtl="0" fontAlgn="ct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rtl="0" fontAlgn="ctr"/>
                      <a:r>
                        <a:rPr lang="pt-PT" sz="1600" u="none" strike="noStrike" dirty="0" err="1">
                          <a:effectLst/>
                        </a:rPr>
                        <a:t>cumulative</a:t>
                      </a:r>
                      <a:r>
                        <a:rPr lang="pt-PT" sz="1600" u="none" strike="noStrike" dirty="0">
                          <a:effectLst/>
                        </a:rPr>
                        <a:t> </a:t>
                      </a:r>
                      <a:r>
                        <a:rPr lang="pt-PT" sz="1600" u="none" strike="noStrike" dirty="0" err="1">
                          <a:effectLst/>
                        </a:rPr>
                        <a:t>distribution</a:t>
                      </a:r>
                      <a:endParaRPr lang="pt-PT" sz="1600" b="0" i="0" u="none" strike="noStrike" dirty="0">
                        <a:solidFill>
                          <a:srgbClr val="FFFFFF"/>
                        </a:solidFill>
                        <a:effectLst/>
                        <a:latin typeface="Calibri"/>
                      </a:endParaRPr>
                    </a:p>
                  </a:txBody>
                  <a:tcPr marL="0" marR="0" marT="0" marB="0" anchor="ctr">
                    <a:solidFill>
                      <a:schemeClr val="accent1"/>
                    </a:solidFill>
                  </a:tcPr>
                </a:tc>
                <a:tc>
                  <a:txBody>
                    <a:bodyPr/>
                    <a:lstStyle/>
                    <a:p>
                      <a:pPr algn="ctr" fontAlgn="b"/>
                      <a:r>
                        <a:rPr lang="pt-PT" sz="1600" u="none" strike="noStrike" dirty="0" err="1">
                          <a:effectLst/>
                        </a:rPr>
                        <a:t>interval</a:t>
                      </a:r>
                      <a:endParaRPr lang="pt-PT" sz="1600" b="0" i="0" u="none" strike="noStrike" dirty="0">
                        <a:solidFill>
                          <a:srgbClr val="000000"/>
                        </a:solidFill>
                        <a:effectLst/>
                        <a:latin typeface="Calibri"/>
                      </a:endParaRPr>
                    </a:p>
                  </a:txBody>
                  <a:tcPr marL="0" marR="0" marT="0" marB="0" anchor="ctr">
                    <a:solidFill>
                      <a:schemeClr val="accent1"/>
                    </a:solidFill>
                  </a:tcPr>
                </a:tc>
                <a:extLst>
                  <a:ext uri="{0D108BD9-81ED-4DB2-BD59-A6C34878D82A}">
                    <a16:rowId xmlns:a16="http://schemas.microsoft.com/office/drawing/2014/main" val="10013"/>
                  </a:ext>
                </a:extLst>
              </a:tr>
              <a:tr h="167359">
                <a:tc>
                  <a:txBody>
                    <a:bodyPr/>
                    <a:lstStyle/>
                    <a:p>
                      <a:pPr algn="ctr" fontAlgn="b"/>
                      <a:r>
                        <a:rPr lang="pt-PT" sz="1600" u="none" strike="noStrike" dirty="0">
                          <a:solidFill>
                            <a:schemeClr val="accent6"/>
                          </a:solidFill>
                          <a:effectLst/>
                        </a:rPr>
                        <a:t>110</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0.25</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0.25</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0 - 24</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14"/>
                  </a:ext>
                </a:extLst>
              </a:tr>
              <a:tr h="167359">
                <a:tc>
                  <a:txBody>
                    <a:bodyPr/>
                    <a:lstStyle/>
                    <a:p>
                      <a:pPr algn="ctr" fontAlgn="b"/>
                      <a:r>
                        <a:rPr lang="pt-PT" sz="1600" u="none" strike="noStrike" dirty="0">
                          <a:solidFill>
                            <a:schemeClr val="accent6"/>
                          </a:solidFill>
                          <a:effectLst/>
                        </a:rPr>
                        <a:t>120</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0.5</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0.75</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tc>
                  <a:txBody>
                    <a:bodyPr/>
                    <a:lstStyle/>
                    <a:p>
                      <a:pPr algn="ctr" fontAlgn="b"/>
                      <a:r>
                        <a:rPr lang="pt-PT" sz="1600" u="none" strike="noStrike" dirty="0">
                          <a:solidFill>
                            <a:schemeClr val="accent6"/>
                          </a:solidFill>
                          <a:effectLst/>
                        </a:rPr>
                        <a:t>25 - 74</a:t>
                      </a:r>
                      <a:endParaRPr lang="pt-PT" sz="1600" b="0" i="0" u="none" strike="noStrike" dirty="0">
                        <a:solidFill>
                          <a:schemeClr val="accent6"/>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15"/>
                  </a:ext>
                </a:extLst>
              </a:tr>
              <a:tr h="167359">
                <a:tc>
                  <a:txBody>
                    <a:bodyPr/>
                    <a:lstStyle/>
                    <a:p>
                      <a:pPr algn="ctr" fontAlgn="b"/>
                      <a:r>
                        <a:rPr lang="pt-PT" sz="1600" u="none" strike="noStrike">
                          <a:solidFill>
                            <a:schemeClr val="accent6"/>
                          </a:solidFill>
                          <a:effectLst/>
                        </a:rPr>
                        <a:t>130</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a:solidFill>
                            <a:schemeClr val="accent6"/>
                          </a:solidFill>
                          <a:effectLst/>
                        </a:rPr>
                        <a:t>0.25</a:t>
                      </a:r>
                      <a:endParaRPr lang="pt-PT" sz="1600" b="0" i="0" u="none" strike="noStrike">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1</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tc>
                  <a:txBody>
                    <a:bodyPr/>
                    <a:lstStyle/>
                    <a:p>
                      <a:pPr algn="ctr" fontAlgn="b"/>
                      <a:r>
                        <a:rPr lang="pt-PT" sz="1600" u="none" strike="noStrike" dirty="0">
                          <a:solidFill>
                            <a:schemeClr val="accent6"/>
                          </a:solidFill>
                          <a:effectLst/>
                        </a:rPr>
                        <a:t>75 - 99</a:t>
                      </a:r>
                      <a:endParaRPr lang="pt-PT" sz="1600" b="0" i="0" u="none" strike="noStrike" dirty="0">
                        <a:solidFill>
                          <a:schemeClr val="accent6"/>
                        </a:solidFill>
                        <a:effectLst/>
                        <a:latin typeface="Calibri"/>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3069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5"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6" name="Rectangle 5"/>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oup 6"/>
          <p:cNvGrpSpPr/>
          <p:nvPr/>
        </p:nvGrpSpPr>
        <p:grpSpPr>
          <a:xfrm>
            <a:off x="561474" y="4364553"/>
            <a:ext cx="2167289" cy="1826508"/>
            <a:chOff x="576067" y="4231463"/>
            <a:chExt cx="2167289" cy="1826508"/>
          </a:xfrm>
        </p:grpSpPr>
        <p:pic>
          <p:nvPicPr>
            <p:cNvPr id="8" name="Picture 7"/>
            <p:cNvPicPr>
              <a:picLocks noChangeAspect="1" noChangeArrowheads="1"/>
            </p:cNvPicPr>
            <p:nvPr/>
          </p:nvPicPr>
          <p:blipFill>
            <a:blip r:embed="rId3" cstate="print">
              <a:clrChange>
                <a:clrFrom>
                  <a:srgbClr val="FFFFFF"/>
                </a:clrFrom>
                <a:clrTo>
                  <a:srgbClr val="FFFFFF">
                    <a:alpha val="0"/>
                  </a:srgbClr>
                </a:clrTo>
              </a:clrChange>
            </a:blip>
            <a:srcRect l="13801" t="6632" r="16901" b="10000"/>
            <a:stretch>
              <a:fillRect/>
            </a:stretch>
          </p:blipFill>
          <p:spPr bwMode="auto">
            <a:xfrm>
              <a:off x="833103" y="4940955"/>
              <a:ext cx="1485594" cy="1117016"/>
            </a:xfrm>
            <a:prstGeom prst="rect">
              <a:avLst/>
            </a:prstGeom>
            <a:noFill/>
            <a:ln w="9525">
              <a:noFill/>
              <a:miter lim="800000"/>
              <a:headEnd/>
              <a:tailEnd/>
            </a:ln>
          </p:spPr>
        </p:pic>
        <p:sp>
          <p:nvSpPr>
            <p:cNvPr id="9" name="TextBox 8"/>
            <p:cNvSpPr txBox="1"/>
            <p:nvPr/>
          </p:nvSpPr>
          <p:spPr>
            <a:xfrm>
              <a:off x="589715" y="4308740"/>
              <a:ext cx="2153641" cy="646331"/>
            </a:xfrm>
            <a:prstGeom prst="rect">
              <a:avLst/>
            </a:prstGeom>
            <a:noFill/>
          </p:spPr>
          <p:txBody>
            <a:bodyPr wrap="square" rtlCol="0">
              <a:spAutoFit/>
            </a:bodyPr>
            <a:lstStyle/>
            <a:p>
              <a:r>
                <a:rPr lang="en-US" i="1" dirty="0" smtClean="0"/>
                <a:t>Uneven-aged stands</a:t>
              </a:r>
            </a:p>
            <a:p>
              <a:r>
                <a:rPr lang="en-US" i="1" dirty="0" smtClean="0"/>
                <a:t>S = f (</a:t>
              </a:r>
              <a:r>
                <a:rPr lang="en-US" i="1" dirty="0" smtClean="0">
                  <a:solidFill>
                    <a:srgbClr val="FF0000"/>
                  </a:solidFill>
                </a:rPr>
                <a:t>?</a:t>
              </a:r>
              <a:r>
                <a:rPr lang="en-US" i="1" dirty="0" smtClean="0"/>
                <a:t>, </a:t>
              </a:r>
              <a:r>
                <a:rPr lang="en-US" i="1" dirty="0" smtClean="0">
                  <a:solidFill>
                    <a:srgbClr val="FF0000"/>
                  </a:solidFill>
                </a:rPr>
                <a:t>??</a:t>
              </a:r>
              <a:r>
                <a:rPr lang="en-US" i="1" dirty="0" smtClean="0"/>
                <a:t>, </a:t>
              </a:r>
              <a:r>
                <a:rPr lang="en-US" i="1" dirty="0" smtClean="0">
                  <a:solidFill>
                    <a:srgbClr val="FF0000"/>
                  </a:solidFill>
                </a:rPr>
                <a:t>???</a:t>
              </a:r>
              <a:r>
                <a:rPr lang="en-US" i="1" dirty="0" smtClean="0"/>
                <a:t>)</a:t>
              </a:r>
              <a:endParaRPr lang="pt-PT" i="1" dirty="0"/>
            </a:p>
          </p:txBody>
        </p:sp>
        <p:sp>
          <p:nvSpPr>
            <p:cNvPr id="10" name="Rectangle 9"/>
            <p:cNvSpPr/>
            <p:nvPr/>
          </p:nvSpPr>
          <p:spPr>
            <a:xfrm>
              <a:off x="576067" y="4231463"/>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1" name="TextBox 10"/>
          <p:cNvSpPr txBox="1"/>
          <p:nvPr/>
        </p:nvSpPr>
        <p:spPr>
          <a:xfrm>
            <a:off x="2775585" y="2318925"/>
            <a:ext cx="4566911" cy="1046440"/>
          </a:xfrm>
          <a:prstGeom prst="rect">
            <a:avLst/>
          </a:prstGeom>
          <a:noFill/>
        </p:spPr>
        <p:txBody>
          <a:bodyPr wrap="square" rtlCol="0">
            <a:spAutoFit/>
          </a:bodyPr>
          <a:lstStyle/>
          <a:p>
            <a:r>
              <a:rPr lang="en-US" b="1" i="1" dirty="0" smtClean="0">
                <a:solidFill>
                  <a:schemeClr val="accent3"/>
                </a:solidFill>
              </a:rPr>
              <a:t>279 NFI plots:</a:t>
            </a:r>
          </a:p>
          <a:p>
            <a:endParaRPr lang="en-US" sz="800" b="1" i="1" dirty="0">
              <a:solidFill>
                <a:schemeClr val="accent3"/>
              </a:solidFill>
            </a:endParaRPr>
          </a:p>
          <a:p>
            <a:r>
              <a:rPr lang="en-US" i="1" dirty="0" smtClean="0"/>
              <a:t>139 plots with S</a:t>
            </a:r>
          </a:p>
          <a:p>
            <a:r>
              <a:rPr lang="en-US" i="1" dirty="0" smtClean="0">
                <a:solidFill>
                  <a:srgbClr val="CC6600"/>
                </a:solidFill>
              </a:rPr>
              <a:t>137 plots without S</a:t>
            </a:r>
          </a:p>
        </p:txBody>
      </p:sp>
      <p:sp>
        <p:nvSpPr>
          <p:cNvPr id="12" name="TextBox 11"/>
          <p:cNvSpPr txBox="1"/>
          <p:nvPr/>
        </p:nvSpPr>
        <p:spPr>
          <a:xfrm>
            <a:off x="2742411" y="4364553"/>
            <a:ext cx="2014779" cy="1046440"/>
          </a:xfrm>
          <a:prstGeom prst="rect">
            <a:avLst/>
          </a:prstGeom>
          <a:noFill/>
        </p:spPr>
        <p:txBody>
          <a:bodyPr wrap="square" rtlCol="0">
            <a:spAutoFit/>
          </a:bodyPr>
          <a:lstStyle/>
          <a:p>
            <a:r>
              <a:rPr lang="en-US" b="1" i="1" dirty="0" smtClean="0">
                <a:solidFill>
                  <a:schemeClr val="accent3"/>
                </a:solidFill>
              </a:rPr>
              <a:t>69 NFI plots:</a:t>
            </a:r>
          </a:p>
          <a:p>
            <a:endParaRPr lang="en-US" sz="800" b="1" i="1" dirty="0">
              <a:solidFill>
                <a:schemeClr val="accent3"/>
              </a:solidFill>
            </a:endParaRPr>
          </a:p>
          <a:p>
            <a:r>
              <a:rPr lang="en-US" i="1" dirty="0" smtClean="0">
                <a:solidFill>
                  <a:srgbClr val="CC6600"/>
                </a:solidFill>
              </a:rPr>
              <a:t>Without S</a:t>
            </a:r>
            <a:endParaRPr lang="en-US" b="1" i="1" dirty="0">
              <a:solidFill>
                <a:srgbClr val="CC6600"/>
              </a:solidFill>
            </a:endParaRPr>
          </a:p>
          <a:p>
            <a:endParaRPr lang="en-US" i="1" dirty="0" smtClean="0"/>
          </a:p>
        </p:txBody>
      </p:sp>
      <p:sp>
        <p:nvSpPr>
          <p:cNvPr id="16" name="TextBox 15"/>
          <p:cNvSpPr txBox="1"/>
          <p:nvPr/>
        </p:nvSpPr>
        <p:spPr>
          <a:xfrm>
            <a:off x="5059040" y="1917729"/>
            <a:ext cx="7025480" cy="4893647"/>
          </a:xfrm>
          <a:prstGeom prst="rect">
            <a:avLst/>
          </a:prstGeom>
          <a:noFill/>
        </p:spPr>
        <p:txBody>
          <a:bodyPr wrap="square" rtlCol="0">
            <a:spAutoFit/>
          </a:bodyPr>
          <a:lstStyle/>
          <a:p>
            <a:pPr algn="ctr"/>
            <a:r>
              <a:rPr lang="en-US" i="1" dirty="0" smtClean="0">
                <a:solidFill>
                  <a:schemeClr val="accent1">
                    <a:lumMod val="75000"/>
                  </a:schemeClr>
                </a:solidFill>
              </a:rPr>
              <a:t>Site index can be seen as an indication of site productivity. It is calculated based on stand age and on the average height of the dominant trees in the stand. Growth is affected by productivity, thus in order to simulate the evolution of growth for each stand (here represented by each National Forest Inventory plot) all plots need to be assigned a S value.</a:t>
            </a:r>
          </a:p>
          <a:p>
            <a:endParaRPr lang="en-US" dirty="0"/>
          </a:p>
          <a:p>
            <a:r>
              <a:rPr lang="en-US" dirty="0" smtClean="0"/>
              <a:t>Suppose </a:t>
            </a:r>
            <a:r>
              <a:rPr lang="en-US" dirty="0"/>
              <a:t>you need to prepare inputs to run some eucalyptus simulations using </a:t>
            </a:r>
            <a:r>
              <a:rPr lang="en-US" dirty="0" smtClean="0"/>
              <a:t>StandsSIM.md </a:t>
            </a:r>
            <a:r>
              <a:rPr lang="en-US" dirty="0"/>
              <a:t>simulator. </a:t>
            </a:r>
            <a:endParaRPr lang="en-US" dirty="0" smtClean="0"/>
          </a:p>
          <a:p>
            <a:endParaRPr lang="en-US" sz="800" dirty="0"/>
          </a:p>
          <a:p>
            <a:r>
              <a:rPr lang="en-US" dirty="0" smtClean="0"/>
              <a:t>This </a:t>
            </a:r>
            <a:r>
              <a:rPr lang="en-US" dirty="0"/>
              <a:t>tool requires information about site index (S), but S estimates are not available for all NFI plots. </a:t>
            </a:r>
            <a:endParaRPr lang="en-US" dirty="0" smtClean="0"/>
          </a:p>
          <a:p>
            <a:endParaRPr lang="en-US" sz="800" dirty="0"/>
          </a:p>
          <a:p>
            <a:r>
              <a:rPr lang="en-US" dirty="0" smtClean="0"/>
              <a:t>The </a:t>
            </a:r>
            <a:r>
              <a:rPr lang="en-US" dirty="0"/>
              <a:t>data in spreadsheet </a:t>
            </a:r>
            <a:r>
              <a:rPr lang="en-US" dirty="0" smtClean="0"/>
              <a:t>Ex_4 </a:t>
            </a:r>
            <a:r>
              <a:rPr lang="en-US" dirty="0"/>
              <a:t>shows that only 139 of the 348 plots have been assigned an S value</a:t>
            </a:r>
            <a:r>
              <a:rPr lang="en-US" dirty="0" smtClean="0"/>
              <a:t>.</a:t>
            </a:r>
          </a:p>
          <a:p>
            <a:endParaRPr lang="pt-PT" sz="800" dirty="0"/>
          </a:p>
          <a:p>
            <a:r>
              <a:rPr lang="en-US" dirty="0"/>
              <a:t>Use plots with S to build the distribution of NFI plots by S class and using Monte Carlo simulation assign S values to the remaining plots taking into consideration that </a:t>
            </a:r>
            <a:r>
              <a:rPr lang="en-US" b="1" dirty="0"/>
              <a:t>S values lower than 8 and greater than 26 are </a:t>
            </a:r>
            <a:r>
              <a:rPr lang="en-US" b="1" dirty="0" smtClean="0"/>
              <a:t>to be disregarded</a:t>
            </a:r>
            <a:r>
              <a:rPr lang="en-US" dirty="0" smtClean="0"/>
              <a:t>. </a:t>
            </a:r>
            <a:r>
              <a:rPr lang="en-US" dirty="0"/>
              <a:t>Consider S classes with range=1	</a:t>
            </a:r>
            <a:endParaRPr lang="pt-PT" dirty="0"/>
          </a:p>
        </p:txBody>
      </p:sp>
    </p:spTree>
    <p:extLst>
      <p:ext uri="{BB962C8B-B14F-4D97-AF65-F5344CB8AC3E}">
        <p14:creationId xmlns:p14="http://schemas.microsoft.com/office/powerpoint/2010/main" val="1468734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3"/>
          <p:cNvGrpSpPr/>
          <p:nvPr/>
        </p:nvGrpSpPr>
        <p:grpSpPr>
          <a:xfrm>
            <a:off x="1333590" y="4886027"/>
            <a:ext cx="2709258" cy="1874082"/>
            <a:chOff x="4642732" y="2658917"/>
            <a:chExt cx="3672408" cy="2673505"/>
          </a:xfrm>
        </p:grpSpPr>
        <p:grpSp>
          <p:nvGrpSpPr>
            <p:cNvPr id="5" name="Group 4"/>
            <p:cNvGrpSpPr/>
            <p:nvPr/>
          </p:nvGrpSpPr>
          <p:grpSpPr>
            <a:xfrm>
              <a:off x="4642732" y="2658917"/>
              <a:ext cx="3672408" cy="2673505"/>
              <a:chOff x="4654252" y="2622242"/>
              <a:chExt cx="3672408" cy="2673505"/>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4252" y="3022352"/>
                <a:ext cx="3672408" cy="2273395"/>
              </a:xfrm>
              <a:prstGeom prst="rect">
                <a:avLst/>
              </a:prstGeom>
            </p:spPr>
          </p:pic>
          <p:sp>
            <p:nvSpPr>
              <p:cNvPr id="8" name="TextBox 7"/>
              <p:cNvSpPr txBox="1"/>
              <p:nvPr/>
            </p:nvSpPr>
            <p:spPr>
              <a:xfrm>
                <a:off x="5446340" y="2622242"/>
                <a:ext cx="2160240" cy="461665"/>
              </a:xfrm>
              <a:prstGeom prst="rect">
                <a:avLst/>
              </a:prstGeom>
              <a:noFill/>
            </p:spPr>
            <p:txBody>
              <a:bodyPr wrap="square" rtlCol="0">
                <a:spAutoFit/>
              </a:bodyPr>
              <a:lstStyle/>
              <a:p>
                <a:pPr algn="ctr"/>
                <a:r>
                  <a:rPr lang="en-US" b="1" dirty="0" smtClean="0">
                    <a:solidFill>
                      <a:schemeClr val="accent3">
                        <a:lumMod val="75000"/>
                      </a:schemeClr>
                    </a:solidFill>
                  </a:rPr>
                  <a:t>StandsSIM.md</a:t>
                </a:r>
                <a:endParaRPr lang="pt-PT" b="1" dirty="0">
                  <a:solidFill>
                    <a:schemeClr val="accent3">
                      <a:lumMod val="75000"/>
                    </a:schemeClr>
                  </a:solidFill>
                </a:endParaRPr>
              </a:p>
            </p:txBody>
          </p:sp>
        </p:grpSp>
        <p:pic>
          <p:nvPicPr>
            <p:cNvPr id="6" name="Picture 5"/>
            <p:cNvPicPr>
              <a:picLocks noChangeAspect="1"/>
            </p:cNvPicPr>
            <p:nvPr/>
          </p:nvPicPr>
          <p:blipFill rotWithShape="1">
            <a:blip r:embed="rId3"/>
            <a:srcRect l="22645" t="8547" r="4132" b="8547"/>
            <a:stretch/>
          </p:blipFill>
          <p:spPr>
            <a:xfrm>
              <a:off x="5822628" y="3145385"/>
              <a:ext cx="1459819" cy="1101910"/>
            </a:xfrm>
            <a:prstGeom prst="rect">
              <a:avLst/>
            </a:prstGeom>
          </p:spPr>
        </p:pic>
      </p:grpSp>
      <p:pic>
        <p:nvPicPr>
          <p:cNvPr id="32" name="Picture 31"/>
          <p:cNvPicPr>
            <a:picLocks noChangeAspect="1"/>
          </p:cNvPicPr>
          <p:nvPr/>
        </p:nvPicPr>
        <p:blipFill>
          <a:blip r:embed="rId4"/>
          <a:stretch>
            <a:fillRect/>
          </a:stretch>
        </p:blipFill>
        <p:spPr>
          <a:xfrm>
            <a:off x="4358764" y="4849286"/>
            <a:ext cx="6893437" cy="1206954"/>
          </a:xfrm>
          <a:prstGeom prst="rect">
            <a:avLst/>
          </a:prstGeom>
        </p:spPr>
      </p:pic>
      <p:sp>
        <p:nvSpPr>
          <p:cNvPr id="33" name="TextBox 32"/>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37"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39" name="Rectangle 38"/>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3" name="Elbow Connector 42"/>
          <p:cNvCxnSpPr>
            <a:stCxn id="39" idx="2"/>
            <a:endCxn id="8" idx="0"/>
          </p:cNvCxnSpPr>
          <p:nvPr/>
        </p:nvCxnSpPr>
        <p:spPr>
          <a:xfrm rot="16200000" flipH="1">
            <a:off x="1779818" y="3951064"/>
            <a:ext cx="754710" cy="11152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382069" y="5295273"/>
            <a:ext cx="507921" cy="73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4"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4439080" y="5288092"/>
            <a:ext cx="895275" cy="640907"/>
          </a:xfrm>
          <a:prstGeom prst="rect">
            <a:avLst/>
          </a:prstGeom>
          <a:noFill/>
          <a:ln w="9525">
            <a:noFill/>
            <a:miter lim="800000"/>
            <a:headEnd/>
            <a:tailEnd/>
          </a:ln>
        </p:spPr>
      </p:pic>
      <p:cxnSp>
        <p:nvCxnSpPr>
          <p:cNvPr id="47" name="Straight Arrow Connector 46"/>
          <p:cNvCxnSpPr>
            <a:stCxn id="6" idx="3"/>
            <a:endCxn id="44" idx="1"/>
          </p:cNvCxnSpPr>
          <p:nvPr/>
        </p:nvCxnSpPr>
        <p:spPr>
          <a:xfrm flipV="1">
            <a:off x="3280996" y="5608546"/>
            <a:ext cx="1158084" cy="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6"/>
          <a:stretch>
            <a:fillRect/>
          </a:stretch>
        </p:blipFill>
        <p:spPr>
          <a:xfrm>
            <a:off x="7171255" y="1975041"/>
            <a:ext cx="3902837" cy="2601891"/>
          </a:xfrm>
          <a:prstGeom prst="rect">
            <a:avLst/>
          </a:prstGeom>
        </p:spPr>
      </p:pic>
    </p:spTree>
    <p:extLst>
      <p:ext uri="{BB962C8B-B14F-4D97-AF65-F5344CB8AC3E}">
        <p14:creationId xmlns:p14="http://schemas.microsoft.com/office/powerpoint/2010/main" val="3300224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3"/>
          <p:cNvGrpSpPr/>
          <p:nvPr/>
        </p:nvGrpSpPr>
        <p:grpSpPr>
          <a:xfrm>
            <a:off x="1333590" y="4886027"/>
            <a:ext cx="2709258" cy="1874082"/>
            <a:chOff x="4642732" y="2658917"/>
            <a:chExt cx="3672408" cy="2673505"/>
          </a:xfrm>
        </p:grpSpPr>
        <p:grpSp>
          <p:nvGrpSpPr>
            <p:cNvPr id="5" name="Group 4"/>
            <p:cNvGrpSpPr/>
            <p:nvPr/>
          </p:nvGrpSpPr>
          <p:grpSpPr>
            <a:xfrm>
              <a:off x="4642732" y="2658917"/>
              <a:ext cx="3672408" cy="2673505"/>
              <a:chOff x="4654252" y="2622242"/>
              <a:chExt cx="3672408" cy="2673505"/>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4252" y="3022352"/>
                <a:ext cx="3672408" cy="2273395"/>
              </a:xfrm>
              <a:prstGeom prst="rect">
                <a:avLst/>
              </a:prstGeom>
            </p:spPr>
          </p:pic>
          <p:sp>
            <p:nvSpPr>
              <p:cNvPr id="8" name="TextBox 7"/>
              <p:cNvSpPr txBox="1"/>
              <p:nvPr/>
            </p:nvSpPr>
            <p:spPr>
              <a:xfrm>
                <a:off x="5446340" y="2622242"/>
                <a:ext cx="2160240" cy="461665"/>
              </a:xfrm>
              <a:prstGeom prst="rect">
                <a:avLst/>
              </a:prstGeom>
              <a:noFill/>
            </p:spPr>
            <p:txBody>
              <a:bodyPr wrap="square" rtlCol="0">
                <a:spAutoFit/>
              </a:bodyPr>
              <a:lstStyle/>
              <a:p>
                <a:pPr algn="ctr"/>
                <a:r>
                  <a:rPr lang="en-US" b="1" dirty="0" smtClean="0">
                    <a:solidFill>
                      <a:schemeClr val="accent3">
                        <a:lumMod val="75000"/>
                      </a:schemeClr>
                    </a:solidFill>
                  </a:rPr>
                  <a:t>StandsSIM.md</a:t>
                </a:r>
                <a:endParaRPr lang="pt-PT" b="1" dirty="0">
                  <a:solidFill>
                    <a:schemeClr val="accent3">
                      <a:lumMod val="75000"/>
                    </a:schemeClr>
                  </a:solidFill>
                </a:endParaRPr>
              </a:p>
            </p:txBody>
          </p:sp>
        </p:grpSp>
        <p:pic>
          <p:nvPicPr>
            <p:cNvPr id="6" name="Picture 5"/>
            <p:cNvPicPr>
              <a:picLocks noChangeAspect="1"/>
            </p:cNvPicPr>
            <p:nvPr/>
          </p:nvPicPr>
          <p:blipFill rotWithShape="1">
            <a:blip r:embed="rId3"/>
            <a:srcRect l="22645" t="8547" r="4132" b="8547"/>
            <a:stretch/>
          </p:blipFill>
          <p:spPr>
            <a:xfrm>
              <a:off x="5822628" y="3145385"/>
              <a:ext cx="1459819" cy="1101910"/>
            </a:xfrm>
            <a:prstGeom prst="rect">
              <a:avLst/>
            </a:prstGeom>
          </p:spPr>
        </p:pic>
      </p:grpSp>
      <p:pic>
        <p:nvPicPr>
          <p:cNvPr id="32" name="Picture 31"/>
          <p:cNvPicPr>
            <a:picLocks noChangeAspect="1"/>
          </p:cNvPicPr>
          <p:nvPr/>
        </p:nvPicPr>
        <p:blipFill>
          <a:blip r:embed="rId4"/>
          <a:stretch>
            <a:fillRect/>
          </a:stretch>
        </p:blipFill>
        <p:spPr>
          <a:xfrm>
            <a:off x="4358764" y="4849286"/>
            <a:ext cx="6893437" cy="1206954"/>
          </a:xfrm>
          <a:prstGeom prst="rect">
            <a:avLst/>
          </a:prstGeom>
        </p:spPr>
      </p:pic>
      <p:sp>
        <p:nvSpPr>
          <p:cNvPr id="33" name="TextBox 32"/>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37"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39" name="Rectangle 38"/>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3" name="Elbow Connector 42"/>
          <p:cNvCxnSpPr>
            <a:stCxn id="39" idx="2"/>
            <a:endCxn id="8" idx="0"/>
          </p:cNvCxnSpPr>
          <p:nvPr/>
        </p:nvCxnSpPr>
        <p:spPr>
          <a:xfrm rot="16200000" flipH="1">
            <a:off x="1779818" y="3951064"/>
            <a:ext cx="754710" cy="11152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382069" y="5295273"/>
            <a:ext cx="507921" cy="73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4"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4439080" y="5288092"/>
            <a:ext cx="895275" cy="640907"/>
          </a:xfrm>
          <a:prstGeom prst="rect">
            <a:avLst/>
          </a:prstGeom>
          <a:noFill/>
          <a:ln w="9525">
            <a:noFill/>
            <a:miter lim="800000"/>
            <a:headEnd/>
            <a:tailEnd/>
          </a:ln>
        </p:spPr>
      </p:pic>
      <p:cxnSp>
        <p:nvCxnSpPr>
          <p:cNvPr id="47" name="Straight Arrow Connector 46"/>
          <p:cNvCxnSpPr>
            <a:stCxn id="6" idx="3"/>
            <a:endCxn id="44" idx="1"/>
          </p:cNvCxnSpPr>
          <p:nvPr/>
        </p:nvCxnSpPr>
        <p:spPr>
          <a:xfrm flipV="1">
            <a:off x="3280996" y="5608546"/>
            <a:ext cx="1158084" cy="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6"/>
          <a:stretch>
            <a:fillRect/>
          </a:stretch>
        </p:blipFill>
        <p:spPr>
          <a:xfrm>
            <a:off x="7171255" y="1975041"/>
            <a:ext cx="3902837" cy="2601891"/>
          </a:xfrm>
          <a:prstGeom prst="rect">
            <a:avLst/>
          </a:prstGeom>
        </p:spPr>
      </p:pic>
      <p:pic>
        <p:nvPicPr>
          <p:cNvPr id="49" name="Picture 48"/>
          <p:cNvPicPr>
            <a:picLocks noChangeAspect="1"/>
          </p:cNvPicPr>
          <p:nvPr/>
        </p:nvPicPr>
        <p:blipFill rotWithShape="1">
          <a:blip r:embed="rId7"/>
          <a:srcRect l="34196" t="8348" r="34127" b="14413"/>
          <a:stretch/>
        </p:blipFill>
        <p:spPr>
          <a:xfrm>
            <a:off x="7805482" y="2401946"/>
            <a:ext cx="4121624" cy="5650173"/>
          </a:xfrm>
          <a:prstGeom prst="rect">
            <a:avLst/>
          </a:prstGeom>
        </p:spPr>
      </p:pic>
    </p:spTree>
    <p:extLst>
      <p:ext uri="{BB962C8B-B14F-4D97-AF65-F5344CB8AC3E}">
        <p14:creationId xmlns:p14="http://schemas.microsoft.com/office/powerpoint/2010/main" val="2637749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6" y="1387366"/>
            <a:ext cx="11064765" cy="5026080"/>
          </a:xfrm>
        </p:spPr>
        <p:txBody>
          <a:bodyPr>
            <a:normAutofit/>
          </a:bodyPr>
          <a:lstStyle/>
          <a:p>
            <a:pPr marL="0" indent="0">
              <a:buNone/>
            </a:pPr>
            <a:r>
              <a:rPr lang="en-US" sz="2400" b="1" dirty="0" smtClean="0"/>
              <a:t>Monte Carlo simulation: </a:t>
            </a:r>
            <a:r>
              <a:rPr lang="en-US" sz="2400" dirty="0" smtClean="0"/>
              <a:t>method of estimating the value of an unknown quantity using the principles of </a:t>
            </a:r>
            <a:r>
              <a:rPr lang="en-US" sz="2400" u="sng" dirty="0" smtClean="0"/>
              <a:t>inferential statistics</a:t>
            </a:r>
          </a:p>
          <a:p>
            <a:pPr marL="0" indent="0">
              <a:buNone/>
            </a:pPr>
            <a:endParaRPr lang="en-US" sz="800" dirty="0" smtClean="0"/>
          </a:p>
          <a:p>
            <a:pPr marL="0" indent="0">
              <a:buNone/>
            </a:pPr>
            <a:endParaRPr lang="en-US" sz="800" b="1" dirty="0" smtClean="0"/>
          </a:p>
          <a:p>
            <a:pPr marL="0" indent="0">
              <a:buNone/>
            </a:pPr>
            <a:endParaRPr lang="en-US" sz="800" b="1" dirty="0"/>
          </a:p>
          <a:p>
            <a:pPr marL="0" indent="0">
              <a:buNone/>
            </a:pPr>
            <a:endParaRPr lang="en-US" sz="800" b="1" dirty="0" smtClean="0"/>
          </a:p>
          <a:p>
            <a:pPr marL="0" indent="0">
              <a:buNone/>
            </a:pPr>
            <a:endParaRPr lang="en-US" sz="800" b="1" dirty="0"/>
          </a:p>
          <a:p>
            <a:pPr marL="0" indent="0">
              <a:buNone/>
            </a:pPr>
            <a:endParaRPr lang="en-US" sz="800" b="1" dirty="0" smtClean="0"/>
          </a:p>
          <a:p>
            <a:pPr marL="0" indent="0">
              <a:buNone/>
            </a:pPr>
            <a:endParaRPr lang="en-US" sz="800" b="1" dirty="0" smtClean="0"/>
          </a:p>
          <a:p>
            <a:pPr marL="0" indent="0">
              <a:buNone/>
            </a:pPr>
            <a:endParaRPr lang="en-US" sz="800" b="1" dirty="0" smtClean="0"/>
          </a:p>
          <a:p>
            <a:pPr marL="361950" indent="-188913" algn="just"/>
            <a:r>
              <a:rPr lang="en-US" sz="2400" b="1" i="1" dirty="0" smtClean="0"/>
              <a:t>Monte </a:t>
            </a:r>
            <a:r>
              <a:rPr lang="en-US" sz="2400" b="1" i="1" dirty="0"/>
              <a:t>Carlo simulation </a:t>
            </a:r>
            <a:r>
              <a:rPr lang="en-US" sz="2400" i="1" dirty="0"/>
              <a:t>is a computerized mathematical technique that allows to </a:t>
            </a:r>
            <a:r>
              <a:rPr lang="en-US" sz="2400" b="1" i="1" dirty="0">
                <a:solidFill>
                  <a:schemeClr val="accent1"/>
                </a:solidFill>
              </a:rPr>
              <a:t>model the probability of different outcomes</a:t>
            </a:r>
            <a:r>
              <a:rPr lang="en-US" sz="2400" i="1" dirty="0"/>
              <a:t> in a process that </a:t>
            </a:r>
            <a:r>
              <a:rPr lang="en-US" sz="2400" b="1" i="1" dirty="0">
                <a:solidFill>
                  <a:schemeClr val="accent3"/>
                </a:solidFill>
              </a:rPr>
              <a:t>cannot be easily predicted </a:t>
            </a:r>
            <a:r>
              <a:rPr lang="en-US" sz="2400" i="1" dirty="0"/>
              <a:t>due to the intervention of </a:t>
            </a:r>
            <a:r>
              <a:rPr lang="en-US" sz="2400" b="1" i="1" dirty="0">
                <a:solidFill>
                  <a:schemeClr val="accent3"/>
                </a:solidFill>
              </a:rPr>
              <a:t>random variables</a:t>
            </a:r>
          </a:p>
          <a:p>
            <a:pPr marL="361950" indent="-188913">
              <a:buNone/>
            </a:pPr>
            <a:endParaRPr lang="pt-PT" sz="1100" dirty="0"/>
          </a:p>
          <a:p>
            <a:pPr marL="361950" indent="-188913" algn="just"/>
            <a:r>
              <a:rPr lang="en-US" sz="2400" b="1" i="1" dirty="0"/>
              <a:t>Monte Carlo simulation </a:t>
            </a:r>
            <a:r>
              <a:rPr lang="en-US" sz="2400" i="1" dirty="0" smtClean="0"/>
              <a:t>depends </a:t>
            </a:r>
            <a:r>
              <a:rPr lang="en-US" sz="2400" i="1" dirty="0"/>
              <a:t>on a sequence of </a:t>
            </a:r>
            <a:r>
              <a:rPr lang="en-US" sz="2400" b="1" i="1" dirty="0">
                <a:solidFill>
                  <a:schemeClr val="accent3"/>
                </a:solidFill>
              </a:rPr>
              <a:t>random numbers </a:t>
            </a:r>
            <a:r>
              <a:rPr lang="en-US" sz="2400" i="1" dirty="0"/>
              <a:t>which is generated during the simulation</a:t>
            </a:r>
            <a:endParaRPr lang="pt-PT" sz="2400" i="1" dirty="0"/>
          </a:p>
          <a:p>
            <a:pPr marL="0" indent="0" algn="just">
              <a:buNone/>
            </a:pPr>
            <a:endParaRPr lang="en-US" sz="2400" dirty="0" smtClean="0"/>
          </a:p>
          <a:p>
            <a:pPr marL="0" indent="0" algn="just">
              <a:buNone/>
            </a:pPr>
            <a:endParaRPr lang="en-US" sz="3200" dirty="0" smtClean="0"/>
          </a:p>
          <a:p>
            <a:pPr marL="0" indent="0" algn="just">
              <a:buNone/>
            </a:pPr>
            <a:endParaRPr lang="pt-PT" sz="3200" dirty="0"/>
          </a:p>
        </p:txBody>
      </p:sp>
      <p:sp>
        <p:nvSpPr>
          <p:cNvPr id="5" name="TextBox 4"/>
          <p:cNvSpPr txBox="1"/>
          <p:nvPr/>
        </p:nvSpPr>
        <p:spPr>
          <a:xfrm>
            <a:off x="4846320" y="2322576"/>
            <a:ext cx="7103941" cy="1600438"/>
          </a:xfrm>
          <a:prstGeom prst="rect">
            <a:avLst/>
          </a:prstGeom>
          <a:noFill/>
        </p:spPr>
        <p:txBody>
          <a:bodyPr wrap="square" rtlCol="0">
            <a:spAutoFit/>
          </a:bodyPr>
          <a:lstStyle/>
          <a:p>
            <a:pPr lvl="1"/>
            <a:r>
              <a:rPr lang="en-US" sz="2000" b="1" dirty="0"/>
              <a:t>Population: </a:t>
            </a:r>
            <a:r>
              <a:rPr lang="en-US" sz="2000" dirty="0"/>
              <a:t>set of examples</a:t>
            </a:r>
          </a:p>
          <a:p>
            <a:pPr lvl="1"/>
            <a:r>
              <a:rPr lang="en-US" sz="2000" b="1" dirty="0"/>
              <a:t>Sample: </a:t>
            </a:r>
            <a:r>
              <a:rPr lang="en-US" sz="2000" dirty="0"/>
              <a:t>a proper subset of the population</a:t>
            </a:r>
          </a:p>
          <a:p>
            <a:pPr lvl="1"/>
            <a:r>
              <a:rPr lang="en-US" sz="2000" b="1" dirty="0"/>
              <a:t>Key fact</a:t>
            </a:r>
            <a:r>
              <a:rPr lang="en-US" sz="2000" dirty="0"/>
              <a:t>: a </a:t>
            </a:r>
            <a:r>
              <a:rPr lang="en-US" sz="2000" b="1" i="1" dirty="0">
                <a:solidFill>
                  <a:schemeClr val="accent3"/>
                </a:solidFill>
              </a:rPr>
              <a:t>random</a:t>
            </a:r>
            <a:r>
              <a:rPr lang="en-US" sz="2000" dirty="0"/>
              <a:t> sample tends to </a:t>
            </a:r>
            <a:r>
              <a:rPr lang="en-US" sz="2000" u="sng" dirty="0">
                <a:solidFill>
                  <a:schemeClr val="accent1"/>
                </a:solidFill>
              </a:rPr>
              <a:t>exhibit the same properties as the population </a:t>
            </a:r>
            <a:r>
              <a:rPr lang="en-US" sz="2000" dirty="0"/>
              <a:t>from which it is drawn</a:t>
            </a:r>
          </a:p>
          <a:p>
            <a:endParaRPr lang="en-US" dirty="0"/>
          </a:p>
        </p:txBody>
      </p:sp>
    </p:spTree>
    <p:extLst>
      <p:ext uri="{BB962C8B-B14F-4D97-AF65-F5344CB8AC3E}">
        <p14:creationId xmlns:p14="http://schemas.microsoft.com/office/powerpoint/2010/main" val="3673292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3"/>
          <p:cNvGrpSpPr/>
          <p:nvPr/>
        </p:nvGrpSpPr>
        <p:grpSpPr>
          <a:xfrm>
            <a:off x="1333590" y="4886027"/>
            <a:ext cx="2709258" cy="1874082"/>
            <a:chOff x="4642732" y="2658917"/>
            <a:chExt cx="3672408" cy="2673505"/>
          </a:xfrm>
        </p:grpSpPr>
        <p:grpSp>
          <p:nvGrpSpPr>
            <p:cNvPr id="5" name="Group 4"/>
            <p:cNvGrpSpPr/>
            <p:nvPr/>
          </p:nvGrpSpPr>
          <p:grpSpPr>
            <a:xfrm>
              <a:off x="4642732" y="2658917"/>
              <a:ext cx="3672408" cy="2673505"/>
              <a:chOff x="4654252" y="2622242"/>
              <a:chExt cx="3672408" cy="2673505"/>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4252" y="3022352"/>
                <a:ext cx="3672408" cy="2273395"/>
              </a:xfrm>
              <a:prstGeom prst="rect">
                <a:avLst/>
              </a:prstGeom>
            </p:spPr>
          </p:pic>
          <p:sp>
            <p:nvSpPr>
              <p:cNvPr id="8" name="TextBox 7"/>
              <p:cNvSpPr txBox="1"/>
              <p:nvPr/>
            </p:nvSpPr>
            <p:spPr>
              <a:xfrm>
                <a:off x="5446340" y="2622242"/>
                <a:ext cx="2160240" cy="461665"/>
              </a:xfrm>
              <a:prstGeom prst="rect">
                <a:avLst/>
              </a:prstGeom>
              <a:noFill/>
            </p:spPr>
            <p:txBody>
              <a:bodyPr wrap="square" rtlCol="0">
                <a:spAutoFit/>
              </a:bodyPr>
              <a:lstStyle/>
              <a:p>
                <a:pPr algn="ctr"/>
                <a:r>
                  <a:rPr lang="en-US" b="1" dirty="0" smtClean="0">
                    <a:solidFill>
                      <a:schemeClr val="accent3">
                        <a:lumMod val="75000"/>
                      </a:schemeClr>
                    </a:solidFill>
                  </a:rPr>
                  <a:t>StandsSIM.md</a:t>
                </a:r>
                <a:endParaRPr lang="pt-PT" b="1" dirty="0">
                  <a:solidFill>
                    <a:schemeClr val="accent3">
                      <a:lumMod val="75000"/>
                    </a:schemeClr>
                  </a:solidFill>
                </a:endParaRPr>
              </a:p>
            </p:txBody>
          </p:sp>
        </p:grpSp>
        <p:pic>
          <p:nvPicPr>
            <p:cNvPr id="6" name="Picture 5"/>
            <p:cNvPicPr>
              <a:picLocks noChangeAspect="1"/>
            </p:cNvPicPr>
            <p:nvPr/>
          </p:nvPicPr>
          <p:blipFill rotWithShape="1">
            <a:blip r:embed="rId3"/>
            <a:srcRect l="22645" t="8547" r="4132" b="8547"/>
            <a:stretch/>
          </p:blipFill>
          <p:spPr>
            <a:xfrm>
              <a:off x="5822628" y="3145385"/>
              <a:ext cx="1459819" cy="1101910"/>
            </a:xfrm>
            <a:prstGeom prst="rect">
              <a:avLst/>
            </a:prstGeom>
          </p:spPr>
        </p:pic>
      </p:grpSp>
      <p:pic>
        <p:nvPicPr>
          <p:cNvPr id="32" name="Picture 31"/>
          <p:cNvPicPr>
            <a:picLocks noChangeAspect="1"/>
          </p:cNvPicPr>
          <p:nvPr/>
        </p:nvPicPr>
        <p:blipFill>
          <a:blip r:embed="rId4"/>
          <a:stretch>
            <a:fillRect/>
          </a:stretch>
        </p:blipFill>
        <p:spPr>
          <a:xfrm>
            <a:off x="4358764" y="4849286"/>
            <a:ext cx="6893437" cy="1206954"/>
          </a:xfrm>
          <a:prstGeom prst="rect">
            <a:avLst/>
          </a:prstGeom>
        </p:spPr>
      </p:pic>
      <p:sp>
        <p:nvSpPr>
          <p:cNvPr id="33" name="TextBox 32"/>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37"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39" name="Rectangle 38"/>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3" name="Elbow Connector 42"/>
          <p:cNvCxnSpPr>
            <a:stCxn id="39" idx="2"/>
            <a:endCxn id="8" idx="0"/>
          </p:cNvCxnSpPr>
          <p:nvPr/>
        </p:nvCxnSpPr>
        <p:spPr>
          <a:xfrm rot="16200000" flipH="1">
            <a:off x="1779818" y="3951064"/>
            <a:ext cx="754710" cy="11152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382069" y="5295273"/>
            <a:ext cx="507921" cy="73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4"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4439080" y="5288092"/>
            <a:ext cx="895275" cy="640907"/>
          </a:xfrm>
          <a:prstGeom prst="rect">
            <a:avLst/>
          </a:prstGeom>
          <a:noFill/>
          <a:ln w="9525">
            <a:noFill/>
            <a:miter lim="800000"/>
            <a:headEnd/>
            <a:tailEnd/>
          </a:ln>
        </p:spPr>
      </p:pic>
      <p:cxnSp>
        <p:nvCxnSpPr>
          <p:cNvPr id="47" name="Straight Arrow Connector 46"/>
          <p:cNvCxnSpPr>
            <a:stCxn id="6" idx="3"/>
            <a:endCxn id="44" idx="1"/>
          </p:cNvCxnSpPr>
          <p:nvPr/>
        </p:nvCxnSpPr>
        <p:spPr>
          <a:xfrm flipV="1">
            <a:off x="3280996" y="5608546"/>
            <a:ext cx="1158084" cy="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6"/>
          <a:stretch>
            <a:fillRect/>
          </a:stretch>
        </p:blipFill>
        <p:spPr>
          <a:xfrm>
            <a:off x="7171255" y="1975041"/>
            <a:ext cx="3902837" cy="2601891"/>
          </a:xfrm>
          <a:prstGeom prst="rect">
            <a:avLst/>
          </a:prstGeom>
        </p:spPr>
      </p:pic>
      <p:pic>
        <p:nvPicPr>
          <p:cNvPr id="49" name="Picture 48"/>
          <p:cNvPicPr>
            <a:picLocks noChangeAspect="1"/>
          </p:cNvPicPr>
          <p:nvPr/>
        </p:nvPicPr>
        <p:blipFill rotWithShape="1">
          <a:blip r:embed="rId7"/>
          <a:srcRect l="34196" t="8348" r="34127" b="14413"/>
          <a:stretch/>
        </p:blipFill>
        <p:spPr>
          <a:xfrm>
            <a:off x="7805482" y="2401946"/>
            <a:ext cx="4121624" cy="5650173"/>
          </a:xfrm>
          <a:prstGeom prst="rect">
            <a:avLst/>
          </a:prstGeom>
        </p:spPr>
      </p:pic>
      <p:pic>
        <p:nvPicPr>
          <p:cNvPr id="2" name="Picture 1"/>
          <p:cNvPicPr>
            <a:picLocks noChangeAspect="1"/>
          </p:cNvPicPr>
          <p:nvPr/>
        </p:nvPicPr>
        <p:blipFill rotWithShape="1">
          <a:blip r:embed="rId8"/>
          <a:srcRect l="34091" t="8535" r="34126" b="14413"/>
          <a:stretch/>
        </p:blipFill>
        <p:spPr>
          <a:xfrm>
            <a:off x="7968095" y="2634500"/>
            <a:ext cx="4135272" cy="5636525"/>
          </a:xfrm>
          <a:prstGeom prst="rect">
            <a:avLst/>
          </a:prstGeom>
        </p:spPr>
      </p:pic>
    </p:spTree>
    <p:extLst>
      <p:ext uri="{BB962C8B-B14F-4D97-AF65-F5344CB8AC3E}">
        <p14:creationId xmlns:p14="http://schemas.microsoft.com/office/powerpoint/2010/main" val="3268240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3"/>
          <p:cNvGrpSpPr/>
          <p:nvPr/>
        </p:nvGrpSpPr>
        <p:grpSpPr>
          <a:xfrm>
            <a:off x="1333590" y="4886027"/>
            <a:ext cx="2709258" cy="1874082"/>
            <a:chOff x="4642732" y="2658917"/>
            <a:chExt cx="3672408" cy="2673505"/>
          </a:xfrm>
        </p:grpSpPr>
        <p:grpSp>
          <p:nvGrpSpPr>
            <p:cNvPr id="5" name="Group 4"/>
            <p:cNvGrpSpPr/>
            <p:nvPr/>
          </p:nvGrpSpPr>
          <p:grpSpPr>
            <a:xfrm>
              <a:off x="4642732" y="2658917"/>
              <a:ext cx="3672408" cy="2673505"/>
              <a:chOff x="4654252" y="2622242"/>
              <a:chExt cx="3672408" cy="2673505"/>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4252" y="3022352"/>
                <a:ext cx="3672408" cy="2273395"/>
              </a:xfrm>
              <a:prstGeom prst="rect">
                <a:avLst/>
              </a:prstGeom>
            </p:spPr>
          </p:pic>
          <p:sp>
            <p:nvSpPr>
              <p:cNvPr id="8" name="TextBox 7"/>
              <p:cNvSpPr txBox="1"/>
              <p:nvPr/>
            </p:nvSpPr>
            <p:spPr>
              <a:xfrm>
                <a:off x="5446340" y="2622242"/>
                <a:ext cx="2160240" cy="461665"/>
              </a:xfrm>
              <a:prstGeom prst="rect">
                <a:avLst/>
              </a:prstGeom>
              <a:noFill/>
            </p:spPr>
            <p:txBody>
              <a:bodyPr wrap="square" rtlCol="0">
                <a:spAutoFit/>
              </a:bodyPr>
              <a:lstStyle/>
              <a:p>
                <a:pPr algn="ctr"/>
                <a:r>
                  <a:rPr lang="en-US" b="1" dirty="0" smtClean="0">
                    <a:solidFill>
                      <a:schemeClr val="accent3">
                        <a:lumMod val="75000"/>
                      </a:schemeClr>
                    </a:solidFill>
                  </a:rPr>
                  <a:t>StandsSIM.md</a:t>
                </a:r>
                <a:endParaRPr lang="pt-PT" b="1" dirty="0">
                  <a:solidFill>
                    <a:schemeClr val="accent3">
                      <a:lumMod val="75000"/>
                    </a:schemeClr>
                  </a:solidFill>
                </a:endParaRPr>
              </a:p>
            </p:txBody>
          </p:sp>
        </p:grpSp>
        <p:pic>
          <p:nvPicPr>
            <p:cNvPr id="6" name="Picture 5"/>
            <p:cNvPicPr>
              <a:picLocks noChangeAspect="1"/>
            </p:cNvPicPr>
            <p:nvPr/>
          </p:nvPicPr>
          <p:blipFill rotWithShape="1">
            <a:blip r:embed="rId3"/>
            <a:srcRect l="22645" t="8547" r="4132" b="8547"/>
            <a:stretch/>
          </p:blipFill>
          <p:spPr>
            <a:xfrm>
              <a:off x="5822628" y="3145385"/>
              <a:ext cx="1459819" cy="1101910"/>
            </a:xfrm>
            <a:prstGeom prst="rect">
              <a:avLst/>
            </a:prstGeom>
          </p:spPr>
        </p:pic>
      </p:grpSp>
      <p:pic>
        <p:nvPicPr>
          <p:cNvPr id="32" name="Picture 31"/>
          <p:cNvPicPr>
            <a:picLocks noChangeAspect="1"/>
          </p:cNvPicPr>
          <p:nvPr/>
        </p:nvPicPr>
        <p:blipFill rotWithShape="1">
          <a:blip r:embed="rId4"/>
          <a:srcRect l="48828"/>
          <a:stretch/>
        </p:blipFill>
        <p:spPr>
          <a:xfrm>
            <a:off x="4889990" y="5133840"/>
            <a:ext cx="3527568" cy="1206954"/>
          </a:xfrm>
          <a:prstGeom prst="rect">
            <a:avLst/>
          </a:prstGeom>
        </p:spPr>
      </p:pic>
      <p:sp>
        <p:nvSpPr>
          <p:cNvPr id="33" name="TextBox 32"/>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37"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39" name="Rectangle 38"/>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41" name="Group 40"/>
          <p:cNvGrpSpPr/>
          <p:nvPr/>
        </p:nvGrpSpPr>
        <p:grpSpPr>
          <a:xfrm>
            <a:off x="3211165" y="2334102"/>
            <a:ext cx="2167289" cy="1820759"/>
            <a:chOff x="576067" y="4231463"/>
            <a:chExt cx="2167289" cy="1820759"/>
          </a:xfrm>
        </p:grpSpPr>
        <p:pic>
          <p:nvPicPr>
            <p:cNvPr id="36" name="Picture 35"/>
            <p:cNvPicPr>
              <a:picLocks noChangeAspect="1" noChangeArrowheads="1"/>
            </p:cNvPicPr>
            <p:nvPr/>
          </p:nvPicPr>
          <p:blipFill>
            <a:blip r:embed="rId6" cstate="print">
              <a:clrChange>
                <a:clrFrom>
                  <a:srgbClr val="FFFFFF"/>
                </a:clrFrom>
                <a:clrTo>
                  <a:srgbClr val="FFFFFF">
                    <a:alpha val="0"/>
                  </a:srgbClr>
                </a:clrTo>
              </a:clrChange>
            </a:blip>
            <a:srcRect l="13801" t="6632" r="16901" b="10000"/>
            <a:stretch>
              <a:fillRect/>
            </a:stretch>
          </p:blipFill>
          <p:spPr bwMode="auto">
            <a:xfrm>
              <a:off x="664953" y="4935206"/>
              <a:ext cx="1485594" cy="1117016"/>
            </a:xfrm>
            <a:prstGeom prst="rect">
              <a:avLst/>
            </a:prstGeom>
            <a:noFill/>
            <a:ln w="9525">
              <a:noFill/>
              <a:miter lim="800000"/>
              <a:headEnd/>
              <a:tailEnd/>
            </a:ln>
          </p:spPr>
        </p:pic>
        <p:sp>
          <p:nvSpPr>
            <p:cNvPr id="38" name="TextBox 37"/>
            <p:cNvSpPr txBox="1"/>
            <p:nvPr/>
          </p:nvSpPr>
          <p:spPr>
            <a:xfrm>
              <a:off x="589715" y="4308740"/>
              <a:ext cx="2153641" cy="646331"/>
            </a:xfrm>
            <a:prstGeom prst="rect">
              <a:avLst/>
            </a:prstGeom>
            <a:noFill/>
          </p:spPr>
          <p:txBody>
            <a:bodyPr wrap="square" rtlCol="0">
              <a:spAutoFit/>
            </a:bodyPr>
            <a:lstStyle/>
            <a:p>
              <a:r>
                <a:rPr lang="en-US" i="1" dirty="0" smtClean="0"/>
                <a:t>Uneven-aged stands</a:t>
              </a:r>
            </a:p>
            <a:p>
              <a:r>
                <a:rPr lang="en-US" i="1" dirty="0" smtClean="0"/>
                <a:t>S = f (</a:t>
              </a:r>
              <a:r>
                <a:rPr lang="en-US" i="1" dirty="0" smtClean="0">
                  <a:solidFill>
                    <a:srgbClr val="FF0000"/>
                  </a:solidFill>
                </a:rPr>
                <a:t>?</a:t>
              </a:r>
              <a:r>
                <a:rPr lang="en-US" i="1" dirty="0" smtClean="0"/>
                <a:t>, </a:t>
              </a:r>
              <a:r>
                <a:rPr lang="en-US" i="1" dirty="0" smtClean="0">
                  <a:solidFill>
                    <a:srgbClr val="FF0000"/>
                  </a:solidFill>
                </a:rPr>
                <a:t>??</a:t>
              </a:r>
              <a:r>
                <a:rPr lang="en-US" i="1" dirty="0" smtClean="0"/>
                <a:t>, </a:t>
              </a:r>
              <a:r>
                <a:rPr lang="en-US" i="1" dirty="0" smtClean="0">
                  <a:solidFill>
                    <a:srgbClr val="FF0000"/>
                  </a:solidFill>
                </a:rPr>
                <a:t>???</a:t>
              </a:r>
              <a:r>
                <a:rPr lang="en-US" i="1" dirty="0" smtClean="0"/>
                <a:t>)</a:t>
              </a:r>
              <a:endParaRPr lang="pt-PT" i="1" dirty="0"/>
            </a:p>
          </p:txBody>
        </p:sp>
        <p:sp>
          <p:nvSpPr>
            <p:cNvPr id="40" name="Rectangle 39"/>
            <p:cNvSpPr/>
            <p:nvPr/>
          </p:nvSpPr>
          <p:spPr>
            <a:xfrm>
              <a:off x="576067" y="4231463"/>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5" name="Rectangle 44"/>
          <p:cNvSpPr/>
          <p:nvPr/>
        </p:nvSpPr>
        <p:spPr>
          <a:xfrm>
            <a:off x="4382069" y="5295273"/>
            <a:ext cx="507921" cy="73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7" name="Straight Arrow Connector 46"/>
          <p:cNvCxnSpPr>
            <a:stCxn id="6" idx="3"/>
            <a:endCxn id="44" idx="1"/>
          </p:cNvCxnSpPr>
          <p:nvPr/>
        </p:nvCxnSpPr>
        <p:spPr>
          <a:xfrm flipV="1">
            <a:off x="3280996" y="5608546"/>
            <a:ext cx="1158084" cy="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40" idx="2"/>
            <a:endCxn id="8" idx="0"/>
          </p:cNvCxnSpPr>
          <p:nvPr/>
        </p:nvCxnSpPr>
        <p:spPr>
          <a:xfrm rot="5400000">
            <a:off x="3112253" y="3749023"/>
            <a:ext cx="739533" cy="15344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8490" y="2156346"/>
            <a:ext cx="2470244" cy="2115403"/>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3" name="Picture 22"/>
          <p:cNvPicPr>
            <a:picLocks noChangeAspect="1" noChangeArrowheads="1"/>
          </p:cNvPicPr>
          <p:nvPr/>
        </p:nvPicPr>
        <p:blipFill>
          <a:blip r:embed="rId6" cstate="print">
            <a:clrChange>
              <a:clrFrom>
                <a:srgbClr val="FFFFFF"/>
              </a:clrFrom>
              <a:clrTo>
                <a:srgbClr val="FFFFFF">
                  <a:alpha val="0"/>
                </a:srgbClr>
              </a:clrTo>
            </a:clrChange>
          </a:blip>
          <a:srcRect l="13801" t="6632" r="16901" b="10000"/>
          <a:stretch>
            <a:fillRect/>
          </a:stretch>
        </p:blipFill>
        <p:spPr bwMode="auto">
          <a:xfrm>
            <a:off x="4543425" y="5082605"/>
            <a:ext cx="1485594" cy="1117016"/>
          </a:xfrm>
          <a:prstGeom prst="rect">
            <a:avLst/>
          </a:prstGeom>
          <a:noFill/>
          <a:ln w="9525">
            <a:noFill/>
            <a:miter lim="800000"/>
            <a:headEnd/>
            <a:tailEnd/>
          </a:ln>
        </p:spPr>
      </p:pic>
      <p:sp>
        <p:nvSpPr>
          <p:cNvPr id="24" name="TextBox 23"/>
          <p:cNvSpPr txBox="1"/>
          <p:nvPr/>
        </p:nvSpPr>
        <p:spPr>
          <a:xfrm>
            <a:off x="5656486" y="2318925"/>
            <a:ext cx="3404398" cy="769441"/>
          </a:xfrm>
          <a:prstGeom prst="rect">
            <a:avLst/>
          </a:prstGeom>
          <a:noFill/>
        </p:spPr>
        <p:txBody>
          <a:bodyPr wrap="square" rtlCol="0">
            <a:spAutoFit/>
          </a:bodyPr>
          <a:lstStyle/>
          <a:p>
            <a:r>
              <a:rPr lang="en-US" b="1" i="1" dirty="0" smtClean="0">
                <a:solidFill>
                  <a:schemeClr val="accent3"/>
                </a:solidFill>
              </a:rPr>
              <a:t>CONVERT:  </a:t>
            </a:r>
            <a:r>
              <a:rPr lang="en-US" i="1" dirty="0" smtClean="0"/>
              <a:t>Uneven- </a:t>
            </a:r>
            <a:r>
              <a:rPr lang="en-US" i="1" dirty="0" smtClean="0">
                <a:solidFill>
                  <a:schemeClr val="accent3"/>
                </a:solidFill>
              </a:rPr>
              <a:t>to</a:t>
            </a:r>
            <a:r>
              <a:rPr lang="en-US" i="1" dirty="0" smtClean="0"/>
              <a:t> Even-aged </a:t>
            </a:r>
          </a:p>
          <a:p>
            <a:endParaRPr lang="en-US" sz="800" i="1" dirty="0"/>
          </a:p>
          <a:p>
            <a:r>
              <a:rPr lang="en-US" i="1" dirty="0" err="1" smtClean="0"/>
              <a:t>Hdom</a:t>
            </a:r>
            <a:r>
              <a:rPr lang="en-US" i="1" dirty="0" smtClean="0"/>
              <a:t> = ?</a:t>
            </a:r>
          </a:p>
        </p:txBody>
      </p:sp>
      <p:pic>
        <p:nvPicPr>
          <p:cNvPr id="25" name="Picture 24"/>
          <p:cNvPicPr>
            <a:picLocks noChangeAspect="1"/>
          </p:cNvPicPr>
          <p:nvPr/>
        </p:nvPicPr>
        <p:blipFill>
          <a:blip r:embed="rId7"/>
          <a:stretch>
            <a:fillRect/>
          </a:stretch>
        </p:blipFill>
        <p:spPr>
          <a:xfrm>
            <a:off x="8126598" y="2638062"/>
            <a:ext cx="3902837" cy="2601891"/>
          </a:xfrm>
          <a:prstGeom prst="rect">
            <a:avLst/>
          </a:prstGeom>
        </p:spPr>
      </p:pic>
      <p:pic>
        <p:nvPicPr>
          <p:cNvPr id="11" name="Picture 10"/>
          <p:cNvPicPr>
            <a:picLocks noChangeAspect="1"/>
          </p:cNvPicPr>
          <p:nvPr/>
        </p:nvPicPr>
        <p:blipFill rotWithShape="1">
          <a:blip r:embed="rId8"/>
          <a:srcRect l="13532" t="10774" r="54580" b="12360"/>
          <a:stretch/>
        </p:blipFill>
        <p:spPr>
          <a:xfrm>
            <a:off x="8330725" y="3127000"/>
            <a:ext cx="3513358" cy="4761523"/>
          </a:xfrm>
          <a:prstGeom prst="rect">
            <a:avLst/>
          </a:prstGeom>
        </p:spPr>
      </p:pic>
    </p:spTree>
    <p:extLst>
      <p:ext uri="{BB962C8B-B14F-4D97-AF65-F5344CB8AC3E}">
        <p14:creationId xmlns:p14="http://schemas.microsoft.com/office/powerpoint/2010/main" val="414818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3"/>
          <p:cNvGrpSpPr/>
          <p:nvPr/>
        </p:nvGrpSpPr>
        <p:grpSpPr>
          <a:xfrm>
            <a:off x="1333590" y="4886027"/>
            <a:ext cx="2709258" cy="1874082"/>
            <a:chOff x="4642732" y="2658917"/>
            <a:chExt cx="3672408" cy="2673505"/>
          </a:xfrm>
        </p:grpSpPr>
        <p:grpSp>
          <p:nvGrpSpPr>
            <p:cNvPr id="5" name="Group 4"/>
            <p:cNvGrpSpPr/>
            <p:nvPr/>
          </p:nvGrpSpPr>
          <p:grpSpPr>
            <a:xfrm>
              <a:off x="4642732" y="2658917"/>
              <a:ext cx="3672408" cy="2673505"/>
              <a:chOff x="4654252" y="2622242"/>
              <a:chExt cx="3672408" cy="2673505"/>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4252" y="3022352"/>
                <a:ext cx="3672408" cy="2273395"/>
              </a:xfrm>
              <a:prstGeom prst="rect">
                <a:avLst/>
              </a:prstGeom>
            </p:spPr>
          </p:pic>
          <p:sp>
            <p:nvSpPr>
              <p:cNvPr id="8" name="TextBox 7"/>
              <p:cNvSpPr txBox="1"/>
              <p:nvPr/>
            </p:nvSpPr>
            <p:spPr>
              <a:xfrm>
                <a:off x="5446340" y="2622242"/>
                <a:ext cx="2160240" cy="461665"/>
              </a:xfrm>
              <a:prstGeom prst="rect">
                <a:avLst/>
              </a:prstGeom>
              <a:noFill/>
            </p:spPr>
            <p:txBody>
              <a:bodyPr wrap="square" rtlCol="0">
                <a:spAutoFit/>
              </a:bodyPr>
              <a:lstStyle/>
              <a:p>
                <a:pPr algn="ctr"/>
                <a:r>
                  <a:rPr lang="en-US" b="1" dirty="0" smtClean="0">
                    <a:solidFill>
                      <a:schemeClr val="accent3">
                        <a:lumMod val="75000"/>
                      </a:schemeClr>
                    </a:solidFill>
                  </a:rPr>
                  <a:t>StandsSIM.md</a:t>
                </a:r>
                <a:endParaRPr lang="pt-PT" b="1" dirty="0">
                  <a:solidFill>
                    <a:schemeClr val="accent3">
                      <a:lumMod val="75000"/>
                    </a:schemeClr>
                  </a:solidFill>
                </a:endParaRPr>
              </a:p>
            </p:txBody>
          </p:sp>
        </p:grpSp>
        <p:pic>
          <p:nvPicPr>
            <p:cNvPr id="6" name="Picture 5"/>
            <p:cNvPicPr>
              <a:picLocks noChangeAspect="1"/>
            </p:cNvPicPr>
            <p:nvPr/>
          </p:nvPicPr>
          <p:blipFill rotWithShape="1">
            <a:blip r:embed="rId3"/>
            <a:srcRect l="22645" t="8547" r="4132" b="8547"/>
            <a:stretch/>
          </p:blipFill>
          <p:spPr>
            <a:xfrm>
              <a:off x="5822628" y="3145385"/>
              <a:ext cx="1459819" cy="1101910"/>
            </a:xfrm>
            <a:prstGeom prst="rect">
              <a:avLst/>
            </a:prstGeom>
          </p:spPr>
        </p:pic>
      </p:grpSp>
      <p:pic>
        <p:nvPicPr>
          <p:cNvPr id="32" name="Picture 31"/>
          <p:cNvPicPr>
            <a:picLocks noChangeAspect="1"/>
          </p:cNvPicPr>
          <p:nvPr/>
        </p:nvPicPr>
        <p:blipFill rotWithShape="1">
          <a:blip r:embed="rId4"/>
          <a:srcRect l="48828"/>
          <a:stretch/>
        </p:blipFill>
        <p:spPr>
          <a:xfrm>
            <a:off x="4889990" y="5133840"/>
            <a:ext cx="3527568" cy="1206954"/>
          </a:xfrm>
          <a:prstGeom prst="rect">
            <a:avLst/>
          </a:prstGeom>
        </p:spPr>
      </p:pic>
      <p:sp>
        <p:nvSpPr>
          <p:cNvPr id="33" name="TextBox 32"/>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37" name="Picture 3"/>
          <p:cNvPicPr>
            <a:picLocks noChangeAspect="1" noChangeArrowheads="1"/>
          </p:cNvPicPr>
          <p:nvPr/>
        </p:nvPicPr>
        <p:blipFill>
          <a:blip r:embed="rId5"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39" name="Rectangle 38"/>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41" name="Group 40"/>
          <p:cNvGrpSpPr/>
          <p:nvPr/>
        </p:nvGrpSpPr>
        <p:grpSpPr>
          <a:xfrm>
            <a:off x="3211165" y="2334102"/>
            <a:ext cx="2167289" cy="1820759"/>
            <a:chOff x="576067" y="4231463"/>
            <a:chExt cx="2167289" cy="1820759"/>
          </a:xfrm>
        </p:grpSpPr>
        <p:pic>
          <p:nvPicPr>
            <p:cNvPr id="36" name="Picture 35"/>
            <p:cNvPicPr>
              <a:picLocks noChangeAspect="1" noChangeArrowheads="1"/>
            </p:cNvPicPr>
            <p:nvPr/>
          </p:nvPicPr>
          <p:blipFill>
            <a:blip r:embed="rId6" cstate="print">
              <a:clrChange>
                <a:clrFrom>
                  <a:srgbClr val="FFFFFF"/>
                </a:clrFrom>
                <a:clrTo>
                  <a:srgbClr val="FFFFFF">
                    <a:alpha val="0"/>
                  </a:srgbClr>
                </a:clrTo>
              </a:clrChange>
            </a:blip>
            <a:srcRect l="13801" t="6632" r="16901" b="10000"/>
            <a:stretch>
              <a:fillRect/>
            </a:stretch>
          </p:blipFill>
          <p:spPr bwMode="auto">
            <a:xfrm>
              <a:off x="664953" y="4935206"/>
              <a:ext cx="1485594" cy="1117016"/>
            </a:xfrm>
            <a:prstGeom prst="rect">
              <a:avLst/>
            </a:prstGeom>
            <a:noFill/>
            <a:ln w="9525">
              <a:noFill/>
              <a:miter lim="800000"/>
              <a:headEnd/>
              <a:tailEnd/>
            </a:ln>
          </p:spPr>
        </p:pic>
        <p:sp>
          <p:nvSpPr>
            <p:cNvPr id="38" name="TextBox 37"/>
            <p:cNvSpPr txBox="1"/>
            <p:nvPr/>
          </p:nvSpPr>
          <p:spPr>
            <a:xfrm>
              <a:off x="589715" y="4308740"/>
              <a:ext cx="2153641" cy="646331"/>
            </a:xfrm>
            <a:prstGeom prst="rect">
              <a:avLst/>
            </a:prstGeom>
            <a:noFill/>
          </p:spPr>
          <p:txBody>
            <a:bodyPr wrap="square" rtlCol="0">
              <a:spAutoFit/>
            </a:bodyPr>
            <a:lstStyle/>
            <a:p>
              <a:r>
                <a:rPr lang="en-US" i="1" dirty="0" smtClean="0"/>
                <a:t>Uneven-aged stands</a:t>
              </a:r>
            </a:p>
            <a:p>
              <a:r>
                <a:rPr lang="en-US" i="1" dirty="0" smtClean="0"/>
                <a:t>S = f (</a:t>
              </a:r>
              <a:r>
                <a:rPr lang="en-US" i="1" dirty="0" smtClean="0">
                  <a:solidFill>
                    <a:srgbClr val="FF0000"/>
                  </a:solidFill>
                </a:rPr>
                <a:t>?</a:t>
              </a:r>
              <a:r>
                <a:rPr lang="en-US" i="1" dirty="0" smtClean="0"/>
                <a:t>, </a:t>
              </a:r>
              <a:r>
                <a:rPr lang="en-US" i="1" dirty="0" smtClean="0">
                  <a:solidFill>
                    <a:srgbClr val="FF0000"/>
                  </a:solidFill>
                </a:rPr>
                <a:t>??</a:t>
              </a:r>
              <a:r>
                <a:rPr lang="en-US" i="1" dirty="0" smtClean="0"/>
                <a:t>, </a:t>
              </a:r>
              <a:r>
                <a:rPr lang="en-US" i="1" dirty="0" smtClean="0">
                  <a:solidFill>
                    <a:srgbClr val="FF0000"/>
                  </a:solidFill>
                </a:rPr>
                <a:t>???</a:t>
              </a:r>
              <a:r>
                <a:rPr lang="en-US" i="1" dirty="0" smtClean="0"/>
                <a:t>)</a:t>
              </a:r>
              <a:endParaRPr lang="pt-PT" i="1" dirty="0"/>
            </a:p>
          </p:txBody>
        </p:sp>
        <p:sp>
          <p:nvSpPr>
            <p:cNvPr id="40" name="Rectangle 39"/>
            <p:cNvSpPr/>
            <p:nvPr/>
          </p:nvSpPr>
          <p:spPr>
            <a:xfrm>
              <a:off x="576067" y="4231463"/>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5" name="Rectangle 44"/>
          <p:cNvSpPr/>
          <p:nvPr/>
        </p:nvSpPr>
        <p:spPr>
          <a:xfrm>
            <a:off x="4382069" y="5295273"/>
            <a:ext cx="507921" cy="73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7" name="Straight Arrow Connector 46"/>
          <p:cNvCxnSpPr>
            <a:stCxn id="6" idx="3"/>
            <a:endCxn id="44" idx="1"/>
          </p:cNvCxnSpPr>
          <p:nvPr/>
        </p:nvCxnSpPr>
        <p:spPr>
          <a:xfrm flipV="1">
            <a:off x="3280996" y="5608546"/>
            <a:ext cx="1158084" cy="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40" idx="2"/>
            <a:endCxn id="8" idx="0"/>
          </p:cNvCxnSpPr>
          <p:nvPr/>
        </p:nvCxnSpPr>
        <p:spPr>
          <a:xfrm rot="5400000">
            <a:off x="3112253" y="3749023"/>
            <a:ext cx="739533" cy="15344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8490" y="2156346"/>
            <a:ext cx="2470244" cy="2115403"/>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3" name="Picture 22"/>
          <p:cNvPicPr>
            <a:picLocks noChangeAspect="1" noChangeArrowheads="1"/>
          </p:cNvPicPr>
          <p:nvPr/>
        </p:nvPicPr>
        <p:blipFill>
          <a:blip r:embed="rId6" cstate="print">
            <a:clrChange>
              <a:clrFrom>
                <a:srgbClr val="FFFFFF"/>
              </a:clrFrom>
              <a:clrTo>
                <a:srgbClr val="FFFFFF">
                  <a:alpha val="0"/>
                </a:srgbClr>
              </a:clrTo>
            </a:clrChange>
          </a:blip>
          <a:srcRect l="13801" t="6632" r="16901" b="10000"/>
          <a:stretch>
            <a:fillRect/>
          </a:stretch>
        </p:blipFill>
        <p:spPr bwMode="auto">
          <a:xfrm>
            <a:off x="4543425" y="5082605"/>
            <a:ext cx="1485594" cy="1117016"/>
          </a:xfrm>
          <a:prstGeom prst="rect">
            <a:avLst/>
          </a:prstGeom>
          <a:noFill/>
          <a:ln w="9525">
            <a:noFill/>
            <a:miter lim="800000"/>
            <a:headEnd/>
            <a:tailEnd/>
          </a:ln>
        </p:spPr>
      </p:pic>
      <p:sp>
        <p:nvSpPr>
          <p:cNvPr id="24" name="TextBox 23"/>
          <p:cNvSpPr txBox="1"/>
          <p:nvPr/>
        </p:nvSpPr>
        <p:spPr>
          <a:xfrm>
            <a:off x="5656486" y="2318925"/>
            <a:ext cx="3404398" cy="769441"/>
          </a:xfrm>
          <a:prstGeom prst="rect">
            <a:avLst/>
          </a:prstGeom>
          <a:noFill/>
        </p:spPr>
        <p:txBody>
          <a:bodyPr wrap="square" rtlCol="0">
            <a:spAutoFit/>
          </a:bodyPr>
          <a:lstStyle/>
          <a:p>
            <a:r>
              <a:rPr lang="en-US" b="1" i="1" dirty="0" smtClean="0">
                <a:solidFill>
                  <a:schemeClr val="accent3"/>
                </a:solidFill>
              </a:rPr>
              <a:t>CONVERT:  </a:t>
            </a:r>
            <a:r>
              <a:rPr lang="en-US" i="1" dirty="0" smtClean="0"/>
              <a:t>Uneven- </a:t>
            </a:r>
            <a:r>
              <a:rPr lang="en-US" i="1" dirty="0" smtClean="0">
                <a:solidFill>
                  <a:schemeClr val="accent3"/>
                </a:solidFill>
              </a:rPr>
              <a:t>to</a:t>
            </a:r>
            <a:r>
              <a:rPr lang="en-US" i="1" dirty="0" smtClean="0"/>
              <a:t> Even-aged </a:t>
            </a:r>
          </a:p>
          <a:p>
            <a:endParaRPr lang="en-US" sz="800" i="1" dirty="0"/>
          </a:p>
          <a:p>
            <a:r>
              <a:rPr lang="en-US" i="1" dirty="0" err="1" smtClean="0"/>
              <a:t>Hdom</a:t>
            </a:r>
            <a:r>
              <a:rPr lang="en-US" i="1" dirty="0" smtClean="0"/>
              <a:t> = ?</a:t>
            </a:r>
          </a:p>
        </p:txBody>
      </p:sp>
      <p:pic>
        <p:nvPicPr>
          <p:cNvPr id="25" name="Picture 24"/>
          <p:cNvPicPr>
            <a:picLocks noChangeAspect="1"/>
          </p:cNvPicPr>
          <p:nvPr/>
        </p:nvPicPr>
        <p:blipFill>
          <a:blip r:embed="rId7"/>
          <a:stretch>
            <a:fillRect/>
          </a:stretch>
        </p:blipFill>
        <p:spPr>
          <a:xfrm>
            <a:off x="8126598" y="2638062"/>
            <a:ext cx="3902837" cy="2601891"/>
          </a:xfrm>
          <a:prstGeom prst="rect">
            <a:avLst/>
          </a:prstGeom>
        </p:spPr>
      </p:pic>
      <p:pic>
        <p:nvPicPr>
          <p:cNvPr id="11" name="Picture 10"/>
          <p:cNvPicPr>
            <a:picLocks noChangeAspect="1"/>
          </p:cNvPicPr>
          <p:nvPr/>
        </p:nvPicPr>
        <p:blipFill rotWithShape="1">
          <a:blip r:embed="rId8"/>
          <a:srcRect l="13532" t="10774" r="54580" b="12360"/>
          <a:stretch/>
        </p:blipFill>
        <p:spPr>
          <a:xfrm>
            <a:off x="8330725" y="3127000"/>
            <a:ext cx="3513358" cy="4761523"/>
          </a:xfrm>
          <a:prstGeom prst="rect">
            <a:avLst/>
          </a:prstGeom>
        </p:spPr>
      </p:pic>
      <p:pic>
        <p:nvPicPr>
          <p:cNvPr id="27" name="Picture 26"/>
          <p:cNvPicPr>
            <a:picLocks noChangeAspect="1"/>
          </p:cNvPicPr>
          <p:nvPr/>
        </p:nvPicPr>
        <p:blipFill rotWithShape="1">
          <a:blip r:embed="rId9"/>
          <a:srcRect l="13532" t="10587" r="55000" b="11987"/>
          <a:stretch/>
        </p:blipFill>
        <p:spPr>
          <a:xfrm>
            <a:off x="8537134" y="3302337"/>
            <a:ext cx="3508272" cy="4853108"/>
          </a:xfrm>
          <a:prstGeom prst="rect">
            <a:avLst/>
          </a:prstGeom>
        </p:spPr>
      </p:pic>
    </p:spTree>
    <p:extLst>
      <p:ext uri="{BB962C8B-B14F-4D97-AF65-F5344CB8AC3E}">
        <p14:creationId xmlns:p14="http://schemas.microsoft.com/office/powerpoint/2010/main" val="8107828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84959" y="1356280"/>
            <a:ext cx="11083159" cy="503872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Example </a:t>
            </a:r>
            <a:r>
              <a:rPr lang="en-US" sz="2800" b="1" dirty="0" smtClean="0">
                <a:solidFill>
                  <a:schemeClr val="accent3"/>
                </a:solidFill>
              </a:rPr>
              <a:t>4 </a:t>
            </a:r>
            <a:r>
              <a:rPr lang="en-US" sz="2800" dirty="0" smtClean="0"/>
              <a:t>– Assign site index (S) values to the NFI plots missing that information</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319088" algn="l" defTabSz="914400" rtl="0" eaLnBrk="1" fontAlgn="auto" latinLnBrk="0" hangingPunct="1">
              <a:lnSpc>
                <a:spcPct val="90000"/>
              </a:lnSpc>
              <a:spcBef>
                <a:spcPts val="5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664954" y="2395526"/>
            <a:ext cx="1972702" cy="646331"/>
          </a:xfrm>
          <a:prstGeom prst="rect">
            <a:avLst/>
          </a:prstGeom>
          <a:noFill/>
        </p:spPr>
        <p:txBody>
          <a:bodyPr wrap="square" rtlCol="0">
            <a:spAutoFit/>
          </a:bodyPr>
          <a:lstStyle/>
          <a:p>
            <a:r>
              <a:rPr lang="en-US" i="1" dirty="0" smtClean="0"/>
              <a:t>Even-aged stands</a:t>
            </a:r>
          </a:p>
          <a:p>
            <a:r>
              <a:rPr lang="en-US" i="1" dirty="0" smtClean="0"/>
              <a:t>S = f (</a:t>
            </a:r>
            <a:r>
              <a:rPr lang="en-US" i="1" dirty="0" err="1" smtClean="0"/>
              <a:t>hdom</a:t>
            </a:r>
            <a:r>
              <a:rPr lang="en-US" i="1" dirty="0" smtClean="0"/>
              <a:t>, t, 10)</a:t>
            </a:r>
            <a:endParaRPr lang="pt-PT" i="1" dirty="0"/>
          </a:p>
        </p:txBody>
      </p:sp>
      <p:pic>
        <p:nvPicPr>
          <p:cNvPr id="5" name="Picture 3"/>
          <p:cNvPicPr>
            <a:picLocks noChangeAspect="1" noChangeArrowheads="1"/>
          </p:cNvPicPr>
          <p:nvPr/>
        </p:nvPicPr>
        <p:blipFill>
          <a:blip r:embed="rId2" cstate="print">
            <a:clrChange>
              <a:clrFrom>
                <a:srgbClr val="FFFFFF"/>
              </a:clrFrom>
              <a:clrTo>
                <a:srgbClr val="FFFFFF">
                  <a:alpha val="0"/>
                </a:srgbClr>
              </a:clrTo>
            </a:clrChange>
          </a:blip>
          <a:srcRect l="17134" t="17860" r="19883" b="10000"/>
          <a:stretch>
            <a:fillRect/>
          </a:stretch>
        </p:blipFill>
        <p:spPr bwMode="auto">
          <a:xfrm>
            <a:off x="837439" y="3118459"/>
            <a:ext cx="1447736" cy="1036402"/>
          </a:xfrm>
          <a:prstGeom prst="rect">
            <a:avLst/>
          </a:prstGeom>
          <a:noFill/>
          <a:ln w="9525">
            <a:noFill/>
            <a:miter lim="800000"/>
            <a:headEnd/>
            <a:tailEnd/>
          </a:ln>
        </p:spPr>
      </p:pic>
      <p:sp>
        <p:nvSpPr>
          <p:cNvPr id="6" name="Rectangle 5"/>
          <p:cNvSpPr/>
          <p:nvPr/>
        </p:nvSpPr>
        <p:spPr>
          <a:xfrm>
            <a:off x="561474" y="2318925"/>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oup 6"/>
          <p:cNvGrpSpPr/>
          <p:nvPr/>
        </p:nvGrpSpPr>
        <p:grpSpPr>
          <a:xfrm>
            <a:off x="561474" y="4364553"/>
            <a:ext cx="2167289" cy="1826508"/>
            <a:chOff x="576067" y="4231463"/>
            <a:chExt cx="2167289" cy="1826508"/>
          </a:xfrm>
        </p:grpSpPr>
        <p:pic>
          <p:nvPicPr>
            <p:cNvPr id="8" name="Picture 7"/>
            <p:cNvPicPr>
              <a:picLocks noChangeAspect="1" noChangeArrowheads="1"/>
            </p:cNvPicPr>
            <p:nvPr/>
          </p:nvPicPr>
          <p:blipFill>
            <a:blip r:embed="rId3" cstate="print">
              <a:clrChange>
                <a:clrFrom>
                  <a:srgbClr val="FFFFFF"/>
                </a:clrFrom>
                <a:clrTo>
                  <a:srgbClr val="FFFFFF">
                    <a:alpha val="0"/>
                  </a:srgbClr>
                </a:clrTo>
              </a:clrChange>
            </a:blip>
            <a:srcRect l="13801" t="6632" r="16901" b="10000"/>
            <a:stretch>
              <a:fillRect/>
            </a:stretch>
          </p:blipFill>
          <p:spPr bwMode="auto">
            <a:xfrm>
              <a:off x="833103" y="4940955"/>
              <a:ext cx="1485594" cy="1117016"/>
            </a:xfrm>
            <a:prstGeom prst="rect">
              <a:avLst/>
            </a:prstGeom>
            <a:noFill/>
            <a:ln w="9525">
              <a:noFill/>
              <a:miter lim="800000"/>
              <a:headEnd/>
              <a:tailEnd/>
            </a:ln>
          </p:spPr>
        </p:pic>
        <p:sp>
          <p:nvSpPr>
            <p:cNvPr id="9" name="TextBox 8"/>
            <p:cNvSpPr txBox="1"/>
            <p:nvPr/>
          </p:nvSpPr>
          <p:spPr>
            <a:xfrm>
              <a:off x="589715" y="4308740"/>
              <a:ext cx="2153641" cy="646331"/>
            </a:xfrm>
            <a:prstGeom prst="rect">
              <a:avLst/>
            </a:prstGeom>
            <a:noFill/>
          </p:spPr>
          <p:txBody>
            <a:bodyPr wrap="square" rtlCol="0">
              <a:spAutoFit/>
            </a:bodyPr>
            <a:lstStyle/>
            <a:p>
              <a:r>
                <a:rPr lang="en-US" i="1" dirty="0" smtClean="0"/>
                <a:t>Uneven-aged stands</a:t>
              </a:r>
            </a:p>
            <a:p>
              <a:r>
                <a:rPr lang="en-US" i="1" dirty="0" smtClean="0"/>
                <a:t>S = f (</a:t>
              </a:r>
              <a:r>
                <a:rPr lang="en-US" i="1" dirty="0" smtClean="0">
                  <a:solidFill>
                    <a:srgbClr val="FF0000"/>
                  </a:solidFill>
                </a:rPr>
                <a:t>?</a:t>
              </a:r>
              <a:r>
                <a:rPr lang="en-US" i="1" dirty="0" smtClean="0"/>
                <a:t>, </a:t>
              </a:r>
              <a:r>
                <a:rPr lang="en-US" i="1" dirty="0" smtClean="0">
                  <a:solidFill>
                    <a:srgbClr val="FF0000"/>
                  </a:solidFill>
                </a:rPr>
                <a:t>??</a:t>
              </a:r>
              <a:r>
                <a:rPr lang="en-US" i="1" dirty="0" smtClean="0"/>
                <a:t>, </a:t>
              </a:r>
              <a:r>
                <a:rPr lang="en-US" i="1" dirty="0" smtClean="0">
                  <a:solidFill>
                    <a:srgbClr val="FF0000"/>
                  </a:solidFill>
                </a:rPr>
                <a:t>???</a:t>
              </a:r>
              <a:r>
                <a:rPr lang="en-US" i="1" dirty="0" smtClean="0"/>
                <a:t>)</a:t>
              </a:r>
              <a:endParaRPr lang="pt-PT" i="1" dirty="0"/>
            </a:p>
          </p:txBody>
        </p:sp>
        <p:sp>
          <p:nvSpPr>
            <p:cNvPr id="10" name="Rectangle 9"/>
            <p:cNvSpPr/>
            <p:nvPr/>
          </p:nvSpPr>
          <p:spPr>
            <a:xfrm>
              <a:off x="576067" y="4231463"/>
              <a:ext cx="2076181" cy="181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1" name="TextBox 10"/>
          <p:cNvSpPr txBox="1"/>
          <p:nvPr/>
        </p:nvSpPr>
        <p:spPr>
          <a:xfrm>
            <a:off x="2775585" y="2318925"/>
            <a:ext cx="4566911" cy="1877437"/>
          </a:xfrm>
          <a:prstGeom prst="rect">
            <a:avLst/>
          </a:prstGeom>
          <a:noFill/>
        </p:spPr>
        <p:txBody>
          <a:bodyPr wrap="square" rtlCol="0">
            <a:spAutoFit/>
          </a:bodyPr>
          <a:lstStyle/>
          <a:p>
            <a:r>
              <a:rPr lang="en-US" b="1" i="1" dirty="0" smtClean="0">
                <a:solidFill>
                  <a:schemeClr val="accent3"/>
                </a:solidFill>
              </a:rPr>
              <a:t>279 NFI plots:</a:t>
            </a:r>
          </a:p>
          <a:p>
            <a:endParaRPr lang="en-US" sz="800" b="1" i="1" dirty="0">
              <a:solidFill>
                <a:schemeClr val="accent3"/>
              </a:solidFill>
            </a:endParaRPr>
          </a:p>
          <a:p>
            <a:r>
              <a:rPr lang="en-US" i="1" dirty="0" smtClean="0"/>
              <a:t>139 plots with S</a:t>
            </a:r>
          </a:p>
          <a:p>
            <a:r>
              <a:rPr lang="en-US" i="1" dirty="0" smtClean="0"/>
              <a:t>137 plots without S</a:t>
            </a:r>
          </a:p>
          <a:p>
            <a:r>
              <a:rPr lang="en-US" b="1" i="1" dirty="0" smtClean="0">
                <a:solidFill>
                  <a:schemeClr val="accent3"/>
                </a:solidFill>
              </a:rPr>
              <a:t>Because:</a:t>
            </a:r>
          </a:p>
          <a:p>
            <a:r>
              <a:rPr lang="en-US" i="1" dirty="0" smtClean="0">
                <a:solidFill>
                  <a:schemeClr val="accent3"/>
                </a:solidFill>
              </a:rPr>
              <a:t> </a:t>
            </a:r>
            <a:r>
              <a:rPr lang="en-US" i="1" dirty="0" smtClean="0"/>
              <a:t>tree heights were not measured or stand age not recorded (e.g. recently harvested stands)</a:t>
            </a:r>
          </a:p>
        </p:txBody>
      </p:sp>
      <p:sp>
        <p:nvSpPr>
          <p:cNvPr id="12" name="TextBox 11"/>
          <p:cNvSpPr txBox="1"/>
          <p:nvPr/>
        </p:nvSpPr>
        <p:spPr>
          <a:xfrm>
            <a:off x="2742411" y="4364553"/>
            <a:ext cx="2014779" cy="1046440"/>
          </a:xfrm>
          <a:prstGeom prst="rect">
            <a:avLst/>
          </a:prstGeom>
          <a:noFill/>
        </p:spPr>
        <p:txBody>
          <a:bodyPr wrap="square" rtlCol="0">
            <a:spAutoFit/>
          </a:bodyPr>
          <a:lstStyle/>
          <a:p>
            <a:r>
              <a:rPr lang="en-US" b="1" i="1" dirty="0" smtClean="0">
                <a:solidFill>
                  <a:schemeClr val="accent3"/>
                </a:solidFill>
              </a:rPr>
              <a:t>69 NFI plots:</a:t>
            </a:r>
          </a:p>
          <a:p>
            <a:endParaRPr lang="en-US" sz="800" b="1" i="1" dirty="0">
              <a:solidFill>
                <a:schemeClr val="accent3"/>
              </a:solidFill>
            </a:endParaRPr>
          </a:p>
          <a:p>
            <a:r>
              <a:rPr lang="en-US" i="1" dirty="0" smtClean="0"/>
              <a:t>Without S</a:t>
            </a:r>
            <a:endParaRPr lang="en-US" b="1" i="1" dirty="0">
              <a:solidFill>
                <a:schemeClr val="accent3"/>
              </a:solidFill>
            </a:endParaRPr>
          </a:p>
          <a:p>
            <a:endParaRPr lang="en-US" i="1" dirty="0" smtClean="0"/>
          </a:p>
        </p:txBody>
      </p:sp>
      <p:pic>
        <p:nvPicPr>
          <p:cNvPr id="13" name="Picture 12"/>
          <p:cNvPicPr>
            <a:picLocks noChangeAspect="1"/>
          </p:cNvPicPr>
          <p:nvPr/>
        </p:nvPicPr>
        <p:blipFill>
          <a:blip r:embed="rId4"/>
          <a:stretch>
            <a:fillRect/>
          </a:stretch>
        </p:blipFill>
        <p:spPr>
          <a:xfrm>
            <a:off x="7832906" y="1995165"/>
            <a:ext cx="3897411" cy="2342593"/>
          </a:xfrm>
          <a:prstGeom prst="rect">
            <a:avLst/>
          </a:prstGeom>
        </p:spPr>
      </p:pic>
      <p:pic>
        <p:nvPicPr>
          <p:cNvPr id="15" name="Picture 14"/>
          <p:cNvPicPr>
            <a:picLocks noChangeAspect="1"/>
          </p:cNvPicPr>
          <p:nvPr/>
        </p:nvPicPr>
        <p:blipFill>
          <a:blip r:embed="rId5"/>
          <a:stretch>
            <a:fillRect/>
          </a:stretch>
        </p:blipFill>
        <p:spPr>
          <a:xfrm>
            <a:off x="7837482" y="4441830"/>
            <a:ext cx="3897411" cy="2342593"/>
          </a:xfrm>
          <a:prstGeom prst="rect">
            <a:avLst/>
          </a:prstGeom>
        </p:spPr>
      </p:pic>
    </p:spTree>
    <p:extLst>
      <p:ext uri="{BB962C8B-B14F-4D97-AF65-F5344CB8AC3E}">
        <p14:creationId xmlns:p14="http://schemas.microsoft.com/office/powerpoint/2010/main" val="2397223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0" y="1079908"/>
            <a:ext cx="7797126" cy="1143000"/>
            <a:chOff x="-1698121" y="2966498"/>
            <a:chExt cx="10464814" cy="1750132"/>
          </a:xfrm>
        </p:grpSpPr>
        <p:sp>
          <p:nvSpPr>
            <p:cNvPr id="46" name="Rectangle 45"/>
            <p:cNvSpPr/>
            <p:nvPr/>
          </p:nvSpPr>
          <p:spPr>
            <a:xfrm>
              <a:off x="-1698121" y="3120046"/>
              <a:ext cx="10464814" cy="15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1">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1">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1"/>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109681" y="358207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Random Numbers</a:t>
              </a:r>
              <a:endParaRPr lang="en-US" sz="2400" b="1" dirty="0">
                <a:latin typeface="Arial Narrow" panose="020B0606020202030204" pitchFamily="34" charset="0"/>
              </a:endParaRPr>
            </a:p>
          </p:txBody>
        </p:sp>
      </p:grpSp>
      <p:grpSp>
        <p:nvGrpSpPr>
          <p:cNvPr id="3" name="Group 50"/>
          <p:cNvGrpSpPr/>
          <p:nvPr/>
        </p:nvGrpSpPr>
        <p:grpSpPr>
          <a:xfrm>
            <a:off x="0" y="2243151"/>
            <a:ext cx="7764006" cy="1143000"/>
            <a:chOff x="-1653669" y="2966498"/>
            <a:chExt cx="10420362" cy="1750132"/>
          </a:xfrm>
        </p:grpSpPr>
        <p:sp>
          <p:nvSpPr>
            <p:cNvPr id="52" name="Rectangle 51"/>
            <p:cNvSpPr/>
            <p:nvPr/>
          </p:nvSpPr>
          <p:spPr>
            <a:xfrm>
              <a:off x="-1653669" y="3120046"/>
              <a:ext cx="10420362" cy="1590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2">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2">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2"/>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1067360" y="3557929"/>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Sample Sizes</a:t>
              </a:r>
              <a:endParaRPr lang="en-US" sz="2400" b="1" dirty="0">
                <a:latin typeface="Arial Narrow" panose="020B0606020202030204" pitchFamily="34" charset="0"/>
              </a:endParaRPr>
            </a:p>
          </p:txBody>
        </p:sp>
      </p:grpSp>
      <p:grpSp>
        <p:nvGrpSpPr>
          <p:cNvPr id="4" name="Group 56"/>
          <p:cNvGrpSpPr/>
          <p:nvPr/>
        </p:nvGrpSpPr>
        <p:grpSpPr>
          <a:xfrm>
            <a:off x="0" y="3417683"/>
            <a:ext cx="7732474" cy="1143000"/>
            <a:chOff x="-1611349" y="2966498"/>
            <a:chExt cx="10378042" cy="1750132"/>
          </a:xfrm>
        </p:grpSpPr>
        <p:sp>
          <p:nvSpPr>
            <p:cNvPr id="58" name="Rectangle 57"/>
            <p:cNvSpPr/>
            <p:nvPr/>
          </p:nvSpPr>
          <p:spPr>
            <a:xfrm>
              <a:off x="-1611349" y="3120046"/>
              <a:ext cx="10378042" cy="1590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3">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3">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3"/>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4</a:t>
              </a:r>
              <a:endParaRPr lang="en-US" sz="44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1003880" y="3606210"/>
              <a:ext cx="5207159"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Distributions- theoretical</a:t>
              </a:r>
              <a:endParaRPr lang="en-US" sz="2400" b="1" dirty="0">
                <a:latin typeface="Arial Narrow" panose="020B0606020202030204" pitchFamily="34" charset="0"/>
              </a:endParaRPr>
            </a:p>
          </p:txBody>
        </p:sp>
      </p:grpSp>
      <p:grpSp>
        <p:nvGrpSpPr>
          <p:cNvPr id="5" name="Group 62"/>
          <p:cNvGrpSpPr/>
          <p:nvPr/>
        </p:nvGrpSpPr>
        <p:grpSpPr>
          <a:xfrm>
            <a:off x="0" y="4571972"/>
            <a:ext cx="6551612" cy="1143000"/>
            <a:chOff x="-26470" y="2966498"/>
            <a:chExt cx="8793163" cy="1750132"/>
          </a:xfrm>
        </p:grpSpPr>
        <p:sp>
          <p:nvSpPr>
            <p:cNvPr id="64" name="Rectangle 63"/>
            <p:cNvSpPr/>
            <p:nvPr/>
          </p:nvSpPr>
          <p:spPr>
            <a:xfrm>
              <a:off x="-26470" y="3120046"/>
              <a:ext cx="8793163" cy="159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5</a:t>
              </a:r>
              <a:endParaRPr lang="en-US" sz="4400" b="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583130" y="3606210"/>
              <a:ext cx="6775062"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Examples</a:t>
              </a:r>
              <a:endParaRPr lang="en-US" sz="2400" b="1" dirty="0">
                <a:latin typeface="Arial Narrow" panose="020B0606020202030204" pitchFamily="34" charset="0"/>
              </a:endParaRPr>
            </a:p>
          </p:txBody>
        </p:sp>
      </p:grpSp>
      <p:grpSp>
        <p:nvGrpSpPr>
          <p:cNvPr id="6" name="Group 68"/>
          <p:cNvGrpSpPr/>
          <p:nvPr/>
        </p:nvGrpSpPr>
        <p:grpSpPr>
          <a:xfrm>
            <a:off x="0" y="5717671"/>
            <a:ext cx="6551612" cy="1143000"/>
            <a:chOff x="-26470" y="2966498"/>
            <a:chExt cx="8793163" cy="1750132"/>
          </a:xfrm>
        </p:grpSpPr>
        <p:sp>
          <p:nvSpPr>
            <p:cNvPr id="70" name="Rectangle 69"/>
            <p:cNvSpPr/>
            <p:nvPr/>
          </p:nvSpPr>
          <p:spPr>
            <a:xfrm>
              <a:off x="-26470" y="3120046"/>
              <a:ext cx="8793163" cy="159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5">
                <a:lumMod val="25000"/>
                <a:lumOff val="7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5"/>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6</a:t>
              </a:r>
              <a:endParaRPr lang="en-US" sz="4400" b="1"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583130" y="3582070"/>
              <a:ext cx="6584626" cy="706890"/>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Monte Carlo Simulation Exercises</a:t>
              </a:r>
              <a:endParaRPr lang="en-US" sz="2400" b="1" dirty="0">
                <a:latin typeface="Arial Narrow" panose="020B0606020202030204" pitchFamily="34" charset="0"/>
              </a:endParaRPr>
            </a:p>
          </p:txBody>
        </p:sp>
      </p:grpSp>
      <p:grpSp>
        <p:nvGrpSpPr>
          <p:cNvPr id="7" name="Group 74"/>
          <p:cNvGrpSpPr/>
          <p:nvPr/>
        </p:nvGrpSpPr>
        <p:grpSpPr>
          <a:xfrm>
            <a:off x="0" y="-94596"/>
            <a:ext cx="7840742" cy="1143000"/>
            <a:chOff x="-1756659" y="2966498"/>
            <a:chExt cx="10523352" cy="1750132"/>
          </a:xfrm>
        </p:grpSpPr>
        <p:sp>
          <p:nvSpPr>
            <p:cNvPr id="76" name="Rectangle 75"/>
            <p:cNvSpPr/>
            <p:nvPr/>
          </p:nvSpPr>
          <p:spPr>
            <a:xfrm>
              <a:off x="-1756659" y="3120046"/>
              <a:ext cx="10523352" cy="1590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p:cNvSpPr>
              <a:spLocks/>
            </p:cNvSpPr>
            <p:nvPr/>
          </p:nvSpPr>
          <p:spPr bwMode="auto">
            <a:xfrm>
              <a:off x="7373812" y="3128424"/>
              <a:ext cx="1392881" cy="1588206"/>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4">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2"/>
            <p:cNvSpPr>
              <a:spLocks/>
            </p:cNvSpPr>
            <p:nvPr/>
          </p:nvSpPr>
          <p:spPr bwMode="auto">
            <a:xfrm>
              <a:off x="7056955" y="2966498"/>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4">
                <a:lumMod val="40000"/>
                <a:lumOff val="60000"/>
                <a:alpha val="8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3"/>
            <p:cNvSpPr>
              <a:spLocks/>
            </p:cNvSpPr>
            <p:nvPr/>
          </p:nvSpPr>
          <p:spPr bwMode="auto">
            <a:xfrm>
              <a:off x="7478570" y="2966498"/>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1164201" y="3582076"/>
              <a:ext cx="6626945" cy="706889"/>
            </a:xfrm>
            <a:prstGeom prst="rect">
              <a:avLst/>
            </a:prstGeom>
            <a:noFill/>
          </p:spPr>
          <p:txBody>
            <a:bodyPr wrap="square" rtlCol="0">
              <a:spAutoFit/>
            </a:bodyPr>
            <a:lstStyle/>
            <a:p>
              <a:r>
                <a:rPr lang="en-US" sz="2400" b="1" kern="0" dirty="0" smtClean="0">
                  <a:solidFill>
                    <a:schemeClr val="bg1"/>
                  </a:solidFill>
                  <a:latin typeface="Arial Narrow" panose="020B0606020202030204" pitchFamily="34" charset="0"/>
                  <a:cs typeface="Arial" panose="020B0604020202020204" pitchFamily="34" charset="0"/>
                </a:rPr>
                <a:t>What  is Monte Carlo? Basic Principles</a:t>
              </a:r>
              <a:endParaRPr lang="en-US" sz="2400" b="1" dirty="0">
                <a:latin typeface="Arial Narrow" panose="020B0606020202030204" pitchFamily="34" charset="0"/>
              </a:endParaRPr>
            </a:p>
          </p:txBody>
        </p:sp>
      </p:grpSp>
    </p:spTree>
    <p:extLst>
      <p:ext uri="{BB962C8B-B14F-4D97-AF65-F5344CB8AC3E}">
        <p14:creationId xmlns:p14="http://schemas.microsoft.com/office/powerpoint/2010/main" val="184453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387366"/>
            <a:ext cx="10515600" cy="5026080"/>
          </a:xfrm>
        </p:spPr>
        <p:txBody>
          <a:bodyPr>
            <a:normAutofit/>
          </a:bodyPr>
          <a:lstStyle/>
          <a:p>
            <a:pPr algn="just"/>
            <a:r>
              <a:rPr lang="en-US" sz="2400" dirty="0" smtClean="0"/>
              <a:t>Often,</a:t>
            </a:r>
            <a:r>
              <a:rPr lang="en-US" sz="2400" b="1" dirty="0" smtClean="0"/>
              <a:t> </a:t>
            </a:r>
            <a:r>
              <a:rPr lang="en-US" sz="2400" dirty="0" smtClean="0"/>
              <a:t>the</a:t>
            </a:r>
            <a:r>
              <a:rPr lang="en-US" sz="2400" b="1" dirty="0" smtClean="0"/>
              <a:t> </a:t>
            </a:r>
            <a:r>
              <a:rPr lang="en-US" sz="2400" dirty="0" smtClean="0"/>
              <a:t>physical processes we are interested (the </a:t>
            </a:r>
            <a:r>
              <a:rPr lang="en-US" sz="2400" b="1" dirty="0" smtClean="0"/>
              <a:t>system</a:t>
            </a:r>
            <a:r>
              <a:rPr lang="en-US" sz="2400" dirty="0" smtClean="0"/>
              <a:t>) are complex</a:t>
            </a:r>
          </a:p>
          <a:p>
            <a:pPr algn="just"/>
            <a:endParaRPr lang="en-US" sz="800" dirty="0" smtClean="0"/>
          </a:p>
          <a:p>
            <a:pPr algn="just"/>
            <a:r>
              <a:rPr lang="en-US" sz="2400" dirty="0" smtClean="0"/>
              <a:t>To study a certain process, we require may require the use of a </a:t>
            </a:r>
            <a:r>
              <a:rPr lang="en-US" sz="2400" b="1" dirty="0" smtClean="0"/>
              <a:t>model</a:t>
            </a:r>
            <a:r>
              <a:rPr lang="en-US" sz="2400" dirty="0" smtClean="0"/>
              <a:t> (simplified representation of the </a:t>
            </a:r>
            <a:r>
              <a:rPr lang="en-US" sz="2400" dirty="0"/>
              <a:t>system). </a:t>
            </a:r>
            <a:endParaRPr lang="en-US" sz="2400" dirty="0" smtClean="0"/>
          </a:p>
          <a:p>
            <a:pPr algn="just"/>
            <a:endParaRPr lang="en-US" sz="800" dirty="0" smtClean="0"/>
          </a:p>
          <a:p>
            <a:pPr algn="just"/>
            <a:r>
              <a:rPr lang="en-US" sz="2400" dirty="0" smtClean="0"/>
              <a:t>When </a:t>
            </a:r>
            <a:r>
              <a:rPr lang="en-US" sz="2400" dirty="0"/>
              <a:t>we apply the model to mimic the system’s behavior, we say we </a:t>
            </a:r>
            <a:r>
              <a:rPr lang="en-US" sz="2400" dirty="0" smtClean="0"/>
              <a:t>run  </a:t>
            </a:r>
            <a:r>
              <a:rPr lang="en-US" sz="2400" b="1" dirty="0" smtClean="0"/>
              <a:t>simulations</a:t>
            </a:r>
            <a:endParaRPr lang="en-US" sz="2400" dirty="0"/>
          </a:p>
          <a:p>
            <a:pPr marL="0" indent="0" algn="just">
              <a:buNone/>
            </a:pPr>
            <a:endParaRPr lang="en-US" sz="800" dirty="0" smtClean="0"/>
          </a:p>
          <a:p>
            <a:pPr marL="457200" lvl="1" indent="0" algn="just">
              <a:buNone/>
            </a:pPr>
            <a:r>
              <a:rPr lang="en-US" sz="2800" dirty="0" smtClean="0"/>
              <a:t>- </a:t>
            </a:r>
            <a:r>
              <a:rPr lang="en-US" dirty="0" smtClean="0"/>
              <a:t>Models are fundamental tools of science, engineering, business, etc.</a:t>
            </a:r>
          </a:p>
          <a:p>
            <a:pPr marL="457200" lvl="1" indent="0" algn="just">
              <a:buNone/>
            </a:pPr>
            <a:r>
              <a:rPr lang="en-US" sz="2800" dirty="0" smtClean="0"/>
              <a:t>- </a:t>
            </a:r>
            <a:r>
              <a:rPr lang="en-US" dirty="0" smtClean="0"/>
              <a:t>Abstraction of reality therefore always has limits of credibility</a:t>
            </a:r>
          </a:p>
          <a:p>
            <a:pPr marL="457200" lvl="1" indent="0" algn="just">
              <a:buFontTx/>
              <a:buChar char="-"/>
            </a:pPr>
            <a:endParaRPr lang="en-US" sz="1100" dirty="0" smtClean="0"/>
          </a:p>
          <a:p>
            <a:pPr marL="0" indent="0" algn="just">
              <a:buNone/>
            </a:pPr>
            <a:endParaRPr lang="pt-PT"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6" y="1387366"/>
            <a:ext cx="11064765" cy="5026080"/>
          </a:xfrm>
        </p:spPr>
        <p:txBody>
          <a:bodyPr>
            <a:normAutofit/>
          </a:bodyPr>
          <a:lstStyle/>
          <a:p>
            <a:pPr marL="0" indent="0">
              <a:buNone/>
            </a:pPr>
            <a:r>
              <a:rPr lang="en-US" sz="3200" b="1" dirty="0" smtClean="0"/>
              <a:t>Monte Carlo simulation: </a:t>
            </a:r>
            <a:r>
              <a:rPr lang="en-US" sz="3200" dirty="0" smtClean="0"/>
              <a:t>technique that combines </a:t>
            </a:r>
            <a:r>
              <a:rPr lang="en-US" sz="3200" b="1" i="1" dirty="0" smtClean="0">
                <a:solidFill>
                  <a:schemeClr val="accent1"/>
                </a:solidFill>
              </a:rPr>
              <a:t>distributions</a:t>
            </a:r>
            <a:r>
              <a:rPr lang="en-US" sz="3200" i="1" dirty="0" smtClean="0"/>
              <a:t> </a:t>
            </a:r>
            <a:r>
              <a:rPr lang="en-US" sz="3200" dirty="0" smtClean="0"/>
              <a:t>with</a:t>
            </a:r>
            <a:r>
              <a:rPr lang="en-US" sz="3200" i="1" dirty="0" smtClean="0"/>
              <a:t> </a:t>
            </a:r>
            <a:r>
              <a:rPr lang="en-US" sz="3200" b="1" i="1" dirty="0" smtClean="0">
                <a:solidFill>
                  <a:schemeClr val="accent3"/>
                </a:solidFill>
              </a:rPr>
              <a:t>random number generation</a:t>
            </a:r>
          </a:p>
          <a:p>
            <a:pPr marL="0" indent="0" algn="just">
              <a:buNone/>
            </a:pPr>
            <a:endParaRPr lang="en-US" sz="3200" dirty="0" smtClean="0"/>
          </a:p>
          <a:p>
            <a:pPr marL="0" indent="0" algn="just">
              <a:buNone/>
            </a:pPr>
            <a:endParaRPr lang="en-US" sz="3200" dirty="0" smtClean="0"/>
          </a:p>
          <a:p>
            <a:pPr marL="0" indent="0" algn="just">
              <a:buNone/>
            </a:pPr>
            <a:endParaRPr lang="pt-PT" sz="3200" dirty="0"/>
          </a:p>
        </p:txBody>
      </p:sp>
      <p:sp>
        <p:nvSpPr>
          <p:cNvPr id="5" name="TextBox 4"/>
          <p:cNvSpPr txBox="1"/>
          <p:nvPr/>
        </p:nvSpPr>
        <p:spPr>
          <a:xfrm>
            <a:off x="8513381" y="2853559"/>
            <a:ext cx="3074276" cy="1815882"/>
          </a:xfrm>
          <a:prstGeom prst="rect">
            <a:avLst/>
          </a:prstGeom>
          <a:noFill/>
        </p:spPr>
        <p:txBody>
          <a:bodyPr wrap="square" rtlCol="0">
            <a:spAutoFit/>
          </a:bodyPr>
          <a:lstStyle/>
          <a:p>
            <a:pPr algn="ctr"/>
            <a:r>
              <a:rPr lang="en-US" sz="2800" dirty="0" smtClean="0">
                <a:solidFill>
                  <a:schemeClr val="accent1"/>
                </a:solidFill>
              </a:rPr>
              <a:t>Any variable has a probability distribution for its occurrence</a:t>
            </a:r>
          </a:p>
        </p:txBody>
      </p:sp>
      <p:sp>
        <p:nvSpPr>
          <p:cNvPr id="6" name="TextBox 5"/>
          <p:cNvSpPr txBox="1"/>
          <p:nvPr/>
        </p:nvSpPr>
        <p:spPr>
          <a:xfrm>
            <a:off x="2128341" y="4929352"/>
            <a:ext cx="9096710" cy="1323439"/>
          </a:xfrm>
          <a:prstGeom prst="rect">
            <a:avLst/>
          </a:prstGeom>
          <a:noFill/>
        </p:spPr>
        <p:txBody>
          <a:bodyPr wrap="square" rtlCol="0">
            <a:spAutoFit/>
          </a:bodyPr>
          <a:lstStyle/>
          <a:p>
            <a:pPr algn="ctr"/>
            <a:r>
              <a:rPr lang="en-US" sz="2800" dirty="0" smtClean="0"/>
              <a:t>Best way to relate </a:t>
            </a:r>
            <a:r>
              <a:rPr lang="en-US" sz="2800" dirty="0" smtClean="0">
                <a:solidFill>
                  <a:schemeClr val="accent3"/>
                </a:solidFill>
              </a:rPr>
              <a:t>random number </a:t>
            </a:r>
            <a:r>
              <a:rPr lang="en-US" sz="2800" dirty="0" smtClean="0"/>
              <a:t>to a </a:t>
            </a:r>
            <a:r>
              <a:rPr lang="en-US" sz="2800" dirty="0" smtClean="0">
                <a:solidFill>
                  <a:schemeClr val="accent1"/>
                </a:solidFill>
              </a:rPr>
              <a:t>variable</a:t>
            </a:r>
            <a:r>
              <a:rPr lang="en-US" sz="2800" dirty="0" smtClean="0"/>
              <a:t> is to use </a:t>
            </a:r>
            <a:r>
              <a:rPr lang="en-US" sz="2800" b="1" dirty="0" smtClean="0"/>
              <a:t>cumulative probability distribution</a:t>
            </a:r>
          </a:p>
          <a:p>
            <a:pPr algn="ctr"/>
            <a:r>
              <a:rPr lang="en-US" sz="2400" i="1" dirty="0" smtClean="0">
                <a:solidFill>
                  <a:schemeClr val="accent6"/>
                </a:solidFill>
              </a:rPr>
              <a:t>(probability density functions – pdf)</a:t>
            </a:r>
          </a:p>
        </p:txBody>
      </p:sp>
      <p:sp>
        <p:nvSpPr>
          <p:cNvPr id="7" name="TextBox 6"/>
          <p:cNvSpPr txBox="1"/>
          <p:nvPr/>
        </p:nvSpPr>
        <p:spPr>
          <a:xfrm>
            <a:off x="2170520" y="3037491"/>
            <a:ext cx="3074276" cy="1384995"/>
          </a:xfrm>
          <a:prstGeom prst="rect">
            <a:avLst/>
          </a:prstGeom>
          <a:noFill/>
        </p:spPr>
        <p:txBody>
          <a:bodyPr wrap="square" rtlCol="0">
            <a:spAutoFit/>
          </a:bodyPr>
          <a:lstStyle/>
          <a:p>
            <a:pPr algn="ctr"/>
            <a:r>
              <a:rPr lang="en-US" sz="2800" dirty="0" smtClean="0">
                <a:solidFill>
                  <a:schemeClr val="accent3"/>
                </a:solidFill>
              </a:rPr>
              <a:t>Random numbers can be generated  in different ways</a:t>
            </a:r>
          </a:p>
        </p:txBody>
      </p:sp>
      <p:cxnSp>
        <p:nvCxnSpPr>
          <p:cNvPr id="8" name="Straight Arrow Connector 7"/>
          <p:cNvCxnSpPr/>
          <p:nvPr/>
        </p:nvCxnSpPr>
        <p:spPr>
          <a:xfrm flipH="1">
            <a:off x="10011104" y="2096814"/>
            <a:ext cx="0" cy="472966"/>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89131" y="2380593"/>
            <a:ext cx="0" cy="520263"/>
          </a:xfrm>
          <a:prstGeom prst="straightConnector1">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387366"/>
            <a:ext cx="10515600" cy="5026080"/>
          </a:xfrm>
        </p:spPr>
        <p:txBody>
          <a:bodyPr>
            <a:normAutofit/>
          </a:bodyPr>
          <a:lstStyle/>
          <a:p>
            <a:pPr marL="0" indent="0" algn="just">
              <a:buNone/>
            </a:pPr>
            <a:r>
              <a:rPr lang="pt-PT" dirty="0" err="1"/>
              <a:t>T</a:t>
            </a:r>
            <a:r>
              <a:rPr lang="pt-PT" dirty="0" err="1" smtClean="0"/>
              <a:t>he</a:t>
            </a:r>
            <a:r>
              <a:rPr lang="pt-PT" dirty="0" smtClean="0"/>
              <a:t> </a:t>
            </a:r>
            <a:r>
              <a:rPr lang="pt-PT" dirty="0" err="1" smtClean="0"/>
              <a:t>daily</a:t>
            </a:r>
            <a:r>
              <a:rPr lang="pt-PT" dirty="0" smtClean="0"/>
              <a:t> </a:t>
            </a:r>
            <a:r>
              <a:rPr lang="pt-PT" dirty="0" err="1" smtClean="0"/>
              <a:t>demand</a:t>
            </a:r>
            <a:r>
              <a:rPr lang="pt-PT" dirty="0" smtClean="0"/>
              <a:t> for clone packs (80 </a:t>
            </a:r>
            <a:r>
              <a:rPr lang="pt-PT" dirty="0" err="1" smtClean="0"/>
              <a:t>seedlings</a:t>
            </a:r>
            <a:r>
              <a:rPr lang="pt-PT" dirty="0" smtClean="0"/>
              <a:t>) </a:t>
            </a:r>
            <a:r>
              <a:rPr lang="pt-PT" dirty="0" err="1" smtClean="0"/>
              <a:t>during</a:t>
            </a:r>
            <a:r>
              <a:rPr lang="pt-PT" dirty="0" smtClean="0"/>
              <a:t> Spring </a:t>
            </a:r>
            <a:r>
              <a:rPr lang="pt-PT" dirty="0" err="1" smtClean="0"/>
              <a:t>months</a:t>
            </a:r>
            <a:r>
              <a:rPr lang="pt-PT" dirty="0" smtClean="0"/>
              <a:t> </a:t>
            </a:r>
            <a:r>
              <a:rPr lang="pt-PT" dirty="0" err="1" smtClean="0"/>
              <a:t>was</a:t>
            </a:r>
            <a:r>
              <a:rPr lang="pt-PT" dirty="0" smtClean="0"/>
              <a:t> </a:t>
            </a:r>
            <a:r>
              <a:rPr lang="pt-PT" dirty="0" err="1" smtClean="0"/>
              <a:t>studied</a:t>
            </a:r>
            <a:r>
              <a:rPr lang="pt-PT" dirty="0" smtClean="0"/>
              <a:t> </a:t>
            </a:r>
            <a:r>
              <a:rPr lang="pt-PT" dirty="0" err="1" smtClean="0"/>
              <a:t>and</a:t>
            </a:r>
            <a:r>
              <a:rPr lang="pt-PT" dirty="0" smtClean="0"/>
              <a:t> </a:t>
            </a:r>
            <a:r>
              <a:rPr lang="pt-PT" dirty="0" err="1" smtClean="0"/>
              <a:t>the</a:t>
            </a:r>
            <a:r>
              <a:rPr lang="pt-PT" dirty="0" smtClean="0"/>
              <a:t> </a:t>
            </a:r>
            <a:r>
              <a:rPr lang="pt-PT" dirty="0" err="1" smtClean="0"/>
              <a:t>probabilities</a:t>
            </a:r>
            <a:r>
              <a:rPr lang="pt-PT" dirty="0" smtClean="0"/>
              <a:t> are </a:t>
            </a:r>
            <a:r>
              <a:rPr lang="pt-PT" dirty="0" err="1" smtClean="0"/>
              <a:t>the</a:t>
            </a:r>
            <a:r>
              <a:rPr lang="pt-PT" dirty="0" smtClean="0"/>
              <a:t> </a:t>
            </a:r>
            <a:r>
              <a:rPr lang="pt-PT" dirty="0" err="1" smtClean="0"/>
              <a:t>following</a:t>
            </a:r>
            <a:r>
              <a:rPr lang="pt-PT" dirty="0" smtClean="0"/>
              <a:t>:</a:t>
            </a:r>
            <a:endParaRPr lang="pt-PT" dirty="0"/>
          </a:p>
        </p:txBody>
      </p:sp>
      <p:sp>
        <p:nvSpPr>
          <p:cNvPr id="14" name="TextBox 13"/>
          <p:cNvSpPr txBox="1"/>
          <p:nvPr/>
        </p:nvSpPr>
        <p:spPr>
          <a:xfrm>
            <a:off x="1213945" y="2317531"/>
            <a:ext cx="3483935" cy="830997"/>
          </a:xfrm>
          <a:prstGeom prst="rect">
            <a:avLst/>
          </a:prstGeom>
          <a:noFill/>
        </p:spPr>
        <p:txBody>
          <a:bodyPr wrap="square" rtlCol="0">
            <a:spAutoFit/>
          </a:bodyPr>
          <a:lstStyle/>
          <a:p>
            <a:pPr algn="ctr"/>
            <a:r>
              <a:rPr lang="en-GB" sz="2400" dirty="0" smtClean="0"/>
              <a:t>Relative frequencies</a:t>
            </a:r>
          </a:p>
          <a:p>
            <a:pPr algn="ctr"/>
            <a:r>
              <a:rPr lang="en-GB" sz="2400" dirty="0" smtClean="0"/>
              <a:t>(probability)</a:t>
            </a:r>
            <a:endParaRPr lang="en-GB" sz="2400" dirty="0"/>
          </a:p>
        </p:txBody>
      </p:sp>
      <p:sp>
        <p:nvSpPr>
          <p:cNvPr id="22" name="TextBox 21"/>
          <p:cNvSpPr txBox="1"/>
          <p:nvPr/>
        </p:nvSpPr>
        <p:spPr>
          <a:xfrm>
            <a:off x="6096155" y="2312271"/>
            <a:ext cx="5151856" cy="830997"/>
          </a:xfrm>
          <a:prstGeom prst="rect">
            <a:avLst/>
          </a:prstGeom>
          <a:noFill/>
        </p:spPr>
        <p:txBody>
          <a:bodyPr wrap="square" rtlCol="0">
            <a:spAutoFit/>
          </a:bodyPr>
          <a:lstStyle/>
          <a:p>
            <a:pPr algn="ctr"/>
            <a:r>
              <a:rPr lang="en-GB" sz="2400" dirty="0" smtClean="0"/>
              <a:t>If the distribution is known , </a:t>
            </a:r>
            <a:r>
              <a:rPr lang="en-GB" sz="2400" b="1" dirty="0" smtClean="0">
                <a:solidFill>
                  <a:schemeClr val="accent3"/>
                </a:solidFill>
              </a:rPr>
              <a:t>WHY</a:t>
            </a:r>
            <a:r>
              <a:rPr lang="en-GB" sz="2400" dirty="0" smtClean="0"/>
              <a:t> do we use </a:t>
            </a:r>
            <a:r>
              <a:rPr lang="en-GB" sz="2400" b="1" dirty="0" smtClean="0"/>
              <a:t>random numbers </a:t>
            </a:r>
            <a:r>
              <a:rPr lang="en-GB" sz="2400" dirty="0" smtClean="0"/>
              <a:t>to simulate it?</a:t>
            </a:r>
            <a:endParaRPr lang="en-GB" sz="2400" dirty="0"/>
          </a:p>
        </p:txBody>
      </p:sp>
      <p:sp>
        <p:nvSpPr>
          <p:cNvPr id="23" name="TextBox 22"/>
          <p:cNvSpPr txBox="1"/>
          <p:nvPr/>
        </p:nvSpPr>
        <p:spPr>
          <a:xfrm>
            <a:off x="6090895" y="3725951"/>
            <a:ext cx="5151856" cy="1569660"/>
          </a:xfrm>
          <a:prstGeom prst="rect">
            <a:avLst/>
          </a:prstGeom>
          <a:noFill/>
        </p:spPr>
        <p:txBody>
          <a:bodyPr wrap="square" rtlCol="0">
            <a:spAutoFit/>
          </a:bodyPr>
          <a:lstStyle/>
          <a:p>
            <a:pPr algn="ctr"/>
            <a:r>
              <a:rPr lang="en-GB" sz="2400" b="1" dirty="0" smtClean="0"/>
              <a:t>BECAUSE</a:t>
            </a:r>
            <a:r>
              <a:rPr lang="en-GB" sz="2400" dirty="0" smtClean="0"/>
              <a:t>, although the </a:t>
            </a:r>
            <a:r>
              <a:rPr lang="en-GB" sz="2400" b="1" dirty="0" smtClean="0">
                <a:solidFill>
                  <a:schemeClr val="accent3"/>
                </a:solidFill>
              </a:rPr>
              <a:t>probability is known</a:t>
            </a:r>
            <a:r>
              <a:rPr lang="en-GB" sz="2400" dirty="0" smtClean="0"/>
              <a:t> (the relative frequency of each demand level), </a:t>
            </a:r>
            <a:r>
              <a:rPr lang="en-GB" sz="2400" b="1" dirty="0" smtClean="0">
                <a:solidFill>
                  <a:schemeClr val="accent3"/>
                </a:solidFill>
              </a:rPr>
              <a:t>the order of occurrence is not</a:t>
            </a:r>
            <a:endParaRPr lang="en-GB" sz="2400" b="1" dirty="0">
              <a:solidFill>
                <a:schemeClr val="accent3"/>
              </a:solidFill>
            </a:endParaRPr>
          </a:p>
        </p:txBody>
      </p:sp>
      <p:sp>
        <p:nvSpPr>
          <p:cNvPr id="24" name="TextBox 23"/>
          <p:cNvSpPr txBox="1"/>
          <p:nvPr/>
        </p:nvSpPr>
        <p:spPr>
          <a:xfrm>
            <a:off x="5691345" y="5754505"/>
            <a:ext cx="5959369" cy="830997"/>
          </a:xfrm>
          <a:prstGeom prst="rect">
            <a:avLst/>
          </a:prstGeom>
          <a:noFill/>
        </p:spPr>
        <p:txBody>
          <a:bodyPr wrap="square" rtlCol="0">
            <a:spAutoFit/>
          </a:bodyPr>
          <a:lstStyle/>
          <a:p>
            <a:pPr algn="ctr"/>
            <a:r>
              <a:rPr lang="en-GB" sz="2400" dirty="0" smtClean="0"/>
              <a:t>It is</a:t>
            </a:r>
            <a:r>
              <a:rPr lang="en-GB" sz="2400" b="1" dirty="0" smtClean="0"/>
              <a:t> </a:t>
            </a:r>
            <a:r>
              <a:rPr lang="en-GB" sz="2400" b="1" dirty="0" smtClean="0">
                <a:solidFill>
                  <a:schemeClr val="accent3"/>
                </a:solidFill>
              </a:rPr>
              <a:t>the order of occurrence</a:t>
            </a:r>
            <a:r>
              <a:rPr lang="en-GB" sz="2400" dirty="0" smtClean="0">
                <a:solidFill>
                  <a:schemeClr val="accent3"/>
                </a:solidFill>
              </a:rPr>
              <a:t> </a:t>
            </a:r>
            <a:r>
              <a:rPr lang="en-GB" sz="2400" dirty="0" smtClean="0"/>
              <a:t>(which is assumed random) </a:t>
            </a:r>
            <a:r>
              <a:rPr lang="en-GB" sz="2400" b="1" dirty="0" smtClean="0">
                <a:solidFill>
                  <a:schemeClr val="accent3"/>
                </a:solidFill>
              </a:rPr>
              <a:t>which we want to simulate</a:t>
            </a:r>
            <a:endParaRPr lang="en-GB" sz="2400" b="1" dirty="0">
              <a:solidFill>
                <a:schemeClr val="accent3"/>
              </a:solidFill>
            </a:endParaRPr>
          </a:p>
        </p:txBody>
      </p:sp>
      <p:cxnSp>
        <p:nvCxnSpPr>
          <p:cNvPr id="26" name="Straight Arrow Connector 25"/>
          <p:cNvCxnSpPr>
            <a:stCxn id="14" idx="3"/>
            <a:endCxn id="22" idx="1"/>
          </p:cNvCxnSpPr>
          <p:nvPr/>
        </p:nvCxnSpPr>
        <p:spPr>
          <a:xfrm flipV="1">
            <a:off x="4697880" y="2727770"/>
            <a:ext cx="1398275" cy="526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2"/>
            <a:endCxn id="23" idx="0"/>
          </p:cNvCxnSpPr>
          <p:nvPr/>
        </p:nvCxnSpPr>
        <p:spPr>
          <a:xfrm flipH="1">
            <a:off x="8666823" y="3143268"/>
            <a:ext cx="5260" cy="58268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2"/>
            <a:endCxn id="24" idx="0"/>
          </p:cNvCxnSpPr>
          <p:nvPr/>
        </p:nvCxnSpPr>
        <p:spPr>
          <a:xfrm>
            <a:off x="8666823" y="5295611"/>
            <a:ext cx="4207" cy="45889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992563740"/>
              </p:ext>
            </p:extLst>
          </p:nvPr>
        </p:nvGraphicFramePr>
        <p:xfrm>
          <a:off x="885497" y="3386694"/>
          <a:ext cx="2336665" cy="2783309"/>
        </p:xfrm>
        <a:graphic>
          <a:graphicData uri="http://schemas.openxmlformats.org/drawingml/2006/table">
            <a:tbl>
              <a:tblPr/>
              <a:tblGrid>
                <a:gridCol w="1038518">
                  <a:extLst>
                    <a:ext uri="{9D8B030D-6E8A-4147-A177-3AD203B41FA5}">
                      <a16:colId xmlns:a16="http://schemas.microsoft.com/office/drawing/2014/main" val="37483997"/>
                    </a:ext>
                  </a:extLst>
                </a:gridCol>
                <a:gridCol w="1298147">
                  <a:extLst>
                    <a:ext uri="{9D8B030D-6E8A-4147-A177-3AD203B41FA5}">
                      <a16:colId xmlns:a16="http://schemas.microsoft.com/office/drawing/2014/main" val="2958444780"/>
                    </a:ext>
                  </a:extLst>
                </a:gridCol>
              </a:tblGrid>
              <a:tr h="818621">
                <a:tc>
                  <a:txBody>
                    <a:bodyPr/>
                    <a:lstStyle/>
                    <a:p>
                      <a:pPr algn="ctr" fontAlgn="ctr"/>
                      <a:r>
                        <a:rPr lang="en-US" sz="1800" b="0" i="0" u="none" strike="noStrike" dirty="0" err="1" smtClean="0">
                          <a:solidFill>
                            <a:srgbClr val="000000"/>
                          </a:solidFill>
                          <a:effectLst/>
                          <a:latin typeface="Calibri" panose="020F0502020204030204" pitchFamily="34" charset="0"/>
                        </a:rPr>
                        <a:t>Nr</a:t>
                      </a:r>
                      <a:r>
                        <a:rPr lang="en-US" sz="1800" b="0" i="0" u="none" strike="noStrike" dirty="0" smtClean="0">
                          <a:solidFill>
                            <a:srgbClr val="000000"/>
                          </a:solidFill>
                          <a:effectLst/>
                          <a:latin typeface="Calibri" panose="020F0502020204030204" pitchFamily="34" charset="0"/>
                        </a:rPr>
                        <a:t> packs ordered</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libri" panose="020F0502020204030204" pitchFamily="34" charset="0"/>
                        </a:rPr>
                        <a:t>probability</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111321"/>
                  </a:ext>
                </a:extLst>
              </a:tr>
              <a:tr h="327448">
                <a:tc>
                  <a:txBody>
                    <a:bodyPr/>
                    <a:lstStyle/>
                    <a:p>
                      <a:pPr algn="ctr" fontAlgn="b"/>
                      <a:r>
                        <a:rPr lang="en-US" sz="1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57464"/>
                  </a:ext>
                </a:extLst>
              </a:tr>
              <a:tr h="327448">
                <a:tc>
                  <a:txBody>
                    <a:bodyPr/>
                    <a:lstStyle/>
                    <a:p>
                      <a:pPr algn="ctr" fontAlgn="b"/>
                      <a:r>
                        <a:rPr lang="en-US" sz="1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645779"/>
                  </a:ext>
                </a:extLst>
              </a:tr>
              <a:tr h="327448">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5516"/>
                  </a:ext>
                </a:extLst>
              </a:tr>
              <a:tr h="327448">
                <a:tc>
                  <a:txBody>
                    <a:bodyPr/>
                    <a:lstStyle/>
                    <a:p>
                      <a:pPr algn="ctr" fontAlgn="b"/>
                      <a:r>
                        <a:rPr lang="en-US" sz="1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638681"/>
                  </a:ext>
                </a:extLst>
              </a:tr>
              <a:tr h="327448">
                <a:tc>
                  <a:txBody>
                    <a:bodyPr/>
                    <a:lstStyle/>
                    <a:p>
                      <a:pPr algn="ctr" fontAlgn="b"/>
                      <a:r>
                        <a:rPr lang="en-US" sz="1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20524"/>
                  </a:ext>
                </a:extLst>
              </a:tr>
              <a:tr h="327448">
                <a:tc>
                  <a:txBody>
                    <a:bodyPr/>
                    <a:lstStyle/>
                    <a:p>
                      <a:pPr algn="ctr" fontAlgn="b"/>
                      <a:r>
                        <a:rPr lang="en-US" sz="1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514067"/>
                  </a:ext>
                </a:extLst>
              </a:tr>
            </a:tbl>
          </a:graphicData>
        </a:graphic>
      </p:graphicFrame>
    </p:spTree>
    <p:extLst>
      <p:ext uri="{BB962C8B-B14F-4D97-AF65-F5344CB8AC3E}">
        <p14:creationId xmlns:p14="http://schemas.microsoft.com/office/powerpoint/2010/main" val="9373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5497" y="1387366"/>
            <a:ext cx="10515600" cy="5026080"/>
          </a:xfrm>
        </p:spPr>
        <p:txBody>
          <a:bodyPr>
            <a:normAutofit/>
          </a:bodyPr>
          <a:lstStyle/>
          <a:p>
            <a:pPr marL="0" indent="0" algn="just">
              <a:buNone/>
            </a:pPr>
            <a:r>
              <a:rPr lang="pt-PT" dirty="0" smtClean="0"/>
              <a:t>Assume </a:t>
            </a:r>
            <a:r>
              <a:rPr lang="pt-PT" dirty="0" err="1" smtClean="0"/>
              <a:t>that</a:t>
            </a:r>
            <a:r>
              <a:rPr lang="pt-PT" dirty="0" smtClean="0"/>
              <a:t> </a:t>
            </a:r>
            <a:r>
              <a:rPr lang="pt-PT" dirty="0" err="1" smtClean="0"/>
              <a:t>the</a:t>
            </a:r>
            <a:r>
              <a:rPr lang="pt-PT" dirty="0" smtClean="0"/>
              <a:t> </a:t>
            </a:r>
            <a:r>
              <a:rPr lang="pt-PT" dirty="0" err="1" smtClean="0"/>
              <a:t>demand</a:t>
            </a:r>
            <a:r>
              <a:rPr lang="pt-PT" dirty="0" smtClean="0"/>
              <a:t>/</a:t>
            </a:r>
            <a:r>
              <a:rPr lang="pt-PT" dirty="0" err="1" smtClean="0"/>
              <a:t>day</a:t>
            </a:r>
            <a:r>
              <a:rPr lang="pt-PT" dirty="0" smtClean="0"/>
              <a:t> </a:t>
            </a:r>
            <a:r>
              <a:rPr lang="pt-PT" dirty="0" err="1" smtClean="0"/>
              <a:t>is</a:t>
            </a:r>
            <a:r>
              <a:rPr lang="pt-PT" dirty="0" smtClean="0"/>
              <a:t> </a:t>
            </a:r>
            <a:r>
              <a:rPr lang="pt-PT" dirty="0" err="1" smtClean="0"/>
              <a:t>given</a:t>
            </a:r>
            <a:r>
              <a:rPr lang="pt-PT" dirty="0" smtClean="0"/>
              <a:t> </a:t>
            </a:r>
            <a:r>
              <a:rPr lang="pt-PT" dirty="0" err="1" smtClean="0"/>
              <a:t>by</a:t>
            </a:r>
            <a:r>
              <a:rPr lang="pt-PT" dirty="0" smtClean="0"/>
              <a:t>:</a:t>
            </a:r>
            <a:endParaRPr lang="pt-PT" dirty="0"/>
          </a:p>
        </p:txBody>
      </p:sp>
      <p:graphicFrame>
        <p:nvGraphicFramePr>
          <p:cNvPr id="13" name="Object 12"/>
          <p:cNvGraphicFramePr>
            <a:graphicFrameLocks noGrp="1" noChangeAspect="1"/>
          </p:cNvGraphicFramePr>
          <p:nvPr>
            <p:extLst>
              <p:ext uri="{D42A27DB-BD31-4B8C-83A1-F6EECF244321}">
                <p14:modId xmlns:p14="http://schemas.microsoft.com/office/powerpoint/2010/main" val="3772489397"/>
              </p:ext>
            </p:extLst>
          </p:nvPr>
        </p:nvGraphicFramePr>
        <p:xfrm>
          <a:off x="907612" y="2255181"/>
          <a:ext cx="4152900" cy="3783012"/>
        </p:xfrm>
        <a:graphic>
          <a:graphicData uri="http://schemas.openxmlformats.org/presentationml/2006/ole">
            <mc:AlternateContent xmlns:mc="http://schemas.openxmlformats.org/markup-compatibility/2006">
              <mc:Choice xmlns:v="urn:schemas-microsoft-com:vml" Requires="v">
                <p:oleObj spid="_x0000_s5180" name="Worksheet" r:id="rId3" imgW="7810560" imgH="3781335" progId="Excel.Sheet.8">
                  <p:embed/>
                </p:oleObj>
              </mc:Choice>
              <mc:Fallback>
                <p:oleObj name="Worksheet" r:id="rId3" imgW="7810560" imgH="3781335" progId="Excel.Sheet.8">
                  <p:embed/>
                  <p:pic>
                    <p:nvPicPr>
                      <p:cNvPr id="0" name="Picture 1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12" y="2255181"/>
                        <a:ext cx="4152900" cy="378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213945" y="2317531"/>
            <a:ext cx="3483935" cy="830997"/>
          </a:xfrm>
          <a:prstGeom prst="rect">
            <a:avLst/>
          </a:prstGeom>
          <a:noFill/>
        </p:spPr>
        <p:txBody>
          <a:bodyPr wrap="square" rtlCol="0">
            <a:spAutoFit/>
          </a:bodyPr>
          <a:lstStyle/>
          <a:p>
            <a:pPr algn="ctr"/>
            <a:r>
              <a:rPr lang="en-GB" sz="2400" dirty="0" smtClean="0"/>
              <a:t>Relative frequencies</a:t>
            </a:r>
          </a:p>
          <a:p>
            <a:pPr algn="ctr"/>
            <a:r>
              <a:rPr lang="en-GB" sz="2400" dirty="0" smtClean="0"/>
              <a:t>(probability)</a:t>
            </a:r>
            <a:endParaRPr lang="en-GB" sz="2400" dirty="0"/>
          </a:p>
        </p:txBody>
      </p:sp>
      <p:sp>
        <p:nvSpPr>
          <p:cNvPr id="16" name="TextBox 15"/>
          <p:cNvSpPr txBox="1"/>
          <p:nvPr/>
        </p:nvSpPr>
        <p:spPr>
          <a:xfrm>
            <a:off x="1988655" y="4619229"/>
            <a:ext cx="651641" cy="307777"/>
          </a:xfrm>
          <a:prstGeom prst="rect">
            <a:avLst/>
          </a:prstGeom>
          <a:noFill/>
        </p:spPr>
        <p:txBody>
          <a:bodyPr wrap="square" rtlCol="0">
            <a:spAutoFit/>
          </a:bodyPr>
          <a:lstStyle/>
          <a:p>
            <a:pPr algn="ctr"/>
            <a:r>
              <a:rPr lang="en-GB" sz="1400" b="1" dirty="0" smtClean="0"/>
              <a:t>0.1</a:t>
            </a:r>
            <a:endParaRPr lang="en-GB" sz="1400" b="1" dirty="0"/>
          </a:p>
        </p:txBody>
      </p:sp>
      <p:sp>
        <p:nvSpPr>
          <p:cNvPr id="17" name="TextBox 16"/>
          <p:cNvSpPr txBox="1"/>
          <p:nvPr/>
        </p:nvSpPr>
        <p:spPr>
          <a:xfrm>
            <a:off x="2554137" y="4353984"/>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18" name="TextBox 17"/>
          <p:cNvSpPr txBox="1"/>
          <p:nvPr/>
        </p:nvSpPr>
        <p:spPr>
          <a:xfrm>
            <a:off x="3205778" y="4088739"/>
            <a:ext cx="651641" cy="307777"/>
          </a:xfrm>
          <a:prstGeom prst="rect">
            <a:avLst/>
          </a:prstGeom>
          <a:noFill/>
        </p:spPr>
        <p:txBody>
          <a:bodyPr wrap="square" rtlCol="0">
            <a:spAutoFit/>
          </a:bodyPr>
          <a:lstStyle/>
          <a:p>
            <a:pPr algn="ctr"/>
            <a:r>
              <a:rPr lang="en-GB" sz="1400" b="1" dirty="0" smtClean="0"/>
              <a:t>0.3</a:t>
            </a:r>
            <a:endParaRPr lang="en-GB" sz="1400" b="1" dirty="0"/>
          </a:p>
        </p:txBody>
      </p:sp>
      <p:sp>
        <p:nvSpPr>
          <p:cNvPr id="19" name="TextBox 18"/>
          <p:cNvSpPr txBox="1"/>
          <p:nvPr/>
        </p:nvSpPr>
        <p:spPr>
          <a:xfrm>
            <a:off x="3759160" y="4353984"/>
            <a:ext cx="651641" cy="307777"/>
          </a:xfrm>
          <a:prstGeom prst="rect">
            <a:avLst/>
          </a:prstGeom>
          <a:noFill/>
        </p:spPr>
        <p:txBody>
          <a:bodyPr wrap="square" rtlCol="0">
            <a:spAutoFit/>
          </a:bodyPr>
          <a:lstStyle/>
          <a:p>
            <a:pPr algn="ctr"/>
            <a:r>
              <a:rPr lang="en-GB" sz="1400" b="1" dirty="0" smtClean="0"/>
              <a:t>0.2</a:t>
            </a:r>
            <a:endParaRPr lang="en-GB" sz="1400" b="1" dirty="0"/>
          </a:p>
        </p:txBody>
      </p:sp>
      <p:sp>
        <p:nvSpPr>
          <p:cNvPr id="20" name="TextBox 19"/>
          <p:cNvSpPr txBox="1"/>
          <p:nvPr/>
        </p:nvSpPr>
        <p:spPr>
          <a:xfrm>
            <a:off x="4372060" y="4475973"/>
            <a:ext cx="651641" cy="307777"/>
          </a:xfrm>
          <a:prstGeom prst="rect">
            <a:avLst/>
          </a:prstGeom>
          <a:noFill/>
        </p:spPr>
        <p:txBody>
          <a:bodyPr wrap="square" rtlCol="0">
            <a:spAutoFit/>
          </a:bodyPr>
          <a:lstStyle/>
          <a:p>
            <a:pPr algn="ctr"/>
            <a:r>
              <a:rPr lang="en-GB" sz="1400" b="1" dirty="0" smtClean="0"/>
              <a:t>0.15</a:t>
            </a:r>
            <a:endParaRPr lang="en-GB" sz="1400" b="1" dirty="0"/>
          </a:p>
        </p:txBody>
      </p:sp>
      <p:sp>
        <p:nvSpPr>
          <p:cNvPr id="21" name="TextBox 20"/>
          <p:cNvSpPr txBox="1"/>
          <p:nvPr/>
        </p:nvSpPr>
        <p:spPr>
          <a:xfrm>
            <a:off x="1415844" y="4756357"/>
            <a:ext cx="651641" cy="307777"/>
          </a:xfrm>
          <a:prstGeom prst="rect">
            <a:avLst/>
          </a:prstGeom>
          <a:noFill/>
        </p:spPr>
        <p:txBody>
          <a:bodyPr wrap="square" rtlCol="0">
            <a:spAutoFit/>
          </a:bodyPr>
          <a:lstStyle/>
          <a:p>
            <a:pPr algn="ctr"/>
            <a:r>
              <a:rPr lang="en-GB" sz="1400" b="1" dirty="0" smtClean="0"/>
              <a:t>0.05</a:t>
            </a:r>
            <a:endParaRPr lang="en-GB" sz="1400" b="1" dirty="0"/>
          </a:p>
        </p:txBody>
      </p:sp>
      <p:sp>
        <p:nvSpPr>
          <p:cNvPr id="22" name="TextBox 21"/>
          <p:cNvSpPr txBox="1"/>
          <p:nvPr/>
        </p:nvSpPr>
        <p:spPr>
          <a:xfrm>
            <a:off x="6096155" y="2312271"/>
            <a:ext cx="5151856" cy="830997"/>
          </a:xfrm>
          <a:prstGeom prst="rect">
            <a:avLst/>
          </a:prstGeom>
          <a:noFill/>
        </p:spPr>
        <p:txBody>
          <a:bodyPr wrap="square" rtlCol="0">
            <a:spAutoFit/>
          </a:bodyPr>
          <a:lstStyle/>
          <a:p>
            <a:pPr algn="ctr"/>
            <a:r>
              <a:rPr lang="en-GB" sz="2400" dirty="0" smtClean="0"/>
              <a:t>If the distribution is known , </a:t>
            </a:r>
            <a:r>
              <a:rPr lang="en-GB" sz="2400" b="1" dirty="0" smtClean="0">
                <a:solidFill>
                  <a:schemeClr val="accent3"/>
                </a:solidFill>
              </a:rPr>
              <a:t>WHY</a:t>
            </a:r>
            <a:r>
              <a:rPr lang="en-GB" sz="2400" dirty="0" smtClean="0"/>
              <a:t> do we use </a:t>
            </a:r>
            <a:r>
              <a:rPr lang="en-GB" sz="2400" b="1" dirty="0" smtClean="0"/>
              <a:t>random numbers </a:t>
            </a:r>
            <a:r>
              <a:rPr lang="en-GB" sz="2400" dirty="0" smtClean="0"/>
              <a:t>to simulate it?</a:t>
            </a:r>
            <a:endParaRPr lang="en-GB" sz="2400" dirty="0"/>
          </a:p>
        </p:txBody>
      </p:sp>
      <p:sp>
        <p:nvSpPr>
          <p:cNvPr id="23" name="TextBox 22"/>
          <p:cNvSpPr txBox="1"/>
          <p:nvPr/>
        </p:nvSpPr>
        <p:spPr>
          <a:xfrm>
            <a:off x="6090895" y="3725951"/>
            <a:ext cx="5151856" cy="1569660"/>
          </a:xfrm>
          <a:prstGeom prst="rect">
            <a:avLst/>
          </a:prstGeom>
          <a:noFill/>
        </p:spPr>
        <p:txBody>
          <a:bodyPr wrap="square" rtlCol="0">
            <a:spAutoFit/>
          </a:bodyPr>
          <a:lstStyle/>
          <a:p>
            <a:pPr algn="ctr"/>
            <a:r>
              <a:rPr lang="en-GB" sz="2400" b="1" dirty="0" smtClean="0"/>
              <a:t>BECAUSE</a:t>
            </a:r>
            <a:r>
              <a:rPr lang="en-GB" sz="2400" dirty="0" smtClean="0"/>
              <a:t>, although the </a:t>
            </a:r>
            <a:r>
              <a:rPr lang="en-GB" sz="2400" b="1" dirty="0" smtClean="0">
                <a:solidFill>
                  <a:schemeClr val="accent3"/>
                </a:solidFill>
              </a:rPr>
              <a:t>probability is known</a:t>
            </a:r>
            <a:r>
              <a:rPr lang="en-GB" sz="2400" dirty="0" smtClean="0"/>
              <a:t> (the relative frequency of each demand level), </a:t>
            </a:r>
            <a:r>
              <a:rPr lang="en-GB" sz="2400" b="1" dirty="0" smtClean="0">
                <a:solidFill>
                  <a:schemeClr val="accent3"/>
                </a:solidFill>
              </a:rPr>
              <a:t>the order of occurrence is not</a:t>
            </a:r>
            <a:endParaRPr lang="en-GB" sz="2400" b="1" dirty="0">
              <a:solidFill>
                <a:schemeClr val="accent3"/>
              </a:solidFill>
            </a:endParaRPr>
          </a:p>
        </p:txBody>
      </p:sp>
      <p:sp>
        <p:nvSpPr>
          <p:cNvPr id="24" name="TextBox 23"/>
          <p:cNvSpPr txBox="1"/>
          <p:nvPr/>
        </p:nvSpPr>
        <p:spPr>
          <a:xfrm>
            <a:off x="5691345" y="5754505"/>
            <a:ext cx="5959369" cy="830997"/>
          </a:xfrm>
          <a:prstGeom prst="rect">
            <a:avLst/>
          </a:prstGeom>
          <a:noFill/>
        </p:spPr>
        <p:txBody>
          <a:bodyPr wrap="square" rtlCol="0">
            <a:spAutoFit/>
          </a:bodyPr>
          <a:lstStyle/>
          <a:p>
            <a:pPr algn="ctr"/>
            <a:r>
              <a:rPr lang="en-GB" sz="2400" dirty="0" smtClean="0"/>
              <a:t>It is</a:t>
            </a:r>
            <a:r>
              <a:rPr lang="en-GB" sz="2400" b="1" dirty="0" smtClean="0"/>
              <a:t> </a:t>
            </a:r>
            <a:r>
              <a:rPr lang="en-GB" sz="2400" b="1" dirty="0" smtClean="0">
                <a:solidFill>
                  <a:schemeClr val="accent3"/>
                </a:solidFill>
              </a:rPr>
              <a:t>the order of occurrence</a:t>
            </a:r>
            <a:r>
              <a:rPr lang="en-GB" sz="2400" dirty="0" smtClean="0">
                <a:solidFill>
                  <a:schemeClr val="accent3"/>
                </a:solidFill>
              </a:rPr>
              <a:t> </a:t>
            </a:r>
            <a:r>
              <a:rPr lang="en-GB" sz="2400" dirty="0" smtClean="0"/>
              <a:t>(which is assumed random) </a:t>
            </a:r>
            <a:r>
              <a:rPr lang="en-GB" sz="2400" b="1" dirty="0" smtClean="0">
                <a:solidFill>
                  <a:schemeClr val="accent3"/>
                </a:solidFill>
              </a:rPr>
              <a:t>which we want to simulate</a:t>
            </a:r>
            <a:endParaRPr lang="en-GB" sz="2400" b="1" dirty="0">
              <a:solidFill>
                <a:schemeClr val="accent3"/>
              </a:solidFill>
            </a:endParaRPr>
          </a:p>
        </p:txBody>
      </p:sp>
      <p:cxnSp>
        <p:nvCxnSpPr>
          <p:cNvPr id="26" name="Straight Arrow Connector 25"/>
          <p:cNvCxnSpPr>
            <a:stCxn id="14" idx="3"/>
            <a:endCxn id="22" idx="1"/>
          </p:cNvCxnSpPr>
          <p:nvPr/>
        </p:nvCxnSpPr>
        <p:spPr>
          <a:xfrm flipV="1">
            <a:off x="4697880" y="2727770"/>
            <a:ext cx="1398275" cy="526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2"/>
            <a:endCxn id="23" idx="0"/>
          </p:cNvCxnSpPr>
          <p:nvPr/>
        </p:nvCxnSpPr>
        <p:spPr>
          <a:xfrm flipH="1">
            <a:off x="8666823" y="3143268"/>
            <a:ext cx="5260" cy="58268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2"/>
            <a:endCxn id="24" idx="0"/>
          </p:cNvCxnSpPr>
          <p:nvPr/>
        </p:nvCxnSpPr>
        <p:spPr>
          <a:xfrm>
            <a:off x="8666823" y="5295611"/>
            <a:ext cx="4207" cy="45889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4415" y="6100543"/>
            <a:ext cx="5061514" cy="400110"/>
          </a:xfrm>
          <a:prstGeom prst="rect">
            <a:avLst/>
          </a:prstGeom>
        </p:spPr>
        <p:txBody>
          <a:bodyPr wrap="none">
            <a:spAutoFit/>
          </a:bodyPr>
          <a:lstStyle/>
          <a:p>
            <a:pPr lvl="1"/>
            <a:r>
              <a:rPr lang="en-US" sz="2000" b="1" dirty="0"/>
              <a:t>Sample: </a:t>
            </a:r>
            <a:r>
              <a:rPr lang="en-US" sz="2000" dirty="0"/>
              <a:t>a proper subset of the population</a:t>
            </a:r>
          </a:p>
        </p:txBody>
      </p:sp>
    </p:spTree>
    <p:extLst>
      <p:ext uri="{BB962C8B-B14F-4D97-AF65-F5344CB8AC3E}">
        <p14:creationId xmlns:p14="http://schemas.microsoft.com/office/powerpoint/2010/main" val="25693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heme/theme1.xml><?xml version="1.0" encoding="utf-8"?>
<a:theme xmlns:a="http://schemas.openxmlformats.org/drawingml/2006/main" name="Office Theme">
  <a:themeElements>
    <a:clrScheme name="Cosmic Light">
      <a:dk1>
        <a:sysClr val="windowText" lastClr="000000"/>
      </a:dk1>
      <a:lt1>
        <a:sysClr val="window" lastClr="FFFFFF"/>
      </a:lt1>
      <a:dk2>
        <a:srgbClr val="44546A"/>
      </a:dk2>
      <a:lt2>
        <a:srgbClr val="E7E6E6"/>
      </a:lt2>
      <a:accent1>
        <a:srgbClr val="00A9BE"/>
      </a:accent1>
      <a:accent2>
        <a:srgbClr val="CAD936"/>
      </a:accent2>
      <a:accent3>
        <a:srgbClr val="7CB042"/>
      </a:accent3>
      <a:accent4>
        <a:srgbClr val="F2BC24"/>
      </a:accent4>
      <a:accent5>
        <a:srgbClr val="273238"/>
      </a:accent5>
      <a:accent6>
        <a:srgbClr val="455B66"/>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7233</TotalTime>
  <Words>4450</Words>
  <Application>Microsoft Office PowerPoint</Application>
  <PresentationFormat>Widescreen</PresentationFormat>
  <Paragraphs>1516</Paragraphs>
  <Slides>54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Arial Narrow</vt:lpstr>
      <vt:lpstr>Calibri</vt:lpstr>
      <vt:lpstr>Calibri Light</vt:lpstr>
      <vt:lpstr>Verdana</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Junaed</dc:creator>
  <cp:lastModifiedBy>smb</cp:lastModifiedBy>
  <cp:revision>249</cp:revision>
  <dcterms:created xsi:type="dcterms:W3CDTF">2015-03-18T21:46:04Z</dcterms:created>
  <dcterms:modified xsi:type="dcterms:W3CDTF">2022-05-19T15:34:37Z</dcterms:modified>
</cp:coreProperties>
</file>