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3" r:id="rId3"/>
    <p:sldId id="261" r:id="rId4"/>
    <p:sldId id="260" r:id="rId5"/>
    <p:sldId id="256" r:id="rId6"/>
    <p:sldId id="257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8" d="100"/>
          <a:sy n="78" d="100"/>
        </p:scale>
        <p:origin x="806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9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8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27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371" y="404664"/>
            <a:ext cx="11329259" cy="720080"/>
          </a:xfrm>
        </p:spPr>
        <p:txBody>
          <a:bodyPr>
            <a:normAutofit/>
          </a:bodyPr>
          <a:lstStyle>
            <a:lvl1pPr algn="l">
              <a:buClr>
                <a:srgbClr val="008000"/>
              </a:buClr>
              <a:buFont typeface="Wingdings" pitchFamily="2" charset="2"/>
              <a:buChar char="§"/>
              <a:defRPr sz="3600" b="1">
                <a:solidFill>
                  <a:srgbClr val="0080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371" y="1338454"/>
            <a:ext cx="11329259" cy="5001419"/>
          </a:xfrm>
        </p:spPr>
        <p:txBody>
          <a:bodyPr>
            <a:normAutofit/>
          </a:bodyPr>
          <a:lstStyle>
            <a:lvl1pPr algn="just">
              <a:spcBef>
                <a:spcPts val="1800"/>
              </a:spcBef>
              <a:buFont typeface="Wingdings" pitchFamily="2" charset="2"/>
              <a:buChar char="ü"/>
              <a:defRPr sz="2800"/>
            </a:lvl1pPr>
            <a:lvl2pPr algn="just">
              <a:spcBef>
                <a:spcPts val="1800"/>
              </a:spcBef>
              <a:defRPr sz="2400"/>
            </a:lvl2pPr>
            <a:lvl3pPr algn="just">
              <a:spcBef>
                <a:spcPts val="1200"/>
              </a:spcBef>
              <a:defRPr sz="2000"/>
            </a:lvl3pPr>
            <a:lvl4pPr algn="just">
              <a:spcBef>
                <a:spcPts val="1200"/>
              </a:spcBef>
              <a:defRPr sz="1800"/>
            </a:lvl4pPr>
            <a:lvl5pPr algn="just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8B8-6764-4DB0-A962-41300A23605B}" type="datetimeFigureOut">
              <a:rPr lang="pt-PT" smtClean="0"/>
              <a:pPr/>
              <a:t>19/04/2023</a:t>
            </a:fld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0686" y="6356351"/>
            <a:ext cx="2844800" cy="365125"/>
          </a:xfrm>
        </p:spPr>
        <p:txBody>
          <a:bodyPr/>
          <a:lstStyle/>
          <a:p>
            <a:fld id="{4638FECA-F2E4-4E05-92EC-58E99EA0B15D}" type="slidenum">
              <a:rPr lang="pt-PT" smtClean="0"/>
              <a:pPr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1279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7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8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0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71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19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5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EC8E7-2ADD-4865-8827-948152EAF64A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186F3-0A93-42D9-A480-65DFE94FD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9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6.jpe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4"/>
            <a:ext cx="12192000" cy="68580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8" name="Rectangle 7"/>
          <p:cNvSpPr/>
          <p:nvPr/>
        </p:nvSpPr>
        <p:spPr>
          <a:xfrm>
            <a:off x="239350" y="188640"/>
            <a:ext cx="11713301" cy="65253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5" name="Subtitle 1"/>
          <p:cNvSpPr txBox="1">
            <a:spLocks/>
          </p:cNvSpPr>
          <p:nvPr/>
        </p:nvSpPr>
        <p:spPr>
          <a:xfrm>
            <a:off x="597504" y="4797152"/>
            <a:ext cx="5648672" cy="17750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b="1" dirty="0" smtClean="0"/>
          </a:p>
          <a:p>
            <a:pPr marL="0" indent="0">
              <a:buNone/>
            </a:pPr>
            <a:r>
              <a:rPr lang="en-US" sz="1600" b="1" dirty="0" smtClean="0"/>
              <a:t>Margarida Tomé e Susana Barreiro</a:t>
            </a:r>
          </a:p>
          <a:p>
            <a:pPr marL="0" indent="0">
              <a:buNone/>
            </a:pPr>
            <a:r>
              <a:rPr lang="en-US" sz="1600" b="1" dirty="0" err="1" smtClean="0"/>
              <a:t>Instituto</a:t>
            </a:r>
            <a:r>
              <a:rPr lang="en-US" sz="1600" b="1" dirty="0" smtClean="0"/>
              <a:t> Superior de </a:t>
            </a:r>
            <a:r>
              <a:rPr lang="en-US" sz="1600" b="1" dirty="0" err="1" smtClean="0"/>
              <a:t>Agronomia</a:t>
            </a: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err="1" smtClean="0"/>
              <a:t>Universidade</a:t>
            </a:r>
            <a:r>
              <a:rPr lang="en-US" sz="1600" b="1" dirty="0" smtClean="0"/>
              <a:t> de </a:t>
            </a:r>
            <a:r>
              <a:rPr lang="en-US" sz="1600" b="1" dirty="0" err="1" smtClean="0"/>
              <a:t>Lisboa</a:t>
            </a:r>
            <a:endParaRPr lang="en-US" sz="1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1" b="20286"/>
          <a:stretch/>
        </p:blipFill>
        <p:spPr>
          <a:xfrm>
            <a:off x="245064" y="188640"/>
            <a:ext cx="11723234" cy="2520280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97504" y="2908928"/>
            <a:ext cx="8296688" cy="187220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Inventário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Florestal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Variáveis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da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árvore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e do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povoamento</a:t>
            </a:r>
            <a:endParaRPr lang="pt-PT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3" t="-223" r="322" b="5685"/>
          <a:stretch/>
        </p:blipFill>
        <p:spPr>
          <a:xfrm flipH="1">
            <a:off x="3726425" y="1599482"/>
            <a:ext cx="6754761" cy="4791485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pt-PT" altLang="en-US" dirty="0" smtClean="0">
                <a:solidFill>
                  <a:schemeClr val="accent6">
                    <a:lumMod val="75000"/>
                  </a:schemeClr>
                </a:solidFill>
              </a:rPr>
              <a:t>Biomassa </a:t>
            </a:r>
            <a:r>
              <a:rPr lang="pt-PT" altLang="en-US" dirty="0" smtClean="0">
                <a:solidFill>
                  <a:schemeClr val="accent6">
                    <a:lumMod val="75000"/>
                  </a:schemeClr>
                </a:solidFill>
              </a:rPr>
              <a:t>de uma árvore abatida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858" y="1690688"/>
            <a:ext cx="2327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Como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calcular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?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9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stCxn id="5" idx="6"/>
          </p:cNvCxnSpPr>
          <p:nvPr/>
        </p:nvCxnSpPr>
        <p:spPr>
          <a:xfrm>
            <a:off x="5987976" y="3688904"/>
            <a:ext cx="6012680" cy="11392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5879976" y="3634904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5" idx="7"/>
          </p:cNvCxnSpPr>
          <p:nvPr/>
        </p:nvCxnSpPr>
        <p:spPr>
          <a:xfrm flipV="1">
            <a:off x="5972160" y="96457"/>
            <a:ext cx="4558558" cy="3554263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stCxn id="5" idx="5"/>
          </p:cNvCxnSpPr>
          <p:nvPr/>
        </p:nvCxnSpPr>
        <p:spPr>
          <a:xfrm>
            <a:off x="5972160" y="3727088"/>
            <a:ext cx="1647570" cy="3130912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5" idx="3"/>
          </p:cNvCxnSpPr>
          <p:nvPr/>
        </p:nvCxnSpPr>
        <p:spPr>
          <a:xfrm flipH="1">
            <a:off x="4393113" y="3727088"/>
            <a:ext cx="1502679" cy="301428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</p:cNvCxnSpPr>
          <p:nvPr/>
        </p:nvCxnSpPr>
        <p:spPr>
          <a:xfrm flipH="1">
            <a:off x="56871" y="3688904"/>
            <a:ext cx="5823105" cy="1139288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5" idx="1"/>
          </p:cNvCxnSpPr>
          <p:nvPr/>
        </p:nvCxnSpPr>
        <p:spPr>
          <a:xfrm flipH="1" flipV="1">
            <a:off x="1623937" y="96457"/>
            <a:ext cx="4271855" cy="3554263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933976" y="189784"/>
            <a:ext cx="54000" cy="3456000"/>
          </a:xfrm>
          <a:prstGeom prst="line">
            <a:avLst/>
          </a:prstGeom>
          <a:ln w="762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31494" t="26900" r="60677" b="51979"/>
          <a:stretch/>
        </p:blipFill>
        <p:spPr>
          <a:xfrm flipH="1">
            <a:off x="6107453" y="630005"/>
            <a:ext cx="1123932" cy="1705598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flipH="1">
            <a:off x="8856443" y="2363645"/>
            <a:ext cx="1048637" cy="692999"/>
            <a:chOff x="2579609" y="5256820"/>
            <a:chExt cx="1272142" cy="92100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36350" t="64000" r="56694" b="27047"/>
            <a:stretch/>
          </p:blipFill>
          <p:spPr>
            <a:xfrm>
              <a:off x="2579609" y="5256820"/>
              <a:ext cx="1272142" cy="921003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503712" y="5805264"/>
              <a:ext cx="348039" cy="372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flipH="1">
            <a:off x="7028936" y="4133786"/>
            <a:ext cx="1231163" cy="1223142"/>
            <a:chOff x="6072091" y="4812978"/>
            <a:chExt cx="1440161" cy="1230396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/>
            <a:srcRect l="55817" t="75321" r="36307" b="13601"/>
            <a:stretch/>
          </p:blipFill>
          <p:spPr>
            <a:xfrm>
              <a:off x="6072091" y="4903765"/>
              <a:ext cx="1440161" cy="1139609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6589172" y="4812978"/>
              <a:ext cx="864096" cy="776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911075" y="5418632"/>
              <a:ext cx="213524" cy="224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3404469" y="4343657"/>
            <a:ext cx="1168076" cy="991630"/>
            <a:chOff x="-514252" y="980728"/>
            <a:chExt cx="1497684" cy="102408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64222" t="76140" r="30561" b="14760"/>
            <a:stretch/>
          </p:blipFill>
          <p:spPr>
            <a:xfrm>
              <a:off x="29515" y="1068709"/>
              <a:ext cx="953917" cy="93610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/>
            <a:srcRect r="59967" b="44153"/>
            <a:stretch/>
          </p:blipFill>
          <p:spPr>
            <a:xfrm>
              <a:off x="-514252" y="980728"/>
              <a:ext cx="578423" cy="68775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69166" t="77239" r="21300" b="17862"/>
          <a:stretch/>
        </p:blipFill>
        <p:spPr>
          <a:xfrm flipH="1">
            <a:off x="5404190" y="5135562"/>
            <a:ext cx="1127220" cy="325943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 flipH="1">
            <a:off x="1934494" y="2876463"/>
            <a:ext cx="2464787" cy="891271"/>
            <a:chOff x="4330625" y="3701059"/>
            <a:chExt cx="3191007" cy="102408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/>
            <a:srcRect l="64222" t="76140" r="21300" b="14760"/>
            <a:stretch/>
          </p:blipFill>
          <p:spPr>
            <a:xfrm>
              <a:off x="4874392" y="3789040"/>
              <a:ext cx="2647240" cy="93610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/>
            <a:srcRect r="59967" b="44153"/>
            <a:stretch/>
          </p:blipFill>
          <p:spPr>
            <a:xfrm>
              <a:off x="4330625" y="3701059"/>
              <a:ext cx="578423" cy="68775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53150" t="30604" r="41338" b="61697"/>
          <a:stretch/>
        </p:blipFill>
        <p:spPr>
          <a:xfrm flipH="1">
            <a:off x="4637710" y="1560421"/>
            <a:ext cx="834803" cy="587917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921963" y="513800"/>
            <a:ext cx="2311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o</a:t>
            </a:r>
            <a:r>
              <a:rPr lang="en-US" b="1" i="1" dirty="0" smtClean="0">
                <a:solidFill>
                  <a:srgbClr val="0070C0"/>
                </a:solidFill>
              </a:rPr>
              <a:t>peration 1:              </a:t>
            </a:r>
            <a:r>
              <a:rPr lang="en-US" dirty="0" smtClean="0"/>
              <a:t>site </a:t>
            </a:r>
            <a:r>
              <a:rPr lang="en-US" dirty="0"/>
              <a:t>preparation and felling of the </a:t>
            </a:r>
            <a:r>
              <a:rPr lang="en-US" dirty="0" smtClean="0"/>
              <a:t>tree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42157" y="2793113"/>
            <a:ext cx="3677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2:                      </a:t>
            </a:r>
            <a:r>
              <a:rPr lang="en-US" dirty="0" smtClean="0"/>
              <a:t>measurement (d/h) of </a:t>
            </a:r>
            <a:r>
              <a:rPr lang="en-US" dirty="0"/>
              <a:t>felled </a:t>
            </a:r>
            <a:r>
              <a:rPr lang="en-US" dirty="0" smtClean="0"/>
              <a:t>tree and </a:t>
            </a:r>
            <a:r>
              <a:rPr lang="en-US" dirty="0"/>
              <a:t>marking for </a:t>
            </a:r>
            <a:r>
              <a:rPr lang="en-US" dirty="0" smtClean="0"/>
              <a:t>cross-cutting operation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44041" y="1828941"/>
            <a:ext cx="384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6:                                </a:t>
            </a:r>
            <a:r>
              <a:rPr lang="en-US" dirty="0" smtClean="0"/>
              <a:t>weighing the total tree by compartment (stem, branches, leaves, roots,…)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484691" y="4692379"/>
            <a:ext cx="337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3:                                              </a:t>
            </a:r>
            <a:r>
              <a:rPr lang="en-US" dirty="0" smtClean="0"/>
              <a:t>cross-cutting for separating different tree parts (stem branches, leaves, fruit and roots)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79115" y="5435741"/>
            <a:ext cx="194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4:       </a:t>
            </a:r>
            <a:r>
              <a:rPr lang="en-US" dirty="0" smtClean="0"/>
              <a:t>cross-cutting into logs and cutting </a:t>
            </a:r>
            <a:r>
              <a:rPr lang="en-US" dirty="0"/>
              <a:t>disks </a:t>
            </a:r>
            <a:r>
              <a:rPr lang="en-US" dirty="0" smtClean="0"/>
              <a:t>samples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582976" y="5232402"/>
            <a:ext cx="2810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5:                     </a:t>
            </a:r>
            <a:r>
              <a:rPr lang="en-US" dirty="0"/>
              <a:t>stripping of leaves and </a:t>
            </a:r>
            <a:r>
              <a:rPr lang="en-US" dirty="0" err="1" smtClean="0"/>
              <a:t>limbing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371008" y="535638"/>
            <a:ext cx="2076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7: </a:t>
            </a:r>
            <a:r>
              <a:rPr lang="en-US" dirty="0" smtClean="0"/>
              <a:t>samples packing for lab weighing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0206137" y="180015"/>
            <a:ext cx="1782893" cy="64633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Abate para </a:t>
            </a:r>
            <a:r>
              <a:rPr lang="en-US" dirty="0" err="1" smtClean="0">
                <a:solidFill>
                  <a:schemeClr val="bg1"/>
                </a:solidFill>
              </a:rPr>
              <a:t>fazer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biomassas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4041" y="6420762"/>
            <a:ext cx="2311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(Adapted from Pickard et al 2012)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1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371" y="404664"/>
            <a:ext cx="11329259" cy="720080"/>
          </a:xfrm>
        </p:spPr>
        <p:txBody>
          <a:bodyPr/>
          <a:lstStyle/>
          <a:p>
            <a:pPr>
              <a:buNone/>
            </a:pPr>
            <a:r>
              <a:rPr lang="pt-PT" altLang="en-US" dirty="0" smtClean="0"/>
              <a:t>Biomassa </a:t>
            </a:r>
            <a:r>
              <a:rPr lang="pt-PT" altLang="en-US" dirty="0" smtClean="0"/>
              <a:t>de uma árvore abatida</a:t>
            </a:r>
            <a:endParaRPr lang="en-US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0976"/>
            <a:ext cx="6784848" cy="9594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1494" t="26900" r="60677" b="51979"/>
          <a:stretch/>
        </p:blipFill>
        <p:spPr>
          <a:xfrm flipH="1">
            <a:off x="6704790" y="543997"/>
            <a:ext cx="1123932" cy="17055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68373" y="876789"/>
            <a:ext cx="2311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1:              </a:t>
            </a:r>
            <a:r>
              <a:rPr lang="en-US" dirty="0" smtClean="0"/>
              <a:t>abate da </a:t>
            </a:r>
            <a:r>
              <a:rPr lang="en-US" dirty="0" err="1" smtClean="0"/>
              <a:t>árvore</a:t>
            </a:r>
            <a:endParaRPr lang="en-US" dirty="0" smtClean="0"/>
          </a:p>
        </p:txBody>
      </p:sp>
      <p:grpSp>
        <p:nvGrpSpPr>
          <p:cNvPr id="10" name="Group 9"/>
          <p:cNvGrpSpPr/>
          <p:nvPr/>
        </p:nvGrpSpPr>
        <p:grpSpPr>
          <a:xfrm flipH="1">
            <a:off x="9541893" y="1523120"/>
            <a:ext cx="1048637" cy="692999"/>
            <a:chOff x="2579609" y="5256820"/>
            <a:chExt cx="1272142" cy="92100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36350" t="64000" r="56694" b="27047"/>
            <a:stretch/>
          </p:blipFill>
          <p:spPr>
            <a:xfrm>
              <a:off x="2579609" y="5256820"/>
              <a:ext cx="1272142" cy="92100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503712" y="5805264"/>
              <a:ext cx="348039" cy="3725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100258" y="1900099"/>
            <a:ext cx="3931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2:                   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medições</a:t>
            </a:r>
            <a:r>
              <a:rPr lang="en-US" dirty="0" smtClean="0"/>
              <a:t>  </a:t>
            </a:r>
            <a:r>
              <a:rPr lang="en-US" dirty="0" smtClean="0"/>
              <a:t>(</a:t>
            </a:r>
            <a:r>
              <a:rPr lang="en-US" dirty="0" smtClean="0"/>
              <a:t>d/</a:t>
            </a:r>
            <a:r>
              <a:rPr lang="en-US" dirty="0" err="1" smtClean="0"/>
              <a:t>comprimento</a:t>
            </a:r>
            <a:r>
              <a:rPr lang="en-US" dirty="0" smtClean="0"/>
              <a:t>) e </a:t>
            </a:r>
            <a:r>
              <a:rPr lang="en-US" dirty="0" err="1" smtClean="0"/>
              <a:t>toragem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5" t="6179" r="28496" b="7968"/>
          <a:stretch/>
        </p:blipFill>
        <p:spPr>
          <a:xfrm flipH="1">
            <a:off x="6566926" y="2721720"/>
            <a:ext cx="1751255" cy="21253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5783" y="3053105"/>
            <a:ext cx="2284356" cy="17132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791" y="4650081"/>
            <a:ext cx="2473405" cy="18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016"/>
            <a:ext cx="7690104" cy="1087467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 flipH="1">
            <a:off x="7113047" y="118145"/>
            <a:ext cx="1231163" cy="1223142"/>
            <a:chOff x="6072091" y="4812978"/>
            <a:chExt cx="1440161" cy="123039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55817" t="75321" r="36307" b="13601"/>
            <a:stretch/>
          </p:blipFill>
          <p:spPr>
            <a:xfrm>
              <a:off x="6072091" y="4903765"/>
              <a:ext cx="1440161" cy="1139609"/>
            </a:xfrm>
            <a:prstGeom prst="rect">
              <a:avLst/>
            </a:prstGeom>
          </p:spPr>
        </p:pic>
        <p:sp>
          <p:nvSpPr>
            <p:cNvPr id="10" name="Oval 9"/>
            <p:cNvSpPr/>
            <p:nvPr/>
          </p:nvSpPr>
          <p:spPr>
            <a:xfrm>
              <a:off x="6589172" y="4812978"/>
              <a:ext cx="864096" cy="7762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6911075" y="5418632"/>
              <a:ext cx="213524" cy="2244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735922" y="343148"/>
            <a:ext cx="337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3:                                             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separação</a:t>
            </a:r>
            <a:r>
              <a:rPr lang="en-US" dirty="0" smtClean="0"/>
              <a:t> dos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r>
              <a:rPr lang="en-US" dirty="0" smtClean="0"/>
              <a:t> </a:t>
            </a:r>
            <a:r>
              <a:rPr lang="en-US" dirty="0" smtClean="0"/>
              <a:t>(stem branches, leaves, fruit and roots)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69166" t="77239" r="21300" b="17862"/>
          <a:stretch/>
        </p:blipFill>
        <p:spPr>
          <a:xfrm flipH="1">
            <a:off x="7140965" y="1891058"/>
            <a:ext cx="1127220" cy="32594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730303" y="1564041"/>
            <a:ext cx="3461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4:  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toragem</a:t>
            </a:r>
            <a:r>
              <a:rPr lang="en-US" dirty="0" smtClean="0"/>
              <a:t> e </a:t>
            </a:r>
            <a:r>
              <a:rPr lang="en-US" dirty="0" err="1" smtClean="0"/>
              <a:t>corte</a:t>
            </a:r>
            <a:r>
              <a:rPr lang="en-US" dirty="0" smtClean="0"/>
              <a:t> das </a:t>
            </a:r>
            <a:r>
              <a:rPr lang="en-US" dirty="0" err="1" smtClean="0"/>
              <a:t>rodelas</a:t>
            </a:r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047" y="2531326"/>
            <a:ext cx="4624037" cy="34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6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" y="0"/>
            <a:ext cx="5253386" cy="74288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23876" y="1520456"/>
            <a:ext cx="2435890" cy="1701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91312" y="3429000"/>
            <a:ext cx="2440447" cy="18703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flipH="1">
            <a:off x="6096000" y="439338"/>
            <a:ext cx="1168076" cy="991630"/>
            <a:chOff x="-514252" y="980728"/>
            <a:chExt cx="1497684" cy="102408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4222" t="76140" r="30561" b="14760"/>
            <a:stretch/>
          </p:blipFill>
          <p:spPr>
            <a:xfrm>
              <a:off x="29515" y="1068709"/>
              <a:ext cx="953917" cy="936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r="59967" b="44153"/>
            <a:stretch/>
          </p:blipFill>
          <p:spPr>
            <a:xfrm>
              <a:off x="-514252" y="980728"/>
              <a:ext cx="578423" cy="68775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7556931" y="439338"/>
            <a:ext cx="405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5:           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separação</a:t>
            </a:r>
            <a:r>
              <a:rPr lang="en-US" dirty="0" smtClean="0"/>
              <a:t> dos </a:t>
            </a:r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componentes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 flipH="1">
            <a:off x="5301174" y="1690577"/>
            <a:ext cx="2044772" cy="814700"/>
            <a:chOff x="4874392" y="3789040"/>
            <a:chExt cx="2647240" cy="93610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/>
            <a:srcRect l="64222" t="76140" r="21300" b="14760"/>
            <a:stretch/>
          </p:blipFill>
          <p:spPr>
            <a:xfrm>
              <a:off x="4874392" y="3789040"/>
              <a:ext cx="2647240" cy="93610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r="59967" b="44153"/>
            <a:stretch/>
          </p:blipFill>
          <p:spPr>
            <a:xfrm>
              <a:off x="6376716" y="4037386"/>
              <a:ext cx="578424" cy="687758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556931" y="1605516"/>
            <a:ext cx="46350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70C0"/>
                </a:solidFill>
              </a:rPr>
              <a:t>operação</a:t>
            </a:r>
            <a:r>
              <a:rPr lang="en-US" b="1" i="1" dirty="0" smtClean="0">
                <a:solidFill>
                  <a:srgbClr val="0070C0"/>
                </a:solidFill>
              </a:rPr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6: 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Pesagem</a:t>
            </a:r>
            <a:r>
              <a:rPr lang="en-US" dirty="0" smtClean="0"/>
              <a:t> da </a:t>
            </a:r>
            <a:r>
              <a:rPr lang="en-US" dirty="0" err="1" smtClean="0"/>
              <a:t>totalidade</a:t>
            </a:r>
            <a:r>
              <a:rPr lang="en-US" dirty="0" smtClean="0"/>
              <a:t> da </a:t>
            </a:r>
            <a:r>
              <a:rPr lang="en-US" dirty="0" err="1" smtClean="0"/>
              <a:t>árvore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componente</a:t>
            </a:r>
            <a:r>
              <a:rPr lang="en-US" dirty="0" smtClean="0"/>
              <a:t> </a:t>
            </a:r>
            <a:r>
              <a:rPr lang="en-US" dirty="0" smtClean="0"/>
              <a:t>(stem, branches, leaves, roots,…)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/>
          <a:srcRect l="53150" t="30604" r="41338" b="61697"/>
          <a:stretch/>
        </p:blipFill>
        <p:spPr>
          <a:xfrm flipH="1">
            <a:off x="6511143" y="2844378"/>
            <a:ext cx="834803" cy="587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556931" y="2725527"/>
            <a:ext cx="4599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operation 7: </a:t>
            </a:r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dirty="0" err="1" smtClean="0"/>
              <a:t>recolha</a:t>
            </a:r>
            <a:r>
              <a:rPr lang="en-US" dirty="0" smtClean="0"/>
              <a:t> das </a:t>
            </a:r>
            <a:r>
              <a:rPr lang="en-US" dirty="0" err="1" smtClean="0"/>
              <a:t>amostras</a:t>
            </a:r>
            <a:r>
              <a:rPr lang="en-US" dirty="0" smtClean="0"/>
              <a:t>, </a:t>
            </a:r>
            <a:r>
              <a:rPr lang="en-US" dirty="0" err="1" smtClean="0"/>
              <a:t>pesagem</a:t>
            </a:r>
            <a:r>
              <a:rPr lang="en-US" dirty="0" smtClean="0"/>
              <a:t> e </a:t>
            </a:r>
            <a:r>
              <a:rPr lang="en-US" dirty="0" err="1" smtClean="0"/>
              <a:t>etiquetagem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019" y="3616036"/>
            <a:ext cx="2943921" cy="22079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592" y="5333974"/>
            <a:ext cx="1497642" cy="11232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8679" y="3616036"/>
            <a:ext cx="2964090" cy="222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3065" y="5357543"/>
            <a:ext cx="1466217" cy="1099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180" y="5286329"/>
            <a:ext cx="1474067" cy="110555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95869" y="3258879"/>
            <a:ext cx="2435890" cy="17012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812903" y="1719679"/>
            <a:ext cx="2440447" cy="187036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99051" cy="80591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7572" y="4114800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09330" y="4114799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051" y="0"/>
            <a:ext cx="5985035" cy="84635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31347" y="1873279"/>
            <a:ext cx="4328531" cy="23196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09330" y="2105246"/>
            <a:ext cx="691116" cy="2870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429684" y="2105246"/>
            <a:ext cx="691116" cy="287080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497572" y="4284920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109330" y="4284919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497572" y="3211193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09330" y="3211192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497572" y="5314313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09330" y="5314312"/>
            <a:ext cx="691116" cy="18317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97572" y="3068428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109330" y="3068427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497572" y="5146670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109330" y="5144191"/>
            <a:ext cx="691116" cy="170121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491492" y="4468090"/>
            <a:ext cx="23662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o volume das rodelas </a:t>
            </a:r>
            <a:r>
              <a:rPr lang="pt-PT" dirty="0" smtClean="0"/>
              <a:t>foi obtido </a:t>
            </a:r>
            <a:r>
              <a:rPr lang="pt-PT" dirty="0"/>
              <a:t>por imersão em água e medição do volume de água </a:t>
            </a:r>
            <a:r>
              <a:rPr lang="pt-PT" dirty="0" smtClean="0"/>
              <a:t>deslocado (há </a:t>
            </a:r>
            <a:r>
              <a:rPr lang="pt-PT" dirty="0"/>
              <a:t>aparelho </a:t>
            </a:r>
            <a:r>
              <a:rPr lang="pt-PT" dirty="0" smtClean="0"/>
              <a:t>nas tecnologias)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554065" y="459586"/>
            <a:ext cx="3637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Os pesos frescos ou obtêm no campo ou em </a:t>
            </a:r>
            <a:r>
              <a:rPr lang="pt-PT" sz="1600" dirty="0" err="1" smtClean="0"/>
              <a:t>lab</a:t>
            </a:r>
            <a:r>
              <a:rPr lang="pt-PT" sz="1600" dirty="0" smtClean="0"/>
              <a:t> imediatamente após o regresso</a:t>
            </a:r>
          </a:p>
          <a:p>
            <a:endParaRPr lang="pt-PT" sz="800" dirty="0"/>
          </a:p>
          <a:p>
            <a:r>
              <a:rPr lang="pt-PT" sz="1600" dirty="0" smtClean="0"/>
              <a:t>Os pesos secos obtém-se em estufa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3333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Peso </a:t>
            </a:r>
            <a:r>
              <a:rPr lang="en-US" dirty="0" err="1" smtClean="0"/>
              <a:t>verde</a:t>
            </a:r>
            <a:r>
              <a:rPr lang="en-US" dirty="0" smtClean="0"/>
              <a:t>/fresco total ---------------------- </a:t>
            </a:r>
            <a:r>
              <a:rPr lang="en-US" dirty="0"/>
              <a:t>Peso </a:t>
            </a:r>
            <a:r>
              <a:rPr lang="en-US" dirty="0" err="1"/>
              <a:t>verde</a:t>
            </a:r>
            <a:r>
              <a:rPr lang="en-US" dirty="0"/>
              <a:t>/fresco </a:t>
            </a:r>
            <a:r>
              <a:rPr lang="en-US" dirty="0" err="1" smtClean="0"/>
              <a:t>amostra</a:t>
            </a:r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Peso </a:t>
            </a:r>
            <a:r>
              <a:rPr lang="en-US" dirty="0" err="1" smtClean="0">
                <a:solidFill>
                  <a:srgbClr val="C00000"/>
                </a:solidFill>
              </a:rPr>
              <a:t>seco</a:t>
            </a:r>
            <a:r>
              <a:rPr lang="en-US" dirty="0" smtClean="0">
                <a:solidFill>
                  <a:srgbClr val="C00000"/>
                </a:solidFill>
              </a:rPr>
              <a:t> total ? </a:t>
            </a:r>
            <a:r>
              <a:rPr lang="en-US" dirty="0" smtClean="0"/>
              <a:t>--------------------------------- Peso </a:t>
            </a:r>
            <a:r>
              <a:rPr lang="en-US" dirty="0" err="1" smtClean="0"/>
              <a:t>seco</a:t>
            </a:r>
            <a:r>
              <a:rPr lang="en-US" dirty="0" smtClean="0"/>
              <a:t> </a:t>
            </a:r>
            <a:r>
              <a:rPr lang="en-US" dirty="0" err="1" smtClean="0"/>
              <a:t>amostra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Peso </a:t>
            </a:r>
            <a:r>
              <a:rPr lang="en-US" dirty="0" err="1" smtClean="0">
                <a:solidFill>
                  <a:srgbClr val="C00000"/>
                </a:solidFill>
              </a:rPr>
              <a:t>casca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cepo</a:t>
            </a:r>
            <a:r>
              <a:rPr lang="en-US" dirty="0" smtClean="0">
                <a:solidFill>
                  <a:srgbClr val="C00000"/>
                </a:solidFill>
              </a:rPr>
              <a:t> ? </a:t>
            </a:r>
            <a:r>
              <a:rPr lang="en-US" dirty="0" smtClean="0"/>
              <a:t>------------------------ peso </a:t>
            </a:r>
            <a:r>
              <a:rPr lang="en-US" dirty="0" err="1" smtClean="0"/>
              <a:t>casca</a:t>
            </a:r>
            <a:r>
              <a:rPr lang="en-US" dirty="0" smtClean="0"/>
              <a:t> do </a:t>
            </a:r>
            <a:r>
              <a:rPr lang="en-US" dirty="0" err="1" smtClean="0"/>
              <a:t>toro</a:t>
            </a:r>
            <a:endParaRPr lang="en-US" dirty="0" smtClean="0"/>
          </a:p>
          <a:p>
            <a:r>
              <a:rPr lang="en-US" dirty="0" smtClean="0"/>
              <a:t>Volume da </a:t>
            </a:r>
            <a:r>
              <a:rPr lang="en-US" dirty="0" err="1" smtClean="0"/>
              <a:t>casca</a:t>
            </a:r>
            <a:r>
              <a:rPr lang="en-US" dirty="0" smtClean="0"/>
              <a:t> </a:t>
            </a:r>
            <a:r>
              <a:rPr lang="en-US" dirty="0" err="1" smtClean="0"/>
              <a:t>cepo</a:t>
            </a:r>
            <a:r>
              <a:rPr lang="en-US" dirty="0" smtClean="0"/>
              <a:t> ------------------ volume da caca do </a:t>
            </a:r>
            <a:r>
              <a:rPr lang="en-US" dirty="0" err="1" smtClean="0"/>
              <a:t>toro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3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289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Biomassa de uma árvore abatida</vt:lpstr>
      <vt:lpstr>PowerPoint Presentation</vt:lpstr>
      <vt:lpstr>Biomassa de uma árvore abatida</vt:lpstr>
      <vt:lpstr>PowerPoint Presentation</vt:lpstr>
      <vt:lpstr>PowerPoint Presentation</vt:lpstr>
      <vt:lpstr>PowerPoint Presentation</vt:lpstr>
      <vt:lpstr>PowerPoint Presentation</vt:lpstr>
    </vt:vector>
  </TitlesOfParts>
  <Company>ISA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smb</dc:creator>
  <cp:lastModifiedBy>smb</cp:lastModifiedBy>
  <cp:revision>12</cp:revision>
  <dcterms:created xsi:type="dcterms:W3CDTF">2023-04-18T22:33:44Z</dcterms:created>
  <dcterms:modified xsi:type="dcterms:W3CDTF">2023-04-19T09:56:50Z</dcterms:modified>
</cp:coreProperties>
</file>