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3" r:id="rId1"/>
  </p:sldMasterIdLst>
  <p:notesMasterIdLst>
    <p:notesMasterId r:id="rId32"/>
  </p:notesMasterIdLst>
  <p:handoutMasterIdLst>
    <p:handoutMasterId r:id="rId33"/>
  </p:handoutMasterIdLst>
  <p:sldIdLst>
    <p:sldId id="416" r:id="rId2"/>
    <p:sldId id="439" r:id="rId3"/>
    <p:sldId id="504" r:id="rId4"/>
    <p:sldId id="523" r:id="rId5"/>
    <p:sldId id="505" r:id="rId6"/>
    <p:sldId id="506" r:id="rId7"/>
    <p:sldId id="529" r:id="rId8"/>
    <p:sldId id="507" r:id="rId9"/>
    <p:sldId id="500" r:id="rId10"/>
    <p:sldId id="508" r:id="rId11"/>
    <p:sldId id="509" r:id="rId12"/>
    <p:sldId id="510" r:id="rId13"/>
    <p:sldId id="511" r:id="rId14"/>
    <p:sldId id="512" r:id="rId15"/>
    <p:sldId id="513" r:id="rId16"/>
    <p:sldId id="501" r:id="rId17"/>
    <p:sldId id="515" r:id="rId18"/>
    <p:sldId id="514" r:id="rId19"/>
    <p:sldId id="502" r:id="rId20"/>
    <p:sldId id="518" r:id="rId21"/>
    <p:sldId id="516" r:id="rId22"/>
    <p:sldId id="519" r:id="rId23"/>
    <p:sldId id="503" r:id="rId24"/>
    <p:sldId id="521" r:id="rId25"/>
    <p:sldId id="520" r:id="rId26"/>
    <p:sldId id="524" r:id="rId27"/>
    <p:sldId id="526" r:id="rId28"/>
    <p:sldId id="528" r:id="rId29"/>
    <p:sldId id="530" r:id="rId30"/>
    <p:sldId id="522" r:id="rId31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9F3B"/>
    <a:srgbClr val="0000FF"/>
    <a:srgbClr val="60AC9A"/>
    <a:srgbClr val="9BBB59"/>
    <a:srgbClr val="0066FF"/>
    <a:srgbClr val="008000"/>
    <a:srgbClr val="CC9900"/>
    <a:srgbClr val="339966"/>
    <a:srgbClr val="7CB042"/>
    <a:srgbClr val="FFE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03" autoAdjust="0"/>
    <p:restoredTop sz="94660"/>
  </p:normalViewPr>
  <p:slideViewPr>
    <p:cSldViewPr showGuides="1">
      <p:cViewPr>
        <p:scale>
          <a:sx n="86" d="100"/>
          <a:sy n="86" d="100"/>
        </p:scale>
        <p:origin x="662" y="-10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28/04/2023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emf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Variáveis</a:t>
            </a:r>
            <a:r>
              <a:rPr lang="en-US" sz="2800" dirty="0" smtClean="0"/>
              <a:t> </a:t>
            </a:r>
            <a:r>
              <a:rPr lang="en-US" sz="2800" dirty="0" err="1" smtClean="0"/>
              <a:t>não</a:t>
            </a:r>
            <a:r>
              <a:rPr lang="en-US" sz="2800" dirty="0" smtClean="0"/>
              <a:t> </a:t>
            </a:r>
            <a:r>
              <a:rPr lang="en-US" sz="2800" dirty="0" err="1" smtClean="0"/>
              <a:t>dendrométricas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/>
              <a:t>Caracterização da diversidade vegetal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1029714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200" dirty="0" smtClean="0">
                <a:latin typeface="Arial" charset="0"/>
              </a:rPr>
              <a:t>Este tipo de informação permite caracterizar a parcela e inclui aspetos como: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800" dirty="0" smtClean="0"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Ocupação do </a:t>
            </a:r>
            <a:r>
              <a:rPr lang="pt-PT" b="1" dirty="0" err="1">
                <a:solidFill>
                  <a:srgbClr val="6F9F3B"/>
                </a:solidFill>
                <a:latin typeface="Arial" charset="0"/>
              </a:rPr>
              <a:t>sub-coberto</a:t>
            </a:r>
            <a:endParaRPr lang="pt-PT" b="1" dirty="0">
              <a:solidFill>
                <a:srgbClr val="6F9F3B"/>
              </a:solidFill>
              <a:latin typeface="Arial" charset="0"/>
            </a:endParaRPr>
          </a:p>
          <a:p>
            <a:pPr marL="838200" lvl="1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>
                <a:latin typeface="Arial" charset="0"/>
              </a:rPr>
              <a:t>Utilização agrícola</a:t>
            </a:r>
          </a:p>
          <a:p>
            <a:pPr marL="838200" lvl="1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>
                <a:latin typeface="Arial" charset="0"/>
              </a:rPr>
              <a:t>Pastagem artificial</a:t>
            </a:r>
          </a:p>
          <a:p>
            <a:pPr marL="838200" lvl="1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>
                <a:latin typeface="Arial" charset="0"/>
              </a:rPr>
              <a:t>Pastagem natural</a:t>
            </a:r>
          </a:p>
          <a:p>
            <a:pPr marL="838200" lvl="1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>
                <a:latin typeface="Arial" charset="0"/>
              </a:rPr>
              <a:t>Matos</a:t>
            </a:r>
            <a:r>
              <a:rPr lang="pt-PT" b="1" dirty="0">
                <a:solidFill>
                  <a:srgbClr val="6F9F3B"/>
                </a:solidFill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Estrutura vertical do povoamento</a:t>
            </a:r>
          </a:p>
          <a:p>
            <a:pPr marL="838200" lvl="1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>
                <a:latin typeface="Arial" charset="0"/>
              </a:rPr>
              <a:t>Coberto por espécie</a:t>
            </a:r>
          </a:p>
          <a:p>
            <a:pPr marL="838200" lvl="1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>
                <a:latin typeface="Arial" charset="0"/>
              </a:rPr>
              <a:t>Coberto total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Regeneração </a:t>
            </a: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natural: </a:t>
            </a:r>
            <a:r>
              <a:rPr lang="pt-PT" dirty="0" smtClean="0">
                <a:latin typeface="Arial" charset="0"/>
              </a:rPr>
              <a:t>Abundância &amp; </a:t>
            </a: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Avaliação </a:t>
            </a:r>
            <a:r>
              <a:rPr lang="pt-PT" b="1" dirty="0">
                <a:solidFill>
                  <a:srgbClr val="6F9F3B"/>
                </a:solidFill>
                <a:latin typeface="Arial" charset="0"/>
              </a:rPr>
              <a:t>de árvores menores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5085184"/>
            <a:ext cx="6396073" cy="1494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762676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69" y="1772816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2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/>
              <a:t>Caracterização da diversidade vegetal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10297144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200" dirty="0">
                <a:latin typeface="Arial" charset="0"/>
              </a:rPr>
              <a:t>Avaliação do </a:t>
            </a:r>
            <a:r>
              <a:rPr lang="pt-PT" sz="2200" dirty="0" err="1">
                <a:latin typeface="Arial" charset="0"/>
              </a:rPr>
              <a:t>sub-coberto</a:t>
            </a:r>
            <a:r>
              <a:rPr lang="pt-PT" sz="2200" dirty="0">
                <a:latin typeface="Arial" charset="0"/>
              </a:rPr>
              <a:t> e estrutura vertical do </a:t>
            </a:r>
            <a:r>
              <a:rPr lang="pt-PT" sz="2200" dirty="0" smtClean="0">
                <a:latin typeface="Arial" charset="0"/>
              </a:rPr>
              <a:t>“</a:t>
            </a:r>
            <a:r>
              <a:rPr lang="pt-PT" sz="2200" dirty="0" err="1" smtClean="0">
                <a:latin typeface="Arial" charset="0"/>
              </a:rPr>
              <a:t>eco-sistema</a:t>
            </a:r>
            <a:r>
              <a:rPr lang="pt-PT" sz="2200" dirty="0" smtClean="0">
                <a:latin typeface="Arial" charset="0"/>
              </a:rPr>
              <a:t>”: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800" dirty="0" smtClean="0"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err="1" smtClean="0">
                <a:solidFill>
                  <a:srgbClr val="6F9F3B"/>
                </a:solidFill>
                <a:latin typeface="Arial" charset="0"/>
              </a:rPr>
              <a:t>Sub-coberto</a:t>
            </a:r>
            <a:r>
              <a:rPr lang="pt-PT" dirty="0" smtClean="0">
                <a:latin typeface="Arial" charset="0"/>
              </a:rPr>
              <a:t>: vegetação </a:t>
            </a:r>
            <a:r>
              <a:rPr lang="pt-PT" dirty="0">
                <a:latin typeface="Arial" charset="0"/>
              </a:rPr>
              <a:t>que cresce debaixo do copado de árvores adultas; geralmente constituído por arbustos, </a:t>
            </a:r>
            <a:r>
              <a:rPr lang="pt-PT" dirty="0" err="1">
                <a:latin typeface="Arial" charset="0"/>
              </a:rPr>
              <a:t>sub-arbustos</a:t>
            </a:r>
            <a:r>
              <a:rPr lang="pt-PT" dirty="0">
                <a:latin typeface="Arial" charset="0"/>
              </a:rPr>
              <a:t>, vegetação herbácea, líquenes e </a:t>
            </a:r>
            <a:r>
              <a:rPr lang="pt-PT" dirty="0" smtClean="0">
                <a:latin typeface="Arial" charset="0"/>
              </a:rPr>
              <a:t>musgos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Estrutura vertical</a:t>
            </a:r>
            <a:r>
              <a:rPr lang="pt-PT" dirty="0">
                <a:latin typeface="Arial" charset="0"/>
              </a:rPr>
              <a:t>: pode incluir  todas as espécies herbáceas, arbustivas e arbóreas (incluindo o povoamento); as espécies arbóreas e arbustivas são identificadas; as espécies herbáceas não são geralmente </a:t>
            </a:r>
            <a:r>
              <a:rPr lang="pt-PT" dirty="0" smtClean="0">
                <a:latin typeface="Arial" charset="0"/>
              </a:rPr>
              <a:t>discriminadas</a:t>
            </a:r>
          </a:p>
          <a:p>
            <a:pPr marL="1792288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 smtClean="0">
                <a:latin typeface="Arial" charset="0"/>
              </a:rPr>
              <a:t>Para cada </a:t>
            </a:r>
            <a:r>
              <a:rPr lang="pt-PT" dirty="0">
                <a:latin typeface="Arial" charset="0"/>
              </a:rPr>
              <a:t>classe de altura regista-se a percentagem de coberto, correspondente a cada </a:t>
            </a:r>
            <a:r>
              <a:rPr lang="pt-PT" dirty="0" smtClean="0">
                <a:latin typeface="Arial" charset="0"/>
              </a:rPr>
              <a:t>uma das 3 espécies mais abundantes na classe. </a:t>
            </a:r>
          </a:p>
          <a:p>
            <a:pPr marL="1792288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 smtClean="0">
                <a:latin typeface="Arial" charset="0"/>
              </a:rPr>
              <a:t>Consideram-se </a:t>
            </a:r>
            <a:r>
              <a:rPr lang="pt-PT" dirty="0">
                <a:latin typeface="Arial" charset="0"/>
              </a:rPr>
              <a:t>as classes de altura: &lt; 0.5 m; 0.5 – 1 m; 1 – 1.5 m; 1.5 – 4 m; 4 – 8 m; 8 – 16 m; &gt; 16 m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/>
              <a:t>Caracterização da </a:t>
            </a:r>
            <a:r>
              <a:rPr lang="pt-PT" sz="3200" dirty="0" smtClean="0"/>
              <a:t>diversidade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5616624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200" dirty="0">
                <a:latin typeface="Arial" charset="0"/>
              </a:rPr>
              <a:t>Avaliação </a:t>
            </a:r>
            <a:r>
              <a:rPr lang="pt-PT" sz="2200" dirty="0" smtClean="0">
                <a:latin typeface="Arial" charset="0"/>
              </a:rPr>
              <a:t>da estrutura </a:t>
            </a:r>
            <a:r>
              <a:rPr lang="pt-PT" sz="2200" dirty="0">
                <a:latin typeface="Arial" charset="0"/>
              </a:rPr>
              <a:t>vertical </a:t>
            </a:r>
            <a:r>
              <a:rPr lang="pt-PT" sz="2200" dirty="0" smtClean="0">
                <a:latin typeface="Arial" charset="0"/>
              </a:rPr>
              <a:t>do coberto: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800" dirty="0" smtClean="0"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•	As percentagens de coberto são avaliadas por estimativa visual</a:t>
            </a:r>
            <a:r>
              <a:rPr lang="pt-PT" dirty="0" smtClean="0">
                <a:latin typeface="Arial" charset="0"/>
              </a:rPr>
              <a:t>.</a:t>
            </a: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•	</a:t>
            </a:r>
            <a:r>
              <a:rPr lang="pt-PT" dirty="0" smtClean="0">
                <a:latin typeface="Arial" charset="0"/>
              </a:rPr>
              <a:t>A mesma árvore/ arbusto </a:t>
            </a:r>
            <a:r>
              <a:rPr lang="pt-PT" dirty="0">
                <a:latin typeface="Arial" charset="0"/>
              </a:rPr>
              <a:t>pode fazer parte de diferentes intervalos de altura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012091"/>
              </p:ext>
            </p:extLst>
          </p:nvPr>
        </p:nvGraphicFramePr>
        <p:xfrm>
          <a:off x="6456040" y="332656"/>
          <a:ext cx="5483225" cy="615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Worksheet" r:id="rId3" imgW="5906042" imgH="7134707" progId="Excel.Sheet.8">
                  <p:embed/>
                </p:oleObj>
              </mc:Choice>
              <mc:Fallback>
                <p:oleObj name="Worksheet" r:id="rId3" imgW="5906042" imgH="7134707" progId="Excel.Sheet.8">
                  <p:embed/>
                  <p:pic>
                    <p:nvPicPr>
                      <p:cNvPr id="2764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040" y="332656"/>
                        <a:ext cx="5483225" cy="615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470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92" b="4952"/>
          <a:stretch/>
        </p:blipFill>
        <p:spPr bwMode="auto">
          <a:xfrm>
            <a:off x="1127448" y="3607668"/>
            <a:ext cx="4124325" cy="2876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66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/>
              <a:t>Caracterização da </a:t>
            </a:r>
            <a:r>
              <a:rPr lang="pt-PT" sz="3200" dirty="0" smtClean="0"/>
              <a:t>diversidade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5616624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200" dirty="0">
                <a:latin typeface="Arial" charset="0"/>
              </a:rPr>
              <a:t>Avaliação </a:t>
            </a:r>
            <a:r>
              <a:rPr lang="pt-PT" sz="2200" dirty="0" smtClean="0">
                <a:latin typeface="Arial" charset="0"/>
              </a:rPr>
              <a:t>da estrutura </a:t>
            </a:r>
            <a:r>
              <a:rPr lang="pt-PT" sz="2200" dirty="0">
                <a:latin typeface="Arial" charset="0"/>
              </a:rPr>
              <a:t>vertical </a:t>
            </a:r>
            <a:r>
              <a:rPr lang="pt-PT" sz="2200" dirty="0" smtClean="0">
                <a:latin typeface="Arial" charset="0"/>
              </a:rPr>
              <a:t>do coberto: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800" dirty="0" smtClean="0"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•	As percentagens de coberto são avaliadas por estimativa visual</a:t>
            </a:r>
            <a:r>
              <a:rPr lang="pt-PT" dirty="0" smtClean="0">
                <a:latin typeface="Arial" charset="0"/>
              </a:rPr>
              <a:t>.</a:t>
            </a: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•	</a:t>
            </a:r>
            <a:r>
              <a:rPr lang="pt-PT" dirty="0" smtClean="0">
                <a:latin typeface="Arial" charset="0"/>
              </a:rPr>
              <a:t>A mesma árvore/ arbusto </a:t>
            </a:r>
            <a:r>
              <a:rPr lang="pt-PT" dirty="0">
                <a:latin typeface="Arial" charset="0"/>
              </a:rPr>
              <a:t>pode fazer parte de diferentes intervalos de altura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</p:txBody>
      </p:sp>
      <p:pic>
        <p:nvPicPr>
          <p:cNvPr id="6" name="Imagem 470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92" b="4952"/>
          <a:stretch/>
        </p:blipFill>
        <p:spPr bwMode="auto">
          <a:xfrm>
            <a:off x="1127448" y="3607668"/>
            <a:ext cx="4124325" cy="2876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292968"/>
            <a:ext cx="3283148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7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 smtClean="0"/>
              <a:t>Regeneração natural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6264696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 smtClean="0">
                <a:latin typeface="Arial" charset="0"/>
              </a:rPr>
              <a:t>Definição tem variado (IFN6): plantas </a:t>
            </a:r>
            <a:r>
              <a:rPr lang="pt-PT" dirty="0">
                <a:latin typeface="Arial" charset="0"/>
              </a:rPr>
              <a:t>não plantadas de espécies florestais arbóreas que possuem </a:t>
            </a:r>
            <a:r>
              <a:rPr lang="pt-PT" dirty="0">
                <a:solidFill>
                  <a:srgbClr val="6F9F3B"/>
                </a:solidFill>
                <a:latin typeface="Arial" charset="0"/>
              </a:rPr>
              <a:t>mais de 0,5 metros de altura, mas que ainda não possuem 1,3 metros </a:t>
            </a:r>
            <a:r>
              <a:rPr lang="pt-PT" dirty="0">
                <a:latin typeface="Arial" charset="0"/>
              </a:rPr>
              <a:t>(caso em que seriam consideradas árvores menores).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São avaliadas por espécie em classes de abundância: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1600" dirty="0" smtClean="0">
                <a:latin typeface="Arial" charset="0"/>
              </a:rPr>
              <a:t>“Ausência”, “vestigial”, “plantas isoladas”, “um </a:t>
            </a:r>
            <a:r>
              <a:rPr lang="pt-PT" sz="1600" dirty="0">
                <a:latin typeface="Arial" charset="0"/>
              </a:rPr>
              <a:t>ou mais grupos de </a:t>
            </a:r>
            <a:r>
              <a:rPr lang="pt-PT" sz="1600" dirty="0" smtClean="0">
                <a:latin typeface="Arial" charset="0"/>
              </a:rPr>
              <a:t>plantas”, “plantas </a:t>
            </a:r>
            <a:r>
              <a:rPr lang="pt-PT" sz="1600" dirty="0">
                <a:latin typeface="Arial" charset="0"/>
              </a:rPr>
              <a:t>presentes em toda a </a:t>
            </a:r>
            <a:r>
              <a:rPr lang="pt-PT" sz="1600" dirty="0" smtClean="0">
                <a:latin typeface="Arial" charset="0"/>
              </a:rPr>
              <a:t>superfície”</a:t>
            </a:r>
            <a:endParaRPr lang="pt-PT" sz="1600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 smtClean="0">
                <a:latin typeface="Arial" charset="0"/>
              </a:rPr>
              <a:t>IFN6: Avaliadas </a:t>
            </a:r>
            <a:r>
              <a:rPr lang="pt-PT" dirty="0">
                <a:latin typeface="Arial" charset="0"/>
              </a:rPr>
              <a:t>na parcela principal (500 ou 2000 m2 ou menos para parcelas de bordadura)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 smtClean="0">
                <a:latin typeface="Arial" charset="0"/>
              </a:rPr>
              <a:t>Mas pode ser diferente…</a:t>
            </a:r>
            <a:endParaRPr lang="pt-PT" b="1" dirty="0" smtClean="0">
              <a:solidFill>
                <a:srgbClr val="6F9F3B"/>
              </a:solidFill>
              <a:latin typeface="Arial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01" y="1901031"/>
            <a:ext cx="4067175" cy="3198813"/>
          </a:xfrm>
          <a:prstGeom prst="rect">
            <a:avLst/>
          </a:prstGeom>
          <a:noFill/>
          <a:ln w="28575">
            <a:solidFill>
              <a:srgbClr val="6F9F3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Elbow Connector 11"/>
          <p:cNvCxnSpPr>
            <a:stCxn id="4" idx="2"/>
            <a:endCxn id="10" idx="2"/>
          </p:cNvCxnSpPr>
          <p:nvPr/>
        </p:nvCxnSpPr>
        <p:spPr>
          <a:xfrm rot="16200000" flipH="1">
            <a:off x="6572143" y="2253397"/>
            <a:ext cx="30043" cy="5662849"/>
          </a:xfrm>
          <a:prstGeom prst="bentConnector3">
            <a:avLst>
              <a:gd name="adj1" fmla="val 860909"/>
            </a:avLst>
          </a:prstGeom>
          <a:ln w="28575">
            <a:solidFill>
              <a:srgbClr val="6F9F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32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 smtClean="0"/>
              <a:t>Regeneração natural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6264696" cy="7309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 smtClean="0">
                <a:latin typeface="Arial" charset="0"/>
              </a:rPr>
              <a:t>Definição tem variado (IFN6): plantas </a:t>
            </a:r>
            <a:r>
              <a:rPr lang="pt-PT" dirty="0">
                <a:latin typeface="Arial" charset="0"/>
              </a:rPr>
              <a:t>não plantadas de espécies florestais arbóreas que possuem </a:t>
            </a:r>
            <a:r>
              <a:rPr lang="pt-PT" dirty="0">
                <a:solidFill>
                  <a:srgbClr val="6F9F3B"/>
                </a:solidFill>
                <a:latin typeface="Arial" charset="0"/>
              </a:rPr>
              <a:t>mais de 0,5 metros de altura, mas que ainda não possuem 1,3 metros </a:t>
            </a:r>
            <a:r>
              <a:rPr lang="pt-PT" dirty="0">
                <a:latin typeface="Arial" charset="0"/>
              </a:rPr>
              <a:t>(caso em que seriam consideradas árvores menores).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São avaliadas por espécie em classes de abundância: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1600" dirty="0" smtClean="0">
                <a:latin typeface="Arial" charset="0"/>
              </a:rPr>
              <a:t>“Ausência”, “vestigial”, “plantas isoladas”, “um </a:t>
            </a:r>
            <a:r>
              <a:rPr lang="pt-PT" sz="1600" dirty="0">
                <a:latin typeface="Arial" charset="0"/>
              </a:rPr>
              <a:t>ou mais grupos de </a:t>
            </a:r>
            <a:r>
              <a:rPr lang="pt-PT" sz="1600" dirty="0" smtClean="0">
                <a:latin typeface="Arial" charset="0"/>
              </a:rPr>
              <a:t>plantas”, “plantas </a:t>
            </a:r>
            <a:r>
              <a:rPr lang="pt-PT" sz="1600" dirty="0">
                <a:latin typeface="Arial" charset="0"/>
              </a:rPr>
              <a:t>presentes em toda a </a:t>
            </a:r>
            <a:r>
              <a:rPr lang="pt-PT" sz="1600" dirty="0" smtClean="0">
                <a:latin typeface="Arial" charset="0"/>
              </a:rPr>
              <a:t>superfície”</a:t>
            </a:r>
            <a:endParaRPr lang="pt-PT" sz="1600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 smtClean="0">
                <a:latin typeface="Arial" charset="0"/>
              </a:rPr>
              <a:t>IFN6: Avaliadas </a:t>
            </a:r>
            <a:r>
              <a:rPr lang="pt-PT" dirty="0">
                <a:latin typeface="Arial" charset="0"/>
              </a:rPr>
              <a:t>na parcela principal (500 ou 2000 m2 ou menos para parcelas de bordadura)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 smtClean="0">
                <a:latin typeface="Arial" charset="0"/>
              </a:rPr>
              <a:t>Mas pode ser diferente…</a:t>
            </a: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altLang="en-US" dirty="0">
                <a:latin typeface="Arial" panose="020B0604020202020204" pitchFamily="34" charset="0"/>
              </a:rPr>
              <a:t>Nota: este método não deve ser usado para avaliar as árvores com d&lt;7.5 cm (5 cm no eucalipto) em plantações; nestas deve fazer-se a contagem de todas as árvores nestas condições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236307"/>
            <a:ext cx="4896544" cy="6266742"/>
          </a:xfrm>
          <a:prstGeom prst="rect">
            <a:avLst/>
          </a:prstGeom>
        </p:spPr>
      </p:pic>
      <p:cxnSp>
        <p:nvCxnSpPr>
          <p:cNvPr id="8" name="Elbow Connector 7"/>
          <p:cNvCxnSpPr/>
          <p:nvPr/>
        </p:nvCxnSpPr>
        <p:spPr>
          <a:xfrm>
            <a:off x="2883448" y="5013176"/>
            <a:ext cx="4104456" cy="432048"/>
          </a:xfrm>
          <a:prstGeom prst="bentConnector3">
            <a:avLst>
              <a:gd name="adj1" fmla="val 320"/>
            </a:avLst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7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159328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pt-PT" dirty="0"/>
              <a:t>Codificação de árvores 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107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3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 smtClean="0"/>
              <a:t>Codificação de árvores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3391" y="1268760"/>
            <a:ext cx="1116248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Uma </a:t>
            </a:r>
            <a:r>
              <a:rPr lang="pt-PT" b="1" dirty="0">
                <a:solidFill>
                  <a:srgbClr val="6F9F3B"/>
                </a:solidFill>
                <a:latin typeface="Arial" charset="0"/>
              </a:rPr>
              <a:t>árvore </a:t>
            </a: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“maior”: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 smtClean="0">
                <a:latin typeface="Arial" charset="0"/>
              </a:rPr>
              <a:t> pode </a:t>
            </a:r>
            <a:r>
              <a:rPr lang="pt-PT" dirty="0">
                <a:latin typeface="Arial" charset="0"/>
              </a:rPr>
              <a:t>ser composta por um único tronco ou, alternativamente, ser composta por mais do que um tronco quando existe uma bifurcação abaixo do 1,3 m ou quando existem rebentamentos/pôlas abaixo de 1,3 m de altura (designadas habitualmente por varas).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1600" dirty="0">
                <a:latin typeface="Arial" charset="0"/>
              </a:rPr>
              <a:t> </a:t>
            </a:r>
            <a:r>
              <a:rPr lang="pt-PT" sz="1600" dirty="0" smtClean="0">
                <a:latin typeface="Arial" charset="0"/>
              </a:rPr>
              <a:t>      Segundo o IFN6: inclui árvores </a:t>
            </a:r>
            <a:r>
              <a:rPr lang="pt-PT" sz="1600" dirty="0">
                <a:latin typeface="Arial" charset="0"/>
              </a:rPr>
              <a:t>florestais, árvores agrícolas e palmeiras</a:t>
            </a:r>
            <a:r>
              <a:rPr lang="pt-PT" sz="1600" dirty="0" smtClean="0">
                <a:latin typeface="Arial" charset="0"/>
              </a:rPr>
              <a:t>; árvores </a:t>
            </a:r>
            <a:r>
              <a:rPr lang="pt-PT" sz="1600" b="1" dirty="0">
                <a:latin typeface="Arial" charset="0"/>
              </a:rPr>
              <a:t>vivas</a:t>
            </a:r>
            <a:r>
              <a:rPr lang="pt-PT" sz="1600" dirty="0">
                <a:latin typeface="Arial" charset="0"/>
              </a:rPr>
              <a:t> e árvores </a:t>
            </a:r>
            <a:r>
              <a:rPr lang="pt-PT" sz="1600" b="1" dirty="0">
                <a:latin typeface="Arial" charset="0"/>
              </a:rPr>
              <a:t>mortas</a:t>
            </a:r>
            <a:r>
              <a:rPr lang="pt-PT" sz="1600" dirty="0">
                <a:latin typeface="Arial" charset="0"/>
              </a:rPr>
              <a:t>; </a:t>
            </a:r>
            <a:r>
              <a:rPr lang="pt-PT" sz="1600" dirty="0" smtClean="0">
                <a:latin typeface="Arial" charset="0"/>
              </a:rPr>
              <a:t>árvores </a:t>
            </a:r>
            <a:r>
              <a:rPr lang="pt-PT" sz="1600" b="1" dirty="0">
                <a:latin typeface="Arial" charset="0"/>
              </a:rPr>
              <a:t>intactas</a:t>
            </a:r>
            <a:r>
              <a:rPr lang="pt-PT" sz="1600" dirty="0">
                <a:latin typeface="Arial" charset="0"/>
              </a:rPr>
              <a:t> e árvores </a:t>
            </a:r>
            <a:r>
              <a:rPr lang="pt-PT" sz="1600" b="1" dirty="0">
                <a:latin typeface="Arial" charset="0"/>
              </a:rPr>
              <a:t>partidas</a:t>
            </a:r>
            <a:r>
              <a:rPr lang="pt-PT" sz="1600" dirty="0" smtClean="0">
                <a:latin typeface="Arial" charset="0"/>
              </a:rPr>
              <a:t>; árvores </a:t>
            </a:r>
            <a:r>
              <a:rPr lang="pt-PT" sz="1600" dirty="0">
                <a:latin typeface="Arial" charset="0"/>
              </a:rPr>
              <a:t>direitas e árvores </a:t>
            </a:r>
            <a:r>
              <a:rPr lang="pt-PT" sz="1600" dirty="0" smtClean="0">
                <a:latin typeface="Arial" charset="0"/>
              </a:rPr>
              <a:t>inclinadas</a:t>
            </a:r>
            <a:r>
              <a:rPr lang="pt-PT" sz="1600" dirty="0">
                <a:latin typeface="Arial" charset="0"/>
              </a:rPr>
              <a:t> </a:t>
            </a:r>
            <a:r>
              <a:rPr lang="pt-PT" sz="1600" dirty="0" smtClean="0">
                <a:latin typeface="Arial" charset="0"/>
              </a:rPr>
              <a:t>e árvores enganchadas (mas não árvores tombadas no chão).</a:t>
            </a:r>
            <a:endParaRPr lang="pt-PT" sz="1600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14777" y="3642048"/>
            <a:ext cx="934318" cy="930275"/>
            <a:chOff x="348753" y="3923569"/>
            <a:chExt cx="934318" cy="93027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8753" y="3961669"/>
              <a:ext cx="549275" cy="8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Imagem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78271" y="3923569"/>
              <a:ext cx="304800" cy="93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5" name="Imagem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9520498" y="3588866"/>
            <a:ext cx="1431925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15880" y="4625504"/>
            <a:ext cx="30963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 I: </a:t>
            </a:r>
            <a:r>
              <a:rPr lang="pt-PT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Árvore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morta sem folhas, ou com folhas secas, que mantém a estrutura de ramos da </a:t>
            </a:r>
            <a:r>
              <a:rPr lang="pt-PT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copa</a:t>
            </a:r>
          </a:p>
          <a:p>
            <a:pPr algn="ctr"/>
            <a:endParaRPr lang="pt-PT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Podendo </a:t>
            </a:r>
            <a:r>
              <a:rPr lang="pt-PT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apresentar ainda 3 tipos</a:t>
            </a:r>
            <a:r>
              <a:rPr lang="pt-PT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: intacta</a:t>
            </a:r>
            <a:r>
              <a:rPr lang="pt-PT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deteriorada ou muito </a:t>
            </a:r>
            <a:r>
              <a:rPr lang="pt-PT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deteriorada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8688288" y="4625504"/>
            <a:ext cx="309634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 </a:t>
            </a:r>
            <a:r>
              <a:rPr lang="pt-PT" sz="1400" b="1" dirty="0" smtClean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II: </a:t>
            </a:r>
            <a:r>
              <a:rPr lang="pt-PT" sz="1400" dirty="0" smtClean="0"/>
              <a:t>Árvore </a:t>
            </a:r>
            <a:r>
              <a:rPr lang="pt-PT" sz="1400" dirty="0"/>
              <a:t>morta sem estrutura completa de ramos da copa ou sem parte do tronco. </a:t>
            </a:r>
            <a:endParaRPr lang="pt-PT" sz="1400" dirty="0" smtClean="0"/>
          </a:p>
          <a:p>
            <a:pPr algn="ctr"/>
            <a:endParaRPr lang="pt-PT" sz="800" dirty="0"/>
          </a:p>
          <a:p>
            <a:pPr algn="ctr"/>
            <a:r>
              <a:rPr lang="pt-PT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Podendo apresentar ainda 3 tipos: intacta, deteriorada ou muito deteriorada </a:t>
            </a:r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11423" y="3717032"/>
            <a:ext cx="39604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Código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estado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endParaRPr lang="en-US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Vivas</a:t>
            </a:r>
            <a:r>
              <a:rPr lang="en-US" dirty="0" smtClean="0"/>
              <a:t>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Mortas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I, II, com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niveis</a:t>
            </a:r>
            <a:r>
              <a:rPr lang="en-US" dirty="0" smtClean="0"/>
              <a:t> de </a:t>
            </a:r>
            <a:r>
              <a:rPr lang="en-US" dirty="0" err="1" smtClean="0"/>
              <a:t>decomposição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Falhas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Cepos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30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 smtClean="0"/>
              <a:t>Codificação de árvores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4944" y="4653136"/>
            <a:ext cx="1116248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chemeClr val="accent5">
                    <a:lumMod val="75000"/>
                  </a:schemeClr>
                </a:solidFill>
              </a:rPr>
              <a:t>Classe social: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 marL="1295400" lvl="2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/>
              <a:t>Árvores dominantes (D)</a:t>
            </a:r>
          </a:p>
          <a:p>
            <a:pPr marL="1295400" lvl="2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/>
              <a:t>Árvores </a:t>
            </a:r>
            <a:r>
              <a:rPr lang="pt-PT" dirty="0" err="1"/>
              <a:t>co-dominantes</a:t>
            </a:r>
            <a:r>
              <a:rPr lang="pt-PT" dirty="0"/>
              <a:t> (C)</a:t>
            </a:r>
          </a:p>
          <a:p>
            <a:pPr marL="1295400" lvl="2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/>
              <a:t>Árvores </a:t>
            </a:r>
            <a:r>
              <a:rPr lang="pt-PT" dirty="0" err="1"/>
              <a:t>sub-dominantes</a:t>
            </a:r>
            <a:r>
              <a:rPr lang="pt-PT" dirty="0"/>
              <a:t> (S)</a:t>
            </a:r>
          </a:p>
          <a:p>
            <a:pPr marL="1295400" lvl="2" indent="-381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/>
              <a:t>Árvores dominadas (O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623392" y="1196752"/>
            <a:ext cx="396044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Código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de forma:</a:t>
            </a:r>
          </a:p>
          <a:p>
            <a:endParaRPr lang="en-US" sz="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Bem</a:t>
            </a:r>
            <a:r>
              <a:rPr lang="en-US" b="1" dirty="0" smtClean="0"/>
              <a:t> </a:t>
            </a:r>
            <a:r>
              <a:rPr lang="en-US" b="1" dirty="0" err="1" smtClean="0"/>
              <a:t>conformada</a:t>
            </a:r>
            <a:r>
              <a:rPr lang="en-US" b="1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Bifurcada</a:t>
            </a:r>
            <a:r>
              <a:rPr lang="en-US" b="1" dirty="0" smtClean="0"/>
              <a:t> </a:t>
            </a:r>
            <a:r>
              <a:rPr lang="en-US" b="1" dirty="0" err="1" smtClean="0"/>
              <a:t>acima</a:t>
            </a:r>
            <a:r>
              <a:rPr lang="en-US" b="1" dirty="0" smtClean="0"/>
              <a:t> de 1.30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Torta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Inclinada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Curvatura</a:t>
            </a:r>
            <a:r>
              <a:rPr lang="en-US" b="1" dirty="0" smtClean="0"/>
              <a:t> basal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Partida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/>
              <a:t>Tronco</a:t>
            </a:r>
            <a:r>
              <a:rPr lang="en-US" b="1" dirty="0"/>
              <a:t> </a:t>
            </a:r>
            <a:r>
              <a:rPr lang="en-US" b="1" dirty="0" err="1"/>
              <a:t>oco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Ponta </a:t>
            </a:r>
            <a:r>
              <a:rPr lang="en-US" dirty="0" err="1" smtClean="0"/>
              <a:t>seca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Enganchada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Arbustiva</a:t>
            </a:r>
            <a:endParaRPr lang="en-US" dirty="0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36325"/>
            <a:ext cx="1763860" cy="209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3"/>
          <a:stretch/>
        </p:blipFill>
        <p:spPr bwMode="auto">
          <a:xfrm>
            <a:off x="8173021" y="236325"/>
            <a:ext cx="1736979" cy="209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9956779" y="3114976"/>
            <a:ext cx="95928" cy="18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01"/>
          <a:stretch/>
        </p:blipFill>
        <p:spPr>
          <a:xfrm>
            <a:off x="10018085" y="262408"/>
            <a:ext cx="1737023" cy="20679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1" r="38313" b="4211"/>
          <a:stretch/>
        </p:blipFill>
        <p:spPr>
          <a:xfrm>
            <a:off x="6347692" y="2422174"/>
            <a:ext cx="1728192" cy="20057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r="26313" b="9840"/>
          <a:stretch/>
        </p:blipFill>
        <p:spPr>
          <a:xfrm>
            <a:off x="8177414" y="2426474"/>
            <a:ext cx="1728192" cy="20064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t="6344" b="5727"/>
          <a:stretch/>
        </p:blipFill>
        <p:spPr>
          <a:xfrm>
            <a:off x="10018767" y="2415535"/>
            <a:ext cx="1736341" cy="2035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65356" t="46500" r="8656" b="35300"/>
          <a:stretch/>
        </p:blipFill>
        <p:spPr>
          <a:xfrm>
            <a:off x="6376364" y="4498905"/>
            <a:ext cx="5475401" cy="215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159328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pt-PT" dirty="0"/>
              <a:t>Caracterização de madeira </a:t>
            </a:r>
            <a:r>
              <a:rPr lang="pt-PT" dirty="0" smtClean="0"/>
              <a:t>morta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107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20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159328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pt-PT" dirty="0"/>
              <a:t>Caracterização geral da parcela de </a:t>
            </a:r>
            <a:r>
              <a:rPr lang="pt-PT" dirty="0" smtClean="0"/>
              <a:t>inventário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107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95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6696744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/>
              <a:t>Caracterização de madeira morta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3391" y="1268760"/>
            <a:ext cx="6120681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</a:rPr>
              <a:t>Dois tipos de madeira morta</a:t>
            </a:r>
            <a:r>
              <a:rPr lang="pt-PT" b="1" dirty="0" smtClean="0">
                <a:solidFill>
                  <a:srgbClr val="6F9F3B"/>
                </a:solidFill>
              </a:rPr>
              <a:t>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b="1" dirty="0">
              <a:solidFill>
                <a:srgbClr val="6F9F3B"/>
              </a:solidFill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i="1" dirty="0" err="1">
                <a:solidFill>
                  <a:schemeClr val="accent5">
                    <a:lumMod val="75000"/>
                  </a:schemeClr>
                </a:solidFill>
              </a:rPr>
              <a:t>Snags</a:t>
            </a:r>
            <a:r>
              <a:rPr lang="pt-PT" b="1" dirty="0">
                <a:solidFill>
                  <a:srgbClr val="6F9F3B"/>
                </a:solidFill>
              </a:rPr>
              <a:t> </a:t>
            </a:r>
            <a:r>
              <a:rPr lang="pt-PT" b="1" dirty="0"/>
              <a:t>–</a:t>
            </a:r>
            <a:r>
              <a:rPr lang="pt-PT" b="1" dirty="0">
                <a:solidFill>
                  <a:srgbClr val="6F9F3B"/>
                </a:solidFill>
              </a:rPr>
              <a:t> </a:t>
            </a:r>
            <a:r>
              <a:rPr lang="pt-PT" dirty="0"/>
              <a:t>árvores mortas, mas que permanecem em pé e cujo diâmetro é igual ou superior a 7.5 cm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dirty="0"/>
              <a:t>      Quando o número de </a:t>
            </a:r>
            <a:r>
              <a:rPr lang="pt-PT" i="1" dirty="0" err="1"/>
              <a:t>snags</a:t>
            </a:r>
            <a:r>
              <a:rPr lang="pt-PT" dirty="0"/>
              <a:t> é muito pequeno, deve recorrer-se à utilização de parcelas </a:t>
            </a:r>
            <a:r>
              <a:rPr lang="pt-PT" dirty="0" smtClean="0"/>
              <a:t>satélites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1200" dirty="0"/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i="1" dirty="0" err="1" smtClean="0">
                <a:solidFill>
                  <a:schemeClr val="accent5">
                    <a:lumMod val="75000"/>
                  </a:schemeClr>
                </a:solidFill>
              </a:rPr>
              <a:t>Logs</a:t>
            </a:r>
            <a:r>
              <a:rPr lang="pt-PT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PT" dirty="0"/>
              <a:t>– árvores mortas deitadas no chão, cujo diâmetro é superior a 7.5 </a:t>
            </a:r>
            <a:r>
              <a:rPr lang="pt-PT" dirty="0" smtClean="0"/>
              <a:t>cm e </a:t>
            </a:r>
            <a:r>
              <a:rPr lang="pt-PT" dirty="0"/>
              <a:t>cujo comprimento é superior a 1 m; também se consideram árvores suspensas por um dos extremos desde que formem um ângulo com o solo inferior a </a:t>
            </a:r>
            <a:r>
              <a:rPr lang="pt-PT" dirty="0" smtClean="0"/>
              <a:t>45º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altLang="en-US" dirty="0"/>
              <a:t>A amostragem de </a:t>
            </a:r>
            <a:r>
              <a:rPr lang="pt-PT" altLang="en-US" i="1" dirty="0" err="1"/>
              <a:t>logs</a:t>
            </a:r>
            <a:r>
              <a:rPr lang="pt-PT" altLang="en-US" dirty="0"/>
              <a:t> é feita ao longo de transeptos, cujo número e comprimento é definido pelo protocolo a aplicar; geralmente estica-se uma fita métrica ao longo do transepto e, para todos os </a:t>
            </a:r>
            <a:r>
              <a:rPr lang="pt-PT" altLang="en-US" i="1" dirty="0" err="1"/>
              <a:t>logs</a:t>
            </a:r>
            <a:r>
              <a:rPr lang="pt-PT" altLang="en-US" i="1" dirty="0"/>
              <a:t> </a:t>
            </a:r>
            <a:r>
              <a:rPr lang="pt-PT" altLang="en-US" dirty="0" smtClean="0"/>
              <a:t>intercetados, </a:t>
            </a:r>
            <a:r>
              <a:rPr lang="pt-PT" altLang="en-US" dirty="0"/>
              <a:t>mede-se o diâmetro, no ponto de </a:t>
            </a:r>
            <a:r>
              <a:rPr lang="pt-PT" altLang="en-US" dirty="0" smtClean="0"/>
              <a:t>interceção, </a:t>
            </a:r>
            <a:r>
              <a:rPr lang="pt-PT" altLang="en-US" dirty="0"/>
              <a:t>de forma perpendicular ao eixo da </a:t>
            </a:r>
            <a:r>
              <a:rPr lang="pt-PT" altLang="en-US" dirty="0" smtClean="0"/>
              <a:t>árvore</a:t>
            </a:r>
            <a:endParaRPr lang="pt-PT" dirty="0" smtClean="0">
              <a:solidFill>
                <a:srgbClr val="6F9F3B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34687" y="1628275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051" y="836712"/>
            <a:ext cx="2376264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00"/>
          <a:stretch/>
        </p:blipFill>
        <p:spPr>
          <a:xfrm>
            <a:off x="6940492" y="4538997"/>
            <a:ext cx="4854082" cy="18769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38288" y="801488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i="1" dirty="0" err="1" smtClean="0">
                <a:solidFill>
                  <a:schemeClr val="accent5">
                    <a:lumMod val="75000"/>
                  </a:schemeClr>
                </a:solidFill>
              </a:rPr>
              <a:t>Snags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037392" y="4115612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i="1" dirty="0" err="1" smtClean="0">
                <a:solidFill>
                  <a:schemeClr val="accent5">
                    <a:lumMod val="75000"/>
                  </a:schemeClr>
                </a:solidFill>
              </a:rPr>
              <a:t>Logs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1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/>
              <a:t>Caracterização de madeira morta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623392" y="1228021"/>
            <a:ext cx="1101722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en-US" b="1" dirty="0" smtClean="0">
                <a:solidFill>
                  <a:schemeClr val="accent3"/>
                </a:solidFill>
              </a:rPr>
              <a:t>Para avaliar o estado </a:t>
            </a:r>
            <a:r>
              <a:rPr lang="pt-PT" altLang="en-US" b="1" dirty="0">
                <a:solidFill>
                  <a:schemeClr val="accent3"/>
                </a:solidFill>
              </a:rPr>
              <a:t>de </a:t>
            </a:r>
            <a:r>
              <a:rPr lang="pt-PT" altLang="en-US" b="1" dirty="0" smtClean="0">
                <a:solidFill>
                  <a:schemeClr val="accent3"/>
                </a:solidFill>
              </a:rPr>
              <a:t>decomposição</a:t>
            </a:r>
          </a:p>
          <a:p>
            <a:endParaRPr lang="pt-PT" altLang="en-US" sz="800" b="1" dirty="0">
              <a:solidFill>
                <a:schemeClr val="accent3"/>
              </a:solidFill>
            </a:endParaRPr>
          </a:p>
          <a:p>
            <a:pPr lvl="1"/>
            <a:r>
              <a:rPr lang="pt-PT" altLang="en-US" dirty="0" smtClean="0"/>
              <a:t>introduz-se </a:t>
            </a:r>
            <a:r>
              <a:rPr lang="pt-PT" altLang="en-US" dirty="0"/>
              <a:t>na madeira </a:t>
            </a:r>
            <a:r>
              <a:rPr lang="pt-PT" altLang="en-US" dirty="0" smtClean="0"/>
              <a:t>uma </a:t>
            </a:r>
            <a:r>
              <a:rPr lang="pt-PT" altLang="en-US" dirty="0"/>
              <a:t>vara metálica de aproximadamente 5 mm de </a:t>
            </a:r>
            <a:r>
              <a:rPr lang="pt-PT" altLang="en-US" dirty="0" smtClean="0"/>
              <a:t>grossura, </a:t>
            </a:r>
            <a:r>
              <a:rPr lang="pt-PT" altLang="en-US" dirty="0"/>
              <a:t>com ponta arredondada </a:t>
            </a:r>
            <a:r>
              <a:rPr lang="pt-PT" altLang="en-US" dirty="0" smtClean="0"/>
              <a:t> </a:t>
            </a:r>
            <a:r>
              <a:rPr lang="pt-PT" altLang="en-US" dirty="0"/>
              <a:t>pelo grau de dificuldade de penetração, atribui-se </a:t>
            </a:r>
            <a:r>
              <a:rPr lang="pt-PT" altLang="en-US" dirty="0" smtClean="0"/>
              <a:t>uma classificação de:</a:t>
            </a:r>
            <a:endParaRPr lang="pt-PT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5435" y="2938354"/>
            <a:ext cx="3995936" cy="2996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1331" y="2942919"/>
            <a:ext cx="4032448" cy="3024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5" y="2427371"/>
            <a:ext cx="1470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altLang="en-US" dirty="0"/>
              <a:t>1 </a:t>
            </a:r>
            <a:r>
              <a:rPr lang="pt-PT" altLang="en-US" dirty="0" smtClean="0"/>
              <a:t>- pouco decomposta</a:t>
            </a:r>
          </a:p>
          <a:p>
            <a:pPr algn="r"/>
            <a:endParaRPr lang="pt-PT" altLang="en-US" dirty="0"/>
          </a:p>
          <a:p>
            <a:pPr algn="r"/>
            <a:r>
              <a:rPr lang="pt-PT" altLang="en-US" dirty="0"/>
              <a:t>A casca da árvore permanece intacta, sem sinais de podridão</a:t>
            </a:r>
          </a:p>
          <a:p>
            <a:pPr algn="r"/>
            <a:r>
              <a:rPr lang="pt-PT" alt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393719" y="2427371"/>
            <a:ext cx="20162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lvl="1"/>
            <a:r>
              <a:rPr lang="pt-PT" altLang="en-US" dirty="0"/>
              <a:t>5 </a:t>
            </a:r>
            <a:r>
              <a:rPr lang="pt-PT" altLang="en-US" dirty="0" smtClean="0"/>
              <a:t>- toro </a:t>
            </a:r>
            <a:r>
              <a:rPr lang="pt-PT" altLang="en-US" dirty="0"/>
              <a:t>ou árvore praticamente </a:t>
            </a:r>
            <a:r>
              <a:rPr lang="pt-PT" altLang="en-US" dirty="0" smtClean="0"/>
              <a:t>desfeita</a:t>
            </a:r>
          </a:p>
          <a:p>
            <a:pPr marL="84138" lvl="1"/>
            <a:endParaRPr lang="pt-PT" altLang="en-US" dirty="0"/>
          </a:p>
          <a:p>
            <a:pPr marL="84138" lvl="1"/>
            <a:r>
              <a:rPr lang="pt-PT" altLang="en-US" dirty="0">
                <a:solidFill>
                  <a:srgbClr val="000000"/>
                </a:solidFill>
              </a:rPr>
              <a:t>pouca integridade estrutural, tendo perdido grande parte do seu volume</a:t>
            </a:r>
          </a:p>
          <a:p>
            <a:pPr marL="84138" lvl="1"/>
            <a:endParaRPr lang="pt-PT" altLang="en-US" dirty="0"/>
          </a:p>
        </p:txBody>
      </p:sp>
      <p:sp>
        <p:nvSpPr>
          <p:cNvPr id="17" name="Rectangle 16"/>
          <p:cNvSpPr/>
          <p:nvPr/>
        </p:nvSpPr>
        <p:spPr>
          <a:xfrm>
            <a:off x="5180470" y="4270420"/>
            <a:ext cx="1071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lvl="1" algn="ctr"/>
            <a:r>
              <a:rPr lang="pt-PT" altLang="en-US" dirty="0" smtClean="0"/>
              <a:t>(…)</a:t>
            </a:r>
            <a:endParaRPr lang="pt-PT" altLang="en-US" dirty="0"/>
          </a:p>
        </p:txBody>
      </p:sp>
    </p:spTree>
    <p:extLst>
      <p:ext uri="{BB962C8B-B14F-4D97-AF65-F5344CB8AC3E}">
        <p14:creationId xmlns:p14="http://schemas.microsoft.com/office/powerpoint/2010/main" val="33260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/>
              <a:t>Caracterização de madeira morta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23392" y="1181619"/>
            <a:ext cx="619268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en-US" b="1" dirty="0">
                <a:solidFill>
                  <a:schemeClr val="accent3"/>
                </a:solidFill>
              </a:rPr>
              <a:t>Sinais de </a:t>
            </a:r>
            <a:r>
              <a:rPr lang="pt-PT" altLang="en-US" b="1" dirty="0" smtClean="0">
                <a:solidFill>
                  <a:schemeClr val="accent3"/>
                </a:solidFill>
              </a:rPr>
              <a:t>fauna</a:t>
            </a:r>
          </a:p>
          <a:p>
            <a:endParaRPr lang="pt-PT" altLang="en-US" sz="800" dirty="0"/>
          </a:p>
          <a:p>
            <a:pPr lvl="1"/>
            <a:r>
              <a:rPr lang="pt-PT" altLang="en-US" dirty="0"/>
              <a:t>Deve observar-se se existe, ou não, sinais de ocupação animal neste tipo de </a:t>
            </a:r>
            <a:r>
              <a:rPr lang="pt-PT" altLang="en-US" dirty="0" smtClean="0"/>
              <a:t>árvores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099571" y="1124744"/>
            <a:ext cx="516992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en-US" b="1" dirty="0">
                <a:solidFill>
                  <a:schemeClr val="accent3"/>
                </a:solidFill>
              </a:rPr>
              <a:t>Presença de cepos </a:t>
            </a:r>
            <a:r>
              <a:rPr lang="pt-PT" altLang="en-US" b="1" dirty="0" smtClean="0">
                <a:solidFill>
                  <a:schemeClr val="accent3"/>
                </a:solidFill>
              </a:rPr>
              <a:t>recentes</a:t>
            </a:r>
          </a:p>
          <a:p>
            <a:endParaRPr lang="pt-PT" altLang="en-US" sz="800" b="1" dirty="0">
              <a:solidFill>
                <a:schemeClr val="accent3"/>
              </a:solidFill>
            </a:endParaRPr>
          </a:p>
          <a:p>
            <a:pPr lvl="1"/>
            <a:r>
              <a:rPr lang="pt-PT" altLang="en-US" dirty="0"/>
              <a:t>No inventário de cepos, todos eles serão </a:t>
            </a:r>
            <a:r>
              <a:rPr lang="pt-PT" altLang="en-US" dirty="0" smtClean="0"/>
              <a:t>contados</a:t>
            </a:r>
            <a:endParaRPr lang="pt-PT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4205263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0" t="85141" r="27600"/>
          <a:stretch/>
        </p:blipFill>
        <p:spPr>
          <a:xfrm>
            <a:off x="8596342" y="2214431"/>
            <a:ext cx="2465195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501573" y="3404304"/>
            <a:ext cx="1094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lvl="1" algn="r"/>
            <a:r>
              <a:rPr lang="pt-PT" altLang="en-US" dirty="0" smtClean="0"/>
              <a:t>Cepo recente</a:t>
            </a:r>
            <a:endParaRPr lang="pt-PT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62544" y="5169966"/>
            <a:ext cx="1094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lvl="1" algn="r"/>
            <a:r>
              <a:rPr lang="pt-PT" altLang="en-US" dirty="0" smtClean="0"/>
              <a:t>Cepo não recente</a:t>
            </a:r>
            <a:endParaRPr lang="pt-PT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603658"/>
            <a:ext cx="2459346" cy="184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13929" r="28795"/>
          <a:stretch/>
        </p:blipFill>
        <p:spPr>
          <a:xfrm>
            <a:off x="2949462" y="2577760"/>
            <a:ext cx="1800200" cy="328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0" y="4592610"/>
            <a:ext cx="2449149" cy="183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225" y="4592610"/>
            <a:ext cx="2512598" cy="18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3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159328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pt-PT" dirty="0"/>
              <a:t>Amostragem do solo e </a:t>
            </a:r>
            <a:r>
              <a:rPr lang="pt-PT" dirty="0" smtClean="0"/>
              <a:t>manta morta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107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96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 smtClean="0"/>
              <a:t>Amostragem de solo e manta morta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23392" y="1412776"/>
            <a:ext cx="712879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chemeClr val="accent3"/>
                </a:solidFill>
              </a:rPr>
              <a:t>Avaliações </a:t>
            </a:r>
            <a:r>
              <a:rPr lang="pt-PT" b="1" dirty="0">
                <a:solidFill>
                  <a:schemeClr val="accent3"/>
                </a:solidFill>
              </a:rPr>
              <a:t>da manta morta e da profundidade do </a:t>
            </a:r>
            <a:r>
              <a:rPr lang="pt-PT" b="1" dirty="0" smtClean="0">
                <a:solidFill>
                  <a:schemeClr val="accent3"/>
                </a:solidFill>
              </a:rPr>
              <a:t>solo</a:t>
            </a:r>
          </a:p>
          <a:p>
            <a:endParaRPr lang="pt-PT" altLang="en-US" sz="800" dirty="0"/>
          </a:p>
          <a:p>
            <a:pPr lvl="1"/>
            <a:r>
              <a:rPr lang="pt-PT" dirty="0"/>
              <a:t>De acordo com o IFN6 </a:t>
            </a:r>
            <a:r>
              <a:rPr lang="pt-PT" dirty="0" smtClean="0"/>
              <a:t>são </a:t>
            </a:r>
            <a:r>
              <a:rPr lang="pt-PT" dirty="0"/>
              <a:t>realizadas em cinco posições diferentes que correspondem ao ponto central da </a:t>
            </a:r>
            <a:r>
              <a:rPr lang="pt-PT" dirty="0" err="1"/>
              <a:t>subparcela</a:t>
            </a:r>
            <a:r>
              <a:rPr lang="pt-PT" dirty="0"/>
              <a:t>/parcela e a quatro pontos distribuídos de acordo com os pontos cardeais, a uma distância de 10 m (medida no plano horizontal) a partir do ponto central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6320" y="404664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0223" y="2416892"/>
            <a:ext cx="3053242" cy="2289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78" y="4293096"/>
            <a:ext cx="2773582" cy="2080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3290213"/>
            <a:ext cx="4320480" cy="3555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3467" y="5805264"/>
            <a:ext cx="2572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Localização das cinco posições para amostragem da manta morta e da profundidade do </a:t>
            </a:r>
            <a:r>
              <a:rPr lang="pt-PT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13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 smtClean="0"/>
              <a:t>Amostragem de solo e folhada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23392" y="1412776"/>
            <a:ext cx="712879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chemeClr val="accent3"/>
                </a:solidFill>
              </a:rPr>
              <a:t>Avaliações </a:t>
            </a:r>
            <a:r>
              <a:rPr lang="pt-PT" b="1" dirty="0">
                <a:solidFill>
                  <a:schemeClr val="accent3"/>
                </a:solidFill>
              </a:rPr>
              <a:t>da manta morta e da profundidade do </a:t>
            </a:r>
            <a:r>
              <a:rPr lang="pt-PT" b="1" dirty="0" smtClean="0">
                <a:solidFill>
                  <a:schemeClr val="accent3"/>
                </a:solidFill>
              </a:rPr>
              <a:t>solo</a:t>
            </a:r>
          </a:p>
          <a:p>
            <a:endParaRPr lang="pt-PT" altLang="en-US" sz="800" dirty="0"/>
          </a:p>
          <a:p>
            <a:pPr lvl="1"/>
            <a:r>
              <a:rPr lang="pt-PT" dirty="0" smtClean="0"/>
              <a:t>A </a:t>
            </a:r>
            <a:r>
              <a:rPr lang="pt-PT" dirty="0"/>
              <a:t>manta morta é composta por duas camadas do </a:t>
            </a:r>
            <a:r>
              <a:rPr lang="pt-PT" dirty="0" smtClean="0"/>
              <a:t>solo: a </a:t>
            </a:r>
            <a:r>
              <a:rPr lang="pt-PT" dirty="0"/>
              <a:t>folhada e </a:t>
            </a:r>
            <a:r>
              <a:rPr lang="pt-PT" dirty="0" smtClean="0"/>
              <a:t>o </a:t>
            </a:r>
            <a:r>
              <a:rPr lang="pt-PT" dirty="0"/>
              <a:t>húmus. </a:t>
            </a:r>
            <a:endParaRPr lang="pt-PT" dirty="0" smtClean="0"/>
          </a:p>
          <a:p>
            <a:pPr lvl="2"/>
            <a:r>
              <a:rPr lang="pt-PT" dirty="0" smtClean="0"/>
              <a:t> - Folhada - </a:t>
            </a:r>
            <a:r>
              <a:rPr lang="pt-PT" dirty="0"/>
              <a:t>camada superficial do solo que contém folhas/agulhas intactas ou fragmentadas. </a:t>
            </a:r>
            <a:endParaRPr lang="pt-PT" dirty="0" smtClean="0"/>
          </a:p>
          <a:p>
            <a:pPr lvl="2"/>
            <a:r>
              <a:rPr lang="pt-PT" dirty="0" smtClean="0"/>
              <a:t> - Húmus -  </a:t>
            </a:r>
            <a:r>
              <a:rPr lang="pt-PT" dirty="0"/>
              <a:t>horizonte que se encontra em fase de decomposição, situado por baixo da folhada.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131" t="37400" r="9050" b="22701"/>
          <a:stretch/>
        </p:blipFill>
        <p:spPr>
          <a:xfrm>
            <a:off x="623392" y="3561858"/>
            <a:ext cx="6840760" cy="2483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6320" y="404664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0223" y="2416892"/>
            <a:ext cx="3053242" cy="2289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78" y="4293096"/>
            <a:ext cx="2773582" cy="20801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27448" y="6020361"/>
            <a:ext cx="5244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Locais de medição da espessura e área de avaliação da percentagem de coberto da manta morta (exemplo para a posição Norte)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73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159328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Informação adicional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107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4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 smtClean="0"/>
              <a:t>Informação adicional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23392" y="1412776"/>
            <a:ext cx="712879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chemeClr val="accent3"/>
                </a:solidFill>
              </a:rPr>
              <a:t>Fotografia(s) da parcela (IFN):</a:t>
            </a:r>
          </a:p>
          <a:p>
            <a:endParaRPr lang="pt-PT" altLang="en-US" sz="800" dirty="0"/>
          </a:p>
          <a:p>
            <a:pPr lvl="1"/>
            <a:r>
              <a:rPr lang="pt-PT" dirty="0"/>
              <a:t>Em cada ponto de amostragem </a:t>
            </a:r>
            <a:r>
              <a:rPr lang="pt-PT" dirty="0" smtClean="0"/>
              <a:t>deve </a:t>
            </a:r>
            <a:r>
              <a:rPr lang="pt-PT" dirty="0"/>
              <a:t>ser </a:t>
            </a:r>
            <a:r>
              <a:rPr lang="pt-PT" dirty="0" smtClean="0"/>
              <a:t>tirada uma </a:t>
            </a:r>
            <a:r>
              <a:rPr lang="pt-PT" dirty="0"/>
              <a:t>fotografia do local, </a:t>
            </a:r>
            <a:r>
              <a:rPr lang="pt-PT" dirty="0" smtClean="0"/>
              <a:t>que </a:t>
            </a:r>
            <a:r>
              <a:rPr lang="pt-PT" dirty="0"/>
              <a:t>cumpra aos seguintes </a:t>
            </a:r>
            <a:r>
              <a:rPr lang="pt-PT" dirty="0" smtClean="0"/>
              <a:t>requisitos: </a:t>
            </a:r>
          </a:p>
          <a:p>
            <a:pPr lvl="1"/>
            <a:endParaRPr lang="pt-PT" sz="800" dirty="0" smtClean="0"/>
          </a:p>
          <a:p>
            <a:pPr marL="800100" lvl="1" indent="-342900">
              <a:buAutoNum type="arabicPeriod"/>
            </a:pPr>
            <a:r>
              <a:rPr lang="pt-PT" dirty="0" smtClean="0"/>
              <a:t>Formato </a:t>
            </a:r>
            <a:r>
              <a:rPr lang="pt-PT" dirty="0" err="1"/>
              <a:t>landscape</a:t>
            </a:r>
            <a:r>
              <a:rPr lang="pt-PT" dirty="0"/>
              <a:t> (horizontal) com o ponto de amostragem no eixo central e apanhando sensivelmente a área da </a:t>
            </a:r>
            <a:r>
              <a:rPr lang="pt-PT" dirty="0" smtClean="0"/>
              <a:t>parcela</a:t>
            </a:r>
          </a:p>
          <a:p>
            <a:pPr marL="800100" lvl="1" indent="-342900">
              <a:buAutoNum type="arabicPeriod"/>
            </a:pPr>
            <a:endParaRPr lang="pt-PT" sz="800" dirty="0" smtClean="0"/>
          </a:p>
          <a:p>
            <a:pPr marL="800100" lvl="1" indent="-342900">
              <a:buAutoNum type="arabicPeriod"/>
            </a:pPr>
            <a:r>
              <a:rPr lang="pt-PT" dirty="0" smtClean="0"/>
              <a:t>Resolução </a:t>
            </a:r>
            <a:r>
              <a:rPr lang="pt-PT" dirty="0"/>
              <a:t>entre 2 e 5 </a:t>
            </a:r>
            <a:r>
              <a:rPr lang="pt-PT" dirty="0" smtClean="0"/>
              <a:t>Megapixéis, formatos </a:t>
            </a:r>
            <a:r>
              <a:rPr lang="pt-PT" dirty="0" err="1"/>
              <a:t>jpeg</a:t>
            </a:r>
            <a:r>
              <a:rPr lang="pt-PT" dirty="0"/>
              <a:t>, </a:t>
            </a:r>
            <a:r>
              <a:rPr lang="pt-PT" dirty="0" err="1"/>
              <a:t>gif</a:t>
            </a:r>
            <a:r>
              <a:rPr lang="pt-PT" dirty="0"/>
              <a:t>, </a:t>
            </a:r>
            <a:r>
              <a:rPr lang="pt-PT" dirty="0" err="1"/>
              <a:t>png</a:t>
            </a:r>
            <a:r>
              <a:rPr lang="pt-PT" dirty="0"/>
              <a:t> e </a:t>
            </a:r>
            <a:r>
              <a:rPr lang="pt-PT" dirty="0" err="1" smtClean="0"/>
              <a:t>tiff</a:t>
            </a:r>
            <a:r>
              <a:rPr lang="pt-PT" dirty="0"/>
              <a:t> </a:t>
            </a:r>
            <a:r>
              <a:rPr lang="pt-PT" dirty="0" smtClean="0"/>
              <a:t>, zoom </a:t>
            </a:r>
            <a:r>
              <a:rPr lang="pt-PT" dirty="0"/>
              <a:t>da lente </a:t>
            </a:r>
            <a:r>
              <a:rPr lang="pt-PT" dirty="0" smtClean="0"/>
              <a:t>amplo </a:t>
            </a:r>
            <a:r>
              <a:rPr lang="pt-PT" dirty="0"/>
              <a:t>(correspondente a uma distância focal de 35 mm numa câmara </a:t>
            </a:r>
            <a:r>
              <a:rPr lang="pt-PT" dirty="0" err="1"/>
              <a:t>Reflex</a:t>
            </a:r>
            <a:r>
              <a:rPr lang="pt-PT" dirty="0"/>
              <a:t> de filme de 35 mm</a:t>
            </a:r>
            <a:r>
              <a:rPr lang="pt-PT" dirty="0" smtClean="0"/>
              <a:t>)</a:t>
            </a:r>
          </a:p>
          <a:p>
            <a:pPr marL="800100" lvl="1" indent="-342900">
              <a:buAutoNum type="arabicPeriod"/>
            </a:pPr>
            <a:endParaRPr lang="pt-PT" sz="800" dirty="0" smtClean="0"/>
          </a:p>
          <a:p>
            <a:pPr marL="800100" lvl="1" indent="-342900">
              <a:buAutoNum type="arabicPeriod"/>
            </a:pPr>
            <a:r>
              <a:rPr lang="pt-PT" dirty="0" smtClean="0"/>
              <a:t>A </a:t>
            </a:r>
            <a:r>
              <a:rPr lang="pt-PT" dirty="0"/>
              <a:t>distância e a orientação da fotografia são uma escolha do </a:t>
            </a:r>
            <a:r>
              <a:rPr lang="pt-PT" dirty="0" smtClean="0"/>
              <a:t>técnico devendo esta possibilitar a </a:t>
            </a:r>
            <a:r>
              <a:rPr lang="pt-PT" dirty="0"/>
              <a:t>identificação das espécies florestais existentes (vista total ou parcial das copas</a:t>
            </a:r>
            <a:r>
              <a:rPr lang="pt-PT" dirty="0" smtClean="0"/>
              <a:t>), mas </a:t>
            </a:r>
            <a:r>
              <a:rPr lang="pt-PT" dirty="0"/>
              <a:t>não pode incluir </a:t>
            </a:r>
            <a:r>
              <a:rPr lang="pt-PT" dirty="0" smtClean="0"/>
              <a:t>pessoas</a:t>
            </a:r>
          </a:p>
          <a:p>
            <a:pPr marL="800100" lvl="1" indent="-342900">
              <a:buAutoNum type="arabicPeriod"/>
            </a:pPr>
            <a:endParaRPr lang="pt-PT" sz="800" dirty="0" smtClean="0"/>
          </a:p>
          <a:p>
            <a:pPr marL="800100" lvl="1" indent="-342900">
              <a:buAutoNum type="arabicPeriod"/>
            </a:pPr>
            <a:r>
              <a:rPr lang="pt-PT" dirty="0" smtClean="0">
                <a:solidFill>
                  <a:srgbClr val="FF0000"/>
                </a:solidFill>
              </a:rPr>
              <a:t>No </a:t>
            </a:r>
            <a:r>
              <a:rPr lang="pt-PT" dirty="0">
                <a:solidFill>
                  <a:srgbClr val="FF0000"/>
                </a:solidFill>
              </a:rPr>
              <a:t>centro da parcela deverá estar </a:t>
            </a:r>
            <a:r>
              <a:rPr lang="pt-PT" dirty="0" smtClean="0">
                <a:solidFill>
                  <a:srgbClr val="FF0000"/>
                </a:solidFill>
              </a:rPr>
              <a:t>instalado </a:t>
            </a:r>
            <a:r>
              <a:rPr lang="pt-PT" dirty="0">
                <a:solidFill>
                  <a:srgbClr val="FF0000"/>
                </a:solidFill>
              </a:rPr>
              <a:t>o </a:t>
            </a:r>
            <a:r>
              <a:rPr lang="pt-PT" dirty="0" err="1" smtClean="0">
                <a:solidFill>
                  <a:srgbClr val="FF0000"/>
                </a:solidFill>
              </a:rPr>
              <a:t>transponder</a:t>
            </a:r>
            <a:r>
              <a:rPr lang="pt-PT" dirty="0" smtClean="0">
                <a:solidFill>
                  <a:srgbClr val="FF0000"/>
                </a:solidFill>
              </a:rPr>
              <a:t>, </a:t>
            </a:r>
            <a:r>
              <a:rPr lang="pt-PT" dirty="0">
                <a:solidFill>
                  <a:srgbClr val="FF0000"/>
                </a:solidFill>
              </a:rPr>
              <a:t>o qual, se possível, deverá ser visível na fotografia</a:t>
            </a:r>
            <a:r>
              <a:rPr lang="pt-PT" dirty="0"/>
              <a:t>. </a:t>
            </a:r>
          </a:p>
        </p:txBody>
      </p:sp>
      <p:pic>
        <p:nvPicPr>
          <p:cNvPr id="10" name="Imagem 7"/>
          <p:cNvPicPr>
            <a:picLocks noChangeAspect="1"/>
          </p:cNvPicPr>
          <p:nvPr/>
        </p:nvPicPr>
        <p:blipFill rotWithShape="1">
          <a:blip r:embed="rId2" cstate="print"/>
          <a:srcRect l="8751" t="28500" r="43229" b="8485"/>
          <a:stretch/>
        </p:blipFill>
        <p:spPr>
          <a:xfrm>
            <a:off x="9120336" y="2420888"/>
            <a:ext cx="2595282" cy="179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6"/>
          <p:cNvPicPr>
            <a:picLocks noChangeAspect="1"/>
          </p:cNvPicPr>
          <p:nvPr/>
        </p:nvPicPr>
        <p:blipFill rotWithShape="1">
          <a:blip r:embed="rId3" cstate="print"/>
          <a:srcRect l="750" t="15447" r="22178" b="7766"/>
          <a:stretch/>
        </p:blipFill>
        <p:spPr>
          <a:xfrm>
            <a:off x="7968208" y="404664"/>
            <a:ext cx="3399224" cy="182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28248" y="4398679"/>
            <a:ext cx="2553515" cy="1915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88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 smtClean="0"/>
              <a:t>Informação adicional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23392" y="1412776"/>
            <a:ext cx="460851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chemeClr val="accent3"/>
                </a:solidFill>
              </a:rPr>
              <a:t>Fotografia(s) da parcela (</a:t>
            </a:r>
            <a:r>
              <a:rPr lang="pt-PT" b="1" dirty="0" err="1" smtClean="0">
                <a:solidFill>
                  <a:schemeClr val="accent3"/>
                </a:solidFill>
              </a:rPr>
              <a:t>FuelSat</a:t>
            </a:r>
            <a:r>
              <a:rPr lang="pt-PT" b="1" dirty="0" smtClean="0">
                <a:solidFill>
                  <a:schemeClr val="accent3"/>
                </a:solidFill>
              </a:rPr>
              <a:t>):</a:t>
            </a:r>
          </a:p>
          <a:p>
            <a:endParaRPr lang="pt-PT" altLang="en-US" sz="800" dirty="0"/>
          </a:p>
          <a:p>
            <a:pPr lvl="1"/>
            <a:r>
              <a:rPr lang="pt-PT" dirty="0"/>
              <a:t>Em cada ponto de amostragem </a:t>
            </a:r>
            <a:r>
              <a:rPr lang="pt-PT" dirty="0" smtClean="0"/>
              <a:t>devem </a:t>
            </a:r>
            <a:r>
              <a:rPr lang="pt-PT" dirty="0"/>
              <a:t>ser </a:t>
            </a:r>
            <a:r>
              <a:rPr lang="pt-PT" dirty="0" smtClean="0"/>
              <a:t>tirada 5 fotografias. Quatro nas direções dos pontos cardeais e uma com uma vista mais geral que permitam ter uma ideia das condições do </a:t>
            </a:r>
            <a:r>
              <a:rPr lang="pt-PT" dirty="0" err="1" smtClean="0"/>
              <a:t>sub-coberto</a:t>
            </a:r>
            <a:r>
              <a:rPr lang="pt-PT" dirty="0" smtClean="0"/>
              <a:t> e copas.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250" r="34250"/>
          <a:stretch/>
        </p:blipFill>
        <p:spPr>
          <a:xfrm>
            <a:off x="5231904" y="41786"/>
            <a:ext cx="3810659" cy="6804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250" r="33856"/>
          <a:stretch/>
        </p:blipFill>
        <p:spPr>
          <a:xfrm>
            <a:off x="6528048" y="-11370"/>
            <a:ext cx="388843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4644" r="34250"/>
          <a:stretch/>
        </p:blipFill>
        <p:spPr>
          <a:xfrm>
            <a:off x="7906298" y="-11370"/>
            <a:ext cx="3798709" cy="6869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4249" r="34644" b="20601"/>
          <a:stretch/>
        </p:blipFill>
        <p:spPr>
          <a:xfrm>
            <a:off x="9166857" y="12346"/>
            <a:ext cx="3663569" cy="526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6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pt-PT" sz="3200" dirty="0" smtClean="0"/>
              <a:t>Informação adicional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23392" y="1412776"/>
            <a:ext cx="71287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chemeClr val="accent3"/>
                </a:solidFill>
              </a:rPr>
              <a:t>Campo das observações e área para desenho</a:t>
            </a:r>
          </a:p>
          <a:p>
            <a:endParaRPr lang="pt-PT" altLang="en-US" sz="800" dirty="0"/>
          </a:p>
          <a:p>
            <a:pPr lvl="1"/>
            <a:r>
              <a:rPr lang="pt-PT" dirty="0" smtClean="0"/>
              <a:t>Descrever situações </a:t>
            </a:r>
            <a:r>
              <a:rPr lang="pt-PT" dirty="0"/>
              <a:t>particulares da parcela ou das medições efetuadas, </a:t>
            </a:r>
            <a:r>
              <a:rPr lang="pt-PT" dirty="0" smtClean="0"/>
              <a:t>que se considerem </a:t>
            </a:r>
            <a:r>
              <a:rPr lang="pt-PT" dirty="0"/>
              <a:t>úteis para o tratamento dos </a:t>
            </a:r>
            <a:r>
              <a:rPr lang="pt-PT" dirty="0" smtClean="0"/>
              <a:t>dados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11" y="3044881"/>
            <a:ext cx="3115777" cy="210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320" y="3044881"/>
            <a:ext cx="2811883" cy="2103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8743" t="46500" r="8263" b="11500"/>
          <a:stretch/>
        </p:blipFill>
        <p:spPr>
          <a:xfrm>
            <a:off x="7722734" y="404664"/>
            <a:ext cx="3197801" cy="58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en-US" sz="3200" dirty="0" err="1"/>
              <a:t>Caracterização</a:t>
            </a:r>
            <a:r>
              <a:rPr lang="en-US" sz="3200" dirty="0"/>
              <a:t> </a:t>
            </a:r>
            <a:r>
              <a:rPr lang="en-US" sz="3200" dirty="0" err="1"/>
              <a:t>geral</a:t>
            </a:r>
            <a:r>
              <a:rPr lang="en-US" sz="3200" dirty="0"/>
              <a:t> da </a:t>
            </a:r>
            <a:r>
              <a:rPr lang="en-US" sz="3200" dirty="0" err="1"/>
              <a:t>parcela</a:t>
            </a:r>
            <a:r>
              <a:rPr lang="en-US" sz="32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10297144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200" dirty="0">
                <a:latin typeface="Arial" charset="0"/>
              </a:rPr>
              <a:t>Caracterização geral </a:t>
            </a:r>
            <a:r>
              <a:rPr lang="pt-PT" sz="2200" dirty="0" smtClean="0">
                <a:latin typeface="Arial" charset="0"/>
              </a:rPr>
              <a:t>inclui o seguinte tipo de informação: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800" dirty="0" smtClean="0"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Localização</a:t>
            </a:r>
            <a:r>
              <a:rPr lang="pt-PT" dirty="0" smtClean="0">
                <a:latin typeface="Arial" charset="0"/>
              </a:rPr>
              <a:t>: Carta Militar (nº folha), Concelho, Coordenadas GPS</a:t>
            </a:r>
          </a:p>
          <a:p>
            <a:pPr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Acessibilidade</a:t>
            </a:r>
            <a:r>
              <a:rPr lang="pt-PT" dirty="0" smtClean="0">
                <a:latin typeface="Arial" charset="0"/>
              </a:rPr>
              <a:t>: A pé e em viatura (boa, má, inacessível), motivo da inacessibilidade: </a:t>
            </a:r>
          </a:p>
          <a:p>
            <a:pPr marL="17002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 smtClean="0"/>
              <a:t> Obstáculos </a:t>
            </a:r>
            <a:r>
              <a:rPr lang="pt-PT" dirty="0"/>
              <a:t>naturais intransponíveis (</a:t>
            </a:r>
            <a:r>
              <a:rPr lang="pt-PT" dirty="0" err="1"/>
              <a:t>ex</a:t>
            </a:r>
            <a:r>
              <a:rPr lang="pt-PT" dirty="0"/>
              <a:t>: ravina, curso de água, etc</a:t>
            </a:r>
            <a:r>
              <a:rPr lang="pt-PT" dirty="0" smtClean="0"/>
              <a:t>.); </a:t>
            </a:r>
          </a:p>
          <a:p>
            <a:pPr marL="17002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 smtClean="0"/>
              <a:t> Propriedade </a:t>
            </a:r>
            <a:r>
              <a:rPr lang="pt-PT" dirty="0"/>
              <a:t>privada com vedação </a:t>
            </a:r>
            <a:r>
              <a:rPr lang="pt-PT" dirty="0" smtClean="0"/>
              <a:t>intransponível; </a:t>
            </a:r>
          </a:p>
          <a:p>
            <a:pPr marL="1700213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PT" dirty="0" smtClean="0"/>
              <a:t> Acesso </a:t>
            </a:r>
            <a:r>
              <a:rPr lang="pt-PT" dirty="0"/>
              <a:t>negado pelo </a:t>
            </a:r>
            <a:r>
              <a:rPr lang="pt-PT" dirty="0" smtClean="0"/>
              <a:t>proprietário/gestor; </a:t>
            </a:r>
            <a:r>
              <a:rPr lang="pt-PT" dirty="0" err="1" smtClean="0"/>
              <a:t>etc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Data</a:t>
            </a:r>
            <a:r>
              <a:rPr lang="pt-PT" dirty="0">
                <a:latin typeface="Arial" charset="0"/>
              </a:rPr>
              <a:t>: dia, mês, ano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Identificação da equipa</a:t>
            </a:r>
            <a:r>
              <a:rPr lang="pt-PT" dirty="0">
                <a:latin typeface="Arial" charset="0"/>
              </a:rPr>
              <a:t>: medidor; anotador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Tempos</a:t>
            </a:r>
            <a:r>
              <a:rPr lang="pt-PT" dirty="0" smtClean="0">
                <a:latin typeface="Arial" charset="0"/>
              </a:rPr>
              <a:t>: </a:t>
            </a:r>
            <a:r>
              <a:rPr lang="pt-PT" dirty="0">
                <a:latin typeface="Arial" charset="0"/>
              </a:rPr>
              <a:t>deslocação à parcela; medição da parcela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Identificação do tipo de parcela</a:t>
            </a:r>
            <a:r>
              <a:rPr lang="pt-PT" dirty="0">
                <a:latin typeface="Arial" charset="0"/>
              </a:rPr>
              <a:t>: inventário, permanente, </a:t>
            </a:r>
            <a:r>
              <a:rPr lang="pt-PT" dirty="0" smtClean="0">
                <a:latin typeface="Arial" charset="0"/>
              </a:rPr>
              <a:t>ensaio; IFN: parcela circular de 500 m</a:t>
            </a:r>
            <a:r>
              <a:rPr lang="pt-PT" baseline="30000" dirty="0" smtClean="0">
                <a:latin typeface="Arial" charset="0"/>
              </a:rPr>
              <a:t>2</a:t>
            </a:r>
            <a:r>
              <a:rPr lang="pt-PT" dirty="0" smtClean="0">
                <a:latin typeface="Arial" charset="0"/>
              </a:rPr>
              <a:t> ou 2000 m</a:t>
            </a:r>
            <a:r>
              <a:rPr lang="pt-PT" baseline="30000" dirty="0" smtClean="0">
                <a:latin typeface="Arial" charset="0"/>
              </a:rPr>
              <a:t>2</a:t>
            </a:r>
            <a:r>
              <a:rPr lang="pt-PT" dirty="0" smtClean="0">
                <a:latin typeface="Arial" charset="0"/>
              </a:rPr>
              <a:t>, parcela concêntrica, parcela em terraços, </a:t>
            </a:r>
            <a:r>
              <a:rPr lang="pt-PT" dirty="0" err="1" smtClean="0">
                <a:latin typeface="Arial" charset="0"/>
              </a:rPr>
              <a:t>sub-parcela</a:t>
            </a:r>
            <a:r>
              <a:rPr lang="pt-PT" dirty="0" smtClean="0">
                <a:latin typeface="Arial" charset="0"/>
              </a:rPr>
              <a:t>, transepto, parcelas </a:t>
            </a:r>
            <a:r>
              <a:rPr lang="pt-PT" dirty="0">
                <a:latin typeface="Arial" charset="0"/>
              </a:rPr>
              <a:t>localizadas na bordadura </a:t>
            </a:r>
            <a:r>
              <a:rPr lang="pt-PT" dirty="0" smtClean="0">
                <a:latin typeface="Arial" charset="0"/>
              </a:rPr>
              <a:t>povoamento/estrato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e7c92498-854c-4be2-bcf0-ee26d60f33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en-US" sz="3200" dirty="0" err="1"/>
              <a:t>Caracterização</a:t>
            </a:r>
            <a:r>
              <a:rPr lang="en-US" sz="3200" dirty="0"/>
              <a:t> </a:t>
            </a:r>
            <a:r>
              <a:rPr lang="en-US" sz="3200" dirty="0" err="1"/>
              <a:t>geral</a:t>
            </a:r>
            <a:r>
              <a:rPr lang="en-US" sz="3200" dirty="0"/>
              <a:t> da </a:t>
            </a:r>
            <a:r>
              <a:rPr lang="en-US" sz="3200" dirty="0" err="1"/>
              <a:t>parcela</a:t>
            </a:r>
            <a:r>
              <a:rPr lang="en-US" sz="32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392" y="1412776"/>
            <a:ext cx="71287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chemeClr val="accent3"/>
                </a:solidFill>
              </a:rPr>
              <a:t>Exemplo de fichas de campo:</a:t>
            </a:r>
          </a:p>
          <a:p>
            <a:endParaRPr lang="pt-PT" sz="800" b="1" dirty="0">
              <a:solidFill>
                <a:schemeClr val="accent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Caracterização geral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smtClean="0"/>
              <a:t>Estrutura vertical do coberto</a:t>
            </a:r>
            <a:endParaRPr lang="pt-PT" alt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962" t="18500" r="8263" b="9400"/>
          <a:stretch/>
        </p:blipFill>
        <p:spPr>
          <a:xfrm>
            <a:off x="7726778" y="335574"/>
            <a:ext cx="4178850" cy="6329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951" t="24100" r="46062" b="35300"/>
          <a:stretch/>
        </p:blipFill>
        <p:spPr>
          <a:xfrm>
            <a:off x="2567608" y="2501741"/>
            <a:ext cx="475252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en-US" sz="3200" dirty="0" err="1"/>
              <a:t>Caracterização</a:t>
            </a:r>
            <a:r>
              <a:rPr lang="en-US" sz="3200" dirty="0"/>
              <a:t> </a:t>
            </a:r>
            <a:r>
              <a:rPr lang="en-US" sz="3200" dirty="0" err="1"/>
              <a:t>geral</a:t>
            </a:r>
            <a:r>
              <a:rPr lang="en-US" sz="3200" dirty="0"/>
              <a:t> da </a:t>
            </a:r>
            <a:r>
              <a:rPr lang="en-US" sz="3200" dirty="0" err="1"/>
              <a:t>parcela</a:t>
            </a:r>
            <a:r>
              <a:rPr lang="en-US" sz="32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1029714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400" b="1" dirty="0">
                <a:solidFill>
                  <a:srgbClr val="6F9F3B"/>
                </a:solidFill>
                <a:latin typeface="Arial" charset="0"/>
              </a:rPr>
              <a:t>Identificação do tipo de parcela </a:t>
            </a:r>
            <a:r>
              <a:rPr lang="pt-PT" sz="2400" b="1" dirty="0" smtClean="0">
                <a:solidFill>
                  <a:srgbClr val="6F9F3B"/>
                </a:solidFill>
                <a:latin typeface="Arial" charset="0"/>
              </a:rPr>
              <a:t>(IFN)</a:t>
            </a:r>
            <a:r>
              <a:rPr lang="pt-PT" sz="2200" dirty="0" smtClean="0">
                <a:latin typeface="Arial" charset="0"/>
              </a:rPr>
              <a:t>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800" dirty="0" smtClean="0"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797462"/>
            <a:ext cx="8856984" cy="48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en-US" sz="3200" dirty="0" err="1"/>
              <a:t>Caracterização</a:t>
            </a:r>
            <a:r>
              <a:rPr lang="en-US" sz="3200" dirty="0"/>
              <a:t> </a:t>
            </a:r>
            <a:r>
              <a:rPr lang="en-US" sz="3200" dirty="0" err="1"/>
              <a:t>geral</a:t>
            </a:r>
            <a:r>
              <a:rPr lang="en-US" sz="3200" dirty="0"/>
              <a:t> da </a:t>
            </a:r>
            <a:r>
              <a:rPr lang="en-US" sz="3200" dirty="0" err="1"/>
              <a:t>parcela</a:t>
            </a:r>
            <a:r>
              <a:rPr lang="en-US" sz="32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23392" y="1052736"/>
            <a:ext cx="10297144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200" dirty="0" smtClean="0">
                <a:latin typeface="Arial" charset="0"/>
              </a:rPr>
              <a:t>Este tipo de informação permite caracterizar a parcela e inclui aspetos como: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800" dirty="0" smtClean="0"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Classificação do uso/ocupação do solo no </a:t>
            </a: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terreno</a:t>
            </a:r>
            <a:r>
              <a:rPr lang="pt-PT" dirty="0" smtClean="0">
                <a:latin typeface="Arial" charset="0"/>
              </a:rPr>
              <a:t>: deve indicar-se se o povoamento é puro ou misto (registando a espécie principal e a secundaria. No caso do IFN se se trata de  um povoamento cortado”, de uma “plantação </a:t>
            </a:r>
            <a:r>
              <a:rPr lang="pt-PT" dirty="0">
                <a:latin typeface="Arial" charset="0"/>
              </a:rPr>
              <a:t>/</a:t>
            </a:r>
            <a:r>
              <a:rPr lang="pt-PT" dirty="0" smtClean="0">
                <a:latin typeface="Arial" charset="0"/>
              </a:rPr>
              <a:t> sementeira”, “povoamento ardido”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Verificação </a:t>
            </a:r>
            <a:r>
              <a:rPr lang="pt-PT" b="1" dirty="0">
                <a:solidFill>
                  <a:srgbClr val="6F9F3B"/>
                </a:solidFill>
                <a:latin typeface="Arial" charset="0"/>
              </a:rPr>
              <a:t>da </a:t>
            </a:r>
            <a:r>
              <a:rPr lang="pt-PT" b="1" dirty="0" err="1">
                <a:solidFill>
                  <a:srgbClr val="6F9F3B"/>
                </a:solidFill>
                <a:latin typeface="Arial" charset="0"/>
              </a:rPr>
              <a:t>foto-interpretação</a:t>
            </a:r>
            <a:r>
              <a:rPr lang="pt-PT" b="1" dirty="0">
                <a:solidFill>
                  <a:srgbClr val="6F9F3B"/>
                </a:solidFill>
                <a:latin typeface="Arial" charset="0"/>
              </a:rPr>
              <a:t> </a:t>
            </a:r>
            <a:r>
              <a:rPr lang="pt-PT" dirty="0">
                <a:latin typeface="Arial" charset="0"/>
              </a:rPr>
              <a:t>: comparação </a:t>
            </a:r>
            <a:r>
              <a:rPr lang="pt-PT" dirty="0" smtClean="0">
                <a:latin typeface="Arial" charset="0"/>
              </a:rPr>
              <a:t>da classificação anterior com </a:t>
            </a:r>
            <a:r>
              <a:rPr lang="pt-PT" dirty="0">
                <a:latin typeface="Arial" charset="0"/>
              </a:rPr>
              <a:t>a </a:t>
            </a:r>
            <a:r>
              <a:rPr lang="pt-PT" dirty="0" smtClean="0">
                <a:latin typeface="Arial" charset="0"/>
              </a:rPr>
              <a:t>que </a:t>
            </a:r>
            <a:r>
              <a:rPr lang="pt-PT" dirty="0">
                <a:latin typeface="Arial" charset="0"/>
              </a:rPr>
              <a:t>foi obtida no processo de </a:t>
            </a:r>
            <a:r>
              <a:rPr lang="pt-PT" dirty="0" smtClean="0">
                <a:latin typeface="Arial" charset="0"/>
              </a:rPr>
              <a:t>fotointerpretação. Se </a:t>
            </a:r>
            <a:r>
              <a:rPr lang="pt-PT" dirty="0">
                <a:latin typeface="Arial" charset="0"/>
              </a:rPr>
              <a:t>o uso do solo e as ocupações principal e secundária forem iguais, então o ponto é considerado como corretamente </a:t>
            </a:r>
            <a:r>
              <a:rPr lang="pt-PT" dirty="0" smtClean="0">
                <a:latin typeface="Arial" charset="0"/>
              </a:rPr>
              <a:t>foto-interpretado. Caso contrário podemos estar na presença de: “bosquete”, “clareira”, “alteração do uso do solo”, “erro de fotointerpretação”, “corte”, “fogo” ou “arborização recente”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Caracterização das espécies arbóreas</a:t>
            </a:r>
            <a:r>
              <a:rPr lang="pt-PT" dirty="0" smtClean="0">
                <a:latin typeface="Arial" charset="0"/>
              </a:rPr>
              <a:t>: para cada uma indicar a estrutura (idade), a rotação e a origem do povoamento (sementeira, plantação,…)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Evidência de intervenções recentes</a:t>
            </a:r>
            <a:r>
              <a:rPr lang="pt-PT" dirty="0" smtClean="0">
                <a:latin typeface="Arial" charset="0"/>
              </a:rPr>
              <a:t>: desbaste, limpeza de mato, poda, descortiçamento, resinagem, enxertia, </a:t>
            </a:r>
            <a:r>
              <a:rPr lang="pt-PT" dirty="0" err="1" smtClean="0">
                <a:latin typeface="Arial" charset="0"/>
              </a:rPr>
              <a:t>etc</a:t>
            </a: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Necessidade de tratamentos culturais</a:t>
            </a:r>
            <a:r>
              <a:rPr lang="pt-PT" dirty="0" smtClean="0">
                <a:latin typeface="Arial" charset="0"/>
              </a:rPr>
              <a:t>: </a:t>
            </a:r>
            <a:r>
              <a:rPr lang="pt-PT" dirty="0">
                <a:latin typeface="Arial" charset="0"/>
              </a:rPr>
              <a:t>desbaste, limpeza de mato, poda, descortiçamento, resinagem, enxertia, </a:t>
            </a:r>
            <a:r>
              <a:rPr lang="pt-PT" dirty="0" err="1">
                <a:latin typeface="Arial" charset="0"/>
              </a:rPr>
              <a:t>etc</a:t>
            </a:r>
            <a:endParaRPr lang="pt-P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en-US" sz="3200" dirty="0" err="1"/>
              <a:t>Caracterização</a:t>
            </a:r>
            <a:r>
              <a:rPr lang="en-US" sz="3200" dirty="0"/>
              <a:t> </a:t>
            </a:r>
            <a:r>
              <a:rPr lang="en-US" sz="3200" dirty="0" err="1"/>
              <a:t>geral</a:t>
            </a:r>
            <a:r>
              <a:rPr lang="en-US" sz="3200" dirty="0"/>
              <a:t> da </a:t>
            </a:r>
            <a:r>
              <a:rPr lang="en-US" sz="3200" dirty="0" err="1"/>
              <a:t>parcela</a:t>
            </a:r>
            <a:r>
              <a:rPr lang="en-US" sz="32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1029714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200" dirty="0" smtClean="0">
                <a:latin typeface="Arial" charset="0"/>
              </a:rPr>
              <a:t>Este tipo de informação permite caracterizar a parcela e inclui aspetos como: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800" dirty="0" smtClean="0"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Evidência de fogo</a:t>
            </a:r>
            <a:r>
              <a:rPr lang="pt-PT" dirty="0" smtClean="0">
                <a:latin typeface="Arial" charset="0"/>
              </a:rPr>
              <a:t>: deve indicar-se se há evidências e em caso afirmativo indicar o ano, a severidade, se houve corte devido a incêndio e se há indícios de recuperação da vegetação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</p:txBody>
      </p:sp>
      <p:pic>
        <p:nvPicPr>
          <p:cNvPr id="5" name="Imagem 34" descr="https://fbcdn-sphotos-f-a.akamaihd.net/hphotos-ak-xpf1/t1.0-9/10419476_273293962876394_4022238218113899983_n.jpg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88" y="2727325"/>
            <a:ext cx="2314575" cy="15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33" descr="http://www.cafeportugal.pt/resources/3/image/serracaldeirao002.JPG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851"/>
          <a:stretch/>
        </p:blipFill>
        <p:spPr bwMode="auto">
          <a:xfrm>
            <a:off x="4797258" y="2741496"/>
            <a:ext cx="2337035" cy="149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2" descr="ardid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908" y="2727325"/>
            <a:ext cx="2237617" cy="15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348631" y="4366142"/>
            <a:ext cx="2592288" cy="154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Fogo </a:t>
            </a:r>
            <a:r>
              <a:rPr lang="pt-PT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superfície de baixa intensidade 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33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Árvores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folhas verdes, </a:t>
            </a: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troncos chamuscados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P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Folhada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vegetação herbácea carbonizadas ou </a:t>
            </a: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consumidas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16611" y="4366141"/>
            <a:ext cx="2592288" cy="26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Fogo </a:t>
            </a:r>
            <a:r>
              <a:rPr lang="pt-PT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superfície de intensidade média a alta 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33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Árvores com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 das folhas secas, mas não </a:t>
            </a: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consumidas</a:t>
            </a:r>
            <a:r>
              <a:rPr lang="pt-P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Folhada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vegetação herbácea </a:t>
            </a: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totalmente carbonizadas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 </a:t>
            </a: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consumidas</a:t>
            </a:r>
          </a:p>
          <a:p>
            <a:pPr algn="ctr">
              <a:spcAft>
                <a:spcPts val="0"/>
              </a:spcAft>
            </a:pPr>
            <a:endParaRPr lang="pt-PT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PT" sz="1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Superfície do solo: ramos finos consumidos e ramos grossos </a:t>
            </a:r>
            <a:r>
              <a:rPr lang="pt-PT" sz="1200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carbonizados</a:t>
            </a:r>
            <a:endParaRPr lang="pt-PT" sz="12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44461" y="4366141"/>
            <a:ext cx="2534510" cy="191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Fogo </a:t>
            </a:r>
            <a:r>
              <a:rPr lang="pt-PT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superfície de intensidade muito alta ou fogo de </a:t>
            </a:r>
            <a:r>
              <a:rPr lang="pt-PT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copas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335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Árvores com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folhas totalmente </a:t>
            </a: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consumidas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Superfície do solo: folhada e ramos caídos maioritariamente consumidos. Presença significativa de cinzas e de matéria orgânica queimada no solo.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49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0156" t="29001" r="21651" b="8000"/>
          <a:stretch/>
        </p:blipFill>
        <p:spPr>
          <a:xfrm>
            <a:off x="4655840" y="1064638"/>
            <a:ext cx="6053473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975" t="30400" r="20469" b="9401"/>
          <a:stretch/>
        </p:blipFill>
        <p:spPr>
          <a:xfrm>
            <a:off x="5375920" y="1252634"/>
            <a:ext cx="6639807" cy="554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0550" t="29908" r="20469" b="9401"/>
          <a:stretch/>
        </p:blipFill>
        <p:spPr>
          <a:xfrm>
            <a:off x="5965776" y="1287823"/>
            <a:ext cx="6381952" cy="558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39416" y="1628800"/>
            <a:ext cx="360520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Desenvolvidos 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EUA para descrição genérica do potencial de comportamento do fogo florestal </a:t>
            </a:r>
            <a:endParaRPr lang="pt-PT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PT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Em Portugal foram adaptados pelo prof. Paulo Fernandes (UTAD) às nossas condições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PT" sz="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Consiste na  atribuição </a:t>
            </a:r>
            <a:r>
              <a:rPr lang="pt-PT" dirty="0"/>
              <a:t>de um modelo </a:t>
            </a:r>
            <a:r>
              <a:rPr lang="pt-PT" dirty="0" smtClean="0"/>
              <a:t>a </a:t>
            </a:r>
            <a:r>
              <a:rPr lang="pt-PT" dirty="0"/>
              <a:t>uma </a:t>
            </a:r>
            <a:r>
              <a:rPr lang="pt-PT" dirty="0" smtClean="0"/>
              <a:t>mancha </a:t>
            </a:r>
            <a:r>
              <a:rPr lang="pt-PT" dirty="0"/>
              <a:t>de vegetação com características </a:t>
            </a:r>
            <a:r>
              <a:rPr lang="pt-PT" dirty="0" smtClean="0"/>
              <a:t>+/- homogéneas com </a:t>
            </a:r>
            <a:r>
              <a:rPr lang="pt-PT" dirty="0"/>
              <a:t>recurso a critérios pré-definidos, a chaves dicotómicas e a chaves fotográficas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 Caracterização geral da parcela 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623392" y="1052736"/>
            <a:ext cx="10297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200" dirty="0" smtClean="0">
                <a:latin typeface="Arial" charset="0"/>
              </a:rPr>
              <a:t>Modelos de combustível</a:t>
            </a:r>
            <a:endParaRPr lang="pt-P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2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/>
              <a:t> </a:t>
            </a:r>
            <a:r>
              <a:rPr lang="en-US" sz="3200" dirty="0" err="1"/>
              <a:t>Caracterização</a:t>
            </a:r>
            <a:r>
              <a:rPr lang="en-US" sz="3200" dirty="0"/>
              <a:t> </a:t>
            </a:r>
            <a:r>
              <a:rPr lang="en-US" sz="3200" dirty="0" err="1"/>
              <a:t>geral</a:t>
            </a:r>
            <a:r>
              <a:rPr lang="en-US" sz="3200" dirty="0"/>
              <a:t> da </a:t>
            </a:r>
            <a:r>
              <a:rPr lang="en-US" sz="3200" dirty="0" err="1"/>
              <a:t>parcela</a:t>
            </a:r>
            <a:r>
              <a:rPr lang="en-US" sz="32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23392" y="1268760"/>
            <a:ext cx="648072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2200" dirty="0" smtClean="0">
                <a:latin typeface="Arial" charset="0"/>
              </a:rPr>
              <a:t>Este tipo de informação permite caracterizar a parcela e inclui aspetos como: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sz="800" dirty="0" smtClean="0">
                <a:latin typeface="Arial" charset="0"/>
              </a:rPr>
              <a:t> 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Caracterização fisiográfica</a:t>
            </a:r>
            <a:r>
              <a:rPr lang="pt-PT" dirty="0">
                <a:latin typeface="Arial" charset="0"/>
              </a:rPr>
              <a:t>:</a:t>
            </a:r>
          </a:p>
          <a:p>
            <a:pPr marL="381000" indent="-381000"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		- exposição (bússola): N, S, E, O, NE, SE, NO, SO</a:t>
            </a:r>
          </a:p>
          <a:p>
            <a:pPr marL="381000" indent="-381000"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		- altitude (GPS)</a:t>
            </a:r>
          </a:p>
          <a:p>
            <a:pPr marL="381000" indent="-381000"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		- declive (</a:t>
            </a:r>
            <a:r>
              <a:rPr lang="pt-PT" dirty="0" err="1">
                <a:latin typeface="Arial" charset="0"/>
              </a:rPr>
              <a:t>Vertex</a:t>
            </a:r>
            <a:r>
              <a:rPr lang="pt-PT" dirty="0">
                <a:latin typeface="Arial" charset="0"/>
              </a:rPr>
              <a:t>/</a:t>
            </a:r>
            <a:r>
              <a:rPr lang="pt-PT" dirty="0" err="1">
                <a:latin typeface="Arial" charset="0"/>
              </a:rPr>
              <a:t>Clisímetro</a:t>
            </a:r>
            <a:r>
              <a:rPr lang="pt-PT" dirty="0">
                <a:latin typeface="Arial" charset="0"/>
              </a:rPr>
              <a:t>): graus/grados</a:t>
            </a:r>
          </a:p>
          <a:p>
            <a:pPr marL="381000" indent="-381000">
              <a:buClr>
                <a:schemeClr val="accent1"/>
              </a:buClr>
              <a:defRPr/>
            </a:pPr>
            <a:r>
              <a:rPr lang="pt-PT" dirty="0">
                <a:latin typeface="Arial" charset="0"/>
              </a:rPr>
              <a:t>		- fisiografia: vale, encosta</a:t>
            </a:r>
            <a:r>
              <a:rPr lang="pt-PT" dirty="0" smtClean="0">
                <a:latin typeface="Arial" charset="0"/>
              </a:rPr>
              <a:t>,...</a:t>
            </a:r>
          </a:p>
          <a:p>
            <a:pPr marL="381000" indent="-381000">
              <a:buClr>
                <a:schemeClr val="accent1"/>
              </a:buClr>
              <a:defRPr/>
            </a:pPr>
            <a:endParaRPr lang="pt-PT" sz="800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err="1" smtClean="0">
                <a:solidFill>
                  <a:srgbClr val="6F9F3B"/>
                </a:solidFill>
                <a:latin typeface="Arial" charset="0"/>
              </a:rPr>
              <a:t>Pedregosidade</a:t>
            </a:r>
            <a:r>
              <a:rPr lang="pt-PT" dirty="0">
                <a:latin typeface="Arial" charset="0"/>
              </a:rPr>
              <a:t>: muita; média; </a:t>
            </a:r>
            <a:r>
              <a:rPr lang="pt-PT" dirty="0" smtClean="0">
                <a:latin typeface="Arial" charset="0"/>
              </a:rPr>
              <a:t>nula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Erosão</a:t>
            </a:r>
            <a:r>
              <a:rPr lang="pt-PT" dirty="0">
                <a:latin typeface="Arial" charset="0"/>
              </a:rPr>
              <a:t>: acentuada; pouco acentuada; </a:t>
            </a:r>
            <a:r>
              <a:rPr lang="pt-PT" dirty="0" smtClean="0">
                <a:latin typeface="Arial" charset="0"/>
              </a:rPr>
              <a:t>nula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dirty="0" smtClean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 smtClean="0">
                <a:solidFill>
                  <a:srgbClr val="6F9F3B"/>
                </a:solidFill>
                <a:latin typeface="Arial" charset="0"/>
              </a:rPr>
              <a:t>Vestígios de fauna</a:t>
            </a:r>
            <a:r>
              <a:rPr lang="pt-PT" dirty="0" smtClean="0">
                <a:latin typeface="Arial" charset="0"/>
              </a:rPr>
              <a:t>: dejetos, pegadas, ninhos,…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sz="800" dirty="0">
              <a:latin typeface="Arial" charset="0"/>
            </a:endParaRP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r>
              <a:rPr lang="pt-PT" b="1" dirty="0">
                <a:solidFill>
                  <a:srgbClr val="6F9F3B"/>
                </a:solidFill>
                <a:latin typeface="Arial" charset="0"/>
              </a:rPr>
              <a:t>Tipo de linha de água</a:t>
            </a:r>
            <a:r>
              <a:rPr lang="pt-PT" dirty="0">
                <a:latin typeface="Arial" charset="0"/>
              </a:rPr>
              <a:t>: temporária, permanente</a:t>
            </a:r>
          </a:p>
          <a:p>
            <a:pPr marL="381000" indent="-381000">
              <a:spcBef>
                <a:spcPct val="50000"/>
              </a:spcBef>
              <a:buClr>
                <a:schemeClr val="accent1"/>
              </a:buClr>
              <a:defRPr/>
            </a:pPr>
            <a:endParaRPr lang="pt-PT" b="1" dirty="0" smtClean="0">
              <a:solidFill>
                <a:srgbClr val="6F9F3B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428688"/>
            <a:ext cx="316800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256" y="2120704"/>
            <a:ext cx="316800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064" y="3656632"/>
            <a:ext cx="178200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4461550"/>
            <a:ext cx="2952328" cy="22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159328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</a:t>
            </a:r>
            <a:r>
              <a:rPr lang="pt-PT" dirty="0"/>
              <a:t>Caracterização da diversidade </a:t>
            </a:r>
            <a:r>
              <a:rPr lang="pt-PT" dirty="0" smtClean="0"/>
              <a:t>vegetal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107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79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17647</TotalTime>
  <Words>2116</Words>
  <Application>Microsoft Office PowerPoint</Application>
  <PresentationFormat>Widescreen</PresentationFormat>
  <Paragraphs>252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Times New Roman</vt:lpstr>
      <vt:lpstr>Trebuchet MS</vt:lpstr>
      <vt:lpstr>Wingdings</vt:lpstr>
      <vt:lpstr>Custom Design</vt:lpstr>
      <vt:lpstr>Worksheet</vt:lpstr>
      <vt:lpstr>Inventário Florestal Variáveis não dendrométricas</vt:lpstr>
      <vt:lpstr> Caracterização geral da parcela de inventário</vt:lpstr>
      <vt:lpstr> Caracterização geral da parcela </vt:lpstr>
      <vt:lpstr> Caracterização geral da parcela </vt:lpstr>
      <vt:lpstr> Caracterização geral da parcela </vt:lpstr>
      <vt:lpstr> Caracterização geral da parcela </vt:lpstr>
      <vt:lpstr>PowerPoint Presentation</vt:lpstr>
      <vt:lpstr> Caracterização geral da parcela </vt:lpstr>
      <vt:lpstr> Caracterização da diversidade vegetal</vt:lpstr>
      <vt:lpstr> Caracterização da diversidade vegetal</vt:lpstr>
      <vt:lpstr> Caracterização da diversidade vegetal</vt:lpstr>
      <vt:lpstr> Caracterização da diversidade</vt:lpstr>
      <vt:lpstr> Caracterização da diversidade</vt:lpstr>
      <vt:lpstr> Regeneração natural</vt:lpstr>
      <vt:lpstr> Regeneração natural</vt:lpstr>
      <vt:lpstr> Codificação de árvores </vt:lpstr>
      <vt:lpstr> Codificação de árvores</vt:lpstr>
      <vt:lpstr> Codificação de árvores</vt:lpstr>
      <vt:lpstr> Caracterização de madeira morta</vt:lpstr>
      <vt:lpstr> Caracterização de madeira morta</vt:lpstr>
      <vt:lpstr> Caracterização de madeira morta</vt:lpstr>
      <vt:lpstr> Caracterização de madeira morta</vt:lpstr>
      <vt:lpstr> Amostragem do solo e manta morta</vt:lpstr>
      <vt:lpstr> Amostragem de solo e manta morta</vt:lpstr>
      <vt:lpstr> Amostragem de solo e folhada</vt:lpstr>
      <vt:lpstr> Informação adicional</vt:lpstr>
      <vt:lpstr> Informação adicional</vt:lpstr>
      <vt:lpstr> Informação adicional</vt:lpstr>
      <vt:lpstr> Informação adicional</vt:lpstr>
      <vt:lpstr> Caracterização geral da parcela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887</cp:revision>
  <cp:lastPrinted>2017-06-15T21:47:55Z</cp:lastPrinted>
  <dcterms:created xsi:type="dcterms:W3CDTF">2010-02-14T14:45:25Z</dcterms:created>
  <dcterms:modified xsi:type="dcterms:W3CDTF">2023-04-28T12:29:19Z</dcterms:modified>
</cp:coreProperties>
</file>