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3" r:id="rId1"/>
  </p:sldMasterIdLst>
  <p:notesMasterIdLst>
    <p:notesMasterId r:id="rId51"/>
  </p:notesMasterIdLst>
  <p:handoutMasterIdLst>
    <p:handoutMasterId r:id="rId52"/>
  </p:handoutMasterIdLst>
  <p:sldIdLst>
    <p:sldId id="416" r:id="rId2"/>
    <p:sldId id="418" r:id="rId3"/>
    <p:sldId id="419" r:id="rId4"/>
    <p:sldId id="426" r:id="rId5"/>
    <p:sldId id="427" r:id="rId6"/>
    <p:sldId id="428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436" r:id="rId15"/>
    <p:sldId id="450" r:id="rId16"/>
    <p:sldId id="451" r:id="rId17"/>
    <p:sldId id="452" r:id="rId18"/>
    <p:sldId id="497" r:id="rId19"/>
    <p:sldId id="437" r:id="rId20"/>
    <p:sldId id="438" r:id="rId21"/>
    <p:sldId id="439" r:id="rId22"/>
    <p:sldId id="440" r:id="rId23"/>
    <p:sldId id="441" r:id="rId24"/>
    <p:sldId id="442" r:id="rId25"/>
    <p:sldId id="449" r:id="rId26"/>
    <p:sldId id="448" r:id="rId27"/>
    <p:sldId id="443" r:id="rId28"/>
    <p:sldId id="478" r:id="rId29"/>
    <p:sldId id="479" r:id="rId30"/>
    <p:sldId id="480" r:id="rId31"/>
    <p:sldId id="477" r:id="rId32"/>
    <p:sldId id="481" r:id="rId33"/>
    <p:sldId id="482" r:id="rId34"/>
    <p:sldId id="483" r:id="rId35"/>
    <p:sldId id="484" r:id="rId36"/>
    <p:sldId id="445" r:id="rId37"/>
    <p:sldId id="485" r:id="rId38"/>
    <p:sldId id="486" r:id="rId39"/>
    <p:sldId id="447" r:id="rId40"/>
    <p:sldId id="444" r:id="rId41"/>
    <p:sldId id="487" r:id="rId42"/>
    <p:sldId id="488" r:id="rId43"/>
    <p:sldId id="493" r:id="rId44"/>
    <p:sldId id="494" r:id="rId45"/>
    <p:sldId id="495" r:id="rId46"/>
    <p:sldId id="490" r:id="rId47"/>
    <p:sldId id="491" r:id="rId48"/>
    <p:sldId id="492" r:id="rId49"/>
    <p:sldId id="496" r:id="rId50"/>
  </p:sldIdLst>
  <p:sldSz cx="12192000" cy="6858000"/>
  <p:notesSz cx="6805613" cy="99441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21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7CB042"/>
    <a:srgbClr val="008000"/>
    <a:srgbClr val="339966"/>
    <a:srgbClr val="CC9900"/>
    <a:srgbClr val="9BBB59"/>
    <a:srgbClr val="6F9F3B"/>
    <a:srgbClr val="FFE299"/>
    <a:srgbClr val="0099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03" autoAdjust="0"/>
    <p:restoredTop sz="94660"/>
  </p:normalViewPr>
  <p:slideViewPr>
    <p:cSldViewPr showGuides="1">
      <p:cViewPr varScale="1">
        <p:scale>
          <a:sx n="86" d="100"/>
          <a:sy n="86" d="100"/>
        </p:scale>
        <p:origin x="739" y="72"/>
      </p:cViewPr>
      <p:guideLst>
        <p:guide orient="horz" pos="3929"/>
        <p:guide pos="21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80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4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67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1"/>
            <a:ext cx="2949099" cy="4967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CDC44-C371-4756-9304-BE4C36871894}" type="datetimeFigureOut">
              <a:rPr lang="pt-PT" smtClean="0"/>
              <a:pPr/>
              <a:t>03/05/2023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78"/>
            <a:ext cx="2949099" cy="496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678"/>
            <a:ext cx="2949099" cy="496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65DA9-B115-4C7E-861C-52C674264457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633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3A52-C44F-40CD-BAE3-D946F76592F8}" type="datetimeFigureOut">
              <a:rPr lang="pt-PT" smtClean="0"/>
              <a:pPr/>
              <a:t>03/05/2023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3098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8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8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0A1FD-781B-41A6-B23B-C7DC6AD05C1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215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0F88C-91AE-4128-BB09-224B2C58185B}" type="slidenum">
              <a:rPr lang="en-GB"/>
              <a:pPr/>
              <a:t>1</a:t>
            </a:fld>
            <a:endParaRPr lang="en-GB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30987" cy="3730625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4073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Substituir por mapa novo do </a:t>
            </a:r>
            <a:r>
              <a:rPr lang="pt-PT" dirty="0" err="1"/>
              <a:t>excercicio</a:t>
            </a:r>
            <a:r>
              <a:rPr lang="pt-PT" dirty="0"/>
              <a:t> do jean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0868B-22F5-4F27-98E2-1E87ED737BB8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5231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0868B-22F5-4F27-98E2-1E87ED737BB8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8295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4.jpeg"/><Relationship Id="rId21" Type="http://schemas.openxmlformats.org/officeDocument/2006/relationships/image" Target="../media/image14.pn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3.jpeg"/><Relationship Id="rId16" Type="http://schemas.openxmlformats.org/officeDocument/2006/relationships/image" Target="../media/image19.jpeg"/><Relationship Id="rId20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8.jpeg"/><Relationship Id="rId10" Type="http://schemas.openxmlformats.org/officeDocument/2006/relationships/image" Target="../media/image11.png"/><Relationship Id="rId19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17" Type="http://schemas.openxmlformats.org/officeDocument/2006/relationships/image" Target="../media/image23.png"/><Relationship Id="rId2" Type="http://schemas.openxmlformats.org/officeDocument/2006/relationships/image" Target="../media/image3.jpeg"/><Relationship Id="rId16" Type="http://schemas.openxmlformats.org/officeDocument/2006/relationships/image" Target="../media/image19.jpeg"/><Relationship Id="rId20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8.jpeg"/><Relationship Id="rId10" Type="http://schemas.openxmlformats.org/officeDocument/2006/relationships/image" Target="../media/image11.png"/><Relationship Id="rId19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7.jpe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83499" y="6525344"/>
            <a:ext cx="9025003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ORCHANGE_RODAPE_COR_trans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0307" y="5229201"/>
            <a:ext cx="11372851" cy="158353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03/05/2023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03/05/2023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03/05/2023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03/05/2023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03/05/2023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03/05/2023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03/05/2023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03/05/2023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351584" y="476673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7" name="Picture 16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31" name="Picture 30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32" name="Picture 31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33" name="Picture 32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34" name="Picture 33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35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35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37" name="Picture 36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2342520" y="499411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03/05/2023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80DD-8107-44A7-A249-9BE2BF10D10F}" type="datetimeFigureOut">
              <a:rPr lang="pt-PT" smtClean="0"/>
              <a:pPr/>
              <a:t>03/05/2023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91E2-A8D3-42D9-87A6-D91B6A7BBED7}" type="slidenum">
              <a:rPr lang="pt-PT" smtClean="0"/>
              <a:pPr/>
              <a:t>‹#›</a:t>
            </a:fld>
            <a:endParaRPr lang="pt-PT"/>
          </a:p>
        </p:txBody>
      </p:sp>
      <p:grpSp>
        <p:nvGrpSpPr>
          <p:cNvPr id="6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8" name="Picture 7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9" name="Picture 8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12" name="Picture 11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13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5" name="Picture 14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1" name="Picture 20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2" name="Picture 21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4" name="Picture 23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5" name="Picture 24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26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8" name="Picture 27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2285973" y="493411"/>
            <a:ext cx="3114280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392400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9" name="Picture 8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0" name="Picture 9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3" name="Picture 12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1066701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4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6" name="Picture 15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22" name="Rectangle 21"/>
          <p:cNvSpPr/>
          <p:nvPr userDrawn="1"/>
        </p:nvSpPr>
        <p:spPr>
          <a:xfrm>
            <a:off x="95208" y="333040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1059671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441325"/>
            <a:ext cx="10703983" cy="7556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8351" y="1196975"/>
            <a:ext cx="5249333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0885" y="1196975"/>
            <a:ext cx="5251449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168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349" y="274638"/>
            <a:ext cx="11664000" cy="706090"/>
          </a:xfrm>
        </p:spPr>
        <p:txBody>
          <a:bodyPr>
            <a:normAutofit/>
          </a:bodyPr>
          <a:lstStyle>
            <a:lvl1pPr algn="ctr">
              <a:buNone/>
              <a:defRPr sz="3600"/>
            </a:lvl1pPr>
          </a:lstStyle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196753"/>
            <a:ext cx="11328000" cy="4929411"/>
          </a:xfrm>
        </p:spPr>
        <p:txBody>
          <a:bodyPr tIns="144000" rIns="360000">
            <a:normAutofit/>
          </a:bodyPr>
          <a:lstStyle>
            <a:lvl1pPr marL="342900" indent="-342900" algn="just">
              <a:spcBef>
                <a:spcPts val="1800"/>
              </a:spcBef>
              <a:buFont typeface="Wingdings" panose="05000000000000000000" pitchFamily="2" charset="2"/>
              <a:buChar char=""/>
              <a:defRPr sz="2400"/>
            </a:lvl1pPr>
            <a:lvl2pPr marL="742950" indent="-285750" algn="just">
              <a:spcBef>
                <a:spcPts val="1800"/>
              </a:spcBef>
              <a:buFont typeface="Wingdings" panose="05000000000000000000" pitchFamily="2" charset="2"/>
              <a:buChar char=""/>
              <a:defRPr sz="2000"/>
            </a:lvl2pPr>
            <a:lvl3pPr>
              <a:spcBef>
                <a:spcPts val="1800"/>
              </a:spcBef>
              <a:defRPr sz="1800"/>
            </a:lvl3pPr>
            <a:lvl4pPr>
              <a:spcBef>
                <a:spcPts val="1800"/>
              </a:spcBef>
              <a:defRPr sz="1600"/>
            </a:lvl4pPr>
            <a:lvl5pPr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03/05/2023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184" y="304800"/>
            <a:ext cx="114194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06401" y="1600200"/>
            <a:ext cx="11419417" cy="495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4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8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8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03/05/2023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0686" y="6356351"/>
            <a:ext cx="2844800" cy="365125"/>
          </a:xfr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116632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2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2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03/05/2023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8511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03/05/2023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03/05/2023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03/05/2023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40"/>
            <a:ext cx="12192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03/05/2023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9" name="Rectangle 8"/>
          <p:cNvSpPr/>
          <p:nvPr/>
        </p:nvSpPr>
        <p:spPr>
          <a:xfrm>
            <a:off x="239350" y="188640"/>
            <a:ext cx="11713301" cy="6525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7B8B8-6764-4DB0-A962-41300A23605B}" type="datetimeFigureOut">
              <a:rPr lang="pt-PT" smtClean="0"/>
              <a:pPr/>
              <a:t>03/05/2023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091851" y="6417133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400" dirty="0"/>
              <a:t>Margarida Tomé e Susana Barreiro - 2022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65" r:id="rId3"/>
    <p:sldLayoutId id="2147483691" r:id="rId4"/>
    <p:sldLayoutId id="2147483727" r:id="rId5"/>
    <p:sldLayoutId id="2147483692" r:id="rId6"/>
    <p:sldLayoutId id="2147483694" r:id="rId7"/>
    <p:sldLayoutId id="2147483693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8" r:id="rId18"/>
    <p:sldLayoutId id="2147483679" r:id="rId19"/>
    <p:sldLayoutId id="2147483680" r:id="rId20"/>
    <p:sldLayoutId id="2147483681" r:id="rId21"/>
    <p:sldLayoutId id="2147483684" r:id="rId22"/>
    <p:sldLayoutId id="2147483685" r:id="rId23"/>
    <p:sldLayoutId id="2147483686" r:id="rId24"/>
    <p:sldLayoutId id="2147483662" r:id="rId25"/>
    <p:sldLayoutId id="2147483661" r:id="rId26"/>
    <p:sldLayoutId id="2147483651" r:id="rId27"/>
    <p:sldLayoutId id="2147483652" r:id="rId28"/>
    <p:sldLayoutId id="2147483726" r:id="rId29"/>
    <p:sldLayoutId id="2147483728" r:id="rId30"/>
  </p:sldLayoutIdLst>
  <p:txStyles>
    <p:titleStyle>
      <a:lvl1pPr algn="ctr" defTabSz="914400" rtl="0" eaLnBrk="1" latinLnBrk="0" hangingPunct="1">
        <a:spcBef>
          <a:spcPct val="0"/>
        </a:spcBef>
        <a:buClr>
          <a:srgbClr val="008000"/>
        </a:buClr>
        <a:buFont typeface="Wingdings" pitchFamily="2" charset="2"/>
        <a:buChar char="§"/>
        <a:defRPr sz="3600" b="1" kern="1200">
          <a:solidFill>
            <a:srgbClr val="008000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8000"/>
        </a:buClr>
        <a:buSzPct val="90000"/>
        <a:buFont typeface="Wingdings" pitchFamily="2" charset="2"/>
        <a:buChar char="ü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6.emf"/><Relationship Id="rId11" Type="http://schemas.openxmlformats.org/officeDocument/2006/relationships/image" Target="../media/image45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8.emf"/><Relationship Id="rId4" Type="http://schemas.openxmlformats.org/officeDocument/2006/relationships/image" Target="../media/image45.emf"/><Relationship Id="rId9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49.emf"/><Relationship Id="rId17" Type="http://schemas.openxmlformats.org/officeDocument/2006/relationships/image" Target="../media/image52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51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6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48.emf"/><Relationship Id="rId4" Type="http://schemas.openxmlformats.org/officeDocument/2006/relationships/image" Target="../media/image45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5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5.xml"/><Relationship Id="rId5" Type="http://schemas.openxmlformats.org/officeDocument/2006/relationships/image" Target="http://agrobyte.lugo.usc.es/agrobyte/publicaciones/eucalipto/imagenes/foto63.gif" TargetMode="External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9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63.png"/><Relationship Id="rId4" Type="http://schemas.openxmlformats.org/officeDocument/2006/relationships/image" Target="../media/image49.emf"/><Relationship Id="rId9" Type="http://schemas.openxmlformats.org/officeDocument/2006/relationships/image" Target="../media/image61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63.png"/><Relationship Id="rId4" Type="http://schemas.openxmlformats.org/officeDocument/2006/relationships/image" Target="../media/image49.emf"/><Relationship Id="rId9" Type="http://schemas.openxmlformats.org/officeDocument/2006/relationships/image" Target="../media/image6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5.emf"/><Relationship Id="rId5" Type="http://schemas.openxmlformats.org/officeDocument/2006/relationships/image" Target="../media/image67.png"/><Relationship Id="rId4" Type="http://schemas.openxmlformats.org/officeDocument/2006/relationships/image" Target="../media/image6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em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7504" y="2908928"/>
            <a:ext cx="8296688" cy="187220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400" dirty="0" err="1"/>
              <a:t>Inventário</a:t>
            </a:r>
            <a:r>
              <a:rPr lang="en-US" sz="4400" dirty="0"/>
              <a:t> </a:t>
            </a:r>
            <a:r>
              <a:rPr lang="en-US" sz="4400" dirty="0" err="1"/>
              <a:t>Florestal</a:t>
            </a:r>
            <a:br>
              <a:rPr lang="en-US" dirty="0"/>
            </a:br>
            <a:r>
              <a:rPr lang="en-US" sz="2800" dirty="0" err="1"/>
              <a:t>Tratamento</a:t>
            </a:r>
            <a:r>
              <a:rPr lang="en-US" sz="2800" dirty="0"/>
              <a:t> de dados </a:t>
            </a:r>
            <a:r>
              <a:rPr lang="en-US" sz="2800" dirty="0" err="1"/>
              <a:t>em</a:t>
            </a:r>
            <a:r>
              <a:rPr lang="en-US" sz="2800" dirty="0"/>
              <a:t> R e </a:t>
            </a:r>
            <a:r>
              <a:rPr lang="en-US" sz="2800" dirty="0" err="1"/>
              <a:t>Amostragem</a:t>
            </a:r>
            <a:endParaRPr lang="pt-PT" sz="2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97504" y="4797152"/>
            <a:ext cx="5648672" cy="17750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endParaRPr lang="en-US" sz="9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>
                <a:solidFill>
                  <a:schemeClr val="tx1"/>
                </a:solidFill>
              </a:rPr>
              <a:t>Margarida Tomé e Susana Barreiro</a:t>
            </a:r>
          </a:p>
          <a:p>
            <a:pPr algn="l"/>
            <a:r>
              <a:rPr lang="en-US" sz="1600" b="1" dirty="0" err="1">
                <a:solidFill>
                  <a:schemeClr val="tx1"/>
                </a:solidFill>
              </a:rPr>
              <a:t>Instituto</a:t>
            </a:r>
            <a:r>
              <a:rPr lang="en-US" sz="1600" b="1" dirty="0">
                <a:solidFill>
                  <a:schemeClr val="tx1"/>
                </a:solidFill>
              </a:rPr>
              <a:t> Superior de </a:t>
            </a:r>
            <a:r>
              <a:rPr lang="en-US" sz="1600" b="1" dirty="0" err="1">
                <a:solidFill>
                  <a:schemeClr val="tx1"/>
                </a:solidFill>
              </a:rPr>
              <a:t>Agronomia</a:t>
            </a:r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 err="1">
                <a:solidFill>
                  <a:schemeClr val="tx1"/>
                </a:solidFill>
              </a:rPr>
              <a:t>Universidade</a:t>
            </a:r>
            <a:r>
              <a:rPr lang="en-US" sz="1600" b="1" dirty="0">
                <a:solidFill>
                  <a:schemeClr val="tx1"/>
                </a:solidFill>
              </a:rPr>
              <a:t> de </a:t>
            </a:r>
            <a:r>
              <a:rPr lang="en-US" sz="1600" b="1" dirty="0" err="1">
                <a:solidFill>
                  <a:schemeClr val="tx1"/>
                </a:solidFill>
              </a:rPr>
              <a:t>Lisboa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1" b="20286"/>
          <a:stretch/>
        </p:blipFill>
        <p:spPr>
          <a:xfrm>
            <a:off x="245064" y="188640"/>
            <a:ext cx="1172323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00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35360" y="2514600"/>
            <a:ext cx="9646840" cy="1143000"/>
          </a:xfrm>
          <a:ln/>
        </p:spPr>
        <p:txBody>
          <a:bodyPr/>
          <a:lstStyle/>
          <a:p>
            <a:pPr algn="l">
              <a:buNone/>
            </a:pPr>
            <a:r>
              <a:rPr lang="en-US" dirty="0"/>
              <a:t> </a:t>
            </a:r>
            <a:r>
              <a:rPr lang="en-US" dirty="0" err="1"/>
              <a:t>População</a:t>
            </a:r>
            <a:r>
              <a:rPr lang="en-US" dirty="0"/>
              <a:t> e </a:t>
            </a:r>
            <a:r>
              <a:rPr lang="en-US" dirty="0" err="1"/>
              <a:t>amostra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0632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GB" dirty="0" err="1"/>
              <a:t>População</a:t>
            </a:r>
            <a:r>
              <a:rPr lang="en-GB" dirty="0"/>
              <a:t> e </a:t>
            </a:r>
            <a:r>
              <a:rPr lang="en-GB" dirty="0" err="1"/>
              <a:t>amostra</a:t>
            </a:r>
            <a:endParaRPr lang="en-GB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População</a:t>
            </a:r>
          </a:p>
          <a:p>
            <a:pPr lvl="1"/>
            <a:r>
              <a:rPr lang="pt-PT" b="1" dirty="0">
                <a:solidFill>
                  <a:srgbClr val="008000"/>
                </a:solidFill>
              </a:rPr>
              <a:t>Conjunto de indivíduos </a:t>
            </a:r>
            <a:r>
              <a:rPr lang="pt-PT" dirty="0"/>
              <a:t>do mesmo tipo que diferem no que respeita a uma característica designada por atributo ou variável </a:t>
            </a:r>
          </a:p>
          <a:p>
            <a:pPr lvl="1"/>
            <a:endParaRPr lang="pt-PT" sz="800" dirty="0"/>
          </a:p>
          <a:p>
            <a:pPr lvl="1"/>
            <a:r>
              <a:rPr lang="pt-PT" dirty="0"/>
              <a:t>Num povoamento florestal podemos definir diferentes populações (consoante o objetivo  da amostragem):</a:t>
            </a:r>
          </a:p>
          <a:p>
            <a:pPr lvl="2"/>
            <a:r>
              <a:rPr lang="pt-PT" dirty="0"/>
              <a:t>Uma população de árvores</a:t>
            </a:r>
          </a:p>
          <a:p>
            <a:pPr lvl="2"/>
            <a:r>
              <a:rPr lang="pt-PT" dirty="0"/>
              <a:t>Uma população de parcelas, de raio fixo ou variável</a:t>
            </a:r>
          </a:p>
          <a:p>
            <a:pPr lvl="2"/>
            <a:r>
              <a:rPr lang="pt-PT" dirty="0"/>
              <a:t>Uma população de pontos de amostragem</a:t>
            </a:r>
          </a:p>
          <a:p>
            <a:pPr lvl="2"/>
            <a:r>
              <a:rPr lang="pt-PT" dirty="0"/>
              <a:t>Etc.</a:t>
            </a:r>
          </a:p>
          <a:p>
            <a:pPr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202067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GB" dirty="0" err="1"/>
              <a:t>Variáveis</a:t>
            </a:r>
            <a:r>
              <a:rPr lang="en-GB" dirty="0"/>
              <a:t> </a:t>
            </a:r>
            <a:r>
              <a:rPr lang="en-GB" dirty="0" err="1"/>
              <a:t>ou</a:t>
            </a:r>
            <a:r>
              <a:rPr lang="en-GB" dirty="0"/>
              <a:t> </a:t>
            </a:r>
            <a:r>
              <a:rPr lang="en-GB" dirty="0" err="1"/>
              <a:t>atributos</a:t>
            </a:r>
            <a:endParaRPr lang="en-GB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b="0" dirty="0">
                <a:solidFill>
                  <a:schemeClr val="tx1"/>
                </a:solidFill>
              </a:rPr>
              <a:t>Podemos estudar numa mesma população (p.e. de árvores) vários </a:t>
            </a:r>
            <a:r>
              <a:rPr lang="pt-PT" dirty="0"/>
              <a:t>atributos</a:t>
            </a:r>
            <a:r>
              <a:rPr lang="pt-PT" b="0" dirty="0">
                <a:solidFill>
                  <a:schemeClr val="tx1"/>
                </a:solidFill>
              </a:rPr>
              <a:t> (diâmetro, idade, altura). Neste caso, do ponto de vista estatístico, a população é encarada como várias populações (no exemplo, três)</a:t>
            </a:r>
          </a:p>
          <a:p>
            <a:r>
              <a:rPr lang="pt-PT" b="0" dirty="0">
                <a:solidFill>
                  <a:schemeClr val="tx1"/>
                </a:solidFill>
              </a:rPr>
              <a:t>Os </a:t>
            </a:r>
            <a:r>
              <a:rPr lang="pt-PT" dirty="0"/>
              <a:t>atributos</a:t>
            </a:r>
            <a:r>
              <a:rPr lang="pt-PT" b="0" dirty="0">
                <a:solidFill>
                  <a:schemeClr val="tx1"/>
                </a:solidFill>
              </a:rPr>
              <a:t> podem ser:</a:t>
            </a:r>
          </a:p>
          <a:p>
            <a:pPr lvl="1"/>
            <a:r>
              <a:rPr lang="pt-PT" b="1" dirty="0">
                <a:solidFill>
                  <a:srgbClr val="008000"/>
                </a:solidFill>
              </a:rPr>
              <a:t>quantitativos</a:t>
            </a:r>
            <a:r>
              <a:rPr lang="pt-PT" b="0" dirty="0">
                <a:solidFill>
                  <a:schemeClr val="tx1"/>
                </a:solidFill>
              </a:rPr>
              <a:t> – se podem ser directa ou indiretamente medidos (</a:t>
            </a:r>
            <a:r>
              <a:rPr lang="pt-PT" b="0" dirty="0" err="1">
                <a:solidFill>
                  <a:schemeClr val="tx1"/>
                </a:solidFill>
              </a:rPr>
              <a:t>p.e</a:t>
            </a:r>
            <a:r>
              <a:rPr lang="pt-PT" b="0" dirty="0">
                <a:solidFill>
                  <a:schemeClr val="tx1"/>
                </a:solidFill>
              </a:rPr>
              <a:t>. volume, biomassa)</a:t>
            </a:r>
          </a:p>
          <a:p>
            <a:pPr lvl="1"/>
            <a:r>
              <a:rPr lang="pt-PT" b="1" dirty="0">
                <a:solidFill>
                  <a:srgbClr val="008000"/>
                </a:solidFill>
              </a:rPr>
              <a:t>qualitativos</a:t>
            </a:r>
            <a:r>
              <a:rPr lang="pt-PT" b="0" dirty="0">
                <a:solidFill>
                  <a:schemeClr val="tx1"/>
                </a:solidFill>
              </a:rPr>
              <a:t> – se apenas podem ser descritos e contados (</a:t>
            </a:r>
            <a:r>
              <a:rPr lang="pt-PT" b="0" dirty="0" err="1">
                <a:solidFill>
                  <a:schemeClr val="tx1"/>
                </a:solidFill>
              </a:rPr>
              <a:t>p.e</a:t>
            </a:r>
            <a:r>
              <a:rPr lang="pt-PT" b="0" dirty="0">
                <a:solidFill>
                  <a:schemeClr val="tx1"/>
                </a:solidFill>
              </a:rPr>
              <a:t>. espécie, ocorrência de praga)</a:t>
            </a:r>
          </a:p>
          <a:p>
            <a:pPr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555624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GB" dirty="0" err="1"/>
              <a:t>População</a:t>
            </a:r>
            <a:r>
              <a:rPr lang="en-GB" dirty="0"/>
              <a:t> e </a:t>
            </a:r>
            <a:r>
              <a:rPr lang="en-GB" dirty="0" err="1"/>
              <a:t>amostra</a:t>
            </a:r>
            <a:endParaRPr lang="en-GB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Amostra</a:t>
            </a:r>
          </a:p>
          <a:p>
            <a:pPr lvl="1"/>
            <a:r>
              <a:rPr lang="pt-PT" dirty="0"/>
              <a:t>Subconjunto dos indivíduos da população que é analisado com o objectivo de conhecer as características da população</a:t>
            </a:r>
          </a:p>
          <a:p>
            <a:pPr lvl="1"/>
            <a:endParaRPr lang="pt-PT" dirty="0"/>
          </a:p>
          <a:p>
            <a:r>
              <a:rPr lang="pt-PT" dirty="0"/>
              <a:t>A definição da população é o primeiro passo numa amostragem:</a:t>
            </a:r>
          </a:p>
          <a:p>
            <a:pPr lvl="1"/>
            <a:r>
              <a:rPr lang="pt-PT" dirty="0"/>
              <a:t>Devemos considerar a árvore como o indivíduo?</a:t>
            </a:r>
          </a:p>
          <a:p>
            <a:pPr lvl="1"/>
            <a:r>
              <a:rPr lang="pt-PT" dirty="0"/>
              <a:t>Ou devemos antes considerar a parcela de amostragem?</a:t>
            </a:r>
          </a:p>
          <a:p>
            <a:pPr lvl="1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413276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dirty="0"/>
              <a:t>Fases no planeamento de uma amostragem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pt-PT" sz="2400" dirty="0"/>
              <a:t>Definição da população – conjunto de indivíduos</a:t>
            </a:r>
          </a:p>
          <a:p>
            <a:pPr marL="857250" lvl="1" indent="-457200">
              <a:buSzPct val="100000"/>
            </a:pPr>
            <a:r>
              <a:rPr lang="pt-PT" sz="2000" dirty="0"/>
              <a:t>Definição do indivíduo: Árvore? Parcela? Grupos de árvores?</a:t>
            </a:r>
          </a:p>
          <a:p>
            <a:pPr marL="857250" lvl="1" indent="-457200">
              <a:buSzPct val="100000"/>
            </a:pPr>
            <a:r>
              <a:rPr lang="pt-PT" sz="2000" dirty="0"/>
              <a:t>A população é geralmente definida como um conjunto de parcelas – pequenas áreas nas quais se medem todas as árvores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pt-PT" sz="2400" dirty="0"/>
              <a:t>Selecção de um esquema de amostragem</a:t>
            </a:r>
          </a:p>
          <a:p>
            <a:pPr marL="857250" lvl="1" indent="-457200">
              <a:buSzPct val="100000"/>
            </a:pPr>
            <a:r>
              <a:rPr lang="pt-PT" sz="2000" dirty="0"/>
              <a:t>Será o objecto das próximas aulas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pt-PT" sz="2400" dirty="0"/>
              <a:t>Selecção da amostra – quantas “parcelas” medir e quais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pt-PT" sz="2400" dirty="0"/>
              <a:t>Medição das parcelas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pt-PT" sz="2400" dirty="0"/>
              <a:t>Processamento dos dados – cálculo de um intervalo de confiança</a:t>
            </a:r>
          </a:p>
        </p:txBody>
      </p:sp>
    </p:spTree>
    <p:extLst>
      <p:ext uri="{BB962C8B-B14F-4D97-AF65-F5344CB8AC3E}">
        <p14:creationId xmlns:p14="http://schemas.microsoft.com/office/powerpoint/2010/main" val="138191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dirty="0"/>
              <a:t>Diversidade de situações de amostragem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pt-PT" dirty="0"/>
              <a:t>Avaliação do volume total num talhão de uma Mata Nacional </a:t>
            </a:r>
            <a:r>
              <a:rPr lang="pt-PT" b="1" dirty="0">
                <a:solidFill>
                  <a:schemeClr val="accent5"/>
                </a:solidFill>
              </a:rPr>
              <a:t>estratificada espacialmente </a:t>
            </a:r>
            <a:r>
              <a:rPr lang="pt-PT" dirty="0"/>
              <a:t>(população I) </a:t>
            </a:r>
            <a:endParaRPr lang="pt-PT" b="1" dirty="0">
              <a:solidFill>
                <a:schemeClr val="accent5"/>
              </a:solidFill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pt-PT" dirty="0"/>
              <a:t>Avaliação do volume total num talhão de uma Mata Nacional </a:t>
            </a:r>
            <a:r>
              <a:rPr lang="pt-PT" b="1" dirty="0">
                <a:solidFill>
                  <a:schemeClr val="accent5"/>
                </a:solidFill>
              </a:rPr>
              <a:t>não estratificada espacialmente</a:t>
            </a:r>
            <a:r>
              <a:rPr lang="pt-PT" dirty="0"/>
              <a:t> (população II) 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pt-PT" dirty="0"/>
              <a:t>Avaliação do volume total numa </a:t>
            </a:r>
            <a:r>
              <a:rPr lang="pt-PT" b="1" dirty="0">
                <a:solidFill>
                  <a:schemeClr val="accent5"/>
                </a:solidFill>
              </a:rPr>
              <a:t>mata de contornos irregulares </a:t>
            </a:r>
            <a:r>
              <a:rPr lang="pt-PT" dirty="0"/>
              <a:t>(população III) 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pt-PT" dirty="0"/>
              <a:t>Volume total de uma </a:t>
            </a:r>
            <a:r>
              <a:rPr lang="pt-PT" dirty="0">
                <a:solidFill>
                  <a:srgbClr val="7CB042"/>
                </a:solidFill>
              </a:rPr>
              <a:t>espécie distribuída em pequenos povoamentos</a:t>
            </a:r>
            <a:r>
              <a:rPr lang="pt-PT" dirty="0"/>
              <a:t> (população IV) 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pt-PT" dirty="0"/>
              <a:t>Avaliação da </a:t>
            </a:r>
            <a:r>
              <a:rPr lang="pt-PT" dirty="0">
                <a:solidFill>
                  <a:srgbClr val="7CB042"/>
                </a:solidFill>
              </a:rPr>
              <a:t>distribuição da cortiça por classes de qualidade </a:t>
            </a:r>
            <a:r>
              <a:rPr lang="pt-PT" dirty="0"/>
              <a:t>(1ª/3*, 4ª/5*, 6ª e refugo) numa parcela de 4 </a:t>
            </a:r>
            <a:r>
              <a:rPr lang="pt-PT" dirty="0" err="1"/>
              <a:t>ha</a:t>
            </a:r>
            <a:r>
              <a:rPr lang="pt-PT" dirty="0"/>
              <a:t> em montado de sobro (população VI) 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pt-PT" dirty="0"/>
              <a:t>Avaliação do </a:t>
            </a:r>
            <a:r>
              <a:rPr lang="pt-PT" dirty="0">
                <a:solidFill>
                  <a:srgbClr val="7CB042"/>
                </a:solidFill>
              </a:rPr>
              <a:t>preço médio da cortiça no campo </a:t>
            </a:r>
            <a:r>
              <a:rPr lang="pt-PT" dirty="0"/>
              <a:t>(população VII) 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pt-PT" dirty="0"/>
              <a:t>Estudo da </a:t>
            </a:r>
            <a:r>
              <a:rPr lang="pt-PT" dirty="0">
                <a:solidFill>
                  <a:srgbClr val="7CB042"/>
                </a:solidFill>
              </a:rPr>
              <a:t>abundância de saca-rabos </a:t>
            </a:r>
            <a:r>
              <a:rPr lang="pt-PT" dirty="0"/>
              <a:t>(</a:t>
            </a:r>
            <a:r>
              <a:rPr lang="pt-PT" i="1" dirty="0" err="1"/>
              <a:t>Herpestes</a:t>
            </a:r>
            <a:r>
              <a:rPr lang="pt-PT" i="1" dirty="0"/>
              <a:t> </a:t>
            </a:r>
            <a:r>
              <a:rPr lang="pt-PT" i="1" dirty="0" err="1"/>
              <a:t>ichneumon</a:t>
            </a:r>
            <a:r>
              <a:rPr lang="pt-PT" dirty="0"/>
              <a:t> L.) em Portugal 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289547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404664"/>
            <a:ext cx="11329259" cy="720080"/>
          </a:xfrm>
        </p:spPr>
        <p:txBody>
          <a:bodyPr/>
          <a:lstStyle/>
          <a:p>
            <a:pPr>
              <a:buNone/>
            </a:pPr>
            <a:r>
              <a:rPr lang="pt-PT" dirty="0"/>
              <a:t>Diversidade de situações de amostragem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360" y="1556792"/>
            <a:ext cx="5560625" cy="5002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381" y="1525904"/>
            <a:ext cx="5272593" cy="49579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75520" y="1140658"/>
            <a:ext cx="2805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chemeClr val="accent5"/>
                </a:solidFill>
              </a:rPr>
              <a:t>Estratificada espacialmente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89889" y="1156102"/>
            <a:ext cx="3219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chemeClr val="accent5"/>
                </a:solidFill>
              </a:rPr>
              <a:t>Não estratificada espacialmente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343472" y="2993720"/>
            <a:ext cx="2448917" cy="2883551"/>
            <a:chOff x="1343472" y="2993720"/>
            <a:chExt cx="2448917" cy="2760456"/>
          </a:xfrm>
        </p:grpSpPr>
        <p:sp>
          <p:nvSpPr>
            <p:cNvPr id="11" name="Rectangle 10"/>
            <p:cNvSpPr/>
            <p:nvPr/>
          </p:nvSpPr>
          <p:spPr>
            <a:xfrm>
              <a:off x="1343472" y="2993720"/>
              <a:ext cx="2448272" cy="276045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94845" y="4359992"/>
              <a:ext cx="2145526" cy="119522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494845" y="3162666"/>
              <a:ext cx="22975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V_médio</a:t>
              </a:r>
              <a:r>
                <a:rPr lang="en-US" dirty="0"/>
                <a:t> =140        </a:t>
              </a:r>
              <a:r>
                <a:rPr lang="en-US" dirty="0" err="1"/>
                <a:t>desvio</a:t>
              </a:r>
              <a:r>
                <a:rPr lang="en-US" dirty="0"/>
                <a:t> </a:t>
              </a:r>
              <a:r>
                <a:rPr lang="en-US" dirty="0" err="1"/>
                <a:t>padrão</a:t>
              </a:r>
              <a:r>
                <a:rPr lang="en-US" dirty="0"/>
                <a:t> = 62</a:t>
              </a:r>
            </a:p>
            <a:p>
              <a:r>
                <a:rPr lang="en-US" dirty="0" err="1"/>
                <a:t>V_min</a:t>
              </a:r>
              <a:r>
                <a:rPr lang="en-US" dirty="0"/>
                <a:t> = 39.1</a:t>
              </a:r>
            </a:p>
            <a:p>
              <a:r>
                <a:rPr lang="en-US" dirty="0" err="1"/>
                <a:t>V_max</a:t>
              </a:r>
              <a:r>
                <a:rPr lang="en-US" dirty="0"/>
                <a:t> = 225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237686" y="2924944"/>
            <a:ext cx="2448272" cy="2891082"/>
            <a:chOff x="7237686" y="2924944"/>
            <a:chExt cx="2448272" cy="2891082"/>
          </a:xfrm>
        </p:grpSpPr>
        <p:grpSp>
          <p:nvGrpSpPr>
            <p:cNvPr id="14" name="Group 13"/>
            <p:cNvGrpSpPr/>
            <p:nvPr/>
          </p:nvGrpSpPr>
          <p:grpSpPr>
            <a:xfrm>
              <a:off x="7237686" y="2924944"/>
              <a:ext cx="2448272" cy="2891082"/>
              <a:chOff x="1343472" y="2993720"/>
              <a:chExt cx="2448272" cy="230748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343472" y="2993720"/>
                <a:ext cx="2448272" cy="230748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494200" y="3189433"/>
                <a:ext cx="2297544" cy="958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V_médio</a:t>
                </a:r>
                <a:r>
                  <a:rPr lang="en-US" dirty="0"/>
                  <a:t> =143        </a:t>
                </a:r>
                <a:r>
                  <a:rPr lang="en-US" dirty="0" err="1"/>
                  <a:t>desvio</a:t>
                </a:r>
                <a:r>
                  <a:rPr lang="en-US" dirty="0"/>
                  <a:t> </a:t>
                </a:r>
                <a:r>
                  <a:rPr lang="en-US" dirty="0" err="1"/>
                  <a:t>padrão</a:t>
                </a:r>
                <a:r>
                  <a:rPr lang="en-US" dirty="0"/>
                  <a:t> = 42</a:t>
                </a:r>
              </a:p>
              <a:p>
                <a:r>
                  <a:rPr lang="en-US" dirty="0" err="1"/>
                  <a:t>V_min</a:t>
                </a:r>
                <a:r>
                  <a:rPr lang="en-US" dirty="0"/>
                  <a:t> = 89.2</a:t>
                </a:r>
              </a:p>
              <a:p>
                <a:r>
                  <a:rPr lang="en-US" dirty="0" err="1"/>
                  <a:t>V_max</a:t>
                </a:r>
                <a:r>
                  <a:rPr lang="en-US" dirty="0"/>
                  <a:t> = 196</a:t>
                </a: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98855" y="4420917"/>
              <a:ext cx="2125933" cy="1195225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0757038" y="715941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400 </a:t>
            </a:r>
            <a:r>
              <a:rPr lang="en-US" sz="1400" dirty="0" err="1"/>
              <a:t>parcelas</a:t>
            </a:r>
            <a:r>
              <a:rPr lang="en-US" sz="1400" dirty="0"/>
              <a:t> 0.1 ha</a:t>
            </a:r>
          </a:p>
        </p:txBody>
      </p:sp>
    </p:spTree>
    <p:extLst>
      <p:ext uri="{BB962C8B-B14F-4D97-AF65-F5344CB8AC3E}">
        <p14:creationId xmlns:p14="http://schemas.microsoft.com/office/powerpoint/2010/main" val="247391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75520" y="1140658"/>
            <a:ext cx="224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chemeClr val="accent5"/>
                </a:solidFill>
              </a:rPr>
              <a:t>Contornos irregulares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9376" y="404664"/>
            <a:ext cx="11329259" cy="720080"/>
          </a:xfrm>
        </p:spPr>
        <p:txBody>
          <a:bodyPr/>
          <a:lstStyle/>
          <a:p>
            <a:pPr>
              <a:buNone/>
            </a:pPr>
            <a:r>
              <a:rPr lang="pt-PT" dirty="0"/>
              <a:t>Diversidade de situações de amostragem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277085" y="160243"/>
            <a:ext cx="4973534" cy="7704856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941011" y="1740205"/>
            <a:ext cx="7682831" cy="4763708"/>
          </a:xfrm>
          <a:custGeom>
            <a:avLst/>
            <a:gdLst>
              <a:gd name="connsiteX0" fmla="*/ 3077034 w 7683058"/>
              <a:gd name="connsiteY0" fmla="*/ 4660595 h 4763708"/>
              <a:gd name="connsiteX1" fmla="*/ 3409543 w 7683058"/>
              <a:gd name="connsiteY1" fmla="*/ 4679068 h 4763708"/>
              <a:gd name="connsiteX2" fmla="*/ 3963725 w 7683058"/>
              <a:gd name="connsiteY2" fmla="*/ 4679068 h 4763708"/>
              <a:gd name="connsiteX3" fmla="*/ 4203871 w 7683058"/>
              <a:gd name="connsiteY3" fmla="*/ 4762195 h 4763708"/>
              <a:gd name="connsiteX4" fmla="*/ 4508671 w 7683058"/>
              <a:gd name="connsiteY4" fmla="*/ 4725250 h 4763708"/>
              <a:gd name="connsiteX5" fmla="*/ 4831943 w 7683058"/>
              <a:gd name="connsiteY5" fmla="*/ 4632886 h 4763708"/>
              <a:gd name="connsiteX6" fmla="*/ 5090561 w 7683058"/>
              <a:gd name="connsiteY6" fmla="*/ 4679068 h 4763708"/>
              <a:gd name="connsiteX7" fmla="*/ 5330707 w 7683058"/>
              <a:gd name="connsiteY7" fmla="*/ 4420450 h 4763708"/>
              <a:gd name="connsiteX8" fmla="*/ 5635507 w 7683058"/>
              <a:gd name="connsiteY8" fmla="*/ 4300377 h 4763708"/>
              <a:gd name="connsiteX9" fmla="*/ 5884889 w 7683058"/>
              <a:gd name="connsiteY9" fmla="*/ 4180304 h 4763708"/>
              <a:gd name="connsiteX10" fmla="*/ 6143507 w 7683058"/>
              <a:gd name="connsiteY10" fmla="*/ 4180304 h 4763708"/>
              <a:gd name="connsiteX11" fmla="*/ 5543143 w 7683058"/>
              <a:gd name="connsiteY11" fmla="*/ 3930922 h 4763708"/>
              <a:gd name="connsiteX12" fmla="*/ 5423071 w 7683058"/>
              <a:gd name="connsiteY12" fmla="*/ 3607650 h 4763708"/>
              <a:gd name="connsiteX13" fmla="*/ 4942780 w 7683058"/>
              <a:gd name="connsiteY13" fmla="*/ 3570704 h 4763708"/>
              <a:gd name="connsiteX14" fmla="*/ 5118271 w 7683058"/>
              <a:gd name="connsiteY14" fmla="*/ 3284377 h 4763708"/>
              <a:gd name="connsiteX15" fmla="*/ 5441543 w 7683058"/>
              <a:gd name="connsiteY15" fmla="*/ 2924159 h 4763708"/>
              <a:gd name="connsiteX16" fmla="*/ 5506198 w 7683058"/>
              <a:gd name="connsiteY16" fmla="*/ 2536231 h 4763708"/>
              <a:gd name="connsiteX17" fmla="*/ 6060380 w 7683058"/>
              <a:gd name="connsiteY17" fmla="*/ 2610122 h 4763708"/>
              <a:gd name="connsiteX18" fmla="*/ 6235871 w 7683058"/>
              <a:gd name="connsiteY18" fmla="*/ 2249904 h 4763708"/>
              <a:gd name="connsiteX19" fmla="*/ 6115798 w 7683058"/>
              <a:gd name="connsiteY19" fmla="*/ 1852740 h 4763708"/>
              <a:gd name="connsiteX20" fmla="*/ 6540671 w 7683058"/>
              <a:gd name="connsiteY20" fmla="*/ 1834268 h 4763708"/>
              <a:gd name="connsiteX21" fmla="*/ 6688452 w 7683058"/>
              <a:gd name="connsiteY21" fmla="*/ 1954340 h 4763708"/>
              <a:gd name="connsiteX22" fmla="*/ 6919361 w 7683058"/>
              <a:gd name="connsiteY22" fmla="*/ 1732668 h 4763708"/>
              <a:gd name="connsiteX23" fmla="*/ 7067143 w 7683058"/>
              <a:gd name="connsiteY23" fmla="*/ 1612595 h 4763708"/>
              <a:gd name="connsiteX24" fmla="*/ 7270343 w 7683058"/>
              <a:gd name="connsiteY24" fmla="*/ 1474050 h 4763708"/>
              <a:gd name="connsiteX25" fmla="*/ 7233398 w 7683058"/>
              <a:gd name="connsiteY25" fmla="*/ 1335504 h 4763708"/>
              <a:gd name="connsiteX26" fmla="*/ 7270343 w 7683058"/>
              <a:gd name="connsiteY26" fmla="*/ 1187722 h 4763708"/>
              <a:gd name="connsiteX27" fmla="*/ 7427361 w 7683058"/>
              <a:gd name="connsiteY27" fmla="*/ 1113831 h 4763708"/>
              <a:gd name="connsiteX28" fmla="*/ 7547434 w 7683058"/>
              <a:gd name="connsiteY28" fmla="*/ 975286 h 4763708"/>
              <a:gd name="connsiteX29" fmla="*/ 7676743 w 7683058"/>
              <a:gd name="connsiteY29" fmla="*/ 753613 h 4763708"/>
              <a:gd name="connsiteX30" fmla="*/ 7334998 w 7683058"/>
              <a:gd name="connsiteY30" fmla="*/ 494995 h 4763708"/>
              <a:gd name="connsiteX31" fmla="*/ 6993252 w 7683058"/>
              <a:gd name="connsiteY31" fmla="*/ 504231 h 4763708"/>
              <a:gd name="connsiteX32" fmla="*/ 6577616 w 7683058"/>
              <a:gd name="connsiteY32" fmla="*/ 541177 h 4763708"/>
              <a:gd name="connsiteX33" fmla="*/ 6097325 w 7683058"/>
              <a:gd name="connsiteY33" fmla="*/ 458050 h 4763708"/>
              <a:gd name="connsiteX34" fmla="*/ 5977252 w 7683058"/>
              <a:gd name="connsiteY34" fmla="*/ 264086 h 4763708"/>
              <a:gd name="connsiteX35" fmla="*/ 5644743 w 7683058"/>
              <a:gd name="connsiteY35" fmla="*/ 245613 h 4763708"/>
              <a:gd name="connsiteX36" fmla="*/ 5210634 w 7683058"/>
              <a:gd name="connsiteY36" fmla="*/ 273322 h 4763708"/>
              <a:gd name="connsiteX37" fmla="*/ 5035143 w 7683058"/>
              <a:gd name="connsiteY37" fmla="*/ 162486 h 4763708"/>
              <a:gd name="connsiteX38" fmla="*/ 4915071 w 7683058"/>
              <a:gd name="connsiteY38" fmla="*/ 14704 h 4763708"/>
              <a:gd name="connsiteX39" fmla="*/ 4065325 w 7683058"/>
              <a:gd name="connsiteY39" fmla="*/ 14704 h 4763708"/>
              <a:gd name="connsiteX40" fmla="*/ 3760525 w 7683058"/>
              <a:gd name="connsiteY40" fmla="*/ 97831 h 4763708"/>
              <a:gd name="connsiteX41" fmla="*/ 3575798 w 7683058"/>
              <a:gd name="connsiteY41" fmla="*/ 97831 h 4763708"/>
              <a:gd name="connsiteX42" fmla="*/ 3363361 w 7683058"/>
              <a:gd name="connsiteY42" fmla="*/ 319504 h 4763708"/>
              <a:gd name="connsiteX43" fmla="*/ 3160161 w 7683058"/>
              <a:gd name="connsiteY43" fmla="*/ 541177 h 4763708"/>
              <a:gd name="connsiteX44" fmla="*/ 2873834 w 7683058"/>
              <a:gd name="connsiteY44" fmla="*/ 559650 h 4763708"/>
              <a:gd name="connsiteX45" fmla="*/ 2541325 w 7683058"/>
              <a:gd name="connsiteY45" fmla="*/ 818268 h 4763708"/>
              <a:gd name="connsiteX46" fmla="*/ 2448961 w 7683058"/>
              <a:gd name="connsiteY46" fmla="*/ 809031 h 4763708"/>
              <a:gd name="connsiteX47" fmla="*/ 2190343 w 7683058"/>
              <a:gd name="connsiteY47" fmla="*/ 836740 h 4763708"/>
              <a:gd name="connsiteX48" fmla="*/ 2070271 w 7683058"/>
              <a:gd name="connsiteY48" fmla="*/ 1021468 h 4763708"/>
              <a:gd name="connsiteX49" fmla="*/ 1987143 w 7683058"/>
              <a:gd name="connsiteY49" fmla="*/ 1021468 h 4763708"/>
              <a:gd name="connsiteX50" fmla="*/ 1774707 w 7683058"/>
              <a:gd name="connsiteY50" fmla="*/ 1113831 h 4763708"/>
              <a:gd name="connsiteX51" fmla="*/ 1608452 w 7683058"/>
              <a:gd name="connsiteY51" fmla="*/ 1317031 h 4763708"/>
              <a:gd name="connsiteX52" fmla="*/ 1349834 w 7683058"/>
              <a:gd name="connsiteY52" fmla="*/ 1529468 h 4763708"/>
              <a:gd name="connsiteX53" fmla="*/ 1220525 w 7683058"/>
              <a:gd name="connsiteY53" fmla="*/ 1741904 h 4763708"/>
              <a:gd name="connsiteX54" fmla="*/ 712525 w 7683058"/>
              <a:gd name="connsiteY54" fmla="*/ 1917395 h 4763708"/>
              <a:gd name="connsiteX55" fmla="*/ 444671 w 7683058"/>
              <a:gd name="connsiteY55" fmla="*/ 2268377 h 4763708"/>
              <a:gd name="connsiteX56" fmla="*/ 186052 w 7683058"/>
              <a:gd name="connsiteY56" fmla="*/ 2120595 h 4763708"/>
              <a:gd name="connsiteX57" fmla="*/ 10561 w 7683058"/>
              <a:gd name="connsiteY57" fmla="*/ 2333031 h 4763708"/>
              <a:gd name="connsiteX58" fmla="*/ 500089 w 7683058"/>
              <a:gd name="connsiteY58" fmla="*/ 2536231 h 4763708"/>
              <a:gd name="connsiteX59" fmla="*/ 712525 w 7683058"/>
              <a:gd name="connsiteY59" fmla="*/ 2785613 h 4763708"/>
              <a:gd name="connsiteX60" fmla="*/ 989616 w 7683058"/>
              <a:gd name="connsiteY60" fmla="*/ 3155068 h 4763708"/>
              <a:gd name="connsiteX61" fmla="*/ 1442198 w 7683058"/>
              <a:gd name="connsiteY61" fmla="*/ 3395213 h 4763708"/>
              <a:gd name="connsiteX62" fmla="*/ 1645398 w 7683058"/>
              <a:gd name="connsiteY62" fmla="*/ 3570704 h 4763708"/>
              <a:gd name="connsiteX63" fmla="*/ 2134925 w 7683058"/>
              <a:gd name="connsiteY63" fmla="*/ 3589177 h 4763708"/>
              <a:gd name="connsiteX64" fmla="*/ 2254998 w 7683058"/>
              <a:gd name="connsiteY64" fmla="*/ 3829322 h 4763708"/>
              <a:gd name="connsiteX65" fmla="*/ 2476671 w 7683058"/>
              <a:gd name="connsiteY65" fmla="*/ 4050995 h 4763708"/>
              <a:gd name="connsiteX66" fmla="*/ 2762998 w 7683058"/>
              <a:gd name="connsiteY66" fmla="*/ 4318850 h 4763708"/>
              <a:gd name="connsiteX67" fmla="*/ 3077034 w 7683058"/>
              <a:gd name="connsiteY67" fmla="*/ 4660595 h 4763708"/>
              <a:gd name="connsiteX0" fmla="*/ 3077034 w 7683058"/>
              <a:gd name="connsiteY0" fmla="*/ 4660595 h 4763708"/>
              <a:gd name="connsiteX1" fmla="*/ 3409543 w 7683058"/>
              <a:gd name="connsiteY1" fmla="*/ 4679068 h 4763708"/>
              <a:gd name="connsiteX2" fmla="*/ 3963725 w 7683058"/>
              <a:gd name="connsiteY2" fmla="*/ 4679068 h 4763708"/>
              <a:gd name="connsiteX3" fmla="*/ 4203871 w 7683058"/>
              <a:gd name="connsiteY3" fmla="*/ 4762195 h 4763708"/>
              <a:gd name="connsiteX4" fmla="*/ 4508671 w 7683058"/>
              <a:gd name="connsiteY4" fmla="*/ 4725250 h 4763708"/>
              <a:gd name="connsiteX5" fmla="*/ 4831943 w 7683058"/>
              <a:gd name="connsiteY5" fmla="*/ 4632886 h 4763708"/>
              <a:gd name="connsiteX6" fmla="*/ 5090561 w 7683058"/>
              <a:gd name="connsiteY6" fmla="*/ 4679068 h 4763708"/>
              <a:gd name="connsiteX7" fmla="*/ 5330707 w 7683058"/>
              <a:gd name="connsiteY7" fmla="*/ 4420450 h 4763708"/>
              <a:gd name="connsiteX8" fmla="*/ 5635507 w 7683058"/>
              <a:gd name="connsiteY8" fmla="*/ 4300377 h 4763708"/>
              <a:gd name="connsiteX9" fmla="*/ 5884889 w 7683058"/>
              <a:gd name="connsiteY9" fmla="*/ 4180304 h 4763708"/>
              <a:gd name="connsiteX10" fmla="*/ 6143507 w 7683058"/>
              <a:gd name="connsiteY10" fmla="*/ 4180304 h 4763708"/>
              <a:gd name="connsiteX11" fmla="*/ 5543143 w 7683058"/>
              <a:gd name="connsiteY11" fmla="*/ 3930922 h 4763708"/>
              <a:gd name="connsiteX12" fmla="*/ 5423071 w 7683058"/>
              <a:gd name="connsiteY12" fmla="*/ 3607650 h 4763708"/>
              <a:gd name="connsiteX13" fmla="*/ 4942780 w 7683058"/>
              <a:gd name="connsiteY13" fmla="*/ 3570704 h 4763708"/>
              <a:gd name="connsiteX14" fmla="*/ 5118271 w 7683058"/>
              <a:gd name="connsiteY14" fmla="*/ 3284377 h 4763708"/>
              <a:gd name="connsiteX15" fmla="*/ 5441543 w 7683058"/>
              <a:gd name="connsiteY15" fmla="*/ 2924159 h 4763708"/>
              <a:gd name="connsiteX16" fmla="*/ 5506198 w 7683058"/>
              <a:gd name="connsiteY16" fmla="*/ 2536231 h 4763708"/>
              <a:gd name="connsiteX17" fmla="*/ 6060380 w 7683058"/>
              <a:gd name="connsiteY17" fmla="*/ 2610122 h 4763708"/>
              <a:gd name="connsiteX18" fmla="*/ 6235871 w 7683058"/>
              <a:gd name="connsiteY18" fmla="*/ 2249904 h 4763708"/>
              <a:gd name="connsiteX19" fmla="*/ 6115798 w 7683058"/>
              <a:gd name="connsiteY19" fmla="*/ 1852740 h 4763708"/>
              <a:gd name="connsiteX20" fmla="*/ 6540671 w 7683058"/>
              <a:gd name="connsiteY20" fmla="*/ 1834268 h 4763708"/>
              <a:gd name="connsiteX21" fmla="*/ 6688452 w 7683058"/>
              <a:gd name="connsiteY21" fmla="*/ 1954340 h 4763708"/>
              <a:gd name="connsiteX22" fmla="*/ 6919361 w 7683058"/>
              <a:gd name="connsiteY22" fmla="*/ 1732668 h 4763708"/>
              <a:gd name="connsiteX23" fmla="*/ 7067143 w 7683058"/>
              <a:gd name="connsiteY23" fmla="*/ 1612595 h 4763708"/>
              <a:gd name="connsiteX24" fmla="*/ 7270343 w 7683058"/>
              <a:gd name="connsiteY24" fmla="*/ 1474050 h 4763708"/>
              <a:gd name="connsiteX25" fmla="*/ 7233398 w 7683058"/>
              <a:gd name="connsiteY25" fmla="*/ 1335504 h 4763708"/>
              <a:gd name="connsiteX26" fmla="*/ 7270343 w 7683058"/>
              <a:gd name="connsiteY26" fmla="*/ 1187722 h 4763708"/>
              <a:gd name="connsiteX27" fmla="*/ 7427361 w 7683058"/>
              <a:gd name="connsiteY27" fmla="*/ 1113831 h 4763708"/>
              <a:gd name="connsiteX28" fmla="*/ 7547434 w 7683058"/>
              <a:gd name="connsiteY28" fmla="*/ 975286 h 4763708"/>
              <a:gd name="connsiteX29" fmla="*/ 7676743 w 7683058"/>
              <a:gd name="connsiteY29" fmla="*/ 753613 h 4763708"/>
              <a:gd name="connsiteX30" fmla="*/ 7334998 w 7683058"/>
              <a:gd name="connsiteY30" fmla="*/ 494995 h 4763708"/>
              <a:gd name="connsiteX31" fmla="*/ 6993252 w 7683058"/>
              <a:gd name="connsiteY31" fmla="*/ 504231 h 4763708"/>
              <a:gd name="connsiteX32" fmla="*/ 6577616 w 7683058"/>
              <a:gd name="connsiteY32" fmla="*/ 541177 h 4763708"/>
              <a:gd name="connsiteX33" fmla="*/ 6097325 w 7683058"/>
              <a:gd name="connsiteY33" fmla="*/ 458050 h 4763708"/>
              <a:gd name="connsiteX34" fmla="*/ 5977252 w 7683058"/>
              <a:gd name="connsiteY34" fmla="*/ 264086 h 4763708"/>
              <a:gd name="connsiteX35" fmla="*/ 5644743 w 7683058"/>
              <a:gd name="connsiteY35" fmla="*/ 245613 h 4763708"/>
              <a:gd name="connsiteX36" fmla="*/ 5210634 w 7683058"/>
              <a:gd name="connsiteY36" fmla="*/ 273322 h 4763708"/>
              <a:gd name="connsiteX37" fmla="*/ 5035143 w 7683058"/>
              <a:gd name="connsiteY37" fmla="*/ 162486 h 4763708"/>
              <a:gd name="connsiteX38" fmla="*/ 4915071 w 7683058"/>
              <a:gd name="connsiteY38" fmla="*/ 14704 h 4763708"/>
              <a:gd name="connsiteX39" fmla="*/ 4065325 w 7683058"/>
              <a:gd name="connsiteY39" fmla="*/ 14704 h 4763708"/>
              <a:gd name="connsiteX40" fmla="*/ 3760525 w 7683058"/>
              <a:gd name="connsiteY40" fmla="*/ 97831 h 4763708"/>
              <a:gd name="connsiteX41" fmla="*/ 3575798 w 7683058"/>
              <a:gd name="connsiteY41" fmla="*/ 97831 h 4763708"/>
              <a:gd name="connsiteX42" fmla="*/ 3363361 w 7683058"/>
              <a:gd name="connsiteY42" fmla="*/ 319504 h 4763708"/>
              <a:gd name="connsiteX43" fmla="*/ 3160161 w 7683058"/>
              <a:gd name="connsiteY43" fmla="*/ 541177 h 4763708"/>
              <a:gd name="connsiteX44" fmla="*/ 2873834 w 7683058"/>
              <a:gd name="connsiteY44" fmla="*/ 559650 h 4763708"/>
              <a:gd name="connsiteX45" fmla="*/ 2541325 w 7683058"/>
              <a:gd name="connsiteY45" fmla="*/ 818268 h 4763708"/>
              <a:gd name="connsiteX46" fmla="*/ 2448961 w 7683058"/>
              <a:gd name="connsiteY46" fmla="*/ 809031 h 4763708"/>
              <a:gd name="connsiteX47" fmla="*/ 2190343 w 7683058"/>
              <a:gd name="connsiteY47" fmla="*/ 836740 h 4763708"/>
              <a:gd name="connsiteX48" fmla="*/ 2070271 w 7683058"/>
              <a:gd name="connsiteY48" fmla="*/ 1021468 h 4763708"/>
              <a:gd name="connsiteX49" fmla="*/ 1987143 w 7683058"/>
              <a:gd name="connsiteY49" fmla="*/ 1021468 h 4763708"/>
              <a:gd name="connsiteX50" fmla="*/ 1774707 w 7683058"/>
              <a:gd name="connsiteY50" fmla="*/ 1113831 h 4763708"/>
              <a:gd name="connsiteX51" fmla="*/ 1608452 w 7683058"/>
              <a:gd name="connsiteY51" fmla="*/ 1317031 h 4763708"/>
              <a:gd name="connsiteX52" fmla="*/ 1349834 w 7683058"/>
              <a:gd name="connsiteY52" fmla="*/ 1529468 h 4763708"/>
              <a:gd name="connsiteX53" fmla="*/ 1220525 w 7683058"/>
              <a:gd name="connsiteY53" fmla="*/ 1741904 h 4763708"/>
              <a:gd name="connsiteX54" fmla="*/ 583216 w 7683058"/>
              <a:gd name="connsiteY54" fmla="*/ 1954340 h 4763708"/>
              <a:gd name="connsiteX55" fmla="*/ 444671 w 7683058"/>
              <a:gd name="connsiteY55" fmla="*/ 2268377 h 4763708"/>
              <a:gd name="connsiteX56" fmla="*/ 186052 w 7683058"/>
              <a:gd name="connsiteY56" fmla="*/ 2120595 h 4763708"/>
              <a:gd name="connsiteX57" fmla="*/ 10561 w 7683058"/>
              <a:gd name="connsiteY57" fmla="*/ 2333031 h 4763708"/>
              <a:gd name="connsiteX58" fmla="*/ 500089 w 7683058"/>
              <a:gd name="connsiteY58" fmla="*/ 2536231 h 4763708"/>
              <a:gd name="connsiteX59" fmla="*/ 712525 w 7683058"/>
              <a:gd name="connsiteY59" fmla="*/ 2785613 h 4763708"/>
              <a:gd name="connsiteX60" fmla="*/ 989616 w 7683058"/>
              <a:gd name="connsiteY60" fmla="*/ 3155068 h 4763708"/>
              <a:gd name="connsiteX61" fmla="*/ 1442198 w 7683058"/>
              <a:gd name="connsiteY61" fmla="*/ 3395213 h 4763708"/>
              <a:gd name="connsiteX62" fmla="*/ 1645398 w 7683058"/>
              <a:gd name="connsiteY62" fmla="*/ 3570704 h 4763708"/>
              <a:gd name="connsiteX63" fmla="*/ 2134925 w 7683058"/>
              <a:gd name="connsiteY63" fmla="*/ 3589177 h 4763708"/>
              <a:gd name="connsiteX64" fmla="*/ 2254998 w 7683058"/>
              <a:gd name="connsiteY64" fmla="*/ 3829322 h 4763708"/>
              <a:gd name="connsiteX65" fmla="*/ 2476671 w 7683058"/>
              <a:gd name="connsiteY65" fmla="*/ 4050995 h 4763708"/>
              <a:gd name="connsiteX66" fmla="*/ 2762998 w 7683058"/>
              <a:gd name="connsiteY66" fmla="*/ 4318850 h 4763708"/>
              <a:gd name="connsiteX67" fmla="*/ 3077034 w 7683058"/>
              <a:gd name="connsiteY67" fmla="*/ 4660595 h 4763708"/>
              <a:gd name="connsiteX0" fmla="*/ 3076807 w 7682831"/>
              <a:gd name="connsiteY0" fmla="*/ 4660595 h 4763708"/>
              <a:gd name="connsiteX1" fmla="*/ 3409316 w 7682831"/>
              <a:gd name="connsiteY1" fmla="*/ 4679068 h 4763708"/>
              <a:gd name="connsiteX2" fmla="*/ 3963498 w 7682831"/>
              <a:gd name="connsiteY2" fmla="*/ 4679068 h 4763708"/>
              <a:gd name="connsiteX3" fmla="*/ 4203644 w 7682831"/>
              <a:gd name="connsiteY3" fmla="*/ 4762195 h 4763708"/>
              <a:gd name="connsiteX4" fmla="*/ 4508444 w 7682831"/>
              <a:gd name="connsiteY4" fmla="*/ 4725250 h 4763708"/>
              <a:gd name="connsiteX5" fmla="*/ 4831716 w 7682831"/>
              <a:gd name="connsiteY5" fmla="*/ 4632886 h 4763708"/>
              <a:gd name="connsiteX6" fmla="*/ 5090334 w 7682831"/>
              <a:gd name="connsiteY6" fmla="*/ 4679068 h 4763708"/>
              <a:gd name="connsiteX7" fmla="*/ 5330480 w 7682831"/>
              <a:gd name="connsiteY7" fmla="*/ 4420450 h 4763708"/>
              <a:gd name="connsiteX8" fmla="*/ 5635280 w 7682831"/>
              <a:gd name="connsiteY8" fmla="*/ 4300377 h 4763708"/>
              <a:gd name="connsiteX9" fmla="*/ 5884662 w 7682831"/>
              <a:gd name="connsiteY9" fmla="*/ 4180304 h 4763708"/>
              <a:gd name="connsiteX10" fmla="*/ 6143280 w 7682831"/>
              <a:gd name="connsiteY10" fmla="*/ 4180304 h 4763708"/>
              <a:gd name="connsiteX11" fmla="*/ 5542916 w 7682831"/>
              <a:gd name="connsiteY11" fmla="*/ 3930922 h 4763708"/>
              <a:gd name="connsiteX12" fmla="*/ 5422844 w 7682831"/>
              <a:gd name="connsiteY12" fmla="*/ 3607650 h 4763708"/>
              <a:gd name="connsiteX13" fmla="*/ 4942553 w 7682831"/>
              <a:gd name="connsiteY13" fmla="*/ 3570704 h 4763708"/>
              <a:gd name="connsiteX14" fmla="*/ 5118044 w 7682831"/>
              <a:gd name="connsiteY14" fmla="*/ 3284377 h 4763708"/>
              <a:gd name="connsiteX15" fmla="*/ 5441316 w 7682831"/>
              <a:gd name="connsiteY15" fmla="*/ 2924159 h 4763708"/>
              <a:gd name="connsiteX16" fmla="*/ 5505971 w 7682831"/>
              <a:gd name="connsiteY16" fmla="*/ 2536231 h 4763708"/>
              <a:gd name="connsiteX17" fmla="*/ 6060153 w 7682831"/>
              <a:gd name="connsiteY17" fmla="*/ 2610122 h 4763708"/>
              <a:gd name="connsiteX18" fmla="*/ 6235644 w 7682831"/>
              <a:gd name="connsiteY18" fmla="*/ 2249904 h 4763708"/>
              <a:gd name="connsiteX19" fmla="*/ 6115571 w 7682831"/>
              <a:gd name="connsiteY19" fmla="*/ 1852740 h 4763708"/>
              <a:gd name="connsiteX20" fmla="*/ 6540444 w 7682831"/>
              <a:gd name="connsiteY20" fmla="*/ 1834268 h 4763708"/>
              <a:gd name="connsiteX21" fmla="*/ 6688225 w 7682831"/>
              <a:gd name="connsiteY21" fmla="*/ 1954340 h 4763708"/>
              <a:gd name="connsiteX22" fmla="*/ 6919134 w 7682831"/>
              <a:gd name="connsiteY22" fmla="*/ 1732668 h 4763708"/>
              <a:gd name="connsiteX23" fmla="*/ 7066916 w 7682831"/>
              <a:gd name="connsiteY23" fmla="*/ 1612595 h 4763708"/>
              <a:gd name="connsiteX24" fmla="*/ 7270116 w 7682831"/>
              <a:gd name="connsiteY24" fmla="*/ 1474050 h 4763708"/>
              <a:gd name="connsiteX25" fmla="*/ 7233171 w 7682831"/>
              <a:gd name="connsiteY25" fmla="*/ 1335504 h 4763708"/>
              <a:gd name="connsiteX26" fmla="*/ 7270116 w 7682831"/>
              <a:gd name="connsiteY26" fmla="*/ 1187722 h 4763708"/>
              <a:gd name="connsiteX27" fmla="*/ 7427134 w 7682831"/>
              <a:gd name="connsiteY27" fmla="*/ 1113831 h 4763708"/>
              <a:gd name="connsiteX28" fmla="*/ 7547207 w 7682831"/>
              <a:gd name="connsiteY28" fmla="*/ 975286 h 4763708"/>
              <a:gd name="connsiteX29" fmla="*/ 7676516 w 7682831"/>
              <a:gd name="connsiteY29" fmla="*/ 753613 h 4763708"/>
              <a:gd name="connsiteX30" fmla="*/ 7334771 w 7682831"/>
              <a:gd name="connsiteY30" fmla="*/ 494995 h 4763708"/>
              <a:gd name="connsiteX31" fmla="*/ 6993025 w 7682831"/>
              <a:gd name="connsiteY31" fmla="*/ 504231 h 4763708"/>
              <a:gd name="connsiteX32" fmla="*/ 6577389 w 7682831"/>
              <a:gd name="connsiteY32" fmla="*/ 541177 h 4763708"/>
              <a:gd name="connsiteX33" fmla="*/ 6097098 w 7682831"/>
              <a:gd name="connsiteY33" fmla="*/ 458050 h 4763708"/>
              <a:gd name="connsiteX34" fmla="*/ 5977025 w 7682831"/>
              <a:gd name="connsiteY34" fmla="*/ 264086 h 4763708"/>
              <a:gd name="connsiteX35" fmla="*/ 5644516 w 7682831"/>
              <a:gd name="connsiteY35" fmla="*/ 245613 h 4763708"/>
              <a:gd name="connsiteX36" fmla="*/ 5210407 w 7682831"/>
              <a:gd name="connsiteY36" fmla="*/ 273322 h 4763708"/>
              <a:gd name="connsiteX37" fmla="*/ 5034916 w 7682831"/>
              <a:gd name="connsiteY37" fmla="*/ 162486 h 4763708"/>
              <a:gd name="connsiteX38" fmla="*/ 4914844 w 7682831"/>
              <a:gd name="connsiteY38" fmla="*/ 14704 h 4763708"/>
              <a:gd name="connsiteX39" fmla="*/ 4065098 w 7682831"/>
              <a:gd name="connsiteY39" fmla="*/ 14704 h 4763708"/>
              <a:gd name="connsiteX40" fmla="*/ 3760298 w 7682831"/>
              <a:gd name="connsiteY40" fmla="*/ 97831 h 4763708"/>
              <a:gd name="connsiteX41" fmla="*/ 3575571 w 7682831"/>
              <a:gd name="connsiteY41" fmla="*/ 97831 h 4763708"/>
              <a:gd name="connsiteX42" fmla="*/ 3363134 w 7682831"/>
              <a:gd name="connsiteY42" fmla="*/ 319504 h 4763708"/>
              <a:gd name="connsiteX43" fmla="*/ 3159934 w 7682831"/>
              <a:gd name="connsiteY43" fmla="*/ 541177 h 4763708"/>
              <a:gd name="connsiteX44" fmla="*/ 2873607 w 7682831"/>
              <a:gd name="connsiteY44" fmla="*/ 559650 h 4763708"/>
              <a:gd name="connsiteX45" fmla="*/ 2541098 w 7682831"/>
              <a:gd name="connsiteY45" fmla="*/ 818268 h 4763708"/>
              <a:gd name="connsiteX46" fmla="*/ 2448734 w 7682831"/>
              <a:gd name="connsiteY46" fmla="*/ 809031 h 4763708"/>
              <a:gd name="connsiteX47" fmla="*/ 2190116 w 7682831"/>
              <a:gd name="connsiteY47" fmla="*/ 836740 h 4763708"/>
              <a:gd name="connsiteX48" fmla="*/ 2070044 w 7682831"/>
              <a:gd name="connsiteY48" fmla="*/ 1021468 h 4763708"/>
              <a:gd name="connsiteX49" fmla="*/ 1986916 w 7682831"/>
              <a:gd name="connsiteY49" fmla="*/ 1021468 h 4763708"/>
              <a:gd name="connsiteX50" fmla="*/ 1774480 w 7682831"/>
              <a:gd name="connsiteY50" fmla="*/ 1113831 h 4763708"/>
              <a:gd name="connsiteX51" fmla="*/ 1608225 w 7682831"/>
              <a:gd name="connsiteY51" fmla="*/ 1317031 h 4763708"/>
              <a:gd name="connsiteX52" fmla="*/ 1349607 w 7682831"/>
              <a:gd name="connsiteY52" fmla="*/ 1529468 h 4763708"/>
              <a:gd name="connsiteX53" fmla="*/ 1220298 w 7682831"/>
              <a:gd name="connsiteY53" fmla="*/ 1741904 h 4763708"/>
              <a:gd name="connsiteX54" fmla="*/ 582989 w 7682831"/>
              <a:gd name="connsiteY54" fmla="*/ 1954340 h 4763708"/>
              <a:gd name="connsiteX55" fmla="*/ 416735 w 7682831"/>
              <a:gd name="connsiteY55" fmla="*/ 2166777 h 4763708"/>
              <a:gd name="connsiteX56" fmla="*/ 185825 w 7682831"/>
              <a:gd name="connsiteY56" fmla="*/ 2120595 h 4763708"/>
              <a:gd name="connsiteX57" fmla="*/ 10334 w 7682831"/>
              <a:gd name="connsiteY57" fmla="*/ 2333031 h 4763708"/>
              <a:gd name="connsiteX58" fmla="*/ 499862 w 7682831"/>
              <a:gd name="connsiteY58" fmla="*/ 2536231 h 4763708"/>
              <a:gd name="connsiteX59" fmla="*/ 712298 w 7682831"/>
              <a:gd name="connsiteY59" fmla="*/ 2785613 h 4763708"/>
              <a:gd name="connsiteX60" fmla="*/ 989389 w 7682831"/>
              <a:gd name="connsiteY60" fmla="*/ 3155068 h 4763708"/>
              <a:gd name="connsiteX61" fmla="*/ 1441971 w 7682831"/>
              <a:gd name="connsiteY61" fmla="*/ 3395213 h 4763708"/>
              <a:gd name="connsiteX62" fmla="*/ 1645171 w 7682831"/>
              <a:gd name="connsiteY62" fmla="*/ 3570704 h 4763708"/>
              <a:gd name="connsiteX63" fmla="*/ 2134698 w 7682831"/>
              <a:gd name="connsiteY63" fmla="*/ 3589177 h 4763708"/>
              <a:gd name="connsiteX64" fmla="*/ 2254771 w 7682831"/>
              <a:gd name="connsiteY64" fmla="*/ 3829322 h 4763708"/>
              <a:gd name="connsiteX65" fmla="*/ 2476444 w 7682831"/>
              <a:gd name="connsiteY65" fmla="*/ 4050995 h 4763708"/>
              <a:gd name="connsiteX66" fmla="*/ 2762771 w 7682831"/>
              <a:gd name="connsiteY66" fmla="*/ 4318850 h 4763708"/>
              <a:gd name="connsiteX67" fmla="*/ 3076807 w 7682831"/>
              <a:gd name="connsiteY67" fmla="*/ 4660595 h 4763708"/>
              <a:gd name="connsiteX0" fmla="*/ 3076807 w 7682831"/>
              <a:gd name="connsiteY0" fmla="*/ 4660595 h 4763708"/>
              <a:gd name="connsiteX1" fmla="*/ 3409316 w 7682831"/>
              <a:gd name="connsiteY1" fmla="*/ 4679068 h 4763708"/>
              <a:gd name="connsiteX2" fmla="*/ 3963498 w 7682831"/>
              <a:gd name="connsiteY2" fmla="*/ 4679068 h 4763708"/>
              <a:gd name="connsiteX3" fmla="*/ 4203644 w 7682831"/>
              <a:gd name="connsiteY3" fmla="*/ 4762195 h 4763708"/>
              <a:gd name="connsiteX4" fmla="*/ 4508444 w 7682831"/>
              <a:gd name="connsiteY4" fmla="*/ 4725250 h 4763708"/>
              <a:gd name="connsiteX5" fmla="*/ 4831716 w 7682831"/>
              <a:gd name="connsiteY5" fmla="*/ 4632886 h 4763708"/>
              <a:gd name="connsiteX6" fmla="*/ 5090334 w 7682831"/>
              <a:gd name="connsiteY6" fmla="*/ 4679068 h 4763708"/>
              <a:gd name="connsiteX7" fmla="*/ 5330480 w 7682831"/>
              <a:gd name="connsiteY7" fmla="*/ 4420450 h 4763708"/>
              <a:gd name="connsiteX8" fmla="*/ 5635280 w 7682831"/>
              <a:gd name="connsiteY8" fmla="*/ 4300377 h 4763708"/>
              <a:gd name="connsiteX9" fmla="*/ 5884662 w 7682831"/>
              <a:gd name="connsiteY9" fmla="*/ 4180304 h 4763708"/>
              <a:gd name="connsiteX10" fmla="*/ 6143280 w 7682831"/>
              <a:gd name="connsiteY10" fmla="*/ 4180304 h 4763708"/>
              <a:gd name="connsiteX11" fmla="*/ 5542916 w 7682831"/>
              <a:gd name="connsiteY11" fmla="*/ 3930922 h 4763708"/>
              <a:gd name="connsiteX12" fmla="*/ 5422844 w 7682831"/>
              <a:gd name="connsiteY12" fmla="*/ 3607650 h 4763708"/>
              <a:gd name="connsiteX13" fmla="*/ 4942553 w 7682831"/>
              <a:gd name="connsiteY13" fmla="*/ 3570704 h 4763708"/>
              <a:gd name="connsiteX14" fmla="*/ 5118044 w 7682831"/>
              <a:gd name="connsiteY14" fmla="*/ 3284377 h 4763708"/>
              <a:gd name="connsiteX15" fmla="*/ 5441316 w 7682831"/>
              <a:gd name="connsiteY15" fmla="*/ 2924159 h 4763708"/>
              <a:gd name="connsiteX16" fmla="*/ 5505971 w 7682831"/>
              <a:gd name="connsiteY16" fmla="*/ 2536231 h 4763708"/>
              <a:gd name="connsiteX17" fmla="*/ 6060153 w 7682831"/>
              <a:gd name="connsiteY17" fmla="*/ 2610122 h 4763708"/>
              <a:gd name="connsiteX18" fmla="*/ 6235644 w 7682831"/>
              <a:gd name="connsiteY18" fmla="*/ 2249904 h 4763708"/>
              <a:gd name="connsiteX19" fmla="*/ 6115571 w 7682831"/>
              <a:gd name="connsiteY19" fmla="*/ 1852740 h 4763708"/>
              <a:gd name="connsiteX20" fmla="*/ 6540444 w 7682831"/>
              <a:gd name="connsiteY20" fmla="*/ 1834268 h 4763708"/>
              <a:gd name="connsiteX21" fmla="*/ 6688225 w 7682831"/>
              <a:gd name="connsiteY21" fmla="*/ 1954340 h 4763708"/>
              <a:gd name="connsiteX22" fmla="*/ 6919134 w 7682831"/>
              <a:gd name="connsiteY22" fmla="*/ 1732668 h 4763708"/>
              <a:gd name="connsiteX23" fmla="*/ 7066916 w 7682831"/>
              <a:gd name="connsiteY23" fmla="*/ 1612595 h 4763708"/>
              <a:gd name="connsiteX24" fmla="*/ 7270116 w 7682831"/>
              <a:gd name="connsiteY24" fmla="*/ 1474050 h 4763708"/>
              <a:gd name="connsiteX25" fmla="*/ 7233171 w 7682831"/>
              <a:gd name="connsiteY25" fmla="*/ 1335504 h 4763708"/>
              <a:gd name="connsiteX26" fmla="*/ 7270116 w 7682831"/>
              <a:gd name="connsiteY26" fmla="*/ 1187722 h 4763708"/>
              <a:gd name="connsiteX27" fmla="*/ 7427134 w 7682831"/>
              <a:gd name="connsiteY27" fmla="*/ 1113831 h 4763708"/>
              <a:gd name="connsiteX28" fmla="*/ 7547207 w 7682831"/>
              <a:gd name="connsiteY28" fmla="*/ 975286 h 4763708"/>
              <a:gd name="connsiteX29" fmla="*/ 7676516 w 7682831"/>
              <a:gd name="connsiteY29" fmla="*/ 753613 h 4763708"/>
              <a:gd name="connsiteX30" fmla="*/ 7334771 w 7682831"/>
              <a:gd name="connsiteY30" fmla="*/ 494995 h 4763708"/>
              <a:gd name="connsiteX31" fmla="*/ 6993025 w 7682831"/>
              <a:gd name="connsiteY31" fmla="*/ 504231 h 4763708"/>
              <a:gd name="connsiteX32" fmla="*/ 6577389 w 7682831"/>
              <a:gd name="connsiteY32" fmla="*/ 541177 h 4763708"/>
              <a:gd name="connsiteX33" fmla="*/ 6097098 w 7682831"/>
              <a:gd name="connsiteY33" fmla="*/ 458050 h 4763708"/>
              <a:gd name="connsiteX34" fmla="*/ 5977025 w 7682831"/>
              <a:gd name="connsiteY34" fmla="*/ 264086 h 4763708"/>
              <a:gd name="connsiteX35" fmla="*/ 5644516 w 7682831"/>
              <a:gd name="connsiteY35" fmla="*/ 245613 h 4763708"/>
              <a:gd name="connsiteX36" fmla="*/ 5210407 w 7682831"/>
              <a:gd name="connsiteY36" fmla="*/ 273322 h 4763708"/>
              <a:gd name="connsiteX37" fmla="*/ 5034916 w 7682831"/>
              <a:gd name="connsiteY37" fmla="*/ 162486 h 4763708"/>
              <a:gd name="connsiteX38" fmla="*/ 4914844 w 7682831"/>
              <a:gd name="connsiteY38" fmla="*/ 14704 h 4763708"/>
              <a:gd name="connsiteX39" fmla="*/ 4065098 w 7682831"/>
              <a:gd name="connsiteY39" fmla="*/ 14704 h 4763708"/>
              <a:gd name="connsiteX40" fmla="*/ 3760298 w 7682831"/>
              <a:gd name="connsiteY40" fmla="*/ 97831 h 4763708"/>
              <a:gd name="connsiteX41" fmla="*/ 3575571 w 7682831"/>
              <a:gd name="connsiteY41" fmla="*/ 97831 h 4763708"/>
              <a:gd name="connsiteX42" fmla="*/ 3363134 w 7682831"/>
              <a:gd name="connsiteY42" fmla="*/ 319504 h 4763708"/>
              <a:gd name="connsiteX43" fmla="*/ 3159934 w 7682831"/>
              <a:gd name="connsiteY43" fmla="*/ 541177 h 4763708"/>
              <a:gd name="connsiteX44" fmla="*/ 2873607 w 7682831"/>
              <a:gd name="connsiteY44" fmla="*/ 559650 h 4763708"/>
              <a:gd name="connsiteX45" fmla="*/ 2541098 w 7682831"/>
              <a:gd name="connsiteY45" fmla="*/ 818268 h 4763708"/>
              <a:gd name="connsiteX46" fmla="*/ 2448734 w 7682831"/>
              <a:gd name="connsiteY46" fmla="*/ 809031 h 4763708"/>
              <a:gd name="connsiteX47" fmla="*/ 2190116 w 7682831"/>
              <a:gd name="connsiteY47" fmla="*/ 836740 h 4763708"/>
              <a:gd name="connsiteX48" fmla="*/ 2070044 w 7682831"/>
              <a:gd name="connsiteY48" fmla="*/ 1021468 h 4763708"/>
              <a:gd name="connsiteX49" fmla="*/ 1986916 w 7682831"/>
              <a:gd name="connsiteY49" fmla="*/ 1021468 h 4763708"/>
              <a:gd name="connsiteX50" fmla="*/ 1774480 w 7682831"/>
              <a:gd name="connsiteY50" fmla="*/ 1113831 h 4763708"/>
              <a:gd name="connsiteX51" fmla="*/ 1608225 w 7682831"/>
              <a:gd name="connsiteY51" fmla="*/ 1317031 h 4763708"/>
              <a:gd name="connsiteX52" fmla="*/ 1349607 w 7682831"/>
              <a:gd name="connsiteY52" fmla="*/ 1529468 h 4763708"/>
              <a:gd name="connsiteX53" fmla="*/ 1220298 w 7682831"/>
              <a:gd name="connsiteY53" fmla="*/ 1741904 h 4763708"/>
              <a:gd name="connsiteX54" fmla="*/ 582989 w 7682831"/>
              <a:gd name="connsiteY54" fmla="*/ 1954340 h 4763708"/>
              <a:gd name="connsiteX55" fmla="*/ 416735 w 7682831"/>
              <a:gd name="connsiteY55" fmla="*/ 2166777 h 4763708"/>
              <a:gd name="connsiteX56" fmla="*/ 185825 w 7682831"/>
              <a:gd name="connsiteY56" fmla="*/ 2120595 h 4763708"/>
              <a:gd name="connsiteX57" fmla="*/ 10334 w 7682831"/>
              <a:gd name="connsiteY57" fmla="*/ 2333031 h 4763708"/>
              <a:gd name="connsiteX58" fmla="*/ 499862 w 7682831"/>
              <a:gd name="connsiteY58" fmla="*/ 2536231 h 4763708"/>
              <a:gd name="connsiteX59" fmla="*/ 712298 w 7682831"/>
              <a:gd name="connsiteY59" fmla="*/ 2785613 h 4763708"/>
              <a:gd name="connsiteX60" fmla="*/ 989389 w 7682831"/>
              <a:gd name="connsiteY60" fmla="*/ 3155068 h 4763708"/>
              <a:gd name="connsiteX61" fmla="*/ 1460444 w 7682831"/>
              <a:gd name="connsiteY61" fmla="*/ 3533758 h 4763708"/>
              <a:gd name="connsiteX62" fmla="*/ 1645171 w 7682831"/>
              <a:gd name="connsiteY62" fmla="*/ 3570704 h 4763708"/>
              <a:gd name="connsiteX63" fmla="*/ 2134698 w 7682831"/>
              <a:gd name="connsiteY63" fmla="*/ 3589177 h 4763708"/>
              <a:gd name="connsiteX64" fmla="*/ 2254771 w 7682831"/>
              <a:gd name="connsiteY64" fmla="*/ 3829322 h 4763708"/>
              <a:gd name="connsiteX65" fmla="*/ 2476444 w 7682831"/>
              <a:gd name="connsiteY65" fmla="*/ 4050995 h 4763708"/>
              <a:gd name="connsiteX66" fmla="*/ 2762771 w 7682831"/>
              <a:gd name="connsiteY66" fmla="*/ 4318850 h 4763708"/>
              <a:gd name="connsiteX67" fmla="*/ 3076807 w 7682831"/>
              <a:gd name="connsiteY67" fmla="*/ 4660595 h 4763708"/>
              <a:gd name="connsiteX0" fmla="*/ 3076807 w 7682831"/>
              <a:gd name="connsiteY0" fmla="*/ 4660595 h 4763708"/>
              <a:gd name="connsiteX1" fmla="*/ 3409316 w 7682831"/>
              <a:gd name="connsiteY1" fmla="*/ 4679068 h 4763708"/>
              <a:gd name="connsiteX2" fmla="*/ 3963498 w 7682831"/>
              <a:gd name="connsiteY2" fmla="*/ 4679068 h 4763708"/>
              <a:gd name="connsiteX3" fmla="*/ 4203644 w 7682831"/>
              <a:gd name="connsiteY3" fmla="*/ 4762195 h 4763708"/>
              <a:gd name="connsiteX4" fmla="*/ 4508444 w 7682831"/>
              <a:gd name="connsiteY4" fmla="*/ 4725250 h 4763708"/>
              <a:gd name="connsiteX5" fmla="*/ 4831716 w 7682831"/>
              <a:gd name="connsiteY5" fmla="*/ 4632886 h 4763708"/>
              <a:gd name="connsiteX6" fmla="*/ 5090334 w 7682831"/>
              <a:gd name="connsiteY6" fmla="*/ 4679068 h 4763708"/>
              <a:gd name="connsiteX7" fmla="*/ 5330480 w 7682831"/>
              <a:gd name="connsiteY7" fmla="*/ 4420450 h 4763708"/>
              <a:gd name="connsiteX8" fmla="*/ 5635280 w 7682831"/>
              <a:gd name="connsiteY8" fmla="*/ 4300377 h 4763708"/>
              <a:gd name="connsiteX9" fmla="*/ 5884662 w 7682831"/>
              <a:gd name="connsiteY9" fmla="*/ 4180304 h 4763708"/>
              <a:gd name="connsiteX10" fmla="*/ 6143280 w 7682831"/>
              <a:gd name="connsiteY10" fmla="*/ 4180304 h 4763708"/>
              <a:gd name="connsiteX11" fmla="*/ 5542916 w 7682831"/>
              <a:gd name="connsiteY11" fmla="*/ 3930922 h 4763708"/>
              <a:gd name="connsiteX12" fmla="*/ 5422844 w 7682831"/>
              <a:gd name="connsiteY12" fmla="*/ 3607650 h 4763708"/>
              <a:gd name="connsiteX13" fmla="*/ 4942553 w 7682831"/>
              <a:gd name="connsiteY13" fmla="*/ 3570704 h 4763708"/>
              <a:gd name="connsiteX14" fmla="*/ 5118044 w 7682831"/>
              <a:gd name="connsiteY14" fmla="*/ 3284377 h 4763708"/>
              <a:gd name="connsiteX15" fmla="*/ 5441316 w 7682831"/>
              <a:gd name="connsiteY15" fmla="*/ 2924159 h 4763708"/>
              <a:gd name="connsiteX16" fmla="*/ 5505971 w 7682831"/>
              <a:gd name="connsiteY16" fmla="*/ 2536231 h 4763708"/>
              <a:gd name="connsiteX17" fmla="*/ 6060153 w 7682831"/>
              <a:gd name="connsiteY17" fmla="*/ 2610122 h 4763708"/>
              <a:gd name="connsiteX18" fmla="*/ 6235644 w 7682831"/>
              <a:gd name="connsiteY18" fmla="*/ 2249904 h 4763708"/>
              <a:gd name="connsiteX19" fmla="*/ 6161752 w 7682831"/>
              <a:gd name="connsiteY19" fmla="*/ 1945104 h 4763708"/>
              <a:gd name="connsiteX20" fmla="*/ 6540444 w 7682831"/>
              <a:gd name="connsiteY20" fmla="*/ 1834268 h 4763708"/>
              <a:gd name="connsiteX21" fmla="*/ 6688225 w 7682831"/>
              <a:gd name="connsiteY21" fmla="*/ 1954340 h 4763708"/>
              <a:gd name="connsiteX22" fmla="*/ 6919134 w 7682831"/>
              <a:gd name="connsiteY22" fmla="*/ 1732668 h 4763708"/>
              <a:gd name="connsiteX23" fmla="*/ 7066916 w 7682831"/>
              <a:gd name="connsiteY23" fmla="*/ 1612595 h 4763708"/>
              <a:gd name="connsiteX24" fmla="*/ 7270116 w 7682831"/>
              <a:gd name="connsiteY24" fmla="*/ 1474050 h 4763708"/>
              <a:gd name="connsiteX25" fmla="*/ 7233171 w 7682831"/>
              <a:gd name="connsiteY25" fmla="*/ 1335504 h 4763708"/>
              <a:gd name="connsiteX26" fmla="*/ 7270116 w 7682831"/>
              <a:gd name="connsiteY26" fmla="*/ 1187722 h 4763708"/>
              <a:gd name="connsiteX27" fmla="*/ 7427134 w 7682831"/>
              <a:gd name="connsiteY27" fmla="*/ 1113831 h 4763708"/>
              <a:gd name="connsiteX28" fmla="*/ 7547207 w 7682831"/>
              <a:gd name="connsiteY28" fmla="*/ 975286 h 4763708"/>
              <a:gd name="connsiteX29" fmla="*/ 7676516 w 7682831"/>
              <a:gd name="connsiteY29" fmla="*/ 753613 h 4763708"/>
              <a:gd name="connsiteX30" fmla="*/ 7334771 w 7682831"/>
              <a:gd name="connsiteY30" fmla="*/ 494995 h 4763708"/>
              <a:gd name="connsiteX31" fmla="*/ 6993025 w 7682831"/>
              <a:gd name="connsiteY31" fmla="*/ 504231 h 4763708"/>
              <a:gd name="connsiteX32" fmla="*/ 6577389 w 7682831"/>
              <a:gd name="connsiteY32" fmla="*/ 541177 h 4763708"/>
              <a:gd name="connsiteX33" fmla="*/ 6097098 w 7682831"/>
              <a:gd name="connsiteY33" fmla="*/ 458050 h 4763708"/>
              <a:gd name="connsiteX34" fmla="*/ 5977025 w 7682831"/>
              <a:gd name="connsiteY34" fmla="*/ 264086 h 4763708"/>
              <a:gd name="connsiteX35" fmla="*/ 5644516 w 7682831"/>
              <a:gd name="connsiteY35" fmla="*/ 245613 h 4763708"/>
              <a:gd name="connsiteX36" fmla="*/ 5210407 w 7682831"/>
              <a:gd name="connsiteY36" fmla="*/ 273322 h 4763708"/>
              <a:gd name="connsiteX37" fmla="*/ 5034916 w 7682831"/>
              <a:gd name="connsiteY37" fmla="*/ 162486 h 4763708"/>
              <a:gd name="connsiteX38" fmla="*/ 4914844 w 7682831"/>
              <a:gd name="connsiteY38" fmla="*/ 14704 h 4763708"/>
              <a:gd name="connsiteX39" fmla="*/ 4065098 w 7682831"/>
              <a:gd name="connsiteY39" fmla="*/ 14704 h 4763708"/>
              <a:gd name="connsiteX40" fmla="*/ 3760298 w 7682831"/>
              <a:gd name="connsiteY40" fmla="*/ 97831 h 4763708"/>
              <a:gd name="connsiteX41" fmla="*/ 3575571 w 7682831"/>
              <a:gd name="connsiteY41" fmla="*/ 97831 h 4763708"/>
              <a:gd name="connsiteX42" fmla="*/ 3363134 w 7682831"/>
              <a:gd name="connsiteY42" fmla="*/ 319504 h 4763708"/>
              <a:gd name="connsiteX43" fmla="*/ 3159934 w 7682831"/>
              <a:gd name="connsiteY43" fmla="*/ 541177 h 4763708"/>
              <a:gd name="connsiteX44" fmla="*/ 2873607 w 7682831"/>
              <a:gd name="connsiteY44" fmla="*/ 559650 h 4763708"/>
              <a:gd name="connsiteX45" fmla="*/ 2541098 w 7682831"/>
              <a:gd name="connsiteY45" fmla="*/ 818268 h 4763708"/>
              <a:gd name="connsiteX46" fmla="*/ 2448734 w 7682831"/>
              <a:gd name="connsiteY46" fmla="*/ 809031 h 4763708"/>
              <a:gd name="connsiteX47" fmla="*/ 2190116 w 7682831"/>
              <a:gd name="connsiteY47" fmla="*/ 836740 h 4763708"/>
              <a:gd name="connsiteX48" fmla="*/ 2070044 w 7682831"/>
              <a:gd name="connsiteY48" fmla="*/ 1021468 h 4763708"/>
              <a:gd name="connsiteX49" fmla="*/ 1986916 w 7682831"/>
              <a:gd name="connsiteY49" fmla="*/ 1021468 h 4763708"/>
              <a:gd name="connsiteX50" fmla="*/ 1774480 w 7682831"/>
              <a:gd name="connsiteY50" fmla="*/ 1113831 h 4763708"/>
              <a:gd name="connsiteX51" fmla="*/ 1608225 w 7682831"/>
              <a:gd name="connsiteY51" fmla="*/ 1317031 h 4763708"/>
              <a:gd name="connsiteX52" fmla="*/ 1349607 w 7682831"/>
              <a:gd name="connsiteY52" fmla="*/ 1529468 h 4763708"/>
              <a:gd name="connsiteX53" fmla="*/ 1220298 w 7682831"/>
              <a:gd name="connsiteY53" fmla="*/ 1741904 h 4763708"/>
              <a:gd name="connsiteX54" fmla="*/ 582989 w 7682831"/>
              <a:gd name="connsiteY54" fmla="*/ 1954340 h 4763708"/>
              <a:gd name="connsiteX55" fmla="*/ 416735 w 7682831"/>
              <a:gd name="connsiteY55" fmla="*/ 2166777 h 4763708"/>
              <a:gd name="connsiteX56" fmla="*/ 185825 w 7682831"/>
              <a:gd name="connsiteY56" fmla="*/ 2120595 h 4763708"/>
              <a:gd name="connsiteX57" fmla="*/ 10334 w 7682831"/>
              <a:gd name="connsiteY57" fmla="*/ 2333031 h 4763708"/>
              <a:gd name="connsiteX58" fmla="*/ 499862 w 7682831"/>
              <a:gd name="connsiteY58" fmla="*/ 2536231 h 4763708"/>
              <a:gd name="connsiteX59" fmla="*/ 712298 w 7682831"/>
              <a:gd name="connsiteY59" fmla="*/ 2785613 h 4763708"/>
              <a:gd name="connsiteX60" fmla="*/ 989389 w 7682831"/>
              <a:gd name="connsiteY60" fmla="*/ 3155068 h 4763708"/>
              <a:gd name="connsiteX61" fmla="*/ 1460444 w 7682831"/>
              <a:gd name="connsiteY61" fmla="*/ 3533758 h 4763708"/>
              <a:gd name="connsiteX62" fmla="*/ 1645171 w 7682831"/>
              <a:gd name="connsiteY62" fmla="*/ 3570704 h 4763708"/>
              <a:gd name="connsiteX63" fmla="*/ 2134698 w 7682831"/>
              <a:gd name="connsiteY63" fmla="*/ 3589177 h 4763708"/>
              <a:gd name="connsiteX64" fmla="*/ 2254771 w 7682831"/>
              <a:gd name="connsiteY64" fmla="*/ 3829322 h 4763708"/>
              <a:gd name="connsiteX65" fmla="*/ 2476444 w 7682831"/>
              <a:gd name="connsiteY65" fmla="*/ 4050995 h 4763708"/>
              <a:gd name="connsiteX66" fmla="*/ 2762771 w 7682831"/>
              <a:gd name="connsiteY66" fmla="*/ 4318850 h 4763708"/>
              <a:gd name="connsiteX67" fmla="*/ 3076807 w 7682831"/>
              <a:gd name="connsiteY67" fmla="*/ 4660595 h 4763708"/>
              <a:gd name="connsiteX0" fmla="*/ 3076807 w 7682831"/>
              <a:gd name="connsiteY0" fmla="*/ 4660595 h 4763708"/>
              <a:gd name="connsiteX1" fmla="*/ 3409316 w 7682831"/>
              <a:gd name="connsiteY1" fmla="*/ 4679068 h 4763708"/>
              <a:gd name="connsiteX2" fmla="*/ 3963498 w 7682831"/>
              <a:gd name="connsiteY2" fmla="*/ 4679068 h 4763708"/>
              <a:gd name="connsiteX3" fmla="*/ 4203644 w 7682831"/>
              <a:gd name="connsiteY3" fmla="*/ 4762195 h 4763708"/>
              <a:gd name="connsiteX4" fmla="*/ 4508444 w 7682831"/>
              <a:gd name="connsiteY4" fmla="*/ 4725250 h 4763708"/>
              <a:gd name="connsiteX5" fmla="*/ 4831716 w 7682831"/>
              <a:gd name="connsiteY5" fmla="*/ 4632886 h 4763708"/>
              <a:gd name="connsiteX6" fmla="*/ 5090334 w 7682831"/>
              <a:gd name="connsiteY6" fmla="*/ 4679068 h 4763708"/>
              <a:gd name="connsiteX7" fmla="*/ 5330480 w 7682831"/>
              <a:gd name="connsiteY7" fmla="*/ 4420450 h 4763708"/>
              <a:gd name="connsiteX8" fmla="*/ 5635280 w 7682831"/>
              <a:gd name="connsiteY8" fmla="*/ 4300377 h 4763708"/>
              <a:gd name="connsiteX9" fmla="*/ 5884662 w 7682831"/>
              <a:gd name="connsiteY9" fmla="*/ 4180304 h 4763708"/>
              <a:gd name="connsiteX10" fmla="*/ 6143280 w 7682831"/>
              <a:gd name="connsiteY10" fmla="*/ 4180304 h 4763708"/>
              <a:gd name="connsiteX11" fmla="*/ 5542916 w 7682831"/>
              <a:gd name="connsiteY11" fmla="*/ 3930922 h 4763708"/>
              <a:gd name="connsiteX12" fmla="*/ 5422844 w 7682831"/>
              <a:gd name="connsiteY12" fmla="*/ 3607650 h 4763708"/>
              <a:gd name="connsiteX13" fmla="*/ 4942553 w 7682831"/>
              <a:gd name="connsiteY13" fmla="*/ 3570704 h 4763708"/>
              <a:gd name="connsiteX14" fmla="*/ 5118044 w 7682831"/>
              <a:gd name="connsiteY14" fmla="*/ 3284377 h 4763708"/>
              <a:gd name="connsiteX15" fmla="*/ 5441316 w 7682831"/>
              <a:gd name="connsiteY15" fmla="*/ 2924159 h 4763708"/>
              <a:gd name="connsiteX16" fmla="*/ 5505971 w 7682831"/>
              <a:gd name="connsiteY16" fmla="*/ 2536231 h 4763708"/>
              <a:gd name="connsiteX17" fmla="*/ 6060153 w 7682831"/>
              <a:gd name="connsiteY17" fmla="*/ 2610122 h 4763708"/>
              <a:gd name="connsiteX18" fmla="*/ 6235644 w 7682831"/>
              <a:gd name="connsiteY18" fmla="*/ 2249904 h 4763708"/>
              <a:gd name="connsiteX19" fmla="*/ 6161752 w 7682831"/>
              <a:gd name="connsiteY19" fmla="*/ 1945104 h 4763708"/>
              <a:gd name="connsiteX20" fmla="*/ 6540444 w 7682831"/>
              <a:gd name="connsiteY20" fmla="*/ 1834268 h 4763708"/>
              <a:gd name="connsiteX21" fmla="*/ 6688225 w 7682831"/>
              <a:gd name="connsiteY21" fmla="*/ 1954340 h 4763708"/>
              <a:gd name="connsiteX22" fmla="*/ 6919134 w 7682831"/>
              <a:gd name="connsiteY22" fmla="*/ 1732668 h 4763708"/>
              <a:gd name="connsiteX23" fmla="*/ 7066916 w 7682831"/>
              <a:gd name="connsiteY23" fmla="*/ 1612595 h 4763708"/>
              <a:gd name="connsiteX24" fmla="*/ 7270116 w 7682831"/>
              <a:gd name="connsiteY24" fmla="*/ 1474050 h 4763708"/>
              <a:gd name="connsiteX25" fmla="*/ 7233171 w 7682831"/>
              <a:gd name="connsiteY25" fmla="*/ 1335504 h 4763708"/>
              <a:gd name="connsiteX26" fmla="*/ 7270116 w 7682831"/>
              <a:gd name="connsiteY26" fmla="*/ 1187722 h 4763708"/>
              <a:gd name="connsiteX27" fmla="*/ 7427134 w 7682831"/>
              <a:gd name="connsiteY27" fmla="*/ 1113831 h 4763708"/>
              <a:gd name="connsiteX28" fmla="*/ 7547207 w 7682831"/>
              <a:gd name="connsiteY28" fmla="*/ 975286 h 4763708"/>
              <a:gd name="connsiteX29" fmla="*/ 7676516 w 7682831"/>
              <a:gd name="connsiteY29" fmla="*/ 753613 h 4763708"/>
              <a:gd name="connsiteX30" fmla="*/ 7334771 w 7682831"/>
              <a:gd name="connsiteY30" fmla="*/ 494995 h 4763708"/>
              <a:gd name="connsiteX31" fmla="*/ 6993025 w 7682831"/>
              <a:gd name="connsiteY31" fmla="*/ 504231 h 4763708"/>
              <a:gd name="connsiteX32" fmla="*/ 6577389 w 7682831"/>
              <a:gd name="connsiteY32" fmla="*/ 541177 h 4763708"/>
              <a:gd name="connsiteX33" fmla="*/ 6097098 w 7682831"/>
              <a:gd name="connsiteY33" fmla="*/ 458050 h 4763708"/>
              <a:gd name="connsiteX34" fmla="*/ 5977025 w 7682831"/>
              <a:gd name="connsiteY34" fmla="*/ 264086 h 4763708"/>
              <a:gd name="connsiteX35" fmla="*/ 5644516 w 7682831"/>
              <a:gd name="connsiteY35" fmla="*/ 245613 h 4763708"/>
              <a:gd name="connsiteX36" fmla="*/ 5210407 w 7682831"/>
              <a:gd name="connsiteY36" fmla="*/ 273322 h 4763708"/>
              <a:gd name="connsiteX37" fmla="*/ 5034916 w 7682831"/>
              <a:gd name="connsiteY37" fmla="*/ 162486 h 4763708"/>
              <a:gd name="connsiteX38" fmla="*/ 4914844 w 7682831"/>
              <a:gd name="connsiteY38" fmla="*/ 14704 h 4763708"/>
              <a:gd name="connsiteX39" fmla="*/ 4065098 w 7682831"/>
              <a:gd name="connsiteY39" fmla="*/ 14704 h 4763708"/>
              <a:gd name="connsiteX40" fmla="*/ 3760298 w 7682831"/>
              <a:gd name="connsiteY40" fmla="*/ 97831 h 4763708"/>
              <a:gd name="connsiteX41" fmla="*/ 3575571 w 7682831"/>
              <a:gd name="connsiteY41" fmla="*/ 97831 h 4763708"/>
              <a:gd name="connsiteX42" fmla="*/ 3363134 w 7682831"/>
              <a:gd name="connsiteY42" fmla="*/ 319504 h 4763708"/>
              <a:gd name="connsiteX43" fmla="*/ 3159934 w 7682831"/>
              <a:gd name="connsiteY43" fmla="*/ 541177 h 4763708"/>
              <a:gd name="connsiteX44" fmla="*/ 2873607 w 7682831"/>
              <a:gd name="connsiteY44" fmla="*/ 559650 h 4763708"/>
              <a:gd name="connsiteX45" fmla="*/ 2541098 w 7682831"/>
              <a:gd name="connsiteY45" fmla="*/ 818268 h 4763708"/>
              <a:gd name="connsiteX46" fmla="*/ 2448734 w 7682831"/>
              <a:gd name="connsiteY46" fmla="*/ 809031 h 4763708"/>
              <a:gd name="connsiteX47" fmla="*/ 2190116 w 7682831"/>
              <a:gd name="connsiteY47" fmla="*/ 836740 h 4763708"/>
              <a:gd name="connsiteX48" fmla="*/ 2070044 w 7682831"/>
              <a:gd name="connsiteY48" fmla="*/ 1021468 h 4763708"/>
              <a:gd name="connsiteX49" fmla="*/ 1986916 w 7682831"/>
              <a:gd name="connsiteY49" fmla="*/ 1021468 h 4763708"/>
              <a:gd name="connsiteX50" fmla="*/ 1774480 w 7682831"/>
              <a:gd name="connsiteY50" fmla="*/ 1113831 h 4763708"/>
              <a:gd name="connsiteX51" fmla="*/ 1608225 w 7682831"/>
              <a:gd name="connsiteY51" fmla="*/ 1317031 h 4763708"/>
              <a:gd name="connsiteX52" fmla="*/ 1349607 w 7682831"/>
              <a:gd name="connsiteY52" fmla="*/ 1529468 h 4763708"/>
              <a:gd name="connsiteX53" fmla="*/ 1220298 w 7682831"/>
              <a:gd name="connsiteY53" fmla="*/ 1741904 h 4763708"/>
              <a:gd name="connsiteX54" fmla="*/ 582989 w 7682831"/>
              <a:gd name="connsiteY54" fmla="*/ 1954340 h 4763708"/>
              <a:gd name="connsiteX55" fmla="*/ 416735 w 7682831"/>
              <a:gd name="connsiteY55" fmla="*/ 2166777 h 4763708"/>
              <a:gd name="connsiteX56" fmla="*/ 185825 w 7682831"/>
              <a:gd name="connsiteY56" fmla="*/ 2120595 h 4763708"/>
              <a:gd name="connsiteX57" fmla="*/ 10334 w 7682831"/>
              <a:gd name="connsiteY57" fmla="*/ 2333031 h 4763708"/>
              <a:gd name="connsiteX58" fmla="*/ 499862 w 7682831"/>
              <a:gd name="connsiteY58" fmla="*/ 2536231 h 4763708"/>
              <a:gd name="connsiteX59" fmla="*/ 712298 w 7682831"/>
              <a:gd name="connsiteY59" fmla="*/ 2785613 h 4763708"/>
              <a:gd name="connsiteX60" fmla="*/ 989389 w 7682831"/>
              <a:gd name="connsiteY60" fmla="*/ 3155068 h 4763708"/>
              <a:gd name="connsiteX61" fmla="*/ 1460444 w 7682831"/>
              <a:gd name="connsiteY61" fmla="*/ 3533758 h 4763708"/>
              <a:gd name="connsiteX62" fmla="*/ 1645171 w 7682831"/>
              <a:gd name="connsiteY62" fmla="*/ 3570704 h 4763708"/>
              <a:gd name="connsiteX63" fmla="*/ 2134698 w 7682831"/>
              <a:gd name="connsiteY63" fmla="*/ 3589177 h 4763708"/>
              <a:gd name="connsiteX64" fmla="*/ 2254771 w 7682831"/>
              <a:gd name="connsiteY64" fmla="*/ 3829322 h 4763708"/>
              <a:gd name="connsiteX65" fmla="*/ 2476444 w 7682831"/>
              <a:gd name="connsiteY65" fmla="*/ 4050995 h 4763708"/>
              <a:gd name="connsiteX66" fmla="*/ 2762771 w 7682831"/>
              <a:gd name="connsiteY66" fmla="*/ 4318850 h 4763708"/>
              <a:gd name="connsiteX67" fmla="*/ 3076807 w 7682831"/>
              <a:gd name="connsiteY67" fmla="*/ 4660595 h 4763708"/>
              <a:gd name="connsiteX0" fmla="*/ 3076807 w 7682831"/>
              <a:gd name="connsiteY0" fmla="*/ 4660595 h 4763708"/>
              <a:gd name="connsiteX1" fmla="*/ 3409316 w 7682831"/>
              <a:gd name="connsiteY1" fmla="*/ 4679068 h 4763708"/>
              <a:gd name="connsiteX2" fmla="*/ 3963498 w 7682831"/>
              <a:gd name="connsiteY2" fmla="*/ 4679068 h 4763708"/>
              <a:gd name="connsiteX3" fmla="*/ 4203644 w 7682831"/>
              <a:gd name="connsiteY3" fmla="*/ 4762195 h 4763708"/>
              <a:gd name="connsiteX4" fmla="*/ 4508444 w 7682831"/>
              <a:gd name="connsiteY4" fmla="*/ 4725250 h 4763708"/>
              <a:gd name="connsiteX5" fmla="*/ 4831716 w 7682831"/>
              <a:gd name="connsiteY5" fmla="*/ 4632886 h 4763708"/>
              <a:gd name="connsiteX6" fmla="*/ 5090334 w 7682831"/>
              <a:gd name="connsiteY6" fmla="*/ 4679068 h 4763708"/>
              <a:gd name="connsiteX7" fmla="*/ 5330480 w 7682831"/>
              <a:gd name="connsiteY7" fmla="*/ 4420450 h 4763708"/>
              <a:gd name="connsiteX8" fmla="*/ 5635280 w 7682831"/>
              <a:gd name="connsiteY8" fmla="*/ 4300377 h 4763708"/>
              <a:gd name="connsiteX9" fmla="*/ 5884662 w 7682831"/>
              <a:gd name="connsiteY9" fmla="*/ 4180304 h 4763708"/>
              <a:gd name="connsiteX10" fmla="*/ 6143280 w 7682831"/>
              <a:gd name="connsiteY10" fmla="*/ 4180304 h 4763708"/>
              <a:gd name="connsiteX11" fmla="*/ 5570625 w 7682831"/>
              <a:gd name="connsiteY11" fmla="*/ 3903213 h 4763708"/>
              <a:gd name="connsiteX12" fmla="*/ 5422844 w 7682831"/>
              <a:gd name="connsiteY12" fmla="*/ 3607650 h 4763708"/>
              <a:gd name="connsiteX13" fmla="*/ 4942553 w 7682831"/>
              <a:gd name="connsiteY13" fmla="*/ 3570704 h 4763708"/>
              <a:gd name="connsiteX14" fmla="*/ 5118044 w 7682831"/>
              <a:gd name="connsiteY14" fmla="*/ 3284377 h 4763708"/>
              <a:gd name="connsiteX15" fmla="*/ 5441316 w 7682831"/>
              <a:gd name="connsiteY15" fmla="*/ 2924159 h 4763708"/>
              <a:gd name="connsiteX16" fmla="*/ 5505971 w 7682831"/>
              <a:gd name="connsiteY16" fmla="*/ 2536231 h 4763708"/>
              <a:gd name="connsiteX17" fmla="*/ 6060153 w 7682831"/>
              <a:gd name="connsiteY17" fmla="*/ 2610122 h 4763708"/>
              <a:gd name="connsiteX18" fmla="*/ 6235644 w 7682831"/>
              <a:gd name="connsiteY18" fmla="*/ 2249904 h 4763708"/>
              <a:gd name="connsiteX19" fmla="*/ 6161752 w 7682831"/>
              <a:gd name="connsiteY19" fmla="*/ 1945104 h 4763708"/>
              <a:gd name="connsiteX20" fmla="*/ 6540444 w 7682831"/>
              <a:gd name="connsiteY20" fmla="*/ 1834268 h 4763708"/>
              <a:gd name="connsiteX21" fmla="*/ 6688225 w 7682831"/>
              <a:gd name="connsiteY21" fmla="*/ 1954340 h 4763708"/>
              <a:gd name="connsiteX22" fmla="*/ 6919134 w 7682831"/>
              <a:gd name="connsiteY22" fmla="*/ 1732668 h 4763708"/>
              <a:gd name="connsiteX23" fmla="*/ 7066916 w 7682831"/>
              <a:gd name="connsiteY23" fmla="*/ 1612595 h 4763708"/>
              <a:gd name="connsiteX24" fmla="*/ 7270116 w 7682831"/>
              <a:gd name="connsiteY24" fmla="*/ 1474050 h 4763708"/>
              <a:gd name="connsiteX25" fmla="*/ 7233171 w 7682831"/>
              <a:gd name="connsiteY25" fmla="*/ 1335504 h 4763708"/>
              <a:gd name="connsiteX26" fmla="*/ 7270116 w 7682831"/>
              <a:gd name="connsiteY26" fmla="*/ 1187722 h 4763708"/>
              <a:gd name="connsiteX27" fmla="*/ 7427134 w 7682831"/>
              <a:gd name="connsiteY27" fmla="*/ 1113831 h 4763708"/>
              <a:gd name="connsiteX28" fmla="*/ 7547207 w 7682831"/>
              <a:gd name="connsiteY28" fmla="*/ 975286 h 4763708"/>
              <a:gd name="connsiteX29" fmla="*/ 7676516 w 7682831"/>
              <a:gd name="connsiteY29" fmla="*/ 753613 h 4763708"/>
              <a:gd name="connsiteX30" fmla="*/ 7334771 w 7682831"/>
              <a:gd name="connsiteY30" fmla="*/ 494995 h 4763708"/>
              <a:gd name="connsiteX31" fmla="*/ 6993025 w 7682831"/>
              <a:gd name="connsiteY31" fmla="*/ 504231 h 4763708"/>
              <a:gd name="connsiteX32" fmla="*/ 6577389 w 7682831"/>
              <a:gd name="connsiteY32" fmla="*/ 541177 h 4763708"/>
              <a:gd name="connsiteX33" fmla="*/ 6097098 w 7682831"/>
              <a:gd name="connsiteY33" fmla="*/ 458050 h 4763708"/>
              <a:gd name="connsiteX34" fmla="*/ 5977025 w 7682831"/>
              <a:gd name="connsiteY34" fmla="*/ 264086 h 4763708"/>
              <a:gd name="connsiteX35" fmla="*/ 5644516 w 7682831"/>
              <a:gd name="connsiteY35" fmla="*/ 245613 h 4763708"/>
              <a:gd name="connsiteX36" fmla="*/ 5210407 w 7682831"/>
              <a:gd name="connsiteY36" fmla="*/ 273322 h 4763708"/>
              <a:gd name="connsiteX37" fmla="*/ 5034916 w 7682831"/>
              <a:gd name="connsiteY37" fmla="*/ 162486 h 4763708"/>
              <a:gd name="connsiteX38" fmla="*/ 4914844 w 7682831"/>
              <a:gd name="connsiteY38" fmla="*/ 14704 h 4763708"/>
              <a:gd name="connsiteX39" fmla="*/ 4065098 w 7682831"/>
              <a:gd name="connsiteY39" fmla="*/ 14704 h 4763708"/>
              <a:gd name="connsiteX40" fmla="*/ 3760298 w 7682831"/>
              <a:gd name="connsiteY40" fmla="*/ 97831 h 4763708"/>
              <a:gd name="connsiteX41" fmla="*/ 3575571 w 7682831"/>
              <a:gd name="connsiteY41" fmla="*/ 97831 h 4763708"/>
              <a:gd name="connsiteX42" fmla="*/ 3363134 w 7682831"/>
              <a:gd name="connsiteY42" fmla="*/ 319504 h 4763708"/>
              <a:gd name="connsiteX43" fmla="*/ 3159934 w 7682831"/>
              <a:gd name="connsiteY43" fmla="*/ 541177 h 4763708"/>
              <a:gd name="connsiteX44" fmla="*/ 2873607 w 7682831"/>
              <a:gd name="connsiteY44" fmla="*/ 559650 h 4763708"/>
              <a:gd name="connsiteX45" fmla="*/ 2541098 w 7682831"/>
              <a:gd name="connsiteY45" fmla="*/ 818268 h 4763708"/>
              <a:gd name="connsiteX46" fmla="*/ 2448734 w 7682831"/>
              <a:gd name="connsiteY46" fmla="*/ 809031 h 4763708"/>
              <a:gd name="connsiteX47" fmla="*/ 2190116 w 7682831"/>
              <a:gd name="connsiteY47" fmla="*/ 836740 h 4763708"/>
              <a:gd name="connsiteX48" fmla="*/ 2070044 w 7682831"/>
              <a:gd name="connsiteY48" fmla="*/ 1021468 h 4763708"/>
              <a:gd name="connsiteX49" fmla="*/ 1986916 w 7682831"/>
              <a:gd name="connsiteY49" fmla="*/ 1021468 h 4763708"/>
              <a:gd name="connsiteX50" fmla="*/ 1774480 w 7682831"/>
              <a:gd name="connsiteY50" fmla="*/ 1113831 h 4763708"/>
              <a:gd name="connsiteX51" fmla="*/ 1608225 w 7682831"/>
              <a:gd name="connsiteY51" fmla="*/ 1317031 h 4763708"/>
              <a:gd name="connsiteX52" fmla="*/ 1349607 w 7682831"/>
              <a:gd name="connsiteY52" fmla="*/ 1529468 h 4763708"/>
              <a:gd name="connsiteX53" fmla="*/ 1220298 w 7682831"/>
              <a:gd name="connsiteY53" fmla="*/ 1741904 h 4763708"/>
              <a:gd name="connsiteX54" fmla="*/ 582989 w 7682831"/>
              <a:gd name="connsiteY54" fmla="*/ 1954340 h 4763708"/>
              <a:gd name="connsiteX55" fmla="*/ 416735 w 7682831"/>
              <a:gd name="connsiteY55" fmla="*/ 2166777 h 4763708"/>
              <a:gd name="connsiteX56" fmla="*/ 185825 w 7682831"/>
              <a:gd name="connsiteY56" fmla="*/ 2120595 h 4763708"/>
              <a:gd name="connsiteX57" fmla="*/ 10334 w 7682831"/>
              <a:gd name="connsiteY57" fmla="*/ 2333031 h 4763708"/>
              <a:gd name="connsiteX58" fmla="*/ 499862 w 7682831"/>
              <a:gd name="connsiteY58" fmla="*/ 2536231 h 4763708"/>
              <a:gd name="connsiteX59" fmla="*/ 712298 w 7682831"/>
              <a:gd name="connsiteY59" fmla="*/ 2785613 h 4763708"/>
              <a:gd name="connsiteX60" fmla="*/ 989389 w 7682831"/>
              <a:gd name="connsiteY60" fmla="*/ 3155068 h 4763708"/>
              <a:gd name="connsiteX61" fmla="*/ 1460444 w 7682831"/>
              <a:gd name="connsiteY61" fmla="*/ 3533758 h 4763708"/>
              <a:gd name="connsiteX62" fmla="*/ 1645171 w 7682831"/>
              <a:gd name="connsiteY62" fmla="*/ 3570704 h 4763708"/>
              <a:gd name="connsiteX63" fmla="*/ 2134698 w 7682831"/>
              <a:gd name="connsiteY63" fmla="*/ 3589177 h 4763708"/>
              <a:gd name="connsiteX64" fmla="*/ 2254771 w 7682831"/>
              <a:gd name="connsiteY64" fmla="*/ 3829322 h 4763708"/>
              <a:gd name="connsiteX65" fmla="*/ 2476444 w 7682831"/>
              <a:gd name="connsiteY65" fmla="*/ 4050995 h 4763708"/>
              <a:gd name="connsiteX66" fmla="*/ 2762771 w 7682831"/>
              <a:gd name="connsiteY66" fmla="*/ 4318850 h 4763708"/>
              <a:gd name="connsiteX67" fmla="*/ 3076807 w 7682831"/>
              <a:gd name="connsiteY67" fmla="*/ 4660595 h 4763708"/>
              <a:gd name="connsiteX0" fmla="*/ 3076807 w 7682831"/>
              <a:gd name="connsiteY0" fmla="*/ 4660595 h 4763708"/>
              <a:gd name="connsiteX1" fmla="*/ 3409316 w 7682831"/>
              <a:gd name="connsiteY1" fmla="*/ 4679068 h 4763708"/>
              <a:gd name="connsiteX2" fmla="*/ 3963498 w 7682831"/>
              <a:gd name="connsiteY2" fmla="*/ 4679068 h 4763708"/>
              <a:gd name="connsiteX3" fmla="*/ 4203644 w 7682831"/>
              <a:gd name="connsiteY3" fmla="*/ 4762195 h 4763708"/>
              <a:gd name="connsiteX4" fmla="*/ 4508444 w 7682831"/>
              <a:gd name="connsiteY4" fmla="*/ 4725250 h 4763708"/>
              <a:gd name="connsiteX5" fmla="*/ 4831716 w 7682831"/>
              <a:gd name="connsiteY5" fmla="*/ 4632886 h 4763708"/>
              <a:gd name="connsiteX6" fmla="*/ 5090334 w 7682831"/>
              <a:gd name="connsiteY6" fmla="*/ 4679068 h 4763708"/>
              <a:gd name="connsiteX7" fmla="*/ 5330480 w 7682831"/>
              <a:gd name="connsiteY7" fmla="*/ 4420450 h 4763708"/>
              <a:gd name="connsiteX8" fmla="*/ 5635280 w 7682831"/>
              <a:gd name="connsiteY8" fmla="*/ 4300377 h 4763708"/>
              <a:gd name="connsiteX9" fmla="*/ 5912371 w 7682831"/>
              <a:gd name="connsiteY9" fmla="*/ 4272668 h 4763708"/>
              <a:gd name="connsiteX10" fmla="*/ 6143280 w 7682831"/>
              <a:gd name="connsiteY10" fmla="*/ 4180304 h 4763708"/>
              <a:gd name="connsiteX11" fmla="*/ 5570625 w 7682831"/>
              <a:gd name="connsiteY11" fmla="*/ 3903213 h 4763708"/>
              <a:gd name="connsiteX12" fmla="*/ 5422844 w 7682831"/>
              <a:gd name="connsiteY12" fmla="*/ 3607650 h 4763708"/>
              <a:gd name="connsiteX13" fmla="*/ 4942553 w 7682831"/>
              <a:gd name="connsiteY13" fmla="*/ 3570704 h 4763708"/>
              <a:gd name="connsiteX14" fmla="*/ 5118044 w 7682831"/>
              <a:gd name="connsiteY14" fmla="*/ 3284377 h 4763708"/>
              <a:gd name="connsiteX15" fmla="*/ 5441316 w 7682831"/>
              <a:gd name="connsiteY15" fmla="*/ 2924159 h 4763708"/>
              <a:gd name="connsiteX16" fmla="*/ 5505971 w 7682831"/>
              <a:gd name="connsiteY16" fmla="*/ 2536231 h 4763708"/>
              <a:gd name="connsiteX17" fmla="*/ 6060153 w 7682831"/>
              <a:gd name="connsiteY17" fmla="*/ 2610122 h 4763708"/>
              <a:gd name="connsiteX18" fmla="*/ 6235644 w 7682831"/>
              <a:gd name="connsiteY18" fmla="*/ 2249904 h 4763708"/>
              <a:gd name="connsiteX19" fmla="*/ 6161752 w 7682831"/>
              <a:gd name="connsiteY19" fmla="*/ 1945104 h 4763708"/>
              <a:gd name="connsiteX20" fmla="*/ 6540444 w 7682831"/>
              <a:gd name="connsiteY20" fmla="*/ 1834268 h 4763708"/>
              <a:gd name="connsiteX21" fmla="*/ 6688225 w 7682831"/>
              <a:gd name="connsiteY21" fmla="*/ 1954340 h 4763708"/>
              <a:gd name="connsiteX22" fmla="*/ 6919134 w 7682831"/>
              <a:gd name="connsiteY22" fmla="*/ 1732668 h 4763708"/>
              <a:gd name="connsiteX23" fmla="*/ 7066916 w 7682831"/>
              <a:gd name="connsiteY23" fmla="*/ 1612595 h 4763708"/>
              <a:gd name="connsiteX24" fmla="*/ 7270116 w 7682831"/>
              <a:gd name="connsiteY24" fmla="*/ 1474050 h 4763708"/>
              <a:gd name="connsiteX25" fmla="*/ 7233171 w 7682831"/>
              <a:gd name="connsiteY25" fmla="*/ 1335504 h 4763708"/>
              <a:gd name="connsiteX26" fmla="*/ 7270116 w 7682831"/>
              <a:gd name="connsiteY26" fmla="*/ 1187722 h 4763708"/>
              <a:gd name="connsiteX27" fmla="*/ 7427134 w 7682831"/>
              <a:gd name="connsiteY27" fmla="*/ 1113831 h 4763708"/>
              <a:gd name="connsiteX28" fmla="*/ 7547207 w 7682831"/>
              <a:gd name="connsiteY28" fmla="*/ 975286 h 4763708"/>
              <a:gd name="connsiteX29" fmla="*/ 7676516 w 7682831"/>
              <a:gd name="connsiteY29" fmla="*/ 753613 h 4763708"/>
              <a:gd name="connsiteX30" fmla="*/ 7334771 w 7682831"/>
              <a:gd name="connsiteY30" fmla="*/ 494995 h 4763708"/>
              <a:gd name="connsiteX31" fmla="*/ 6993025 w 7682831"/>
              <a:gd name="connsiteY31" fmla="*/ 504231 h 4763708"/>
              <a:gd name="connsiteX32" fmla="*/ 6577389 w 7682831"/>
              <a:gd name="connsiteY32" fmla="*/ 541177 h 4763708"/>
              <a:gd name="connsiteX33" fmla="*/ 6097098 w 7682831"/>
              <a:gd name="connsiteY33" fmla="*/ 458050 h 4763708"/>
              <a:gd name="connsiteX34" fmla="*/ 5977025 w 7682831"/>
              <a:gd name="connsiteY34" fmla="*/ 264086 h 4763708"/>
              <a:gd name="connsiteX35" fmla="*/ 5644516 w 7682831"/>
              <a:gd name="connsiteY35" fmla="*/ 245613 h 4763708"/>
              <a:gd name="connsiteX36" fmla="*/ 5210407 w 7682831"/>
              <a:gd name="connsiteY36" fmla="*/ 273322 h 4763708"/>
              <a:gd name="connsiteX37" fmla="*/ 5034916 w 7682831"/>
              <a:gd name="connsiteY37" fmla="*/ 162486 h 4763708"/>
              <a:gd name="connsiteX38" fmla="*/ 4914844 w 7682831"/>
              <a:gd name="connsiteY38" fmla="*/ 14704 h 4763708"/>
              <a:gd name="connsiteX39" fmla="*/ 4065098 w 7682831"/>
              <a:gd name="connsiteY39" fmla="*/ 14704 h 4763708"/>
              <a:gd name="connsiteX40" fmla="*/ 3760298 w 7682831"/>
              <a:gd name="connsiteY40" fmla="*/ 97831 h 4763708"/>
              <a:gd name="connsiteX41" fmla="*/ 3575571 w 7682831"/>
              <a:gd name="connsiteY41" fmla="*/ 97831 h 4763708"/>
              <a:gd name="connsiteX42" fmla="*/ 3363134 w 7682831"/>
              <a:gd name="connsiteY42" fmla="*/ 319504 h 4763708"/>
              <a:gd name="connsiteX43" fmla="*/ 3159934 w 7682831"/>
              <a:gd name="connsiteY43" fmla="*/ 541177 h 4763708"/>
              <a:gd name="connsiteX44" fmla="*/ 2873607 w 7682831"/>
              <a:gd name="connsiteY44" fmla="*/ 559650 h 4763708"/>
              <a:gd name="connsiteX45" fmla="*/ 2541098 w 7682831"/>
              <a:gd name="connsiteY45" fmla="*/ 818268 h 4763708"/>
              <a:gd name="connsiteX46" fmla="*/ 2448734 w 7682831"/>
              <a:gd name="connsiteY46" fmla="*/ 809031 h 4763708"/>
              <a:gd name="connsiteX47" fmla="*/ 2190116 w 7682831"/>
              <a:gd name="connsiteY47" fmla="*/ 836740 h 4763708"/>
              <a:gd name="connsiteX48" fmla="*/ 2070044 w 7682831"/>
              <a:gd name="connsiteY48" fmla="*/ 1021468 h 4763708"/>
              <a:gd name="connsiteX49" fmla="*/ 1986916 w 7682831"/>
              <a:gd name="connsiteY49" fmla="*/ 1021468 h 4763708"/>
              <a:gd name="connsiteX50" fmla="*/ 1774480 w 7682831"/>
              <a:gd name="connsiteY50" fmla="*/ 1113831 h 4763708"/>
              <a:gd name="connsiteX51" fmla="*/ 1608225 w 7682831"/>
              <a:gd name="connsiteY51" fmla="*/ 1317031 h 4763708"/>
              <a:gd name="connsiteX52" fmla="*/ 1349607 w 7682831"/>
              <a:gd name="connsiteY52" fmla="*/ 1529468 h 4763708"/>
              <a:gd name="connsiteX53" fmla="*/ 1220298 w 7682831"/>
              <a:gd name="connsiteY53" fmla="*/ 1741904 h 4763708"/>
              <a:gd name="connsiteX54" fmla="*/ 582989 w 7682831"/>
              <a:gd name="connsiteY54" fmla="*/ 1954340 h 4763708"/>
              <a:gd name="connsiteX55" fmla="*/ 416735 w 7682831"/>
              <a:gd name="connsiteY55" fmla="*/ 2166777 h 4763708"/>
              <a:gd name="connsiteX56" fmla="*/ 185825 w 7682831"/>
              <a:gd name="connsiteY56" fmla="*/ 2120595 h 4763708"/>
              <a:gd name="connsiteX57" fmla="*/ 10334 w 7682831"/>
              <a:gd name="connsiteY57" fmla="*/ 2333031 h 4763708"/>
              <a:gd name="connsiteX58" fmla="*/ 499862 w 7682831"/>
              <a:gd name="connsiteY58" fmla="*/ 2536231 h 4763708"/>
              <a:gd name="connsiteX59" fmla="*/ 712298 w 7682831"/>
              <a:gd name="connsiteY59" fmla="*/ 2785613 h 4763708"/>
              <a:gd name="connsiteX60" fmla="*/ 989389 w 7682831"/>
              <a:gd name="connsiteY60" fmla="*/ 3155068 h 4763708"/>
              <a:gd name="connsiteX61" fmla="*/ 1460444 w 7682831"/>
              <a:gd name="connsiteY61" fmla="*/ 3533758 h 4763708"/>
              <a:gd name="connsiteX62" fmla="*/ 1645171 w 7682831"/>
              <a:gd name="connsiteY62" fmla="*/ 3570704 h 4763708"/>
              <a:gd name="connsiteX63" fmla="*/ 2134698 w 7682831"/>
              <a:gd name="connsiteY63" fmla="*/ 3589177 h 4763708"/>
              <a:gd name="connsiteX64" fmla="*/ 2254771 w 7682831"/>
              <a:gd name="connsiteY64" fmla="*/ 3829322 h 4763708"/>
              <a:gd name="connsiteX65" fmla="*/ 2476444 w 7682831"/>
              <a:gd name="connsiteY65" fmla="*/ 4050995 h 4763708"/>
              <a:gd name="connsiteX66" fmla="*/ 2762771 w 7682831"/>
              <a:gd name="connsiteY66" fmla="*/ 4318850 h 4763708"/>
              <a:gd name="connsiteX67" fmla="*/ 3076807 w 7682831"/>
              <a:gd name="connsiteY67" fmla="*/ 4660595 h 4763708"/>
              <a:gd name="connsiteX0" fmla="*/ 3076807 w 7682831"/>
              <a:gd name="connsiteY0" fmla="*/ 4660595 h 4763708"/>
              <a:gd name="connsiteX1" fmla="*/ 3409316 w 7682831"/>
              <a:gd name="connsiteY1" fmla="*/ 4679068 h 4763708"/>
              <a:gd name="connsiteX2" fmla="*/ 3963498 w 7682831"/>
              <a:gd name="connsiteY2" fmla="*/ 4679068 h 4763708"/>
              <a:gd name="connsiteX3" fmla="*/ 4203644 w 7682831"/>
              <a:gd name="connsiteY3" fmla="*/ 4762195 h 4763708"/>
              <a:gd name="connsiteX4" fmla="*/ 4508444 w 7682831"/>
              <a:gd name="connsiteY4" fmla="*/ 4725250 h 4763708"/>
              <a:gd name="connsiteX5" fmla="*/ 4831716 w 7682831"/>
              <a:gd name="connsiteY5" fmla="*/ 4632886 h 4763708"/>
              <a:gd name="connsiteX6" fmla="*/ 5090334 w 7682831"/>
              <a:gd name="connsiteY6" fmla="*/ 4679068 h 4763708"/>
              <a:gd name="connsiteX7" fmla="*/ 5330480 w 7682831"/>
              <a:gd name="connsiteY7" fmla="*/ 4420450 h 4763708"/>
              <a:gd name="connsiteX8" fmla="*/ 5635280 w 7682831"/>
              <a:gd name="connsiteY8" fmla="*/ 4300377 h 4763708"/>
              <a:gd name="connsiteX9" fmla="*/ 5912371 w 7682831"/>
              <a:gd name="connsiteY9" fmla="*/ 4272668 h 4763708"/>
              <a:gd name="connsiteX10" fmla="*/ 6143280 w 7682831"/>
              <a:gd name="connsiteY10" fmla="*/ 4180304 h 4763708"/>
              <a:gd name="connsiteX11" fmla="*/ 5570625 w 7682831"/>
              <a:gd name="connsiteY11" fmla="*/ 3903213 h 4763708"/>
              <a:gd name="connsiteX12" fmla="*/ 5422844 w 7682831"/>
              <a:gd name="connsiteY12" fmla="*/ 3607650 h 4763708"/>
              <a:gd name="connsiteX13" fmla="*/ 4942553 w 7682831"/>
              <a:gd name="connsiteY13" fmla="*/ 3570704 h 4763708"/>
              <a:gd name="connsiteX14" fmla="*/ 5118044 w 7682831"/>
              <a:gd name="connsiteY14" fmla="*/ 3284377 h 4763708"/>
              <a:gd name="connsiteX15" fmla="*/ 5441316 w 7682831"/>
              <a:gd name="connsiteY15" fmla="*/ 2924159 h 4763708"/>
              <a:gd name="connsiteX16" fmla="*/ 5505971 w 7682831"/>
              <a:gd name="connsiteY16" fmla="*/ 2536231 h 4763708"/>
              <a:gd name="connsiteX17" fmla="*/ 6060153 w 7682831"/>
              <a:gd name="connsiteY17" fmla="*/ 2610122 h 4763708"/>
              <a:gd name="connsiteX18" fmla="*/ 6235644 w 7682831"/>
              <a:gd name="connsiteY18" fmla="*/ 2249904 h 4763708"/>
              <a:gd name="connsiteX19" fmla="*/ 6161752 w 7682831"/>
              <a:gd name="connsiteY19" fmla="*/ 1945104 h 4763708"/>
              <a:gd name="connsiteX20" fmla="*/ 6540444 w 7682831"/>
              <a:gd name="connsiteY20" fmla="*/ 1834268 h 4763708"/>
              <a:gd name="connsiteX21" fmla="*/ 6688225 w 7682831"/>
              <a:gd name="connsiteY21" fmla="*/ 1954340 h 4763708"/>
              <a:gd name="connsiteX22" fmla="*/ 6919134 w 7682831"/>
              <a:gd name="connsiteY22" fmla="*/ 1732668 h 4763708"/>
              <a:gd name="connsiteX23" fmla="*/ 7066916 w 7682831"/>
              <a:gd name="connsiteY23" fmla="*/ 1612595 h 4763708"/>
              <a:gd name="connsiteX24" fmla="*/ 7270116 w 7682831"/>
              <a:gd name="connsiteY24" fmla="*/ 1474050 h 4763708"/>
              <a:gd name="connsiteX25" fmla="*/ 7233171 w 7682831"/>
              <a:gd name="connsiteY25" fmla="*/ 1335504 h 4763708"/>
              <a:gd name="connsiteX26" fmla="*/ 7270116 w 7682831"/>
              <a:gd name="connsiteY26" fmla="*/ 1187722 h 4763708"/>
              <a:gd name="connsiteX27" fmla="*/ 7427134 w 7682831"/>
              <a:gd name="connsiteY27" fmla="*/ 1113831 h 4763708"/>
              <a:gd name="connsiteX28" fmla="*/ 7547207 w 7682831"/>
              <a:gd name="connsiteY28" fmla="*/ 975286 h 4763708"/>
              <a:gd name="connsiteX29" fmla="*/ 7676516 w 7682831"/>
              <a:gd name="connsiteY29" fmla="*/ 753613 h 4763708"/>
              <a:gd name="connsiteX30" fmla="*/ 7334771 w 7682831"/>
              <a:gd name="connsiteY30" fmla="*/ 494995 h 4763708"/>
              <a:gd name="connsiteX31" fmla="*/ 6993025 w 7682831"/>
              <a:gd name="connsiteY31" fmla="*/ 504231 h 4763708"/>
              <a:gd name="connsiteX32" fmla="*/ 6577389 w 7682831"/>
              <a:gd name="connsiteY32" fmla="*/ 541177 h 4763708"/>
              <a:gd name="connsiteX33" fmla="*/ 6097098 w 7682831"/>
              <a:gd name="connsiteY33" fmla="*/ 458050 h 4763708"/>
              <a:gd name="connsiteX34" fmla="*/ 5977025 w 7682831"/>
              <a:gd name="connsiteY34" fmla="*/ 264086 h 4763708"/>
              <a:gd name="connsiteX35" fmla="*/ 5644516 w 7682831"/>
              <a:gd name="connsiteY35" fmla="*/ 245613 h 4763708"/>
              <a:gd name="connsiteX36" fmla="*/ 5210407 w 7682831"/>
              <a:gd name="connsiteY36" fmla="*/ 273322 h 4763708"/>
              <a:gd name="connsiteX37" fmla="*/ 5034916 w 7682831"/>
              <a:gd name="connsiteY37" fmla="*/ 162486 h 4763708"/>
              <a:gd name="connsiteX38" fmla="*/ 4914844 w 7682831"/>
              <a:gd name="connsiteY38" fmla="*/ 14704 h 4763708"/>
              <a:gd name="connsiteX39" fmla="*/ 4065098 w 7682831"/>
              <a:gd name="connsiteY39" fmla="*/ 14704 h 4763708"/>
              <a:gd name="connsiteX40" fmla="*/ 3760298 w 7682831"/>
              <a:gd name="connsiteY40" fmla="*/ 97831 h 4763708"/>
              <a:gd name="connsiteX41" fmla="*/ 3575571 w 7682831"/>
              <a:gd name="connsiteY41" fmla="*/ 97831 h 4763708"/>
              <a:gd name="connsiteX42" fmla="*/ 3363134 w 7682831"/>
              <a:gd name="connsiteY42" fmla="*/ 319504 h 4763708"/>
              <a:gd name="connsiteX43" fmla="*/ 3159934 w 7682831"/>
              <a:gd name="connsiteY43" fmla="*/ 541177 h 4763708"/>
              <a:gd name="connsiteX44" fmla="*/ 2873607 w 7682831"/>
              <a:gd name="connsiteY44" fmla="*/ 559650 h 4763708"/>
              <a:gd name="connsiteX45" fmla="*/ 2541098 w 7682831"/>
              <a:gd name="connsiteY45" fmla="*/ 818268 h 4763708"/>
              <a:gd name="connsiteX46" fmla="*/ 2448734 w 7682831"/>
              <a:gd name="connsiteY46" fmla="*/ 809031 h 4763708"/>
              <a:gd name="connsiteX47" fmla="*/ 2190116 w 7682831"/>
              <a:gd name="connsiteY47" fmla="*/ 836740 h 4763708"/>
              <a:gd name="connsiteX48" fmla="*/ 2070044 w 7682831"/>
              <a:gd name="connsiteY48" fmla="*/ 1021468 h 4763708"/>
              <a:gd name="connsiteX49" fmla="*/ 1986916 w 7682831"/>
              <a:gd name="connsiteY49" fmla="*/ 1021468 h 4763708"/>
              <a:gd name="connsiteX50" fmla="*/ 1774480 w 7682831"/>
              <a:gd name="connsiteY50" fmla="*/ 1113831 h 4763708"/>
              <a:gd name="connsiteX51" fmla="*/ 1608225 w 7682831"/>
              <a:gd name="connsiteY51" fmla="*/ 1317031 h 4763708"/>
              <a:gd name="connsiteX52" fmla="*/ 1349607 w 7682831"/>
              <a:gd name="connsiteY52" fmla="*/ 1529468 h 4763708"/>
              <a:gd name="connsiteX53" fmla="*/ 1220298 w 7682831"/>
              <a:gd name="connsiteY53" fmla="*/ 1741904 h 4763708"/>
              <a:gd name="connsiteX54" fmla="*/ 582989 w 7682831"/>
              <a:gd name="connsiteY54" fmla="*/ 1954340 h 4763708"/>
              <a:gd name="connsiteX55" fmla="*/ 416735 w 7682831"/>
              <a:gd name="connsiteY55" fmla="*/ 2166777 h 4763708"/>
              <a:gd name="connsiteX56" fmla="*/ 185825 w 7682831"/>
              <a:gd name="connsiteY56" fmla="*/ 2120595 h 4763708"/>
              <a:gd name="connsiteX57" fmla="*/ 10334 w 7682831"/>
              <a:gd name="connsiteY57" fmla="*/ 2333031 h 4763708"/>
              <a:gd name="connsiteX58" fmla="*/ 499862 w 7682831"/>
              <a:gd name="connsiteY58" fmla="*/ 2536231 h 4763708"/>
              <a:gd name="connsiteX59" fmla="*/ 712298 w 7682831"/>
              <a:gd name="connsiteY59" fmla="*/ 2785613 h 4763708"/>
              <a:gd name="connsiteX60" fmla="*/ 989389 w 7682831"/>
              <a:gd name="connsiteY60" fmla="*/ 3155068 h 4763708"/>
              <a:gd name="connsiteX61" fmla="*/ 1460444 w 7682831"/>
              <a:gd name="connsiteY61" fmla="*/ 3533758 h 4763708"/>
              <a:gd name="connsiteX62" fmla="*/ 1645171 w 7682831"/>
              <a:gd name="connsiteY62" fmla="*/ 3570704 h 4763708"/>
              <a:gd name="connsiteX63" fmla="*/ 2134698 w 7682831"/>
              <a:gd name="connsiteY63" fmla="*/ 3589177 h 4763708"/>
              <a:gd name="connsiteX64" fmla="*/ 2254771 w 7682831"/>
              <a:gd name="connsiteY64" fmla="*/ 3829322 h 4763708"/>
              <a:gd name="connsiteX65" fmla="*/ 2541098 w 7682831"/>
              <a:gd name="connsiteY65" fmla="*/ 3986340 h 4763708"/>
              <a:gd name="connsiteX66" fmla="*/ 2762771 w 7682831"/>
              <a:gd name="connsiteY66" fmla="*/ 4318850 h 4763708"/>
              <a:gd name="connsiteX67" fmla="*/ 3076807 w 7682831"/>
              <a:gd name="connsiteY67" fmla="*/ 4660595 h 4763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7682831" h="4763708">
                <a:moveTo>
                  <a:pt x="3076807" y="4660595"/>
                </a:moveTo>
                <a:cubicBezTo>
                  <a:pt x="3184565" y="4720631"/>
                  <a:pt x="3261534" y="4675989"/>
                  <a:pt x="3409316" y="4679068"/>
                </a:cubicBezTo>
                <a:cubicBezTo>
                  <a:pt x="3557098" y="4682147"/>
                  <a:pt x="3831110" y="4665214"/>
                  <a:pt x="3963498" y="4679068"/>
                </a:cubicBezTo>
                <a:cubicBezTo>
                  <a:pt x="4095886" y="4692922"/>
                  <a:pt x="4112820" y="4754498"/>
                  <a:pt x="4203644" y="4762195"/>
                </a:cubicBezTo>
                <a:cubicBezTo>
                  <a:pt x="4294468" y="4769892"/>
                  <a:pt x="4403765" y="4746801"/>
                  <a:pt x="4508444" y="4725250"/>
                </a:cubicBezTo>
                <a:cubicBezTo>
                  <a:pt x="4613123" y="4703699"/>
                  <a:pt x="4734734" y="4640583"/>
                  <a:pt x="4831716" y="4632886"/>
                </a:cubicBezTo>
                <a:cubicBezTo>
                  <a:pt x="4928698" y="4625189"/>
                  <a:pt x="5007207" y="4714474"/>
                  <a:pt x="5090334" y="4679068"/>
                </a:cubicBezTo>
                <a:cubicBezTo>
                  <a:pt x="5173461" y="4643662"/>
                  <a:pt x="5239656" y="4483565"/>
                  <a:pt x="5330480" y="4420450"/>
                </a:cubicBezTo>
                <a:cubicBezTo>
                  <a:pt x="5421304" y="4357335"/>
                  <a:pt x="5538298" y="4325007"/>
                  <a:pt x="5635280" y="4300377"/>
                </a:cubicBezTo>
                <a:cubicBezTo>
                  <a:pt x="5732262" y="4275747"/>
                  <a:pt x="5827704" y="4292680"/>
                  <a:pt x="5912371" y="4272668"/>
                </a:cubicBezTo>
                <a:cubicBezTo>
                  <a:pt x="5997038" y="4252656"/>
                  <a:pt x="6200238" y="4241880"/>
                  <a:pt x="6143280" y="4180304"/>
                </a:cubicBezTo>
                <a:cubicBezTo>
                  <a:pt x="6086322" y="4118728"/>
                  <a:pt x="5690698" y="3998655"/>
                  <a:pt x="5570625" y="3903213"/>
                </a:cubicBezTo>
                <a:cubicBezTo>
                  <a:pt x="5450552" y="3807771"/>
                  <a:pt x="5527522" y="3663068"/>
                  <a:pt x="5422844" y="3607650"/>
                </a:cubicBezTo>
                <a:cubicBezTo>
                  <a:pt x="5318166" y="3552232"/>
                  <a:pt x="4993353" y="3624583"/>
                  <a:pt x="4942553" y="3570704"/>
                </a:cubicBezTo>
                <a:cubicBezTo>
                  <a:pt x="4891753" y="3516825"/>
                  <a:pt x="5034917" y="3392135"/>
                  <a:pt x="5118044" y="3284377"/>
                </a:cubicBezTo>
                <a:cubicBezTo>
                  <a:pt x="5201171" y="3176619"/>
                  <a:pt x="5376662" y="3048850"/>
                  <a:pt x="5441316" y="2924159"/>
                </a:cubicBezTo>
                <a:cubicBezTo>
                  <a:pt x="5505970" y="2799468"/>
                  <a:pt x="5402832" y="2588570"/>
                  <a:pt x="5505971" y="2536231"/>
                </a:cubicBezTo>
                <a:cubicBezTo>
                  <a:pt x="5609111" y="2483891"/>
                  <a:pt x="5938541" y="2657843"/>
                  <a:pt x="6060153" y="2610122"/>
                </a:cubicBezTo>
                <a:cubicBezTo>
                  <a:pt x="6181765" y="2562401"/>
                  <a:pt x="6218711" y="2360740"/>
                  <a:pt x="6235644" y="2249904"/>
                </a:cubicBezTo>
                <a:cubicBezTo>
                  <a:pt x="6252577" y="2139068"/>
                  <a:pt x="6110952" y="2014377"/>
                  <a:pt x="6161752" y="1945104"/>
                </a:cubicBezTo>
                <a:cubicBezTo>
                  <a:pt x="6212552" y="1875831"/>
                  <a:pt x="6452699" y="1832729"/>
                  <a:pt x="6540444" y="1834268"/>
                </a:cubicBezTo>
                <a:cubicBezTo>
                  <a:pt x="6628189" y="1835807"/>
                  <a:pt x="6625110" y="1971273"/>
                  <a:pt x="6688225" y="1954340"/>
                </a:cubicBezTo>
                <a:cubicBezTo>
                  <a:pt x="6751340" y="1937407"/>
                  <a:pt x="6856019" y="1789626"/>
                  <a:pt x="6919134" y="1732668"/>
                </a:cubicBezTo>
                <a:cubicBezTo>
                  <a:pt x="6982249" y="1675710"/>
                  <a:pt x="7008419" y="1655698"/>
                  <a:pt x="7066916" y="1612595"/>
                </a:cubicBezTo>
                <a:cubicBezTo>
                  <a:pt x="7125413" y="1569492"/>
                  <a:pt x="7242407" y="1520232"/>
                  <a:pt x="7270116" y="1474050"/>
                </a:cubicBezTo>
                <a:cubicBezTo>
                  <a:pt x="7297825" y="1427868"/>
                  <a:pt x="7233171" y="1383225"/>
                  <a:pt x="7233171" y="1335504"/>
                </a:cubicBezTo>
                <a:cubicBezTo>
                  <a:pt x="7233171" y="1287783"/>
                  <a:pt x="7237789" y="1224667"/>
                  <a:pt x="7270116" y="1187722"/>
                </a:cubicBezTo>
                <a:cubicBezTo>
                  <a:pt x="7302443" y="1150776"/>
                  <a:pt x="7380952" y="1149237"/>
                  <a:pt x="7427134" y="1113831"/>
                </a:cubicBezTo>
                <a:cubicBezTo>
                  <a:pt x="7473316" y="1078425"/>
                  <a:pt x="7505643" y="1035322"/>
                  <a:pt x="7547207" y="975286"/>
                </a:cubicBezTo>
                <a:cubicBezTo>
                  <a:pt x="7588771" y="915250"/>
                  <a:pt x="7711922" y="833661"/>
                  <a:pt x="7676516" y="753613"/>
                </a:cubicBezTo>
                <a:cubicBezTo>
                  <a:pt x="7641110" y="673565"/>
                  <a:pt x="7448686" y="536559"/>
                  <a:pt x="7334771" y="494995"/>
                </a:cubicBezTo>
                <a:cubicBezTo>
                  <a:pt x="7220856" y="453431"/>
                  <a:pt x="7119255" y="496534"/>
                  <a:pt x="6993025" y="504231"/>
                </a:cubicBezTo>
                <a:cubicBezTo>
                  <a:pt x="6866795" y="511928"/>
                  <a:pt x="6726710" y="548874"/>
                  <a:pt x="6577389" y="541177"/>
                </a:cubicBezTo>
                <a:cubicBezTo>
                  <a:pt x="6428068" y="533480"/>
                  <a:pt x="6197159" y="504232"/>
                  <a:pt x="6097098" y="458050"/>
                </a:cubicBezTo>
                <a:cubicBezTo>
                  <a:pt x="5997037" y="411868"/>
                  <a:pt x="6052455" y="299492"/>
                  <a:pt x="5977025" y="264086"/>
                </a:cubicBezTo>
                <a:cubicBezTo>
                  <a:pt x="5901595" y="228680"/>
                  <a:pt x="5772286" y="244074"/>
                  <a:pt x="5644516" y="245613"/>
                </a:cubicBezTo>
                <a:cubicBezTo>
                  <a:pt x="5516746" y="247152"/>
                  <a:pt x="5312007" y="287176"/>
                  <a:pt x="5210407" y="273322"/>
                </a:cubicBezTo>
                <a:cubicBezTo>
                  <a:pt x="5108807" y="259468"/>
                  <a:pt x="5084176" y="205589"/>
                  <a:pt x="5034916" y="162486"/>
                </a:cubicBezTo>
                <a:cubicBezTo>
                  <a:pt x="4985656" y="119383"/>
                  <a:pt x="5076480" y="39334"/>
                  <a:pt x="4914844" y="14704"/>
                </a:cubicBezTo>
                <a:cubicBezTo>
                  <a:pt x="4753208" y="-9926"/>
                  <a:pt x="4257522" y="849"/>
                  <a:pt x="4065098" y="14704"/>
                </a:cubicBezTo>
                <a:cubicBezTo>
                  <a:pt x="3872674" y="28559"/>
                  <a:pt x="3841886" y="83977"/>
                  <a:pt x="3760298" y="97831"/>
                </a:cubicBezTo>
                <a:cubicBezTo>
                  <a:pt x="3678710" y="111685"/>
                  <a:pt x="3641765" y="60886"/>
                  <a:pt x="3575571" y="97831"/>
                </a:cubicBezTo>
                <a:cubicBezTo>
                  <a:pt x="3509377" y="134776"/>
                  <a:pt x="3432407" y="245613"/>
                  <a:pt x="3363134" y="319504"/>
                </a:cubicBezTo>
                <a:cubicBezTo>
                  <a:pt x="3293861" y="393395"/>
                  <a:pt x="3241522" y="501153"/>
                  <a:pt x="3159934" y="541177"/>
                </a:cubicBezTo>
                <a:cubicBezTo>
                  <a:pt x="3078346" y="581201"/>
                  <a:pt x="2976746" y="513468"/>
                  <a:pt x="2873607" y="559650"/>
                </a:cubicBezTo>
                <a:cubicBezTo>
                  <a:pt x="2770468" y="605832"/>
                  <a:pt x="2611910" y="776705"/>
                  <a:pt x="2541098" y="818268"/>
                </a:cubicBezTo>
                <a:cubicBezTo>
                  <a:pt x="2470286" y="859831"/>
                  <a:pt x="2507231" y="805952"/>
                  <a:pt x="2448734" y="809031"/>
                </a:cubicBezTo>
                <a:cubicBezTo>
                  <a:pt x="2390237" y="812110"/>
                  <a:pt x="2253231" y="801334"/>
                  <a:pt x="2190116" y="836740"/>
                </a:cubicBezTo>
                <a:cubicBezTo>
                  <a:pt x="2127001" y="872146"/>
                  <a:pt x="2103911" y="990680"/>
                  <a:pt x="2070044" y="1021468"/>
                </a:cubicBezTo>
                <a:cubicBezTo>
                  <a:pt x="2036177" y="1052256"/>
                  <a:pt x="2036177" y="1006074"/>
                  <a:pt x="1986916" y="1021468"/>
                </a:cubicBezTo>
                <a:cubicBezTo>
                  <a:pt x="1937655" y="1036862"/>
                  <a:pt x="1837595" y="1064571"/>
                  <a:pt x="1774480" y="1113831"/>
                </a:cubicBezTo>
                <a:cubicBezTo>
                  <a:pt x="1711365" y="1163091"/>
                  <a:pt x="1679037" y="1247758"/>
                  <a:pt x="1608225" y="1317031"/>
                </a:cubicBezTo>
                <a:cubicBezTo>
                  <a:pt x="1537413" y="1386304"/>
                  <a:pt x="1414262" y="1458656"/>
                  <a:pt x="1349607" y="1529468"/>
                </a:cubicBezTo>
                <a:cubicBezTo>
                  <a:pt x="1284952" y="1600280"/>
                  <a:pt x="1348068" y="1671092"/>
                  <a:pt x="1220298" y="1741904"/>
                </a:cubicBezTo>
                <a:cubicBezTo>
                  <a:pt x="1092528" y="1812716"/>
                  <a:pt x="716916" y="1883528"/>
                  <a:pt x="582989" y="1954340"/>
                </a:cubicBezTo>
                <a:cubicBezTo>
                  <a:pt x="449062" y="2025152"/>
                  <a:pt x="482929" y="2139068"/>
                  <a:pt x="416735" y="2166777"/>
                </a:cubicBezTo>
                <a:cubicBezTo>
                  <a:pt x="350541" y="2194486"/>
                  <a:pt x="253558" y="2092886"/>
                  <a:pt x="185825" y="2120595"/>
                </a:cubicBezTo>
                <a:cubicBezTo>
                  <a:pt x="118092" y="2148304"/>
                  <a:pt x="-42005" y="2263758"/>
                  <a:pt x="10334" y="2333031"/>
                </a:cubicBezTo>
                <a:cubicBezTo>
                  <a:pt x="62673" y="2402304"/>
                  <a:pt x="382868" y="2460801"/>
                  <a:pt x="499862" y="2536231"/>
                </a:cubicBezTo>
                <a:cubicBezTo>
                  <a:pt x="616856" y="2611661"/>
                  <a:pt x="630710" y="2682473"/>
                  <a:pt x="712298" y="2785613"/>
                </a:cubicBezTo>
                <a:cubicBezTo>
                  <a:pt x="793886" y="2888752"/>
                  <a:pt x="864698" y="3030377"/>
                  <a:pt x="989389" y="3155068"/>
                </a:cubicBezTo>
                <a:cubicBezTo>
                  <a:pt x="1114080" y="3279759"/>
                  <a:pt x="1351147" y="3464485"/>
                  <a:pt x="1460444" y="3533758"/>
                </a:cubicBezTo>
                <a:cubicBezTo>
                  <a:pt x="1569741" y="3603031"/>
                  <a:pt x="1532795" y="3561468"/>
                  <a:pt x="1645171" y="3570704"/>
                </a:cubicBezTo>
                <a:cubicBezTo>
                  <a:pt x="1757547" y="3579941"/>
                  <a:pt x="2033098" y="3546074"/>
                  <a:pt x="2134698" y="3589177"/>
                </a:cubicBezTo>
                <a:cubicBezTo>
                  <a:pt x="2236298" y="3632280"/>
                  <a:pt x="2187038" y="3763128"/>
                  <a:pt x="2254771" y="3829322"/>
                </a:cubicBezTo>
                <a:cubicBezTo>
                  <a:pt x="2322504" y="3895516"/>
                  <a:pt x="2456431" y="3904752"/>
                  <a:pt x="2541098" y="3986340"/>
                </a:cubicBezTo>
                <a:cubicBezTo>
                  <a:pt x="2625765" y="4067928"/>
                  <a:pt x="2673486" y="4206474"/>
                  <a:pt x="2762771" y="4318850"/>
                </a:cubicBezTo>
                <a:cubicBezTo>
                  <a:pt x="2852056" y="4431226"/>
                  <a:pt x="2969049" y="4600559"/>
                  <a:pt x="3076807" y="4660595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60295" y="1412776"/>
            <a:ext cx="30483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Semelhante aos problemas que surgem na prática, em que um grande número de parcelas que se encontram apenas parcialmente dentro dos limites da mata (parcelas de bordadura)</a:t>
            </a:r>
          </a:p>
          <a:p>
            <a:endParaRPr lang="pt-PT" sz="800" dirty="0"/>
          </a:p>
          <a:p>
            <a:r>
              <a:rPr lang="pt-PT" dirty="0"/>
              <a:t>Eliminá-las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originar</a:t>
            </a:r>
            <a:r>
              <a:rPr lang="en-US" dirty="0"/>
              <a:t> </a:t>
            </a:r>
            <a:r>
              <a:rPr lang="en-US" dirty="0" err="1"/>
              <a:t>estimativas</a:t>
            </a:r>
            <a:r>
              <a:rPr lang="en-US" dirty="0"/>
              <a:t> </a:t>
            </a:r>
            <a:r>
              <a:rPr lang="en-US" dirty="0" err="1"/>
              <a:t>enviesadas</a:t>
            </a:r>
            <a:r>
              <a:rPr lang="en-US" dirty="0"/>
              <a:t> face </a:t>
            </a:r>
            <a:r>
              <a:rPr lang="en-US" dirty="0" err="1"/>
              <a:t>às</a:t>
            </a:r>
            <a:r>
              <a:rPr lang="en-US" dirty="0"/>
              <a:t> </a:t>
            </a:r>
            <a:r>
              <a:rPr lang="pt-PT" dirty="0"/>
              <a:t>diferenças nítidas entre as zonas de bordadura dos povoamentos e o seu interior </a:t>
            </a:r>
            <a:r>
              <a:rPr lang="en-US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7038" y="715941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400 </a:t>
            </a:r>
            <a:r>
              <a:rPr lang="en-US" sz="1400" dirty="0" err="1"/>
              <a:t>parcelas</a:t>
            </a:r>
            <a:r>
              <a:rPr lang="en-US" sz="1400" dirty="0"/>
              <a:t> 0.1 ha</a:t>
            </a:r>
          </a:p>
        </p:txBody>
      </p:sp>
    </p:spTree>
    <p:extLst>
      <p:ext uri="{BB962C8B-B14F-4D97-AF65-F5344CB8AC3E}">
        <p14:creationId xmlns:p14="http://schemas.microsoft.com/office/powerpoint/2010/main" val="3085919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75520" y="1140658"/>
            <a:ext cx="224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chemeClr val="accent5"/>
                </a:solidFill>
              </a:rPr>
              <a:t>Contornos irregulares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9376" y="404664"/>
            <a:ext cx="11329259" cy="720080"/>
          </a:xfrm>
        </p:spPr>
        <p:txBody>
          <a:bodyPr/>
          <a:lstStyle/>
          <a:p>
            <a:pPr>
              <a:buNone/>
            </a:pPr>
            <a:r>
              <a:rPr lang="pt-PT" dirty="0"/>
              <a:t>Diversidade de situações de amostragem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17185" y="1412776"/>
            <a:ext cx="55914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os indivíduos (parcelas) que não estão preenchidos com qualquer valor representam áreas ocupadas por uma espécie diferente daquela sobre que incide o estudo ou áreas de clareira, enquanto que o valor inscrito nos indivíduos (parcelas ) que pertencem à espécie em questão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757038" y="715941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400 </a:t>
            </a:r>
            <a:r>
              <a:rPr lang="en-US" sz="1400" dirty="0" err="1"/>
              <a:t>parcelas</a:t>
            </a:r>
            <a:r>
              <a:rPr lang="en-US" sz="1400" dirty="0"/>
              <a:t> 0.1 ha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538081"/>
            <a:ext cx="5544616" cy="51608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1" name="Freeform 10"/>
          <p:cNvSpPr/>
          <p:nvPr/>
        </p:nvSpPr>
        <p:spPr>
          <a:xfrm>
            <a:off x="601884" y="1693762"/>
            <a:ext cx="412830" cy="250785"/>
          </a:xfrm>
          <a:custGeom>
            <a:avLst/>
            <a:gdLst>
              <a:gd name="connsiteX0" fmla="*/ 0 w 412830"/>
              <a:gd name="connsiteY0" fmla="*/ 246927 h 250785"/>
              <a:gd name="connsiteX1" fmla="*/ 11574 w 412830"/>
              <a:gd name="connsiteY1" fmla="*/ 19291 h 250785"/>
              <a:gd name="connsiteX2" fmla="*/ 138896 w 412830"/>
              <a:gd name="connsiteY2" fmla="*/ 0 h 250785"/>
              <a:gd name="connsiteX3" fmla="*/ 235351 w 412830"/>
              <a:gd name="connsiteY3" fmla="*/ 7716 h 250785"/>
              <a:gd name="connsiteX4" fmla="*/ 381964 w 412830"/>
              <a:gd name="connsiteY4" fmla="*/ 7716 h 250785"/>
              <a:gd name="connsiteX5" fmla="*/ 412830 w 412830"/>
              <a:gd name="connsiteY5" fmla="*/ 127322 h 250785"/>
              <a:gd name="connsiteX6" fmla="*/ 289367 w 412830"/>
              <a:gd name="connsiteY6" fmla="*/ 131180 h 250785"/>
              <a:gd name="connsiteX7" fmla="*/ 254643 w 412830"/>
              <a:gd name="connsiteY7" fmla="*/ 115747 h 250785"/>
              <a:gd name="connsiteX8" fmla="*/ 262359 w 412830"/>
              <a:gd name="connsiteY8" fmla="*/ 177479 h 250785"/>
              <a:gd name="connsiteX9" fmla="*/ 239210 w 412830"/>
              <a:gd name="connsiteY9" fmla="*/ 250785 h 250785"/>
              <a:gd name="connsiteX10" fmla="*/ 0 w 412830"/>
              <a:gd name="connsiteY10" fmla="*/ 246927 h 25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2830" h="250785">
                <a:moveTo>
                  <a:pt x="0" y="246927"/>
                </a:moveTo>
                <a:lnTo>
                  <a:pt x="11574" y="19291"/>
                </a:lnTo>
                <a:lnTo>
                  <a:pt x="138896" y="0"/>
                </a:lnTo>
                <a:lnTo>
                  <a:pt x="235351" y="7716"/>
                </a:lnTo>
                <a:lnTo>
                  <a:pt x="381964" y="7716"/>
                </a:lnTo>
                <a:lnTo>
                  <a:pt x="412830" y="127322"/>
                </a:lnTo>
                <a:lnTo>
                  <a:pt x="289367" y="131180"/>
                </a:lnTo>
                <a:lnTo>
                  <a:pt x="254643" y="115747"/>
                </a:lnTo>
                <a:lnTo>
                  <a:pt x="262359" y="177479"/>
                </a:lnTo>
                <a:lnTo>
                  <a:pt x="239210" y="250785"/>
                </a:lnTo>
                <a:lnTo>
                  <a:pt x="0" y="246927"/>
                </a:lnTo>
                <a:close/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05742" y="2056435"/>
            <a:ext cx="270076" cy="378107"/>
          </a:xfrm>
          <a:custGeom>
            <a:avLst/>
            <a:gdLst>
              <a:gd name="connsiteX0" fmla="*/ 73306 w 270076"/>
              <a:gd name="connsiteY0" fmla="*/ 3859 h 378107"/>
              <a:gd name="connsiteX1" fmla="*/ 7716 w 270076"/>
              <a:gd name="connsiteY1" fmla="*/ 38583 h 378107"/>
              <a:gd name="connsiteX2" fmla="*/ 0 w 270076"/>
              <a:gd name="connsiteY2" fmla="*/ 324092 h 378107"/>
              <a:gd name="connsiteX3" fmla="*/ 50157 w 270076"/>
              <a:gd name="connsiteY3" fmla="*/ 378107 h 378107"/>
              <a:gd name="connsiteX4" fmla="*/ 212202 w 270076"/>
              <a:gd name="connsiteY4" fmla="*/ 362674 h 378107"/>
              <a:gd name="connsiteX5" fmla="*/ 270076 w 270076"/>
              <a:gd name="connsiteY5" fmla="*/ 297084 h 378107"/>
              <a:gd name="connsiteX6" fmla="*/ 266217 w 270076"/>
              <a:gd name="connsiteY6" fmla="*/ 138897 h 378107"/>
              <a:gd name="connsiteX7" fmla="*/ 266217 w 270076"/>
              <a:gd name="connsiteY7" fmla="*/ 65590 h 378107"/>
              <a:gd name="connsiteX8" fmla="*/ 196769 w 270076"/>
              <a:gd name="connsiteY8" fmla="*/ 0 h 378107"/>
              <a:gd name="connsiteX9" fmla="*/ 73306 w 270076"/>
              <a:gd name="connsiteY9" fmla="*/ 3859 h 37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076" h="378107">
                <a:moveTo>
                  <a:pt x="73306" y="3859"/>
                </a:moveTo>
                <a:lnTo>
                  <a:pt x="7716" y="38583"/>
                </a:lnTo>
                <a:lnTo>
                  <a:pt x="0" y="324092"/>
                </a:lnTo>
                <a:lnTo>
                  <a:pt x="50157" y="378107"/>
                </a:lnTo>
                <a:lnTo>
                  <a:pt x="212202" y="362674"/>
                </a:lnTo>
                <a:lnTo>
                  <a:pt x="270076" y="297084"/>
                </a:lnTo>
                <a:cubicBezTo>
                  <a:pt x="268790" y="244355"/>
                  <a:pt x="267503" y="191626"/>
                  <a:pt x="266217" y="138897"/>
                </a:cubicBezTo>
                <a:lnTo>
                  <a:pt x="266217" y="65590"/>
                </a:lnTo>
                <a:lnTo>
                  <a:pt x="196769" y="0"/>
                </a:lnTo>
                <a:lnTo>
                  <a:pt x="73306" y="3859"/>
                </a:lnTo>
                <a:close/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230775" y="1944547"/>
            <a:ext cx="320233" cy="509286"/>
          </a:xfrm>
          <a:custGeom>
            <a:avLst/>
            <a:gdLst>
              <a:gd name="connsiteX0" fmla="*/ 84881 w 320233"/>
              <a:gd name="connsiteY0" fmla="*/ 0 h 509286"/>
              <a:gd name="connsiteX1" fmla="*/ 27007 w 320233"/>
              <a:gd name="connsiteY1" fmla="*/ 27007 h 509286"/>
              <a:gd name="connsiteX2" fmla="*/ 30866 w 320233"/>
              <a:gd name="connsiteY2" fmla="*/ 246926 h 509286"/>
              <a:gd name="connsiteX3" fmla="*/ 0 w 320233"/>
              <a:gd name="connsiteY3" fmla="*/ 412830 h 509286"/>
              <a:gd name="connsiteX4" fmla="*/ 38582 w 320233"/>
              <a:gd name="connsiteY4" fmla="*/ 509286 h 509286"/>
              <a:gd name="connsiteX5" fmla="*/ 312516 w 320233"/>
              <a:gd name="connsiteY5" fmla="*/ 501569 h 509286"/>
              <a:gd name="connsiteX6" fmla="*/ 320233 w 320233"/>
              <a:gd name="connsiteY6" fmla="*/ 289367 h 509286"/>
              <a:gd name="connsiteX7" fmla="*/ 300941 w 320233"/>
              <a:gd name="connsiteY7" fmla="*/ 135038 h 509286"/>
              <a:gd name="connsiteX8" fmla="*/ 231493 w 320233"/>
              <a:gd name="connsiteY8" fmla="*/ 119605 h 509286"/>
              <a:gd name="connsiteX9" fmla="*/ 169762 w 320233"/>
              <a:gd name="connsiteY9" fmla="*/ 92597 h 509286"/>
              <a:gd name="connsiteX10" fmla="*/ 154329 w 320233"/>
              <a:gd name="connsiteY10" fmla="*/ 3858 h 509286"/>
              <a:gd name="connsiteX11" fmla="*/ 84881 w 320233"/>
              <a:gd name="connsiteY11" fmla="*/ 0 h 50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0233" h="509286">
                <a:moveTo>
                  <a:pt x="84881" y="0"/>
                </a:moveTo>
                <a:lnTo>
                  <a:pt x="27007" y="27007"/>
                </a:lnTo>
                <a:cubicBezTo>
                  <a:pt x="28293" y="100313"/>
                  <a:pt x="29580" y="173620"/>
                  <a:pt x="30866" y="246926"/>
                </a:cubicBezTo>
                <a:lnTo>
                  <a:pt x="0" y="412830"/>
                </a:lnTo>
                <a:lnTo>
                  <a:pt x="38582" y="509286"/>
                </a:lnTo>
                <a:lnTo>
                  <a:pt x="312516" y="501569"/>
                </a:lnTo>
                <a:lnTo>
                  <a:pt x="320233" y="289367"/>
                </a:lnTo>
                <a:lnTo>
                  <a:pt x="300941" y="135038"/>
                </a:lnTo>
                <a:lnTo>
                  <a:pt x="231493" y="119605"/>
                </a:lnTo>
                <a:lnTo>
                  <a:pt x="169762" y="92597"/>
                </a:lnTo>
                <a:lnTo>
                  <a:pt x="154329" y="3858"/>
                </a:lnTo>
                <a:lnTo>
                  <a:pt x="84881" y="0"/>
                </a:lnTo>
                <a:close/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964557" y="2442258"/>
            <a:ext cx="300942" cy="262360"/>
          </a:xfrm>
          <a:custGeom>
            <a:avLst/>
            <a:gdLst>
              <a:gd name="connsiteX0" fmla="*/ 270076 w 300942"/>
              <a:gd name="connsiteY0" fmla="*/ 0 h 262360"/>
              <a:gd name="connsiteX1" fmla="*/ 123463 w 300942"/>
              <a:gd name="connsiteY1" fmla="*/ 0 h 262360"/>
              <a:gd name="connsiteX2" fmla="*/ 19291 w 300942"/>
              <a:gd name="connsiteY2" fmla="*/ 3858 h 262360"/>
              <a:gd name="connsiteX3" fmla="*/ 0 w 300942"/>
              <a:gd name="connsiteY3" fmla="*/ 135038 h 262360"/>
              <a:gd name="connsiteX4" fmla="*/ 88739 w 300942"/>
              <a:gd name="connsiteY4" fmla="*/ 262360 h 262360"/>
              <a:gd name="connsiteX5" fmla="*/ 169762 w 300942"/>
              <a:gd name="connsiteY5" fmla="*/ 223777 h 262360"/>
              <a:gd name="connsiteX6" fmla="*/ 158187 w 300942"/>
              <a:gd name="connsiteY6" fmla="*/ 96456 h 262360"/>
              <a:gd name="connsiteX7" fmla="*/ 300942 w 300942"/>
              <a:gd name="connsiteY7" fmla="*/ 88739 h 262360"/>
              <a:gd name="connsiteX8" fmla="*/ 270076 w 300942"/>
              <a:gd name="connsiteY8" fmla="*/ 0 h 262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942" h="262360">
                <a:moveTo>
                  <a:pt x="270076" y="0"/>
                </a:moveTo>
                <a:lnTo>
                  <a:pt x="123463" y="0"/>
                </a:lnTo>
                <a:lnTo>
                  <a:pt x="19291" y="3858"/>
                </a:lnTo>
                <a:lnTo>
                  <a:pt x="0" y="135038"/>
                </a:lnTo>
                <a:lnTo>
                  <a:pt x="88739" y="262360"/>
                </a:lnTo>
                <a:lnTo>
                  <a:pt x="169762" y="223777"/>
                </a:lnTo>
                <a:lnTo>
                  <a:pt x="158187" y="96456"/>
                </a:lnTo>
                <a:lnTo>
                  <a:pt x="300942" y="88739"/>
                </a:lnTo>
                <a:lnTo>
                  <a:pt x="270076" y="0"/>
                </a:lnTo>
                <a:close/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40780" y="2916820"/>
            <a:ext cx="470704" cy="258502"/>
          </a:xfrm>
          <a:custGeom>
            <a:avLst/>
            <a:gdLst>
              <a:gd name="connsiteX0" fmla="*/ 470704 w 470704"/>
              <a:gd name="connsiteY0" fmla="*/ 111889 h 258502"/>
              <a:gd name="connsiteX1" fmla="*/ 362673 w 470704"/>
              <a:gd name="connsiteY1" fmla="*/ 30866 h 258502"/>
              <a:gd name="connsiteX2" fmla="*/ 189053 w 470704"/>
              <a:gd name="connsiteY2" fmla="*/ 0 h 258502"/>
              <a:gd name="connsiteX3" fmla="*/ 81023 w 470704"/>
              <a:gd name="connsiteY3" fmla="*/ 15433 h 258502"/>
              <a:gd name="connsiteX4" fmla="*/ 0 w 470704"/>
              <a:gd name="connsiteY4" fmla="*/ 42441 h 258502"/>
              <a:gd name="connsiteX5" fmla="*/ 19291 w 470704"/>
              <a:gd name="connsiteY5" fmla="*/ 181337 h 258502"/>
              <a:gd name="connsiteX6" fmla="*/ 92597 w 470704"/>
              <a:gd name="connsiteY6" fmla="*/ 254643 h 258502"/>
              <a:gd name="connsiteX7" fmla="*/ 270076 w 470704"/>
              <a:gd name="connsiteY7" fmla="*/ 258502 h 258502"/>
              <a:gd name="connsiteX8" fmla="*/ 470704 w 470704"/>
              <a:gd name="connsiteY8" fmla="*/ 111889 h 258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0704" h="258502">
                <a:moveTo>
                  <a:pt x="470704" y="111889"/>
                </a:moveTo>
                <a:lnTo>
                  <a:pt x="362673" y="30866"/>
                </a:lnTo>
                <a:lnTo>
                  <a:pt x="189053" y="0"/>
                </a:lnTo>
                <a:lnTo>
                  <a:pt x="81023" y="15433"/>
                </a:lnTo>
                <a:lnTo>
                  <a:pt x="0" y="42441"/>
                </a:lnTo>
                <a:lnTo>
                  <a:pt x="19291" y="181337"/>
                </a:lnTo>
                <a:lnTo>
                  <a:pt x="92597" y="254643"/>
                </a:lnTo>
                <a:lnTo>
                  <a:pt x="270076" y="258502"/>
                </a:lnTo>
                <a:lnTo>
                  <a:pt x="470704" y="111889"/>
                </a:lnTo>
                <a:close/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257782" y="2681468"/>
            <a:ext cx="300942" cy="385823"/>
          </a:xfrm>
          <a:custGeom>
            <a:avLst/>
            <a:gdLst>
              <a:gd name="connsiteX0" fmla="*/ 108031 w 300942"/>
              <a:gd name="connsiteY0" fmla="*/ 115747 h 385823"/>
              <a:gd name="connsiteX1" fmla="*/ 42441 w 300942"/>
              <a:gd name="connsiteY1" fmla="*/ 111889 h 385823"/>
              <a:gd name="connsiteX2" fmla="*/ 0 w 300942"/>
              <a:gd name="connsiteY2" fmla="*/ 173621 h 385823"/>
              <a:gd name="connsiteX3" fmla="*/ 23150 w 300942"/>
              <a:gd name="connsiteY3" fmla="*/ 231494 h 385823"/>
              <a:gd name="connsiteX4" fmla="*/ 111889 w 300942"/>
              <a:gd name="connsiteY4" fmla="*/ 262360 h 385823"/>
              <a:gd name="connsiteX5" fmla="*/ 138896 w 300942"/>
              <a:gd name="connsiteY5" fmla="*/ 320233 h 385823"/>
              <a:gd name="connsiteX6" fmla="*/ 239210 w 300942"/>
              <a:gd name="connsiteY6" fmla="*/ 385823 h 385823"/>
              <a:gd name="connsiteX7" fmla="*/ 297084 w 300942"/>
              <a:gd name="connsiteY7" fmla="*/ 327950 h 385823"/>
              <a:gd name="connsiteX8" fmla="*/ 277793 w 300942"/>
              <a:gd name="connsiteY8" fmla="*/ 200628 h 385823"/>
              <a:gd name="connsiteX9" fmla="*/ 300942 w 300942"/>
              <a:gd name="connsiteY9" fmla="*/ 88740 h 385823"/>
              <a:gd name="connsiteX10" fmla="*/ 231494 w 300942"/>
              <a:gd name="connsiteY10" fmla="*/ 11575 h 385823"/>
              <a:gd name="connsiteX11" fmla="*/ 154329 w 300942"/>
              <a:gd name="connsiteY11" fmla="*/ 0 h 385823"/>
              <a:gd name="connsiteX12" fmla="*/ 142755 w 300942"/>
              <a:gd name="connsiteY12" fmla="*/ 65590 h 385823"/>
              <a:gd name="connsiteX13" fmla="*/ 108031 w 300942"/>
              <a:gd name="connsiteY13" fmla="*/ 115747 h 38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0942" h="385823">
                <a:moveTo>
                  <a:pt x="108031" y="115747"/>
                </a:moveTo>
                <a:lnTo>
                  <a:pt x="42441" y="111889"/>
                </a:lnTo>
                <a:lnTo>
                  <a:pt x="0" y="173621"/>
                </a:lnTo>
                <a:lnTo>
                  <a:pt x="23150" y="231494"/>
                </a:lnTo>
                <a:lnTo>
                  <a:pt x="111889" y="262360"/>
                </a:lnTo>
                <a:lnTo>
                  <a:pt x="138896" y="320233"/>
                </a:lnTo>
                <a:lnTo>
                  <a:pt x="239210" y="385823"/>
                </a:lnTo>
                <a:lnTo>
                  <a:pt x="297084" y="327950"/>
                </a:lnTo>
                <a:lnTo>
                  <a:pt x="277793" y="200628"/>
                </a:lnTo>
                <a:lnTo>
                  <a:pt x="300942" y="88740"/>
                </a:lnTo>
                <a:lnTo>
                  <a:pt x="231494" y="11575"/>
                </a:lnTo>
                <a:lnTo>
                  <a:pt x="154329" y="0"/>
                </a:lnTo>
                <a:lnTo>
                  <a:pt x="142755" y="65590"/>
                </a:lnTo>
                <a:lnTo>
                  <a:pt x="108031" y="115747"/>
                </a:lnTo>
                <a:close/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662896" y="2191473"/>
            <a:ext cx="412831" cy="239211"/>
          </a:xfrm>
          <a:custGeom>
            <a:avLst/>
            <a:gdLst>
              <a:gd name="connsiteX0" fmla="*/ 273934 w 412831"/>
              <a:gd name="connsiteY0" fmla="*/ 38583 h 239211"/>
              <a:gd name="connsiteX1" fmla="*/ 231494 w 412831"/>
              <a:gd name="connsiteY1" fmla="*/ 0 h 239211"/>
              <a:gd name="connsiteX2" fmla="*/ 158188 w 412831"/>
              <a:gd name="connsiteY2" fmla="*/ 7717 h 239211"/>
              <a:gd name="connsiteX3" fmla="*/ 15433 w 412831"/>
              <a:gd name="connsiteY3" fmla="*/ 3859 h 239211"/>
              <a:gd name="connsiteX4" fmla="*/ 0 w 412831"/>
              <a:gd name="connsiteY4" fmla="*/ 77165 h 239211"/>
              <a:gd name="connsiteX5" fmla="*/ 7717 w 412831"/>
              <a:gd name="connsiteY5" fmla="*/ 219919 h 239211"/>
              <a:gd name="connsiteX6" fmla="*/ 281651 w 412831"/>
              <a:gd name="connsiteY6" fmla="*/ 231494 h 239211"/>
              <a:gd name="connsiteX7" fmla="*/ 389681 w 412831"/>
              <a:gd name="connsiteY7" fmla="*/ 239211 h 239211"/>
              <a:gd name="connsiteX8" fmla="*/ 412831 w 412831"/>
              <a:gd name="connsiteY8" fmla="*/ 165904 h 239211"/>
              <a:gd name="connsiteX9" fmla="*/ 385823 w 412831"/>
              <a:gd name="connsiteY9" fmla="*/ 119605 h 239211"/>
              <a:gd name="connsiteX10" fmla="*/ 297084 w 412831"/>
              <a:gd name="connsiteY10" fmla="*/ 119605 h 239211"/>
              <a:gd name="connsiteX11" fmla="*/ 273934 w 412831"/>
              <a:gd name="connsiteY11" fmla="*/ 38583 h 23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2831" h="239211">
                <a:moveTo>
                  <a:pt x="273934" y="38583"/>
                </a:moveTo>
                <a:lnTo>
                  <a:pt x="231494" y="0"/>
                </a:lnTo>
                <a:lnTo>
                  <a:pt x="158188" y="7717"/>
                </a:lnTo>
                <a:lnTo>
                  <a:pt x="15433" y="3859"/>
                </a:lnTo>
                <a:lnTo>
                  <a:pt x="0" y="77165"/>
                </a:lnTo>
                <a:lnTo>
                  <a:pt x="7717" y="219919"/>
                </a:lnTo>
                <a:lnTo>
                  <a:pt x="281651" y="231494"/>
                </a:lnTo>
                <a:lnTo>
                  <a:pt x="389681" y="239211"/>
                </a:lnTo>
                <a:lnTo>
                  <a:pt x="412831" y="165904"/>
                </a:lnTo>
                <a:lnTo>
                  <a:pt x="385823" y="119605"/>
                </a:lnTo>
                <a:lnTo>
                  <a:pt x="297084" y="119605"/>
                </a:lnTo>
                <a:lnTo>
                  <a:pt x="273934" y="38583"/>
                </a:lnTo>
                <a:close/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056435" y="1709195"/>
            <a:ext cx="416689" cy="378106"/>
          </a:xfrm>
          <a:custGeom>
            <a:avLst/>
            <a:gdLst>
              <a:gd name="connsiteX0" fmla="*/ 46299 w 416689"/>
              <a:gd name="connsiteY0" fmla="*/ 0 h 378106"/>
              <a:gd name="connsiteX1" fmla="*/ 7717 w 416689"/>
              <a:gd name="connsiteY1" fmla="*/ 111889 h 378106"/>
              <a:gd name="connsiteX2" fmla="*/ 0 w 416689"/>
              <a:gd name="connsiteY2" fmla="*/ 219919 h 378106"/>
              <a:gd name="connsiteX3" fmla="*/ 150471 w 416689"/>
              <a:gd name="connsiteY3" fmla="*/ 231494 h 378106"/>
              <a:gd name="connsiteX4" fmla="*/ 154330 w 416689"/>
              <a:gd name="connsiteY4" fmla="*/ 354957 h 378106"/>
              <a:gd name="connsiteX5" fmla="*/ 250785 w 416689"/>
              <a:gd name="connsiteY5" fmla="*/ 378106 h 378106"/>
              <a:gd name="connsiteX6" fmla="*/ 273935 w 416689"/>
              <a:gd name="connsiteY6" fmla="*/ 297083 h 378106"/>
              <a:gd name="connsiteX7" fmla="*/ 289368 w 416689"/>
              <a:gd name="connsiteY7" fmla="*/ 231494 h 378106"/>
              <a:gd name="connsiteX8" fmla="*/ 277793 w 416689"/>
              <a:gd name="connsiteY8" fmla="*/ 135038 h 378106"/>
              <a:gd name="connsiteX9" fmla="*/ 335666 w 416689"/>
              <a:gd name="connsiteY9" fmla="*/ 127321 h 378106"/>
              <a:gd name="connsiteX10" fmla="*/ 397398 w 416689"/>
              <a:gd name="connsiteY10" fmla="*/ 84881 h 378106"/>
              <a:gd name="connsiteX11" fmla="*/ 416689 w 416689"/>
              <a:gd name="connsiteY11" fmla="*/ 0 h 378106"/>
              <a:gd name="connsiteX12" fmla="*/ 46299 w 416689"/>
              <a:gd name="connsiteY12" fmla="*/ 0 h 37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6689" h="378106">
                <a:moveTo>
                  <a:pt x="46299" y="0"/>
                </a:moveTo>
                <a:lnTo>
                  <a:pt x="7717" y="111889"/>
                </a:lnTo>
                <a:lnTo>
                  <a:pt x="0" y="219919"/>
                </a:lnTo>
                <a:lnTo>
                  <a:pt x="150471" y="231494"/>
                </a:lnTo>
                <a:lnTo>
                  <a:pt x="154330" y="354957"/>
                </a:lnTo>
                <a:lnTo>
                  <a:pt x="250785" y="378106"/>
                </a:lnTo>
                <a:lnTo>
                  <a:pt x="273935" y="297083"/>
                </a:lnTo>
                <a:lnTo>
                  <a:pt x="289368" y="231494"/>
                </a:lnTo>
                <a:lnTo>
                  <a:pt x="277793" y="135038"/>
                </a:lnTo>
                <a:lnTo>
                  <a:pt x="335666" y="127321"/>
                </a:lnTo>
                <a:lnTo>
                  <a:pt x="397398" y="84881"/>
                </a:lnTo>
                <a:lnTo>
                  <a:pt x="416689" y="0"/>
                </a:lnTo>
                <a:lnTo>
                  <a:pt x="46299" y="0"/>
                </a:lnTo>
                <a:close/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917539" y="2399818"/>
            <a:ext cx="428264" cy="783220"/>
          </a:xfrm>
          <a:custGeom>
            <a:avLst/>
            <a:gdLst>
              <a:gd name="connsiteX0" fmla="*/ 84881 w 428264"/>
              <a:gd name="connsiteY0" fmla="*/ 401255 h 783220"/>
              <a:gd name="connsiteX1" fmla="*/ 23150 w 428264"/>
              <a:gd name="connsiteY1" fmla="*/ 432121 h 783220"/>
              <a:gd name="connsiteX2" fmla="*/ 11575 w 428264"/>
              <a:gd name="connsiteY2" fmla="*/ 462987 h 783220"/>
              <a:gd name="connsiteX3" fmla="*/ 11575 w 428264"/>
              <a:gd name="connsiteY3" fmla="*/ 505428 h 783220"/>
              <a:gd name="connsiteX4" fmla="*/ 11575 w 428264"/>
              <a:gd name="connsiteY4" fmla="*/ 555585 h 783220"/>
              <a:gd name="connsiteX5" fmla="*/ 0 w 428264"/>
              <a:gd name="connsiteY5" fmla="*/ 598025 h 783220"/>
              <a:gd name="connsiteX6" fmla="*/ 0 w 428264"/>
              <a:gd name="connsiteY6" fmla="*/ 598025 h 783220"/>
              <a:gd name="connsiteX7" fmla="*/ 38583 w 428264"/>
              <a:gd name="connsiteY7" fmla="*/ 655898 h 783220"/>
              <a:gd name="connsiteX8" fmla="*/ 108031 w 428264"/>
              <a:gd name="connsiteY8" fmla="*/ 659757 h 783220"/>
              <a:gd name="connsiteX9" fmla="*/ 154329 w 428264"/>
              <a:gd name="connsiteY9" fmla="*/ 686764 h 783220"/>
              <a:gd name="connsiteX10" fmla="*/ 158188 w 428264"/>
              <a:gd name="connsiteY10" fmla="*/ 767787 h 783220"/>
              <a:gd name="connsiteX11" fmla="*/ 289367 w 428264"/>
              <a:gd name="connsiteY11" fmla="*/ 783220 h 783220"/>
              <a:gd name="connsiteX12" fmla="*/ 408972 w 428264"/>
              <a:gd name="connsiteY12" fmla="*/ 771645 h 783220"/>
              <a:gd name="connsiteX13" fmla="*/ 428264 w 428264"/>
              <a:gd name="connsiteY13" fmla="*/ 725347 h 783220"/>
              <a:gd name="connsiteX14" fmla="*/ 416689 w 428264"/>
              <a:gd name="connsiteY14" fmla="*/ 648182 h 783220"/>
              <a:gd name="connsiteX15" fmla="*/ 405114 w 428264"/>
              <a:gd name="connsiteY15" fmla="*/ 567159 h 783220"/>
              <a:gd name="connsiteX16" fmla="*/ 401256 w 428264"/>
              <a:gd name="connsiteY16" fmla="*/ 362673 h 783220"/>
              <a:gd name="connsiteX17" fmla="*/ 397398 w 428264"/>
              <a:gd name="connsiteY17" fmla="*/ 273934 h 783220"/>
              <a:gd name="connsiteX18" fmla="*/ 389681 w 428264"/>
              <a:gd name="connsiteY18" fmla="*/ 250785 h 783220"/>
              <a:gd name="connsiteX19" fmla="*/ 397398 w 428264"/>
              <a:gd name="connsiteY19" fmla="*/ 192911 h 783220"/>
              <a:gd name="connsiteX20" fmla="*/ 424405 w 428264"/>
              <a:gd name="connsiteY20" fmla="*/ 108030 h 783220"/>
              <a:gd name="connsiteX21" fmla="*/ 412831 w 428264"/>
              <a:gd name="connsiteY21" fmla="*/ 77164 h 783220"/>
              <a:gd name="connsiteX22" fmla="*/ 370390 w 428264"/>
              <a:gd name="connsiteY22" fmla="*/ 0 h 783220"/>
              <a:gd name="connsiteX23" fmla="*/ 262360 w 428264"/>
              <a:gd name="connsiteY23" fmla="*/ 27007 h 783220"/>
              <a:gd name="connsiteX24" fmla="*/ 262360 w 428264"/>
              <a:gd name="connsiteY24" fmla="*/ 177478 h 783220"/>
              <a:gd name="connsiteX25" fmla="*/ 293226 w 428264"/>
              <a:gd name="connsiteY25" fmla="*/ 262359 h 783220"/>
              <a:gd name="connsiteX26" fmla="*/ 154329 w 428264"/>
              <a:gd name="connsiteY26" fmla="*/ 273934 h 783220"/>
              <a:gd name="connsiteX27" fmla="*/ 84881 w 428264"/>
              <a:gd name="connsiteY27" fmla="*/ 401255 h 78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28264" h="783220">
                <a:moveTo>
                  <a:pt x="84881" y="401255"/>
                </a:moveTo>
                <a:lnTo>
                  <a:pt x="23150" y="432121"/>
                </a:lnTo>
                <a:lnTo>
                  <a:pt x="11575" y="462987"/>
                </a:lnTo>
                <a:lnTo>
                  <a:pt x="11575" y="505428"/>
                </a:lnTo>
                <a:lnTo>
                  <a:pt x="11575" y="555585"/>
                </a:lnTo>
                <a:lnTo>
                  <a:pt x="0" y="598025"/>
                </a:lnTo>
                <a:lnTo>
                  <a:pt x="0" y="598025"/>
                </a:lnTo>
                <a:lnTo>
                  <a:pt x="38583" y="655898"/>
                </a:lnTo>
                <a:lnTo>
                  <a:pt x="108031" y="659757"/>
                </a:lnTo>
                <a:lnTo>
                  <a:pt x="154329" y="686764"/>
                </a:lnTo>
                <a:lnTo>
                  <a:pt x="158188" y="767787"/>
                </a:lnTo>
                <a:lnTo>
                  <a:pt x="289367" y="783220"/>
                </a:lnTo>
                <a:lnTo>
                  <a:pt x="408972" y="771645"/>
                </a:lnTo>
                <a:lnTo>
                  <a:pt x="428264" y="725347"/>
                </a:lnTo>
                <a:lnTo>
                  <a:pt x="416689" y="648182"/>
                </a:lnTo>
                <a:lnTo>
                  <a:pt x="405114" y="567159"/>
                </a:lnTo>
                <a:lnTo>
                  <a:pt x="401256" y="362673"/>
                </a:lnTo>
                <a:lnTo>
                  <a:pt x="397398" y="273934"/>
                </a:lnTo>
                <a:lnTo>
                  <a:pt x="389681" y="250785"/>
                </a:lnTo>
                <a:lnTo>
                  <a:pt x="397398" y="192911"/>
                </a:lnTo>
                <a:lnTo>
                  <a:pt x="424405" y="108030"/>
                </a:lnTo>
                <a:lnTo>
                  <a:pt x="412831" y="77164"/>
                </a:lnTo>
                <a:lnTo>
                  <a:pt x="370390" y="0"/>
                </a:lnTo>
                <a:lnTo>
                  <a:pt x="262360" y="27007"/>
                </a:lnTo>
                <a:lnTo>
                  <a:pt x="262360" y="177478"/>
                </a:lnTo>
                <a:lnTo>
                  <a:pt x="293226" y="262359"/>
                </a:lnTo>
                <a:lnTo>
                  <a:pt x="154329" y="273934"/>
                </a:lnTo>
                <a:lnTo>
                  <a:pt x="84881" y="401255"/>
                </a:lnTo>
                <a:close/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708476" y="2272496"/>
            <a:ext cx="281651" cy="316375"/>
          </a:xfrm>
          <a:custGeom>
            <a:avLst/>
            <a:gdLst>
              <a:gd name="connsiteX0" fmla="*/ 216061 w 281651"/>
              <a:gd name="connsiteY0" fmla="*/ 0 h 316375"/>
              <a:gd name="connsiteX1" fmla="*/ 135038 w 281651"/>
              <a:gd name="connsiteY1" fmla="*/ 50157 h 316375"/>
              <a:gd name="connsiteX2" fmla="*/ 34724 w 281651"/>
              <a:gd name="connsiteY2" fmla="*/ 57874 h 316375"/>
              <a:gd name="connsiteX3" fmla="*/ 11575 w 281651"/>
              <a:gd name="connsiteY3" fmla="*/ 108031 h 316375"/>
              <a:gd name="connsiteX4" fmla="*/ 0 w 281651"/>
              <a:gd name="connsiteY4" fmla="*/ 142755 h 316375"/>
              <a:gd name="connsiteX5" fmla="*/ 0 w 281651"/>
              <a:gd name="connsiteY5" fmla="*/ 169762 h 316375"/>
              <a:gd name="connsiteX6" fmla="*/ 92597 w 281651"/>
              <a:gd name="connsiteY6" fmla="*/ 285509 h 316375"/>
              <a:gd name="connsiteX7" fmla="*/ 158187 w 281651"/>
              <a:gd name="connsiteY7" fmla="*/ 316375 h 316375"/>
              <a:gd name="connsiteX8" fmla="*/ 227635 w 281651"/>
              <a:gd name="connsiteY8" fmla="*/ 273934 h 316375"/>
              <a:gd name="connsiteX9" fmla="*/ 270076 w 281651"/>
              <a:gd name="connsiteY9" fmla="*/ 208345 h 316375"/>
              <a:gd name="connsiteX10" fmla="*/ 270076 w 281651"/>
              <a:gd name="connsiteY10" fmla="*/ 142755 h 316375"/>
              <a:gd name="connsiteX11" fmla="*/ 281651 w 281651"/>
              <a:gd name="connsiteY11" fmla="*/ 61732 h 316375"/>
              <a:gd name="connsiteX12" fmla="*/ 216061 w 281651"/>
              <a:gd name="connsiteY12" fmla="*/ 0 h 31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1651" h="316375">
                <a:moveTo>
                  <a:pt x="216061" y="0"/>
                </a:moveTo>
                <a:lnTo>
                  <a:pt x="135038" y="50157"/>
                </a:lnTo>
                <a:lnTo>
                  <a:pt x="34724" y="57874"/>
                </a:lnTo>
                <a:lnTo>
                  <a:pt x="11575" y="108031"/>
                </a:lnTo>
                <a:lnTo>
                  <a:pt x="0" y="142755"/>
                </a:lnTo>
                <a:lnTo>
                  <a:pt x="0" y="169762"/>
                </a:lnTo>
                <a:lnTo>
                  <a:pt x="92597" y="285509"/>
                </a:lnTo>
                <a:lnTo>
                  <a:pt x="158187" y="316375"/>
                </a:lnTo>
                <a:lnTo>
                  <a:pt x="227635" y="273934"/>
                </a:lnTo>
                <a:lnTo>
                  <a:pt x="270076" y="208345"/>
                </a:lnTo>
                <a:lnTo>
                  <a:pt x="270076" y="142755"/>
                </a:lnTo>
                <a:lnTo>
                  <a:pt x="281651" y="61732"/>
                </a:lnTo>
                <a:lnTo>
                  <a:pt x="216061" y="0"/>
                </a:lnTo>
                <a:close/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558005" y="2924537"/>
            <a:ext cx="316375" cy="370390"/>
          </a:xfrm>
          <a:custGeom>
            <a:avLst/>
            <a:gdLst>
              <a:gd name="connsiteX0" fmla="*/ 289367 w 316375"/>
              <a:gd name="connsiteY0" fmla="*/ 42440 h 370390"/>
              <a:gd name="connsiteX1" fmla="*/ 258501 w 316375"/>
              <a:gd name="connsiteY1" fmla="*/ 0 h 370390"/>
              <a:gd name="connsiteX2" fmla="*/ 169762 w 316375"/>
              <a:gd name="connsiteY2" fmla="*/ 0 h 370390"/>
              <a:gd name="connsiteX3" fmla="*/ 84881 w 316375"/>
              <a:gd name="connsiteY3" fmla="*/ 0 h 370390"/>
              <a:gd name="connsiteX4" fmla="*/ 50157 w 316375"/>
              <a:gd name="connsiteY4" fmla="*/ 11574 h 370390"/>
              <a:gd name="connsiteX5" fmla="*/ 27008 w 316375"/>
              <a:gd name="connsiteY5" fmla="*/ 15433 h 370390"/>
              <a:gd name="connsiteX6" fmla="*/ 0 w 316375"/>
              <a:gd name="connsiteY6" fmla="*/ 42440 h 370390"/>
              <a:gd name="connsiteX7" fmla="*/ 3858 w 316375"/>
              <a:gd name="connsiteY7" fmla="*/ 104172 h 370390"/>
              <a:gd name="connsiteX8" fmla="*/ 19291 w 316375"/>
              <a:gd name="connsiteY8" fmla="*/ 185195 h 370390"/>
              <a:gd name="connsiteX9" fmla="*/ 27008 w 316375"/>
              <a:gd name="connsiteY9" fmla="*/ 266217 h 370390"/>
              <a:gd name="connsiteX10" fmla="*/ 19291 w 316375"/>
              <a:gd name="connsiteY10" fmla="*/ 304800 h 370390"/>
              <a:gd name="connsiteX11" fmla="*/ 38582 w 316375"/>
              <a:gd name="connsiteY11" fmla="*/ 351098 h 370390"/>
              <a:gd name="connsiteX12" fmla="*/ 73306 w 316375"/>
              <a:gd name="connsiteY12" fmla="*/ 370390 h 370390"/>
              <a:gd name="connsiteX13" fmla="*/ 158187 w 316375"/>
              <a:gd name="connsiteY13" fmla="*/ 366531 h 370390"/>
              <a:gd name="connsiteX14" fmla="*/ 158187 w 316375"/>
              <a:gd name="connsiteY14" fmla="*/ 300941 h 370390"/>
              <a:gd name="connsiteX15" fmla="*/ 192911 w 316375"/>
              <a:gd name="connsiteY15" fmla="*/ 250785 h 370390"/>
              <a:gd name="connsiteX16" fmla="*/ 192911 w 316375"/>
              <a:gd name="connsiteY16" fmla="*/ 250785 h 370390"/>
              <a:gd name="connsiteX17" fmla="*/ 285509 w 316375"/>
              <a:gd name="connsiteY17" fmla="*/ 216060 h 370390"/>
              <a:gd name="connsiteX18" fmla="*/ 300942 w 316375"/>
              <a:gd name="connsiteY18" fmla="*/ 162045 h 370390"/>
              <a:gd name="connsiteX19" fmla="*/ 316375 w 316375"/>
              <a:gd name="connsiteY19" fmla="*/ 88739 h 370390"/>
              <a:gd name="connsiteX20" fmla="*/ 289367 w 316375"/>
              <a:gd name="connsiteY20" fmla="*/ 42440 h 37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6375" h="370390">
                <a:moveTo>
                  <a:pt x="289367" y="42440"/>
                </a:moveTo>
                <a:lnTo>
                  <a:pt x="258501" y="0"/>
                </a:lnTo>
                <a:lnTo>
                  <a:pt x="169762" y="0"/>
                </a:lnTo>
                <a:lnTo>
                  <a:pt x="84881" y="0"/>
                </a:lnTo>
                <a:lnTo>
                  <a:pt x="50157" y="11574"/>
                </a:lnTo>
                <a:lnTo>
                  <a:pt x="27008" y="15433"/>
                </a:lnTo>
                <a:lnTo>
                  <a:pt x="0" y="42440"/>
                </a:lnTo>
                <a:lnTo>
                  <a:pt x="3858" y="104172"/>
                </a:lnTo>
                <a:lnTo>
                  <a:pt x="19291" y="185195"/>
                </a:lnTo>
                <a:lnTo>
                  <a:pt x="27008" y="266217"/>
                </a:lnTo>
                <a:lnTo>
                  <a:pt x="19291" y="304800"/>
                </a:lnTo>
                <a:lnTo>
                  <a:pt x="38582" y="351098"/>
                </a:lnTo>
                <a:lnTo>
                  <a:pt x="73306" y="370390"/>
                </a:lnTo>
                <a:lnTo>
                  <a:pt x="158187" y="366531"/>
                </a:lnTo>
                <a:lnTo>
                  <a:pt x="158187" y="300941"/>
                </a:lnTo>
                <a:lnTo>
                  <a:pt x="192911" y="250785"/>
                </a:lnTo>
                <a:lnTo>
                  <a:pt x="192911" y="250785"/>
                </a:lnTo>
                <a:lnTo>
                  <a:pt x="285509" y="216060"/>
                </a:lnTo>
                <a:lnTo>
                  <a:pt x="300942" y="162045"/>
                </a:lnTo>
                <a:lnTo>
                  <a:pt x="316375" y="88739"/>
                </a:lnTo>
                <a:lnTo>
                  <a:pt x="289367" y="42440"/>
                </a:lnTo>
                <a:close/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377387" y="3414532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226916" y="3395241"/>
            <a:ext cx="324092" cy="408972"/>
          </a:xfrm>
          <a:custGeom>
            <a:avLst/>
            <a:gdLst>
              <a:gd name="connsiteX0" fmla="*/ 154330 w 324092"/>
              <a:gd name="connsiteY0" fmla="*/ 23149 h 408972"/>
              <a:gd name="connsiteX1" fmla="*/ 61732 w 324092"/>
              <a:gd name="connsiteY1" fmla="*/ 34724 h 408972"/>
              <a:gd name="connsiteX2" fmla="*/ 23150 w 324092"/>
              <a:gd name="connsiteY2" fmla="*/ 100313 h 408972"/>
              <a:gd name="connsiteX3" fmla="*/ 0 w 324092"/>
              <a:gd name="connsiteY3" fmla="*/ 200627 h 408972"/>
              <a:gd name="connsiteX4" fmla="*/ 7717 w 324092"/>
              <a:gd name="connsiteY4" fmla="*/ 270075 h 408972"/>
              <a:gd name="connsiteX5" fmla="*/ 38583 w 324092"/>
              <a:gd name="connsiteY5" fmla="*/ 339524 h 408972"/>
              <a:gd name="connsiteX6" fmla="*/ 61732 w 324092"/>
              <a:gd name="connsiteY6" fmla="*/ 385822 h 408972"/>
              <a:gd name="connsiteX7" fmla="*/ 204487 w 324092"/>
              <a:gd name="connsiteY7" fmla="*/ 408972 h 408972"/>
              <a:gd name="connsiteX8" fmla="*/ 316375 w 324092"/>
              <a:gd name="connsiteY8" fmla="*/ 370389 h 408972"/>
              <a:gd name="connsiteX9" fmla="*/ 324092 w 324092"/>
              <a:gd name="connsiteY9" fmla="*/ 216060 h 408972"/>
              <a:gd name="connsiteX10" fmla="*/ 316375 w 324092"/>
              <a:gd name="connsiteY10" fmla="*/ 142754 h 408972"/>
              <a:gd name="connsiteX11" fmla="*/ 289368 w 324092"/>
              <a:gd name="connsiteY11" fmla="*/ 61731 h 408972"/>
              <a:gd name="connsiteX12" fmla="*/ 231494 w 324092"/>
              <a:gd name="connsiteY12" fmla="*/ 30865 h 408972"/>
              <a:gd name="connsiteX13" fmla="*/ 177479 w 324092"/>
              <a:gd name="connsiteY13" fmla="*/ 0 h 408972"/>
              <a:gd name="connsiteX14" fmla="*/ 138897 w 324092"/>
              <a:gd name="connsiteY14" fmla="*/ 38582 h 408972"/>
              <a:gd name="connsiteX15" fmla="*/ 127322 w 324092"/>
              <a:gd name="connsiteY15" fmla="*/ 46298 h 408972"/>
              <a:gd name="connsiteX16" fmla="*/ 154330 w 324092"/>
              <a:gd name="connsiteY16" fmla="*/ 23149 h 40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4092" h="408972">
                <a:moveTo>
                  <a:pt x="154330" y="23149"/>
                </a:moveTo>
                <a:lnTo>
                  <a:pt x="61732" y="34724"/>
                </a:lnTo>
                <a:lnTo>
                  <a:pt x="23150" y="100313"/>
                </a:lnTo>
                <a:lnTo>
                  <a:pt x="0" y="200627"/>
                </a:lnTo>
                <a:lnTo>
                  <a:pt x="7717" y="270075"/>
                </a:lnTo>
                <a:lnTo>
                  <a:pt x="38583" y="339524"/>
                </a:lnTo>
                <a:lnTo>
                  <a:pt x="61732" y="385822"/>
                </a:lnTo>
                <a:lnTo>
                  <a:pt x="204487" y="408972"/>
                </a:lnTo>
                <a:lnTo>
                  <a:pt x="316375" y="370389"/>
                </a:lnTo>
                <a:lnTo>
                  <a:pt x="324092" y="216060"/>
                </a:lnTo>
                <a:lnTo>
                  <a:pt x="316375" y="142754"/>
                </a:lnTo>
                <a:lnTo>
                  <a:pt x="289368" y="61731"/>
                </a:lnTo>
                <a:lnTo>
                  <a:pt x="231494" y="30865"/>
                </a:lnTo>
                <a:lnTo>
                  <a:pt x="177479" y="0"/>
                </a:lnTo>
                <a:cubicBezTo>
                  <a:pt x="164618" y="12861"/>
                  <a:pt x="152262" y="26246"/>
                  <a:pt x="138897" y="38582"/>
                </a:cubicBezTo>
                <a:cubicBezTo>
                  <a:pt x="135490" y="41727"/>
                  <a:pt x="131627" y="44576"/>
                  <a:pt x="127322" y="46298"/>
                </a:cubicBezTo>
                <a:cubicBezTo>
                  <a:pt x="124934" y="47253"/>
                  <a:pt x="122178" y="46298"/>
                  <a:pt x="154330" y="23149"/>
                </a:cubicBezTo>
                <a:close/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651322" y="3372091"/>
            <a:ext cx="420546" cy="447555"/>
          </a:xfrm>
          <a:custGeom>
            <a:avLst/>
            <a:gdLst>
              <a:gd name="connsiteX0" fmla="*/ 138896 w 420546"/>
              <a:gd name="connsiteY0" fmla="*/ 30866 h 447555"/>
              <a:gd name="connsiteX1" fmla="*/ 54015 w 420546"/>
              <a:gd name="connsiteY1" fmla="*/ 0 h 447555"/>
              <a:gd name="connsiteX2" fmla="*/ 27007 w 420546"/>
              <a:gd name="connsiteY2" fmla="*/ 23150 h 447555"/>
              <a:gd name="connsiteX3" fmla="*/ 19291 w 420546"/>
              <a:gd name="connsiteY3" fmla="*/ 92598 h 447555"/>
              <a:gd name="connsiteX4" fmla="*/ 0 w 420546"/>
              <a:gd name="connsiteY4" fmla="*/ 169762 h 447555"/>
              <a:gd name="connsiteX5" fmla="*/ 0 w 420546"/>
              <a:gd name="connsiteY5" fmla="*/ 227636 h 447555"/>
              <a:gd name="connsiteX6" fmla="*/ 19291 w 420546"/>
              <a:gd name="connsiteY6" fmla="*/ 320233 h 447555"/>
              <a:gd name="connsiteX7" fmla="*/ 7716 w 420546"/>
              <a:gd name="connsiteY7" fmla="*/ 381965 h 447555"/>
              <a:gd name="connsiteX8" fmla="*/ 27007 w 420546"/>
              <a:gd name="connsiteY8" fmla="*/ 416689 h 447555"/>
              <a:gd name="connsiteX9" fmla="*/ 138896 w 420546"/>
              <a:gd name="connsiteY9" fmla="*/ 447555 h 447555"/>
              <a:gd name="connsiteX10" fmla="*/ 270075 w 420546"/>
              <a:gd name="connsiteY10" fmla="*/ 412831 h 447555"/>
              <a:gd name="connsiteX11" fmla="*/ 354956 w 420546"/>
              <a:gd name="connsiteY11" fmla="*/ 393539 h 447555"/>
              <a:gd name="connsiteX12" fmla="*/ 358815 w 420546"/>
              <a:gd name="connsiteY12" fmla="*/ 320233 h 447555"/>
              <a:gd name="connsiteX13" fmla="*/ 370389 w 420546"/>
              <a:gd name="connsiteY13" fmla="*/ 273934 h 447555"/>
              <a:gd name="connsiteX14" fmla="*/ 362673 w 420546"/>
              <a:gd name="connsiteY14" fmla="*/ 219919 h 447555"/>
              <a:gd name="connsiteX15" fmla="*/ 420546 w 420546"/>
              <a:gd name="connsiteY15" fmla="*/ 169762 h 447555"/>
              <a:gd name="connsiteX16" fmla="*/ 401255 w 420546"/>
              <a:gd name="connsiteY16" fmla="*/ 119605 h 447555"/>
              <a:gd name="connsiteX17" fmla="*/ 347240 w 420546"/>
              <a:gd name="connsiteY17" fmla="*/ 46299 h 447555"/>
              <a:gd name="connsiteX18" fmla="*/ 281650 w 420546"/>
              <a:gd name="connsiteY18" fmla="*/ 27008 h 447555"/>
              <a:gd name="connsiteX19" fmla="*/ 235351 w 420546"/>
              <a:gd name="connsiteY19" fmla="*/ 30866 h 447555"/>
              <a:gd name="connsiteX20" fmla="*/ 216060 w 420546"/>
              <a:gd name="connsiteY20" fmla="*/ 50157 h 447555"/>
              <a:gd name="connsiteX21" fmla="*/ 138896 w 420546"/>
              <a:gd name="connsiteY21" fmla="*/ 30866 h 44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0546" h="447555">
                <a:moveTo>
                  <a:pt x="138896" y="30866"/>
                </a:moveTo>
                <a:lnTo>
                  <a:pt x="54015" y="0"/>
                </a:lnTo>
                <a:lnTo>
                  <a:pt x="27007" y="23150"/>
                </a:lnTo>
                <a:lnTo>
                  <a:pt x="19291" y="92598"/>
                </a:lnTo>
                <a:lnTo>
                  <a:pt x="0" y="169762"/>
                </a:lnTo>
                <a:lnTo>
                  <a:pt x="0" y="227636"/>
                </a:lnTo>
                <a:lnTo>
                  <a:pt x="19291" y="320233"/>
                </a:lnTo>
                <a:lnTo>
                  <a:pt x="7716" y="381965"/>
                </a:lnTo>
                <a:lnTo>
                  <a:pt x="27007" y="416689"/>
                </a:lnTo>
                <a:lnTo>
                  <a:pt x="138896" y="447555"/>
                </a:lnTo>
                <a:lnTo>
                  <a:pt x="270075" y="412831"/>
                </a:lnTo>
                <a:lnTo>
                  <a:pt x="354956" y="393539"/>
                </a:lnTo>
                <a:lnTo>
                  <a:pt x="358815" y="320233"/>
                </a:lnTo>
                <a:lnTo>
                  <a:pt x="370389" y="273934"/>
                </a:lnTo>
                <a:lnTo>
                  <a:pt x="362673" y="219919"/>
                </a:lnTo>
                <a:lnTo>
                  <a:pt x="420546" y="169762"/>
                </a:lnTo>
                <a:lnTo>
                  <a:pt x="401255" y="119605"/>
                </a:lnTo>
                <a:lnTo>
                  <a:pt x="347240" y="46299"/>
                </a:lnTo>
                <a:lnTo>
                  <a:pt x="281650" y="27008"/>
                </a:lnTo>
                <a:cubicBezTo>
                  <a:pt x="237929" y="30982"/>
                  <a:pt x="253415" y="30866"/>
                  <a:pt x="235351" y="30866"/>
                </a:cubicBezTo>
                <a:lnTo>
                  <a:pt x="216060" y="50157"/>
                </a:lnTo>
                <a:lnTo>
                  <a:pt x="138896" y="30866"/>
                </a:lnTo>
                <a:close/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017853" y="3657600"/>
            <a:ext cx="462988" cy="524719"/>
          </a:xfrm>
          <a:custGeom>
            <a:avLst/>
            <a:gdLst>
              <a:gd name="connsiteX0" fmla="*/ 235352 w 462988"/>
              <a:gd name="connsiteY0" fmla="*/ 0 h 524719"/>
              <a:gd name="connsiteX1" fmla="*/ 189053 w 462988"/>
              <a:gd name="connsiteY1" fmla="*/ 42441 h 524719"/>
              <a:gd name="connsiteX2" fmla="*/ 196770 w 462988"/>
              <a:gd name="connsiteY2" fmla="*/ 115747 h 524719"/>
              <a:gd name="connsiteX3" fmla="*/ 96456 w 462988"/>
              <a:gd name="connsiteY3" fmla="*/ 146613 h 524719"/>
              <a:gd name="connsiteX4" fmla="*/ 38582 w 462988"/>
              <a:gd name="connsiteY4" fmla="*/ 196770 h 524719"/>
              <a:gd name="connsiteX5" fmla="*/ 0 w 462988"/>
              <a:gd name="connsiteY5" fmla="*/ 258501 h 524719"/>
              <a:gd name="connsiteX6" fmla="*/ 0 w 462988"/>
              <a:gd name="connsiteY6" fmla="*/ 300942 h 524719"/>
              <a:gd name="connsiteX7" fmla="*/ 23150 w 462988"/>
              <a:gd name="connsiteY7" fmla="*/ 378106 h 524719"/>
              <a:gd name="connsiteX8" fmla="*/ 92598 w 462988"/>
              <a:gd name="connsiteY8" fmla="*/ 435980 h 524719"/>
              <a:gd name="connsiteX9" fmla="*/ 115747 w 462988"/>
              <a:gd name="connsiteY9" fmla="*/ 478420 h 524719"/>
              <a:gd name="connsiteX10" fmla="*/ 169762 w 462988"/>
              <a:gd name="connsiteY10" fmla="*/ 513144 h 524719"/>
              <a:gd name="connsiteX11" fmla="*/ 219919 w 462988"/>
              <a:gd name="connsiteY11" fmla="*/ 524719 h 524719"/>
              <a:gd name="connsiteX12" fmla="*/ 304800 w 462988"/>
              <a:gd name="connsiteY12" fmla="*/ 447554 h 524719"/>
              <a:gd name="connsiteX13" fmla="*/ 312517 w 462988"/>
              <a:gd name="connsiteY13" fmla="*/ 393539 h 524719"/>
              <a:gd name="connsiteX14" fmla="*/ 339524 w 462988"/>
              <a:gd name="connsiteY14" fmla="*/ 378106 h 524719"/>
              <a:gd name="connsiteX15" fmla="*/ 408972 w 462988"/>
              <a:gd name="connsiteY15" fmla="*/ 351099 h 524719"/>
              <a:gd name="connsiteX16" fmla="*/ 462988 w 462988"/>
              <a:gd name="connsiteY16" fmla="*/ 320233 h 524719"/>
              <a:gd name="connsiteX17" fmla="*/ 462988 w 462988"/>
              <a:gd name="connsiteY17" fmla="*/ 266218 h 524719"/>
              <a:gd name="connsiteX18" fmla="*/ 451413 w 462988"/>
              <a:gd name="connsiteY18" fmla="*/ 181337 h 524719"/>
              <a:gd name="connsiteX19" fmla="*/ 451413 w 462988"/>
              <a:gd name="connsiteY19" fmla="*/ 181337 h 524719"/>
              <a:gd name="connsiteX20" fmla="*/ 370390 w 462988"/>
              <a:gd name="connsiteY20" fmla="*/ 138896 h 524719"/>
              <a:gd name="connsiteX21" fmla="*/ 327950 w 462988"/>
              <a:gd name="connsiteY21" fmla="*/ 96456 h 524719"/>
              <a:gd name="connsiteX22" fmla="*/ 297084 w 462988"/>
              <a:gd name="connsiteY22" fmla="*/ 73306 h 524719"/>
              <a:gd name="connsiteX23" fmla="*/ 281651 w 462988"/>
              <a:gd name="connsiteY23" fmla="*/ 23149 h 524719"/>
              <a:gd name="connsiteX24" fmla="*/ 235352 w 462988"/>
              <a:gd name="connsiteY24" fmla="*/ 0 h 52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2988" h="524719">
                <a:moveTo>
                  <a:pt x="235352" y="0"/>
                </a:moveTo>
                <a:lnTo>
                  <a:pt x="189053" y="42441"/>
                </a:lnTo>
                <a:lnTo>
                  <a:pt x="196770" y="115747"/>
                </a:lnTo>
                <a:lnTo>
                  <a:pt x="96456" y="146613"/>
                </a:lnTo>
                <a:lnTo>
                  <a:pt x="38582" y="196770"/>
                </a:lnTo>
                <a:lnTo>
                  <a:pt x="0" y="258501"/>
                </a:lnTo>
                <a:lnTo>
                  <a:pt x="0" y="300942"/>
                </a:lnTo>
                <a:lnTo>
                  <a:pt x="23150" y="378106"/>
                </a:lnTo>
                <a:lnTo>
                  <a:pt x="92598" y="435980"/>
                </a:lnTo>
                <a:lnTo>
                  <a:pt x="115747" y="478420"/>
                </a:lnTo>
                <a:lnTo>
                  <a:pt x="169762" y="513144"/>
                </a:lnTo>
                <a:lnTo>
                  <a:pt x="219919" y="524719"/>
                </a:lnTo>
                <a:lnTo>
                  <a:pt x="304800" y="447554"/>
                </a:lnTo>
                <a:lnTo>
                  <a:pt x="312517" y="393539"/>
                </a:lnTo>
                <a:lnTo>
                  <a:pt x="339524" y="378106"/>
                </a:lnTo>
                <a:lnTo>
                  <a:pt x="408972" y="351099"/>
                </a:lnTo>
                <a:lnTo>
                  <a:pt x="462988" y="320233"/>
                </a:lnTo>
                <a:lnTo>
                  <a:pt x="462988" y="266218"/>
                </a:lnTo>
                <a:lnTo>
                  <a:pt x="451413" y="181337"/>
                </a:lnTo>
                <a:lnTo>
                  <a:pt x="451413" y="181337"/>
                </a:lnTo>
                <a:lnTo>
                  <a:pt x="370390" y="138896"/>
                </a:lnTo>
                <a:lnTo>
                  <a:pt x="327950" y="96456"/>
                </a:lnTo>
                <a:lnTo>
                  <a:pt x="297084" y="73306"/>
                </a:lnTo>
                <a:lnTo>
                  <a:pt x="281651" y="23149"/>
                </a:lnTo>
                <a:lnTo>
                  <a:pt x="235352" y="0"/>
                </a:lnTo>
                <a:close/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596587" y="3410673"/>
            <a:ext cx="540152" cy="655899"/>
          </a:xfrm>
          <a:custGeom>
            <a:avLst/>
            <a:gdLst>
              <a:gd name="connsiteX0" fmla="*/ 250785 w 540152"/>
              <a:gd name="connsiteY0" fmla="*/ 7717 h 655899"/>
              <a:gd name="connsiteX1" fmla="*/ 165904 w 540152"/>
              <a:gd name="connsiteY1" fmla="*/ 27008 h 655899"/>
              <a:gd name="connsiteX2" fmla="*/ 115747 w 540152"/>
              <a:gd name="connsiteY2" fmla="*/ 23150 h 655899"/>
              <a:gd name="connsiteX3" fmla="*/ 158188 w 540152"/>
              <a:gd name="connsiteY3" fmla="*/ 84881 h 655899"/>
              <a:gd name="connsiteX4" fmla="*/ 142755 w 540152"/>
              <a:gd name="connsiteY4" fmla="*/ 142755 h 655899"/>
              <a:gd name="connsiteX5" fmla="*/ 150471 w 540152"/>
              <a:gd name="connsiteY5" fmla="*/ 181337 h 655899"/>
              <a:gd name="connsiteX6" fmla="*/ 73307 w 540152"/>
              <a:gd name="connsiteY6" fmla="*/ 208345 h 655899"/>
              <a:gd name="connsiteX7" fmla="*/ 11575 w 540152"/>
              <a:gd name="connsiteY7" fmla="*/ 258502 h 655899"/>
              <a:gd name="connsiteX8" fmla="*/ 0 w 540152"/>
              <a:gd name="connsiteY8" fmla="*/ 297084 h 655899"/>
              <a:gd name="connsiteX9" fmla="*/ 30866 w 540152"/>
              <a:gd name="connsiteY9" fmla="*/ 347241 h 655899"/>
              <a:gd name="connsiteX10" fmla="*/ 123464 w 540152"/>
              <a:gd name="connsiteY10" fmla="*/ 385823 h 655899"/>
              <a:gd name="connsiteX11" fmla="*/ 162046 w 540152"/>
              <a:gd name="connsiteY11" fmla="*/ 393540 h 655899"/>
              <a:gd name="connsiteX12" fmla="*/ 119605 w 540152"/>
              <a:gd name="connsiteY12" fmla="*/ 489995 h 655899"/>
              <a:gd name="connsiteX13" fmla="*/ 108031 w 540152"/>
              <a:gd name="connsiteY13" fmla="*/ 567160 h 655899"/>
              <a:gd name="connsiteX14" fmla="*/ 158188 w 540152"/>
              <a:gd name="connsiteY14" fmla="*/ 609600 h 655899"/>
              <a:gd name="connsiteX15" fmla="*/ 266218 w 540152"/>
              <a:gd name="connsiteY15" fmla="*/ 621175 h 655899"/>
              <a:gd name="connsiteX16" fmla="*/ 416689 w 540152"/>
              <a:gd name="connsiteY16" fmla="*/ 636608 h 655899"/>
              <a:gd name="connsiteX17" fmla="*/ 489995 w 540152"/>
              <a:gd name="connsiteY17" fmla="*/ 655899 h 655899"/>
              <a:gd name="connsiteX18" fmla="*/ 540152 w 540152"/>
              <a:gd name="connsiteY18" fmla="*/ 578735 h 655899"/>
              <a:gd name="connsiteX19" fmla="*/ 528578 w 540152"/>
              <a:gd name="connsiteY19" fmla="*/ 389681 h 655899"/>
              <a:gd name="connsiteX20" fmla="*/ 528578 w 540152"/>
              <a:gd name="connsiteY20" fmla="*/ 165904 h 655899"/>
              <a:gd name="connsiteX21" fmla="*/ 520861 w 540152"/>
              <a:gd name="connsiteY21" fmla="*/ 46299 h 655899"/>
              <a:gd name="connsiteX22" fmla="*/ 435980 w 540152"/>
              <a:gd name="connsiteY22" fmla="*/ 0 h 655899"/>
              <a:gd name="connsiteX23" fmla="*/ 250785 w 540152"/>
              <a:gd name="connsiteY23" fmla="*/ 7717 h 65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0152" h="655899">
                <a:moveTo>
                  <a:pt x="250785" y="7717"/>
                </a:moveTo>
                <a:lnTo>
                  <a:pt x="165904" y="27008"/>
                </a:lnTo>
                <a:lnTo>
                  <a:pt x="115747" y="23150"/>
                </a:lnTo>
                <a:lnTo>
                  <a:pt x="158188" y="84881"/>
                </a:lnTo>
                <a:lnTo>
                  <a:pt x="142755" y="142755"/>
                </a:lnTo>
                <a:lnTo>
                  <a:pt x="150471" y="181337"/>
                </a:lnTo>
                <a:lnTo>
                  <a:pt x="73307" y="208345"/>
                </a:lnTo>
                <a:lnTo>
                  <a:pt x="11575" y="258502"/>
                </a:lnTo>
                <a:lnTo>
                  <a:pt x="0" y="297084"/>
                </a:lnTo>
                <a:lnTo>
                  <a:pt x="30866" y="347241"/>
                </a:lnTo>
                <a:lnTo>
                  <a:pt x="123464" y="385823"/>
                </a:lnTo>
                <a:lnTo>
                  <a:pt x="162046" y="393540"/>
                </a:lnTo>
                <a:lnTo>
                  <a:pt x="119605" y="489995"/>
                </a:lnTo>
                <a:lnTo>
                  <a:pt x="108031" y="567160"/>
                </a:lnTo>
                <a:lnTo>
                  <a:pt x="158188" y="609600"/>
                </a:lnTo>
                <a:lnTo>
                  <a:pt x="266218" y="621175"/>
                </a:lnTo>
                <a:lnTo>
                  <a:pt x="416689" y="636608"/>
                </a:lnTo>
                <a:lnTo>
                  <a:pt x="489995" y="655899"/>
                </a:lnTo>
                <a:lnTo>
                  <a:pt x="540152" y="578735"/>
                </a:lnTo>
                <a:lnTo>
                  <a:pt x="528578" y="389681"/>
                </a:lnTo>
                <a:lnTo>
                  <a:pt x="528578" y="165904"/>
                </a:lnTo>
                <a:lnTo>
                  <a:pt x="520861" y="46299"/>
                </a:lnTo>
                <a:lnTo>
                  <a:pt x="435980" y="0"/>
                </a:lnTo>
                <a:lnTo>
                  <a:pt x="250785" y="7717"/>
                </a:lnTo>
                <a:close/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216925" y="1817783"/>
            <a:ext cx="312145" cy="510448"/>
          </a:xfrm>
          <a:custGeom>
            <a:avLst/>
            <a:gdLst>
              <a:gd name="connsiteX0" fmla="*/ 224010 w 312145"/>
              <a:gd name="connsiteY0" fmla="*/ 0 h 510448"/>
              <a:gd name="connsiteX1" fmla="*/ 176270 w 312145"/>
              <a:gd name="connsiteY1" fmla="*/ 11017 h 510448"/>
              <a:gd name="connsiteX2" fmla="*/ 165253 w 312145"/>
              <a:gd name="connsiteY2" fmla="*/ 73446 h 510448"/>
              <a:gd name="connsiteX3" fmla="*/ 146892 w 312145"/>
              <a:gd name="connsiteY3" fmla="*/ 106497 h 510448"/>
              <a:gd name="connsiteX4" fmla="*/ 80791 w 312145"/>
              <a:gd name="connsiteY4" fmla="*/ 132203 h 510448"/>
              <a:gd name="connsiteX5" fmla="*/ 40395 w 312145"/>
              <a:gd name="connsiteY5" fmla="*/ 157909 h 510448"/>
              <a:gd name="connsiteX6" fmla="*/ 25706 w 312145"/>
              <a:gd name="connsiteY6" fmla="*/ 224010 h 510448"/>
              <a:gd name="connsiteX7" fmla="*/ 22034 w 312145"/>
              <a:gd name="connsiteY7" fmla="*/ 249716 h 510448"/>
              <a:gd name="connsiteX8" fmla="*/ 0 w 312145"/>
              <a:gd name="connsiteY8" fmla="*/ 301128 h 510448"/>
              <a:gd name="connsiteX9" fmla="*/ 0 w 312145"/>
              <a:gd name="connsiteY9" fmla="*/ 367229 h 510448"/>
              <a:gd name="connsiteX10" fmla="*/ 44068 w 312145"/>
              <a:gd name="connsiteY10" fmla="*/ 477398 h 510448"/>
              <a:gd name="connsiteX11" fmla="*/ 176270 w 312145"/>
              <a:gd name="connsiteY11" fmla="*/ 499431 h 510448"/>
              <a:gd name="connsiteX12" fmla="*/ 257061 w 312145"/>
              <a:gd name="connsiteY12" fmla="*/ 510448 h 510448"/>
              <a:gd name="connsiteX13" fmla="*/ 312145 w 312145"/>
              <a:gd name="connsiteY13" fmla="*/ 437003 h 510448"/>
              <a:gd name="connsiteX14" fmla="*/ 301128 w 312145"/>
              <a:gd name="connsiteY14" fmla="*/ 326834 h 510448"/>
              <a:gd name="connsiteX15" fmla="*/ 293783 w 312145"/>
              <a:gd name="connsiteY15" fmla="*/ 227682 h 510448"/>
              <a:gd name="connsiteX16" fmla="*/ 293783 w 312145"/>
              <a:gd name="connsiteY16" fmla="*/ 99152 h 510448"/>
              <a:gd name="connsiteX17" fmla="*/ 286439 w 312145"/>
              <a:gd name="connsiteY17" fmla="*/ 47740 h 510448"/>
              <a:gd name="connsiteX18" fmla="*/ 224010 w 312145"/>
              <a:gd name="connsiteY18" fmla="*/ 0 h 51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2145" h="510448">
                <a:moveTo>
                  <a:pt x="224010" y="0"/>
                </a:moveTo>
                <a:lnTo>
                  <a:pt x="176270" y="11017"/>
                </a:lnTo>
                <a:lnTo>
                  <a:pt x="165253" y="73446"/>
                </a:lnTo>
                <a:lnTo>
                  <a:pt x="146892" y="106497"/>
                </a:lnTo>
                <a:lnTo>
                  <a:pt x="80791" y="132203"/>
                </a:lnTo>
                <a:lnTo>
                  <a:pt x="40395" y="157909"/>
                </a:lnTo>
                <a:lnTo>
                  <a:pt x="25706" y="224010"/>
                </a:lnTo>
                <a:lnTo>
                  <a:pt x="22034" y="249716"/>
                </a:lnTo>
                <a:lnTo>
                  <a:pt x="0" y="301128"/>
                </a:lnTo>
                <a:lnTo>
                  <a:pt x="0" y="367229"/>
                </a:lnTo>
                <a:lnTo>
                  <a:pt x="44068" y="477398"/>
                </a:lnTo>
                <a:lnTo>
                  <a:pt x="176270" y="499431"/>
                </a:lnTo>
                <a:lnTo>
                  <a:pt x="257061" y="510448"/>
                </a:lnTo>
                <a:lnTo>
                  <a:pt x="312145" y="437003"/>
                </a:lnTo>
                <a:lnTo>
                  <a:pt x="301128" y="326834"/>
                </a:lnTo>
                <a:lnTo>
                  <a:pt x="293783" y="227682"/>
                </a:lnTo>
                <a:lnTo>
                  <a:pt x="293783" y="99152"/>
                </a:lnTo>
                <a:lnTo>
                  <a:pt x="286439" y="47740"/>
                </a:lnTo>
                <a:lnTo>
                  <a:pt x="224010" y="0"/>
                </a:lnTo>
                <a:close/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191219" y="2805629"/>
            <a:ext cx="470053" cy="378246"/>
          </a:xfrm>
          <a:custGeom>
            <a:avLst/>
            <a:gdLst>
              <a:gd name="connsiteX0" fmla="*/ 0 w 470053"/>
              <a:gd name="connsiteY0" fmla="*/ 110169 h 378246"/>
              <a:gd name="connsiteX1" fmla="*/ 18362 w 470053"/>
              <a:gd name="connsiteY1" fmla="*/ 179942 h 378246"/>
              <a:gd name="connsiteX2" fmla="*/ 47740 w 470053"/>
              <a:gd name="connsiteY2" fmla="*/ 220337 h 378246"/>
              <a:gd name="connsiteX3" fmla="*/ 132203 w 470053"/>
              <a:gd name="connsiteY3" fmla="*/ 249716 h 378246"/>
              <a:gd name="connsiteX4" fmla="*/ 235027 w 470053"/>
              <a:gd name="connsiteY4" fmla="*/ 249716 h 378246"/>
              <a:gd name="connsiteX5" fmla="*/ 286439 w 470053"/>
              <a:gd name="connsiteY5" fmla="*/ 246043 h 378246"/>
              <a:gd name="connsiteX6" fmla="*/ 315817 w 470053"/>
              <a:gd name="connsiteY6" fmla="*/ 282766 h 378246"/>
              <a:gd name="connsiteX7" fmla="*/ 330506 w 470053"/>
              <a:gd name="connsiteY7" fmla="*/ 363557 h 378246"/>
              <a:gd name="connsiteX8" fmla="*/ 403952 w 470053"/>
              <a:gd name="connsiteY8" fmla="*/ 378246 h 378246"/>
              <a:gd name="connsiteX9" fmla="*/ 422314 w 470053"/>
              <a:gd name="connsiteY9" fmla="*/ 363557 h 378246"/>
              <a:gd name="connsiteX10" fmla="*/ 462709 w 470053"/>
              <a:gd name="connsiteY10" fmla="*/ 363557 h 378246"/>
              <a:gd name="connsiteX11" fmla="*/ 444347 w 470053"/>
              <a:gd name="connsiteY11" fmla="*/ 238699 h 378246"/>
              <a:gd name="connsiteX12" fmla="*/ 470053 w 470053"/>
              <a:gd name="connsiteY12" fmla="*/ 176270 h 378246"/>
              <a:gd name="connsiteX13" fmla="*/ 381918 w 470053"/>
              <a:gd name="connsiteY13" fmla="*/ 121185 h 378246"/>
              <a:gd name="connsiteX14" fmla="*/ 359885 w 470053"/>
              <a:gd name="connsiteY14" fmla="*/ 80790 h 378246"/>
              <a:gd name="connsiteX15" fmla="*/ 315817 w 470053"/>
              <a:gd name="connsiteY15" fmla="*/ 36723 h 378246"/>
              <a:gd name="connsiteX16" fmla="*/ 293783 w 470053"/>
              <a:gd name="connsiteY16" fmla="*/ 0 h 378246"/>
              <a:gd name="connsiteX17" fmla="*/ 242371 w 470053"/>
              <a:gd name="connsiteY17" fmla="*/ 0 h 378246"/>
              <a:gd name="connsiteX18" fmla="*/ 187287 w 470053"/>
              <a:gd name="connsiteY18" fmla="*/ 18361 h 378246"/>
              <a:gd name="connsiteX19" fmla="*/ 187287 w 470053"/>
              <a:gd name="connsiteY19" fmla="*/ 51412 h 378246"/>
              <a:gd name="connsiteX20" fmla="*/ 172598 w 470053"/>
              <a:gd name="connsiteY20" fmla="*/ 95479 h 378246"/>
              <a:gd name="connsiteX21" fmla="*/ 135875 w 470053"/>
              <a:gd name="connsiteY21" fmla="*/ 102824 h 378246"/>
              <a:gd name="connsiteX22" fmla="*/ 69774 w 470053"/>
              <a:gd name="connsiteY22" fmla="*/ 91807 h 378246"/>
              <a:gd name="connsiteX23" fmla="*/ 0 w 470053"/>
              <a:gd name="connsiteY23" fmla="*/ 110169 h 37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0053" h="378246">
                <a:moveTo>
                  <a:pt x="0" y="110169"/>
                </a:moveTo>
                <a:lnTo>
                  <a:pt x="18362" y="179942"/>
                </a:lnTo>
                <a:lnTo>
                  <a:pt x="47740" y="220337"/>
                </a:lnTo>
                <a:lnTo>
                  <a:pt x="132203" y="249716"/>
                </a:lnTo>
                <a:lnTo>
                  <a:pt x="235027" y="249716"/>
                </a:lnTo>
                <a:lnTo>
                  <a:pt x="286439" y="246043"/>
                </a:lnTo>
                <a:lnTo>
                  <a:pt x="315817" y="282766"/>
                </a:lnTo>
                <a:lnTo>
                  <a:pt x="330506" y="363557"/>
                </a:lnTo>
                <a:lnTo>
                  <a:pt x="403952" y="378246"/>
                </a:lnTo>
                <a:lnTo>
                  <a:pt x="422314" y="363557"/>
                </a:lnTo>
                <a:lnTo>
                  <a:pt x="462709" y="363557"/>
                </a:lnTo>
                <a:lnTo>
                  <a:pt x="444347" y="238699"/>
                </a:lnTo>
                <a:lnTo>
                  <a:pt x="470053" y="176270"/>
                </a:lnTo>
                <a:lnTo>
                  <a:pt x="381918" y="121185"/>
                </a:lnTo>
                <a:lnTo>
                  <a:pt x="359885" y="80790"/>
                </a:lnTo>
                <a:lnTo>
                  <a:pt x="315817" y="36723"/>
                </a:lnTo>
                <a:lnTo>
                  <a:pt x="293783" y="0"/>
                </a:lnTo>
                <a:lnTo>
                  <a:pt x="242371" y="0"/>
                </a:lnTo>
                <a:lnTo>
                  <a:pt x="187287" y="18361"/>
                </a:lnTo>
                <a:lnTo>
                  <a:pt x="187287" y="51412"/>
                </a:lnTo>
                <a:lnTo>
                  <a:pt x="172598" y="95479"/>
                </a:lnTo>
                <a:lnTo>
                  <a:pt x="135875" y="102824"/>
                </a:lnTo>
                <a:lnTo>
                  <a:pt x="69774" y="91807"/>
                </a:lnTo>
                <a:lnTo>
                  <a:pt x="0" y="110169"/>
                </a:lnTo>
                <a:close/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742063" y="2555913"/>
            <a:ext cx="301127" cy="271750"/>
          </a:xfrm>
          <a:custGeom>
            <a:avLst/>
            <a:gdLst>
              <a:gd name="connsiteX0" fmla="*/ 84462 w 301127"/>
              <a:gd name="connsiteY0" fmla="*/ 0 h 271750"/>
              <a:gd name="connsiteX1" fmla="*/ 301127 w 301127"/>
              <a:gd name="connsiteY1" fmla="*/ 132203 h 271750"/>
              <a:gd name="connsiteX2" fmla="*/ 290110 w 301127"/>
              <a:gd name="connsiteY2" fmla="*/ 179942 h 271750"/>
              <a:gd name="connsiteX3" fmla="*/ 282766 w 301127"/>
              <a:gd name="connsiteY3" fmla="*/ 238699 h 271750"/>
              <a:gd name="connsiteX4" fmla="*/ 238698 w 301127"/>
              <a:gd name="connsiteY4" fmla="*/ 264405 h 271750"/>
              <a:gd name="connsiteX5" fmla="*/ 179942 w 301127"/>
              <a:gd name="connsiteY5" fmla="*/ 268077 h 271750"/>
              <a:gd name="connsiteX6" fmla="*/ 128530 w 301127"/>
              <a:gd name="connsiteY6" fmla="*/ 271750 h 271750"/>
              <a:gd name="connsiteX7" fmla="*/ 84462 w 301127"/>
              <a:gd name="connsiteY7" fmla="*/ 260733 h 271750"/>
              <a:gd name="connsiteX8" fmla="*/ 44067 w 301127"/>
              <a:gd name="connsiteY8" fmla="*/ 246044 h 271750"/>
              <a:gd name="connsiteX9" fmla="*/ 29378 w 301127"/>
              <a:gd name="connsiteY9" fmla="*/ 190959 h 271750"/>
              <a:gd name="connsiteX10" fmla="*/ 11017 w 301127"/>
              <a:gd name="connsiteY10" fmla="*/ 124858 h 271750"/>
              <a:gd name="connsiteX11" fmla="*/ 0 w 301127"/>
              <a:gd name="connsiteY11" fmla="*/ 69774 h 271750"/>
              <a:gd name="connsiteX12" fmla="*/ 7344 w 301127"/>
              <a:gd name="connsiteY12" fmla="*/ 33051 h 271750"/>
              <a:gd name="connsiteX13" fmla="*/ 84462 w 301127"/>
              <a:gd name="connsiteY13" fmla="*/ 0 h 2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1127" h="271750">
                <a:moveTo>
                  <a:pt x="84462" y="0"/>
                </a:moveTo>
                <a:lnTo>
                  <a:pt x="301127" y="132203"/>
                </a:lnTo>
                <a:lnTo>
                  <a:pt x="290110" y="179942"/>
                </a:lnTo>
                <a:lnTo>
                  <a:pt x="282766" y="238699"/>
                </a:lnTo>
                <a:lnTo>
                  <a:pt x="238698" y="264405"/>
                </a:lnTo>
                <a:lnTo>
                  <a:pt x="179942" y="268077"/>
                </a:lnTo>
                <a:lnTo>
                  <a:pt x="128530" y="271750"/>
                </a:lnTo>
                <a:lnTo>
                  <a:pt x="84462" y="260733"/>
                </a:lnTo>
                <a:lnTo>
                  <a:pt x="44067" y="246044"/>
                </a:lnTo>
                <a:lnTo>
                  <a:pt x="29378" y="190959"/>
                </a:lnTo>
                <a:lnTo>
                  <a:pt x="11017" y="124858"/>
                </a:lnTo>
                <a:lnTo>
                  <a:pt x="0" y="69774"/>
                </a:lnTo>
                <a:lnTo>
                  <a:pt x="7344" y="33051"/>
                </a:lnTo>
                <a:lnTo>
                  <a:pt x="84462" y="0"/>
                </a:lnTo>
                <a:close/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3771441" y="1920607"/>
            <a:ext cx="161581" cy="407624"/>
          </a:xfrm>
          <a:custGeom>
            <a:avLst/>
            <a:gdLst>
              <a:gd name="connsiteX0" fmla="*/ 88135 w 161581"/>
              <a:gd name="connsiteY0" fmla="*/ 0 h 407624"/>
              <a:gd name="connsiteX1" fmla="*/ 0 w 161581"/>
              <a:gd name="connsiteY1" fmla="*/ 73446 h 407624"/>
              <a:gd name="connsiteX2" fmla="*/ 3672 w 161581"/>
              <a:gd name="connsiteY2" fmla="*/ 146892 h 407624"/>
              <a:gd name="connsiteX3" fmla="*/ 3672 w 161581"/>
              <a:gd name="connsiteY3" fmla="*/ 246044 h 407624"/>
              <a:gd name="connsiteX4" fmla="*/ 3672 w 161581"/>
              <a:gd name="connsiteY4" fmla="*/ 352540 h 407624"/>
              <a:gd name="connsiteX5" fmla="*/ 14689 w 161581"/>
              <a:gd name="connsiteY5" fmla="*/ 407624 h 407624"/>
              <a:gd name="connsiteX6" fmla="*/ 110169 w 161581"/>
              <a:gd name="connsiteY6" fmla="*/ 400280 h 407624"/>
              <a:gd name="connsiteX7" fmla="*/ 132202 w 161581"/>
              <a:gd name="connsiteY7" fmla="*/ 348868 h 407624"/>
              <a:gd name="connsiteX8" fmla="*/ 143219 w 161581"/>
              <a:gd name="connsiteY8" fmla="*/ 224010 h 407624"/>
              <a:gd name="connsiteX9" fmla="*/ 161581 w 161581"/>
              <a:gd name="connsiteY9" fmla="*/ 150564 h 407624"/>
              <a:gd name="connsiteX10" fmla="*/ 143219 w 161581"/>
              <a:gd name="connsiteY10" fmla="*/ 69774 h 407624"/>
              <a:gd name="connsiteX11" fmla="*/ 88135 w 161581"/>
              <a:gd name="connsiteY11" fmla="*/ 0 h 40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1581" h="407624">
                <a:moveTo>
                  <a:pt x="88135" y="0"/>
                </a:moveTo>
                <a:lnTo>
                  <a:pt x="0" y="73446"/>
                </a:lnTo>
                <a:lnTo>
                  <a:pt x="3672" y="146892"/>
                </a:lnTo>
                <a:lnTo>
                  <a:pt x="3672" y="246044"/>
                </a:lnTo>
                <a:lnTo>
                  <a:pt x="3672" y="352540"/>
                </a:lnTo>
                <a:lnTo>
                  <a:pt x="14689" y="407624"/>
                </a:lnTo>
                <a:lnTo>
                  <a:pt x="110169" y="400280"/>
                </a:lnTo>
                <a:lnTo>
                  <a:pt x="132202" y="348868"/>
                </a:lnTo>
                <a:lnTo>
                  <a:pt x="143219" y="224010"/>
                </a:lnTo>
                <a:lnTo>
                  <a:pt x="161581" y="150564"/>
                </a:lnTo>
                <a:lnTo>
                  <a:pt x="143219" y="69774"/>
                </a:lnTo>
                <a:lnTo>
                  <a:pt x="88135" y="0"/>
                </a:lnTo>
                <a:close/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028501" y="1685581"/>
            <a:ext cx="701407" cy="392935"/>
          </a:xfrm>
          <a:custGeom>
            <a:avLst/>
            <a:gdLst>
              <a:gd name="connsiteX0" fmla="*/ 51412 w 701407"/>
              <a:gd name="connsiteY0" fmla="*/ 3672 h 392935"/>
              <a:gd name="connsiteX1" fmla="*/ 11017 w 701407"/>
              <a:gd name="connsiteY1" fmla="*/ 69773 h 392935"/>
              <a:gd name="connsiteX2" fmla="*/ 7345 w 701407"/>
              <a:gd name="connsiteY2" fmla="*/ 205648 h 392935"/>
              <a:gd name="connsiteX3" fmla="*/ 0 w 701407"/>
              <a:gd name="connsiteY3" fmla="*/ 293783 h 392935"/>
              <a:gd name="connsiteX4" fmla="*/ 11017 w 701407"/>
              <a:gd name="connsiteY4" fmla="*/ 345195 h 392935"/>
              <a:gd name="connsiteX5" fmla="*/ 44068 w 701407"/>
              <a:gd name="connsiteY5" fmla="*/ 389262 h 392935"/>
              <a:gd name="connsiteX6" fmla="*/ 165253 w 701407"/>
              <a:gd name="connsiteY6" fmla="*/ 392935 h 392935"/>
              <a:gd name="connsiteX7" fmla="*/ 157909 w 701407"/>
              <a:gd name="connsiteY7" fmla="*/ 323161 h 392935"/>
              <a:gd name="connsiteX8" fmla="*/ 150564 w 701407"/>
              <a:gd name="connsiteY8" fmla="*/ 268077 h 392935"/>
              <a:gd name="connsiteX9" fmla="*/ 154236 w 701407"/>
              <a:gd name="connsiteY9" fmla="*/ 220337 h 392935"/>
              <a:gd name="connsiteX10" fmla="*/ 154236 w 701407"/>
              <a:gd name="connsiteY10" fmla="*/ 161580 h 392935"/>
              <a:gd name="connsiteX11" fmla="*/ 154236 w 701407"/>
              <a:gd name="connsiteY11" fmla="*/ 91807 h 392935"/>
              <a:gd name="connsiteX12" fmla="*/ 183615 w 701407"/>
              <a:gd name="connsiteY12" fmla="*/ 3672 h 392935"/>
              <a:gd name="connsiteX13" fmla="*/ 330506 w 701407"/>
              <a:gd name="connsiteY13" fmla="*/ 3672 h 392935"/>
              <a:gd name="connsiteX14" fmla="*/ 264405 w 701407"/>
              <a:gd name="connsiteY14" fmla="*/ 128530 h 392935"/>
              <a:gd name="connsiteX15" fmla="*/ 224010 w 701407"/>
              <a:gd name="connsiteY15" fmla="*/ 249715 h 392935"/>
              <a:gd name="connsiteX16" fmla="*/ 308472 w 701407"/>
              <a:gd name="connsiteY16" fmla="*/ 301127 h 392935"/>
              <a:gd name="connsiteX17" fmla="*/ 422313 w 701407"/>
              <a:gd name="connsiteY17" fmla="*/ 260732 h 392935"/>
              <a:gd name="connsiteX18" fmla="*/ 492087 w 701407"/>
              <a:gd name="connsiteY18" fmla="*/ 242371 h 392935"/>
              <a:gd name="connsiteX19" fmla="*/ 539827 w 701407"/>
              <a:gd name="connsiteY19" fmla="*/ 220337 h 392935"/>
              <a:gd name="connsiteX20" fmla="*/ 616945 w 701407"/>
              <a:gd name="connsiteY20" fmla="*/ 249715 h 392935"/>
              <a:gd name="connsiteX21" fmla="*/ 675701 w 701407"/>
              <a:gd name="connsiteY21" fmla="*/ 297455 h 392935"/>
              <a:gd name="connsiteX22" fmla="*/ 701407 w 701407"/>
              <a:gd name="connsiteY22" fmla="*/ 220337 h 392935"/>
              <a:gd name="connsiteX23" fmla="*/ 686718 w 701407"/>
              <a:gd name="connsiteY23" fmla="*/ 194631 h 392935"/>
              <a:gd name="connsiteX24" fmla="*/ 668357 w 701407"/>
              <a:gd name="connsiteY24" fmla="*/ 143219 h 392935"/>
              <a:gd name="connsiteX25" fmla="*/ 664685 w 701407"/>
              <a:gd name="connsiteY25" fmla="*/ 69773 h 392935"/>
              <a:gd name="connsiteX26" fmla="*/ 624289 w 701407"/>
              <a:gd name="connsiteY26" fmla="*/ 36723 h 392935"/>
              <a:gd name="connsiteX27" fmla="*/ 609600 w 701407"/>
              <a:gd name="connsiteY27" fmla="*/ 0 h 392935"/>
              <a:gd name="connsiteX28" fmla="*/ 539827 w 701407"/>
              <a:gd name="connsiteY28" fmla="*/ 36723 h 392935"/>
              <a:gd name="connsiteX29" fmla="*/ 481070 w 701407"/>
              <a:gd name="connsiteY29" fmla="*/ 102824 h 392935"/>
              <a:gd name="connsiteX30" fmla="*/ 481070 w 701407"/>
              <a:gd name="connsiteY30" fmla="*/ 102824 h 392935"/>
              <a:gd name="connsiteX31" fmla="*/ 448019 w 701407"/>
              <a:gd name="connsiteY31" fmla="*/ 124858 h 392935"/>
              <a:gd name="connsiteX32" fmla="*/ 429658 w 701407"/>
              <a:gd name="connsiteY32" fmla="*/ 106496 h 392935"/>
              <a:gd name="connsiteX33" fmla="*/ 403952 w 701407"/>
              <a:gd name="connsiteY33" fmla="*/ 73446 h 392935"/>
              <a:gd name="connsiteX34" fmla="*/ 392935 w 701407"/>
              <a:gd name="connsiteY34" fmla="*/ 47739 h 392935"/>
              <a:gd name="connsiteX35" fmla="*/ 392935 w 701407"/>
              <a:gd name="connsiteY35" fmla="*/ 22033 h 392935"/>
              <a:gd name="connsiteX36" fmla="*/ 392935 w 701407"/>
              <a:gd name="connsiteY36" fmla="*/ 7344 h 392935"/>
              <a:gd name="connsiteX37" fmla="*/ 392935 w 701407"/>
              <a:gd name="connsiteY37" fmla="*/ 7344 h 39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01407" h="392935">
                <a:moveTo>
                  <a:pt x="51412" y="3672"/>
                </a:moveTo>
                <a:lnTo>
                  <a:pt x="11017" y="69773"/>
                </a:lnTo>
                <a:lnTo>
                  <a:pt x="7345" y="205648"/>
                </a:lnTo>
                <a:lnTo>
                  <a:pt x="0" y="293783"/>
                </a:lnTo>
                <a:lnTo>
                  <a:pt x="11017" y="345195"/>
                </a:lnTo>
                <a:lnTo>
                  <a:pt x="44068" y="389262"/>
                </a:lnTo>
                <a:lnTo>
                  <a:pt x="165253" y="392935"/>
                </a:lnTo>
                <a:lnTo>
                  <a:pt x="157909" y="323161"/>
                </a:lnTo>
                <a:lnTo>
                  <a:pt x="150564" y="268077"/>
                </a:lnTo>
                <a:lnTo>
                  <a:pt x="154236" y="220337"/>
                </a:lnTo>
                <a:lnTo>
                  <a:pt x="154236" y="161580"/>
                </a:lnTo>
                <a:lnTo>
                  <a:pt x="154236" y="91807"/>
                </a:lnTo>
                <a:lnTo>
                  <a:pt x="183615" y="3672"/>
                </a:lnTo>
                <a:lnTo>
                  <a:pt x="330506" y="3672"/>
                </a:lnTo>
                <a:lnTo>
                  <a:pt x="264405" y="128530"/>
                </a:lnTo>
                <a:lnTo>
                  <a:pt x="224010" y="249715"/>
                </a:lnTo>
                <a:lnTo>
                  <a:pt x="308472" y="301127"/>
                </a:lnTo>
                <a:lnTo>
                  <a:pt x="422313" y="260732"/>
                </a:lnTo>
                <a:lnTo>
                  <a:pt x="492087" y="242371"/>
                </a:lnTo>
                <a:lnTo>
                  <a:pt x="539827" y="220337"/>
                </a:lnTo>
                <a:lnTo>
                  <a:pt x="616945" y="249715"/>
                </a:lnTo>
                <a:lnTo>
                  <a:pt x="675701" y="297455"/>
                </a:lnTo>
                <a:lnTo>
                  <a:pt x="701407" y="220337"/>
                </a:lnTo>
                <a:lnTo>
                  <a:pt x="686718" y="194631"/>
                </a:lnTo>
                <a:lnTo>
                  <a:pt x="668357" y="143219"/>
                </a:lnTo>
                <a:lnTo>
                  <a:pt x="664685" y="69773"/>
                </a:lnTo>
                <a:lnTo>
                  <a:pt x="624289" y="36723"/>
                </a:lnTo>
                <a:lnTo>
                  <a:pt x="609600" y="0"/>
                </a:lnTo>
                <a:lnTo>
                  <a:pt x="539827" y="36723"/>
                </a:lnTo>
                <a:lnTo>
                  <a:pt x="481070" y="102824"/>
                </a:lnTo>
                <a:lnTo>
                  <a:pt x="481070" y="102824"/>
                </a:lnTo>
                <a:lnTo>
                  <a:pt x="448019" y="124858"/>
                </a:lnTo>
                <a:lnTo>
                  <a:pt x="429658" y="106496"/>
                </a:lnTo>
                <a:lnTo>
                  <a:pt x="403952" y="73446"/>
                </a:lnTo>
                <a:lnTo>
                  <a:pt x="392935" y="47739"/>
                </a:lnTo>
                <a:lnTo>
                  <a:pt x="392935" y="22033"/>
                </a:lnTo>
                <a:lnTo>
                  <a:pt x="392935" y="7344"/>
                </a:lnTo>
                <a:lnTo>
                  <a:pt x="392935" y="7344"/>
                </a:lnTo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4777648" y="1689253"/>
            <a:ext cx="378246" cy="304800"/>
          </a:xfrm>
          <a:custGeom>
            <a:avLst/>
            <a:gdLst>
              <a:gd name="connsiteX0" fmla="*/ 0 w 378246"/>
              <a:gd name="connsiteY0" fmla="*/ 11017 h 304800"/>
              <a:gd name="connsiteX1" fmla="*/ 62429 w 378246"/>
              <a:gd name="connsiteY1" fmla="*/ 124858 h 304800"/>
              <a:gd name="connsiteX2" fmla="*/ 99152 w 378246"/>
              <a:gd name="connsiteY2" fmla="*/ 257060 h 304800"/>
              <a:gd name="connsiteX3" fmla="*/ 187287 w 378246"/>
              <a:gd name="connsiteY3" fmla="*/ 301128 h 304800"/>
              <a:gd name="connsiteX4" fmla="*/ 201976 w 378246"/>
              <a:gd name="connsiteY4" fmla="*/ 304800 h 304800"/>
              <a:gd name="connsiteX5" fmla="*/ 264405 w 378246"/>
              <a:gd name="connsiteY5" fmla="*/ 286439 h 304800"/>
              <a:gd name="connsiteX6" fmla="*/ 279094 w 378246"/>
              <a:gd name="connsiteY6" fmla="*/ 253388 h 304800"/>
              <a:gd name="connsiteX7" fmla="*/ 279094 w 378246"/>
              <a:gd name="connsiteY7" fmla="*/ 231354 h 304800"/>
              <a:gd name="connsiteX8" fmla="*/ 290111 w 378246"/>
              <a:gd name="connsiteY8" fmla="*/ 201976 h 304800"/>
              <a:gd name="connsiteX9" fmla="*/ 330506 w 378246"/>
              <a:gd name="connsiteY9" fmla="*/ 201976 h 304800"/>
              <a:gd name="connsiteX10" fmla="*/ 378246 w 378246"/>
              <a:gd name="connsiteY10" fmla="*/ 165253 h 304800"/>
              <a:gd name="connsiteX11" fmla="*/ 367229 w 378246"/>
              <a:gd name="connsiteY11" fmla="*/ 128530 h 304800"/>
              <a:gd name="connsiteX12" fmla="*/ 304800 w 378246"/>
              <a:gd name="connsiteY12" fmla="*/ 106496 h 304800"/>
              <a:gd name="connsiteX13" fmla="*/ 326834 w 378246"/>
              <a:gd name="connsiteY13" fmla="*/ 69774 h 304800"/>
              <a:gd name="connsiteX14" fmla="*/ 326834 w 378246"/>
              <a:gd name="connsiteY14" fmla="*/ 51412 h 304800"/>
              <a:gd name="connsiteX15" fmla="*/ 326834 w 378246"/>
              <a:gd name="connsiteY15" fmla="*/ 33051 h 304800"/>
              <a:gd name="connsiteX16" fmla="*/ 326834 w 378246"/>
              <a:gd name="connsiteY16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8246" h="304800">
                <a:moveTo>
                  <a:pt x="0" y="11017"/>
                </a:moveTo>
                <a:lnTo>
                  <a:pt x="62429" y="124858"/>
                </a:lnTo>
                <a:lnTo>
                  <a:pt x="99152" y="257060"/>
                </a:lnTo>
                <a:lnTo>
                  <a:pt x="187287" y="301128"/>
                </a:lnTo>
                <a:lnTo>
                  <a:pt x="201976" y="304800"/>
                </a:lnTo>
                <a:lnTo>
                  <a:pt x="264405" y="286439"/>
                </a:lnTo>
                <a:lnTo>
                  <a:pt x="279094" y="253388"/>
                </a:lnTo>
                <a:lnTo>
                  <a:pt x="279094" y="231354"/>
                </a:lnTo>
                <a:lnTo>
                  <a:pt x="290111" y="201976"/>
                </a:lnTo>
                <a:lnTo>
                  <a:pt x="330506" y="201976"/>
                </a:lnTo>
                <a:lnTo>
                  <a:pt x="378246" y="165253"/>
                </a:lnTo>
                <a:lnTo>
                  <a:pt x="367229" y="128530"/>
                </a:lnTo>
                <a:lnTo>
                  <a:pt x="304800" y="106496"/>
                </a:lnTo>
                <a:lnTo>
                  <a:pt x="326834" y="69774"/>
                </a:lnTo>
                <a:lnTo>
                  <a:pt x="326834" y="51412"/>
                </a:lnTo>
                <a:lnTo>
                  <a:pt x="326834" y="33051"/>
                </a:lnTo>
                <a:lnTo>
                  <a:pt x="326834" y="0"/>
                </a:lnTo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5163239" y="1703942"/>
            <a:ext cx="572877" cy="683046"/>
          </a:xfrm>
          <a:custGeom>
            <a:avLst/>
            <a:gdLst>
              <a:gd name="connsiteX0" fmla="*/ 146891 w 572877"/>
              <a:gd name="connsiteY0" fmla="*/ 117513 h 683046"/>
              <a:gd name="connsiteX1" fmla="*/ 62428 w 572877"/>
              <a:gd name="connsiteY1" fmla="*/ 205648 h 683046"/>
              <a:gd name="connsiteX2" fmla="*/ 0 w 572877"/>
              <a:gd name="connsiteY2" fmla="*/ 257060 h 683046"/>
              <a:gd name="connsiteX3" fmla="*/ 25706 w 572877"/>
              <a:gd name="connsiteY3" fmla="*/ 356212 h 683046"/>
              <a:gd name="connsiteX4" fmla="*/ 44067 w 572877"/>
              <a:gd name="connsiteY4" fmla="*/ 411297 h 683046"/>
              <a:gd name="connsiteX5" fmla="*/ 55084 w 572877"/>
              <a:gd name="connsiteY5" fmla="*/ 503104 h 683046"/>
              <a:gd name="connsiteX6" fmla="*/ 62428 w 572877"/>
              <a:gd name="connsiteY6" fmla="*/ 532482 h 683046"/>
              <a:gd name="connsiteX7" fmla="*/ 106496 w 572877"/>
              <a:gd name="connsiteY7" fmla="*/ 605928 h 683046"/>
              <a:gd name="connsiteX8" fmla="*/ 150563 w 572877"/>
              <a:gd name="connsiteY8" fmla="*/ 649995 h 683046"/>
              <a:gd name="connsiteX9" fmla="*/ 194631 w 572877"/>
              <a:gd name="connsiteY9" fmla="*/ 683046 h 683046"/>
              <a:gd name="connsiteX10" fmla="*/ 253388 w 572877"/>
              <a:gd name="connsiteY10" fmla="*/ 613272 h 683046"/>
              <a:gd name="connsiteX11" fmla="*/ 312144 w 572877"/>
              <a:gd name="connsiteY11" fmla="*/ 587566 h 683046"/>
              <a:gd name="connsiteX12" fmla="*/ 334178 w 572877"/>
              <a:gd name="connsiteY12" fmla="*/ 506776 h 683046"/>
              <a:gd name="connsiteX13" fmla="*/ 345195 w 572877"/>
              <a:gd name="connsiteY13" fmla="*/ 477398 h 683046"/>
              <a:gd name="connsiteX14" fmla="*/ 367228 w 572877"/>
              <a:gd name="connsiteY14" fmla="*/ 473725 h 683046"/>
              <a:gd name="connsiteX15" fmla="*/ 437002 w 572877"/>
              <a:gd name="connsiteY15" fmla="*/ 425986 h 683046"/>
              <a:gd name="connsiteX16" fmla="*/ 455363 w 572877"/>
              <a:gd name="connsiteY16" fmla="*/ 400280 h 683046"/>
              <a:gd name="connsiteX17" fmla="*/ 466380 w 572877"/>
              <a:gd name="connsiteY17" fmla="*/ 345195 h 683046"/>
              <a:gd name="connsiteX18" fmla="*/ 503103 w 572877"/>
              <a:gd name="connsiteY18" fmla="*/ 301128 h 683046"/>
              <a:gd name="connsiteX19" fmla="*/ 470053 w 572877"/>
              <a:gd name="connsiteY19" fmla="*/ 257060 h 683046"/>
              <a:gd name="connsiteX20" fmla="*/ 433330 w 572877"/>
              <a:gd name="connsiteY20" fmla="*/ 253388 h 683046"/>
              <a:gd name="connsiteX21" fmla="*/ 418641 w 572877"/>
              <a:gd name="connsiteY21" fmla="*/ 238699 h 683046"/>
              <a:gd name="connsiteX22" fmla="*/ 477397 w 572877"/>
              <a:gd name="connsiteY22" fmla="*/ 212993 h 683046"/>
              <a:gd name="connsiteX23" fmla="*/ 558188 w 572877"/>
              <a:gd name="connsiteY23" fmla="*/ 227682 h 683046"/>
              <a:gd name="connsiteX24" fmla="*/ 572877 w 572877"/>
              <a:gd name="connsiteY24" fmla="*/ 187287 h 683046"/>
              <a:gd name="connsiteX25" fmla="*/ 554515 w 572877"/>
              <a:gd name="connsiteY25" fmla="*/ 132203 h 683046"/>
              <a:gd name="connsiteX26" fmla="*/ 517792 w 572877"/>
              <a:gd name="connsiteY26" fmla="*/ 95480 h 683046"/>
              <a:gd name="connsiteX27" fmla="*/ 459036 w 572877"/>
              <a:gd name="connsiteY27" fmla="*/ 22034 h 683046"/>
              <a:gd name="connsiteX28" fmla="*/ 425985 w 572877"/>
              <a:gd name="connsiteY28" fmla="*/ 0 h 683046"/>
              <a:gd name="connsiteX29" fmla="*/ 374573 w 572877"/>
              <a:gd name="connsiteY29" fmla="*/ 7345 h 683046"/>
              <a:gd name="connsiteX30" fmla="*/ 326833 w 572877"/>
              <a:gd name="connsiteY30" fmla="*/ 55085 h 683046"/>
              <a:gd name="connsiteX31" fmla="*/ 341522 w 572877"/>
              <a:gd name="connsiteY31" fmla="*/ 128530 h 683046"/>
              <a:gd name="connsiteX32" fmla="*/ 315816 w 572877"/>
              <a:gd name="connsiteY32" fmla="*/ 212993 h 683046"/>
              <a:gd name="connsiteX33" fmla="*/ 293783 w 572877"/>
              <a:gd name="connsiteY33" fmla="*/ 242371 h 683046"/>
              <a:gd name="connsiteX34" fmla="*/ 257060 w 572877"/>
              <a:gd name="connsiteY34" fmla="*/ 235027 h 683046"/>
              <a:gd name="connsiteX35" fmla="*/ 238698 w 572877"/>
              <a:gd name="connsiteY35" fmla="*/ 212993 h 683046"/>
              <a:gd name="connsiteX36" fmla="*/ 224009 w 572877"/>
              <a:gd name="connsiteY36" fmla="*/ 168925 h 683046"/>
              <a:gd name="connsiteX37" fmla="*/ 216665 w 572877"/>
              <a:gd name="connsiteY37" fmla="*/ 157909 h 683046"/>
              <a:gd name="connsiteX38" fmla="*/ 146891 w 572877"/>
              <a:gd name="connsiteY38" fmla="*/ 117513 h 68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72877" h="683046">
                <a:moveTo>
                  <a:pt x="146891" y="117513"/>
                </a:moveTo>
                <a:lnTo>
                  <a:pt x="62428" y="205648"/>
                </a:lnTo>
                <a:lnTo>
                  <a:pt x="0" y="257060"/>
                </a:lnTo>
                <a:lnTo>
                  <a:pt x="25706" y="356212"/>
                </a:lnTo>
                <a:lnTo>
                  <a:pt x="44067" y="411297"/>
                </a:lnTo>
                <a:lnTo>
                  <a:pt x="55084" y="503104"/>
                </a:lnTo>
                <a:lnTo>
                  <a:pt x="62428" y="532482"/>
                </a:lnTo>
                <a:lnTo>
                  <a:pt x="106496" y="605928"/>
                </a:lnTo>
                <a:lnTo>
                  <a:pt x="150563" y="649995"/>
                </a:lnTo>
                <a:lnTo>
                  <a:pt x="194631" y="683046"/>
                </a:lnTo>
                <a:lnTo>
                  <a:pt x="253388" y="613272"/>
                </a:lnTo>
                <a:lnTo>
                  <a:pt x="312144" y="587566"/>
                </a:lnTo>
                <a:lnTo>
                  <a:pt x="334178" y="506776"/>
                </a:lnTo>
                <a:lnTo>
                  <a:pt x="345195" y="477398"/>
                </a:lnTo>
                <a:lnTo>
                  <a:pt x="367228" y="473725"/>
                </a:lnTo>
                <a:lnTo>
                  <a:pt x="437002" y="425986"/>
                </a:lnTo>
                <a:lnTo>
                  <a:pt x="455363" y="400280"/>
                </a:lnTo>
                <a:lnTo>
                  <a:pt x="466380" y="345195"/>
                </a:lnTo>
                <a:lnTo>
                  <a:pt x="503103" y="301128"/>
                </a:lnTo>
                <a:lnTo>
                  <a:pt x="470053" y="257060"/>
                </a:lnTo>
                <a:lnTo>
                  <a:pt x="433330" y="253388"/>
                </a:lnTo>
                <a:lnTo>
                  <a:pt x="418641" y="238699"/>
                </a:lnTo>
                <a:lnTo>
                  <a:pt x="477397" y="212993"/>
                </a:lnTo>
                <a:lnTo>
                  <a:pt x="558188" y="227682"/>
                </a:lnTo>
                <a:lnTo>
                  <a:pt x="572877" y="187287"/>
                </a:lnTo>
                <a:lnTo>
                  <a:pt x="554515" y="132203"/>
                </a:lnTo>
                <a:lnTo>
                  <a:pt x="517792" y="95480"/>
                </a:lnTo>
                <a:lnTo>
                  <a:pt x="459036" y="22034"/>
                </a:lnTo>
                <a:lnTo>
                  <a:pt x="425985" y="0"/>
                </a:lnTo>
                <a:lnTo>
                  <a:pt x="374573" y="7345"/>
                </a:lnTo>
                <a:lnTo>
                  <a:pt x="326833" y="55085"/>
                </a:lnTo>
                <a:lnTo>
                  <a:pt x="341522" y="128530"/>
                </a:lnTo>
                <a:lnTo>
                  <a:pt x="315816" y="212993"/>
                </a:lnTo>
                <a:lnTo>
                  <a:pt x="293783" y="242371"/>
                </a:lnTo>
                <a:lnTo>
                  <a:pt x="257060" y="235027"/>
                </a:lnTo>
                <a:lnTo>
                  <a:pt x="238698" y="212993"/>
                </a:lnTo>
                <a:cubicBezTo>
                  <a:pt x="226894" y="173648"/>
                  <a:pt x="233396" y="187701"/>
                  <a:pt x="224009" y="168925"/>
                </a:cubicBezTo>
                <a:lnTo>
                  <a:pt x="216665" y="157909"/>
                </a:lnTo>
                <a:lnTo>
                  <a:pt x="146891" y="117513"/>
                </a:lnTo>
                <a:close/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5589224" y="2063827"/>
            <a:ext cx="293783" cy="400279"/>
          </a:xfrm>
          <a:custGeom>
            <a:avLst/>
            <a:gdLst>
              <a:gd name="connsiteX0" fmla="*/ 271749 w 293783"/>
              <a:gd name="connsiteY0" fmla="*/ 0 h 400279"/>
              <a:gd name="connsiteX1" fmla="*/ 198304 w 293783"/>
              <a:gd name="connsiteY1" fmla="*/ 40395 h 400279"/>
              <a:gd name="connsiteX2" fmla="*/ 161581 w 293783"/>
              <a:gd name="connsiteY2" fmla="*/ 73445 h 400279"/>
              <a:gd name="connsiteX3" fmla="*/ 143219 w 293783"/>
              <a:gd name="connsiteY3" fmla="*/ 132202 h 400279"/>
              <a:gd name="connsiteX4" fmla="*/ 165253 w 293783"/>
              <a:gd name="connsiteY4" fmla="*/ 176269 h 400279"/>
              <a:gd name="connsiteX5" fmla="*/ 183615 w 293783"/>
              <a:gd name="connsiteY5" fmla="*/ 249715 h 400279"/>
              <a:gd name="connsiteX6" fmla="*/ 106496 w 293783"/>
              <a:gd name="connsiteY6" fmla="*/ 238698 h 400279"/>
              <a:gd name="connsiteX7" fmla="*/ 44068 w 293783"/>
              <a:gd name="connsiteY7" fmla="*/ 304800 h 400279"/>
              <a:gd name="connsiteX8" fmla="*/ 0 w 293783"/>
              <a:gd name="connsiteY8" fmla="*/ 334178 h 400279"/>
              <a:gd name="connsiteX9" fmla="*/ 0 w 293783"/>
              <a:gd name="connsiteY9" fmla="*/ 381918 h 400279"/>
              <a:gd name="connsiteX10" fmla="*/ 73446 w 293783"/>
              <a:gd name="connsiteY10" fmla="*/ 389262 h 400279"/>
              <a:gd name="connsiteX11" fmla="*/ 183615 w 293783"/>
              <a:gd name="connsiteY11" fmla="*/ 385590 h 400279"/>
              <a:gd name="connsiteX12" fmla="*/ 293783 w 293783"/>
              <a:gd name="connsiteY12" fmla="*/ 400279 h 40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3783" h="400279">
                <a:moveTo>
                  <a:pt x="271749" y="0"/>
                </a:moveTo>
                <a:lnTo>
                  <a:pt x="198304" y="40395"/>
                </a:lnTo>
                <a:lnTo>
                  <a:pt x="161581" y="73445"/>
                </a:lnTo>
                <a:lnTo>
                  <a:pt x="143219" y="132202"/>
                </a:lnTo>
                <a:lnTo>
                  <a:pt x="165253" y="176269"/>
                </a:lnTo>
                <a:lnTo>
                  <a:pt x="183615" y="249715"/>
                </a:lnTo>
                <a:lnTo>
                  <a:pt x="106496" y="238698"/>
                </a:lnTo>
                <a:lnTo>
                  <a:pt x="44068" y="304800"/>
                </a:lnTo>
                <a:lnTo>
                  <a:pt x="0" y="334178"/>
                </a:lnTo>
                <a:lnTo>
                  <a:pt x="0" y="381918"/>
                </a:lnTo>
                <a:lnTo>
                  <a:pt x="73446" y="389262"/>
                </a:lnTo>
                <a:lnTo>
                  <a:pt x="183615" y="385590"/>
                </a:lnTo>
                <a:lnTo>
                  <a:pt x="293783" y="400279"/>
                </a:lnTo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5453349" y="2537552"/>
            <a:ext cx="220338" cy="154236"/>
          </a:xfrm>
          <a:custGeom>
            <a:avLst/>
            <a:gdLst>
              <a:gd name="connsiteX0" fmla="*/ 146892 w 220338"/>
              <a:gd name="connsiteY0" fmla="*/ 22034 h 154236"/>
              <a:gd name="connsiteX1" fmla="*/ 220338 w 220338"/>
              <a:gd name="connsiteY1" fmla="*/ 77118 h 154236"/>
              <a:gd name="connsiteX2" fmla="*/ 165253 w 220338"/>
              <a:gd name="connsiteY2" fmla="*/ 135875 h 154236"/>
              <a:gd name="connsiteX3" fmla="*/ 117514 w 220338"/>
              <a:gd name="connsiteY3" fmla="*/ 154236 h 154236"/>
              <a:gd name="connsiteX4" fmla="*/ 33051 w 220338"/>
              <a:gd name="connsiteY4" fmla="*/ 139547 h 154236"/>
              <a:gd name="connsiteX5" fmla="*/ 14690 w 220338"/>
              <a:gd name="connsiteY5" fmla="*/ 121185 h 154236"/>
              <a:gd name="connsiteX6" fmla="*/ 0 w 220338"/>
              <a:gd name="connsiteY6" fmla="*/ 58756 h 154236"/>
              <a:gd name="connsiteX7" fmla="*/ 40396 w 220338"/>
              <a:gd name="connsiteY7" fmla="*/ 29378 h 154236"/>
              <a:gd name="connsiteX8" fmla="*/ 84463 w 220338"/>
              <a:gd name="connsiteY8" fmla="*/ 0 h 154236"/>
              <a:gd name="connsiteX9" fmla="*/ 146892 w 220338"/>
              <a:gd name="connsiteY9" fmla="*/ 22034 h 15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338" h="154236">
                <a:moveTo>
                  <a:pt x="146892" y="22034"/>
                </a:moveTo>
                <a:lnTo>
                  <a:pt x="220338" y="77118"/>
                </a:lnTo>
                <a:lnTo>
                  <a:pt x="165253" y="135875"/>
                </a:lnTo>
                <a:lnTo>
                  <a:pt x="117514" y="154236"/>
                </a:lnTo>
                <a:lnTo>
                  <a:pt x="33051" y="139547"/>
                </a:lnTo>
                <a:lnTo>
                  <a:pt x="14690" y="121185"/>
                </a:lnTo>
                <a:lnTo>
                  <a:pt x="0" y="58756"/>
                </a:lnTo>
                <a:lnTo>
                  <a:pt x="40396" y="29378"/>
                </a:lnTo>
                <a:lnTo>
                  <a:pt x="84463" y="0"/>
                </a:lnTo>
                <a:lnTo>
                  <a:pt x="146892" y="22034"/>
                </a:lnTo>
                <a:close/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4256183" y="2247441"/>
            <a:ext cx="594911" cy="359884"/>
          </a:xfrm>
          <a:custGeom>
            <a:avLst/>
            <a:gdLst>
              <a:gd name="connsiteX0" fmla="*/ 583894 w 594911"/>
              <a:gd name="connsiteY0" fmla="*/ 62429 h 359884"/>
              <a:gd name="connsiteX1" fmla="*/ 473725 w 594911"/>
              <a:gd name="connsiteY1" fmla="*/ 11017 h 359884"/>
              <a:gd name="connsiteX2" fmla="*/ 440675 w 594911"/>
              <a:gd name="connsiteY2" fmla="*/ 0 h 359884"/>
              <a:gd name="connsiteX3" fmla="*/ 389263 w 594911"/>
              <a:gd name="connsiteY3" fmla="*/ 14689 h 359884"/>
              <a:gd name="connsiteX4" fmla="*/ 334178 w 594911"/>
              <a:gd name="connsiteY4" fmla="*/ 22034 h 359884"/>
              <a:gd name="connsiteX5" fmla="*/ 279094 w 594911"/>
              <a:gd name="connsiteY5" fmla="*/ 47740 h 359884"/>
              <a:gd name="connsiteX6" fmla="*/ 271750 w 594911"/>
              <a:gd name="connsiteY6" fmla="*/ 55084 h 359884"/>
              <a:gd name="connsiteX7" fmla="*/ 253388 w 594911"/>
              <a:gd name="connsiteY7" fmla="*/ 58757 h 359884"/>
              <a:gd name="connsiteX8" fmla="*/ 194631 w 594911"/>
              <a:gd name="connsiteY8" fmla="*/ 73446 h 359884"/>
              <a:gd name="connsiteX9" fmla="*/ 176270 w 594911"/>
              <a:gd name="connsiteY9" fmla="*/ 73446 h 359884"/>
              <a:gd name="connsiteX10" fmla="*/ 139547 w 594911"/>
              <a:gd name="connsiteY10" fmla="*/ 66101 h 359884"/>
              <a:gd name="connsiteX11" fmla="*/ 139547 w 594911"/>
              <a:gd name="connsiteY11" fmla="*/ 66101 h 359884"/>
              <a:gd name="connsiteX12" fmla="*/ 99152 w 594911"/>
              <a:gd name="connsiteY12" fmla="*/ 69773 h 359884"/>
              <a:gd name="connsiteX13" fmla="*/ 73446 w 594911"/>
              <a:gd name="connsiteY13" fmla="*/ 88135 h 359884"/>
              <a:gd name="connsiteX14" fmla="*/ 51412 w 594911"/>
              <a:gd name="connsiteY14" fmla="*/ 102824 h 359884"/>
              <a:gd name="connsiteX15" fmla="*/ 51412 w 594911"/>
              <a:gd name="connsiteY15" fmla="*/ 102824 h 359884"/>
              <a:gd name="connsiteX16" fmla="*/ 0 w 594911"/>
              <a:gd name="connsiteY16" fmla="*/ 172598 h 359884"/>
              <a:gd name="connsiteX17" fmla="*/ 14689 w 594911"/>
              <a:gd name="connsiteY17" fmla="*/ 242371 h 359884"/>
              <a:gd name="connsiteX18" fmla="*/ 88135 w 594911"/>
              <a:gd name="connsiteY18" fmla="*/ 268077 h 359884"/>
              <a:gd name="connsiteX19" fmla="*/ 110169 w 594911"/>
              <a:gd name="connsiteY19" fmla="*/ 293783 h 359884"/>
              <a:gd name="connsiteX20" fmla="*/ 150564 w 594911"/>
              <a:gd name="connsiteY20" fmla="*/ 319489 h 359884"/>
              <a:gd name="connsiteX21" fmla="*/ 161581 w 594911"/>
              <a:gd name="connsiteY21" fmla="*/ 348867 h 359884"/>
              <a:gd name="connsiteX22" fmla="*/ 179942 w 594911"/>
              <a:gd name="connsiteY22" fmla="*/ 359884 h 359884"/>
              <a:gd name="connsiteX23" fmla="*/ 183615 w 594911"/>
              <a:gd name="connsiteY23" fmla="*/ 315817 h 359884"/>
              <a:gd name="connsiteX24" fmla="*/ 183615 w 594911"/>
              <a:gd name="connsiteY24" fmla="*/ 268077 h 359884"/>
              <a:gd name="connsiteX25" fmla="*/ 176270 w 594911"/>
              <a:gd name="connsiteY25" fmla="*/ 242371 h 359884"/>
              <a:gd name="connsiteX26" fmla="*/ 179942 w 594911"/>
              <a:gd name="connsiteY26" fmla="*/ 212993 h 359884"/>
              <a:gd name="connsiteX27" fmla="*/ 150564 w 594911"/>
              <a:gd name="connsiteY27" fmla="*/ 198304 h 359884"/>
              <a:gd name="connsiteX28" fmla="*/ 216665 w 594911"/>
              <a:gd name="connsiteY28" fmla="*/ 161581 h 359884"/>
              <a:gd name="connsiteX29" fmla="*/ 235027 w 594911"/>
              <a:gd name="connsiteY29" fmla="*/ 154236 h 359884"/>
              <a:gd name="connsiteX30" fmla="*/ 253388 w 594911"/>
              <a:gd name="connsiteY30" fmla="*/ 179942 h 359884"/>
              <a:gd name="connsiteX31" fmla="*/ 363557 w 594911"/>
              <a:gd name="connsiteY31" fmla="*/ 246043 h 359884"/>
              <a:gd name="connsiteX32" fmla="*/ 378246 w 594911"/>
              <a:gd name="connsiteY32" fmla="*/ 301128 h 359884"/>
              <a:gd name="connsiteX33" fmla="*/ 418641 w 594911"/>
              <a:gd name="connsiteY33" fmla="*/ 334178 h 359884"/>
              <a:gd name="connsiteX34" fmla="*/ 444347 w 594911"/>
              <a:gd name="connsiteY34" fmla="*/ 348867 h 359884"/>
              <a:gd name="connsiteX35" fmla="*/ 528810 w 594911"/>
              <a:gd name="connsiteY35" fmla="*/ 319489 h 359884"/>
              <a:gd name="connsiteX36" fmla="*/ 565533 w 594911"/>
              <a:gd name="connsiteY36" fmla="*/ 290111 h 359884"/>
              <a:gd name="connsiteX37" fmla="*/ 587566 w 594911"/>
              <a:gd name="connsiteY37" fmla="*/ 190959 h 359884"/>
              <a:gd name="connsiteX38" fmla="*/ 594911 w 594911"/>
              <a:gd name="connsiteY38" fmla="*/ 128530 h 359884"/>
              <a:gd name="connsiteX39" fmla="*/ 583894 w 594911"/>
              <a:gd name="connsiteY39" fmla="*/ 62429 h 35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4911" h="359884">
                <a:moveTo>
                  <a:pt x="583894" y="62429"/>
                </a:moveTo>
                <a:lnTo>
                  <a:pt x="473725" y="11017"/>
                </a:lnTo>
                <a:lnTo>
                  <a:pt x="440675" y="0"/>
                </a:lnTo>
                <a:lnTo>
                  <a:pt x="389263" y="14689"/>
                </a:lnTo>
                <a:lnTo>
                  <a:pt x="334178" y="22034"/>
                </a:lnTo>
                <a:lnTo>
                  <a:pt x="279094" y="47740"/>
                </a:lnTo>
                <a:lnTo>
                  <a:pt x="271750" y="55084"/>
                </a:lnTo>
                <a:lnTo>
                  <a:pt x="253388" y="58757"/>
                </a:lnTo>
                <a:lnTo>
                  <a:pt x="194631" y="73446"/>
                </a:lnTo>
                <a:lnTo>
                  <a:pt x="176270" y="73446"/>
                </a:lnTo>
                <a:lnTo>
                  <a:pt x="139547" y="66101"/>
                </a:lnTo>
                <a:lnTo>
                  <a:pt x="139547" y="66101"/>
                </a:lnTo>
                <a:lnTo>
                  <a:pt x="99152" y="69773"/>
                </a:lnTo>
                <a:lnTo>
                  <a:pt x="73446" y="88135"/>
                </a:lnTo>
                <a:lnTo>
                  <a:pt x="51412" y="102824"/>
                </a:lnTo>
                <a:lnTo>
                  <a:pt x="51412" y="102824"/>
                </a:lnTo>
                <a:lnTo>
                  <a:pt x="0" y="172598"/>
                </a:lnTo>
                <a:lnTo>
                  <a:pt x="14689" y="242371"/>
                </a:lnTo>
                <a:lnTo>
                  <a:pt x="88135" y="268077"/>
                </a:lnTo>
                <a:lnTo>
                  <a:pt x="110169" y="293783"/>
                </a:lnTo>
                <a:lnTo>
                  <a:pt x="150564" y="319489"/>
                </a:lnTo>
                <a:lnTo>
                  <a:pt x="161581" y="348867"/>
                </a:lnTo>
                <a:lnTo>
                  <a:pt x="179942" y="359884"/>
                </a:lnTo>
                <a:lnTo>
                  <a:pt x="183615" y="315817"/>
                </a:lnTo>
                <a:lnTo>
                  <a:pt x="183615" y="268077"/>
                </a:lnTo>
                <a:lnTo>
                  <a:pt x="176270" y="242371"/>
                </a:lnTo>
                <a:lnTo>
                  <a:pt x="179942" y="212993"/>
                </a:lnTo>
                <a:lnTo>
                  <a:pt x="150564" y="198304"/>
                </a:lnTo>
                <a:lnTo>
                  <a:pt x="216665" y="161581"/>
                </a:lnTo>
                <a:lnTo>
                  <a:pt x="235027" y="154236"/>
                </a:lnTo>
                <a:lnTo>
                  <a:pt x="253388" y="179942"/>
                </a:lnTo>
                <a:lnTo>
                  <a:pt x="363557" y="246043"/>
                </a:lnTo>
                <a:lnTo>
                  <a:pt x="378246" y="301128"/>
                </a:lnTo>
                <a:lnTo>
                  <a:pt x="418641" y="334178"/>
                </a:lnTo>
                <a:lnTo>
                  <a:pt x="444347" y="348867"/>
                </a:lnTo>
                <a:lnTo>
                  <a:pt x="528810" y="319489"/>
                </a:lnTo>
                <a:lnTo>
                  <a:pt x="565533" y="290111"/>
                </a:lnTo>
                <a:lnTo>
                  <a:pt x="587566" y="190959"/>
                </a:lnTo>
                <a:lnTo>
                  <a:pt x="594911" y="128530"/>
                </a:lnTo>
                <a:lnTo>
                  <a:pt x="583894" y="62429"/>
                </a:lnTo>
                <a:close/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4942901" y="2493484"/>
            <a:ext cx="323162" cy="455364"/>
          </a:xfrm>
          <a:custGeom>
            <a:avLst/>
            <a:gdLst>
              <a:gd name="connsiteX0" fmla="*/ 201976 w 323162"/>
              <a:gd name="connsiteY0" fmla="*/ 0 h 455364"/>
              <a:gd name="connsiteX1" fmla="*/ 260733 w 323162"/>
              <a:gd name="connsiteY1" fmla="*/ 29379 h 455364"/>
              <a:gd name="connsiteX2" fmla="*/ 282766 w 323162"/>
              <a:gd name="connsiteY2" fmla="*/ 102824 h 455364"/>
              <a:gd name="connsiteX3" fmla="*/ 315817 w 323162"/>
              <a:gd name="connsiteY3" fmla="*/ 242371 h 455364"/>
              <a:gd name="connsiteX4" fmla="*/ 323162 w 323162"/>
              <a:gd name="connsiteY4" fmla="*/ 293783 h 455364"/>
              <a:gd name="connsiteX5" fmla="*/ 315817 w 323162"/>
              <a:gd name="connsiteY5" fmla="*/ 356212 h 455364"/>
              <a:gd name="connsiteX6" fmla="*/ 260733 w 323162"/>
              <a:gd name="connsiteY6" fmla="*/ 414969 h 455364"/>
              <a:gd name="connsiteX7" fmla="*/ 216665 w 323162"/>
              <a:gd name="connsiteY7" fmla="*/ 440675 h 455364"/>
              <a:gd name="connsiteX8" fmla="*/ 69774 w 323162"/>
              <a:gd name="connsiteY8" fmla="*/ 455364 h 455364"/>
              <a:gd name="connsiteX9" fmla="*/ 14689 w 323162"/>
              <a:gd name="connsiteY9" fmla="*/ 451692 h 455364"/>
              <a:gd name="connsiteX10" fmla="*/ 7345 w 323162"/>
              <a:gd name="connsiteY10" fmla="*/ 444347 h 455364"/>
              <a:gd name="connsiteX11" fmla="*/ 0 w 323162"/>
              <a:gd name="connsiteY11" fmla="*/ 400280 h 455364"/>
              <a:gd name="connsiteX12" fmla="*/ 33051 w 323162"/>
              <a:gd name="connsiteY12" fmla="*/ 359885 h 455364"/>
              <a:gd name="connsiteX13" fmla="*/ 51412 w 323162"/>
              <a:gd name="connsiteY13" fmla="*/ 301128 h 455364"/>
              <a:gd name="connsiteX14" fmla="*/ 117513 w 323162"/>
              <a:gd name="connsiteY14" fmla="*/ 249716 h 455364"/>
              <a:gd name="connsiteX15" fmla="*/ 146892 w 323162"/>
              <a:gd name="connsiteY15" fmla="*/ 216665 h 455364"/>
              <a:gd name="connsiteX16" fmla="*/ 157909 w 323162"/>
              <a:gd name="connsiteY16" fmla="*/ 172598 h 455364"/>
              <a:gd name="connsiteX17" fmla="*/ 168926 w 323162"/>
              <a:gd name="connsiteY17" fmla="*/ 121186 h 455364"/>
              <a:gd name="connsiteX18" fmla="*/ 198304 w 323162"/>
              <a:gd name="connsiteY18" fmla="*/ 51412 h 455364"/>
              <a:gd name="connsiteX19" fmla="*/ 201976 w 323162"/>
              <a:gd name="connsiteY19" fmla="*/ 0 h 45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3162" h="455364">
                <a:moveTo>
                  <a:pt x="201976" y="0"/>
                </a:moveTo>
                <a:lnTo>
                  <a:pt x="260733" y="29379"/>
                </a:lnTo>
                <a:lnTo>
                  <a:pt x="282766" y="102824"/>
                </a:lnTo>
                <a:lnTo>
                  <a:pt x="315817" y="242371"/>
                </a:lnTo>
                <a:lnTo>
                  <a:pt x="323162" y="293783"/>
                </a:lnTo>
                <a:lnTo>
                  <a:pt x="315817" y="356212"/>
                </a:lnTo>
                <a:lnTo>
                  <a:pt x="260733" y="414969"/>
                </a:lnTo>
                <a:lnTo>
                  <a:pt x="216665" y="440675"/>
                </a:lnTo>
                <a:lnTo>
                  <a:pt x="69774" y="455364"/>
                </a:lnTo>
                <a:lnTo>
                  <a:pt x="14689" y="451692"/>
                </a:lnTo>
                <a:lnTo>
                  <a:pt x="7345" y="444347"/>
                </a:lnTo>
                <a:lnTo>
                  <a:pt x="0" y="400280"/>
                </a:lnTo>
                <a:lnTo>
                  <a:pt x="33051" y="359885"/>
                </a:lnTo>
                <a:lnTo>
                  <a:pt x="51412" y="301128"/>
                </a:lnTo>
                <a:lnTo>
                  <a:pt x="117513" y="249716"/>
                </a:lnTo>
                <a:lnTo>
                  <a:pt x="146892" y="216665"/>
                </a:lnTo>
                <a:lnTo>
                  <a:pt x="157909" y="172598"/>
                </a:lnTo>
                <a:lnTo>
                  <a:pt x="168926" y="121186"/>
                </a:lnTo>
                <a:lnTo>
                  <a:pt x="198304" y="51412"/>
                </a:lnTo>
                <a:lnTo>
                  <a:pt x="201976" y="0"/>
                </a:lnTo>
                <a:close/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317475" y="2761561"/>
            <a:ext cx="345195" cy="275422"/>
          </a:xfrm>
          <a:custGeom>
            <a:avLst/>
            <a:gdLst>
              <a:gd name="connsiteX0" fmla="*/ 161580 w 345195"/>
              <a:gd name="connsiteY0" fmla="*/ 99152 h 275422"/>
              <a:gd name="connsiteX1" fmla="*/ 154236 w 345195"/>
              <a:gd name="connsiteY1" fmla="*/ 40396 h 275422"/>
              <a:gd name="connsiteX2" fmla="*/ 128530 w 345195"/>
              <a:gd name="connsiteY2" fmla="*/ 18362 h 275422"/>
              <a:gd name="connsiteX3" fmla="*/ 106496 w 345195"/>
              <a:gd name="connsiteY3" fmla="*/ 0 h 275422"/>
              <a:gd name="connsiteX4" fmla="*/ 73445 w 345195"/>
              <a:gd name="connsiteY4" fmla="*/ 22034 h 275422"/>
              <a:gd name="connsiteX5" fmla="*/ 40395 w 345195"/>
              <a:gd name="connsiteY5" fmla="*/ 29379 h 275422"/>
              <a:gd name="connsiteX6" fmla="*/ 33050 w 345195"/>
              <a:gd name="connsiteY6" fmla="*/ 47740 h 275422"/>
              <a:gd name="connsiteX7" fmla="*/ 33050 w 345195"/>
              <a:gd name="connsiteY7" fmla="*/ 47740 h 275422"/>
              <a:gd name="connsiteX8" fmla="*/ 0 w 345195"/>
              <a:gd name="connsiteY8" fmla="*/ 91808 h 275422"/>
              <a:gd name="connsiteX9" fmla="*/ 33050 w 345195"/>
              <a:gd name="connsiteY9" fmla="*/ 132203 h 275422"/>
              <a:gd name="connsiteX10" fmla="*/ 47739 w 345195"/>
              <a:gd name="connsiteY10" fmla="*/ 150564 h 275422"/>
              <a:gd name="connsiteX11" fmla="*/ 139547 w 345195"/>
              <a:gd name="connsiteY11" fmla="*/ 165253 h 275422"/>
              <a:gd name="connsiteX12" fmla="*/ 201976 w 345195"/>
              <a:gd name="connsiteY12" fmla="*/ 165253 h 275422"/>
              <a:gd name="connsiteX13" fmla="*/ 286438 w 345195"/>
              <a:gd name="connsiteY13" fmla="*/ 165253 h 275422"/>
              <a:gd name="connsiteX14" fmla="*/ 308472 w 345195"/>
              <a:gd name="connsiteY14" fmla="*/ 168926 h 275422"/>
              <a:gd name="connsiteX15" fmla="*/ 308472 w 345195"/>
              <a:gd name="connsiteY15" fmla="*/ 168926 h 275422"/>
              <a:gd name="connsiteX16" fmla="*/ 330506 w 345195"/>
              <a:gd name="connsiteY16" fmla="*/ 190959 h 275422"/>
              <a:gd name="connsiteX17" fmla="*/ 330506 w 345195"/>
              <a:gd name="connsiteY17" fmla="*/ 212993 h 275422"/>
              <a:gd name="connsiteX18" fmla="*/ 345195 w 345195"/>
              <a:gd name="connsiteY18" fmla="*/ 249716 h 275422"/>
              <a:gd name="connsiteX19" fmla="*/ 330506 w 345195"/>
              <a:gd name="connsiteY19" fmla="*/ 264405 h 275422"/>
              <a:gd name="connsiteX20" fmla="*/ 330506 w 345195"/>
              <a:gd name="connsiteY20" fmla="*/ 264405 h 275422"/>
              <a:gd name="connsiteX21" fmla="*/ 293783 w 345195"/>
              <a:gd name="connsiteY21" fmla="*/ 275422 h 275422"/>
              <a:gd name="connsiteX22" fmla="*/ 293783 w 345195"/>
              <a:gd name="connsiteY22" fmla="*/ 275422 h 27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45195" h="275422">
                <a:moveTo>
                  <a:pt x="161580" y="99152"/>
                </a:moveTo>
                <a:lnTo>
                  <a:pt x="154236" y="40396"/>
                </a:lnTo>
                <a:lnTo>
                  <a:pt x="128530" y="18362"/>
                </a:lnTo>
                <a:lnTo>
                  <a:pt x="106496" y="0"/>
                </a:lnTo>
                <a:lnTo>
                  <a:pt x="73445" y="22034"/>
                </a:lnTo>
                <a:lnTo>
                  <a:pt x="40395" y="29379"/>
                </a:lnTo>
                <a:lnTo>
                  <a:pt x="33050" y="47740"/>
                </a:lnTo>
                <a:lnTo>
                  <a:pt x="33050" y="47740"/>
                </a:lnTo>
                <a:lnTo>
                  <a:pt x="0" y="91808"/>
                </a:lnTo>
                <a:lnTo>
                  <a:pt x="33050" y="132203"/>
                </a:lnTo>
                <a:lnTo>
                  <a:pt x="47739" y="150564"/>
                </a:lnTo>
                <a:lnTo>
                  <a:pt x="139547" y="165253"/>
                </a:lnTo>
                <a:lnTo>
                  <a:pt x="201976" y="165253"/>
                </a:lnTo>
                <a:lnTo>
                  <a:pt x="286438" y="165253"/>
                </a:lnTo>
                <a:lnTo>
                  <a:pt x="308472" y="168926"/>
                </a:lnTo>
                <a:lnTo>
                  <a:pt x="308472" y="168926"/>
                </a:lnTo>
                <a:lnTo>
                  <a:pt x="330506" y="190959"/>
                </a:lnTo>
                <a:lnTo>
                  <a:pt x="330506" y="212993"/>
                </a:lnTo>
                <a:lnTo>
                  <a:pt x="345195" y="249716"/>
                </a:lnTo>
                <a:lnTo>
                  <a:pt x="330506" y="264405"/>
                </a:lnTo>
                <a:lnTo>
                  <a:pt x="330506" y="264405"/>
                </a:lnTo>
                <a:lnTo>
                  <a:pt x="293783" y="275422"/>
                </a:lnTo>
                <a:lnTo>
                  <a:pt x="293783" y="275422"/>
                </a:lnTo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5490072" y="2779923"/>
            <a:ext cx="400280" cy="286438"/>
          </a:xfrm>
          <a:custGeom>
            <a:avLst/>
            <a:gdLst>
              <a:gd name="connsiteX0" fmla="*/ 132203 w 400280"/>
              <a:gd name="connsiteY0" fmla="*/ 275422 h 286438"/>
              <a:gd name="connsiteX1" fmla="*/ 227682 w 400280"/>
              <a:gd name="connsiteY1" fmla="*/ 286438 h 286438"/>
              <a:gd name="connsiteX2" fmla="*/ 253388 w 400280"/>
              <a:gd name="connsiteY2" fmla="*/ 275422 h 286438"/>
              <a:gd name="connsiteX3" fmla="*/ 279094 w 400280"/>
              <a:gd name="connsiteY3" fmla="*/ 212993 h 286438"/>
              <a:gd name="connsiteX4" fmla="*/ 297456 w 400280"/>
              <a:gd name="connsiteY4" fmla="*/ 176270 h 286438"/>
              <a:gd name="connsiteX5" fmla="*/ 345195 w 400280"/>
              <a:gd name="connsiteY5" fmla="*/ 135875 h 286438"/>
              <a:gd name="connsiteX6" fmla="*/ 385591 w 400280"/>
              <a:gd name="connsiteY6" fmla="*/ 91807 h 286438"/>
              <a:gd name="connsiteX7" fmla="*/ 400280 w 400280"/>
              <a:gd name="connsiteY7" fmla="*/ 73446 h 286438"/>
              <a:gd name="connsiteX8" fmla="*/ 367229 w 400280"/>
              <a:gd name="connsiteY8" fmla="*/ 18361 h 286438"/>
              <a:gd name="connsiteX9" fmla="*/ 337851 w 400280"/>
              <a:gd name="connsiteY9" fmla="*/ 11017 h 286438"/>
              <a:gd name="connsiteX10" fmla="*/ 271750 w 400280"/>
              <a:gd name="connsiteY10" fmla="*/ 0 h 286438"/>
              <a:gd name="connsiteX11" fmla="*/ 257061 w 400280"/>
              <a:gd name="connsiteY11" fmla="*/ 3672 h 286438"/>
              <a:gd name="connsiteX12" fmla="*/ 150564 w 400280"/>
              <a:gd name="connsiteY12" fmla="*/ 3672 h 286438"/>
              <a:gd name="connsiteX13" fmla="*/ 102824 w 400280"/>
              <a:gd name="connsiteY13" fmla="*/ 55084 h 286438"/>
              <a:gd name="connsiteX14" fmla="*/ 47740 w 400280"/>
              <a:gd name="connsiteY14" fmla="*/ 95479 h 286438"/>
              <a:gd name="connsiteX15" fmla="*/ 22034 w 400280"/>
              <a:gd name="connsiteY15" fmla="*/ 99152 h 286438"/>
              <a:gd name="connsiteX16" fmla="*/ 7345 w 400280"/>
              <a:gd name="connsiteY16" fmla="*/ 99152 h 286438"/>
              <a:gd name="connsiteX17" fmla="*/ 0 w 400280"/>
              <a:gd name="connsiteY17" fmla="*/ 84463 h 28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0280" h="286438">
                <a:moveTo>
                  <a:pt x="132203" y="275422"/>
                </a:moveTo>
                <a:lnTo>
                  <a:pt x="227682" y="286438"/>
                </a:lnTo>
                <a:lnTo>
                  <a:pt x="253388" y="275422"/>
                </a:lnTo>
                <a:lnTo>
                  <a:pt x="279094" y="212993"/>
                </a:lnTo>
                <a:lnTo>
                  <a:pt x="297456" y="176270"/>
                </a:lnTo>
                <a:lnTo>
                  <a:pt x="345195" y="135875"/>
                </a:lnTo>
                <a:lnTo>
                  <a:pt x="385591" y="91807"/>
                </a:lnTo>
                <a:lnTo>
                  <a:pt x="400280" y="73446"/>
                </a:lnTo>
                <a:lnTo>
                  <a:pt x="367229" y="18361"/>
                </a:lnTo>
                <a:lnTo>
                  <a:pt x="337851" y="11017"/>
                </a:lnTo>
                <a:lnTo>
                  <a:pt x="271750" y="0"/>
                </a:lnTo>
                <a:lnTo>
                  <a:pt x="257061" y="3672"/>
                </a:lnTo>
                <a:lnTo>
                  <a:pt x="150564" y="3672"/>
                </a:lnTo>
                <a:lnTo>
                  <a:pt x="102824" y="55084"/>
                </a:lnTo>
                <a:lnTo>
                  <a:pt x="47740" y="95479"/>
                </a:lnTo>
                <a:lnTo>
                  <a:pt x="22034" y="99152"/>
                </a:lnTo>
                <a:lnTo>
                  <a:pt x="7345" y="99152"/>
                </a:lnTo>
                <a:lnTo>
                  <a:pt x="0" y="84463"/>
                </a:lnTo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181600" y="3048000"/>
            <a:ext cx="304800" cy="143219"/>
          </a:xfrm>
          <a:custGeom>
            <a:avLst/>
            <a:gdLst>
              <a:gd name="connsiteX0" fmla="*/ 301128 w 304800"/>
              <a:gd name="connsiteY0" fmla="*/ 51412 h 143219"/>
              <a:gd name="connsiteX1" fmla="*/ 242371 w 304800"/>
              <a:gd name="connsiteY1" fmla="*/ 11017 h 143219"/>
              <a:gd name="connsiteX2" fmla="*/ 194631 w 304800"/>
              <a:gd name="connsiteY2" fmla="*/ 0 h 143219"/>
              <a:gd name="connsiteX3" fmla="*/ 88135 w 304800"/>
              <a:gd name="connsiteY3" fmla="*/ 14689 h 143219"/>
              <a:gd name="connsiteX4" fmla="*/ 62429 w 304800"/>
              <a:gd name="connsiteY4" fmla="*/ 22034 h 143219"/>
              <a:gd name="connsiteX5" fmla="*/ 33051 w 304800"/>
              <a:gd name="connsiteY5" fmla="*/ 33051 h 143219"/>
              <a:gd name="connsiteX6" fmla="*/ 0 w 304800"/>
              <a:gd name="connsiteY6" fmla="*/ 40395 h 143219"/>
              <a:gd name="connsiteX7" fmla="*/ 14689 w 304800"/>
              <a:gd name="connsiteY7" fmla="*/ 91807 h 143219"/>
              <a:gd name="connsiteX8" fmla="*/ 29378 w 304800"/>
              <a:gd name="connsiteY8" fmla="*/ 102824 h 143219"/>
              <a:gd name="connsiteX9" fmla="*/ 95480 w 304800"/>
              <a:gd name="connsiteY9" fmla="*/ 143219 h 143219"/>
              <a:gd name="connsiteX10" fmla="*/ 187287 w 304800"/>
              <a:gd name="connsiteY10" fmla="*/ 143219 h 143219"/>
              <a:gd name="connsiteX11" fmla="*/ 264405 w 304800"/>
              <a:gd name="connsiteY11" fmla="*/ 143219 h 143219"/>
              <a:gd name="connsiteX12" fmla="*/ 304800 w 304800"/>
              <a:gd name="connsiteY12" fmla="*/ 124858 h 143219"/>
              <a:gd name="connsiteX13" fmla="*/ 301128 w 304800"/>
              <a:gd name="connsiteY13" fmla="*/ 51412 h 1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4800" h="143219">
                <a:moveTo>
                  <a:pt x="301128" y="51412"/>
                </a:moveTo>
                <a:lnTo>
                  <a:pt x="242371" y="11017"/>
                </a:lnTo>
                <a:lnTo>
                  <a:pt x="194631" y="0"/>
                </a:lnTo>
                <a:lnTo>
                  <a:pt x="88135" y="14689"/>
                </a:lnTo>
                <a:lnTo>
                  <a:pt x="62429" y="22034"/>
                </a:lnTo>
                <a:lnTo>
                  <a:pt x="33051" y="33051"/>
                </a:lnTo>
                <a:lnTo>
                  <a:pt x="0" y="40395"/>
                </a:lnTo>
                <a:lnTo>
                  <a:pt x="14689" y="91807"/>
                </a:lnTo>
                <a:lnTo>
                  <a:pt x="29378" y="102824"/>
                </a:lnTo>
                <a:lnTo>
                  <a:pt x="95480" y="143219"/>
                </a:lnTo>
                <a:lnTo>
                  <a:pt x="187287" y="143219"/>
                </a:lnTo>
                <a:lnTo>
                  <a:pt x="264405" y="143219"/>
                </a:lnTo>
                <a:lnTo>
                  <a:pt x="304800" y="124858"/>
                </a:lnTo>
                <a:lnTo>
                  <a:pt x="301128" y="51412"/>
                </a:lnTo>
                <a:close/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4781320" y="3139807"/>
            <a:ext cx="1098015" cy="301128"/>
          </a:xfrm>
          <a:custGeom>
            <a:avLst/>
            <a:gdLst>
              <a:gd name="connsiteX0" fmla="*/ 323162 w 1098015"/>
              <a:gd name="connsiteY0" fmla="*/ 106497 h 301128"/>
              <a:gd name="connsiteX1" fmla="*/ 290111 w 1098015"/>
              <a:gd name="connsiteY1" fmla="*/ 51412 h 301128"/>
              <a:gd name="connsiteX2" fmla="*/ 227682 w 1098015"/>
              <a:gd name="connsiteY2" fmla="*/ 18362 h 301128"/>
              <a:gd name="connsiteX3" fmla="*/ 168926 w 1098015"/>
              <a:gd name="connsiteY3" fmla="*/ 11017 h 301128"/>
              <a:gd name="connsiteX4" fmla="*/ 143220 w 1098015"/>
              <a:gd name="connsiteY4" fmla="*/ 0 h 301128"/>
              <a:gd name="connsiteX5" fmla="*/ 95480 w 1098015"/>
              <a:gd name="connsiteY5" fmla="*/ 11017 h 301128"/>
              <a:gd name="connsiteX6" fmla="*/ 62429 w 1098015"/>
              <a:gd name="connsiteY6" fmla="*/ 33051 h 301128"/>
              <a:gd name="connsiteX7" fmla="*/ 29379 w 1098015"/>
              <a:gd name="connsiteY7" fmla="*/ 62429 h 301128"/>
              <a:gd name="connsiteX8" fmla="*/ 7345 w 1098015"/>
              <a:gd name="connsiteY8" fmla="*/ 121186 h 301128"/>
              <a:gd name="connsiteX9" fmla="*/ 0 w 1098015"/>
              <a:gd name="connsiteY9" fmla="*/ 172598 h 301128"/>
              <a:gd name="connsiteX10" fmla="*/ 22034 w 1098015"/>
              <a:gd name="connsiteY10" fmla="*/ 216665 h 301128"/>
              <a:gd name="connsiteX11" fmla="*/ 47740 w 1098015"/>
              <a:gd name="connsiteY11" fmla="*/ 235027 h 301128"/>
              <a:gd name="connsiteX12" fmla="*/ 124858 w 1098015"/>
              <a:gd name="connsiteY12" fmla="*/ 293783 h 301128"/>
              <a:gd name="connsiteX13" fmla="*/ 249716 w 1098015"/>
              <a:gd name="connsiteY13" fmla="*/ 301128 h 301128"/>
              <a:gd name="connsiteX14" fmla="*/ 301128 w 1098015"/>
              <a:gd name="connsiteY14" fmla="*/ 282766 h 301128"/>
              <a:gd name="connsiteX15" fmla="*/ 414969 w 1098015"/>
              <a:gd name="connsiteY15" fmla="*/ 282766 h 301128"/>
              <a:gd name="connsiteX16" fmla="*/ 778526 w 1098015"/>
              <a:gd name="connsiteY16" fmla="*/ 268077 h 301128"/>
              <a:gd name="connsiteX17" fmla="*/ 1068637 w 1098015"/>
              <a:gd name="connsiteY17" fmla="*/ 282766 h 301128"/>
              <a:gd name="connsiteX18" fmla="*/ 1098015 w 1098015"/>
              <a:gd name="connsiteY18" fmla="*/ 246044 h 301128"/>
              <a:gd name="connsiteX19" fmla="*/ 1098015 w 1098015"/>
              <a:gd name="connsiteY19" fmla="*/ 209321 h 301128"/>
              <a:gd name="connsiteX20" fmla="*/ 1072309 w 1098015"/>
              <a:gd name="connsiteY20" fmla="*/ 150564 h 301128"/>
              <a:gd name="connsiteX21" fmla="*/ 1053947 w 1098015"/>
              <a:gd name="connsiteY21" fmla="*/ 154236 h 301128"/>
              <a:gd name="connsiteX22" fmla="*/ 1009880 w 1098015"/>
              <a:gd name="connsiteY22" fmla="*/ 124858 h 301128"/>
              <a:gd name="connsiteX23" fmla="*/ 976829 w 1098015"/>
              <a:gd name="connsiteY23" fmla="*/ 95480 h 301128"/>
              <a:gd name="connsiteX24" fmla="*/ 962140 w 1098015"/>
              <a:gd name="connsiteY24" fmla="*/ 66101 h 301128"/>
              <a:gd name="connsiteX25" fmla="*/ 936434 w 1098015"/>
              <a:gd name="connsiteY25" fmla="*/ 29379 h 301128"/>
              <a:gd name="connsiteX26" fmla="*/ 877678 w 1098015"/>
              <a:gd name="connsiteY26" fmla="*/ 29379 h 301128"/>
              <a:gd name="connsiteX27" fmla="*/ 877678 w 1098015"/>
              <a:gd name="connsiteY27" fmla="*/ 33051 h 301128"/>
              <a:gd name="connsiteX28" fmla="*/ 859316 w 1098015"/>
              <a:gd name="connsiteY28" fmla="*/ 44068 h 301128"/>
              <a:gd name="connsiteX29" fmla="*/ 855644 w 1098015"/>
              <a:gd name="connsiteY29" fmla="*/ 66101 h 301128"/>
              <a:gd name="connsiteX30" fmla="*/ 840955 w 1098015"/>
              <a:gd name="connsiteY30" fmla="*/ 106497 h 301128"/>
              <a:gd name="connsiteX31" fmla="*/ 859316 w 1098015"/>
              <a:gd name="connsiteY31" fmla="*/ 157909 h 301128"/>
              <a:gd name="connsiteX32" fmla="*/ 859316 w 1098015"/>
              <a:gd name="connsiteY32" fmla="*/ 176270 h 301128"/>
              <a:gd name="connsiteX33" fmla="*/ 844627 w 1098015"/>
              <a:gd name="connsiteY33" fmla="*/ 224010 h 301128"/>
              <a:gd name="connsiteX34" fmla="*/ 844627 w 1098015"/>
              <a:gd name="connsiteY34" fmla="*/ 224010 h 301128"/>
              <a:gd name="connsiteX35" fmla="*/ 804232 w 1098015"/>
              <a:gd name="connsiteY35" fmla="*/ 235027 h 301128"/>
              <a:gd name="connsiteX36" fmla="*/ 800560 w 1098015"/>
              <a:gd name="connsiteY36" fmla="*/ 231354 h 301128"/>
              <a:gd name="connsiteX37" fmla="*/ 782198 w 1098015"/>
              <a:gd name="connsiteY37" fmla="*/ 212993 h 301128"/>
              <a:gd name="connsiteX38" fmla="*/ 749147 w 1098015"/>
              <a:gd name="connsiteY38" fmla="*/ 198304 h 301128"/>
              <a:gd name="connsiteX39" fmla="*/ 716097 w 1098015"/>
              <a:gd name="connsiteY39" fmla="*/ 190959 h 301128"/>
              <a:gd name="connsiteX40" fmla="*/ 668357 w 1098015"/>
              <a:gd name="connsiteY40" fmla="*/ 154236 h 301128"/>
              <a:gd name="connsiteX41" fmla="*/ 624290 w 1098015"/>
              <a:gd name="connsiteY41" fmla="*/ 135875 h 301128"/>
              <a:gd name="connsiteX42" fmla="*/ 543499 w 1098015"/>
              <a:gd name="connsiteY42" fmla="*/ 132203 h 301128"/>
              <a:gd name="connsiteX43" fmla="*/ 470053 w 1098015"/>
              <a:gd name="connsiteY43" fmla="*/ 128530 h 301128"/>
              <a:gd name="connsiteX44" fmla="*/ 470053 w 1098015"/>
              <a:gd name="connsiteY44" fmla="*/ 128530 h 301128"/>
              <a:gd name="connsiteX45" fmla="*/ 437003 w 1098015"/>
              <a:gd name="connsiteY45" fmla="*/ 150564 h 301128"/>
              <a:gd name="connsiteX46" fmla="*/ 437003 w 1098015"/>
              <a:gd name="connsiteY46" fmla="*/ 194632 h 301128"/>
              <a:gd name="connsiteX47" fmla="*/ 433331 w 1098015"/>
              <a:gd name="connsiteY47" fmla="*/ 227682 h 301128"/>
              <a:gd name="connsiteX48" fmla="*/ 389263 w 1098015"/>
              <a:gd name="connsiteY48" fmla="*/ 260733 h 301128"/>
              <a:gd name="connsiteX49" fmla="*/ 352540 w 1098015"/>
              <a:gd name="connsiteY49" fmla="*/ 246044 h 301128"/>
              <a:gd name="connsiteX50" fmla="*/ 341523 w 1098015"/>
              <a:gd name="connsiteY50" fmla="*/ 231354 h 301128"/>
              <a:gd name="connsiteX51" fmla="*/ 341523 w 1098015"/>
              <a:gd name="connsiteY51" fmla="*/ 179942 h 301128"/>
              <a:gd name="connsiteX52" fmla="*/ 323162 w 1098015"/>
              <a:gd name="connsiteY52" fmla="*/ 106497 h 30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98015" h="301128">
                <a:moveTo>
                  <a:pt x="323162" y="106497"/>
                </a:moveTo>
                <a:lnTo>
                  <a:pt x="290111" y="51412"/>
                </a:lnTo>
                <a:lnTo>
                  <a:pt x="227682" y="18362"/>
                </a:lnTo>
                <a:lnTo>
                  <a:pt x="168926" y="11017"/>
                </a:lnTo>
                <a:lnTo>
                  <a:pt x="143220" y="0"/>
                </a:lnTo>
                <a:lnTo>
                  <a:pt x="95480" y="11017"/>
                </a:lnTo>
                <a:lnTo>
                  <a:pt x="62429" y="33051"/>
                </a:lnTo>
                <a:lnTo>
                  <a:pt x="29379" y="62429"/>
                </a:lnTo>
                <a:lnTo>
                  <a:pt x="7345" y="121186"/>
                </a:lnTo>
                <a:lnTo>
                  <a:pt x="0" y="172598"/>
                </a:lnTo>
                <a:lnTo>
                  <a:pt x="22034" y="216665"/>
                </a:lnTo>
                <a:lnTo>
                  <a:pt x="47740" y="235027"/>
                </a:lnTo>
                <a:lnTo>
                  <a:pt x="124858" y="293783"/>
                </a:lnTo>
                <a:lnTo>
                  <a:pt x="249716" y="301128"/>
                </a:lnTo>
                <a:lnTo>
                  <a:pt x="301128" y="282766"/>
                </a:lnTo>
                <a:lnTo>
                  <a:pt x="414969" y="282766"/>
                </a:lnTo>
                <a:lnTo>
                  <a:pt x="778526" y="268077"/>
                </a:lnTo>
                <a:lnTo>
                  <a:pt x="1068637" y="282766"/>
                </a:lnTo>
                <a:lnTo>
                  <a:pt x="1098015" y="246044"/>
                </a:lnTo>
                <a:lnTo>
                  <a:pt x="1098015" y="209321"/>
                </a:lnTo>
                <a:lnTo>
                  <a:pt x="1072309" y="150564"/>
                </a:lnTo>
                <a:lnTo>
                  <a:pt x="1053947" y="154236"/>
                </a:lnTo>
                <a:lnTo>
                  <a:pt x="1009880" y="124858"/>
                </a:lnTo>
                <a:lnTo>
                  <a:pt x="976829" y="95480"/>
                </a:lnTo>
                <a:lnTo>
                  <a:pt x="962140" y="66101"/>
                </a:lnTo>
                <a:lnTo>
                  <a:pt x="936434" y="29379"/>
                </a:lnTo>
                <a:lnTo>
                  <a:pt x="877678" y="29379"/>
                </a:lnTo>
                <a:lnTo>
                  <a:pt x="877678" y="33051"/>
                </a:lnTo>
                <a:lnTo>
                  <a:pt x="859316" y="44068"/>
                </a:lnTo>
                <a:lnTo>
                  <a:pt x="855644" y="66101"/>
                </a:lnTo>
                <a:lnTo>
                  <a:pt x="840955" y="106497"/>
                </a:lnTo>
                <a:lnTo>
                  <a:pt x="859316" y="157909"/>
                </a:lnTo>
                <a:lnTo>
                  <a:pt x="859316" y="176270"/>
                </a:lnTo>
                <a:lnTo>
                  <a:pt x="844627" y="224010"/>
                </a:lnTo>
                <a:lnTo>
                  <a:pt x="844627" y="224010"/>
                </a:lnTo>
                <a:lnTo>
                  <a:pt x="804232" y="235027"/>
                </a:lnTo>
                <a:lnTo>
                  <a:pt x="800560" y="231354"/>
                </a:lnTo>
                <a:lnTo>
                  <a:pt x="782198" y="212993"/>
                </a:lnTo>
                <a:lnTo>
                  <a:pt x="749147" y="198304"/>
                </a:lnTo>
                <a:lnTo>
                  <a:pt x="716097" y="190959"/>
                </a:lnTo>
                <a:lnTo>
                  <a:pt x="668357" y="154236"/>
                </a:lnTo>
                <a:lnTo>
                  <a:pt x="624290" y="135875"/>
                </a:lnTo>
                <a:lnTo>
                  <a:pt x="543499" y="132203"/>
                </a:lnTo>
                <a:lnTo>
                  <a:pt x="470053" y="128530"/>
                </a:lnTo>
                <a:lnTo>
                  <a:pt x="470053" y="128530"/>
                </a:lnTo>
                <a:lnTo>
                  <a:pt x="437003" y="150564"/>
                </a:lnTo>
                <a:lnTo>
                  <a:pt x="437003" y="194632"/>
                </a:lnTo>
                <a:lnTo>
                  <a:pt x="433331" y="227682"/>
                </a:lnTo>
                <a:lnTo>
                  <a:pt x="389263" y="260733"/>
                </a:lnTo>
                <a:lnTo>
                  <a:pt x="352540" y="246044"/>
                </a:lnTo>
                <a:lnTo>
                  <a:pt x="341523" y="231354"/>
                </a:lnTo>
                <a:lnTo>
                  <a:pt x="341523" y="179942"/>
                </a:lnTo>
                <a:lnTo>
                  <a:pt x="323162" y="106497"/>
                </a:lnTo>
                <a:close/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3859576" y="2765234"/>
            <a:ext cx="1075981" cy="800559"/>
          </a:xfrm>
          <a:custGeom>
            <a:avLst/>
            <a:gdLst>
              <a:gd name="connsiteX0" fmla="*/ 837282 w 1075981"/>
              <a:gd name="connsiteY0" fmla="*/ 102824 h 800559"/>
              <a:gd name="connsiteX1" fmla="*/ 778525 w 1075981"/>
              <a:gd name="connsiteY1" fmla="*/ 51412 h 800559"/>
              <a:gd name="connsiteX2" fmla="*/ 734458 w 1075981"/>
              <a:gd name="connsiteY2" fmla="*/ 11017 h 800559"/>
              <a:gd name="connsiteX3" fmla="*/ 719769 w 1075981"/>
              <a:gd name="connsiteY3" fmla="*/ 0 h 800559"/>
              <a:gd name="connsiteX4" fmla="*/ 701407 w 1075981"/>
              <a:gd name="connsiteY4" fmla="*/ 14689 h 800559"/>
              <a:gd name="connsiteX5" fmla="*/ 701407 w 1075981"/>
              <a:gd name="connsiteY5" fmla="*/ 14689 h 800559"/>
              <a:gd name="connsiteX6" fmla="*/ 646323 w 1075981"/>
              <a:gd name="connsiteY6" fmla="*/ 33050 h 800559"/>
              <a:gd name="connsiteX7" fmla="*/ 591238 w 1075981"/>
              <a:gd name="connsiteY7" fmla="*/ 40395 h 800559"/>
              <a:gd name="connsiteX8" fmla="*/ 565532 w 1075981"/>
              <a:gd name="connsiteY8" fmla="*/ 84462 h 800559"/>
              <a:gd name="connsiteX9" fmla="*/ 554516 w 1075981"/>
              <a:gd name="connsiteY9" fmla="*/ 110168 h 800559"/>
              <a:gd name="connsiteX10" fmla="*/ 561860 w 1075981"/>
              <a:gd name="connsiteY10" fmla="*/ 146891 h 800559"/>
              <a:gd name="connsiteX11" fmla="*/ 561860 w 1075981"/>
              <a:gd name="connsiteY11" fmla="*/ 165253 h 800559"/>
              <a:gd name="connsiteX12" fmla="*/ 587566 w 1075981"/>
              <a:gd name="connsiteY12" fmla="*/ 209320 h 800559"/>
              <a:gd name="connsiteX13" fmla="*/ 609600 w 1075981"/>
              <a:gd name="connsiteY13" fmla="*/ 235026 h 800559"/>
              <a:gd name="connsiteX14" fmla="*/ 635306 w 1075981"/>
              <a:gd name="connsiteY14" fmla="*/ 268077 h 800559"/>
              <a:gd name="connsiteX15" fmla="*/ 661012 w 1075981"/>
              <a:gd name="connsiteY15" fmla="*/ 286438 h 800559"/>
              <a:gd name="connsiteX16" fmla="*/ 694063 w 1075981"/>
              <a:gd name="connsiteY16" fmla="*/ 326833 h 800559"/>
              <a:gd name="connsiteX17" fmla="*/ 701407 w 1075981"/>
              <a:gd name="connsiteY17" fmla="*/ 334178 h 800559"/>
              <a:gd name="connsiteX18" fmla="*/ 701407 w 1075981"/>
              <a:gd name="connsiteY18" fmla="*/ 334178 h 800559"/>
              <a:gd name="connsiteX19" fmla="*/ 627961 w 1075981"/>
              <a:gd name="connsiteY19" fmla="*/ 418641 h 800559"/>
              <a:gd name="connsiteX20" fmla="*/ 583894 w 1075981"/>
              <a:gd name="connsiteY20" fmla="*/ 459036 h 800559"/>
              <a:gd name="connsiteX21" fmla="*/ 514120 w 1075981"/>
              <a:gd name="connsiteY21" fmla="*/ 499431 h 800559"/>
              <a:gd name="connsiteX22" fmla="*/ 448019 w 1075981"/>
              <a:gd name="connsiteY22" fmla="*/ 499431 h 800559"/>
              <a:gd name="connsiteX23" fmla="*/ 433330 w 1075981"/>
              <a:gd name="connsiteY23" fmla="*/ 499431 h 800559"/>
              <a:gd name="connsiteX24" fmla="*/ 440675 w 1075981"/>
              <a:gd name="connsiteY24" fmla="*/ 470053 h 800559"/>
              <a:gd name="connsiteX25" fmla="*/ 448019 w 1075981"/>
              <a:gd name="connsiteY25" fmla="*/ 381918 h 800559"/>
              <a:gd name="connsiteX26" fmla="*/ 437002 w 1075981"/>
              <a:gd name="connsiteY26" fmla="*/ 297455 h 800559"/>
              <a:gd name="connsiteX27" fmla="*/ 385590 w 1075981"/>
              <a:gd name="connsiteY27" fmla="*/ 286438 h 800559"/>
              <a:gd name="connsiteX28" fmla="*/ 381918 w 1075981"/>
              <a:gd name="connsiteY28" fmla="*/ 286438 h 800559"/>
              <a:gd name="connsiteX29" fmla="*/ 323161 w 1075981"/>
              <a:gd name="connsiteY29" fmla="*/ 253388 h 800559"/>
              <a:gd name="connsiteX30" fmla="*/ 253388 w 1075981"/>
              <a:gd name="connsiteY30" fmla="*/ 253388 h 800559"/>
              <a:gd name="connsiteX31" fmla="*/ 201976 w 1075981"/>
              <a:gd name="connsiteY31" fmla="*/ 257060 h 800559"/>
              <a:gd name="connsiteX32" fmla="*/ 121185 w 1075981"/>
              <a:gd name="connsiteY32" fmla="*/ 286438 h 800559"/>
              <a:gd name="connsiteX33" fmla="*/ 80790 w 1075981"/>
              <a:gd name="connsiteY33" fmla="*/ 326833 h 800559"/>
              <a:gd name="connsiteX34" fmla="*/ 40395 w 1075981"/>
              <a:gd name="connsiteY34" fmla="*/ 389262 h 800559"/>
              <a:gd name="connsiteX35" fmla="*/ 7344 w 1075981"/>
              <a:gd name="connsiteY35" fmla="*/ 440674 h 800559"/>
              <a:gd name="connsiteX36" fmla="*/ 0 w 1075981"/>
              <a:gd name="connsiteY36" fmla="*/ 499431 h 800559"/>
              <a:gd name="connsiteX37" fmla="*/ 22034 w 1075981"/>
              <a:gd name="connsiteY37" fmla="*/ 558188 h 800559"/>
              <a:gd name="connsiteX38" fmla="*/ 44067 w 1075981"/>
              <a:gd name="connsiteY38" fmla="*/ 569205 h 800559"/>
              <a:gd name="connsiteX39" fmla="*/ 106496 w 1075981"/>
              <a:gd name="connsiteY39" fmla="*/ 532482 h 800559"/>
              <a:gd name="connsiteX40" fmla="*/ 132202 w 1075981"/>
              <a:gd name="connsiteY40" fmla="*/ 514120 h 800559"/>
              <a:gd name="connsiteX41" fmla="*/ 157908 w 1075981"/>
              <a:gd name="connsiteY41" fmla="*/ 514120 h 800559"/>
              <a:gd name="connsiteX42" fmla="*/ 176270 w 1075981"/>
              <a:gd name="connsiteY42" fmla="*/ 539826 h 800559"/>
              <a:gd name="connsiteX43" fmla="*/ 224010 w 1075981"/>
              <a:gd name="connsiteY43" fmla="*/ 587566 h 800559"/>
              <a:gd name="connsiteX44" fmla="*/ 238699 w 1075981"/>
              <a:gd name="connsiteY44" fmla="*/ 602255 h 800559"/>
              <a:gd name="connsiteX45" fmla="*/ 198304 w 1075981"/>
              <a:gd name="connsiteY45" fmla="*/ 642650 h 800559"/>
              <a:gd name="connsiteX46" fmla="*/ 187287 w 1075981"/>
              <a:gd name="connsiteY46" fmla="*/ 668356 h 800559"/>
              <a:gd name="connsiteX47" fmla="*/ 235026 w 1075981"/>
              <a:gd name="connsiteY47" fmla="*/ 672029 h 800559"/>
              <a:gd name="connsiteX48" fmla="*/ 271749 w 1075981"/>
              <a:gd name="connsiteY48" fmla="*/ 672029 h 800559"/>
              <a:gd name="connsiteX49" fmla="*/ 301128 w 1075981"/>
              <a:gd name="connsiteY49" fmla="*/ 638978 h 800559"/>
              <a:gd name="connsiteX50" fmla="*/ 334178 w 1075981"/>
              <a:gd name="connsiteY50" fmla="*/ 594911 h 800559"/>
              <a:gd name="connsiteX51" fmla="*/ 337851 w 1075981"/>
              <a:gd name="connsiteY51" fmla="*/ 539826 h 800559"/>
              <a:gd name="connsiteX52" fmla="*/ 367229 w 1075981"/>
              <a:gd name="connsiteY52" fmla="*/ 525137 h 800559"/>
              <a:gd name="connsiteX53" fmla="*/ 561860 w 1075981"/>
              <a:gd name="connsiteY53" fmla="*/ 547171 h 800559"/>
              <a:gd name="connsiteX54" fmla="*/ 587566 w 1075981"/>
              <a:gd name="connsiteY54" fmla="*/ 594911 h 800559"/>
              <a:gd name="connsiteX55" fmla="*/ 587566 w 1075981"/>
              <a:gd name="connsiteY55" fmla="*/ 672029 h 800559"/>
              <a:gd name="connsiteX56" fmla="*/ 591238 w 1075981"/>
              <a:gd name="connsiteY56" fmla="*/ 749147 h 800559"/>
              <a:gd name="connsiteX57" fmla="*/ 591238 w 1075981"/>
              <a:gd name="connsiteY57" fmla="*/ 749147 h 800559"/>
              <a:gd name="connsiteX58" fmla="*/ 723441 w 1075981"/>
              <a:gd name="connsiteY58" fmla="*/ 800559 h 800559"/>
              <a:gd name="connsiteX59" fmla="*/ 767508 w 1075981"/>
              <a:gd name="connsiteY59" fmla="*/ 800559 h 800559"/>
              <a:gd name="connsiteX60" fmla="*/ 815248 w 1075981"/>
              <a:gd name="connsiteY60" fmla="*/ 774853 h 800559"/>
              <a:gd name="connsiteX61" fmla="*/ 851971 w 1075981"/>
              <a:gd name="connsiteY61" fmla="*/ 734458 h 800559"/>
              <a:gd name="connsiteX62" fmla="*/ 862988 w 1075981"/>
              <a:gd name="connsiteY62" fmla="*/ 708752 h 800559"/>
              <a:gd name="connsiteX63" fmla="*/ 837282 w 1075981"/>
              <a:gd name="connsiteY63" fmla="*/ 679373 h 800559"/>
              <a:gd name="connsiteX64" fmla="*/ 785870 w 1075981"/>
              <a:gd name="connsiteY64" fmla="*/ 664684 h 800559"/>
              <a:gd name="connsiteX65" fmla="*/ 756491 w 1075981"/>
              <a:gd name="connsiteY65" fmla="*/ 661012 h 800559"/>
              <a:gd name="connsiteX66" fmla="*/ 719769 w 1075981"/>
              <a:gd name="connsiteY66" fmla="*/ 616944 h 800559"/>
              <a:gd name="connsiteX67" fmla="*/ 697735 w 1075981"/>
              <a:gd name="connsiteY67" fmla="*/ 558188 h 800559"/>
              <a:gd name="connsiteX68" fmla="*/ 716096 w 1075981"/>
              <a:gd name="connsiteY68" fmla="*/ 503103 h 800559"/>
              <a:gd name="connsiteX69" fmla="*/ 741802 w 1075981"/>
              <a:gd name="connsiteY69" fmla="*/ 473725 h 800559"/>
              <a:gd name="connsiteX70" fmla="*/ 771181 w 1075981"/>
              <a:gd name="connsiteY70" fmla="*/ 444347 h 800559"/>
              <a:gd name="connsiteX71" fmla="*/ 793214 w 1075981"/>
              <a:gd name="connsiteY71" fmla="*/ 407624 h 800559"/>
              <a:gd name="connsiteX72" fmla="*/ 829937 w 1075981"/>
              <a:gd name="connsiteY72" fmla="*/ 400279 h 800559"/>
              <a:gd name="connsiteX73" fmla="*/ 840954 w 1075981"/>
              <a:gd name="connsiteY73" fmla="*/ 363556 h 800559"/>
              <a:gd name="connsiteX74" fmla="*/ 840954 w 1075981"/>
              <a:gd name="connsiteY74" fmla="*/ 334178 h 800559"/>
              <a:gd name="connsiteX75" fmla="*/ 874005 w 1075981"/>
              <a:gd name="connsiteY75" fmla="*/ 319489 h 800559"/>
              <a:gd name="connsiteX76" fmla="*/ 929089 w 1075981"/>
              <a:gd name="connsiteY76" fmla="*/ 286438 h 800559"/>
              <a:gd name="connsiteX77" fmla="*/ 984173 w 1075981"/>
              <a:gd name="connsiteY77" fmla="*/ 282766 h 800559"/>
              <a:gd name="connsiteX78" fmla="*/ 1046602 w 1075981"/>
              <a:gd name="connsiteY78" fmla="*/ 286438 h 800559"/>
              <a:gd name="connsiteX79" fmla="*/ 1075981 w 1075981"/>
              <a:gd name="connsiteY79" fmla="*/ 249715 h 800559"/>
              <a:gd name="connsiteX80" fmla="*/ 1031913 w 1075981"/>
              <a:gd name="connsiteY80" fmla="*/ 238699 h 800559"/>
              <a:gd name="connsiteX81" fmla="*/ 980501 w 1075981"/>
              <a:gd name="connsiteY81" fmla="*/ 205648 h 800559"/>
              <a:gd name="connsiteX82" fmla="*/ 947451 w 1075981"/>
              <a:gd name="connsiteY82" fmla="*/ 157908 h 800559"/>
              <a:gd name="connsiteX83" fmla="*/ 874005 w 1075981"/>
              <a:gd name="connsiteY83" fmla="*/ 154236 h 800559"/>
              <a:gd name="connsiteX84" fmla="*/ 837282 w 1075981"/>
              <a:gd name="connsiteY84" fmla="*/ 102824 h 800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075981" h="800559">
                <a:moveTo>
                  <a:pt x="837282" y="102824"/>
                </a:moveTo>
                <a:lnTo>
                  <a:pt x="778525" y="51412"/>
                </a:lnTo>
                <a:lnTo>
                  <a:pt x="734458" y="11017"/>
                </a:lnTo>
                <a:lnTo>
                  <a:pt x="719769" y="0"/>
                </a:lnTo>
                <a:lnTo>
                  <a:pt x="701407" y="14689"/>
                </a:lnTo>
                <a:lnTo>
                  <a:pt x="701407" y="14689"/>
                </a:lnTo>
                <a:lnTo>
                  <a:pt x="646323" y="33050"/>
                </a:lnTo>
                <a:lnTo>
                  <a:pt x="591238" y="40395"/>
                </a:lnTo>
                <a:lnTo>
                  <a:pt x="565532" y="84462"/>
                </a:lnTo>
                <a:lnTo>
                  <a:pt x="554516" y="110168"/>
                </a:lnTo>
                <a:lnTo>
                  <a:pt x="561860" y="146891"/>
                </a:lnTo>
                <a:lnTo>
                  <a:pt x="561860" y="165253"/>
                </a:lnTo>
                <a:lnTo>
                  <a:pt x="587566" y="209320"/>
                </a:lnTo>
                <a:lnTo>
                  <a:pt x="609600" y="235026"/>
                </a:lnTo>
                <a:lnTo>
                  <a:pt x="635306" y="268077"/>
                </a:lnTo>
                <a:lnTo>
                  <a:pt x="661012" y="286438"/>
                </a:lnTo>
                <a:lnTo>
                  <a:pt x="694063" y="326833"/>
                </a:lnTo>
                <a:lnTo>
                  <a:pt x="701407" y="334178"/>
                </a:lnTo>
                <a:lnTo>
                  <a:pt x="701407" y="334178"/>
                </a:lnTo>
                <a:lnTo>
                  <a:pt x="627961" y="418641"/>
                </a:lnTo>
                <a:lnTo>
                  <a:pt x="583894" y="459036"/>
                </a:lnTo>
                <a:lnTo>
                  <a:pt x="514120" y="499431"/>
                </a:lnTo>
                <a:lnTo>
                  <a:pt x="448019" y="499431"/>
                </a:lnTo>
                <a:lnTo>
                  <a:pt x="433330" y="499431"/>
                </a:lnTo>
                <a:lnTo>
                  <a:pt x="440675" y="470053"/>
                </a:lnTo>
                <a:lnTo>
                  <a:pt x="448019" y="381918"/>
                </a:lnTo>
                <a:lnTo>
                  <a:pt x="437002" y="297455"/>
                </a:lnTo>
                <a:lnTo>
                  <a:pt x="385590" y="286438"/>
                </a:lnTo>
                <a:lnTo>
                  <a:pt x="381918" y="286438"/>
                </a:lnTo>
                <a:lnTo>
                  <a:pt x="323161" y="253388"/>
                </a:lnTo>
                <a:lnTo>
                  <a:pt x="253388" y="253388"/>
                </a:lnTo>
                <a:lnTo>
                  <a:pt x="201976" y="257060"/>
                </a:lnTo>
                <a:lnTo>
                  <a:pt x="121185" y="286438"/>
                </a:lnTo>
                <a:lnTo>
                  <a:pt x="80790" y="326833"/>
                </a:lnTo>
                <a:lnTo>
                  <a:pt x="40395" y="389262"/>
                </a:lnTo>
                <a:lnTo>
                  <a:pt x="7344" y="440674"/>
                </a:lnTo>
                <a:lnTo>
                  <a:pt x="0" y="499431"/>
                </a:lnTo>
                <a:lnTo>
                  <a:pt x="22034" y="558188"/>
                </a:lnTo>
                <a:lnTo>
                  <a:pt x="44067" y="569205"/>
                </a:lnTo>
                <a:lnTo>
                  <a:pt x="106496" y="532482"/>
                </a:lnTo>
                <a:lnTo>
                  <a:pt x="132202" y="514120"/>
                </a:lnTo>
                <a:lnTo>
                  <a:pt x="157908" y="514120"/>
                </a:lnTo>
                <a:lnTo>
                  <a:pt x="176270" y="539826"/>
                </a:lnTo>
                <a:lnTo>
                  <a:pt x="224010" y="587566"/>
                </a:lnTo>
                <a:lnTo>
                  <a:pt x="238699" y="602255"/>
                </a:lnTo>
                <a:lnTo>
                  <a:pt x="198304" y="642650"/>
                </a:lnTo>
                <a:lnTo>
                  <a:pt x="187287" y="668356"/>
                </a:lnTo>
                <a:lnTo>
                  <a:pt x="235026" y="672029"/>
                </a:lnTo>
                <a:lnTo>
                  <a:pt x="271749" y="672029"/>
                </a:lnTo>
                <a:lnTo>
                  <a:pt x="301128" y="638978"/>
                </a:lnTo>
                <a:lnTo>
                  <a:pt x="334178" y="594911"/>
                </a:lnTo>
                <a:lnTo>
                  <a:pt x="337851" y="539826"/>
                </a:lnTo>
                <a:lnTo>
                  <a:pt x="367229" y="525137"/>
                </a:lnTo>
                <a:lnTo>
                  <a:pt x="561860" y="547171"/>
                </a:lnTo>
                <a:lnTo>
                  <a:pt x="587566" y="594911"/>
                </a:lnTo>
                <a:lnTo>
                  <a:pt x="587566" y="672029"/>
                </a:lnTo>
                <a:lnTo>
                  <a:pt x="591238" y="749147"/>
                </a:lnTo>
                <a:lnTo>
                  <a:pt x="591238" y="749147"/>
                </a:lnTo>
                <a:lnTo>
                  <a:pt x="723441" y="800559"/>
                </a:lnTo>
                <a:lnTo>
                  <a:pt x="767508" y="800559"/>
                </a:lnTo>
                <a:lnTo>
                  <a:pt x="815248" y="774853"/>
                </a:lnTo>
                <a:lnTo>
                  <a:pt x="851971" y="734458"/>
                </a:lnTo>
                <a:lnTo>
                  <a:pt x="862988" y="708752"/>
                </a:lnTo>
                <a:lnTo>
                  <a:pt x="837282" y="679373"/>
                </a:lnTo>
                <a:lnTo>
                  <a:pt x="785870" y="664684"/>
                </a:lnTo>
                <a:lnTo>
                  <a:pt x="756491" y="661012"/>
                </a:lnTo>
                <a:lnTo>
                  <a:pt x="719769" y="616944"/>
                </a:lnTo>
                <a:lnTo>
                  <a:pt x="697735" y="558188"/>
                </a:lnTo>
                <a:lnTo>
                  <a:pt x="716096" y="503103"/>
                </a:lnTo>
                <a:lnTo>
                  <a:pt x="741802" y="473725"/>
                </a:lnTo>
                <a:lnTo>
                  <a:pt x="771181" y="444347"/>
                </a:lnTo>
                <a:lnTo>
                  <a:pt x="793214" y="407624"/>
                </a:lnTo>
                <a:lnTo>
                  <a:pt x="829937" y="400279"/>
                </a:lnTo>
                <a:lnTo>
                  <a:pt x="840954" y="363556"/>
                </a:lnTo>
                <a:lnTo>
                  <a:pt x="840954" y="334178"/>
                </a:lnTo>
                <a:lnTo>
                  <a:pt x="874005" y="319489"/>
                </a:lnTo>
                <a:lnTo>
                  <a:pt x="929089" y="286438"/>
                </a:lnTo>
                <a:lnTo>
                  <a:pt x="984173" y="282766"/>
                </a:lnTo>
                <a:lnTo>
                  <a:pt x="1046602" y="286438"/>
                </a:lnTo>
                <a:lnTo>
                  <a:pt x="1075981" y="249715"/>
                </a:lnTo>
                <a:lnTo>
                  <a:pt x="1031913" y="238699"/>
                </a:lnTo>
                <a:lnTo>
                  <a:pt x="980501" y="205648"/>
                </a:lnTo>
                <a:lnTo>
                  <a:pt x="947451" y="157908"/>
                </a:lnTo>
                <a:lnTo>
                  <a:pt x="874005" y="154236"/>
                </a:lnTo>
                <a:lnTo>
                  <a:pt x="837282" y="102824"/>
                </a:lnTo>
                <a:close/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481330" y="3286699"/>
            <a:ext cx="326834" cy="304800"/>
          </a:xfrm>
          <a:custGeom>
            <a:avLst/>
            <a:gdLst>
              <a:gd name="connsiteX0" fmla="*/ 253388 w 326834"/>
              <a:gd name="connsiteY0" fmla="*/ 0 h 304800"/>
              <a:gd name="connsiteX1" fmla="*/ 253388 w 326834"/>
              <a:gd name="connsiteY1" fmla="*/ 0 h 304800"/>
              <a:gd name="connsiteX2" fmla="*/ 205648 w 326834"/>
              <a:gd name="connsiteY2" fmla="*/ 36723 h 304800"/>
              <a:gd name="connsiteX3" fmla="*/ 187287 w 326834"/>
              <a:gd name="connsiteY3" fmla="*/ 47740 h 304800"/>
              <a:gd name="connsiteX4" fmla="*/ 183615 w 326834"/>
              <a:gd name="connsiteY4" fmla="*/ 95479 h 304800"/>
              <a:gd name="connsiteX5" fmla="*/ 183615 w 326834"/>
              <a:gd name="connsiteY5" fmla="*/ 95479 h 304800"/>
              <a:gd name="connsiteX6" fmla="*/ 154236 w 326834"/>
              <a:gd name="connsiteY6" fmla="*/ 139547 h 304800"/>
              <a:gd name="connsiteX7" fmla="*/ 80790 w 326834"/>
              <a:gd name="connsiteY7" fmla="*/ 139547 h 304800"/>
              <a:gd name="connsiteX8" fmla="*/ 14689 w 326834"/>
              <a:gd name="connsiteY8" fmla="*/ 172597 h 304800"/>
              <a:gd name="connsiteX9" fmla="*/ 14689 w 326834"/>
              <a:gd name="connsiteY9" fmla="*/ 179942 h 304800"/>
              <a:gd name="connsiteX10" fmla="*/ 0 w 326834"/>
              <a:gd name="connsiteY10" fmla="*/ 231354 h 304800"/>
              <a:gd name="connsiteX11" fmla="*/ 66101 w 326834"/>
              <a:gd name="connsiteY11" fmla="*/ 304800 h 304800"/>
              <a:gd name="connsiteX12" fmla="*/ 176270 w 326834"/>
              <a:gd name="connsiteY12" fmla="*/ 282766 h 304800"/>
              <a:gd name="connsiteX13" fmla="*/ 212993 w 326834"/>
              <a:gd name="connsiteY13" fmla="*/ 282766 h 304800"/>
              <a:gd name="connsiteX14" fmla="*/ 312145 w 326834"/>
              <a:gd name="connsiteY14" fmla="*/ 224009 h 304800"/>
              <a:gd name="connsiteX15" fmla="*/ 326834 w 326834"/>
              <a:gd name="connsiteY15" fmla="*/ 190959 h 304800"/>
              <a:gd name="connsiteX16" fmla="*/ 304800 w 326834"/>
              <a:gd name="connsiteY16" fmla="*/ 95479 h 304800"/>
              <a:gd name="connsiteX17" fmla="*/ 297456 w 326834"/>
              <a:gd name="connsiteY17" fmla="*/ 47740 h 304800"/>
              <a:gd name="connsiteX18" fmla="*/ 253388 w 326834"/>
              <a:gd name="connsiteY1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6834" h="304800">
                <a:moveTo>
                  <a:pt x="253388" y="0"/>
                </a:moveTo>
                <a:lnTo>
                  <a:pt x="253388" y="0"/>
                </a:lnTo>
                <a:lnTo>
                  <a:pt x="205648" y="36723"/>
                </a:lnTo>
                <a:lnTo>
                  <a:pt x="187287" y="47740"/>
                </a:lnTo>
                <a:lnTo>
                  <a:pt x="183615" y="95479"/>
                </a:lnTo>
                <a:lnTo>
                  <a:pt x="183615" y="95479"/>
                </a:lnTo>
                <a:lnTo>
                  <a:pt x="154236" y="139547"/>
                </a:lnTo>
                <a:lnTo>
                  <a:pt x="80790" y="139547"/>
                </a:lnTo>
                <a:lnTo>
                  <a:pt x="14689" y="172597"/>
                </a:lnTo>
                <a:lnTo>
                  <a:pt x="14689" y="179942"/>
                </a:lnTo>
                <a:lnTo>
                  <a:pt x="0" y="231354"/>
                </a:lnTo>
                <a:lnTo>
                  <a:pt x="66101" y="304800"/>
                </a:lnTo>
                <a:lnTo>
                  <a:pt x="176270" y="282766"/>
                </a:lnTo>
                <a:lnTo>
                  <a:pt x="212993" y="282766"/>
                </a:lnTo>
                <a:lnTo>
                  <a:pt x="312145" y="224009"/>
                </a:lnTo>
                <a:lnTo>
                  <a:pt x="326834" y="190959"/>
                </a:lnTo>
                <a:lnTo>
                  <a:pt x="304800" y="95479"/>
                </a:lnTo>
                <a:lnTo>
                  <a:pt x="297456" y="47740"/>
                </a:lnTo>
                <a:lnTo>
                  <a:pt x="253388" y="0"/>
                </a:lnTo>
                <a:close/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3360145" y="3620877"/>
            <a:ext cx="1358747" cy="422313"/>
          </a:xfrm>
          <a:custGeom>
            <a:avLst/>
            <a:gdLst>
              <a:gd name="connsiteX0" fmla="*/ 286438 w 1358747"/>
              <a:gd name="connsiteY0" fmla="*/ 154236 h 422313"/>
              <a:gd name="connsiteX1" fmla="*/ 205648 w 1358747"/>
              <a:gd name="connsiteY1" fmla="*/ 161581 h 422313"/>
              <a:gd name="connsiteX2" fmla="*/ 154236 w 1358747"/>
              <a:gd name="connsiteY2" fmla="*/ 172598 h 422313"/>
              <a:gd name="connsiteX3" fmla="*/ 154236 w 1358747"/>
              <a:gd name="connsiteY3" fmla="*/ 172598 h 422313"/>
              <a:gd name="connsiteX4" fmla="*/ 106496 w 1358747"/>
              <a:gd name="connsiteY4" fmla="*/ 172598 h 422313"/>
              <a:gd name="connsiteX5" fmla="*/ 73445 w 1358747"/>
              <a:gd name="connsiteY5" fmla="*/ 176270 h 422313"/>
              <a:gd name="connsiteX6" fmla="*/ 73445 w 1358747"/>
              <a:gd name="connsiteY6" fmla="*/ 176270 h 422313"/>
              <a:gd name="connsiteX7" fmla="*/ 11016 w 1358747"/>
              <a:gd name="connsiteY7" fmla="*/ 183615 h 422313"/>
              <a:gd name="connsiteX8" fmla="*/ 11016 w 1358747"/>
              <a:gd name="connsiteY8" fmla="*/ 224010 h 422313"/>
              <a:gd name="connsiteX9" fmla="*/ 0 w 1358747"/>
              <a:gd name="connsiteY9" fmla="*/ 260733 h 422313"/>
              <a:gd name="connsiteX10" fmla="*/ 33050 w 1358747"/>
              <a:gd name="connsiteY10" fmla="*/ 293783 h 422313"/>
              <a:gd name="connsiteX11" fmla="*/ 128530 w 1358747"/>
              <a:gd name="connsiteY11" fmla="*/ 304800 h 422313"/>
              <a:gd name="connsiteX12" fmla="*/ 190959 w 1358747"/>
              <a:gd name="connsiteY12" fmla="*/ 304800 h 422313"/>
              <a:gd name="connsiteX13" fmla="*/ 315816 w 1358747"/>
              <a:gd name="connsiteY13" fmla="*/ 301128 h 422313"/>
              <a:gd name="connsiteX14" fmla="*/ 374573 w 1358747"/>
              <a:gd name="connsiteY14" fmla="*/ 293783 h 422313"/>
              <a:gd name="connsiteX15" fmla="*/ 444347 w 1358747"/>
              <a:gd name="connsiteY15" fmla="*/ 290111 h 422313"/>
              <a:gd name="connsiteX16" fmla="*/ 488414 w 1358747"/>
              <a:gd name="connsiteY16" fmla="*/ 271750 h 422313"/>
              <a:gd name="connsiteX17" fmla="*/ 532482 w 1358747"/>
              <a:gd name="connsiteY17" fmla="*/ 282766 h 422313"/>
              <a:gd name="connsiteX18" fmla="*/ 576549 w 1358747"/>
              <a:gd name="connsiteY18" fmla="*/ 400280 h 422313"/>
              <a:gd name="connsiteX19" fmla="*/ 638978 w 1358747"/>
              <a:gd name="connsiteY19" fmla="*/ 418641 h 422313"/>
              <a:gd name="connsiteX20" fmla="*/ 730785 w 1358747"/>
              <a:gd name="connsiteY20" fmla="*/ 414969 h 422313"/>
              <a:gd name="connsiteX21" fmla="*/ 807903 w 1358747"/>
              <a:gd name="connsiteY21" fmla="*/ 381918 h 422313"/>
              <a:gd name="connsiteX22" fmla="*/ 818920 w 1358747"/>
              <a:gd name="connsiteY22" fmla="*/ 352540 h 422313"/>
              <a:gd name="connsiteX23" fmla="*/ 896038 w 1358747"/>
              <a:gd name="connsiteY23" fmla="*/ 275422 h 422313"/>
              <a:gd name="connsiteX24" fmla="*/ 947450 w 1358747"/>
              <a:gd name="connsiteY24" fmla="*/ 279094 h 422313"/>
              <a:gd name="connsiteX25" fmla="*/ 943778 w 1358747"/>
              <a:gd name="connsiteY25" fmla="*/ 341523 h 422313"/>
              <a:gd name="connsiteX26" fmla="*/ 965812 w 1358747"/>
              <a:gd name="connsiteY26" fmla="*/ 392935 h 422313"/>
              <a:gd name="connsiteX27" fmla="*/ 1009879 w 1358747"/>
              <a:gd name="connsiteY27" fmla="*/ 414969 h 422313"/>
              <a:gd name="connsiteX28" fmla="*/ 1083325 w 1358747"/>
              <a:gd name="connsiteY28" fmla="*/ 422313 h 422313"/>
              <a:gd name="connsiteX29" fmla="*/ 1156771 w 1358747"/>
              <a:gd name="connsiteY29" fmla="*/ 403952 h 422313"/>
              <a:gd name="connsiteX30" fmla="*/ 1204510 w 1358747"/>
              <a:gd name="connsiteY30" fmla="*/ 389263 h 422313"/>
              <a:gd name="connsiteX31" fmla="*/ 1211855 w 1358747"/>
              <a:gd name="connsiteY31" fmla="*/ 352540 h 422313"/>
              <a:gd name="connsiteX32" fmla="*/ 1211855 w 1358747"/>
              <a:gd name="connsiteY32" fmla="*/ 323162 h 422313"/>
              <a:gd name="connsiteX33" fmla="*/ 1233889 w 1358747"/>
              <a:gd name="connsiteY33" fmla="*/ 290111 h 422313"/>
              <a:gd name="connsiteX34" fmla="*/ 1311007 w 1358747"/>
              <a:gd name="connsiteY34" fmla="*/ 279094 h 422313"/>
              <a:gd name="connsiteX35" fmla="*/ 1340385 w 1358747"/>
              <a:gd name="connsiteY35" fmla="*/ 264405 h 422313"/>
              <a:gd name="connsiteX36" fmla="*/ 1358747 w 1358747"/>
              <a:gd name="connsiteY36" fmla="*/ 227682 h 422313"/>
              <a:gd name="connsiteX37" fmla="*/ 1358747 w 1358747"/>
              <a:gd name="connsiteY37" fmla="*/ 139547 h 422313"/>
              <a:gd name="connsiteX38" fmla="*/ 1358747 w 1358747"/>
              <a:gd name="connsiteY38" fmla="*/ 95480 h 422313"/>
              <a:gd name="connsiteX39" fmla="*/ 1307335 w 1358747"/>
              <a:gd name="connsiteY39" fmla="*/ 33051 h 422313"/>
              <a:gd name="connsiteX40" fmla="*/ 1270612 w 1358747"/>
              <a:gd name="connsiteY40" fmla="*/ 25706 h 422313"/>
              <a:gd name="connsiteX41" fmla="*/ 1252250 w 1358747"/>
              <a:gd name="connsiteY41" fmla="*/ 25706 h 422313"/>
              <a:gd name="connsiteX42" fmla="*/ 1142082 w 1358747"/>
              <a:gd name="connsiteY42" fmla="*/ 11017 h 422313"/>
              <a:gd name="connsiteX43" fmla="*/ 1094342 w 1358747"/>
              <a:gd name="connsiteY43" fmla="*/ 11017 h 422313"/>
              <a:gd name="connsiteX44" fmla="*/ 1057619 w 1358747"/>
              <a:gd name="connsiteY44" fmla="*/ 0 h 422313"/>
              <a:gd name="connsiteX45" fmla="*/ 947450 w 1358747"/>
              <a:gd name="connsiteY45" fmla="*/ 40395 h 422313"/>
              <a:gd name="connsiteX46" fmla="*/ 940106 w 1358747"/>
              <a:gd name="connsiteY46" fmla="*/ 88135 h 422313"/>
              <a:gd name="connsiteX47" fmla="*/ 936433 w 1358747"/>
              <a:gd name="connsiteY47" fmla="*/ 146892 h 422313"/>
              <a:gd name="connsiteX48" fmla="*/ 940106 w 1358747"/>
              <a:gd name="connsiteY48" fmla="*/ 216665 h 422313"/>
              <a:gd name="connsiteX49" fmla="*/ 881349 w 1358747"/>
              <a:gd name="connsiteY49" fmla="*/ 257060 h 422313"/>
              <a:gd name="connsiteX50" fmla="*/ 851971 w 1358747"/>
              <a:gd name="connsiteY50" fmla="*/ 257060 h 422313"/>
              <a:gd name="connsiteX51" fmla="*/ 811575 w 1358747"/>
              <a:gd name="connsiteY51" fmla="*/ 231354 h 422313"/>
              <a:gd name="connsiteX52" fmla="*/ 796886 w 1358747"/>
              <a:gd name="connsiteY52" fmla="*/ 198304 h 422313"/>
              <a:gd name="connsiteX53" fmla="*/ 782197 w 1358747"/>
              <a:gd name="connsiteY53" fmla="*/ 172598 h 422313"/>
              <a:gd name="connsiteX54" fmla="*/ 782197 w 1358747"/>
              <a:gd name="connsiteY54" fmla="*/ 172598 h 422313"/>
              <a:gd name="connsiteX55" fmla="*/ 705079 w 1358747"/>
              <a:gd name="connsiteY55" fmla="*/ 168925 h 422313"/>
              <a:gd name="connsiteX56" fmla="*/ 679373 w 1358747"/>
              <a:gd name="connsiteY56" fmla="*/ 168925 h 422313"/>
              <a:gd name="connsiteX57" fmla="*/ 661012 w 1358747"/>
              <a:gd name="connsiteY57" fmla="*/ 157909 h 422313"/>
              <a:gd name="connsiteX58" fmla="*/ 624289 w 1358747"/>
              <a:gd name="connsiteY58" fmla="*/ 139547 h 422313"/>
              <a:gd name="connsiteX59" fmla="*/ 624289 w 1358747"/>
              <a:gd name="connsiteY59" fmla="*/ 139547 h 422313"/>
              <a:gd name="connsiteX60" fmla="*/ 572877 w 1358747"/>
              <a:gd name="connsiteY60" fmla="*/ 121186 h 422313"/>
              <a:gd name="connsiteX61" fmla="*/ 558188 w 1358747"/>
              <a:gd name="connsiteY61" fmla="*/ 121186 h 422313"/>
              <a:gd name="connsiteX62" fmla="*/ 539826 w 1358747"/>
              <a:gd name="connsiteY62" fmla="*/ 146892 h 422313"/>
              <a:gd name="connsiteX63" fmla="*/ 536154 w 1358747"/>
              <a:gd name="connsiteY63" fmla="*/ 183615 h 422313"/>
              <a:gd name="connsiteX64" fmla="*/ 532482 w 1358747"/>
              <a:gd name="connsiteY64" fmla="*/ 238699 h 422313"/>
              <a:gd name="connsiteX65" fmla="*/ 473725 w 1358747"/>
              <a:gd name="connsiteY65" fmla="*/ 242371 h 422313"/>
              <a:gd name="connsiteX66" fmla="*/ 448019 w 1358747"/>
              <a:gd name="connsiteY66" fmla="*/ 231354 h 422313"/>
              <a:gd name="connsiteX67" fmla="*/ 414968 w 1358747"/>
              <a:gd name="connsiteY67" fmla="*/ 187287 h 422313"/>
              <a:gd name="connsiteX68" fmla="*/ 389262 w 1358747"/>
              <a:gd name="connsiteY68" fmla="*/ 161581 h 422313"/>
              <a:gd name="connsiteX69" fmla="*/ 286438 w 1358747"/>
              <a:gd name="connsiteY69" fmla="*/ 154236 h 42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358747" h="422313">
                <a:moveTo>
                  <a:pt x="286438" y="154236"/>
                </a:moveTo>
                <a:lnTo>
                  <a:pt x="205648" y="161581"/>
                </a:lnTo>
                <a:lnTo>
                  <a:pt x="154236" y="172598"/>
                </a:lnTo>
                <a:lnTo>
                  <a:pt x="154236" y="172598"/>
                </a:lnTo>
                <a:lnTo>
                  <a:pt x="106496" y="172598"/>
                </a:lnTo>
                <a:lnTo>
                  <a:pt x="73445" y="176270"/>
                </a:lnTo>
                <a:lnTo>
                  <a:pt x="73445" y="176270"/>
                </a:lnTo>
                <a:lnTo>
                  <a:pt x="11016" y="183615"/>
                </a:lnTo>
                <a:lnTo>
                  <a:pt x="11016" y="224010"/>
                </a:lnTo>
                <a:lnTo>
                  <a:pt x="0" y="260733"/>
                </a:lnTo>
                <a:lnTo>
                  <a:pt x="33050" y="293783"/>
                </a:lnTo>
                <a:lnTo>
                  <a:pt x="128530" y="304800"/>
                </a:lnTo>
                <a:lnTo>
                  <a:pt x="190959" y="304800"/>
                </a:lnTo>
                <a:lnTo>
                  <a:pt x="315816" y="301128"/>
                </a:lnTo>
                <a:lnTo>
                  <a:pt x="374573" y="293783"/>
                </a:lnTo>
                <a:lnTo>
                  <a:pt x="444347" y="290111"/>
                </a:lnTo>
                <a:lnTo>
                  <a:pt x="488414" y="271750"/>
                </a:lnTo>
                <a:lnTo>
                  <a:pt x="532482" y="282766"/>
                </a:lnTo>
                <a:lnTo>
                  <a:pt x="576549" y="400280"/>
                </a:lnTo>
                <a:lnTo>
                  <a:pt x="638978" y="418641"/>
                </a:lnTo>
                <a:lnTo>
                  <a:pt x="730785" y="414969"/>
                </a:lnTo>
                <a:lnTo>
                  <a:pt x="807903" y="381918"/>
                </a:lnTo>
                <a:lnTo>
                  <a:pt x="818920" y="352540"/>
                </a:lnTo>
                <a:lnTo>
                  <a:pt x="896038" y="275422"/>
                </a:lnTo>
                <a:lnTo>
                  <a:pt x="947450" y="279094"/>
                </a:lnTo>
                <a:lnTo>
                  <a:pt x="943778" y="341523"/>
                </a:lnTo>
                <a:lnTo>
                  <a:pt x="965812" y="392935"/>
                </a:lnTo>
                <a:lnTo>
                  <a:pt x="1009879" y="414969"/>
                </a:lnTo>
                <a:lnTo>
                  <a:pt x="1083325" y="422313"/>
                </a:lnTo>
                <a:lnTo>
                  <a:pt x="1156771" y="403952"/>
                </a:lnTo>
                <a:lnTo>
                  <a:pt x="1204510" y="389263"/>
                </a:lnTo>
                <a:lnTo>
                  <a:pt x="1211855" y="352540"/>
                </a:lnTo>
                <a:lnTo>
                  <a:pt x="1211855" y="323162"/>
                </a:lnTo>
                <a:lnTo>
                  <a:pt x="1233889" y="290111"/>
                </a:lnTo>
                <a:lnTo>
                  <a:pt x="1311007" y="279094"/>
                </a:lnTo>
                <a:lnTo>
                  <a:pt x="1340385" y="264405"/>
                </a:lnTo>
                <a:lnTo>
                  <a:pt x="1358747" y="227682"/>
                </a:lnTo>
                <a:lnTo>
                  <a:pt x="1358747" y="139547"/>
                </a:lnTo>
                <a:lnTo>
                  <a:pt x="1358747" y="95480"/>
                </a:lnTo>
                <a:lnTo>
                  <a:pt x="1307335" y="33051"/>
                </a:lnTo>
                <a:lnTo>
                  <a:pt x="1270612" y="25706"/>
                </a:lnTo>
                <a:lnTo>
                  <a:pt x="1252250" y="25706"/>
                </a:lnTo>
                <a:lnTo>
                  <a:pt x="1142082" y="11017"/>
                </a:lnTo>
                <a:lnTo>
                  <a:pt x="1094342" y="11017"/>
                </a:lnTo>
                <a:lnTo>
                  <a:pt x="1057619" y="0"/>
                </a:lnTo>
                <a:lnTo>
                  <a:pt x="947450" y="40395"/>
                </a:lnTo>
                <a:lnTo>
                  <a:pt x="940106" y="88135"/>
                </a:lnTo>
                <a:lnTo>
                  <a:pt x="936433" y="146892"/>
                </a:lnTo>
                <a:lnTo>
                  <a:pt x="940106" y="216665"/>
                </a:lnTo>
                <a:lnTo>
                  <a:pt x="881349" y="257060"/>
                </a:lnTo>
                <a:lnTo>
                  <a:pt x="851971" y="257060"/>
                </a:lnTo>
                <a:lnTo>
                  <a:pt x="811575" y="231354"/>
                </a:lnTo>
                <a:lnTo>
                  <a:pt x="796886" y="198304"/>
                </a:lnTo>
                <a:lnTo>
                  <a:pt x="782197" y="172598"/>
                </a:lnTo>
                <a:lnTo>
                  <a:pt x="782197" y="172598"/>
                </a:lnTo>
                <a:lnTo>
                  <a:pt x="705079" y="168925"/>
                </a:lnTo>
                <a:lnTo>
                  <a:pt x="679373" y="168925"/>
                </a:lnTo>
                <a:lnTo>
                  <a:pt x="661012" y="157909"/>
                </a:lnTo>
                <a:lnTo>
                  <a:pt x="624289" y="139547"/>
                </a:lnTo>
                <a:lnTo>
                  <a:pt x="624289" y="139547"/>
                </a:lnTo>
                <a:lnTo>
                  <a:pt x="572877" y="121186"/>
                </a:lnTo>
                <a:lnTo>
                  <a:pt x="558188" y="121186"/>
                </a:lnTo>
                <a:lnTo>
                  <a:pt x="539826" y="146892"/>
                </a:lnTo>
                <a:lnTo>
                  <a:pt x="536154" y="183615"/>
                </a:lnTo>
                <a:lnTo>
                  <a:pt x="532482" y="238699"/>
                </a:lnTo>
                <a:lnTo>
                  <a:pt x="473725" y="242371"/>
                </a:lnTo>
                <a:lnTo>
                  <a:pt x="448019" y="231354"/>
                </a:lnTo>
                <a:lnTo>
                  <a:pt x="414968" y="187287"/>
                </a:lnTo>
                <a:lnTo>
                  <a:pt x="389262" y="161581"/>
                </a:lnTo>
                <a:lnTo>
                  <a:pt x="286438" y="154236"/>
                </a:lnTo>
                <a:close/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4784993" y="3492347"/>
            <a:ext cx="1009879" cy="679373"/>
          </a:xfrm>
          <a:custGeom>
            <a:avLst/>
            <a:gdLst>
              <a:gd name="connsiteX0" fmla="*/ 106496 w 1009879"/>
              <a:gd name="connsiteY0" fmla="*/ 40395 h 679373"/>
              <a:gd name="connsiteX1" fmla="*/ 47740 w 1009879"/>
              <a:gd name="connsiteY1" fmla="*/ 84463 h 679373"/>
              <a:gd name="connsiteX2" fmla="*/ 0 w 1009879"/>
              <a:gd name="connsiteY2" fmla="*/ 135875 h 679373"/>
              <a:gd name="connsiteX3" fmla="*/ 0 w 1009879"/>
              <a:gd name="connsiteY3" fmla="*/ 150564 h 679373"/>
              <a:gd name="connsiteX4" fmla="*/ 0 w 1009879"/>
              <a:gd name="connsiteY4" fmla="*/ 168925 h 679373"/>
              <a:gd name="connsiteX5" fmla="*/ 18361 w 1009879"/>
              <a:gd name="connsiteY5" fmla="*/ 201976 h 679373"/>
              <a:gd name="connsiteX6" fmla="*/ 18361 w 1009879"/>
              <a:gd name="connsiteY6" fmla="*/ 201976 h 679373"/>
              <a:gd name="connsiteX7" fmla="*/ 51412 w 1009879"/>
              <a:gd name="connsiteY7" fmla="*/ 260733 h 679373"/>
              <a:gd name="connsiteX8" fmla="*/ 77118 w 1009879"/>
              <a:gd name="connsiteY8" fmla="*/ 275422 h 679373"/>
              <a:gd name="connsiteX9" fmla="*/ 143219 w 1009879"/>
              <a:gd name="connsiteY9" fmla="*/ 293783 h 679373"/>
              <a:gd name="connsiteX10" fmla="*/ 205648 w 1009879"/>
              <a:gd name="connsiteY10" fmla="*/ 304800 h 679373"/>
              <a:gd name="connsiteX11" fmla="*/ 312144 w 1009879"/>
              <a:gd name="connsiteY11" fmla="*/ 286439 h 679373"/>
              <a:gd name="connsiteX12" fmla="*/ 385590 w 1009879"/>
              <a:gd name="connsiteY12" fmla="*/ 279094 h 679373"/>
              <a:gd name="connsiteX13" fmla="*/ 425985 w 1009879"/>
              <a:gd name="connsiteY13" fmla="*/ 279094 h 679373"/>
              <a:gd name="connsiteX14" fmla="*/ 488414 w 1009879"/>
              <a:gd name="connsiteY14" fmla="*/ 301128 h 679373"/>
              <a:gd name="connsiteX15" fmla="*/ 547171 w 1009879"/>
              <a:gd name="connsiteY15" fmla="*/ 308472 h 679373"/>
              <a:gd name="connsiteX16" fmla="*/ 554515 w 1009879"/>
              <a:gd name="connsiteY16" fmla="*/ 451692 h 679373"/>
              <a:gd name="connsiteX17" fmla="*/ 558188 w 1009879"/>
              <a:gd name="connsiteY17" fmla="*/ 488414 h 679373"/>
              <a:gd name="connsiteX18" fmla="*/ 583894 w 1009879"/>
              <a:gd name="connsiteY18" fmla="*/ 550843 h 679373"/>
              <a:gd name="connsiteX19" fmla="*/ 587566 w 1009879"/>
              <a:gd name="connsiteY19" fmla="*/ 635306 h 679373"/>
              <a:gd name="connsiteX20" fmla="*/ 620617 w 1009879"/>
              <a:gd name="connsiteY20" fmla="*/ 653667 h 679373"/>
              <a:gd name="connsiteX21" fmla="*/ 661012 w 1009879"/>
              <a:gd name="connsiteY21" fmla="*/ 675701 h 679373"/>
              <a:gd name="connsiteX22" fmla="*/ 745474 w 1009879"/>
              <a:gd name="connsiteY22" fmla="*/ 675701 h 679373"/>
              <a:gd name="connsiteX23" fmla="*/ 910727 w 1009879"/>
              <a:gd name="connsiteY23" fmla="*/ 679373 h 679373"/>
              <a:gd name="connsiteX24" fmla="*/ 954795 w 1009879"/>
              <a:gd name="connsiteY24" fmla="*/ 675701 h 679373"/>
              <a:gd name="connsiteX25" fmla="*/ 991518 w 1009879"/>
              <a:gd name="connsiteY25" fmla="*/ 638978 h 679373"/>
              <a:gd name="connsiteX26" fmla="*/ 1002535 w 1009879"/>
              <a:gd name="connsiteY26" fmla="*/ 598583 h 679373"/>
              <a:gd name="connsiteX27" fmla="*/ 998862 w 1009879"/>
              <a:gd name="connsiteY27" fmla="*/ 587566 h 679373"/>
              <a:gd name="connsiteX28" fmla="*/ 962140 w 1009879"/>
              <a:gd name="connsiteY28" fmla="*/ 554516 h 679373"/>
              <a:gd name="connsiteX29" fmla="*/ 958467 w 1009879"/>
              <a:gd name="connsiteY29" fmla="*/ 539826 h 679373"/>
              <a:gd name="connsiteX30" fmla="*/ 954795 w 1009879"/>
              <a:gd name="connsiteY30" fmla="*/ 466381 h 679373"/>
              <a:gd name="connsiteX31" fmla="*/ 965812 w 1009879"/>
              <a:gd name="connsiteY31" fmla="*/ 422313 h 679373"/>
              <a:gd name="connsiteX32" fmla="*/ 991518 w 1009879"/>
              <a:gd name="connsiteY32" fmla="*/ 315817 h 679373"/>
              <a:gd name="connsiteX33" fmla="*/ 991518 w 1009879"/>
              <a:gd name="connsiteY33" fmla="*/ 246043 h 679373"/>
              <a:gd name="connsiteX34" fmla="*/ 1009879 w 1009879"/>
              <a:gd name="connsiteY34" fmla="*/ 172598 h 679373"/>
              <a:gd name="connsiteX35" fmla="*/ 1009879 w 1009879"/>
              <a:gd name="connsiteY35" fmla="*/ 154236 h 679373"/>
              <a:gd name="connsiteX36" fmla="*/ 1009879 w 1009879"/>
              <a:gd name="connsiteY36" fmla="*/ 84463 h 679373"/>
              <a:gd name="connsiteX37" fmla="*/ 936434 w 1009879"/>
              <a:gd name="connsiteY37" fmla="*/ 44067 h 679373"/>
              <a:gd name="connsiteX38" fmla="*/ 881349 w 1009879"/>
              <a:gd name="connsiteY38" fmla="*/ 0 h 679373"/>
              <a:gd name="connsiteX39" fmla="*/ 866660 w 1009879"/>
              <a:gd name="connsiteY39" fmla="*/ 29378 h 679373"/>
              <a:gd name="connsiteX40" fmla="*/ 829937 w 1009879"/>
              <a:gd name="connsiteY40" fmla="*/ 95480 h 679373"/>
              <a:gd name="connsiteX41" fmla="*/ 804231 w 1009879"/>
              <a:gd name="connsiteY41" fmla="*/ 150564 h 679373"/>
              <a:gd name="connsiteX42" fmla="*/ 734458 w 1009879"/>
              <a:gd name="connsiteY42" fmla="*/ 212993 h 679373"/>
              <a:gd name="connsiteX43" fmla="*/ 734458 w 1009879"/>
              <a:gd name="connsiteY43" fmla="*/ 212993 h 679373"/>
              <a:gd name="connsiteX44" fmla="*/ 719768 w 1009879"/>
              <a:gd name="connsiteY44" fmla="*/ 268077 h 679373"/>
              <a:gd name="connsiteX45" fmla="*/ 760164 w 1009879"/>
              <a:gd name="connsiteY45" fmla="*/ 301128 h 679373"/>
              <a:gd name="connsiteX46" fmla="*/ 807903 w 1009879"/>
              <a:gd name="connsiteY46" fmla="*/ 334178 h 679373"/>
              <a:gd name="connsiteX47" fmla="*/ 866660 w 1009879"/>
              <a:gd name="connsiteY47" fmla="*/ 374573 h 679373"/>
              <a:gd name="connsiteX48" fmla="*/ 903383 w 1009879"/>
              <a:gd name="connsiteY48" fmla="*/ 385590 h 679373"/>
              <a:gd name="connsiteX49" fmla="*/ 833609 w 1009879"/>
              <a:gd name="connsiteY49" fmla="*/ 451692 h 679373"/>
              <a:gd name="connsiteX50" fmla="*/ 778525 w 1009879"/>
              <a:gd name="connsiteY50" fmla="*/ 451692 h 679373"/>
              <a:gd name="connsiteX51" fmla="*/ 727113 w 1009879"/>
              <a:gd name="connsiteY51" fmla="*/ 422313 h 679373"/>
              <a:gd name="connsiteX52" fmla="*/ 668356 w 1009879"/>
              <a:gd name="connsiteY52" fmla="*/ 414969 h 679373"/>
              <a:gd name="connsiteX53" fmla="*/ 638978 w 1009879"/>
              <a:gd name="connsiteY53" fmla="*/ 414969 h 679373"/>
              <a:gd name="connsiteX54" fmla="*/ 613272 w 1009879"/>
              <a:gd name="connsiteY54" fmla="*/ 385590 h 679373"/>
              <a:gd name="connsiteX55" fmla="*/ 594911 w 1009879"/>
              <a:gd name="connsiteY55" fmla="*/ 341523 h 679373"/>
              <a:gd name="connsiteX56" fmla="*/ 587566 w 1009879"/>
              <a:gd name="connsiteY56" fmla="*/ 286439 h 679373"/>
              <a:gd name="connsiteX57" fmla="*/ 613272 w 1009879"/>
              <a:gd name="connsiteY57" fmla="*/ 224010 h 679373"/>
              <a:gd name="connsiteX58" fmla="*/ 602255 w 1009879"/>
              <a:gd name="connsiteY58" fmla="*/ 194631 h 679373"/>
              <a:gd name="connsiteX59" fmla="*/ 591238 w 1009879"/>
              <a:gd name="connsiteY59" fmla="*/ 183614 h 679373"/>
              <a:gd name="connsiteX60" fmla="*/ 580221 w 1009879"/>
              <a:gd name="connsiteY60" fmla="*/ 172598 h 679373"/>
              <a:gd name="connsiteX61" fmla="*/ 602255 w 1009879"/>
              <a:gd name="connsiteY61" fmla="*/ 124858 h 679373"/>
              <a:gd name="connsiteX62" fmla="*/ 602255 w 1009879"/>
              <a:gd name="connsiteY62" fmla="*/ 77118 h 679373"/>
              <a:gd name="connsiteX63" fmla="*/ 587566 w 1009879"/>
              <a:gd name="connsiteY63" fmla="*/ 62429 h 679373"/>
              <a:gd name="connsiteX64" fmla="*/ 525137 w 1009879"/>
              <a:gd name="connsiteY64" fmla="*/ 29378 h 679373"/>
              <a:gd name="connsiteX65" fmla="*/ 462708 w 1009879"/>
              <a:gd name="connsiteY65" fmla="*/ 33051 h 679373"/>
              <a:gd name="connsiteX66" fmla="*/ 268077 w 1009879"/>
              <a:gd name="connsiteY66" fmla="*/ 22034 h 679373"/>
              <a:gd name="connsiteX67" fmla="*/ 176270 w 1009879"/>
              <a:gd name="connsiteY67" fmla="*/ 33051 h 679373"/>
              <a:gd name="connsiteX68" fmla="*/ 106496 w 1009879"/>
              <a:gd name="connsiteY68" fmla="*/ 40395 h 67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009879" h="679373">
                <a:moveTo>
                  <a:pt x="106496" y="40395"/>
                </a:moveTo>
                <a:lnTo>
                  <a:pt x="47740" y="84463"/>
                </a:lnTo>
                <a:lnTo>
                  <a:pt x="0" y="135875"/>
                </a:lnTo>
                <a:lnTo>
                  <a:pt x="0" y="150564"/>
                </a:lnTo>
                <a:lnTo>
                  <a:pt x="0" y="168925"/>
                </a:lnTo>
                <a:lnTo>
                  <a:pt x="18361" y="201976"/>
                </a:lnTo>
                <a:lnTo>
                  <a:pt x="18361" y="201976"/>
                </a:lnTo>
                <a:lnTo>
                  <a:pt x="51412" y="260733"/>
                </a:lnTo>
                <a:lnTo>
                  <a:pt x="77118" y="275422"/>
                </a:lnTo>
                <a:lnTo>
                  <a:pt x="143219" y="293783"/>
                </a:lnTo>
                <a:lnTo>
                  <a:pt x="205648" y="304800"/>
                </a:lnTo>
                <a:lnTo>
                  <a:pt x="312144" y="286439"/>
                </a:lnTo>
                <a:lnTo>
                  <a:pt x="385590" y="279094"/>
                </a:lnTo>
                <a:lnTo>
                  <a:pt x="425985" y="279094"/>
                </a:lnTo>
                <a:lnTo>
                  <a:pt x="488414" y="301128"/>
                </a:lnTo>
                <a:lnTo>
                  <a:pt x="547171" y="308472"/>
                </a:lnTo>
                <a:lnTo>
                  <a:pt x="554515" y="451692"/>
                </a:lnTo>
                <a:lnTo>
                  <a:pt x="558188" y="488414"/>
                </a:lnTo>
                <a:lnTo>
                  <a:pt x="583894" y="550843"/>
                </a:lnTo>
                <a:lnTo>
                  <a:pt x="587566" y="635306"/>
                </a:lnTo>
                <a:lnTo>
                  <a:pt x="620617" y="653667"/>
                </a:lnTo>
                <a:lnTo>
                  <a:pt x="661012" y="675701"/>
                </a:lnTo>
                <a:lnTo>
                  <a:pt x="745474" y="675701"/>
                </a:lnTo>
                <a:lnTo>
                  <a:pt x="910727" y="679373"/>
                </a:lnTo>
                <a:lnTo>
                  <a:pt x="954795" y="675701"/>
                </a:lnTo>
                <a:lnTo>
                  <a:pt x="991518" y="638978"/>
                </a:lnTo>
                <a:lnTo>
                  <a:pt x="1002535" y="598583"/>
                </a:lnTo>
                <a:lnTo>
                  <a:pt x="998862" y="587566"/>
                </a:lnTo>
                <a:lnTo>
                  <a:pt x="962140" y="554516"/>
                </a:lnTo>
                <a:lnTo>
                  <a:pt x="958467" y="539826"/>
                </a:lnTo>
                <a:lnTo>
                  <a:pt x="954795" y="466381"/>
                </a:lnTo>
                <a:lnTo>
                  <a:pt x="965812" y="422313"/>
                </a:lnTo>
                <a:lnTo>
                  <a:pt x="991518" y="315817"/>
                </a:lnTo>
                <a:lnTo>
                  <a:pt x="991518" y="246043"/>
                </a:lnTo>
                <a:lnTo>
                  <a:pt x="1009879" y="172598"/>
                </a:lnTo>
                <a:lnTo>
                  <a:pt x="1009879" y="154236"/>
                </a:lnTo>
                <a:lnTo>
                  <a:pt x="1009879" y="84463"/>
                </a:lnTo>
                <a:lnTo>
                  <a:pt x="936434" y="44067"/>
                </a:lnTo>
                <a:lnTo>
                  <a:pt x="881349" y="0"/>
                </a:lnTo>
                <a:lnTo>
                  <a:pt x="866660" y="29378"/>
                </a:lnTo>
                <a:lnTo>
                  <a:pt x="829937" y="95480"/>
                </a:lnTo>
                <a:lnTo>
                  <a:pt x="804231" y="150564"/>
                </a:lnTo>
                <a:lnTo>
                  <a:pt x="734458" y="212993"/>
                </a:lnTo>
                <a:lnTo>
                  <a:pt x="734458" y="212993"/>
                </a:lnTo>
                <a:lnTo>
                  <a:pt x="719768" y="268077"/>
                </a:lnTo>
                <a:lnTo>
                  <a:pt x="760164" y="301128"/>
                </a:lnTo>
                <a:lnTo>
                  <a:pt x="807903" y="334178"/>
                </a:lnTo>
                <a:lnTo>
                  <a:pt x="866660" y="374573"/>
                </a:lnTo>
                <a:lnTo>
                  <a:pt x="903383" y="385590"/>
                </a:lnTo>
                <a:lnTo>
                  <a:pt x="833609" y="451692"/>
                </a:lnTo>
                <a:lnTo>
                  <a:pt x="778525" y="451692"/>
                </a:lnTo>
                <a:lnTo>
                  <a:pt x="727113" y="422313"/>
                </a:lnTo>
                <a:lnTo>
                  <a:pt x="668356" y="414969"/>
                </a:lnTo>
                <a:lnTo>
                  <a:pt x="638978" y="414969"/>
                </a:lnTo>
                <a:lnTo>
                  <a:pt x="613272" y="385590"/>
                </a:lnTo>
                <a:lnTo>
                  <a:pt x="594911" y="341523"/>
                </a:lnTo>
                <a:lnTo>
                  <a:pt x="587566" y="286439"/>
                </a:lnTo>
                <a:lnTo>
                  <a:pt x="613272" y="224010"/>
                </a:lnTo>
                <a:lnTo>
                  <a:pt x="602255" y="194631"/>
                </a:lnTo>
                <a:lnTo>
                  <a:pt x="591238" y="183614"/>
                </a:lnTo>
                <a:lnTo>
                  <a:pt x="580221" y="172598"/>
                </a:lnTo>
                <a:lnTo>
                  <a:pt x="602255" y="124858"/>
                </a:lnTo>
                <a:lnTo>
                  <a:pt x="602255" y="77118"/>
                </a:lnTo>
                <a:lnTo>
                  <a:pt x="587566" y="62429"/>
                </a:lnTo>
                <a:lnTo>
                  <a:pt x="525137" y="29378"/>
                </a:lnTo>
                <a:lnTo>
                  <a:pt x="462708" y="33051"/>
                </a:lnTo>
                <a:lnTo>
                  <a:pt x="268077" y="22034"/>
                </a:lnTo>
                <a:lnTo>
                  <a:pt x="176270" y="33051"/>
                </a:lnTo>
                <a:lnTo>
                  <a:pt x="106496" y="40395"/>
                </a:lnTo>
                <a:close/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4608723" y="4270872"/>
            <a:ext cx="1175132" cy="275422"/>
          </a:xfrm>
          <a:custGeom>
            <a:avLst/>
            <a:gdLst>
              <a:gd name="connsiteX0" fmla="*/ 161581 w 1175132"/>
              <a:gd name="connsiteY0" fmla="*/ 22034 h 275422"/>
              <a:gd name="connsiteX1" fmla="*/ 58757 w 1175132"/>
              <a:gd name="connsiteY1" fmla="*/ 14689 h 275422"/>
              <a:gd name="connsiteX2" fmla="*/ 0 w 1175132"/>
              <a:gd name="connsiteY2" fmla="*/ 66101 h 275422"/>
              <a:gd name="connsiteX3" fmla="*/ 51412 w 1175132"/>
              <a:gd name="connsiteY3" fmla="*/ 95480 h 275422"/>
              <a:gd name="connsiteX4" fmla="*/ 51412 w 1175132"/>
              <a:gd name="connsiteY4" fmla="*/ 95480 h 275422"/>
              <a:gd name="connsiteX5" fmla="*/ 80790 w 1175132"/>
              <a:gd name="connsiteY5" fmla="*/ 135875 h 275422"/>
              <a:gd name="connsiteX6" fmla="*/ 102824 w 1175132"/>
              <a:gd name="connsiteY6" fmla="*/ 198304 h 275422"/>
              <a:gd name="connsiteX7" fmla="*/ 102824 w 1175132"/>
              <a:gd name="connsiteY7" fmla="*/ 249716 h 275422"/>
              <a:gd name="connsiteX8" fmla="*/ 224010 w 1175132"/>
              <a:gd name="connsiteY8" fmla="*/ 275422 h 275422"/>
              <a:gd name="connsiteX9" fmla="*/ 308472 w 1175132"/>
              <a:gd name="connsiteY9" fmla="*/ 275422 h 275422"/>
              <a:gd name="connsiteX10" fmla="*/ 422313 w 1175132"/>
              <a:gd name="connsiteY10" fmla="*/ 257061 h 275422"/>
              <a:gd name="connsiteX11" fmla="*/ 572877 w 1175132"/>
              <a:gd name="connsiteY11" fmla="*/ 271750 h 275422"/>
              <a:gd name="connsiteX12" fmla="*/ 951123 w 1175132"/>
              <a:gd name="connsiteY12" fmla="*/ 235027 h 275422"/>
              <a:gd name="connsiteX13" fmla="*/ 1167788 w 1175132"/>
              <a:gd name="connsiteY13" fmla="*/ 271750 h 275422"/>
              <a:gd name="connsiteX14" fmla="*/ 1175132 w 1175132"/>
              <a:gd name="connsiteY14" fmla="*/ 172598 h 275422"/>
              <a:gd name="connsiteX15" fmla="*/ 1142082 w 1175132"/>
              <a:gd name="connsiteY15" fmla="*/ 124858 h 275422"/>
              <a:gd name="connsiteX16" fmla="*/ 1112704 w 1175132"/>
              <a:gd name="connsiteY16" fmla="*/ 11017 h 275422"/>
              <a:gd name="connsiteX17" fmla="*/ 1042930 w 1175132"/>
              <a:gd name="connsiteY17" fmla="*/ 0 h 275422"/>
              <a:gd name="connsiteX18" fmla="*/ 925417 w 1175132"/>
              <a:gd name="connsiteY18" fmla="*/ 18362 h 275422"/>
              <a:gd name="connsiteX19" fmla="*/ 763836 w 1175132"/>
              <a:gd name="connsiteY19" fmla="*/ 29379 h 275422"/>
              <a:gd name="connsiteX20" fmla="*/ 756491 w 1175132"/>
              <a:gd name="connsiteY20" fmla="*/ 84463 h 275422"/>
              <a:gd name="connsiteX21" fmla="*/ 705079 w 1175132"/>
              <a:gd name="connsiteY21" fmla="*/ 117514 h 275422"/>
              <a:gd name="connsiteX22" fmla="*/ 675701 w 1175132"/>
              <a:gd name="connsiteY22" fmla="*/ 128530 h 275422"/>
              <a:gd name="connsiteX23" fmla="*/ 620617 w 1175132"/>
              <a:gd name="connsiteY23" fmla="*/ 194632 h 275422"/>
              <a:gd name="connsiteX24" fmla="*/ 587566 w 1175132"/>
              <a:gd name="connsiteY24" fmla="*/ 209321 h 275422"/>
              <a:gd name="connsiteX25" fmla="*/ 554516 w 1175132"/>
              <a:gd name="connsiteY25" fmla="*/ 212993 h 275422"/>
              <a:gd name="connsiteX26" fmla="*/ 506776 w 1175132"/>
              <a:gd name="connsiteY26" fmla="*/ 220338 h 275422"/>
              <a:gd name="connsiteX27" fmla="*/ 451691 w 1175132"/>
              <a:gd name="connsiteY27" fmla="*/ 231355 h 275422"/>
              <a:gd name="connsiteX28" fmla="*/ 414969 w 1175132"/>
              <a:gd name="connsiteY28" fmla="*/ 227682 h 275422"/>
              <a:gd name="connsiteX29" fmla="*/ 400279 w 1175132"/>
              <a:gd name="connsiteY29" fmla="*/ 212993 h 275422"/>
              <a:gd name="connsiteX30" fmla="*/ 381918 w 1175132"/>
              <a:gd name="connsiteY30" fmla="*/ 194632 h 275422"/>
              <a:gd name="connsiteX31" fmla="*/ 359884 w 1175132"/>
              <a:gd name="connsiteY31" fmla="*/ 165253 h 275422"/>
              <a:gd name="connsiteX32" fmla="*/ 279094 w 1175132"/>
              <a:gd name="connsiteY32" fmla="*/ 132203 h 275422"/>
              <a:gd name="connsiteX33" fmla="*/ 260732 w 1175132"/>
              <a:gd name="connsiteY33" fmla="*/ 128530 h 275422"/>
              <a:gd name="connsiteX34" fmla="*/ 238699 w 1175132"/>
              <a:gd name="connsiteY34" fmla="*/ 95480 h 275422"/>
              <a:gd name="connsiteX35" fmla="*/ 235026 w 1175132"/>
              <a:gd name="connsiteY35" fmla="*/ 58757 h 275422"/>
              <a:gd name="connsiteX36" fmla="*/ 161581 w 1175132"/>
              <a:gd name="connsiteY36" fmla="*/ 22034 h 27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75132" h="275422">
                <a:moveTo>
                  <a:pt x="161581" y="22034"/>
                </a:moveTo>
                <a:lnTo>
                  <a:pt x="58757" y="14689"/>
                </a:lnTo>
                <a:lnTo>
                  <a:pt x="0" y="66101"/>
                </a:lnTo>
                <a:lnTo>
                  <a:pt x="51412" y="95480"/>
                </a:lnTo>
                <a:lnTo>
                  <a:pt x="51412" y="95480"/>
                </a:lnTo>
                <a:lnTo>
                  <a:pt x="80790" y="135875"/>
                </a:lnTo>
                <a:lnTo>
                  <a:pt x="102824" y="198304"/>
                </a:lnTo>
                <a:lnTo>
                  <a:pt x="102824" y="249716"/>
                </a:lnTo>
                <a:lnTo>
                  <a:pt x="224010" y="275422"/>
                </a:lnTo>
                <a:lnTo>
                  <a:pt x="308472" y="275422"/>
                </a:lnTo>
                <a:lnTo>
                  <a:pt x="422313" y="257061"/>
                </a:lnTo>
                <a:lnTo>
                  <a:pt x="572877" y="271750"/>
                </a:lnTo>
                <a:lnTo>
                  <a:pt x="951123" y="235027"/>
                </a:lnTo>
                <a:lnTo>
                  <a:pt x="1167788" y="271750"/>
                </a:lnTo>
                <a:lnTo>
                  <a:pt x="1175132" y="172598"/>
                </a:lnTo>
                <a:lnTo>
                  <a:pt x="1142082" y="124858"/>
                </a:lnTo>
                <a:lnTo>
                  <a:pt x="1112704" y="11017"/>
                </a:lnTo>
                <a:lnTo>
                  <a:pt x="1042930" y="0"/>
                </a:lnTo>
                <a:lnTo>
                  <a:pt x="925417" y="18362"/>
                </a:lnTo>
                <a:lnTo>
                  <a:pt x="763836" y="29379"/>
                </a:lnTo>
                <a:lnTo>
                  <a:pt x="756491" y="84463"/>
                </a:lnTo>
                <a:lnTo>
                  <a:pt x="705079" y="117514"/>
                </a:lnTo>
                <a:lnTo>
                  <a:pt x="675701" y="128530"/>
                </a:lnTo>
                <a:lnTo>
                  <a:pt x="620617" y="194632"/>
                </a:lnTo>
                <a:lnTo>
                  <a:pt x="587566" y="209321"/>
                </a:lnTo>
                <a:lnTo>
                  <a:pt x="554516" y="212993"/>
                </a:lnTo>
                <a:lnTo>
                  <a:pt x="506776" y="220338"/>
                </a:lnTo>
                <a:lnTo>
                  <a:pt x="451691" y="231355"/>
                </a:lnTo>
                <a:lnTo>
                  <a:pt x="414969" y="227682"/>
                </a:lnTo>
                <a:lnTo>
                  <a:pt x="400279" y="212993"/>
                </a:lnTo>
                <a:lnTo>
                  <a:pt x="381918" y="194632"/>
                </a:lnTo>
                <a:lnTo>
                  <a:pt x="359884" y="165253"/>
                </a:lnTo>
                <a:lnTo>
                  <a:pt x="279094" y="132203"/>
                </a:lnTo>
                <a:lnTo>
                  <a:pt x="260732" y="128530"/>
                </a:lnTo>
                <a:lnTo>
                  <a:pt x="238699" y="95480"/>
                </a:lnTo>
                <a:lnTo>
                  <a:pt x="235026" y="58757"/>
                </a:lnTo>
                <a:lnTo>
                  <a:pt x="161581" y="22034"/>
                </a:lnTo>
                <a:close/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1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35360" y="2514600"/>
            <a:ext cx="9646840" cy="1143000"/>
          </a:xfrm>
          <a:ln/>
        </p:spPr>
        <p:txBody>
          <a:bodyPr/>
          <a:lstStyle/>
          <a:p>
            <a:pPr algn="l">
              <a:buNone/>
            </a:pPr>
            <a:r>
              <a:rPr lang="en-US" dirty="0"/>
              <a:t> </a:t>
            </a:r>
            <a:r>
              <a:rPr lang="en-US" dirty="0" err="1"/>
              <a:t>Amostragem</a:t>
            </a:r>
            <a:r>
              <a:rPr lang="en-US" dirty="0"/>
              <a:t> simples </a:t>
            </a:r>
            <a:r>
              <a:rPr lang="en-US" dirty="0" err="1"/>
              <a:t>quantitativa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2877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dirty="0"/>
              <a:t>Índice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 </a:t>
            </a:r>
            <a:r>
              <a:rPr lang="en-US" dirty="0" err="1"/>
              <a:t>papel</a:t>
            </a:r>
            <a:r>
              <a:rPr lang="en-US" dirty="0"/>
              <a:t> da </a:t>
            </a:r>
            <a:r>
              <a:rPr lang="en-US" dirty="0" err="1"/>
              <a:t>amostragem</a:t>
            </a:r>
            <a:r>
              <a:rPr lang="en-US" dirty="0"/>
              <a:t> no </a:t>
            </a:r>
            <a:r>
              <a:rPr lang="en-US" dirty="0" err="1"/>
              <a:t>Inventário</a:t>
            </a:r>
            <a:r>
              <a:rPr lang="en-US" dirty="0"/>
              <a:t> </a:t>
            </a:r>
            <a:r>
              <a:rPr lang="en-US" dirty="0" err="1"/>
              <a:t>Florestal</a:t>
            </a:r>
            <a:endParaRPr lang="en-US" dirty="0"/>
          </a:p>
          <a:p>
            <a:r>
              <a:rPr lang="en-US" dirty="0" err="1"/>
              <a:t>População</a:t>
            </a:r>
            <a:r>
              <a:rPr lang="en-US" dirty="0"/>
              <a:t> e </a:t>
            </a:r>
            <a:r>
              <a:rPr lang="en-US" dirty="0" err="1"/>
              <a:t>amostra</a:t>
            </a:r>
            <a:endParaRPr lang="en-US" dirty="0"/>
          </a:p>
          <a:p>
            <a:r>
              <a:rPr lang="en-US" dirty="0" err="1"/>
              <a:t>Amostragem</a:t>
            </a:r>
            <a:r>
              <a:rPr lang="en-US" dirty="0"/>
              <a:t> simples </a:t>
            </a:r>
            <a:r>
              <a:rPr lang="en-US" dirty="0" err="1"/>
              <a:t>quantitativa</a:t>
            </a:r>
            <a:endParaRPr lang="en-US" dirty="0"/>
          </a:p>
          <a:p>
            <a:pPr lvl="1"/>
            <a:r>
              <a:rPr lang="en-US" kern="0" dirty="0" err="1">
                <a:solidFill>
                  <a:schemeClr val="accent5"/>
                </a:solidFill>
              </a:rPr>
              <a:t>Cálculo</a:t>
            </a:r>
            <a:r>
              <a:rPr lang="en-US" kern="0" dirty="0">
                <a:solidFill>
                  <a:schemeClr val="accent5"/>
                </a:solidFill>
              </a:rPr>
              <a:t> do </a:t>
            </a:r>
            <a:r>
              <a:rPr lang="en-US" kern="0" dirty="0" err="1">
                <a:solidFill>
                  <a:schemeClr val="accent5"/>
                </a:solidFill>
              </a:rPr>
              <a:t>intervalo</a:t>
            </a:r>
            <a:r>
              <a:rPr lang="en-US" kern="0" dirty="0">
                <a:solidFill>
                  <a:schemeClr val="accent5"/>
                </a:solidFill>
              </a:rPr>
              <a:t> de </a:t>
            </a:r>
            <a:r>
              <a:rPr lang="en-US" kern="0" dirty="0" err="1">
                <a:solidFill>
                  <a:schemeClr val="accent5"/>
                </a:solidFill>
              </a:rPr>
              <a:t>confiança</a:t>
            </a:r>
            <a:endParaRPr lang="en-US" kern="0" dirty="0">
              <a:solidFill>
                <a:schemeClr val="accent5"/>
              </a:solidFill>
            </a:endParaRPr>
          </a:p>
          <a:p>
            <a:pPr lvl="1"/>
            <a:r>
              <a:rPr lang="en-US" kern="0" dirty="0" err="1">
                <a:solidFill>
                  <a:schemeClr val="accent5"/>
                </a:solidFill>
              </a:rPr>
              <a:t>Seleção</a:t>
            </a:r>
            <a:r>
              <a:rPr lang="en-US" kern="0" dirty="0">
                <a:solidFill>
                  <a:schemeClr val="accent5"/>
                </a:solidFill>
              </a:rPr>
              <a:t> das </a:t>
            </a:r>
            <a:r>
              <a:rPr lang="en-US" kern="0" dirty="0" err="1">
                <a:solidFill>
                  <a:schemeClr val="accent5"/>
                </a:solidFill>
              </a:rPr>
              <a:t>parcelas</a:t>
            </a:r>
            <a:r>
              <a:rPr lang="en-US" kern="0" dirty="0">
                <a:solidFill>
                  <a:schemeClr val="accent5"/>
                </a:solidFill>
              </a:rPr>
              <a:t> a </a:t>
            </a:r>
            <a:r>
              <a:rPr lang="en-US" kern="0" dirty="0" err="1">
                <a:solidFill>
                  <a:schemeClr val="accent5"/>
                </a:solidFill>
              </a:rPr>
              <a:t>amostrar</a:t>
            </a:r>
            <a:endParaRPr lang="en-US" kern="0" dirty="0">
              <a:solidFill>
                <a:schemeClr val="accent5"/>
              </a:solidFill>
            </a:endParaRPr>
          </a:p>
          <a:p>
            <a:pPr lvl="1"/>
            <a:r>
              <a:rPr lang="en-US" kern="0" dirty="0" err="1">
                <a:solidFill>
                  <a:schemeClr val="accent5"/>
                </a:solidFill>
              </a:rPr>
              <a:t>Cálculo</a:t>
            </a:r>
            <a:r>
              <a:rPr lang="en-US" kern="0" dirty="0">
                <a:solidFill>
                  <a:schemeClr val="accent5"/>
                </a:solidFill>
              </a:rPr>
              <a:t> da </a:t>
            </a:r>
            <a:r>
              <a:rPr lang="en-US" kern="0" dirty="0" err="1">
                <a:solidFill>
                  <a:schemeClr val="accent5"/>
                </a:solidFill>
              </a:rPr>
              <a:t>grandeza</a:t>
            </a:r>
            <a:r>
              <a:rPr lang="en-US" kern="0" dirty="0">
                <a:solidFill>
                  <a:schemeClr val="accent5"/>
                </a:solidFill>
              </a:rPr>
              <a:t> da </a:t>
            </a:r>
            <a:r>
              <a:rPr lang="en-US" kern="0" dirty="0" err="1">
                <a:solidFill>
                  <a:schemeClr val="accent5"/>
                </a:solidFill>
              </a:rPr>
              <a:t>amostra</a:t>
            </a:r>
            <a:endParaRPr lang="en-US" kern="0" dirty="0">
              <a:solidFill>
                <a:schemeClr val="accent5"/>
              </a:solidFill>
            </a:endParaRPr>
          </a:p>
          <a:p>
            <a:pPr lvl="1"/>
            <a:r>
              <a:rPr lang="pt-PT" kern="0" dirty="0">
                <a:solidFill>
                  <a:schemeClr val="accent5"/>
                </a:solidFill>
              </a:rPr>
              <a:t>Seleção das parcelas a amostrar</a:t>
            </a:r>
          </a:p>
          <a:p>
            <a:r>
              <a:rPr lang="en-US" dirty="0" err="1"/>
              <a:t>Instalar</a:t>
            </a:r>
            <a:r>
              <a:rPr lang="en-US" dirty="0"/>
              <a:t> o R e R-studio</a:t>
            </a:r>
            <a:endParaRPr lang="pt-PT" kern="0" dirty="0">
              <a:solidFill>
                <a:schemeClr val="accent5"/>
              </a:solidFill>
            </a:endParaRPr>
          </a:p>
          <a:p>
            <a:pPr lvl="1"/>
            <a:endParaRPr lang="en-US" kern="0" dirty="0">
              <a:solidFill>
                <a:schemeClr val="accent5"/>
              </a:solidFill>
            </a:endParaRPr>
          </a:p>
          <a:p>
            <a:pPr lvl="1"/>
            <a:endParaRPr lang="en-US" kern="0" dirty="0">
              <a:solidFill>
                <a:schemeClr val="accent5"/>
              </a:solidFill>
            </a:endParaRPr>
          </a:p>
          <a:p>
            <a:pPr lvl="1"/>
            <a:endParaRPr lang="en-US" kern="0" dirty="0">
              <a:solidFill>
                <a:schemeClr val="accent5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7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dirty="0"/>
              <a:t>Amostragem simples quantitativa (asq)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SzPct val="100000"/>
            </a:pPr>
            <a:r>
              <a:rPr lang="pt-PT" sz="2400" dirty="0"/>
              <a:t>A amostragem simples incide sobre toda a </a:t>
            </a:r>
            <a:r>
              <a:rPr lang="pt-PT" sz="2400" u="sng" dirty="0"/>
              <a:t>população como um todo</a:t>
            </a:r>
          </a:p>
          <a:p>
            <a:pPr marL="457200" indent="-457200">
              <a:buSzPct val="100000"/>
            </a:pPr>
            <a:r>
              <a:rPr lang="pt-PT" sz="2400" dirty="0"/>
              <a:t>A amostra pode ser seleccionada de forma </a:t>
            </a:r>
          </a:p>
          <a:p>
            <a:pPr marL="857250" lvl="1" indent="-457200">
              <a:buSzPct val="100000"/>
            </a:pPr>
            <a:r>
              <a:rPr lang="pt-PT" sz="2000" dirty="0"/>
              <a:t>Aleatória</a:t>
            </a:r>
          </a:p>
          <a:p>
            <a:pPr marL="857250" lvl="1" indent="-457200">
              <a:buSzPct val="100000"/>
            </a:pPr>
            <a:r>
              <a:rPr lang="pt-PT" sz="2000" dirty="0"/>
              <a:t>Sistemática (neste caso, assume-se que os indivíduos se distribuem aleatóriamente na população)</a:t>
            </a:r>
          </a:p>
          <a:p>
            <a:pPr marL="457200" indent="-457200">
              <a:buSzPct val="100000"/>
            </a:pPr>
            <a:r>
              <a:rPr lang="pt-PT" sz="2400" dirty="0"/>
              <a:t>Atributos quantitativos – podem medir-se (direta ou </a:t>
            </a:r>
            <a:r>
              <a:rPr lang="pt-PT" sz="2400" dirty="0" err="1"/>
              <a:t>indirectamente</a:t>
            </a:r>
            <a:r>
              <a:rPr lang="pt-PT" sz="2400" dirty="0"/>
              <a:t>)</a:t>
            </a:r>
          </a:p>
          <a:p>
            <a:pPr marL="457200" indent="-457200">
              <a:buSzPct val="100000"/>
            </a:pPr>
            <a:r>
              <a:rPr lang="pt-PT" sz="2400" dirty="0"/>
              <a:t>O parâmetro a estimar é a média ou o total da população</a:t>
            </a:r>
          </a:p>
          <a:p>
            <a:pPr marL="857250" lvl="1" indent="-457200">
              <a:buSzPct val="100000"/>
            </a:pPr>
            <a:r>
              <a:rPr lang="pt-PT" sz="2000" dirty="0"/>
              <a:t>parâmetros facilitam a comparação entre diferentes populações </a:t>
            </a:r>
          </a:p>
          <a:p>
            <a:pPr marL="857250" lvl="1" indent="-457200">
              <a:buSzPct val="100000"/>
            </a:pPr>
            <a:endParaRPr lang="pt-PT" sz="2000" dirty="0"/>
          </a:p>
          <a:p>
            <a:pPr marL="457200" indent="-457200">
              <a:buSzPct val="100000"/>
            </a:pPr>
            <a:endParaRPr lang="pt-PT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375" t="29700" r="24800" b="24100"/>
          <a:stretch/>
        </p:blipFill>
        <p:spPr>
          <a:xfrm>
            <a:off x="9696400" y="260648"/>
            <a:ext cx="2225475" cy="11845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52184" y="1772816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5"/>
                </a:solidFill>
              </a:rPr>
              <a:t>Assumindo</a:t>
            </a:r>
            <a:r>
              <a:rPr lang="en-US" b="1" dirty="0">
                <a:solidFill>
                  <a:schemeClr val="accent5"/>
                </a:solidFill>
              </a:rPr>
              <a:t> que o </a:t>
            </a:r>
            <a:r>
              <a:rPr lang="en-US" b="1" dirty="0" err="1">
                <a:solidFill>
                  <a:schemeClr val="accent5"/>
                </a:solidFill>
              </a:rPr>
              <a:t>povoamento</a:t>
            </a:r>
            <a:r>
              <a:rPr lang="en-US" b="1" dirty="0">
                <a:solidFill>
                  <a:schemeClr val="accent5"/>
                </a:solidFill>
              </a:rPr>
              <a:t> é </a:t>
            </a:r>
            <a:r>
              <a:rPr lang="en-US" b="1" dirty="0" err="1">
                <a:solidFill>
                  <a:schemeClr val="accent5"/>
                </a:solidFill>
              </a:rPr>
              <a:t>homogéneo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85069" y="1681709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3"/>
                </a:solidFill>
              </a:rPr>
              <a:t>3 </a:t>
            </a:r>
            <a:r>
              <a:rPr lang="en-US" b="1" dirty="0" err="1">
                <a:solidFill>
                  <a:schemeClr val="accent3"/>
                </a:solidFill>
              </a:rPr>
              <a:t>povoamentos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b="1" dirty="0" err="1">
                <a:solidFill>
                  <a:schemeClr val="accent3"/>
                </a:solidFill>
              </a:rPr>
              <a:t>homogéneos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9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Amostra</a:t>
            </a:r>
            <a:r>
              <a:rPr lang="en-US" dirty="0"/>
              <a:t> </a:t>
            </a:r>
            <a:r>
              <a:rPr lang="en-US" dirty="0" err="1"/>
              <a:t>selecionada</a:t>
            </a:r>
            <a:r>
              <a:rPr lang="en-US" dirty="0"/>
              <a:t> de forma </a:t>
            </a:r>
            <a:r>
              <a:rPr lang="en-US" b="1" dirty="0" err="1">
                <a:solidFill>
                  <a:srgbClr val="008000"/>
                </a:solidFill>
              </a:rPr>
              <a:t>aleatória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Amostra</a:t>
            </a:r>
            <a:r>
              <a:rPr lang="en-US" dirty="0"/>
              <a:t> </a:t>
            </a:r>
            <a:r>
              <a:rPr lang="en-US" dirty="0" err="1"/>
              <a:t>selecionada</a:t>
            </a:r>
            <a:r>
              <a:rPr lang="en-US" dirty="0"/>
              <a:t> de forma </a:t>
            </a:r>
            <a:r>
              <a:rPr lang="en-US" b="1" dirty="0" err="1">
                <a:solidFill>
                  <a:srgbClr val="008000"/>
                </a:solidFill>
              </a:rPr>
              <a:t>sistemática</a:t>
            </a:r>
            <a:endParaRPr lang="en-US" b="1" dirty="0">
              <a:solidFill>
                <a:srgbClr val="008000"/>
              </a:solidFill>
            </a:endParaRP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/>
          <a:lstStyle/>
          <a:p>
            <a:pPr algn="l"/>
            <a:r>
              <a:rPr lang="pt-PT" dirty="0"/>
              <a:t>Amostragem simples quantitativa (asq)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7141436" y="5470577"/>
            <a:ext cx="216024" cy="227688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897" y="2950111"/>
            <a:ext cx="4752528" cy="288385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2996952"/>
            <a:ext cx="4570170" cy="271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43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Amostra</a:t>
            </a:r>
            <a:r>
              <a:rPr lang="en-US" dirty="0"/>
              <a:t> </a:t>
            </a:r>
            <a:r>
              <a:rPr lang="en-US" dirty="0" err="1"/>
              <a:t>selecionada</a:t>
            </a:r>
            <a:r>
              <a:rPr lang="en-US" dirty="0"/>
              <a:t> de forma </a:t>
            </a:r>
            <a:r>
              <a:rPr lang="en-US" b="1" dirty="0" err="1">
                <a:solidFill>
                  <a:srgbClr val="008000"/>
                </a:solidFill>
              </a:rPr>
              <a:t>aleatória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Amostra</a:t>
            </a:r>
            <a:r>
              <a:rPr lang="en-US" dirty="0"/>
              <a:t> </a:t>
            </a:r>
            <a:r>
              <a:rPr lang="en-US" dirty="0" err="1"/>
              <a:t>selecionada</a:t>
            </a:r>
            <a:r>
              <a:rPr lang="en-US" dirty="0"/>
              <a:t> de forma </a:t>
            </a:r>
            <a:r>
              <a:rPr lang="en-US" b="1" dirty="0" err="1">
                <a:solidFill>
                  <a:srgbClr val="008000"/>
                </a:solidFill>
              </a:rPr>
              <a:t>sistemática</a:t>
            </a:r>
            <a:endParaRPr lang="en-US" b="1" dirty="0">
              <a:solidFill>
                <a:srgbClr val="008000"/>
              </a:solidFill>
            </a:endParaRP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/>
          <a:lstStyle/>
          <a:p>
            <a:pPr algn="l"/>
            <a:r>
              <a:rPr lang="pt-PT" dirty="0"/>
              <a:t>Amostragem simples quantitativa (asq)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7358588" y="5792116"/>
            <a:ext cx="216024" cy="227688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99457" y="5915811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Para </a:t>
            </a:r>
            <a:r>
              <a:rPr lang="en-US" dirty="0" err="1">
                <a:solidFill>
                  <a:srgbClr val="C00000"/>
                </a:solidFill>
              </a:rPr>
              <a:t>amostras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pequenas</a:t>
            </a:r>
            <a:r>
              <a:rPr lang="en-US" dirty="0">
                <a:solidFill>
                  <a:srgbClr val="C00000"/>
                </a:solidFill>
              </a:rPr>
              <a:t> a </a:t>
            </a:r>
            <a:r>
              <a:rPr lang="en-US" dirty="0" err="1">
                <a:solidFill>
                  <a:srgbClr val="C00000"/>
                </a:solidFill>
              </a:rPr>
              <a:t>seleção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aleatória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pode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dar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resultados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enviesados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897" y="3013161"/>
            <a:ext cx="5015393" cy="3113003"/>
          </a:xfrm>
          <a:prstGeom prst="rect">
            <a:avLst/>
          </a:prstGeom>
        </p:spPr>
      </p:pic>
      <p:sp>
        <p:nvSpPr>
          <p:cNvPr id="19" name="5-Point Star 18"/>
          <p:cNvSpPr/>
          <p:nvPr/>
        </p:nvSpPr>
        <p:spPr>
          <a:xfrm>
            <a:off x="7141436" y="5502830"/>
            <a:ext cx="216024" cy="227688"/>
          </a:xfrm>
          <a:prstGeom prst="star5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2996952"/>
            <a:ext cx="4570170" cy="271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61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2996952"/>
            <a:ext cx="4570170" cy="27103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5195" t="17801" r="22044" b="17800"/>
          <a:stretch/>
        </p:blipFill>
        <p:spPr>
          <a:xfrm>
            <a:off x="6582297" y="2880929"/>
            <a:ext cx="4770288" cy="32751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Amostra</a:t>
            </a:r>
            <a:r>
              <a:rPr lang="en-US" dirty="0"/>
              <a:t> </a:t>
            </a:r>
            <a:r>
              <a:rPr lang="en-US" dirty="0" err="1"/>
              <a:t>selecionada</a:t>
            </a:r>
            <a:r>
              <a:rPr lang="en-US" dirty="0"/>
              <a:t> de forma </a:t>
            </a:r>
            <a:r>
              <a:rPr lang="en-US" b="1" dirty="0" err="1">
                <a:solidFill>
                  <a:srgbClr val="008000"/>
                </a:solidFill>
              </a:rPr>
              <a:t>aleatória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Amostra</a:t>
            </a:r>
            <a:r>
              <a:rPr lang="en-US" dirty="0"/>
              <a:t> </a:t>
            </a:r>
            <a:r>
              <a:rPr lang="en-US" dirty="0" err="1"/>
              <a:t>selecionada</a:t>
            </a:r>
            <a:r>
              <a:rPr lang="en-US" dirty="0"/>
              <a:t> de forma </a:t>
            </a:r>
            <a:r>
              <a:rPr lang="en-US" b="1" dirty="0" err="1">
                <a:solidFill>
                  <a:srgbClr val="008000"/>
                </a:solidFill>
              </a:rPr>
              <a:t>sistemática</a:t>
            </a:r>
            <a:endParaRPr lang="en-US" b="1" dirty="0">
              <a:solidFill>
                <a:srgbClr val="008000"/>
              </a:solidFill>
            </a:endParaRP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/>
          <a:lstStyle/>
          <a:p>
            <a:pPr algn="l"/>
            <a:r>
              <a:rPr lang="pt-PT" dirty="0"/>
              <a:t>Amostragem simples quantitativa (asq)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7141436" y="5470577"/>
            <a:ext cx="216024" cy="227688"/>
          </a:xfrm>
          <a:prstGeom prst="star5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7471310" y="5698265"/>
            <a:ext cx="216024" cy="227688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546371" y="4842442"/>
            <a:ext cx="905070" cy="1409725"/>
          </a:xfrm>
          <a:custGeom>
            <a:avLst/>
            <a:gdLst>
              <a:gd name="connsiteX0" fmla="*/ 0 w 905070"/>
              <a:gd name="connsiteY0" fmla="*/ 1408923 h 1409725"/>
              <a:gd name="connsiteX1" fmla="*/ 46653 w 905070"/>
              <a:gd name="connsiteY1" fmla="*/ 1390261 h 1409725"/>
              <a:gd name="connsiteX2" fmla="*/ 167951 w 905070"/>
              <a:gd name="connsiteY2" fmla="*/ 1278294 h 1409725"/>
              <a:gd name="connsiteX3" fmla="*/ 167951 w 905070"/>
              <a:gd name="connsiteY3" fmla="*/ 1110343 h 1409725"/>
              <a:gd name="connsiteX4" fmla="*/ 242596 w 905070"/>
              <a:gd name="connsiteY4" fmla="*/ 970384 h 1409725"/>
              <a:gd name="connsiteX5" fmla="*/ 326572 w 905070"/>
              <a:gd name="connsiteY5" fmla="*/ 755780 h 1409725"/>
              <a:gd name="connsiteX6" fmla="*/ 354563 w 905070"/>
              <a:gd name="connsiteY6" fmla="*/ 494523 h 1409725"/>
              <a:gd name="connsiteX7" fmla="*/ 578498 w 905070"/>
              <a:gd name="connsiteY7" fmla="*/ 354563 h 1409725"/>
              <a:gd name="connsiteX8" fmla="*/ 709127 w 905070"/>
              <a:gd name="connsiteY8" fmla="*/ 93306 h 1409725"/>
              <a:gd name="connsiteX9" fmla="*/ 905070 w 905070"/>
              <a:gd name="connsiteY9" fmla="*/ 0 h 1409725"/>
              <a:gd name="connsiteX10" fmla="*/ 905070 w 905070"/>
              <a:gd name="connsiteY10" fmla="*/ 0 h 14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5070" h="1409725">
                <a:moveTo>
                  <a:pt x="0" y="1408923"/>
                </a:moveTo>
                <a:cubicBezTo>
                  <a:pt x="9330" y="1410477"/>
                  <a:pt x="18661" y="1412032"/>
                  <a:pt x="46653" y="1390261"/>
                </a:cubicBezTo>
                <a:cubicBezTo>
                  <a:pt x="74645" y="1368490"/>
                  <a:pt x="147735" y="1324947"/>
                  <a:pt x="167951" y="1278294"/>
                </a:cubicBezTo>
                <a:cubicBezTo>
                  <a:pt x="188167" y="1231641"/>
                  <a:pt x="155510" y="1161661"/>
                  <a:pt x="167951" y="1110343"/>
                </a:cubicBezTo>
                <a:cubicBezTo>
                  <a:pt x="180392" y="1059025"/>
                  <a:pt x="216159" y="1029478"/>
                  <a:pt x="242596" y="970384"/>
                </a:cubicBezTo>
                <a:cubicBezTo>
                  <a:pt x="269033" y="911290"/>
                  <a:pt x="307911" y="835090"/>
                  <a:pt x="326572" y="755780"/>
                </a:cubicBezTo>
                <a:cubicBezTo>
                  <a:pt x="345233" y="676470"/>
                  <a:pt x="312575" y="561393"/>
                  <a:pt x="354563" y="494523"/>
                </a:cubicBezTo>
                <a:cubicBezTo>
                  <a:pt x="396551" y="427653"/>
                  <a:pt x="519404" y="421433"/>
                  <a:pt x="578498" y="354563"/>
                </a:cubicBezTo>
                <a:cubicBezTo>
                  <a:pt x="637592" y="287693"/>
                  <a:pt x="654698" y="152400"/>
                  <a:pt x="709127" y="93306"/>
                </a:cubicBezTo>
                <a:cubicBezTo>
                  <a:pt x="763556" y="34212"/>
                  <a:pt x="905070" y="0"/>
                  <a:pt x="905070" y="0"/>
                </a:cubicBezTo>
                <a:lnTo>
                  <a:pt x="905070" y="0"/>
                </a:lnTo>
              </a:path>
            </a:pathLst>
          </a:cu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451441" y="4575656"/>
            <a:ext cx="606489" cy="276117"/>
          </a:xfrm>
          <a:custGeom>
            <a:avLst/>
            <a:gdLst>
              <a:gd name="connsiteX0" fmla="*/ 0 w 606489"/>
              <a:gd name="connsiteY0" fmla="*/ 276117 h 276117"/>
              <a:gd name="connsiteX1" fmla="*/ 242596 w 606489"/>
              <a:gd name="connsiteY1" fmla="*/ 80174 h 276117"/>
              <a:gd name="connsiteX2" fmla="*/ 391885 w 606489"/>
              <a:gd name="connsiteY2" fmla="*/ 80174 h 276117"/>
              <a:gd name="connsiteX3" fmla="*/ 531845 w 606489"/>
              <a:gd name="connsiteY3" fmla="*/ 5529 h 276117"/>
              <a:gd name="connsiteX4" fmla="*/ 606489 w 606489"/>
              <a:gd name="connsiteY4" fmla="*/ 5529 h 276117"/>
              <a:gd name="connsiteX5" fmla="*/ 606489 w 606489"/>
              <a:gd name="connsiteY5" fmla="*/ 5529 h 27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6489" h="276117">
                <a:moveTo>
                  <a:pt x="0" y="276117"/>
                </a:moveTo>
                <a:cubicBezTo>
                  <a:pt x="88641" y="194474"/>
                  <a:pt x="177282" y="112831"/>
                  <a:pt x="242596" y="80174"/>
                </a:cubicBezTo>
                <a:cubicBezTo>
                  <a:pt x="307910" y="47517"/>
                  <a:pt x="343677" y="92615"/>
                  <a:pt x="391885" y="80174"/>
                </a:cubicBezTo>
                <a:cubicBezTo>
                  <a:pt x="440093" y="67733"/>
                  <a:pt x="496078" y="17970"/>
                  <a:pt x="531845" y="5529"/>
                </a:cubicBezTo>
                <a:cubicBezTo>
                  <a:pt x="567612" y="-6912"/>
                  <a:pt x="606489" y="5529"/>
                  <a:pt x="606489" y="5529"/>
                </a:cubicBezTo>
                <a:lnTo>
                  <a:pt x="606489" y="5529"/>
                </a:lnTo>
              </a:path>
            </a:pathLst>
          </a:cu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626927" y="3769422"/>
            <a:ext cx="421673" cy="811763"/>
          </a:xfrm>
          <a:custGeom>
            <a:avLst/>
            <a:gdLst>
              <a:gd name="connsiteX0" fmla="*/ 421673 w 421673"/>
              <a:gd name="connsiteY0" fmla="*/ 811763 h 811763"/>
              <a:gd name="connsiteX1" fmla="*/ 337697 w 421673"/>
              <a:gd name="connsiteY1" fmla="*/ 681134 h 811763"/>
              <a:gd name="connsiteX2" fmla="*/ 253722 w 421673"/>
              <a:gd name="connsiteY2" fmla="*/ 541175 h 811763"/>
              <a:gd name="connsiteX3" fmla="*/ 151085 w 421673"/>
              <a:gd name="connsiteY3" fmla="*/ 177281 h 811763"/>
              <a:gd name="connsiteX4" fmla="*/ 20456 w 421673"/>
              <a:gd name="connsiteY4" fmla="*/ 74645 h 811763"/>
              <a:gd name="connsiteX5" fmla="*/ 1795 w 421673"/>
              <a:gd name="connsiteY5" fmla="*/ 18661 h 811763"/>
              <a:gd name="connsiteX6" fmla="*/ 1795 w 421673"/>
              <a:gd name="connsiteY6" fmla="*/ 0 h 81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673" h="811763">
                <a:moveTo>
                  <a:pt x="421673" y="811763"/>
                </a:moveTo>
                <a:cubicBezTo>
                  <a:pt x="393681" y="768220"/>
                  <a:pt x="365689" y="726232"/>
                  <a:pt x="337697" y="681134"/>
                </a:cubicBezTo>
                <a:cubicBezTo>
                  <a:pt x="309705" y="636036"/>
                  <a:pt x="284824" y="625150"/>
                  <a:pt x="253722" y="541175"/>
                </a:cubicBezTo>
                <a:cubicBezTo>
                  <a:pt x="222620" y="457199"/>
                  <a:pt x="189963" y="255036"/>
                  <a:pt x="151085" y="177281"/>
                </a:cubicBezTo>
                <a:cubicBezTo>
                  <a:pt x="112207" y="99526"/>
                  <a:pt x="45338" y="101082"/>
                  <a:pt x="20456" y="74645"/>
                </a:cubicBezTo>
                <a:cubicBezTo>
                  <a:pt x="-4426" y="48208"/>
                  <a:pt x="1795" y="18661"/>
                  <a:pt x="1795" y="18661"/>
                </a:cubicBezTo>
                <a:cubicBezTo>
                  <a:pt x="-1315" y="6220"/>
                  <a:pt x="240" y="3110"/>
                  <a:pt x="1795" y="0"/>
                </a:cubicBezTo>
              </a:path>
            </a:pathLst>
          </a:cu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619392" y="3340214"/>
            <a:ext cx="1651518" cy="410547"/>
          </a:xfrm>
          <a:custGeom>
            <a:avLst/>
            <a:gdLst>
              <a:gd name="connsiteX0" fmla="*/ 0 w 1651518"/>
              <a:gd name="connsiteY0" fmla="*/ 410547 h 410547"/>
              <a:gd name="connsiteX1" fmla="*/ 419877 w 1651518"/>
              <a:gd name="connsiteY1" fmla="*/ 223934 h 410547"/>
              <a:gd name="connsiteX2" fmla="*/ 475861 w 1651518"/>
              <a:gd name="connsiteY2" fmla="*/ 223934 h 410547"/>
              <a:gd name="connsiteX3" fmla="*/ 793102 w 1651518"/>
              <a:gd name="connsiteY3" fmla="*/ 233265 h 410547"/>
              <a:gd name="connsiteX4" fmla="*/ 961053 w 1651518"/>
              <a:gd name="connsiteY4" fmla="*/ 111967 h 410547"/>
              <a:gd name="connsiteX5" fmla="*/ 1166326 w 1651518"/>
              <a:gd name="connsiteY5" fmla="*/ 139959 h 410547"/>
              <a:gd name="connsiteX6" fmla="*/ 1399591 w 1651518"/>
              <a:gd name="connsiteY6" fmla="*/ 83975 h 410547"/>
              <a:gd name="connsiteX7" fmla="*/ 1651518 w 1651518"/>
              <a:gd name="connsiteY7" fmla="*/ 0 h 410547"/>
              <a:gd name="connsiteX8" fmla="*/ 1651518 w 1651518"/>
              <a:gd name="connsiteY8" fmla="*/ 0 h 41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518" h="410547">
                <a:moveTo>
                  <a:pt x="0" y="410547"/>
                </a:moveTo>
                <a:cubicBezTo>
                  <a:pt x="170283" y="332791"/>
                  <a:pt x="340567" y="255036"/>
                  <a:pt x="419877" y="223934"/>
                </a:cubicBezTo>
                <a:cubicBezTo>
                  <a:pt x="499187" y="192832"/>
                  <a:pt x="475861" y="223934"/>
                  <a:pt x="475861" y="223934"/>
                </a:cubicBezTo>
                <a:cubicBezTo>
                  <a:pt x="538065" y="225489"/>
                  <a:pt x="712237" y="251926"/>
                  <a:pt x="793102" y="233265"/>
                </a:cubicBezTo>
                <a:cubicBezTo>
                  <a:pt x="873967" y="214604"/>
                  <a:pt x="898849" y="127518"/>
                  <a:pt x="961053" y="111967"/>
                </a:cubicBezTo>
                <a:cubicBezTo>
                  <a:pt x="1023257" y="96416"/>
                  <a:pt x="1093237" y="144624"/>
                  <a:pt x="1166326" y="139959"/>
                </a:cubicBezTo>
                <a:cubicBezTo>
                  <a:pt x="1239415" y="135294"/>
                  <a:pt x="1318726" y="107301"/>
                  <a:pt x="1399591" y="83975"/>
                </a:cubicBezTo>
                <a:cubicBezTo>
                  <a:pt x="1480456" y="60648"/>
                  <a:pt x="1651518" y="0"/>
                  <a:pt x="1651518" y="0"/>
                </a:cubicBezTo>
                <a:lnTo>
                  <a:pt x="1651518" y="0"/>
                </a:lnTo>
              </a:path>
            </a:pathLst>
          </a:cu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99457" y="5915811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C00000"/>
                </a:solidFill>
              </a:rPr>
              <a:t>Em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termos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praticos</a:t>
            </a:r>
            <a:r>
              <a:rPr lang="en-US" dirty="0">
                <a:solidFill>
                  <a:srgbClr val="C00000"/>
                </a:solidFill>
              </a:rPr>
              <a:t> é </a:t>
            </a:r>
            <a:r>
              <a:rPr lang="en-US" dirty="0" err="1">
                <a:solidFill>
                  <a:srgbClr val="C00000"/>
                </a:solidFill>
              </a:rPr>
              <a:t>muito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mais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complicada</a:t>
            </a:r>
            <a:r>
              <a:rPr lang="en-US" dirty="0">
                <a:solidFill>
                  <a:srgbClr val="C00000"/>
                </a:solidFill>
              </a:rPr>
              <a:t> de </a:t>
            </a:r>
            <a:r>
              <a:rPr lang="en-US" dirty="0" err="1">
                <a:solidFill>
                  <a:srgbClr val="C00000"/>
                </a:solidFill>
              </a:rPr>
              <a:t>implementar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752184" y="5640769"/>
            <a:ext cx="1080120" cy="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>
            <a:off x="7212124" y="5121188"/>
            <a:ext cx="1080120" cy="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01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  <p:bldP spid="16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35360" y="2514600"/>
            <a:ext cx="9646840" cy="1143000"/>
          </a:xfrm>
          <a:ln/>
        </p:spPr>
        <p:txBody>
          <a:bodyPr/>
          <a:lstStyle/>
          <a:p>
            <a:pPr algn="l">
              <a:buNone/>
            </a:pPr>
            <a:r>
              <a:rPr lang="en-US" dirty="0" err="1"/>
              <a:t>Amostragem</a:t>
            </a:r>
            <a:r>
              <a:rPr lang="en-US" dirty="0"/>
              <a:t> simples </a:t>
            </a:r>
            <a:r>
              <a:rPr lang="en-US" dirty="0" err="1"/>
              <a:t>quantitativa</a:t>
            </a:r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35360" y="3501008"/>
            <a:ext cx="9001000" cy="11521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sz="2400" kern="0" dirty="0" err="1">
                <a:solidFill>
                  <a:schemeClr val="accent5"/>
                </a:solidFill>
              </a:rPr>
              <a:t>Cálculo</a:t>
            </a:r>
            <a:r>
              <a:rPr lang="en-US" sz="2400" kern="0" dirty="0">
                <a:solidFill>
                  <a:schemeClr val="accent5"/>
                </a:solidFill>
              </a:rPr>
              <a:t> do </a:t>
            </a:r>
            <a:r>
              <a:rPr lang="en-US" sz="2400" kern="0" dirty="0" err="1">
                <a:solidFill>
                  <a:schemeClr val="accent5"/>
                </a:solidFill>
              </a:rPr>
              <a:t>intervalo</a:t>
            </a:r>
            <a:r>
              <a:rPr lang="en-US" sz="2400" kern="0" dirty="0">
                <a:solidFill>
                  <a:schemeClr val="accent5"/>
                </a:solidFill>
              </a:rPr>
              <a:t> de </a:t>
            </a:r>
            <a:r>
              <a:rPr lang="en-US" sz="2400" kern="0" dirty="0" err="1">
                <a:solidFill>
                  <a:schemeClr val="accent5"/>
                </a:solidFill>
              </a:rPr>
              <a:t>confiança</a:t>
            </a:r>
            <a:endParaRPr lang="en-US" sz="2400" kern="0" dirty="0">
              <a:solidFill>
                <a:schemeClr val="accent5"/>
              </a:solidFill>
            </a:endParaRPr>
          </a:p>
          <a:p>
            <a:pPr algn="l"/>
            <a:r>
              <a:rPr lang="en-US" sz="2400" kern="0" dirty="0" err="1">
                <a:solidFill>
                  <a:schemeClr val="accent5"/>
                </a:solidFill>
              </a:rPr>
              <a:t>Erro</a:t>
            </a:r>
            <a:r>
              <a:rPr lang="en-US" sz="2400" kern="0" dirty="0">
                <a:solidFill>
                  <a:schemeClr val="accent5"/>
                </a:solidFill>
              </a:rPr>
              <a:t> </a:t>
            </a:r>
            <a:r>
              <a:rPr lang="en-US" sz="2400" kern="0" dirty="0" err="1">
                <a:solidFill>
                  <a:schemeClr val="accent5"/>
                </a:solidFill>
              </a:rPr>
              <a:t>percentual</a:t>
            </a:r>
            <a:endParaRPr lang="en-US" sz="2400" kern="0" dirty="0">
              <a:solidFill>
                <a:schemeClr val="accent5"/>
              </a:solidFill>
            </a:endParaRPr>
          </a:p>
          <a:p>
            <a:pPr algn="l"/>
            <a:endParaRPr lang="en-US" sz="2400" kern="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730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nimBg="1" autoUpdateAnimBg="0"/>
      <p:bldP spid="3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Amostragem simples quantitativa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1800" dirty="0"/>
              <a:t>Intervalo de confiança:</a:t>
            </a:r>
          </a:p>
          <a:p>
            <a:endParaRPr lang="pt-PT" dirty="0"/>
          </a:p>
        </p:txBody>
      </p:sp>
      <p:grpSp>
        <p:nvGrpSpPr>
          <p:cNvPr id="30" name="Group 29"/>
          <p:cNvGrpSpPr/>
          <p:nvPr/>
        </p:nvGrpSpPr>
        <p:grpSpPr>
          <a:xfrm rot="16200000">
            <a:off x="2357946" y="1557661"/>
            <a:ext cx="812778" cy="4319999"/>
            <a:chOff x="8184234" y="2728593"/>
            <a:chExt cx="144000" cy="831773"/>
          </a:xfrm>
        </p:grpSpPr>
        <p:cxnSp>
          <p:nvCxnSpPr>
            <p:cNvPr id="26" name="Straight Connector 25"/>
            <p:cNvCxnSpPr/>
            <p:nvPr/>
          </p:nvCxnSpPr>
          <p:spPr>
            <a:xfrm rot="5400000">
              <a:off x="7840346" y="3144480"/>
              <a:ext cx="831773" cy="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>
              <a:off x="8256234" y="2659445"/>
              <a:ext cx="0" cy="14400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>
              <a:off x="8256234" y="3487032"/>
              <a:ext cx="0" cy="14400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6748306" y="1886750"/>
            <a:ext cx="55765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/>
              <a:t>Calculado a partir da amostra e não inclui necessariamente o valor real do parâmetro (µ) - que pode ser o volume do </a:t>
            </a:r>
            <a:r>
              <a:rPr lang="pt-PT" sz="2200" dirty="0" err="1"/>
              <a:t>pov</a:t>
            </a:r>
            <a:r>
              <a:rPr lang="pt-PT" sz="2200" dirty="0"/>
              <a:t>. [V (m</a:t>
            </a:r>
            <a:r>
              <a:rPr lang="pt-PT" sz="2200" baseline="30000" dirty="0"/>
              <a:t>3</a:t>
            </a:r>
            <a:r>
              <a:rPr lang="pt-PT" sz="2200" dirty="0"/>
              <a:t> ha</a:t>
            </a:r>
            <a:r>
              <a:rPr lang="pt-PT" sz="2200" baseline="30000" dirty="0"/>
              <a:t>-1</a:t>
            </a:r>
            <a:r>
              <a:rPr lang="pt-PT" sz="2200" dirty="0"/>
              <a:t>) ]</a:t>
            </a:r>
          </a:p>
          <a:p>
            <a:endParaRPr lang="pt-PT" sz="800" dirty="0"/>
          </a:p>
          <a:p>
            <a:endParaRPr lang="pt-PT" sz="800" dirty="0"/>
          </a:p>
          <a:p>
            <a:endParaRPr lang="pt-PT" sz="800" dirty="0"/>
          </a:p>
          <a:p>
            <a:r>
              <a:rPr lang="pt-PT" sz="2200" dirty="0"/>
              <a:t>Ter </a:t>
            </a:r>
            <a:r>
              <a:rPr lang="pt-PT" sz="2200" b="1" dirty="0">
                <a:solidFill>
                  <a:schemeClr val="accent5">
                    <a:lumMod val="75000"/>
                  </a:schemeClr>
                </a:solidFill>
              </a:rPr>
              <a:t>99% de confiança</a:t>
            </a:r>
            <a:r>
              <a:rPr lang="pt-PT" sz="2200" dirty="0"/>
              <a:t> de que o valor real do parâmetro está dentro do intervalo de confiança, significa que 99% dos intervalos de confiança observados contêm o valor real do parâmetro.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29831" y="2843291"/>
            <a:ext cx="394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>
                <a:solidFill>
                  <a:schemeClr val="accent5">
                    <a:lumMod val="75000"/>
                  </a:schemeClr>
                </a:solidFill>
              </a:rPr>
              <a:t>µ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456040" y="5226220"/>
                <a:ext cx="5544616" cy="1328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µ = Volume do povoamento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= </a:t>
                </a:r>
                <a:r>
                  <a:rPr lang="en-US" i="1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média</a:t>
                </a:r>
                <a: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dos volumes da </a:t>
                </a:r>
                <a:r>
                  <a:rPr lang="en-US" i="1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amostra</a:t>
                </a:r>
                <a:endParaRPr 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r>
                  <a:rPr lang="en-US" i="1" dirty="0">
                    <a:solidFill>
                      <a:schemeClr val="accent5">
                        <a:lumMod val="75000"/>
                      </a:schemeClr>
                    </a:solidFill>
                  </a:rPr>
                  <a:t>Lim. inferior </a:t>
                </a:r>
                <a: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h𝑎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- </a:t>
                </a:r>
                <a:r>
                  <a:rPr lang="en-US" i="1" dirty="0" err="1">
                    <a:solidFill>
                      <a:schemeClr val="accent3"/>
                    </a:solidFill>
                  </a:rPr>
                  <a:t>Erro</a:t>
                </a:r>
                <a:r>
                  <a:rPr lang="en-US" i="1" dirty="0">
                    <a:solidFill>
                      <a:schemeClr val="accent3"/>
                    </a:solidFill>
                  </a:rPr>
                  <a:t> </a:t>
                </a:r>
                <a:r>
                  <a:rPr lang="en-US" i="1" dirty="0" err="1">
                    <a:solidFill>
                      <a:schemeClr val="accent3"/>
                    </a:solidFill>
                  </a:rPr>
                  <a:t>absoluto</a:t>
                </a:r>
                <a:endParaRPr lang="en-US" i="1" dirty="0">
                  <a:solidFill>
                    <a:schemeClr val="accent3"/>
                  </a:solidFill>
                </a:endParaRPr>
              </a:p>
              <a:p>
                <a:r>
                  <a:rPr lang="en-US" i="1" dirty="0">
                    <a:solidFill>
                      <a:schemeClr val="accent5">
                        <a:lumMod val="75000"/>
                      </a:schemeClr>
                    </a:solidFill>
                  </a:rPr>
                  <a:t>Lim. superior </a:t>
                </a:r>
                <a: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h𝑎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- </a:t>
                </a:r>
                <a:r>
                  <a:rPr lang="en-US" i="1" dirty="0" err="1">
                    <a:solidFill>
                      <a:schemeClr val="accent3"/>
                    </a:solidFill>
                  </a:rPr>
                  <a:t>Erro</a:t>
                </a:r>
                <a:r>
                  <a:rPr lang="en-US" i="1" dirty="0">
                    <a:solidFill>
                      <a:schemeClr val="accent3"/>
                    </a:solidFill>
                  </a:rPr>
                  <a:t> </a:t>
                </a:r>
                <a:r>
                  <a:rPr lang="en-US" i="1" dirty="0" err="1">
                    <a:solidFill>
                      <a:schemeClr val="accent3"/>
                    </a:solidFill>
                  </a:rPr>
                  <a:t>absoluto</a:t>
                </a:r>
                <a:r>
                  <a:rPr lang="en-US" i="1" dirty="0">
                    <a:solidFill>
                      <a:schemeClr val="accent3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040" y="5226220"/>
                <a:ext cx="5544616" cy="1328825"/>
              </a:xfrm>
              <a:prstGeom prst="rect">
                <a:avLst/>
              </a:prstGeom>
              <a:blipFill>
                <a:blip r:embed="rId2"/>
                <a:stretch>
                  <a:fillRect l="-879" t="-2294" b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Left Brace 34"/>
          <p:cNvSpPr/>
          <p:nvPr/>
        </p:nvSpPr>
        <p:spPr>
          <a:xfrm rot="16200000">
            <a:off x="1602166" y="2795860"/>
            <a:ext cx="180000" cy="2070000"/>
          </a:xfrm>
          <a:prstGeom prst="leftBrac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rot="10800000">
            <a:off x="2771647" y="3586974"/>
            <a:ext cx="0" cy="43200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eft Brace 38"/>
          <p:cNvSpPr/>
          <p:nvPr/>
        </p:nvSpPr>
        <p:spPr>
          <a:xfrm rot="16200000">
            <a:off x="3745206" y="2795860"/>
            <a:ext cx="180000" cy="2070000"/>
          </a:xfrm>
          <a:prstGeom prst="leftBrac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217357" y="3971379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3"/>
                </a:solidFill>
              </a:rPr>
              <a:t>Erro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b="1" dirty="0" err="1">
                <a:solidFill>
                  <a:schemeClr val="accent3"/>
                </a:solidFill>
              </a:rPr>
              <a:t>absoluto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70614" y="3946635"/>
            <a:ext cx="10081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3"/>
                </a:solidFill>
              </a:rPr>
              <a:t>Erro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b="1" dirty="0" err="1">
                <a:solidFill>
                  <a:schemeClr val="accent3"/>
                </a:solidFill>
              </a:rPr>
              <a:t>absoluto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15952" y="388729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Lim Superior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-100791" y="384325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Lim Inferior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2443" y="2241242"/>
                <a:ext cx="657667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𝑑𝑖𝑎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   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𝐸𝑟𝑟𝑜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≤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≤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𝑑𝑖𝑎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   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𝐸𝑟𝑟𝑜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    )</m:t>
                          </m:r>
                        </m:e>
                      </m:d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1 −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43" y="2241242"/>
                <a:ext cx="6576672" cy="307777"/>
              </a:xfrm>
              <a:prstGeom prst="rect">
                <a:avLst/>
              </a:prstGeom>
              <a:blipFill>
                <a:blip r:embed="rId3"/>
                <a:stretch>
                  <a:fillRect l="-463" t="-40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1415480" y="2099608"/>
            <a:ext cx="106929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3"/>
                </a:solidFill>
              </a:rPr>
              <a:t>Erro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b="1" dirty="0" err="1">
                <a:solidFill>
                  <a:schemeClr val="accent3"/>
                </a:solidFill>
              </a:rPr>
              <a:t>absoluto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78725" y="2071871"/>
            <a:ext cx="110930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3"/>
                </a:solidFill>
              </a:rPr>
              <a:t>Erro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b="1" dirty="0" err="1">
                <a:solidFill>
                  <a:schemeClr val="accent3"/>
                </a:solidFill>
              </a:rPr>
              <a:t>absoluto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59764" y="2153579"/>
            <a:ext cx="3946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2400" dirty="0">
                <a:solidFill>
                  <a:schemeClr val="accent5">
                    <a:lumMod val="75000"/>
                  </a:schemeClr>
                </a:solidFill>
              </a:rPr>
              <a:t>µ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70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Amostragem simples quantitativa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1800" dirty="0"/>
              <a:t>Populações normais e não normais, n≥30</a:t>
            </a:r>
          </a:p>
          <a:p>
            <a:endParaRPr lang="pt-PT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/>
          </p:nvPr>
        </p:nvGraphicFramePr>
        <p:xfrm>
          <a:off x="965779" y="2142101"/>
          <a:ext cx="410063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6" name="Equation" r:id="rId3" imgW="2843884" imgH="434120" progId="Equation.3">
                  <p:embed/>
                </p:oleObj>
              </mc:Choice>
              <mc:Fallback>
                <p:oleObj name="Equation" r:id="rId3" imgW="2843884" imgH="434120" progId="Equation.3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779" y="2142101"/>
                        <a:ext cx="410063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/>
          </p:nvPr>
        </p:nvGraphicFramePr>
        <p:xfrm>
          <a:off x="1194047" y="3291293"/>
          <a:ext cx="151508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7" name="Equation" r:id="rId5" imgW="1052571" imgH="478682" progId="Equation.3">
                  <p:embed/>
                </p:oleObj>
              </mc:Choice>
              <mc:Fallback>
                <p:oleObj name="Equation" r:id="rId5" imgW="1052571" imgH="478682" progId="Equation.3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4047" y="3291293"/>
                        <a:ext cx="1515087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/>
          </p:nvPr>
        </p:nvGraphicFramePr>
        <p:xfrm>
          <a:off x="3346216" y="4415400"/>
          <a:ext cx="1128321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8" name="Equation" r:id="rId7" imgW="786193" imgH="275637" progId="Equation.3">
                  <p:embed/>
                </p:oleObj>
              </mc:Choice>
              <mc:Fallback>
                <p:oleObj name="Equation" r:id="rId7" imgW="786193" imgH="275637" progId="Equation.3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216" y="4415400"/>
                        <a:ext cx="1128321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/>
          </p:nvPr>
        </p:nvGraphicFramePr>
        <p:xfrm>
          <a:off x="3340552" y="5095683"/>
          <a:ext cx="1212070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" name="Equation" r:id="rId9" imgW="840116" imgH="434120" progId="Equation.3">
                  <p:embed/>
                </p:oleObj>
              </mc:Choice>
              <mc:Fallback>
                <p:oleObj name="Equation" r:id="rId9" imgW="840116" imgH="434120" progId="Equation.3">
                  <p:embed/>
                  <p:pic>
                    <p:nvPicPr>
                      <p:cNvPr id="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552" y="5095683"/>
                        <a:ext cx="1212070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30565" y="3290545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(amostragem sem reposição)</a:t>
            </a:r>
            <a:endParaRPr lang="pt-PT" dirty="0"/>
          </a:p>
        </p:txBody>
      </p:sp>
      <p:sp>
        <p:nvSpPr>
          <p:cNvPr id="11" name="TextBox 10"/>
          <p:cNvSpPr txBox="1"/>
          <p:nvPr/>
        </p:nvSpPr>
        <p:spPr>
          <a:xfrm>
            <a:off x="1413653" y="4336356"/>
            <a:ext cx="1787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Erro absoluto: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13653" y="5211612"/>
            <a:ext cx="1787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Erro percentual: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703512" y="2142101"/>
            <a:ext cx="864096" cy="65087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514539" y="2142101"/>
            <a:ext cx="864096" cy="65087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495256" y="5748145"/>
                <a:ext cx="6696744" cy="954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µ = Valor do parâmetro para a </a:t>
                </a:r>
                <a:r>
                  <a:rPr lang="pt-PT" b="1" i="1" dirty="0">
                    <a:solidFill>
                      <a:schemeClr val="accent5"/>
                    </a:solidFill>
                  </a:rPr>
                  <a:t>população</a:t>
                </a:r>
                <a:r>
                  <a:rPr lang="pt-PT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= </a:t>
                </a:r>
                <a:r>
                  <a:rPr lang="pt-PT" i="1" dirty="0">
                    <a:solidFill>
                      <a:schemeClr val="accent5"/>
                    </a:solidFill>
                  </a:rPr>
                  <a:t>povoamento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= </a:t>
                </a:r>
                <a:r>
                  <a:rPr lang="en-US" i="1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média</a:t>
                </a:r>
                <a: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dos </a:t>
                </a:r>
                <a:r>
                  <a:rPr lang="en-US" i="1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valores</a:t>
                </a:r>
                <a: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do </a:t>
                </a:r>
                <a:r>
                  <a:rPr lang="en-US" i="1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parâmetro</a:t>
                </a:r>
                <a: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para a </a:t>
                </a:r>
                <a:r>
                  <a:rPr lang="en-US" b="1" i="1" dirty="0" err="1">
                    <a:solidFill>
                      <a:schemeClr val="accent5"/>
                    </a:solidFill>
                  </a:rPr>
                  <a:t>amostra</a:t>
                </a:r>
                <a: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= </a:t>
                </a:r>
                <a:r>
                  <a:rPr lang="en-US" i="1" dirty="0" err="1">
                    <a:solidFill>
                      <a:schemeClr val="accent5"/>
                    </a:solidFill>
                  </a:rPr>
                  <a:t>parcelas</a:t>
                </a:r>
                <a:endParaRPr lang="en-US" i="1" dirty="0">
                  <a:solidFill>
                    <a:schemeClr val="accent5"/>
                  </a:solidFill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  <m:sup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= </a:t>
                </a:r>
                <a:r>
                  <a:rPr lang="en-US" i="1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variância</a:t>
                </a:r>
                <a: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dos </a:t>
                </a:r>
                <a:r>
                  <a:rPr lang="en-US" i="1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valores</a:t>
                </a:r>
                <a: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do </a:t>
                </a:r>
                <a:r>
                  <a:rPr lang="en-US" i="1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parâmetro</a:t>
                </a:r>
                <a: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para a </a:t>
                </a:r>
                <a:r>
                  <a:rPr lang="en-US" b="1" i="1" dirty="0" err="1">
                    <a:solidFill>
                      <a:schemeClr val="accent5"/>
                    </a:solidFill>
                  </a:rPr>
                  <a:t>amostra</a:t>
                </a:r>
                <a: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= </a:t>
                </a:r>
                <a:r>
                  <a:rPr lang="en-US" i="1" dirty="0" err="1">
                    <a:solidFill>
                      <a:schemeClr val="accent5"/>
                    </a:solidFill>
                  </a:rPr>
                  <a:t>parcelas</a:t>
                </a:r>
                <a:endParaRPr 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256" y="5748145"/>
                <a:ext cx="6696744" cy="954300"/>
              </a:xfrm>
              <a:prstGeom prst="rect">
                <a:avLst/>
              </a:prstGeom>
              <a:blipFill>
                <a:blip r:embed="rId11"/>
                <a:stretch>
                  <a:fillRect l="-728" t="-3846" b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1413652" y="4186734"/>
            <a:ext cx="3242187" cy="65087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271464" y="2159796"/>
            <a:ext cx="288032" cy="65087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057103" y="2159795"/>
            <a:ext cx="288032" cy="65087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802571" y="5383973"/>
            <a:ext cx="341182" cy="277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802571" y="5047063"/>
            <a:ext cx="341182" cy="277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Elbow Connector 52"/>
          <p:cNvCxnSpPr>
            <a:stCxn id="47" idx="1"/>
            <a:endCxn id="51" idx="1"/>
          </p:cNvCxnSpPr>
          <p:nvPr/>
        </p:nvCxnSpPr>
        <p:spPr>
          <a:xfrm rot="10800000" flipH="1" flipV="1">
            <a:off x="1413651" y="4512171"/>
            <a:ext cx="2388919" cy="673529"/>
          </a:xfrm>
          <a:prstGeom prst="bentConnector3">
            <a:avLst>
              <a:gd name="adj1" fmla="val -9569"/>
            </a:avLst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48" idx="0"/>
            <a:endCxn id="50" idx="1"/>
          </p:cNvCxnSpPr>
          <p:nvPr/>
        </p:nvCxnSpPr>
        <p:spPr>
          <a:xfrm rot="16200000" flipH="1">
            <a:off x="927617" y="2647658"/>
            <a:ext cx="3362815" cy="2387091"/>
          </a:xfrm>
          <a:prstGeom prst="bentConnector4">
            <a:avLst>
              <a:gd name="adj1" fmla="val -6798"/>
              <a:gd name="adj2" fmla="val -3622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627107" y="3136657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…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626768" y="2831899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626768" y="253505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8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626768" y="2238217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626768" y="194137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7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7032104" y="1460139"/>
            <a:ext cx="2304256" cy="1985042"/>
            <a:chOff x="7464152" y="1460139"/>
            <a:chExt cx="2304256" cy="1985042"/>
          </a:xfrm>
        </p:grpSpPr>
        <p:sp>
          <p:nvSpPr>
            <p:cNvPr id="59" name="TextBox 58"/>
            <p:cNvSpPr txBox="1"/>
            <p:nvPr/>
          </p:nvSpPr>
          <p:spPr>
            <a:xfrm>
              <a:off x="7896200" y="3137404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10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895861" y="2832646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9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895861" y="2535805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8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895861" y="2238964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7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895861" y="1942123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6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464491" y="3137404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5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464152" y="2832646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4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464152" y="2535805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3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464152" y="2238964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2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464152" y="1942123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1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536160" y="1460139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Parcelas</a:t>
              </a:r>
              <a:r>
                <a:rPr lang="en-US" sz="1400" b="1" dirty="0"/>
                <a:t>                      </a:t>
              </a:r>
              <a:r>
                <a:rPr lang="en-US" sz="1400" b="1" dirty="0" err="1"/>
                <a:t>Sorteio</a:t>
              </a:r>
              <a:endParaRPr lang="en-US" sz="1400" b="1" dirty="0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7640925" y="2235866"/>
            <a:ext cx="216024" cy="234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228503" y="2250900"/>
            <a:ext cx="216024" cy="234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640925" y="2515440"/>
            <a:ext cx="216024" cy="234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164829" y="3167050"/>
            <a:ext cx="216024" cy="234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032104" y="1767916"/>
            <a:ext cx="1008112" cy="1756711"/>
          </a:xfrm>
          <a:prstGeom prst="rect">
            <a:avLst/>
          </a:prstGeom>
          <a:noFill/>
          <a:ln w="635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/>
          <p:cNvCxnSpPr>
            <a:stCxn id="10" idx="3"/>
            <a:endCxn id="74" idx="1"/>
          </p:cNvCxnSpPr>
          <p:nvPr/>
        </p:nvCxnSpPr>
        <p:spPr>
          <a:xfrm flipV="1">
            <a:off x="5522853" y="1614028"/>
            <a:ext cx="1581259" cy="1845794"/>
          </a:xfrm>
          <a:prstGeom prst="straightConnector1">
            <a:avLst/>
          </a:prstGeom>
          <a:ln>
            <a:solidFill>
              <a:srgbClr val="CC99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9543165" y="1577291"/>
            <a:ext cx="26488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dirty="0">
                <a:latin typeface="Georgia" panose="02040502050405020303" pitchFamily="18" charset="0"/>
              </a:rPr>
              <a:t>Eliminando a parcela do lote está-se a afetar a probabilidade de retirar uma parcela entre 1 e 10 já que no 1º sorteio tem-se </a:t>
            </a:r>
            <a:r>
              <a:rPr lang="pt-PT" sz="1600" dirty="0" err="1">
                <a:latin typeface="Georgia" panose="02040502050405020303" pitchFamily="18" charset="0"/>
              </a:rPr>
              <a:t>prob</a:t>
            </a:r>
            <a:r>
              <a:rPr lang="pt-PT" sz="1600" dirty="0">
                <a:latin typeface="Georgia" panose="02040502050405020303" pitchFamily="18" charset="0"/>
              </a:rPr>
              <a:t>. de 1/10, mas no 2º a </a:t>
            </a:r>
            <a:r>
              <a:rPr lang="pt-PT" sz="1600" dirty="0" err="1">
                <a:latin typeface="Georgia" panose="02040502050405020303" pitchFamily="18" charset="0"/>
              </a:rPr>
              <a:t>prob</a:t>
            </a:r>
            <a:r>
              <a:rPr lang="pt-PT" sz="1600" dirty="0">
                <a:latin typeface="Georgia" panose="02040502050405020303" pitchFamily="18" charset="0"/>
              </a:rPr>
              <a:t>. já só é  de 1/9, …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9579847" y="3506857"/>
            <a:ext cx="2612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>
                <a:solidFill>
                  <a:srgbClr val="CC9900"/>
                </a:solidFill>
              </a:rPr>
              <a:t>Implica fazer uma correção</a:t>
            </a:r>
            <a:endParaRPr lang="en-US" b="1" dirty="0">
              <a:solidFill>
                <a:srgbClr val="CC9900"/>
              </a:solidFill>
            </a:endParaRPr>
          </a:p>
        </p:txBody>
      </p:sp>
      <p:cxnSp>
        <p:nvCxnSpPr>
          <p:cNvPr id="88" name="Straight Arrow Connector 87"/>
          <p:cNvCxnSpPr>
            <a:stCxn id="85" idx="1"/>
            <a:endCxn id="7" idx="3"/>
          </p:cNvCxnSpPr>
          <p:nvPr/>
        </p:nvCxnSpPr>
        <p:spPr>
          <a:xfrm flipH="1" flipV="1">
            <a:off x="2709134" y="3650861"/>
            <a:ext cx="6870713" cy="25273"/>
          </a:xfrm>
          <a:prstGeom prst="straightConnector1">
            <a:avLst/>
          </a:prstGeom>
          <a:ln>
            <a:solidFill>
              <a:srgbClr val="CC99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6711751" y="3952972"/>
            <a:ext cx="54755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/>
              <a:t>CONTUDO, na prática como as populações com que trabalhamos são geralmente muito grandes, uma amostra confiável é normalmente pequena comparada à sua população, o que faz com que o </a:t>
            </a:r>
            <a:r>
              <a:rPr lang="pt-PT" sz="1600" u="sng" dirty="0"/>
              <a:t>fator de correção se aproxime de 1 podendo este ser ignorado</a:t>
            </a:r>
            <a:endParaRPr lang="en-US" sz="1600" u="sng" dirty="0"/>
          </a:p>
        </p:txBody>
      </p:sp>
      <p:sp>
        <p:nvSpPr>
          <p:cNvPr id="96" name="Rectangle 95"/>
          <p:cNvSpPr/>
          <p:nvPr/>
        </p:nvSpPr>
        <p:spPr>
          <a:xfrm>
            <a:off x="6708912" y="1338454"/>
            <a:ext cx="5478352" cy="4045519"/>
          </a:xfrm>
          <a:prstGeom prst="rect">
            <a:avLst/>
          </a:prstGeom>
          <a:noFill/>
          <a:ln w="28575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119667" y="3346261"/>
            <a:ext cx="589467" cy="582400"/>
          </a:xfrm>
          <a:prstGeom prst="rect">
            <a:avLst/>
          </a:prstGeom>
          <a:noFill/>
          <a:ln w="1270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1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42" grpId="0" animBg="1"/>
      <p:bldP spid="43" grpId="0" animBg="1"/>
      <p:bldP spid="46" grpId="0"/>
      <p:bldP spid="47" grpId="0" animBg="1"/>
      <p:bldP spid="48" grpId="0" animBg="1"/>
      <p:bldP spid="49" grpId="0" animBg="1"/>
      <p:bldP spid="69" grpId="0"/>
      <p:bldP spid="70" grpId="0"/>
      <p:bldP spid="71" grpId="0"/>
      <p:bldP spid="72" grpId="0"/>
      <p:bldP spid="73" grpId="0"/>
      <p:bldP spid="75" grpId="0" animBg="1"/>
      <p:bldP spid="78" grpId="0" animBg="1"/>
      <p:bldP spid="79" grpId="0" animBg="1"/>
      <p:bldP spid="80" grpId="0" animBg="1"/>
      <p:bldP spid="81" grpId="0" animBg="1"/>
      <p:bldP spid="84" grpId="0"/>
      <p:bldP spid="85" grpId="0"/>
      <p:bldP spid="95" grpId="0"/>
      <p:bldP spid="96" grpId="0" animBg="1"/>
      <p:bldP spid="9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Amostragem simples quantitativa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50" y="1362471"/>
            <a:ext cx="11329259" cy="5001419"/>
          </a:xfrm>
        </p:spPr>
        <p:txBody>
          <a:bodyPr/>
          <a:lstStyle/>
          <a:p>
            <a:r>
              <a:rPr lang="pt-PT" sz="1800" dirty="0"/>
              <a:t>Populações normais e não normais, n≥30</a:t>
            </a:r>
          </a:p>
          <a:p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853880" y="1338454"/>
            <a:ext cx="5384800" cy="4525963"/>
          </a:xfrm>
        </p:spPr>
        <p:txBody>
          <a:bodyPr/>
          <a:lstStyle/>
          <a:p>
            <a:r>
              <a:rPr lang="pt-PT" sz="1800" dirty="0"/>
              <a:t>Populações normais, n&lt;30</a:t>
            </a:r>
          </a:p>
          <a:p>
            <a:endParaRPr lang="pt-PT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/>
          </p:nvPr>
        </p:nvGraphicFramePr>
        <p:xfrm>
          <a:off x="965779" y="2142101"/>
          <a:ext cx="410063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" name="Equation" r:id="rId3" imgW="2843884" imgH="434120" progId="Equation.3">
                  <p:embed/>
                </p:oleObj>
              </mc:Choice>
              <mc:Fallback>
                <p:oleObj name="Equation" r:id="rId3" imgW="2843884" imgH="434120" progId="Equation.3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779" y="2142101"/>
                        <a:ext cx="410063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/>
          </p:nvPr>
        </p:nvGraphicFramePr>
        <p:xfrm>
          <a:off x="1194047" y="3291293"/>
          <a:ext cx="151508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" name="Equation" r:id="rId5" imgW="1052571" imgH="478682" progId="Equation.3">
                  <p:embed/>
                </p:oleObj>
              </mc:Choice>
              <mc:Fallback>
                <p:oleObj name="Equation" r:id="rId5" imgW="1052571" imgH="478682" progId="Equation.3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4047" y="3291293"/>
                        <a:ext cx="1515087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/>
          </p:nvPr>
        </p:nvGraphicFramePr>
        <p:xfrm>
          <a:off x="3346216" y="4415400"/>
          <a:ext cx="1128321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" name="Equation" r:id="rId7" imgW="786193" imgH="275637" progId="Equation.3">
                  <p:embed/>
                </p:oleObj>
              </mc:Choice>
              <mc:Fallback>
                <p:oleObj name="Equation" r:id="rId7" imgW="786193" imgH="275637" progId="Equation.3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216" y="4415400"/>
                        <a:ext cx="1128321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/>
          </p:nvPr>
        </p:nvGraphicFramePr>
        <p:xfrm>
          <a:off x="3340552" y="5095683"/>
          <a:ext cx="1212070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" name="Equation" r:id="rId9" imgW="840116" imgH="434120" progId="Equation.3">
                  <p:embed/>
                </p:oleObj>
              </mc:Choice>
              <mc:Fallback>
                <p:oleObj name="Equation" r:id="rId9" imgW="840116" imgH="434120" progId="Equation.3">
                  <p:embed/>
                  <p:pic>
                    <p:nvPicPr>
                      <p:cNvPr id="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552" y="5095683"/>
                        <a:ext cx="1212070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16096" y="3524627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(amostragem sem reposição)</a:t>
            </a:r>
            <a:endParaRPr lang="pt-PT" dirty="0"/>
          </a:p>
        </p:txBody>
      </p:sp>
      <p:sp>
        <p:nvSpPr>
          <p:cNvPr id="11" name="TextBox 10"/>
          <p:cNvSpPr txBox="1"/>
          <p:nvPr/>
        </p:nvSpPr>
        <p:spPr>
          <a:xfrm>
            <a:off x="1413653" y="4336356"/>
            <a:ext cx="1787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Erro absoluto: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13653" y="5211612"/>
            <a:ext cx="1787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Erro percentual:</a:t>
            </a:r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>
            <p:extLst/>
          </p:nvPr>
        </p:nvGraphicFramePr>
        <p:xfrm>
          <a:off x="7271692" y="2142101"/>
          <a:ext cx="41529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" name="Equation" r:id="rId11" imgW="2761562" imgH="434120" progId="Equation.3">
                  <p:embed/>
                </p:oleObj>
              </mc:Choice>
              <mc:Fallback>
                <p:oleObj name="Equation" r:id="rId11" imgW="2761562" imgH="434120" progId="Equation.3">
                  <p:embed/>
                  <p:pic>
                    <p:nvPicPr>
                      <p:cNvPr id="1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1692" y="2142101"/>
                        <a:ext cx="415290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/>
          </p:nvPr>
        </p:nvGraphicFramePr>
        <p:xfrm>
          <a:off x="9719368" y="4224114"/>
          <a:ext cx="12446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" name="Equation" r:id="rId13" imgW="827534" imgH="447057" progId="Equation.3">
                  <p:embed/>
                </p:oleObj>
              </mc:Choice>
              <mc:Fallback>
                <p:oleObj name="Equation" r:id="rId13" imgW="827534" imgH="447057" progId="Equation.3">
                  <p:embed/>
                  <p:pic>
                    <p:nvPicPr>
                      <p:cNvPr id="1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9368" y="4224114"/>
                        <a:ext cx="12446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/>
          </p:nvPr>
        </p:nvGraphicFramePr>
        <p:xfrm>
          <a:off x="9719368" y="5152802"/>
          <a:ext cx="1263650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" name="Equation" r:id="rId15" imgW="840116" imgH="434120" progId="Equation.3">
                  <p:embed/>
                </p:oleObj>
              </mc:Choice>
              <mc:Fallback>
                <p:oleObj name="Equation" r:id="rId15" imgW="840116" imgH="434120" progId="Equation.3">
                  <p:embed/>
                  <p:pic>
                    <p:nvPicPr>
                      <p:cNvPr id="1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9368" y="5152802"/>
                        <a:ext cx="1263650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147926" y="4336356"/>
            <a:ext cx="1787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Erro absoluto: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65006" y="5193957"/>
            <a:ext cx="1787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Erro percentual: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1990484" y="2155610"/>
            <a:ext cx="576064" cy="578867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sz="2400">
              <a:latin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748313" y="2161263"/>
            <a:ext cx="576064" cy="578867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sz="2400">
              <a:latin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949219" y="2272214"/>
            <a:ext cx="576064" cy="578867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sz="2400">
              <a:latin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9841345" y="2272213"/>
            <a:ext cx="576064" cy="578867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sz="2400">
              <a:latin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0448091" y="4199084"/>
            <a:ext cx="576064" cy="578867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sz="2400">
              <a:latin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4024208" y="4290828"/>
            <a:ext cx="576064" cy="578867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sz="2400">
              <a:latin typeface="Times New Roman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7"/>
          <a:srcRect l="40550" t="42300" r="40551" b="38101"/>
          <a:stretch/>
        </p:blipFill>
        <p:spPr>
          <a:xfrm>
            <a:off x="4384287" y="4449617"/>
            <a:ext cx="345638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8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3"/>
          <p:cNvSpPr>
            <a:spLocks noGrp="1"/>
          </p:cNvSpPr>
          <p:nvPr>
            <p:ph type="title"/>
          </p:nvPr>
        </p:nvSpPr>
        <p:spPr>
          <a:xfrm>
            <a:off x="431371" y="116632"/>
            <a:ext cx="11329259" cy="720080"/>
          </a:xfrm>
        </p:spPr>
        <p:txBody>
          <a:bodyPr/>
          <a:lstStyle/>
          <a:p>
            <a:r>
              <a:rPr lang="pt-PT" dirty="0"/>
              <a:t> Amostragem simples quantitativa - exemplo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060261"/>
              </p:ext>
            </p:extLst>
          </p:nvPr>
        </p:nvGraphicFramePr>
        <p:xfrm>
          <a:off x="4583832" y="1700808"/>
          <a:ext cx="7374194" cy="4414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535562">
                  <a:extLst>
                    <a:ext uri="{9D8B030D-6E8A-4147-A177-3AD203B41FA5}">
                      <a16:colId xmlns:a16="http://schemas.microsoft.com/office/drawing/2014/main" val="3798666292"/>
                    </a:ext>
                  </a:extLst>
                </a:gridCol>
                <a:gridCol w="1838632">
                  <a:extLst>
                    <a:ext uri="{9D8B030D-6E8A-4147-A177-3AD203B41FA5}">
                      <a16:colId xmlns:a16="http://schemas.microsoft.com/office/drawing/2014/main" val="34189431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077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eucaliptal 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b="1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Tipo de Povoamento</a:t>
                      </a:r>
                      <a:endParaRPr lang="en-US" sz="1600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722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anos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b="1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Idade</a:t>
                      </a:r>
                      <a:endParaRPr lang="en-US" sz="1600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6877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Alentejo interior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b="1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Localização</a:t>
                      </a:r>
                      <a:endParaRPr lang="en-US" sz="1600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348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285 </a:t>
                      </a:r>
                      <a:r>
                        <a:rPr lang="pt-PT" sz="1600" dirty="0" err="1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</a:t>
                      </a:r>
                      <a:endParaRPr lang="pt-PT" sz="160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b="1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Área</a:t>
                      </a:r>
                      <a:endParaRPr lang="en-US" sz="1600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250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sz="16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Decidir</a:t>
                      </a:r>
                      <a:r>
                        <a:rPr lang="pt-PT" sz="1600" baseline="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6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 fazer</a:t>
                      </a:r>
                      <a:r>
                        <a:rPr lang="pt-PT" sz="1600" baseline="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6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corte final agora</a:t>
                      </a:r>
                      <a:r>
                        <a:rPr lang="pt-PT" sz="1600" baseline="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ou </a:t>
                      </a:r>
                      <a:r>
                        <a:rPr lang="pt-PT" sz="16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esperar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b="1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Objetivo</a:t>
                      </a:r>
                      <a:endParaRPr lang="en-US" sz="1600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031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medir uma parcela de 500 m</a:t>
                      </a:r>
                      <a:r>
                        <a:rPr lang="pt-PT" sz="1600" baseline="300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PT" sz="16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 10 </a:t>
                      </a:r>
                      <a:r>
                        <a:rPr lang="pt-PT" sz="1600" dirty="0" err="1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</a:t>
                      </a:r>
                      <a:r>
                        <a:rPr lang="pt-PT" sz="16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aplicação de grelha de resultando em 27 parcelas a inventariar no povoamento </a:t>
                      </a:r>
                      <a:endParaRPr lang="en-US" sz="1600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b="1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Planeamento do inventário florestal</a:t>
                      </a:r>
                      <a:endParaRPr lang="en-US" sz="1600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032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r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PT" sz="16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todos os diâmetros à altura do peito e altura das árvores dominantes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1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Medições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490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Ficheiro FÉNIX</a:t>
                      </a:r>
                      <a:r>
                        <a:rPr lang="pt-PT" sz="16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Ex1_Inventario_eucalipto.xlsx,                               folhas: </a:t>
                      </a:r>
                      <a:r>
                        <a:rPr lang="pt-PT" sz="1600" i="1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ARVORES, PARCELAS</a:t>
                      </a:r>
                      <a:endParaRPr lang="en-US" sz="1600" i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b="1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Dados</a:t>
                      </a:r>
                      <a:endParaRPr lang="en-US" sz="1600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553135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06" y="786537"/>
            <a:ext cx="1541452" cy="5880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1700981" y="1718164"/>
            <a:ext cx="3006459" cy="5041334"/>
            <a:chOff x="1700981" y="1718164"/>
            <a:chExt cx="3006459" cy="5041334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1700981" y="2349909"/>
              <a:ext cx="599768" cy="0"/>
            </a:xfrm>
            <a:prstGeom prst="straightConnector1">
              <a:avLst/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1700981" y="4439263"/>
              <a:ext cx="599768" cy="0"/>
            </a:xfrm>
            <a:prstGeom prst="straightConnector1">
              <a:avLst/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41116" y="5044441"/>
              <a:ext cx="2266324" cy="171505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313034" y="1718164"/>
              <a:ext cx="2337624" cy="3077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altLang="en-US" b="1" dirty="0">
                  <a:solidFill>
                    <a:schemeClr val="accent5">
                      <a:lumMod val="75000"/>
                    </a:schemeClr>
                  </a:solidFill>
                </a:rPr>
                <a:t>Parcelas na bordadura do povoamento</a:t>
              </a:r>
            </a:p>
            <a:p>
              <a:r>
                <a:rPr lang="pt-PT" altLang="en-US" sz="1400" b="1" u="sng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Método da expansão das avaliações</a:t>
              </a:r>
            </a:p>
            <a:p>
              <a:pPr lvl="1" defTabSz="947738"/>
              <a:r>
                <a:rPr lang="pt-PT" altLang="en-US" sz="1400" dirty="0">
                  <a:latin typeface="Arial" panose="020B0604020202020204" pitchFamily="34" charset="0"/>
                  <a:cs typeface="Times New Roman" panose="02020603050405020304" pitchFamily="18" charset="0"/>
                </a:rPr>
                <a:t>medições na parte da parcela que fica dentro do </a:t>
              </a:r>
              <a:r>
                <a:rPr lang="pt-PT" altLang="en-US" sz="140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pov</a:t>
              </a:r>
              <a:r>
                <a:rPr lang="pt-PT" altLang="en-US" sz="1400" dirty="0">
                  <a:latin typeface="Arial" panose="020B0604020202020204" pitchFamily="34" charset="0"/>
                  <a:cs typeface="Times New Roman" panose="02020603050405020304" pitchFamily="18" charset="0"/>
                </a:rPr>
                <a:t>. posteriormente ponderadas para a área da parcela que foi efetivamente medida</a:t>
              </a:r>
              <a:r>
                <a:rPr lang="en-GB" altLang="en-US" sz="1400" dirty="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pt-PT" altLang="en-US" sz="1400" dirty="0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957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3"/>
          <p:cNvSpPr>
            <a:spLocks noGrp="1"/>
          </p:cNvSpPr>
          <p:nvPr>
            <p:ph type="title"/>
          </p:nvPr>
        </p:nvSpPr>
        <p:spPr>
          <a:xfrm>
            <a:off x="431371" y="116632"/>
            <a:ext cx="11329259" cy="720080"/>
          </a:xfrm>
        </p:spPr>
        <p:txBody>
          <a:bodyPr/>
          <a:lstStyle/>
          <a:p>
            <a:r>
              <a:rPr lang="pt-PT" dirty="0"/>
              <a:t> Amostragem simples quantitativa - exemplo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4583832" y="1700808"/>
          <a:ext cx="7374194" cy="4414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535562">
                  <a:extLst>
                    <a:ext uri="{9D8B030D-6E8A-4147-A177-3AD203B41FA5}">
                      <a16:colId xmlns:a16="http://schemas.microsoft.com/office/drawing/2014/main" val="3798666292"/>
                    </a:ext>
                  </a:extLst>
                </a:gridCol>
                <a:gridCol w="1838632">
                  <a:extLst>
                    <a:ext uri="{9D8B030D-6E8A-4147-A177-3AD203B41FA5}">
                      <a16:colId xmlns:a16="http://schemas.microsoft.com/office/drawing/2014/main" val="34189431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077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eucaliptal 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b="1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Tipo de Povoamento</a:t>
                      </a:r>
                      <a:endParaRPr lang="en-US" sz="1600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722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anos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b="1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Idade</a:t>
                      </a:r>
                      <a:endParaRPr lang="en-US" sz="1600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6877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Alentejo interior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b="1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Localização</a:t>
                      </a:r>
                      <a:endParaRPr lang="en-US" sz="1600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348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285 </a:t>
                      </a:r>
                      <a:r>
                        <a:rPr lang="pt-PT" sz="1600" dirty="0" err="1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</a:t>
                      </a:r>
                      <a:endParaRPr lang="pt-PT" sz="160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b="1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Área</a:t>
                      </a:r>
                      <a:endParaRPr lang="en-US" sz="1600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250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sz="16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Decidir</a:t>
                      </a:r>
                      <a:r>
                        <a:rPr lang="pt-PT" sz="1600" baseline="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6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 fazer</a:t>
                      </a:r>
                      <a:r>
                        <a:rPr lang="pt-PT" sz="1600" baseline="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6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corte final agora</a:t>
                      </a:r>
                      <a:r>
                        <a:rPr lang="pt-PT" sz="1600" baseline="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ou </a:t>
                      </a:r>
                      <a:r>
                        <a:rPr lang="pt-PT" sz="16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esperar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b="1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Objetivo</a:t>
                      </a:r>
                      <a:endParaRPr lang="en-US" sz="1600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031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medir uma parcela de 500 m</a:t>
                      </a:r>
                      <a:r>
                        <a:rPr lang="pt-PT" sz="1600" baseline="300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PT" sz="16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 10 </a:t>
                      </a:r>
                      <a:r>
                        <a:rPr lang="pt-PT" sz="1600" dirty="0" err="1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</a:t>
                      </a:r>
                      <a:r>
                        <a:rPr lang="pt-PT" sz="16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aplicação de grelha de resultando em 27 parcelas a inventariar no povoamento </a:t>
                      </a:r>
                      <a:endParaRPr lang="en-US" sz="1600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b="1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Planeamento do inventário florestal</a:t>
                      </a:r>
                      <a:endParaRPr lang="en-US" sz="1600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032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r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PT" sz="16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todos os diâmetros à altura do peito e altura das árvores dominantes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1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Medições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490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Ficheiro FÉNIX</a:t>
                      </a:r>
                      <a:r>
                        <a:rPr lang="pt-PT" sz="16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Ex1_Inventario_eucalipto.xlsx,                               folhas: </a:t>
                      </a:r>
                      <a:r>
                        <a:rPr lang="pt-PT" sz="1600" i="1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ARVORES, PARCELAS</a:t>
                      </a:r>
                      <a:endParaRPr lang="en-US" sz="1600" i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b="1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Dados</a:t>
                      </a:r>
                      <a:endParaRPr lang="en-US" sz="1600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553135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06" y="786537"/>
            <a:ext cx="1541452" cy="5880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338" y="947275"/>
            <a:ext cx="3817664" cy="6913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553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>
          <a:xfrm>
            <a:off x="263352" y="2717800"/>
            <a:ext cx="10153128" cy="711200"/>
          </a:xfrm>
        </p:spPr>
        <p:txBody>
          <a:bodyPr>
            <a:normAutofit fontScale="90000"/>
          </a:bodyPr>
          <a:lstStyle/>
          <a:p>
            <a:pPr algn="l">
              <a:buNone/>
            </a:pPr>
            <a:r>
              <a:rPr lang="pt-PT" dirty="0"/>
              <a:t> </a:t>
            </a:r>
            <a:r>
              <a:rPr lang="en-US" dirty="0"/>
              <a:t>O </a:t>
            </a:r>
            <a:r>
              <a:rPr lang="en-US" dirty="0" err="1"/>
              <a:t>papel</a:t>
            </a:r>
            <a:r>
              <a:rPr lang="en-US" dirty="0"/>
              <a:t> da </a:t>
            </a:r>
            <a:r>
              <a:rPr lang="en-US" dirty="0" err="1"/>
              <a:t>amostragem</a:t>
            </a:r>
            <a:r>
              <a:rPr lang="en-US" dirty="0"/>
              <a:t> no </a:t>
            </a:r>
            <a:r>
              <a:rPr lang="en-US" dirty="0" err="1"/>
              <a:t>Inventário</a:t>
            </a:r>
            <a:r>
              <a:rPr lang="en-US" dirty="0"/>
              <a:t> </a:t>
            </a:r>
            <a:r>
              <a:rPr lang="en-US" dirty="0" err="1"/>
              <a:t>Florestal</a:t>
            </a:r>
            <a:endParaRPr lang="pt-PT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79376" y="3509888"/>
            <a:ext cx="7776864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l">
              <a:buNone/>
            </a:pPr>
            <a:endParaRPr lang="pt-PT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060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3"/>
          <p:cNvSpPr>
            <a:spLocks noGrp="1"/>
          </p:cNvSpPr>
          <p:nvPr>
            <p:ph type="title"/>
          </p:nvPr>
        </p:nvSpPr>
        <p:spPr>
          <a:xfrm>
            <a:off x="431371" y="116632"/>
            <a:ext cx="11329259" cy="720080"/>
          </a:xfrm>
        </p:spPr>
        <p:txBody>
          <a:bodyPr/>
          <a:lstStyle/>
          <a:p>
            <a:r>
              <a:rPr lang="pt-PT" dirty="0"/>
              <a:t> Amostragem simples quantitativa - exemplo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4583832" y="1700808"/>
          <a:ext cx="7374194" cy="4414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535562">
                  <a:extLst>
                    <a:ext uri="{9D8B030D-6E8A-4147-A177-3AD203B41FA5}">
                      <a16:colId xmlns:a16="http://schemas.microsoft.com/office/drawing/2014/main" val="3798666292"/>
                    </a:ext>
                  </a:extLst>
                </a:gridCol>
                <a:gridCol w="1838632">
                  <a:extLst>
                    <a:ext uri="{9D8B030D-6E8A-4147-A177-3AD203B41FA5}">
                      <a16:colId xmlns:a16="http://schemas.microsoft.com/office/drawing/2014/main" val="34189431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077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eucaliptal 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b="1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Tipo de Povoamento</a:t>
                      </a:r>
                      <a:endParaRPr lang="en-US" sz="1600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722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anos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b="1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Idade</a:t>
                      </a:r>
                      <a:endParaRPr lang="en-US" sz="1600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6877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Alentejo interior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b="1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Localização</a:t>
                      </a:r>
                      <a:endParaRPr lang="en-US" sz="1600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348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285 </a:t>
                      </a:r>
                      <a:r>
                        <a:rPr lang="pt-PT" sz="1600" dirty="0" err="1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</a:t>
                      </a:r>
                      <a:endParaRPr lang="pt-PT" sz="160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b="1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Área</a:t>
                      </a:r>
                      <a:endParaRPr lang="en-US" sz="1600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250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sz="16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Decidir</a:t>
                      </a:r>
                      <a:r>
                        <a:rPr lang="pt-PT" sz="1600" baseline="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6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 fazer</a:t>
                      </a:r>
                      <a:r>
                        <a:rPr lang="pt-PT" sz="1600" baseline="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6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corte final agora</a:t>
                      </a:r>
                      <a:r>
                        <a:rPr lang="pt-PT" sz="1600" baseline="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ou </a:t>
                      </a:r>
                      <a:r>
                        <a:rPr lang="pt-PT" sz="16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esperar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b="1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Objetivo</a:t>
                      </a:r>
                      <a:endParaRPr lang="en-US" sz="1600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031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medir uma parcela de 500 m</a:t>
                      </a:r>
                      <a:r>
                        <a:rPr lang="pt-PT" sz="1600" baseline="300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PT" sz="16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 10 </a:t>
                      </a:r>
                      <a:r>
                        <a:rPr lang="pt-PT" sz="1600" dirty="0" err="1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</a:t>
                      </a:r>
                      <a:r>
                        <a:rPr lang="pt-PT" sz="16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aplicação de grelha de resultando em 27 parcelas a inventariar no povoamento </a:t>
                      </a:r>
                      <a:endParaRPr lang="en-US" sz="1600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b="1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Planeamento do inventário florestal</a:t>
                      </a:r>
                      <a:endParaRPr lang="en-US" sz="1600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032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r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PT" sz="16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todos os diâmetros à altura do peito e altura das árvores dominantes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1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Medições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490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Ficheiro FÉNIX</a:t>
                      </a:r>
                      <a:r>
                        <a:rPr lang="pt-PT" sz="16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Ex1_Inventario_eucalipto.xlsx,                               folhas: </a:t>
                      </a:r>
                      <a:r>
                        <a:rPr lang="pt-PT" sz="1600" i="1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ARVORES, PARCELAS</a:t>
                      </a:r>
                      <a:endParaRPr lang="en-US" sz="1600" i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b="1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Dados</a:t>
                      </a:r>
                      <a:endParaRPr lang="en-US" sz="1600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55313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070" y="1150138"/>
            <a:ext cx="4856527" cy="2506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9660"/>
          <a:stretch/>
        </p:blipFill>
        <p:spPr>
          <a:xfrm>
            <a:off x="3301384" y="3933056"/>
            <a:ext cx="1213787" cy="3089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233973" y="1268760"/>
            <a:ext cx="2765683" cy="3695332"/>
            <a:chOff x="233973" y="1268760"/>
            <a:chExt cx="2765683" cy="36953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r="42203"/>
            <a:stretch/>
          </p:blipFill>
          <p:spPr>
            <a:xfrm>
              <a:off x="233973" y="1268760"/>
              <a:ext cx="2765683" cy="36953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3" name="Straight Connector 2"/>
            <p:cNvCxnSpPr/>
            <p:nvPr/>
          </p:nvCxnSpPr>
          <p:spPr>
            <a:xfrm>
              <a:off x="233973" y="4342802"/>
              <a:ext cx="27609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33973" y="4558550"/>
              <a:ext cx="27609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Picture 7" descr="Selección de brotes"/>
          <p:cNvPicPr>
            <a:picLocks noChangeAspect="1" noChangeArrowheads="1"/>
          </p:cNvPicPr>
          <p:nvPr/>
        </p:nvPicPr>
        <p:blipFill rotWithShape="1">
          <a:blip r:embed="rId4" r:link="rId5" cstate="print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3"/>
          <a:stretch>
            <a:fillRect/>
          </a:stretch>
        </p:blipFill>
        <p:spPr bwMode="auto">
          <a:xfrm>
            <a:off x="2866370" y="6158008"/>
            <a:ext cx="530814" cy="550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Elbow Connector 12"/>
          <p:cNvCxnSpPr>
            <a:stCxn id="7" idx="2"/>
            <a:endCxn id="9" idx="1"/>
          </p:cNvCxnSpPr>
          <p:nvPr/>
        </p:nvCxnSpPr>
        <p:spPr>
          <a:xfrm rot="16200000" flipH="1">
            <a:off x="2202260" y="4378646"/>
            <a:ext cx="513678" cy="1684569"/>
          </a:xfrm>
          <a:prstGeom prst="bentConnector2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23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3"/>
          <p:cNvSpPr>
            <a:spLocks noGrp="1"/>
          </p:cNvSpPr>
          <p:nvPr>
            <p:ph type="title"/>
          </p:nvPr>
        </p:nvSpPr>
        <p:spPr>
          <a:xfrm>
            <a:off x="431371" y="116632"/>
            <a:ext cx="11329259" cy="720080"/>
          </a:xfrm>
        </p:spPr>
        <p:txBody>
          <a:bodyPr/>
          <a:lstStyle/>
          <a:p>
            <a:r>
              <a:rPr lang="pt-PT" dirty="0"/>
              <a:t> Amostragem simples quantitativa - exemplo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7473" y="997054"/>
            <a:ext cx="607459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partir dos dados do inventário florestal pretende-se obter uma estimativa dos seguintes parâmetros (por hectare), assim como calcular o </a:t>
            </a:r>
            <a:r>
              <a:rPr lang="pt-PT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intervalo de confiança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o </a:t>
            </a:r>
            <a:r>
              <a:rPr lang="pt-PT" b="1" dirty="0">
                <a:solidFill>
                  <a:srgbClr val="7CB0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erro percentual</a:t>
            </a:r>
            <a:r>
              <a:rPr lang="pt-PT" dirty="0">
                <a:solidFill>
                  <a:srgbClr val="7CB0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associado a esta estimativa: </a:t>
            </a:r>
          </a:p>
          <a:p>
            <a:pPr algn="just"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180340" algn="l"/>
                <a:tab pos="594360" algn="l"/>
              </a:tabLst>
            </a:pP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Número de árvores por </a:t>
            </a:r>
            <a:r>
              <a:rPr lang="pt-PT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180340" algn="l"/>
                <a:tab pos="594360" algn="l"/>
              </a:tabLst>
            </a:pP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Área basal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180340" algn="l"/>
                <a:tab pos="594360" algn="l"/>
              </a:tabLst>
            </a:pP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 total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180340" algn="l"/>
                <a:tab pos="594360" algn="l"/>
              </a:tabLst>
            </a:pP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 mercantil (desponta a 6 cm)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7473" y="3861048"/>
            <a:ext cx="420238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1º - </a:t>
            </a:r>
            <a:r>
              <a:rPr lang="en-US" dirty="0" err="1"/>
              <a:t>Calcular</a:t>
            </a:r>
            <a:r>
              <a:rPr lang="en-US" dirty="0"/>
              <a:t> </a:t>
            </a:r>
            <a:r>
              <a:rPr lang="en-US" dirty="0" err="1"/>
              <a:t>ddom</a:t>
            </a:r>
            <a:r>
              <a:rPr lang="en-US" dirty="0"/>
              <a:t> e </a:t>
            </a:r>
            <a:r>
              <a:rPr lang="en-US" dirty="0" err="1"/>
              <a:t>hdom</a:t>
            </a:r>
            <a:r>
              <a:rPr lang="en-US" dirty="0"/>
              <a:t>                             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Pov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- </a:t>
            </a: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médias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endParaRPr lang="en-US" sz="800" dirty="0"/>
          </a:p>
          <a:p>
            <a:r>
              <a:rPr lang="en-US" dirty="0"/>
              <a:t>2º - </a:t>
            </a:r>
            <a:r>
              <a:rPr lang="en-US" dirty="0" err="1"/>
              <a:t>Calcular</a:t>
            </a:r>
            <a:r>
              <a:rPr lang="en-US" dirty="0"/>
              <a:t> </a:t>
            </a:r>
            <a:r>
              <a:rPr lang="en-US" dirty="0" err="1"/>
              <a:t>garv</a:t>
            </a:r>
            <a:r>
              <a:rPr lang="en-US" dirty="0"/>
              <a:t>, </a:t>
            </a:r>
            <a:r>
              <a:rPr lang="en-US" dirty="0" err="1"/>
              <a:t>h_est</a:t>
            </a:r>
            <a:r>
              <a:rPr lang="en-US" dirty="0"/>
              <a:t>, </a:t>
            </a:r>
            <a:r>
              <a:rPr lang="en-US" dirty="0" err="1"/>
              <a:t>varv</a:t>
            </a:r>
            <a:r>
              <a:rPr lang="en-US" dirty="0"/>
              <a:t> e v6arv          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Árv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endParaRPr lang="en-US" sz="800" dirty="0">
              <a:solidFill>
                <a:schemeClr val="accent6"/>
              </a:solidFill>
            </a:endParaRPr>
          </a:p>
          <a:p>
            <a:r>
              <a:rPr lang="en-US" dirty="0"/>
              <a:t>3º - </a:t>
            </a:r>
            <a:r>
              <a:rPr lang="en-US" dirty="0" err="1"/>
              <a:t>Calcular</a:t>
            </a:r>
            <a:r>
              <a:rPr lang="en-US" dirty="0"/>
              <a:t> </a:t>
            </a:r>
            <a:r>
              <a:rPr lang="en-US" dirty="0" err="1"/>
              <a:t>Npar</a:t>
            </a:r>
            <a:r>
              <a:rPr lang="en-US" dirty="0"/>
              <a:t>, </a:t>
            </a:r>
            <a:r>
              <a:rPr lang="en-US" dirty="0" err="1"/>
              <a:t>Gpar</a:t>
            </a:r>
            <a:r>
              <a:rPr lang="en-US" dirty="0"/>
              <a:t>, </a:t>
            </a:r>
            <a:r>
              <a:rPr lang="en-US" dirty="0" err="1"/>
              <a:t>Vpar</a:t>
            </a:r>
            <a:r>
              <a:rPr lang="en-US" dirty="0"/>
              <a:t>, V6par               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(Par – </a:t>
            </a:r>
            <a:r>
              <a:rPr lang="en-US" i="1" dirty="0" err="1">
                <a:solidFill>
                  <a:schemeClr val="accent4">
                    <a:lumMod val="75000"/>
                  </a:schemeClr>
                </a:solidFill>
              </a:rPr>
              <a:t>contagens</a:t>
            </a:r>
            <a:r>
              <a:rPr lang="en-US" i="1" dirty="0">
                <a:solidFill>
                  <a:schemeClr val="accent4">
                    <a:lumMod val="75000"/>
                  </a:schemeClr>
                </a:solidFill>
              </a:rPr>
              <a:t> e somas</a:t>
            </a:r>
            <a:r>
              <a:rPr lang="en-US" i="1" dirty="0"/>
              <a:t>)</a:t>
            </a:r>
          </a:p>
          <a:p>
            <a:endParaRPr lang="en-US" sz="800" b="1" dirty="0">
              <a:solidFill>
                <a:schemeClr val="accent6"/>
              </a:solidFill>
            </a:endParaRPr>
          </a:p>
          <a:p>
            <a:r>
              <a:rPr lang="en-US" dirty="0"/>
              <a:t>4º - </a:t>
            </a:r>
            <a:r>
              <a:rPr lang="en-US" dirty="0" err="1"/>
              <a:t>Reportar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ha: N, G, V, V6                         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Pov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x factor de </a:t>
            </a: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expansão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015880" y="2204864"/>
            <a:ext cx="6970076" cy="3775770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037594"/>
              </p:ext>
            </p:extLst>
          </p:nvPr>
        </p:nvGraphicFramePr>
        <p:xfrm>
          <a:off x="5137214" y="3101409"/>
          <a:ext cx="6782562" cy="1261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1" r:id="rId3" imgW="3289300" imgH="596900" progId="Equation.3">
                  <p:embed/>
                </p:oleObj>
              </mc:Choice>
              <mc:Fallback>
                <p:oleObj r:id="rId3" imgW="3289300" imgH="5969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7214" y="3101409"/>
                        <a:ext cx="6782562" cy="12618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948836"/>
              </p:ext>
            </p:extLst>
          </p:nvPr>
        </p:nvGraphicFramePr>
        <p:xfrm>
          <a:off x="5137214" y="2445738"/>
          <a:ext cx="2188464" cy="637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2" r:id="rId5" imgW="939800" imgH="279400" progId="Equation.3">
                  <p:embed/>
                </p:oleObj>
              </mc:Choice>
              <mc:Fallback>
                <p:oleObj r:id="rId5" imgW="939800" imgH="27940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7214" y="2445738"/>
                        <a:ext cx="2188464" cy="6375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885569" y="2204863"/>
                <a:ext cx="2665089" cy="7041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=6</m:t>
                        </m:r>
                      </m:sub>
                    </m:sSub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v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  <m:sub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β</m:t>
                                </m:r>
                              </m:e>
                              <m:sub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sup>
                    </m:sSup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569" y="2204863"/>
                <a:ext cx="2665089" cy="7041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515721"/>
              </p:ext>
            </p:extLst>
          </p:nvPr>
        </p:nvGraphicFramePr>
        <p:xfrm>
          <a:off x="5203394" y="4502420"/>
          <a:ext cx="6650203" cy="12466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09076">
                  <a:extLst>
                    <a:ext uri="{9D8B030D-6E8A-4147-A177-3AD203B41FA5}">
                      <a16:colId xmlns:a16="http://schemas.microsoft.com/office/drawing/2014/main" val="1978841243"/>
                    </a:ext>
                  </a:extLst>
                </a:gridCol>
                <a:gridCol w="1875693">
                  <a:extLst>
                    <a:ext uri="{9D8B030D-6E8A-4147-A177-3AD203B41FA5}">
                      <a16:colId xmlns:a16="http://schemas.microsoft.com/office/drawing/2014/main" val="1581896760"/>
                    </a:ext>
                  </a:extLst>
                </a:gridCol>
                <a:gridCol w="1781907">
                  <a:extLst>
                    <a:ext uri="{9D8B030D-6E8A-4147-A177-3AD203B41FA5}">
                      <a16:colId xmlns:a16="http://schemas.microsoft.com/office/drawing/2014/main" val="3189177811"/>
                    </a:ext>
                  </a:extLst>
                </a:gridCol>
                <a:gridCol w="1683527">
                  <a:extLst>
                    <a:ext uri="{9D8B030D-6E8A-4147-A177-3AD203B41FA5}">
                      <a16:colId xmlns:a16="http://schemas.microsoft.com/office/drawing/2014/main" val="2258791871"/>
                    </a:ext>
                  </a:extLst>
                </a:gridCol>
              </a:tblGrid>
              <a:tr h="2943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Variável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β</a:t>
                      </a:r>
                      <a:r>
                        <a:rPr lang="en-GB" sz="2000" b="1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β</a:t>
                      </a:r>
                      <a:r>
                        <a:rPr lang="en-GB" sz="2000" b="1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β</a:t>
                      </a:r>
                      <a:r>
                        <a:rPr lang="en-GB" sz="2000" b="1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25103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0.00003739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1.815.6956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1.14549983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688002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 </a:t>
                      </a:r>
                      <a:r>
                        <a:rPr lang="en-US" sz="2000" b="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d=6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1.54224169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4.31459618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76165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0.002292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-0.00545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2.07802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637915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688288" y="645333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err="1">
                <a:solidFill>
                  <a:srgbClr val="C00000"/>
                </a:solidFill>
              </a:rPr>
              <a:t>Fazendo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os</a:t>
            </a:r>
            <a:r>
              <a:rPr lang="en-US" i="1" dirty="0">
                <a:solidFill>
                  <a:srgbClr val="C00000"/>
                </a:solidFill>
              </a:rPr>
              <a:t> calculus…</a:t>
            </a:r>
          </a:p>
        </p:txBody>
      </p:sp>
    </p:spTree>
    <p:extLst>
      <p:ext uri="{BB962C8B-B14F-4D97-AF65-F5344CB8AC3E}">
        <p14:creationId xmlns:p14="http://schemas.microsoft.com/office/powerpoint/2010/main" val="219819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3"/>
          <p:cNvSpPr>
            <a:spLocks noGrp="1"/>
          </p:cNvSpPr>
          <p:nvPr>
            <p:ph type="title"/>
          </p:nvPr>
        </p:nvSpPr>
        <p:spPr>
          <a:xfrm>
            <a:off x="431371" y="116632"/>
            <a:ext cx="11329259" cy="720080"/>
          </a:xfrm>
        </p:spPr>
        <p:txBody>
          <a:bodyPr/>
          <a:lstStyle/>
          <a:p>
            <a:r>
              <a:rPr lang="pt-PT" dirty="0"/>
              <a:t> Amostragem simples quantitativa - exemplo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4294967295"/>
          </p:nvPr>
        </p:nvSpPr>
        <p:spPr>
          <a:xfrm>
            <a:off x="4871864" y="3468846"/>
            <a:ext cx="7135442" cy="3367132"/>
          </a:xfrm>
        </p:spPr>
        <p:txBody>
          <a:bodyPr/>
          <a:lstStyle/>
          <a:p>
            <a:r>
              <a:rPr lang="pt-PT" sz="1800" dirty="0"/>
              <a:t>Exemplo para uma populações normal, n=27 </a:t>
            </a:r>
            <a:r>
              <a:rPr lang="pt-PT" sz="1600" i="1" dirty="0">
                <a:solidFill>
                  <a:schemeClr val="bg1">
                    <a:lumMod val="50000"/>
                  </a:schemeClr>
                </a:solidFill>
              </a:rPr>
              <a:t>(amostra n&lt;30)</a:t>
            </a:r>
            <a:endParaRPr lang="pt-PT" dirty="0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669019"/>
              </p:ext>
            </p:extLst>
          </p:nvPr>
        </p:nvGraphicFramePr>
        <p:xfrm>
          <a:off x="5207336" y="4037040"/>
          <a:ext cx="41529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8" name="Equation" r:id="rId3" imgW="2761562" imgH="434120" progId="Equation.3">
                  <p:embed/>
                </p:oleObj>
              </mc:Choice>
              <mc:Fallback>
                <p:oleObj name="Equation" r:id="rId3" imgW="2761562" imgH="434120" progId="Equation.3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336" y="4037040"/>
                        <a:ext cx="415290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332193"/>
              </p:ext>
            </p:extLst>
          </p:nvPr>
        </p:nvGraphicFramePr>
        <p:xfrm>
          <a:off x="6744072" y="4825551"/>
          <a:ext cx="12446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9" name="Equation" r:id="rId5" imgW="827534" imgH="447057" progId="Equation.3">
                  <p:embed/>
                </p:oleObj>
              </mc:Choice>
              <mc:Fallback>
                <p:oleObj name="Equation" r:id="rId5" imgW="827534" imgH="447057" progId="Equation.3">
                  <p:embed/>
                  <p:pic>
                    <p:nvPicPr>
                      <p:cNvPr id="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4072" y="4825551"/>
                        <a:ext cx="12446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990864"/>
              </p:ext>
            </p:extLst>
          </p:nvPr>
        </p:nvGraphicFramePr>
        <p:xfrm>
          <a:off x="10518129" y="4847777"/>
          <a:ext cx="1263650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0" name="Equation" r:id="rId7" imgW="840116" imgH="434120" progId="Equation.3">
                  <p:embed/>
                </p:oleObj>
              </mc:Choice>
              <mc:Fallback>
                <p:oleObj name="Equation" r:id="rId7" imgW="840116" imgH="434120" progId="Equation.3">
                  <p:embed/>
                  <p:pic>
                    <p:nvPicPr>
                      <p:cNvPr id="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18129" y="4847777"/>
                        <a:ext cx="1263650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72630" y="4937793"/>
            <a:ext cx="1787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Erro absoluto: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63767" y="4888932"/>
            <a:ext cx="1787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Erro percentual: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71864" y="881397"/>
            <a:ext cx="595266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partir dos dados do inventário florestal pretende-se obter uma estimativa dos seguintes parâmetros (por hectare), assim como calcular o </a:t>
            </a:r>
            <a:r>
              <a:rPr lang="pt-PT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intervalo de confiança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o </a:t>
            </a:r>
            <a:r>
              <a:rPr lang="pt-PT" b="1" dirty="0">
                <a:solidFill>
                  <a:srgbClr val="7CB0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erro percentual</a:t>
            </a:r>
            <a:r>
              <a:rPr lang="pt-PT" dirty="0">
                <a:solidFill>
                  <a:srgbClr val="7CB0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associado a esta estimativa: </a:t>
            </a:r>
          </a:p>
          <a:p>
            <a:pPr algn="just"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180340" algn="l"/>
                <a:tab pos="594360" algn="l"/>
              </a:tabLst>
            </a:pP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Número de árvores por </a:t>
            </a:r>
            <a:r>
              <a:rPr lang="pt-PT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180340" algn="l"/>
                <a:tab pos="594360" algn="l"/>
              </a:tabLst>
            </a:pP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Área basal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180340" algn="l"/>
                <a:tab pos="594360" algn="l"/>
              </a:tabLst>
            </a:pP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 total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180340" algn="l"/>
                <a:tab pos="594360" algn="l"/>
              </a:tabLst>
            </a:pP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 mercantil (desponta a 6 cm)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383" y="918346"/>
            <a:ext cx="3740951" cy="57510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35893" y="5775510"/>
                <a:ext cx="6624736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b="1" dirty="0">
                    <a:solidFill>
                      <a:srgbClr val="7CB042"/>
                    </a:solidFill>
                  </a:rPr>
                  <a:t>n </a:t>
                </a:r>
                <a:r>
                  <a:rPr lang="en-US" sz="1600" dirty="0"/>
                  <a:t>= </a:t>
                </a:r>
                <a:r>
                  <a:rPr lang="en-US" sz="1600" dirty="0" err="1"/>
                  <a:t>número</a:t>
                </a:r>
                <a:r>
                  <a:rPr lang="en-US" sz="1600" dirty="0"/>
                  <a:t> de </a:t>
                </a:r>
                <a:r>
                  <a:rPr lang="en-US" sz="1600" dirty="0" err="1"/>
                  <a:t>parcelas</a:t>
                </a:r>
                <a:r>
                  <a:rPr lang="en-US" sz="1600" dirty="0"/>
                  <a:t>; </a:t>
                </a:r>
                <a:r>
                  <a:rPr lang="en-US" sz="1600" b="1" dirty="0">
                    <a:solidFill>
                      <a:srgbClr val="7CB042"/>
                    </a:solidFill>
                  </a:rPr>
                  <a:t>t-student</a:t>
                </a:r>
                <a:r>
                  <a:rPr lang="en-US" sz="1600" dirty="0"/>
                  <a:t> para </a:t>
                </a:r>
                <a:r>
                  <a:rPr lang="el-GR" sz="1600" dirty="0"/>
                  <a:t>α</a:t>
                </a:r>
                <a:r>
                  <a:rPr lang="en-US" sz="1600" dirty="0"/>
                  <a:t>=0.05          </a:t>
                </a:r>
                <a:r>
                  <a:rPr lang="en-US" sz="1600" dirty="0">
                    <a:solidFill>
                      <a:srgbClr val="C00000"/>
                    </a:solidFill>
                  </a:rPr>
                  <a:t>=T.INV(1-0.05/2,g.l.)</a:t>
                </a:r>
              </a:p>
              <a:p>
                <a:endParaRPr lang="en-US" sz="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7CB04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7CB042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7CB042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1600" dirty="0"/>
                  <a:t> = </a:t>
                </a:r>
                <a:r>
                  <a:rPr lang="en-US" sz="1600" dirty="0" err="1"/>
                  <a:t>desvio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padrão</a:t>
                </a:r>
                <a:r>
                  <a:rPr lang="en-US" sz="1600" dirty="0"/>
                  <a:t> para a </a:t>
                </a:r>
                <a:r>
                  <a:rPr lang="en-US" sz="1600" dirty="0" err="1"/>
                  <a:t>variável</a:t>
                </a:r>
                <a:r>
                  <a:rPr lang="en-US" sz="1600" dirty="0"/>
                  <a:t> X das n </a:t>
                </a:r>
                <a:r>
                  <a:rPr lang="en-US" sz="1600" dirty="0" err="1"/>
                  <a:t>parcelas</a:t>
                </a:r>
                <a:r>
                  <a:rPr lang="en-US" sz="1600" dirty="0"/>
                  <a:t>;   </a:t>
                </a:r>
                <a:r>
                  <a:rPr lang="en-US" sz="1600" dirty="0">
                    <a:solidFill>
                      <a:srgbClr val="C00000"/>
                    </a:solidFill>
                  </a:rPr>
                  <a:t>=STDEV.S(“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coluna</a:t>
                </a:r>
                <a:r>
                  <a:rPr lang="en-US" sz="1600" dirty="0">
                    <a:solidFill>
                      <a:srgbClr val="C00000"/>
                    </a:solidFill>
                  </a:rPr>
                  <a:t> da 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var</a:t>
                </a:r>
                <a:r>
                  <a:rPr lang="en-US" sz="1600" dirty="0">
                    <a:solidFill>
                      <a:srgbClr val="C00000"/>
                    </a:solidFill>
                  </a:rPr>
                  <a:t>”)</a:t>
                </a:r>
                <a:endParaRPr lang="en-US" sz="1600" dirty="0"/>
              </a:p>
              <a:p>
                <a:endParaRPr lang="en-US" sz="800" dirty="0"/>
              </a:p>
              <a:p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b="1" i="1" smtClean="0">
                            <a:solidFill>
                              <a:srgbClr val="7CB04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rgbClr val="7CB04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0" smtClean="0">
                                <a:solidFill>
                                  <a:srgbClr val="7CB042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sz="1600" b="1" i="0" smtClean="0">
                                <a:solidFill>
                                  <a:srgbClr val="7CB042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600" dirty="0"/>
                  <a:t> = </a:t>
                </a:r>
                <a:r>
                  <a:rPr lang="en-US" sz="1600" dirty="0" err="1"/>
                  <a:t>média</a:t>
                </a:r>
                <a:r>
                  <a:rPr lang="en-US" sz="1600" dirty="0"/>
                  <a:t> para a </a:t>
                </a:r>
                <a:r>
                  <a:rPr lang="en-US" sz="1600" dirty="0" err="1"/>
                  <a:t>variável</a:t>
                </a:r>
                <a:r>
                  <a:rPr lang="en-US" sz="1600" dirty="0"/>
                  <a:t> X das n </a:t>
                </a:r>
                <a:r>
                  <a:rPr lang="en-US" sz="1600" dirty="0" err="1"/>
                  <a:t>parcelas</a:t>
                </a:r>
                <a:r>
                  <a:rPr lang="en-US" sz="1600" dirty="0"/>
                  <a:t>;               </a:t>
                </a:r>
                <a:r>
                  <a:rPr lang="en-US" sz="1600" dirty="0">
                    <a:solidFill>
                      <a:srgbClr val="C00000"/>
                    </a:solidFill>
                  </a:rPr>
                  <a:t>=AVERAGE(“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coluna</a:t>
                </a:r>
                <a:r>
                  <a:rPr lang="en-US" sz="1600" dirty="0">
                    <a:solidFill>
                      <a:srgbClr val="C00000"/>
                    </a:solidFill>
                  </a:rPr>
                  <a:t> da 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var</a:t>
                </a:r>
                <a:r>
                  <a:rPr lang="en-US" sz="1600" dirty="0">
                    <a:solidFill>
                      <a:srgbClr val="C00000"/>
                    </a:solidFill>
                  </a:rPr>
                  <a:t>”)</a:t>
                </a:r>
              </a:p>
              <a:p>
                <a:endParaRPr lang="en-US" sz="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893" y="5775510"/>
                <a:ext cx="6624736" cy="1107996"/>
              </a:xfrm>
              <a:prstGeom prst="rect">
                <a:avLst/>
              </a:prstGeom>
              <a:blipFill>
                <a:blip r:embed="rId10"/>
                <a:stretch>
                  <a:fillRect l="-1934" t="-5495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302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3"/>
          <p:cNvSpPr>
            <a:spLocks noGrp="1"/>
          </p:cNvSpPr>
          <p:nvPr>
            <p:ph type="title"/>
          </p:nvPr>
        </p:nvSpPr>
        <p:spPr>
          <a:xfrm>
            <a:off x="431371" y="116632"/>
            <a:ext cx="11329259" cy="720080"/>
          </a:xfrm>
        </p:spPr>
        <p:txBody>
          <a:bodyPr/>
          <a:lstStyle/>
          <a:p>
            <a:r>
              <a:rPr lang="pt-PT" dirty="0"/>
              <a:t> Amostragem simples quantitativa - exemplo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4294967295"/>
          </p:nvPr>
        </p:nvSpPr>
        <p:spPr>
          <a:xfrm>
            <a:off x="4871864" y="3468846"/>
            <a:ext cx="7135442" cy="3367132"/>
          </a:xfrm>
        </p:spPr>
        <p:txBody>
          <a:bodyPr/>
          <a:lstStyle/>
          <a:p>
            <a:r>
              <a:rPr lang="pt-PT" sz="1800" dirty="0"/>
              <a:t>Exemplo para uma populações normal, n=27 </a:t>
            </a:r>
            <a:r>
              <a:rPr lang="pt-PT" sz="1600" i="1" dirty="0">
                <a:solidFill>
                  <a:schemeClr val="bg1">
                    <a:lumMod val="50000"/>
                  </a:schemeClr>
                </a:solidFill>
              </a:rPr>
              <a:t>(amostra n&lt;30)</a:t>
            </a:r>
            <a:endParaRPr lang="pt-PT" dirty="0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/>
          </p:nvPr>
        </p:nvGraphicFramePr>
        <p:xfrm>
          <a:off x="5207336" y="4037040"/>
          <a:ext cx="41529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3" name="Equation" r:id="rId3" imgW="2761562" imgH="434120" progId="Equation.3">
                  <p:embed/>
                </p:oleObj>
              </mc:Choice>
              <mc:Fallback>
                <p:oleObj name="Equation" r:id="rId3" imgW="2761562" imgH="434120" progId="Equation.3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336" y="4037040"/>
                        <a:ext cx="415290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/>
          </p:nvPr>
        </p:nvGraphicFramePr>
        <p:xfrm>
          <a:off x="6744072" y="4825551"/>
          <a:ext cx="12446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4" name="Equation" r:id="rId5" imgW="827534" imgH="447057" progId="Equation.3">
                  <p:embed/>
                </p:oleObj>
              </mc:Choice>
              <mc:Fallback>
                <p:oleObj name="Equation" r:id="rId5" imgW="827534" imgH="447057" progId="Equation.3">
                  <p:embed/>
                  <p:pic>
                    <p:nvPicPr>
                      <p:cNvPr id="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4072" y="4825551"/>
                        <a:ext cx="12446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/>
          </p:nvPr>
        </p:nvGraphicFramePr>
        <p:xfrm>
          <a:off x="10518129" y="4847777"/>
          <a:ext cx="1263650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5" name="Equation" r:id="rId7" imgW="840116" imgH="434120" progId="Equation.3">
                  <p:embed/>
                </p:oleObj>
              </mc:Choice>
              <mc:Fallback>
                <p:oleObj name="Equation" r:id="rId7" imgW="840116" imgH="434120" progId="Equation.3">
                  <p:embed/>
                  <p:pic>
                    <p:nvPicPr>
                      <p:cNvPr id="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18129" y="4847777"/>
                        <a:ext cx="1263650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72630" y="4937793"/>
            <a:ext cx="1787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Erro absoluto: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63767" y="4888932"/>
            <a:ext cx="1787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Erro percentual: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71864" y="881397"/>
            <a:ext cx="595266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partir dos dados do inventário florestal pretende-se obter uma estimativa dos seguintes parâmetros (por hectare), assim como calcular o </a:t>
            </a:r>
            <a:r>
              <a:rPr lang="pt-PT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intervalo de confiança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o </a:t>
            </a:r>
            <a:r>
              <a:rPr lang="pt-PT" b="1" dirty="0">
                <a:solidFill>
                  <a:srgbClr val="7CB0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erro percentual</a:t>
            </a:r>
            <a:r>
              <a:rPr lang="pt-PT" dirty="0">
                <a:solidFill>
                  <a:srgbClr val="7CB0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associado a esta estimativa: </a:t>
            </a:r>
          </a:p>
          <a:p>
            <a:pPr algn="just"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180340" algn="l"/>
                <a:tab pos="594360" algn="l"/>
              </a:tabLst>
            </a:pP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Número de árvores por </a:t>
            </a:r>
            <a:r>
              <a:rPr lang="pt-PT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180340" algn="l"/>
                <a:tab pos="594360" algn="l"/>
              </a:tabLst>
            </a:pP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Área basal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180340" algn="l"/>
                <a:tab pos="594360" algn="l"/>
              </a:tabLst>
            </a:pP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 total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180340" algn="l"/>
                <a:tab pos="594360" algn="l"/>
              </a:tabLst>
            </a:pP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 mercantil (desponta a 6 cm)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383" y="918346"/>
            <a:ext cx="3740951" cy="57510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35893" y="5775510"/>
                <a:ext cx="6624736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b="1" dirty="0">
                    <a:solidFill>
                      <a:srgbClr val="7CB042"/>
                    </a:solidFill>
                  </a:rPr>
                  <a:t>n </a:t>
                </a:r>
                <a:r>
                  <a:rPr lang="en-US" sz="1600" dirty="0"/>
                  <a:t>= </a:t>
                </a:r>
                <a:r>
                  <a:rPr lang="en-US" sz="1600" dirty="0" err="1"/>
                  <a:t>número</a:t>
                </a:r>
                <a:r>
                  <a:rPr lang="en-US" sz="1600" dirty="0"/>
                  <a:t> de </a:t>
                </a:r>
                <a:r>
                  <a:rPr lang="en-US" sz="1600" dirty="0" err="1"/>
                  <a:t>parcelas</a:t>
                </a:r>
                <a:r>
                  <a:rPr lang="en-US" sz="1600" dirty="0"/>
                  <a:t>; </a:t>
                </a:r>
                <a:r>
                  <a:rPr lang="en-US" sz="1600" b="1" dirty="0">
                    <a:solidFill>
                      <a:srgbClr val="7CB042"/>
                    </a:solidFill>
                  </a:rPr>
                  <a:t>t-student</a:t>
                </a:r>
                <a:r>
                  <a:rPr lang="en-US" sz="1600" dirty="0"/>
                  <a:t> para </a:t>
                </a:r>
                <a:r>
                  <a:rPr lang="el-GR" sz="1600" dirty="0"/>
                  <a:t>α</a:t>
                </a:r>
                <a:r>
                  <a:rPr lang="en-US" sz="1600" dirty="0"/>
                  <a:t>=0.05          </a:t>
                </a:r>
                <a:r>
                  <a:rPr lang="en-US" sz="1600" dirty="0">
                    <a:solidFill>
                      <a:srgbClr val="C00000"/>
                    </a:solidFill>
                  </a:rPr>
                  <a:t>=T.INV(1-0.05/2,g.l.)</a:t>
                </a:r>
              </a:p>
              <a:p>
                <a:endParaRPr lang="en-US" sz="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7CB04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7CB042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7CB042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1600" dirty="0"/>
                  <a:t> = </a:t>
                </a:r>
                <a:r>
                  <a:rPr lang="en-US" sz="1600" dirty="0" err="1"/>
                  <a:t>desvio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padrão</a:t>
                </a:r>
                <a:r>
                  <a:rPr lang="en-US" sz="1600" dirty="0"/>
                  <a:t> para a </a:t>
                </a:r>
                <a:r>
                  <a:rPr lang="en-US" sz="1600" dirty="0" err="1"/>
                  <a:t>variável</a:t>
                </a:r>
                <a:r>
                  <a:rPr lang="en-US" sz="1600" dirty="0"/>
                  <a:t> X das n </a:t>
                </a:r>
                <a:r>
                  <a:rPr lang="en-US" sz="1600" dirty="0" err="1"/>
                  <a:t>parcelas</a:t>
                </a:r>
                <a:r>
                  <a:rPr lang="en-US" sz="1600" dirty="0"/>
                  <a:t>;   </a:t>
                </a:r>
                <a:r>
                  <a:rPr lang="en-US" sz="1600" dirty="0">
                    <a:solidFill>
                      <a:srgbClr val="C00000"/>
                    </a:solidFill>
                  </a:rPr>
                  <a:t>=STDEV.S(“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coluna</a:t>
                </a:r>
                <a:r>
                  <a:rPr lang="en-US" sz="1600" dirty="0">
                    <a:solidFill>
                      <a:srgbClr val="C00000"/>
                    </a:solidFill>
                  </a:rPr>
                  <a:t> da 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var</a:t>
                </a:r>
                <a:r>
                  <a:rPr lang="en-US" sz="1600" dirty="0">
                    <a:solidFill>
                      <a:srgbClr val="C00000"/>
                    </a:solidFill>
                  </a:rPr>
                  <a:t>”)</a:t>
                </a:r>
                <a:endParaRPr lang="en-US" sz="1600" dirty="0"/>
              </a:p>
              <a:p>
                <a:endParaRPr lang="en-US" sz="800" dirty="0"/>
              </a:p>
              <a:p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b="1" i="1" smtClean="0">
                            <a:solidFill>
                              <a:srgbClr val="7CB04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rgbClr val="7CB04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0" smtClean="0">
                                <a:solidFill>
                                  <a:srgbClr val="7CB042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sz="1600" b="1" i="0" smtClean="0">
                                <a:solidFill>
                                  <a:srgbClr val="7CB042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600" dirty="0"/>
                  <a:t> = </a:t>
                </a:r>
                <a:r>
                  <a:rPr lang="en-US" sz="1600" dirty="0" err="1"/>
                  <a:t>média</a:t>
                </a:r>
                <a:r>
                  <a:rPr lang="en-US" sz="1600" dirty="0"/>
                  <a:t> para a </a:t>
                </a:r>
                <a:r>
                  <a:rPr lang="en-US" sz="1600" dirty="0" err="1"/>
                  <a:t>variável</a:t>
                </a:r>
                <a:r>
                  <a:rPr lang="en-US" sz="1600" dirty="0"/>
                  <a:t> X das n </a:t>
                </a:r>
                <a:r>
                  <a:rPr lang="en-US" sz="1600" dirty="0" err="1"/>
                  <a:t>parcelas</a:t>
                </a:r>
                <a:r>
                  <a:rPr lang="en-US" sz="1600" dirty="0"/>
                  <a:t>;               </a:t>
                </a:r>
                <a:r>
                  <a:rPr lang="en-US" sz="1600" dirty="0">
                    <a:solidFill>
                      <a:srgbClr val="C00000"/>
                    </a:solidFill>
                  </a:rPr>
                  <a:t>=AVERAGE(“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coluna</a:t>
                </a:r>
                <a:r>
                  <a:rPr lang="en-US" sz="1600" dirty="0">
                    <a:solidFill>
                      <a:srgbClr val="C00000"/>
                    </a:solidFill>
                  </a:rPr>
                  <a:t> da 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var</a:t>
                </a:r>
                <a:r>
                  <a:rPr lang="en-US" sz="1600" dirty="0">
                    <a:solidFill>
                      <a:srgbClr val="C00000"/>
                    </a:solidFill>
                  </a:rPr>
                  <a:t>”)</a:t>
                </a:r>
              </a:p>
              <a:p>
                <a:endParaRPr lang="en-US" sz="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893" y="5775510"/>
                <a:ext cx="6624736" cy="1107996"/>
              </a:xfrm>
              <a:prstGeom prst="rect">
                <a:avLst/>
              </a:prstGeom>
              <a:blipFill>
                <a:blip r:embed="rId10"/>
                <a:stretch>
                  <a:fillRect l="-1934" t="-5495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3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3"/>
          <p:cNvSpPr>
            <a:spLocks noGrp="1"/>
          </p:cNvSpPr>
          <p:nvPr>
            <p:ph type="title"/>
          </p:nvPr>
        </p:nvSpPr>
        <p:spPr>
          <a:xfrm>
            <a:off x="431371" y="116632"/>
            <a:ext cx="11329259" cy="720080"/>
          </a:xfrm>
        </p:spPr>
        <p:txBody>
          <a:bodyPr/>
          <a:lstStyle/>
          <a:p>
            <a:r>
              <a:rPr lang="pt-PT" dirty="0"/>
              <a:t> Amostragem simples quantitativa - exemplo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4294967295"/>
          </p:nvPr>
        </p:nvSpPr>
        <p:spPr>
          <a:xfrm>
            <a:off x="4871864" y="3468846"/>
            <a:ext cx="7135442" cy="3367132"/>
          </a:xfrm>
        </p:spPr>
        <p:txBody>
          <a:bodyPr/>
          <a:lstStyle/>
          <a:p>
            <a:r>
              <a:rPr lang="pt-PT" sz="1800" dirty="0"/>
              <a:t>Exemplo para uma populações normal, n=27 </a:t>
            </a:r>
            <a:r>
              <a:rPr lang="pt-PT" sz="1600" i="1" dirty="0">
                <a:solidFill>
                  <a:schemeClr val="bg1">
                    <a:lumMod val="50000"/>
                  </a:schemeClr>
                </a:solidFill>
              </a:rPr>
              <a:t>(amostra n&lt;30)</a:t>
            </a:r>
            <a:endParaRPr lang="pt-PT" dirty="0"/>
          </a:p>
        </p:txBody>
      </p:sp>
      <p:sp>
        <p:nvSpPr>
          <p:cNvPr id="12" name="Rectangle 11"/>
          <p:cNvSpPr/>
          <p:nvPr/>
        </p:nvSpPr>
        <p:spPr>
          <a:xfrm>
            <a:off x="4871864" y="881397"/>
            <a:ext cx="595266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partir dos dados do inventário florestal pretende-se obter uma estimativa dos seguintes parâmetros (por hectare), assim como calcular o </a:t>
            </a:r>
            <a:r>
              <a:rPr lang="pt-PT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intervalo de confiança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o </a:t>
            </a:r>
            <a:r>
              <a:rPr lang="pt-PT" b="1" dirty="0">
                <a:solidFill>
                  <a:srgbClr val="7CB0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erro percentual</a:t>
            </a:r>
            <a:r>
              <a:rPr lang="pt-PT" dirty="0">
                <a:solidFill>
                  <a:srgbClr val="7CB0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associado a esta estimativa: </a:t>
            </a:r>
          </a:p>
          <a:p>
            <a:pPr algn="just"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180340" algn="l"/>
                <a:tab pos="594360" algn="l"/>
              </a:tabLst>
            </a:pP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Número de árvores por </a:t>
            </a:r>
            <a:r>
              <a:rPr lang="pt-PT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180340" algn="l"/>
                <a:tab pos="594360" algn="l"/>
              </a:tabLst>
            </a:pP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Área basal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180340" algn="l"/>
                <a:tab pos="594360" algn="l"/>
              </a:tabLst>
            </a:pP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 total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180340" algn="l"/>
                <a:tab pos="594360" algn="l"/>
              </a:tabLst>
            </a:pP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 mercantil (desponta a 6 cm)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3" y="918346"/>
            <a:ext cx="3740951" cy="57510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9260" r="8071"/>
          <a:stretch/>
        </p:blipFill>
        <p:spPr>
          <a:xfrm>
            <a:off x="4866037" y="3933056"/>
            <a:ext cx="6664065" cy="15641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35893" y="5775510"/>
                <a:ext cx="6624736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b="1" dirty="0">
                    <a:solidFill>
                      <a:srgbClr val="7CB042"/>
                    </a:solidFill>
                  </a:rPr>
                  <a:t>n </a:t>
                </a:r>
                <a:r>
                  <a:rPr lang="en-US" sz="1600" dirty="0"/>
                  <a:t>= </a:t>
                </a:r>
                <a:r>
                  <a:rPr lang="en-US" sz="1600" dirty="0" err="1"/>
                  <a:t>número</a:t>
                </a:r>
                <a:r>
                  <a:rPr lang="en-US" sz="1600" dirty="0"/>
                  <a:t> de </a:t>
                </a:r>
                <a:r>
                  <a:rPr lang="en-US" sz="1600" dirty="0" err="1"/>
                  <a:t>parcelas</a:t>
                </a:r>
                <a:r>
                  <a:rPr lang="en-US" sz="1600" dirty="0"/>
                  <a:t>; </a:t>
                </a:r>
                <a:r>
                  <a:rPr lang="en-US" sz="1600" b="1" dirty="0">
                    <a:solidFill>
                      <a:srgbClr val="7CB042"/>
                    </a:solidFill>
                  </a:rPr>
                  <a:t>t-student</a:t>
                </a:r>
                <a:r>
                  <a:rPr lang="en-US" sz="1600" dirty="0"/>
                  <a:t> para </a:t>
                </a:r>
                <a:r>
                  <a:rPr lang="el-GR" sz="1600" dirty="0"/>
                  <a:t>α</a:t>
                </a:r>
                <a:r>
                  <a:rPr lang="en-US" sz="1600" dirty="0"/>
                  <a:t>=0.05          </a:t>
                </a:r>
                <a:r>
                  <a:rPr lang="en-US" sz="1600" dirty="0">
                    <a:solidFill>
                      <a:srgbClr val="C00000"/>
                    </a:solidFill>
                  </a:rPr>
                  <a:t>=T.INV(1-0.05/2,g.l.)</a:t>
                </a:r>
              </a:p>
              <a:p>
                <a:endParaRPr lang="en-US" sz="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7CB04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7CB042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7CB042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1600" dirty="0"/>
                  <a:t> = </a:t>
                </a:r>
                <a:r>
                  <a:rPr lang="en-US" sz="1600" dirty="0" err="1"/>
                  <a:t>desvio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padrão</a:t>
                </a:r>
                <a:r>
                  <a:rPr lang="en-US" sz="1600" dirty="0"/>
                  <a:t> para a </a:t>
                </a:r>
                <a:r>
                  <a:rPr lang="en-US" sz="1600" dirty="0" err="1"/>
                  <a:t>variável</a:t>
                </a:r>
                <a:r>
                  <a:rPr lang="en-US" sz="1600" dirty="0"/>
                  <a:t> X das n </a:t>
                </a:r>
                <a:r>
                  <a:rPr lang="en-US" sz="1600" dirty="0" err="1"/>
                  <a:t>parcelas</a:t>
                </a:r>
                <a:r>
                  <a:rPr lang="en-US" sz="1600" dirty="0"/>
                  <a:t>;   </a:t>
                </a:r>
                <a:r>
                  <a:rPr lang="en-US" sz="1600" dirty="0">
                    <a:solidFill>
                      <a:srgbClr val="C00000"/>
                    </a:solidFill>
                  </a:rPr>
                  <a:t>=STDEV.S(“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coluna</a:t>
                </a:r>
                <a:r>
                  <a:rPr lang="en-US" sz="1600" dirty="0">
                    <a:solidFill>
                      <a:srgbClr val="C00000"/>
                    </a:solidFill>
                  </a:rPr>
                  <a:t> da 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var</a:t>
                </a:r>
                <a:r>
                  <a:rPr lang="en-US" sz="1600" dirty="0">
                    <a:solidFill>
                      <a:srgbClr val="C00000"/>
                    </a:solidFill>
                  </a:rPr>
                  <a:t>”)</a:t>
                </a:r>
                <a:endParaRPr lang="en-US" sz="1600" dirty="0"/>
              </a:p>
              <a:p>
                <a:endParaRPr lang="en-US" sz="800" dirty="0"/>
              </a:p>
              <a:p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b="1" i="1" smtClean="0">
                            <a:solidFill>
                              <a:srgbClr val="7CB04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rgbClr val="7CB04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0" smtClean="0">
                                <a:solidFill>
                                  <a:srgbClr val="7CB042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sz="1600" b="1" i="0" smtClean="0">
                                <a:solidFill>
                                  <a:srgbClr val="7CB042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600" dirty="0"/>
                  <a:t> = </a:t>
                </a:r>
                <a:r>
                  <a:rPr lang="en-US" sz="1600" dirty="0" err="1"/>
                  <a:t>média</a:t>
                </a:r>
                <a:r>
                  <a:rPr lang="en-US" sz="1600" dirty="0"/>
                  <a:t> para a </a:t>
                </a:r>
                <a:r>
                  <a:rPr lang="en-US" sz="1600" dirty="0" err="1"/>
                  <a:t>variável</a:t>
                </a:r>
                <a:r>
                  <a:rPr lang="en-US" sz="1600" dirty="0"/>
                  <a:t> X das n </a:t>
                </a:r>
                <a:r>
                  <a:rPr lang="en-US" sz="1600" dirty="0" err="1"/>
                  <a:t>parcelas</a:t>
                </a:r>
                <a:r>
                  <a:rPr lang="en-US" sz="1600" dirty="0"/>
                  <a:t>;               </a:t>
                </a:r>
                <a:r>
                  <a:rPr lang="en-US" sz="1600" dirty="0">
                    <a:solidFill>
                      <a:srgbClr val="C00000"/>
                    </a:solidFill>
                  </a:rPr>
                  <a:t>=AVERAGE(“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coluna</a:t>
                </a:r>
                <a:r>
                  <a:rPr lang="en-US" sz="1600" dirty="0">
                    <a:solidFill>
                      <a:srgbClr val="C00000"/>
                    </a:solidFill>
                  </a:rPr>
                  <a:t> da 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var</a:t>
                </a:r>
                <a:r>
                  <a:rPr lang="en-US" sz="1600" dirty="0">
                    <a:solidFill>
                      <a:srgbClr val="C00000"/>
                    </a:solidFill>
                  </a:rPr>
                  <a:t>”)</a:t>
                </a:r>
              </a:p>
              <a:p>
                <a:endParaRPr lang="en-US" sz="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893" y="5775510"/>
                <a:ext cx="6624736" cy="1107996"/>
              </a:xfrm>
              <a:prstGeom prst="rect">
                <a:avLst/>
              </a:prstGeom>
              <a:blipFill>
                <a:blip r:embed="rId4"/>
                <a:stretch>
                  <a:fillRect l="-1934" t="-5495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650694"/>
              </p:ext>
            </p:extLst>
          </p:nvPr>
        </p:nvGraphicFramePr>
        <p:xfrm>
          <a:off x="15601056" y="2276872"/>
          <a:ext cx="7374194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535562">
                  <a:extLst>
                    <a:ext uri="{9D8B030D-6E8A-4147-A177-3AD203B41FA5}">
                      <a16:colId xmlns:a16="http://schemas.microsoft.com/office/drawing/2014/main" val="1426996205"/>
                    </a:ext>
                  </a:extLst>
                </a:gridCol>
                <a:gridCol w="1838632">
                  <a:extLst>
                    <a:ext uri="{9D8B030D-6E8A-4147-A177-3AD203B41FA5}">
                      <a16:colId xmlns:a16="http://schemas.microsoft.com/office/drawing/2014/main" val="1874951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sz="16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Decidir</a:t>
                      </a:r>
                      <a:r>
                        <a:rPr lang="pt-PT" sz="1600" baseline="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6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 fazer</a:t>
                      </a:r>
                      <a:r>
                        <a:rPr lang="pt-PT" sz="1600" baseline="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6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corte final agora</a:t>
                      </a:r>
                      <a:r>
                        <a:rPr lang="pt-PT" sz="1600" baseline="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ou </a:t>
                      </a:r>
                      <a:r>
                        <a:rPr lang="pt-PT" sz="16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esperar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b="1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Objetivo</a:t>
                      </a:r>
                      <a:endParaRPr lang="en-US" sz="1600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6607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62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3"/>
          <p:cNvSpPr>
            <a:spLocks noGrp="1"/>
          </p:cNvSpPr>
          <p:nvPr>
            <p:ph type="title"/>
          </p:nvPr>
        </p:nvSpPr>
        <p:spPr>
          <a:xfrm>
            <a:off x="431371" y="116632"/>
            <a:ext cx="11329259" cy="720080"/>
          </a:xfrm>
        </p:spPr>
        <p:txBody>
          <a:bodyPr/>
          <a:lstStyle/>
          <a:p>
            <a:r>
              <a:rPr lang="pt-PT" dirty="0"/>
              <a:t> Amostragem simples quantitativa - exemplo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4294967295"/>
          </p:nvPr>
        </p:nvSpPr>
        <p:spPr>
          <a:xfrm>
            <a:off x="4871864" y="3468846"/>
            <a:ext cx="7135442" cy="3367132"/>
          </a:xfrm>
        </p:spPr>
        <p:txBody>
          <a:bodyPr/>
          <a:lstStyle/>
          <a:p>
            <a:r>
              <a:rPr lang="pt-PT" sz="1800" dirty="0"/>
              <a:t>Exemplo para uma populações normal, n=27 </a:t>
            </a:r>
            <a:r>
              <a:rPr lang="pt-PT" sz="1600" i="1" dirty="0">
                <a:solidFill>
                  <a:schemeClr val="bg1">
                    <a:lumMod val="50000"/>
                  </a:schemeClr>
                </a:solidFill>
              </a:rPr>
              <a:t>(amostra n&lt;30)</a:t>
            </a:r>
            <a:endParaRPr lang="pt-PT" dirty="0"/>
          </a:p>
        </p:txBody>
      </p:sp>
      <p:sp>
        <p:nvSpPr>
          <p:cNvPr id="12" name="Rectangle 11"/>
          <p:cNvSpPr/>
          <p:nvPr/>
        </p:nvSpPr>
        <p:spPr>
          <a:xfrm>
            <a:off x="4871864" y="881397"/>
            <a:ext cx="595266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partir dos dados do inventário florestal pretende-se obter uma estimativa dos seguintes parâmetros (por hectare), assim como calcular o </a:t>
            </a:r>
            <a:r>
              <a:rPr lang="pt-PT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intervalo de confiança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o </a:t>
            </a:r>
            <a:r>
              <a:rPr lang="pt-PT" b="1" dirty="0">
                <a:solidFill>
                  <a:srgbClr val="7CB0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erro percentual</a:t>
            </a:r>
            <a:r>
              <a:rPr lang="pt-PT" dirty="0">
                <a:solidFill>
                  <a:srgbClr val="7CB0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associado a esta estimativa: </a:t>
            </a:r>
          </a:p>
          <a:p>
            <a:pPr algn="just"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180340" algn="l"/>
                <a:tab pos="594360" algn="l"/>
              </a:tabLst>
            </a:pP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Número de árvores por </a:t>
            </a:r>
            <a:r>
              <a:rPr lang="pt-PT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180340" algn="l"/>
                <a:tab pos="594360" algn="l"/>
              </a:tabLst>
            </a:pP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Área basal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180340" algn="l"/>
                <a:tab pos="594360" algn="l"/>
              </a:tabLst>
            </a:pP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 total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180340" algn="l"/>
                <a:tab pos="594360" algn="l"/>
              </a:tabLst>
            </a:pP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 mercantil (desponta a 6 cm)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3" y="918346"/>
            <a:ext cx="3740951" cy="57510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9260" r="8071"/>
          <a:stretch/>
        </p:blipFill>
        <p:spPr>
          <a:xfrm>
            <a:off x="4866037" y="3933056"/>
            <a:ext cx="6664065" cy="1564101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55516"/>
              </p:ext>
            </p:extLst>
          </p:nvPr>
        </p:nvGraphicFramePr>
        <p:xfrm>
          <a:off x="6384032" y="5981147"/>
          <a:ext cx="5551266" cy="579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67151">
                  <a:extLst>
                    <a:ext uri="{9D8B030D-6E8A-4147-A177-3AD203B41FA5}">
                      <a16:colId xmlns:a16="http://schemas.microsoft.com/office/drawing/2014/main" val="1426996205"/>
                    </a:ext>
                  </a:extLst>
                </a:gridCol>
                <a:gridCol w="1384115">
                  <a:extLst>
                    <a:ext uri="{9D8B030D-6E8A-4147-A177-3AD203B41FA5}">
                      <a16:colId xmlns:a16="http://schemas.microsoft.com/office/drawing/2014/main" val="1874951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PT" sz="16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Fazer</a:t>
                      </a:r>
                      <a:r>
                        <a:rPr lang="pt-PT" sz="1600" b="0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6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corte final agora</a:t>
                      </a:r>
                      <a:r>
                        <a:rPr lang="pt-PT" sz="1600" b="0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ou </a:t>
                      </a:r>
                      <a:r>
                        <a:rPr lang="pt-PT" sz="16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esperar?</a:t>
                      </a:r>
                    </a:p>
                    <a:p>
                      <a:pPr algn="r"/>
                      <a:r>
                        <a:rPr lang="pt-PT" sz="16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É aceitável o erro%</a:t>
                      </a:r>
                      <a:r>
                        <a:rPr lang="pt-PT" sz="1600" b="0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associado ao volume?</a:t>
                      </a:r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Objetivo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660784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9768408" y="5013176"/>
            <a:ext cx="1584176" cy="264677"/>
          </a:xfrm>
          <a:prstGeom prst="rect">
            <a:avLst/>
          </a:prstGeom>
          <a:solidFill>
            <a:schemeClr val="accent3">
              <a:alpha val="1098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Elbow Connector 6"/>
          <p:cNvCxnSpPr>
            <a:stCxn id="16" idx="0"/>
            <a:endCxn id="2" idx="2"/>
          </p:cNvCxnSpPr>
          <p:nvPr/>
        </p:nvCxnSpPr>
        <p:spPr>
          <a:xfrm rot="5400000" flipH="1" flipV="1">
            <a:off x="9508433" y="4929085"/>
            <a:ext cx="703294" cy="140083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511769" y="5296138"/>
            <a:ext cx="10791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[23.2 - 58.3]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578087" y="5313865"/>
            <a:ext cx="10791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[20.2 - 55.5]</a:t>
            </a:r>
          </a:p>
        </p:txBody>
      </p:sp>
    </p:spTree>
    <p:extLst>
      <p:ext uri="{BB962C8B-B14F-4D97-AF65-F5344CB8AC3E}">
        <p14:creationId xmlns:p14="http://schemas.microsoft.com/office/powerpoint/2010/main" val="35918190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35360" y="2514600"/>
            <a:ext cx="9646840" cy="1143000"/>
          </a:xfrm>
          <a:ln/>
        </p:spPr>
        <p:txBody>
          <a:bodyPr/>
          <a:lstStyle/>
          <a:p>
            <a:pPr algn="l">
              <a:buNone/>
            </a:pPr>
            <a:r>
              <a:rPr lang="en-US" dirty="0" err="1"/>
              <a:t>Amostragem</a:t>
            </a:r>
            <a:r>
              <a:rPr lang="en-US" dirty="0"/>
              <a:t> simples </a:t>
            </a:r>
            <a:r>
              <a:rPr lang="en-US" dirty="0" err="1"/>
              <a:t>quantitativa</a:t>
            </a:r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35360" y="3501008"/>
            <a:ext cx="9001000" cy="563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sz="2400" kern="0" dirty="0" err="1">
                <a:solidFill>
                  <a:schemeClr val="accent5"/>
                </a:solidFill>
              </a:rPr>
              <a:t>Cálculo</a:t>
            </a:r>
            <a:r>
              <a:rPr lang="en-US" sz="2400" kern="0" dirty="0">
                <a:solidFill>
                  <a:schemeClr val="accent5"/>
                </a:solidFill>
              </a:rPr>
              <a:t> da </a:t>
            </a:r>
            <a:r>
              <a:rPr lang="en-US" sz="2400" kern="0" dirty="0" err="1">
                <a:solidFill>
                  <a:schemeClr val="accent5"/>
                </a:solidFill>
              </a:rPr>
              <a:t>grandeza</a:t>
            </a:r>
            <a:r>
              <a:rPr lang="en-US" sz="2400" kern="0" dirty="0">
                <a:solidFill>
                  <a:schemeClr val="accent5"/>
                </a:solidFill>
              </a:rPr>
              <a:t> da </a:t>
            </a:r>
            <a:r>
              <a:rPr lang="en-US" sz="2400" kern="0" dirty="0" err="1">
                <a:solidFill>
                  <a:schemeClr val="accent5"/>
                </a:solidFill>
              </a:rPr>
              <a:t>amostra</a:t>
            </a:r>
            <a:endParaRPr lang="en-US" sz="2400" kern="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2695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nimBg="1" autoUpdateAnimBg="0"/>
      <p:bldP spid="3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dirty="0"/>
              <a:t>Amostragem simples quantitativa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SzPct val="100000"/>
            </a:pPr>
            <a:r>
              <a:rPr lang="pt-PT" dirty="0"/>
              <a:t>Cálculo da grandeza da amostra</a:t>
            </a:r>
          </a:p>
          <a:p>
            <a:pPr marL="857250" lvl="1" indent="-457200">
              <a:buSzPct val="100000"/>
              <a:buNone/>
            </a:pPr>
            <a:r>
              <a:rPr lang="pt-PT" dirty="0"/>
              <a:t>Populações normais e não normais, n&gt;30</a:t>
            </a:r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857250" lvl="1" indent="-457200">
              <a:buSzPct val="100000"/>
              <a:buNone/>
            </a:pPr>
            <a:r>
              <a:rPr lang="pt-PT" dirty="0"/>
              <a:t>	A média e o desvio padrão têm que ser estimados por inventários anteriores ou amostragem prévia</a:t>
            </a:r>
          </a:p>
          <a:p>
            <a:pPr marL="457200" indent="-457200">
              <a:buSzPct val="100000"/>
            </a:pPr>
            <a:endParaRPr lang="pt-PT" dirty="0"/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457200" indent="-457200">
              <a:buSzPct val="100000"/>
            </a:pPr>
            <a:endParaRPr lang="pt-PT" dirty="0"/>
          </a:p>
          <a:p>
            <a:pPr marL="457200" indent="-457200">
              <a:buSzPct val="100000"/>
            </a:pPr>
            <a:endParaRPr lang="pt-PT" dirty="0"/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457200" indent="-457200">
              <a:buSzPct val="100000"/>
              <a:buFont typeface="+mj-lt"/>
              <a:buAutoNum type="alphaLcParenR"/>
            </a:pPr>
            <a:endParaRPr lang="pt-PT" dirty="0"/>
          </a:p>
          <a:p>
            <a:pPr marL="857250" lvl="1" indent="-457200">
              <a:buSzPct val="100000"/>
              <a:buFont typeface="+mj-lt"/>
              <a:buAutoNum type="alphaLcParenR"/>
            </a:pPr>
            <a:endParaRPr lang="pt-PT" dirty="0"/>
          </a:p>
          <a:p>
            <a:pPr marL="457200" indent="-457200">
              <a:buSzPct val="100000"/>
              <a:buNone/>
            </a:pPr>
            <a:endParaRPr lang="pt-PT" dirty="0"/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>
            <p:extLst/>
          </p:nvPr>
        </p:nvGraphicFramePr>
        <p:xfrm>
          <a:off x="1415480" y="2996952"/>
          <a:ext cx="5340933" cy="1816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Equation" r:id="rId3" imgW="2685351" imgH="912802" progId="Equation.3">
                  <p:embed/>
                </p:oleObj>
              </mc:Choice>
              <mc:Fallback>
                <p:oleObj name="Equation" r:id="rId3" imgW="2685351" imgH="912802" progId="Equation.3">
                  <p:embed/>
                  <p:pic>
                    <p:nvPicPr>
                      <p:cNvPr id="358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480" y="2996952"/>
                        <a:ext cx="5340933" cy="18160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223791" y="3789040"/>
            <a:ext cx="864097" cy="93610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2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Amostragem simples quantitativa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100000"/>
            </a:pPr>
            <a:r>
              <a:rPr lang="pt-PT" dirty="0"/>
              <a:t>Cálculo da grandeza da amostra</a:t>
            </a:r>
          </a:p>
          <a:p>
            <a:pPr marL="857250" lvl="1" indent="-457200">
              <a:buSzPct val="100000"/>
              <a:buNone/>
            </a:pPr>
            <a:r>
              <a:rPr lang="pt-PT" dirty="0"/>
              <a:t>Populações normais, n&lt;30</a:t>
            </a:r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857250" lvl="1" indent="-457200">
              <a:buSzPct val="100000"/>
              <a:buNone/>
            </a:pPr>
            <a:r>
              <a:rPr lang="pt-PT" dirty="0"/>
              <a:t>	</a:t>
            </a:r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457200" indent="0">
              <a:buSzPct val="100000"/>
              <a:buNone/>
            </a:pPr>
            <a:r>
              <a:rPr lang="pt-PT" sz="2400" dirty="0"/>
              <a:t>Neste caso o cálculo é feito de modo iterativo até que haja acordo entre o valor de n e o número de graus de liberdade utilizados pelo t_Student</a:t>
            </a:r>
          </a:p>
          <a:p>
            <a:pPr marL="457200" indent="-457200">
              <a:buSzPct val="100000"/>
            </a:pPr>
            <a:endParaRPr lang="pt-PT" dirty="0"/>
          </a:p>
          <a:p>
            <a:pPr marL="457200" indent="-457200">
              <a:buSzPct val="100000"/>
            </a:pPr>
            <a:endParaRPr lang="pt-PT" dirty="0"/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457200" indent="-457200">
              <a:buSzPct val="100000"/>
              <a:buFont typeface="+mj-lt"/>
              <a:buAutoNum type="alphaLcParenR"/>
            </a:pPr>
            <a:endParaRPr lang="pt-PT" dirty="0"/>
          </a:p>
          <a:p>
            <a:pPr marL="857250" lvl="1" indent="-457200">
              <a:buSzPct val="100000"/>
              <a:buFont typeface="+mj-lt"/>
              <a:buAutoNum type="alphaLcParenR"/>
            </a:pPr>
            <a:endParaRPr lang="pt-PT" dirty="0"/>
          </a:p>
          <a:p>
            <a:pPr marL="457200" indent="-457200">
              <a:buSzPct val="100000"/>
              <a:buNone/>
            </a:pPr>
            <a:endParaRPr lang="pt-PT" dirty="0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399094"/>
              </p:ext>
            </p:extLst>
          </p:nvPr>
        </p:nvGraphicFramePr>
        <p:xfrm>
          <a:off x="1055440" y="2996952"/>
          <a:ext cx="2890537" cy="1657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Equation" r:id="rId3" imgW="1518823" imgH="871474" progId="Equation.3">
                  <p:embed/>
                </p:oleObj>
              </mc:Choice>
              <mc:Fallback>
                <p:oleObj name="Equation" r:id="rId3" imgW="1518823" imgH="871474" progId="Equation.3">
                  <p:embed/>
                  <p:pic>
                    <p:nvPicPr>
                      <p:cNvPr id="358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440" y="2996952"/>
                        <a:ext cx="2890537" cy="16577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256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dirty="0"/>
              <a:t>Amostragem simples quantitativa - exemplo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100000"/>
            </a:pPr>
            <a:r>
              <a:rPr lang="pt-PT" dirty="0"/>
              <a:t>Cálculo da grandeza da amostra</a:t>
            </a:r>
          </a:p>
          <a:p>
            <a:pPr marL="857250" lvl="1" indent="-457200">
              <a:buSzPct val="100000"/>
              <a:buNone/>
            </a:pPr>
            <a:r>
              <a:rPr lang="pt-PT" dirty="0"/>
              <a:t>Populações normais, n&lt;30</a:t>
            </a:r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857250" lvl="1" indent="-457200">
              <a:buSzPct val="100000"/>
              <a:buNone/>
            </a:pPr>
            <a:r>
              <a:rPr lang="pt-PT" dirty="0"/>
              <a:t>	</a:t>
            </a:r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457200" indent="-457200">
              <a:buSzPct val="100000"/>
            </a:pPr>
            <a:endParaRPr lang="pt-PT" dirty="0"/>
          </a:p>
          <a:p>
            <a:pPr marL="457200" indent="-457200">
              <a:buSzPct val="100000"/>
            </a:pPr>
            <a:endParaRPr lang="pt-PT" dirty="0"/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457200" indent="-457200">
              <a:buSzPct val="100000"/>
              <a:buFont typeface="+mj-lt"/>
              <a:buAutoNum type="alphaLcParenR"/>
            </a:pPr>
            <a:endParaRPr lang="pt-PT" dirty="0"/>
          </a:p>
          <a:p>
            <a:pPr marL="857250" lvl="1" indent="-457200">
              <a:buSzPct val="100000"/>
              <a:buFont typeface="+mj-lt"/>
              <a:buAutoNum type="alphaLcParenR"/>
            </a:pPr>
            <a:endParaRPr lang="pt-PT" dirty="0"/>
          </a:p>
          <a:p>
            <a:pPr marL="457200" indent="-457200">
              <a:buSzPct val="100000"/>
              <a:buNone/>
            </a:pPr>
            <a:endParaRPr lang="pt-PT" dirty="0"/>
          </a:p>
        </p:txBody>
      </p:sp>
      <p:graphicFrame>
        <p:nvGraphicFramePr>
          <p:cNvPr id="358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190017"/>
              </p:ext>
            </p:extLst>
          </p:nvPr>
        </p:nvGraphicFramePr>
        <p:xfrm>
          <a:off x="1055440" y="2996952"/>
          <a:ext cx="2890537" cy="1657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3" imgW="1518823" imgH="871474" progId="Equation.3">
                  <p:embed/>
                </p:oleObj>
              </mc:Choice>
              <mc:Fallback>
                <p:oleObj name="Equation" r:id="rId3" imgW="1518823" imgH="871474" progId="Equation.3">
                  <p:embed/>
                  <p:pic>
                    <p:nvPicPr>
                      <p:cNvPr id="358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440" y="2996952"/>
                        <a:ext cx="2890537" cy="16577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783632" y="3670963"/>
            <a:ext cx="504056" cy="47811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240016" y="1412776"/>
                <a:ext cx="5592622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/>
                  <a:t>A média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pt-PT" dirty="0"/>
                  <a:t>) e o desvio padrão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pt-PT" dirty="0"/>
                  <a:t>) têm que ser estimados por inventários anteriores ou amostragem prévia</a:t>
                </a:r>
              </a:p>
              <a:p>
                <a:endParaRPr lang="pt-PT" sz="800" dirty="0"/>
              </a:p>
              <a:p>
                <a:r>
                  <a:rPr lang="pt-PT" dirty="0"/>
                  <a:t>E assumindo que o proprietário quer um E%=12 para o volume total</a:t>
                </a:r>
              </a:p>
              <a:p>
                <a:endParaRPr lang="pt-PT" sz="800" dirty="0"/>
              </a:p>
              <a:p>
                <a:endParaRPr lang="pt-PT" sz="800" dirty="0"/>
              </a:p>
              <a:p>
                <a:endParaRPr lang="pt-PT" dirty="0"/>
              </a:p>
              <a:p>
                <a:endParaRPr lang="pt-PT" dirty="0"/>
              </a:p>
              <a:p>
                <a:endParaRPr lang="pt-PT" dirty="0"/>
              </a:p>
              <a:p>
                <a:endParaRPr lang="pt-PT" dirty="0"/>
              </a:p>
              <a:p>
                <a:r>
                  <a:rPr lang="pt-PT" dirty="0"/>
                  <a:t>Neste caso o cálculo é feito de modo iterativo </a:t>
                </a:r>
                <a:r>
                  <a:rPr lang="pt-PT" u="sng" dirty="0"/>
                  <a:t>até que haja acordo entre o valor de </a:t>
                </a:r>
                <a:r>
                  <a:rPr lang="pt-PT" b="1" u="sng" dirty="0">
                    <a:solidFill>
                      <a:schemeClr val="accent5">
                        <a:lumMod val="75000"/>
                      </a:schemeClr>
                    </a:solidFill>
                  </a:rPr>
                  <a:t>n</a:t>
                </a:r>
                <a:r>
                  <a:rPr lang="pt-PT" u="sng" dirty="0"/>
                  <a:t> e o número de </a:t>
                </a:r>
                <a:r>
                  <a:rPr lang="pt-PT" b="1" u="sng" dirty="0">
                    <a:solidFill>
                      <a:schemeClr val="accent5">
                        <a:lumMod val="75000"/>
                      </a:schemeClr>
                    </a:solidFill>
                  </a:rPr>
                  <a:t>graus de liberdade</a:t>
                </a:r>
                <a:r>
                  <a:rPr lang="pt-PT" u="sng" dirty="0"/>
                  <a:t> utilizados pelo </a:t>
                </a:r>
                <a:r>
                  <a:rPr lang="pt-PT" u="sng" dirty="0" err="1"/>
                  <a:t>t_Student</a:t>
                </a:r>
                <a:endParaRPr lang="pt-PT" u="sng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6" y="1412776"/>
                <a:ext cx="5592622" cy="3785652"/>
              </a:xfrm>
              <a:prstGeom prst="rect">
                <a:avLst/>
              </a:prstGeom>
              <a:blipFill>
                <a:blip r:embed="rId5"/>
                <a:stretch>
                  <a:fillRect l="-981" t="-966" r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b="34519"/>
          <a:stretch/>
        </p:blipFill>
        <p:spPr>
          <a:xfrm>
            <a:off x="6240016" y="2788768"/>
            <a:ext cx="5355432" cy="11126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t="35680" b="-304"/>
          <a:stretch/>
        </p:blipFill>
        <p:spPr>
          <a:xfrm>
            <a:off x="6240016" y="4923179"/>
            <a:ext cx="5355432" cy="109810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128449" y="2134255"/>
            <a:ext cx="648072" cy="28663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1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GB" dirty="0"/>
              <a:t>A </a:t>
            </a:r>
            <a:r>
              <a:rPr lang="en-GB" dirty="0" err="1"/>
              <a:t>necessidade</a:t>
            </a:r>
            <a:r>
              <a:rPr lang="en-GB" dirty="0"/>
              <a:t>  de </a:t>
            </a:r>
            <a:r>
              <a:rPr lang="en-GB" dirty="0" err="1"/>
              <a:t>amostrar</a:t>
            </a:r>
            <a:endParaRPr lang="en-GB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Em</a:t>
            </a:r>
            <a:r>
              <a:rPr lang="en-GB" dirty="0"/>
              <a:t> </a:t>
            </a:r>
            <a:r>
              <a:rPr lang="en-GB" dirty="0" err="1"/>
              <a:t>consequência</a:t>
            </a:r>
            <a:r>
              <a:rPr lang="en-GB" dirty="0"/>
              <a:t> de</a:t>
            </a:r>
            <a:r>
              <a:rPr lang="pt-PT" dirty="0"/>
              <a:t>:</a:t>
            </a:r>
            <a:endParaRPr lang="en-GB" dirty="0"/>
          </a:p>
          <a:p>
            <a:pPr lvl="1"/>
            <a:r>
              <a:rPr lang="en-GB" dirty="0" err="1"/>
              <a:t>grande</a:t>
            </a:r>
            <a:r>
              <a:rPr lang="en-GB" dirty="0"/>
              <a:t> </a:t>
            </a:r>
            <a:r>
              <a:rPr lang="en-GB" dirty="0" err="1"/>
              <a:t>extensão</a:t>
            </a:r>
            <a:r>
              <a:rPr lang="en-GB" dirty="0"/>
              <a:t> da </a:t>
            </a:r>
            <a:r>
              <a:rPr lang="en-GB" dirty="0" err="1"/>
              <a:t>maior</a:t>
            </a:r>
            <a:r>
              <a:rPr lang="en-GB" dirty="0"/>
              <a:t> parte das </a:t>
            </a:r>
            <a:r>
              <a:rPr lang="en-GB" dirty="0" err="1"/>
              <a:t>áreas</a:t>
            </a:r>
            <a:r>
              <a:rPr lang="en-GB" dirty="0"/>
              <a:t> </a:t>
            </a:r>
            <a:r>
              <a:rPr lang="en-GB" dirty="0" err="1"/>
              <a:t>em</a:t>
            </a:r>
            <a:r>
              <a:rPr lang="en-GB" dirty="0"/>
              <a:t> </a:t>
            </a:r>
            <a:r>
              <a:rPr lang="en-GB" dirty="0" err="1"/>
              <a:t>estudo</a:t>
            </a:r>
            <a:endParaRPr lang="en-GB" dirty="0"/>
          </a:p>
          <a:p>
            <a:pPr lvl="1"/>
            <a:r>
              <a:rPr lang="en-GB" dirty="0"/>
              <a:t>o </a:t>
            </a:r>
            <a:r>
              <a:rPr lang="en-GB" dirty="0" err="1"/>
              <a:t>elevado</a:t>
            </a:r>
            <a:r>
              <a:rPr lang="en-GB" dirty="0"/>
              <a:t> </a:t>
            </a:r>
            <a:r>
              <a:rPr lang="en-GB" dirty="0" err="1"/>
              <a:t>consumo</a:t>
            </a:r>
            <a:r>
              <a:rPr lang="en-GB" dirty="0"/>
              <a:t> de tempo </a:t>
            </a:r>
            <a:r>
              <a:rPr lang="en-GB" dirty="0" err="1"/>
              <a:t>associado</a:t>
            </a:r>
            <a:r>
              <a:rPr lang="en-GB" dirty="0"/>
              <a:t> com </a:t>
            </a:r>
            <a:r>
              <a:rPr lang="en-GB" dirty="0" err="1"/>
              <a:t>algumas</a:t>
            </a:r>
            <a:r>
              <a:rPr lang="en-GB" dirty="0"/>
              <a:t> das </a:t>
            </a:r>
            <a:r>
              <a:rPr lang="en-GB" dirty="0" err="1"/>
              <a:t>técnicas</a:t>
            </a:r>
            <a:r>
              <a:rPr lang="en-GB" dirty="0"/>
              <a:t> de </a:t>
            </a:r>
            <a:r>
              <a:rPr lang="en-GB" dirty="0" err="1"/>
              <a:t>medição</a:t>
            </a:r>
            <a:endParaRPr lang="en-GB" dirty="0"/>
          </a:p>
          <a:p>
            <a:pPr lvl="1"/>
            <a:r>
              <a:rPr lang="en-GB" dirty="0" err="1"/>
              <a:t>algumas</a:t>
            </a:r>
            <a:r>
              <a:rPr lang="en-GB" dirty="0"/>
              <a:t> </a:t>
            </a:r>
            <a:r>
              <a:rPr lang="en-GB" dirty="0" err="1"/>
              <a:t>técnicas</a:t>
            </a:r>
            <a:r>
              <a:rPr lang="en-GB" dirty="0"/>
              <a:t> de </a:t>
            </a:r>
            <a:r>
              <a:rPr lang="en-GB" dirty="0" err="1"/>
              <a:t>medição</a:t>
            </a:r>
            <a:r>
              <a:rPr lang="en-GB" dirty="0"/>
              <a:t> </a:t>
            </a:r>
            <a:r>
              <a:rPr lang="en-GB" dirty="0" err="1"/>
              <a:t>implicarem</a:t>
            </a:r>
            <a:r>
              <a:rPr lang="en-GB" dirty="0"/>
              <a:t> a </a:t>
            </a:r>
            <a:r>
              <a:rPr lang="en-GB" dirty="0" err="1"/>
              <a:t>destruição</a:t>
            </a:r>
            <a:r>
              <a:rPr lang="en-GB" dirty="0"/>
              <a:t> dos </a:t>
            </a:r>
            <a:r>
              <a:rPr lang="en-GB" dirty="0" err="1"/>
              <a:t>indivíduos</a:t>
            </a:r>
            <a:r>
              <a:rPr lang="en-GB" dirty="0"/>
              <a:t> (</a:t>
            </a:r>
            <a:r>
              <a:rPr lang="en-GB" dirty="0" err="1"/>
              <a:t>árvore</a:t>
            </a:r>
            <a:r>
              <a:rPr lang="en-GB" dirty="0"/>
              <a:t> </a:t>
            </a:r>
            <a:r>
              <a:rPr lang="en-GB" dirty="0" err="1"/>
              <a:t>ou</a:t>
            </a:r>
            <a:r>
              <a:rPr lang="en-GB" dirty="0"/>
              <a:t> </a:t>
            </a:r>
            <a:r>
              <a:rPr lang="en-GB" dirty="0" err="1"/>
              <a:t>povoamento</a:t>
            </a:r>
            <a:r>
              <a:rPr lang="en-GB" dirty="0"/>
              <a:t>, </a:t>
            </a:r>
            <a:r>
              <a:rPr lang="en-GB" dirty="0" err="1"/>
              <a:t>por</a:t>
            </a:r>
            <a:r>
              <a:rPr lang="en-GB" dirty="0"/>
              <a:t> </a:t>
            </a:r>
            <a:r>
              <a:rPr lang="en-GB" dirty="0" err="1"/>
              <a:t>exemplo</a:t>
            </a:r>
            <a:r>
              <a:rPr lang="en-GB" dirty="0"/>
              <a:t>) a </a:t>
            </a:r>
            <a:r>
              <a:rPr lang="en-GB" dirty="0" err="1"/>
              <a:t>medir</a:t>
            </a:r>
            <a:endParaRPr lang="en-GB" dirty="0"/>
          </a:p>
          <a:p>
            <a:pPr>
              <a:buFont typeface="Wingdings" pitchFamily="2" charset="2"/>
              <a:buNone/>
            </a:pPr>
            <a:r>
              <a:rPr lang="pt-PT" sz="100" dirty="0"/>
              <a:t>	</a:t>
            </a:r>
          </a:p>
          <a:p>
            <a:pPr>
              <a:buFont typeface="Wingdings" pitchFamily="2" charset="2"/>
              <a:buNone/>
            </a:pPr>
            <a:r>
              <a:rPr lang="pt-PT" dirty="0"/>
              <a:t>	</a:t>
            </a:r>
            <a:r>
              <a:rPr lang="en-GB" dirty="0"/>
              <a:t>A </a:t>
            </a:r>
            <a:r>
              <a:rPr lang="en-GB" dirty="0" err="1"/>
              <a:t>inventariação</a:t>
            </a:r>
            <a:r>
              <a:rPr lang="en-GB" dirty="0"/>
              <a:t> e </a:t>
            </a:r>
            <a:r>
              <a:rPr lang="en-GB" dirty="0" err="1"/>
              <a:t>monitorização</a:t>
            </a:r>
            <a:r>
              <a:rPr lang="en-GB" dirty="0"/>
              <a:t> de </a:t>
            </a:r>
            <a:r>
              <a:rPr lang="en-GB" dirty="0" err="1"/>
              <a:t>recursos</a:t>
            </a:r>
            <a:r>
              <a:rPr lang="en-GB" dirty="0"/>
              <a:t> </a:t>
            </a:r>
            <a:r>
              <a:rPr lang="en-GB" dirty="0" err="1"/>
              <a:t>florestais</a:t>
            </a:r>
            <a:r>
              <a:rPr lang="en-GB" dirty="0"/>
              <a:t> </a:t>
            </a:r>
            <a:r>
              <a:rPr lang="en-GB" dirty="0" err="1"/>
              <a:t>são</a:t>
            </a:r>
            <a:r>
              <a:rPr lang="en-GB" dirty="0"/>
              <a:t> </a:t>
            </a:r>
            <a:r>
              <a:rPr lang="en-GB" dirty="0" err="1"/>
              <a:t>quase</a:t>
            </a:r>
            <a:r>
              <a:rPr lang="en-GB" dirty="0"/>
              <a:t> </a:t>
            </a:r>
            <a:r>
              <a:rPr lang="en-GB" dirty="0" err="1"/>
              <a:t>sempre</a:t>
            </a:r>
            <a:r>
              <a:rPr lang="en-GB" dirty="0"/>
              <a:t> </a:t>
            </a:r>
            <a:r>
              <a:rPr lang="en-GB" dirty="0" err="1"/>
              <a:t>basead</a:t>
            </a:r>
            <a:r>
              <a:rPr lang="pt-PT" dirty="0"/>
              <a:t>a</a:t>
            </a:r>
            <a:r>
              <a:rPr lang="en-GB" dirty="0"/>
              <a:t>s </a:t>
            </a:r>
            <a:r>
              <a:rPr lang="en-GB" dirty="0" err="1"/>
              <a:t>em</a:t>
            </a:r>
            <a:r>
              <a:rPr lang="en-GB" dirty="0"/>
              <a:t> </a:t>
            </a:r>
            <a:r>
              <a:rPr lang="en-GB" dirty="0" err="1"/>
              <a:t>técnicas</a:t>
            </a:r>
            <a:r>
              <a:rPr lang="en-GB" dirty="0"/>
              <a:t> de </a:t>
            </a:r>
            <a:r>
              <a:rPr lang="en-GB" dirty="0" err="1"/>
              <a:t>amostragem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834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bldLvl="5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35360" y="2514600"/>
            <a:ext cx="9646840" cy="1143000"/>
          </a:xfrm>
          <a:ln/>
        </p:spPr>
        <p:txBody>
          <a:bodyPr/>
          <a:lstStyle/>
          <a:p>
            <a:pPr algn="l">
              <a:buNone/>
            </a:pPr>
            <a:r>
              <a:rPr lang="en-US" dirty="0" err="1"/>
              <a:t>Amostragem</a:t>
            </a:r>
            <a:r>
              <a:rPr lang="en-US" dirty="0"/>
              <a:t> simples </a:t>
            </a:r>
            <a:r>
              <a:rPr lang="en-US" dirty="0" err="1"/>
              <a:t>quantitativa</a:t>
            </a:r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35360" y="3501008"/>
            <a:ext cx="9001000" cy="563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sz="2400" kern="0" dirty="0" err="1">
                <a:solidFill>
                  <a:schemeClr val="accent5"/>
                </a:solidFill>
              </a:rPr>
              <a:t>Seleção</a:t>
            </a:r>
            <a:r>
              <a:rPr lang="en-US" sz="2400" kern="0" dirty="0">
                <a:solidFill>
                  <a:schemeClr val="accent5"/>
                </a:solidFill>
              </a:rPr>
              <a:t> das </a:t>
            </a:r>
            <a:r>
              <a:rPr lang="en-US" sz="2400" kern="0" dirty="0" err="1">
                <a:solidFill>
                  <a:schemeClr val="accent5"/>
                </a:solidFill>
              </a:rPr>
              <a:t>parcelas</a:t>
            </a:r>
            <a:r>
              <a:rPr lang="en-US" sz="2400" kern="0" dirty="0">
                <a:solidFill>
                  <a:schemeClr val="accent5"/>
                </a:solidFill>
              </a:rPr>
              <a:t> a </a:t>
            </a:r>
            <a:r>
              <a:rPr lang="en-US" sz="2400" kern="0" dirty="0" err="1">
                <a:solidFill>
                  <a:schemeClr val="accent5"/>
                </a:solidFill>
              </a:rPr>
              <a:t>amostrar</a:t>
            </a:r>
            <a:endParaRPr lang="en-US" sz="2400" kern="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438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nimBg="1" autoUpdateAnimBg="0"/>
      <p:bldP spid="3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Seleção das parcelas a amostrar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1372" y="1338454"/>
                <a:ext cx="6446072" cy="5474922"/>
              </a:xfrm>
            </p:spPr>
            <p:txBody>
              <a:bodyPr>
                <a:normAutofit fontScale="85000" lnSpcReduction="20000"/>
              </a:bodyPr>
              <a:lstStyle/>
              <a:p>
                <a:pPr marL="457200" indent="-457200">
                  <a:buSzPct val="100000"/>
                </a:pPr>
                <a:r>
                  <a:rPr lang="pt-PT" dirty="0"/>
                  <a:t>Assumindo amostragem sistemática:</a:t>
                </a:r>
              </a:p>
              <a:p>
                <a:pPr marL="857250" lvl="1" indent="-457200">
                  <a:buSzPct val="100000"/>
                  <a:buNone/>
                </a:pPr>
                <a:r>
                  <a:rPr lang="pt-PT" sz="2200" dirty="0"/>
                  <a:t>1º Determinar o lado da quadricula</a:t>
                </a:r>
              </a:p>
              <a:p>
                <a:pPr marL="857250" lvl="1" indent="-457200">
                  <a:buSzPct val="100000"/>
                  <a:buNone/>
                </a:pPr>
                <a:endParaRPr lang="pt-PT" dirty="0"/>
              </a:p>
              <a:p>
                <a:pPr marL="857250" lvl="1" indent="-457200">
                  <a:buSzPct val="100000"/>
                  <a:buNone/>
                </a:pPr>
                <a:endParaRPr lang="pt-PT" dirty="0"/>
              </a:p>
              <a:p>
                <a:pPr marL="857250" lvl="1" indent="-457200">
                  <a:buSzPct val="100000"/>
                  <a:buNone/>
                </a:pPr>
                <a:r>
                  <a:rPr lang="pt-PT" dirty="0"/>
                  <a:t>	</a:t>
                </a:r>
              </a:p>
              <a:p>
                <a:pPr marL="857250" lvl="1" indent="-457200">
                  <a:buSzPct val="100000"/>
                  <a:buNone/>
                </a:pPr>
                <a:endParaRPr lang="pt-PT" sz="800" dirty="0"/>
              </a:p>
              <a:p>
                <a:pPr marL="857250" lvl="1" indent="-457200">
                  <a:buSzPct val="100000"/>
                  <a:buNone/>
                </a:pPr>
                <a:r>
                  <a:rPr lang="pt-PT" dirty="0"/>
                  <a:t> </a:t>
                </a:r>
                <a:r>
                  <a:rPr lang="pt-PT" sz="2200" dirty="0"/>
                  <a:t>Assumindo que a propriedade é um quadrado, se a sua área total é de 660000 m</a:t>
                </a:r>
                <a:r>
                  <a:rPr lang="pt-PT" sz="2200" baseline="30000" dirty="0"/>
                  <a:t>2</a:t>
                </a:r>
                <a:r>
                  <a:rPr lang="pt-PT" sz="2200" dirty="0"/>
                  <a:t> e quero meter lá dentro </a:t>
                </a:r>
                <a:r>
                  <a:rPr lang="pt-PT" sz="2200" b="1" dirty="0">
                    <a:solidFill>
                      <a:schemeClr val="accent5">
                        <a:lumMod val="75000"/>
                      </a:schemeClr>
                    </a:solidFill>
                  </a:rPr>
                  <a:t>98</a:t>
                </a:r>
                <a:r>
                  <a:rPr lang="pt-PT" sz="2200" dirty="0"/>
                  <a:t> </a:t>
                </a:r>
                <a:r>
                  <a:rPr lang="pt-PT" sz="2200" dirty="0">
                    <a:solidFill>
                      <a:schemeClr val="accent5">
                        <a:lumMod val="75000"/>
                      </a:schemeClr>
                    </a:solidFill>
                  </a:rPr>
                  <a:t>parcelas, </a:t>
                </a:r>
                <a:r>
                  <a:rPr lang="pt-PT" sz="2200" dirty="0"/>
                  <a:t>qual a área disponível para cada parcela? </a:t>
                </a:r>
              </a:p>
              <a:p>
                <a:pPr marL="857250" lvl="1" indent="-457200">
                  <a:buSzPct val="100000"/>
                  <a:buNone/>
                </a:pPr>
                <a:r>
                  <a:rPr lang="pt-PT" sz="2200" dirty="0"/>
                  <a:t>                            660000/98 = 6731 m</a:t>
                </a:r>
                <a:r>
                  <a:rPr lang="pt-PT" sz="2200" baseline="30000" dirty="0"/>
                  <a:t>2</a:t>
                </a:r>
              </a:p>
              <a:p>
                <a:pPr marL="857250" lvl="1" indent="-457200">
                  <a:buSzPct val="100000"/>
                  <a:buNone/>
                </a:pPr>
                <a:r>
                  <a:rPr lang="pt-PT" sz="2200" dirty="0"/>
                  <a:t>Um quadrado com 6731 m</a:t>
                </a:r>
                <a:r>
                  <a:rPr lang="pt-PT" sz="2200" baseline="30000" dirty="0"/>
                  <a:t>2</a:t>
                </a:r>
                <a:r>
                  <a:rPr lang="pt-PT" sz="2200" dirty="0"/>
                  <a:t>, quantos metros tem de lado?</a:t>
                </a:r>
              </a:p>
              <a:p>
                <a:pPr marL="857250" lvl="1" indent="-457200">
                  <a:buSzPct val="100000"/>
                  <a:buNone/>
                </a:pPr>
                <a:r>
                  <a:rPr lang="pt-PT" sz="2600" dirty="0">
                    <a:latin typeface="+mn-lt"/>
                  </a:rPr>
                  <a:t>                  A = l x l  </a:t>
                </a:r>
                <a:r>
                  <a:rPr lang="pt-PT" sz="2600" dirty="0">
                    <a:latin typeface="+mn-lt"/>
                    <a:sym typeface="Wingdings" panose="05000000000000000000" pitchFamily="2" charset="2"/>
                  </a:rPr>
                  <a:t> </a:t>
                </a:r>
                <a:r>
                  <a:rPr lang="pt-PT" sz="2600" dirty="0">
                    <a:latin typeface="+mn-lt"/>
                  </a:rPr>
                  <a:t> A = l</a:t>
                </a:r>
                <a:r>
                  <a:rPr lang="pt-PT" sz="2600" baseline="30000" dirty="0">
                    <a:latin typeface="+mn-lt"/>
                  </a:rPr>
                  <a:t>2</a:t>
                </a:r>
                <a:r>
                  <a:rPr lang="pt-PT" sz="2600" dirty="0">
                    <a:latin typeface="+mn-lt"/>
                  </a:rPr>
                  <a:t>  </a:t>
                </a:r>
                <a:r>
                  <a:rPr lang="pt-PT" sz="2600" dirty="0">
                    <a:latin typeface="+mn-lt"/>
                    <a:sym typeface="Wingdings" panose="05000000000000000000" pitchFamily="2" charset="2"/>
                  </a:rPr>
                  <a:t>   l =</a:t>
                </a:r>
                <a:r>
                  <a:rPr lang="pt-PT" sz="26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PT" sz="2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rad>
                  </m:oMath>
                </a14:m>
                <a:r>
                  <a:rPr lang="pt-PT" sz="2600" dirty="0">
                    <a:latin typeface="+mn-lt"/>
                  </a:rPr>
                  <a:t> </a:t>
                </a:r>
                <a:r>
                  <a:rPr lang="pt-PT" sz="2600" dirty="0">
                    <a:latin typeface="+mn-lt"/>
                    <a:sym typeface="Wingdings" panose="05000000000000000000" pitchFamily="2" charset="2"/>
                  </a:rPr>
                  <a:t>   l = 82</a:t>
                </a:r>
                <a:endParaRPr lang="pt-PT" sz="2600" dirty="0">
                  <a:latin typeface="+mn-lt"/>
                </a:endParaRPr>
              </a:p>
              <a:p>
                <a:pPr marL="857250" lvl="1" indent="-457200">
                  <a:buSzPct val="100000"/>
                  <a:buNone/>
                </a:pPr>
                <a:endParaRPr lang="pt-PT" sz="2200" dirty="0"/>
              </a:p>
              <a:p>
                <a:pPr marL="457200" indent="-457200">
                  <a:buSzPct val="100000"/>
                </a:pPr>
                <a:endParaRPr lang="pt-PT" dirty="0"/>
              </a:p>
              <a:p>
                <a:pPr marL="457200" indent="-457200">
                  <a:buSzPct val="100000"/>
                </a:pPr>
                <a:endParaRPr lang="pt-PT" dirty="0"/>
              </a:p>
              <a:p>
                <a:pPr marL="857250" lvl="1" indent="-457200">
                  <a:buSzPct val="100000"/>
                  <a:buNone/>
                </a:pPr>
                <a:endParaRPr lang="pt-PT" dirty="0"/>
              </a:p>
              <a:p>
                <a:pPr marL="457200" indent="-457200">
                  <a:buSzPct val="100000"/>
                  <a:buFont typeface="+mj-lt"/>
                  <a:buAutoNum type="alphaLcParenR"/>
                </a:pPr>
                <a:endParaRPr lang="pt-PT" dirty="0"/>
              </a:p>
              <a:p>
                <a:pPr marL="857250" lvl="1" indent="-457200">
                  <a:buSzPct val="100000"/>
                  <a:buFont typeface="+mj-lt"/>
                  <a:buAutoNum type="alphaLcParenR"/>
                </a:pPr>
                <a:endParaRPr lang="pt-PT" dirty="0"/>
              </a:p>
              <a:p>
                <a:pPr marL="457200" indent="-457200">
                  <a:buSzPct val="100000"/>
                  <a:buNone/>
                </a:pPr>
                <a:endParaRPr lang="pt-P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372" y="1338454"/>
                <a:ext cx="6446072" cy="5474922"/>
              </a:xfrm>
              <a:blipFill>
                <a:blip r:embed="rId2"/>
                <a:stretch>
                  <a:fillRect l="-1325" t="-2227" r="-851" b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 bwMode="auto">
          <a:xfrm>
            <a:off x="7132061" y="5210364"/>
            <a:ext cx="4220523" cy="135691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sz="2400">
              <a:latin typeface="Times New Roman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41243" y="5421611"/>
            <a:ext cx="1029683" cy="10844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25544" y="5456540"/>
            <a:ext cx="432049" cy="11107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947248" y="5456539"/>
            <a:ext cx="1541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Águas interiores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52768" y="5664328"/>
            <a:ext cx="792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Agrícola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55180" y="6139163"/>
            <a:ext cx="20373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Floresta - Eucaliptal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55180" y="5911769"/>
            <a:ext cx="792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2061" y="1411353"/>
            <a:ext cx="4652571" cy="39633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5480" y="2276872"/>
            <a:ext cx="4608512" cy="8729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62345" y="3284984"/>
            <a:ext cx="2856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?</a:t>
            </a:r>
            <a:r>
              <a:rPr lang="en-US" dirty="0"/>
              <a:t> = 660000/</a:t>
            </a:r>
            <a:r>
              <a:rPr lang="en-US" b="1" dirty="0">
                <a:solidFill>
                  <a:srgbClr val="FFC000"/>
                </a:solidFill>
              </a:rPr>
              <a:t>350000</a:t>
            </a:r>
            <a:r>
              <a:rPr lang="en-US" dirty="0"/>
              <a:t>*52</a:t>
            </a:r>
          </a:p>
          <a:p>
            <a:r>
              <a:rPr lang="en-US" dirty="0">
                <a:solidFill>
                  <a:schemeClr val="bg1"/>
                </a:solidFill>
              </a:rPr>
              <a:t>?</a:t>
            </a:r>
            <a:r>
              <a:rPr lang="en-US" dirty="0"/>
              <a:t> =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98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parcelas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na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área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total</a:t>
            </a:r>
          </a:p>
        </p:txBody>
      </p:sp>
    </p:spTree>
    <p:extLst>
      <p:ext uri="{BB962C8B-B14F-4D97-AF65-F5344CB8AC3E}">
        <p14:creationId xmlns:p14="http://schemas.microsoft.com/office/powerpoint/2010/main" val="211190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Seleção das parcelas a amostrar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2" y="1338454"/>
            <a:ext cx="6446072" cy="5474922"/>
          </a:xfrm>
        </p:spPr>
        <p:txBody>
          <a:bodyPr>
            <a:normAutofit/>
          </a:bodyPr>
          <a:lstStyle/>
          <a:p>
            <a:pPr marL="457200" indent="-457200">
              <a:buSzPct val="100000"/>
            </a:pPr>
            <a:r>
              <a:rPr lang="pt-PT" dirty="0"/>
              <a:t>Assumindo amostragem sistemática:</a:t>
            </a:r>
          </a:p>
          <a:p>
            <a:pPr marL="857250" lvl="1" indent="-457200">
              <a:buSzPct val="100000"/>
              <a:buNone/>
            </a:pPr>
            <a:r>
              <a:rPr lang="pt-PT" sz="2200" b="1" dirty="0"/>
              <a:t>2º Construir a grelha</a:t>
            </a:r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857250" lvl="1" indent="-457200">
              <a:buSzPct val="100000"/>
              <a:buNone/>
            </a:pPr>
            <a:r>
              <a:rPr lang="pt-PT" dirty="0"/>
              <a:t>	</a:t>
            </a:r>
          </a:p>
          <a:p>
            <a:pPr marL="857250" lvl="1" indent="-457200">
              <a:buSzPct val="100000"/>
              <a:buNone/>
            </a:pPr>
            <a:endParaRPr lang="pt-PT" sz="800" dirty="0"/>
          </a:p>
          <a:p>
            <a:pPr marL="857250" lvl="1" indent="-457200">
              <a:buSzPct val="100000"/>
              <a:buNone/>
            </a:pPr>
            <a:endParaRPr lang="pt-PT" sz="2200" dirty="0"/>
          </a:p>
          <a:p>
            <a:pPr marL="457200" indent="-457200">
              <a:buSzPct val="100000"/>
            </a:pPr>
            <a:endParaRPr lang="pt-PT" dirty="0"/>
          </a:p>
          <a:p>
            <a:pPr marL="457200" indent="-457200">
              <a:buSzPct val="100000"/>
            </a:pPr>
            <a:endParaRPr lang="pt-PT" dirty="0"/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457200" indent="-457200">
              <a:buSzPct val="100000"/>
              <a:buFont typeface="+mj-lt"/>
              <a:buAutoNum type="alphaLcParenR"/>
            </a:pPr>
            <a:endParaRPr lang="pt-PT" dirty="0"/>
          </a:p>
          <a:p>
            <a:pPr marL="857250" lvl="1" indent="-457200">
              <a:buSzPct val="100000"/>
              <a:buFont typeface="+mj-lt"/>
              <a:buAutoNum type="alphaLcParenR"/>
            </a:pPr>
            <a:endParaRPr lang="pt-PT" dirty="0"/>
          </a:p>
          <a:p>
            <a:pPr marL="457200" indent="-457200">
              <a:buSzPct val="100000"/>
              <a:buNone/>
            </a:pPr>
            <a:endParaRPr lang="pt-PT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209" y="1818138"/>
            <a:ext cx="8449791" cy="47506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31016" y="4112642"/>
            <a:ext cx="1389600" cy="1489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26676" y="4094577"/>
            <a:ext cx="1389600" cy="1489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9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Seleção das parcelas a amostrar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2" y="1338454"/>
            <a:ext cx="6446072" cy="5474922"/>
          </a:xfrm>
        </p:spPr>
        <p:txBody>
          <a:bodyPr>
            <a:normAutofit/>
          </a:bodyPr>
          <a:lstStyle/>
          <a:p>
            <a:pPr marL="457200" indent="-457200">
              <a:buSzPct val="100000"/>
            </a:pPr>
            <a:r>
              <a:rPr lang="pt-PT" dirty="0"/>
              <a:t>Assumindo amostragem sistemática:</a:t>
            </a:r>
          </a:p>
          <a:p>
            <a:pPr marL="857250" lvl="1" indent="-457200">
              <a:buSzPct val="100000"/>
              <a:buNone/>
            </a:pPr>
            <a:r>
              <a:rPr lang="pt-PT" sz="2200" b="1" dirty="0"/>
              <a:t>2º Construir a grelha</a:t>
            </a:r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857250" lvl="1" indent="-457200">
              <a:buSzPct val="100000"/>
              <a:buNone/>
            </a:pPr>
            <a:r>
              <a:rPr lang="pt-PT" dirty="0"/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6055014" y="4075915"/>
            <a:ext cx="32901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55014" y="4365104"/>
            <a:ext cx="32901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742367" y="1789832"/>
            <a:ext cx="8449791" cy="4750688"/>
            <a:chOff x="8752567" y="3861944"/>
            <a:chExt cx="8449791" cy="475068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52567" y="3861944"/>
              <a:ext cx="8449791" cy="475068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1034350" y="6056876"/>
              <a:ext cx="28803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82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034350" y="6345512"/>
              <a:ext cx="28803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82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134131" y="6138383"/>
              <a:ext cx="1389600" cy="1489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65868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Seleção das parcelas a amostrar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2" y="1338454"/>
            <a:ext cx="6446072" cy="5474922"/>
          </a:xfrm>
        </p:spPr>
        <p:txBody>
          <a:bodyPr>
            <a:normAutofit/>
          </a:bodyPr>
          <a:lstStyle/>
          <a:p>
            <a:pPr marL="457200" indent="-457200">
              <a:buSzPct val="100000"/>
            </a:pPr>
            <a:r>
              <a:rPr lang="pt-PT" dirty="0"/>
              <a:t>Assumindo amostragem sistemática:</a:t>
            </a:r>
          </a:p>
          <a:p>
            <a:pPr marL="857250" lvl="1" indent="-457200">
              <a:buSzPct val="100000"/>
              <a:buNone/>
            </a:pPr>
            <a:r>
              <a:rPr lang="pt-PT" sz="2200" b="1" dirty="0"/>
              <a:t>2º Construir a grelha</a:t>
            </a:r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857250" lvl="1" indent="-457200">
              <a:buSzPct val="100000"/>
              <a:buNone/>
            </a:pPr>
            <a:r>
              <a:rPr lang="pt-PT" dirty="0"/>
              <a:t>	</a:t>
            </a:r>
          </a:p>
          <a:p>
            <a:pPr marL="857250" lvl="1" indent="-457200">
              <a:buSzPct val="100000"/>
              <a:buNone/>
            </a:pPr>
            <a:endParaRPr lang="pt-PT" sz="800" dirty="0"/>
          </a:p>
          <a:p>
            <a:pPr marL="857250" lvl="1" indent="-457200">
              <a:buSzPct val="100000"/>
              <a:buNone/>
            </a:pPr>
            <a:endParaRPr lang="pt-PT" sz="2200" dirty="0"/>
          </a:p>
          <a:p>
            <a:pPr marL="457200" indent="-457200">
              <a:buSzPct val="100000"/>
            </a:pPr>
            <a:endParaRPr lang="pt-PT" dirty="0"/>
          </a:p>
          <a:p>
            <a:pPr marL="457200" indent="-457200">
              <a:buSzPct val="100000"/>
            </a:pPr>
            <a:endParaRPr lang="pt-PT" dirty="0"/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457200" indent="-457200">
              <a:buSzPct val="100000"/>
              <a:buFont typeface="+mj-lt"/>
              <a:buAutoNum type="alphaLcParenR"/>
            </a:pPr>
            <a:endParaRPr lang="pt-PT" dirty="0"/>
          </a:p>
          <a:p>
            <a:pPr marL="857250" lvl="1" indent="-457200">
              <a:buSzPct val="100000"/>
              <a:buFont typeface="+mj-lt"/>
              <a:buAutoNum type="alphaLcParenR"/>
            </a:pPr>
            <a:endParaRPr lang="pt-PT" dirty="0"/>
          </a:p>
          <a:p>
            <a:pPr marL="457200" indent="-457200">
              <a:buSzPct val="100000"/>
              <a:buNone/>
            </a:pPr>
            <a:endParaRPr lang="pt-PT" dirty="0"/>
          </a:p>
        </p:txBody>
      </p:sp>
      <p:sp>
        <p:nvSpPr>
          <p:cNvPr id="4" name="Rectangle 3"/>
          <p:cNvSpPr/>
          <p:nvPr/>
        </p:nvSpPr>
        <p:spPr>
          <a:xfrm>
            <a:off x="4131016" y="4112642"/>
            <a:ext cx="1389600" cy="1489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55014" y="4075915"/>
            <a:ext cx="32901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55014" y="4365104"/>
            <a:ext cx="32901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742209" y="1818138"/>
            <a:ext cx="8449791" cy="4750688"/>
            <a:chOff x="3742209" y="1818138"/>
            <a:chExt cx="8449791" cy="475068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42209" y="1818138"/>
              <a:ext cx="8449791" cy="475068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123773" y="4094577"/>
              <a:ext cx="1389600" cy="1489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206136" y="2636912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Agora procurar a ferramenta clip para eliminar os pontos da grelha que caem fora da área de floresta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9524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209" y="1818138"/>
            <a:ext cx="8449791" cy="4750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Seleção das parcelas a amostrar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2" y="1338454"/>
            <a:ext cx="6446072" cy="5474922"/>
          </a:xfrm>
        </p:spPr>
        <p:txBody>
          <a:bodyPr>
            <a:normAutofit/>
          </a:bodyPr>
          <a:lstStyle/>
          <a:p>
            <a:pPr marL="457200" indent="-457200">
              <a:buSzPct val="100000"/>
            </a:pPr>
            <a:r>
              <a:rPr lang="pt-PT" dirty="0"/>
              <a:t>Assumindo amostragem sistemática:</a:t>
            </a:r>
          </a:p>
          <a:p>
            <a:pPr marL="857250" lvl="1" indent="-457200">
              <a:buSzPct val="100000"/>
              <a:buNone/>
            </a:pPr>
            <a:r>
              <a:rPr lang="pt-PT" sz="2200" b="1" dirty="0"/>
              <a:t>2º Construir a grelha</a:t>
            </a:r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857250" lvl="1" indent="-457200">
              <a:buSzPct val="100000"/>
              <a:buNone/>
            </a:pPr>
            <a:r>
              <a:rPr lang="pt-PT" dirty="0"/>
              <a:t>	</a:t>
            </a:r>
          </a:p>
          <a:p>
            <a:pPr marL="857250" lvl="1" indent="-457200">
              <a:buSzPct val="100000"/>
              <a:buNone/>
            </a:pPr>
            <a:endParaRPr lang="pt-PT" sz="800" dirty="0"/>
          </a:p>
          <a:p>
            <a:pPr marL="857250" lvl="1" indent="-457200">
              <a:buSzPct val="100000"/>
              <a:buNone/>
            </a:pPr>
            <a:endParaRPr lang="pt-PT" sz="2200" dirty="0"/>
          </a:p>
          <a:p>
            <a:pPr marL="457200" indent="-457200">
              <a:buSzPct val="100000"/>
            </a:pPr>
            <a:endParaRPr lang="pt-PT" dirty="0"/>
          </a:p>
          <a:p>
            <a:pPr marL="457200" indent="-457200">
              <a:buSzPct val="100000"/>
            </a:pPr>
            <a:endParaRPr lang="pt-PT" dirty="0"/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457200" indent="-457200">
              <a:buSzPct val="100000"/>
              <a:buFont typeface="+mj-lt"/>
              <a:buAutoNum type="alphaLcParenR"/>
            </a:pPr>
            <a:endParaRPr lang="pt-PT" dirty="0"/>
          </a:p>
          <a:p>
            <a:pPr marL="857250" lvl="1" indent="-457200">
              <a:buSzPct val="100000"/>
              <a:buFont typeface="+mj-lt"/>
              <a:buAutoNum type="alphaLcParenR"/>
            </a:pPr>
            <a:endParaRPr lang="pt-PT" dirty="0"/>
          </a:p>
          <a:p>
            <a:pPr marL="457200" indent="-457200">
              <a:buSzPct val="100000"/>
              <a:buNone/>
            </a:pPr>
            <a:endParaRPr lang="pt-PT" dirty="0"/>
          </a:p>
        </p:txBody>
      </p:sp>
      <p:sp>
        <p:nvSpPr>
          <p:cNvPr id="4" name="Rectangle 3"/>
          <p:cNvSpPr/>
          <p:nvPr/>
        </p:nvSpPr>
        <p:spPr>
          <a:xfrm>
            <a:off x="4131016" y="4112642"/>
            <a:ext cx="1389600" cy="1489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55014" y="4075915"/>
            <a:ext cx="32901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55014" y="4365104"/>
            <a:ext cx="32901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23773" y="4094577"/>
            <a:ext cx="1389600" cy="1638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262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Seleção das parcelas a amostrar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2" y="1338454"/>
            <a:ext cx="6446072" cy="5474922"/>
          </a:xfrm>
        </p:spPr>
        <p:txBody>
          <a:bodyPr>
            <a:normAutofit/>
          </a:bodyPr>
          <a:lstStyle/>
          <a:p>
            <a:pPr marL="457200" indent="-457200">
              <a:buSzPct val="100000"/>
            </a:pPr>
            <a:r>
              <a:rPr lang="pt-PT" dirty="0"/>
              <a:t>Assumindo amostragem sistemática:</a:t>
            </a:r>
          </a:p>
          <a:p>
            <a:pPr marL="857250" lvl="1" indent="-457200">
              <a:buSzPct val="100000"/>
              <a:buNone/>
            </a:pPr>
            <a:r>
              <a:rPr lang="pt-PT" sz="2200" b="1" dirty="0"/>
              <a:t>2º Construir a grelha</a:t>
            </a:r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857250" lvl="1" indent="-457200">
              <a:buSzPct val="100000"/>
              <a:buNone/>
            </a:pPr>
            <a:r>
              <a:rPr lang="pt-PT" dirty="0"/>
              <a:t>	</a:t>
            </a:r>
          </a:p>
          <a:p>
            <a:pPr marL="857250" lvl="1" indent="-457200">
              <a:buSzPct val="100000"/>
              <a:buNone/>
            </a:pPr>
            <a:endParaRPr lang="pt-PT" sz="800" dirty="0"/>
          </a:p>
          <a:p>
            <a:pPr marL="857250" lvl="1" indent="-457200">
              <a:buSzPct val="100000"/>
              <a:buNone/>
            </a:pPr>
            <a:endParaRPr lang="pt-PT" sz="2200" dirty="0"/>
          </a:p>
          <a:p>
            <a:pPr marL="457200" indent="-457200">
              <a:buSzPct val="100000"/>
            </a:pPr>
            <a:endParaRPr lang="pt-PT" dirty="0"/>
          </a:p>
          <a:p>
            <a:pPr marL="457200" indent="-457200">
              <a:buSzPct val="100000"/>
            </a:pPr>
            <a:endParaRPr lang="pt-PT" dirty="0"/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457200" indent="-457200">
              <a:buSzPct val="100000"/>
              <a:buFont typeface="+mj-lt"/>
              <a:buAutoNum type="alphaLcParenR"/>
            </a:pPr>
            <a:endParaRPr lang="pt-PT" dirty="0"/>
          </a:p>
          <a:p>
            <a:pPr marL="857250" lvl="1" indent="-457200">
              <a:buSzPct val="100000"/>
              <a:buFont typeface="+mj-lt"/>
              <a:buAutoNum type="alphaLcParenR"/>
            </a:pPr>
            <a:endParaRPr lang="pt-PT" dirty="0"/>
          </a:p>
          <a:p>
            <a:pPr marL="457200" indent="-457200">
              <a:buSzPct val="100000"/>
              <a:buNone/>
            </a:pPr>
            <a:endParaRPr lang="pt-PT" dirty="0"/>
          </a:p>
        </p:txBody>
      </p:sp>
      <p:sp>
        <p:nvSpPr>
          <p:cNvPr id="5" name="TextBox 4"/>
          <p:cNvSpPr txBox="1"/>
          <p:nvPr/>
        </p:nvSpPr>
        <p:spPr>
          <a:xfrm>
            <a:off x="1206136" y="2636912"/>
            <a:ext cx="2448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Podemos querer que a grelha seja coincidente com a do IFN ou que tenha origem num ponto especifico</a:t>
            </a:r>
          </a:p>
          <a:p>
            <a:pPr algn="ctr"/>
            <a:endParaRPr lang="pt-PT" b="1" dirty="0"/>
          </a:p>
          <a:p>
            <a:pPr algn="ctr"/>
            <a:r>
              <a:rPr lang="pt-PT" b="1" dirty="0"/>
              <a:t>Se for esse o caso temos de a preparar no EXCEL de antemão para a podermos importar agora</a:t>
            </a:r>
          </a:p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209" y="1818138"/>
            <a:ext cx="8449791" cy="47506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23773" y="4094577"/>
            <a:ext cx="1389600" cy="1489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766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Seleção das parcelas a amostrar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2" y="1338454"/>
            <a:ext cx="6446072" cy="5474922"/>
          </a:xfrm>
        </p:spPr>
        <p:txBody>
          <a:bodyPr>
            <a:normAutofit/>
          </a:bodyPr>
          <a:lstStyle/>
          <a:p>
            <a:pPr marL="457200" indent="-457200">
              <a:buSzPct val="100000"/>
            </a:pPr>
            <a:r>
              <a:rPr lang="pt-PT" dirty="0"/>
              <a:t>Assumindo amostragem sistemática:</a:t>
            </a:r>
          </a:p>
          <a:p>
            <a:pPr marL="857250" lvl="1" indent="-457200">
              <a:buSzPct val="100000"/>
              <a:buNone/>
            </a:pPr>
            <a:r>
              <a:rPr lang="pt-PT" sz="2200" b="1" dirty="0"/>
              <a:t>2º Construir a grelha</a:t>
            </a:r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857250" lvl="1" indent="-457200">
              <a:buSzPct val="100000"/>
              <a:buNone/>
            </a:pPr>
            <a:r>
              <a:rPr lang="pt-PT" dirty="0"/>
              <a:t>	</a:t>
            </a:r>
          </a:p>
          <a:p>
            <a:pPr marL="857250" lvl="1" indent="-457200">
              <a:buSzPct val="100000"/>
              <a:buNone/>
            </a:pPr>
            <a:endParaRPr lang="pt-PT" sz="800" dirty="0"/>
          </a:p>
          <a:p>
            <a:pPr marL="857250" lvl="1" indent="-457200">
              <a:buSzPct val="100000"/>
              <a:buNone/>
            </a:pPr>
            <a:endParaRPr lang="pt-PT" sz="2200" dirty="0"/>
          </a:p>
          <a:p>
            <a:pPr marL="457200" indent="-457200">
              <a:buSzPct val="100000"/>
            </a:pPr>
            <a:endParaRPr lang="pt-PT" dirty="0"/>
          </a:p>
          <a:p>
            <a:pPr marL="457200" indent="-457200">
              <a:buSzPct val="100000"/>
            </a:pPr>
            <a:endParaRPr lang="pt-PT" dirty="0"/>
          </a:p>
          <a:p>
            <a:pPr marL="0" indent="0">
              <a:buSzPct val="100000"/>
              <a:buNone/>
            </a:pPr>
            <a:endParaRPr lang="pt-PT" dirty="0"/>
          </a:p>
          <a:p>
            <a:pPr marL="857250" lvl="1" indent="-457200">
              <a:buSzPct val="100000"/>
              <a:buFont typeface="+mj-lt"/>
              <a:buAutoNum type="alphaLcParenR"/>
            </a:pPr>
            <a:endParaRPr lang="pt-PT" dirty="0"/>
          </a:p>
          <a:p>
            <a:pPr marL="457200" indent="-457200">
              <a:buSzPct val="100000"/>
              <a:buNone/>
            </a:pPr>
            <a:endParaRPr lang="pt-P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209" y="1818138"/>
            <a:ext cx="8449791" cy="4750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209" y="1818138"/>
            <a:ext cx="8449791" cy="47506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51784" y="4110682"/>
            <a:ext cx="1389600" cy="1489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06136" y="2636912"/>
            <a:ext cx="2448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Podemos querer que a grelha seja coincidente com a do IFN ou que tenha origem num ponto especifico</a:t>
            </a:r>
          </a:p>
          <a:p>
            <a:pPr algn="ctr"/>
            <a:endParaRPr lang="pt-PT" b="1" dirty="0"/>
          </a:p>
          <a:p>
            <a:pPr algn="ctr"/>
            <a:r>
              <a:rPr lang="pt-PT" b="1" dirty="0"/>
              <a:t>Se for esse o caso temos de a preparar no EXCEL de antemão para a podermos importar agora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661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Seleção das parcelas a amostrar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2" y="1338454"/>
            <a:ext cx="6446072" cy="5474922"/>
          </a:xfrm>
        </p:spPr>
        <p:txBody>
          <a:bodyPr>
            <a:normAutofit/>
          </a:bodyPr>
          <a:lstStyle/>
          <a:p>
            <a:pPr marL="457200" indent="-457200">
              <a:buSzPct val="100000"/>
            </a:pPr>
            <a:r>
              <a:rPr lang="pt-PT" dirty="0"/>
              <a:t>Assumindo amostragem sistemática:</a:t>
            </a:r>
          </a:p>
          <a:p>
            <a:pPr marL="857250" lvl="1" indent="-457200">
              <a:buSzPct val="100000"/>
              <a:buNone/>
            </a:pPr>
            <a:r>
              <a:rPr lang="pt-PT" sz="2200" b="1" dirty="0"/>
              <a:t>2º Construir a grelha</a:t>
            </a:r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857250" lvl="1" indent="-457200">
              <a:buSzPct val="100000"/>
              <a:buNone/>
            </a:pPr>
            <a:endParaRPr lang="pt-PT" dirty="0"/>
          </a:p>
          <a:p>
            <a:pPr marL="857250" lvl="1" indent="-457200">
              <a:buSzPct val="100000"/>
              <a:buNone/>
            </a:pPr>
            <a:r>
              <a:rPr lang="pt-PT" dirty="0"/>
              <a:t>	</a:t>
            </a:r>
          </a:p>
          <a:p>
            <a:pPr marL="857250" lvl="1" indent="-457200">
              <a:buSzPct val="100000"/>
              <a:buNone/>
            </a:pPr>
            <a:endParaRPr lang="pt-PT" sz="800" dirty="0"/>
          </a:p>
          <a:p>
            <a:pPr marL="857250" lvl="1" indent="-457200">
              <a:buSzPct val="100000"/>
              <a:buNone/>
            </a:pPr>
            <a:endParaRPr lang="pt-PT" sz="2200" dirty="0"/>
          </a:p>
          <a:p>
            <a:pPr marL="457200" indent="-457200">
              <a:buSzPct val="100000"/>
            </a:pPr>
            <a:endParaRPr lang="pt-PT" dirty="0"/>
          </a:p>
          <a:p>
            <a:pPr marL="457200" indent="-457200">
              <a:buSzPct val="100000"/>
            </a:pPr>
            <a:endParaRPr lang="pt-PT" dirty="0"/>
          </a:p>
          <a:p>
            <a:pPr marL="0" indent="0">
              <a:buSzPct val="100000"/>
              <a:buNone/>
            </a:pPr>
            <a:endParaRPr lang="pt-PT" dirty="0"/>
          </a:p>
          <a:p>
            <a:pPr marL="857250" lvl="1" indent="-457200">
              <a:buSzPct val="100000"/>
              <a:buFont typeface="+mj-lt"/>
              <a:buAutoNum type="alphaLcParenR"/>
            </a:pPr>
            <a:endParaRPr lang="pt-PT" dirty="0"/>
          </a:p>
          <a:p>
            <a:pPr marL="457200" indent="-457200">
              <a:buSzPct val="100000"/>
              <a:buNone/>
            </a:pPr>
            <a:endParaRPr lang="pt-P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209" y="1818138"/>
            <a:ext cx="8449791" cy="4750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209" y="1818138"/>
            <a:ext cx="8449791" cy="4750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2209" y="1818138"/>
            <a:ext cx="8449791" cy="47506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29113" y="4075915"/>
            <a:ext cx="1389600" cy="1489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06136" y="2636912"/>
            <a:ext cx="2448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Podemos querer que a grelha seja coincidente com a do IFN ou que tenha origem num ponto especifico</a:t>
            </a:r>
          </a:p>
          <a:p>
            <a:pPr algn="ctr"/>
            <a:endParaRPr lang="pt-PT" b="1" dirty="0"/>
          </a:p>
          <a:p>
            <a:pPr algn="ctr"/>
            <a:r>
              <a:rPr lang="pt-PT" b="1" dirty="0"/>
              <a:t>Se for esse o caso temos de a preparar no EXCEL de antemão para a podermos importar agora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754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35360" y="2514600"/>
            <a:ext cx="9646840" cy="1143000"/>
          </a:xfrm>
          <a:ln/>
        </p:spPr>
        <p:txBody>
          <a:bodyPr/>
          <a:lstStyle/>
          <a:p>
            <a:pPr algn="l">
              <a:buNone/>
            </a:pPr>
            <a:r>
              <a:rPr lang="en-US" dirty="0" err="1"/>
              <a:t>Instalar</a:t>
            </a:r>
            <a:r>
              <a:rPr lang="en-US" dirty="0"/>
              <a:t> o R e R-studio</a:t>
            </a:r>
          </a:p>
        </p:txBody>
      </p:sp>
    </p:spTree>
    <p:extLst>
      <p:ext uri="{BB962C8B-B14F-4D97-AF65-F5344CB8AC3E}">
        <p14:creationId xmlns:p14="http://schemas.microsoft.com/office/powerpoint/2010/main" val="26290970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1798638" y="304800"/>
            <a:ext cx="8564562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3200" b="1" dirty="0" err="1">
                <a:solidFill>
                  <a:srgbClr val="008000"/>
                </a:solidFill>
                <a:latin typeface="Tahoma" pitchFamily="34" charset="0"/>
              </a:rPr>
              <a:t>Mapa</a:t>
            </a:r>
            <a:r>
              <a:rPr lang="en-GB" sz="3200" b="1" dirty="0">
                <a:solidFill>
                  <a:srgbClr val="008000"/>
                </a:solidFill>
                <a:latin typeface="Tahoma" pitchFamily="34" charset="0"/>
              </a:rPr>
              <a:t> de </a:t>
            </a:r>
            <a:r>
              <a:rPr lang="en-GB" sz="3200" b="1" dirty="0" err="1">
                <a:solidFill>
                  <a:srgbClr val="008000"/>
                </a:solidFill>
                <a:latin typeface="Tahoma" pitchFamily="34" charset="0"/>
              </a:rPr>
              <a:t>uma</a:t>
            </a:r>
            <a:r>
              <a:rPr lang="en-GB" sz="3200" b="1" dirty="0">
                <a:solidFill>
                  <a:srgbClr val="008000"/>
                </a:solidFill>
                <a:latin typeface="Tahoma" pitchFamily="34" charset="0"/>
              </a:rPr>
              <a:t> </a:t>
            </a:r>
            <a:r>
              <a:rPr lang="en-GB" sz="3200" b="1" dirty="0" err="1">
                <a:solidFill>
                  <a:srgbClr val="008000"/>
                </a:solidFill>
                <a:latin typeface="Tahoma" pitchFamily="34" charset="0"/>
              </a:rPr>
              <a:t>propriedade</a:t>
            </a:r>
            <a:endParaRPr lang="en-GB" sz="3200" b="1" dirty="0">
              <a:solidFill>
                <a:srgbClr val="008000"/>
              </a:solidFill>
              <a:latin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52" y="822960"/>
            <a:ext cx="7775272" cy="5802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9776" y="2636913"/>
            <a:ext cx="53578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dirty="0">
                <a:latin typeface="Trebuchet MS" pitchFamily="34" charset="0"/>
              </a:rPr>
              <a:t>Como avaliar estes povoamentos? (eucalipto e montado de sobro)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7608" y="3857628"/>
            <a:ext cx="7200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dirty="0">
                <a:latin typeface="Trebuchet MS" pitchFamily="34" charset="0"/>
              </a:rPr>
              <a:t>É possível medir todas as árvores? Claro que não...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81290" y="4753285"/>
            <a:ext cx="60007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dirty="0">
                <a:latin typeface="Trebuchet MS" pitchFamily="34" charset="0"/>
              </a:rPr>
              <a:t>Há portanto que recorrer a amostragem</a:t>
            </a:r>
          </a:p>
        </p:txBody>
      </p:sp>
    </p:spTree>
    <p:extLst>
      <p:ext uri="{BB962C8B-B14F-4D97-AF65-F5344CB8AC3E}">
        <p14:creationId xmlns:p14="http://schemas.microsoft.com/office/powerpoint/2010/main" val="362061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/>
              <a:t>Caso estudo</a:t>
            </a:r>
            <a:r>
              <a:rPr lang="pt-PT" b="0" dirty="0"/>
              <a:t>: Herdade da Calha do Grou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PT" sz="1800" dirty="0"/>
              <a:t>Propriedade: ALTRI Florestal</a:t>
            </a:r>
          </a:p>
          <a:p>
            <a:r>
              <a:rPr lang="pt-PT" sz="1800" dirty="0"/>
              <a:t>Localização:  Chamusca</a:t>
            </a:r>
          </a:p>
          <a:p>
            <a:r>
              <a:rPr lang="pt-PT" sz="1800" dirty="0"/>
              <a:t>Área:1359,1 </a:t>
            </a:r>
            <a:r>
              <a:rPr lang="pt-PT" sz="1800" dirty="0" err="1"/>
              <a:t>ha</a:t>
            </a:r>
            <a:r>
              <a:rPr lang="pt-PT" sz="1800" dirty="0"/>
              <a:t> </a:t>
            </a:r>
          </a:p>
          <a:p>
            <a:r>
              <a:rPr lang="pt-PT" sz="1800" dirty="0"/>
              <a:t>Ocupação florestal: </a:t>
            </a:r>
          </a:p>
          <a:p>
            <a:pPr lvl="1"/>
            <a:r>
              <a:rPr lang="pt-PT" sz="1600" dirty="0"/>
              <a:t>montados de sobro</a:t>
            </a:r>
          </a:p>
          <a:p>
            <a:pPr lvl="2"/>
            <a:r>
              <a:rPr lang="pt-PT" sz="1400" dirty="0"/>
              <a:t>estrutura regular, </a:t>
            </a:r>
          </a:p>
          <a:p>
            <a:pPr lvl="2"/>
            <a:r>
              <a:rPr lang="pt-PT" sz="1400" dirty="0"/>
              <a:t>andar principal idade ~ 40 anos </a:t>
            </a:r>
          </a:p>
          <a:p>
            <a:pPr lvl="2"/>
            <a:r>
              <a:rPr lang="pt-PT" sz="1400" dirty="0"/>
              <a:t>alguns núcleos de árvores velhas</a:t>
            </a:r>
          </a:p>
          <a:p>
            <a:pPr lvl="2"/>
            <a:r>
              <a:rPr lang="pt-PT" sz="1400" dirty="0"/>
              <a:t>algumas árvores nas fases de regeneração e juvenil</a:t>
            </a:r>
          </a:p>
          <a:p>
            <a:pPr lvl="2"/>
            <a:r>
              <a:rPr lang="pt-PT" sz="1400" dirty="0"/>
              <a:t>maioritariamente puros (embora possam surgir outras espécies) </a:t>
            </a:r>
          </a:p>
          <a:p>
            <a:pPr lvl="1"/>
            <a:r>
              <a:rPr lang="pt-PT" sz="1600" dirty="0"/>
              <a:t>eucaliptal </a:t>
            </a:r>
          </a:p>
          <a:p>
            <a:pPr lvl="2"/>
            <a:r>
              <a:rPr lang="pt-PT" sz="1200" dirty="0"/>
              <a:t>Rotação 1</a:t>
            </a:r>
          </a:p>
          <a:p>
            <a:pPr lvl="2"/>
            <a:r>
              <a:rPr lang="pt-PT" sz="1200" dirty="0"/>
              <a:t>Rotação 2</a:t>
            </a:r>
          </a:p>
          <a:p>
            <a:pPr lvl="1"/>
            <a:r>
              <a:rPr lang="pt-PT" sz="1600" dirty="0"/>
              <a:t>pinhal bravo e manso (pequena área)</a:t>
            </a:r>
          </a:p>
          <a:p>
            <a:endParaRPr lang="pt-PT" dirty="0"/>
          </a:p>
        </p:txBody>
      </p:sp>
      <p:sp>
        <p:nvSpPr>
          <p:cNvPr id="9" name="Rectangle 8"/>
          <p:cNvSpPr/>
          <p:nvPr/>
        </p:nvSpPr>
        <p:spPr bwMode="auto">
          <a:xfrm>
            <a:off x="6142677" y="5196286"/>
            <a:ext cx="4220523" cy="135691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sz="2400">
              <a:latin typeface="Times New Roman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1859" y="5407533"/>
            <a:ext cx="1029683" cy="10844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36160" y="5442462"/>
            <a:ext cx="432049" cy="11107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957864" y="5442461"/>
            <a:ext cx="792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63384" y="5650250"/>
            <a:ext cx="792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</a:t>
            </a:r>
            <a:endParaRPr lang="pt-PT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65796" y="6125085"/>
            <a:ext cx="792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Sb</a:t>
            </a:r>
            <a:endParaRPr lang="pt-PT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65796" y="5897691"/>
            <a:ext cx="792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Pm</a:t>
            </a:r>
            <a:endParaRPr lang="pt-PT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2676" y="1601026"/>
            <a:ext cx="4220523" cy="359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47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GB" dirty="0" err="1"/>
              <a:t>Consequências</a:t>
            </a:r>
            <a:r>
              <a:rPr lang="en-GB" dirty="0"/>
              <a:t> da </a:t>
            </a:r>
            <a:r>
              <a:rPr lang="en-GB" dirty="0" err="1"/>
              <a:t>amostragem</a:t>
            </a:r>
            <a:endParaRPr lang="en-GB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O facto das variáveis do povoamento serem avaliadas com base em amostragem tem como consequência:</a:t>
            </a:r>
            <a:endParaRPr lang="en-GB" dirty="0"/>
          </a:p>
          <a:p>
            <a:pPr lvl="1"/>
            <a:r>
              <a:rPr lang="pt-PT" dirty="0"/>
              <a:t>O resultado de um inventário florestal não é exacto, vindo afectado de um erro – o </a:t>
            </a:r>
            <a:r>
              <a:rPr lang="pt-PT" dirty="0">
                <a:solidFill>
                  <a:srgbClr val="008000"/>
                </a:solidFill>
              </a:rPr>
              <a:t>erro de amostragem </a:t>
            </a:r>
            <a:r>
              <a:rPr lang="pt-PT" dirty="0"/>
              <a:t>– o qual se deve ao facto de não se ter medido o povoamento todo, mas apenas um conjunto, maior ou menor, de parcelas</a:t>
            </a:r>
          </a:p>
          <a:p>
            <a:pPr lvl="1"/>
            <a:endParaRPr lang="pt-PT" sz="800" dirty="0"/>
          </a:p>
          <a:p>
            <a:pPr lvl="2" algn="l"/>
            <a:r>
              <a:rPr lang="pt-PT" sz="2200" dirty="0"/>
              <a:t>O </a:t>
            </a:r>
            <a:r>
              <a:rPr lang="pt-PT" sz="2200" b="1" dirty="0"/>
              <a:t>erro de amostragem </a:t>
            </a:r>
            <a:r>
              <a:rPr lang="pt-PT" sz="2200" dirty="0"/>
              <a:t>é tanto </a:t>
            </a:r>
            <a:r>
              <a:rPr lang="pt-PT" sz="2200" b="1" dirty="0"/>
              <a:t>maior</a:t>
            </a:r>
            <a:r>
              <a:rPr lang="pt-PT" sz="2200" dirty="0"/>
              <a:t> quanto </a:t>
            </a:r>
            <a:r>
              <a:rPr lang="pt-PT" sz="2200" b="1" dirty="0"/>
              <a:t>menos parcelas </a:t>
            </a:r>
            <a:r>
              <a:rPr lang="pt-PT" sz="2200" dirty="0"/>
              <a:t>se medirem</a:t>
            </a:r>
          </a:p>
          <a:p>
            <a:pPr lvl="2" algn="l"/>
            <a:r>
              <a:rPr lang="pt-PT" sz="2200" dirty="0"/>
              <a:t>O </a:t>
            </a:r>
            <a:r>
              <a:rPr lang="pt-PT" sz="2200" b="1" dirty="0"/>
              <a:t>erro de amostragem </a:t>
            </a:r>
            <a:r>
              <a:rPr lang="pt-PT" sz="2200" dirty="0"/>
              <a:t>é tanto </a:t>
            </a:r>
            <a:r>
              <a:rPr lang="pt-PT" sz="2200" b="1" dirty="0"/>
              <a:t>maior</a:t>
            </a:r>
            <a:r>
              <a:rPr lang="pt-PT" sz="2200" dirty="0"/>
              <a:t> quanto </a:t>
            </a:r>
            <a:r>
              <a:rPr lang="pt-PT" sz="2200" b="1" dirty="0"/>
              <a:t>maior</a:t>
            </a:r>
            <a:r>
              <a:rPr lang="pt-PT" sz="2200" dirty="0"/>
              <a:t> for </a:t>
            </a:r>
            <a:r>
              <a:rPr lang="pt-PT" sz="2200" b="1" dirty="0"/>
              <a:t>a variabilidade </a:t>
            </a:r>
            <a:r>
              <a:rPr lang="pt-PT" sz="2200" dirty="0"/>
              <a:t>da população</a:t>
            </a:r>
          </a:p>
          <a:p>
            <a:r>
              <a:rPr lang="pt-PT" dirty="0"/>
              <a:t>O erro de amostragem é inerente ao processo de amostrar, não é resultante de uma operação realizada incorretamente</a:t>
            </a:r>
          </a:p>
          <a:p>
            <a:pPr lvl="1"/>
            <a:endParaRPr lang="pt-PT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8343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 bldLvl="5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GB" dirty="0" err="1"/>
              <a:t>Consequências</a:t>
            </a:r>
            <a:r>
              <a:rPr lang="en-GB" dirty="0"/>
              <a:t> da </a:t>
            </a:r>
            <a:r>
              <a:rPr lang="en-GB" dirty="0" err="1"/>
              <a:t>amostragem</a:t>
            </a:r>
            <a:endParaRPr lang="en-GB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Algumas questões relacionadas com a amostragem:</a:t>
            </a:r>
            <a:endParaRPr lang="en-GB" dirty="0"/>
          </a:p>
          <a:p>
            <a:pPr lvl="1"/>
            <a:r>
              <a:rPr lang="pt-PT" dirty="0"/>
              <a:t>Se todos os indivíduos da população forem iguais há erro de amostragem?</a:t>
            </a:r>
          </a:p>
          <a:p>
            <a:pPr marL="914400" lvl="2" indent="0">
              <a:buNone/>
            </a:pPr>
            <a:r>
              <a:rPr lang="pt-PT" b="1" dirty="0">
                <a:solidFill>
                  <a:srgbClr val="008000"/>
                </a:solidFill>
              </a:rPr>
              <a:t>NÃO </a:t>
            </a:r>
          </a:p>
          <a:p>
            <a:pPr lvl="1"/>
            <a:r>
              <a:rPr lang="pt-PT" dirty="0"/>
              <a:t>Se os indivíduos da população forem muito semelhantes, o erro de amostragem é grande ou pequeno? </a:t>
            </a:r>
          </a:p>
          <a:p>
            <a:pPr marL="857250" lvl="2" indent="0">
              <a:buNone/>
            </a:pPr>
            <a:r>
              <a:rPr lang="pt-PT" b="1" dirty="0">
                <a:solidFill>
                  <a:srgbClr val="008000"/>
                </a:solidFill>
              </a:rPr>
              <a:t>PEQUENO</a:t>
            </a:r>
          </a:p>
          <a:p>
            <a:pPr lvl="1"/>
            <a:r>
              <a:rPr lang="pt-PT" dirty="0"/>
              <a:t>Se a população for muito variável, o erro de amostragem pode ser pequeno? </a:t>
            </a:r>
          </a:p>
          <a:p>
            <a:pPr marL="914400" lvl="2" indent="0">
              <a:buNone/>
            </a:pPr>
            <a:r>
              <a:rPr lang="pt-PT" b="1" dirty="0">
                <a:solidFill>
                  <a:srgbClr val="008000"/>
                </a:solidFill>
              </a:rPr>
              <a:t>SÓ SE A DIMENSÃO DA AMOSTRA FOR MUITO GRANDE</a:t>
            </a:r>
          </a:p>
          <a:p>
            <a:pPr lvl="1"/>
            <a:endParaRPr lang="pt-PT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6492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GB" dirty="0" err="1"/>
              <a:t>Consequências</a:t>
            </a:r>
            <a:r>
              <a:rPr lang="en-GB" dirty="0"/>
              <a:t> da </a:t>
            </a:r>
            <a:r>
              <a:rPr lang="en-GB" dirty="0" err="1"/>
              <a:t>amostragem</a:t>
            </a:r>
            <a:endParaRPr lang="en-GB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Como é que podemos “controlar” o erro de amostragem?</a:t>
            </a:r>
            <a:endParaRPr lang="en-GB" dirty="0"/>
          </a:p>
          <a:p>
            <a:pPr lvl="1"/>
            <a:r>
              <a:rPr lang="pt-PT" dirty="0"/>
              <a:t>Aumentando ou diminuindo a dimensão da amostra</a:t>
            </a:r>
          </a:p>
          <a:p>
            <a:pPr lvl="1"/>
            <a:r>
              <a:rPr lang="pt-PT" dirty="0"/>
              <a:t>Subdividindo cada população em </a:t>
            </a:r>
            <a:r>
              <a:rPr lang="pt-PT" dirty="0" err="1"/>
              <a:t>sub-populações</a:t>
            </a:r>
            <a:r>
              <a:rPr lang="pt-PT" dirty="0"/>
              <a:t> homogéneas (estratos) que serão amostradas em separado</a:t>
            </a:r>
          </a:p>
          <a:p>
            <a:pPr lvl="1"/>
            <a:r>
              <a:rPr lang="pt-PT" dirty="0"/>
              <a:t>Aumentando a área das parcelas de amostragem (veremos mais à frente como)</a:t>
            </a:r>
          </a:p>
          <a:p>
            <a:pPr lvl="1"/>
            <a:endParaRPr lang="pt-PT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35688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 bldLvl="5" autoUpdateAnimBg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16877</TotalTime>
  <Words>3011</Words>
  <Application>Microsoft Office PowerPoint</Application>
  <PresentationFormat>Widescreen</PresentationFormat>
  <Paragraphs>519</Paragraphs>
  <Slides>49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Arial</vt:lpstr>
      <vt:lpstr>Calibri</vt:lpstr>
      <vt:lpstr>Cambria Math</vt:lpstr>
      <vt:lpstr>Georgia</vt:lpstr>
      <vt:lpstr>Tahoma</vt:lpstr>
      <vt:lpstr>Times New Roman</vt:lpstr>
      <vt:lpstr>Trebuchet MS</vt:lpstr>
      <vt:lpstr>Wingdings</vt:lpstr>
      <vt:lpstr>Custom Design</vt:lpstr>
      <vt:lpstr>Equation</vt:lpstr>
      <vt:lpstr>Equation.3</vt:lpstr>
      <vt:lpstr>Inventário Florestal Tratamento de dados em R e Amostragem</vt:lpstr>
      <vt:lpstr>Índice</vt:lpstr>
      <vt:lpstr> O papel da amostragem no Inventário Florestal</vt:lpstr>
      <vt:lpstr>A necessidade  de amostrar</vt:lpstr>
      <vt:lpstr>PowerPoint Presentation</vt:lpstr>
      <vt:lpstr>Caso estudo: Herdade da Calha do Grou</vt:lpstr>
      <vt:lpstr>Consequências da amostragem</vt:lpstr>
      <vt:lpstr>Consequências da amostragem</vt:lpstr>
      <vt:lpstr>Consequências da amostragem</vt:lpstr>
      <vt:lpstr> População e amostra</vt:lpstr>
      <vt:lpstr>População e amostra</vt:lpstr>
      <vt:lpstr>Variáveis ou atributos</vt:lpstr>
      <vt:lpstr>População e amostra</vt:lpstr>
      <vt:lpstr>Fases no planeamento de uma amostragem</vt:lpstr>
      <vt:lpstr>Diversidade de situações de amostragem</vt:lpstr>
      <vt:lpstr>Diversidade de situações de amostragem</vt:lpstr>
      <vt:lpstr>Diversidade de situações de amostragem</vt:lpstr>
      <vt:lpstr>Diversidade de situações de amostragem</vt:lpstr>
      <vt:lpstr> Amostragem simples quantitativa</vt:lpstr>
      <vt:lpstr>Amostragem simples quantitativa (asq)</vt:lpstr>
      <vt:lpstr>Amostragem simples quantitativa (asq)</vt:lpstr>
      <vt:lpstr>Amostragem simples quantitativa (asq)</vt:lpstr>
      <vt:lpstr>Amostragem simples quantitativa (asq)</vt:lpstr>
      <vt:lpstr>Amostragem simples quantitativa</vt:lpstr>
      <vt:lpstr> Amostragem simples quantitativa</vt:lpstr>
      <vt:lpstr> Amostragem simples quantitativa</vt:lpstr>
      <vt:lpstr> Amostragem simples quantitativa</vt:lpstr>
      <vt:lpstr> Amostragem simples quantitativa - exemplo</vt:lpstr>
      <vt:lpstr> Amostragem simples quantitativa - exemplo</vt:lpstr>
      <vt:lpstr> Amostragem simples quantitativa - exemplo</vt:lpstr>
      <vt:lpstr> Amostragem simples quantitativa - exemplo</vt:lpstr>
      <vt:lpstr> Amostragem simples quantitativa - exemplo</vt:lpstr>
      <vt:lpstr> Amostragem simples quantitativa - exemplo</vt:lpstr>
      <vt:lpstr> Amostragem simples quantitativa - exemplo</vt:lpstr>
      <vt:lpstr> Amostragem simples quantitativa - exemplo</vt:lpstr>
      <vt:lpstr>Amostragem simples quantitativa</vt:lpstr>
      <vt:lpstr>Amostragem simples quantitativa</vt:lpstr>
      <vt:lpstr>Amostragem simples quantitativa</vt:lpstr>
      <vt:lpstr>Amostragem simples quantitativa - exemplo</vt:lpstr>
      <vt:lpstr>Amostragem simples quantitativa</vt:lpstr>
      <vt:lpstr>Seleção das parcelas a amostrar</vt:lpstr>
      <vt:lpstr>Seleção das parcelas a amostrar</vt:lpstr>
      <vt:lpstr>Seleção das parcelas a amostrar</vt:lpstr>
      <vt:lpstr>Seleção das parcelas a amostrar</vt:lpstr>
      <vt:lpstr>Seleção das parcelas a amostrar</vt:lpstr>
      <vt:lpstr>Seleção das parcelas a amostrar</vt:lpstr>
      <vt:lpstr>Seleção das parcelas a amostrar</vt:lpstr>
      <vt:lpstr>Seleção das parcelas a amostrar</vt:lpstr>
      <vt:lpstr>Instalar o R e R-studio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SMB</dc:creator>
  <cp:lastModifiedBy>Maria Margarida Branco De Brito Tavares Tomé</cp:lastModifiedBy>
  <cp:revision>868</cp:revision>
  <cp:lastPrinted>2022-05-23T17:43:38Z</cp:lastPrinted>
  <dcterms:created xsi:type="dcterms:W3CDTF">2010-02-14T14:45:25Z</dcterms:created>
  <dcterms:modified xsi:type="dcterms:W3CDTF">2023-05-03T09:51:41Z</dcterms:modified>
</cp:coreProperties>
</file>