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416" r:id="rId2"/>
    <p:sldId id="739" r:id="rId3"/>
    <p:sldId id="732" r:id="rId4"/>
    <p:sldId id="733" r:id="rId5"/>
    <p:sldId id="734" r:id="rId6"/>
    <p:sldId id="741" r:id="rId7"/>
    <p:sldId id="735" r:id="rId8"/>
    <p:sldId id="736" r:id="rId9"/>
    <p:sldId id="737" r:id="rId10"/>
  </p:sldIdLst>
  <p:sldSz cx="12192000" cy="6858000"/>
  <p:notesSz cx="6805613" cy="9944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7CB042"/>
    <a:srgbClr val="008000"/>
    <a:srgbClr val="339966"/>
    <a:srgbClr val="CC9900"/>
    <a:srgbClr val="9BBB59"/>
    <a:srgbClr val="6F9F3B"/>
    <a:srgbClr val="FFE299"/>
    <a:srgbClr val="0099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3" autoAdjust="0"/>
    <p:restoredTop sz="94660"/>
  </p:normalViewPr>
  <p:slideViewPr>
    <p:cSldViewPr showGuides="1">
      <p:cViewPr varScale="1">
        <p:scale>
          <a:sx n="86" d="100"/>
          <a:sy n="86" d="100"/>
        </p:scale>
        <p:origin x="739" y="86"/>
      </p:cViewPr>
      <p:guideLst>
        <p:guide orient="horz" pos="3929"/>
        <p:guide pos="21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7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67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78"/>
            <a:ext cx="2949099" cy="496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678"/>
            <a:ext cx="2949099" cy="496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309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8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8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23/05/2023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/>
              <a:t>Margarida Tomé e Susana Barreiro - 2023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  <p:sldLayoutId id="2147483728" r:id="rId30"/>
  </p:sldLayoutIdLst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/>
              <a:t>Inventário</a:t>
            </a:r>
            <a:r>
              <a:rPr lang="en-US" sz="4400" dirty="0"/>
              <a:t> </a:t>
            </a:r>
            <a:r>
              <a:rPr lang="en-US" sz="4400" dirty="0" err="1"/>
              <a:t>Florestal</a:t>
            </a:r>
            <a:br>
              <a:rPr lang="en-US" dirty="0"/>
            </a:br>
            <a:r>
              <a:rPr lang="en-US" sz="2800" dirty="0" err="1"/>
              <a:t>Amostragem</a:t>
            </a:r>
            <a:r>
              <a:rPr lang="en-US" sz="2800" dirty="0"/>
              <a:t> </a:t>
            </a:r>
            <a:r>
              <a:rPr lang="en-US" sz="2800" dirty="0" err="1"/>
              <a:t>estratificada</a:t>
            </a:r>
            <a:endParaRPr lang="pt-PT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Margarida Tomé e Susana Barreiro</a:t>
            </a: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514600"/>
            <a:ext cx="7696200" cy="1143000"/>
          </a:xfrm>
          <a:ln/>
        </p:spPr>
        <p:txBody>
          <a:bodyPr>
            <a:normAutofit fontScale="90000"/>
          </a:bodyPr>
          <a:lstStyle/>
          <a:p>
            <a:r>
              <a:rPr lang="en-US" dirty="0" err="1"/>
              <a:t>Amostragem</a:t>
            </a:r>
            <a:r>
              <a:rPr lang="en-US" dirty="0"/>
              <a:t> </a:t>
            </a:r>
            <a:r>
              <a:rPr lang="en-US" dirty="0" err="1"/>
              <a:t>estratificada</a:t>
            </a:r>
            <a:r>
              <a:rPr lang="en-US" dirty="0"/>
              <a:t> </a:t>
            </a:r>
            <a:r>
              <a:rPr lang="en-US" dirty="0" err="1"/>
              <a:t>quantitativa</a:t>
            </a:r>
            <a:br>
              <a:rPr lang="en-US" dirty="0"/>
            </a:br>
            <a:r>
              <a:rPr lang="en-US" sz="2700" dirty="0" err="1"/>
              <a:t>Cálculo</a:t>
            </a:r>
            <a:r>
              <a:rPr lang="en-US" sz="2700" dirty="0"/>
              <a:t> do </a:t>
            </a:r>
            <a:r>
              <a:rPr lang="en-US" sz="2700" dirty="0" err="1"/>
              <a:t>intervalo</a:t>
            </a:r>
            <a:r>
              <a:rPr lang="en-US" sz="2700" dirty="0"/>
              <a:t> de </a:t>
            </a:r>
            <a:r>
              <a:rPr lang="en-US" sz="2700" dirty="0" err="1"/>
              <a:t>confiança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509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Amostragem estratificada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</a:pPr>
            <a:r>
              <a:rPr lang="pt-PT" dirty="0"/>
              <a:t>Se uma população é composta de outras subpopulações mais homogéneas, o cálculo dos parâmetros faz-se de maneira a separar os vários componentes (estratos)</a:t>
            </a:r>
          </a:p>
          <a:p>
            <a:pPr marL="457200" indent="-457200">
              <a:buSzPct val="100000"/>
            </a:pPr>
            <a:r>
              <a:rPr lang="pt-PT" dirty="0"/>
              <a:t>Consequentemente, a variância total reduz-se numa quantidade correspondente à variação entre estratos</a:t>
            </a:r>
          </a:p>
          <a:p>
            <a:pPr marL="457200" indent="-457200">
              <a:buSzPct val="100000"/>
            </a:pPr>
            <a:r>
              <a:rPr lang="pt-PT" dirty="0"/>
              <a:t>A selecção da amostra, dentro de cada estrato, pode ser</a:t>
            </a:r>
          </a:p>
          <a:p>
            <a:pPr marL="857250" lvl="1" indent="-457200">
              <a:buSzPct val="100000"/>
            </a:pPr>
            <a:r>
              <a:rPr lang="pt-PT" dirty="0"/>
              <a:t>Aleatória</a:t>
            </a:r>
          </a:p>
          <a:p>
            <a:pPr marL="857250" lvl="1" indent="-457200">
              <a:buSzPct val="100000"/>
            </a:pPr>
            <a:r>
              <a:rPr lang="pt-PT" dirty="0"/>
              <a:t>Sistemática (neste caso, assume-se que os indivíduos se distribuem aleatóriamente na população)</a:t>
            </a:r>
          </a:p>
          <a:p>
            <a:pPr marL="457200" indent="-457200">
              <a:buSzPct val="100000"/>
            </a:pPr>
            <a:r>
              <a:rPr lang="pt-PT" dirty="0"/>
              <a:t>O parâmetro a estimar é a média ou o total da população</a:t>
            </a:r>
          </a:p>
        </p:txBody>
      </p:sp>
    </p:spTree>
    <p:extLst>
      <p:ext uri="{BB962C8B-B14F-4D97-AF65-F5344CB8AC3E}">
        <p14:creationId xmlns:p14="http://schemas.microsoft.com/office/powerpoint/2010/main" val="133519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Amostragem estratificada (</a:t>
            </a:r>
            <a:r>
              <a:rPr lang="pt-PT" dirty="0" err="1"/>
              <a:t>ae</a:t>
            </a:r>
            <a:r>
              <a:rPr lang="pt-PT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SzPct val="100000"/>
            </a:pPr>
            <a:r>
              <a:rPr lang="pt-PT" dirty="0"/>
              <a:t>Populações normais e não normais, n &gt; 30, nj &gt; 5</a:t>
            </a:r>
          </a:p>
          <a:p>
            <a:pPr marL="457200" indent="-457200">
              <a:buSzPct val="100000"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Erro absoluto: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>
            <p:extLst/>
          </p:nvPr>
        </p:nvGraphicFramePr>
        <p:xfrm>
          <a:off x="1032501" y="2065126"/>
          <a:ext cx="6815471" cy="86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3" imgW="3009900" imgH="381000" progId="Equation.3">
                  <p:embed/>
                </p:oleObj>
              </mc:Choice>
              <mc:Fallback>
                <p:oleObj name="Equation" r:id="rId3" imgW="3009900" imgH="381000" progId="Equation.3">
                  <p:embed/>
                  <p:pic>
                    <p:nvPicPr>
                      <p:cNvPr id="38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501" y="2065126"/>
                        <a:ext cx="6815471" cy="8618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>
            <p:extLst/>
          </p:nvPr>
        </p:nvGraphicFramePr>
        <p:xfrm>
          <a:off x="1102420" y="3375643"/>
          <a:ext cx="1490216" cy="79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5" imgW="901309" imgH="482391" progId="Equation.3">
                  <p:embed/>
                </p:oleObj>
              </mc:Choice>
              <mc:Fallback>
                <p:oleObj name="Equation" r:id="rId5" imgW="901309" imgH="482391" progId="Equation.3">
                  <p:embed/>
                  <p:pic>
                    <p:nvPicPr>
                      <p:cNvPr id="389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420" y="3375643"/>
                        <a:ext cx="1490216" cy="7995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>
            <p:extLst/>
          </p:nvPr>
        </p:nvGraphicFramePr>
        <p:xfrm>
          <a:off x="4679919" y="3193458"/>
          <a:ext cx="2782859" cy="98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7" imgW="1651000" imgH="584200" progId="Equation.3">
                  <p:embed/>
                </p:oleObj>
              </mc:Choice>
              <mc:Fallback>
                <p:oleObj name="Equation" r:id="rId7" imgW="1651000" imgH="584200" progId="Equation.3">
                  <p:embed/>
                  <p:pic>
                    <p:nvPicPr>
                      <p:cNvPr id="38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19" y="3193458"/>
                        <a:ext cx="2782859" cy="9817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>
            <p:extLst/>
          </p:nvPr>
        </p:nvGraphicFramePr>
        <p:xfrm>
          <a:off x="2832786" y="5429389"/>
          <a:ext cx="2099235" cy="66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9" imgW="837836" imgH="266584" progId="Equation.3">
                  <p:embed/>
                </p:oleObj>
              </mc:Choice>
              <mc:Fallback>
                <p:oleObj name="Equation" r:id="rId9" imgW="837836" imgH="266584" progId="Equation.3">
                  <p:embed/>
                  <p:pic>
                    <p:nvPicPr>
                      <p:cNvPr id="38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786" y="5429389"/>
                        <a:ext cx="2099235" cy="6687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38925" name="Object 13"/>
          <p:cNvGraphicFramePr>
            <a:graphicFrameLocks noChangeAspect="1"/>
          </p:cNvGraphicFramePr>
          <p:nvPr>
            <p:extLst/>
          </p:nvPr>
        </p:nvGraphicFramePr>
        <p:xfrm>
          <a:off x="8100367" y="5306152"/>
          <a:ext cx="2014170" cy="91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11" imgW="927100" imgH="419100" progId="Equation.3">
                  <p:embed/>
                </p:oleObj>
              </mc:Choice>
              <mc:Fallback>
                <p:oleObj name="Equation" r:id="rId11" imgW="927100" imgH="419100" progId="Equation.3">
                  <p:embed/>
                  <p:pic>
                    <p:nvPicPr>
                      <p:cNvPr id="389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67" y="5306152"/>
                        <a:ext cx="2014170" cy="9138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8592" y="6302046"/>
            <a:ext cx="706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j =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estrato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; M = nº de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estratos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; n= nº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parcelas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no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povoamento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l-GR" i="1" dirty="0">
                <a:solidFill>
                  <a:schemeClr val="bg1">
                    <a:lumMod val="50000"/>
                  </a:schemeClr>
                </a:solidFill>
              </a:rPr>
              <a:t>Σ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i="1" baseline="-25000" dirty="0" err="1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1085" y="5545649"/>
            <a:ext cx="218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Trebuchet MS" panose="020B0603020202020204" pitchFamily="34" charset="0"/>
              </a:rPr>
              <a:t>Erro percentual: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3911C6-58F2-4CA7-A6B2-6AC010CECBA1}"/>
              </a:ext>
            </a:extLst>
          </p:cNvPr>
          <p:cNvGrpSpPr/>
          <p:nvPr/>
        </p:nvGrpSpPr>
        <p:grpSpPr>
          <a:xfrm>
            <a:off x="7985355" y="1102909"/>
            <a:ext cx="4245227" cy="3566023"/>
            <a:chOff x="7985355" y="1102909"/>
            <a:chExt cx="4245227" cy="35660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450B87-6782-4EE0-8535-8C7284985091}"/>
                </a:ext>
              </a:extLst>
            </p:cNvPr>
            <p:cNvGrpSpPr/>
            <p:nvPr/>
          </p:nvGrpSpPr>
          <p:grpSpPr>
            <a:xfrm>
              <a:off x="7988499" y="1130835"/>
              <a:ext cx="4242083" cy="3538097"/>
              <a:chOff x="8316912" y="432155"/>
              <a:chExt cx="4242083" cy="353809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7071A35-4611-4CDF-B957-DBC0FD7A4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26375" t="29700" r="24800" b="24100"/>
              <a:stretch/>
            </p:blipFill>
            <p:spPr>
              <a:xfrm>
                <a:off x="8316912" y="1113242"/>
                <a:ext cx="3407544" cy="1813693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C786DC-583E-4642-85A8-4610333870EF}"/>
                  </a:ext>
                </a:extLst>
              </p:cNvPr>
              <p:cNvSpPr txBox="1"/>
              <p:nvPr/>
            </p:nvSpPr>
            <p:spPr>
              <a:xfrm>
                <a:off x="8371546" y="2769923"/>
                <a:ext cx="180076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chemeClr val="accent3"/>
                    </a:solidFill>
                    <a:latin typeface="Trebuchet MS" panose="020B0603020202020204" pitchFamily="34" charset="0"/>
                  </a:rPr>
                  <a:t>Estrato</a:t>
                </a:r>
                <a:r>
                  <a:rPr lang="en-US" sz="1600" b="1" dirty="0">
                    <a:solidFill>
                      <a:schemeClr val="accent3"/>
                    </a:solidFill>
                    <a:latin typeface="Trebuchet MS" panose="020B0603020202020204" pitchFamily="34" charset="0"/>
                  </a:rPr>
                  <a:t> 1</a:t>
                </a:r>
              </a:p>
              <a:p>
                <a:endParaRPr lang="en-US" sz="800" b="1" dirty="0">
                  <a:solidFill>
                    <a:schemeClr val="accent3"/>
                  </a:solidFill>
                  <a:latin typeface="Trebuchet MS" panose="020B0603020202020204" pitchFamily="34" charset="0"/>
                </a:endParaRPr>
              </a:p>
              <a:p>
                <a:r>
                  <a:rPr lang="en-US" sz="1600" dirty="0">
                    <a:latin typeface="Trebuchet MS" panose="020B0603020202020204" pitchFamily="34" charset="0"/>
                  </a:rPr>
                  <a:t>Area</a:t>
                </a:r>
                <a:r>
                  <a:rPr lang="en-US" sz="1600" baseline="-25000" dirty="0">
                    <a:latin typeface="Trebuchet MS" panose="020B0603020202020204" pitchFamily="34" charset="0"/>
                  </a:rPr>
                  <a:t>1 </a:t>
                </a:r>
                <a:r>
                  <a:rPr lang="en-US" sz="1600" dirty="0">
                    <a:latin typeface="Trebuchet MS" panose="020B0603020202020204" pitchFamily="34" charset="0"/>
                  </a:rPr>
                  <a:t>= 20 ha Vol_med</a:t>
                </a:r>
                <a:r>
                  <a:rPr lang="en-US" sz="16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n-US" sz="1600" dirty="0">
                    <a:latin typeface="Trebuchet MS" panose="020B0603020202020204" pitchFamily="34" charset="0"/>
                  </a:rPr>
                  <a:t> = V</a:t>
                </a:r>
                <a:r>
                  <a:rPr lang="en-US" sz="1600" baseline="-25000" dirty="0">
                    <a:latin typeface="Trebuchet MS" panose="020B0603020202020204" pitchFamily="34" charset="0"/>
                  </a:rPr>
                  <a:t>1</a:t>
                </a:r>
              </a:p>
              <a:p>
                <a:endParaRPr lang="en-US" sz="16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8FCF1A-7F11-47E5-AE81-EC47A60A86CC}"/>
                  </a:ext>
                </a:extLst>
              </p:cNvPr>
              <p:cNvSpPr txBox="1"/>
              <p:nvPr/>
            </p:nvSpPr>
            <p:spPr>
              <a:xfrm>
                <a:off x="10633764" y="432155"/>
                <a:ext cx="15227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chemeClr val="accent3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Estrato</a:t>
                </a:r>
                <a:r>
                  <a:rPr lang="en-US" sz="1600" b="1" dirty="0">
                    <a:solidFill>
                      <a:schemeClr val="accent3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 2</a:t>
                </a:r>
              </a:p>
              <a:p>
                <a:endParaRPr lang="en-US" sz="800" b="1" dirty="0">
                  <a:solidFill>
                    <a:schemeClr val="accent3">
                      <a:lumMod val="5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r>
                  <a:rPr lang="en-US" sz="1600" dirty="0">
                    <a:latin typeface="Trebuchet MS" panose="020B0603020202020204" pitchFamily="34" charset="0"/>
                  </a:rPr>
                  <a:t>Area</a:t>
                </a:r>
                <a:r>
                  <a:rPr lang="en-US" sz="1600" baseline="-25000" dirty="0">
                    <a:latin typeface="Trebuchet MS" panose="020B0603020202020204" pitchFamily="34" charset="0"/>
                  </a:rPr>
                  <a:t>2 </a:t>
                </a:r>
                <a:r>
                  <a:rPr lang="en-US" sz="1600" dirty="0">
                    <a:latin typeface="Trebuchet MS" panose="020B0603020202020204" pitchFamily="34" charset="0"/>
                  </a:rPr>
                  <a:t>= 10 ha</a:t>
                </a:r>
              </a:p>
              <a:p>
                <a:r>
                  <a:rPr lang="en-US" sz="1600" dirty="0">
                    <a:latin typeface="Trebuchet MS" panose="020B0603020202020204" pitchFamily="34" charset="0"/>
                  </a:rPr>
                  <a:t>Vol_med</a:t>
                </a:r>
                <a:r>
                  <a:rPr lang="en-US" sz="16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n-US" sz="1600" dirty="0">
                    <a:latin typeface="Trebuchet MS" panose="020B0603020202020204" pitchFamily="34" charset="0"/>
                  </a:rPr>
                  <a:t> = V</a:t>
                </a:r>
                <a:r>
                  <a:rPr lang="en-US" sz="1600" baseline="-25000" dirty="0">
                    <a:latin typeface="Trebuchet MS" panose="020B0603020202020204" pitchFamily="34" charset="0"/>
                  </a:rPr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6E4E54-5237-430A-A693-690AD6BF4411}"/>
                  </a:ext>
                </a:extLst>
              </p:cNvPr>
              <p:cNvSpPr txBox="1"/>
              <p:nvPr/>
            </p:nvSpPr>
            <p:spPr>
              <a:xfrm>
                <a:off x="10752662" y="2665906"/>
                <a:ext cx="18063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chemeClr val="accent3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Estrato</a:t>
                </a:r>
                <a:r>
                  <a:rPr lang="en-US" sz="1600" b="1" dirty="0">
                    <a:solidFill>
                      <a:schemeClr val="accent3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 3</a:t>
                </a:r>
              </a:p>
              <a:p>
                <a:endParaRPr lang="en-US" sz="800" b="1" dirty="0">
                  <a:solidFill>
                    <a:schemeClr val="accent3">
                      <a:lumMod val="75000"/>
                    </a:schemeClr>
                  </a:solidFill>
                  <a:latin typeface="Trebuchet MS" panose="020B0603020202020204" pitchFamily="34" charset="0"/>
                </a:endParaRPr>
              </a:p>
              <a:p>
                <a:r>
                  <a:rPr lang="en-US" sz="1600" dirty="0">
                    <a:latin typeface="Trebuchet MS" panose="020B0603020202020204" pitchFamily="34" charset="0"/>
                  </a:rPr>
                  <a:t>Area</a:t>
                </a:r>
                <a:r>
                  <a:rPr lang="en-US" sz="1600" baseline="-25000" dirty="0">
                    <a:latin typeface="Trebuchet MS" panose="020B0603020202020204" pitchFamily="34" charset="0"/>
                  </a:rPr>
                  <a:t>3 </a:t>
                </a:r>
                <a:r>
                  <a:rPr lang="en-US" sz="1600" dirty="0">
                    <a:latin typeface="Trebuchet MS" panose="020B0603020202020204" pitchFamily="34" charset="0"/>
                  </a:rPr>
                  <a:t>= 30 ha</a:t>
                </a:r>
              </a:p>
              <a:p>
                <a:r>
                  <a:rPr lang="en-US" sz="1600" dirty="0">
                    <a:latin typeface="Trebuchet MS" panose="020B0603020202020204" pitchFamily="34" charset="0"/>
                  </a:rPr>
                  <a:t>Vol_med</a:t>
                </a:r>
                <a:r>
                  <a:rPr lang="en-US" sz="1600" baseline="-25000" dirty="0">
                    <a:latin typeface="Trebuchet MS" panose="020B0603020202020204" pitchFamily="34" charset="0"/>
                  </a:rPr>
                  <a:t>3</a:t>
                </a:r>
                <a:r>
                  <a:rPr lang="en-US" sz="1600" dirty="0">
                    <a:latin typeface="Trebuchet MS" panose="020B0603020202020204" pitchFamily="34" charset="0"/>
                  </a:rPr>
                  <a:t> = V</a:t>
                </a:r>
                <a:r>
                  <a:rPr lang="en-US" sz="1600" baseline="-25000" dirty="0">
                    <a:latin typeface="Trebuchet MS" panose="020B0603020202020204" pitchFamily="34" charset="0"/>
                  </a:rPr>
                  <a:t>3</a:t>
                </a:r>
                <a:endParaRPr lang="en-US" sz="1600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1CB5BF-BE83-42C1-8AAA-8AB84601CBDC}"/>
                </a:ext>
              </a:extLst>
            </p:cNvPr>
            <p:cNvSpPr/>
            <p:nvPr/>
          </p:nvSpPr>
          <p:spPr>
            <a:xfrm>
              <a:off x="7985355" y="1102909"/>
              <a:ext cx="4015301" cy="3406212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32D164-3229-464D-9243-D318983943BF}"/>
                </a:ext>
              </a:extLst>
            </p:cNvPr>
            <p:cNvSpPr txBox="1"/>
            <p:nvPr/>
          </p:nvSpPr>
          <p:spPr>
            <a:xfrm>
              <a:off x="8062051" y="1149912"/>
              <a:ext cx="1202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chemeClr val="bg1">
                      <a:lumMod val="50000"/>
                    </a:schemeClr>
                  </a:solidFill>
                </a:rPr>
                <a:t>Exemplo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37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Amostragem estratificada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SzPct val="100000"/>
            </a:pPr>
            <a:r>
              <a:rPr lang="pt-PT" dirty="0"/>
              <a:t>Populações normais, pequenas amostras, n &lt; 30</a:t>
            </a:r>
          </a:p>
          <a:p>
            <a:pPr marL="457200" indent="-457200">
              <a:buSzPct val="100000"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Erro absoluto: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>
            <p:extLst/>
          </p:nvPr>
        </p:nvGraphicFramePr>
        <p:xfrm>
          <a:off x="983431" y="1929506"/>
          <a:ext cx="6308325" cy="92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3" imgW="3124200" imgH="457200" progId="Equation.3">
                  <p:embed/>
                </p:oleObj>
              </mc:Choice>
              <mc:Fallback>
                <p:oleObj name="Equation" r:id="rId3" imgW="3124200" imgH="457200" progId="Equation.3">
                  <p:embed/>
                  <p:pic>
                    <p:nvPicPr>
                      <p:cNvPr id="819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31" y="1929506"/>
                        <a:ext cx="6308325" cy="9234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>
            <p:extLst/>
          </p:nvPr>
        </p:nvGraphicFramePr>
        <p:xfrm>
          <a:off x="983431" y="3316704"/>
          <a:ext cx="1651817" cy="925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5" imgW="863225" imgH="482391" progId="Equation.3">
                  <p:embed/>
                </p:oleObj>
              </mc:Choice>
              <mc:Fallback>
                <p:oleObj name="Equation" r:id="rId5" imgW="863225" imgH="482391" progId="Equation.3">
                  <p:embed/>
                  <p:pic>
                    <p:nvPicPr>
                      <p:cNvPr id="819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31" y="3316704"/>
                        <a:ext cx="1651817" cy="9253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81927" name="Object 7"/>
          <p:cNvGraphicFramePr>
            <a:graphicFrameLocks noChangeAspect="1"/>
          </p:cNvGraphicFramePr>
          <p:nvPr>
            <p:extLst/>
          </p:nvPr>
        </p:nvGraphicFramePr>
        <p:xfrm>
          <a:off x="3976688" y="3068638"/>
          <a:ext cx="3744912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7" imgW="1930400" imgH="736600" progId="Equation.3">
                  <p:embed/>
                </p:oleObj>
              </mc:Choice>
              <mc:Fallback>
                <p:oleObj name="Equation" r:id="rId7" imgW="1930400" imgH="736600" progId="Equation.3">
                  <p:embed/>
                  <p:pic>
                    <p:nvPicPr>
                      <p:cNvPr id="819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3068638"/>
                        <a:ext cx="3744912" cy="14208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81929" name="Object 9"/>
          <p:cNvGraphicFramePr>
            <a:graphicFrameLocks noChangeAspect="1"/>
          </p:cNvGraphicFramePr>
          <p:nvPr>
            <p:extLst/>
          </p:nvPr>
        </p:nvGraphicFramePr>
        <p:xfrm>
          <a:off x="3071664" y="5293337"/>
          <a:ext cx="1902978" cy="97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9" imgW="875920" imgH="444307" progId="Equation.3">
                  <p:embed/>
                </p:oleObj>
              </mc:Choice>
              <mc:Fallback>
                <p:oleObj name="Equation" r:id="rId9" imgW="875920" imgH="444307" progId="Equation.3">
                  <p:embed/>
                  <p:pic>
                    <p:nvPicPr>
                      <p:cNvPr id="819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5293337"/>
                        <a:ext cx="1902978" cy="9735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81931" name="Object 11"/>
          <p:cNvGraphicFramePr>
            <a:graphicFrameLocks noChangeAspect="1"/>
          </p:cNvGraphicFramePr>
          <p:nvPr>
            <p:extLst/>
          </p:nvPr>
        </p:nvGraphicFramePr>
        <p:xfrm>
          <a:off x="8279878" y="5293337"/>
          <a:ext cx="1835939" cy="83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11" imgW="939392" imgH="431613" progId="Equation.3">
                  <p:embed/>
                </p:oleObj>
              </mc:Choice>
              <mc:Fallback>
                <p:oleObj name="Equation" r:id="rId11" imgW="939392" imgH="431613" progId="Equation.3">
                  <p:embed/>
                  <p:pic>
                    <p:nvPicPr>
                      <p:cNvPr id="819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878" y="5293337"/>
                        <a:ext cx="1835939" cy="834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51984" y="549299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Trebuchet MS" panose="020B0603020202020204" pitchFamily="34" charset="0"/>
              </a:rPr>
              <a:t>Erro percentual: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514600"/>
            <a:ext cx="7696200" cy="1143000"/>
          </a:xfrm>
          <a:ln/>
        </p:spPr>
        <p:txBody>
          <a:bodyPr>
            <a:normAutofit fontScale="90000"/>
          </a:bodyPr>
          <a:lstStyle/>
          <a:p>
            <a:r>
              <a:rPr lang="en-US" dirty="0" err="1"/>
              <a:t>Amostragem</a:t>
            </a:r>
            <a:r>
              <a:rPr lang="en-US" dirty="0"/>
              <a:t> </a:t>
            </a:r>
            <a:r>
              <a:rPr lang="en-US" dirty="0" err="1"/>
              <a:t>estratificada</a:t>
            </a:r>
            <a:r>
              <a:rPr lang="en-US" dirty="0"/>
              <a:t> </a:t>
            </a:r>
            <a:r>
              <a:rPr lang="en-US" dirty="0" err="1"/>
              <a:t>quantitativa</a:t>
            </a:r>
            <a:br>
              <a:rPr lang="en-US" dirty="0"/>
            </a:br>
            <a:r>
              <a:rPr lang="en-US" sz="2700" dirty="0" err="1"/>
              <a:t>Cálculo</a:t>
            </a:r>
            <a:r>
              <a:rPr lang="en-US" sz="2700" dirty="0"/>
              <a:t> da </a:t>
            </a:r>
            <a:r>
              <a:rPr lang="en-US" sz="2700" dirty="0" err="1"/>
              <a:t>grandeza</a:t>
            </a:r>
            <a:r>
              <a:rPr lang="en-US" sz="2700" dirty="0"/>
              <a:t> da </a:t>
            </a:r>
            <a:r>
              <a:rPr lang="en-US" sz="2700" dirty="0" err="1"/>
              <a:t>amostra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10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Amostragem estratificada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</a:pPr>
            <a:r>
              <a:rPr lang="pt-PT" dirty="0"/>
              <a:t>Cálculo da grandeza da amostra</a:t>
            </a:r>
          </a:p>
          <a:p>
            <a:pPr marL="857250" lvl="1" indent="-457200">
              <a:buSzPct val="100000"/>
              <a:buNone/>
            </a:pPr>
            <a:r>
              <a:rPr lang="pt-PT" dirty="0"/>
              <a:t>Populações normais e não normais, grandes amostras (n&gt;30)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pt-PT" dirty="0"/>
              <a:t>Amostragem proporcional à dimensão dos estratos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rabicPeriod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rabicPeriod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rabicPeriod"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Distribuição da amostra pelos diferentes estratos (cálculo dos nj):	</a:t>
            </a:r>
          </a:p>
          <a:p>
            <a:pPr marL="457200" indent="-457200">
              <a:buSzPct val="100000"/>
            </a:pPr>
            <a:endParaRPr lang="pt-PT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>
            <p:extLst/>
          </p:nvPr>
        </p:nvGraphicFramePr>
        <p:xfrm>
          <a:off x="2423592" y="3140968"/>
          <a:ext cx="5752835" cy="2016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3" imgW="3340100" imgH="1168400" progId="Equation.3">
                  <p:embed/>
                </p:oleObj>
              </mc:Choice>
              <mc:Fallback>
                <p:oleObj name="Equation" r:id="rId3" imgW="3340100" imgH="1168400" progId="Equation.3">
                  <p:embed/>
                  <p:pic>
                    <p:nvPicPr>
                      <p:cNvPr id="808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3140968"/>
                        <a:ext cx="5752835" cy="20162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5519739" y="6021388"/>
          <a:ext cx="928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5" imgW="622030" imgH="266584" progId="Equation.3">
                  <p:embed/>
                </p:oleObj>
              </mc:Choice>
              <mc:Fallback>
                <p:oleObj name="Equation" r:id="rId5" imgW="622030" imgH="266584" progId="Equation.3">
                  <p:embed/>
                  <p:pic>
                    <p:nvPicPr>
                      <p:cNvPr id="80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9" y="6021388"/>
                        <a:ext cx="9286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1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Amostragem estratificada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</a:pPr>
            <a:r>
              <a:rPr lang="pt-PT" dirty="0"/>
              <a:t>Cálculo da grandeza da amostra</a:t>
            </a:r>
          </a:p>
          <a:p>
            <a:pPr marL="857250" lvl="1" indent="-457200">
              <a:buSzPct val="100000"/>
              <a:buNone/>
            </a:pPr>
            <a:r>
              <a:rPr lang="pt-PT" dirty="0"/>
              <a:t>Populações normais e não normais, grandes amostras (n&gt;30)</a:t>
            </a:r>
          </a:p>
          <a:p>
            <a:pPr marL="857250" lvl="1" indent="-457200">
              <a:buSzPct val="100000"/>
              <a:buFont typeface="+mj-lt"/>
              <a:buAutoNum type="arabicPeriod" startAt="2"/>
            </a:pPr>
            <a:r>
              <a:rPr lang="pt-PT" dirty="0"/>
              <a:t>Amostragem óptima</a:t>
            </a:r>
          </a:p>
          <a:p>
            <a:pPr marL="857250" lvl="1" indent="-457200">
              <a:buSzPct val="100000"/>
              <a:buFont typeface="+mj-lt"/>
              <a:buAutoNum type="arabicPeriod" startAt="2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rabicPeriod" startAt="2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rabicPeriod" startAt="2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rabicPeriod" startAt="2"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Distribuição da amostra pelos diferentes estratos (cálculo dos nj):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82949" name="Object 5"/>
          <p:cNvGraphicFramePr>
            <a:graphicFrameLocks noChangeAspect="1"/>
          </p:cNvGraphicFramePr>
          <p:nvPr>
            <p:extLst/>
          </p:nvPr>
        </p:nvGraphicFramePr>
        <p:xfrm>
          <a:off x="2855912" y="2865068"/>
          <a:ext cx="5112295" cy="193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3" imgW="3340100" imgH="1270000" progId="Equation.3">
                  <p:embed/>
                </p:oleObj>
              </mc:Choice>
              <mc:Fallback>
                <p:oleObj name="Equation" r:id="rId3" imgW="3340100" imgH="1270000" progId="Equation.3">
                  <p:embed/>
                  <p:pic>
                    <p:nvPicPr>
                      <p:cNvPr id="82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2" y="2865068"/>
                        <a:ext cx="5112295" cy="19371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82951" name="Object 7"/>
          <p:cNvGraphicFramePr>
            <a:graphicFrameLocks noChangeAspect="1"/>
          </p:cNvGraphicFramePr>
          <p:nvPr>
            <p:extLst/>
          </p:nvPr>
        </p:nvGraphicFramePr>
        <p:xfrm>
          <a:off x="3538609" y="5516564"/>
          <a:ext cx="1546155" cy="108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5" imgW="1079500" imgH="749300" progId="Equation.3">
                  <p:embed/>
                </p:oleObj>
              </mc:Choice>
              <mc:Fallback>
                <p:oleObj name="Equation" r:id="rId5" imgW="1079500" imgH="749300" progId="Equation.3">
                  <p:embed/>
                  <p:pic>
                    <p:nvPicPr>
                      <p:cNvPr id="82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609" y="5516564"/>
                        <a:ext cx="1546155" cy="1080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>
            <p:extLst/>
          </p:nvPr>
        </p:nvGraphicFramePr>
        <p:xfrm>
          <a:off x="6486746" y="5523545"/>
          <a:ext cx="1481461" cy="108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7" imgW="952087" imgH="698197" progId="Equation.3">
                  <p:embed/>
                </p:oleObj>
              </mc:Choice>
              <mc:Fallback>
                <p:oleObj name="Equation" r:id="rId7" imgW="952087" imgH="698197" progId="Equation.3">
                  <p:embed/>
                  <p:pic>
                    <p:nvPicPr>
                      <p:cNvPr id="829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746" y="5523545"/>
                        <a:ext cx="1481461" cy="1080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eft-Right Arrow 13"/>
          <p:cNvSpPr/>
          <p:nvPr/>
        </p:nvSpPr>
        <p:spPr bwMode="auto">
          <a:xfrm>
            <a:off x="5374967" y="5956958"/>
            <a:ext cx="792088" cy="216024"/>
          </a:xfrm>
          <a:prstGeom prst="leftRightArrow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Amostragem estratificada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SzPct val="100000"/>
            </a:pPr>
            <a:r>
              <a:rPr lang="pt-PT" dirty="0"/>
              <a:t>Cálculo da grandeza da amostra</a:t>
            </a:r>
          </a:p>
          <a:p>
            <a:pPr marL="857250" lvl="1" indent="-457200">
              <a:buSzPct val="100000"/>
              <a:buNone/>
            </a:pPr>
            <a:r>
              <a:rPr lang="pt-PT" dirty="0"/>
              <a:t>Populações normais, pequenas amostras (n&lt;30)</a:t>
            </a:r>
          </a:p>
          <a:p>
            <a:pPr marL="857250" lvl="1" indent="-457200">
              <a:buSzPct val="100000"/>
              <a:buNone/>
            </a:pPr>
            <a:r>
              <a:rPr lang="pt-PT" dirty="0"/>
              <a:t>(proporcional à dimensão dos estratos)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rabicPeriod" startAt="2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rabicPeriod" startAt="2"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Distribuição da amostra pelos diferentes estratos (cálculo dos nj):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	Não esquecer que, neste caso, o cálculo é feito de modo iterativo até que haja acordo entre o valor de n e o número de graus de liberdade utilizados para o t-Student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>
            <p:extLst/>
          </p:nvPr>
        </p:nvGraphicFramePr>
        <p:xfrm>
          <a:off x="5735960" y="2585808"/>
          <a:ext cx="3102024" cy="1491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3" imgW="1739900" imgH="838200" progId="Equation.3">
                  <p:embed/>
                </p:oleObj>
              </mc:Choice>
              <mc:Fallback>
                <p:oleObj name="Equation" r:id="rId3" imgW="1739900" imgH="838200" progId="Equation.3">
                  <p:embed/>
                  <p:pic>
                    <p:nvPicPr>
                      <p:cNvPr id="839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960" y="2585808"/>
                        <a:ext cx="3102024" cy="14910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>
            <p:extLst/>
          </p:nvPr>
        </p:nvGraphicFramePr>
        <p:xfrm>
          <a:off x="9552384" y="4365104"/>
          <a:ext cx="1224135" cy="54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5" imgW="596880" imgH="266400" progId="Equation.3">
                  <p:embed/>
                </p:oleObj>
              </mc:Choice>
              <mc:Fallback>
                <p:oleObj name="Equation" r:id="rId5" imgW="596880" imgH="266400" progId="Equation.3">
                  <p:embed/>
                  <p:pic>
                    <p:nvPicPr>
                      <p:cNvPr id="839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2384" y="4365104"/>
                        <a:ext cx="1224135" cy="5495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1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17035</TotalTime>
  <Words>354</Words>
  <Application>Microsoft Office PowerPoint</Application>
  <PresentationFormat>Widescreen</PresentationFormat>
  <Paragraphs>79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Custom Design</vt:lpstr>
      <vt:lpstr>Equation</vt:lpstr>
      <vt:lpstr>Inventário Florestal Amostragem estratificada</vt:lpstr>
      <vt:lpstr>Amostragem estratificada quantitativa Cálculo do intervalo de confiança</vt:lpstr>
      <vt:lpstr>Amostragem estratificada</vt:lpstr>
      <vt:lpstr>Amostragem estratificada (ae)</vt:lpstr>
      <vt:lpstr>Amostragem estratificada</vt:lpstr>
      <vt:lpstr>Amostragem estratificada quantitativa Cálculo da grandeza da amostra</vt:lpstr>
      <vt:lpstr>Amostragem estratificada</vt:lpstr>
      <vt:lpstr>Amostragem estratificada</vt:lpstr>
      <vt:lpstr>Amostragem estratificada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Maria Margarida Branco De Brito Tavares Tomé</cp:lastModifiedBy>
  <cp:revision>869</cp:revision>
  <cp:lastPrinted>2022-05-23T17:43:38Z</cp:lastPrinted>
  <dcterms:created xsi:type="dcterms:W3CDTF">2010-02-14T14:45:25Z</dcterms:created>
  <dcterms:modified xsi:type="dcterms:W3CDTF">2023-05-23T20:35:16Z</dcterms:modified>
</cp:coreProperties>
</file>