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handoutMasterIdLst>
    <p:handoutMasterId r:id="rId22"/>
  </p:handoutMasterIdLst>
  <p:sldIdLst>
    <p:sldId id="257" r:id="rId2"/>
    <p:sldId id="436" r:id="rId3"/>
    <p:sldId id="422" r:id="rId4"/>
    <p:sldId id="437" r:id="rId5"/>
    <p:sldId id="423" r:id="rId6"/>
    <p:sldId id="424" r:id="rId7"/>
    <p:sldId id="425" r:id="rId8"/>
    <p:sldId id="426" r:id="rId9"/>
    <p:sldId id="427" r:id="rId10"/>
    <p:sldId id="428" r:id="rId11"/>
    <p:sldId id="429" r:id="rId12"/>
    <p:sldId id="430" r:id="rId13"/>
    <p:sldId id="431" r:id="rId14"/>
    <p:sldId id="432" r:id="rId15"/>
    <p:sldId id="433" r:id="rId16"/>
    <p:sldId id="448" r:id="rId17"/>
    <p:sldId id="434" r:id="rId18"/>
    <p:sldId id="435" r:id="rId19"/>
    <p:sldId id="447" r:id="rId20"/>
    <p:sldId id="419" r:id="rId21"/>
  </p:sldIdLst>
  <p:sldSz cx="12192000" cy="6858000"/>
  <p:notesSz cx="6858000" cy="965835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CC99"/>
    <a:srgbClr val="008000"/>
    <a:srgbClr val="33CCCC"/>
    <a:srgbClr val="FF3300"/>
    <a:srgbClr val="6699FF"/>
    <a:srgbClr val="FFFF00"/>
    <a:srgbClr val="CC9900"/>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showGuides="1">
      <p:cViewPr varScale="1">
        <p:scale>
          <a:sx n="86" d="100"/>
          <a:sy n="86" d="100"/>
        </p:scale>
        <p:origin x="533" y="7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4"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34819"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34820" name="Rectangle 4"/>
          <p:cNvSpPr>
            <a:spLocks noGrp="1" noChangeArrowheads="1"/>
          </p:cNvSpPr>
          <p:nvPr>
            <p:ph type="ftr" sz="quarter" idx="2"/>
          </p:nvPr>
        </p:nvSpPr>
        <p:spPr bwMode="auto">
          <a:xfrm>
            <a:off x="0" y="9144000"/>
            <a:ext cx="2971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34821" name="Rectangle 5"/>
          <p:cNvSpPr>
            <a:spLocks noGrp="1" noChangeArrowheads="1"/>
          </p:cNvSpPr>
          <p:nvPr>
            <p:ph type="sldNum" sz="quarter" idx="3"/>
          </p:nvPr>
        </p:nvSpPr>
        <p:spPr bwMode="auto">
          <a:xfrm>
            <a:off x="3886200" y="9144000"/>
            <a:ext cx="2971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35B499C0-8A96-4C36-BE20-E109664BE0FD}" type="slidenum">
              <a:rPr lang="en-GB"/>
              <a:pPr/>
              <a:t>‹#›</a:t>
            </a:fld>
            <a:endParaRPr lang="en-GB"/>
          </a:p>
        </p:txBody>
      </p:sp>
    </p:spTree>
    <p:extLst>
      <p:ext uri="{BB962C8B-B14F-4D97-AF65-F5344CB8AC3E}">
        <p14:creationId xmlns:p14="http://schemas.microsoft.com/office/powerpoint/2010/main" val="291185093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latin typeface="Trebuchet MS" pitchFamily="34" charset="0"/>
              </a:defRPr>
            </a:lvl1p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atin typeface="Trebuchet MS"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237605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rebuchet MS"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Trebuchet MS" pitchFamily="34" charset="0"/>
              </a:defRPr>
            </a:lvl1pPr>
            <a:lvl2pPr>
              <a:defRPr>
                <a:latin typeface="Trebuchet MS" pitchFamily="34" charset="0"/>
              </a:defRPr>
            </a:lvl2pPr>
            <a:lvl3pPr>
              <a:defRPr>
                <a:latin typeface="Trebuchet MS" pitchFamily="34" charset="0"/>
              </a:defRPr>
            </a:lvl3pPr>
            <a:lvl4pPr>
              <a:defRPr>
                <a:latin typeface="Trebuchet MS" pitchFamily="34" charset="0"/>
              </a:defRPr>
            </a:lvl4pPr>
            <a:lvl5pPr>
              <a:defRPr>
                <a:latin typeface="Trebuchet MS"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3251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66200" y="304800"/>
            <a:ext cx="2819400" cy="6248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8000" y="304800"/>
            <a:ext cx="8255000" cy="6248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6298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rebuchet MS" pitchFamily="34" charset="0"/>
              </a:defRPr>
            </a:lvl1pPr>
          </a:lstStyle>
          <a:p>
            <a:r>
              <a:rPr lang="en-US"/>
              <a:t>Click to edit Master title style</a:t>
            </a:r>
          </a:p>
        </p:txBody>
      </p:sp>
      <p:sp>
        <p:nvSpPr>
          <p:cNvPr id="3" name="Content Placeholder 2"/>
          <p:cNvSpPr>
            <a:spLocks noGrp="1"/>
          </p:cNvSpPr>
          <p:nvPr>
            <p:ph idx="1"/>
          </p:nvPr>
        </p:nvSpPr>
        <p:spPr/>
        <p:txBody>
          <a:bodyPr/>
          <a:lstStyle>
            <a:lvl1pPr marL="342900" indent="-342900">
              <a:lnSpc>
                <a:spcPct val="100000"/>
              </a:lnSpc>
              <a:spcBef>
                <a:spcPts val="1200"/>
              </a:spcBef>
              <a:buClr>
                <a:srgbClr val="008000"/>
              </a:buClr>
              <a:buFont typeface="Wingdings" pitchFamily="2" charset="2"/>
              <a:buChar char="q"/>
              <a:defRPr>
                <a:latin typeface="Trebuchet MS" pitchFamily="34" charset="0"/>
              </a:defRPr>
            </a:lvl1pPr>
            <a:lvl2pPr marL="742950" indent="-285750">
              <a:lnSpc>
                <a:spcPct val="100000"/>
              </a:lnSpc>
              <a:spcBef>
                <a:spcPts val="800"/>
              </a:spcBef>
              <a:buClr>
                <a:srgbClr val="008000"/>
              </a:buClr>
              <a:buFont typeface="Wingdings" pitchFamily="2" charset="2"/>
              <a:buChar char="§"/>
              <a:defRPr>
                <a:latin typeface="Trebuchet MS" pitchFamily="34" charset="0"/>
              </a:defRPr>
            </a:lvl2pPr>
            <a:lvl3pPr marL="1143000" indent="-228600">
              <a:lnSpc>
                <a:spcPct val="100000"/>
              </a:lnSpc>
              <a:spcBef>
                <a:spcPts val="1000"/>
              </a:spcBef>
              <a:buClr>
                <a:srgbClr val="008000"/>
              </a:buClr>
              <a:buFont typeface="Trebuchet MS" pitchFamily="34" charset="0"/>
              <a:buChar char="‐"/>
              <a:defRPr>
                <a:latin typeface="Trebuchet MS" pitchFamily="34" charset="0"/>
              </a:defRPr>
            </a:lvl3pPr>
            <a:lvl4pPr>
              <a:lnSpc>
                <a:spcPct val="100000"/>
              </a:lnSpc>
              <a:spcBef>
                <a:spcPts val="1000"/>
              </a:spcBef>
              <a:defRPr>
                <a:latin typeface="Trebuchet MS" pitchFamily="34" charset="0"/>
              </a:defRPr>
            </a:lvl4pPr>
            <a:lvl5pPr>
              <a:lnSpc>
                <a:spcPct val="100000"/>
              </a:lnSpc>
              <a:spcBef>
                <a:spcPts val="1000"/>
              </a:spcBef>
              <a:defRPr>
                <a:latin typeface="Trebuchet MS"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28507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atin typeface="Trebuchet MS" pitchFamily="34" charset="0"/>
              </a:defRPr>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atin typeface="Trebuchet MS"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652631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rebuchet MS" pitchFamily="34" charset="0"/>
              </a:defRPr>
            </a:lvl1pPr>
          </a:lstStyle>
          <a:p>
            <a:r>
              <a:rPr lang="en-US"/>
              <a:t>Click to edit Master title style</a:t>
            </a:r>
          </a:p>
        </p:txBody>
      </p:sp>
      <p:sp>
        <p:nvSpPr>
          <p:cNvPr id="3" name="Content Placeholder 2"/>
          <p:cNvSpPr>
            <a:spLocks noGrp="1"/>
          </p:cNvSpPr>
          <p:nvPr>
            <p:ph sz="half" idx="1"/>
          </p:nvPr>
        </p:nvSpPr>
        <p:spPr>
          <a:xfrm>
            <a:off x="812800" y="1676400"/>
            <a:ext cx="5181600" cy="4876800"/>
          </a:xfrm>
        </p:spPr>
        <p:txBody>
          <a:bodyPr/>
          <a:lstStyle>
            <a:lvl1pPr>
              <a:defRPr sz="2800">
                <a:latin typeface="Trebuchet MS" pitchFamily="34" charset="0"/>
              </a:defRPr>
            </a:lvl1pPr>
            <a:lvl2pPr>
              <a:defRPr sz="2400">
                <a:latin typeface="Trebuchet MS" pitchFamily="34" charset="0"/>
              </a:defRPr>
            </a:lvl2pPr>
            <a:lvl3pPr>
              <a:defRPr sz="2000">
                <a:latin typeface="Trebuchet MS" pitchFamily="34" charset="0"/>
              </a:defRPr>
            </a:lvl3pPr>
            <a:lvl4pPr>
              <a:defRPr sz="1800">
                <a:latin typeface="Trebuchet MS" pitchFamily="34" charset="0"/>
              </a:defRPr>
            </a:lvl4pPr>
            <a:lvl5pPr>
              <a:defRPr sz="1800">
                <a:latin typeface="Trebuchet MS"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76400"/>
            <a:ext cx="5181600" cy="4876800"/>
          </a:xfrm>
        </p:spPr>
        <p:txBody>
          <a:bodyPr/>
          <a:lstStyle>
            <a:lvl1pPr>
              <a:defRPr sz="2800">
                <a:latin typeface="Trebuchet MS" pitchFamily="34" charset="0"/>
              </a:defRPr>
            </a:lvl1pPr>
            <a:lvl2pPr>
              <a:defRPr sz="2400">
                <a:latin typeface="Trebuchet MS" pitchFamily="34" charset="0"/>
              </a:defRPr>
            </a:lvl2pPr>
            <a:lvl3pPr>
              <a:defRPr sz="2000">
                <a:latin typeface="Trebuchet MS" pitchFamily="34" charset="0"/>
              </a:defRPr>
            </a:lvl3pPr>
            <a:lvl4pPr>
              <a:defRPr sz="1800">
                <a:latin typeface="Trebuchet MS" pitchFamily="34" charset="0"/>
              </a:defRPr>
            </a:lvl4pPr>
            <a:lvl5pPr>
              <a:defRPr sz="1800">
                <a:latin typeface="Trebuchet MS"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5369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atin typeface="Trebuchet MS" pitchFamily="34" charset="0"/>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atin typeface="Trebuchet MS"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atin typeface="Trebuchet MS" pitchFamily="34" charset="0"/>
              </a:defRPr>
            </a:lvl1pPr>
            <a:lvl2pPr>
              <a:defRPr sz="2000">
                <a:latin typeface="Trebuchet MS" pitchFamily="34" charset="0"/>
              </a:defRPr>
            </a:lvl2pPr>
            <a:lvl3pPr>
              <a:defRPr sz="1800">
                <a:latin typeface="Trebuchet MS" pitchFamily="34" charset="0"/>
              </a:defRPr>
            </a:lvl3pPr>
            <a:lvl4pPr>
              <a:defRPr sz="1600">
                <a:latin typeface="Trebuchet MS" pitchFamily="34" charset="0"/>
              </a:defRPr>
            </a:lvl4pPr>
            <a:lvl5pPr>
              <a:defRPr sz="1600">
                <a:latin typeface="Trebuchet MS"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atin typeface="Trebuchet MS" pitchFamily="34" charset="0"/>
              </a:defRPr>
            </a:lvl1pPr>
            <a:lvl2pPr>
              <a:defRPr sz="2000">
                <a:latin typeface="Trebuchet MS" pitchFamily="34" charset="0"/>
              </a:defRPr>
            </a:lvl2pPr>
            <a:lvl3pPr>
              <a:defRPr sz="1800">
                <a:latin typeface="Trebuchet MS" pitchFamily="34" charset="0"/>
              </a:defRPr>
            </a:lvl3pPr>
            <a:lvl4pPr>
              <a:defRPr sz="1600">
                <a:latin typeface="Trebuchet MS" pitchFamily="34" charset="0"/>
              </a:defRPr>
            </a:lvl4pPr>
            <a:lvl5pPr>
              <a:defRPr sz="1600">
                <a:latin typeface="Trebuchet MS"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106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rebuchet MS" pitchFamily="34" charset="0"/>
              </a:defRPr>
            </a:lvl1pPr>
          </a:lstStyle>
          <a:p>
            <a:r>
              <a:rPr lang="en-US"/>
              <a:t>Click to edit Master title style</a:t>
            </a:r>
          </a:p>
        </p:txBody>
      </p:sp>
    </p:spTree>
    <p:extLst>
      <p:ext uri="{BB962C8B-B14F-4D97-AF65-F5344CB8AC3E}">
        <p14:creationId xmlns:p14="http://schemas.microsoft.com/office/powerpoint/2010/main" val="3977164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69520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atin typeface="Trebuchet MS" pitchFamily="34" charset="0"/>
              </a:defRPr>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atin typeface="Trebuchet MS" pitchFamily="34" charset="0"/>
              </a:defRPr>
            </a:lvl1pPr>
            <a:lvl2pPr>
              <a:defRPr sz="2800">
                <a:latin typeface="Trebuchet MS" pitchFamily="34" charset="0"/>
              </a:defRPr>
            </a:lvl2pPr>
            <a:lvl3pPr>
              <a:defRPr sz="2400">
                <a:latin typeface="Trebuchet MS" pitchFamily="34" charset="0"/>
              </a:defRPr>
            </a:lvl3pPr>
            <a:lvl4pPr>
              <a:defRPr sz="2000">
                <a:latin typeface="Trebuchet MS" pitchFamily="34" charset="0"/>
              </a:defRPr>
            </a:lvl4pPr>
            <a:lvl5pPr>
              <a:defRPr sz="2000">
                <a:latin typeface="Trebuchet MS"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atin typeface="Trebuchet MS"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36437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51025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userDrawn="1">
            <p:extLst>
              <p:ext uri="{D42A27DB-BD31-4B8C-83A1-F6EECF244321}">
                <p14:modId xmlns:p14="http://schemas.microsoft.com/office/powerpoint/2010/main" val="495790647"/>
              </p:ext>
            </p:extLst>
          </p:nvPr>
        </p:nvGraphicFramePr>
        <p:xfrm>
          <a:off x="-95251" y="0"/>
          <a:ext cx="12287251" cy="6858000"/>
        </p:xfrm>
        <a:graphic>
          <a:graphicData uri="http://schemas.openxmlformats.org/presentationml/2006/ole">
            <mc:AlternateContent xmlns:mc="http://schemas.openxmlformats.org/markup-compatibility/2006">
              <mc:Choice xmlns:v="urn:schemas-microsoft-com:vml" Requires="v">
                <p:oleObj spid="_x0000_s1071" name="Fotografia do Photo Editor" r:id="rId14" imgW="6200000" imgH="3657143" progId="MSPhotoEd.3">
                  <p:embed/>
                </p:oleObj>
              </mc:Choice>
              <mc:Fallback>
                <p:oleObj name="Fotografia do Photo Editor" r:id="rId14" imgW="6200000" imgH="3657143" progId="MSPhotoEd.3">
                  <p:embed/>
                  <p:pic>
                    <p:nvPicPr>
                      <p:cNvPr id="0" name="Object 6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5251" y="0"/>
                        <a:ext cx="1228725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6" name="Rectangle 2"/>
          <p:cNvSpPr>
            <a:spLocks noGrp="1" noChangeArrowheads="1"/>
          </p:cNvSpPr>
          <p:nvPr>
            <p:ph type="title"/>
          </p:nvPr>
        </p:nvSpPr>
        <p:spPr bwMode="auto">
          <a:xfrm>
            <a:off x="508000" y="304800"/>
            <a:ext cx="11277600" cy="1143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20557" y="1676400"/>
            <a:ext cx="11246777" cy="4799814"/>
          </a:xfrm>
          <a:prstGeom prst="rect">
            <a:avLst/>
          </a:prstGeom>
          <a:solidFill>
            <a:schemeClr val="bg1"/>
          </a:solidFill>
          <a:ln>
            <a:noFill/>
          </a:ln>
          <a:effectLst/>
          <a:extLst/>
        </p:spPr>
        <p:txBody>
          <a:bodyPr vert="horz" wrap="square" lIns="91440" tIns="180000" rIns="18000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Box 2">
            <a:extLst>
              <a:ext uri="{FF2B5EF4-FFF2-40B4-BE49-F238E27FC236}">
                <a16:creationId xmlns:a16="http://schemas.microsoft.com/office/drawing/2014/main" id="{F27966DE-5F55-455B-92F9-02116CF9DF2F}"/>
              </a:ext>
            </a:extLst>
          </p:cNvPr>
          <p:cNvSpPr txBox="1"/>
          <p:nvPr userDrawn="1"/>
        </p:nvSpPr>
        <p:spPr>
          <a:xfrm>
            <a:off x="8898901" y="6524919"/>
            <a:ext cx="3243881" cy="307777"/>
          </a:xfrm>
          <a:prstGeom prst="rect">
            <a:avLst/>
          </a:prstGeom>
          <a:noFill/>
        </p:spPr>
        <p:txBody>
          <a:bodyPr wrap="square" rtlCol="0">
            <a:spAutoFit/>
          </a:bodyPr>
          <a:lstStyle/>
          <a:p>
            <a:r>
              <a:rPr lang="pt-PT" sz="1400" dirty="0">
                <a:solidFill>
                  <a:srgbClr val="FFFFCC"/>
                </a:solidFill>
                <a:latin typeface="Trebuchet MS" panose="020B0603020202020204" pitchFamily="34" charset="0"/>
              </a:rPr>
              <a:t>Margarida Tomé, </a:t>
            </a:r>
            <a:r>
              <a:rPr lang="pt-PT" sz="1400" dirty="0" err="1">
                <a:solidFill>
                  <a:srgbClr val="FFFFCC"/>
                </a:solidFill>
                <a:latin typeface="Trebuchet MS" panose="020B0603020202020204" pitchFamily="34" charset="0"/>
              </a:rPr>
              <a:t>last</a:t>
            </a:r>
            <a:r>
              <a:rPr lang="pt-PT" sz="1400" dirty="0">
                <a:solidFill>
                  <a:srgbClr val="FFFFCC"/>
                </a:solidFill>
                <a:latin typeface="Trebuchet MS" panose="020B0603020202020204" pitchFamily="34" charset="0"/>
              </a:rPr>
              <a:t> </a:t>
            </a:r>
            <a:r>
              <a:rPr lang="pt-PT" sz="1400" dirty="0" err="1">
                <a:solidFill>
                  <a:srgbClr val="FFFFCC"/>
                </a:solidFill>
                <a:latin typeface="Trebuchet MS" panose="020B0603020202020204" pitchFamily="34" charset="0"/>
              </a:rPr>
              <a:t>review</a:t>
            </a:r>
            <a:r>
              <a:rPr lang="pt-PT" sz="1400" dirty="0">
                <a:solidFill>
                  <a:srgbClr val="FFFFCC"/>
                </a:solidFill>
                <a:latin typeface="Trebuchet MS" panose="020B0603020202020204" pitchFamily="34" charset="0"/>
              </a:rPr>
              <a:t> 2020</a:t>
            </a:r>
            <a:endParaRPr lang="en-GB" sz="1400" dirty="0">
              <a:solidFill>
                <a:srgbClr val="FFFFCC"/>
              </a:solidFill>
              <a:latin typeface="Trebuchet MS" panose="020B0603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3200" b="1">
          <a:solidFill>
            <a:schemeClr val="tx2"/>
          </a:solidFill>
          <a:latin typeface="Trebuchet MS" pitchFamily="34" charset="0"/>
          <a:ea typeface="+mj-ea"/>
          <a:cs typeface="+mj-cs"/>
        </a:defRPr>
      </a:lvl1pPr>
      <a:lvl2pPr algn="ctr" rtl="0" eaLnBrk="0" fontAlgn="base" hangingPunct="0">
        <a:spcBef>
          <a:spcPct val="0"/>
        </a:spcBef>
        <a:spcAft>
          <a:spcPct val="0"/>
        </a:spcAft>
        <a:defRPr sz="3200" b="1">
          <a:solidFill>
            <a:schemeClr val="tx2"/>
          </a:solidFill>
          <a:latin typeface="Tahoma" pitchFamily="34" charset="0"/>
        </a:defRPr>
      </a:lvl2pPr>
      <a:lvl3pPr algn="ctr" rtl="0" eaLnBrk="0" fontAlgn="base" hangingPunct="0">
        <a:spcBef>
          <a:spcPct val="0"/>
        </a:spcBef>
        <a:spcAft>
          <a:spcPct val="0"/>
        </a:spcAft>
        <a:defRPr sz="3200" b="1">
          <a:solidFill>
            <a:schemeClr val="tx2"/>
          </a:solidFill>
          <a:latin typeface="Tahoma" pitchFamily="34" charset="0"/>
        </a:defRPr>
      </a:lvl3pPr>
      <a:lvl4pPr algn="ctr" rtl="0" eaLnBrk="0" fontAlgn="base" hangingPunct="0">
        <a:spcBef>
          <a:spcPct val="0"/>
        </a:spcBef>
        <a:spcAft>
          <a:spcPct val="0"/>
        </a:spcAft>
        <a:defRPr sz="3200" b="1">
          <a:solidFill>
            <a:schemeClr val="tx2"/>
          </a:solidFill>
          <a:latin typeface="Tahoma" pitchFamily="34" charset="0"/>
        </a:defRPr>
      </a:lvl4pPr>
      <a:lvl5pPr algn="ctr" rtl="0" eaLnBrk="0" fontAlgn="base" hangingPunct="0">
        <a:spcBef>
          <a:spcPct val="0"/>
        </a:spcBef>
        <a:spcAft>
          <a:spcPct val="0"/>
        </a:spcAft>
        <a:defRPr sz="3200" b="1">
          <a:solidFill>
            <a:schemeClr val="tx2"/>
          </a:solidFill>
          <a:latin typeface="Tahoma" pitchFamily="34" charset="0"/>
        </a:defRPr>
      </a:lvl5pPr>
      <a:lvl6pPr marL="457200" algn="ctr" rtl="0" eaLnBrk="0" fontAlgn="base" hangingPunct="0">
        <a:spcBef>
          <a:spcPct val="0"/>
        </a:spcBef>
        <a:spcAft>
          <a:spcPct val="0"/>
        </a:spcAft>
        <a:defRPr sz="3200" b="1">
          <a:solidFill>
            <a:schemeClr val="tx2"/>
          </a:solidFill>
          <a:latin typeface="Tahoma" pitchFamily="34" charset="0"/>
        </a:defRPr>
      </a:lvl6pPr>
      <a:lvl7pPr marL="914400" algn="ctr" rtl="0" eaLnBrk="0" fontAlgn="base" hangingPunct="0">
        <a:spcBef>
          <a:spcPct val="0"/>
        </a:spcBef>
        <a:spcAft>
          <a:spcPct val="0"/>
        </a:spcAft>
        <a:defRPr sz="3200" b="1">
          <a:solidFill>
            <a:schemeClr val="tx2"/>
          </a:solidFill>
          <a:latin typeface="Tahoma" pitchFamily="34" charset="0"/>
        </a:defRPr>
      </a:lvl7pPr>
      <a:lvl8pPr marL="1371600" algn="ctr" rtl="0" eaLnBrk="0" fontAlgn="base" hangingPunct="0">
        <a:spcBef>
          <a:spcPct val="0"/>
        </a:spcBef>
        <a:spcAft>
          <a:spcPct val="0"/>
        </a:spcAft>
        <a:defRPr sz="3200" b="1">
          <a:solidFill>
            <a:schemeClr val="tx2"/>
          </a:solidFill>
          <a:latin typeface="Tahoma" pitchFamily="34" charset="0"/>
        </a:defRPr>
      </a:lvl8pPr>
      <a:lvl9pPr marL="1828800" algn="ctr" rtl="0" eaLnBrk="0" fontAlgn="base" hangingPunct="0">
        <a:spcBef>
          <a:spcPct val="0"/>
        </a:spcBef>
        <a:spcAft>
          <a:spcPct val="0"/>
        </a:spcAft>
        <a:defRPr sz="3200" b="1">
          <a:solidFill>
            <a:schemeClr val="tx2"/>
          </a:solidFill>
          <a:latin typeface="Tahoma" pitchFamily="34" charset="0"/>
        </a:defRPr>
      </a:lvl9pPr>
    </p:titleStyle>
    <p:bodyStyle>
      <a:lvl1pPr marL="342900" indent="-342900" algn="just" rtl="0" eaLnBrk="0" fontAlgn="base" hangingPunct="0">
        <a:spcBef>
          <a:spcPct val="20000"/>
        </a:spcBef>
        <a:spcAft>
          <a:spcPct val="0"/>
        </a:spcAft>
        <a:buChar char="•"/>
        <a:defRPr sz="2400">
          <a:solidFill>
            <a:schemeClr val="tx1"/>
          </a:solidFill>
          <a:latin typeface="Trebuchet MS" pitchFamily="34" charset="0"/>
          <a:ea typeface="+mn-ea"/>
          <a:cs typeface="+mn-cs"/>
        </a:defRPr>
      </a:lvl1pPr>
      <a:lvl2pPr marL="742950" indent="-285750" algn="just" rtl="0" eaLnBrk="0" fontAlgn="base" hangingPunct="0">
        <a:spcBef>
          <a:spcPct val="20000"/>
        </a:spcBef>
        <a:spcAft>
          <a:spcPct val="0"/>
        </a:spcAft>
        <a:buChar char="–"/>
        <a:defRPr sz="2000">
          <a:solidFill>
            <a:schemeClr val="tx1"/>
          </a:solidFill>
          <a:latin typeface="Trebuchet MS" pitchFamily="34" charset="0"/>
        </a:defRPr>
      </a:lvl2pPr>
      <a:lvl3pPr marL="1143000" indent="-228600" algn="just" rtl="0" eaLnBrk="0" fontAlgn="base" hangingPunct="0">
        <a:spcBef>
          <a:spcPct val="20000"/>
        </a:spcBef>
        <a:spcAft>
          <a:spcPct val="0"/>
        </a:spcAft>
        <a:buChar char="·"/>
        <a:defRPr>
          <a:solidFill>
            <a:schemeClr val="tx1"/>
          </a:solidFill>
          <a:latin typeface="Trebuchet MS" pitchFamily="34" charset="0"/>
        </a:defRPr>
      </a:lvl3pPr>
      <a:lvl4pPr marL="1600200" indent="-228600" algn="just" rtl="0" eaLnBrk="0" fontAlgn="base" hangingPunct="0">
        <a:spcBef>
          <a:spcPct val="20000"/>
        </a:spcBef>
        <a:spcAft>
          <a:spcPct val="0"/>
        </a:spcAft>
        <a:buChar char="–"/>
        <a:defRPr sz="1600">
          <a:solidFill>
            <a:schemeClr val="tx1"/>
          </a:solidFill>
          <a:latin typeface="Trebuchet MS" pitchFamily="34" charset="0"/>
        </a:defRPr>
      </a:lvl4pPr>
      <a:lvl5pPr marL="2057400" indent="-228600" algn="just" rtl="0" eaLnBrk="0" fontAlgn="base" hangingPunct="0">
        <a:spcBef>
          <a:spcPct val="20000"/>
        </a:spcBef>
        <a:spcAft>
          <a:spcPct val="0"/>
        </a:spcAft>
        <a:buChar char="»"/>
        <a:defRPr sz="1400">
          <a:solidFill>
            <a:schemeClr val="tx1"/>
          </a:solidFill>
          <a:latin typeface="Trebuchet MS" pitchFamily="34" charset="0"/>
        </a:defRPr>
      </a:lvl5pPr>
      <a:lvl6pPr marL="2514600" indent="-228600" algn="just" rtl="0" eaLnBrk="0" fontAlgn="base" hangingPunct="0">
        <a:spcBef>
          <a:spcPct val="20000"/>
        </a:spcBef>
        <a:spcAft>
          <a:spcPct val="0"/>
        </a:spcAft>
        <a:buChar char="»"/>
        <a:defRPr sz="1400">
          <a:solidFill>
            <a:schemeClr val="tx1"/>
          </a:solidFill>
          <a:latin typeface="+mn-lt"/>
        </a:defRPr>
      </a:lvl6pPr>
      <a:lvl7pPr marL="2971800" indent="-228600" algn="just" rtl="0" eaLnBrk="0" fontAlgn="base" hangingPunct="0">
        <a:spcBef>
          <a:spcPct val="20000"/>
        </a:spcBef>
        <a:spcAft>
          <a:spcPct val="0"/>
        </a:spcAft>
        <a:buChar char="»"/>
        <a:defRPr sz="1400">
          <a:solidFill>
            <a:schemeClr val="tx1"/>
          </a:solidFill>
          <a:latin typeface="+mn-lt"/>
        </a:defRPr>
      </a:lvl7pPr>
      <a:lvl8pPr marL="3429000" indent="-228600" algn="just" rtl="0" eaLnBrk="0" fontAlgn="base" hangingPunct="0">
        <a:spcBef>
          <a:spcPct val="20000"/>
        </a:spcBef>
        <a:spcAft>
          <a:spcPct val="0"/>
        </a:spcAft>
        <a:buChar char="»"/>
        <a:defRPr sz="1400">
          <a:solidFill>
            <a:schemeClr val="tx1"/>
          </a:solidFill>
          <a:latin typeface="+mn-lt"/>
        </a:defRPr>
      </a:lvl8pPr>
      <a:lvl9pPr marL="3886200" indent="-228600" algn="just" rtl="0" eaLnBrk="0" fontAlgn="base" hangingPunct="0">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7.wmf"/><Relationship Id="rId5" Type="http://schemas.openxmlformats.org/officeDocument/2006/relationships/oleObject" Target="../embeddings/oleObject4.bin"/><Relationship Id="rId4" Type="http://schemas.openxmlformats.org/officeDocument/2006/relationships/image" Target="../media/image6.wmf"/></Relationships>
</file>

<file path=ppt/slides/_rels/slide11.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9.wmf"/><Relationship Id="rId5" Type="http://schemas.openxmlformats.org/officeDocument/2006/relationships/oleObject" Target="../embeddings/oleObject6.bin"/><Relationship Id="rId10" Type="http://schemas.openxmlformats.org/officeDocument/2006/relationships/image" Target="../media/image11.wmf"/><Relationship Id="rId4" Type="http://schemas.openxmlformats.org/officeDocument/2006/relationships/image" Target="../media/image8.wmf"/><Relationship Id="rId9" Type="http://schemas.openxmlformats.org/officeDocument/2006/relationships/oleObject" Target="../embeddings/oleObject8.bin"/></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2.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4.wmf"/><Relationship Id="rId5" Type="http://schemas.openxmlformats.org/officeDocument/2006/relationships/oleObject" Target="../embeddings/oleObject11.bin"/><Relationship Id="rId4" Type="http://schemas.openxmlformats.org/officeDocument/2006/relationships/image" Target="../media/image13.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5.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7.png"/><Relationship Id="rId4" Type="http://schemas.openxmlformats.org/officeDocument/2006/relationships/image" Target="../media/image16.wmf"/></Relationships>
</file>

<file path=ppt/slides/_rels/slide17.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18.wmf"/><Relationship Id="rId5" Type="http://schemas.openxmlformats.org/officeDocument/2006/relationships/oleObject" Target="../embeddings/oleObject14.bin"/><Relationship Id="rId4" Type="http://schemas.openxmlformats.org/officeDocument/2006/relationships/image" Target="../media/image16.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1.wmf"/><Relationship Id="rId5" Type="http://schemas.openxmlformats.org/officeDocument/2006/relationships/oleObject" Target="../embeddings/oleObject17.bin"/><Relationship Id="rId4" Type="http://schemas.openxmlformats.org/officeDocument/2006/relationships/image" Target="../media/image20.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22.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image" Target="../media/image4.w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09800" y="914400"/>
            <a:ext cx="7696200" cy="1159497"/>
          </a:xfrm>
        </p:spPr>
        <p:txBody>
          <a:bodyPr/>
          <a:lstStyle/>
          <a:p>
            <a:r>
              <a:rPr lang="en-GB" sz="3600" dirty="0"/>
              <a:t>Stand density measures</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pt-PT" dirty="0"/>
              <a:t>Stand density index (SDI)</a:t>
            </a:r>
            <a:endParaRPr lang="en-US" dirty="0"/>
          </a:p>
        </p:txBody>
      </p:sp>
      <p:sp>
        <p:nvSpPr>
          <p:cNvPr id="169987" name="Rectangle 3"/>
          <p:cNvSpPr>
            <a:spLocks noGrp="1" noChangeArrowheads="1"/>
          </p:cNvSpPr>
          <p:nvPr>
            <p:ph idx="1"/>
          </p:nvPr>
        </p:nvSpPr>
        <p:spPr/>
        <p:txBody>
          <a:bodyPr/>
          <a:lstStyle/>
          <a:p>
            <a:r>
              <a:rPr lang="pt-PT" dirty="0"/>
              <a:t>The intercept for a stand can be obtained as</a:t>
            </a:r>
          </a:p>
          <a:p>
            <a:endParaRPr lang="pt-PT" dirty="0"/>
          </a:p>
          <a:p>
            <a:endParaRPr lang="pt-PT" sz="1050" dirty="0"/>
          </a:p>
          <a:p>
            <a:endParaRPr lang="en-US" dirty="0"/>
          </a:p>
          <a:p>
            <a:r>
              <a:rPr lang="en-US" dirty="0"/>
              <a:t>The index is “normalized” by using the dg=25 as a basis for comparison</a:t>
            </a:r>
          </a:p>
          <a:p>
            <a:endParaRPr lang="pt-PT" dirty="0"/>
          </a:p>
          <a:p>
            <a:endParaRPr lang="pt-PT" dirty="0"/>
          </a:p>
          <a:p>
            <a:endParaRPr lang="pt-PT" dirty="0"/>
          </a:p>
          <a:p>
            <a:endParaRPr lang="pt-PT" dirty="0"/>
          </a:p>
        </p:txBody>
      </p:sp>
      <p:graphicFrame>
        <p:nvGraphicFramePr>
          <p:cNvPr id="11269" name="Object 7"/>
          <p:cNvGraphicFramePr>
            <a:graphicFrameLocks noChangeAspect="1"/>
          </p:cNvGraphicFramePr>
          <p:nvPr>
            <p:extLst>
              <p:ext uri="{D42A27DB-BD31-4B8C-83A1-F6EECF244321}">
                <p14:modId xmlns:p14="http://schemas.microsoft.com/office/powerpoint/2010/main" val="732283477"/>
              </p:ext>
            </p:extLst>
          </p:nvPr>
        </p:nvGraphicFramePr>
        <p:xfrm>
          <a:off x="2940051" y="4686300"/>
          <a:ext cx="2767013" cy="406400"/>
        </p:xfrm>
        <a:graphic>
          <a:graphicData uri="http://schemas.openxmlformats.org/presentationml/2006/ole">
            <mc:AlternateContent xmlns:mc="http://schemas.openxmlformats.org/markup-compatibility/2006">
              <mc:Choice xmlns:v="urn:schemas-microsoft-com:vml" Requires="v">
                <p:oleObj spid="_x0000_s4146" name="Equation" r:id="rId3" imgW="1384200" imgH="203040" progId="Equation.3">
                  <p:embed/>
                </p:oleObj>
              </mc:Choice>
              <mc:Fallback>
                <p:oleObj name="Equation" r:id="rId3" imgW="1384200" imgH="203040" progId="Equation.3">
                  <p:embed/>
                  <p:pic>
                    <p:nvPicPr>
                      <p:cNvPr id="0" name=""/>
                      <p:cNvPicPr>
                        <a:picLocks noChangeAspect="1" noChangeArrowheads="1"/>
                      </p:cNvPicPr>
                      <p:nvPr/>
                    </p:nvPicPr>
                    <p:blipFill>
                      <a:blip r:embed="rId4"/>
                      <a:srcRect/>
                      <a:stretch>
                        <a:fillRect/>
                      </a:stretch>
                    </p:blipFill>
                    <p:spPr bwMode="auto">
                      <a:xfrm>
                        <a:off x="2940051" y="4686300"/>
                        <a:ext cx="2767013"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70" name="Object 8"/>
          <p:cNvGraphicFramePr>
            <a:graphicFrameLocks noChangeAspect="1"/>
          </p:cNvGraphicFramePr>
          <p:nvPr>
            <p:extLst>
              <p:ext uri="{D42A27DB-BD31-4B8C-83A1-F6EECF244321}">
                <p14:modId xmlns:p14="http://schemas.microsoft.com/office/powerpoint/2010/main" val="4175109381"/>
              </p:ext>
            </p:extLst>
          </p:nvPr>
        </p:nvGraphicFramePr>
        <p:xfrm>
          <a:off x="2744788" y="2489200"/>
          <a:ext cx="2208212" cy="812800"/>
        </p:xfrm>
        <a:graphic>
          <a:graphicData uri="http://schemas.openxmlformats.org/presentationml/2006/ole">
            <mc:AlternateContent xmlns:mc="http://schemas.openxmlformats.org/markup-compatibility/2006">
              <mc:Choice xmlns:v="urn:schemas-microsoft-com:vml" Requires="v">
                <p:oleObj spid="_x0000_s4147" name="Equation" r:id="rId5" imgW="1206360" imgH="406080" progId="Equation.3">
                  <p:embed/>
                </p:oleObj>
              </mc:Choice>
              <mc:Fallback>
                <p:oleObj name="Equation" r:id="rId5" imgW="1206360" imgH="406080" progId="Equation.3">
                  <p:embed/>
                  <p:pic>
                    <p:nvPicPr>
                      <p:cNvPr id="0" name=""/>
                      <p:cNvPicPr>
                        <a:picLocks noChangeAspect="1" noChangeArrowheads="1"/>
                      </p:cNvPicPr>
                      <p:nvPr/>
                    </p:nvPicPr>
                    <p:blipFill>
                      <a:blip r:embed="rId6"/>
                      <a:srcRect/>
                      <a:stretch>
                        <a:fillRect/>
                      </a:stretch>
                    </p:blipFill>
                    <p:spPr bwMode="auto">
                      <a:xfrm>
                        <a:off x="2744788" y="2489200"/>
                        <a:ext cx="2208212" cy="812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8007880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69987">
                                            <p:txEl>
                                              <p:pRg st="0" end="0"/>
                                            </p:txEl>
                                          </p:spTgt>
                                        </p:tgtEl>
                                        <p:attrNameLst>
                                          <p:attrName>style.visibility</p:attrName>
                                        </p:attrNameLst>
                                      </p:cBhvr>
                                      <p:to>
                                        <p:strVal val="visible"/>
                                      </p:to>
                                    </p:set>
                                    <p:animEffect transition="in" filter="wipe(left)">
                                      <p:cBhvr>
                                        <p:cTn id="7" dur="500"/>
                                        <p:tgtEl>
                                          <p:spTgt spid="1699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27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69987">
                                            <p:txEl>
                                              <p:pRg st="4" end="4"/>
                                            </p:txEl>
                                          </p:spTgt>
                                        </p:tgtEl>
                                        <p:attrNameLst>
                                          <p:attrName>style.visibility</p:attrName>
                                        </p:attrNameLst>
                                      </p:cBhvr>
                                      <p:to>
                                        <p:strVal val="visible"/>
                                      </p:to>
                                    </p:set>
                                    <p:animEffect transition="in" filter="wipe(left)">
                                      <p:cBhvr>
                                        <p:cTn id="16" dur="500"/>
                                        <p:tgtEl>
                                          <p:spTgt spid="169987">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pt-PT" dirty="0"/>
              <a:t>Stand density index (SDI)</a:t>
            </a:r>
            <a:endParaRPr lang="en-US" dirty="0"/>
          </a:p>
        </p:txBody>
      </p:sp>
      <p:sp>
        <p:nvSpPr>
          <p:cNvPr id="172035" name="Rectangle 3"/>
          <p:cNvSpPr>
            <a:spLocks noGrp="1" noChangeArrowheads="1"/>
          </p:cNvSpPr>
          <p:nvPr>
            <p:ph type="body" idx="1"/>
          </p:nvPr>
        </p:nvSpPr>
        <p:spPr/>
        <p:txBody>
          <a:bodyPr/>
          <a:lstStyle/>
          <a:p>
            <a:r>
              <a:rPr lang="pt-PT" dirty="0"/>
              <a:t>The expression for SDI in a particular stand is then obtained:</a:t>
            </a:r>
            <a:endParaRPr lang="en-US" dirty="0"/>
          </a:p>
        </p:txBody>
      </p:sp>
      <p:sp>
        <p:nvSpPr>
          <p:cNvPr id="172038" name="AutoShape 6"/>
          <p:cNvSpPr>
            <a:spLocks noChangeArrowheads="1"/>
          </p:cNvSpPr>
          <p:nvPr/>
        </p:nvSpPr>
        <p:spPr bwMode="auto">
          <a:xfrm>
            <a:off x="3863975" y="3140076"/>
            <a:ext cx="287338" cy="288925"/>
          </a:xfrm>
          <a:prstGeom prst="plus">
            <a:avLst>
              <a:gd name="adj" fmla="val 25000"/>
            </a:avLst>
          </a:prstGeom>
          <a:solidFill>
            <a:srgbClr val="008000"/>
          </a:solidFill>
          <a:ln w="9525">
            <a:solidFill>
              <a:srgbClr val="008000"/>
            </a:solidFill>
            <a:miter lim="800000"/>
            <a:headEnd/>
            <a:tailEnd/>
          </a:ln>
        </p:spPr>
        <p:txBody>
          <a:bodyPr wrap="none" anchor="ctr"/>
          <a:lstStyle/>
          <a:p>
            <a:endParaRPr lang="pt-PT"/>
          </a:p>
        </p:txBody>
      </p:sp>
      <p:sp>
        <p:nvSpPr>
          <p:cNvPr id="172039" name="AutoShape 7"/>
          <p:cNvSpPr>
            <a:spLocks noChangeArrowheads="1"/>
          </p:cNvSpPr>
          <p:nvPr/>
        </p:nvSpPr>
        <p:spPr bwMode="auto">
          <a:xfrm>
            <a:off x="3863976" y="3933825"/>
            <a:ext cx="360363" cy="431800"/>
          </a:xfrm>
          <a:prstGeom prst="downArrow">
            <a:avLst>
              <a:gd name="adj1" fmla="val 50000"/>
              <a:gd name="adj2" fmla="val 29956"/>
            </a:avLst>
          </a:prstGeom>
          <a:solidFill>
            <a:srgbClr val="008000"/>
          </a:solidFill>
          <a:ln w="9525">
            <a:solidFill>
              <a:srgbClr val="008000"/>
            </a:solidFill>
            <a:miter lim="800000"/>
            <a:headEnd/>
            <a:tailEnd/>
          </a:ln>
        </p:spPr>
        <p:txBody>
          <a:bodyPr vert="eaVert" wrap="none" anchor="ctr"/>
          <a:lstStyle/>
          <a:p>
            <a:endParaRPr lang="pt-PT"/>
          </a:p>
        </p:txBody>
      </p:sp>
      <p:graphicFrame>
        <p:nvGraphicFramePr>
          <p:cNvPr id="12294" name="Object 9"/>
          <p:cNvGraphicFramePr>
            <a:graphicFrameLocks noChangeAspect="1"/>
          </p:cNvGraphicFramePr>
          <p:nvPr>
            <p:extLst>
              <p:ext uri="{D42A27DB-BD31-4B8C-83A1-F6EECF244321}">
                <p14:modId xmlns:p14="http://schemas.microsoft.com/office/powerpoint/2010/main" val="2573763419"/>
              </p:ext>
            </p:extLst>
          </p:nvPr>
        </p:nvGraphicFramePr>
        <p:xfrm>
          <a:off x="2558330" y="2670175"/>
          <a:ext cx="3630612" cy="457200"/>
        </p:xfrm>
        <a:graphic>
          <a:graphicData uri="http://schemas.openxmlformats.org/presentationml/2006/ole">
            <mc:AlternateContent xmlns:mc="http://schemas.openxmlformats.org/markup-compatibility/2006">
              <mc:Choice xmlns:v="urn:schemas-microsoft-com:vml" Requires="v">
                <p:oleObj spid="_x0000_s5211" name="Equation" r:id="rId3" imgW="1815840" imgH="228600" progId="Equation.3">
                  <p:embed/>
                </p:oleObj>
              </mc:Choice>
              <mc:Fallback>
                <p:oleObj name="Equation" r:id="rId3" imgW="1815840" imgH="228600" progId="Equation.3">
                  <p:embed/>
                  <p:pic>
                    <p:nvPicPr>
                      <p:cNvPr id="0" name=""/>
                      <p:cNvPicPr>
                        <a:picLocks noChangeAspect="1" noChangeArrowheads="1"/>
                      </p:cNvPicPr>
                      <p:nvPr/>
                    </p:nvPicPr>
                    <p:blipFill>
                      <a:blip r:embed="rId4"/>
                      <a:srcRect/>
                      <a:stretch>
                        <a:fillRect/>
                      </a:stretch>
                    </p:blipFill>
                    <p:spPr bwMode="auto">
                      <a:xfrm>
                        <a:off x="2558330" y="2670175"/>
                        <a:ext cx="36306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295" name="Object 10"/>
          <p:cNvGraphicFramePr>
            <a:graphicFrameLocks noChangeAspect="1"/>
          </p:cNvGraphicFramePr>
          <p:nvPr>
            <p:extLst>
              <p:ext uri="{D42A27DB-BD31-4B8C-83A1-F6EECF244321}">
                <p14:modId xmlns:p14="http://schemas.microsoft.com/office/powerpoint/2010/main" val="3235427618"/>
              </p:ext>
            </p:extLst>
          </p:nvPr>
        </p:nvGraphicFramePr>
        <p:xfrm>
          <a:off x="2558331" y="4513263"/>
          <a:ext cx="5684837" cy="457200"/>
        </p:xfrm>
        <a:graphic>
          <a:graphicData uri="http://schemas.openxmlformats.org/presentationml/2006/ole">
            <mc:AlternateContent xmlns:mc="http://schemas.openxmlformats.org/markup-compatibility/2006">
              <mc:Choice xmlns:v="urn:schemas-microsoft-com:vml" Requires="v">
                <p:oleObj spid="_x0000_s5212" name="Equation" r:id="rId5" imgW="2844720" imgH="228600" progId="Equation.3">
                  <p:embed/>
                </p:oleObj>
              </mc:Choice>
              <mc:Fallback>
                <p:oleObj name="Equation" r:id="rId5" imgW="2844720" imgH="228600" progId="Equation.3">
                  <p:embed/>
                  <p:pic>
                    <p:nvPicPr>
                      <p:cNvPr id="0" name=""/>
                      <p:cNvPicPr>
                        <a:picLocks noChangeAspect="1" noChangeArrowheads="1"/>
                      </p:cNvPicPr>
                      <p:nvPr/>
                    </p:nvPicPr>
                    <p:blipFill>
                      <a:blip r:embed="rId6"/>
                      <a:srcRect/>
                      <a:stretch>
                        <a:fillRect/>
                      </a:stretch>
                    </p:blipFill>
                    <p:spPr bwMode="auto">
                      <a:xfrm>
                        <a:off x="2558331" y="4513263"/>
                        <a:ext cx="5684837"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296" name="Object 11"/>
          <p:cNvGraphicFramePr>
            <a:graphicFrameLocks noChangeAspect="1"/>
          </p:cNvGraphicFramePr>
          <p:nvPr>
            <p:extLst>
              <p:ext uri="{D42A27DB-BD31-4B8C-83A1-F6EECF244321}">
                <p14:modId xmlns:p14="http://schemas.microsoft.com/office/powerpoint/2010/main" val="813224220"/>
              </p:ext>
            </p:extLst>
          </p:nvPr>
        </p:nvGraphicFramePr>
        <p:xfrm>
          <a:off x="2558330" y="3513138"/>
          <a:ext cx="2743200" cy="457200"/>
        </p:xfrm>
        <a:graphic>
          <a:graphicData uri="http://schemas.openxmlformats.org/presentationml/2006/ole">
            <mc:AlternateContent xmlns:mc="http://schemas.openxmlformats.org/markup-compatibility/2006">
              <mc:Choice xmlns:v="urn:schemas-microsoft-com:vml" Requires="v">
                <p:oleObj spid="_x0000_s5213" name="Equation" r:id="rId7" imgW="1498320" imgH="228600" progId="Equation.3">
                  <p:embed/>
                </p:oleObj>
              </mc:Choice>
              <mc:Fallback>
                <p:oleObj name="Equation" r:id="rId7" imgW="1498320" imgH="228600" progId="Equation.3">
                  <p:embed/>
                  <p:pic>
                    <p:nvPicPr>
                      <p:cNvPr id="0" name=""/>
                      <p:cNvPicPr>
                        <a:picLocks noChangeAspect="1" noChangeArrowheads="1"/>
                      </p:cNvPicPr>
                      <p:nvPr/>
                    </p:nvPicPr>
                    <p:blipFill>
                      <a:blip r:embed="rId8"/>
                      <a:srcRect/>
                      <a:stretch>
                        <a:fillRect/>
                      </a:stretch>
                    </p:blipFill>
                    <p:spPr bwMode="auto">
                      <a:xfrm>
                        <a:off x="2558330" y="3513138"/>
                        <a:ext cx="2743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 name="AutoShape 7"/>
          <p:cNvSpPr>
            <a:spLocks noChangeArrowheads="1"/>
          </p:cNvSpPr>
          <p:nvPr/>
        </p:nvSpPr>
        <p:spPr bwMode="auto">
          <a:xfrm>
            <a:off x="3881438" y="4997450"/>
            <a:ext cx="360362" cy="431800"/>
          </a:xfrm>
          <a:prstGeom prst="downArrow">
            <a:avLst>
              <a:gd name="adj1" fmla="val 50000"/>
              <a:gd name="adj2" fmla="val 29956"/>
            </a:avLst>
          </a:prstGeom>
          <a:solidFill>
            <a:srgbClr val="008000"/>
          </a:solidFill>
          <a:ln w="9525">
            <a:solidFill>
              <a:srgbClr val="008000"/>
            </a:solidFill>
            <a:miter lim="800000"/>
            <a:headEnd/>
            <a:tailEnd/>
          </a:ln>
        </p:spPr>
        <p:txBody>
          <a:bodyPr vert="eaVert" wrap="none" anchor="ctr"/>
          <a:lstStyle/>
          <a:p>
            <a:endParaRPr lang="pt-PT"/>
          </a:p>
        </p:txBody>
      </p:sp>
      <p:graphicFrame>
        <p:nvGraphicFramePr>
          <p:cNvPr id="12298" name="Object 12"/>
          <p:cNvGraphicFramePr>
            <a:graphicFrameLocks noChangeAspect="1"/>
          </p:cNvGraphicFramePr>
          <p:nvPr>
            <p:extLst>
              <p:ext uri="{D42A27DB-BD31-4B8C-83A1-F6EECF244321}">
                <p14:modId xmlns:p14="http://schemas.microsoft.com/office/powerpoint/2010/main" val="3159818939"/>
              </p:ext>
            </p:extLst>
          </p:nvPr>
        </p:nvGraphicFramePr>
        <p:xfrm>
          <a:off x="2558330" y="5545138"/>
          <a:ext cx="2362200" cy="889000"/>
        </p:xfrm>
        <a:graphic>
          <a:graphicData uri="http://schemas.openxmlformats.org/presentationml/2006/ole">
            <mc:AlternateContent xmlns:mc="http://schemas.openxmlformats.org/markup-compatibility/2006">
              <mc:Choice xmlns:v="urn:schemas-microsoft-com:vml" Requires="v">
                <p:oleObj spid="_x0000_s5214" name="Equation" r:id="rId9" imgW="1180800" imgH="444240" progId="Equation.3">
                  <p:embed/>
                </p:oleObj>
              </mc:Choice>
              <mc:Fallback>
                <p:oleObj name="Equation" r:id="rId9" imgW="1180800" imgH="444240" progId="Equation.3">
                  <p:embed/>
                  <p:pic>
                    <p:nvPicPr>
                      <p:cNvPr id="0" name=""/>
                      <p:cNvPicPr>
                        <a:picLocks noChangeAspect="1" noChangeArrowheads="1"/>
                      </p:cNvPicPr>
                      <p:nvPr/>
                    </p:nvPicPr>
                    <p:blipFill>
                      <a:blip r:embed="rId10"/>
                      <a:srcRect/>
                      <a:stretch>
                        <a:fillRect/>
                      </a:stretch>
                    </p:blipFill>
                    <p:spPr bwMode="auto">
                      <a:xfrm>
                        <a:off x="2558330" y="5545138"/>
                        <a:ext cx="2362200" cy="88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3528021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72035">
                                            <p:txEl>
                                              <p:pRg st="0" end="0"/>
                                            </p:txEl>
                                          </p:spTgt>
                                        </p:tgtEl>
                                        <p:attrNameLst>
                                          <p:attrName>style.visibility</p:attrName>
                                        </p:attrNameLst>
                                      </p:cBhvr>
                                      <p:to>
                                        <p:strVal val="visible"/>
                                      </p:to>
                                    </p:set>
                                    <p:animEffect transition="in" filter="wipe(left)">
                                      <p:cBhvr>
                                        <p:cTn id="7" dur="500"/>
                                        <p:tgtEl>
                                          <p:spTgt spid="1720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1229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72038"/>
                                        </p:tgtEl>
                                        <p:attrNameLst>
                                          <p:attrName>style.visibility</p:attrName>
                                        </p:attrNameLst>
                                      </p:cBhvr>
                                      <p:to>
                                        <p:strVal val="visible"/>
                                      </p:to>
                                    </p:set>
                                    <p:animEffect transition="in" filter="wipe(up)">
                                      <p:cBhvr>
                                        <p:cTn id="16" dur="500"/>
                                        <p:tgtEl>
                                          <p:spTgt spid="17203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29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72039"/>
                                        </p:tgtEl>
                                        <p:attrNameLst>
                                          <p:attrName>style.visibility</p:attrName>
                                        </p:attrNameLst>
                                      </p:cBhvr>
                                      <p:to>
                                        <p:strVal val="visible"/>
                                      </p:to>
                                    </p:set>
                                    <p:animEffect transition="in" filter="wipe(up)">
                                      <p:cBhvr>
                                        <p:cTn id="25" dur="500"/>
                                        <p:tgtEl>
                                          <p:spTgt spid="172039"/>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229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up)">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2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8" grpId="0" animBg="1"/>
      <p:bldP spid="172039"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pt-PT" dirty="0"/>
              <a:t>Stand density index (SDI)</a:t>
            </a:r>
            <a:endParaRPr lang="en-US" dirty="0"/>
          </a:p>
        </p:txBody>
      </p:sp>
      <p:sp>
        <p:nvSpPr>
          <p:cNvPr id="13315" name="Rectangle 3"/>
          <p:cNvSpPr>
            <a:spLocks noGrp="1" noChangeArrowheads="1"/>
          </p:cNvSpPr>
          <p:nvPr>
            <p:ph type="body" idx="1"/>
          </p:nvPr>
        </p:nvSpPr>
        <p:spPr/>
        <p:txBody>
          <a:bodyPr/>
          <a:lstStyle/>
          <a:p>
            <a:pPr marL="0" indent="0">
              <a:buNone/>
            </a:pPr>
            <a:r>
              <a:rPr lang="pt-PT" dirty="0"/>
              <a:t> </a:t>
            </a:r>
          </a:p>
        </p:txBody>
      </p:sp>
      <p:sp>
        <p:nvSpPr>
          <p:cNvPr id="13316" name="Rectangle 6"/>
          <p:cNvSpPr>
            <a:spLocks noChangeArrowheads="1"/>
          </p:cNvSpPr>
          <p:nvPr/>
        </p:nvSpPr>
        <p:spPr bwMode="auto">
          <a:xfrm>
            <a:off x="1524001" y="308386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pt-PT"/>
          </a:p>
        </p:txBody>
      </p:sp>
      <p:sp>
        <p:nvSpPr>
          <p:cNvPr id="13317" name="Rectangle 8"/>
          <p:cNvSpPr>
            <a:spLocks noChangeArrowheads="1"/>
          </p:cNvSpPr>
          <p:nvPr/>
        </p:nvSpPr>
        <p:spPr bwMode="auto">
          <a:xfrm>
            <a:off x="1524001" y="308386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pt-PT"/>
          </a:p>
        </p:txBody>
      </p:sp>
      <p:pic>
        <p:nvPicPr>
          <p:cNvPr id="1331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5183" y="1757364"/>
            <a:ext cx="4745037"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6698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pt-PT" dirty="0"/>
              <a:t>Crown competition factor (CCF)</a:t>
            </a:r>
            <a:endParaRPr lang="en-US" dirty="0"/>
          </a:p>
        </p:txBody>
      </p:sp>
      <p:sp>
        <p:nvSpPr>
          <p:cNvPr id="174083" name="Rectangle 3"/>
          <p:cNvSpPr>
            <a:spLocks noGrp="1" noChangeArrowheads="1"/>
          </p:cNvSpPr>
          <p:nvPr>
            <p:ph type="body" idx="1"/>
          </p:nvPr>
        </p:nvSpPr>
        <p:spPr/>
        <p:txBody>
          <a:bodyPr/>
          <a:lstStyle/>
          <a:p>
            <a:r>
              <a:rPr lang="pt-PT" dirty="0"/>
              <a:t>CCF reflects the relationship between the area available for the average tree of the stand and the maximum area that the tree could use if it was growing in open space (open-grown tree)</a:t>
            </a:r>
          </a:p>
          <a:p>
            <a:r>
              <a:rPr lang="pt-PT" dirty="0"/>
              <a:t>The computation of CCF requires the study of the relationship between crown width of an open-grown tree (cw</a:t>
            </a:r>
            <a:r>
              <a:rPr lang="pt-PT" baseline="-25000" dirty="0"/>
              <a:t>og</a:t>
            </a:r>
            <a:r>
              <a:rPr lang="pt-PT" dirty="0"/>
              <a:t>) and its dbh (d</a:t>
            </a:r>
            <a:r>
              <a:rPr lang="pt-PT" baseline="-25000" dirty="0"/>
              <a:t>og</a:t>
            </a:r>
            <a:r>
              <a:rPr lang="pt-PT" dirty="0"/>
              <a:t>), usualy linear:</a:t>
            </a:r>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3056266173"/>
              </p:ext>
            </p:extLst>
          </p:nvPr>
        </p:nvGraphicFramePr>
        <p:xfrm>
          <a:off x="2541878" y="4863234"/>
          <a:ext cx="2046287" cy="457200"/>
        </p:xfrm>
        <a:graphic>
          <a:graphicData uri="http://schemas.openxmlformats.org/presentationml/2006/ole">
            <mc:AlternateContent xmlns:mc="http://schemas.openxmlformats.org/markup-compatibility/2006">
              <mc:Choice xmlns:v="urn:schemas-microsoft-com:vml" Requires="v">
                <p:oleObj spid="_x0000_s6166" name="Equation" r:id="rId3" imgW="1117440" imgH="228600" progId="Equation.3">
                  <p:embed/>
                </p:oleObj>
              </mc:Choice>
              <mc:Fallback>
                <p:oleObj name="Equation" r:id="rId3" imgW="1117440" imgH="228600" progId="Equation.3">
                  <p:embed/>
                  <p:pic>
                    <p:nvPicPr>
                      <p:cNvPr id="0" name="Object 11"/>
                      <p:cNvPicPr>
                        <a:picLocks noChangeAspect="1" noChangeArrowheads="1"/>
                      </p:cNvPicPr>
                      <p:nvPr/>
                    </p:nvPicPr>
                    <p:blipFill>
                      <a:blip r:embed="rId4"/>
                      <a:srcRect/>
                      <a:stretch>
                        <a:fillRect/>
                      </a:stretch>
                    </p:blipFill>
                    <p:spPr bwMode="auto">
                      <a:xfrm>
                        <a:off x="2541878" y="4863234"/>
                        <a:ext cx="2046287"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9821198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74083">
                                            <p:txEl>
                                              <p:pRg st="0" end="0"/>
                                            </p:txEl>
                                          </p:spTgt>
                                        </p:tgtEl>
                                        <p:attrNameLst>
                                          <p:attrName>style.visibility</p:attrName>
                                        </p:attrNameLst>
                                      </p:cBhvr>
                                      <p:to>
                                        <p:strVal val="visible"/>
                                      </p:to>
                                    </p:set>
                                    <p:animEffect transition="in" filter="wipe(left)">
                                      <p:cBhvr>
                                        <p:cTn id="7" dur="500"/>
                                        <p:tgtEl>
                                          <p:spTgt spid="1740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74083">
                                            <p:txEl>
                                              <p:pRg st="1" end="1"/>
                                            </p:txEl>
                                          </p:spTgt>
                                        </p:tgtEl>
                                        <p:attrNameLst>
                                          <p:attrName>style.visibility</p:attrName>
                                        </p:attrNameLst>
                                      </p:cBhvr>
                                      <p:to>
                                        <p:strVal val="visible"/>
                                      </p:to>
                                    </p:set>
                                    <p:animEffect transition="in" filter="wipe(left)">
                                      <p:cBhvr>
                                        <p:cTn id="12" dur="500"/>
                                        <p:tgtEl>
                                          <p:spTgt spid="1740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pt-PT" dirty="0"/>
              <a:t>Crown competition factor (CCF)</a:t>
            </a:r>
            <a:endParaRPr lang="en-US" dirty="0"/>
          </a:p>
        </p:txBody>
      </p:sp>
      <p:sp>
        <p:nvSpPr>
          <p:cNvPr id="175107" name="Rectangle 3"/>
          <p:cNvSpPr>
            <a:spLocks noGrp="1" noChangeArrowheads="1"/>
          </p:cNvSpPr>
          <p:nvPr>
            <p:ph type="body" idx="1"/>
          </p:nvPr>
        </p:nvSpPr>
        <p:spPr/>
        <p:txBody>
          <a:bodyPr/>
          <a:lstStyle/>
          <a:p>
            <a:r>
              <a:rPr lang="pt-PT" dirty="0"/>
              <a:t>The crown of an open grown tree ocupies the area </a:t>
            </a:r>
            <a:r>
              <a:rPr lang="pt-PT" i="1" dirty="0"/>
              <a:t>ca</a:t>
            </a:r>
            <a:r>
              <a:rPr lang="pt-PT" i="1" baseline="-25000" dirty="0"/>
              <a:t>og</a:t>
            </a:r>
            <a:r>
              <a:rPr lang="pt-PT" dirty="0"/>
              <a:t>:</a:t>
            </a:r>
          </a:p>
          <a:p>
            <a:endParaRPr lang="pt-PT" dirty="0"/>
          </a:p>
          <a:p>
            <a:endParaRPr lang="pt-PT" dirty="0"/>
          </a:p>
          <a:p>
            <a:endParaRPr lang="pt-PT" sz="300" dirty="0"/>
          </a:p>
          <a:p>
            <a:r>
              <a:rPr lang="pt-PT" dirty="0"/>
              <a:t>CCF is then computed as the sum og the caog values for all the trees in the stand, expressed as a percentage of the plot area:</a:t>
            </a:r>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4193911312"/>
              </p:ext>
            </p:extLst>
          </p:nvPr>
        </p:nvGraphicFramePr>
        <p:xfrm>
          <a:off x="2492376" y="2436091"/>
          <a:ext cx="3603625" cy="863600"/>
        </p:xfrm>
        <a:graphic>
          <a:graphicData uri="http://schemas.openxmlformats.org/presentationml/2006/ole">
            <mc:AlternateContent xmlns:mc="http://schemas.openxmlformats.org/markup-compatibility/2006">
              <mc:Choice xmlns:v="urn:schemas-microsoft-com:vml" Requires="v">
                <p:oleObj spid="_x0000_s7212" name="Equation" r:id="rId3" imgW="1968480" imgH="431640" progId="Equation.3">
                  <p:embed/>
                </p:oleObj>
              </mc:Choice>
              <mc:Fallback>
                <p:oleObj name="Equation" r:id="rId3" imgW="1968480" imgH="431640" progId="Equation.3">
                  <p:embed/>
                  <p:pic>
                    <p:nvPicPr>
                      <p:cNvPr id="0" name="Object 1"/>
                      <p:cNvPicPr>
                        <a:picLocks noChangeAspect="1" noChangeArrowheads="1"/>
                      </p:cNvPicPr>
                      <p:nvPr/>
                    </p:nvPicPr>
                    <p:blipFill>
                      <a:blip r:embed="rId4"/>
                      <a:srcRect/>
                      <a:stretch>
                        <a:fillRect/>
                      </a:stretch>
                    </p:blipFill>
                    <p:spPr bwMode="auto">
                      <a:xfrm>
                        <a:off x="2492376" y="2436091"/>
                        <a:ext cx="3603625"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443241930"/>
              </p:ext>
            </p:extLst>
          </p:nvPr>
        </p:nvGraphicFramePr>
        <p:xfrm>
          <a:off x="2492376" y="5117379"/>
          <a:ext cx="2232025" cy="863600"/>
        </p:xfrm>
        <a:graphic>
          <a:graphicData uri="http://schemas.openxmlformats.org/presentationml/2006/ole">
            <mc:AlternateContent xmlns:mc="http://schemas.openxmlformats.org/markup-compatibility/2006">
              <mc:Choice xmlns:v="urn:schemas-microsoft-com:vml" Requires="v">
                <p:oleObj spid="_x0000_s7213" name="Equation" r:id="rId5" imgW="1218960" imgH="431640" progId="Equation.3">
                  <p:embed/>
                </p:oleObj>
              </mc:Choice>
              <mc:Fallback>
                <p:oleObj name="Equation" r:id="rId5" imgW="1218960" imgH="431640" progId="Equation.3">
                  <p:embed/>
                  <p:pic>
                    <p:nvPicPr>
                      <p:cNvPr id="0" name="Object 1"/>
                      <p:cNvPicPr>
                        <a:picLocks noChangeAspect="1" noChangeArrowheads="1"/>
                      </p:cNvPicPr>
                      <p:nvPr/>
                    </p:nvPicPr>
                    <p:blipFill>
                      <a:blip r:embed="rId6"/>
                      <a:srcRect/>
                      <a:stretch>
                        <a:fillRect/>
                      </a:stretch>
                    </p:blipFill>
                    <p:spPr bwMode="auto">
                      <a:xfrm>
                        <a:off x="2492376" y="5117379"/>
                        <a:ext cx="2232025"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5365628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75107">
                                            <p:txEl>
                                              <p:pRg st="0" end="0"/>
                                            </p:txEl>
                                          </p:spTgt>
                                        </p:tgtEl>
                                        <p:attrNameLst>
                                          <p:attrName>style.visibility</p:attrName>
                                        </p:attrNameLst>
                                      </p:cBhvr>
                                      <p:to>
                                        <p:strVal val="visible"/>
                                      </p:to>
                                    </p:set>
                                    <p:animEffect transition="in" filter="wipe(left)">
                                      <p:cBhvr>
                                        <p:cTn id="7" dur="500"/>
                                        <p:tgtEl>
                                          <p:spTgt spid="1751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5107">
                                            <p:txEl>
                                              <p:pRg st="4" end="4"/>
                                            </p:txEl>
                                          </p:spTgt>
                                        </p:tgtEl>
                                        <p:attrNameLst>
                                          <p:attrName>style.visibility</p:attrName>
                                        </p:attrNameLst>
                                      </p:cBhvr>
                                      <p:to>
                                        <p:strVal val="visible"/>
                                      </p:to>
                                    </p:set>
                                    <p:animEffect transition="in" filter="wipe(left)">
                                      <p:cBhvr>
                                        <p:cTn id="16" dur="500"/>
                                        <p:tgtEl>
                                          <p:spTgt spid="175107">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pt-PT" dirty="0"/>
              <a:t>Relative spacing (Rs)</a:t>
            </a:r>
            <a:endParaRPr lang="en-US" dirty="0"/>
          </a:p>
        </p:txBody>
      </p:sp>
      <p:sp>
        <p:nvSpPr>
          <p:cNvPr id="177155" name="Rectangle 3"/>
          <p:cNvSpPr>
            <a:spLocks noGrp="1" noChangeArrowheads="1"/>
          </p:cNvSpPr>
          <p:nvPr>
            <p:ph type="body" idx="1"/>
          </p:nvPr>
        </p:nvSpPr>
        <p:spPr/>
        <p:txBody>
          <a:bodyPr/>
          <a:lstStyle/>
          <a:p>
            <a:r>
              <a:rPr lang="pt-PT" dirty="0"/>
              <a:t>RS is a stand density measure that relates the mean distance between trees with the dominant height</a:t>
            </a:r>
          </a:p>
          <a:p>
            <a:r>
              <a:rPr lang="pt-PT" dirty="0"/>
              <a:t>It is based on the assumption that the stand density must decrease as the stand developes (the dominant height increases)</a:t>
            </a:r>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1793403169"/>
              </p:ext>
            </p:extLst>
          </p:nvPr>
        </p:nvGraphicFramePr>
        <p:xfrm>
          <a:off x="2501179" y="4266480"/>
          <a:ext cx="4672012" cy="736600"/>
        </p:xfrm>
        <a:graphic>
          <a:graphicData uri="http://schemas.openxmlformats.org/presentationml/2006/ole">
            <mc:AlternateContent xmlns:mc="http://schemas.openxmlformats.org/markup-compatibility/2006">
              <mc:Choice xmlns:v="urn:schemas-microsoft-com:vml" Requires="v">
                <p:oleObj spid="_x0000_s8218" name="Equation" r:id="rId3" imgW="2552400" imgH="368280" progId="Equation.3">
                  <p:embed/>
                </p:oleObj>
              </mc:Choice>
              <mc:Fallback>
                <p:oleObj name="Equation" r:id="rId3" imgW="2552400" imgH="368280" progId="Equation.3">
                  <p:embed/>
                  <p:pic>
                    <p:nvPicPr>
                      <p:cNvPr id="0" name="Object 2"/>
                      <p:cNvPicPr>
                        <a:picLocks noChangeAspect="1" noChangeArrowheads="1"/>
                      </p:cNvPicPr>
                      <p:nvPr/>
                    </p:nvPicPr>
                    <p:blipFill>
                      <a:blip r:embed="rId4"/>
                      <a:srcRect/>
                      <a:stretch>
                        <a:fillRect/>
                      </a:stretch>
                    </p:blipFill>
                    <p:spPr bwMode="auto">
                      <a:xfrm>
                        <a:off x="2501179" y="4266480"/>
                        <a:ext cx="4672012" cy="73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8076190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77155">
                                            <p:txEl>
                                              <p:pRg st="0" end="0"/>
                                            </p:txEl>
                                          </p:spTgt>
                                        </p:tgtEl>
                                        <p:attrNameLst>
                                          <p:attrName>style.visibility</p:attrName>
                                        </p:attrNameLst>
                                      </p:cBhvr>
                                      <p:to>
                                        <p:strVal val="visible"/>
                                      </p:to>
                                    </p:set>
                                    <p:animEffect transition="in" filter="wipe(left)">
                                      <p:cBhvr>
                                        <p:cTn id="7" dur="500"/>
                                        <p:tgtEl>
                                          <p:spTgt spid="1771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77155">
                                            <p:txEl>
                                              <p:pRg st="1" end="1"/>
                                            </p:txEl>
                                          </p:spTgt>
                                        </p:tgtEl>
                                        <p:attrNameLst>
                                          <p:attrName>style.visibility</p:attrName>
                                        </p:attrNameLst>
                                      </p:cBhvr>
                                      <p:to>
                                        <p:strVal val="visible"/>
                                      </p:to>
                                    </p:set>
                                    <p:animEffect transition="in" filter="wipe(left)">
                                      <p:cBhvr>
                                        <p:cTn id="12" dur="500"/>
                                        <p:tgtEl>
                                          <p:spTgt spid="1771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pt-PT" sz="2800" dirty="0"/>
              <a:t>Relative spacing (Rs)- the Wilson factor (Fw)</a:t>
            </a:r>
            <a:endParaRPr lang="en-US" sz="2800" dirty="0"/>
          </a:p>
        </p:txBody>
      </p:sp>
      <p:sp>
        <p:nvSpPr>
          <p:cNvPr id="178179" name="Rectangle 3"/>
          <p:cNvSpPr>
            <a:spLocks noGrp="1" noChangeArrowheads="1"/>
          </p:cNvSpPr>
          <p:nvPr>
            <p:ph type="body" idx="1"/>
          </p:nvPr>
        </p:nvSpPr>
        <p:spPr/>
        <p:txBody>
          <a:bodyPr/>
          <a:lstStyle/>
          <a:p>
            <a:r>
              <a:rPr lang="pt-PT" dirty="0"/>
              <a:t>Assuming that the trees are regularly spaced, the area available per tree is:</a:t>
            </a:r>
          </a:p>
          <a:p>
            <a:endParaRPr lang="pt-PT" dirty="0"/>
          </a:p>
          <a:p>
            <a:endParaRPr lang="pt-PT" dirty="0"/>
          </a:p>
          <a:p>
            <a:endParaRPr lang="pt-PT" sz="1200" dirty="0"/>
          </a:p>
        </p:txBody>
      </p:sp>
      <p:graphicFrame>
        <p:nvGraphicFramePr>
          <p:cNvPr id="9" name="Object 8"/>
          <p:cNvGraphicFramePr>
            <a:graphicFrameLocks noChangeAspect="1"/>
          </p:cNvGraphicFramePr>
          <p:nvPr>
            <p:extLst>
              <p:ext uri="{D42A27DB-BD31-4B8C-83A1-F6EECF244321}">
                <p14:modId xmlns:p14="http://schemas.microsoft.com/office/powerpoint/2010/main" val="2729732041"/>
              </p:ext>
            </p:extLst>
          </p:nvPr>
        </p:nvGraphicFramePr>
        <p:xfrm>
          <a:off x="2450235" y="2916238"/>
          <a:ext cx="3083790" cy="736600"/>
        </p:xfrm>
        <a:graphic>
          <a:graphicData uri="http://schemas.openxmlformats.org/presentationml/2006/ole">
            <mc:AlternateContent xmlns:mc="http://schemas.openxmlformats.org/markup-compatibility/2006">
              <mc:Choice xmlns:v="urn:schemas-microsoft-com:vml" Requires="v">
                <p:oleObj spid="_x0000_s22537" name="Equation" r:id="rId3" imgW="1536480" imgH="368280" progId="Equation.3">
                  <p:embed/>
                </p:oleObj>
              </mc:Choice>
              <mc:Fallback>
                <p:oleObj name="Equation" r:id="rId3" imgW="1536480" imgH="368280" progId="Equation.3">
                  <p:embed/>
                  <p:pic>
                    <p:nvPicPr>
                      <p:cNvPr id="2" name="Object 1"/>
                      <p:cNvPicPr>
                        <a:picLocks noChangeAspect="1" noChangeArrowheads="1"/>
                      </p:cNvPicPr>
                      <p:nvPr/>
                    </p:nvPicPr>
                    <p:blipFill>
                      <a:blip r:embed="rId4"/>
                      <a:srcRect/>
                      <a:stretch>
                        <a:fillRect/>
                      </a:stretch>
                    </p:blipFill>
                    <p:spPr bwMode="auto">
                      <a:xfrm>
                        <a:off x="2450235" y="2916238"/>
                        <a:ext cx="3083790" cy="736600"/>
                      </a:xfrm>
                      <a:prstGeom prst="rect">
                        <a:avLst/>
                      </a:prstGeom>
                      <a:noFill/>
                      <a:ln>
                        <a:noFill/>
                      </a:ln>
                      <a:effectLst/>
                      <a:extLst/>
                    </p:spPr>
                  </p:pic>
                </p:oleObj>
              </mc:Fallback>
            </mc:AlternateContent>
          </a:graphicData>
        </a:graphic>
      </p:graphicFrame>
      <p:pic>
        <p:nvPicPr>
          <p:cNvPr id="3" name="Picture 2"/>
          <p:cNvPicPr>
            <a:picLocks noChangeAspect="1"/>
          </p:cNvPicPr>
          <p:nvPr/>
        </p:nvPicPr>
        <p:blipFill>
          <a:blip r:embed="rId5"/>
          <a:stretch>
            <a:fillRect/>
          </a:stretch>
        </p:blipFill>
        <p:spPr>
          <a:xfrm>
            <a:off x="5762253" y="2206376"/>
            <a:ext cx="4359018" cy="4346825"/>
          </a:xfrm>
          <a:prstGeom prst="rect">
            <a:avLst/>
          </a:prstGeom>
        </p:spPr>
      </p:pic>
      <p:sp>
        <p:nvSpPr>
          <p:cNvPr id="5" name="Rectangle 4"/>
          <p:cNvSpPr/>
          <p:nvPr/>
        </p:nvSpPr>
        <p:spPr bwMode="auto">
          <a:xfrm>
            <a:off x="7419833" y="2861646"/>
            <a:ext cx="1008000" cy="1008000"/>
          </a:xfrm>
          <a:prstGeom prst="rect">
            <a:avLst/>
          </a:prstGeom>
          <a:solidFill>
            <a:srgbClr val="008000">
              <a:alpha val="50196"/>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pt-PT"/>
          </a:p>
        </p:txBody>
      </p:sp>
    </p:spTree>
    <p:extLst>
      <p:ext uri="{BB962C8B-B14F-4D97-AF65-F5344CB8AC3E}">
        <p14:creationId xmlns:p14="http://schemas.microsoft.com/office/powerpoint/2010/main" val="2236334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8179">
                                            <p:txEl>
                                              <p:pRg st="0" end="0"/>
                                            </p:txEl>
                                          </p:spTgt>
                                        </p:tgtEl>
                                        <p:attrNameLst>
                                          <p:attrName>style.visibility</p:attrName>
                                        </p:attrNameLst>
                                      </p:cBhvr>
                                      <p:to>
                                        <p:strVal val="visible"/>
                                      </p:to>
                                    </p:set>
                                    <p:animEffect transition="in" filter="wipe(left)">
                                      <p:cBhvr>
                                        <p:cTn id="7" dur="500"/>
                                        <p:tgtEl>
                                          <p:spTgt spid="1781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pt-PT" sz="2800" dirty="0"/>
              <a:t>Relative spacing (Rs)- the Wilson factor (Fw)</a:t>
            </a:r>
            <a:endParaRPr lang="en-US" sz="2800" dirty="0"/>
          </a:p>
        </p:txBody>
      </p:sp>
      <p:sp>
        <p:nvSpPr>
          <p:cNvPr id="178179" name="Rectangle 3"/>
          <p:cNvSpPr>
            <a:spLocks noGrp="1" noChangeArrowheads="1"/>
          </p:cNvSpPr>
          <p:nvPr>
            <p:ph type="body" idx="1"/>
          </p:nvPr>
        </p:nvSpPr>
        <p:spPr/>
        <p:txBody>
          <a:bodyPr/>
          <a:lstStyle/>
          <a:p>
            <a:r>
              <a:rPr lang="pt-PT" dirty="0"/>
              <a:t>Assuming that the trees are regularly spaced, the area available per tree is:</a:t>
            </a:r>
          </a:p>
          <a:p>
            <a:endParaRPr lang="pt-PT" dirty="0"/>
          </a:p>
          <a:p>
            <a:endParaRPr lang="pt-PT" dirty="0"/>
          </a:p>
          <a:p>
            <a:endParaRPr lang="pt-PT" sz="1200" dirty="0"/>
          </a:p>
          <a:p>
            <a:r>
              <a:rPr lang="pt-PT" dirty="0"/>
              <a:t>The relative spacing can be written in the form usuually known as wilson factor</a:t>
            </a:r>
            <a:r>
              <a:rPr lang="en-US" dirty="0"/>
              <a:t> </a:t>
            </a:r>
          </a:p>
        </p:txBody>
      </p:sp>
      <p:sp>
        <p:nvSpPr>
          <p:cNvPr id="178181" name="AutoShape 5"/>
          <p:cNvSpPr>
            <a:spLocks noChangeArrowheads="1"/>
          </p:cNvSpPr>
          <p:nvPr/>
        </p:nvSpPr>
        <p:spPr bwMode="auto">
          <a:xfrm>
            <a:off x="5626895" y="3023467"/>
            <a:ext cx="649287" cy="431800"/>
          </a:xfrm>
          <a:prstGeom prst="rightArrow">
            <a:avLst>
              <a:gd name="adj1" fmla="val 50000"/>
              <a:gd name="adj2" fmla="val 37592"/>
            </a:avLst>
          </a:prstGeom>
          <a:solidFill>
            <a:srgbClr val="008000"/>
          </a:solidFill>
          <a:ln w="9525">
            <a:solidFill>
              <a:srgbClr val="008000"/>
            </a:solidFill>
            <a:miter lim="800000"/>
            <a:headEnd/>
            <a:tailEnd/>
          </a:ln>
        </p:spPr>
        <p:txBody>
          <a:bodyPr wrap="none" anchor="ctr"/>
          <a:lstStyle/>
          <a:p>
            <a:endParaRPr lang="pt-PT"/>
          </a:p>
        </p:txBody>
      </p:sp>
      <p:graphicFrame>
        <p:nvGraphicFramePr>
          <p:cNvPr id="2" name="Object 1"/>
          <p:cNvGraphicFramePr>
            <a:graphicFrameLocks noChangeAspect="1"/>
          </p:cNvGraphicFramePr>
          <p:nvPr>
            <p:extLst>
              <p:ext uri="{D42A27DB-BD31-4B8C-83A1-F6EECF244321}">
                <p14:modId xmlns:p14="http://schemas.microsoft.com/office/powerpoint/2010/main" val="1380348033"/>
              </p:ext>
            </p:extLst>
          </p:nvPr>
        </p:nvGraphicFramePr>
        <p:xfrm>
          <a:off x="2450236" y="2916238"/>
          <a:ext cx="2811463" cy="736600"/>
        </p:xfrm>
        <a:graphic>
          <a:graphicData uri="http://schemas.openxmlformats.org/presentationml/2006/ole">
            <mc:AlternateContent xmlns:mc="http://schemas.openxmlformats.org/markup-compatibility/2006">
              <mc:Choice xmlns:v="urn:schemas-microsoft-com:vml" Requires="v">
                <p:oleObj spid="_x0000_s9283" name="Equation" r:id="rId3" imgW="1536480" imgH="368280" progId="Equation.3">
                  <p:embed/>
                </p:oleObj>
              </mc:Choice>
              <mc:Fallback>
                <p:oleObj name="Equation" r:id="rId3" imgW="1536480" imgH="368280" progId="Equation.3">
                  <p:embed/>
                  <p:pic>
                    <p:nvPicPr>
                      <p:cNvPr id="0" name="Object 1"/>
                      <p:cNvPicPr>
                        <a:picLocks noChangeAspect="1" noChangeArrowheads="1"/>
                      </p:cNvPicPr>
                      <p:nvPr/>
                    </p:nvPicPr>
                    <p:blipFill>
                      <a:blip r:embed="rId4"/>
                      <a:srcRect/>
                      <a:stretch>
                        <a:fillRect/>
                      </a:stretch>
                    </p:blipFill>
                    <p:spPr bwMode="auto">
                      <a:xfrm>
                        <a:off x="2450236" y="2916238"/>
                        <a:ext cx="2811463" cy="73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145942037"/>
              </p:ext>
            </p:extLst>
          </p:nvPr>
        </p:nvGraphicFramePr>
        <p:xfrm>
          <a:off x="6597074" y="2832967"/>
          <a:ext cx="2206625" cy="812800"/>
        </p:xfrm>
        <a:graphic>
          <a:graphicData uri="http://schemas.openxmlformats.org/presentationml/2006/ole">
            <mc:AlternateContent xmlns:mc="http://schemas.openxmlformats.org/markup-compatibility/2006">
              <mc:Choice xmlns:v="urn:schemas-microsoft-com:vml" Requires="v">
                <p:oleObj spid="_x0000_s9284" name="Equation" r:id="rId5" imgW="1206360" imgH="406080" progId="Equation.3">
                  <p:embed/>
                </p:oleObj>
              </mc:Choice>
              <mc:Fallback>
                <p:oleObj name="Equation" r:id="rId5" imgW="1206360" imgH="406080" progId="Equation.3">
                  <p:embed/>
                  <p:pic>
                    <p:nvPicPr>
                      <p:cNvPr id="0" name="Object 1"/>
                      <p:cNvPicPr>
                        <a:picLocks noChangeAspect="1" noChangeArrowheads="1"/>
                      </p:cNvPicPr>
                      <p:nvPr/>
                    </p:nvPicPr>
                    <p:blipFill>
                      <a:blip r:embed="rId6"/>
                      <a:srcRect/>
                      <a:stretch>
                        <a:fillRect/>
                      </a:stretch>
                    </p:blipFill>
                    <p:spPr bwMode="auto">
                      <a:xfrm>
                        <a:off x="6597074" y="2832967"/>
                        <a:ext cx="2206625" cy="812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526042620"/>
              </p:ext>
            </p:extLst>
          </p:nvPr>
        </p:nvGraphicFramePr>
        <p:xfrm>
          <a:off x="2700337" y="5155046"/>
          <a:ext cx="3251200" cy="965200"/>
        </p:xfrm>
        <a:graphic>
          <a:graphicData uri="http://schemas.openxmlformats.org/presentationml/2006/ole">
            <mc:AlternateContent xmlns:mc="http://schemas.openxmlformats.org/markup-compatibility/2006">
              <mc:Choice xmlns:v="urn:schemas-microsoft-com:vml" Requires="v">
                <p:oleObj spid="_x0000_s9285" name="Equation" r:id="rId7" imgW="1777680" imgH="482400" progId="Equation.3">
                  <p:embed/>
                </p:oleObj>
              </mc:Choice>
              <mc:Fallback>
                <p:oleObj name="Equation" r:id="rId7" imgW="1777680" imgH="482400" progId="Equation.3">
                  <p:embed/>
                  <p:pic>
                    <p:nvPicPr>
                      <p:cNvPr id="0" name="Object 2"/>
                      <p:cNvPicPr>
                        <a:picLocks noChangeAspect="1" noChangeArrowheads="1"/>
                      </p:cNvPicPr>
                      <p:nvPr/>
                    </p:nvPicPr>
                    <p:blipFill>
                      <a:blip r:embed="rId8"/>
                      <a:srcRect/>
                      <a:stretch>
                        <a:fillRect/>
                      </a:stretch>
                    </p:blipFill>
                    <p:spPr bwMode="auto">
                      <a:xfrm>
                        <a:off x="2700337" y="5155046"/>
                        <a:ext cx="3251200" cy="96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101415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8181"/>
                                        </p:tgtEl>
                                        <p:attrNameLst>
                                          <p:attrName>style.visibility</p:attrName>
                                        </p:attrNameLst>
                                      </p:cBhvr>
                                      <p:to>
                                        <p:strVal val="visible"/>
                                      </p:to>
                                    </p:set>
                                    <p:animEffect transition="in" filter="wipe(left)">
                                      <p:cBhvr>
                                        <p:cTn id="7" dur="500"/>
                                        <p:tgtEl>
                                          <p:spTgt spid="17818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8179">
                                            <p:txEl>
                                              <p:pRg st="4" end="4"/>
                                            </p:txEl>
                                          </p:spTgt>
                                        </p:tgtEl>
                                        <p:attrNameLst>
                                          <p:attrName>style.visibility</p:attrName>
                                        </p:attrNameLst>
                                      </p:cBhvr>
                                      <p:to>
                                        <p:strVal val="visible"/>
                                      </p:to>
                                    </p:set>
                                    <p:animEffect transition="in" filter="wipe(left)">
                                      <p:cBhvr>
                                        <p:cTn id="16" dur="500"/>
                                        <p:tgtEl>
                                          <p:spTgt spid="178179">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pt-PT" dirty="0"/>
              <a:t>Spacing factor (Sf)</a:t>
            </a:r>
            <a:endParaRPr lang="en-US" dirty="0"/>
          </a:p>
        </p:txBody>
      </p:sp>
      <p:sp>
        <p:nvSpPr>
          <p:cNvPr id="179203" name="Rectangle 3"/>
          <p:cNvSpPr>
            <a:spLocks noGrp="1" noChangeArrowheads="1"/>
          </p:cNvSpPr>
          <p:nvPr>
            <p:ph type="body" idx="1"/>
          </p:nvPr>
        </p:nvSpPr>
        <p:spPr/>
        <p:txBody>
          <a:bodyPr/>
          <a:lstStyle/>
          <a:p>
            <a:r>
              <a:rPr lang="pt-PT" i="1" dirty="0"/>
              <a:t>Sf</a:t>
            </a:r>
            <a:r>
              <a:rPr lang="pt-PT" dirty="0"/>
              <a:t> is a stand density measure that relates the average distance between trees to the crown width of the average tree:</a:t>
            </a:r>
          </a:p>
          <a:p>
            <a:endParaRPr lang="pt-PT" dirty="0"/>
          </a:p>
          <a:p>
            <a:endParaRPr lang="pt-PT" dirty="0"/>
          </a:p>
          <a:p>
            <a:r>
              <a:rPr lang="pt-PT" dirty="0"/>
              <a:t>If a regularly spaced stand is assumed, </a:t>
            </a:r>
            <a:r>
              <a:rPr lang="pt-PT" i="1" dirty="0"/>
              <a:t>Sf</a:t>
            </a:r>
            <a:r>
              <a:rPr lang="pt-PT" dirty="0"/>
              <a:t> comes as:</a:t>
            </a:r>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863375836"/>
              </p:ext>
            </p:extLst>
          </p:nvPr>
        </p:nvGraphicFramePr>
        <p:xfrm>
          <a:off x="2463657" y="3121313"/>
          <a:ext cx="4624387" cy="812800"/>
        </p:xfrm>
        <a:graphic>
          <a:graphicData uri="http://schemas.openxmlformats.org/presentationml/2006/ole">
            <mc:AlternateContent xmlns:mc="http://schemas.openxmlformats.org/markup-compatibility/2006">
              <mc:Choice xmlns:v="urn:schemas-microsoft-com:vml" Requires="v">
                <p:oleObj spid="_x0000_s10281" name="Equation" r:id="rId3" imgW="2527200" imgH="406080" progId="Equation.3">
                  <p:embed/>
                </p:oleObj>
              </mc:Choice>
              <mc:Fallback>
                <p:oleObj name="Equation" r:id="rId3" imgW="2527200" imgH="406080" progId="Equation.3">
                  <p:embed/>
                  <p:pic>
                    <p:nvPicPr>
                      <p:cNvPr id="0" name="Object 1"/>
                      <p:cNvPicPr>
                        <a:picLocks noChangeAspect="1" noChangeArrowheads="1"/>
                      </p:cNvPicPr>
                      <p:nvPr/>
                    </p:nvPicPr>
                    <p:blipFill>
                      <a:blip r:embed="rId4"/>
                      <a:srcRect/>
                      <a:stretch>
                        <a:fillRect/>
                      </a:stretch>
                    </p:blipFill>
                    <p:spPr bwMode="auto">
                      <a:xfrm>
                        <a:off x="2463657" y="3121313"/>
                        <a:ext cx="4624387" cy="812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390086485"/>
              </p:ext>
            </p:extLst>
          </p:nvPr>
        </p:nvGraphicFramePr>
        <p:xfrm>
          <a:off x="2542598" y="4830330"/>
          <a:ext cx="1905000" cy="838200"/>
        </p:xfrm>
        <a:graphic>
          <a:graphicData uri="http://schemas.openxmlformats.org/presentationml/2006/ole">
            <mc:AlternateContent xmlns:mc="http://schemas.openxmlformats.org/markup-compatibility/2006">
              <mc:Choice xmlns:v="urn:schemas-microsoft-com:vml" Requires="v">
                <p:oleObj spid="_x0000_s10282" name="Equation" r:id="rId5" imgW="1041120" imgH="419040" progId="Equation.3">
                  <p:embed/>
                </p:oleObj>
              </mc:Choice>
              <mc:Fallback>
                <p:oleObj name="Equation" r:id="rId5" imgW="1041120" imgH="419040" progId="Equation.3">
                  <p:embed/>
                  <p:pic>
                    <p:nvPicPr>
                      <p:cNvPr id="0" name="Object 1"/>
                      <p:cNvPicPr>
                        <a:picLocks noChangeAspect="1" noChangeArrowheads="1"/>
                      </p:cNvPicPr>
                      <p:nvPr/>
                    </p:nvPicPr>
                    <p:blipFill>
                      <a:blip r:embed="rId6"/>
                      <a:srcRect/>
                      <a:stretch>
                        <a:fillRect/>
                      </a:stretch>
                    </p:blipFill>
                    <p:spPr bwMode="auto">
                      <a:xfrm>
                        <a:off x="2542598" y="4830330"/>
                        <a:ext cx="19050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0033299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79203">
                                            <p:txEl>
                                              <p:pRg st="0" end="0"/>
                                            </p:txEl>
                                          </p:spTgt>
                                        </p:tgtEl>
                                        <p:attrNameLst>
                                          <p:attrName>style.visibility</p:attrName>
                                        </p:attrNameLst>
                                      </p:cBhvr>
                                      <p:to>
                                        <p:strVal val="visible"/>
                                      </p:to>
                                    </p:set>
                                    <p:animEffect transition="in" filter="wipe(left)">
                                      <p:cBhvr>
                                        <p:cTn id="7" dur="500"/>
                                        <p:tgtEl>
                                          <p:spTgt spid="1792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9203">
                                            <p:txEl>
                                              <p:pRg st="3" end="3"/>
                                            </p:txEl>
                                          </p:spTgt>
                                        </p:tgtEl>
                                        <p:attrNameLst>
                                          <p:attrName>style.visibility</p:attrName>
                                        </p:attrNameLst>
                                      </p:cBhvr>
                                      <p:to>
                                        <p:strVal val="visible"/>
                                      </p:to>
                                    </p:set>
                                    <p:animEffect transition="in" filter="wipe(left)">
                                      <p:cBhvr>
                                        <p:cTn id="12" dur="500"/>
                                        <p:tgtEl>
                                          <p:spTgt spid="179203">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pt-PT" dirty="0" err="1"/>
              <a:t>Crown</a:t>
            </a:r>
            <a:r>
              <a:rPr lang="pt-PT" dirty="0"/>
              <a:t> cover(</a:t>
            </a:r>
            <a:r>
              <a:rPr lang="pt-PT" i="1" dirty="0" err="1"/>
              <a:t>Cc</a:t>
            </a:r>
            <a:r>
              <a:rPr lang="pt-PT" dirty="0"/>
              <a:t>)</a:t>
            </a:r>
            <a:endParaRPr lang="en-US" dirty="0"/>
          </a:p>
        </p:txBody>
      </p:sp>
      <p:sp>
        <p:nvSpPr>
          <p:cNvPr id="179203" name="Rectangle 3"/>
          <p:cNvSpPr>
            <a:spLocks noGrp="1" noChangeArrowheads="1"/>
          </p:cNvSpPr>
          <p:nvPr>
            <p:ph type="body" idx="1"/>
          </p:nvPr>
        </p:nvSpPr>
        <p:spPr/>
        <p:txBody>
          <a:bodyPr/>
          <a:lstStyle/>
          <a:p>
            <a:r>
              <a:rPr lang="pt-PT" dirty="0" err="1"/>
              <a:t>Crown</a:t>
            </a:r>
            <a:r>
              <a:rPr lang="pt-PT" dirty="0"/>
              <a:t> cover (</a:t>
            </a:r>
            <a:r>
              <a:rPr lang="pt-PT" i="1" dirty="0" err="1"/>
              <a:t>Cc</a:t>
            </a:r>
            <a:r>
              <a:rPr lang="pt-PT" dirty="0"/>
              <a:t>) </a:t>
            </a:r>
            <a:r>
              <a:rPr lang="pt-PT" dirty="0" err="1"/>
              <a:t>is</a:t>
            </a:r>
            <a:r>
              <a:rPr lang="pt-PT" dirty="0"/>
              <a:t> a stand density measure </a:t>
            </a:r>
            <a:r>
              <a:rPr lang="pt-PT" dirty="0" err="1"/>
              <a:t>that</a:t>
            </a:r>
            <a:r>
              <a:rPr lang="pt-PT" dirty="0"/>
              <a:t> computes </a:t>
            </a:r>
            <a:r>
              <a:rPr lang="pt-PT" dirty="0" err="1"/>
              <a:t>the</a:t>
            </a:r>
            <a:r>
              <a:rPr lang="pt-PT" dirty="0"/>
              <a:t> </a:t>
            </a:r>
            <a:r>
              <a:rPr lang="pt-PT" dirty="0" err="1"/>
              <a:t>percentage</a:t>
            </a:r>
            <a:r>
              <a:rPr lang="pt-PT" dirty="0"/>
              <a:t> </a:t>
            </a:r>
            <a:r>
              <a:rPr lang="pt-PT" dirty="0" err="1"/>
              <a:t>of</a:t>
            </a:r>
            <a:r>
              <a:rPr lang="pt-PT" dirty="0"/>
              <a:t> </a:t>
            </a:r>
            <a:r>
              <a:rPr lang="pt-PT" dirty="0" err="1"/>
              <a:t>area</a:t>
            </a:r>
            <a:r>
              <a:rPr lang="pt-PT" dirty="0"/>
              <a:t> </a:t>
            </a:r>
            <a:r>
              <a:rPr lang="pt-PT" dirty="0" err="1"/>
              <a:t>covered</a:t>
            </a:r>
            <a:r>
              <a:rPr lang="pt-PT" dirty="0"/>
              <a:t> </a:t>
            </a:r>
            <a:r>
              <a:rPr lang="pt-PT" dirty="0" err="1"/>
              <a:t>with</a:t>
            </a:r>
            <a:r>
              <a:rPr lang="pt-PT" dirty="0"/>
              <a:t> </a:t>
            </a:r>
            <a:r>
              <a:rPr lang="pt-PT" dirty="0" err="1"/>
              <a:t>crowns</a:t>
            </a:r>
            <a:r>
              <a:rPr lang="pt-PT" dirty="0"/>
              <a:t> :</a:t>
            </a:r>
          </a:p>
          <a:p>
            <a:endParaRPr lang="pt-PT" dirty="0"/>
          </a:p>
          <a:p>
            <a:endParaRPr lang="pt-PT" dirty="0"/>
          </a:p>
        </p:txBody>
      </p:sp>
      <p:graphicFrame>
        <p:nvGraphicFramePr>
          <p:cNvPr id="2" name="Object 1"/>
          <p:cNvGraphicFramePr>
            <a:graphicFrameLocks noChangeAspect="1"/>
          </p:cNvGraphicFramePr>
          <p:nvPr>
            <p:extLst>
              <p:ext uri="{D42A27DB-BD31-4B8C-83A1-F6EECF244321}">
                <p14:modId xmlns:p14="http://schemas.microsoft.com/office/powerpoint/2010/main" val="1101564145"/>
              </p:ext>
            </p:extLst>
          </p:nvPr>
        </p:nvGraphicFramePr>
        <p:xfrm>
          <a:off x="3530600" y="2790825"/>
          <a:ext cx="2649538" cy="1143000"/>
        </p:xfrm>
        <a:graphic>
          <a:graphicData uri="http://schemas.openxmlformats.org/presentationml/2006/ole">
            <mc:AlternateContent xmlns:mc="http://schemas.openxmlformats.org/markup-compatibility/2006">
              <mc:Choice xmlns:v="urn:schemas-microsoft-com:vml" Requires="v">
                <p:oleObj spid="_x0000_s21516" name="Equation" r:id="rId3" imgW="1447560" imgH="571320" progId="Equation.3">
                  <p:embed/>
                </p:oleObj>
              </mc:Choice>
              <mc:Fallback>
                <p:oleObj name="Equation" r:id="rId3" imgW="1447560" imgH="571320" progId="Equation.3">
                  <p:embed/>
                  <p:pic>
                    <p:nvPicPr>
                      <p:cNvPr id="0" name=""/>
                      <p:cNvPicPr>
                        <a:picLocks noChangeAspect="1" noChangeArrowheads="1"/>
                      </p:cNvPicPr>
                      <p:nvPr/>
                    </p:nvPicPr>
                    <p:blipFill>
                      <a:blip r:embed="rId4"/>
                      <a:srcRect/>
                      <a:stretch>
                        <a:fillRect/>
                      </a:stretch>
                    </p:blipFill>
                    <p:spPr bwMode="auto">
                      <a:xfrm>
                        <a:off x="3530600" y="2790825"/>
                        <a:ext cx="2649538"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6213152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79203">
                                            <p:txEl>
                                              <p:pRg st="0" end="0"/>
                                            </p:txEl>
                                          </p:spTgt>
                                        </p:tgtEl>
                                        <p:attrNameLst>
                                          <p:attrName>style.visibility</p:attrName>
                                        </p:attrNameLst>
                                      </p:cBhvr>
                                      <p:to>
                                        <p:strVal val="visible"/>
                                      </p:to>
                                    </p:set>
                                    <p:animEffect transition="in" filter="wipe(left)">
                                      <p:cBhvr>
                                        <p:cTn id="7" dur="500"/>
                                        <p:tgtEl>
                                          <p:spTgt spid="1792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pt-PT" dirty="0"/>
              <a:t>Stocking and stand density</a:t>
            </a:r>
            <a:endParaRPr lang="en-US" dirty="0"/>
          </a:p>
        </p:txBody>
      </p:sp>
      <p:sp>
        <p:nvSpPr>
          <p:cNvPr id="163843" name="Rectangle 3"/>
          <p:cNvSpPr>
            <a:spLocks noGrp="1" noChangeArrowheads="1"/>
          </p:cNvSpPr>
          <p:nvPr>
            <p:ph type="body" idx="1"/>
          </p:nvPr>
        </p:nvSpPr>
        <p:spPr/>
        <p:txBody>
          <a:bodyPr/>
          <a:lstStyle/>
          <a:p>
            <a:r>
              <a:rPr lang="en-US" dirty="0"/>
              <a:t>Although stocking and stand density are terms that are often applied interchangeably in forestry use, the two terms are not synonymous</a:t>
            </a:r>
          </a:p>
          <a:p>
            <a:pPr lvl="1"/>
            <a:r>
              <a:rPr lang="en-US" dirty="0"/>
              <a:t>Stand density denotes a quantitative measurement of the stand</a:t>
            </a:r>
          </a:p>
          <a:p>
            <a:pPr lvl="1"/>
            <a:r>
              <a:rPr lang="pt-PT" dirty="0"/>
              <a:t>Stocking:</a:t>
            </a:r>
            <a:endParaRPr lang="en-US" dirty="0"/>
          </a:p>
          <a:p>
            <a:pPr lvl="2"/>
            <a:r>
              <a:rPr lang="en-US" dirty="0"/>
              <a:t>Stocking refers to the adequacy of a given stand density to meet some management objective (Bickford et al. 1957)</a:t>
            </a:r>
          </a:p>
          <a:p>
            <a:pPr lvl="2"/>
            <a:r>
              <a:rPr lang="en-US" dirty="0"/>
              <a:t>Stands may be referred to as </a:t>
            </a:r>
            <a:r>
              <a:rPr lang="en-US" dirty="0" err="1"/>
              <a:t>understocked</a:t>
            </a:r>
            <a:r>
              <a:rPr lang="en-US" dirty="0"/>
              <a:t>, fully stocked, or overstocked</a:t>
            </a:r>
          </a:p>
          <a:p>
            <a:pPr lvl="2"/>
            <a:r>
              <a:rPr lang="en-US" dirty="0"/>
              <a:t>A stand that is “overstocked” for one management objective could be “</a:t>
            </a:r>
            <a:r>
              <a:rPr lang="en-US" dirty="0" err="1"/>
              <a:t>understocked</a:t>
            </a:r>
            <a:r>
              <a:rPr lang="en-US" dirty="0"/>
              <a:t>” for another</a:t>
            </a:r>
          </a:p>
        </p:txBody>
      </p:sp>
    </p:spTree>
    <p:extLst>
      <p:ext uri="{BB962C8B-B14F-4D97-AF65-F5344CB8AC3E}">
        <p14:creationId xmlns:p14="http://schemas.microsoft.com/office/powerpoint/2010/main" val="5033912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63843">
                                            <p:txEl>
                                              <p:pRg st="0" end="0"/>
                                            </p:txEl>
                                          </p:spTgt>
                                        </p:tgtEl>
                                        <p:attrNameLst>
                                          <p:attrName>style.visibility</p:attrName>
                                        </p:attrNameLst>
                                      </p:cBhvr>
                                      <p:to>
                                        <p:strVal val="visible"/>
                                      </p:to>
                                    </p:set>
                                    <p:animEffect transition="in" filter="wipe(left)">
                                      <p:cBhvr>
                                        <p:cTn id="7" dur="500"/>
                                        <p:tgtEl>
                                          <p:spTgt spid="163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3843">
                                            <p:txEl>
                                              <p:pRg st="1" end="1"/>
                                            </p:txEl>
                                          </p:spTgt>
                                        </p:tgtEl>
                                        <p:attrNameLst>
                                          <p:attrName>style.visibility</p:attrName>
                                        </p:attrNameLst>
                                      </p:cBhvr>
                                      <p:to>
                                        <p:strVal val="visible"/>
                                      </p:to>
                                    </p:set>
                                    <p:animEffect transition="in" filter="wipe(left)">
                                      <p:cBhvr>
                                        <p:cTn id="12" dur="500"/>
                                        <p:tgtEl>
                                          <p:spTgt spid="163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3843">
                                            <p:txEl>
                                              <p:pRg st="2" end="2"/>
                                            </p:txEl>
                                          </p:spTgt>
                                        </p:tgtEl>
                                        <p:attrNameLst>
                                          <p:attrName>style.visibility</p:attrName>
                                        </p:attrNameLst>
                                      </p:cBhvr>
                                      <p:to>
                                        <p:strVal val="visible"/>
                                      </p:to>
                                    </p:set>
                                    <p:animEffect transition="in" filter="wipe(left)">
                                      <p:cBhvr>
                                        <p:cTn id="17" dur="500"/>
                                        <p:tgtEl>
                                          <p:spTgt spid="163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63843">
                                            <p:txEl>
                                              <p:pRg st="3" end="3"/>
                                            </p:txEl>
                                          </p:spTgt>
                                        </p:tgtEl>
                                        <p:attrNameLst>
                                          <p:attrName>style.visibility</p:attrName>
                                        </p:attrNameLst>
                                      </p:cBhvr>
                                      <p:to>
                                        <p:strVal val="visible"/>
                                      </p:to>
                                    </p:set>
                                    <p:animEffect transition="in" filter="wipe(left)">
                                      <p:cBhvr>
                                        <p:cTn id="22" dur="500"/>
                                        <p:tgtEl>
                                          <p:spTgt spid="1638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63843">
                                            <p:txEl>
                                              <p:pRg st="4" end="4"/>
                                            </p:txEl>
                                          </p:spTgt>
                                        </p:tgtEl>
                                        <p:attrNameLst>
                                          <p:attrName>style.visibility</p:attrName>
                                        </p:attrNameLst>
                                      </p:cBhvr>
                                      <p:to>
                                        <p:strVal val="visible"/>
                                      </p:to>
                                    </p:set>
                                    <p:animEffect transition="in" filter="wipe(left)">
                                      <p:cBhvr>
                                        <p:cTn id="27" dur="500"/>
                                        <p:tgtEl>
                                          <p:spTgt spid="1638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63843">
                                            <p:txEl>
                                              <p:pRg st="5" end="5"/>
                                            </p:txEl>
                                          </p:spTgt>
                                        </p:tgtEl>
                                        <p:attrNameLst>
                                          <p:attrName>style.visibility</p:attrName>
                                        </p:attrNameLst>
                                      </p:cBhvr>
                                      <p:to>
                                        <p:strVal val="visible"/>
                                      </p:to>
                                    </p:set>
                                    <p:animEffect transition="in" filter="wipe(left)">
                                      <p:cBhvr>
                                        <p:cTn id="32" dur="500"/>
                                        <p:tgtEl>
                                          <p:spTgt spid="1638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0946" name="Group 2"/>
          <p:cNvGrpSpPr>
            <a:grpSpLocks/>
          </p:cNvGrpSpPr>
          <p:nvPr/>
        </p:nvGrpSpPr>
        <p:grpSpPr bwMode="auto">
          <a:xfrm>
            <a:off x="8145332" y="3769512"/>
            <a:ext cx="3325812" cy="2155825"/>
            <a:chOff x="1137" y="1432"/>
            <a:chExt cx="2095" cy="1358"/>
          </a:xfrm>
        </p:grpSpPr>
        <p:sp>
          <p:nvSpPr>
            <p:cNvPr id="210947" name="Oval 3"/>
            <p:cNvSpPr>
              <a:spLocks noChangeArrowheads="1"/>
            </p:cNvSpPr>
            <p:nvPr/>
          </p:nvSpPr>
          <p:spPr bwMode="auto">
            <a:xfrm>
              <a:off x="1137" y="1432"/>
              <a:ext cx="2095" cy="135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0948" name="Text Box 4"/>
            <p:cNvSpPr txBox="1">
              <a:spLocks noChangeArrowheads="1"/>
            </p:cNvSpPr>
            <p:nvPr/>
          </p:nvSpPr>
          <p:spPr bwMode="auto">
            <a:xfrm>
              <a:off x="1347" y="1510"/>
              <a:ext cx="1663" cy="1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6000" b="1" dirty="0">
                  <a:latin typeface="Tahoma" pitchFamily="34" charset="0"/>
                </a:rPr>
                <a:t>The end!!</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210946"/>
                                        </p:tgtEl>
                                        <p:attrNameLst>
                                          <p:attrName>style.visibility</p:attrName>
                                        </p:attrNameLst>
                                      </p:cBhvr>
                                      <p:to>
                                        <p:strVal val="visible"/>
                                      </p:to>
                                    </p:set>
                                    <p:anim calcmode="lin" valueType="num">
                                      <p:cBhvr>
                                        <p:cTn id="7" dur="1000" fill="hold"/>
                                        <p:tgtEl>
                                          <p:spTgt spid="210946"/>
                                        </p:tgtEl>
                                        <p:attrNameLst>
                                          <p:attrName>ppt_w</p:attrName>
                                        </p:attrNameLst>
                                      </p:cBhvr>
                                      <p:tavLst>
                                        <p:tav tm="0">
                                          <p:val>
                                            <p:fltVal val="0"/>
                                          </p:val>
                                        </p:tav>
                                        <p:tav tm="100000">
                                          <p:val>
                                            <p:strVal val="#ppt_w"/>
                                          </p:val>
                                        </p:tav>
                                      </p:tavLst>
                                    </p:anim>
                                    <p:anim calcmode="lin" valueType="num">
                                      <p:cBhvr>
                                        <p:cTn id="8" dur="1000" fill="hold"/>
                                        <p:tgtEl>
                                          <p:spTgt spid="210946"/>
                                        </p:tgtEl>
                                        <p:attrNameLst>
                                          <p:attrName>ppt_h</p:attrName>
                                        </p:attrNameLst>
                                      </p:cBhvr>
                                      <p:tavLst>
                                        <p:tav tm="0">
                                          <p:val>
                                            <p:fltVal val="0"/>
                                          </p:val>
                                        </p:tav>
                                        <p:tav tm="100000">
                                          <p:val>
                                            <p:strVal val="#ppt_h"/>
                                          </p:val>
                                        </p:tav>
                                      </p:tavLst>
                                    </p:anim>
                                    <p:anim calcmode="lin" valueType="num">
                                      <p:cBhvr>
                                        <p:cTn id="9" dur="1000" fill="hold"/>
                                        <p:tgtEl>
                                          <p:spTgt spid="21094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1094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pt-PT" dirty="0"/>
              <a:t>Quantifying stand density</a:t>
            </a:r>
            <a:endParaRPr lang="en-US" dirty="0"/>
          </a:p>
        </p:txBody>
      </p:sp>
      <p:sp>
        <p:nvSpPr>
          <p:cNvPr id="165891" name="Rectangle 3"/>
          <p:cNvSpPr>
            <a:spLocks noGrp="1" noChangeArrowheads="1"/>
          </p:cNvSpPr>
          <p:nvPr>
            <p:ph type="body" idx="1"/>
          </p:nvPr>
        </p:nvSpPr>
        <p:spPr/>
        <p:txBody>
          <a:bodyPr/>
          <a:lstStyle/>
          <a:p>
            <a:r>
              <a:rPr lang="en-US" dirty="0"/>
              <a:t>Stand density is a quantitative term describing the degree of stem crowding within a stocked area</a:t>
            </a:r>
          </a:p>
          <a:p>
            <a:r>
              <a:rPr lang="en-US" dirty="0"/>
              <a:t>It can be expressed in absolute or relative terms</a:t>
            </a:r>
          </a:p>
          <a:p>
            <a:pPr lvl="1"/>
            <a:r>
              <a:rPr lang="en-US" dirty="0"/>
              <a:t>Absolute measures of density are determined directly from a given stand without reference to any other stand</a:t>
            </a:r>
          </a:p>
          <a:p>
            <a:pPr lvl="1"/>
            <a:r>
              <a:rPr lang="en-US" dirty="0"/>
              <a:t>Relative density is based on a selected standard density, usually the “fully stocked” stand or the open-grown trees (the extremes)</a:t>
            </a:r>
          </a:p>
        </p:txBody>
      </p:sp>
    </p:spTree>
    <p:extLst>
      <p:ext uri="{BB962C8B-B14F-4D97-AF65-F5344CB8AC3E}">
        <p14:creationId xmlns:p14="http://schemas.microsoft.com/office/powerpoint/2010/main" val="27476272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65891">
                                            <p:txEl>
                                              <p:pRg st="0" end="0"/>
                                            </p:txEl>
                                          </p:spTgt>
                                        </p:tgtEl>
                                        <p:attrNameLst>
                                          <p:attrName>style.visibility</p:attrName>
                                        </p:attrNameLst>
                                      </p:cBhvr>
                                      <p:to>
                                        <p:strVal val="visible"/>
                                      </p:to>
                                    </p:set>
                                    <p:animEffect transition="in" filter="wipe(left)">
                                      <p:cBhvr>
                                        <p:cTn id="7" dur="500"/>
                                        <p:tgtEl>
                                          <p:spTgt spid="1658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5891">
                                            <p:txEl>
                                              <p:pRg st="1" end="1"/>
                                            </p:txEl>
                                          </p:spTgt>
                                        </p:tgtEl>
                                        <p:attrNameLst>
                                          <p:attrName>style.visibility</p:attrName>
                                        </p:attrNameLst>
                                      </p:cBhvr>
                                      <p:to>
                                        <p:strVal val="visible"/>
                                      </p:to>
                                    </p:set>
                                    <p:animEffect transition="in" filter="wipe(left)">
                                      <p:cBhvr>
                                        <p:cTn id="12" dur="500"/>
                                        <p:tgtEl>
                                          <p:spTgt spid="1658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5891">
                                            <p:txEl>
                                              <p:pRg st="2" end="2"/>
                                            </p:txEl>
                                          </p:spTgt>
                                        </p:tgtEl>
                                        <p:attrNameLst>
                                          <p:attrName>style.visibility</p:attrName>
                                        </p:attrNameLst>
                                      </p:cBhvr>
                                      <p:to>
                                        <p:strVal val="visible"/>
                                      </p:to>
                                    </p:set>
                                    <p:animEffect transition="in" filter="wipe(left)">
                                      <p:cBhvr>
                                        <p:cTn id="17" dur="500"/>
                                        <p:tgtEl>
                                          <p:spTgt spid="1658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65891">
                                            <p:txEl>
                                              <p:pRg st="3" end="3"/>
                                            </p:txEl>
                                          </p:spTgt>
                                        </p:tgtEl>
                                        <p:attrNameLst>
                                          <p:attrName>style.visibility</p:attrName>
                                        </p:attrNameLst>
                                      </p:cBhvr>
                                      <p:to>
                                        <p:strVal val="visible"/>
                                      </p:to>
                                    </p:set>
                                    <p:animEffect transition="in" filter="wipe(left)">
                                      <p:cBhvr>
                                        <p:cTn id="22" dur="500"/>
                                        <p:tgtEl>
                                          <p:spTgt spid="1658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pt-PT" dirty="0"/>
              <a:t>Quantifying stand density</a:t>
            </a:r>
            <a:endParaRPr lang="en-US" dirty="0"/>
          </a:p>
        </p:txBody>
      </p:sp>
      <p:sp>
        <p:nvSpPr>
          <p:cNvPr id="165891" name="Rectangle 3"/>
          <p:cNvSpPr>
            <a:spLocks noGrp="1" noChangeArrowheads="1"/>
          </p:cNvSpPr>
          <p:nvPr>
            <p:ph type="body" idx="1"/>
          </p:nvPr>
        </p:nvSpPr>
        <p:spPr/>
        <p:txBody>
          <a:bodyPr/>
          <a:lstStyle/>
          <a:p>
            <a:r>
              <a:rPr lang="pt-PT" dirty="0"/>
              <a:t>Absolute measures of stand density</a:t>
            </a:r>
          </a:p>
          <a:p>
            <a:pPr lvl="1"/>
            <a:r>
              <a:rPr lang="pt-PT" dirty="0"/>
              <a:t>Basal area</a:t>
            </a:r>
          </a:p>
          <a:p>
            <a:pPr lvl="1"/>
            <a:r>
              <a:rPr lang="pt-PT" dirty="0"/>
              <a:t>Number of trees per ha</a:t>
            </a:r>
          </a:p>
          <a:p>
            <a:r>
              <a:rPr lang="pt-PT" dirty="0"/>
              <a:t>Relative measures of stand density</a:t>
            </a:r>
          </a:p>
          <a:p>
            <a:pPr lvl="1"/>
            <a:r>
              <a:rPr lang="pt-PT" dirty="0"/>
              <a:t>Stand density index</a:t>
            </a:r>
          </a:p>
          <a:p>
            <a:pPr lvl="1"/>
            <a:r>
              <a:rPr lang="pt-PT" dirty="0"/>
              <a:t>Crown competition factor</a:t>
            </a:r>
          </a:p>
          <a:p>
            <a:r>
              <a:rPr lang="pt-PT" dirty="0"/>
              <a:t>Other stand density measures</a:t>
            </a:r>
          </a:p>
          <a:p>
            <a:pPr lvl="1"/>
            <a:r>
              <a:rPr lang="pt-PT" dirty="0"/>
              <a:t>Relative spacing</a:t>
            </a:r>
          </a:p>
          <a:p>
            <a:pPr lvl="1"/>
            <a:r>
              <a:rPr lang="pt-PT" dirty="0"/>
              <a:t>Spacing factor</a:t>
            </a:r>
          </a:p>
          <a:p>
            <a:pPr lvl="1"/>
            <a:r>
              <a:rPr lang="pt-PT" dirty="0"/>
              <a:t>Percent crown cover</a:t>
            </a:r>
            <a:endParaRPr lang="en-US" dirty="0"/>
          </a:p>
        </p:txBody>
      </p:sp>
    </p:spTree>
    <p:extLst>
      <p:ext uri="{BB962C8B-B14F-4D97-AF65-F5344CB8AC3E}">
        <p14:creationId xmlns:p14="http://schemas.microsoft.com/office/powerpoint/2010/main" val="7451038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65891">
                                            <p:txEl>
                                              <p:pRg st="0" end="0"/>
                                            </p:txEl>
                                          </p:spTgt>
                                        </p:tgtEl>
                                        <p:attrNameLst>
                                          <p:attrName>style.visibility</p:attrName>
                                        </p:attrNameLst>
                                      </p:cBhvr>
                                      <p:to>
                                        <p:strVal val="visible"/>
                                      </p:to>
                                    </p:set>
                                    <p:animEffect transition="in" filter="wipe(left)">
                                      <p:cBhvr>
                                        <p:cTn id="7" dur="500"/>
                                        <p:tgtEl>
                                          <p:spTgt spid="1658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65891">
                                            <p:txEl>
                                              <p:pRg st="1" end="1"/>
                                            </p:txEl>
                                          </p:spTgt>
                                        </p:tgtEl>
                                        <p:attrNameLst>
                                          <p:attrName>style.visibility</p:attrName>
                                        </p:attrNameLst>
                                      </p:cBhvr>
                                      <p:to>
                                        <p:strVal val="visible"/>
                                      </p:to>
                                    </p:set>
                                    <p:animEffect transition="in" filter="wipe(left)">
                                      <p:cBhvr>
                                        <p:cTn id="12" dur="500"/>
                                        <p:tgtEl>
                                          <p:spTgt spid="1658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65891">
                                            <p:txEl>
                                              <p:pRg st="2" end="2"/>
                                            </p:txEl>
                                          </p:spTgt>
                                        </p:tgtEl>
                                        <p:attrNameLst>
                                          <p:attrName>style.visibility</p:attrName>
                                        </p:attrNameLst>
                                      </p:cBhvr>
                                      <p:to>
                                        <p:strVal val="visible"/>
                                      </p:to>
                                    </p:set>
                                    <p:animEffect transition="in" filter="wipe(left)">
                                      <p:cBhvr>
                                        <p:cTn id="17" dur="500"/>
                                        <p:tgtEl>
                                          <p:spTgt spid="1658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65891">
                                            <p:txEl>
                                              <p:pRg st="3" end="3"/>
                                            </p:txEl>
                                          </p:spTgt>
                                        </p:tgtEl>
                                        <p:attrNameLst>
                                          <p:attrName>style.visibility</p:attrName>
                                        </p:attrNameLst>
                                      </p:cBhvr>
                                      <p:to>
                                        <p:strVal val="visible"/>
                                      </p:to>
                                    </p:set>
                                    <p:animEffect transition="in" filter="wipe(left)">
                                      <p:cBhvr>
                                        <p:cTn id="22" dur="500"/>
                                        <p:tgtEl>
                                          <p:spTgt spid="16589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65891">
                                            <p:txEl>
                                              <p:pRg st="4" end="4"/>
                                            </p:txEl>
                                          </p:spTgt>
                                        </p:tgtEl>
                                        <p:attrNameLst>
                                          <p:attrName>style.visibility</p:attrName>
                                        </p:attrNameLst>
                                      </p:cBhvr>
                                      <p:to>
                                        <p:strVal val="visible"/>
                                      </p:to>
                                    </p:set>
                                    <p:animEffect transition="in" filter="wipe(left)">
                                      <p:cBhvr>
                                        <p:cTn id="27" dur="500"/>
                                        <p:tgtEl>
                                          <p:spTgt spid="16589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65891">
                                            <p:txEl>
                                              <p:pRg st="5" end="5"/>
                                            </p:txEl>
                                          </p:spTgt>
                                        </p:tgtEl>
                                        <p:attrNameLst>
                                          <p:attrName>style.visibility</p:attrName>
                                        </p:attrNameLst>
                                      </p:cBhvr>
                                      <p:to>
                                        <p:strVal val="visible"/>
                                      </p:to>
                                    </p:set>
                                    <p:animEffect transition="in" filter="wipe(left)">
                                      <p:cBhvr>
                                        <p:cTn id="32" dur="500"/>
                                        <p:tgtEl>
                                          <p:spTgt spid="16589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165891">
                                            <p:txEl>
                                              <p:pRg st="6" end="6"/>
                                            </p:txEl>
                                          </p:spTgt>
                                        </p:tgtEl>
                                        <p:attrNameLst>
                                          <p:attrName>style.visibility</p:attrName>
                                        </p:attrNameLst>
                                      </p:cBhvr>
                                      <p:to>
                                        <p:strVal val="visible"/>
                                      </p:to>
                                    </p:set>
                                    <p:animEffect transition="in" filter="wipe(left)">
                                      <p:cBhvr>
                                        <p:cTn id="37" dur="500"/>
                                        <p:tgtEl>
                                          <p:spTgt spid="16589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65891">
                                            <p:txEl>
                                              <p:pRg st="7" end="7"/>
                                            </p:txEl>
                                          </p:spTgt>
                                        </p:tgtEl>
                                        <p:attrNameLst>
                                          <p:attrName>style.visibility</p:attrName>
                                        </p:attrNameLst>
                                      </p:cBhvr>
                                      <p:to>
                                        <p:strVal val="visible"/>
                                      </p:to>
                                    </p:set>
                                    <p:animEffect transition="in" filter="wipe(left)">
                                      <p:cBhvr>
                                        <p:cTn id="42" dur="500"/>
                                        <p:tgtEl>
                                          <p:spTgt spid="16589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65891">
                                            <p:txEl>
                                              <p:pRg st="8" end="8"/>
                                            </p:txEl>
                                          </p:spTgt>
                                        </p:tgtEl>
                                        <p:attrNameLst>
                                          <p:attrName>style.visibility</p:attrName>
                                        </p:attrNameLst>
                                      </p:cBhvr>
                                      <p:to>
                                        <p:strVal val="visible"/>
                                      </p:to>
                                    </p:set>
                                    <p:animEffect transition="in" filter="wipe(left)">
                                      <p:cBhvr>
                                        <p:cTn id="47" dur="500"/>
                                        <p:tgtEl>
                                          <p:spTgt spid="16589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65891">
                                            <p:txEl>
                                              <p:pRg st="9" end="9"/>
                                            </p:txEl>
                                          </p:spTgt>
                                        </p:tgtEl>
                                        <p:attrNameLst>
                                          <p:attrName>style.visibility</p:attrName>
                                        </p:attrNameLst>
                                      </p:cBhvr>
                                      <p:to>
                                        <p:strVal val="visible"/>
                                      </p:to>
                                    </p:set>
                                    <p:animEffect transition="in" filter="wipe(left)">
                                      <p:cBhvr>
                                        <p:cTn id="52" dur="500"/>
                                        <p:tgtEl>
                                          <p:spTgt spid="16589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pt-PT" dirty="0"/>
              <a:t>Stand density index (SDI)</a:t>
            </a:r>
            <a:endParaRPr lang="en-US" dirty="0"/>
          </a:p>
        </p:txBody>
      </p:sp>
      <p:sp>
        <p:nvSpPr>
          <p:cNvPr id="166915" name="Rectangle 3"/>
          <p:cNvSpPr>
            <a:spLocks noGrp="1" noChangeArrowheads="1"/>
          </p:cNvSpPr>
          <p:nvPr>
            <p:ph type="body" idx="1"/>
          </p:nvPr>
        </p:nvSpPr>
        <p:spPr/>
        <p:txBody>
          <a:bodyPr/>
          <a:lstStyle/>
          <a:p>
            <a:r>
              <a:rPr lang="pt-PT" dirty="0"/>
              <a:t>SDI evaluates stand density by comparing it with the maximum density for a stand with the same quadratic mean dbh (</a:t>
            </a:r>
            <a:r>
              <a:rPr lang="pt-PT" i="1" dirty="0"/>
              <a:t>dg</a:t>
            </a:r>
            <a:r>
              <a:rPr lang="pt-PT" dirty="0"/>
              <a:t>) – limiting situation or self-thinning line</a:t>
            </a:r>
          </a:p>
          <a:p>
            <a:r>
              <a:rPr lang="en-US" dirty="0"/>
              <a:t>For any given </a:t>
            </a:r>
            <a:r>
              <a:rPr lang="en-US" i="1" dirty="0"/>
              <a:t>dg</a:t>
            </a:r>
            <a:r>
              <a:rPr lang="en-US" dirty="0"/>
              <a:t> there is a limit to the number of trees per unit that can be carried</a:t>
            </a:r>
          </a:p>
          <a:p>
            <a:r>
              <a:rPr lang="pt-PT" dirty="0"/>
              <a:t>Reineke (1933) </a:t>
            </a:r>
            <a:r>
              <a:rPr lang="en-US" dirty="0"/>
              <a:t>noted that for a variety of species the slope of the limiting line was approximately -1.6 on the log-log scale</a:t>
            </a:r>
            <a:endParaRPr lang="pt-PT" dirty="0"/>
          </a:p>
        </p:txBody>
      </p:sp>
    </p:spTree>
    <p:extLst>
      <p:ext uri="{BB962C8B-B14F-4D97-AF65-F5344CB8AC3E}">
        <p14:creationId xmlns:p14="http://schemas.microsoft.com/office/powerpoint/2010/main" val="23602100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66915">
                                            <p:txEl>
                                              <p:pRg st="0" end="0"/>
                                            </p:txEl>
                                          </p:spTgt>
                                        </p:tgtEl>
                                        <p:attrNameLst>
                                          <p:attrName>style.visibility</p:attrName>
                                        </p:attrNameLst>
                                      </p:cBhvr>
                                      <p:to>
                                        <p:strVal val="visible"/>
                                      </p:to>
                                    </p:set>
                                    <p:animEffect transition="in" filter="wipe(left)">
                                      <p:cBhvr>
                                        <p:cTn id="7" dur="500"/>
                                        <p:tgtEl>
                                          <p:spTgt spid="1669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6915">
                                            <p:txEl>
                                              <p:pRg st="1" end="1"/>
                                            </p:txEl>
                                          </p:spTgt>
                                        </p:tgtEl>
                                        <p:attrNameLst>
                                          <p:attrName>style.visibility</p:attrName>
                                        </p:attrNameLst>
                                      </p:cBhvr>
                                      <p:to>
                                        <p:strVal val="visible"/>
                                      </p:to>
                                    </p:set>
                                    <p:animEffect transition="in" filter="wipe(left)">
                                      <p:cBhvr>
                                        <p:cTn id="12" dur="500"/>
                                        <p:tgtEl>
                                          <p:spTgt spid="1669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66915">
                                            <p:txEl>
                                              <p:pRg st="2" end="2"/>
                                            </p:txEl>
                                          </p:spTgt>
                                        </p:tgtEl>
                                        <p:attrNameLst>
                                          <p:attrName>style.visibility</p:attrName>
                                        </p:attrNameLst>
                                      </p:cBhvr>
                                      <p:to>
                                        <p:strVal val="visible"/>
                                      </p:to>
                                    </p:set>
                                    <p:animEffect transition="in" filter="wipe(left)">
                                      <p:cBhvr>
                                        <p:cTn id="17" dur="500"/>
                                        <p:tgtEl>
                                          <p:spTgt spid="1669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pt-PT" dirty="0"/>
              <a:t>Stand density index (SDI)</a:t>
            </a:r>
            <a:endParaRPr lang="en-US" dirty="0"/>
          </a:p>
        </p:txBody>
      </p:sp>
      <p:sp>
        <p:nvSpPr>
          <p:cNvPr id="7171" name="Rectangle 3"/>
          <p:cNvSpPr>
            <a:spLocks noGrp="1" noChangeArrowheads="1"/>
          </p:cNvSpPr>
          <p:nvPr>
            <p:ph type="body" idx="1"/>
          </p:nvPr>
        </p:nvSpPr>
        <p:spPr/>
        <p:txBody>
          <a:bodyPr/>
          <a:lstStyle/>
          <a:p>
            <a:pPr marL="0" indent="0">
              <a:buNone/>
            </a:pPr>
            <a:r>
              <a:rPr lang="pt-PT" dirty="0"/>
              <a:t> </a:t>
            </a:r>
          </a:p>
        </p:txBody>
      </p:sp>
      <p:sp>
        <p:nvSpPr>
          <p:cNvPr id="7172" name="Rectangle 5"/>
          <p:cNvSpPr>
            <a:spLocks noChangeArrowheads="1"/>
          </p:cNvSpPr>
          <p:nvPr/>
        </p:nvSpPr>
        <p:spPr bwMode="auto">
          <a:xfrm>
            <a:off x="1524001" y="308386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pt-PT"/>
          </a:p>
        </p:txBody>
      </p:sp>
      <p:sp>
        <p:nvSpPr>
          <p:cNvPr id="7173" name="Rectangle 7"/>
          <p:cNvSpPr>
            <a:spLocks noChangeArrowheads="1"/>
          </p:cNvSpPr>
          <p:nvPr/>
        </p:nvSpPr>
        <p:spPr bwMode="auto">
          <a:xfrm>
            <a:off x="1524001" y="308386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pt-PT"/>
          </a:p>
        </p:txBody>
      </p:sp>
      <p:pic>
        <p:nvPicPr>
          <p:cNvPr id="176137"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t="2001"/>
          <a:stretch/>
        </p:blipFill>
        <p:spPr bwMode="auto">
          <a:xfrm>
            <a:off x="3450646" y="1672938"/>
            <a:ext cx="5086616" cy="4863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693727" y="1984665"/>
            <a:ext cx="1444337" cy="461665"/>
          </a:xfrm>
          <a:prstGeom prst="rect">
            <a:avLst/>
          </a:prstGeom>
          <a:noFill/>
        </p:spPr>
        <p:txBody>
          <a:bodyPr wrap="square" rtlCol="0">
            <a:spAutoFit/>
          </a:bodyPr>
          <a:lstStyle/>
          <a:p>
            <a:pPr algn="ctr"/>
            <a:r>
              <a:rPr lang="pt-PT" sz="1200" dirty="0">
                <a:latin typeface="Trebuchet MS" pitchFamily="34" charset="0"/>
              </a:rPr>
              <a:t>Maritime pine data - PORTUGAL </a:t>
            </a:r>
            <a:endParaRPr lang="en-US" sz="1200" dirty="0">
              <a:latin typeface="Trebuchet MS" pitchFamily="34" charset="0"/>
            </a:endParaRPr>
          </a:p>
        </p:txBody>
      </p:sp>
    </p:spTree>
    <p:extLst>
      <p:ext uri="{BB962C8B-B14F-4D97-AF65-F5344CB8AC3E}">
        <p14:creationId xmlns:p14="http://schemas.microsoft.com/office/powerpoint/2010/main" val="9894112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76137"/>
                                        </p:tgtEl>
                                        <p:attrNameLst>
                                          <p:attrName>style.visibility</p:attrName>
                                        </p:attrNameLst>
                                      </p:cBhvr>
                                      <p:to>
                                        <p:strVal val="visible"/>
                                      </p:to>
                                    </p:set>
                                    <p:animEffect transition="in" filter="dissolve">
                                      <p:cBhvr>
                                        <p:cTn id="7" dur="500"/>
                                        <p:tgtEl>
                                          <p:spTgt spid="176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pt-PT" dirty="0"/>
              <a:t>Stand density index (SDI)</a:t>
            </a:r>
            <a:endParaRPr lang="en-US" dirty="0"/>
          </a:p>
        </p:txBody>
      </p:sp>
      <p:sp>
        <p:nvSpPr>
          <p:cNvPr id="8195" name="Rectangle 3"/>
          <p:cNvSpPr>
            <a:spLocks noGrp="1" noChangeArrowheads="1"/>
          </p:cNvSpPr>
          <p:nvPr>
            <p:ph type="body" idx="1"/>
          </p:nvPr>
        </p:nvSpPr>
        <p:spPr/>
        <p:txBody>
          <a:bodyPr/>
          <a:lstStyle/>
          <a:p>
            <a:pPr marL="0" indent="0">
              <a:buNone/>
            </a:pPr>
            <a:r>
              <a:rPr lang="pt-PT" sz="800" dirty="0"/>
              <a:t> </a:t>
            </a:r>
          </a:p>
        </p:txBody>
      </p:sp>
      <p:pic>
        <p:nvPicPr>
          <p:cNvPr id="8196"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5182" y="1757363"/>
            <a:ext cx="4756150" cy="467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8693727" y="1984665"/>
            <a:ext cx="1444337" cy="461665"/>
          </a:xfrm>
          <a:prstGeom prst="rect">
            <a:avLst/>
          </a:prstGeom>
          <a:noFill/>
        </p:spPr>
        <p:txBody>
          <a:bodyPr wrap="square" rtlCol="0">
            <a:spAutoFit/>
          </a:bodyPr>
          <a:lstStyle/>
          <a:p>
            <a:pPr algn="ctr"/>
            <a:r>
              <a:rPr lang="pt-PT" sz="1200" dirty="0">
                <a:latin typeface="Trebuchet MS" pitchFamily="34" charset="0"/>
              </a:rPr>
              <a:t>Maritime pine data - PORTUGAL </a:t>
            </a:r>
            <a:endParaRPr lang="en-US" sz="1200" dirty="0">
              <a:latin typeface="Trebuchet MS" pitchFamily="34" charset="0"/>
            </a:endParaRPr>
          </a:p>
        </p:txBody>
      </p:sp>
    </p:spTree>
    <p:extLst>
      <p:ext uri="{BB962C8B-B14F-4D97-AF65-F5344CB8AC3E}">
        <p14:creationId xmlns:p14="http://schemas.microsoft.com/office/powerpoint/2010/main" val="810194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pt-PT" dirty="0"/>
              <a:t>Stand density index (SDI)</a:t>
            </a:r>
            <a:endParaRPr lang="en-US" dirty="0"/>
          </a:p>
        </p:txBody>
      </p:sp>
      <p:sp>
        <p:nvSpPr>
          <p:cNvPr id="171011" name="Rectangle 3"/>
          <p:cNvSpPr>
            <a:spLocks noGrp="1" noChangeArrowheads="1"/>
          </p:cNvSpPr>
          <p:nvPr>
            <p:ph type="body" idx="1"/>
          </p:nvPr>
        </p:nvSpPr>
        <p:spPr/>
        <p:txBody>
          <a:bodyPr/>
          <a:lstStyle/>
          <a:p>
            <a:r>
              <a:rPr lang="pt-PT" dirty="0"/>
              <a:t>SDI is based on </a:t>
            </a:r>
            <a:r>
              <a:rPr lang="pt-PT" dirty="0" err="1"/>
              <a:t>the</a:t>
            </a:r>
            <a:r>
              <a:rPr lang="pt-PT" dirty="0"/>
              <a:t> </a:t>
            </a:r>
            <a:r>
              <a:rPr lang="pt-PT" dirty="0" err="1"/>
              <a:t>comparison</a:t>
            </a:r>
            <a:r>
              <a:rPr lang="pt-PT" dirty="0"/>
              <a:t> of </a:t>
            </a:r>
            <a:r>
              <a:rPr lang="pt-PT" dirty="0" err="1"/>
              <a:t>the</a:t>
            </a:r>
            <a:r>
              <a:rPr lang="pt-PT" dirty="0"/>
              <a:t> </a:t>
            </a:r>
            <a:r>
              <a:rPr lang="pt-PT" dirty="0" err="1"/>
              <a:t>number</a:t>
            </a:r>
            <a:r>
              <a:rPr lang="pt-PT" dirty="0"/>
              <a:t> of trees in the stand and the maximum number of trees it could sustain according to the self-thinning line</a:t>
            </a:r>
          </a:p>
          <a:p>
            <a:r>
              <a:rPr lang="pt-PT" dirty="0"/>
              <a:t>SDI assumes that an understocked stand is located in a logN-logdg line parallel to the self-thinning line but with a smaller intercept</a:t>
            </a:r>
          </a:p>
          <a:p>
            <a:endParaRPr lang="pt-PT" dirty="0"/>
          </a:p>
          <a:p>
            <a:endParaRPr lang="en-US" dirty="0"/>
          </a:p>
          <a:p>
            <a:endParaRPr lang="pt-PT" dirty="0"/>
          </a:p>
        </p:txBody>
      </p:sp>
    </p:spTree>
    <p:extLst>
      <p:ext uri="{BB962C8B-B14F-4D97-AF65-F5344CB8AC3E}">
        <p14:creationId xmlns:p14="http://schemas.microsoft.com/office/powerpoint/2010/main" val="25392865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71011">
                                            <p:txEl>
                                              <p:pRg st="0" end="0"/>
                                            </p:txEl>
                                          </p:spTgt>
                                        </p:tgtEl>
                                        <p:attrNameLst>
                                          <p:attrName>style.visibility</p:attrName>
                                        </p:attrNameLst>
                                      </p:cBhvr>
                                      <p:to>
                                        <p:strVal val="visible"/>
                                      </p:to>
                                    </p:set>
                                    <p:animEffect transition="in" filter="wipe(left)">
                                      <p:cBhvr>
                                        <p:cTn id="7" dur="500"/>
                                        <p:tgtEl>
                                          <p:spTgt spid="1710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71011">
                                            <p:txEl>
                                              <p:pRg st="1" end="1"/>
                                            </p:txEl>
                                          </p:spTgt>
                                        </p:tgtEl>
                                        <p:attrNameLst>
                                          <p:attrName>style.visibility</p:attrName>
                                        </p:attrNameLst>
                                      </p:cBhvr>
                                      <p:to>
                                        <p:strVal val="visible"/>
                                      </p:to>
                                    </p:set>
                                    <p:animEffect transition="in" filter="wipe(left)">
                                      <p:cBhvr>
                                        <p:cTn id="12" dur="500"/>
                                        <p:tgtEl>
                                          <p:spTgt spid="1710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pt-PT" dirty="0"/>
              <a:t>Stand density index (SDI)</a:t>
            </a:r>
            <a:endParaRPr lang="en-US" dirty="0"/>
          </a:p>
        </p:txBody>
      </p:sp>
      <p:sp>
        <p:nvSpPr>
          <p:cNvPr id="10243" name="Rectangle 3"/>
          <p:cNvSpPr>
            <a:spLocks noGrp="1" noChangeArrowheads="1"/>
          </p:cNvSpPr>
          <p:nvPr>
            <p:ph type="body" idx="1"/>
          </p:nvPr>
        </p:nvSpPr>
        <p:spPr/>
        <p:txBody>
          <a:bodyPr/>
          <a:lstStyle/>
          <a:p>
            <a:pPr marL="0" indent="0">
              <a:buNone/>
            </a:pPr>
            <a:r>
              <a:rPr lang="pt-PT" dirty="0"/>
              <a:t> </a:t>
            </a:r>
          </a:p>
        </p:txBody>
      </p:sp>
      <p:sp>
        <p:nvSpPr>
          <p:cNvPr id="10244" name="Rectangle 6"/>
          <p:cNvSpPr>
            <a:spLocks noChangeArrowheads="1"/>
          </p:cNvSpPr>
          <p:nvPr/>
        </p:nvSpPr>
        <p:spPr bwMode="auto">
          <a:xfrm>
            <a:off x="1524001" y="308386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pt-PT"/>
          </a:p>
        </p:txBody>
      </p:sp>
      <p:graphicFrame>
        <p:nvGraphicFramePr>
          <p:cNvPr id="10245" name="Object 2"/>
          <p:cNvGraphicFramePr>
            <a:graphicFrameLocks noChangeAspect="1"/>
          </p:cNvGraphicFramePr>
          <p:nvPr/>
        </p:nvGraphicFramePr>
        <p:xfrm>
          <a:off x="-1428750" y="3714750"/>
          <a:ext cx="936625" cy="228600"/>
        </p:xfrm>
        <a:graphic>
          <a:graphicData uri="http://schemas.openxmlformats.org/presentationml/2006/ole">
            <mc:AlternateContent xmlns:mc="http://schemas.openxmlformats.org/markup-compatibility/2006">
              <mc:Choice xmlns:v="urn:schemas-microsoft-com:vml" Requires="v">
                <p:oleObj spid="_x0000_s3095" name="Equation" r:id="rId3" imgW="939800" imgH="228600" progId="Equation.3">
                  <p:embed/>
                </p:oleObj>
              </mc:Choice>
              <mc:Fallback>
                <p:oleObj name="Equation" r:id="rId3" imgW="93980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750" y="3714750"/>
                        <a:ext cx="936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46" name="Rectangle 8"/>
          <p:cNvSpPr>
            <a:spLocks noChangeArrowheads="1"/>
          </p:cNvSpPr>
          <p:nvPr/>
        </p:nvSpPr>
        <p:spPr bwMode="auto">
          <a:xfrm>
            <a:off x="1524001" y="308386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pt-PT"/>
          </a:p>
        </p:txBody>
      </p:sp>
      <p:pic>
        <p:nvPicPr>
          <p:cNvPr id="10247"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15183" y="1757364"/>
            <a:ext cx="4745037"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5703417"/>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3759</TotalTime>
  <Words>716</Words>
  <Application>Microsoft Office PowerPoint</Application>
  <PresentationFormat>Widescreen</PresentationFormat>
  <Paragraphs>81</Paragraphs>
  <Slides>20</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20</vt:i4>
      </vt:variant>
    </vt:vector>
  </HeadingPairs>
  <TitlesOfParts>
    <vt:vector size="27" baseType="lpstr">
      <vt:lpstr>Tahoma</vt:lpstr>
      <vt:lpstr>Times New Roman</vt:lpstr>
      <vt:lpstr>Trebuchet MS</vt:lpstr>
      <vt:lpstr>Wingdings</vt:lpstr>
      <vt:lpstr>Blank Presentation</vt:lpstr>
      <vt:lpstr>Fotografia do Photo Editor</vt:lpstr>
      <vt:lpstr>Equation</vt:lpstr>
      <vt:lpstr>Stand density measures</vt:lpstr>
      <vt:lpstr>Stocking and stand density</vt:lpstr>
      <vt:lpstr>Quantifying stand density</vt:lpstr>
      <vt:lpstr>Quantifying stand density</vt:lpstr>
      <vt:lpstr>Stand density index (SDI)</vt:lpstr>
      <vt:lpstr>Stand density index (SDI)</vt:lpstr>
      <vt:lpstr>Stand density index (SDI)</vt:lpstr>
      <vt:lpstr>Stand density index (SDI)</vt:lpstr>
      <vt:lpstr>Stand density index (SDI)</vt:lpstr>
      <vt:lpstr>Stand density index (SDI)</vt:lpstr>
      <vt:lpstr>Stand density index (SDI)</vt:lpstr>
      <vt:lpstr>Stand density index (SDI)</vt:lpstr>
      <vt:lpstr>Crown competition factor (CCF)</vt:lpstr>
      <vt:lpstr>Crown competition factor (CCF)</vt:lpstr>
      <vt:lpstr>Relative spacing (Rs)</vt:lpstr>
      <vt:lpstr>Relative spacing (Rs)- the Wilson factor (Fw)</vt:lpstr>
      <vt:lpstr>Relative spacing (Rs)- the Wilson factor (Fw)</vt:lpstr>
      <vt:lpstr>Spacing factor (Sf)</vt:lpstr>
      <vt:lpstr>Crown cover(Cc)</vt:lpstr>
      <vt:lpstr>PowerPoint Presentation</vt:lpstr>
    </vt:vector>
  </TitlesOfParts>
  <Company>Instituto Superior de Agronomia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DEF</dc:creator>
  <cp:lastModifiedBy>magatome</cp:lastModifiedBy>
  <cp:revision>142</cp:revision>
  <cp:lastPrinted>2011-11-15T00:30:18Z</cp:lastPrinted>
  <dcterms:created xsi:type="dcterms:W3CDTF">2000-08-29T10:42:55Z</dcterms:created>
  <dcterms:modified xsi:type="dcterms:W3CDTF">2021-12-30T17:07:28Z</dcterms:modified>
</cp:coreProperties>
</file>