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11" r:id="rId2"/>
    <p:sldMasterId id="2147483729" r:id="rId3"/>
    <p:sldMasterId id="2147483748" r:id="rId4"/>
    <p:sldMasterId id="2147483778" r:id="rId5"/>
  </p:sldMasterIdLst>
  <p:notesMasterIdLst>
    <p:notesMasterId r:id="rId122"/>
  </p:notesMasterIdLst>
  <p:handoutMasterIdLst>
    <p:handoutMasterId r:id="rId123"/>
  </p:handoutMasterIdLst>
  <p:sldIdLst>
    <p:sldId id="416" r:id="rId6"/>
    <p:sldId id="520" r:id="rId7"/>
    <p:sldId id="592" r:id="rId8"/>
    <p:sldId id="698" r:id="rId9"/>
    <p:sldId id="511" r:id="rId10"/>
    <p:sldId id="579" r:id="rId11"/>
    <p:sldId id="577" r:id="rId12"/>
    <p:sldId id="578" r:id="rId13"/>
    <p:sldId id="742" r:id="rId14"/>
    <p:sldId id="738" r:id="rId15"/>
    <p:sldId id="566" r:id="rId16"/>
    <p:sldId id="576" r:id="rId17"/>
    <p:sldId id="587" r:id="rId18"/>
    <p:sldId id="602" r:id="rId19"/>
    <p:sldId id="600" r:id="rId20"/>
    <p:sldId id="601" r:id="rId21"/>
    <p:sldId id="739" r:id="rId22"/>
    <p:sldId id="760" r:id="rId23"/>
    <p:sldId id="757" r:id="rId24"/>
    <p:sldId id="714" r:id="rId25"/>
    <p:sldId id="710" r:id="rId26"/>
    <p:sldId id="758" r:id="rId27"/>
    <p:sldId id="759" r:id="rId28"/>
    <p:sldId id="580" r:id="rId29"/>
    <p:sldId id="581" r:id="rId30"/>
    <p:sldId id="582" r:id="rId31"/>
    <p:sldId id="583" r:id="rId32"/>
    <p:sldId id="585" r:id="rId33"/>
    <p:sldId id="586" r:id="rId34"/>
    <p:sldId id="523" r:id="rId35"/>
    <p:sldId id="536" r:id="rId36"/>
    <p:sldId id="525" r:id="rId37"/>
    <p:sldId id="737" r:id="rId38"/>
    <p:sldId id="607" r:id="rId39"/>
    <p:sldId id="608" r:id="rId40"/>
    <p:sldId id="609" r:id="rId41"/>
    <p:sldId id="612" r:id="rId42"/>
    <p:sldId id="625" r:id="rId43"/>
    <p:sldId id="735" r:id="rId44"/>
    <p:sldId id="588" r:id="rId45"/>
    <p:sldId id="537" r:id="rId46"/>
    <p:sldId id="611" r:id="rId47"/>
    <p:sldId id="624" r:id="rId48"/>
    <p:sldId id="613" r:id="rId49"/>
    <p:sldId id="680" r:id="rId50"/>
    <p:sldId id="681" r:id="rId51"/>
    <p:sldId id="682" r:id="rId52"/>
    <p:sldId id="679" r:id="rId53"/>
    <p:sldId id="619" r:id="rId54"/>
    <p:sldId id="532" r:id="rId55"/>
    <p:sldId id="626" r:id="rId56"/>
    <p:sldId id="430" r:id="rId57"/>
    <p:sldId id="755" r:id="rId58"/>
    <p:sldId id="705" r:id="rId59"/>
    <p:sldId id="435" r:id="rId60"/>
    <p:sldId id="549" r:id="rId61"/>
    <p:sldId id="438" r:id="rId62"/>
    <p:sldId id="741" r:id="rId63"/>
    <p:sldId id="733" r:id="rId64"/>
    <p:sldId id="734" r:id="rId65"/>
    <p:sldId id="684" r:id="rId66"/>
    <p:sldId id="756" r:id="rId67"/>
    <p:sldId id="706" r:id="rId68"/>
    <p:sldId id="712" r:id="rId69"/>
    <p:sldId id="721" r:id="rId70"/>
    <p:sldId id="722" r:id="rId71"/>
    <p:sldId id="713" r:id="rId72"/>
    <p:sldId id="708" r:id="rId73"/>
    <p:sldId id="707" r:id="rId74"/>
    <p:sldId id="711" r:id="rId75"/>
    <p:sldId id="456" r:id="rId76"/>
    <p:sldId id="551" r:id="rId77"/>
    <p:sldId id="457" r:id="rId78"/>
    <p:sldId id="458" r:id="rId79"/>
    <p:sldId id="654" r:id="rId80"/>
    <p:sldId id="693" r:id="rId81"/>
    <p:sldId id="462" r:id="rId82"/>
    <p:sldId id="463" r:id="rId83"/>
    <p:sldId id="464" r:id="rId84"/>
    <p:sldId id="465" r:id="rId85"/>
    <p:sldId id="466" r:id="rId86"/>
    <p:sldId id="467" r:id="rId87"/>
    <p:sldId id="468" r:id="rId88"/>
    <p:sldId id="469" r:id="rId89"/>
    <p:sldId id="470" r:id="rId90"/>
    <p:sldId id="731" r:id="rId91"/>
    <p:sldId id="471" r:id="rId92"/>
    <p:sldId id="472" r:id="rId93"/>
    <p:sldId id="481" r:id="rId94"/>
    <p:sldId id="482" r:id="rId95"/>
    <p:sldId id="483" r:id="rId96"/>
    <p:sldId id="484" r:id="rId97"/>
    <p:sldId id="656" r:id="rId98"/>
    <p:sldId id="658" r:id="rId99"/>
    <p:sldId id="659" r:id="rId100"/>
    <p:sldId id="660" r:id="rId101"/>
    <p:sldId id="661" r:id="rId102"/>
    <p:sldId id="662" r:id="rId103"/>
    <p:sldId id="663" r:id="rId104"/>
    <p:sldId id="664" r:id="rId105"/>
    <p:sldId id="665" r:id="rId106"/>
    <p:sldId id="666" r:id="rId107"/>
    <p:sldId id="667" r:id="rId108"/>
    <p:sldId id="668" r:id="rId109"/>
    <p:sldId id="669" r:id="rId110"/>
    <p:sldId id="671" r:id="rId111"/>
    <p:sldId id="672" r:id="rId112"/>
    <p:sldId id="673" r:id="rId113"/>
    <p:sldId id="674" r:id="rId114"/>
    <p:sldId id="675" r:id="rId115"/>
    <p:sldId id="676" r:id="rId116"/>
    <p:sldId id="678" r:id="rId117"/>
    <p:sldId id="724" r:id="rId118"/>
    <p:sldId id="728" r:id="rId119"/>
    <p:sldId id="729" r:id="rId120"/>
    <p:sldId id="357" r:id="rId121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FF6600"/>
    <a:srgbClr val="7CB042"/>
    <a:srgbClr val="008000"/>
    <a:srgbClr val="009900"/>
    <a:srgbClr val="33CC33"/>
    <a:srgbClr val="FFE299"/>
    <a:srgbClr val="FF3300"/>
    <a:srgbClr val="663300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howGuides="1">
      <p:cViewPr varScale="1">
        <p:scale>
          <a:sx n="82" d="100"/>
          <a:sy n="82" d="100"/>
        </p:scale>
        <p:origin x="96" y="16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presProps" Target="pres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50584183306202"/>
          <c:y val="5.6140350877192984E-2"/>
          <c:w val="0.74622833538212785"/>
          <c:h val="0.7975026937422296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fT!$A$36:$A$64</c:f>
              <c:numCache>
                <c:formatCode>General</c:formatCode>
                <c:ptCount val="29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10</c:v>
                </c:pt>
                <c:pt idx="5">
                  <c:v>11</c:v>
                </c:pt>
                <c:pt idx="6">
                  <c:v>12</c:v>
                </c:pt>
                <c:pt idx="7">
                  <c:v>13</c:v>
                </c:pt>
                <c:pt idx="8">
                  <c:v>14</c:v>
                </c:pt>
                <c:pt idx="9">
                  <c:v>15</c:v>
                </c:pt>
                <c:pt idx="10">
                  <c:v>16</c:v>
                </c:pt>
                <c:pt idx="11">
                  <c:v>17</c:v>
                </c:pt>
                <c:pt idx="12">
                  <c:v>18</c:v>
                </c:pt>
                <c:pt idx="13">
                  <c:v>19</c:v>
                </c:pt>
                <c:pt idx="14">
                  <c:v>20</c:v>
                </c:pt>
                <c:pt idx="15">
                  <c:v>21</c:v>
                </c:pt>
                <c:pt idx="16">
                  <c:v>22</c:v>
                </c:pt>
                <c:pt idx="17">
                  <c:v>23</c:v>
                </c:pt>
                <c:pt idx="18">
                  <c:v>24</c:v>
                </c:pt>
                <c:pt idx="19">
                  <c:v>25</c:v>
                </c:pt>
                <c:pt idx="20">
                  <c:v>26</c:v>
                </c:pt>
                <c:pt idx="21">
                  <c:v>27</c:v>
                </c:pt>
                <c:pt idx="22">
                  <c:v>28</c:v>
                </c:pt>
                <c:pt idx="23">
                  <c:v>29</c:v>
                </c:pt>
                <c:pt idx="24">
                  <c:v>30</c:v>
                </c:pt>
                <c:pt idx="25">
                  <c:v>31</c:v>
                </c:pt>
                <c:pt idx="26">
                  <c:v>32</c:v>
                </c:pt>
                <c:pt idx="27">
                  <c:v>33</c:v>
                </c:pt>
                <c:pt idx="28">
                  <c:v>34</c:v>
                </c:pt>
              </c:numCache>
            </c:numRef>
          </c:xVal>
          <c:yVal>
            <c:numRef>
              <c:f>fT!$B$36:$B$64</c:f>
              <c:numCache>
                <c:formatCode>General</c:formatCode>
                <c:ptCount val="29"/>
                <c:pt idx="0">
                  <c:v>0</c:v>
                </c:pt>
                <c:pt idx="1">
                  <c:v>0.21474668853934475</c:v>
                </c:pt>
                <c:pt idx="2">
                  <c:v>0.39891738504753754</c:v>
                </c:pt>
                <c:pt idx="3">
                  <c:v>0.55447547267583852</c:v>
                </c:pt>
                <c:pt idx="4">
                  <c:v>0.68335129621454882</c:v>
                </c:pt>
                <c:pt idx="5">
                  <c:v>0.78744135458199283</c:v>
                </c:pt>
                <c:pt idx="6">
                  <c:v>0.86860744106822652</c:v>
                </c:pt>
                <c:pt idx="7">
                  <c:v>0.92867572580504387</c:v>
                </c:pt>
                <c:pt idx="8">
                  <c:v>0.96943577411141701</c:v>
                </c:pt>
                <c:pt idx="9">
                  <c:v>0.99263949338129465</c:v>
                </c:pt>
                <c:pt idx="10">
                  <c:v>1</c:v>
                </c:pt>
                <c:pt idx="11">
                  <c:v>0.99319039634604955</c:v>
                </c:pt>
                <c:pt idx="12">
                  <c:v>0.97384244619141702</c:v>
                </c:pt>
                <c:pt idx="13">
                  <c:v>0.94354513466836643</c:v>
                </c:pt>
                <c:pt idx="14">
                  <c:v>0.90384309630888815</c:v>
                </c:pt>
                <c:pt idx="15">
                  <c:v>0.85623489132655406</c:v>
                </c:pt>
                <c:pt idx="16">
                  <c:v>0.80217110608470166</c:v>
                </c:pt>
                <c:pt idx="17">
                  <c:v>0.74305224827919492</c:v>
                </c:pt>
                <c:pt idx="18">
                  <c:v>0.68022640033375514</c:v>
                </c:pt>
                <c:pt idx="19">
                  <c:v>0.61498658524863026</c:v>
                </c:pt>
                <c:pt idx="20">
                  <c:v>0.5485677867588814</c:v>
                </c:pt>
                <c:pt idx="21">
                  <c:v>0.48214354879310389</c:v>
                </c:pt>
                <c:pt idx="22">
                  <c:v>0.41682205579035947</c:v>
                </c:pt>
                <c:pt idx="23">
                  <c:v>0.35364156212350889</c:v>
                </c:pt>
                <c:pt idx="24">
                  <c:v>0.29356499027173616</c:v>
                </c:pt>
                <c:pt idx="25">
                  <c:v>0.23747344427120165</c:v>
                </c:pt>
                <c:pt idx="26">
                  <c:v>0.18615827099342899</c:v>
                </c:pt>
                <c:pt idx="27">
                  <c:v>0.14031111637873911</c:v>
                </c:pt>
                <c:pt idx="28">
                  <c:v>0.10051110606224056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8FB-47CA-9465-5ECCE3EE4B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70999392"/>
        <c:axId val="-971003200"/>
      </c:scatterChart>
      <c:valAx>
        <c:axId val="-970999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Temperature (ºC)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971003200"/>
        <c:crosses val="autoZero"/>
        <c:crossBetween val="midCat"/>
      </c:valAx>
      <c:valAx>
        <c:axId val="-971003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en-US" sz="1100"/>
                  <a:t>Temperature modifier</a:t>
                </a:r>
              </a:p>
            </c:rich>
          </c:tx>
          <c:layout>
            <c:manualLayout>
              <c:xMode val="edge"/>
              <c:yMode val="edge"/>
              <c:x val="3.3755264994182889E-2"/>
              <c:y val="0.268147244692363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970999392"/>
        <c:crosses val="autoZero"/>
        <c:crossBetween val="midCat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spPr>
    <a:ln w="25400">
      <a:noFill/>
    </a:ln>
  </c:spPr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40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2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01532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0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912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64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5838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670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262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603F7-BE23-402F-A6DE-5E554C629441}" type="slidenum">
              <a:rPr lang="en-GB" altLang="pt-PT" smtClean="0"/>
              <a:pPr/>
              <a:t>60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2385717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025" y="725488"/>
            <a:ext cx="6457950" cy="36337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459C4-F765-4144-9DF8-D9B82D8D6BF3}" type="slidenum">
              <a:rPr lang="pt-PT" smtClean="0"/>
              <a:p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5976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6CB6A-5D20-4617-9810-0CAFA5111D71}" type="slidenum">
              <a:rPr lang="pt-PT" altLang="pt-PT"/>
              <a:pPr/>
              <a:t>67</a:t>
            </a:fld>
            <a:endParaRPr lang="pt-PT" altLang="pt-PT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49412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94AC41-7CAA-4280-B5F7-29BB0FD714AB}" type="slidenum">
              <a:rPr lang="pt-PT"/>
              <a:pPr/>
              <a:t>31</a:t>
            </a:fld>
            <a:endParaRPr lang="pt-PT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32FA9-2E99-4E10-B4D2-FF0C36640D41}" type="slidenum">
              <a:rPr lang="pt-PT"/>
              <a:pPr/>
              <a:t>32</a:t>
            </a:fld>
            <a:endParaRPr lang="pt-PT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51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32FA9-2E99-4E10-B4D2-FF0C36640D41}" type="slidenum">
              <a:rPr lang="pt-PT"/>
              <a:pPr/>
              <a:t>33</a:t>
            </a:fld>
            <a:endParaRPr lang="pt-PT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47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086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697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1BB8-D13D-495A-9D47-044ECFF15B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41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20734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03861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01668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5545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34411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67572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97326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8576664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8089948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01796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51726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0595837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7363357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51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07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1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4116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30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91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576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21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61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99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77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90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36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91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6122865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6949437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31371" y="836712"/>
            <a:ext cx="11281253" cy="57246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6645" y="836712"/>
            <a:ext cx="11281253" cy="5677272"/>
          </a:xfrm>
          <a:noFill/>
        </p:spPr>
        <p:txBody>
          <a:bodyPr lIns="360000" tIns="216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7908957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31371" y="836712"/>
            <a:ext cx="11281253" cy="57246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872716"/>
            <a:ext cx="11281253" cy="5677272"/>
          </a:xfrm>
          <a:noFill/>
        </p:spPr>
        <p:txBody>
          <a:bodyPr tIns="468000" rIns="5760000"/>
          <a:lstStyle>
            <a:lvl1pPr>
              <a:defRPr/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1ABEE7-267E-4CF9-B1D9-1ED15945F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15" y="830079"/>
            <a:ext cx="11243309" cy="674948"/>
          </a:xfrm>
        </p:spPr>
        <p:txBody>
          <a:bodyPr/>
          <a:lstStyle>
            <a:lvl1pPr algn="l">
              <a:defRPr sz="2800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0318071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431371" y="836712"/>
            <a:ext cx="11281253" cy="572463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872716"/>
            <a:ext cx="6336704" cy="5677272"/>
          </a:xfrm>
          <a:noFill/>
        </p:spPr>
        <p:txBody>
          <a:bodyPr tIns="288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69181429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28013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557338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3800" y="1557338"/>
            <a:ext cx="56388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0250279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202414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5190993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771204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863845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086948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5616229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36051" y="304800"/>
            <a:ext cx="2876549" cy="62817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304800"/>
            <a:ext cx="8426451" cy="62817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85485313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480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1800" y="1557338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3800" y="1557338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845561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04800"/>
            <a:ext cx="11480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31800" y="1557338"/>
            <a:ext cx="5638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73800" y="1557338"/>
            <a:ext cx="56388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73800" y="4148138"/>
            <a:ext cx="56388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5526447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379200" y="6553200"/>
            <a:ext cx="71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FF477-090D-4BB5-9AED-7972F664E4F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41484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7287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216511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5285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1790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62505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53244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78324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2971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9429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8608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01350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3162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1319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412746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12088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8750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18552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19162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37737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04566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522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49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1125561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16129486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7226801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10167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6478490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3893223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1846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3280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80063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065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616005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06310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7491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1887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42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01409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5222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408017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69916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7318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vmlDrawing" Target="../drawings/vmlDrawing1.v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image" Target="../media/image3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77898C-B58A-43EB-BB9E-9F5D83375411}"/>
              </a:ext>
            </a:extLst>
          </p:cNvPr>
          <p:cNvSpPr txBox="1">
            <a:spLocks/>
          </p:cNvSpPr>
          <p:nvPr userDrawn="1"/>
        </p:nvSpPr>
        <p:spPr>
          <a:xfrm>
            <a:off x="218976" y="6332426"/>
            <a:ext cx="5877024" cy="624966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Margarida Tomé &amp; Susana Barreiro –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last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revision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Sept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62" r:id="rId23"/>
    <p:sldLayoutId id="2147483661" r:id="rId24"/>
    <p:sldLayoutId id="2147483651" r:id="rId25"/>
    <p:sldLayoutId id="2147483652" r:id="rId26"/>
    <p:sldLayoutId id="2147483726" r:id="rId2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3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0" name="Object 16"/>
          <p:cNvGraphicFramePr>
            <a:graphicFrameLocks noChangeAspect="1"/>
          </p:cNvGraphicFramePr>
          <p:nvPr/>
        </p:nvGraphicFramePr>
        <p:xfrm>
          <a:off x="-95251" y="0"/>
          <a:ext cx="1228725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Fotografia do Photo Editor" r:id="rId21" imgW="6200000" imgH="3657143" progId="">
                  <p:embed/>
                </p:oleObj>
              </mc:Choice>
              <mc:Fallback>
                <p:oleObj name="Fotografia do Photo Editor" r:id="rId21" imgW="6200000" imgH="3657143" progId="">
                  <p:embed/>
                  <p:pic>
                    <p:nvPicPr>
                      <p:cNvPr id="104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5251" y="0"/>
                        <a:ext cx="12287251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CC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5F5F5F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304800"/>
            <a:ext cx="11306224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371" y="1520788"/>
            <a:ext cx="11281253" cy="502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180000" rIns="54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1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 sz="24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b"/>
        <a:defRPr sz="2000">
          <a:solidFill>
            <a:srgbClr val="333333"/>
          </a:solidFill>
          <a:latin typeface="+mn-lt"/>
        </a:defRPr>
      </a:lvl2pPr>
      <a:lvl3pPr marL="11430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4"/>
        <a:defRPr>
          <a:solidFill>
            <a:srgbClr val="333333"/>
          </a:solidFill>
          <a:latin typeface="+mn-lt"/>
        </a:defRPr>
      </a:lvl3pPr>
      <a:lvl4pPr marL="16002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 sz="1600">
          <a:solidFill>
            <a:srgbClr val="333333"/>
          </a:solidFill>
          <a:latin typeface="+mn-lt"/>
        </a:defRPr>
      </a:lvl4pPr>
      <a:lvl5pPr marL="20574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5pPr>
      <a:lvl6pPr marL="25146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6pPr>
      <a:lvl7pPr marL="29718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7pPr>
      <a:lvl8pPr marL="34290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8pPr>
      <a:lvl9pPr marL="3886200" indent="-228600" algn="just" rtl="0" eaLnBrk="0" fontAlgn="base" hangingPunct="0">
        <a:spcBef>
          <a:spcPct val="50000"/>
        </a:spcBef>
        <a:spcAft>
          <a:spcPct val="0"/>
        </a:spcAft>
        <a:buClr>
          <a:srgbClr val="009900"/>
        </a:buClr>
        <a:buFont typeface="Marlett" pitchFamily="2" charset="2"/>
        <a:buChar char="r"/>
        <a:defRPr>
          <a:solidFill>
            <a:srgbClr val="333333"/>
          </a:solidFill>
          <a:latin typeface="+mn-lt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31C1A6F-AD47-4A72-9392-8187CFDFE2D0}"/>
              </a:ext>
            </a:extLst>
          </p:cNvPr>
          <p:cNvSpPr txBox="1">
            <a:spLocks/>
          </p:cNvSpPr>
          <p:nvPr userDrawn="1"/>
        </p:nvSpPr>
        <p:spPr>
          <a:xfrm>
            <a:off x="218976" y="6332426"/>
            <a:ext cx="5877024" cy="624966"/>
          </a:xfrm>
          <a:prstGeom prst="rect">
            <a:avLst/>
          </a:prstGeom>
        </p:spPr>
        <p:txBody>
          <a:bodyPr/>
          <a:lstStyle>
            <a:defPPr>
              <a:defRPr lang="pt-PT"/>
            </a:defPPr>
            <a:lvl1pPr marL="0" algn="l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Margarida Tomé –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last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revision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dirty="0" err="1">
                <a:solidFill>
                  <a:schemeClr val="bg1">
                    <a:lumMod val="50000"/>
                  </a:schemeClr>
                </a:solidFill>
              </a:rPr>
              <a:t>Nov</a:t>
            </a:r>
            <a:r>
              <a:rPr lang="pt-PT" dirty="0">
                <a:solidFill>
                  <a:schemeClr val="bg1">
                    <a:lumMod val="50000"/>
                  </a:schemeClr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0639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3" r:id="rId23"/>
    <p:sldLayoutId id="2147483774" r:id="rId24"/>
    <p:sldLayoutId id="2147483775" r:id="rId25"/>
    <p:sldLayoutId id="2147483776" r:id="rId26"/>
    <p:sldLayoutId id="2147483777" r:id="rId2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13/09/2023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4E0E96-31BA-40F8-93E1-09149155E6E8}"/>
              </a:ext>
            </a:extLst>
          </p:cNvPr>
          <p:cNvSpPr txBox="1"/>
          <p:nvPr userDrawn="1"/>
        </p:nvSpPr>
        <p:spPr>
          <a:xfrm>
            <a:off x="239349" y="6336995"/>
            <a:ext cx="35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Margarida Tomé, </a:t>
            </a:r>
            <a:r>
              <a:rPr lang="pt-P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last</a:t>
            </a:r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revision</a:t>
            </a:r>
            <a:r>
              <a:rPr lang="pt-PT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2020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72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3" r:id="rId23"/>
    <p:sldLayoutId id="2147483804" r:id="rId24"/>
    <p:sldLayoutId id="2147483805" r:id="rId25"/>
    <p:sldLayoutId id="2147483806" r:id="rId26"/>
    <p:sldLayoutId id="2147483807" r:id="rId27"/>
  </p:sldLayoutIdLst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44.jpeg"/><Relationship Id="rId7" Type="http://schemas.openxmlformats.org/officeDocument/2006/relationships/image" Target="../media/image3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8.jpeg"/><Relationship Id="rId11" Type="http://schemas.openxmlformats.org/officeDocument/2006/relationships/image" Target="../media/image45.jpe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6.jpe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1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9.png"/><Relationship Id="rId4" Type="http://schemas.openxmlformats.org/officeDocument/2006/relationships/image" Target="../media/image68.e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Overview of forest models and simulators as a support to sustainable forest management in a global change context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9295E-E92F-44C4-9782-05C9B28D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Primary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secondary</a:t>
            </a:r>
            <a:r>
              <a:rPr lang="pt-PT" dirty="0"/>
              <a:t> </a:t>
            </a:r>
            <a:r>
              <a:rPr lang="pt-PT" dirty="0" err="1"/>
              <a:t>forests</a:t>
            </a:r>
            <a:r>
              <a:rPr lang="pt-PT" dirty="0"/>
              <a:t>, </a:t>
            </a:r>
            <a:r>
              <a:rPr lang="pt-PT" dirty="0" err="1"/>
              <a:t>planted</a:t>
            </a:r>
            <a:r>
              <a:rPr lang="pt-PT" dirty="0"/>
              <a:t> </a:t>
            </a:r>
            <a:r>
              <a:rPr lang="pt-PT" dirty="0" err="1"/>
              <a:t>forests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24653-D843-40C9-9B20-2DDBF3D2A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Forests can be classified according to the level of human intervention they undergo: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Primary forests</a:t>
            </a:r>
            <a:r>
              <a:rPr lang="en-GB" dirty="0"/>
              <a:t>: untouched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Secondary forests</a:t>
            </a:r>
            <a:r>
              <a:rPr lang="en-GB" dirty="0"/>
              <a:t>: recovering from human disturbances, either naturally or by afforestation and/or reforestation activities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Planted forests</a:t>
            </a:r>
            <a:r>
              <a:rPr lang="en-GB" dirty="0"/>
              <a:t>: at maturity are predominantly composed of trees established through planting and/or deliberate seeding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Plantation forests</a:t>
            </a:r>
            <a:r>
              <a:rPr lang="en-GB" dirty="0"/>
              <a:t>: intensively managed, at maturity composed of one or two species, one age class, regular tree spacing</a:t>
            </a:r>
          </a:p>
        </p:txBody>
      </p:sp>
    </p:spTree>
    <p:extLst>
      <p:ext uri="{BB962C8B-B14F-4D97-AF65-F5344CB8AC3E}">
        <p14:creationId xmlns:p14="http://schemas.microsoft.com/office/powerpoint/2010/main" val="125668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ChangeArrowheads="1"/>
          </p:cNvSpPr>
          <p:nvPr/>
        </p:nvSpPr>
        <p:spPr bwMode="auto">
          <a:xfrm>
            <a:off x="1790700" y="800101"/>
            <a:ext cx="8610600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1pPr>
            <a:lvl2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2pPr>
            <a:lvl3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3pPr>
            <a:lvl4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4pPr>
            <a:lvl5pPr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 u="sng">
                <a:solidFill>
                  <a:srgbClr val="006600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n-GB" altLang="en-US" sz="3900" u="none" dirty="0">
                <a:solidFill>
                  <a:srgbClr val="360000"/>
                </a:solidFill>
              </a:rPr>
              <a:t>How does the simulator work?</a:t>
            </a:r>
            <a:endParaRPr lang="en-GB" altLang="en-US" sz="6300" u="none" dirty="0"/>
          </a:p>
        </p:txBody>
      </p:sp>
    </p:spTree>
    <p:extLst>
      <p:ext uri="{BB962C8B-B14F-4D97-AF65-F5344CB8AC3E}">
        <p14:creationId xmlns:p14="http://schemas.microsoft.com/office/powerpoint/2010/main" val="3648485041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454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5448" name="Group 8"/>
          <p:cNvGrpSpPr>
            <a:grpSpLocks/>
          </p:cNvGrpSpPr>
          <p:nvPr/>
        </p:nvGrpSpPr>
        <p:grpSpPr bwMode="auto">
          <a:xfrm>
            <a:off x="1882776" y="4519619"/>
            <a:ext cx="3457575" cy="369888"/>
            <a:chOff x="226" y="2847"/>
            <a:chExt cx="2178" cy="233"/>
          </a:xfrm>
        </p:grpSpPr>
        <p:sp>
          <p:nvSpPr>
            <p:cNvPr id="445446" name="Text Box 6"/>
            <p:cNvSpPr txBox="1">
              <a:spLocks noChangeArrowheads="1"/>
            </p:cNvSpPr>
            <p:nvPr/>
          </p:nvSpPr>
          <p:spPr bwMode="auto">
            <a:xfrm>
              <a:off x="226" y="2847"/>
              <a:ext cx="1611" cy="2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>
                  <a:solidFill>
                    <a:schemeClr val="bg1"/>
                  </a:solidFill>
                  <a:latin typeface="Trebuchet MS" panose="020B0603020202020204" pitchFamily="34" charset="0"/>
                </a:rPr>
                <a:t>Fire module</a:t>
              </a:r>
            </a:p>
          </p:txBody>
        </p:sp>
        <p:sp>
          <p:nvSpPr>
            <p:cNvPr id="445447" name="Line 7"/>
            <p:cNvSpPr>
              <a:spLocks noChangeShapeType="1"/>
            </p:cNvSpPr>
            <p:nvPr/>
          </p:nvSpPr>
          <p:spPr bwMode="auto">
            <a:xfrm>
              <a:off x="1905" y="2983"/>
              <a:ext cx="499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5449" name="Text Box 9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153745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47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7492" name="Text Box 4"/>
          <p:cNvSpPr txBox="1">
            <a:spLocks noChangeArrowheads="1"/>
          </p:cNvSpPr>
          <p:nvPr/>
        </p:nvSpPr>
        <p:spPr bwMode="auto">
          <a:xfrm>
            <a:off x="1882776" y="45196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Fire module</a:t>
            </a:r>
          </a:p>
        </p:txBody>
      </p:sp>
      <p:sp>
        <p:nvSpPr>
          <p:cNvPr id="447493" name="Line 5"/>
          <p:cNvSpPr>
            <a:spLocks noChangeShapeType="1"/>
          </p:cNvSpPr>
          <p:nvPr/>
        </p:nvSpPr>
        <p:spPr bwMode="auto">
          <a:xfrm>
            <a:off x="4548188" y="47355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749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3238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7501" name="Group 13"/>
          <p:cNvGrpSpPr>
            <a:grpSpLocks/>
          </p:cNvGrpSpPr>
          <p:nvPr/>
        </p:nvGrpSpPr>
        <p:grpSpPr bwMode="auto">
          <a:xfrm>
            <a:off x="1882776" y="3681418"/>
            <a:ext cx="3457575" cy="369888"/>
            <a:chOff x="226" y="2319"/>
            <a:chExt cx="2178" cy="233"/>
          </a:xfrm>
        </p:grpSpPr>
        <p:sp>
          <p:nvSpPr>
            <p:cNvPr id="447499" name="Text Box 11"/>
            <p:cNvSpPr txBox="1">
              <a:spLocks noChangeArrowheads="1"/>
            </p:cNvSpPr>
            <p:nvPr/>
          </p:nvSpPr>
          <p:spPr bwMode="auto">
            <a:xfrm>
              <a:off x="226" y="2319"/>
              <a:ext cx="1611" cy="2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>
                  <a:solidFill>
                    <a:schemeClr val="bg1"/>
                  </a:solidFill>
                  <a:latin typeface="Trebuchet MS" panose="020B0603020202020204" pitchFamily="34" charset="0"/>
                </a:rPr>
                <a:t>Thinning module</a:t>
              </a:r>
            </a:p>
          </p:txBody>
        </p:sp>
        <p:sp>
          <p:nvSpPr>
            <p:cNvPr id="447500" name="Line 12"/>
            <p:cNvSpPr>
              <a:spLocks noChangeShapeType="1"/>
            </p:cNvSpPr>
            <p:nvPr/>
          </p:nvSpPr>
          <p:spPr bwMode="auto">
            <a:xfrm>
              <a:off x="1905" y="2455"/>
              <a:ext cx="499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7502" name="Text Box 14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338760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7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40" name="Text Box 4"/>
          <p:cNvSpPr txBox="1">
            <a:spLocks noChangeArrowheads="1"/>
          </p:cNvSpPr>
          <p:nvPr/>
        </p:nvSpPr>
        <p:spPr bwMode="auto">
          <a:xfrm>
            <a:off x="1882776" y="45196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Fire module</a:t>
            </a:r>
          </a:p>
        </p:txBody>
      </p:sp>
      <p:sp>
        <p:nvSpPr>
          <p:cNvPr id="449541" name="Line 5"/>
          <p:cNvSpPr>
            <a:spLocks noChangeShapeType="1"/>
          </p:cNvSpPr>
          <p:nvPr/>
        </p:nvSpPr>
        <p:spPr bwMode="auto">
          <a:xfrm>
            <a:off x="4548188" y="47355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95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3238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43" name="Text Box 7"/>
          <p:cNvSpPr txBox="1">
            <a:spLocks noChangeArrowheads="1"/>
          </p:cNvSpPr>
          <p:nvPr/>
        </p:nvSpPr>
        <p:spPr bwMode="auto">
          <a:xfrm>
            <a:off x="1882776" y="36814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Thinning module</a:t>
            </a:r>
          </a:p>
        </p:txBody>
      </p:sp>
      <p:sp>
        <p:nvSpPr>
          <p:cNvPr id="449544" name="Line 8"/>
          <p:cNvSpPr>
            <a:spLocks noChangeShapeType="1"/>
          </p:cNvSpPr>
          <p:nvPr/>
        </p:nvSpPr>
        <p:spPr bwMode="auto">
          <a:xfrm>
            <a:off x="4548188" y="38973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954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21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9548" name="Group 12"/>
          <p:cNvGrpSpPr>
            <a:grpSpLocks/>
          </p:cNvGrpSpPr>
          <p:nvPr/>
        </p:nvGrpSpPr>
        <p:grpSpPr bwMode="auto">
          <a:xfrm>
            <a:off x="1882776" y="2708279"/>
            <a:ext cx="3457575" cy="369888"/>
            <a:chOff x="226" y="1706"/>
            <a:chExt cx="2178" cy="233"/>
          </a:xfrm>
        </p:grpSpPr>
        <p:sp>
          <p:nvSpPr>
            <p:cNvPr id="449546" name="Text Box 10"/>
            <p:cNvSpPr txBox="1">
              <a:spLocks noChangeArrowheads="1"/>
            </p:cNvSpPr>
            <p:nvPr/>
          </p:nvSpPr>
          <p:spPr bwMode="auto">
            <a:xfrm>
              <a:off x="226" y="1706"/>
              <a:ext cx="1611" cy="2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>
                  <a:solidFill>
                    <a:schemeClr val="bg1"/>
                  </a:solidFill>
                  <a:latin typeface="Trebuchet MS" panose="020B0603020202020204" pitchFamily="34" charset="0"/>
                </a:rPr>
                <a:t>Final cut module</a:t>
              </a:r>
            </a:p>
          </p:txBody>
        </p:sp>
        <p:sp>
          <p:nvSpPr>
            <p:cNvPr id="449547" name="Line 11"/>
            <p:cNvSpPr>
              <a:spLocks noChangeShapeType="1"/>
            </p:cNvSpPr>
            <p:nvPr/>
          </p:nvSpPr>
          <p:spPr bwMode="auto">
            <a:xfrm>
              <a:off x="1905" y="1842"/>
              <a:ext cx="499" cy="0"/>
            </a:xfrm>
            <a:prstGeom prst="line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9549" name="Text Box 13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41605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/>
              <a:t>Implementation of the drivers</a:t>
            </a:r>
          </a:p>
        </p:txBody>
      </p:sp>
      <p:pic>
        <p:nvPicPr>
          <p:cNvPr id="450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957388"/>
            <a:ext cx="50927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1882776" y="45196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Fire module</a:t>
            </a:r>
          </a:p>
        </p:txBody>
      </p:sp>
      <p:sp>
        <p:nvSpPr>
          <p:cNvPr id="450565" name="Line 5"/>
          <p:cNvSpPr>
            <a:spLocks noChangeShapeType="1"/>
          </p:cNvSpPr>
          <p:nvPr/>
        </p:nvSpPr>
        <p:spPr bwMode="auto">
          <a:xfrm>
            <a:off x="4548188" y="47355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32387" cy="358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67" name="Text Box 7"/>
          <p:cNvSpPr txBox="1">
            <a:spLocks noChangeArrowheads="1"/>
          </p:cNvSpPr>
          <p:nvPr/>
        </p:nvSpPr>
        <p:spPr bwMode="auto">
          <a:xfrm>
            <a:off x="1882776" y="3681413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>
                <a:solidFill>
                  <a:schemeClr val="bg1"/>
                </a:solidFill>
                <a:latin typeface="Trebuchet MS" panose="020B0603020202020204" pitchFamily="34" charset="0"/>
              </a:rPr>
              <a:t>Thinning module</a:t>
            </a:r>
          </a:p>
        </p:txBody>
      </p:sp>
      <p:sp>
        <p:nvSpPr>
          <p:cNvPr id="450568" name="Line 8"/>
          <p:cNvSpPr>
            <a:spLocks noChangeShapeType="1"/>
          </p:cNvSpPr>
          <p:nvPr/>
        </p:nvSpPr>
        <p:spPr bwMode="auto">
          <a:xfrm>
            <a:off x="4548188" y="3897313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21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70" name="Text Box 10"/>
          <p:cNvSpPr txBox="1">
            <a:spLocks noChangeArrowheads="1"/>
          </p:cNvSpPr>
          <p:nvPr/>
        </p:nvSpPr>
        <p:spPr bwMode="auto">
          <a:xfrm>
            <a:off x="1882776" y="2708275"/>
            <a:ext cx="2557463" cy="36933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dirty="0" err="1">
                <a:solidFill>
                  <a:schemeClr val="bg1"/>
                </a:solidFill>
                <a:latin typeface="Trebuchet MS" panose="020B0603020202020204" pitchFamily="34" charset="0"/>
              </a:rPr>
              <a:t>Clearcut</a:t>
            </a:r>
            <a:r>
              <a:rPr lang="pt-PT" alt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 module</a:t>
            </a:r>
          </a:p>
        </p:txBody>
      </p:sp>
      <p:sp>
        <p:nvSpPr>
          <p:cNvPr id="450571" name="Line 11"/>
          <p:cNvSpPr>
            <a:spLocks noChangeShapeType="1"/>
          </p:cNvSpPr>
          <p:nvPr/>
        </p:nvSpPr>
        <p:spPr bwMode="auto">
          <a:xfrm>
            <a:off x="4548188" y="2924175"/>
            <a:ext cx="792162" cy="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57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4" y="1957389"/>
            <a:ext cx="512127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77" name="Text Box 17"/>
          <p:cNvSpPr txBox="1">
            <a:spLocks noChangeArrowheads="1"/>
          </p:cNvSpPr>
          <p:nvPr/>
        </p:nvSpPr>
        <p:spPr bwMode="auto">
          <a:xfrm>
            <a:off x="8220076" y="2168526"/>
            <a:ext cx="212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2000" b="1">
                <a:solidFill>
                  <a:srgbClr val="360000"/>
                </a:solidFill>
                <a:latin typeface="Trebuchet MS" panose="020B0603020202020204" pitchFamily="34" charset="0"/>
              </a:rPr>
              <a:t>Wood demand</a:t>
            </a:r>
          </a:p>
        </p:txBody>
      </p:sp>
    </p:spTree>
    <p:extLst>
      <p:ext uri="{BB962C8B-B14F-4D97-AF65-F5344CB8AC3E}">
        <p14:creationId xmlns:p14="http://schemas.microsoft.com/office/powerpoint/2010/main" val="32833522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Actions</a:t>
            </a:r>
            <a:r>
              <a:rPr lang="pt-PT" altLang="en-US" dirty="0"/>
              <a:t> </a:t>
            </a:r>
            <a:r>
              <a:rPr lang="pt-PT" altLang="en-US" dirty="0" err="1"/>
              <a:t>taken</a:t>
            </a:r>
            <a:r>
              <a:rPr lang="pt-PT" altLang="en-US" dirty="0"/>
              <a:t> for a </a:t>
            </a:r>
            <a:r>
              <a:rPr lang="pt-PT" altLang="en-US" dirty="0" err="1"/>
              <a:t>clearcut</a:t>
            </a:r>
            <a:r>
              <a:rPr lang="pt-PT" altLang="en-US" dirty="0"/>
              <a:t> (as </a:t>
            </a:r>
            <a:r>
              <a:rPr lang="pt-PT" altLang="en-US" dirty="0" err="1"/>
              <a:t>an</a:t>
            </a:r>
            <a:r>
              <a:rPr lang="pt-PT" altLang="en-US" dirty="0"/>
              <a:t> </a:t>
            </a:r>
            <a:r>
              <a:rPr lang="pt-PT" altLang="en-US" dirty="0" err="1"/>
              <a:t>example</a:t>
            </a:r>
            <a:r>
              <a:rPr lang="pt-PT" altLang="en-US" dirty="0"/>
              <a:t>):</a:t>
            </a:r>
          </a:p>
        </p:txBody>
      </p:sp>
      <p:sp>
        <p:nvSpPr>
          <p:cNvPr id="463875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pt-PT" altLang="en-US"/>
              <a:t> </a:t>
            </a:r>
          </a:p>
        </p:txBody>
      </p:sp>
      <p:sp>
        <p:nvSpPr>
          <p:cNvPr id="463878" name="Text Box 6"/>
          <p:cNvSpPr txBox="1">
            <a:spLocks noChangeArrowheads="1"/>
          </p:cNvSpPr>
          <p:nvPr/>
        </p:nvSpPr>
        <p:spPr bwMode="auto">
          <a:xfrm>
            <a:off x="3863975" y="1376363"/>
            <a:ext cx="4464050" cy="707886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sz="2000">
                <a:solidFill>
                  <a:srgbClr val="360000"/>
                </a:solidFill>
                <a:latin typeface="Trebuchet MS" panose="020B0603020202020204" pitchFamily="34" charset="0"/>
              </a:rPr>
              <a:t>The merchantable volume is added to the harvested volume</a:t>
            </a:r>
          </a:p>
        </p:txBody>
      </p:sp>
      <p:sp>
        <p:nvSpPr>
          <p:cNvPr id="463879" name="Line 7"/>
          <p:cNvSpPr>
            <a:spLocks noChangeShapeType="1"/>
          </p:cNvSpPr>
          <p:nvPr/>
        </p:nvSpPr>
        <p:spPr bwMode="auto">
          <a:xfrm>
            <a:off x="6096000" y="2132014"/>
            <a:ext cx="0" cy="32543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/>
        </p:nvSpPr>
        <p:spPr bwMode="auto">
          <a:xfrm>
            <a:off x="4151313" y="2457450"/>
            <a:ext cx="39243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/>
        </p:nvSpPr>
        <p:spPr bwMode="auto">
          <a:xfrm>
            <a:off x="4151313" y="2457450"/>
            <a:ext cx="0" cy="395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3" name="Line 11"/>
          <p:cNvSpPr>
            <a:spLocks noChangeShapeType="1"/>
          </p:cNvSpPr>
          <p:nvPr/>
        </p:nvSpPr>
        <p:spPr bwMode="auto">
          <a:xfrm>
            <a:off x="8075613" y="2457450"/>
            <a:ext cx="0" cy="395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4" name="Text Box 12"/>
          <p:cNvSpPr txBox="1">
            <a:spLocks noChangeArrowheads="1"/>
          </p:cNvSpPr>
          <p:nvPr/>
        </p:nvSpPr>
        <p:spPr bwMode="auto">
          <a:xfrm>
            <a:off x="3432176" y="2852738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abandoned</a:t>
            </a:r>
          </a:p>
        </p:txBody>
      </p:sp>
      <p:sp>
        <p:nvSpPr>
          <p:cNvPr id="463885" name="Text Box 13"/>
          <p:cNvSpPr txBox="1">
            <a:spLocks noChangeArrowheads="1"/>
          </p:cNvSpPr>
          <p:nvPr/>
        </p:nvSpPr>
        <p:spPr bwMode="auto">
          <a:xfrm>
            <a:off x="4332288" y="3284538"/>
            <a:ext cx="1619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regenerated by coppice</a:t>
            </a:r>
          </a:p>
        </p:txBody>
      </p:sp>
      <p:sp>
        <p:nvSpPr>
          <p:cNvPr id="463886" name="Text Box 14"/>
          <p:cNvSpPr txBox="1">
            <a:spLocks noChangeArrowheads="1"/>
          </p:cNvSpPr>
          <p:nvPr/>
        </p:nvSpPr>
        <p:spPr bwMode="auto">
          <a:xfrm>
            <a:off x="5880101" y="2852738"/>
            <a:ext cx="13684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replanted</a:t>
            </a:r>
          </a:p>
        </p:txBody>
      </p:sp>
      <p:sp>
        <p:nvSpPr>
          <p:cNvPr id="463887" name="Text Box 15"/>
          <p:cNvSpPr txBox="1">
            <a:spLocks noChangeArrowheads="1"/>
          </p:cNvSpPr>
          <p:nvPr/>
        </p:nvSpPr>
        <p:spPr bwMode="auto">
          <a:xfrm>
            <a:off x="7212014" y="2924175"/>
            <a:ext cx="17287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b="1">
                <a:solidFill>
                  <a:srgbClr val="360000"/>
                </a:solidFill>
                <a:latin typeface="Trebuchet MS" panose="020B0603020202020204" pitchFamily="34" charset="0"/>
              </a:rPr>
              <a:t>replanted with another species</a:t>
            </a:r>
          </a:p>
        </p:txBody>
      </p:sp>
      <p:sp>
        <p:nvSpPr>
          <p:cNvPr id="463888" name="Line 16"/>
          <p:cNvSpPr>
            <a:spLocks noChangeShapeType="1"/>
          </p:cNvSpPr>
          <p:nvPr/>
        </p:nvSpPr>
        <p:spPr bwMode="auto">
          <a:xfrm>
            <a:off x="5232400" y="2457450"/>
            <a:ext cx="0" cy="71913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9" name="Line 17"/>
          <p:cNvSpPr>
            <a:spLocks noChangeShapeType="1"/>
          </p:cNvSpPr>
          <p:nvPr/>
        </p:nvSpPr>
        <p:spPr bwMode="auto">
          <a:xfrm>
            <a:off x="6564313" y="2457450"/>
            <a:ext cx="0" cy="395288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0" name="Text Box 18"/>
          <p:cNvSpPr txBox="1">
            <a:spLocks noChangeArrowheads="1"/>
          </p:cNvSpPr>
          <p:nvPr/>
        </p:nvSpPr>
        <p:spPr bwMode="auto">
          <a:xfrm>
            <a:off x="3863975" y="4705350"/>
            <a:ext cx="4464050" cy="707886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Initialization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module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of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the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growth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model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initiates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the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</a:t>
            </a:r>
            <a:r>
              <a:rPr lang="pt-PT" altLang="en-US" sz="2000" dirty="0" err="1">
                <a:solidFill>
                  <a:srgbClr val="360000"/>
                </a:solidFill>
                <a:latin typeface="Trebuchet MS" panose="020B0603020202020204" pitchFamily="34" charset="0"/>
              </a:rPr>
              <a:t>new</a:t>
            </a:r>
            <a:r>
              <a:rPr lang="pt-PT" altLang="en-US" sz="2000" dirty="0">
                <a:solidFill>
                  <a:srgbClr val="360000"/>
                </a:solidFill>
                <a:latin typeface="Trebuchet MS" panose="020B0603020202020204" pitchFamily="34" charset="0"/>
              </a:rPr>
              <a:t> stand</a:t>
            </a:r>
          </a:p>
        </p:txBody>
      </p:sp>
      <p:sp>
        <p:nvSpPr>
          <p:cNvPr id="463893" name="Line 21"/>
          <p:cNvSpPr>
            <a:spLocks noChangeShapeType="1"/>
          </p:cNvSpPr>
          <p:nvPr/>
        </p:nvSpPr>
        <p:spPr bwMode="auto">
          <a:xfrm flipH="1">
            <a:off x="2316163" y="3068638"/>
            <a:ext cx="10795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5" name="Line 23"/>
          <p:cNvSpPr>
            <a:spLocks noChangeShapeType="1"/>
          </p:cNvSpPr>
          <p:nvPr/>
        </p:nvSpPr>
        <p:spPr bwMode="auto">
          <a:xfrm>
            <a:off x="5232400" y="3970339"/>
            <a:ext cx="0" cy="61118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6" name="Line 24"/>
          <p:cNvSpPr>
            <a:spLocks noChangeShapeType="1"/>
          </p:cNvSpPr>
          <p:nvPr/>
        </p:nvSpPr>
        <p:spPr bwMode="auto">
          <a:xfrm>
            <a:off x="6600825" y="3249613"/>
            <a:ext cx="0" cy="133191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97" name="Line 25"/>
          <p:cNvSpPr>
            <a:spLocks noChangeShapeType="1"/>
          </p:cNvSpPr>
          <p:nvPr/>
        </p:nvSpPr>
        <p:spPr bwMode="auto">
          <a:xfrm>
            <a:off x="8075613" y="3968751"/>
            <a:ext cx="0" cy="612775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4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3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63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6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63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63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63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3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3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63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63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63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6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3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63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63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8" grpId="0" animBg="1"/>
      <p:bldP spid="463879" grpId="0" animBg="1"/>
      <p:bldP spid="463880" grpId="0" animBg="1"/>
      <p:bldP spid="463882" grpId="0" animBg="1"/>
      <p:bldP spid="463883" grpId="0" animBg="1"/>
      <p:bldP spid="463884" grpId="0"/>
      <p:bldP spid="463885" grpId="0"/>
      <p:bldP spid="463886" grpId="0"/>
      <p:bldP spid="463887" grpId="0"/>
      <p:bldP spid="463888" grpId="0" animBg="1"/>
      <p:bldP spid="463889" grpId="0" animBg="1"/>
      <p:bldP spid="463890" grpId="0" animBg="1"/>
      <p:bldP spid="463893" grpId="0" animBg="1"/>
      <p:bldP spid="463895" grpId="0" animBg="1"/>
      <p:bldP spid="463896" grpId="0" animBg="1"/>
      <p:bldP spid="46389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Data </a:t>
            </a:r>
            <a:r>
              <a:rPr lang="pt-PT" altLang="en-US" dirty="0" err="1"/>
              <a:t>used</a:t>
            </a:r>
            <a:r>
              <a:rPr lang="pt-PT" altLang="en-US" dirty="0"/>
              <a:t> as input: NFI 2005-2006</a:t>
            </a:r>
          </a:p>
        </p:txBody>
      </p:sp>
      <p:sp>
        <p:nvSpPr>
          <p:cNvPr id="506883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68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800" dirty="0"/>
              <a:t>Area of eucalyptus stands (pure): 663353 ha                </a:t>
            </a:r>
          </a:p>
          <a:p>
            <a:r>
              <a:rPr lang="en-US" altLang="en-US" sz="1800" dirty="0"/>
              <a:t>Number of plots: 1624</a:t>
            </a:r>
          </a:p>
          <a:p>
            <a:r>
              <a:rPr lang="en-US" altLang="en-US" sz="1800" dirty="0"/>
              <a:t>Standing volume: 40.50 (10</a:t>
            </a:r>
            <a:r>
              <a:rPr lang="en-US" altLang="en-US" sz="1800" baseline="30000" dirty="0"/>
              <a:t>6</a:t>
            </a:r>
            <a:r>
              <a:rPr lang="en-US" altLang="en-US" sz="1800" dirty="0"/>
              <a:t> m</a:t>
            </a:r>
            <a:r>
              <a:rPr lang="en-US" altLang="en-US" sz="1800" baseline="30000" dirty="0"/>
              <a:t>3</a:t>
            </a:r>
            <a:r>
              <a:rPr lang="en-US" altLang="en-US" sz="1800" dirty="0"/>
              <a:t>) (official is 43.22)</a:t>
            </a:r>
          </a:p>
          <a:p>
            <a:pPr lvl="2"/>
            <a:endParaRPr lang="pt-PT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2663252"/>
            <a:ext cx="5450296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055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232686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298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515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74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Forest management goals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183318"/>
              </p:ext>
            </p:extLst>
          </p:nvPr>
        </p:nvGraphicFramePr>
        <p:xfrm>
          <a:off x="696000" y="1340768"/>
          <a:ext cx="1542857" cy="29667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10800" y="63000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rgbClr val="008000"/>
                </a:solidFill>
              </a:rPr>
              <a:t>(adapted </a:t>
            </a:r>
            <a:r>
              <a:rPr lang="en-US" dirty="0">
                <a:solidFill>
                  <a:srgbClr val="008000"/>
                </a:solidFill>
              </a:rPr>
              <a:t>from Lund &amp; Smith, 1997</a:t>
            </a:r>
            <a:r>
              <a:rPr lang="pt-PT" dirty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BF38DEFF-B5EF-4CD6-9A69-ECCE107435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6061187"/>
              </p:ext>
            </p:extLst>
          </p:nvPr>
        </p:nvGraphicFramePr>
        <p:xfrm>
          <a:off x="696000" y="1340768"/>
          <a:ext cx="3085714" cy="3175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0353FD11-3E64-4C85-9CD0-4C5A32BBFE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224221"/>
              </p:ext>
            </p:extLst>
          </p:nvPr>
        </p:nvGraphicFramePr>
        <p:xfrm>
          <a:off x="696000" y="1340768"/>
          <a:ext cx="4628571" cy="31750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5AB24B07-CD6D-426C-B741-CF5B449C3D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6756453"/>
              </p:ext>
            </p:extLst>
          </p:nvPr>
        </p:nvGraphicFramePr>
        <p:xfrm>
          <a:off x="696000" y="1340768"/>
          <a:ext cx="6171428" cy="33832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5" name="Content Placeholder 3">
            <a:extLst>
              <a:ext uri="{FF2B5EF4-FFF2-40B4-BE49-F238E27FC236}">
                <a16:creationId xmlns:a16="http://schemas.microsoft.com/office/drawing/2014/main" id="{124EEA4B-017F-4175-9B3F-6AF1B80337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845861"/>
              </p:ext>
            </p:extLst>
          </p:nvPr>
        </p:nvGraphicFramePr>
        <p:xfrm>
          <a:off x="696000" y="1340768"/>
          <a:ext cx="7714285" cy="40792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6" name="Content Placeholder 3">
            <a:extLst>
              <a:ext uri="{FF2B5EF4-FFF2-40B4-BE49-F238E27FC236}">
                <a16:creationId xmlns:a16="http://schemas.microsoft.com/office/drawing/2014/main" id="{9C392651-305A-43EA-A48F-609AC5BE39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471428"/>
              </p:ext>
            </p:extLst>
          </p:nvPr>
        </p:nvGraphicFramePr>
        <p:xfrm>
          <a:off x="696000" y="1340768"/>
          <a:ext cx="9257142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pt-PT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Ecosystem services (biodiversity) NWFPs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E5EFBD00-621F-4178-8265-5BAFE416C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331750"/>
              </p:ext>
            </p:extLst>
          </p:nvPr>
        </p:nvGraphicFramePr>
        <p:xfrm>
          <a:off x="696000" y="1340768"/>
          <a:ext cx="10799999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600499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2010’s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Bioeconomy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02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962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800" y="234000"/>
            <a:ext cx="7339668" cy="64366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03712" y="2744924"/>
            <a:ext cx="1440160" cy="1643698"/>
            <a:chOff x="1871700" y="2890391"/>
            <a:chExt cx="1440160" cy="1643698"/>
          </a:xfrm>
        </p:grpSpPr>
        <p:sp>
          <p:nvSpPr>
            <p:cNvPr id="4" name="TextBox 3"/>
            <p:cNvSpPr txBox="1"/>
            <p:nvPr/>
          </p:nvSpPr>
          <p:spPr>
            <a:xfrm>
              <a:off x="1871700" y="2890391"/>
              <a:ext cx="1440160" cy="1077218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New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plantations</a:t>
              </a:r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start</a:t>
              </a:r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 to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be</a:t>
              </a:r>
              <a:r>
                <a:rPr lang="pt-PT" sz="16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600" dirty="0" err="1">
                  <a:solidFill>
                    <a:schemeClr val="bg1"/>
                  </a:solidFill>
                  <a:latin typeface="+mj-lt"/>
                </a:rPr>
                <a:t>harvested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Down Arrow 5"/>
            <p:cNvSpPr/>
            <p:nvPr/>
          </p:nvSpPr>
          <p:spPr bwMode="auto">
            <a:xfrm>
              <a:off x="2411760" y="3958025"/>
              <a:ext cx="324036" cy="576064"/>
            </a:xfrm>
            <a:prstGeom prst="downArrow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0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Some </a:t>
            </a:r>
            <a:r>
              <a:rPr lang="pt-PT" dirty="0" err="1"/>
              <a:t>conclusions</a:t>
            </a:r>
            <a:r>
              <a:rPr lang="pt-PT" dirty="0"/>
              <a:t>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drawn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study</a:t>
            </a:r>
            <a:r>
              <a:rPr lang="pt-PT" dirty="0"/>
              <a:t>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800" dirty="0"/>
              <a:t>Portuguese </a:t>
            </a:r>
            <a:r>
              <a:rPr lang="pt-PT" sz="2800" dirty="0" err="1"/>
              <a:t>eucalyptus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</a:t>
            </a:r>
            <a:r>
              <a:rPr lang="pt-PT" sz="2800" dirty="0" err="1"/>
              <a:t>is</a:t>
            </a:r>
            <a:r>
              <a:rPr lang="pt-PT" sz="2800" dirty="0"/>
              <a:t> in </a:t>
            </a:r>
            <a:r>
              <a:rPr lang="pt-PT" sz="2800" dirty="0" err="1"/>
              <a:t>danger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becoming</a:t>
            </a:r>
            <a:r>
              <a:rPr lang="pt-PT" sz="2800" dirty="0"/>
              <a:t> </a:t>
            </a:r>
            <a:r>
              <a:rPr lang="pt-PT" sz="2800" dirty="0" err="1"/>
              <a:t>unsustainable</a:t>
            </a:r>
            <a:endParaRPr lang="pt-PT" sz="2800" dirty="0"/>
          </a:p>
          <a:p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impact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climate</a:t>
            </a:r>
            <a:r>
              <a:rPr lang="pt-PT" sz="2800" dirty="0"/>
              <a:t> </a:t>
            </a:r>
            <a:r>
              <a:rPr lang="pt-PT" sz="2800" dirty="0" err="1"/>
              <a:t>change</a:t>
            </a:r>
            <a:r>
              <a:rPr lang="pt-PT" sz="2800" dirty="0"/>
              <a:t> </a:t>
            </a:r>
            <a:r>
              <a:rPr lang="pt-PT" sz="2800" dirty="0" err="1"/>
              <a:t>will</a:t>
            </a:r>
            <a:r>
              <a:rPr lang="pt-PT" sz="2800" dirty="0"/>
              <a:t> </a:t>
            </a:r>
            <a:r>
              <a:rPr lang="en-US" sz="2800" dirty="0"/>
              <a:t>emphasize</a:t>
            </a:r>
            <a:r>
              <a:rPr lang="pt-PT" sz="2800" dirty="0"/>
              <a:t> </a:t>
            </a:r>
            <a:r>
              <a:rPr lang="pt-PT" sz="2800" dirty="0" err="1"/>
              <a:t>this</a:t>
            </a:r>
            <a:r>
              <a:rPr lang="pt-PT" sz="2800" dirty="0"/>
              <a:t> </a:t>
            </a:r>
            <a:r>
              <a:rPr lang="pt-PT" sz="2800" dirty="0" err="1"/>
              <a:t>tendency</a:t>
            </a:r>
            <a:endParaRPr lang="pt-PT" sz="2800" dirty="0"/>
          </a:p>
          <a:p>
            <a:r>
              <a:rPr lang="pt-PT" sz="2800" dirty="0" err="1"/>
              <a:t>Wood</a:t>
            </a:r>
            <a:r>
              <a:rPr lang="pt-PT" sz="2800" dirty="0"/>
              <a:t> </a:t>
            </a:r>
            <a:r>
              <a:rPr lang="pt-PT" sz="2800" dirty="0" err="1"/>
              <a:t>import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plantations</a:t>
            </a:r>
            <a:r>
              <a:rPr lang="pt-PT" sz="2800" dirty="0"/>
              <a:t> can </a:t>
            </a:r>
            <a:r>
              <a:rPr lang="pt-PT" sz="2800" dirty="0" err="1"/>
              <a:t>help</a:t>
            </a:r>
            <a:r>
              <a:rPr lang="pt-PT" sz="2800" dirty="0"/>
              <a:t> to </a:t>
            </a:r>
            <a:r>
              <a:rPr lang="pt-PT" sz="2800" dirty="0" err="1"/>
              <a:t>meet</a:t>
            </a:r>
            <a:r>
              <a:rPr lang="pt-PT" sz="2800" dirty="0"/>
              <a:t> </a:t>
            </a:r>
            <a:r>
              <a:rPr lang="pt-PT" sz="2800" dirty="0" err="1"/>
              <a:t>wood</a:t>
            </a:r>
            <a:r>
              <a:rPr lang="pt-PT" sz="2800" dirty="0"/>
              <a:t> </a:t>
            </a:r>
            <a:r>
              <a:rPr lang="pt-PT" sz="2800" dirty="0" err="1"/>
              <a:t>demand</a:t>
            </a:r>
            <a:r>
              <a:rPr lang="pt-PT" sz="2800" dirty="0"/>
              <a:t> </a:t>
            </a:r>
            <a:r>
              <a:rPr lang="pt-PT" sz="2800" dirty="0" err="1"/>
              <a:t>without</a:t>
            </a:r>
            <a:r>
              <a:rPr lang="pt-PT" sz="2800" dirty="0"/>
              <a:t> </a:t>
            </a:r>
            <a:r>
              <a:rPr lang="pt-PT" sz="2800" dirty="0" err="1"/>
              <a:t>puting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</a:t>
            </a:r>
            <a:r>
              <a:rPr lang="pt-PT" sz="2800" dirty="0" err="1"/>
              <a:t>at</a:t>
            </a:r>
            <a:r>
              <a:rPr lang="pt-PT" sz="2800" dirty="0"/>
              <a:t> </a:t>
            </a:r>
            <a:r>
              <a:rPr lang="pt-PT" sz="2800" dirty="0" err="1"/>
              <a:t>risk</a:t>
            </a:r>
            <a:endParaRPr lang="pt-PT" sz="2800" dirty="0"/>
          </a:p>
          <a:p>
            <a:r>
              <a:rPr lang="pt-PT" sz="2800" dirty="0"/>
              <a:t>Regional </a:t>
            </a:r>
            <a:r>
              <a:rPr lang="pt-PT" sz="2800" dirty="0" err="1"/>
              <a:t>simulators</a:t>
            </a:r>
            <a:r>
              <a:rPr lang="pt-PT" sz="2800" dirty="0"/>
              <a:t>, </a:t>
            </a:r>
            <a:r>
              <a:rPr lang="pt-PT" sz="2800" dirty="0" err="1"/>
              <a:t>such</a:t>
            </a:r>
            <a:r>
              <a:rPr lang="pt-PT" sz="2800" dirty="0"/>
              <a:t> as </a:t>
            </a:r>
            <a:r>
              <a:rPr lang="pt-PT" sz="2800" dirty="0" err="1">
                <a:solidFill>
                  <a:srgbClr val="009900"/>
                </a:solidFill>
              </a:rPr>
              <a:t>standsSIM-sd</a:t>
            </a:r>
            <a:r>
              <a:rPr lang="pt-PT" sz="2800" dirty="0"/>
              <a:t>, are </a:t>
            </a:r>
            <a:r>
              <a:rPr lang="pt-PT" sz="2800" dirty="0" err="1"/>
              <a:t>usefull</a:t>
            </a:r>
            <a:r>
              <a:rPr lang="pt-PT" sz="2800" dirty="0"/>
              <a:t> </a:t>
            </a:r>
            <a:r>
              <a:rPr lang="pt-PT" sz="2800" dirty="0" err="1"/>
              <a:t>tools</a:t>
            </a:r>
            <a:r>
              <a:rPr lang="pt-PT" sz="2800" dirty="0"/>
              <a:t> to </a:t>
            </a:r>
            <a:r>
              <a:rPr lang="pt-PT" sz="2800" dirty="0" err="1"/>
              <a:t>analyze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</a:t>
            </a:r>
            <a:r>
              <a:rPr lang="pt-PT" sz="2800" dirty="0" err="1"/>
              <a:t>sustainability</a:t>
            </a:r>
            <a:r>
              <a:rPr lang="pt-PT" sz="2800" dirty="0"/>
              <a:t> as </a:t>
            </a:r>
            <a:r>
              <a:rPr lang="pt-PT" sz="2800" dirty="0" err="1"/>
              <a:t>well</a:t>
            </a:r>
            <a:r>
              <a:rPr lang="pt-PT" sz="2800" dirty="0"/>
              <a:t> as to </a:t>
            </a:r>
            <a:r>
              <a:rPr lang="pt-PT" sz="2800" dirty="0" err="1"/>
              <a:t>find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best</a:t>
            </a:r>
            <a:r>
              <a:rPr lang="pt-PT" sz="2800" dirty="0"/>
              <a:t> </a:t>
            </a:r>
            <a:r>
              <a:rPr lang="pt-PT" sz="2800" dirty="0" err="1"/>
              <a:t>solutions</a:t>
            </a:r>
            <a:r>
              <a:rPr lang="pt-PT" sz="2800" dirty="0"/>
              <a:t> to </a:t>
            </a:r>
            <a:r>
              <a:rPr lang="pt-PT" sz="2800" dirty="0" err="1"/>
              <a:t>maintain</a:t>
            </a:r>
            <a:r>
              <a:rPr lang="pt-PT" sz="2800" dirty="0"/>
              <a:t> </a:t>
            </a:r>
            <a:r>
              <a:rPr lang="pt-PT" sz="2800" dirty="0" err="1"/>
              <a:t>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75507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 dirty="0"/>
              <a:t>Final </a:t>
            </a:r>
            <a:r>
              <a:rPr lang="pt-PT" sz="3400" dirty="0" err="1"/>
              <a:t>comments</a:t>
            </a:r>
            <a:endParaRPr lang="pt-PT" sz="3400" dirty="0"/>
          </a:p>
        </p:txBody>
      </p:sp>
    </p:spTree>
    <p:extLst>
      <p:ext uri="{BB962C8B-B14F-4D97-AF65-F5344CB8AC3E}">
        <p14:creationId xmlns:p14="http://schemas.microsoft.com/office/powerpoint/2010/main" val="5581941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decisions on forest management? 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Depend on good decision support systems that include:</a:t>
            </a:r>
          </a:p>
          <a:p>
            <a:pPr lvl="1"/>
            <a:r>
              <a:rPr lang="en-GB" dirty="0"/>
              <a:t>Forest inventory</a:t>
            </a:r>
          </a:p>
          <a:p>
            <a:pPr lvl="1"/>
            <a:r>
              <a:rPr lang="en-GB" dirty="0"/>
              <a:t>Forest models (give answers to what if? questions)</a:t>
            </a:r>
          </a:p>
          <a:p>
            <a:pPr lvl="1"/>
            <a:r>
              <a:rPr lang="en-GB" dirty="0"/>
              <a:t>Definition of the forest management approaches to test</a:t>
            </a:r>
          </a:p>
          <a:p>
            <a:pPr lvl="1"/>
            <a:r>
              <a:rPr lang="en-GB" dirty="0"/>
              <a:t>Evaluation of the results using optimization and other OR techniques</a:t>
            </a:r>
          </a:p>
          <a:p>
            <a:r>
              <a:rPr lang="en-GB" dirty="0"/>
              <a:t>Where must the research efforts be put?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7681520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-24680" y="1985664"/>
            <a:ext cx="2679700" cy="2300375"/>
            <a:chOff x="132" y="981"/>
            <a:chExt cx="1688" cy="1194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32" y="1051"/>
              <a:ext cx="1688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Forest simulator computer program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(includes a set of forest growth models)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101387" name="AutoShape 11"/>
          <p:cNvSpPr>
            <a:spLocks noChangeArrowheads="1"/>
          </p:cNvSpPr>
          <p:nvPr/>
        </p:nvSpPr>
        <p:spPr bwMode="auto">
          <a:xfrm rot="2654757">
            <a:off x="1780737" y="4251439"/>
            <a:ext cx="815975" cy="468313"/>
          </a:xfrm>
          <a:prstGeom prst="rightArrow">
            <a:avLst>
              <a:gd name="adj1" fmla="val 50000"/>
              <a:gd name="adj2" fmla="val 4355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2915645" y="4618244"/>
            <a:ext cx="2468563" cy="1631949"/>
            <a:chOff x="1882" y="2730"/>
            <a:chExt cx="1555" cy="1028"/>
          </a:xfrm>
        </p:grpSpPr>
        <p:sp>
          <p:nvSpPr>
            <p:cNvPr id="101392" name="Rectangle 16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Simulation of several forest management alternatives (MA) for each stand</a:t>
              </a:r>
            </a:p>
          </p:txBody>
        </p:sp>
      </p:grp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3863752" y="115889"/>
            <a:ext cx="2468562" cy="1685925"/>
            <a:chOff x="2527" y="553"/>
            <a:chExt cx="1555" cy="1062"/>
          </a:xfrm>
        </p:grpSpPr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2527" y="553"/>
              <a:ext cx="1555" cy="1062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585" y="569"/>
              <a:ext cx="1440" cy="10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Characterisation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of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each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stand in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the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MU (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values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of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state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variables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) </a:t>
              </a:r>
              <a:r>
                <a:rPr kumimoji="0" lang="pt-PT" sz="20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at</a:t>
              </a:r>
              <a:r>
                <a:rPr kumimoji="0" lang="pt-PT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 time t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96968" y="4467801"/>
            <a:ext cx="2730328" cy="1745246"/>
            <a:chOff x="6306932" y="4632808"/>
            <a:chExt cx="2752317" cy="1685481"/>
          </a:xfrm>
        </p:grpSpPr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6384032" y="4632808"/>
              <a:ext cx="2598118" cy="16854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6306932" y="4649993"/>
              <a:ext cx="2752317" cy="1575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wrap="square" lIns="54000" rIns="5400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Prediction of wood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non-wood products and ecosystem services for each combination of FMA</a:t>
              </a:r>
            </a:p>
          </p:txBody>
        </p:sp>
      </p:grpSp>
      <p:sp>
        <p:nvSpPr>
          <p:cNvPr id="101400" name="AutoShape 24"/>
          <p:cNvSpPr>
            <a:spLocks noChangeArrowheads="1"/>
          </p:cNvSpPr>
          <p:nvPr/>
        </p:nvSpPr>
        <p:spPr bwMode="auto">
          <a:xfrm rot="19764379">
            <a:off x="5554081" y="5269237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8040216" y="6318289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Decision support system</a:t>
            </a:r>
          </a:p>
        </p:txBody>
      </p:sp>
      <p:sp>
        <p:nvSpPr>
          <p:cNvPr id="101452" name="AutoShape 76"/>
          <p:cNvSpPr>
            <a:spLocks noChangeArrowheads="1"/>
          </p:cNvSpPr>
          <p:nvPr/>
        </p:nvSpPr>
        <p:spPr bwMode="auto">
          <a:xfrm rot="8513317">
            <a:off x="2422067" y="1199589"/>
            <a:ext cx="1423491" cy="417341"/>
          </a:xfrm>
          <a:prstGeom prst="rightArrow">
            <a:avLst>
              <a:gd name="adj1" fmla="val 50000"/>
              <a:gd name="adj2" fmla="val 6065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73453" y="0"/>
            <a:ext cx="143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inventory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5338586"/>
            <a:ext cx="1445988" cy="1452443"/>
          </a:xfrm>
          <a:prstGeom prst="rect">
            <a:avLst/>
          </a:prstGeom>
        </p:spPr>
      </p:pic>
      <p:sp>
        <p:nvSpPr>
          <p:cNvPr id="101402" name="AutoShape 26"/>
          <p:cNvSpPr>
            <a:spLocks noChangeArrowheads="1"/>
          </p:cNvSpPr>
          <p:nvPr/>
        </p:nvSpPr>
        <p:spPr bwMode="auto">
          <a:xfrm rot="20728555">
            <a:off x="1607559" y="5544399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402858"/>
            <a:ext cx="1194259" cy="136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02" y="2415143"/>
            <a:ext cx="2316658" cy="13899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27648" y="2633215"/>
            <a:ext cx="2039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Forest simulator applied several times to each stand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28"/>
          <p:cNvGrpSpPr>
            <a:grpSpLocks/>
          </p:cNvGrpSpPr>
          <p:nvPr/>
        </p:nvGrpSpPr>
        <p:grpSpPr bwMode="auto">
          <a:xfrm>
            <a:off x="7968208" y="476672"/>
            <a:ext cx="2808319" cy="2461883"/>
            <a:chOff x="3945" y="1434"/>
            <a:chExt cx="1678" cy="1471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4014" y="1434"/>
              <a:ext cx="1597" cy="14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945" y="1471"/>
              <a:ext cx="1678" cy="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Models and methods to select management options that may sustain conditions and outcomes of interest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(multiple criteria)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35" name="AutoShape 13"/>
          <p:cNvSpPr>
            <a:spLocks noChangeArrowheads="1"/>
          </p:cNvSpPr>
          <p:nvPr/>
        </p:nvSpPr>
        <p:spPr bwMode="auto">
          <a:xfrm rot="17867309">
            <a:off x="8026068" y="3471772"/>
            <a:ext cx="1412494" cy="450201"/>
          </a:xfrm>
          <a:prstGeom prst="rightArrow">
            <a:avLst>
              <a:gd name="adj1" fmla="val 34755"/>
              <a:gd name="adj2" fmla="val 86431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984432" y="308571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Optimization and other OR techniques</a:t>
            </a:r>
            <a:endParaRPr kumimoji="0" lang="pt-P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AutoShape 26"/>
          <p:cNvSpPr>
            <a:spLocks noChangeArrowheads="1"/>
          </p:cNvSpPr>
          <p:nvPr/>
        </p:nvSpPr>
        <p:spPr bwMode="auto">
          <a:xfrm rot="20728555">
            <a:off x="6830476" y="2445634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57" y="3194730"/>
            <a:ext cx="1571625" cy="7286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1423" t="48463" r="63285" b="31381"/>
          <a:stretch/>
        </p:blipFill>
        <p:spPr>
          <a:xfrm>
            <a:off x="9165747" y="4563848"/>
            <a:ext cx="2942116" cy="131886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3712" y="-531440"/>
            <a:ext cx="3168352" cy="29465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Oval 35"/>
          <p:cNvSpPr/>
          <p:nvPr/>
        </p:nvSpPr>
        <p:spPr>
          <a:xfrm>
            <a:off x="-312712" y="1562537"/>
            <a:ext cx="3168352" cy="294658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3802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51314" y="2024064"/>
            <a:ext cx="4752975" cy="2808287"/>
            <a:chOff x="1655" y="1888"/>
            <a:chExt cx="2994" cy="1769"/>
          </a:xfrm>
        </p:grpSpPr>
        <p:sp>
          <p:nvSpPr>
            <p:cNvPr id="53251" name="AutoShape 3"/>
            <p:cNvSpPr>
              <a:spLocks noChangeArrowheads="1"/>
            </p:cNvSpPr>
            <p:nvPr/>
          </p:nvSpPr>
          <p:spPr bwMode="auto">
            <a:xfrm rot="672971">
              <a:off x="1655" y="1888"/>
              <a:ext cx="2994" cy="1769"/>
            </a:xfrm>
            <a:prstGeom prst="irregularSeal2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2" name="Text Box 2"/>
            <p:cNvSpPr txBox="1">
              <a:spLocks noChangeArrowheads="1"/>
            </p:cNvSpPr>
            <p:nvPr/>
          </p:nvSpPr>
          <p:spPr bwMode="auto">
            <a:xfrm>
              <a:off x="2200" y="2623"/>
              <a:ext cx="1769" cy="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pt-PT" sz="4400" b="1" dirty="0">
                  <a:solidFill>
                    <a:srgbClr val="663300"/>
                  </a:solidFill>
                  <a:latin typeface="Trebuchet MS" pitchFamily="34" charset="0"/>
                </a:rPr>
                <a:t>Questions?</a:t>
              </a:r>
              <a:endParaRPr lang="en-US" sz="4400" b="1" dirty="0">
                <a:solidFill>
                  <a:srgbClr val="663300"/>
                </a:solidFill>
                <a:latin typeface="Trebuchet M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697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51445E-7 C -0.00399 -0.01064 -0.01805 -0.02127 -0.02291 -0.02127 C -0.05399 -0.02127 -0.08594 0.1452 -0.08594 0.31168 C -0.08594 0.22775 -0.10191 0.1452 -0.11701 0.1452 C -0.13298 0.1452 -0.14809 0.22913 -0.14809 0.31168 C -0.14809 0.27029 -0.15607 0.22775 -0.16406 0.22775 C -0.17205 0.22775 -0.18003 0.26913 -0.18003 0.31168 C -0.18003 0.29041 -0.18403 0.27029 -0.18802 0.27029 C -0.19201 0.27029 -0.196 0.29156 -0.196 0.31168 C -0.196 0.30104 -0.19809 0.29041 -0.2 0.29041 C -0.20104 0.29041 -0.20399 0.30104 -0.20399 0.31168 C -0.20399 0.30636 -0.20503 0.30104 -0.20607 0.30104 C -0.20607 0.29965 -0.20816 0.30636 -0.20816 0.31168 C -0.20816 0.3089 -0.20816 0.30636 -0.2092 0.30636 C -0.2092 0.30775 -0.21024 0.30913 -0.21024 0.31168 C -0.21024 0.31029 -0.21024 0.3089 -0.21024 0.30775 C -0.21128 0.30775 -0.21128 0.30913 -0.21128 0.31052 C -0.21232 0.31052 -0.21232 0.30913 -0.21232 0.30775 C -0.21337 0.30775 -0.21337 0.30913 -0.21337 0.31052 " pathEditMode="relative" ptsTypes="fffffffffffffffffff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 err="1"/>
              <a:t>Evolution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forestry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evolution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forestry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made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interaction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between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– </a:t>
            </a:r>
            <a:r>
              <a:rPr lang="pt-PT" altLang="pt-PT" sz="2400" dirty="0" err="1">
                <a:solidFill>
                  <a:srgbClr val="008000"/>
                </a:solidFill>
              </a:rPr>
              <a:t>forest</a:t>
            </a:r>
            <a:r>
              <a:rPr lang="pt-PT" altLang="pt-PT" sz="2400" dirty="0">
                <a:solidFill>
                  <a:srgbClr val="008000"/>
                </a:solidFill>
              </a:rPr>
              <a:t> management </a:t>
            </a:r>
            <a:r>
              <a:rPr lang="pt-PT" altLang="pt-PT" sz="2400" dirty="0"/>
              <a:t>– more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more </a:t>
            </a:r>
            <a:r>
              <a:rPr lang="pt-PT" altLang="pt-PT" sz="2400" dirty="0" err="1"/>
              <a:t>difficult</a:t>
            </a:r>
            <a:endParaRPr lang="pt-PT" altLang="pt-PT" sz="2400" dirty="0"/>
          </a:p>
          <a:p>
            <a:r>
              <a:rPr lang="pt-PT" altLang="pt-PT" sz="2400" dirty="0" err="1"/>
              <a:t>Forest</a:t>
            </a:r>
            <a:r>
              <a:rPr lang="pt-PT" altLang="pt-PT" sz="2400" dirty="0"/>
              <a:t> management </a:t>
            </a:r>
            <a:r>
              <a:rPr lang="pt-PT" altLang="pt-PT" sz="2400" dirty="0" err="1"/>
              <a:t>is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nowadays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not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easy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task</a:t>
            </a:r>
            <a:r>
              <a:rPr lang="pt-PT" altLang="pt-PT" sz="2400" dirty="0"/>
              <a:t>...</a:t>
            </a:r>
          </a:p>
          <a:p>
            <a:r>
              <a:rPr lang="pt-PT" altLang="pt-PT" sz="2400" dirty="0"/>
              <a:t>In 2000 </a:t>
            </a:r>
            <a:r>
              <a:rPr lang="pt-PT" altLang="pt-PT" sz="2400" dirty="0" err="1">
                <a:solidFill>
                  <a:srgbClr val="008000"/>
                </a:solidFill>
              </a:rPr>
              <a:t>multifunctional</a:t>
            </a:r>
            <a:r>
              <a:rPr lang="pt-PT" altLang="pt-PT" sz="2400" dirty="0"/>
              <a:t> </a:t>
            </a:r>
            <a:r>
              <a:rPr lang="pt-PT" altLang="pt-PT" sz="2400" dirty="0" err="1"/>
              <a:t>sustainable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(MCPFC) </a:t>
            </a:r>
            <a:r>
              <a:rPr lang="pt-PT" altLang="pt-PT" sz="2400" dirty="0" err="1"/>
              <a:t>was</a:t>
            </a:r>
            <a:r>
              <a:rPr lang="pt-PT" altLang="pt-PT" sz="2400" dirty="0"/>
              <a:t> in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order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day</a:t>
            </a:r>
            <a:r>
              <a:rPr lang="pt-PT" altLang="pt-PT" sz="2400" dirty="0"/>
              <a:t>:</a:t>
            </a:r>
          </a:p>
          <a:p>
            <a:pPr lvl="1"/>
            <a:r>
              <a:rPr lang="pt-PT" altLang="pt-PT" dirty="0" err="1"/>
              <a:t>Pan-European</a:t>
            </a:r>
            <a:r>
              <a:rPr lang="pt-PT" altLang="pt-PT" dirty="0"/>
              <a:t> (</a:t>
            </a:r>
            <a:r>
              <a:rPr lang="pt-PT" altLang="pt-PT" dirty="0" err="1"/>
              <a:t>and</a:t>
            </a:r>
            <a:r>
              <a:rPr lang="pt-PT" altLang="pt-PT" dirty="0"/>
              <a:t> </a:t>
            </a:r>
            <a:r>
              <a:rPr lang="pt-PT" altLang="pt-PT" dirty="0" err="1"/>
              <a:t>other</a:t>
            </a:r>
            <a:r>
              <a:rPr lang="pt-PT" altLang="pt-PT" dirty="0"/>
              <a:t>) </a:t>
            </a:r>
            <a:r>
              <a:rPr lang="pt-PT" altLang="pt-PT" dirty="0" err="1"/>
              <a:t>criteria</a:t>
            </a:r>
            <a:r>
              <a:rPr lang="pt-PT" altLang="pt-PT" dirty="0"/>
              <a:t> and </a:t>
            </a:r>
            <a:r>
              <a:rPr lang="pt-PT" altLang="pt-PT" dirty="0" err="1"/>
              <a:t>indicators</a:t>
            </a:r>
            <a:r>
              <a:rPr lang="pt-PT" altLang="pt-PT" dirty="0"/>
              <a:t> / </a:t>
            </a:r>
            <a:r>
              <a:rPr lang="pt-PT" altLang="pt-PT" dirty="0" err="1"/>
              <a:t>certification</a:t>
            </a:r>
            <a:r>
              <a:rPr lang="pt-PT" altLang="pt-PT" dirty="0"/>
              <a:t> </a:t>
            </a:r>
            <a:r>
              <a:rPr lang="pt-PT" altLang="pt-PT" dirty="0" err="1"/>
              <a:t>schemes</a:t>
            </a:r>
            <a:r>
              <a:rPr lang="pt-PT" altLang="pt-PT" dirty="0"/>
              <a:t> came to </a:t>
            </a:r>
            <a:r>
              <a:rPr lang="pt-PT" altLang="pt-PT" dirty="0" err="1"/>
              <a:t>the</a:t>
            </a:r>
            <a:r>
              <a:rPr lang="pt-PT" altLang="pt-PT" dirty="0"/>
              <a:t> agenda</a:t>
            </a:r>
          </a:p>
          <a:p>
            <a:pPr lvl="1"/>
            <a:endParaRPr lang="pt-PT" altLang="pt-PT" dirty="0"/>
          </a:p>
          <a:p>
            <a:endParaRPr lang="pt-PT" altLang="pt-PT" sz="2400" dirty="0"/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8904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 err="1"/>
              <a:t>Evolution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forestry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evolution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forestry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made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interaction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between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–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– more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more </a:t>
            </a:r>
            <a:r>
              <a:rPr lang="pt-PT" altLang="pt-PT" sz="2400" dirty="0" err="1"/>
              <a:t>difficult</a:t>
            </a:r>
            <a:endParaRPr lang="pt-PT" altLang="pt-PT" sz="2400" dirty="0"/>
          </a:p>
          <a:p>
            <a:r>
              <a:rPr lang="pt-PT" altLang="pt-PT" sz="2400" dirty="0" err="1"/>
              <a:t>Forest</a:t>
            </a:r>
            <a:r>
              <a:rPr lang="pt-PT" altLang="pt-PT" sz="2400" dirty="0"/>
              <a:t> management </a:t>
            </a:r>
            <a:r>
              <a:rPr lang="pt-PT" altLang="pt-PT" sz="2400" dirty="0" err="1"/>
              <a:t>is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nowadays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not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easy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task</a:t>
            </a:r>
            <a:r>
              <a:rPr lang="pt-PT" altLang="pt-PT" sz="2400" dirty="0"/>
              <a:t>...</a:t>
            </a:r>
          </a:p>
          <a:p>
            <a:r>
              <a:rPr lang="pt-PT" altLang="pt-PT" sz="2400" dirty="0"/>
              <a:t>In 2000 </a:t>
            </a:r>
            <a:r>
              <a:rPr lang="pt-PT" altLang="pt-PT" sz="2400" dirty="0" err="1">
                <a:solidFill>
                  <a:srgbClr val="008000"/>
                </a:solidFill>
              </a:rPr>
              <a:t>multifunctional</a:t>
            </a:r>
            <a:r>
              <a:rPr lang="pt-PT" altLang="pt-PT" sz="2400" dirty="0"/>
              <a:t> </a:t>
            </a:r>
            <a:r>
              <a:rPr lang="pt-PT" altLang="pt-PT" sz="2400" dirty="0" err="1"/>
              <a:t>sustainable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(MCPFC) </a:t>
            </a:r>
            <a:r>
              <a:rPr lang="pt-PT" altLang="pt-PT" sz="2400" dirty="0" err="1"/>
              <a:t>was</a:t>
            </a:r>
            <a:r>
              <a:rPr lang="pt-PT" altLang="pt-PT" sz="2400" dirty="0"/>
              <a:t> in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order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day</a:t>
            </a:r>
            <a:r>
              <a:rPr lang="pt-PT" altLang="pt-PT" sz="2400" dirty="0"/>
              <a:t>:</a:t>
            </a:r>
          </a:p>
          <a:p>
            <a:pPr lvl="1"/>
            <a:r>
              <a:rPr lang="pt-PT" altLang="pt-PT" dirty="0"/>
              <a:t>Pan-European criteria and </a:t>
            </a:r>
            <a:r>
              <a:rPr lang="pt-PT" altLang="pt-PT" dirty="0" err="1"/>
              <a:t>indicators</a:t>
            </a:r>
            <a:r>
              <a:rPr lang="pt-PT" altLang="pt-PT" dirty="0"/>
              <a:t>  / </a:t>
            </a:r>
            <a:r>
              <a:rPr lang="pt-PT" altLang="pt-PT" dirty="0" err="1"/>
              <a:t>certification</a:t>
            </a:r>
            <a:endParaRPr lang="pt-PT" altLang="pt-PT" dirty="0"/>
          </a:p>
          <a:p>
            <a:r>
              <a:rPr lang="en-GB" altLang="pt-PT" dirty="0"/>
              <a:t>The importance of </a:t>
            </a:r>
            <a:r>
              <a:rPr lang="en-GB" altLang="pt-PT" dirty="0">
                <a:solidFill>
                  <a:srgbClr val="008000"/>
                </a:solidFill>
              </a:rPr>
              <a:t>ecosystem services </a:t>
            </a:r>
            <a:r>
              <a:rPr lang="en-GB" altLang="pt-PT" dirty="0"/>
              <a:t>became relevant  </a:t>
            </a:r>
            <a:endParaRPr lang="pt-PT" altLang="pt-PT" dirty="0"/>
          </a:p>
          <a:p>
            <a:endParaRPr lang="pt-PT" altLang="pt-PT" sz="2400" dirty="0"/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74787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2800" dirty="0" err="1"/>
              <a:t>Evolution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forestry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forest</a:t>
            </a:r>
            <a:r>
              <a:rPr lang="pt-PT" sz="28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evolution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forestry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made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interaction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between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man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–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– more </a:t>
            </a:r>
            <a:r>
              <a:rPr lang="pt-PT" altLang="pt-PT" sz="2400" dirty="0" err="1"/>
              <a:t>and</a:t>
            </a:r>
            <a:r>
              <a:rPr lang="pt-PT" altLang="pt-PT" sz="2400" dirty="0"/>
              <a:t> more </a:t>
            </a:r>
            <a:r>
              <a:rPr lang="pt-PT" altLang="pt-PT" sz="2400" dirty="0" err="1"/>
              <a:t>difficult</a:t>
            </a:r>
            <a:endParaRPr lang="pt-PT" altLang="pt-PT" sz="2400" dirty="0"/>
          </a:p>
          <a:p>
            <a:r>
              <a:rPr lang="pt-PT" altLang="pt-PT" sz="2400" dirty="0" err="1"/>
              <a:t>Forest</a:t>
            </a:r>
            <a:r>
              <a:rPr lang="pt-PT" altLang="pt-PT" sz="2400" dirty="0"/>
              <a:t> management </a:t>
            </a:r>
            <a:r>
              <a:rPr lang="pt-PT" altLang="pt-PT" sz="2400" dirty="0" err="1"/>
              <a:t>is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nowadays</a:t>
            </a:r>
            <a:r>
              <a:rPr lang="pt-PT" altLang="pt-PT" sz="2400" dirty="0"/>
              <a:t> </a:t>
            </a:r>
            <a:r>
              <a:rPr lang="pt-PT" altLang="pt-PT" sz="2400" dirty="0" err="1"/>
              <a:t>not</a:t>
            </a:r>
            <a:r>
              <a:rPr lang="pt-PT" altLang="pt-PT" sz="2400" dirty="0"/>
              <a:t> </a:t>
            </a:r>
            <a:r>
              <a:rPr lang="pt-PT" altLang="pt-PT" sz="2400" dirty="0" err="1"/>
              <a:t>an</a:t>
            </a:r>
            <a:r>
              <a:rPr lang="pt-PT" altLang="pt-PT" sz="2400" dirty="0"/>
              <a:t> </a:t>
            </a:r>
            <a:r>
              <a:rPr lang="pt-PT" altLang="pt-PT" sz="2400" dirty="0" err="1"/>
              <a:t>easy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task</a:t>
            </a:r>
            <a:r>
              <a:rPr lang="pt-PT" altLang="pt-PT" sz="2400" dirty="0"/>
              <a:t>...</a:t>
            </a:r>
          </a:p>
          <a:p>
            <a:r>
              <a:rPr lang="pt-PT" altLang="pt-PT" sz="2400" dirty="0"/>
              <a:t>In 2000 </a:t>
            </a:r>
            <a:r>
              <a:rPr lang="pt-PT" altLang="pt-PT" sz="2400" dirty="0" err="1">
                <a:solidFill>
                  <a:srgbClr val="008000"/>
                </a:solidFill>
              </a:rPr>
              <a:t>multifunctional</a:t>
            </a:r>
            <a:r>
              <a:rPr lang="pt-PT" altLang="pt-PT" sz="2400" dirty="0"/>
              <a:t> </a:t>
            </a:r>
            <a:r>
              <a:rPr lang="pt-PT" altLang="pt-PT" sz="2400" dirty="0" err="1"/>
              <a:t>sustainable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forest</a:t>
            </a:r>
            <a:r>
              <a:rPr lang="pt-PT" altLang="pt-PT" sz="2400" dirty="0"/>
              <a:t> management (MCPFC) </a:t>
            </a:r>
            <a:r>
              <a:rPr lang="pt-PT" altLang="pt-PT" sz="2400" dirty="0" err="1"/>
              <a:t>was</a:t>
            </a:r>
            <a:r>
              <a:rPr lang="pt-PT" altLang="pt-PT" sz="2400" dirty="0"/>
              <a:t> in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order</a:t>
            </a:r>
            <a:r>
              <a:rPr lang="pt-PT" altLang="pt-PT" sz="2400" dirty="0"/>
              <a:t> </a:t>
            </a:r>
            <a:r>
              <a:rPr lang="pt-PT" altLang="pt-PT" sz="2400" dirty="0" err="1"/>
              <a:t>of</a:t>
            </a:r>
            <a:r>
              <a:rPr lang="pt-PT" altLang="pt-PT" sz="2400" dirty="0"/>
              <a:t> </a:t>
            </a:r>
            <a:r>
              <a:rPr lang="pt-PT" altLang="pt-PT" sz="2400" dirty="0" err="1"/>
              <a:t>the</a:t>
            </a:r>
            <a:r>
              <a:rPr lang="pt-PT" altLang="pt-PT" sz="2400" dirty="0"/>
              <a:t> </a:t>
            </a:r>
            <a:r>
              <a:rPr lang="pt-PT" altLang="pt-PT" sz="2400" dirty="0" err="1"/>
              <a:t>day</a:t>
            </a:r>
            <a:r>
              <a:rPr lang="pt-PT" altLang="pt-PT" sz="2400" dirty="0"/>
              <a:t>:</a:t>
            </a:r>
          </a:p>
          <a:p>
            <a:pPr lvl="1"/>
            <a:r>
              <a:rPr lang="en-US" altLang="pt-PT" dirty="0"/>
              <a:t>Pan-European (and other) criteria and indicators / certification schemes came to the agenda</a:t>
            </a:r>
          </a:p>
          <a:p>
            <a:r>
              <a:rPr lang="en-GB" altLang="pt-PT" dirty="0"/>
              <a:t>The importance of </a:t>
            </a:r>
            <a:r>
              <a:rPr lang="en-GB" altLang="pt-PT" dirty="0">
                <a:solidFill>
                  <a:srgbClr val="008000"/>
                </a:solidFill>
              </a:rPr>
              <a:t>ecosystem services </a:t>
            </a:r>
            <a:r>
              <a:rPr lang="en-GB" altLang="pt-PT" dirty="0"/>
              <a:t>became relevant  </a:t>
            </a:r>
            <a:endParaRPr lang="pt-PT" altLang="pt-PT" dirty="0"/>
          </a:p>
          <a:p>
            <a:pPr marL="400050"/>
            <a:r>
              <a:rPr lang="en-US" altLang="pt-PT" sz="2400" dirty="0"/>
              <a:t>Now we are </a:t>
            </a:r>
            <a:r>
              <a:rPr lang="en-US" altLang="pt-PT" sz="2400" dirty="0">
                <a:solidFill>
                  <a:srgbClr val="008000"/>
                </a:solidFill>
              </a:rPr>
              <a:t>in a context of an integrated </a:t>
            </a:r>
            <a:r>
              <a:rPr lang="en-US" altLang="pt-PT" sz="2400" dirty="0" err="1">
                <a:solidFill>
                  <a:srgbClr val="008000"/>
                </a:solidFill>
              </a:rPr>
              <a:t>bioeconomy</a:t>
            </a:r>
            <a:r>
              <a:rPr lang="en-US" altLang="pt-PT" sz="2400" dirty="0">
                <a:solidFill>
                  <a:srgbClr val="008000"/>
                </a:solidFill>
              </a:rPr>
              <a:t>  </a:t>
            </a:r>
          </a:p>
          <a:p>
            <a:endParaRPr lang="pt-PT" altLang="pt-PT" sz="2400" dirty="0"/>
          </a:p>
          <a:p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519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Ecosystem services are the benefices that nature provides to man and that are essential for man survival, being associated with the quality of life and welfare of society</a:t>
            </a:r>
            <a:r>
              <a:rPr lang="es-ES" dirty="0"/>
              <a:t>:</a:t>
            </a:r>
          </a:p>
          <a:p>
            <a:pPr lvl="1"/>
            <a:r>
              <a:rPr lang="en-US" dirty="0"/>
              <a:t>Forests provide wood, food, medicinal substances and fibers, purify water, regulate climate and produce genetic resources</a:t>
            </a:r>
          </a:p>
          <a:p>
            <a:pPr lvl="1"/>
            <a:r>
              <a:rPr lang="en-US" dirty="0"/>
              <a:t>Protection against natural disasters, erosion control, pollination, fertilization of soil by animal feces, decomposition of animals and plants by microorganisms</a:t>
            </a:r>
          </a:p>
          <a:p>
            <a:pPr lvl="1"/>
            <a:r>
              <a:rPr lang="en-US" dirty="0"/>
              <a:t>Fluvial systems offer fresh water, energy and recreation</a:t>
            </a:r>
          </a:p>
          <a:p>
            <a:pPr lvl="1"/>
            <a:r>
              <a:rPr lang="en-US" dirty="0"/>
              <a:t>The wet coastal areas filter residues, mitigate floods and serve as a nursery for commercial fishing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0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484928"/>
              </p:ext>
            </p:extLst>
          </p:nvPr>
        </p:nvGraphicFramePr>
        <p:xfrm>
          <a:off x="767408" y="1052736"/>
          <a:ext cx="10945215" cy="529076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648405">
                  <a:extLst>
                    <a:ext uri="{9D8B030D-6E8A-4147-A177-3AD203B41FA5}">
                      <a16:colId xmlns:a16="http://schemas.microsoft.com/office/drawing/2014/main" val="2229984959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val="753630825"/>
                    </a:ext>
                  </a:extLst>
                </a:gridCol>
                <a:gridCol w="3648405">
                  <a:extLst>
                    <a:ext uri="{9D8B030D-6E8A-4147-A177-3AD203B41FA5}">
                      <a16:colId xmlns:a16="http://schemas.microsoft.com/office/drawing/2014/main" val="1643249338"/>
                    </a:ext>
                  </a:extLst>
                </a:gridCol>
              </a:tblGrid>
              <a:tr h="3797246"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Provisioning</a:t>
                      </a:r>
                    </a:p>
                    <a:p>
                      <a:pPr algn="ctr"/>
                      <a:r>
                        <a:rPr lang="en-GB" b="1" noProof="0" dirty="0"/>
                        <a:t>Products produced by the ecosystems</a:t>
                      </a:r>
                    </a:p>
                    <a:p>
                      <a:pPr algn="ctr"/>
                      <a:endParaRPr lang="en-GB" b="1" noProof="0" dirty="0"/>
                    </a:p>
                    <a:p>
                      <a:pPr algn="ctr"/>
                      <a:endParaRPr lang="en-GB" sz="1200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Food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Fresh water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Material for energy production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Wood and </a:t>
                      </a:r>
                      <a:r>
                        <a:rPr lang="en-GB" b="1" noProof="0" dirty="0" err="1"/>
                        <a:t>Fiber</a:t>
                      </a:r>
                      <a:endParaRPr lang="en-GB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Biochemical and genetic resources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Non-wood products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endParaRPr lang="en-GB" b="1" noProof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Regulating</a:t>
                      </a:r>
                    </a:p>
                    <a:p>
                      <a:pPr algn="ctr"/>
                      <a:r>
                        <a:rPr lang="en-GB" b="1" noProof="0" dirty="0"/>
                        <a:t>Benefices resulting from the regulation of ecosystem processes</a:t>
                      </a:r>
                    </a:p>
                    <a:p>
                      <a:pPr algn="ctr"/>
                      <a:endParaRPr lang="en-GB" b="1" noProof="0" dirty="0"/>
                    </a:p>
                    <a:p>
                      <a:pPr algn="ctr"/>
                      <a:endParaRPr lang="en-GB" sz="1200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Climate control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Purification of water and air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Regulation of the water cycle 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Erosion control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Control of floods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Control of pests and diseases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Cultural</a:t>
                      </a:r>
                    </a:p>
                    <a:p>
                      <a:pPr algn="ctr"/>
                      <a:r>
                        <a:rPr lang="en-GB" b="1" noProof="0" dirty="0"/>
                        <a:t>Non-material benefices provided by ecosystems</a:t>
                      </a:r>
                    </a:p>
                    <a:p>
                      <a:pPr algn="ctr"/>
                      <a:endParaRPr lang="en-GB" b="1" noProof="0" dirty="0"/>
                    </a:p>
                    <a:p>
                      <a:pPr algn="ctr"/>
                      <a:endParaRPr lang="en-GB" sz="1400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Recreation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Science</a:t>
                      </a:r>
                      <a:r>
                        <a:rPr lang="en-GB" b="1" baseline="0" noProof="0" dirty="0"/>
                        <a:t> and e</a:t>
                      </a:r>
                      <a:r>
                        <a:rPr lang="en-GB" b="1" noProof="0" dirty="0"/>
                        <a:t>ducation</a:t>
                      </a:r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 err="1"/>
                        <a:t>Aestethical</a:t>
                      </a:r>
                      <a:endParaRPr lang="en-GB" b="1" noProof="0" dirty="0"/>
                    </a:p>
                    <a:p>
                      <a:pPr marL="540000" indent="-285750" algn="l">
                        <a:buClr>
                          <a:srgbClr val="008000"/>
                        </a:buClr>
                        <a:buSzPct val="120000"/>
                        <a:buFont typeface="Wingdings" panose="05000000000000000000" pitchFamily="2" charset="2"/>
                        <a:buChar char="§"/>
                      </a:pPr>
                      <a:r>
                        <a:rPr lang="en-GB" b="1" noProof="0" dirty="0"/>
                        <a:t>Spiritual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034786"/>
                  </a:ext>
                </a:extLst>
              </a:tr>
              <a:tr h="1435366">
                <a:tc gridSpan="3">
                  <a:txBody>
                    <a:bodyPr/>
                    <a:lstStyle/>
                    <a:p>
                      <a:pPr algn="ctr"/>
                      <a:r>
                        <a:rPr lang="en-GB" sz="2800" b="1" noProof="0" dirty="0">
                          <a:solidFill>
                            <a:srgbClr val="008000"/>
                          </a:solidFill>
                        </a:rPr>
                        <a:t>Supporting</a:t>
                      </a:r>
                    </a:p>
                    <a:p>
                      <a:pPr algn="ctr"/>
                      <a:r>
                        <a:rPr lang="en-GB" b="1" noProof="0" dirty="0"/>
                        <a:t>Services needed for the production of all the other services</a:t>
                      </a:r>
                    </a:p>
                    <a:p>
                      <a:pPr marL="0" indent="0" algn="ctr">
                        <a:buFont typeface="Wingdings 2" panose="05020102010507070707" pitchFamily="18" charset="2"/>
                        <a:buNone/>
                      </a:pP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2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/>
                        <a:t>cycle of nutrients</a:t>
                      </a:r>
                      <a:r>
                        <a:rPr lang="en-GB" b="1" baseline="0" noProof="0" dirty="0"/>
                        <a:t>  </a:t>
                      </a: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1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/>
                        <a:t>soil formation</a:t>
                      </a:r>
                      <a:r>
                        <a:rPr lang="en-GB" b="1" baseline="0" noProof="0" dirty="0"/>
                        <a:t> </a:t>
                      </a: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1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/>
                        <a:t>primary production</a:t>
                      </a:r>
                    </a:p>
                    <a:p>
                      <a:pPr marL="0" indent="0" algn="ctr">
                        <a:buFont typeface="Wingdings 2" panose="05020102010507070707" pitchFamily="18" charset="2"/>
                        <a:buNone/>
                      </a:pPr>
                      <a:r>
                        <a:rPr lang="en-GB" sz="12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</a:t>
                      </a:r>
                      <a:r>
                        <a:rPr lang="en-GB" sz="1800" b="1" noProof="0" dirty="0">
                          <a:solidFill>
                            <a:srgbClr val="008000"/>
                          </a:solidFill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GB" b="1" noProof="0" dirty="0" err="1"/>
                        <a:t>Polinization</a:t>
                      </a:r>
                      <a:r>
                        <a:rPr lang="en-GB" b="1" noProof="0" dirty="0"/>
                        <a:t> and seed dispersal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662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600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7B65-0A53-4E66-85B4-468CD78E8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Ecosystem services from different intensities of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B8F7D-1928-479F-9923-92D60025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" t="1449" r="2779"/>
          <a:stretch/>
        </p:blipFill>
        <p:spPr>
          <a:xfrm>
            <a:off x="263352" y="1268760"/>
            <a:ext cx="11571811" cy="5112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05A9C-8359-4E22-8EDD-29CAE46AAEB0}"/>
              </a:ext>
            </a:extLst>
          </p:cNvPr>
          <p:cNvSpPr txBox="1"/>
          <p:nvPr/>
        </p:nvSpPr>
        <p:spPr>
          <a:xfrm>
            <a:off x="9192344" y="638132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Adapted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from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Baral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pt-P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et</a:t>
            </a:r>
            <a:r>
              <a:rPr lang="pt-P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al. 2016 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622301" y="2717800"/>
            <a:ext cx="9082211" cy="711200"/>
          </a:xfrm>
        </p:spPr>
        <p:txBody>
          <a:bodyPr>
            <a:normAutofit fontScale="90000"/>
          </a:bodyPr>
          <a:lstStyle/>
          <a:p>
            <a:r>
              <a:rPr lang="en-GB" sz="3400" dirty="0"/>
              <a:t>Trade-offs in forest management at stand level</a:t>
            </a:r>
            <a:endParaRPr lang="pt-PT" sz="3400" dirty="0"/>
          </a:p>
        </p:txBody>
      </p:sp>
    </p:spTree>
    <p:extLst>
      <p:ext uri="{BB962C8B-B14F-4D97-AF65-F5344CB8AC3E}">
        <p14:creationId xmlns:p14="http://schemas.microsoft.com/office/powerpoint/2010/main" val="2080292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Closer</a:t>
            </a:r>
            <a:r>
              <a:rPr lang="pt-PT" sz="2000" dirty="0"/>
              <a:t> to </a:t>
            </a:r>
            <a:r>
              <a:rPr lang="pt-PT" sz="2000" dirty="0" err="1"/>
              <a:t>Nature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2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 dirty="0"/>
              <a:t>Why do we need forest growth models?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423592" y="3509888"/>
            <a:ext cx="7776864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pt-PT" sz="2000" dirty="0">
                <a:solidFill>
                  <a:schemeClr val="tx1"/>
                </a:solidFill>
              </a:rPr>
              <a:t>To support the increasingly complex forest management…</a:t>
            </a:r>
          </a:p>
        </p:txBody>
      </p:sp>
    </p:spTree>
    <p:extLst>
      <p:ext uri="{BB962C8B-B14F-4D97-AF65-F5344CB8AC3E}">
        <p14:creationId xmlns:p14="http://schemas.microsoft.com/office/powerpoint/2010/main" val="1966375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D8C74A-5F7E-4902-9417-A866863007CD}"/>
              </a:ext>
            </a:extLst>
          </p:cNvPr>
          <p:cNvCxnSpPr>
            <a:cxnSpLocks/>
          </p:cNvCxnSpPr>
          <p:nvPr/>
        </p:nvCxnSpPr>
        <p:spPr>
          <a:xfrm flipV="1">
            <a:off x="1302902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Regulation</a:t>
            </a:r>
            <a:r>
              <a:rPr lang="pt-PT" sz="2000" dirty="0"/>
              <a:t>, cultural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8E0B73-2125-48D8-A6F4-AB08A762FAF6}"/>
              </a:ext>
            </a:extLst>
          </p:cNvPr>
          <p:cNvSpPr txBox="1"/>
          <p:nvPr/>
        </p:nvSpPr>
        <p:spPr>
          <a:xfrm rot="16200000">
            <a:off x="-718435" y="1850437"/>
            <a:ext cx="35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Provisioning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19511C1-87C1-4196-A356-7CA51D74E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597" y="1978690"/>
            <a:ext cx="705614" cy="7056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B465C59-1438-4C8F-8A90-B6FE54495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-47959"/>
            <a:ext cx="1336435" cy="1336435"/>
          </a:xfrm>
          <a:prstGeom prst="rect">
            <a:avLst/>
          </a:prstGeom>
        </p:spPr>
      </p:pic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D8C74A-5F7E-4902-9417-A866863007CD}"/>
              </a:ext>
            </a:extLst>
          </p:cNvPr>
          <p:cNvCxnSpPr>
            <a:cxnSpLocks/>
          </p:cNvCxnSpPr>
          <p:nvPr/>
        </p:nvCxnSpPr>
        <p:spPr>
          <a:xfrm flipV="1">
            <a:off x="1302902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Regulation</a:t>
            </a:r>
            <a:r>
              <a:rPr lang="pt-PT" sz="2000" dirty="0"/>
              <a:t>, cultural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8E0B73-2125-48D8-A6F4-AB08A762FAF6}"/>
              </a:ext>
            </a:extLst>
          </p:cNvPr>
          <p:cNvSpPr txBox="1"/>
          <p:nvPr/>
        </p:nvSpPr>
        <p:spPr>
          <a:xfrm rot="16200000">
            <a:off x="-718435" y="1850437"/>
            <a:ext cx="35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Provisioning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3E07F6-2A8F-4BC4-AFD5-DA8EE483B41C}"/>
              </a:ext>
            </a:extLst>
          </p:cNvPr>
          <p:cNvCxnSpPr>
            <a:cxnSpLocks/>
          </p:cNvCxnSpPr>
          <p:nvPr/>
        </p:nvCxnSpPr>
        <p:spPr>
          <a:xfrm flipV="1">
            <a:off x="839415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7408FC7-63A9-40DA-9507-2BE05FE44DF4}"/>
              </a:ext>
            </a:extLst>
          </p:cNvPr>
          <p:cNvSpPr txBox="1"/>
          <p:nvPr/>
        </p:nvSpPr>
        <p:spPr>
          <a:xfrm rot="16200000">
            <a:off x="-1017556" y="1660247"/>
            <a:ext cx="3250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Income</a:t>
            </a:r>
            <a:r>
              <a:rPr lang="pt-PT" sz="2000" dirty="0"/>
              <a:t> for </a:t>
            </a:r>
            <a:r>
              <a:rPr lang="pt-PT" sz="2000" dirty="0" err="1"/>
              <a:t>landowners</a:t>
            </a:r>
            <a:endParaRPr lang="en-GB" sz="2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9CE57B-684C-4FE4-8BD9-17478A444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80" y="3624316"/>
            <a:ext cx="524201" cy="5242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94E390-9B6E-4797-9210-9B2F07BEE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298" y="5143695"/>
            <a:ext cx="273777" cy="2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309B834-2091-4C30-BF55-7A5F4352F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98" y="10401"/>
            <a:ext cx="524201" cy="524201"/>
          </a:xfrm>
          <a:prstGeom prst="rect">
            <a:avLst/>
          </a:prstGeom>
        </p:spPr>
      </p:pic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D8C74A-5F7E-4902-9417-A866863007CD}"/>
              </a:ext>
            </a:extLst>
          </p:cNvPr>
          <p:cNvCxnSpPr>
            <a:cxnSpLocks/>
          </p:cNvCxnSpPr>
          <p:nvPr/>
        </p:nvCxnSpPr>
        <p:spPr>
          <a:xfrm flipV="1">
            <a:off x="1302902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Regulation</a:t>
            </a:r>
            <a:r>
              <a:rPr lang="pt-PT" sz="2000" dirty="0"/>
              <a:t>, cultural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8E0B73-2125-48D8-A6F4-AB08A762FAF6}"/>
              </a:ext>
            </a:extLst>
          </p:cNvPr>
          <p:cNvSpPr txBox="1"/>
          <p:nvPr/>
        </p:nvSpPr>
        <p:spPr>
          <a:xfrm rot="16200000">
            <a:off x="-718435" y="1850437"/>
            <a:ext cx="35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Provisioning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3E07F6-2A8F-4BC4-AFD5-DA8EE483B41C}"/>
              </a:ext>
            </a:extLst>
          </p:cNvPr>
          <p:cNvCxnSpPr>
            <a:cxnSpLocks/>
          </p:cNvCxnSpPr>
          <p:nvPr/>
        </p:nvCxnSpPr>
        <p:spPr>
          <a:xfrm flipV="1">
            <a:off x="839415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7408FC7-63A9-40DA-9507-2BE05FE44DF4}"/>
              </a:ext>
            </a:extLst>
          </p:cNvPr>
          <p:cNvSpPr txBox="1"/>
          <p:nvPr/>
        </p:nvSpPr>
        <p:spPr>
          <a:xfrm rot="16200000">
            <a:off x="-1017556" y="1660247"/>
            <a:ext cx="3250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Income</a:t>
            </a:r>
            <a:r>
              <a:rPr lang="pt-PT" sz="2000" dirty="0"/>
              <a:t> for </a:t>
            </a:r>
            <a:r>
              <a:rPr lang="pt-PT" sz="2000" dirty="0" err="1"/>
              <a:t>landowners</a:t>
            </a:r>
            <a:endParaRPr lang="en-GB" sz="20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0BEBED-558B-4C1C-ABE6-46CFE44A6C79}"/>
              </a:ext>
            </a:extLst>
          </p:cNvPr>
          <p:cNvCxnSpPr>
            <a:cxnSpLocks/>
          </p:cNvCxnSpPr>
          <p:nvPr/>
        </p:nvCxnSpPr>
        <p:spPr>
          <a:xfrm>
            <a:off x="1303200" y="6078260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188D0CF-8632-40A3-ACB9-A11C5C15DD55}"/>
              </a:ext>
            </a:extLst>
          </p:cNvPr>
          <p:cNvSpPr txBox="1"/>
          <p:nvPr/>
        </p:nvSpPr>
        <p:spPr>
          <a:xfrm>
            <a:off x="2059215" y="6093296"/>
            <a:ext cx="7893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Need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technical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for </a:t>
            </a:r>
            <a:r>
              <a:rPr lang="pt-PT" sz="2000" dirty="0" err="1"/>
              <a:t>forest</a:t>
            </a:r>
            <a:r>
              <a:rPr lang="pt-PT" sz="2000" dirty="0"/>
              <a:t> management </a:t>
            </a:r>
            <a:r>
              <a:rPr lang="pt-PT" sz="2000" dirty="0" err="1"/>
              <a:t>and</a:t>
            </a:r>
            <a:r>
              <a:rPr lang="pt-PT" sz="2000" dirty="0"/>
              <a:t> management </a:t>
            </a:r>
            <a:r>
              <a:rPr lang="pt-PT" sz="2000" dirty="0" err="1"/>
              <a:t>costs</a:t>
            </a:r>
            <a:r>
              <a:rPr lang="pt-PT" sz="2000" dirty="0"/>
              <a:t> </a:t>
            </a:r>
            <a:endParaRPr lang="en-GB" sz="20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9F707C0-8E1D-4F2D-A1D9-2FB9A3110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02" y="2675162"/>
            <a:ext cx="934010" cy="9340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66E135C-D4FE-44B5-A979-2DB2773064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417" y="4535624"/>
            <a:ext cx="1216141" cy="12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D0196D8-93EC-4BF4-A446-0650AB5D6E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0"/>
          <a:stretch/>
        </p:blipFill>
        <p:spPr>
          <a:xfrm>
            <a:off x="3057946" y="1497172"/>
            <a:ext cx="929924" cy="995724"/>
          </a:xfrm>
          <a:prstGeom prst="rect">
            <a:avLst/>
          </a:prstGeom>
        </p:spPr>
      </p:pic>
      <p:sp>
        <p:nvSpPr>
          <p:cNvPr id="31" name="Text Box 3">
            <a:extLst>
              <a:ext uri="{FF2B5EF4-FFF2-40B4-BE49-F238E27FC236}">
                <a16:creationId xmlns:a16="http://schemas.microsoft.com/office/drawing/2014/main" id="{10A70399-66EE-47BE-AC8F-FC2F5724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998" y="1525282"/>
            <a:ext cx="5513387" cy="4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96850" indent="-1968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de-DE" altLang="en-US" b="1">
              <a:solidFill>
                <a:srgbClr val="666633"/>
              </a:solidFill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8B3B4636-A657-4A5B-A738-57FA23592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573" y="1293580"/>
            <a:ext cx="264451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Combined objective forestry</a:t>
            </a:r>
          </a:p>
        </p:txBody>
      </p:sp>
      <p:sp>
        <p:nvSpPr>
          <p:cNvPr id="37" name="Text Box 21">
            <a:extLst>
              <a:ext uri="{FF2B5EF4-FFF2-40B4-BE49-F238E27FC236}">
                <a16:creationId xmlns:a16="http://schemas.microsoft.com/office/drawing/2014/main" id="{1BBD9F20-FCB2-445E-ADF2-5E6DF79CF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961" y="2796426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Close-to-nature forestry</a:t>
            </a:r>
          </a:p>
        </p:txBody>
      </p:sp>
      <p:sp>
        <p:nvSpPr>
          <p:cNvPr id="38" name="Text Box 22">
            <a:extLst>
              <a:ext uri="{FF2B5EF4-FFF2-40B4-BE49-F238E27FC236}">
                <a16:creationId xmlns:a16="http://schemas.microsoft.com/office/drawing/2014/main" id="{D4FBA091-C903-4A2B-BD4D-B3D798CC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147" y="4222582"/>
            <a:ext cx="1928139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conservation</a:t>
            </a:r>
          </a:p>
        </p:txBody>
      </p:sp>
      <p:pic>
        <p:nvPicPr>
          <p:cNvPr id="1026" name="Picture 2" descr="Short rotation forestry for energy: a willow plantation on agricultural...  | Download Scientific Diagram">
            <a:extLst>
              <a:ext uri="{FF2B5EF4-FFF2-40B4-BE49-F238E27FC236}">
                <a16:creationId xmlns:a16="http://schemas.microsoft.com/office/drawing/2014/main" id="{B9AA6698-1C9D-4971-B3A9-365953874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74" b="22511"/>
          <a:stretch/>
        </p:blipFill>
        <p:spPr bwMode="auto">
          <a:xfrm>
            <a:off x="1556273" y="579984"/>
            <a:ext cx="2084905" cy="10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20">
            <a:extLst>
              <a:ext uri="{FF2B5EF4-FFF2-40B4-BE49-F238E27FC236}">
                <a16:creationId xmlns:a16="http://schemas.microsoft.com/office/drawing/2014/main" id="{ABF33AAA-2D40-4C44-9A83-0A63F652E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09" y="260648"/>
            <a:ext cx="1648595" cy="523220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Dendro-biomass 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E9649-82F3-4E46-AAAB-D4231CCD9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89" y="653005"/>
            <a:ext cx="1129764" cy="1698958"/>
          </a:xfrm>
          <a:prstGeom prst="rect">
            <a:avLst/>
          </a:prstGeom>
        </p:spPr>
      </p:pic>
      <p:sp>
        <p:nvSpPr>
          <p:cNvPr id="40" name="Text Box 20">
            <a:extLst>
              <a:ext uri="{FF2B5EF4-FFF2-40B4-BE49-F238E27FC236}">
                <a16:creationId xmlns:a16="http://schemas.microsoft.com/office/drawing/2014/main" id="{A4FFEFAF-02AD-4FC3-B4C2-CF41DEAB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748" y="371877"/>
            <a:ext cx="1795592" cy="307777"/>
          </a:xfrm>
          <a:prstGeom prst="rect">
            <a:avLst/>
          </a:prstGeom>
          <a:solidFill>
            <a:srgbClr val="00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Even-aged forestry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72C17B-5057-4F80-91C9-CA66F9D40D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6"/>
          <a:stretch/>
        </p:blipFill>
        <p:spPr>
          <a:xfrm>
            <a:off x="5444834" y="1568177"/>
            <a:ext cx="1795592" cy="11219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566BE1-3DB7-4687-9C23-17B9C6BF3145}"/>
              </a:ext>
            </a:extLst>
          </p:cNvPr>
          <p:cNvCxnSpPr>
            <a:cxnSpLocks/>
          </p:cNvCxnSpPr>
          <p:nvPr/>
        </p:nvCxnSpPr>
        <p:spPr>
          <a:xfrm>
            <a:off x="1302902" y="5726352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D8C74A-5F7E-4902-9417-A866863007CD}"/>
              </a:ext>
            </a:extLst>
          </p:cNvPr>
          <p:cNvCxnSpPr>
            <a:cxnSpLocks/>
          </p:cNvCxnSpPr>
          <p:nvPr/>
        </p:nvCxnSpPr>
        <p:spPr>
          <a:xfrm flipV="1">
            <a:off x="1302902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znanost: Experts on close to nature forestry gathered in Slovenia">
            <a:extLst>
              <a:ext uri="{FF2B5EF4-FFF2-40B4-BE49-F238E27FC236}">
                <a16:creationId xmlns:a16="http://schemas.microsoft.com/office/drawing/2014/main" id="{3A26B2A0-C108-4120-9C22-55A50B49F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6" y="3104203"/>
            <a:ext cx="1863946" cy="93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BB532-5F3C-4CD0-B1E8-A8B1EDD39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00" y="4530358"/>
            <a:ext cx="1928135" cy="1086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847C91-06C8-46BC-8BDF-2C9F5EEA2EBF}"/>
              </a:ext>
            </a:extLst>
          </p:cNvPr>
          <p:cNvSpPr txBox="1"/>
          <p:nvPr/>
        </p:nvSpPr>
        <p:spPr>
          <a:xfrm>
            <a:off x="4223792" y="5693186"/>
            <a:ext cx="5760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Regulation</a:t>
            </a:r>
            <a:r>
              <a:rPr lang="pt-PT" sz="2000" dirty="0"/>
              <a:t>, cultural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8E0B73-2125-48D8-A6F4-AB08A762FAF6}"/>
              </a:ext>
            </a:extLst>
          </p:cNvPr>
          <p:cNvSpPr txBox="1"/>
          <p:nvPr/>
        </p:nvSpPr>
        <p:spPr>
          <a:xfrm rot="16200000">
            <a:off x="-718435" y="1850437"/>
            <a:ext cx="357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/>
              <a:t>Provisioning</a:t>
            </a:r>
            <a:r>
              <a:rPr lang="pt-PT" sz="2000" dirty="0"/>
              <a:t> </a:t>
            </a:r>
            <a:r>
              <a:rPr lang="pt-PT" sz="2000" dirty="0" err="1"/>
              <a:t>ecossystem</a:t>
            </a:r>
            <a:r>
              <a:rPr lang="pt-PT" sz="2000" dirty="0"/>
              <a:t> </a:t>
            </a:r>
            <a:r>
              <a:rPr lang="pt-PT" sz="2000" dirty="0" err="1"/>
              <a:t>services</a:t>
            </a:r>
            <a:endParaRPr lang="en-GB" sz="2000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08DAE-870C-4C18-9AE5-DE895F275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583" y="4012659"/>
            <a:ext cx="1484305" cy="1113229"/>
          </a:xfrm>
          <a:prstGeom prst="rect">
            <a:avLst/>
          </a:prstGeom>
        </p:spPr>
      </p:pic>
      <p:sp>
        <p:nvSpPr>
          <p:cNvPr id="56" name="Text Box 21">
            <a:extLst>
              <a:ext uri="{FF2B5EF4-FFF2-40B4-BE49-F238E27FC236}">
                <a16:creationId xmlns:a16="http://schemas.microsoft.com/office/drawing/2014/main" id="{6C674CB0-6086-4AB4-B00B-06ECE9252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618" y="3698384"/>
            <a:ext cx="2304256" cy="307777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da-DK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poorly managed forests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34AC1BF-16AB-4ECC-987D-30CA2AA960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8"/>
          <a:stretch/>
        </p:blipFill>
        <p:spPr>
          <a:xfrm>
            <a:off x="2059215" y="4376470"/>
            <a:ext cx="1128934" cy="1021080"/>
          </a:xfrm>
          <a:prstGeom prst="rect">
            <a:avLst/>
          </a:prstGeom>
        </p:spPr>
      </p:pic>
      <p:sp>
        <p:nvSpPr>
          <p:cNvPr id="22" name="Text Box 3">
            <a:extLst>
              <a:ext uri="{FF2B5EF4-FFF2-40B4-BE49-F238E27FC236}">
                <a16:creationId xmlns:a16="http://schemas.microsoft.com/office/drawing/2014/main" id="{48BE24CC-8824-4C29-8933-EA404C51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9883" y="171788"/>
            <a:ext cx="298876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Forest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management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at</a:t>
            </a:r>
            <a:r>
              <a:rPr lang="pt-PT" altLang="en-US" sz="2800" b="1" dirty="0">
                <a:solidFill>
                  <a:srgbClr val="006600"/>
                </a:solidFill>
                <a:latin typeface="Trebuchet MS" panose="020B0603020202020204" pitchFamily="34" charset="0"/>
              </a:rPr>
              <a:t> stand </a:t>
            </a:r>
            <a:r>
              <a:rPr lang="pt-PT" altLang="en-US" sz="2800" b="1" dirty="0" err="1">
                <a:solidFill>
                  <a:srgbClr val="006600"/>
                </a:solidFill>
                <a:latin typeface="Trebuchet MS" panose="020B0603020202020204" pitchFamily="34" charset="0"/>
              </a:rPr>
              <a:t>level</a:t>
            </a:r>
            <a:endParaRPr lang="pt-PT" altLang="en-US" sz="2800" b="1" dirty="0">
              <a:solidFill>
                <a:srgbClr val="0066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3E07F6-2A8F-4BC4-AFD5-DA8EE483B41C}"/>
              </a:ext>
            </a:extLst>
          </p:cNvPr>
          <p:cNvCxnSpPr>
            <a:cxnSpLocks/>
          </p:cNvCxnSpPr>
          <p:nvPr/>
        </p:nvCxnSpPr>
        <p:spPr>
          <a:xfrm flipV="1">
            <a:off x="839415" y="188640"/>
            <a:ext cx="1" cy="553771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7408FC7-63A9-40DA-9507-2BE05FE44DF4}"/>
              </a:ext>
            </a:extLst>
          </p:cNvPr>
          <p:cNvSpPr txBox="1"/>
          <p:nvPr/>
        </p:nvSpPr>
        <p:spPr>
          <a:xfrm rot="16200000">
            <a:off x="-1017556" y="1660247"/>
            <a:ext cx="3250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Income</a:t>
            </a:r>
            <a:r>
              <a:rPr lang="pt-PT" sz="2000" dirty="0"/>
              <a:t> for </a:t>
            </a:r>
            <a:r>
              <a:rPr lang="pt-PT" sz="2000" dirty="0" err="1"/>
              <a:t>landowners</a:t>
            </a:r>
            <a:endParaRPr lang="en-GB" sz="20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0BEBED-558B-4C1C-ABE6-46CFE44A6C79}"/>
              </a:ext>
            </a:extLst>
          </p:cNvPr>
          <p:cNvCxnSpPr>
            <a:cxnSpLocks/>
          </p:cNvCxnSpPr>
          <p:nvPr/>
        </p:nvCxnSpPr>
        <p:spPr>
          <a:xfrm>
            <a:off x="1303200" y="6078260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511E4B6-FC91-4ADE-B185-C7020F3C2298}"/>
              </a:ext>
            </a:extLst>
          </p:cNvPr>
          <p:cNvCxnSpPr>
            <a:cxnSpLocks/>
          </p:cNvCxnSpPr>
          <p:nvPr/>
        </p:nvCxnSpPr>
        <p:spPr>
          <a:xfrm>
            <a:off x="1303200" y="6513485"/>
            <a:ext cx="8778666" cy="69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48C4B98-2C1B-4C20-9581-41A7865ED38C}"/>
              </a:ext>
            </a:extLst>
          </p:cNvPr>
          <p:cNvSpPr txBox="1"/>
          <p:nvPr/>
        </p:nvSpPr>
        <p:spPr>
          <a:xfrm>
            <a:off x="4079776" y="6485274"/>
            <a:ext cx="5904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Valorization</a:t>
            </a:r>
            <a:r>
              <a:rPr lang="pt-PT" sz="2000" dirty="0"/>
              <a:t> </a:t>
            </a:r>
            <a:r>
              <a:rPr lang="pt-PT" sz="2000" dirty="0" err="1"/>
              <a:t>by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</a:t>
            </a:r>
            <a:r>
              <a:rPr lang="pt-PT" sz="2000" dirty="0" err="1"/>
              <a:t>society</a:t>
            </a:r>
            <a:r>
              <a:rPr lang="pt-PT" sz="2000" dirty="0"/>
              <a:t>, </a:t>
            </a:r>
            <a:r>
              <a:rPr lang="pt-PT" sz="2000" dirty="0" err="1"/>
              <a:t>namely</a:t>
            </a:r>
            <a:r>
              <a:rPr lang="pt-PT" sz="2000" dirty="0"/>
              <a:t> </a:t>
            </a:r>
            <a:r>
              <a:rPr lang="pt-PT" sz="2000" dirty="0" err="1"/>
              <a:t>urban</a:t>
            </a:r>
            <a:r>
              <a:rPr lang="pt-PT" sz="2000" dirty="0"/>
              <a:t> </a:t>
            </a:r>
            <a:r>
              <a:rPr lang="pt-PT" sz="2000" dirty="0" err="1"/>
              <a:t>society</a:t>
            </a:r>
            <a:endParaRPr lang="en-GB" sz="20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8DA1F27-FAE1-4D11-9066-345A8A681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68"/>
          <a:stretch/>
        </p:blipFill>
        <p:spPr>
          <a:xfrm>
            <a:off x="6873252" y="4054610"/>
            <a:ext cx="956789" cy="9957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B75039A-29CE-400D-B968-2A9BA21EE3CC}"/>
              </a:ext>
            </a:extLst>
          </p:cNvPr>
          <p:cNvSpPr txBox="1"/>
          <p:nvPr/>
        </p:nvSpPr>
        <p:spPr>
          <a:xfrm>
            <a:off x="2059215" y="6093296"/>
            <a:ext cx="7893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2000" dirty="0" err="1"/>
              <a:t>Need</a:t>
            </a:r>
            <a:r>
              <a:rPr lang="pt-PT" sz="2000" dirty="0"/>
              <a:t> </a:t>
            </a:r>
            <a:r>
              <a:rPr lang="pt-PT" sz="2000" dirty="0" err="1"/>
              <a:t>of</a:t>
            </a:r>
            <a:r>
              <a:rPr lang="pt-PT" sz="2000" dirty="0"/>
              <a:t> </a:t>
            </a:r>
            <a:r>
              <a:rPr lang="pt-PT" sz="2000" dirty="0" err="1"/>
              <a:t>technical</a:t>
            </a:r>
            <a:r>
              <a:rPr lang="pt-PT" sz="2000" dirty="0"/>
              <a:t> </a:t>
            </a:r>
            <a:r>
              <a:rPr lang="pt-PT" sz="2000" dirty="0" err="1"/>
              <a:t>support</a:t>
            </a:r>
            <a:r>
              <a:rPr lang="pt-PT" sz="2000" dirty="0"/>
              <a:t> for </a:t>
            </a:r>
            <a:r>
              <a:rPr lang="pt-PT" sz="2000" dirty="0" err="1"/>
              <a:t>forest</a:t>
            </a:r>
            <a:r>
              <a:rPr lang="pt-PT" sz="2000" dirty="0"/>
              <a:t> management </a:t>
            </a:r>
            <a:r>
              <a:rPr lang="pt-PT" sz="2000" dirty="0" err="1"/>
              <a:t>and</a:t>
            </a:r>
            <a:r>
              <a:rPr lang="pt-PT" sz="2000" dirty="0"/>
              <a:t> management </a:t>
            </a:r>
            <a:r>
              <a:rPr lang="pt-PT" sz="2000" dirty="0" err="1"/>
              <a:t>costs</a:t>
            </a:r>
            <a:r>
              <a:rPr lang="pt-PT" sz="2000" dirty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5940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2800" dirty="0" err="1"/>
              <a:t>Implications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bioeconomy</a:t>
            </a:r>
            <a:r>
              <a:rPr lang="pt-PT" sz="2800" dirty="0"/>
              <a:t> to </a:t>
            </a:r>
            <a:r>
              <a:rPr lang="pt-PT" sz="2800" dirty="0" err="1"/>
              <a:t>forest</a:t>
            </a:r>
            <a:r>
              <a:rPr lang="pt-PT" sz="2800" dirty="0"/>
              <a:t> management?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 err="1"/>
              <a:t>Before</a:t>
            </a:r>
            <a:r>
              <a:rPr lang="pt-PT" sz="2400" dirty="0"/>
              <a:t> 2100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Bioeconomy</a:t>
            </a:r>
            <a:r>
              <a:rPr lang="pt-PT" sz="2400" dirty="0"/>
              <a:t> </a:t>
            </a:r>
            <a:r>
              <a:rPr lang="pt-PT" sz="2400" dirty="0" err="1"/>
              <a:t>will</a:t>
            </a:r>
            <a:r>
              <a:rPr lang="pt-PT" sz="2400" dirty="0"/>
              <a:t> </a:t>
            </a:r>
            <a:r>
              <a:rPr lang="pt-PT" sz="2400" dirty="0" err="1"/>
              <a:t>have</a:t>
            </a:r>
            <a:r>
              <a:rPr lang="pt-PT" sz="2400" dirty="0"/>
              <a:t> to </a:t>
            </a:r>
            <a:r>
              <a:rPr lang="pt-PT" sz="2400" dirty="0" err="1"/>
              <a:t>double</a:t>
            </a:r>
            <a:r>
              <a:rPr lang="pt-PT" sz="2400" dirty="0"/>
              <a:t> </a:t>
            </a:r>
            <a:r>
              <a:rPr lang="pt-PT" sz="2400" dirty="0" err="1"/>
              <a:t>its</a:t>
            </a:r>
            <a:r>
              <a:rPr lang="pt-PT" sz="2400" dirty="0"/>
              <a:t> output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raw</a:t>
            </a:r>
            <a:r>
              <a:rPr lang="pt-PT" sz="2400" dirty="0"/>
              <a:t> material </a:t>
            </a:r>
            <a:r>
              <a:rPr lang="pt-PT" sz="2400" dirty="0" err="1"/>
              <a:t>while</a:t>
            </a:r>
            <a:r>
              <a:rPr lang="pt-PT" sz="2400" dirty="0"/>
              <a:t> </a:t>
            </a:r>
            <a:r>
              <a:rPr lang="pt-PT" sz="2400" dirty="0" err="1"/>
              <a:t>halving</a:t>
            </a:r>
            <a:r>
              <a:rPr lang="pt-PT" sz="2400" dirty="0"/>
              <a:t> </a:t>
            </a:r>
            <a:r>
              <a:rPr lang="pt-PT" sz="2400" dirty="0" err="1"/>
              <a:t>its</a:t>
            </a:r>
            <a:r>
              <a:rPr lang="pt-PT" sz="2400" dirty="0"/>
              <a:t> </a:t>
            </a:r>
            <a:r>
              <a:rPr lang="pt-PT" sz="2400" dirty="0" err="1"/>
              <a:t>environmental</a:t>
            </a:r>
            <a:r>
              <a:rPr lang="pt-PT" sz="2400" dirty="0"/>
              <a:t> </a:t>
            </a:r>
            <a:r>
              <a:rPr lang="pt-PT" sz="2400" dirty="0" err="1"/>
              <a:t>impact</a:t>
            </a:r>
            <a:r>
              <a:rPr lang="pt-PT" sz="2400" dirty="0"/>
              <a:t> (</a:t>
            </a:r>
            <a:r>
              <a:rPr lang="pt-PT" sz="2400" dirty="0" err="1"/>
              <a:t>White</a:t>
            </a:r>
            <a:r>
              <a:rPr lang="pt-PT" sz="2400" dirty="0"/>
              <a:t> </a:t>
            </a:r>
            <a:r>
              <a:rPr lang="pt-PT" sz="2400" dirty="0" err="1"/>
              <a:t>paper</a:t>
            </a:r>
            <a:r>
              <a:rPr lang="pt-PT" sz="2400" dirty="0"/>
              <a:t> </a:t>
            </a:r>
            <a:r>
              <a:rPr lang="pt-PT" sz="2400" dirty="0" err="1"/>
              <a:t>on</a:t>
            </a:r>
            <a:r>
              <a:rPr lang="pt-PT" sz="2400" dirty="0"/>
              <a:t> </a:t>
            </a:r>
            <a:r>
              <a:rPr lang="pt-PT" sz="2400" i="1" dirty="0"/>
              <a:t>“</a:t>
            </a:r>
            <a:r>
              <a:rPr lang="pt-PT" sz="2400" i="1" dirty="0" err="1"/>
              <a:t>The</a:t>
            </a:r>
            <a:r>
              <a:rPr lang="pt-PT" sz="2400" i="1" dirty="0"/>
              <a:t> </a:t>
            </a:r>
            <a:r>
              <a:rPr lang="pt-PT" sz="2400" i="1" dirty="0" err="1"/>
              <a:t>European</a:t>
            </a:r>
            <a:r>
              <a:rPr lang="pt-PT" sz="2400" i="1" dirty="0"/>
              <a:t> </a:t>
            </a:r>
            <a:r>
              <a:rPr lang="pt-PT" sz="2400" i="1" dirty="0" err="1"/>
              <a:t>bioeconomy</a:t>
            </a:r>
            <a:r>
              <a:rPr lang="pt-PT" sz="2400" i="1" dirty="0"/>
              <a:t> in 2030”</a:t>
            </a:r>
            <a:r>
              <a:rPr lang="pt-PT" sz="2400" dirty="0"/>
              <a:t>)</a:t>
            </a:r>
          </a:p>
          <a:p>
            <a:r>
              <a:rPr lang="pt-PT" sz="2400" dirty="0" err="1"/>
              <a:t>There</a:t>
            </a:r>
            <a:r>
              <a:rPr lang="pt-PT" sz="2400" dirty="0"/>
              <a:t> </a:t>
            </a:r>
            <a:r>
              <a:rPr lang="pt-PT" sz="2400" dirty="0" err="1"/>
              <a:t>is</a:t>
            </a:r>
            <a:r>
              <a:rPr lang="pt-PT" sz="2400" dirty="0"/>
              <a:t> a </a:t>
            </a:r>
            <a:r>
              <a:rPr lang="pt-PT" sz="2400" dirty="0" err="1"/>
              <a:t>recognized</a:t>
            </a:r>
            <a:r>
              <a:rPr lang="pt-PT" sz="2400" dirty="0"/>
              <a:t> </a:t>
            </a:r>
            <a:r>
              <a:rPr lang="pt-PT" sz="2400" dirty="0" err="1"/>
              <a:t>need</a:t>
            </a:r>
            <a:r>
              <a:rPr lang="pt-PT" sz="2400" dirty="0"/>
              <a:t> to </a:t>
            </a:r>
            <a:r>
              <a:rPr lang="pt-PT" sz="2400" dirty="0" err="1"/>
              <a:t>increase</a:t>
            </a:r>
            <a:r>
              <a:rPr lang="pt-PT" sz="2400" dirty="0"/>
              <a:t> </a:t>
            </a:r>
            <a:r>
              <a:rPr lang="pt-PT" sz="2400" dirty="0" err="1"/>
              <a:t>biomass</a:t>
            </a:r>
            <a:r>
              <a:rPr lang="pt-PT" sz="2400" dirty="0"/>
              <a:t> </a:t>
            </a:r>
            <a:r>
              <a:rPr lang="pt-PT" sz="2400" dirty="0" err="1"/>
              <a:t>availability</a:t>
            </a:r>
            <a:r>
              <a:rPr lang="pt-PT" sz="2400" dirty="0"/>
              <a:t> – </a:t>
            </a:r>
            <a:r>
              <a:rPr lang="pt-PT" sz="2400" dirty="0" err="1"/>
              <a:t>not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in </a:t>
            </a:r>
            <a:r>
              <a:rPr lang="pt-PT" sz="2400" dirty="0" err="1"/>
              <a:t>amount</a:t>
            </a:r>
            <a:r>
              <a:rPr lang="pt-PT" sz="2400" dirty="0"/>
              <a:t> </a:t>
            </a:r>
            <a:r>
              <a:rPr lang="pt-PT" sz="2400" dirty="0" err="1"/>
              <a:t>but</a:t>
            </a:r>
            <a:r>
              <a:rPr lang="pt-PT" sz="2400" dirty="0"/>
              <a:t> </a:t>
            </a:r>
            <a:r>
              <a:rPr lang="pt-PT" sz="2400" dirty="0" err="1"/>
              <a:t>also</a:t>
            </a:r>
            <a:r>
              <a:rPr lang="pt-PT" sz="2400" dirty="0"/>
              <a:t> in </a:t>
            </a:r>
            <a:r>
              <a:rPr lang="pt-PT" sz="2400" dirty="0" err="1"/>
              <a:t>tree</a:t>
            </a:r>
            <a:r>
              <a:rPr lang="pt-PT" sz="2400" dirty="0"/>
              <a:t> </a:t>
            </a:r>
            <a:r>
              <a:rPr lang="pt-PT" sz="2400" dirty="0" err="1"/>
              <a:t>components</a:t>
            </a:r>
            <a:r>
              <a:rPr lang="pt-PT" sz="2400" dirty="0"/>
              <a:t> (use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whole</a:t>
            </a:r>
            <a:r>
              <a:rPr lang="pt-PT" sz="2400" dirty="0"/>
              <a:t> </a:t>
            </a:r>
            <a:r>
              <a:rPr lang="pt-PT" sz="2400" dirty="0" err="1"/>
              <a:t>tree</a:t>
            </a:r>
            <a:r>
              <a:rPr lang="pt-PT" sz="2400" dirty="0"/>
              <a:t>)</a:t>
            </a:r>
          </a:p>
          <a:p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course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achievement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these</a:t>
            </a:r>
            <a:r>
              <a:rPr lang="pt-PT" sz="2400" dirty="0"/>
              <a:t> </a:t>
            </a:r>
            <a:r>
              <a:rPr lang="pt-PT" sz="2400" dirty="0" err="1"/>
              <a:t>goals</a:t>
            </a:r>
            <a:r>
              <a:rPr lang="pt-PT" sz="2400" dirty="0"/>
              <a:t> </a:t>
            </a:r>
            <a:r>
              <a:rPr lang="pt-PT" sz="2400" dirty="0" err="1"/>
              <a:t>has</a:t>
            </a:r>
            <a:r>
              <a:rPr lang="pt-PT" sz="2400" dirty="0"/>
              <a:t> </a:t>
            </a:r>
            <a:r>
              <a:rPr lang="pt-PT" sz="2400" dirty="0" err="1"/>
              <a:t>strong</a:t>
            </a:r>
            <a:r>
              <a:rPr lang="pt-PT" sz="2400" dirty="0"/>
              <a:t>  </a:t>
            </a:r>
            <a:r>
              <a:rPr lang="pt-PT" sz="2400" dirty="0" err="1"/>
              <a:t>implications</a:t>
            </a:r>
            <a:r>
              <a:rPr lang="pt-PT" sz="2400" dirty="0"/>
              <a:t> </a:t>
            </a:r>
            <a:r>
              <a:rPr lang="pt-PT" sz="2400" dirty="0" err="1"/>
              <a:t>on</a:t>
            </a:r>
            <a:r>
              <a:rPr lang="pt-PT" sz="2400" dirty="0"/>
              <a:t> </a:t>
            </a:r>
            <a:r>
              <a:rPr lang="pt-PT" sz="2400" dirty="0" err="1"/>
              <a:t>forest</a:t>
            </a:r>
            <a:r>
              <a:rPr lang="pt-PT" sz="2400" dirty="0"/>
              <a:t> management (</a:t>
            </a:r>
            <a:r>
              <a:rPr lang="pt-PT" sz="2400" dirty="0" err="1"/>
              <a:t>at</a:t>
            </a:r>
            <a:r>
              <a:rPr lang="pt-PT" sz="2400" dirty="0"/>
              <a:t> </a:t>
            </a:r>
            <a:r>
              <a:rPr lang="pt-PT" sz="2400" dirty="0" err="1"/>
              <a:t>all</a:t>
            </a:r>
            <a:r>
              <a:rPr lang="pt-PT" sz="2400" dirty="0"/>
              <a:t> </a:t>
            </a:r>
            <a:r>
              <a:rPr lang="pt-PT" sz="2400" dirty="0" err="1"/>
              <a:t>spatial</a:t>
            </a:r>
            <a:r>
              <a:rPr lang="pt-PT" sz="2400" dirty="0"/>
              <a:t> </a:t>
            </a:r>
            <a:r>
              <a:rPr lang="pt-PT" sz="2400" dirty="0" err="1"/>
              <a:t>levels</a:t>
            </a:r>
            <a:r>
              <a:rPr lang="pt-PT" sz="2400" dirty="0"/>
              <a:t>)!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79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024" y="274638"/>
            <a:ext cx="8892480" cy="706090"/>
          </a:xfrm>
        </p:spPr>
        <p:txBody>
          <a:bodyPr>
            <a:noAutofit/>
          </a:bodyPr>
          <a:lstStyle/>
          <a:p>
            <a:r>
              <a:rPr lang="pt-PT" sz="2800" dirty="0" err="1"/>
              <a:t>Implications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bioeconomy</a:t>
            </a:r>
            <a:r>
              <a:rPr lang="pt-PT" sz="2800" dirty="0"/>
              <a:t> to </a:t>
            </a:r>
            <a:r>
              <a:rPr lang="pt-PT" sz="2800" dirty="0" err="1"/>
              <a:t>forest</a:t>
            </a:r>
            <a:r>
              <a:rPr lang="pt-PT" sz="2800" dirty="0"/>
              <a:t> management?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99113" y="980729"/>
            <a:ext cx="3041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dirty="0" err="1">
                <a:latin typeface="Trebuchet MS" panose="020B0603020202020204" pitchFamily="34" charset="0"/>
              </a:rPr>
              <a:t>Increased</a:t>
            </a:r>
            <a:r>
              <a:rPr lang="pt-PT" sz="2400" dirty="0">
                <a:latin typeface="Trebuchet MS" panose="020B0603020202020204" pitchFamily="34" charset="0"/>
              </a:rPr>
              <a:t> </a:t>
            </a:r>
            <a:r>
              <a:rPr lang="pt-PT" sz="2400" dirty="0" err="1">
                <a:latin typeface="Trebuchet MS" panose="020B0603020202020204" pitchFamily="34" charset="0"/>
              </a:rPr>
              <a:t>biomass</a:t>
            </a:r>
            <a:r>
              <a:rPr lang="pt-PT" sz="2400" dirty="0">
                <a:latin typeface="Trebuchet MS" panose="020B0603020202020204" pitchFamily="34" charset="0"/>
              </a:rPr>
              <a:t> </a:t>
            </a:r>
            <a:r>
              <a:rPr lang="pt-PT" sz="2400" dirty="0" err="1">
                <a:latin typeface="Trebuchet MS" panose="020B0603020202020204" pitchFamily="34" charset="0"/>
              </a:rPr>
              <a:t>needs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9456" y="198884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Harvest</a:t>
            </a:r>
            <a:r>
              <a:rPr lang="pt-PT" dirty="0">
                <a:latin typeface="Trebuchet MS" panose="020B0603020202020204" pitchFamily="34" charset="0"/>
              </a:rPr>
              <a:t> in natural </a:t>
            </a:r>
            <a:r>
              <a:rPr lang="pt-PT" dirty="0" err="1">
                <a:latin typeface="Trebuchet MS" panose="020B0603020202020204" pitchFamily="34" charset="0"/>
              </a:rPr>
              <a:t>and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semi-natural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forests</a:t>
            </a:r>
            <a:r>
              <a:rPr lang="pt-PT" dirty="0">
                <a:latin typeface="Trebuchet MS" panose="020B0603020202020204" pitchFamily="34" charset="0"/>
              </a:rPr>
              <a:t>?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00056" y="1916833"/>
            <a:ext cx="204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Harvest</a:t>
            </a:r>
            <a:r>
              <a:rPr lang="pt-PT" dirty="0">
                <a:latin typeface="Trebuchet MS" panose="020B0603020202020204" pitchFamily="34" charset="0"/>
              </a:rPr>
              <a:t> in </a:t>
            </a:r>
            <a:r>
              <a:rPr lang="pt-PT" dirty="0" err="1">
                <a:latin typeface="Trebuchet MS" panose="020B0603020202020204" pitchFamily="34" charset="0"/>
              </a:rPr>
              <a:t>planted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forests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9112" y="3056440"/>
            <a:ext cx="174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Increase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planted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area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1440" y="2924944"/>
            <a:ext cx="1744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Increase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productivity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of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existing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forests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84032" y="4149081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Tree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breeding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8328" y="414908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Intensification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of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silviculture</a:t>
            </a:r>
            <a:endParaRPr lang="en-US" dirty="0">
              <a:latin typeface="Trebuchet MS" panose="020B0603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9736" y="3341686"/>
            <a:ext cx="1898576" cy="1685753"/>
            <a:chOff x="1672444" y="3601018"/>
            <a:chExt cx="1711424" cy="1598438"/>
          </a:xfrm>
        </p:grpSpPr>
        <p:sp>
          <p:nvSpPr>
            <p:cNvPr id="14" name="7-Point Star 13"/>
            <p:cNvSpPr/>
            <p:nvPr/>
          </p:nvSpPr>
          <p:spPr>
            <a:xfrm>
              <a:off x="1672444" y="3601018"/>
              <a:ext cx="1711424" cy="1598438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91680" y="4077072"/>
              <a:ext cx="1656184" cy="49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LAND USE </a:t>
              </a:r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CONFLICTS</a:t>
              </a:r>
              <a:endParaRPr lang="en-US" sz="1400" b="1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689570" y="1539912"/>
            <a:ext cx="2023054" cy="1891476"/>
            <a:chOff x="5364088" y="4722659"/>
            <a:chExt cx="2232247" cy="1951347"/>
          </a:xfrm>
        </p:grpSpPr>
        <p:sp>
          <p:nvSpPr>
            <p:cNvPr id="15" name="7-Point Star 14"/>
            <p:cNvSpPr/>
            <p:nvPr/>
          </p:nvSpPr>
          <p:spPr>
            <a:xfrm>
              <a:off x="5364088" y="4722659"/>
              <a:ext cx="2232247" cy="1951347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80113" y="5229200"/>
              <a:ext cx="1809452" cy="76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REDUCE</a:t>
              </a:r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 THE INPUTS OF </a:t>
              </a:r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FOSSIL ENERGY</a:t>
              </a:r>
              <a:endParaRPr lang="en-US" sz="1400" b="1" u="sng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178416" y="4740817"/>
            <a:ext cx="2022040" cy="1949963"/>
            <a:chOff x="5364088" y="4722659"/>
            <a:chExt cx="2232247" cy="1951347"/>
          </a:xfrm>
        </p:grpSpPr>
        <p:sp>
          <p:nvSpPr>
            <p:cNvPr id="22" name="7-Point Star 21"/>
            <p:cNvSpPr/>
            <p:nvPr/>
          </p:nvSpPr>
          <p:spPr>
            <a:xfrm>
              <a:off x="5364088" y="4722659"/>
              <a:ext cx="2232247" cy="1951347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88485" y="5294748"/>
              <a:ext cx="1669370" cy="73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pt-PT" sz="1400" b="1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COMPETITION FOR </a:t>
              </a:r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WATER</a:t>
              </a:r>
              <a:endParaRPr lang="en-US" sz="1400" b="1" u="sng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cxnSp>
        <p:nvCxnSpPr>
          <p:cNvPr id="31" name="Straight Arrow Connector 30"/>
          <p:cNvCxnSpPr>
            <a:stCxn id="5" idx="2"/>
            <a:endCxn id="6" idx="3"/>
          </p:cNvCxnSpPr>
          <p:nvPr/>
        </p:nvCxnSpPr>
        <p:spPr>
          <a:xfrm flipH="1">
            <a:off x="3215680" y="1811726"/>
            <a:ext cx="3303984" cy="638779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2"/>
          </p:cNvCxnSpPr>
          <p:nvPr/>
        </p:nvCxnSpPr>
        <p:spPr>
          <a:xfrm>
            <a:off x="6519665" y="1811725"/>
            <a:ext cx="404427" cy="149724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631504" y="1700808"/>
            <a:ext cx="1224136" cy="1584176"/>
            <a:chOff x="1187624" y="1700808"/>
            <a:chExt cx="1224136" cy="1584176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1187624" y="1700808"/>
              <a:ext cx="1224136" cy="15841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187624" y="1700808"/>
              <a:ext cx="1175556" cy="158417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/>
          <p:cNvCxnSpPr/>
          <p:nvPr/>
        </p:nvCxnSpPr>
        <p:spPr>
          <a:xfrm flipH="1">
            <a:off x="6600057" y="2636041"/>
            <a:ext cx="1044117" cy="705644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644174" y="2636913"/>
            <a:ext cx="756083" cy="334389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9" idx="2"/>
          </p:cNvCxnSpPr>
          <p:nvPr/>
        </p:nvCxnSpPr>
        <p:spPr>
          <a:xfrm flipH="1">
            <a:off x="7526909" y="3848274"/>
            <a:ext cx="1297011" cy="516830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" idx="2"/>
          </p:cNvCxnSpPr>
          <p:nvPr/>
        </p:nvCxnSpPr>
        <p:spPr>
          <a:xfrm>
            <a:off x="8823920" y="3848274"/>
            <a:ext cx="584448" cy="228798"/>
          </a:xfrm>
          <a:prstGeom prst="straightConnector1">
            <a:avLst/>
          </a:prstGeom>
          <a:ln w="31750">
            <a:solidFill>
              <a:srgbClr val="008000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519936" y="4660498"/>
            <a:ext cx="1872207" cy="1864846"/>
            <a:chOff x="5364088" y="4722659"/>
            <a:chExt cx="2232247" cy="1951347"/>
          </a:xfrm>
        </p:grpSpPr>
        <p:sp>
          <p:nvSpPr>
            <p:cNvPr id="58" name="7-Point Star 57"/>
            <p:cNvSpPr/>
            <p:nvPr/>
          </p:nvSpPr>
          <p:spPr>
            <a:xfrm>
              <a:off x="5364088" y="4722659"/>
              <a:ext cx="2232247" cy="1951347"/>
            </a:xfrm>
            <a:prstGeom prst="star7">
              <a:avLst/>
            </a:prstGeom>
            <a:solidFill>
              <a:srgbClr val="FF6600"/>
            </a:solidFill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540070" y="5250314"/>
              <a:ext cx="1809452" cy="99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b="1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IS THERE ENOUGH KNOWLEDGE?</a:t>
              </a:r>
            </a:p>
            <a:p>
              <a:pPr algn="ctr"/>
              <a:r>
                <a:rPr lang="pt-PT" sz="1400" b="1" u="sng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RESEARCH</a:t>
              </a:r>
              <a:endParaRPr lang="en-US" sz="1400" b="1" u="sng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61" name="7-Point Star 60"/>
          <p:cNvSpPr/>
          <p:nvPr/>
        </p:nvSpPr>
        <p:spPr>
          <a:xfrm>
            <a:off x="1703512" y="4437112"/>
            <a:ext cx="2023054" cy="1891476"/>
          </a:xfrm>
          <a:prstGeom prst="star7">
            <a:avLst/>
          </a:prstGeom>
          <a:solidFill>
            <a:srgbClr val="FF6600"/>
          </a:solidFill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899292" y="5055775"/>
            <a:ext cx="1639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b="1" u="sng" dirty="0">
                <a:solidFill>
                  <a:schemeClr val="bg1"/>
                </a:solidFill>
                <a:latin typeface="Trebuchet MS" panose="020B0603020202020204" pitchFamily="34" charset="0"/>
              </a:rPr>
              <a:t>SUSTAINABILITY </a:t>
            </a:r>
            <a:r>
              <a:rPr lang="pt-PT" sz="1400" b="1" dirty="0">
                <a:solidFill>
                  <a:schemeClr val="bg1"/>
                </a:solidFill>
                <a:latin typeface="Trebuchet MS" panose="020B0603020202020204" pitchFamily="34" charset="0"/>
              </a:rPr>
              <a:t>BIODIVERSITY HAS TO BE MAINTAINED</a:t>
            </a:r>
            <a:endParaRPr lang="en-US" sz="1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68408" y="4870902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latin typeface="Trebuchet MS" panose="020B0603020202020204" pitchFamily="34" charset="0"/>
              </a:rPr>
              <a:t>Precision</a:t>
            </a:r>
            <a:r>
              <a:rPr lang="pt-PT" dirty="0">
                <a:latin typeface="Trebuchet MS" panose="020B0603020202020204" pitchFamily="34" charset="0"/>
              </a:rPr>
              <a:t> </a:t>
            </a:r>
            <a:r>
              <a:rPr lang="pt-PT" dirty="0" err="1">
                <a:latin typeface="Trebuchet MS" panose="020B0603020202020204" pitchFamily="34" charset="0"/>
              </a:rPr>
              <a:t>silviculture</a:t>
            </a:r>
            <a:r>
              <a:rPr lang="pt-PT" dirty="0">
                <a:latin typeface="Trebuchet MS" panose="020B0603020202020204" pitchFamily="34" charset="0"/>
              </a:rPr>
              <a:t>?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3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61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404664"/>
            <a:ext cx="8964488" cy="720080"/>
          </a:xfrm>
        </p:spPr>
        <p:txBody>
          <a:bodyPr>
            <a:noAutofit/>
          </a:bodyPr>
          <a:lstStyle/>
          <a:p>
            <a:r>
              <a:rPr lang="pt-PT" sz="2800" dirty="0" err="1"/>
              <a:t>Implications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bioeconomy</a:t>
            </a:r>
            <a:r>
              <a:rPr lang="pt-PT" sz="2800" dirty="0"/>
              <a:t> to </a:t>
            </a:r>
            <a:r>
              <a:rPr lang="pt-PT" sz="2800" dirty="0" err="1"/>
              <a:t>forest</a:t>
            </a:r>
            <a:r>
              <a:rPr lang="pt-PT" sz="2800" dirty="0"/>
              <a:t> management?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bioeconomy</a:t>
            </a:r>
            <a:r>
              <a:rPr lang="pt-PT" sz="2400" dirty="0"/>
              <a:t> </a:t>
            </a:r>
            <a:r>
              <a:rPr lang="pt-PT" sz="2400" dirty="0" err="1"/>
              <a:t>context</a:t>
            </a:r>
            <a:r>
              <a:rPr lang="pt-PT" sz="2400" dirty="0"/>
              <a:t> </a:t>
            </a:r>
            <a:r>
              <a:rPr lang="pt-PT" sz="2400" dirty="0" err="1"/>
              <a:t>increased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complexity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forest</a:t>
            </a:r>
            <a:r>
              <a:rPr lang="pt-PT" sz="2400" dirty="0"/>
              <a:t> management</a:t>
            </a:r>
          </a:p>
          <a:p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objective</a:t>
            </a:r>
            <a:r>
              <a:rPr lang="pt-PT" sz="2400" dirty="0"/>
              <a:t> </a:t>
            </a:r>
            <a:r>
              <a:rPr lang="pt-PT" sz="2400" dirty="0" err="1"/>
              <a:t>is</a:t>
            </a:r>
            <a:r>
              <a:rPr lang="pt-PT" sz="2400" dirty="0"/>
              <a:t> to </a:t>
            </a:r>
            <a:r>
              <a:rPr lang="pt-PT" sz="2400" dirty="0" err="1"/>
              <a:t>produce</a:t>
            </a:r>
            <a:r>
              <a:rPr lang="pt-PT" sz="2400" dirty="0"/>
              <a:t> more </a:t>
            </a:r>
            <a:r>
              <a:rPr lang="pt-PT" sz="2400" dirty="0" err="1"/>
              <a:t>reducing</a:t>
            </a:r>
            <a:r>
              <a:rPr lang="pt-PT" sz="2400" dirty="0"/>
              <a:t>, </a:t>
            </a:r>
            <a:r>
              <a:rPr lang="pt-PT" sz="2400" dirty="0" err="1"/>
              <a:t>if</a:t>
            </a:r>
            <a:r>
              <a:rPr lang="pt-PT" sz="2400" dirty="0"/>
              <a:t> </a:t>
            </a:r>
            <a:r>
              <a:rPr lang="pt-PT" sz="2400" dirty="0" err="1"/>
              <a:t>possible</a:t>
            </a:r>
            <a:r>
              <a:rPr lang="pt-PT" sz="2400" dirty="0"/>
              <a:t>,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environmental</a:t>
            </a:r>
            <a:r>
              <a:rPr lang="pt-PT" sz="2400" dirty="0"/>
              <a:t> </a:t>
            </a:r>
            <a:r>
              <a:rPr lang="pt-PT" sz="2400" dirty="0" err="1"/>
              <a:t>impacts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biomass</a:t>
            </a:r>
            <a:r>
              <a:rPr lang="pt-PT" sz="2400" dirty="0"/>
              <a:t> </a:t>
            </a:r>
            <a:r>
              <a:rPr lang="pt-PT" sz="2400" dirty="0" err="1"/>
              <a:t>production</a:t>
            </a:r>
            <a:endParaRPr lang="pt-PT" sz="2400" dirty="0"/>
          </a:p>
          <a:p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overall</a:t>
            </a:r>
            <a:r>
              <a:rPr lang="pt-PT" sz="2400" dirty="0"/>
              <a:t> </a:t>
            </a:r>
            <a:r>
              <a:rPr lang="pt-PT" sz="2400" dirty="0" err="1"/>
              <a:t>energy</a:t>
            </a:r>
            <a:r>
              <a:rPr lang="pt-PT" sz="2400" dirty="0"/>
              <a:t> balance </a:t>
            </a:r>
            <a:r>
              <a:rPr lang="pt-PT" sz="2400" dirty="0" err="1"/>
              <a:t>has</a:t>
            </a:r>
            <a:r>
              <a:rPr lang="pt-PT" sz="2400" dirty="0"/>
              <a:t> to </a:t>
            </a:r>
            <a:r>
              <a:rPr lang="pt-PT" sz="2400" dirty="0" err="1"/>
              <a:t>be</a:t>
            </a:r>
            <a:r>
              <a:rPr lang="pt-PT" sz="2400" dirty="0"/>
              <a:t> positive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without</a:t>
            </a:r>
            <a:r>
              <a:rPr lang="pt-PT" sz="2400" dirty="0"/>
              <a:t> </a:t>
            </a:r>
            <a:r>
              <a:rPr lang="pt-PT" sz="2400" dirty="0" err="1"/>
              <a:t>using</a:t>
            </a:r>
            <a:r>
              <a:rPr lang="pt-PT" sz="2400" dirty="0"/>
              <a:t> </a:t>
            </a:r>
            <a:r>
              <a:rPr lang="pt-PT" sz="2400" dirty="0" err="1"/>
              <a:t>fossil</a:t>
            </a:r>
            <a:r>
              <a:rPr lang="pt-PT" sz="2400" dirty="0"/>
              <a:t> </a:t>
            </a:r>
            <a:r>
              <a:rPr lang="pt-PT" sz="2400" dirty="0" err="1"/>
              <a:t>fuels</a:t>
            </a:r>
            <a:endParaRPr lang="pt-PT" sz="2400" dirty="0"/>
          </a:p>
          <a:p>
            <a:endParaRPr lang="pt-PT" dirty="0"/>
          </a:p>
          <a:p>
            <a:pPr marL="0" indent="0">
              <a:buNone/>
            </a:pPr>
            <a:r>
              <a:rPr lang="pt-PT" dirty="0"/>
              <a:t> </a:t>
            </a:r>
            <a:r>
              <a:rPr lang="pt-PT" b="1" dirty="0" err="1">
                <a:solidFill>
                  <a:srgbClr val="008000"/>
                </a:solidFill>
              </a:rPr>
              <a:t>This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is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not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easy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and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brings</a:t>
            </a:r>
            <a:r>
              <a:rPr lang="pt-PT" b="1" dirty="0">
                <a:solidFill>
                  <a:srgbClr val="008000"/>
                </a:solidFill>
              </a:rPr>
              <a:t> a series </a:t>
            </a:r>
            <a:r>
              <a:rPr lang="pt-PT" b="1" dirty="0" err="1">
                <a:solidFill>
                  <a:srgbClr val="008000"/>
                </a:solidFill>
              </a:rPr>
              <a:t>of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conflicts</a:t>
            </a:r>
            <a:r>
              <a:rPr lang="pt-PT" b="1" dirty="0">
                <a:solidFill>
                  <a:srgbClr val="008000"/>
                </a:solidFill>
              </a:rPr>
              <a:t>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8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-Point Star 2"/>
          <p:cNvSpPr/>
          <p:nvPr/>
        </p:nvSpPr>
        <p:spPr>
          <a:xfrm>
            <a:off x="263352" y="188640"/>
            <a:ext cx="2736304" cy="2520280"/>
          </a:xfrm>
          <a:prstGeom prst="star8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Avoid</a:t>
            </a:r>
            <a:r>
              <a:rPr lang="pt-PT" dirty="0"/>
              <a:t> </a:t>
            </a:r>
            <a:r>
              <a:rPr lang="pt-PT" dirty="0" err="1"/>
              <a:t>reductions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C stock in </a:t>
            </a:r>
            <a:r>
              <a:rPr lang="pt-PT" dirty="0" err="1"/>
              <a:t>forests</a:t>
            </a:r>
            <a:r>
              <a:rPr lang="pt-PT" dirty="0"/>
              <a:t> (</a:t>
            </a:r>
            <a:r>
              <a:rPr lang="pt-PT" dirty="0" err="1"/>
              <a:t>pests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diseases</a:t>
            </a:r>
            <a:r>
              <a:rPr lang="pt-PT" dirty="0"/>
              <a:t>, </a:t>
            </a:r>
            <a:r>
              <a:rPr lang="pt-PT" dirty="0" err="1"/>
              <a:t>wild</a:t>
            </a:r>
            <a:r>
              <a:rPr lang="pt-PT" dirty="0"/>
              <a:t> </a:t>
            </a:r>
            <a:r>
              <a:rPr lang="pt-PT" dirty="0" err="1"/>
              <a:t>fire</a:t>
            </a:r>
            <a:r>
              <a:rPr lang="pt-PT" dirty="0"/>
              <a:t>, </a:t>
            </a:r>
            <a:r>
              <a:rPr lang="pt-PT" dirty="0" err="1"/>
              <a:t>pollution</a:t>
            </a:r>
            <a:r>
              <a:rPr lang="pt-PT" dirty="0"/>
              <a:t>)</a:t>
            </a:r>
          </a:p>
        </p:txBody>
      </p:sp>
      <p:sp>
        <p:nvSpPr>
          <p:cNvPr id="7" name="6-Point Star 6"/>
          <p:cNvSpPr/>
          <p:nvPr/>
        </p:nvSpPr>
        <p:spPr>
          <a:xfrm>
            <a:off x="4439816" y="188640"/>
            <a:ext cx="2376264" cy="2448272"/>
          </a:xfrm>
          <a:prstGeom prst="star6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resilience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species</a:t>
            </a:r>
            <a:r>
              <a:rPr lang="pt-PT" dirty="0"/>
              <a:t> to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/>
              <a:t>change</a:t>
            </a:r>
            <a:endParaRPr lang="pt-PT" dirty="0"/>
          </a:p>
        </p:txBody>
      </p:sp>
      <p:sp>
        <p:nvSpPr>
          <p:cNvPr id="9" name="Regular Pentagon 8"/>
          <p:cNvSpPr/>
          <p:nvPr/>
        </p:nvSpPr>
        <p:spPr>
          <a:xfrm>
            <a:off x="2639616" y="1700808"/>
            <a:ext cx="2331008" cy="1562472"/>
          </a:xfrm>
          <a:prstGeom prst="pentagon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Fullfill</a:t>
            </a:r>
            <a:r>
              <a:rPr lang="pt-PT" dirty="0"/>
              <a:t> </a:t>
            </a: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 err="1"/>
              <a:t>needs</a:t>
            </a:r>
            <a:r>
              <a:rPr lang="pt-PT" dirty="0"/>
              <a:t> </a:t>
            </a:r>
            <a:r>
              <a:rPr lang="pt-PT" dirty="0" err="1"/>
              <a:t>withou</a:t>
            </a:r>
            <a:r>
              <a:rPr lang="pt-PT" dirty="0"/>
              <a:t> </a:t>
            </a:r>
            <a:r>
              <a:rPr lang="pt-PT" dirty="0" err="1"/>
              <a:t>using</a:t>
            </a:r>
            <a:r>
              <a:rPr lang="pt-PT" dirty="0"/>
              <a:t> </a:t>
            </a:r>
            <a:r>
              <a:rPr lang="pt-PT" dirty="0" err="1"/>
              <a:t>fossil</a:t>
            </a:r>
            <a:r>
              <a:rPr lang="pt-PT" dirty="0"/>
              <a:t> </a:t>
            </a:r>
            <a:r>
              <a:rPr lang="pt-PT" dirty="0" err="1"/>
              <a:t>fuels</a:t>
            </a:r>
            <a:endParaRPr lang="pt-PT" dirty="0"/>
          </a:p>
        </p:txBody>
      </p:sp>
      <p:sp>
        <p:nvSpPr>
          <p:cNvPr id="10" name="Trapezoid 9"/>
          <p:cNvSpPr/>
          <p:nvPr/>
        </p:nvSpPr>
        <p:spPr>
          <a:xfrm>
            <a:off x="7248128" y="620688"/>
            <a:ext cx="2448272" cy="1368152"/>
          </a:xfrm>
          <a:prstGeom prst="trapezoid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Adapt</a:t>
            </a:r>
            <a:r>
              <a:rPr lang="pt-PT" dirty="0"/>
              <a:t> </a:t>
            </a:r>
            <a:r>
              <a:rPr lang="pt-PT" dirty="0" err="1"/>
              <a:t>demand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levels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possible</a:t>
            </a:r>
            <a:r>
              <a:rPr lang="pt-PT" dirty="0"/>
              <a:t> </a:t>
            </a:r>
            <a:r>
              <a:rPr lang="pt-PT" dirty="0" err="1"/>
              <a:t>harvest</a:t>
            </a:r>
            <a:endParaRPr lang="pt-PT" dirty="0"/>
          </a:p>
        </p:txBody>
      </p:sp>
      <p:sp>
        <p:nvSpPr>
          <p:cNvPr id="11" name="Isosceles Triangle 10"/>
          <p:cNvSpPr/>
          <p:nvPr/>
        </p:nvSpPr>
        <p:spPr>
          <a:xfrm>
            <a:off x="263352" y="2636912"/>
            <a:ext cx="3240360" cy="3024336"/>
          </a:xfrm>
          <a:prstGeom prst="triangle">
            <a:avLst>
              <a:gd name="adj" fmla="val 49470"/>
            </a:avLst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New </a:t>
            </a:r>
            <a:r>
              <a:rPr lang="pt-PT" dirty="0" err="1"/>
              <a:t>forest</a:t>
            </a:r>
            <a:r>
              <a:rPr lang="pt-PT" dirty="0"/>
              <a:t> management </a:t>
            </a:r>
            <a:r>
              <a:rPr lang="pt-PT" dirty="0" err="1"/>
              <a:t>approaches</a:t>
            </a:r>
            <a:r>
              <a:rPr lang="pt-PT" dirty="0"/>
              <a:t> as </a:t>
            </a:r>
            <a:r>
              <a:rPr lang="pt-PT" sz="1400" dirty="0"/>
              <a:t>short </a:t>
            </a:r>
            <a:r>
              <a:rPr lang="pt-PT" sz="1400" dirty="0" err="1"/>
              <a:t>rotation</a:t>
            </a:r>
            <a:r>
              <a:rPr lang="pt-PT" sz="1400" dirty="0"/>
              <a:t>,  </a:t>
            </a:r>
            <a:r>
              <a:rPr lang="pt-PT" sz="1400" dirty="0" err="1"/>
              <a:t>uneven</a:t>
            </a:r>
            <a:r>
              <a:rPr lang="pt-PT" sz="1400" dirty="0"/>
              <a:t> </a:t>
            </a:r>
            <a:r>
              <a:rPr lang="pt-PT" sz="1400" dirty="0" err="1"/>
              <a:t>mixed-species</a:t>
            </a:r>
            <a:r>
              <a:rPr lang="pt-PT" sz="1400" dirty="0"/>
              <a:t> </a:t>
            </a:r>
            <a:r>
              <a:rPr lang="pt-PT" sz="1400" dirty="0" err="1"/>
              <a:t>forests</a:t>
            </a:r>
            <a:endParaRPr lang="pt-PT" dirty="0"/>
          </a:p>
        </p:txBody>
      </p:sp>
      <p:sp>
        <p:nvSpPr>
          <p:cNvPr id="12" name="Trapezoid 11"/>
          <p:cNvSpPr/>
          <p:nvPr/>
        </p:nvSpPr>
        <p:spPr>
          <a:xfrm rot="16200000">
            <a:off x="5627948" y="2528900"/>
            <a:ext cx="2232248" cy="1584176"/>
          </a:xfrm>
          <a:prstGeom prst="trapezoid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pt-PT" dirty="0" err="1"/>
              <a:t>Efficiency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water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nutrients</a:t>
            </a:r>
            <a:r>
              <a:rPr lang="pt-PT" dirty="0"/>
              <a:t> use</a:t>
            </a:r>
          </a:p>
        </p:txBody>
      </p:sp>
      <p:sp>
        <p:nvSpPr>
          <p:cNvPr id="13" name="Right Triangle 12"/>
          <p:cNvSpPr/>
          <p:nvPr/>
        </p:nvSpPr>
        <p:spPr>
          <a:xfrm>
            <a:off x="2999656" y="3284984"/>
            <a:ext cx="4752528" cy="1296144"/>
          </a:xfrm>
          <a:prstGeom prst="rtTriangl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breeding</a:t>
            </a:r>
            <a:r>
              <a:rPr lang="pt-PT" dirty="0"/>
              <a:t>, </a:t>
            </a:r>
            <a:r>
              <a:rPr lang="pt-PT" dirty="0" err="1"/>
              <a:t>including</a:t>
            </a:r>
            <a:r>
              <a:rPr lang="pt-PT" dirty="0"/>
              <a:t> use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GMO’s</a:t>
            </a:r>
            <a:endParaRPr lang="pt-PT" dirty="0"/>
          </a:p>
        </p:txBody>
      </p:sp>
      <p:sp>
        <p:nvSpPr>
          <p:cNvPr id="15" name="L-Shape 14"/>
          <p:cNvSpPr/>
          <p:nvPr/>
        </p:nvSpPr>
        <p:spPr>
          <a:xfrm>
            <a:off x="9984432" y="1124744"/>
            <a:ext cx="1872208" cy="1728192"/>
          </a:xfrm>
          <a:prstGeom prst="corner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Impact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whole</a:t>
            </a:r>
            <a:r>
              <a:rPr lang="pt-PT" dirty="0"/>
              <a:t>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harvest</a:t>
            </a:r>
            <a:r>
              <a:rPr lang="pt-PT" dirty="0"/>
              <a:t> in </a:t>
            </a:r>
            <a:r>
              <a:rPr lang="pt-PT" dirty="0" err="1"/>
              <a:t>soil</a:t>
            </a:r>
            <a:r>
              <a:rPr lang="pt-PT" dirty="0"/>
              <a:t> </a:t>
            </a:r>
            <a:r>
              <a:rPr lang="pt-PT" dirty="0" err="1"/>
              <a:t>fertility</a:t>
            </a:r>
            <a:endParaRPr lang="pt-PT" dirty="0"/>
          </a:p>
        </p:txBody>
      </p:sp>
      <p:sp>
        <p:nvSpPr>
          <p:cNvPr id="16" name="Flowchart: Manual Input 15"/>
          <p:cNvSpPr/>
          <p:nvPr/>
        </p:nvSpPr>
        <p:spPr>
          <a:xfrm>
            <a:off x="4511824" y="4797152"/>
            <a:ext cx="1584176" cy="864096"/>
          </a:xfrm>
          <a:prstGeom prst="flowChartManualInpu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Maintain</a:t>
            </a:r>
            <a:r>
              <a:rPr lang="pt-PT" dirty="0"/>
              <a:t> </a:t>
            </a:r>
            <a:r>
              <a:rPr lang="pt-PT" dirty="0" err="1"/>
              <a:t>biodiversity</a:t>
            </a:r>
            <a:endParaRPr lang="pt-PT" dirty="0"/>
          </a:p>
        </p:txBody>
      </p:sp>
      <p:sp>
        <p:nvSpPr>
          <p:cNvPr id="17" name="Flowchart: Decision 16"/>
          <p:cNvSpPr/>
          <p:nvPr/>
        </p:nvSpPr>
        <p:spPr>
          <a:xfrm>
            <a:off x="7752184" y="2636912"/>
            <a:ext cx="2376264" cy="1008112"/>
          </a:xfrm>
          <a:prstGeom prst="flowChartDecision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Innovation</a:t>
            </a:r>
            <a:endParaRPr lang="pt-PT" dirty="0"/>
          </a:p>
        </p:txBody>
      </p:sp>
      <p:sp>
        <p:nvSpPr>
          <p:cNvPr id="18" name="TextBox 17"/>
          <p:cNvSpPr txBox="1"/>
          <p:nvPr/>
        </p:nvSpPr>
        <p:spPr>
          <a:xfrm>
            <a:off x="1775520" y="638132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21" name="Cross 20"/>
          <p:cNvSpPr/>
          <p:nvPr/>
        </p:nvSpPr>
        <p:spPr>
          <a:xfrm>
            <a:off x="6384032" y="4653136"/>
            <a:ext cx="2088232" cy="1008112"/>
          </a:xfrm>
          <a:prstGeom prst="plus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Maintain</a:t>
            </a:r>
            <a:r>
              <a:rPr lang="pt-PT" dirty="0"/>
              <a:t> / </a:t>
            </a:r>
            <a:r>
              <a:rPr lang="pt-PT" dirty="0" err="1"/>
              <a:t>increase</a:t>
            </a:r>
            <a:r>
              <a:rPr lang="pt-PT" dirty="0"/>
              <a:t> </a:t>
            </a:r>
            <a:r>
              <a:rPr lang="pt-PT" dirty="0" err="1"/>
              <a:t>ecosystem</a:t>
            </a:r>
            <a:r>
              <a:rPr lang="pt-PT" dirty="0"/>
              <a:t> </a:t>
            </a:r>
            <a:r>
              <a:rPr lang="pt-PT" dirty="0" err="1"/>
              <a:t>services</a:t>
            </a:r>
            <a:endParaRPr lang="pt-PT" dirty="0"/>
          </a:p>
        </p:txBody>
      </p:sp>
      <p:sp>
        <p:nvSpPr>
          <p:cNvPr id="22" name="Regular Pentagon 21"/>
          <p:cNvSpPr/>
          <p:nvPr/>
        </p:nvSpPr>
        <p:spPr>
          <a:xfrm>
            <a:off x="8436768" y="3861048"/>
            <a:ext cx="1547664" cy="1440160"/>
          </a:xfrm>
          <a:prstGeom prst="pentagon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Manage</a:t>
            </a:r>
            <a:r>
              <a:rPr lang="pt-PT" dirty="0"/>
              <a:t> </a:t>
            </a:r>
            <a:r>
              <a:rPr lang="pt-PT" dirty="0" err="1"/>
              <a:t>land</a:t>
            </a:r>
            <a:r>
              <a:rPr lang="pt-PT" dirty="0"/>
              <a:t> use </a:t>
            </a:r>
            <a:r>
              <a:rPr lang="pt-PT" dirty="0" err="1"/>
              <a:t>conflicts</a:t>
            </a:r>
            <a:endParaRPr lang="pt-PT" dirty="0"/>
          </a:p>
        </p:txBody>
      </p:sp>
      <p:sp>
        <p:nvSpPr>
          <p:cNvPr id="24" name="6-Point Star 23"/>
          <p:cNvSpPr/>
          <p:nvPr/>
        </p:nvSpPr>
        <p:spPr>
          <a:xfrm>
            <a:off x="9984432" y="4293096"/>
            <a:ext cx="2016224" cy="1368152"/>
          </a:xfrm>
          <a:prstGeom prst="star6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/>
              <a:t>Certification</a:t>
            </a:r>
            <a:endParaRPr lang="pt-PT" dirty="0"/>
          </a:p>
        </p:txBody>
      </p:sp>
      <p:sp>
        <p:nvSpPr>
          <p:cNvPr id="19" name="Rectangle 18"/>
          <p:cNvSpPr/>
          <p:nvPr/>
        </p:nvSpPr>
        <p:spPr>
          <a:xfrm>
            <a:off x="191344" y="5711552"/>
            <a:ext cx="11809312" cy="103910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800" dirty="0"/>
              <a:t>SOLVING THIS PUZZLE IS THE CHALLENGE OF </a:t>
            </a:r>
          </a:p>
          <a:p>
            <a:pPr algn="ctr"/>
            <a:r>
              <a:rPr lang="pt-PT" sz="2800" dirty="0"/>
              <a:t> TODAY’S  FOREST MANAGERS!!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00256" y="651605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chemeClr val="bg1"/>
                </a:solidFill>
              </a:rPr>
              <a:t>(</a:t>
            </a:r>
            <a:r>
              <a:rPr lang="pt-PT" dirty="0" err="1">
                <a:solidFill>
                  <a:schemeClr val="bg1"/>
                </a:solidFill>
              </a:rPr>
              <a:t>adapted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from</a:t>
            </a:r>
            <a:r>
              <a:rPr lang="pt-PT" dirty="0">
                <a:solidFill>
                  <a:schemeClr val="bg1"/>
                </a:solidFill>
              </a:rPr>
              <a:t> Leal, 2014)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Actions that may help to solve the puzzle: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Forestry is a </a:t>
            </a:r>
            <a:r>
              <a:rPr lang="en-US" b="1" dirty="0">
                <a:solidFill>
                  <a:srgbClr val="008000"/>
                </a:solidFill>
              </a:rPr>
              <a:t>science</a:t>
            </a:r>
            <a:r>
              <a:rPr lang="en-US" dirty="0"/>
              <a:t>, therefore the new challenges brought by </a:t>
            </a:r>
            <a:r>
              <a:rPr lang="en-US" dirty="0" err="1"/>
              <a:t>bioeconomy</a:t>
            </a:r>
            <a:r>
              <a:rPr lang="en-US" dirty="0"/>
              <a:t> need to be based on research:</a:t>
            </a:r>
          </a:p>
          <a:p>
            <a:pPr lvl="1"/>
            <a:r>
              <a:rPr lang="en-US" dirty="0"/>
              <a:t>Interdisciplinary research</a:t>
            </a:r>
          </a:p>
          <a:p>
            <a:pPr lvl="1"/>
            <a:r>
              <a:rPr lang="en-US" dirty="0"/>
              <a:t>Including forest managers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dirty="0"/>
              <a:t> other actors along the forest products chains may help the transfer of knowledge to practice</a:t>
            </a:r>
          </a:p>
          <a:p>
            <a:r>
              <a:rPr lang="en-US" dirty="0"/>
              <a:t>Forestry is a </a:t>
            </a:r>
            <a:r>
              <a:rPr lang="en-US" b="1" dirty="0">
                <a:solidFill>
                  <a:srgbClr val="008000"/>
                </a:solidFill>
              </a:rPr>
              <a:t>business</a:t>
            </a:r>
            <a:r>
              <a:rPr lang="en-US" dirty="0"/>
              <a:t>, therefore changes in forest management need to be profitable to forest owners:</a:t>
            </a:r>
          </a:p>
          <a:p>
            <a:pPr lvl="1"/>
            <a:r>
              <a:rPr lang="en-US" dirty="0"/>
              <a:t>Forest owners must get part of the “gains” due to </a:t>
            </a:r>
            <a:r>
              <a:rPr lang="en-US" dirty="0" err="1"/>
              <a:t>bioeconomy</a:t>
            </a:r>
            <a:endParaRPr lang="en-US" dirty="0"/>
          </a:p>
          <a:p>
            <a:pPr lvl="1"/>
            <a:r>
              <a:rPr lang="en-US" dirty="0"/>
              <a:t>Importance of the valorization and payment of ecosystem services</a:t>
            </a:r>
          </a:p>
        </p:txBody>
      </p:sp>
    </p:spTree>
    <p:extLst>
      <p:ext uri="{BB962C8B-B14F-4D97-AF65-F5344CB8AC3E}">
        <p14:creationId xmlns:p14="http://schemas.microsoft.com/office/powerpoint/2010/main" val="338343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Actions that may help to solve the puzzle: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Forests are to be maintained in </a:t>
            </a:r>
            <a:r>
              <a:rPr lang="en-US" b="1" dirty="0">
                <a:solidFill>
                  <a:srgbClr val="008000"/>
                </a:solidFill>
              </a:rPr>
              <a:t>good condition</a:t>
            </a:r>
            <a:r>
              <a:rPr lang="en-US" dirty="0"/>
              <a:t>, therefore sustainability has to be guaranteed:</a:t>
            </a:r>
          </a:p>
          <a:p>
            <a:pPr lvl="1"/>
            <a:r>
              <a:rPr lang="en-US" dirty="0"/>
              <a:t>Importance of monitoring systems - certification</a:t>
            </a:r>
          </a:p>
          <a:p>
            <a:r>
              <a:rPr lang="en-US" dirty="0"/>
              <a:t>Appropriate </a:t>
            </a:r>
            <a:r>
              <a:rPr lang="en-US" b="1" dirty="0">
                <a:solidFill>
                  <a:srgbClr val="008000"/>
                </a:solidFill>
              </a:rPr>
              <a:t>policy measures</a:t>
            </a:r>
            <a:r>
              <a:rPr lang="en-US" dirty="0"/>
              <a:t> that promote the interest of forest owners and society in general by a green economy are also needed</a:t>
            </a:r>
          </a:p>
          <a:p>
            <a:endParaRPr lang="pt-PT" dirty="0"/>
          </a:p>
          <a:p>
            <a:pPr marL="0" indent="0" algn="ctr">
              <a:buNone/>
            </a:pPr>
            <a:r>
              <a:rPr lang="pt-PT" sz="3200" b="1" dirty="0">
                <a:solidFill>
                  <a:srgbClr val="008000"/>
                </a:solidFill>
              </a:rPr>
              <a:t>Forest models and simulators may support these actions</a:t>
            </a:r>
            <a:endParaRPr lang="en-US" sz="3200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 dirty="0" err="1"/>
              <a:t>Forestry</a:t>
            </a:r>
            <a:r>
              <a:rPr lang="pt-PT" sz="3400" dirty="0"/>
              <a:t> </a:t>
            </a:r>
            <a:r>
              <a:rPr lang="pt-PT" sz="3400" dirty="0" err="1"/>
              <a:t>and</a:t>
            </a:r>
            <a:r>
              <a:rPr lang="pt-PT" sz="3400" dirty="0"/>
              <a:t> </a:t>
            </a:r>
            <a:r>
              <a:rPr lang="pt-PT" sz="3400" dirty="0" err="1"/>
              <a:t>forest</a:t>
            </a:r>
            <a:r>
              <a:rPr lang="pt-PT" sz="3400" dirty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656922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1863328"/>
          </a:xfrm>
        </p:spPr>
        <p:txBody>
          <a:bodyPr>
            <a:normAutofit/>
          </a:bodyPr>
          <a:lstStyle/>
          <a:p>
            <a:r>
              <a:rPr lang="pt-PT" sz="3200" dirty="0" err="1"/>
              <a:t>Components</a:t>
            </a:r>
            <a:r>
              <a:rPr lang="pt-PT" sz="3200" dirty="0"/>
              <a:t> </a:t>
            </a:r>
            <a:r>
              <a:rPr lang="pt-PT" sz="3200" dirty="0" err="1"/>
              <a:t>of</a:t>
            </a:r>
            <a:r>
              <a:rPr lang="pt-PT" sz="3200" dirty="0"/>
              <a:t> </a:t>
            </a:r>
            <a:r>
              <a:rPr lang="pt-PT" sz="3200" dirty="0" err="1"/>
              <a:t>forest</a:t>
            </a:r>
            <a:r>
              <a:rPr lang="pt-PT" sz="3200" dirty="0"/>
              <a:t> </a:t>
            </a:r>
            <a:r>
              <a:rPr lang="pt-PT" sz="3200" dirty="0" err="1"/>
              <a:t>models</a:t>
            </a:r>
            <a:r>
              <a:rPr lang="pt-PT" sz="3200" dirty="0"/>
              <a:t> </a:t>
            </a:r>
            <a:r>
              <a:rPr lang="pt-PT" sz="3200" dirty="0" err="1"/>
              <a:t>and</a:t>
            </a:r>
            <a:r>
              <a:rPr lang="pt-PT" sz="3200" dirty="0"/>
              <a:t> </a:t>
            </a:r>
            <a:r>
              <a:rPr lang="pt-PT" sz="3200" dirty="0" err="1"/>
              <a:t>simulators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522417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 model (Cost Action  FP0603 terminology)</a:t>
            </a:r>
            <a:endParaRPr lang="pt-PT" dirty="0"/>
          </a:p>
        </p:txBody>
      </p:sp>
      <p:sp>
        <p:nvSpPr>
          <p:cNvPr id="931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dynamic representation of the forest and its behaviour (at whatever level of complexity)</a:t>
            </a:r>
          </a:p>
          <a:p>
            <a:r>
              <a:rPr lang="en-GB" dirty="0"/>
              <a:t>The forest is defined by the values of a set of </a:t>
            </a:r>
            <a:r>
              <a:rPr lang="en-GB" dirty="0">
                <a:solidFill>
                  <a:srgbClr val="008000"/>
                </a:solidFill>
              </a:rPr>
              <a:t>state variables</a:t>
            </a:r>
            <a:r>
              <a:rPr lang="en-GB" dirty="0"/>
              <a:t> (N, </a:t>
            </a:r>
            <a:r>
              <a:rPr lang="en-GB" dirty="0" err="1"/>
              <a:t>hdom</a:t>
            </a:r>
            <a:r>
              <a:rPr lang="en-GB" dirty="0"/>
              <a:t>, G, V, W, </a:t>
            </a:r>
            <a:r>
              <a:rPr lang="en-GB" dirty="0" err="1"/>
              <a:t>Wshrubs</a:t>
            </a:r>
            <a:r>
              <a:rPr lang="en-GB" dirty="0"/>
              <a:t>, soil characteristics,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r>
              <a:rPr lang="en-GB" dirty="0"/>
              <a:t>The model is able to simulate the evolution of forests over time (evolution of state variables) and its responses to changes in the </a:t>
            </a:r>
            <a:r>
              <a:rPr lang="en-GB" dirty="0">
                <a:solidFill>
                  <a:srgbClr val="008000"/>
                </a:solidFill>
              </a:rPr>
              <a:t>driving variables</a:t>
            </a:r>
          </a:p>
          <a:p>
            <a:r>
              <a:rPr lang="en-GB" dirty="0"/>
              <a:t>The model is based a set of </a:t>
            </a:r>
            <a:r>
              <a:rPr lang="en-GB" dirty="0">
                <a:solidFill>
                  <a:srgbClr val="008000"/>
                </a:solidFill>
              </a:rPr>
              <a:t>(sub-)models or modules</a:t>
            </a:r>
            <a:r>
              <a:rPr lang="en-GB" dirty="0"/>
              <a:t> that together determine the behaviour of the forest</a:t>
            </a:r>
          </a:p>
          <a:p>
            <a:pPr lvl="1"/>
            <a:endParaRPr lang="en-GB" b="1" u="sng" dirty="0">
              <a:solidFill>
                <a:srgbClr val="008000"/>
              </a:solidFill>
            </a:endParaRPr>
          </a:p>
          <a:p>
            <a:pPr lvl="1"/>
            <a:endParaRPr lang="en-GB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 lvl="1"/>
            <a:endParaRPr lang="en-GB" sz="60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36802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3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3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3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variables (Cost Action  FP0603 terminology)</a:t>
            </a:r>
            <a:endParaRPr lang="pt-PT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Set of variables (stand and/or tree variables or some ecosystem pools) that characterize the forest at a given moment and whose evolution in time is the result (output) of the model: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Principal variables</a:t>
            </a:r>
            <a:r>
              <a:rPr lang="en-GB" dirty="0"/>
              <a:t> if they are part of the growth modules</a:t>
            </a:r>
          </a:p>
          <a:p>
            <a:pPr lvl="1"/>
            <a:r>
              <a:rPr lang="en-GB" dirty="0">
                <a:solidFill>
                  <a:srgbClr val="008000"/>
                </a:solidFill>
              </a:rPr>
              <a:t>Derived variables</a:t>
            </a:r>
            <a:r>
              <a:rPr lang="en-GB" dirty="0"/>
              <a:t> if they are indirectly computed from the values of the principal variables</a:t>
            </a:r>
          </a:p>
          <a:p>
            <a:r>
              <a:rPr lang="pt-PT" dirty="0" err="1"/>
              <a:t>Model</a:t>
            </a:r>
            <a:r>
              <a:rPr lang="pt-PT" dirty="0"/>
              <a:t> module</a:t>
            </a:r>
          </a:p>
          <a:p>
            <a:pPr lvl="1"/>
            <a:r>
              <a:rPr lang="pt-PT" dirty="0"/>
              <a:t>Set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equations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/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procedures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led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prediction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future </a:t>
            </a:r>
            <a:r>
              <a:rPr lang="pt-PT" dirty="0" err="1"/>
              <a:t>value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state</a:t>
            </a:r>
            <a:r>
              <a:rPr lang="pt-PT" dirty="0"/>
              <a:t> </a:t>
            </a:r>
            <a:r>
              <a:rPr lang="pt-PT" dirty="0" err="1"/>
              <a:t>variable</a:t>
            </a:r>
            <a:endParaRPr lang="pt-PT" dirty="0"/>
          </a:p>
          <a:p>
            <a:pPr lvl="1"/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07612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variables (Cost Action  FP0603 terminology)</a:t>
            </a:r>
            <a:endParaRPr lang="pt-PT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Depending on the type of model, the same state variable can be principal in one model but derived in another one. For instance:</a:t>
            </a:r>
          </a:p>
          <a:p>
            <a:pPr lvl="1"/>
            <a:r>
              <a:rPr lang="pt-PT" b="1" dirty="0" err="1">
                <a:solidFill>
                  <a:srgbClr val="008000"/>
                </a:solidFill>
              </a:rPr>
              <a:t>Dominant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b="1" dirty="0" err="1">
                <a:solidFill>
                  <a:srgbClr val="008000"/>
                </a:solidFill>
              </a:rPr>
              <a:t>height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usually</a:t>
            </a:r>
            <a:r>
              <a:rPr lang="pt-PT" dirty="0"/>
              <a:t> a principal </a:t>
            </a:r>
            <a:r>
              <a:rPr lang="pt-PT" dirty="0" err="1"/>
              <a:t>variable</a:t>
            </a:r>
            <a:r>
              <a:rPr lang="pt-PT" dirty="0"/>
              <a:t> in </a:t>
            </a:r>
            <a:r>
              <a:rPr lang="pt-PT" dirty="0" err="1"/>
              <a:t>empirical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, </a:t>
            </a:r>
            <a:r>
              <a:rPr lang="pt-PT" dirty="0" err="1"/>
              <a:t>namely</a:t>
            </a:r>
            <a:r>
              <a:rPr lang="pt-PT" dirty="0"/>
              <a:t> for </a:t>
            </a:r>
            <a:r>
              <a:rPr lang="pt-PT" dirty="0" err="1"/>
              <a:t>even-aged</a:t>
            </a:r>
            <a:r>
              <a:rPr lang="pt-PT" dirty="0"/>
              <a:t> </a:t>
            </a:r>
            <a:r>
              <a:rPr lang="pt-PT" dirty="0" err="1"/>
              <a:t>pure</a:t>
            </a:r>
            <a:r>
              <a:rPr lang="pt-PT" dirty="0"/>
              <a:t> stands,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usually</a:t>
            </a:r>
            <a:r>
              <a:rPr lang="pt-PT" dirty="0"/>
              <a:t> </a:t>
            </a:r>
            <a:r>
              <a:rPr lang="pt-PT" dirty="0" err="1"/>
              <a:t>derived</a:t>
            </a:r>
            <a:r>
              <a:rPr lang="pt-PT" dirty="0"/>
              <a:t> in </a:t>
            </a:r>
            <a:r>
              <a:rPr lang="pt-PT" dirty="0" err="1"/>
              <a:t>process-based</a:t>
            </a:r>
            <a:r>
              <a:rPr lang="pt-PT" dirty="0"/>
              <a:t> </a:t>
            </a:r>
            <a:r>
              <a:rPr lang="pt-PT" dirty="0" err="1"/>
              <a:t>models</a:t>
            </a:r>
            <a:endParaRPr lang="pt-PT" dirty="0"/>
          </a:p>
          <a:p>
            <a:pPr lvl="1"/>
            <a:r>
              <a:rPr lang="pt-PT" b="1" dirty="0">
                <a:solidFill>
                  <a:srgbClr val="008000"/>
                </a:solidFill>
              </a:rPr>
              <a:t>Basal </a:t>
            </a:r>
            <a:r>
              <a:rPr lang="pt-PT" b="1" dirty="0" err="1">
                <a:solidFill>
                  <a:srgbClr val="008000"/>
                </a:solidFill>
              </a:rPr>
              <a:t>area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/>
              <a:t>is</a:t>
            </a:r>
            <a:r>
              <a:rPr lang="pt-PT" dirty="0"/>
              <a:t> a principal </a:t>
            </a:r>
            <a:r>
              <a:rPr lang="pt-PT" dirty="0" err="1"/>
              <a:t>variable</a:t>
            </a:r>
            <a:r>
              <a:rPr lang="pt-PT" dirty="0"/>
              <a:t> in </a:t>
            </a:r>
            <a:r>
              <a:rPr lang="pt-PT" dirty="0" err="1"/>
              <a:t>whole</a:t>
            </a:r>
            <a:r>
              <a:rPr lang="pt-PT" dirty="0"/>
              <a:t> stand </a:t>
            </a:r>
            <a:r>
              <a:rPr lang="pt-PT" dirty="0" err="1"/>
              <a:t>empirical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derived</a:t>
            </a:r>
            <a:r>
              <a:rPr lang="pt-PT" dirty="0"/>
              <a:t> in individual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where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“</a:t>
            </a:r>
            <a:r>
              <a:rPr lang="pt-PT" dirty="0" err="1"/>
              <a:t>equivalent</a:t>
            </a:r>
            <a:r>
              <a:rPr lang="pt-PT" dirty="0"/>
              <a:t>” principal </a:t>
            </a:r>
            <a:r>
              <a:rPr lang="pt-PT" dirty="0" err="1"/>
              <a:t>variable</a:t>
            </a:r>
            <a:r>
              <a:rPr lang="pt-PT" dirty="0"/>
              <a:t> are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b="1" dirty="0" err="1">
                <a:solidFill>
                  <a:srgbClr val="008000"/>
                </a:solidFill>
              </a:rPr>
              <a:t>diameters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each</a:t>
            </a:r>
            <a:r>
              <a:rPr lang="pt-PT" dirty="0"/>
              <a:t> individual </a:t>
            </a:r>
            <a:r>
              <a:rPr lang="pt-PT" dirty="0" err="1"/>
              <a:t>tree</a:t>
            </a:r>
            <a:endParaRPr lang="pt-PT" dirty="0"/>
          </a:p>
          <a:p>
            <a:pPr lvl="1"/>
            <a:r>
              <a:rPr lang="pt-PT" dirty="0"/>
              <a:t>Principal </a:t>
            </a:r>
            <a:r>
              <a:rPr lang="pt-PT" dirty="0" err="1"/>
              <a:t>variables</a:t>
            </a:r>
            <a:r>
              <a:rPr lang="pt-PT" dirty="0"/>
              <a:t> in </a:t>
            </a:r>
            <a:r>
              <a:rPr lang="pt-PT" dirty="0" err="1"/>
              <a:t>process</a:t>
            </a:r>
            <a:r>
              <a:rPr lang="pt-PT" dirty="0"/>
              <a:t>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are </a:t>
            </a:r>
            <a:r>
              <a:rPr lang="pt-PT" dirty="0" err="1"/>
              <a:t>mainly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b="1" dirty="0" err="1">
                <a:solidFill>
                  <a:srgbClr val="008000"/>
                </a:solidFill>
              </a:rPr>
              <a:t>biomass</a:t>
            </a:r>
            <a:r>
              <a:rPr lang="pt-PT" b="1" dirty="0">
                <a:solidFill>
                  <a:srgbClr val="008000"/>
                </a:solidFill>
              </a:rPr>
              <a:t> pools </a:t>
            </a:r>
            <a:r>
              <a:rPr lang="pt-PT" dirty="0"/>
              <a:t>(ate stand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tree</a:t>
            </a:r>
            <a:r>
              <a:rPr lang="pt-PT" dirty="0"/>
              <a:t> </a:t>
            </a:r>
            <a:r>
              <a:rPr lang="pt-PT" dirty="0" err="1"/>
              <a:t>level</a:t>
            </a:r>
            <a:r>
              <a:rPr lang="pt-PT" dirty="0"/>
              <a:t>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“</a:t>
            </a:r>
            <a:r>
              <a:rPr lang="pt-PT" dirty="0" err="1"/>
              <a:t>traditional</a:t>
            </a:r>
            <a:r>
              <a:rPr lang="pt-PT" dirty="0"/>
              <a:t>” stand </a:t>
            </a:r>
            <a:r>
              <a:rPr lang="pt-PT" dirty="0" err="1"/>
              <a:t>variables</a:t>
            </a:r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9175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5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5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5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4195866"/>
            <a:ext cx="9654946" cy="2002563"/>
            <a:chOff x="2250754" y="4293020"/>
            <a:chExt cx="7068383" cy="1466083"/>
          </a:xfrm>
        </p:grpSpPr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17714" y="5301208"/>
            <a:ext cx="5194242" cy="732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51784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Outputs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6120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Inputs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75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2352676"/>
            <a:ext cx="9654946" cy="3845754"/>
            <a:chOff x="2250754" y="2943614"/>
            <a:chExt cx="7068383" cy="2815489"/>
          </a:xfrm>
        </p:grpSpPr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31371" y="1338454"/>
            <a:ext cx="3229091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The real growth model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It is dynamic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Simulates growth of a set of state variables - the principal variables</a:t>
            </a:r>
          </a:p>
          <a:p>
            <a:pPr lvl="1"/>
            <a:endParaRPr lang="en-GB" sz="2000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endParaRPr lang="en-GB" sz="500" dirty="0"/>
          </a:p>
          <a:p>
            <a:endParaRPr lang="en-GB" sz="24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endParaRPr lang="pt-PT" sz="1800" dirty="0"/>
          </a:p>
          <a:p>
            <a:endParaRPr lang="pt-PT" sz="24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15417" y="5284092"/>
            <a:ext cx="5194242" cy="732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51784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Outputs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6120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Inputs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5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93853"/>
            <a:ext cx="9654946" cy="4304578"/>
            <a:chOff x="2250754" y="2607708"/>
            <a:chExt cx="7068383" cy="3151395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431371" y="1338454"/>
            <a:ext cx="3111713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Controls growth by a set of </a:t>
            </a:r>
            <a:r>
              <a:rPr lang="en-GB" sz="2400" dirty="0" err="1"/>
              <a:t>silvicultural</a:t>
            </a:r>
            <a:r>
              <a:rPr lang="en-GB" sz="2400" dirty="0"/>
              <a:t> operations</a:t>
            </a:r>
            <a:endParaRPr lang="en-GB" sz="2400" b="1" u="sng" dirty="0">
              <a:solidFill>
                <a:srgbClr val="008000"/>
              </a:solidFill>
            </a:endParaRPr>
          </a:p>
          <a:p>
            <a:pPr lvl="1"/>
            <a:endParaRPr lang="en-GB" sz="2000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endParaRPr lang="en-GB" sz="500" dirty="0"/>
          </a:p>
          <a:p>
            <a:endParaRPr lang="en-GB" sz="24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endParaRPr lang="pt-PT" sz="1800" dirty="0"/>
          </a:p>
          <a:p>
            <a:endParaRPr lang="pt-PT" sz="24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301208"/>
            <a:ext cx="5194242" cy="73240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51784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Outputs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6120" y="5477162"/>
            <a:ext cx="1042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Inputs</a:t>
            </a:r>
            <a:endParaRPr lang="pt-PT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5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1371" y="1338454"/>
            <a:ext cx="3206691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Estimates other variables from the principal ones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 The output module is static</a:t>
            </a:r>
          </a:p>
          <a:p>
            <a:pPr lvl="1"/>
            <a:endParaRPr lang="en-GB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 lvl="1"/>
            <a:endParaRPr lang="en-GB" sz="60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8"/>
            <a:endParaRPr lang="pt-PT" sz="1000" dirty="0"/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79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4800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0" name="Freeform 39"/>
          <p:cNvSpPr>
            <a:spLocks/>
          </p:cNvSpPr>
          <p:nvPr/>
        </p:nvSpPr>
        <p:spPr bwMode="auto">
          <a:xfrm>
            <a:off x="6205689" y="434795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431371" y="1338454"/>
            <a:ext cx="3206691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Completes the data from forest inventory</a:t>
            </a:r>
          </a:p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Initializes new stands</a:t>
            </a:r>
          </a:p>
          <a:p>
            <a:pPr lvl="1"/>
            <a:endParaRPr lang="en-GB" sz="2000" b="1" u="sng" dirty="0">
              <a:solidFill>
                <a:srgbClr val="008000"/>
              </a:solidFill>
            </a:endParaRPr>
          </a:p>
          <a:p>
            <a:pPr>
              <a:buFont typeface="Wingdings" pitchFamily="2" charset="2"/>
              <a:buNone/>
            </a:pPr>
            <a:endParaRPr lang="en-GB" sz="2400" dirty="0"/>
          </a:p>
          <a:p>
            <a:pPr lvl="1"/>
            <a:endParaRPr lang="en-GB" sz="500" dirty="0"/>
          </a:p>
          <a:p>
            <a:endParaRPr lang="en-GB" sz="24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1"/>
            <a:endParaRPr lang="en-GB" sz="2000" dirty="0"/>
          </a:p>
          <a:p>
            <a:pPr lvl="8"/>
            <a:endParaRPr lang="pt-PT" sz="900" dirty="0"/>
          </a:p>
          <a:p>
            <a:endParaRPr lang="pt-PT" sz="2400" dirty="0"/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6840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0" name="Freeform 39"/>
          <p:cNvSpPr>
            <a:spLocks/>
          </p:cNvSpPr>
          <p:nvPr/>
        </p:nvSpPr>
        <p:spPr bwMode="auto">
          <a:xfrm>
            <a:off x="6205689" y="434795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1424" y="3607276"/>
            <a:ext cx="20624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Dynamic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Predicts growth of the principal variables</a:t>
            </a:r>
            <a:endParaRPr lang="pt-PT" sz="280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407028" y="2712983"/>
            <a:ext cx="22695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Static</a:t>
            </a:r>
          </a:p>
          <a:p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Growth of derived variables indirectly estimated from the principal variables </a:t>
            </a:r>
            <a:endParaRPr lang="pt-PT" sz="160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  <p:sp>
        <p:nvSpPr>
          <p:cNvPr id="2" name="Curved Left Arrow 1"/>
          <p:cNvSpPr/>
          <p:nvPr/>
        </p:nvSpPr>
        <p:spPr>
          <a:xfrm rot="15582820">
            <a:off x="3301966" y="293883"/>
            <a:ext cx="1725669" cy="4490519"/>
          </a:xfrm>
          <a:prstGeom prst="curvedLeftArrow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51" name="Curved Left Arrow 50"/>
          <p:cNvSpPr/>
          <p:nvPr/>
        </p:nvSpPr>
        <p:spPr>
          <a:xfrm rot="16542278" flipV="1">
            <a:off x="8031726" y="-485564"/>
            <a:ext cx="1725669" cy="4683167"/>
          </a:xfrm>
          <a:prstGeom prst="curvedLeftArrow">
            <a:avLst/>
          </a:prstGeom>
          <a:solidFill>
            <a:srgbClr val="7CB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8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2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Forestry</a:t>
            </a: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altLang="en-US" dirty="0"/>
              <a:t>Forestry is the science, art, business, and practice of conserving and managing forests and forest lands in a way that</a:t>
            </a:r>
          </a:p>
          <a:p>
            <a:pPr lvl="1"/>
            <a:r>
              <a:rPr lang="en-GB" altLang="en-US" dirty="0"/>
              <a:t>provide a sustained supply of forest products</a:t>
            </a:r>
          </a:p>
          <a:p>
            <a:pPr lvl="1"/>
            <a:r>
              <a:rPr lang="en-GB" altLang="en-US" dirty="0"/>
              <a:t>maintain the forest health and vitality</a:t>
            </a:r>
          </a:p>
          <a:p>
            <a:pPr lvl="1"/>
            <a:r>
              <a:rPr lang="en-GB" altLang="en-US" dirty="0"/>
              <a:t>provide any other forest values desired by the forest owners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6240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8000"/>
                </a:solidFill>
              </a:rPr>
              <a:t>(adapted from Ford-Robertson, 1971)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40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bldLvl="5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 err="1"/>
              <a:t>Driving</a:t>
            </a:r>
            <a:r>
              <a:rPr lang="pt-PT" dirty="0"/>
              <a:t> </a:t>
            </a:r>
            <a:r>
              <a:rPr lang="pt-PT" dirty="0" err="1"/>
              <a:t>variables</a:t>
            </a:r>
            <a:r>
              <a:rPr lang="pt-PT" dirty="0"/>
              <a:t> </a:t>
            </a:r>
            <a:r>
              <a:rPr lang="en-US" dirty="0"/>
              <a:t>(Cost Action  FP0603 terminology)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Variables that are not part of the forest model (some are part of the forest ecosystem)  but influence its behaviour: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Environmental variables </a:t>
            </a:r>
            <a:r>
              <a:rPr lang="en-GB" dirty="0"/>
              <a:t>(</a:t>
            </a:r>
            <a:r>
              <a:rPr lang="en-GB" i="1" dirty="0"/>
              <a:t>e.g.</a:t>
            </a:r>
            <a:r>
              <a:rPr lang="en-GB" dirty="0"/>
              <a:t> climate, soil)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Human induced</a:t>
            </a:r>
            <a:r>
              <a:rPr lang="en-GB" dirty="0"/>
              <a:t> variables (</a:t>
            </a:r>
            <a:r>
              <a:rPr lang="en-GB" i="1" dirty="0"/>
              <a:t>e.g.</a:t>
            </a:r>
            <a:r>
              <a:rPr lang="en-GB" dirty="0"/>
              <a:t> silvicultural operations)</a:t>
            </a:r>
          </a:p>
          <a:p>
            <a:pPr lvl="1"/>
            <a:r>
              <a:rPr lang="en-GB" b="1" dirty="0">
                <a:solidFill>
                  <a:srgbClr val="008000"/>
                </a:solidFill>
              </a:rPr>
              <a:t>Risks </a:t>
            </a:r>
            <a:r>
              <a:rPr lang="en-GB" dirty="0"/>
              <a:t>(</a:t>
            </a:r>
            <a:r>
              <a:rPr lang="en-GB" i="1" dirty="0"/>
              <a:t>e.g.</a:t>
            </a:r>
            <a:r>
              <a:rPr lang="en-GB" dirty="0"/>
              <a:t> fire, pests and diseases, storms)</a:t>
            </a:r>
          </a:p>
          <a:p>
            <a:endParaRPr lang="en-GB" dirty="0"/>
          </a:p>
          <a:p>
            <a:r>
              <a:rPr lang="en-GB" dirty="0">
                <a:solidFill>
                  <a:srgbClr val="008000"/>
                </a:solidFill>
              </a:rPr>
              <a:t>The separation between state and driving variables is sometimes not </a:t>
            </a:r>
            <a:r>
              <a:rPr lang="en-GB" dirty="0" err="1">
                <a:solidFill>
                  <a:srgbClr val="008000"/>
                </a:solidFill>
              </a:rPr>
              <a:t>straighforward</a:t>
            </a:r>
            <a:endParaRPr lang="en-GB" dirty="0">
              <a:solidFill>
                <a:srgbClr val="008000"/>
              </a:solidFill>
            </a:endParaRPr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6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Forest simulator (Cost Action  FP0603 terminology)</a:t>
            </a:r>
            <a:endParaRPr lang="pt-PT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>
                <a:solidFill>
                  <a:srgbClr val="008000"/>
                </a:solidFill>
              </a:rPr>
              <a:t>Computer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>
                <a:solidFill>
                  <a:srgbClr val="008000"/>
                </a:solidFill>
              </a:rPr>
              <a:t>tool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/>
              <a:t>that</a:t>
            </a:r>
            <a:r>
              <a:rPr lang="pt-PT" dirty="0"/>
              <a:t>,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a set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, </a:t>
            </a:r>
            <a:r>
              <a:rPr lang="pt-PT" dirty="0" err="1"/>
              <a:t>makes</a:t>
            </a:r>
            <a:r>
              <a:rPr lang="pt-PT" dirty="0"/>
              <a:t> </a:t>
            </a:r>
            <a:r>
              <a:rPr lang="pt-PT" dirty="0" err="1"/>
              <a:t>long</a:t>
            </a:r>
            <a:r>
              <a:rPr lang="pt-PT" dirty="0"/>
              <a:t> </a:t>
            </a:r>
            <a:r>
              <a:rPr lang="pt-PT" dirty="0" err="1"/>
              <a:t>term</a:t>
            </a:r>
            <a:r>
              <a:rPr lang="pt-PT" dirty="0"/>
              <a:t> </a:t>
            </a:r>
            <a:r>
              <a:rPr lang="pt-PT" dirty="0" err="1"/>
              <a:t>predictions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status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under</a:t>
            </a:r>
            <a:r>
              <a:rPr lang="pt-PT" dirty="0"/>
              <a:t> a </a:t>
            </a:r>
            <a:r>
              <a:rPr lang="pt-PT" dirty="0" err="1"/>
              <a:t>certain</a:t>
            </a:r>
            <a:r>
              <a:rPr lang="pt-PT" dirty="0"/>
              <a:t> </a:t>
            </a:r>
            <a:r>
              <a:rPr lang="pt-PT" dirty="0" err="1">
                <a:solidFill>
                  <a:srgbClr val="008000"/>
                </a:solidFill>
              </a:rPr>
              <a:t>scenario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management, </a:t>
            </a:r>
            <a:r>
              <a:rPr lang="pt-PT" dirty="0" err="1"/>
              <a:t>climate</a:t>
            </a:r>
            <a:r>
              <a:rPr lang="pt-PT" dirty="0"/>
              <a:t>, </a:t>
            </a:r>
            <a:r>
              <a:rPr lang="pt-PT" dirty="0" err="1"/>
              <a:t>risks</a:t>
            </a:r>
            <a:r>
              <a:rPr lang="pt-PT" dirty="0"/>
              <a:t>,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policy</a:t>
            </a:r>
            <a:r>
              <a:rPr lang="pt-PT" dirty="0"/>
              <a:t>  </a:t>
            </a:r>
          </a:p>
          <a:p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pt-PT" dirty="0" err="1"/>
              <a:t>simulators</a:t>
            </a:r>
            <a:r>
              <a:rPr lang="pt-PT" dirty="0"/>
              <a:t> </a:t>
            </a:r>
            <a:r>
              <a:rPr lang="pt-PT" dirty="0" err="1"/>
              <a:t>usually</a:t>
            </a:r>
            <a:r>
              <a:rPr lang="pt-PT" dirty="0"/>
              <a:t> </a:t>
            </a:r>
            <a:r>
              <a:rPr lang="pt-PT" dirty="0" err="1"/>
              <a:t>predict</a:t>
            </a:r>
            <a:r>
              <a:rPr lang="pt-PT" dirty="0"/>
              <a:t>,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each</a:t>
            </a:r>
            <a:r>
              <a:rPr lang="pt-PT" dirty="0"/>
              <a:t> </a:t>
            </a:r>
            <a:r>
              <a:rPr lang="pt-PT" dirty="0" err="1"/>
              <a:t>point</a:t>
            </a:r>
            <a:r>
              <a:rPr lang="pt-PT" dirty="0"/>
              <a:t> in time, </a:t>
            </a:r>
            <a:r>
              <a:rPr lang="pt-PT" dirty="0" err="1">
                <a:solidFill>
                  <a:srgbClr val="008000"/>
                </a:solidFill>
              </a:rPr>
              <a:t>wood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>
                <a:solidFill>
                  <a:srgbClr val="008000"/>
                </a:solidFill>
              </a:rPr>
              <a:t>and</a:t>
            </a:r>
            <a:r>
              <a:rPr lang="pt-PT" dirty="0">
                <a:solidFill>
                  <a:srgbClr val="008000"/>
                </a:solidFill>
              </a:rPr>
              <a:t> non-</a:t>
            </a:r>
            <a:r>
              <a:rPr lang="pt-PT" dirty="0" err="1">
                <a:solidFill>
                  <a:srgbClr val="008000"/>
                </a:solidFill>
              </a:rPr>
              <a:t>wood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>
                <a:solidFill>
                  <a:srgbClr val="008000"/>
                </a:solidFill>
              </a:rPr>
              <a:t>products</a:t>
            </a:r>
            <a:r>
              <a:rPr lang="pt-PT" dirty="0">
                <a:solidFill>
                  <a:srgbClr val="008000"/>
                </a:solidFill>
              </a:rPr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forest</a:t>
            </a:r>
            <a:endParaRPr lang="pt-PT" dirty="0"/>
          </a:p>
          <a:p>
            <a:r>
              <a:rPr lang="en-US" dirty="0"/>
              <a:t>It is desirable that they predict a large range of </a:t>
            </a:r>
            <a:r>
              <a:rPr lang="en-US" dirty="0">
                <a:solidFill>
                  <a:srgbClr val="008000"/>
                </a:solidFill>
              </a:rPr>
              <a:t>ecosystem services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They may be developed for different spatial levels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76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404664"/>
            <a:ext cx="11329259" cy="720080"/>
          </a:xfrm>
        </p:spPr>
        <p:txBody>
          <a:bodyPr vert="horz" lIns="91440" tIns="365760" rIns="91440" bIns="45720" rtlCol="0" anchor="ctr">
            <a:noAutofit/>
          </a:bodyPr>
          <a:lstStyle/>
          <a:p>
            <a:r>
              <a:rPr lang="en-GB" altLang="pt-PT" sz="2400" dirty="0"/>
              <a:t>Forest management decisions at different spatial scales:</a:t>
            </a:r>
            <a:br>
              <a:rPr lang="en-GB" altLang="pt-PT" sz="2400" dirty="0"/>
            </a:br>
            <a:endParaRPr lang="pt-PT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389" y="1338454"/>
            <a:ext cx="11329259" cy="5001419"/>
          </a:xfrm>
        </p:spPr>
        <p:txBody>
          <a:bodyPr>
            <a:normAutofit fontScale="92500" lnSpcReduction="20000"/>
          </a:bodyPr>
          <a:lstStyle/>
          <a:p>
            <a:r>
              <a:rPr lang="en-GB" altLang="pt-PT" sz="3000" dirty="0"/>
              <a:t>stand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200" dirty="0"/>
              <a:t>homogeneous forest area</a:t>
            </a:r>
          </a:p>
          <a:p>
            <a:r>
              <a:rPr lang="en-GB" altLang="pt-PT" sz="3000" dirty="0"/>
              <a:t>management unit 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200" dirty="0"/>
              <a:t>set of stands with a common</a:t>
            </a:r>
          </a:p>
          <a:p>
            <a:pPr lvl="1">
              <a:spcBef>
                <a:spcPct val="10000"/>
              </a:spcBef>
              <a:buFont typeface="Wingdings" panose="05000000000000000000" pitchFamily="2" charset="2"/>
              <a:buNone/>
            </a:pPr>
            <a:r>
              <a:rPr lang="en-GB" altLang="pt-PT" sz="2200" dirty="0"/>
              <a:t>management plan</a:t>
            </a:r>
          </a:p>
          <a:p>
            <a:endParaRPr lang="en-GB" altLang="pt-PT" sz="3000" dirty="0"/>
          </a:p>
          <a:p>
            <a:r>
              <a:rPr lang="en-GB" altLang="pt-PT" sz="3000" dirty="0"/>
              <a:t>watershed, landscape</a:t>
            </a:r>
          </a:p>
          <a:p>
            <a:endParaRPr lang="en-GB" altLang="pt-PT" sz="3000" dirty="0"/>
          </a:p>
          <a:p>
            <a:r>
              <a:rPr lang="en-GB" altLang="pt-PT" sz="3000" dirty="0"/>
              <a:t>region (e.g. PROF)</a:t>
            </a:r>
          </a:p>
          <a:p>
            <a:r>
              <a:rPr lang="en-GB" altLang="pt-PT" sz="3000" dirty="0"/>
              <a:t>country</a:t>
            </a:r>
          </a:p>
          <a:p>
            <a:r>
              <a:rPr lang="en-GB" altLang="pt-PT" sz="3000" dirty="0"/>
              <a:t>continent</a:t>
            </a:r>
          </a:p>
          <a:p>
            <a:endParaRPr lang="pt-PT" dirty="0"/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5399922" y="1340769"/>
            <a:ext cx="0" cy="208693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903976" y="1488592"/>
            <a:ext cx="167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Foresters and forest owners (private and other)</a:t>
            </a:r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5399922" y="4005064"/>
            <a:ext cx="0" cy="2592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934809" y="5249316"/>
            <a:ext cx="1777751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pt-PT" b="1" dirty="0">
                <a:solidFill>
                  <a:srgbClr val="008000"/>
                </a:solidFill>
                <a:latin typeface="Trebuchet MS" panose="020B0603020202020204" pitchFamily="34" charset="0"/>
              </a:rPr>
              <a:t>Politicians  and public administrators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560161" y="1340769"/>
            <a:ext cx="3140179" cy="1703041"/>
            <a:chOff x="5580112" y="2132856"/>
            <a:chExt cx="2852146" cy="1440160"/>
          </a:xfrm>
        </p:grpSpPr>
        <p:sp>
          <p:nvSpPr>
            <p:cNvPr id="25" name="TextBox 24"/>
            <p:cNvSpPr txBox="1"/>
            <p:nvPr/>
          </p:nvSpPr>
          <p:spPr>
            <a:xfrm>
              <a:off x="5885337" y="2313465"/>
              <a:ext cx="2546921" cy="936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 </a:t>
              </a:r>
              <a:r>
                <a:rPr lang="pt-PT" dirty="0" err="1">
                  <a:latin typeface="Trebuchet MS" panose="020B0603020202020204" pitchFamily="34" charset="0"/>
                </a:rPr>
                <a:t>on</a:t>
              </a:r>
              <a:r>
                <a:rPr lang="pt-PT" dirty="0">
                  <a:latin typeface="Trebuchet MS" panose="020B0603020202020204" pitchFamily="34" charset="0"/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Land use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 err="1">
                  <a:latin typeface="Trebuchet MS" panose="020B0603020202020204" pitchFamily="34" charset="0"/>
                </a:rPr>
                <a:t>Tree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species</a:t>
              </a:r>
              <a:endParaRPr lang="pt-PT" sz="1600" dirty="0">
                <a:latin typeface="Trebuchet MS" panose="020B0603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 err="1">
                  <a:latin typeface="Trebuchet MS" panose="020B0603020202020204" pitchFamily="34" charset="0"/>
                </a:rPr>
                <a:t>Forest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mgt</a:t>
              </a:r>
              <a:r>
                <a:rPr lang="pt-PT" sz="1600" dirty="0">
                  <a:latin typeface="Trebuchet MS" panose="020B0603020202020204" pitchFamily="34" charset="0"/>
                </a:rPr>
                <a:t> </a:t>
              </a:r>
              <a:r>
                <a:rPr lang="pt-PT" sz="1600" dirty="0" err="1">
                  <a:latin typeface="Trebuchet MS" panose="020B0603020202020204" pitchFamily="34" charset="0"/>
                </a:rPr>
                <a:t>approaches</a:t>
              </a:r>
              <a:endParaRPr lang="pt-PT" sz="1600" dirty="0">
                <a:latin typeface="Trebuchet MS" panose="020B0603020202020204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580112" y="2132856"/>
              <a:ext cx="2808312" cy="1440160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560160" y="4970388"/>
            <a:ext cx="3168352" cy="1477144"/>
            <a:chOff x="5732511" y="4976192"/>
            <a:chExt cx="2943945" cy="1477144"/>
          </a:xfrm>
        </p:grpSpPr>
        <p:sp>
          <p:nvSpPr>
            <p:cNvPr id="28" name="TextBox 27"/>
            <p:cNvSpPr txBox="1"/>
            <p:nvPr/>
          </p:nvSpPr>
          <p:spPr>
            <a:xfrm>
              <a:off x="5940152" y="5253007"/>
              <a:ext cx="273630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latin typeface="Trebuchet MS" panose="020B0603020202020204" pitchFamily="34" charset="0"/>
                </a:rPr>
                <a:t>Decide </a:t>
              </a:r>
              <a:r>
                <a:rPr lang="pt-PT" dirty="0" err="1">
                  <a:latin typeface="Trebuchet MS" panose="020B0603020202020204" pitchFamily="34" charset="0"/>
                </a:rPr>
                <a:t>on</a:t>
              </a:r>
              <a:r>
                <a:rPr lang="pt-PT" dirty="0">
                  <a:latin typeface="Trebuchet MS" panose="020B0603020202020204" pitchFamily="34" charset="0"/>
                </a:rPr>
                <a:t>: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Forest policy - legislation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PT" sz="1600" dirty="0">
                  <a:latin typeface="Trebuchet MS" panose="020B0603020202020204" pitchFamily="34" charset="0"/>
                </a:rPr>
                <a:t>Incentives </a:t>
              </a:r>
              <a:r>
                <a:rPr lang="pt-PT" sz="1600" dirty="0" err="1">
                  <a:latin typeface="Trebuchet MS" panose="020B0603020202020204" pitchFamily="34" charset="0"/>
                </a:rPr>
                <a:t>and</a:t>
              </a:r>
              <a:r>
                <a:rPr lang="pt-PT" sz="1600" dirty="0">
                  <a:latin typeface="Trebuchet MS" panose="020B0603020202020204" pitchFamily="34" charset="0"/>
                </a:rPr>
                <a:t> subsidies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5732511" y="4976192"/>
              <a:ext cx="2943945" cy="1477144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860536-40F9-4373-AD4D-2E97B3477E1B}"/>
              </a:ext>
            </a:extLst>
          </p:cNvPr>
          <p:cNvGrpSpPr/>
          <p:nvPr/>
        </p:nvGrpSpPr>
        <p:grpSpPr>
          <a:xfrm>
            <a:off x="6816080" y="3332585"/>
            <a:ext cx="2366912" cy="1320551"/>
            <a:chOff x="6816080" y="3332585"/>
            <a:chExt cx="2366912" cy="132055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8D0A29-4E57-43C7-83AC-4341C1621031}"/>
                </a:ext>
              </a:extLst>
            </p:cNvPr>
            <p:cNvSpPr/>
            <p:nvPr/>
          </p:nvSpPr>
          <p:spPr>
            <a:xfrm>
              <a:off x="6816080" y="3332585"/>
              <a:ext cx="2366912" cy="1320551"/>
            </a:xfrm>
            <a:prstGeom prst="rect">
              <a:avLst/>
            </a:prstGeom>
            <a:solidFill>
              <a:srgbClr val="33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04122" y="3475861"/>
              <a:ext cx="16520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 err="1">
                  <a:solidFill>
                    <a:schemeClr val="bg1"/>
                  </a:solidFill>
                </a:rPr>
                <a:t>Industry</a:t>
              </a:r>
              <a:r>
                <a:rPr lang="pt-PT" sz="2000" b="1" dirty="0">
                  <a:solidFill>
                    <a:schemeClr val="bg1"/>
                  </a:solidFill>
                </a:rPr>
                <a:t> </a:t>
              </a:r>
              <a:r>
                <a:rPr lang="pt-PT" sz="2000" b="1" dirty="0" err="1">
                  <a:solidFill>
                    <a:schemeClr val="bg1"/>
                  </a:solidFill>
                </a:rPr>
                <a:t>and</a:t>
              </a:r>
              <a:r>
                <a:rPr lang="pt-PT" sz="2000" b="1" dirty="0">
                  <a:solidFill>
                    <a:schemeClr val="bg1"/>
                  </a:solidFill>
                </a:rPr>
                <a:t> </a:t>
              </a:r>
              <a:r>
                <a:rPr lang="pt-PT" sz="2000" b="1" dirty="0" err="1">
                  <a:solidFill>
                    <a:schemeClr val="bg1"/>
                  </a:solidFill>
                </a:rPr>
                <a:t>society</a:t>
              </a:r>
              <a:r>
                <a:rPr lang="pt-PT" sz="2000" b="1" dirty="0">
                  <a:solidFill>
                    <a:schemeClr val="bg1"/>
                  </a:solidFill>
                </a:rPr>
                <a:t> </a:t>
              </a:r>
              <a:r>
                <a:rPr lang="pt-PT" sz="2000" b="1" dirty="0" err="1">
                  <a:solidFill>
                    <a:schemeClr val="bg1"/>
                  </a:solidFill>
                </a:rPr>
                <a:t>requirements</a:t>
              </a:r>
              <a:endParaRPr lang="pt-PT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A0D6339-573C-4A7D-B6AA-D06873F24873}"/>
              </a:ext>
            </a:extLst>
          </p:cNvPr>
          <p:cNvGrpSpPr/>
          <p:nvPr/>
        </p:nvGrpSpPr>
        <p:grpSpPr>
          <a:xfrm>
            <a:off x="9234780" y="4092608"/>
            <a:ext cx="902443" cy="923685"/>
            <a:chOff x="6750108" y="3923930"/>
            <a:chExt cx="902443" cy="66111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535D850-1FA9-4F06-89D1-31843182ADB8}"/>
                </a:ext>
              </a:extLst>
            </p:cNvPr>
            <p:cNvCxnSpPr>
              <a:cxnSpLocks/>
            </p:cNvCxnSpPr>
            <p:nvPr/>
          </p:nvCxnSpPr>
          <p:spPr>
            <a:xfrm>
              <a:off x="7608165" y="3923930"/>
              <a:ext cx="0" cy="661110"/>
            </a:xfrm>
            <a:prstGeom prst="straightConnector1">
              <a:avLst/>
            </a:prstGeom>
            <a:ln w="7620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74777E9-FA25-404C-AC03-9CB2A9DD42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108" y="3923930"/>
              <a:ext cx="902443" cy="0"/>
            </a:xfrm>
            <a:prstGeom prst="line">
              <a:avLst/>
            </a:prstGeom>
            <a:ln w="762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EF3445-0422-4AE0-9FEB-A48F86320D1D}"/>
              </a:ext>
            </a:extLst>
          </p:cNvPr>
          <p:cNvGrpSpPr/>
          <p:nvPr/>
        </p:nvGrpSpPr>
        <p:grpSpPr>
          <a:xfrm flipV="1">
            <a:off x="9227379" y="2893252"/>
            <a:ext cx="902443" cy="956424"/>
            <a:chOff x="6750108" y="3923930"/>
            <a:chExt cx="902443" cy="66111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AF8C4FE-F9CB-45F6-BE17-25918E6736C7}"/>
                </a:ext>
              </a:extLst>
            </p:cNvPr>
            <p:cNvCxnSpPr>
              <a:cxnSpLocks/>
            </p:cNvCxnSpPr>
            <p:nvPr/>
          </p:nvCxnSpPr>
          <p:spPr>
            <a:xfrm>
              <a:off x="7617043" y="3923930"/>
              <a:ext cx="0" cy="661110"/>
            </a:xfrm>
            <a:prstGeom prst="straightConnector1">
              <a:avLst/>
            </a:prstGeom>
            <a:ln w="7620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9B0695B-32E0-4F32-A1BE-A41ECDACFA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0108" y="3923930"/>
              <a:ext cx="902443" cy="0"/>
            </a:xfrm>
            <a:prstGeom prst="line">
              <a:avLst/>
            </a:prstGeom>
            <a:ln w="762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5E8F9EF-8B4B-4E30-ABF1-E8CB37472FED}"/>
              </a:ext>
            </a:extLst>
          </p:cNvPr>
          <p:cNvCxnSpPr>
            <a:cxnSpLocks/>
          </p:cNvCxnSpPr>
          <p:nvPr/>
        </p:nvCxnSpPr>
        <p:spPr>
          <a:xfrm flipV="1">
            <a:off x="10416480" y="2780929"/>
            <a:ext cx="0" cy="2376263"/>
          </a:xfrm>
          <a:prstGeom prst="straightConnector1">
            <a:avLst/>
          </a:prstGeom>
          <a:ln w="76200">
            <a:solidFill>
              <a:srgbClr val="FF66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2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Forest model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08568" y="5301208"/>
            <a:ext cx="5194242" cy="732405"/>
          </a:xfrm>
          <a:prstGeom prst="rect">
            <a:avLst/>
          </a:prstGeom>
        </p:spPr>
      </p:pic>
      <p:sp>
        <p:nvSpPr>
          <p:cNvPr id="40" name="Freeform 39"/>
          <p:cNvSpPr>
            <a:spLocks/>
          </p:cNvSpPr>
          <p:nvPr/>
        </p:nvSpPr>
        <p:spPr bwMode="auto">
          <a:xfrm>
            <a:off x="6205689" y="434795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14677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88640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Stand simulator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216838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GB" dirty="0"/>
              <a:t>Management unit and l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arge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759809" y="939089"/>
            <a:ext cx="2515129" cy="1551614"/>
          </a:xfrm>
          <a:custGeom>
            <a:avLst/>
            <a:gdLst>
              <a:gd name="T0" fmla="*/ 77 w 829"/>
              <a:gd name="T1" fmla="*/ 249 h 512"/>
              <a:gd name="T2" fmla="*/ 151 w 829"/>
              <a:gd name="T3" fmla="*/ 245 h 512"/>
              <a:gd name="T4" fmla="*/ 652 w 829"/>
              <a:gd name="T5" fmla="*/ 512 h 512"/>
              <a:gd name="T6" fmla="*/ 782 w 829"/>
              <a:gd name="T7" fmla="*/ 503 h 512"/>
              <a:gd name="T8" fmla="*/ 829 w 829"/>
              <a:gd name="T9" fmla="*/ 340 h 512"/>
              <a:gd name="T10" fmla="*/ 151 w 829"/>
              <a:gd name="T11" fmla="*/ 0 h 512"/>
              <a:gd name="T12" fmla="*/ 0 w 829"/>
              <a:gd name="T13" fmla="*/ 14 h 512"/>
              <a:gd name="T14" fmla="*/ 125 w 829"/>
              <a:gd name="T15" fmla="*/ 123 h 512"/>
              <a:gd name="T16" fmla="*/ 77 w 829"/>
              <a:gd name="T17" fmla="*/ 2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9" h="512">
                <a:moveTo>
                  <a:pt x="77" y="249"/>
                </a:moveTo>
                <a:cubicBezTo>
                  <a:pt x="101" y="247"/>
                  <a:pt x="126" y="245"/>
                  <a:pt x="151" y="245"/>
                </a:cubicBezTo>
                <a:cubicBezTo>
                  <a:pt x="359" y="245"/>
                  <a:pt x="543" y="351"/>
                  <a:pt x="652" y="512"/>
                </a:cubicBezTo>
                <a:cubicBezTo>
                  <a:pt x="782" y="503"/>
                  <a:pt x="782" y="503"/>
                  <a:pt x="782" y="503"/>
                </a:cubicBezTo>
                <a:cubicBezTo>
                  <a:pt x="829" y="340"/>
                  <a:pt x="829" y="340"/>
                  <a:pt x="829" y="340"/>
                </a:cubicBezTo>
                <a:cubicBezTo>
                  <a:pt x="675" y="134"/>
                  <a:pt x="428" y="0"/>
                  <a:pt x="151" y="0"/>
                </a:cubicBezTo>
                <a:cubicBezTo>
                  <a:pt x="99" y="0"/>
                  <a:pt x="49" y="5"/>
                  <a:pt x="0" y="14"/>
                </a:cubicBezTo>
                <a:cubicBezTo>
                  <a:pt x="125" y="123"/>
                  <a:pt x="125" y="123"/>
                  <a:pt x="125" y="123"/>
                </a:cubicBezTo>
                <a:lnTo>
                  <a:pt x="77" y="24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430453">
            <a:off x="5258852" y="165215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Demand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1032373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Management unit and large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759809" y="939089"/>
            <a:ext cx="2515129" cy="1551614"/>
          </a:xfrm>
          <a:custGeom>
            <a:avLst/>
            <a:gdLst>
              <a:gd name="T0" fmla="*/ 77 w 829"/>
              <a:gd name="T1" fmla="*/ 249 h 512"/>
              <a:gd name="T2" fmla="*/ 151 w 829"/>
              <a:gd name="T3" fmla="*/ 245 h 512"/>
              <a:gd name="T4" fmla="*/ 652 w 829"/>
              <a:gd name="T5" fmla="*/ 512 h 512"/>
              <a:gd name="T6" fmla="*/ 782 w 829"/>
              <a:gd name="T7" fmla="*/ 503 h 512"/>
              <a:gd name="T8" fmla="*/ 829 w 829"/>
              <a:gd name="T9" fmla="*/ 340 h 512"/>
              <a:gd name="T10" fmla="*/ 151 w 829"/>
              <a:gd name="T11" fmla="*/ 0 h 512"/>
              <a:gd name="T12" fmla="*/ 0 w 829"/>
              <a:gd name="T13" fmla="*/ 14 h 512"/>
              <a:gd name="T14" fmla="*/ 125 w 829"/>
              <a:gd name="T15" fmla="*/ 123 h 512"/>
              <a:gd name="T16" fmla="*/ 77 w 829"/>
              <a:gd name="T17" fmla="*/ 2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9" h="512">
                <a:moveTo>
                  <a:pt x="77" y="249"/>
                </a:moveTo>
                <a:cubicBezTo>
                  <a:pt x="101" y="247"/>
                  <a:pt x="126" y="245"/>
                  <a:pt x="151" y="245"/>
                </a:cubicBezTo>
                <a:cubicBezTo>
                  <a:pt x="359" y="245"/>
                  <a:pt x="543" y="351"/>
                  <a:pt x="652" y="512"/>
                </a:cubicBezTo>
                <a:cubicBezTo>
                  <a:pt x="782" y="503"/>
                  <a:pt x="782" y="503"/>
                  <a:pt x="782" y="503"/>
                </a:cubicBezTo>
                <a:cubicBezTo>
                  <a:pt x="829" y="340"/>
                  <a:pt x="829" y="340"/>
                  <a:pt x="829" y="340"/>
                </a:cubicBezTo>
                <a:cubicBezTo>
                  <a:pt x="675" y="134"/>
                  <a:pt x="428" y="0"/>
                  <a:pt x="151" y="0"/>
                </a:cubicBezTo>
                <a:cubicBezTo>
                  <a:pt x="99" y="0"/>
                  <a:pt x="49" y="5"/>
                  <a:pt x="0" y="14"/>
                </a:cubicBezTo>
                <a:cubicBezTo>
                  <a:pt x="125" y="123"/>
                  <a:pt x="125" y="123"/>
                  <a:pt x="125" y="123"/>
                </a:cubicBezTo>
                <a:lnTo>
                  <a:pt x="77" y="24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430453">
            <a:off x="5258852" y="165215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Demand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3755906" y="995465"/>
            <a:ext cx="2313970" cy="1887304"/>
          </a:xfrm>
          <a:custGeom>
            <a:avLst/>
            <a:gdLst>
              <a:gd name="T0" fmla="*/ 245 w 763"/>
              <a:gd name="T1" fmla="*/ 622 h 622"/>
              <a:gd name="T2" fmla="*/ 716 w 763"/>
              <a:gd name="T3" fmla="*/ 234 h 622"/>
              <a:gd name="T4" fmla="*/ 763 w 763"/>
              <a:gd name="T5" fmla="*/ 110 h 622"/>
              <a:gd name="T6" fmla="*/ 636 w 763"/>
              <a:gd name="T7" fmla="*/ 0 h 622"/>
              <a:gd name="T8" fmla="*/ 0 w 763"/>
              <a:gd name="T9" fmla="*/ 582 h 622"/>
              <a:gd name="T10" fmla="*/ 153 w 763"/>
              <a:gd name="T11" fmla="*/ 521 h 622"/>
              <a:gd name="T12" fmla="*/ 245 w 763"/>
              <a:gd name="T13" fmla="*/ 62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" h="622">
                <a:moveTo>
                  <a:pt x="245" y="622"/>
                </a:moveTo>
                <a:cubicBezTo>
                  <a:pt x="319" y="420"/>
                  <a:pt x="498" y="269"/>
                  <a:pt x="716" y="234"/>
                </a:cubicBezTo>
                <a:cubicBezTo>
                  <a:pt x="763" y="110"/>
                  <a:pt x="763" y="110"/>
                  <a:pt x="763" y="110"/>
                </a:cubicBezTo>
                <a:cubicBezTo>
                  <a:pt x="636" y="0"/>
                  <a:pt x="636" y="0"/>
                  <a:pt x="636" y="0"/>
                </a:cubicBezTo>
                <a:cubicBezTo>
                  <a:pt x="333" y="63"/>
                  <a:pt x="90" y="289"/>
                  <a:pt x="0" y="582"/>
                </a:cubicBezTo>
                <a:cubicBezTo>
                  <a:pt x="153" y="521"/>
                  <a:pt x="153" y="521"/>
                  <a:pt x="153" y="521"/>
                </a:cubicBezTo>
                <a:lnTo>
                  <a:pt x="245" y="622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9347858">
            <a:off x="4199845" y="165702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3031012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/>
          <p:cNvSpPr/>
          <p:nvPr/>
        </p:nvSpPr>
        <p:spPr>
          <a:xfrm>
            <a:off x="3620077" y="965557"/>
            <a:ext cx="5191879" cy="508276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68527" y="1875958"/>
            <a:ext cx="9654946" cy="4322473"/>
            <a:chOff x="2250754" y="2594607"/>
            <a:chExt cx="7068383" cy="3164496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10" y="2607708"/>
              <a:ext cx="1262385" cy="2346143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38" y="2594607"/>
              <a:ext cx="1243330" cy="234495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70" y="3025811"/>
              <a:ext cx="1657782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Output / calculation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00" y="3016775"/>
              <a:ext cx="1589678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53" y="3058059"/>
              <a:ext cx="2140417" cy="1493387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69" y="3790556"/>
              <a:ext cx="2140406" cy="1493395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35" y="3238387"/>
              <a:ext cx="1066336" cy="106633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35" y="3247013"/>
              <a:ext cx="1066336" cy="106633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6965" y="5117122"/>
              <a:ext cx="3428984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24" y="3243846"/>
              <a:ext cx="914396" cy="627025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36" y="5253794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38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47" y="511021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20" y="5111872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57" y="511183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61" y="4967103"/>
              <a:ext cx="990595" cy="79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42" y="4651386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488" y="4293020"/>
              <a:ext cx="990595" cy="381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03" y="5110448"/>
              <a:ext cx="415502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12" y="5310356"/>
              <a:ext cx="550800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4" y="4948984"/>
              <a:ext cx="990595" cy="762001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46" y="5252359"/>
              <a:ext cx="1066795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11" y="511345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56" y="5112968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Management unit and large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>
            <a:off x="7773963" y="2030728"/>
            <a:ext cx="1016045" cy="2625314"/>
          </a:xfrm>
          <a:custGeom>
            <a:avLst/>
            <a:gdLst>
              <a:gd name="T0" fmla="*/ 0 w 335"/>
              <a:gd name="T1" fmla="*/ 171 h 866"/>
              <a:gd name="T2" fmla="*/ 90 w 335"/>
              <a:gd name="T3" fmla="*/ 488 h 866"/>
              <a:gd name="T4" fmla="*/ 27 w 335"/>
              <a:gd name="T5" fmla="*/ 757 h 866"/>
              <a:gd name="T6" fmla="*/ 101 w 335"/>
              <a:gd name="T7" fmla="*/ 866 h 866"/>
              <a:gd name="T8" fmla="*/ 265 w 335"/>
              <a:gd name="T9" fmla="*/ 825 h 866"/>
              <a:gd name="T10" fmla="*/ 335 w 335"/>
              <a:gd name="T11" fmla="*/ 488 h 866"/>
              <a:gd name="T12" fmla="*/ 180 w 335"/>
              <a:gd name="T13" fmla="*/ 0 h 866"/>
              <a:gd name="T14" fmla="*/ 133 w 335"/>
              <a:gd name="T15" fmla="*/ 162 h 866"/>
              <a:gd name="T16" fmla="*/ 0 w 335"/>
              <a:gd name="T17" fmla="*/ 171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5" h="866">
                <a:moveTo>
                  <a:pt x="0" y="171"/>
                </a:moveTo>
                <a:cubicBezTo>
                  <a:pt x="57" y="264"/>
                  <a:pt x="90" y="372"/>
                  <a:pt x="90" y="488"/>
                </a:cubicBezTo>
                <a:cubicBezTo>
                  <a:pt x="90" y="585"/>
                  <a:pt x="67" y="676"/>
                  <a:pt x="27" y="757"/>
                </a:cubicBezTo>
                <a:cubicBezTo>
                  <a:pt x="101" y="866"/>
                  <a:pt x="101" y="866"/>
                  <a:pt x="101" y="866"/>
                </a:cubicBezTo>
                <a:cubicBezTo>
                  <a:pt x="265" y="825"/>
                  <a:pt x="265" y="825"/>
                  <a:pt x="265" y="825"/>
                </a:cubicBezTo>
                <a:cubicBezTo>
                  <a:pt x="310" y="722"/>
                  <a:pt x="335" y="608"/>
                  <a:pt x="335" y="488"/>
                </a:cubicBezTo>
                <a:cubicBezTo>
                  <a:pt x="335" y="307"/>
                  <a:pt x="278" y="138"/>
                  <a:pt x="180" y="0"/>
                </a:cubicBezTo>
                <a:cubicBezTo>
                  <a:pt x="133" y="162"/>
                  <a:pt x="133" y="162"/>
                  <a:pt x="133" y="162"/>
                </a:cubicBezTo>
                <a:lnTo>
                  <a:pt x="0" y="17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5903304">
            <a:off x="5876943" y="2506937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Economics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t="85595"/>
          <a:stretch/>
        </p:blipFill>
        <p:spPr>
          <a:xfrm>
            <a:off x="3638062" y="5288883"/>
            <a:ext cx="5194242" cy="732405"/>
          </a:xfrm>
          <a:prstGeom prst="rect">
            <a:avLst/>
          </a:prstGeom>
        </p:spPr>
      </p:pic>
      <p:sp>
        <p:nvSpPr>
          <p:cNvPr id="41" name="Freeform 40"/>
          <p:cNvSpPr>
            <a:spLocks/>
          </p:cNvSpPr>
          <p:nvPr/>
        </p:nvSpPr>
        <p:spPr bwMode="auto">
          <a:xfrm>
            <a:off x="6202114" y="4365104"/>
            <a:ext cx="2342158" cy="1673334"/>
          </a:xfrm>
          <a:custGeom>
            <a:avLst/>
            <a:gdLst>
              <a:gd name="T0" fmla="*/ 772 w 772"/>
              <a:gd name="T1" fmla="*/ 71 h 552"/>
              <a:gd name="T2" fmla="*/ 609 w 772"/>
              <a:gd name="T3" fmla="*/ 111 h 552"/>
              <a:gd name="T4" fmla="*/ 534 w 772"/>
              <a:gd name="T5" fmla="*/ 0 h 552"/>
              <a:gd name="T6" fmla="*/ 56 w 772"/>
              <a:gd name="T7" fmla="*/ 312 h 552"/>
              <a:gd name="T8" fmla="*/ 0 w 772"/>
              <a:gd name="T9" fmla="*/ 434 h 552"/>
              <a:gd name="T10" fmla="*/ 118 w 772"/>
              <a:gd name="T11" fmla="*/ 552 h 552"/>
              <a:gd name="T12" fmla="*/ 772 w 772"/>
              <a:gd name="T13" fmla="*/ 71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2" h="552">
                <a:moveTo>
                  <a:pt x="772" y="71"/>
                </a:moveTo>
                <a:cubicBezTo>
                  <a:pt x="609" y="111"/>
                  <a:pt x="609" y="111"/>
                  <a:pt x="609" y="111"/>
                </a:cubicBezTo>
                <a:cubicBezTo>
                  <a:pt x="534" y="0"/>
                  <a:pt x="534" y="0"/>
                  <a:pt x="534" y="0"/>
                </a:cubicBezTo>
                <a:cubicBezTo>
                  <a:pt x="439" y="173"/>
                  <a:pt x="262" y="295"/>
                  <a:pt x="56" y="312"/>
                </a:cubicBezTo>
                <a:cubicBezTo>
                  <a:pt x="0" y="434"/>
                  <a:pt x="0" y="434"/>
                  <a:pt x="0" y="434"/>
                </a:cubicBezTo>
                <a:cubicBezTo>
                  <a:pt x="118" y="552"/>
                  <a:pt x="118" y="552"/>
                  <a:pt x="118" y="552"/>
                </a:cubicBezTo>
                <a:cubicBezTo>
                  <a:pt x="408" y="513"/>
                  <a:pt x="652" y="327"/>
                  <a:pt x="772" y="71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71076" y="5507940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Inputs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956732" y="5505981"/>
            <a:ext cx="1457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Outputs</a:t>
            </a:r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>
            <a:off x="5759809" y="939089"/>
            <a:ext cx="2515129" cy="1551614"/>
          </a:xfrm>
          <a:custGeom>
            <a:avLst/>
            <a:gdLst>
              <a:gd name="T0" fmla="*/ 77 w 829"/>
              <a:gd name="T1" fmla="*/ 249 h 512"/>
              <a:gd name="T2" fmla="*/ 151 w 829"/>
              <a:gd name="T3" fmla="*/ 245 h 512"/>
              <a:gd name="T4" fmla="*/ 652 w 829"/>
              <a:gd name="T5" fmla="*/ 512 h 512"/>
              <a:gd name="T6" fmla="*/ 782 w 829"/>
              <a:gd name="T7" fmla="*/ 503 h 512"/>
              <a:gd name="T8" fmla="*/ 829 w 829"/>
              <a:gd name="T9" fmla="*/ 340 h 512"/>
              <a:gd name="T10" fmla="*/ 151 w 829"/>
              <a:gd name="T11" fmla="*/ 0 h 512"/>
              <a:gd name="T12" fmla="*/ 0 w 829"/>
              <a:gd name="T13" fmla="*/ 14 h 512"/>
              <a:gd name="T14" fmla="*/ 125 w 829"/>
              <a:gd name="T15" fmla="*/ 123 h 512"/>
              <a:gd name="T16" fmla="*/ 77 w 829"/>
              <a:gd name="T17" fmla="*/ 24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29" h="512">
                <a:moveTo>
                  <a:pt x="77" y="249"/>
                </a:moveTo>
                <a:cubicBezTo>
                  <a:pt x="101" y="247"/>
                  <a:pt x="126" y="245"/>
                  <a:pt x="151" y="245"/>
                </a:cubicBezTo>
                <a:cubicBezTo>
                  <a:pt x="359" y="245"/>
                  <a:pt x="543" y="351"/>
                  <a:pt x="652" y="512"/>
                </a:cubicBezTo>
                <a:cubicBezTo>
                  <a:pt x="782" y="503"/>
                  <a:pt x="782" y="503"/>
                  <a:pt x="782" y="503"/>
                </a:cubicBezTo>
                <a:cubicBezTo>
                  <a:pt x="829" y="340"/>
                  <a:pt x="829" y="340"/>
                  <a:pt x="829" y="340"/>
                </a:cubicBezTo>
                <a:cubicBezTo>
                  <a:pt x="675" y="134"/>
                  <a:pt x="428" y="0"/>
                  <a:pt x="151" y="0"/>
                </a:cubicBezTo>
                <a:cubicBezTo>
                  <a:pt x="99" y="0"/>
                  <a:pt x="49" y="5"/>
                  <a:pt x="0" y="14"/>
                </a:cubicBezTo>
                <a:cubicBezTo>
                  <a:pt x="125" y="123"/>
                  <a:pt x="125" y="123"/>
                  <a:pt x="125" y="123"/>
                </a:cubicBezTo>
                <a:lnTo>
                  <a:pt x="77" y="24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430453">
            <a:off x="5258852" y="165215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Demand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2" name="Freeform 51"/>
          <p:cNvSpPr>
            <a:spLocks/>
          </p:cNvSpPr>
          <p:nvPr/>
        </p:nvSpPr>
        <p:spPr bwMode="auto">
          <a:xfrm>
            <a:off x="3755906" y="995465"/>
            <a:ext cx="2313970" cy="1887304"/>
          </a:xfrm>
          <a:custGeom>
            <a:avLst/>
            <a:gdLst>
              <a:gd name="T0" fmla="*/ 245 w 763"/>
              <a:gd name="T1" fmla="*/ 622 h 622"/>
              <a:gd name="T2" fmla="*/ 716 w 763"/>
              <a:gd name="T3" fmla="*/ 234 h 622"/>
              <a:gd name="T4" fmla="*/ 763 w 763"/>
              <a:gd name="T5" fmla="*/ 110 h 622"/>
              <a:gd name="T6" fmla="*/ 636 w 763"/>
              <a:gd name="T7" fmla="*/ 0 h 622"/>
              <a:gd name="T8" fmla="*/ 0 w 763"/>
              <a:gd name="T9" fmla="*/ 582 h 622"/>
              <a:gd name="T10" fmla="*/ 153 w 763"/>
              <a:gd name="T11" fmla="*/ 521 h 622"/>
              <a:gd name="T12" fmla="*/ 245 w 763"/>
              <a:gd name="T13" fmla="*/ 622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3" h="622">
                <a:moveTo>
                  <a:pt x="245" y="622"/>
                </a:moveTo>
                <a:cubicBezTo>
                  <a:pt x="319" y="420"/>
                  <a:pt x="498" y="269"/>
                  <a:pt x="716" y="234"/>
                </a:cubicBezTo>
                <a:cubicBezTo>
                  <a:pt x="763" y="110"/>
                  <a:pt x="763" y="110"/>
                  <a:pt x="763" y="110"/>
                </a:cubicBezTo>
                <a:cubicBezTo>
                  <a:pt x="636" y="0"/>
                  <a:pt x="636" y="0"/>
                  <a:pt x="636" y="0"/>
                </a:cubicBezTo>
                <a:cubicBezTo>
                  <a:pt x="333" y="63"/>
                  <a:pt x="90" y="289"/>
                  <a:pt x="0" y="582"/>
                </a:cubicBezTo>
                <a:cubicBezTo>
                  <a:pt x="153" y="521"/>
                  <a:pt x="153" y="521"/>
                  <a:pt x="153" y="521"/>
                </a:cubicBezTo>
                <a:lnTo>
                  <a:pt x="245" y="622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9347858">
            <a:off x="4199845" y="1657024"/>
            <a:ext cx="2923654" cy="203986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862694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Land Use Changes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3647001" y="2645735"/>
            <a:ext cx="1049358" cy="2411343"/>
          </a:xfrm>
          <a:custGeom>
            <a:avLst/>
            <a:gdLst>
              <a:gd name="T0" fmla="*/ 346 w 346"/>
              <a:gd name="T1" fmla="*/ 621 h 795"/>
              <a:gd name="T2" fmla="*/ 244 w 346"/>
              <a:gd name="T3" fmla="*/ 285 h 795"/>
              <a:gd name="T4" fmla="*/ 273 w 346"/>
              <a:gd name="T5" fmla="*/ 100 h 795"/>
              <a:gd name="T6" fmla="*/ 183 w 346"/>
              <a:gd name="T7" fmla="*/ 0 h 795"/>
              <a:gd name="T8" fmla="*/ 29 w 346"/>
              <a:gd name="T9" fmla="*/ 62 h 795"/>
              <a:gd name="T10" fmla="*/ 0 w 346"/>
              <a:gd name="T11" fmla="*/ 285 h 795"/>
              <a:gd name="T12" fmla="*/ 170 w 346"/>
              <a:gd name="T13" fmla="*/ 795 h 795"/>
              <a:gd name="T14" fmla="*/ 210 w 346"/>
              <a:gd name="T15" fmla="*/ 636 h 795"/>
              <a:gd name="T16" fmla="*/ 346 w 346"/>
              <a:gd name="T17" fmla="*/ 621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6" h="795">
                <a:moveTo>
                  <a:pt x="346" y="621"/>
                </a:moveTo>
                <a:cubicBezTo>
                  <a:pt x="282" y="525"/>
                  <a:pt x="244" y="410"/>
                  <a:pt x="244" y="285"/>
                </a:cubicBezTo>
                <a:cubicBezTo>
                  <a:pt x="244" y="221"/>
                  <a:pt x="255" y="158"/>
                  <a:pt x="273" y="100"/>
                </a:cubicBezTo>
                <a:cubicBezTo>
                  <a:pt x="183" y="0"/>
                  <a:pt x="183" y="0"/>
                  <a:pt x="183" y="0"/>
                </a:cubicBezTo>
                <a:cubicBezTo>
                  <a:pt x="29" y="62"/>
                  <a:pt x="29" y="62"/>
                  <a:pt x="29" y="62"/>
                </a:cubicBezTo>
                <a:cubicBezTo>
                  <a:pt x="10" y="133"/>
                  <a:pt x="0" y="208"/>
                  <a:pt x="0" y="285"/>
                </a:cubicBezTo>
                <a:cubicBezTo>
                  <a:pt x="0" y="476"/>
                  <a:pt x="63" y="653"/>
                  <a:pt x="170" y="795"/>
                </a:cubicBezTo>
                <a:cubicBezTo>
                  <a:pt x="210" y="636"/>
                  <a:pt x="210" y="636"/>
                  <a:pt x="210" y="636"/>
                </a:cubicBezTo>
                <a:lnTo>
                  <a:pt x="346" y="62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4960984">
            <a:off x="3659315" y="2532348"/>
            <a:ext cx="2923655" cy="2039868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Disturbances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Module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3476125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240103" y="939089"/>
            <a:ext cx="9654946" cy="5425985"/>
            <a:chOff x="2250759" y="1891622"/>
            <a:chExt cx="7068402" cy="3972377"/>
          </a:xfrm>
        </p:grpSpPr>
        <p:sp>
          <p:nvSpPr>
            <p:cNvPr id="2" name="Oval 1"/>
            <p:cNvSpPr/>
            <p:nvPr/>
          </p:nvSpPr>
          <p:spPr>
            <a:xfrm>
              <a:off x="4322855" y="5496575"/>
              <a:ext cx="3145200" cy="367424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lumMod val="50000"/>
                    <a:lumOff val="50000"/>
                  </a:sysClr>
                </a:gs>
                <a:gs pos="100000">
                  <a:sysClr val="window" lastClr="FFFFFF">
                    <a:alpha val="0"/>
                    <a:lumMod val="10000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717622" y="2607705"/>
              <a:ext cx="1262389" cy="2346140"/>
            </a:xfrm>
            <a:custGeom>
              <a:avLst/>
              <a:gdLst/>
              <a:ahLst/>
              <a:cxnLst>
                <a:cxn ang="0">
                  <a:pos x="1060" y="254"/>
                </a:cxn>
                <a:cxn ang="0">
                  <a:pos x="808" y="498"/>
                </a:cxn>
                <a:cxn ang="0">
                  <a:pos x="716" y="544"/>
                </a:cxn>
                <a:cxn ang="0">
                  <a:pos x="635" y="606"/>
                </a:cxn>
                <a:cxn ang="0">
                  <a:pos x="569" y="683"/>
                </a:cxn>
                <a:cxn ang="0">
                  <a:pos x="519" y="773"/>
                </a:cxn>
                <a:cxn ang="0">
                  <a:pos x="487" y="872"/>
                </a:cxn>
                <a:cxn ang="0">
                  <a:pos x="475" y="979"/>
                </a:cxn>
                <a:cxn ang="0">
                  <a:pos x="486" y="1083"/>
                </a:cxn>
                <a:cxn ang="0">
                  <a:pos x="516" y="1180"/>
                </a:cxn>
                <a:cxn ang="0">
                  <a:pos x="563" y="1267"/>
                </a:cxn>
                <a:cxn ang="0">
                  <a:pos x="626" y="1343"/>
                </a:cxn>
                <a:cxn ang="0">
                  <a:pos x="702" y="1407"/>
                </a:cxn>
                <a:cxn ang="0">
                  <a:pos x="789" y="1454"/>
                </a:cxn>
                <a:cxn ang="0">
                  <a:pos x="886" y="1484"/>
                </a:cxn>
                <a:cxn ang="0">
                  <a:pos x="989" y="1494"/>
                </a:cxn>
                <a:cxn ang="0">
                  <a:pos x="1018" y="1493"/>
                </a:cxn>
                <a:cxn ang="0">
                  <a:pos x="1052" y="1968"/>
                </a:cxn>
                <a:cxn ang="0">
                  <a:pos x="989" y="1970"/>
                </a:cxn>
                <a:cxn ang="0">
                  <a:pos x="836" y="1959"/>
                </a:cxn>
                <a:cxn ang="0">
                  <a:pos x="691" y="1924"/>
                </a:cxn>
                <a:cxn ang="0">
                  <a:pos x="554" y="1869"/>
                </a:cxn>
                <a:cxn ang="0">
                  <a:pos x="428" y="1796"/>
                </a:cxn>
                <a:cxn ang="0">
                  <a:pos x="315" y="1705"/>
                </a:cxn>
                <a:cxn ang="0">
                  <a:pos x="217" y="1600"/>
                </a:cxn>
                <a:cxn ang="0">
                  <a:pos x="135" y="1480"/>
                </a:cxn>
                <a:cxn ang="0">
                  <a:pos x="71" y="1348"/>
                </a:cxn>
                <a:cxn ang="0">
                  <a:pos x="26" y="1207"/>
                </a:cxn>
                <a:cxn ang="0">
                  <a:pos x="3" y="1057"/>
                </a:cxn>
                <a:cxn ang="0">
                  <a:pos x="3" y="902"/>
                </a:cxn>
                <a:cxn ang="0">
                  <a:pos x="26" y="751"/>
                </a:cxn>
                <a:cxn ang="0">
                  <a:pos x="71" y="610"/>
                </a:cxn>
                <a:cxn ang="0">
                  <a:pos x="135" y="478"/>
                </a:cxn>
                <a:cxn ang="0">
                  <a:pos x="218" y="358"/>
                </a:cxn>
                <a:cxn ang="0">
                  <a:pos x="318" y="252"/>
                </a:cxn>
                <a:cxn ang="0">
                  <a:pos x="431" y="161"/>
                </a:cxn>
                <a:cxn ang="0">
                  <a:pos x="557" y="88"/>
                </a:cxn>
                <a:cxn ang="0">
                  <a:pos x="695" y="34"/>
                </a:cxn>
                <a:cxn ang="0">
                  <a:pos x="840" y="0"/>
                </a:cxn>
              </a:cxnLst>
              <a:rect l="0" t="0" r="r" b="b"/>
              <a:pathLst>
                <a:path w="1060" h="1970">
                  <a:moveTo>
                    <a:pt x="840" y="0"/>
                  </a:moveTo>
                  <a:lnTo>
                    <a:pt x="1060" y="254"/>
                  </a:lnTo>
                  <a:lnTo>
                    <a:pt x="858" y="482"/>
                  </a:lnTo>
                  <a:lnTo>
                    <a:pt x="808" y="498"/>
                  </a:lnTo>
                  <a:lnTo>
                    <a:pt x="761" y="518"/>
                  </a:lnTo>
                  <a:lnTo>
                    <a:pt x="716" y="544"/>
                  </a:lnTo>
                  <a:lnTo>
                    <a:pt x="675" y="573"/>
                  </a:lnTo>
                  <a:lnTo>
                    <a:pt x="635" y="606"/>
                  </a:lnTo>
                  <a:lnTo>
                    <a:pt x="600" y="643"/>
                  </a:lnTo>
                  <a:lnTo>
                    <a:pt x="569" y="683"/>
                  </a:lnTo>
                  <a:lnTo>
                    <a:pt x="541" y="727"/>
                  </a:lnTo>
                  <a:lnTo>
                    <a:pt x="519" y="773"/>
                  </a:lnTo>
                  <a:lnTo>
                    <a:pt x="500" y="822"/>
                  </a:lnTo>
                  <a:lnTo>
                    <a:pt x="487" y="872"/>
                  </a:lnTo>
                  <a:lnTo>
                    <a:pt x="478" y="925"/>
                  </a:lnTo>
                  <a:lnTo>
                    <a:pt x="475" y="979"/>
                  </a:lnTo>
                  <a:lnTo>
                    <a:pt x="478" y="1032"/>
                  </a:lnTo>
                  <a:lnTo>
                    <a:pt x="486" y="1083"/>
                  </a:lnTo>
                  <a:lnTo>
                    <a:pt x="499" y="1133"/>
                  </a:lnTo>
                  <a:lnTo>
                    <a:pt x="516" y="1180"/>
                  </a:lnTo>
                  <a:lnTo>
                    <a:pt x="537" y="1225"/>
                  </a:lnTo>
                  <a:lnTo>
                    <a:pt x="563" y="1267"/>
                  </a:lnTo>
                  <a:lnTo>
                    <a:pt x="593" y="1307"/>
                  </a:lnTo>
                  <a:lnTo>
                    <a:pt x="626" y="1343"/>
                  </a:lnTo>
                  <a:lnTo>
                    <a:pt x="663" y="1376"/>
                  </a:lnTo>
                  <a:lnTo>
                    <a:pt x="702" y="1407"/>
                  </a:lnTo>
                  <a:lnTo>
                    <a:pt x="744" y="1432"/>
                  </a:lnTo>
                  <a:lnTo>
                    <a:pt x="789" y="1454"/>
                  </a:lnTo>
                  <a:lnTo>
                    <a:pt x="836" y="1471"/>
                  </a:lnTo>
                  <a:lnTo>
                    <a:pt x="886" y="1484"/>
                  </a:lnTo>
                  <a:lnTo>
                    <a:pt x="936" y="1491"/>
                  </a:lnTo>
                  <a:lnTo>
                    <a:pt x="989" y="1494"/>
                  </a:lnTo>
                  <a:lnTo>
                    <a:pt x="1004" y="1494"/>
                  </a:lnTo>
                  <a:lnTo>
                    <a:pt x="1018" y="1493"/>
                  </a:lnTo>
                  <a:lnTo>
                    <a:pt x="829" y="1705"/>
                  </a:lnTo>
                  <a:lnTo>
                    <a:pt x="1052" y="1968"/>
                  </a:lnTo>
                  <a:lnTo>
                    <a:pt x="1020" y="1970"/>
                  </a:lnTo>
                  <a:lnTo>
                    <a:pt x="989" y="1970"/>
                  </a:lnTo>
                  <a:lnTo>
                    <a:pt x="912" y="1967"/>
                  </a:lnTo>
                  <a:lnTo>
                    <a:pt x="836" y="1959"/>
                  </a:lnTo>
                  <a:lnTo>
                    <a:pt x="762" y="1944"/>
                  </a:lnTo>
                  <a:lnTo>
                    <a:pt x="691" y="1924"/>
                  </a:lnTo>
                  <a:lnTo>
                    <a:pt x="621" y="1900"/>
                  </a:lnTo>
                  <a:lnTo>
                    <a:pt x="554" y="1869"/>
                  </a:lnTo>
                  <a:lnTo>
                    <a:pt x="489" y="1835"/>
                  </a:lnTo>
                  <a:lnTo>
                    <a:pt x="428" y="1796"/>
                  </a:lnTo>
                  <a:lnTo>
                    <a:pt x="370" y="1753"/>
                  </a:lnTo>
                  <a:lnTo>
                    <a:pt x="315" y="1705"/>
                  </a:lnTo>
                  <a:lnTo>
                    <a:pt x="264" y="1654"/>
                  </a:lnTo>
                  <a:lnTo>
                    <a:pt x="217" y="1600"/>
                  </a:lnTo>
                  <a:lnTo>
                    <a:pt x="174" y="1541"/>
                  </a:lnTo>
                  <a:lnTo>
                    <a:pt x="135" y="1480"/>
                  </a:lnTo>
                  <a:lnTo>
                    <a:pt x="101" y="1415"/>
                  </a:lnTo>
                  <a:lnTo>
                    <a:pt x="71" y="1348"/>
                  </a:lnTo>
                  <a:lnTo>
                    <a:pt x="46" y="1278"/>
                  </a:lnTo>
                  <a:lnTo>
                    <a:pt x="26" y="1207"/>
                  </a:lnTo>
                  <a:lnTo>
                    <a:pt x="11" y="1133"/>
                  </a:lnTo>
                  <a:lnTo>
                    <a:pt x="3" y="1057"/>
                  </a:lnTo>
                  <a:lnTo>
                    <a:pt x="0" y="979"/>
                  </a:lnTo>
                  <a:lnTo>
                    <a:pt x="3" y="902"/>
                  </a:lnTo>
                  <a:lnTo>
                    <a:pt x="12" y="826"/>
                  </a:lnTo>
                  <a:lnTo>
                    <a:pt x="26" y="751"/>
                  </a:lnTo>
                  <a:lnTo>
                    <a:pt x="46" y="680"/>
                  </a:lnTo>
                  <a:lnTo>
                    <a:pt x="71" y="610"/>
                  </a:lnTo>
                  <a:lnTo>
                    <a:pt x="102" y="542"/>
                  </a:lnTo>
                  <a:lnTo>
                    <a:pt x="135" y="478"/>
                  </a:lnTo>
                  <a:lnTo>
                    <a:pt x="175" y="417"/>
                  </a:lnTo>
                  <a:lnTo>
                    <a:pt x="218" y="358"/>
                  </a:lnTo>
                  <a:lnTo>
                    <a:pt x="266" y="303"/>
                  </a:lnTo>
                  <a:lnTo>
                    <a:pt x="318" y="252"/>
                  </a:lnTo>
                  <a:lnTo>
                    <a:pt x="373" y="204"/>
                  </a:lnTo>
                  <a:lnTo>
                    <a:pt x="431" y="161"/>
                  </a:lnTo>
                  <a:lnTo>
                    <a:pt x="493" y="122"/>
                  </a:lnTo>
                  <a:lnTo>
                    <a:pt x="557" y="88"/>
                  </a:lnTo>
                  <a:lnTo>
                    <a:pt x="625" y="58"/>
                  </a:lnTo>
                  <a:lnTo>
                    <a:pt x="695" y="34"/>
                  </a:lnTo>
                  <a:lnTo>
                    <a:pt x="766" y="14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5829953" y="2594604"/>
              <a:ext cx="1243333" cy="2344949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208" y="12"/>
                </a:cxn>
                <a:cxn ang="0">
                  <a:pos x="354" y="46"/>
                </a:cxn>
                <a:cxn ang="0">
                  <a:pos x="490" y="100"/>
                </a:cxn>
                <a:cxn ang="0">
                  <a:pos x="615" y="174"/>
                </a:cxn>
                <a:cxn ang="0">
                  <a:pos x="728" y="265"/>
                </a:cxn>
                <a:cxn ang="0">
                  <a:pos x="827" y="371"/>
                </a:cxn>
                <a:cxn ang="0">
                  <a:pos x="909" y="491"/>
                </a:cxn>
                <a:cxn ang="0">
                  <a:pos x="974" y="622"/>
                </a:cxn>
                <a:cxn ang="0">
                  <a:pos x="1018" y="763"/>
                </a:cxn>
                <a:cxn ang="0">
                  <a:pos x="1042" y="913"/>
                </a:cxn>
                <a:cxn ang="0">
                  <a:pos x="1042" y="1068"/>
                </a:cxn>
                <a:cxn ang="0">
                  <a:pos x="1018" y="1217"/>
                </a:cxn>
                <a:cxn ang="0">
                  <a:pos x="974" y="1358"/>
                </a:cxn>
                <a:cxn ang="0">
                  <a:pos x="911" y="1489"/>
                </a:cxn>
                <a:cxn ang="0">
                  <a:pos x="829" y="1608"/>
                </a:cxn>
                <a:cxn ang="0">
                  <a:pos x="731" y="1714"/>
                </a:cxn>
                <a:cxn ang="0">
                  <a:pos x="619" y="1805"/>
                </a:cxn>
                <a:cxn ang="0">
                  <a:pos x="494" y="1879"/>
                </a:cxn>
                <a:cxn ang="0">
                  <a:pos x="358" y="1934"/>
                </a:cxn>
                <a:cxn ang="0">
                  <a:pos x="213" y="1969"/>
                </a:cxn>
                <a:cxn ang="0">
                  <a:pos x="211" y="1481"/>
                </a:cxn>
                <a:cxn ang="0">
                  <a:pos x="303" y="1441"/>
                </a:cxn>
                <a:cxn ang="0">
                  <a:pos x="384" y="1386"/>
                </a:cxn>
                <a:cxn ang="0">
                  <a:pos x="452" y="1317"/>
                </a:cxn>
                <a:cxn ang="0">
                  <a:pos x="507" y="1235"/>
                </a:cxn>
                <a:cxn ang="0">
                  <a:pos x="546" y="1143"/>
                </a:cxn>
                <a:cxn ang="0">
                  <a:pos x="565" y="1043"/>
                </a:cxn>
                <a:cxn ang="0">
                  <a:pos x="565" y="938"/>
                </a:cxn>
                <a:cxn ang="0">
                  <a:pos x="545" y="838"/>
                </a:cxn>
                <a:cxn ang="0">
                  <a:pos x="506" y="745"/>
                </a:cxn>
                <a:cxn ang="0">
                  <a:pos x="451" y="663"/>
                </a:cxn>
                <a:cxn ang="0">
                  <a:pos x="382" y="594"/>
                </a:cxn>
                <a:cxn ang="0">
                  <a:pos x="300" y="539"/>
                </a:cxn>
                <a:cxn ang="0">
                  <a:pos x="208" y="500"/>
                </a:cxn>
                <a:cxn ang="0">
                  <a:pos x="108" y="479"/>
                </a:cxn>
                <a:cxn ang="0">
                  <a:pos x="44" y="477"/>
                </a:cxn>
                <a:cxn ang="0">
                  <a:pos x="3" y="1"/>
                </a:cxn>
              </a:cxnLst>
              <a:rect l="0" t="0" r="r" b="b"/>
              <a:pathLst>
                <a:path w="1044" h="1969">
                  <a:moveTo>
                    <a:pt x="29" y="0"/>
                  </a:moveTo>
                  <a:lnTo>
                    <a:pt x="55" y="0"/>
                  </a:lnTo>
                  <a:lnTo>
                    <a:pt x="132" y="2"/>
                  </a:lnTo>
                  <a:lnTo>
                    <a:pt x="208" y="12"/>
                  </a:lnTo>
                  <a:lnTo>
                    <a:pt x="282" y="26"/>
                  </a:lnTo>
                  <a:lnTo>
                    <a:pt x="354" y="46"/>
                  </a:lnTo>
                  <a:lnTo>
                    <a:pt x="423" y="70"/>
                  </a:lnTo>
                  <a:lnTo>
                    <a:pt x="490" y="100"/>
                  </a:lnTo>
                  <a:lnTo>
                    <a:pt x="554" y="135"/>
                  </a:lnTo>
                  <a:lnTo>
                    <a:pt x="615" y="174"/>
                  </a:lnTo>
                  <a:lnTo>
                    <a:pt x="674" y="217"/>
                  </a:lnTo>
                  <a:lnTo>
                    <a:pt x="728" y="265"/>
                  </a:lnTo>
                  <a:lnTo>
                    <a:pt x="780" y="316"/>
                  </a:lnTo>
                  <a:lnTo>
                    <a:pt x="827" y="371"/>
                  </a:lnTo>
                  <a:lnTo>
                    <a:pt x="870" y="430"/>
                  </a:lnTo>
                  <a:lnTo>
                    <a:pt x="909" y="491"/>
                  </a:lnTo>
                  <a:lnTo>
                    <a:pt x="944" y="555"/>
                  </a:lnTo>
                  <a:lnTo>
                    <a:pt x="974" y="622"/>
                  </a:lnTo>
                  <a:lnTo>
                    <a:pt x="998" y="692"/>
                  </a:lnTo>
                  <a:lnTo>
                    <a:pt x="1018" y="763"/>
                  </a:lnTo>
                  <a:lnTo>
                    <a:pt x="1032" y="838"/>
                  </a:lnTo>
                  <a:lnTo>
                    <a:pt x="1042" y="913"/>
                  </a:lnTo>
                  <a:lnTo>
                    <a:pt x="1044" y="990"/>
                  </a:lnTo>
                  <a:lnTo>
                    <a:pt x="1042" y="1068"/>
                  </a:lnTo>
                  <a:lnTo>
                    <a:pt x="1033" y="1143"/>
                  </a:lnTo>
                  <a:lnTo>
                    <a:pt x="1018" y="1217"/>
                  </a:lnTo>
                  <a:lnTo>
                    <a:pt x="999" y="1288"/>
                  </a:lnTo>
                  <a:lnTo>
                    <a:pt x="974" y="1358"/>
                  </a:lnTo>
                  <a:lnTo>
                    <a:pt x="945" y="1425"/>
                  </a:lnTo>
                  <a:lnTo>
                    <a:pt x="911" y="1489"/>
                  </a:lnTo>
                  <a:lnTo>
                    <a:pt x="871" y="1550"/>
                  </a:lnTo>
                  <a:lnTo>
                    <a:pt x="829" y="1608"/>
                  </a:lnTo>
                  <a:lnTo>
                    <a:pt x="782" y="1663"/>
                  </a:lnTo>
                  <a:lnTo>
                    <a:pt x="731" y="1714"/>
                  </a:lnTo>
                  <a:lnTo>
                    <a:pt x="676" y="1762"/>
                  </a:lnTo>
                  <a:lnTo>
                    <a:pt x="619" y="1805"/>
                  </a:lnTo>
                  <a:lnTo>
                    <a:pt x="558" y="1845"/>
                  </a:lnTo>
                  <a:lnTo>
                    <a:pt x="494" y="1879"/>
                  </a:lnTo>
                  <a:lnTo>
                    <a:pt x="427" y="1909"/>
                  </a:lnTo>
                  <a:lnTo>
                    <a:pt x="358" y="1934"/>
                  </a:lnTo>
                  <a:lnTo>
                    <a:pt x="287" y="1954"/>
                  </a:lnTo>
                  <a:lnTo>
                    <a:pt x="213" y="1969"/>
                  </a:lnTo>
                  <a:lnTo>
                    <a:pt x="0" y="1716"/>
                  </a:lnTo>
                  <a:lnTo>
                    <a:pt x="211" y="1481"/>
                  </a:lnTo>
                  <a:lnTo>
                    <a:pt x="258" y="1463"/>
                  </a:lnTo>
                  <a:lnTo>
                    <a:pt x="303" y="1441"/>
                  </a:lnTo>
                  <a:lnTo>
                    <a:pt x="344" y="1416"/>
                  </a:lnTo>
                  <a:lnTo>
                    <a:pt x="384" y="1386"/>
                  </a:lnTo>
                  <a:lnTo>
                    <a:pt x="419" y="1352"/>
                  </a:lnTo>
                  <a:lnTo>
                    <a:pt x="452" y="1317"/>
                  </a:lnTo>
                  <a:lnTo>
                    <a:pt x="482" y="1277"/>
                  </a:lnTo>
                  <a:lnTo>
                    <a:pt x="507" y="1235"/>
                  </a:lnTo>
                  <a:lnTo>
                    <a:pt x="529" y="1190"/>
                  </a:lnTo>
                  <a:lnTo>
                    <a:pt x="546" y="1143"/>
                  </a:lnTo>
                  <a:lnTo>
                    <a:pt x="558" y="1094"/>
                  </a:lnTo>
                  <a:lnTo>
                    <a:pt x="565" y="1043"/>
                  </a:lnTo>
                  <a:lnTo>
                    <a:pt x="568" y="990"/>
                  </a:lnTo>
                  <a:lnTo>
                    <a:pt x="565" y="938"/>
                  </a:lnTo>
                  <a:lnTo>
                    <a:pt x="558" y="887"/>
                  </a:lnTo>
                  <a:lnTo>
                    <a:pt x="545" y="838"/>
                  </a:lnTo>
                  <a:lnTo>
                    <a:pt x="528" y="791"/>
                  </a:lnTo>
                  <a:lnTo>
                    <a:pt x="506" y="745"/>
                  </a:lnTo>
                  <a:lnTo>
                    <a:pt x="481" y="703"/>
                  </a:lnTo>
                  <a:lnTo>
                    <a:pt x="451" y="663"/>
                  </a:lnTo>
                  <a:lnTo>
                    <a:pt x="418" y="627"/>
                  </a:lnTo>
                  <a:lnTo>
                    <a:pt x="382" y="594"/>
                  </a:lnTo>
                  <a:lnTo>
                    <a:pt x="342" y="564"/>
                  </a:lnTo>
                  <a:lnTo>
                    <a:pt x="300" y="539"/>
                  </a:lnTo>
                  <a:lnTo>
                    <a:pt x="255" y="517"/>
                  </a:lnTo>
                  <a:lnTo>
                    <a:pt x="208" y="500"/>
                  </a:lnTo>
                  <a:lnTo>
                    <a:pt x="159" y="487"/>
                  </a:lnTo>
                  <a:lnTo>
                    <a:pt x="108" y="479"/>
                  </a:lnTo>
                  <a:lnTo>
                    <a:pt x="55" y="477"/>
                  </a:lnTo>
                  <a:lnTo>
                    <a:pt x="44" y="477"/>
                  </a:lnTo>
                  <a:lnTo>
                    <a:pt x="230" y="263"/>
                  </a:lnTo>
                  <a:lnTo>
                    <a:pt x="3" y="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 flipH="1">
              <a:off x="4905958" y="2588273"/>
              <a:ext cx="1988718" cy="1742879"/>
            </a:xfrm>
            <a:prstGeom prst="ellipse">
              <a:avLst/>
            </a:prstGeom>
            <a:gradFill flip="none" rotWithShape="1">
              <a:gsLst>
                <a:gs pos="92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88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5141887" y="3025804"/>
              <a:ext cx="1657780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Calculation and Assortments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5079791">
              <a:off x="5019916" y="3016769"/>
              <a:ext cx="1589676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Management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grpSp>
          <p:nvGrpSpPr>
            <p:cNvPr id="8" name="Group 52"/>
            <p:cNvGrpSpPr/>
            <p:nvPr/>
          </p:nvGrpSpPr>
          <p:grpSpPr>
            <a:xfrm>
              <a:off x="4012853" y="1891622"/>
              <a:ext cx="3765204" cy="3014790"/>
              <a:chOff x="-6580188" y="39688"/>
              <a:chExt cx="6372225" cy="5102225"/>
            </a:xfrm>
            <a:solidFill>
              <a:schemeClr val="accent3"/>
            </a:solidFill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-3962403" y="39688"/>
                <a:ext cx="3116264" cy="1922463"/>
              </a:xfrm>
              <a:custGeom>
                <a:avLst/>
                <a:gdLst>
                  <a:gd name="T0" fmla="*/ 77 w 829"/>
                  <a:gd name="T1" fmla="*/ 249 h 512"/>
                  <a:gd name="T2" fmla="*/ 151 w 829"/>
                  <a:gd name="T3" fmla="*/ 245 h 512"/>
                  <a:gd name="T4" fmla="*/ 652 w 829"/>
                  <a:gd name="T5" fmla="*/ 512 h 512"/>
                  <a:gd name="T6" fmla="*/ 782 w 829"/>
                  <a:gd name="T7" fmla="*/ 503 h 512"/>
                  <a:gd name="T8" fmla="*/ 829 w 829"/>
                  <a:gd name="T9" fmla="*/ 340 h 512"/>
                  <a:gd name="T10" fmla="*/ 151 w 829"/>
                  <a:gd name="T11" fmla="*/ 0 h 512"/>
                  <a:gd name="T12" fmla="*/ 0 w 829"/>
                  <a:gd name="T13" fmla="*/ 14 h 512"/>
                  <a:gd name="T14" fmla="*/ 125 w 829"/>
                  <a:gd name="T15" fmla="*/ 123 h 512"/>
                  <a:gd name="T16" fmla="*/ 77 w 829"/>
                  <a:gd name="T17" fmla="*/ 249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9" h="512">
                    <a:moveTo>
                      <a:pt x="77" y="249"/>
                    </a:moveTo>
                    <a:cubicBezTo>
                      <a:pt x="101" y="247"/>
                      <a:pt x="126" y="245"/>
                      <a:pt x="151" y="245"/>
                    </a:cubicBezTo>
                    <a:cubicBezTo>
                      <a:pt x="359" y="245"/>
                      <a:pt x="543" y="351"/>
                      <a:pt x="652" y="512"/>
                    </a:cubicBezTo>
                    <a:cubicBezTo>
                      <a:pt x="782" y="503"/>
                      <a:pt x="782" y="503"/>
                      <a:pt x="782" y="503"/>
                    </a:cubicBezTo>
                    <a:cubicBezTo>
                      <a:pt x="829" y="340"/>
                      <a:pt x="829" y="340"/>
                      <a:pt x="829" y="340"/>
                    </a:cubicBezTo>
                    <a:cubicBezTo>
                      <a:pt x="675" y="134"/>
                      <a:pt x="428" y="0"/>
                      <a:pt x="151" y="0"/>
                    </a:cubicBezTo>
                    <a:cubicBezTo>
                      <a:pt x="99" y="0"/>
                      <a:pt x="49" y="5"/>
                      <a:pt x="0" y="14"/>
                    </a:cubicBezTo>
                    <a:cubicBezTo>
                      <a:pt x="125" y="123"/>
                      <a:pt x="125" y="123"/>
                      <a:pt x="125" y="123"/>
                    </a:cubicBezTo>
                    <a:lnTo>
                      <a:pt x="77" y="24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-6445254" y="109538"/>
                <a:ext cx="2867026" cy="2338387"/>
              </a:xfrm>
              <a:custGeom>
                <a:avLst/>
                <a:gdLst>
                  <a:gd name="T0" fmla="*/ 245 w 763"/>
                  <a:gd name="T1" fmla="*/ 622 h 622"/>
                  <a:gd name="T2" fmla="*/ 716 w 763"/>
                  <a:gd name="T3" fmla="*/ 234 h 622"/>
                  <a:gd name="T4" fmla="*/ 763 w 763"/>
                  <a:gd name="T5" fmla="*/ 110 h 622"/>
                  <a:gd name="T6" fmla="*/ 636 w 763"/>
                  <a:gd name="T7" fmla="*/ 0 h 622"/>
                  <a:gd name="T8" fmla="*/ 0 w 763"/>
                  <a:gd name="T9" fmla="*/ 582 h 622"/>
                  <a:gd name="T10" fmla="*/ 153 w 763"/>
                  <a:gd name="T11" fmla="*/ 521 h 622"/>
                  <a:gd name="T12" fmla="*/ 245 w 763"/>
                  <a:gd name="T13" fmla="*/ 622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3" h="622">
                    <a:moveTo>
                      <a:pt x="245" y="622"/>
                    </a:moveTo>
                    <a:cubicBezTo>
                      <a:pt x="319" y="420"/>
                      <a:pt x="498" y="269"/>
                      <a:pt x="716" y="234"/>
                    </a:cubicBezTo>
                    <a:cubicBezTo>
                      <a:pt x="763" y="110"/>
                      <a:pt x="763" y="110"/>
                      <a:pt x="763" y="110"/>
                    </a:cubicBezTo>
                    <a:cubicBezTo>
                      <a:pt x="636" y="0"/>
                      <a:pt x="636" y="0"/>
                      <a:pt x="636" y="0"/>
                    </a:cubicBezTo>
                    <a:cubicBezTo>
                      <a:pt x="333" y="63"/>
                      <a:pt x="90" y="289"/>
                      <a:pt x="0" y="582"/>
                    </a:cubicBezTo>
                    <a:cubicBezTo>
                      <a:pt x="153" y="521"/>
                      <a:pt x="153" y="521"/>
                      <a:pt x="153" y="521"/>
                    </a:cubicBezTo>
                    <a:lnTo>
                      <a:pt x="245" y="6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-1466851" y="1392238"/>
                <a:ext cx="1258888" cy="3252787"/>
              </a:xfrm>
              <a:custGeom>
                <a:avLst/>
                <a:gdLst>
                  <a:gd name="T0" fmla="*/ 0 w 335"/>
                  <a:gd name="T1" fmla="*/ 171 h 866"/>
                  <a:gd name="T2" fmla="*/ 90 w 335"/>
                  <a:gd name="T3" fmla="*/ 488 h 866"/>
                  <a:gd name="T4" fmla="*/ 27 w 335"/>
                  <a:gd name="T5" fmla="*/ 757 h 866"/>
                  <a:gd name="T6" fmla="*/ 101 w 335"/>
                  <a:gd name="T7" fmla="*/ 866 h 866"/>
                  <a:gd name="T8" fmla="*/ 265 w 335"/>
                  <a:gd name="T9" fmla="*/ 825 h 866"/>
                  <a:gd name="T10" fmla="*/ 335 w 335"/>
                  <a:gd name="T11" fmla="*/ 488 h 866"/>
                  <a:gd name="T12" fmla="*/ 180 w 335"/>
                  <a:gd name="T13" fmla="*/ 0 h 866"/>
                  <a:gd name="T14" fmla="*/ 133 w 335"/>
                  <a:gd name="T15" fmla="*/ 162 h 866"/>
                  <a:gd name="T16" fmla="*/ 0 w 335"/>
                  <a:gd name="T17" fmla="*/ 171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5" h="866">
                    <a:moveTo>
                      <a:pt x="0" y="171"/>
                    </a:moveTo>
                    <a:cubicBezTo>
                      <a:pt x="57" y="264"/>
                      <a:pt x="90" y="372"/>
                      <a:pt x="90" y="488"/>
                    </a:cubicBezTo>
                    <a:cubicBezTo>
                      <a:pt x="90" y="585"/>
                      <a:pt x="67" y="676"/>
                      <a:pt x="27" y="757"/>
                    </a:cubicBezTo>
                    <a:cubicBezTo>
                      <a:pt x="101" y="866"/>
                      <a:pt x="101" y="866"/>
                      <a:pt x="101" y="866"/>
                    </a:cubicBezTo>
                    <a:cubicBezTo>
                      <a:pt x="265" y="825"/>
                      <a:pt x="265" y="825"/>
                      <a:pt x="265" y="825"/>
                    </a:cubicBezTo>
                    <a:cubicBezTo>
                      <a:pt x="310" y="722"/>
                      <a:pt x="335" y="608"/>
                      <a:pt x="335" y="488"/>
                    </a:cubicBezTo>
                    <a:cubicBezTo>
                      <a:pt x="335" y="307"/>
                      <a:pt x="278" y="138"/>
                      <a:pt x="180" y="0"/>
                    </a:cubicBezTo>
                    <a:cubicBezTo>
                      <a:pt x="133" y="162"/>
                      <a:pt x="133" y="162"/>
                      <a:pt x="133" y="162"/>
                    </a:cubicBezTo>
                    <a:lnTo>
                      <a:pt x="0" y="17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-6580188" y="2154238"/>
                <a:ext cx="1300163" cy="2987675"/>
              </a:xfrm>
              <a:custGeom>
                <a:avLst/>
                <a:gdLst>
                  <a:gd name="T0" fmla="*/ 346 w 346"/>
                  <a:gd name="T1" fmla="*/ 621 h 795"/>
                  <a:gd name="T2" fmla="*/ 244 w 346"/>
                  <a:gd name="T3" fmla="*/ 285 h 795"/>
                  <a:gd name="T4" fmla="*/ 273 w 346"/>
                  <a:gd name="T5" fmla="*/ 100 h 795"/>
                  <a:gd name="T6" fmla="*/ 183 w 346"/>
                  <a:gd name="T7" fmla="*/ 0 h 795"/>
                  <a:gd name="T8" fmla="*/ 29 w 346"/>
                  <a:gd name="T9" fmla="*/ 62 h 795"/>
                  <a:gd name="T10" fmla="*/ 0 w 346"/>
                  <a:gd name="T11" fmla="*/ 285 h 795"/>
                  <a:gd name="T12" fmla="*/ 170 w 346"/>
                  <a:gd name="T13" fmla="*/ 795 h 795"/>
                  <a:gd name="T14" fmla="*/ 210 w 346"/>
                  <a:gd name="T15" fmla="*/ 636 h 795"/>
                  <a:gd name="T16" fmla="*/ 346 w 346"/>
                  <a:gd name="T17" fmla="*/ 621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6" h="795">
                    <a:moveTo>
                      <a:pt x="346" y="621"/>
                    </a:moveTo>
                    <a:cubicBezTo>
                      <a:pt x="282" y="525"/>
                      <a:pt x="244" y="410"/>
                      <a:pt x="244" y="285"/>
                    </a:cubicBezTo>
                    <a:cubicBezTo>
                      <a:pt x="244" y="221"/>
                      <a:pt x="255" y="158"/>
                      <a:pt x="273" y="10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10" y="133"/>
                      <a:pt x="0" y="208"/>
                      <a:pt x="0" y="285"/>
                    </a:cubicBezTo>
                    <a:cubicBezTo>
                      <a:pt x="0" y="476"/>
                      <a:pt x="63" y="653"/>
                      <a:pt x="170" y="795"/>
                    </a:cubicBezTo>
                    <a:cubicBezTo>
                      <a:pt x="210" y="636"/>
                      <a:pt x="210" y="636"/>
                      <a:pt x="210" y="636"/>
                    </a:cubicBezTo>
                    <a:lnTo>
                      <a:pt x="346" y="62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98" tIns="34299" rIns="68598" bIns="3429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 rot="19347858">
              <a:off x="4417591" y="2417224"/>
              <a:ext cx="2140412" cy="149339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8626940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Land Use Changes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430453">
              <a:off x="5192892" y="2413659"/>
              <a:ext cx="2140412" cy="149339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8626940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Demand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5903304">
              <a:off x="5645396" y="3039448"/>
              <a:ext cx="2140415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Economics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4960984">
              <a:off x="4021867" y="3058052"/>
              <a:ext cx="2140415" cy="1493391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Disturbances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Module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798890">
              <a:off x="4409680" y="3790550"/>
              <a:ext cx="2140412" cy="1493392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Sample text</a:t>
              </a:r>
            </a:p>
          </p:txBody>
        </p:sp>
        <p:sp>
          <p:nvSpPr>
            <p:cNvPr id="19" name="Oval 18"/>
            <p:cNvSpPr/>
            <p:nvPr/>
          </p:nvSpPr>
          <p:spPr>
            <a:xfrm flipH="1">
              <a:off x="5374248" y="3238382"/>
              <a:ext cx="1066339" cy="106633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5374248" y="3247008"/>
              <a:ext cx="1066339" cy="106633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innerShdw blurRad="1003300">
                <a:prstClr val="black">
                  <a:alpha val="4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itchFamily="34" charset="0"/>
                </a:rPr>
                <a:t>Growth Module</a:t>
              </a: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5452638" y="3243840"/>
              <a:ext cx="914399" cy="627024"/>
            </a:xfrm>
            <a:prstGeom prst="ellipse">
              <a:avLst/>
            </a:prstGeom>
            <a:gradFill flip="none" rotWithShape="1">
              <a:gsLst>
                <a:gs pos="40000">
                  <a:schemeClr val="bg1">
                    <a:shade val="30000"/>
                    <a:satMod val="115000"/>
                    <a:alpha val="0"/>
                  </a:schemeClr>
                </a:gs>
                <a:gs pos="100000">
                  <a:schemeClr val="bg1">
                    <a:shade val="100000"/>
                    <a:satMod val="115000"/>
                    <a:alpha val="92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42857" y="5110010"/>
              <a:ext cx="3428993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5886073" y="4415828"/>
              <a:ext cx="1714698" cy="1225052"/>
            </a:xfrm>
            <a:custGeom>
              <a:avLst/>
              <a:gdLst>
                <a:gd name="T0" fmla="*/ 772 w 772"/>
                <a:gd name="T1" fmla="*/ 71 h 552"/>
                <a:gd name="T2" fmla="*/ 609 w 772"/>
                <a:gd name="T3" fmla="*/ 111 h 552"/>
                <a:gd name="T4" fmla="*/ 534 w 772"/>
                <a:gd name="T5" fmla="*/ 0 h 552"/>
                <a:gd name="T6" fmla="*/ 56 w 772"/>
                <a:gd name="T7" fmla="*/ 312 h 552"/>
                <a:gd name="T8" fmla="*/ 0 w 772"/>
                <a:gd name="T9" fmla="*/ 434 h 552"/>
                <a:gd name="T10" fmla="*/ 118 w 772"/>
                <a:gd name="T11" fmla="*/ 552 h 552"/>
                <a:gd name="T12" fmla="*/ 772 w 772"/>
                <a:gd name="T13" fmla="*/ 71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2" h="552">
                  <a:moveTo>
                    <a:pt x="772" y="71"/>
                  </a:moveTo>
                  <a:cubicBezTo>
                    <a:pt x="609" y="111"/>
                    <a:pt x="609" y="111"/>
                    <a:pt x="609" y="111"/>
                  </a:cubicBezTo>
                  <a:cubicBezTo>
                    <a:pt x="534" y="0"/>
                    <a:pt x="534" y="0"/>
                    <a:pt x="534" y="0"/>
                  </a:cubicBezTo>
                  <a:cubicBezTo>
                    <a:pt x="439" y="173"/>
                    <a:pt x="262" y="295"/>
                    <a:pt x="56" y="312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118" y="552"/>
                    <a:pt x="118" y="552"/>
                    <a:pt x="118" y="552"/>
                  </a:cubicBezTo>
                  <a:cubicBezTo>
                    <a:pt x="408" y="513"/>
                    <a:pt x="652" y="327"/>
                    <a:pt x="772" y="71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52652" y="5253784"/>
              <a:ext cx="1066798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Inputs</a:t>
              </a: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4422765" y="4562159"/>
              <a:ext cx="1669673" cy="1094669"/>
            </a:xfrm>
            <a:custGeom>
              <a:avLst/>
              <a:gdLst>
                <a:gd name="T0" fmla="*/ 692 w 752"/>
                <a:gd name="T1" fmla="*/ 248 h 493"/>
                <a:gd name="T2" fmla="*/ 663 w 752"/>
                <a:gd name="T3" fmla="*/ 249 h 493"/>
                <a:gd name="T4" fmla="*/ 175 w 752"/>
                <a:gd name="T5" fmla="*/ 0 h 493"/>
                <a:gd name="T6" fmla="*/ 41 w 752"/>
                <a:gd name="T7" fmla="*/ 14 h 493"/>
                <a:gd name="T8" fmla="*/ 0 w 752"/>
                <a:gd name="T9" fmla="*/ 175 h 493"/>
                <a:gd name="T10" fmla="*/ 663 w 752"/>
                <a:gd name="T11" fmla="*/ 493 h 493"/>
                <a:gd name="T12" fmla="*/ 752 w 752"/>
                <a:gd name="T13" fmla="*/ 489 h 493"/>
                <a:gd name="T14" fmla="*/ 635 w 752"/>
                <a:gd name="T15" fmla="*/ 372 h 493"/>
                <a:gd name="T16" fmla="*/ 692 w 752"/>
                <a:gd name="T17" fmla="*/ 248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2" h="493">
                  <a:moveTo>
                    <a:pt x="692" y="248"/>
                  </a:moveTo>
                  <a:cubicBezTo>
                    <a:pt x="682" y="248"/>
                    <a:pt x="673" y="249"/>
                    <a:pt x="663" y="249"/>
                  </a:cubicBezTo>
                  <a:cubicBezTo>
                    <a:pt x="462" y="249"/>
                    <a:pt x="284" y="151"/>
                    <a:pt x="175" y="0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156" y="369"/>
                    <a:pt x="395" y="493"/>
                    <a:pt x="663" y="493"/>
                  </a:cubicBezTo>
                  <a:cubicBezTo>
                    <a:pt x="693" y="493"/>
                    <a:pt x="723" y="492"/>
                    <a:pt x="752" y="489"/>
                  </a:cubicBezTo>
                  <a:cubicBezTo>
                    <a:pt x="635" y="372"/>
                    <a:pt x="635" y="372"/>
                    <a:pt x="635" y="372"/>
                  </a:cubicBezTo>
                  <a:lnTo>
                    <a:pt x="692" y="248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93057" y="5110437"/>
              <a:ext cx="415503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029767" y="5110203"/>
              <a:ext cx="72000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11641" y="5111862"/>
              <a:ext cx="72000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93278" y="5111825"/>
              <a:ext cx="72000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Can 29"/>
            <p:cNvSpPr/>
            <p:nvPr/>
          </p:nvSpPr>
          <p:spPr>
            <a:xfrm>
              <a:off x="8314983" y="4967093"/>
              <a:ext cx="990598" cy="791999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1" name="Can 30"/>
            <p:cNvSpPr/>
            <p:nvPr/>
          </p:nvSpPr>
          <p:spPr>
            <a:xfrm>
              <a:off x="8328563" y="4651377"/>
              <a:ext cx="990598" cy="380999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2" name="Can 31"/>
            <p:cNvSpPr/>
            <p:nvPr/>
          </p:nvSpPr>
          <p:spPr>
            <a:xfrm>
              <a:off x="8319509" y="4293011"/>
              <a:ext cx="990598" cy="380999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94712" y="5110437"/>
              <a:ext cx="415503" cy="5507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Isosceles Triangle 33"/>
            <p:cNvSpPr/>
            <p:nvPr/>
          </p:nvSpPr>
          <p:spPr>
            <a:xfrm rot="16200000">
              <a:off x="3084021" y="5310345"/>
              <a:ext cx="550799" cy="152399"/>
            </a:xfrm>
            <a:prstGeom prst="triangle">
              <a:avLst>
                <a:gd name="adj" fmla="val 516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2250759" y="4948976"/>
              <a:ext cx="990598" cy="762000"/>
            </a:xfrm>
            <a:prstGeom prst="can">
              <a:avLst>
                <a:gd name="adj" fmla="val 3518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19056" y="5252350"/>
              <a:ext cx="1066798" cy="27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Outputs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025" y="5113446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21065" y="5112965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607462" y="5112693"/>
              <a:ext cx="72000" cy="55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Title 41"/>
          <p:cNvSpPr txBox="1">
            <a:spLocks/>
          </p:cNvSpPr>
          <p:nvPr/>
        </p:nvSpPr>
        <p:spPr>
          <a:xfrm>
            <a:off x="431371" y="116632"/>
            <a:ext cx="11329259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/>
              <a:t>Management unit and large scale simulators</a:t>
            </a:r>
            <a:endParaRPr kumimoji="0" lang="pt-PT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5" name="Rectangle 2"/>
          <p:cNvSpPr txBox="1">
            <a:spLocks noChangeArrowheads="1"/>
          </p:cNvSpPr>
          <p:nvPr/>
        </p:nvSpPr>
        <p:spPr>
          <a:xfrm>
            <a:off x="431372" y="1338454"/>
            <a:ext cx="3168358" cy="50014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n-GB" dirty="0"/>
              <a:t>Management unit simulators or regional simulators must include several drivers</a:t>
            </a:r>
          </a:p>
          <a:p>
            <a:pPr>
              <a:buFont typeface="Wingdings" pitchFamily="2" charset="2"/>
              <a:buNone/>
            </a:pPr>
            <a:endParaRPr lang="en-GB" dirty="0"/>
          </a:p>
          <a:p>
            <a:pPr lvl="1"/>
            <a:endParaRPr lang="en-GB" sz="600" dirty="0"/>
          </a:p>
          <a:p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pt-PT" sz="2000" dirty="0"/>
          </a:p>
          <a:p>
            <a:endParaRPr lang="pt-PT" dirty="0"/>
          </a:p>
        </p:txBody>
      </p:sp>
      <p:sp>
        <p:nvSpPr>
          <p:cNvPr id="46" name="TextBox 45"/>
          <p:cNvSpPr txBox="1"/>
          <p:nvPr/>
        </p:nvSpPr>
        <p:spPr>
          <a:xfrm rot="19746667">
            <a:off x="5811954" y="3904260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Initialization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Module</a:t>
            </a:r>
          </a:p>
        </p:txBody>
      </p:sp>
      <p:sp>
        <p:nvSpPr>
          <p:cNvPr id="47" name="TextBox 46"/>
          <p:cNvSpPr txBox="1"/>
          <p:nvPr/>
        </p:nvSpPr>
        <p:spPr>
          <a:xfrm rot="1982984">
            <a:off x="4485588" y="3999891"/>
            <a:ext cx="2154774" cy="145243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Climate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1367973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539628" y="1985664"/>
            <a:ext cx="2679700" cy="2235423"/>
            <a:chOff x="132" y="981"/>
            <a:chExt cx="1688" cy="1194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32" y="1051"/>
              <a:ext cx="1688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Forest simulator computer program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(includes a set of forest growth models)</a:t>
              </a:r>
              <a:endParaRPr lang="en-GB" sz="2000" b="1" dirty="0">
                <a:latin typeface="Trebuchet MS" pitchFamily="34" charset="0"/>
              </a:endParaRPr>
            </a:p>
          </p:txBody>
        </p:sp>
      </p:grpSp>
      <p:sp>
        <p:nvSpPr>
          <p:cNvPr id="101386" name="AutoShape 10"/>
          <p:cNvSpPr>
            <a:spLocks noChangeArrowheads="1"/>
          </p:cNvSpPr>
          <p:nvPr/>
        </p:nvSpPr>
        <p:spPr bwMode="auto">
          <a:xfrm rot="9084577">
            <a:off x="7055954" y="1697399"/>
            <a:ext cx="404828" cy="2825750"/>
          </a:xfrm>
          <a:prstGeom prst="downArrow">
            <a:avLst>
              <a:gd name="adj1" fmla="val 50000"/>
              <a:gd name="adj2" fmla="val 80603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01387" name="AutoShape 11"/>
          <p:cNvSpPr>
            <a:spLocks noChangeArrowheads="1"/>
          </p:cNvSpPr>
          <p:nvPr/>
        </p:nvSpPr>
        <p:spPr bwMode="auto">
          <a:xfrm rot="2654757">
            <a:off x="2884365" y="4069547"/>
            <a:ext cx="815975" cy="468313"/>
          </a:xfrm>
          <a:prstGeom prst="rightArrow">
            <a:avLst>
              <a:gd name="adj1" fmla="val 50000"/>
              <a:gd name="adj2" fmla="val 4355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3864919" y="4362450"/>
            <a:ext cx="2520056" cy="1977958"/>
            <a:chOff x="1882" y="2730"/>
            <a:chExt cx="1555" cy="999"/>
          </a:xfrm>
        </p:grpSpPr>
        <p:sp>
          <p:nvSpPr>
            <p:cNvPr id="101392" name="Rectangle 16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Forest evolution of each stand in the MU under a certain management approach (FMA)</a:t>
              </a:r>
            </a:p>
          </p:txBody>
        </p:sp>
      </p:grp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4564063" y="115889"/>
            <a:ext cx="2468562" cy="1685925"/>
            <a:chOff x="2527" y="553"/>
            <a:chExt cx="1555" cy="1062"/>
          </a:xfrm>
        </p:grpSpPr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2527" y="553"/>
              <a:ext cx="1555" cy="1062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585" y="569"/>
              <a:ext cx="1440" cy="10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PT" sz="2000" b="1" i="1" dirty="0" err="1">
                  <a:latin typeface="Trebuchet MS" pitchFamily="34" charset="0"/>
                </a:rPr>
                <a:t>Characterisation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each</a:t>
              </a:r>
              <a:r>
                <a:rPr lang="pt-PT" sz="2000" b="1" i="1" dirty="0">
                  <a:latin typeface="Trebuchet MS" pitchFamily="34" charset="0"/>
                </a:rPr>
                <a:t> stand in </a:t>
              </a:r>
              <a:r>
                <a:rPr lang="pt-PT" sz="2000" b="1" i="1" dirty="0" err="1">
                  <a:latin typeface="Trebuchet MS" pitchFamily="34" charset="0"/>
                </a:rPr>
                <a:t>the</a:t>
              </a:r>
              <a:r>
                <a:rPr lang="pt-PT" sz="2000" b="1" i="1" dirty="0">
                  <a:latin typeface="Trebuchet MS" pitchFamily="34" charset="0"/>
                </a:rPr>
                <a:t> MU (</a:t>
              </a:r>
              <a:r>
                <a:rPr lang="pt-PT" sz="2000" b="1" i="1" dirty="0" err="1">
                  <a:latin typeface="Trebuchet MS" pitchFamily="34" charset="0"/>
                </a:rPr>
                <a:t>values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state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variables</a:t>
              </a:r>
              <a:r>
                <a:rPr lang="pt-PT" sz="2000" b="1" i="1" dirty="0">
                  <a:latin typeface="Trebuchet MS" pitchFamily="34" charset="0"/>
                </a:rPr>
                <a:t>) </a:t>
              </a:r>
              <a:r>
                <a:rPr lang="pt-PT" sz="2000" b="1" i="1" dirty="0" err="1">
                  <a:latin typeface="Trebuchet MS" pitchFamily="34" charset="0"/>
                </a:rPr>
                <a:t>at</a:t>
              </a:r>
              <a:r>
                <a:rPr lang="pt-PT" sz="2000" b="1" i="1" dirty="0">
                  <a:latin typeface="Trebuchet MS" pitchFamily="34" charset="0"/>
                </a:rPr>
                <a:t> time t</a:t>
              </a:r>
              <a:endParaRPr lang="en-GB" sz="2000" b="1" i="1" dirty="0">
                <a:latin typeface="Trebuchet MS" pitchFamily="34" charset="0"/>
              </a:endParaRPr>
            </a:p>
          </p:txBody>
        </p:sp>
      </p:grpSp>
      <p:grpSp>
        <p:nvGrpSpPr>
          <p:cNvPr id="101397" name="Group 21"/>
          <p:cNvGrpSpPr>
            <a:grpSpLocks/>
          </p:cNvGrpSpPr>
          <p:nvPr/>
        </p:nvGrpSpPr>
        <p:grpSpPr bwMode="auto">
          <a:xfrm>
            <a:off x="8164513" y="1770064"/>
            <a:ext cx="2468562" cy="1631950"/>
            <a:chOff x="1882" y="2730"/>
            <a:chExt cx="1555" cy="1028"/>
          </a:xfrm>
        </p:grpSpPr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lIns="54000" rIns="54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Prediction of wood </a:t>
              </a:r>
              <a:r>
                <a:rPr lang="en-GB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lang="en-GB" sz="2000" b="1" i="1" dirty="0">
                  <a:latin typeface="Trebuchet MS" pitchFamily="34" charset="0"/>
                </a:rPr>
                <a:t> non-wood products and ecosystem services</a:t>
              </a:r>
            </a:p>
          </p:txBody>
        </p:sp>
      </p:grpSp>
      <p:sp>
        <p:nvSpPr>
          <p:cNvPr id="101400" name="AutoShape 24"/>
          <p:cNvSpPr>
            <a:spLocks noChangeArrowheads="1"/>
          </p:cNvSpPr>
          <p:nvPr/>
        </p:nvSpPr>
        <p:spPr bwMode="auto">
          <a:xfrm>
            <a:off x="6600825" y="5156200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grpSp>
        <p:nvGrpSpPr>
          <p:cNvPr id="101404" name="Group 28"/>
          <p:cNvGrpSpPr>
            <a:grpSpLocks/>
          </p:cNvGrpSpPr>
          <p:nvPr/>
        </p:nvGrpSpPr>
        <p:grpSpPr bwMode="auto">
          <a:xfrm>
            <a:off x="7535863" y="4579938"/>
            <a:ext cx="2468562" cy="1554162"/>
            <a:chOff x="1882" y="2750"/>
            <a:chExt cx="1555" cy="979"/>
          </a:xfrm>
        </p:grpSpPr>
        <p:sp>
          <p:nvSpPr>
            <p:cNvPr id="101405" name="Rectangle 29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406" name="Text Box 30"/>
            <p:cNvSpPr txBox="1">
              <a:spLocks noChangeArrowheads="1"/>
            </p:cNvSpPr>
            <p:nvPr/>
          </p:nvSpPr>
          <p:spPr bwMode="auto">
            <a:xfrm>
              <a:off x="1928" y="2785"/>
              <a:ext cx="1439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lIns="54000" rIns="54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Status of the forest (state variables) over time  </a:t>
              </a:r>
            </a:p>
          </p:txBody>
        </p:sp>
      </p:grpSp>
      <p:sp>
        <p:nvSpPr>
          <p:cNvPr id="101407" name="AutoShape 31"/>
          <p:cNvSpPr>
            <a:spLocks noChangeArrowheads="1"/>
          </p:cNvSpPr>
          <p:nvPr/>
        </p:nvSpPr>
        <p:spPr bwMode="auto">
          <a:xfrm rot="16200000">
            <a:off x="8382000" y="3768725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01414" name="Text Box 38"/>
          <p:cNvSpPr txBox="1">
            <a:spLocks noChangeArrowheads="1"/>
          </p:cNvSpPr>
          <p:nvPr/>
        </p:nvSpPr>
        <p:spPr bwMode="auto">
          <a:xfrm>
            <a:off x="6048000" y="1368000"/>
            <a:ext cx="849312" cy="400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PT" sz="2000" b="1" i="1" dirty="0">
                <a:latin typeface="Trebuchet MS" pitchFamily="34" charset="0"/>
              </a:rPr>
              <a:t> t+1</a:t>
            </a:r>
            <a:endParaRPr lang="en-GB" sz="2000" b="1" i="1" dirty="0">
              <a:latin typeface="Trebuchet MS" pitchFamily="34" charset="0"/>
            </a:endParaRPr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8040216" y="6318289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400" b="1" dirty="0">
                <a:latin typeface="Trebuchet MS" pitchFamily="34" charset="0"/>
              </a:rPr>
              <a:t>Forest simulator</a:t>
            </a:r>
          </a:p>
        </p:txBody>
      </p:sp>
      <p:sp>
        <p:nvSpPr>
          <p:cNvPr id="101452" name="AutoShape 76"/>
          <p:cNvSpPr>
            <a:spLocks noChangeArrowheads="1"/>
          </p:cNvSpPr>
          <p:nvPr/>
        </p:nvSpPr>
        <p:spPr bwMode="auto">
          <a:xfrm rot="8513317">
            <a:off x="2986375" y="1199589"/>
            <a:ext cx="1423491" cy="417341"/>
          </a:xfrm>
          <a:prstGeom prst="rightArrow">
            <a:avLst>
              <a:gd name="adj1" fmla="val 50000"/>
              <a:gd name="adj2" fmla="val 6065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7104112" y="188641"/>
            <a:ext cx="143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inventory</a:t>
            </a:r>
            <a:endParaRPr lang="pt-PT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234" y="5327511"/>
            <a:ext cx="1445988" cy="1452443"/>
          </a:xfrm>
          <a:prstGeom prst="rect">
            <a:avLst/>
          </a:prstGeom>
        </p:spPr>
      </p:pic>
      <p:sp>
        <p:nvSpPr>
          <p:cNvPr id="101402" name="AutoShape 26"/>
          <p:cNvSpPr>
            <a:spLocks noChangeArrowheads="1"/>
          </p:cNvSpPr>
          <p:nvPr/>
        </p:nvSpPr>
        <p:spPr bwMode="auto">
          <a:xfrm rot="20728555">
            <a:off x="2676965" y="5471812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9" y="4402858"/>
            <a:ext cx="1194259" cy="136842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336707" y="188640"/>
            <a:ext cx="1799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Initialization module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72611" y="373305"/>
            <a:ext cx="179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or/and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47328" y="56731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400" b="1" dirty="0">
                <a:latin typeface="Trebuchet MS" pitchFamily="34" charset="0"/>
              </a:rPr>
              <a:t>Management unit (MU)</a:t>
            </a:r>
          </a:p>
        </p:txBody>
      </p:sp>
    </p:spTree>
    <p:extLst>
      <p:ext uri="{BB962C8B-B14F-4D97-AF65-F5344CB8AC3E}">
        <p14:creationId xmlns:p14="http://schemas.microsoft.com/office/powerpoint/2010/main" val="438847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0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6" grpId="0" animBg="1"/>
      <p:bldP spid="101387" grpId="0" animBg="1"/>
      <p:bldP spid="101400" grpId="0" animBg="1"/>
      <p:bldP spid="101407" grpId="0" animBg="1"/>
      <p:bldP spid="101414" grpId="0"/>
      <p:bldP spid="101452" grpId="0" animBg="1"/>
      <p:bldP spid="2" grpId="0"/>
      <p:bldP spid="101402" grpId="0" animBg="1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Forestry</a:t>
            </a:r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altLang="en-US" dirty="0"/>
              <a:t>Forestry is the science, art, business, and practice of conserving and managing forests and forest lands in a way that</a:t>
            </a:r>
          </a:p>
          <a:p>
            <a:pPr lvl="1"/>
            <a:r>
              <a:rPr lang="en-GB" altLang="en-US" dirty="0"/>
              <a:t>maintain their health and vitality</a:t>
            </a:r>
          </a:p>
          <a:p>
            <a:pPr lvl="1"/>
            <a:r>
              <a:rPr lang="en-GB" altLang="en-US" dirty="0"/>
              <a:t>provide a sustained supply of </a:t>
            </a:r>
            <a:r>
              <a:rPr lang="en-GB" altLang="en-US" b="1" dirty="0">
                <a:solidFill>
                  <a:srgbClr val="008000"/>
                </a:solidFill>
              </a:rPr>
              <a:t>ecosystem services </a:t>
            </a:r>
            <a:r>
              <a:rPr lang="en-GB" altLang="en-US" dirty="0"/>
              <a:t>desired by the forest owners and the </a:t>
            </a:r>
            <a:r>
              <a:rPr lang="en-GB" altLang="en-US" b="1" dirty="0">
                <a:solidFill>
                  <a:srgbClr val="008000"/>
                </a:solidFill>
              </a:rPr>
              <a:t>society</a:t>
            </a:r>
            <a:r>
              <a:rPr lang="en-GB" altLang="en-US" dirty="0"/>
              <a:t> in general</a:t>
            </a:r>
          </a:p>
          <a:p>
            <a:pPr lvl="1"/>
            <a:r>
              <a:rPr lang="en-GB" altLang="en-US" dirty="0"/>
              <a:t>are </a:t>
            </a:r>
            <a:r>
              <a:rPr lang="en-GB" altLang="en-US" b="1" dirty="0">
                <a:solidFill>
                  <a:srgbClr val="008000"/>
                </a:solidFill>
              </a:rPr>
              <a:t>resilient</a:t>
            </a:r>
            <a:r>
              <a:rPr lang="en-GB" altLang="en-US" dirty="0"/>
              <a:t> to the increasing occurrence of </a:t>
            </a:r>
            <a:r>
              <a:rPr lang="en-GB" altLang="en-US" b="1" dirty="0">
                <a:solidFill>
                  <a:srgbClr val="008000"/>
                </a:solidFill>
              </a:rPr>
              <a:t>hazards</a:t>
            </a:r>
            <a:r>
              <a:rPr lang="en-GB" altLang="en-US" dirty="0"/>
              <a:t> </a:t>
            </a:r>
          </a:p>
          <a:p>
            <a:pPr lvl="1"/>
            <a:r>
              <a:rPr lang="en-GB" altLang="en-US" dirty="0"/>
              <a:t>are adaptable to </a:t>
            </a:r>
            <a:r>
              <a:rPr lang="en-GB" altLang="en-US" b="1" dirty="0">
                <a:solidFill>
                  <a:srgbClr val="008000"/>
                </a:solidFill>
              </a:rPr>
              <a:t>climate change</a:t>
            </a:r>
          </a:p>
          <a:p>
            <a:pPr lvl="2"/>
            <a:endParaRPr lang="en-GB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56240" y="62373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008000"/>
                </a:solidFill>
              </a:rPr>
              <a:t>(</a:t>
            </a:r>
            <a:r>
              <a:rPr lang="pt-PT" dirty="0" err="1">
                <a:solidFill>
                  <a:srgbClr val="008000"/>
                </a:solidFill>
              </a:rPr>
              <a:t>modified</a:t>
            </a:r>
            <a:r>
              <a:rPr lang="pt-PT" dirty="0">
                <a:solidFill>
                  <a:srgbClr val="008000"/>
                </a:solidFill>
              </a:rPr>
              <a:t> from Ford-Robertson, 1971)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06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 bldLvl="5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760629" cy="720080"/>
          </a:xfrm>
        </p:spPr>
        <p:txBody>
          <a:bodyPr>
            <a:normAutofit fontScale="90000"/>
          </a:bodyPr>
          <a:lstStyle/>
          <a:p>
            <a:r>
              <a:rPr lang="en-US" dirty="0"/>
              <a:t>Decision support system (Cost Action  FP0603 terminology)</a:t>
            </a:r>
            <a:endParaRPr lang="pt-PT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Simulator that includes optimization algorithms that point out for a solution – </a:t>
            </a:r>
            <a:r>
              <a:rPr lang="en-GB" dirty="0"/>
              <a:t>selection of </a:t>
            </a:r>
            <a:r>
              <a:rPr lang="pt-PT" dirty="0"/>
              <a:t>a </a:t>
            </a:r>
            <a:r>
              <a:rPr lang="pt-PT" dirty="0" err="1"/>
              <a:t>forest</a:t>
            </a:r>
            <a:r>
              <a:rPr lang="pt-PT" dirty="0"/>
              <a:t> </a:t>
            </a:r>
            <a:r>
              <a:rPr lang="en-GB" dirty="0"/>
              <a:t>management approach </a:t>
            </a:r>
            <a:r>
              <a:rPr lang="pt-PT" dirty="0"/>
              <a:t>for each stand:</a:t>
            </a:r>
          </a:p>
          <a:p>
            <a:pPr lvl="1"/>
            <a:r>
              <a:rPr lang="pt-PT" dirty="0"/>
              <a:t>Multi-criteria decision models</a:t>
            </a:r>
          </a:p>
          <a:p>
            <a:pPr lvl="1"/>
            <a:r>
              <a:rPr lang="pt-PT" dirty="0"/>
              <a:t>Artificial neural networks</a:t>
            </a:r>
          </a:p>
          <a:p>
            <a:pPr lvl="1"/>
            <a:r>
              <a:rPr lang="pt-PT" dirty="0"/>
              <a:t>Knowledge based systems</a:t>
            </a:r>
          </a:p>
        </p:txBody>
      </p:sp>
    </p:spTree>
    <p:extLst>
      <p:ext uri="{BB962C8B-B14F-4D97-AF65-F5344CB8AC3E}">
        <p14:creationId xmlns:p14="http://schemas.microsoft.com/office/powerpoint/2010/main" val="356318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81" name="Group 5"/>
          <p:cNvGrpSpPr>
            <a:grpSpLocks/>
          </p:cNvGrpSpPr>
          <p:nvPr/>
        </p:nvGrpSpPr>
        <p:grpSpPr bwMode="auto">
          <a:xfrm>
            <a:off x="-24680" y="1985664"/>
            <a:ext cx="2679700" cy="2300375"/>
            <a:chOff x="132" y="981"/>
            <a:chExt cx="1688" cy="1194"/>
          </a:xfrm>
        </p:grpSpPr>
        <p:sp>
          <p:nvSpPr>
            <p:cNvPr id="101382" name="Rectangle 6"/>
            <p:cNvSpPr>
              <a:spLocks noChangeArrowheads="1"/>
            </p:cNvSpPr>
            <p:nvPr/>
          </p:nvSpPr>
          <p:spPr bwMode="auto">
            <a:xfrm>
              <a:off x="204" y="981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83" name="Text Box 7"/>
            <p:cNvSpPr txBox="1">
              <a:spLocks noChangeArrowheads="1"/>
            </p:cNvSpPr>
            <p:nvPr/>
          </p:nvSpPr>
          <p:spPr bwMode="auto">
            <a:xfrm>
              <a:off x="132" y="1051"/>
              <a:ext cx="1688" cy="1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Forest simulator computer program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(includes a set of forest growth models)</a:t>
              </a:r>
              <a:endParaRPr lang="en-GB" sz="2000" b="1" dirty="0">
                <a:latin typeface="Trebuchet MS" pitchFamily="34" charset="0"/>
              </a:endParaRPr>
            </a:p>
          </p:txBody>
        </p:sp>
      </p:grpSp>
      <p:sp>
        <p:nvSpPr>
          <p:cNvPr id="101387" name="AutoShape 11"/>
          <p:cNvSpPr>
            <a:spLocks noChangeArrowheads="1"/>
          </p:cNvSpPr>
          <p:nvPr/>
        </p:nvSpPr>
        <p:spPr bwMode="auto">
          <a:xfrm rot="2654757">
            <a:off x="1780737" y="4251439"/>
            <a:ext cx="815975" cy="468313"/>
          </a:xfrm>
          <a:prstGeom prst="rightArrow">
            <a:avLst>
              <a:gd name="adj1" fmla="val 50000"/>
              <a:gd name="adj2" fmla="val 43559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grpSp>
        <p:nvGrpSpPr>
          <p:cNvPr id="101391" name="Group 15"/>
          <p:cNvGrpSpPr>
            <a:grpSpLocks/>
          </p:cNvGrpSpPr>
          <p:nvPr/>
        </p:nvGrpSpPr>
        <p:grpSpPr bwMode="auto">
          <a:xfrm>
            <a:off x="2915645" y="4618244"/>
            <a:ext cx="2468563" cy="1631949"/>
            <a:chOff x="1882" y="2730"/>
            <a:chExt cx="1555" cy="1028"/>
          </a:xfrm>
        </p:grpSpPr>
        <p:sp>
          <p:nvSpPr>
            <p:cNvPr id="101392" name="Rectangle 16"/>
            <p:cNvSpPr>
              <a:spLocks noChangeArrowheads="1"/>
            </p:cNvSpPr>
            <p:nvPr/>
          </p:nvSpPr>
          <p:spPr bwMode="auto">
            <a:xfrm>
              <a:off x="1882" y="2750"/>
              <a:ext cx="1555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3" name="Text Box 17"/>
            <p:cNvSpPr txBox="1">
              <a:spLocks noChangeArrowheads="1"/>
            </p:cNvSpPr>
            <p:nvPr/>
          </p:nvSpPr>
          <p:spPr bwMode="auto">
            <a:xfrm>
              <a:off x="1930" y="2730"/>
              <a:ext cx="1439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1" i="1" dirty="0">
                  <a:latin typeface="Trebuchet MS" pitchFamily="34" charset="0"/>
                </a:rPr>
                <a:t>Simulation of several forest management alternatives (MA) for each stand</a:t>
              </a:r>
            </a:p>
          </p:txBody>
        </p:sp>
      </p:grpSp>
      <p:grpSp>
        <p:nvGrpSpPr>
          <p:cNvPr id="101394" name="Group 18"/>
          <p:cNvGrpSpPr>
            <a:grpSpLocks/>
          </p:cNvGrpSpPr>
          <p:nvPr/>
        </p:nvGrpSpPr>
        <p:grpSpPr bwMode="auto">
          <a:xfrm>
            <a:off x="3863752" y="115889"/>
            <a:ext cx="2468562" cy="1685925"/>
            <a:chOff x="2527" y="553"/>
            <a:chExt cx="1555" cy="1062"/>
          </a:xfrm>
        </p:grpSpPr>
        <p:sp>
          <p:nvSpPr>
            <p:cNvPr id="101395" name="Rectangle 19"/>
            <p:cNvSpPr>
              <a:spLocks noChangeArrowheads="1"/>
            </p:cNvSpPr>
            <p:nvPr/>
          </p:nvSpPr>
          <p:spPr bwMode="auto">
            <a:xfrm>
              <a:off x="2527" y="553"/>
              <a:ext cx="1555" cy="1062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6" name="Text Box 20"/>
            <p:cNvSpPr txBox="1">
              <a:spLocks noChangeArrowheads="1"/>
            </p:cNvSpPr>
            <p:nvPr/>
          </p:nvSpPr>
          <p:spPr bwMode="auto">
            <a:xfrm>
              <a:off x="2585" y="569"/>
              <a:ext cx="1440" cy="1028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t-PT" sz="2000" b="1" i="1" dirty="0" err="1">
                  <a:latin typeface="Trebuchet MS" pitchFamily="34" charset="0"/>
                </a:rPr>
                <a:t>Characterisation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each</a:t>
              </a:r>
              <a:r>
                <a:rPr lang="pt-PT" sz="2000" b="1" i="1" dirty="0">
                  <a:latin typeface="Trebuchet MS" pitchFamily="34" charset="0"/>
                </a:rPr>
                <a:t> stand in </a:t>
              </a:r>
              <a:r>
                <a:rPr lang="pt-PT" sz="2000" b="1" i="1" dirty="0" err="1">
                  <a:latin typeface="Trebuchet MS" pitchFamily="34" charset="0"/>
                </a:rPr>
                <a:t>the</a:t>
              </a:r>
              <a:r>
                <a:rPr lang="pt-PT" sz="2000" b="1" i="1" dirty="0">
                  <a:latin typeface="Trebuchet MS" pitchFamily="34" charset="0"/>
                </a:rPr>
                <a:t> MU (</a:t>
              </a:r>
              <a:r>
                <a:rPr lang="pt-PT" sz="2000" b="1" i="1" dirty="0" err="1">
                  <a:latin typeface="Trebuchet MS" pitchFamily="34" charset="0"/>
                </a:rPr>
                <a:t>values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of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state</a:t>
              </a:r>
              <a:r>
                <a:rPr lang="pt-PT" sz="2000" b="1" i="1" dirty="0">
                  <a:latin typeface="Trebuchet MS" pitchFamily="34" charset="0"/>
                </a:rPr>
                <a:t> </a:t>
              </a:r>
              <a:r>
                <a:rPr lang="pt-PT" sz="2000" b="1" i="1" dirty="0" err="1">
                  <a:latin typeface="Trebuchet MS" pitchFamily="34" charset="0"/>
                </a:rPr>
                <a:t>variables</a:t>
              </a:r>
              <a:r>
                <a:rPr lang="pt-PT" sz="2000" b="1" i="1" dirty="0">
                  <a:latin typeface="Trebuchet MS" pitchFamily="34" charset="0"/>
                </a:rPr>
                <a:t>) </a:t>
              </a:r>
              <a:r>
                <a:rPr lang="pt-PT" sz="2000" b="1" i="1" dirty="0" err="1">
                  <a:latin typeface="Trebuchet MS" pitchFamily="34" charset="0"/>
                </a:rPr>
                <a:t>at</a:t>
              </a:r>
              <a:r>
                <a:rPr lang="pt-PT" sz="2000" b="1" i="1" dirty="0">
                  <a:latin typeface="Trebuchet MS" pitchFamily="34" charset="0"/>
                </a:rPr>
                <a:t> time t</a:t>
              </a:r>
              <a:endParaRPr lang="en-GB" sz="2000" b="1" i="1" dirty="0">
                <a:latin typeface="Trebuchet MS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3198" y="4467801"/>
            <a:ext cx="2677874" cy="1745246"/>
            <a:chOff x="6333371" y="4632808"/>
            <a:chExt cx="2699440" cy="1685481"/>
          </a:xfrm>
        </p:grpSpPr>
        <p:sp>
          <p:nvSpPr>
            <p:cNvPr id="101398" name="Rectangle 22"/>
            <p:cNvSpPr>
              <a:spLocks noChangeArrowheads="1"/>
            </p:cNvSpPr>
            <p:nvPr/>
          </p:nvSpPr>
          <p:spPr bwMode="auto">
            <a:xfrm>
              <a:off x="6384032" y="4632808"/>
              <a:ext cx="2598118" cy="16854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101399" name="Text Box 23"/>
            <p:cNvSpPr txBox="1">
              <a:spLocks noChangeArrowheads="1"/>
            </p:cNvSpPr>
            <p:nvPr/>
          </p:nvSpPr>
          <p:spPr bwMode="auto">
            <a:xfrm>
              <a:off x="6333371" y="4649993"/>
              <a:ext cx="2699440" cy="1575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 wrap="square" lIns="54000" rIns="540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Prediction of wood </a:t>
              </a:r>
              <a:r>
                <a:rPr lang="en-GB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&amp; </a:t>
              </a:r>
              <a:r>
                <a:rPr lang="en-GB" sz="2000" b="1" i="1" dirty="0">
                  <a:latin typeface="Trebuchet MS" pitchFamily="34" charset="0"/>
                </a:rPr>
                <a:t>non-wood products and ecosystem services for each combination of FMA</a:t>
              </a:r>
            </a:p>
          </p:txBody>
        </p:sp>
      </p:grpSp>
      <p:sp>
        <p:nvSpPr>
          <p:cNvPr id="101400" name="AutoShape 24"/>
          <p:cNvSpPr>
            <a:spLocks noChangeArrowheads="1"/>
          </p:cNvSpPr>
          <p:nvPr/>
        </p:nvSpPr>
        <p:spPr bwMode="auto">
          <a:xfrm rot="19764379">
            <a:off x="5554081" y="5269237"/>
            <a:ext cx="755650" cy="431800"/>
          </a:xfrm>
          <a:prstGeom prst="rightArrow">
            <a:avLst>
              <a:gd name="adj1" fmla="val 50000"/>
              <a:gd name="adj2" fmla="val 43750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8040216" y="6318289"/>
            <a:ext cx="40676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2400" b="1" dirty="0">
                <a:latin typeface="Trebuchet MS" pitchFamily="34" charset="0"/>
              </a:rPr>
              <a:t>Decision support system</a:t>
            </a:r>
          </a:p>
        </p:txBody>
      </p:sp>
      <p:sp>
        <p:nvSpPr>
          <p:cNvPr id="101452" name="AutoShape 76"/>
          <p:cNvSpPr>
            <a:spLocks noChangeArrowheads="1"/>
          </p:cNvSpPr>
          <p:nvPr/>
        </p:nvSpPr>
        <p:spPr bwMode="auto">
          <a:xfrm rot="8513317">
            <a:off x="2422067" y="1199589"/>
            <a:ext cx="1423491" cy="417341"/>
          </a:xfrm>
          <a:prstGeom prst="rightArrow">
            <a:avLst>
              <a:gd name="adj1" fmla="val 50000"/>
              <a:gd name="adj2" fmla="val 60658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" name="TextBox 1"/>
          <p:cNvSpPr txBox="1"/>
          <p:nvPr/>
        </p:nvSpPr>
        <p:spPr>
          <a:xfrm>
            <a:off x="6373453" y="0"/>
            <a:ext cx="1439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inventory</a:t>
            </a:r>
            <a:endParaRPr lang="pt-PT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5338586"/>
            <a:ext cx="1445988" cy="1452443"/>
          </a:xfrm>
          <a:prstGeom prst="rect">
            <a:avLst/>
          </a:prstGeom>
        </p:spPr>
      </p:pic>
      <p:sp>
        <p:nvSpPr>
          <p:cNvPr id="101402" name="AutoShape 26"/>
          <p:cNvSpPr>
            <a:spLocks noChangeArrowheads="1"/>
          </p:cNvSpPr>
          <p:nvPr/>
        </p:nvSpPr>
        <p:spPr bwMode="auto">
          <a:xfrm rot="20728555">
            <a:off x="1607559" y="5544399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402858"/>
            <a:ext cx="1194259" cy="1368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402" y="2415143"/>
            <a:ext cx="2316658" cy="13899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927648" y="2633215"/>
            <a:ext cx="2039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Forest simulator applied several times to each stand</a:t>
            </a:r>
            <a:endParaRPr lang="pt-PT" sz="2400" b="1" dirty="0">
              <a:solidFill>
                <a:schemeClr val="bg1"/>
              </a:solidFill>
            </a:endParaRPr>
          </a:p>
        </p:txBody>
      </p:sp>
      <p:grpSp>
        <p:nvGrpSpPr>
          <p:cNvPr id="31" name="Group 28"/>
          <p:cNvGrpSpPr>
            <a:grpSpLocks/>
          </p:cNvGrpSpPr>
          <p:nvPr/>
        </p:nvGrpSpPr>
        <p:grpSpPr bwMode="auto">
          <a:xfrm>
            <a:off x="7968208" y="476672"/>
            <a:ext cx="2808319" cy="2461883"/>
            <a:chOff x="3945" y="1434"/>
            <a:chExt cx="1678" cy="1471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4014" y="1434"/>
              <a:ext cx="1597" cy="14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PT"/>
            </a:p>
          </p:txBody>
        </p:sp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3945" y="1471"/>
              <a:ext cx="1678" cy="1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563972" dir="14049741" sx="125000" sy="125000" algn="tl" rotWithShape="0">
                <a:srgbClr val="C7DFD3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Models and methods to select management options that may sustain conditions and outcomes of interest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GB" sz="2000" b="1" i="1" dirty="0">
                  <a:latin typeface="Trebuchet MS" pitchFamily="34" charset="0"/>
                </a:rPr>
                <a:t>(multiple criteria)</a:t>
              </a:r>
              <a:endParaRPr lang="en-GB" sz="2000" b="1" dirty="0">
                <a:latin typeface="Trebuchet MS" pitchFamily="34" charset="0"/>
              </a:endParaRPr>
            </a:p>
          </p:txBody>
        </p:sp>
      </p:grpSp>
      <p:sp>
        <p:nvSpPr>
          <p:cNvPr id="35" name="AutoShape 13"/>
          <p:cNvSpPr>
            <a:spLocks noChangeArrowheads="1"/>
          </p:cNvSpPr>
          <p:nvPr/>
        </p:nvSpPr>
        <p:spPr bwMode="auto">
          <a:xfrm rot="17867309">
            <a:off x="8026068" y="3471772"/>
            <a:ext cx="1412494" cy="450201"/>
          </a:xfrm>
          <a:prstGeom prst="rightArrow">
            <a:avLst>
              <a:gd name="adj1" fmla="val 34755"/>
              <a:gd name="adj2" fmla="val 86431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37" name="TextBox 36"/>
          <p:cNvSpPr txBox="1"/>
          <p:nvPr/>
        </p:nvSpPr>
        <p:spPr>
          <a:xfrm>
            <a:off x="9984432" y="3085711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Optimization and other OR techniques</a:t>
            </a:r>
            <a:endParaRPr lang="pt-PT" sz="2400" b="1" dirty="0">
              <a:solidFill>
                <a:schemeClr val="bg1"/>
              </a:solidFill>
            </a:endParaRPr>
          </a:p>
        </p:txBody>
      </p:sp>
      <p:sp>
        <p:nvSpPr>
          <p:cNvPr id="38" name="AutoShape 26"/>
          <p:cNvSpPr>
            <a:spLocks noChangeArrowheads="1"/>
          </p:cNvSpPr>
          <p:nvPr/>
        </p:nvSpPr>
        <p:spPr bwMode="auto">
          <a:xfrm rot="20728555">
            <a:off x="6830476" y="2445634"/>
            <a:ext cx="1514296" cy="576263"/>
          </a:xfrm>
          <a:prstGeom prst="curvedDownArrow">
            <a:avLst>
              <a:gd name="adj1" fmla="val 34656"/>
              <a:gd name="adj2" fmla="val 69311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57" y="3194730"/>
            <a:ext cx="1571625" cy="7286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11423" t="48463" r="63285" b="31381"/>
          <a:stretch/>
        </p:blipFill>
        <p:spPr>
          <a:xfrm>
            <a:off x="9165747" y="4563848"/>
            <a:ext cx="2942116" cy="131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19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0" grpId="0" animBg="1"/>
      <p:bldP spid="29" grpId="0"/>
      <p:bldP spid="35" grpId="0" animBg="1"/>
      <p:bldP spid="37" grpId="0"/>
      <p:bldP spid="3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1215256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Evolution of forest growth models and respective typology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1271465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CEC32-8329-4514-A2D7-26CFA65A7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1" y="299787"/>
            <a:ext cx="11328000" cy="6009533"/>
          </a:xfrm>
        </p:spPr>
        <p:txBody>
          <a:bodyPr/>
          <a:lstStyle/>
          <a:p>
            <a:pPr marL="0" indent="0" algn="ctr">
              <a:spcBef>
                <a:spcPts val="600"/>
              </a:spcBef>
              <a:buNone/>
            </a:pPr>
            <a:r>
              <a:rPr lang="en-GB" dirty="0"/>
              <a:t>Forestry and forest management evolution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/>
              <a:t>Increased knowledge about ecosystems functioning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/>
              <a:t>Technology development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dirty="0"/>
              <a:t>Climate change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GB" dirty="0">
                <a:solidFill>
                  <a:srgbClr val="008000"/>
                </a:solidFill>
                <a:latin typeface="Tahoma" pitchFamily="34" charset="0"/>
                <a:sym typeface="Wingdings 2" pitchFamily="18" charset="2"/>
              </a:rPr>
              <a:t></a:t>
            </a:r>
          </a:p>
          <a:p>
            <a:pPr algn="ctr"/>
            <a:r>
              <a:rPr lang="en-US" dirty="0"/>
              <a:t>Change in society requirements from forests</a:t>
            </a:r>
            <a:endParaRPr lang="pt-PT" dirty="0"/>
          </a:p>
          <a:p>
            <a:pPr marL="0" indent="0" algn="ctr">
              <a:spcBef>
                <a:spcPts val="600"/>
              </a:spcBef>
              <a:buNone/>
            </a:pPr>
            <a:endParaRPr lang="pt-PT" dirty="0">
              <a:solidFill>
                <a:srgbClr val="008000"/>
              </a:solidFill>
              <a:latin typeface="Tahoma" pitchFamily="34" charset="0"/>
              <a:sym typeface="Wingdings 2" pitchFamily="18" charset="2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pt-PT" dirty="0">
              <a:solidFill>
                <a:srgbClr val="008000"/>
              </a:solidFill>
              <a:latin typeface="Tahoma" pitchFamily="34" charset="0"/>
              <a:sym typeface="Wingdings 2" pitchFamily="18" charset="2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008000"/>
                </a:solidFill>
              </a:rPr>
              <a:t>EVOLUTION OF FOREST GROWTH MODELS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GB" dirty="0">
              <a:solidFill>
                <a:srgbClr val="008000"/>
              </a:solidFill>
              <a:latin typeface="Tahoma" pitchFamily="34" charset="0"/>
              <a:sym typeface="Wingdings 2" pitchFamily="18" charset="2"/>
            </a:endParaRPr>
          </a:p>
          <a:p>
            <a:pPr marL="0" indent="0" algn="ctr">
              <a:spcBef>
                <a:spcPts val="600"/>
              </a:spcBef>
              <a:buNone/>
            </a:pPr>
            <a:endParaRPr lang="en-GB" dirty="0"/>
          </a:p>
          <a:p>
            <a:pPr marL="0" indent="0" algn="ctr">
              <a:spcBef>
                <a:spcPts val="600"/>
              </a:spcBef>
              <a:buNone/>
            </a:pPr>
            <a:endParaRPr lang="en-GB" dirty="0"/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6112F5CD-0501-48B9-B1F7-D222BB04C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968" y="4569494"/>
            <a:ext cx="360362" cy="947738"/>
          </a:xfrm>
          <a:prstGeom prst="downArrow">
            <a:avLst>
              <a:gd name="adj1" fmla="val 50000"/>
              <a:gd name="adj2" fmla="val 65749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3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70" name="Text Box 14"/>
          <p:cNvSpPr txBox="1">
            <a:spLocks noChangeArrowheads="1"/>
          </p:cNvSpPr>
          <p:nvPr/>
        </p:nvSpPr>
        <p:spPr bwMode="auto">
          <a:xfrm>
            <a:off x="8472544" y="3789040"/>
            <a:ext cx="2520000" cy="12001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Process based models</a:t>
            </a:r>
          </a:p>
          <a:p>
            <a:pPr algn="ctr"/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767688" y="3789040"/>
            <a:ext cx="2520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Empirical growth and yield models</a:t>
            </a:r>
          </a:p>
        </p:txBody>
      </p:sp>
      <p:sp>
        <p:nvSpPr>
          <p:cNvPr id="403462" name="Line 6"/>
          <p:cNvSpPr>
            <a:spLocks noChangeShapeType="1"/>
          </p:cNvSpPr>
          <p:nvPr/>
        </p:nvSpPr>
        <p:spPr bwMode="auto">
          <a:xfrm>
            <a:off x="2120884" y="2282732"/>
            <a:ext cx="0" cy="14400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581671" y="3789040"/>
            <a:ext cx="253055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Semi-empirical models</a:t>
            </a:r>
          </a:p>
          <a:p>
            <a:pPr algn="ctr"/>
            <a:r>
              <a:rPr lang="pt-PT" b="1" dirty="0">
                <a:solidFill>
                  <a:srgbClr val="006600"/>
                </a:solidFill>
                <a:latin typeface="Trebuchet MS" panose="020B0603020202020204" pitchFamily="34" charset="0"/>
              </a:rPr>
              <a:t>(LUE)</a:t>
            </a:r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6807593" y="2282732"/>
            <a:ext cx="4938" cy="14400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515380" y="1199468"/>
            <a:ext cx="11089232" cy="104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Classification according to the growth module</a:t>
            </a:r>
          </a:p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(to be used in practice all models need a static module) </a:t>
            </a:r>
          </a:p>
        </p:txBody>
      </p:sp>
      <p:sp>
        <p:nvSpPr>
          <p:cNvPr id="403475" name="Rectangle 19"/>
          <p:cNvSpPr>
            <a:spLocks noChangeArrowheads="1"/>
          </p:cNvSpPr>
          <p:nvPr/>
        </p:nvSpPr>
        <p:spPr bwMode="auto">
          <a:xfrm>
            <a:off x="1905000" y="152400"/>
            <a:ext cx="8382000" cy="1041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Forest growth models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07968" y="5233234"/>
            <a:ext cx="2104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3PG</a:t>
            </a:r>
          </a:p>
          <a:p>
            <a:pPr algn="ctr"/>
            <a:r>
              <a:rPr lang="en-GB" sz="28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YieldSAFE</a:t>
            </a:r>
            <a:endParaRPr lang="en-GB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---</a:t>
            </a:r>
            <a:endParaRPr lang="pt-PT" sz="28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9691462" y="2276872"/>
            <a:ext cx="4938" cy="144586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395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Statistical</a:t>
            </a:r>
            <a:r>
              <a:rPr lang="pt-PT" dirty="0"/>
              <a:t> </a:t>
            </a:r>
            <a:r>
              <a:rPr lang="pt-PT" dirty="0" err="1"/>
              <a:t>FGMs</a:t>
            </a:r>
            <a:r>
              <a:rPr lang="pt-PT" dirty="0"/>
              <a:t> (</a:t>
            </a:r>
            <a:r>
              <a:rPr lang="pt-PT" dirty="0" err="1"/>
              <a:t>empirical</a:t>
            </a:r>
            <a:r>
              <a:rPr lang="pt-PT" dirty="0"/>
              <a:t> G</a:t>
            </a:r>
            <a:r>
              <a:rPr lang="pt-PT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pt-PT" dirty="0"/>
              <a:t>Y)</a:t>
            </a:r>
          </a:p>
        </p:txBody>
      </p:sp>
      <p:sp>
        <p:nvSpPr>
          <p:cNvPr id="482308" name="Rectangle 4"/>
          <p:cNvSpPr>
            <a:spLocks noGrp="1" noChangeArrowheads="1"/>
          </p:cNvSpPr>
          <p:nvPr>
            <p:ph idx="1"/>
          </p:nvPr>
        </p:nvSpPr>
        <p:spPr>
          <a:xfrm>
            <a:off x="400051" y="1338455"/>
            <a:ext cx="11360580" cy="49409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Developed using statistical techniques and calibrated for large data-sets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site index (</a:t>
            </a:r>
            <a:r>
              <a:rPr lang="en-US" sz="2400" dirty="0" err="1"/>
              <a:t>hdom</a:t>
            </a:r>
            <a:r>
              <a:rPr lang="en-US" sz="2400" dirty="0"/>
              <a:t> at a given base-age) is often used as a proxy for environmental conditions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Growth is usually modeled with the so-called </a:t>
            </a:r>
            <a:r>
              <a:rPr lang="en-US" sz="2400" dirty="0">
                <a:solidFill>
                  <a:srgbClr val="009900"/>
                </a:solidFill>
              </a:rPr>
              <a:t>growth functions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Adequately describe growth for a range of </a:t>
            </a:r>
            <a:r>
              <a:rPr lang="en-US" sz="2400" dirty="0" err="1"/>
              <a:t>silvicultural</a:t>
            </a:r>
            <a:r>
              <a:rPr lang="en-US" sz="2400" dirty="0"/>
              <a:t> practices and site conditions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Some are able to predict wood quality properties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Exist for all of the most important forest types in Europe and most of them have been extensively validated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Do not allow for the simulation of forest growth under a changing environment or subject to novel </a:t>
            </a:r>
            <a:r>
              <a:rPr lang="en-US" sz="2400" dirty="0" err="1"/>
              <a:t>silvicultural</a:t>
            </a:r>
            <a:r>
              <a:rPr lang="en-US" sz="2400" dirty="0"/>
              <a:t> practices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8027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2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23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23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23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2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2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2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51484" y="0"/>
            <a:ext cx="9216516" cy="720080"/>
          </a:xfrm>
          <a:solidFill>
            <a:srgbClr val="008000"/>
          </a:solidFill>
        </p:spPr>
        <p:txBody>
          <a:bodyPr>
            <a:norm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The</a:t>
            </a:r>
            <a:r>
              <a:rPr lang="pt-PT" dirty="0">
                <a:solidFill>
                  <a:schemeClr val="bg1"/>
                </a:solidFill>
              </a:rPr>
              <a:t> G</a:t>
            </a:r>
            <a:r>
              <a:rPr lang="pt-P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pt-PT" dirty="0">
                <a:solidFill>
                  <a:schemeClr val="bg1"/>
                </a:solidFill>
              </a:rPr>
              <a:t>Y </a:t>
            </a:r>
            <a:r>
              <a:rPr lang="pt-PT" dirty="0" err="1">
                <a:solidFill>
                  <a:schemeClr val="bg1"/>
                </a:solidFill>
              </a:rPr>
              <a:t>model</a:t>
            </a:r>
            <a:r>
              <a:rPr lang="pt-PT" dirty="0">
                <a:solidFill>
                  <a:schemeClr val="bg1"/>
                </a:solidFill>
              </a:rPr>
              <a:t> GLOBULUS (</a:t>
            </a:r>
            <a:r>
              <a:rPr lang="pt-PT" dirty="0" err="1">
                <a:solidFill>
                  <a:schemeClr val="bg1"/>
                </a:solidFill>
              </a:rPr>
              <a:t>empirical</a:t>
            </a:r>
            <a:r>
              <a:rPr lang="pt-PT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725056"/>
            <a:ext cx="5581257" cy="28544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1296144"/>
            <a:ext cx="5581257" cy="49609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1" y="1844825"/>
            <a:ext cx="5581257" cy="80626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239" y="2348881"/>
            <a:ext cx="5581257" cy="54066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391" y="2924945"/>
            <a:ext cx="5581257" cy="438853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8289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z="3200"/>
              <a:t>Process-based ecophysiological models </a:t>
            </a:r>
          </a:p>
        </p:txBody>
      </p:sp>
      <p:sp>
        <p:nvSpPr>
          <p:cNvPr id="48333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Developed to understand forest </a:t>
            </a:r>
            <a:r>
              <a:rPr lang="en-US" dirty="0" err="1"/>
              <a:t>behaviour</a:t>
            </a:r>
            <a:r>
              <a:rPr lang="en-US" dirty="0"/>
              <a:t> from a description of plant-soil and carbon-nutrient-water interactions</a:t>
            </a:r>
          </a:p>
          <a:p>
            <a:r>
              <a:rPr lang="en-US" dirty="0"/>
              <a:t>Allow the simulation of forest growth under a changing environment or subject to novel </a:t>
            </a:r>
            <a:r>
              <a:rPr lang="en-US" dirty="0" err="1"/>
              <a:t>silvicultural</a:t>
            </a:r>
            <a:r>
              <a:rPr lang="en-US" dirty="0"/>
              <a:t> practices</a:t>
            </a:r>
          </a:p>
          <a:p>
            <a:r>
              <a:rPr lang="en-US" dirty="0"/>
              <a:t>The principal variables are biomass pools per tree component (leaves, branches, roots, wood)</a:t>
            </a:r>
          </a:p>
          <a:p>
            <a:r>
              <a:rPr lang="en-US" dirty="0"/>
              <a:t>A specific problem with this type of model is the need for detailed input, demanding data which are rarely available at regional or lower levels</a:t>
            </a:r>
          </a:p>
          <a:p>
            <a:r>
              <a:rPr lang="en-US" dirty="0"/>
              <a:t>Do not give all the output needed for forest management (but it can be easily added)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69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3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3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3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3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3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6780076" y="1412776"/>
            <a:ext cx="576064" cy="506252"/>
            <a:chOff x="5436096" y="1664804"/>
            <a:chExt cx="576064" cy="506252"/>
          </a:xfrm>
        </p:grpSpPr>
        <p:sp>
          <p:nvSpPr>
            <p:cNvPr id="125" name="Oval 124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frost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528048" y="1626604"/>
            <a:ext cx="576064" cy="506252"/>
            <a:chOff x="5436096" y="1664804"/>
            <a:chExt cx="576064" cy="506252"/>
          </a:xfrm>
        </p:grpSpPr>
        <p:sp>
          <p:nvSpPr>
            <p:cNvPr id="110" name="Oval 109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VPD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7461572" y="5449166"/>
            <a:ext cx="2882900" cy="860154"/>
          </a:xfrm>
          <a:prstGeom prst="rect">
            <a:avLst/>
          </a:prstGeom>
          <a:pattFill prst="dkDnDiag">
            <a:fgClr>
              <a:srgbClr val="66CCFF"/>
            </a:fgClr>
            <a:bgClr>
              <a:srgbClr val="996633"/>
            </a:bgClr>
          </a:patt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5519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10059" r="11435" b="22364"/>
          <a:stretch/>
        </p:blipFill>
        <p:spPr bwMode="auto">
          <a:xfrm>
            <a:off x="1775520" y="692696"/>
            <a:ext cx="941832" cy="886968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5806" r="29645" b="4738"/>
          <a:stretch/>
        </p:blipFill>
        <p:spPr>
          <a:xfrm>
            <a:off x="1847529" y="1503620"/>
            <a:ext cx="2880319" cy="3963118"/>
          </a:xfrm>
          <a:prstGeom prst="rect">
            <a:avLst/>
          </a:prstGeom>
        </p:spPr>
      </p:pic>
      <p:pic>
        <p:nvPicPr>
          <p:cNvPr id="551945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4"/>
          <a:stretch/>
        </p:blipFill>
        <p:spPr bwMode="auto">
          <a:xfrm>
            <a:off x="2513355" y="5317658"/>
            <a:ext cx="1905000" cy="99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98364" y="2638640"/>
            <a:ext cx="720080" cy="261610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leaves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98364" y="4036452"/>
            <a:ext cx="720080" cy="430887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woody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biomass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9536" y="5682684"/>
            <a:ext cx="720080" cy="261610"/>
          </a:xfrm>
          <a:prstGeom prst="rect">
            <a:avLst/>
          </a:prstGeom>
          <a:solidFill>
            <a:srgbClr val="6666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roots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28936" y="1033144"/>
            <a:ext cx="1487661" cy="2255241"/>
            <a:chOff x="404935" y="1317775"/>
            <a:chExt cx="1487661" cy="2255241"/>
          </a:xfrm>
        </p:grpSpPr>
        <p:grpSp>
          <p:nvGrpSpPr>
            <p:cNvPr id="21" name="Group 20"/>
            <p:cNvGrpSpPr/>
            <p:nvPr/>
          </p:nvGrpSpPr>
          <p:grpSpPr>
            <a:xfrm>
              <a:off x="404935" y="1317775"/>
              <a:ext cx="1487661" cy="2255241"/>
              <a:chOff x="404935" y="1297237"/>
              <a:chExt cx="1487661" cy="2255241"/>
            </a:xfrm>
          </p:grpSpPr>
          <p:pic>
            <p:nvPicPr>
              <p:cNvPr id="551946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01894">
                <a:off x="1379833" y="1297237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744367">
                <a:off x="1101883" y="1577563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16328">
                <a:off x="700346" y="1765688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28576">
                <a:off x="404935" y="1845915"/>
                <a:ext cx="512763" cy="1706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Freeform 19"/>
            <p:cNvSpPr/>
            <p:nvPr/>
          </p:nvSpPr>
          <p:spPr bwMode="auto">
            <a:xfrm rot="20617799">
              <a:off x="1184545" y="1536293"/>
              <a:ext cx="482606" cy="814039"/>
            </a:xfrm>
            <a:custGeom>
              <a:avLst/>
              <a:gdLst>
                <a:gd name="connsiteX0" fmla="*/ 0 w 367990"/>
                <a:gd name="connsiteY0" fmla="*/ 0 h 814039"/>
                <a:gd name="connsiteX1" fmla="*/ 44605 w 367990"/>
                <a:gd name="connsiteY1" fmla="*/ 55756 h 814039"/>
                <a:gd name="connsiteX2" fmla="*/ 55756 w 367990"/>
                <a:gd name="connsiteY2" fmla="*/ 144966 h 814039"/>
                <a:gd name="connsiteX3" fmla="*/ 78058 w 367990"/>
                <a:gd name="connsiteY3" fmla="*/ 178420 h 814039"/>
                <a:gd name="connsiteX4" fmla="*/ 89209 w 367990"/>
                <a:gd name="connsiteY4" fmla="*/ 211873 h 814039"/>
                <a:gd name="connsiteX5" fmla="*/ 111512 w 367990"/>
                <a:gd name="connsiteY5" fmla="*/ 245327 h 814039"/>
                <a:gd name="connsiteX6" fmla="*/ 133814 w 367990"/>
                <a:gd name="connsiteY6" fmla="*/ 289932 h 814039"/>
                <a:gd name="connsiteX7" fmla="*/ 167268 w 367990"/>
                <a:gd name="connsiteY7" fmla="*/ 312234 h 814039"/>
                <a:gd name="connsiteX8" fmla="*/ 189570 w 367990"/>
                <a:gd name="connsiteY8" fmla="*/ 345688 h 814039"/>
                <a:gd name="connsiteX9" fmla="*/ 234175 w 367990"/>
                <a:gd name="connsiteY9" fmla="*/ 412595 h 814039"/>
                <a:gd name="connsiteX10" fmla="*/ 267629 w 367990"/>
                <a:gd name="connsiteY10" fmla="*/ 423747 h 814039"/>
                <a:gd name="connsiteX11" fmla="*/ 301083 w 367990"/>
                <a:gd name="connsiteY11" fmla="*/ 490654 h 814039"/>
                <a:gd name="connsiteX12" fmla="*/ 312234 w 367990"/>
                <a:gd name="connsiteY12" fmla="*/ 524107 h 814039"/>
                <a:gd name="connsiteX13" fmla="*/ 345688 w 367990"/>
                <a:gd name="connsiteY13" fmla="*/ 669073 h 814039"/>
                <a:gd name="connsiteX14" fmla="*/ 367990 w 367990"/>
                <a:gd name="connsiteY14" fmla="*/ 814039 h 814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7990" h="814039">
                  <a:moveTo>
                    <a:pt x="0" y="0"/>
                  </a:moveTo>
                  <a:cubicBezTo>
                    <a:pt x="14868" y="18585"/>
                    <a:pt x="36061" y="33542"/>
                    <a:pt x="44605" y="55756"/>
                  </a:cubicBezTo>
                  <a:cubicBezTo>
                    <a:pt x="55363" y="83727"/>
                    <a:pt x="47871" y="116054"/>
                    <a:pt x="55756" y="144966"/>
                  </a:cubicBezTo>
                  <a:cubicBezTo>
                    <a:pt x="59282" y="157896"/>
                    <a:pt x="72064" y="166433"/>
                    <a:pt x="78058" y="178420"/>
                  </a:cubicBezTo>
                  <a:cubicBezTo>
                    <a:pt x="83315" y="188933"/>
                    <a:pt x="83952" y="201360"/>
                    <a:pt x="89209" y="211873"/>
                  </a:cubicBezTo>
                  <a:cubicBezTo>
                    <a:pt x="95203" y="223860"/>
                    <a:pt x="104863" y="233691"/>
                    <a:pt x="111512" y="245327"/>
                  </a:cubicBezTo>
                  <a:cubicBezTo>
                    <a:pt x="119759" y="259760"/>
                    <a:pt x="123172" y="277162"/>
                    <a:pt x="133814" y="289932"/>
                  </a:cubicBezTo>
                  <a:cubicBezTo>
                    <a:pt x="142394" y="300228"/>
                    <a:pt x="156117" y="304800"/>
                    <a:pt x="167268" y="312234"/>
                  </a:cubicBezTo>
                  <a:cubicBezTo>
                    <a:pt x="174702" y="323385"/>
                    <a:pt x="183576" y="333701"/>
                    <a:pt x="189570" y="345688"/>
                  </a:cubicBezTo>
                  <a:cubicBezTo>
                    <a:pt x="210029" y="386606"/>
                    <a:pt x="186615" y="380888"/>
                    <a:pt x="234175" y="412595"/>
                  </a:cubicBezTo>
                  <a:cubicBezTo>
                    <a:pt x="243955" y="419115"/>
                    <a:pt x="256478" y="420030"/>
                    <a:pt x="267629" y="423747"/>
                  </a:cubicBezTo>
                  <a:cubicBezTo>
                    <a:pt x="295657" y="507831"/>
                    <a:pt x="257849" y="404187"/>
                    <a:pt x="301083" y="490654"/>
                  </a:cubicBezTo>
                  <a:cubicBezTo>
                    <a:pt x="306340" y="501167"/>
                    <a:pt x="309141" y="512767"/>
                    <a:pt x="312234" y="524107"/>
                  </a:cubicBezTo>
                  <a:cubicBezTo>
                    <a:pt x="332405" y="598070"/>
                    <a:pt x="332684" y="604058"/>
                    <a:pt x="345688" y="669073"/>
                  </a:cubicBezTo>
                  <a:cubicBezTo>
                    <a:pt x="357591" y="800014"/>
                    <a:pt x="338478" y="755015"/>
                    <a:pt x="367990" y="814039"/>
                  </a:cubicBezTo>
                </a:path>
              </a:pathLst>
            </a:cu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blurRad="6350" stA="50000" endA="300" endPos="90000" dist="50800" dir="5400000" sy="-100000" algn="bl" rotWithShape="0"/>
            </a:effec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339916" y="2308841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Light use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efficiency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25372" y="1660769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Light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intercepted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331804" y="1624764"/>
            <a:ext cx="504056" cy="506252"/>
            <a:chOff x="5472100" y="1664804"/>
            <a:chExt cx="504056" cy="506252"/>
          </a:xfrm>
        </p:grpSpPr>
        <p:sp>
          <p:nvSpPr>
            <p:cNvPr id="25" name="Oval 24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08104" y="1727520"/>
              <a:ext cx="4680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Leaf</a:t>
              </a: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</a:t>
              </a: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area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31" name="Straight Arrow Connector 30"/>
          <p:cNvCxnSpPr>
            <a:stCxn id="25" idx="6"/>
            <a:endCxn id="39" idx="1"/>
          </p:cNvCxnSpPr>
          <p:nvPr/>
        </p:nvCxnSpPr>
        <p:spPr bwMode="auto">
          <a:xfrm flipV="1">
            <a:off x="4835860" y="1876212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5325372" y="1084705"/>
            <a:ext cx="1130668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solar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radiation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37" name="Straight Arrow Connector 36"/>
          <p:cNvCxnSpPr>
            <a:stCxn id="46" idx="2"/>
            <a:endCxn id="39" idx="0"/>
          </p:cNvCxnSpPr>
          <p:nvPr/>
        </p:nvCxnSpPr>
        <p:spPr bwMode="auto">
          <a:xfrm>
            <a:off x="5890706" y="1515592"/>
            <a:ext cx="0" cy="145177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5879976" y="2092840"/>
            <a:ext cx="0" cy="216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5267908" y="2998114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Gross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primary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production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5879976" y="2744952"/>
            <a:ext cx="0" cy="216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5267908" y="3682190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Net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primary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production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5879976" y="3429028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stCxn id="88" idx="1"/>
          </p:cNvCxnSpPr>
          <p:nvPr/>
        </p:nvCxnSpPr>
        <p:spPr bwMode="auto">
          <a:xfrm flipH="1" flipV="1">
            <a:off x="2354448" y="2833437"/>
            <a:ext cx="2913460" cy="1676265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>
            <a:stCxn id="88" idx="1"/>
          </p:cNvCxnSpPr>
          <p:nvPr/>
        </p:nvCxnSpPr>
        <p:spPr bwMode="auto">
          <a:xfrm flipH="1" flipV="1">
            <a:off x="2318444" y="4251897"/>
            <a:ext cx="2949464" cy="257805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>
            <a:stCxn id="88" idx="1"/>
            <a:endCxn id="27" idx="3"/>
          </p:cNvCxnSpPr>
          <p:nvPr/>
        </p:nvCxnSpPr>
        <p:spPr bwMode="auto">
          <a:xfrm flipH="1">
            <a:off x="2639616" y="4509701"/>
            <a:ext cx="2628292" cy="1303788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CCCC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4" name="Group 63"/>
          <p:cNvGrpSpPr/>
          <p:nvPr/>
        </p:nvGrpSpPr>
        <p:grpSpPr>
          <a:xfrm>
            <a:off x="6780076" y="1768780"/>
            <a:ext cx="576064" cy="506252"/>
            <a:chOff x="5436096" y="1664804"/>
            <a:chExt cx="576064" cy="506252"/>
          </a:xfrm>
        </p:grpSpPr>
        <p:sp>
          <p:nvSpPr>
            <p:cNvPr id="65" name="Oval 64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36096" y="1727520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tempe</a:t>
              </a: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</a:t>
              </a: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rature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2" name="Cloud 1"/>
          <p:cNvSpPr/>
          <p:nvPr/>
        </p:nvSpPr>
        <p:spPr bwMode="auto">
          <a:xfrm>
            <a:off x="8184232" y="152636"/>
            <a:ext cx="2016224" cy="932068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5" t="15806" r="29645" b="4738"/>
          <a:stretch/>
        </p:blipFill>
        <p:spPr>
          <a:xfrm>
            <a:off x="7464153" y="1520788"/>
            <a:ext cx="2880319" cy="3963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36160" y="5965540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water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00156" y="5625245"/>
            <a:ext cx="1836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fertility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074662" y="6119427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Elbow Connector 10"/>
          <p:cNvCxnSpPr>
            <a:endCxn id="24" idx="3"/>
          </p:cNvCxnSpPr>
          <p:nvPr/>
        </p:nvCxnSpPr>
        <p:spPr bwMode="auto">
          <a:xfrm rot="16200000" flipV="1">
            <a:off x="5168509" y="3826362"/>
            <a:ext cx="3595145" cy="990991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Elbow Connector 22"/>
          <p:cNvCxnSpPr/>
          <p:nvPr/>
        </p:nvCxnSpPr>
        <p:spPr bwMode="auto">
          <a:xfrm rot="5400000">
            <a:off x="6702354" y="2028720"/>
            <a:ext cx="103167" cy="595792"/>
          </a:xfrm>
          <a:prstGeom prst="bentConnector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51950" name="Group 551949"/>
          <p:cNvGrpSpPr/>
          <p:nvPr/>
        </p:nvGrpSpPr>
        <p:grpSpPr>
          <a:xfrm>
            <a:off x="6468004" y="2636912"/>
            <a:ext cx="993568" cy="3482842"/>
            <a:chOff x="4944004" y="2636585"/>
            <a:chExt cx="993568" cy="3482842"/>
          </a:xfrm>
        </p:grpSpPr>
        <p:cxnSp>
          <p:nvCxnSpPr>
            <p:cNvPr id="551942" name="Straight Connector 551941"/>
            <p:cNvCxnSpPr/>
            <p:nvPr/>
          </p:nvCxnSpPr>
          <p:spPr bwMode="auto">
            <a:xfrm flipH="1">
              <a:off x="5292080" y="6119427"/>
              <a:ext cx="645492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1944" name="Straight Connector 551943"/>
            <p:cNvCxnSpPr/>
            <p:nvPr/>
          </p:nvCxnSpPr>
          <p:spPr bwMode="auto">
            <a:xfrm flipV="1">
              <a:off x="5292080" y="2638640"/>
              <a:ext cx="0" cy="348078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1948" name="Straight Arrow Connector 551947"/>
            <p:cNvCxnSpPr/>
            <p:nvPr/>
          </p:nvCxnSpPr>
          <p:spPr bwMode="auto">
            <a:xfrm flipH="1" flipV="1">
              <a:off x="4944004" y="2636585"/>
              <a:ext cx="348076" cy="205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88" name="TextBox 87"/>
          <p:cNvSpPr txBox="1"/>
          <p:nvPr/>
        </p:nvSpPr>
        <p:spPr>
          <a:xfrm>
            <a:off x="5267908" y="4294258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NPP   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allocation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1975" name="Straight Connector 551974"/>
          <p:cNvCxnSpPr/>
          <p:nvPr/>
        </p:nvCxnSpPr>
        <p:spPr bwMode="auto">
          <a:xfrm flipH="1">
            <a:off x="8472264" y="1053148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 flipH="1">
            <a:off x="8688288" y="1052737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 flipH="1">
            <a:off x="8904312" y="1052737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 flipH="1">
            <a:off x="9120336" y="1052737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 flipH="1">
            <a:off x="9372364" y="1016733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 flipH="1">
            <a:off x="9588388" y="1016733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8292244" y="1017144"/>
            <a:ext cx="180020" cy="43163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21" name="TextBox 120"/>
          <p:cNvSpPr txBox="1"/>
          <p:nvPr/>
        </p:nvSpPr>
        <p:spPr>
          <a:xfrm>
            <a:off x="4979876" y="3419418"/>
            <a:ext cx="962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Respiration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1978" name="Straight Arrow Connector 551977"/>
          <p:cNvCxnSpPr/>
          <p:nvPr/>
        </p:nvCxnSpPr>
        <p:spPr bwMode="auto">
          <a:xfrm>
            <a:off x="5318454" y="5879243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82" name="Group 81"/>
          <p:cNvGrpSpPr/>
          <p:nvPr/>
        </p:nvGrpSpPr>
        <p:grpSpPr>
          <a:xfrm>
            <a:off x="6456044" y="2564904"/>
            <a:ext cx="1008060" cy="3278052"/>
            <a:chOff x="4932044" y="2492900"/>
            <a:chExt cx="1008060" cy="3278052"/>
          </a:xfrm>
        </p:grpSpPr>
        <p:cxnSp>
          <p:nvCxnSpPr>
            <p:cNvPr id="129" name="Straight Connector 128"/>
            <p:cNvCxnSpPr/>
            <p:nvPr/>
          </p:nvCxnSpPr>
          <p:spPr bwMode="auto">
            <a:xfrm flipH="1">
              <a:off x="5508104" y="5769260"/>
              <a:ext cx="432000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5508044" y="2494952"/>
              <a:ext cx="60" cy="327600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Arrow Connector 130"/>
            <p:cNvCxnSpPr/>
            <p:nvPr/>
          </p:nvCxnSpPr>
          <p:spPr bwMode="auto">
            <a:xfrm flipH="1" flipV="1">
              <a:off x="4932044" y="2492900"/>
              <a:ext cx="576000" cy="3521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39" name="Group 138"/>
          <p:cNvGrpSpPr/>
          <p:nvPr/>
        </p:nvGrpSpPr>
        <p:grpSpPr>
          <a:xfrm>
            <a:off x="4331804" y="2274676"/>
            <a:ext cx="518600" cy="506252"/>
            <a:chOff x="5472100" y="1664804"/>
            <a:chExt cx="518600" cy="506252"/>
          </a:xfrm>
        </p:grpSpPr>
        <p:sp>
          <p:nvSpPr>
            <p:cNvPr id="140" name="Oval 139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494582" y="1801724"/>
              <a:ext cx="4961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Age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142" name="Straight Arrow Connector 141"/>
          <p:cNvCxnSpPr>
            <a:stCxn id="140" idx="6"/>
          </p:cNvCxnSpPr>
          <p:nvPr/>
        </p:nvCxnSpPr>
        <p:spPr bwMode="auto">
          <a:xfrm flipV="1">
            <a:off x="4835860" y="2526124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1988" name="Straight Arrow Connector 551987"/>
          <p:cNvCxnSpPr/>
          <p:nvPr/>
        </p:nvCxnSpPr>
        <p:spPr bwMode="auto">
          <a:xfrm flipH="1" flipV="1">
            <a:off x="5733144" y="6255658"/>
            <a:ext cx="2817" cy="17659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1990" name="Straight Arrow Connector 551989"/>
          <p:cNvCxnSpPr/>
          <p:nvPr/>
        </p:nvCxnSpPr>
        <p:spPr bwMode="auto">
          <a:xfrm flipH="1">
            <a:off x="6456040" y="4401108"/>
            <a:ext cx="324036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48" name="Group 147"/>
          <p:cNvGrpSpPr/>
          <p:nvPr/>
        </p:nvGrpSpPr>
        <p:grpSpPr>
          <a:xfrm>
            <a:off x="6461509" y="3914346"/>
            <a:ext cx="576064" cy="506252"/>
            <a:chOff x="5436096" y="1664804"/>
            <a:chExt cx="576064" cy="506252"/>
          </a:xfrm>
        </p:grpSpPr>
        <p:sp>
          <p:nvSpPr>
            <p:cNvPr id="149" name="Oval 148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436096" y="1727520"/>
              <a:ext cx="5760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VPD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4223854" y="4254896"/>
            <a:ext cx="684015" cy="506252"/>
            <a:chOff x="5400153" y="1664804"/>
            <a:chExt cx="684015" cy="506252"/>
          </a:xfrm>
        </p:grpSpPr>
        <p:sp>
          <p:nvSpPr>
            <p:cNvPr id="152" name="Oval 151"/>
            <p:cNvSpPr/>
            <p:nvPr/>
          </p:nvSpPr>
          <p:spPr bwMode="auto">
            <a:xfrm>
              <a:off x="5472100" y="1664804"/>
              <a:ext cx="504056" cy="506252"/>
            </a:xfrm>
            <a:prstGeom prst="ellipse">
              <a:avLst/>
            </a:prstGeom>
            <a:solidFill>
              <a:srgbClr val="FFCC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400153" y="1765720"/>
              <a:ext cx="684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Tree</a:t>
              </a:r>
              <a:r>
                <a:rPr kumimoji="0" lang="pt-PT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  </a:t>
              </a:r>
              <a:r>
                <a:rPr kumimoji="0" lang="pt-PT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size</a:t>
              </a:r>
              <a:endPara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154" name="Straight Arrow Connector 153"/>
          <p:cNvCxnSpPr>
            <a:stCxn id="152" idx="6"/>
          </p:cNvCxnSpPr>
          <p:nvPr/>
        </p:nvCxnSpPr>
        <p:spPr bwMode="auto">
          <a:xfrm flipV="1">
            <a:off x="4799856" y="4506344"/>
            <a:ext cx="489512" cy="167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5" name="TextBox 154"/>
          <p:cNvSpPr txBox="1"/>
          <p:nvPr/>
        </p:nvSpPr>
        <p:spPr>
          <a:xfrm>
            <a:off x="9633566" y="5841269"/>
            <a:ext cx="962934" cy="430887"/>
          </a:xfrm>
          <a:prstGeom prst="rect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water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balance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510483" y="3065162"/>
            <a:ext cx="739472" cy="261610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litter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551994" name="Straight Arrow Connector 551993"/>
          <p:cNvCxnSpPr/>
          <p:nvPr/>
        </p:nvCxnSpPr>
        <p:spPr bwMode="auto">
          <a:xfrm>
            <a:off x="1769878" y="2888940"/>
            <a:ext cx="5643" cy="17622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CCCC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8" name="TextBox 167"/>
          <p:cNvSpPr txBox="1"/>
          <p:nvPr/>
        </p:nvSpPr>
        <p:spPr>
          <a:xfrm>
            <a:off x="1663802" y="6119719"/>
            <a:ext cx="90380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Root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turnover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9" name="Straight Arrow Connector 168"/>
          <p:cNvCxnSpPr/>
          <p:nvPr/>
        </p:nvCxnSpPr>
        <p:spPr bwMode="auto">
          <a:xfrm>
            <a:off x="2094578" y="5949280"/>
            <a:ext cx="4978" cy="180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CCCC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3" name="TextBox 172"/>
          <p:cNvSpPr txBox="1"/>
          <p:nvPr/>
        </p:nvSpPr>
        <p:spPr>
          <a:xfrm>
            <a:off x="9300356" y="1124744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Transpiration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76" name="Straight Arrow Connector 75"/>
          <p:cNvCxnSpPr/>
          <p:nvPr/>
        </p:nvCxnSpPr>
        <p:spPr bwMode="auto">
          <a:xfrm flipV="1">
            <a:off x="10056440" y="1376772"/>
            <a:ext cx="2" cy="8280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0" name="Straight Arrow Connector 179"/>
          <p:cNvCxnSpPr/>
          <p:nvPr/>
        </p:nvCxnSpPr>
        <p:spPr bwMode="auto">
          <a:xfrm flipH="1">
            <a:off x="6456040" y="4581128"/>
            <a:ext cx="576000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3" name="Straight Arrow Connector 182"/>
          <p:cNvCxnSpPr/>
          <p:nvPr/>
        </p:nvCxnSpPr>
        <p:spPr bwMode="auto">
          <a:xfrm>
            <a:off x="5879976" y="4077100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4" name="TextBox 183"/>
          <p:cNvSpPr txBox="1"/>
          <p:nvPr/>
        </p:nvSpPr>
        <p:spPr>
          <a:xfrm>
            <a:off x="8220236" y="154721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Interception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9192344" y="658777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Excess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water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84" name="Straight Arrow Connector 83"/>
          <p:cNvCxnSpPr>
            <a:stCxn id="155" idx="2"/>
          </p:cNvCxnSpPr>
          <p:nvPr/>
        </p:nvCxnSpPr>
        <p:spPr bwMode="auto">
          <a:xfrm flipH="1">
            <a:off x="10056441" y="6272156"/>
            <a:ext cx="58592" cy="385277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0" name="TextBox 189"/>
          <p:cNvSpPr txBox="1"/>
          <p:nvPr/>
        </p:nvSpPr>
        <p:spPr>
          <a:xfrm>
            <a:off x="5267908" y="5554369"/>
            <a:ext cx="1224136" cy="600164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Update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the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biomass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compartments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91" name="Straight Arrow Connector 190"/>
          <p:cNvCxnSpPr/>
          <p:nvPr/>
        </p:nvCxnSpPr>
        <p:spPr bwMode="auto">
          <a:xfrm>
            <a:off x="5879976" y="5337212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2" name="TextBox 191"/>
          <p:cNvSpPr txBox="1"/>
          <p:nvPr/>
        </p:nvSpPr>
        <p:spPr>
          <a:xfrm>
            <a:off x="5267908" y="4906298"/>
            <a:ext cx="1224136" cy="430887"/>
          </a:xfrm>
          <a:prstGeom prst="rect">
            <a:avLst/>
          </a:prstGeom>
          <a:solidFill>
            <a:srgbClr val="CCCC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Mortality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estimation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93" name="Straight Arrow Connector 192"/>
          <p:cNvCxnSpPr/>
          <p:nvPr/>
        </p:nvCxnSpPr>
        <p:spPr bwMode="auto">
          <a:xfrm>
            <a:off x="5879976" y="4689140"/>
            <a:ext cx="0" cy="2520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5" name="TextBox 94"/>
          <p:cNvSpPr txBox="1"/>
          <p:nvPr/>
        </p:nvSpPr>
        <p:spPr>
          <a:xfrm>
            <a:off x="9120336" y="3609020"/>
            <a:ext cx="1404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Soil</a:t>
            </a:r>
            <a:r>
              <a:rPr kumimoji="0" lang="pt-PT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pt-PT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evaporation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96" name="Straight Arrow Connector 95"/>
          <p:cNvCxnSpPr/>
          <p:nvPr/>
        </p:nvCxnSpPr>
        <p:spPr bwMode="auto">
          <a:xfrm flipH="1" flipV="1">
            <a:off x="9858418" y="4039908"/>
            <a:ext cx="18002" cy="142683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0FD9404-E584-4B94-90DC-95A581B0AF5D}"/>
              </a:ext>
            </a:extLst>
          </p:cNvPr>
          <p:cNvGrpSpPr/>
          <p:nvPr/>
        </p:nvGrpSpPr>
        <p:grpSpPr>
          <a:xfrm>
            <a:off x="6456040" y="2240912"/>
            <a:ext cx="1044000" cy="396000"/>
            <a:chOff x="6456040" y="2276872"/>
            <a:chExt cx="1044000" cy="39600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9A35D6F-2DFC-44A7-A776-D98B9FE73B65}"/>
                </a:ext>
              </a:extLst>
            </p:cNvPr>
            <p:cNvSpPr/>
            <p:nvPr/>
          </p:nvSpPr>
          <p:spPr>
            <a:xfrm>
              <a:off x="6456040" y="2276872"/>
              <a:ext cx="1044000" cy="396000"/>
            </a:xfrm>
            <a:prstGeom prst="ellipse">
              <a:avLst/>
            </a:prstGeom>
            <a:solidFill>
              <a:srgbClr val="C00000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E035B73D-FACC-4E1F-84C3-82211C902AE3}"/>
                </a:ext>
              </a:extLst>
            </p:cNvPr>
            <p:cNvSpPr txBox="1"/>
            <p:nvPr/>
          </p:nvSpPr>
          <p:spPr>
            <a:xfrm>
              <a:off x="6538499" y="2370338"/>
              <a:ext cx="8832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modifiers</a:t>
              </a:r>
              <a:endPara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111DA4-CF4C-463C-9C6D-A3E591A48B2B}"/>
              </a:ext>
            </a:extLst>
          </p:cNvPr>
          <p:cNvCxnSpPr>
            <a:cxnSpLocks/>
          </p:cNvCxnSpPr>
          <p:nvPr/>
        </p:nvCxnSpPr>
        <p:spPr bwMode="auto">
          <a:xfrm flipH="1">
            <a:off x="6456040" y="4506344"/>
            <a:ext cx="36000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8435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55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55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55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9" grpId="0" animBg="1"/>
      <p:bldP spid="26" grpId="0" animBg="1"/>
      <p:bldP spid="27" grpId="0" animBg="1"/>
      <p:bldP spid="24" grpId="0" animBg="1"/>
      <p:bldP spid="39" grpId="0" animBg="1"/>
      <p:bldP spid="46" grpId="0" animBg="1"/>
      <p:bldP spid="50" grpId="0" animBg="1"/>
      <p:bldP spid="52" grpId="0" animBg="1"/>
      <p:bldP spid="2" grpId="0" animBg="1"/>
      <p:bldP spid="88" grpId="0" animBg="1"/>
      <p:bldP spid="121" grpId="0"/>
      <p:bldP spid="155" grpId="0" animBg="1"/>
      <p:bldP spid="157" grpId="0" animBg="1"/>
      <p:bldP spid="168" grpId="0" animBg="1"/>
      <p:bldP spid="173" grpId="0"/>
      <p:bldP spid="184" grpId="0"/>
      <p:bldP spid="185" grpId="0"/>
      <p:bldP spid="190" grpId="0" animBg="1"/>
      <p:bldP spid="192" grpId="0" animBg="1"/>
      <p:bldP spid="9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modifiers</a:t>
            </a:r>
            <a:r>
              <a:rPr lang="pt-PT" dirty="0"/>
              <a:t> in 3PG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environmental factor is represented by a growth modifier or function of the factor that varies between 0 (total limitation) and 1 (no limitation)</a:t>
            </a:r>
          </a:p>
          <a:p>
            <a:endParaRPr lang="pt-PT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279576" y="2572383"/>
          <a:ext cx="7315200" cy="3553781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7159181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769582643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569772416"/>
                    </a:ext>
                  </a:extLst>
                </a:gridCol>
              </a:tblGrid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Factor</a:t>
                      </a:r>
                      <a:endParaRPr kumimoji="0" lang="en-A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Modifier</a:t>
                      </a:r>
                      <a:endParaRPr kumimoji="0" lang="en-A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Parameters</a:t>
                      </a:r>
                      <a:endParaRPr kumimoji="0" lang="en-A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4132401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Vapor pressure deficit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VPD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668938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Soil water</a:t>
                      </a: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SW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A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max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,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,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n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</a:t>
                      </a:r>
                      <a:endParaRPr kumimoji="0" lang="en-AU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sym typeface="Symbol" pitchFamily="18" charset="2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834498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Temperature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av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min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opt 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T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max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156061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Frost</a:t>
                      </a: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k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endParaRPr kumimoji="0" lang="en-AU" sz="2400" b="0" i="1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963185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Site nutrition</a:t>
                      </a:r>
                      <a:endParaRPr kumimoji="0" lang="en-AU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FR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N0</a:t>
                      </a:r>
                      <a:endParaRPr kumimoji="0" lang="en-AU" sz="2400" b="0" i="1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640327"/>
                  </a:ext>
                </a:extLst>
              </a:tr>
              <a:tr h="50768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Stand age</a:t>
                      </a:r>
                      <a:endParaRPr kumimoji="0" lang="en-A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  <a:endParaRPr kumimoji="0" lang="en-AU" sz="2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kumimoji="0" lang="en-US" sz="24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, r</a:t>
                      </a:r>
                      <a:r>
                        <a:rPr kumimoji="0" lang="en-US" sz="2400" b="0" i="1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</a:t>
                      </a:r>
                      <a:endParaRPr kumimoji="0" lang="en-AU" sz="2400" b="0" i="1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628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36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GB" altLang="en-US" sz="600" dirty="0"/>
          </a:p>
          <a:p>
            <a:pPr marL="457200" lvl="1" indent="0">
              <a:buNone/>
            </a:pPr>
            <a:r>
              <a:rPr lang="en-GB" altLang="en-US" sz="2400" dirty="0"/>
              <a:t>Forestry implies decisions about the </a:t>
            </a:r>
            <a:r>
              <a:rPr lang="en-GB" altLang="en-US" sz="2400" dirty="0">
                <a:solidFill>
                  <a:srgbClr val="008000"/>
                </a:solidFill>
              </a:rPr>
              <a:t>relationship between the man and the forest</a:t>
            </a:r>
            <a:r>
              <a:rPr lang="en-GB" altLang="en-US" sz="2400" dirty="0"/>
              <a:t>, in particular about </a:t>
            </a:r>
            <a:r>
              <a:rPr lang="en-GB" altLang="en-US" sz="2400" dirty="0">
                <a:solidFill>
                  <a:srgbClr val="008000"/>
                </a:solidFill>
              </a:rPr>
              <a:t>the way man modifies the forest </a:t>
            </a:r>
            <a:r>
              <a:rPr lang="en-GB" altLang="en-US" sz="2400" dirty="0"/>
              <a:t>in order to achieve the desired objectives</a:t>
            </a:r>
          </a:p>
        </p:txBody>
      </p:sp>
      <p:sp>
        <p:nvSpPr>
          <p:cNvPr id="198659" name="AutoShape 3"/>
          <p:cNvSpPr>
            <a:spLocks noChangeArrowheads="1"/>
          </p:cNvSpPr>
          <p:nvPr/>
        </p:nvSpPr>
        <p:spPr bwMode="auto">
          <a:xfrm>
            <a:off x="5664200" y="3716338"/>
            <a:ext cx="719138" cy="863600"/>
          </a:xfrm>
          <a:prstGeom prst="downArrow">
            <a:avLst>
              <a:gd name="adj1" fmla="val 50000"/>
              <a:gd name="adj2" fmla="val 30022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3790950" y="4941888"/>
            <a:ext cx="44656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>
              <a:spcBef>
                <a:spcPct val="50000"/>
              </a:spcBef>
              <a:buClr>
                <a:srgbClr val="009900"/>
              </a:buClr>
              <a:buFont typeface="Marlett" pitchFamily="2" charset="2"/>
              <a:buNone/>
            </a:pPr>
            <a:r>
              <a:rPr lang="en-GB" altLang="en-US" sz="2800" b="1" dirty="0">
                <a:solidFill>
                  <a:srgbClr val="008000"/>
                </a:solidFill>
                <a:latin typeface="Trebuchet MS" panose="020B0603020202020204" pitchFamily="34" charset="0"/>
              </a:rPr>
              <a:t>FOREST MANAGEMENT</a:t>
            </a:r>
            <a:endParaRPr lang="en-US" altLang="en-US" sz="2800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45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58" grpId="0" build="p"/>
      <p:bldP spid="19866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example</a:t>
            </a:r>
            <a:r>
              <a:rPr lang="pt-PT" dirty="0"/>
              <a:t>: </a:t>
            </a:r>
            <a:r>
              <a:rPr lang="pt-PT" dirty="0" err="1"/>
              <a:t>temperature</a:t>
            </a:r>
            <a:r>
              <a:rPr lang="pt-PT" dirty="0"/>
              <a:t> </a:t>
            </a:r>
            <a:r>
              <a:rPr lang="pt-PT" dirty="0" err="1"/>
              <a:t>growth</a:t>
            </a:r>
            <a:r>
              <a:rPr lang="pt-PT" dirty="0"/>
              <a:t> </a:t>
            </a:r>
            <a:r>
              <a:rPr lang="pt-PT" dirty="0" err="1"/>
              <a:t>modifier</a:t>
            </a:r>
            <a:r>
              <a:rPr lang="pt-PT" dirty="0"/>
              <a:t> </a:t>
            </a:r>
            <a:r>
              <a:rPr lang="pt-PT" i="1" dirty="0" err="1"/>
              <a:t>f</a:t>
            </a:r>
            <a:r>
              <a:rPr lang="pt-PT" i="1" baseline="-25000" dirty="0" err="1"/>
              <a:t>T</a:t>
            </a:r>
            <a:r>
              <a:rPr lang="pt-PT" i="1" dirty="0"/>
              <a:t>(T)</a:t>
            </a:r>
            <a:endParaRPr lang="pt-PT" dirty="0"/>
          </a:p>
        </p:txBody>
      </p:sp>
      <p:sp>
        <p:nvSpPr>
          <p:cNvPr id="4" name="Content Placeholder 7"/>
          <p:cNvSpPr txBox="1">
            <a:spLocks/>
          </p:cNvSpPr>
          <p:nvPr/>
        </p:nvSpPr>
        <p:spPr>
          <a:xfrm>
            <a:off x="1199456" y="1604156"/>
            <a:ext cx="6948772" cy="5677272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marL="571500" indent="-571500">
              <a:buFont typeface="Wingdings" panose="05000000000000000000" pitchFamily="2" charset="2"/>
              <a:buNone/>
            </a:pPr>
            <a:r>
              <a:rPr lang="en-US" dirty="0"/>
              <a:t>    where</a:t>
            </a:r>
          </a:p>
          <a:p>
            <a:pPr marL="571500" indent="-571500">
              <a:buFont typeface="Wingdings" panose="05000000000000000000" pitchFamily="2" charset="2"/>
              <a:buNone/>
            </a:pPr>
            <a:r>
              <a:rPr lang="en-US" sz="1800" i="1" dirty="0"/>
              <a:t>T</a:t>
            </a:r>
            <a:r>
              <a:rPr lang="en-US" sz="1800" dirty="0"/>
              <a:t>	= mean monthly daily temperature</a:t>
            </a:r>
          </a:p>
          <a:p>
            <a:pPr marL="571500" indent="-57150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sz="1800" i="1" dirty="0" err="1"/>
              <a:t>T</a:t>
            </a:r>
            <a:r>
              <a:rPr lang="en-US" sz="1800" i="1" baseline="-25000" dirty="0" err="1"/>
              <a:t>min</a:t>
            </a:r>
            <a:r>
              <a:rPr lang="en-US" sz="1800" i="1" baseline="-25000" dirty="0"/>
              <a:t>   </a:t>
            </a:r>
            <a:r>
              <a:rPr lang="en-US" sz="1800" dirty="0"/>
              <a:t>= minimum temperature for growth</a:t>
            </a:r>
          </a:p>
          <a:p>
            <a:pPr marL="571500" indent="-57150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sz="1800" i="1" dirty="0" err="1"/>
              <a:t>T</a:t>
            </a:r>
            <a:r>
              <a:rPr lang="en-US" sz="1800" i="1" baseline="-25000" dirty="0" err="1"/>
              <a:t>opt</a:t>
            </a:r>
            <a:r>
              <a:rPr lang="en-US" sz="1800" i="1" baseline="-25000" dirty="0"/>
              <a:t>   </a:t>
            </a:r>
            <a:r>
              <a:rPr lang="en-US" sz="1800" dirty="0"/>
              <a:t>= optimum temperature for growth</a:t>
            </a:r>
          </a:p>
          <a:p>
            <a:pPr marL="571500" indent="-571500">
              <a:spcBef>
                <a:spcPct val="25000"/>
              </a:spcBef>
              <a:buFont typeface="Wingdings" panose="05000000000000000000" pitchFamily="2" charset="2"/>
              <a:buNone/>
            </a:pPr>
            <a:r>
              <a:rPr lang="en-US" sz="1800" i="1" dirty="0" err="1"/>
              <a:t>T</a:t>
            </a:r>
            <a:r>
              <a:rPr lang="en-US" sz="1800" i="1" baseline="-25000" dirty="0" err="1"/>
              <a:t>max</a:t>
            </a:r>
            <a:r>
              <a:rPr lang="en-US" sz="1800" i="1" baseline="-25000" dirty="0"/>
              <a:t>  </a:t>
            </a:r>
            <a:r>
              <a:rPr lang="en-US" sz="1800" dirty="0"/>
              <a:t>= maximum temperature for growth</a:t>
            </a:r>
          </a:p>
          <a:p>
            <a:endParaRPr lang="pt-PT" sz="2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75556" y="1700808"/>
          <a:ext cx="7035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Equation" r:id="rId4" imgW="3517560" imgH="609480" progId="Equation.3">
                  <p:embed/>
                </p:oleObj>
              </mc:Choice>
              <mc:Fallback>
                <p:oleObj name="Equation" r:id="rId4" imgW="3517560" imgH="60948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556" y="1700808"/>
                        <a:ext cx="70358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024404" y="4869160"/>
          <a:ext cx="1116124" cy="577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8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 err="1">
                          <a:effectLst/>
                        </a:rPr>
                        <a:t>Tmin</a:t>
                      </a:r>
                      <a:r>
                        <a:rPr lang="en-GB" sz="1200" u="none" strike="noStrike" dirty="0">
                          <a:effectLst/>
                        </a:rPr>
                        <a:t>=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 dirty="0" err="1">
                          <a:effectLst/>
                        </a:rPr>
                        <a:t>Topt</a:t>
                      </a:r>
                      <a:r>
                        <a:rPr lang="en-GB" sz="1200" u="none" strike="noStrike" dirty="0">
                          <a:effectLst/>
                        </a:rPr>
                        <a:t>=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16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Tmax=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40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7392132" y="2626992"/>
          <a:ext cx="4068464" cy="3825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340488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70" name="Text Box 14"/>
          <p:cNvSpPr txBox="1">
            <a:spLocks noChangeArrowheads="1"/>
          </p:cNvSpPr>
          <p:nvPr/>
        </p:nvSpPr>
        <p:spPr bwMode="auto">
          <a:xfrm>
            <a:off x="8472544" y="4073038"/>
            <a:ext cx="2520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Individual tree models</a:t>
            </a:r>
          </a:p>
          <a:p>
            <a:pPr algn="ctr"/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767688" y="4073038"/>
            <a:ext cx="2520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Stand models</a:t>
            </a:r>
          </a:p>
        </p:txBody>
      </p:sp>
      <p:sp>
        <p:nvSpPr>
          <p:cNvPr id="403462" name="Line 6"/>
          <p:cNvSpPr>
            <a:spLocks noChangeShapeType="1"/>
          </p:cNvSpPr>
          <p:nvPr/>
        </p:nvSpPr>
        <p:spPr bwMode="auto">
          <a:xfrm>
            <a:off x="2120884" y="2282732"/>
            <a:ext cx="0" cy="1706076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647728" y="4073038"/>
            <a:ext cx="253055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6600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GB" b="1" dirty="0">
                <a:solidFill>
                  <a:srgbClr val="006600"/>
                </a:solidFill>
                <a:latin typeface="Trebuchet MS" panose="020B0603020202020204" pitchFamily="34" charset="0"/>
              </a:rPr>
              <a:t>Stand models with simulation of the diameter distribution</a:t>
            </a:r>
            <a:endParaRPr lang="en-GB" b="1" dirty="0">
              <a:latin typeface="Trebuchet MS" panose="020B0603020202020204" pitchFamily="34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4873650" y="2282732"/>
            <a:ext cx="4938" cy="17064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515380" y="1199468"/>
            <a:ext cx="11089232" cy="1041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Classification according to the unit of simulation</a:t>
            </a:r>
          </a:p>
          <a:p>
            <a:pPr algn="ctr"/>
            <a:r>
              <a:rPr lang="en-US" sz="3200" b="1" dirty="0">
                <a:solidFill>
                  <a:srgbClr val="006600"/>
                </a:solidFill>
                <a:latin typeface="Trebuchet MS" panose="020B0603020202020204" pitchFamily="34" charset="0"/>
              </a:rPr>
              <a:t>(growth module) </a:t>
            </a:r>
          </a:p>
        </p:txBody>
      </p:sp>
      <p:sp>
        <p:nvSpPr>
          <p:cNvPr id="403475" name="Rectangle 19"/>
          <p:cNvSpPr>
            <a:spLocks noChangeArrowheads="1"/>
          </p:cNvSpPr>
          <p:nvPr/>
        </p:nvSpPr>
        <p:spPr bwMode="auto">
          <a:xfrm>
            <a:off x="1905000" y="152400"/>
            <a:ext cx="8382000" cy="1041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Forest growth models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9691462" y="2276872"/>
            <a:ext cx="4938" cy="1706400"/>
          </a:xfrm>
          <a:prstGeom prst="line">
            <a:avLst/>
          </a:prstGeom>
          <a:noFill/>
          <a:ln w="76200">
            <a:solidFill>
              <a:srgbClr val="0066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b="1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006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34682" y="514194"/>
            <a:ext cx="2866157" cy="1325602"/>
            <a:chOff x="1296" y="1392"/>
            <a:chExt cx="3024" cy="72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440" y="1633"/>
              <a:ext cx="2752" cy="23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Stand Model 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619075" y="514194"/>
            <a:ext cx="2866157" cy="1325602"/>
            <a:chOff x="1296" y="1392"/>
            <a:chExt cx="3024" cy="72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440" y="1452"/>
              <a:ext cx="2752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Stand Model </a:t>
              </a:r>
              <a:r>
                <a:rPr kumimoji="0" lang="en-GB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with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Diameter Distribution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594483" y="506829"/>
            <a:ext cx="2866157" cy="1325602"/>
            <a:chOff x="1296" y="1392"/>
            <a:chExt cx="3024" cy="72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1440" y="1543"/>
              <a:ext cx="2752" cy="41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Individual Tree Model</a:t>
              </a:r>
            </a:p>
          </p:txBody>
        </p:sp>
      </p:grp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734682" y="2060576"/>
            <a:ext cx="2790646" cy="1397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       stand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density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8057072" y="5591657"/>
            <a:ext cx="3835878" cy="10506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more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uneven-aged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mixed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-stands)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have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extrapolation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8531858" y="2110439"/>
            <a:ext cx="3161751" cy="1397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A9B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except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hdom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inter-tree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-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indices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- light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interception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modules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71" y="4517983"/>
            <a:ext cx="2191056" cy="1181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872" y="3747075"/>
            <a:ext cx="1762371" cy="1228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80" y="4928368"/>
            <a:ext cx="1952898" cy="17814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8040216" y="3628009"/>
            <a:ext cx="247723" cy="807970"/>
          </a:xfrm>
          <a:prstGeom prst="rect">
            <a:avLst/>
          </a:prstGeom>
        </p:spPr>
      </p:pic>
      <p:cxnSp>
        <p:nvCxnSpPr>
          <p:cNvPr id="24" name="Curved Connector 23"/>
          <p:cNvCxnSpPr>
            <a:stCxn id="20" idx="1"/>
            <a:endCxn id="17" idx="1"/>
          </p:cNvCxnSpPr>
          <p:nvPr/>
        </p:nvCxnSpPr>
        <p:spPr>
          <a:xfrm>
            <a:off x="8287939" y="4031994"/>
            <a:ext cx="1508933" cy="3295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15" y="5297316"/>
            <a:ext cx="1244788" cy="8679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70" y="4908046"/>
            <a:ext cx="1328850" cy="12572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02" y="4446160"/>
            <a:ext cx="1328850" cy="16692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8224038" y="3054497"/>
            <a:ext cx="427881" cy="13955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8486846" y="2746898"/>
            <a:ext cx="540296" cy="1762222"/>
          </a:xfrm>
          <a:prstGeom prst="rect">
            <a:avLst/>
          </a:prstGeom>
        </p:spPr>
      </p:pic>
      <p:sp>
        <p:nvSpPr>
          <p:cNvPr id="30" name="Rectangle 4"/>
          <p:cNvSpPr txBox="1">
            <a:spLocks noChangeArrowheads="1"/>
          </p:cNvSpPr>
          <p:nvPr/>
        </p:nvSpPr>
        <p:spPr>
          <a:xfrm>
            <a:off x="4633270" y="2106068"/>
            <a:ext cx="2790646" cy="1397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Principal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including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variables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diameter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distribution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Volume and biomass computed from the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dd</a:t>
            </a: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P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                 stand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density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measures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P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72E8B50-FA9E-465F-998E-5724F1E2BE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10657" y="3335915"/>
          <a:ext cx="2777478" cy="14784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456">
                  <a:extLst>
                    <a:ext uri="{9D8B030D-6E8A-4147-A177-3AD203B41FA5}">
                      <a16:colId xmlns:a16="http://schemas.microsoft.com/office/drawing/2014/main" val="4032433440"/>
                    </a:ext>
                  </a:extLst>
                </a:gridCol>
                <a:gridCol w="469088">
                  <a:extLst>
                    <a:ext uri="{9D8B030D-6E8A-4147-A177-3AD203B41FA5}">
                      <a16:colId xmlns:a16="http://schemas.microsoft.com/office/drawing/2014/main" val="3807493605"/>
                    </a:ext>
                  </a:extLst>
                </a:gridCol>
                <a:gridCol w="551399">
                  <a:extLst>
                    <a:ext uri="{9D8B030D-6E8A-4147-A177-3AD203B41FA5}">
                      <a16:colId xmlns:a16="http://schemas.microsoft.com/office/drawing/2014/main" val="3204718946"/>
                    </a:ext>
                  </a:extLst>
                </a:gridCol>
                <a:gridCol w="368253">
                  <a:extLst>
                    <a:ext uri="{9D8B030D-6E8A-4147-A177-3AD203B41FA5}">
                      <a16:colId xmlns:a16="http://schemas.microsoft.com/office/drawing/2014/main" val="3534441634"/>
                    </a:ext>
                  </a:extLst>
                </a:gridCol>
                <a:gridCol w="459826">
                  <a:extLst>
                    <a:ext uri="{9D8B030D-6E8A-4147-A177-3AD203B41FA5}">
                      <a16:colId xmlns:a16="http://schemas.microsoft.com/office/drawing/2014/main" val="3611851505"/>
                    </a:ext>
                  </a:extLst>
                </a:gridCol>
                <a:gridCol w="464456">
                  <a:extLst>
                    <a:ext uri="{9D8B030D-6E8A-4147-A177-3AD203B41FA5}">
                      <a16:colId xmlns:a16="http://schemas.microsoft.com/office/drawing/2014/main" val="1440804947"/>
                    </a:ext>
                  </a:extLst>
                </a:gridCol>
              </a:tblGrid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T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N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/>
                        <a:t>hdom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G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V</a:t>
                      </a:r>
                      <a:endParaRPr lang="en-GB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938660"/>
                  </a:ext>
                </a:extLst>
              </a:tr>
              <a:tr h="32009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1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N</a:t>
                      </a:r>
                      <a:r>
                        <a:rPr lang="pt-PT" sz="1100" b="1" baseline="-25000" dirty="0"/>
                        <a:t>1</a:t>
                      </a:r>
                      <a:endParaRPr lang="en-GB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V</a:t>
                      </a:r>
                      <a:r>
                        <a:rPr lang="pt-PT" sz="1100" b="1" baseline="-25000" dirty="0"/>
                        <a:t>1</a:t>
                      </a:r>
                      <a:endParaRPr lang="en-GB" sz="1100" b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078299"/>
                  </a:ext>
                </a:extLst>
              </a:tr>
              <a:tr h="32009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2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N</a:t>
                      </a:r>
                      <a:r>
                        <a:rPr lang="pt-PT" sz="1100" b="1" baseline="-25000" dirty="0"/>
                        <a:t>2</a:t>
                      </a:r>
                      <a:endParaRPr lang="en-GB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V</a:t>
                      </a:r>
                      <a:r>
                        <a:rPr lang="pt-PT" sz="1100" b="1" baseline="-25000" dirty="0"/>
                        <a:t>2</a:t>
                      </a:r>
                      <a:endParaRPr lang="en-GB" sz="1100" b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020704"/>
                  </a:ext>
                </a:extLst>
              </a:tr>
              <a:tr h="237111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...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506531"/>
                  </a:ext>
                </a:extLst>
              </a:tr>
              <a:tr h="320096"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k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/>
                        <a:t>N</a:t>
                      </a:r>
                      <a:r>
                        <a:rPr lang="pt-PT" sz="1100" b="1" baseline="-25000" dirty="0" err="1"/>
                        <a:t>k</a:t>
                      </a:r>
                      <a:endParaRPr lang="en-GB" sz="11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/>
                        <a:t>…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100" b="1" dirty="0" err="1"/>
                        <a:t>V</a:t>
                      </a:r>
                      <a:r>
                        <a:rPr lang="pt-PT" sz="1100" b="1" baseline="-25000" dirty="0" err="1"/>
                        <a:t>k</a:t>
                      </a:r>
                      <a:endParaRPr lang="en-GB" sz="1100" b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46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1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5480" y="2060848"/>
            <a:ext cx="9433048" cy="1863328"/>
          </a:xfrm>
        </p:spPr>
        <p:txBody>
          <a:bodyPr/>
          <a:lstStyle/>
          <a:p>
            <a:r>
              <a:rPr lang="en-US" sz="3200" dirty="0"/>
              <a:t>Current forest models and sustainable forest management needs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72777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Requirements from forest models - moving</a:t>
            </a:r>
            <a:endParaRPr lang="pt-P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88432" y="1218047"/>
            <a:ext cx="5386917" cy="63976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FF6600"/>
                </a:solidFill>
              </a:rPr>
              <a:t>FROM</a:t>
            </a:r>
            <a:endParaRPr lang="pt-PT" sz="3200" dirty="0">
              <a:solidFill>
                <a:srgbClr val="FF66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09600" y="1916832"/>
            <a:ext cx="5386917" cy="3951288"/>
          </a:xfrm>
        </p:spPr>
        <p:txBody>
          <a:bodyPr/>
          <a:lstStyle/>
          <a:p>
            <a:r>
              <a:rPr lang="en-GB" dirty="0"/>
              <a:t>Stand models</a:t>
            </a:r>
          </a:p>
          <a:p>
            <a:r>
              <a:rPr lang="en-GB" dirty="0"/>
              <a:t>Empirical models</a:t>
            </a:r>
          </a:p>
          <a:p>
            <a:r>
              <a:rPr lang="en-GB" dirty="0"/>
              <a:t>Stand simulators</a:t>
            </a:r>
          </a:p>
          <a:p>
            <a:r>
              <a:rPr lang="en-GB" dirty="0"/>
              <a:t>Simple structure forests</a:t>
            </a:r>
          </a:p>
          <a:p>
            <a:r>
              <a:rPr lang="en-GB" dirty="0"/>
              <a:t>Focusing just trees</a:t>
            </a:r>
          </a:p>
          <a:p>
            <a:endParaRPr lang="en-GB" dirty="0"/>
          </a:p>
          <a:p>
            <a:r>
              <a:rPr lang="en-GB" dirty="0"/>
              <a:t>Simple output, mainly traditional stand variables and volume harvested</a:t>
            </a:r>
          </a:p>
          <a:p>
            <a:endParaRPr lang="en-GB" dirty="0"/>
          </a:p>
          <a:p>
            <a:endParaRPr lang="en-GB" dirty="0"/>
          </a:p>
          <a:p>
            <a:endParaRPr lang="pt-PT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72200" y="1218047"/>
            <a:ext cx="5389033" cy="639762"/>
          </a:xfrm>
        </p:spPr>
        <p:txBody>
          <a:bodyPr>
            <a:normAutofit/>
          </a:bodyPr>
          <a:lstStyle/>
          <a:p>
            <a:pPr algn="ctr"/>
            <a:r>
              <a:rPr lang="en-GB" sz="3200" dirty="0">
                <a:solidFill>
                  <a:srgbClr val="FF6600"/>
                </a:solidFill>
              </a:rPr>
              <a:t>TO</a:t>
            </a:r>
            <a:endParaRPr lang="pt-PT" sz="3200" dirty="0">
              <a:solidFill>
                <a:srgbClr val="FF66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72200" y="1916832"/>
            <a:ext cx="5684440" cy="3951288"/>
          </a:xfrm>
        </p:spPr>
        <p:txBody>
          <a:bodyPr/>
          <a:lstStyle/>
          <a:p>
            <a:r>
              <a:rPr lang="en-GB" dirty="0"/>
              <a:t>Individual tree models</a:t>
            </a:r>
          </a:p>
          <a:p>
            <a:r>
              <a:rPr lang="en-GB" dirty="0"/>
              <a:t>Process based models</a:t>
            </a:r>
          </a:p>
          <a:p>
            <a:r>
              <a:rPr lang="en-GB" dirty="0"/>
              <a:t>Management unit simulators</a:t>
            </a:r>
          </a:p>
          <a:p>
            <a:r>
              <a:rPr lang="en-GB" dirty="0"/>
              <a:t>Complex forests (uneven and mixed)</a:t>
            </a:r>
          </a:p>
          <a:p>
            <a:r>
              <a:rPr lang="en-GB" dirty="0"/>
              <a:t>Focusing other ecosystem components (</a:t>
            </a:r>
            <a:r>
              <a:rPr lang="en-GB" dirty="0" err="1"/>
              <a:t>e.g</a:t>
            </a:r>
            <a:r>
              <a:rPr lang="en-GB" dirty="0"/>
              <a:t> shrubs, soils)</a:t>
            </a:r>
          </a:p>
          <a:p>
            <a:r>
              <a:rPr lang="en-GB" dirty="0"/>
              <a:t>Diversified </a:t>
            </a:r>
            <a:r>
              <a:rPr lang="en-GB" dirty="0" err="1"/>
              <a:t>outpus</a:t>
            </a:r>
            <a:r>
              <a:rPr lang="en-GB" dirty="0"/>
              <a:t>, including social, economic and ecological indicators, including ecosystem services</a:t>
            </a:r>
            <a:endParaRPr lang="pt-PT" dirty="0"/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695400" y="5598368"/>
            <a:ext cx="10992542" cy="1215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rgbClr val="FF6600"/>
                </a:solidFill>
              </a:rPr>
              <a:t>Life is not easy for growth </a:t>
            </a:r>
            <a:r>
              <a:rPr lang="en-GB" dirty="0" err="1">
                <a:solidFill>
                  <a:srgbClr val="FF6600"/>
                </a:solidFill>
              </a:rPr>
              <a:t>modelers</a:t>
            </a:r>
            <a:r>
              <a:rPr lang="en-GB" dirty="0">
                <a:solidFill>
                  <a:srgbClr val="FF6600"/>
                </a:solidFill>
              </a:rPr>
              <a:t>!!</a:t>
            </a:r>
            <a:endParaRPr lang="pt-PT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5622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sustainability indicators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Economic</a:t>
            </a:r>
          </a:p>
          <a:p>
            <a:pPr lvl="1"/>
            <a:r>
              <a:rPr lang="en-US" dirty="0"/>
              <a:t>Production costs (from inside and outside FWC)</a:t>
            </a:r>
          </a:p>
          <a:p>
            <a:pPr lvl="1"/>
            <a:r>
              <a:rPr lang="en-US" dirty="0"/>
              <a:t>Labor costs</a:t>
            </a:r>
          </a:p>
          <a:p>
            <a:pPr lvl="1"/>
            <a:r>
              <a:rPr lang="en-US" dirty="0"/>
              <a:t>Gross value added </a:t>
            </a:r>
          </a:p>
          <a:p>
            <a:pPr lvl="1"/>
            <a:r>
              <a:rPr lang="en-US" dirty="0"/>
              <a:t>Total production</a:t>
            </a:r>
          </a:p>
          <a:p>
            <a:r>
              <a:rPr lang="en-GB" dirty="0"/>
              <a:t>Social</a:t>
            </a:r>
          </a:p>
          <a:p>
            <a:pPr lvl="1"/>
            <a:r>
              <a:rPr lang="en-US" dirty="0"/>
              <a:t> Wages and salaries (by gender and expertise)</a:t>
            </a:r>
          </a:p>
          <a:p>
            <a:pPr lvl="1"/>
            <a:r>
              <a:rPr lang="en-US" dirty="0"/>
              <a:t>  Employment</a:t>
            </a:r>
          </a:p>
          <a:p>
            <a:pPr lvl="1"/>
            <a:r>
              <a:rPr lang="en-US" dirty="0"/>
              <a:t>  Recreational value of forests</a:t>
            </a:r>
          </a:p>
        </p:txBody>
      </p:sp>
    </p:spTree>
    <p:extLst>
      <p:ext uri="{BB962C8B-B14F-4D97-AF65-F5344CB8AC3E}">
        <p14:creationId xmlns:p14="http://schemas.microsoft.com/office/powerpoint/2010/main" val="2480015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sustainability indicators</a:t>
            </a:r>
            <a:endParaRPr lang="pt-PT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Environmental</a:t>
            </a:r>
          </a:p>
          <a:p>
            <a:pPr lvl="1"/>
            <a:r>
              <a:rPr lang="en-US" dirty="0"/>
              <a:t> Forest resources (standing volume, harvested volume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dirty="0"/>
              <a:t> biomass) </a:t>
            </a:r>
          </a:p>
          <a:p>
            <a:pPr lvl="1"/>
            <a:r>
              <a:rPr lang="en-US" dirty="0"/>
              <a:t> GHG balance (carbon stock, carbon sequestration &amp; carbon in products)</a:t>
            </a:r>
          </a:p>
          <a:p>
            <a:pPr lvl="1"/>
            <a:r>
              <a:rPr lang="en-US" dirty="0"/>
              <a:t> Forest area (by age classes, afforestation, deforestation, burnt area…)</a:t>
            </a:r>
          </a:p>
          <a:p>
            <a:pPr lvl="1"/>
            <a:r>
              <a:rPr lang="en-US" dirty="0"/>
              <a:t> Water use </a:t>
            </a:r>
          </a:p>
          <a:p>
            <a:pPr lvl="1"/>
            <a:r>
              <a:rPr lang="en-US" dirty="0"/>
              <a:t>Water quality</a:t>
            </a:r>
          </a:p>
          <a:p>
            <a:pPr lvl="1"/>
            <a:r>
              <a:rPr lang="en-US" dirty="0"/>
              <a:t>Erosion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90582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Present</a:t>
            </a:r>
            <a:r>
              <a:rPr lang="pt-PT" dirty="0"/>
              <a:t> </a:t>
            </a:r>
            <a:r>
              <a:rPr lang="pt-PT" dirty="0" err="1"/>
              <a:t>models</a:t>
            </a:r>
            <a:r>
              <a:rPr lang="pt-PT" dirty="0"/>
              <a:t> </a:t>
            </a:r>
            <a:r>
              <a:rPr lang="pt-PT" dirty="0" err="1"/>
              <a:t>need</a:t>
            </a:r>
            <a:r>
              <a:rPr lang="pt-PT" dirty="0"/>
              <a:t> </a:t>
            </a:r>
            <a:r>
              <a:rPr lang="pt-PT" dirty="0" err="1"/>
              <a:t>improvement</a:t>
            </a:r>
            <a:endParaRPr lang="pt-PT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PT" altLang="pt-PT" dirty="0" err="1"/>
              <a:t>There</a:t>
            </a:r>
            <a:r>
              <a:rPr lang="pt-PT" altLang="pt-PT" dirty="0"/>
              <a:t> </a:t>
            </a:r>
            <a:r>
              <a:rPr lang="pt-PT" altLang="pt-PT" dirty="0" err="1"/>
              <a:t>is</a:t>
            </a:r>
            <a:r>
              <a:rPr lang="pt-PT" altLang="pt-PT" dirty="0"/>
              <a:t> </a:t>
            </a:r>
            <a:r>
              <a:rPr lang="pt-PT" altLang="pt-PT" dirty="0" err="1"/>
              <a:t>the</a:t>
            </a:r>
            <a:r>
              <a:rPr lang="pt-PT" altLang="pt-PT" dirty="0"/>
              <a:t> </a:t>
            </a:r>
            <a:r>
              <a:rPr lang="pt-PT" altLang="pt-PT" dirty="0" err="1"/>
              <a:t>need</a:t>
            </a:r>
            <a:r>
              <a:rPr lang="pt-PT" altLang="pt-PT" dirty="0"/>
              <a:t> for </a:t>
            </a:r>
            <a:r>
              <a:rPr lang="pt-PT" altLang="pt-PT" b="1" dirty="0">
                <a:solidFill>
                  <a:srgbClr val="008000"/>
                </a:solidFill>
              </a:rPr>
              <a:t>more </a:t>
            </a:r>
            <a:r>
              <a:rPr lang="pt-PT" altLang="pt-PT" b="1" dirty="0" err="1">
                <a:solidFill>
                  <a:srgbClr val="008000"/>
                </a:solidFill>
              </a:rPr>
              <a:t>detailed</a:t>
            </a:r>
            <a:r>
              <a:rPr lang="pt-PT" altLang="pt-PT" b="1" dirty="0">
                <a:solidFill>
                  <a:srgbClr val="008000"/>
                </a:solidFill>
              </a:rPr>
              <a:t>, </a:t>
            </a:r>
            <a:r>
              <a:rPr lang="pt-PT" altLang="pt-PT" b="1" dirty="0" err="1">
                <a:solidFill>
                  <a:srgbClr val="008000"/>
                </a:solidFill>
              </a:rPr>
              <a:t>versatile</a:t>
            </a:r>
            <a:r>
              <a:rPr lang="pt-PT" altLang="pt-PT" b="1" dirty="0">
                <a:solidFill>
                  <a:srgbClr val="008000"/>
                </a:solidFill>
              </a:rPr>
              <a:t> </a:t>
            </a:r>
            <a:r>
              <a:rPr lang="pt-PT" altLang="pt-PT" b="1" dirty="0" err="1">
                <a:solidFill>
                  <a:srgbClr val="008000"/>
                </a:solidFill>
              </a:rPr>
              <a:t>forest</a:t>
            </a:r>
            <a:r>
              <a:rPr lang="pt-PT" altLang="pt-PT" b="1" dirty="0">
                <a:solidFill>
                  <a:srgbClr val="008000"/>
                </a:solidFill>
              </a:rPr>
              <a:t> </a:t>
            </a:r>
            <a:r>
              <a:rPr lang="pt-PT" altLang="pt-PT" b="1" dirty="0" err="1">
                <a:solidFill>
                  <a:srgbClr val="008000"/>
                </a:solidFill>
              </a:rPr>
              <a:t>growth</a:t>
            </a:r>
            <a:r>
              <a:rPr lang="pt-PT" altLang="pt-PT" b="1" dirty="0">
                <a:solidFill>
                  <a:srgbClr val="008000"/>
                </a:solidFill>
              </a:rPr>
              <a:t> </a:t>
            </a:r>
            <a:r>
              <a:rPr lang="pt-PT" altLang="pt-PT" b="1" dirty="0" err="1">
                <a:solidFill>
                  <a:srgbClr val="008000"/>
                </a:solidFill>
              </a:rPr>
              <a:t>models</a:t>
            </a:r>
            <a:r>
              <a:rPr lang="pt-PT" altLang="pt-PT" dirty="0"/>
              <a:t> </a:t>
            </a:r>
            <a:r>
              <a:rPr lang="en-US" altLang="pt-PT" dirty="0"/>
              <a:t>that </a:t>
            </a:r>
          </a:p>
          <a:p>
            <a:pPr lvl="1"/>
            <a:r>
              <a:rPr lang="en-US" altLang="pt-PT" dirty="0"/>
              <a:t>can work using readily available forest inventory data as input</a:t>
            </a:r>
          </a:p>
          <a:p>
            <a:pPr lvl="1"/>
            <a:r>
              <a:rPr lang="en-US" altLang="pt-PT" dirty="0"/>
              <a:t>are able to give good predictions under climate change</a:t>
            </a:r>
          </a:p>
          <a:p>
            <a:pPr lvl="1"/>
            <a:r>
              <a:rPr lang="en-US" altLang="pt-PT" dirty="0"/>
              <a:t>take into account the genetics of the plant material</a:t>
            </a:r>
          </a:p>
          <a:p>
            <a:pPr lvl="1"/>
            <a:r>
              <a:rPr lang="en-US" altLang="pt-PT" dirty="0"/>
              <a:t>provide information on the effect of different </a:t>
            </a:r>
            <a:r>
              <a:rPr lang="en-US" altLang="pt-PT" dirty="0" err="1"/>
              <a:t>silvicultural</a:t>
            </a:r>
            <a:r>
              <a:rPr lang="en-US" altLang="pt-PT" dirty="0"/>
              <a:t> alternatives not only on tree growth but also on other forest products and services (indicators of MSFM)</a:t>
            </a:r>
          </a:p>
          <a:p>
            <a:pPr lvl="1"/>
            <a:r>
              <a:rPr lang="en-US" altLang="pt-PT" dirty="0"/>
              <a:t>provide reliable information on stand structure and wood quality</a:t>
            </a:r>
          </a:p>
          <a:p>
            <a:pPr lvl="1"/>
            <a:r>
              <a:rPr lang="en-US" altLang="pt-PT" dirty="0"/>
              <a:t>account for the possible occurrence of several damages</a:t>
            </a:r>
          </a:p>
          <a:p>
            <a:endParaRPr lang="pt-PT" altLang="pt-PT" dirty="0"/>
          </a:p>
          <a:p>
            <a:endParaRPr lang="pt-PT" altLang="pt-PT" dirty="0"/>
          </a:p>
        </p:txBody>
      </p:sp>
    </p:spTree>
    <p:extLst>
      <p:ext uri="{BB962C8B-B14F-4D97-AF65-F5344CB8AC3E}">
        <p14:creationId xmlns:p14="http://schemas.microsoft.com/office/powerpoint/2010/main" val="3540770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models need improvement</a:t>
            </a:r>
            <a:endParaRPr lang="pt-PT" dirty="0"/>
          </a:p>
        </p:txBody>
      </p:sp>
      <p:sp>
        <p:nvSpPr>
          <p:cNvPr id="149506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altLang="pt-PT" dirty="0" err="1"/>
              <a:t>Current</a:t>
            </a:r>
            <a:r>
              <a:rPr lang="pt-PT" altLang="pt-PT" dirty="0"/>
              <a:t> </a:t>
            </a:r>
            <a:r>
              <a:rPr lang="pt-PT" altLang="pt-PT" dirty="0" err="1"/>
              <a:t>models</a:t>
            </a:r>
            <a:r>
              <a:rPr lang="pt-PT" altLang="pt-PT" dirty="0"/>
              <a:t>:</a:t>
            </a:r>
          </a:p>
          <a:p>
            <a:pPr lvl="1"/>
            <a:r>
              <a:rPr lang="en-US" altLang="pt-PT" dirty="0"/>
              <a:t>Do not include risk assessment such as storm damage, fire, pests and diseases</a:t>
            </a:r>
          </a:p>
          <a:p>
            <a:pPr lvl="1"/>
            <a:r>
              <a:rPr lang="en-US" altLang="pt-PT" dirty="0"/>
              <a:t>Concentrate output on the development of trees (do not give output on the impact of forests and forest management on soils and water use, biodiversity, recreational and amenity values, </a:t>
            </a:r>
            <a:r>
              <a:rPr lang="en-US" altLang="pt-PT" dirty="0" err="1"/>
              <a:t>etc</a:t>
            </a:r>
            <a:r>
              <a:rPr lang="en-US" altLang="pt-PT" dirty="0"/>
              <a:t>)</a:t>
            </a:r>
          </a:p>
          <a:p>
            <a:pPr lvl="1"/>
            <a:r>
              <a:rPr lang="en-US" altLang="pt-PT" dirty="0"/>
              <a:t>Do not simulate wood quality</a:t>
            </a:r>
          </a:p>
          <a:p>
            <a:pPr lvl="1"/>
            <a:r>
              <a:rPr lang="en-US" altLang="pt-PT" dirty="0"/>
              <a:t>Do not simulate the impact of genetic improvement</a:t>
            </a:r>
          </a:p>
          <a:p>
            <a:pPr lvl="1"/>
            <a:endParaRPr lang="en-US" altLang="pt-PT" dirty="0"/>
          </a:p>
          <a:p>
            <a:r>
              <a:rPr lang="en-US" altLang="pt-PT" dirty="0"/>
              <a:t>There are models covering some of these aspects but generally these aspects are not covered</a:t>
            </a:r>
            <a:endParaRPr lang="pt-PT" altLang="pt-PT" dirty="0"/>
          </a:p>
        </p:txBody>
      </p:sp>
    </p:spTree>
    <p:extLst>
      <p:ext uri="{BB962C8B-B14F-4D97-AF65-F5344CB8AC3E}">
        <p14:creationId xmlns:p14="http://schemas.microsoft.com/office/powerpoint/2010/main" val="3151407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9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9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models need improvement</a:t>
            </a:r>
            <a:endParaRPr lang="pt-PT" dirty="0"/>
          </a:p>
        </p:txBody>
      </p:sp>
      <p:sp>
        <p:nvSpPr>
          <p:cNvPr id="14848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altLang="pt-PT" sz="2800" dirty="0">
                <a:latin typeface="Trebuchet MS" panose="020B0603020202020204" pitchFamily="34" charset="0"/>
              </a:rPr>
              <a:t>Scientifically there is the need to </a:t>
            </a:r>
            <a:r>
              <a:rPr lang="en-US" altLang="pt-PT" sz="2800" dirty="0">
                <a:solidFill>
                  <a:srgbClr val="008000"/>
                </a:solidFill>
                <a:latin typeface="Trebuchet MS" panose="020B0603020202020204" pitchFamily="34" charset="0"/>
              </a:rPr>
              <a:t>improve the knowledge of the forest ecosystems</a:t>
            </a:r>
            <a:r>
              <a:rPr lang="en-US" altLang="pt-PT" sz="2800" dirty="0">
                <a:latin typeface="Trebuchet MS" panose="020B0603020202020204" pitchFamily="34" charset="0"/>
              </a:rPr>
              <a:t> to be able to predict stand growth and forest development under changing environmental and managerial conditions</a:t>
            </a:r>
          </a:p>
          <a:p>
            <a:pPr lvl="1"/>
            <a:r>
              <a:rPr lang="en-US" altLang="pt-PT" sz="2800" dirty="0">
                <a:latin typeface="Trebuchet MS" panose="020B0603020202020204" pitchFamily="34" charset="0"/>
              </a:rPr>
              <a:t>For forestry practice</a:t>
            </a:r>
          </a:p>
          <a:p>
            <a:pPr lvl="2"/>
            <a:r>
              <a:rPr lang="en-US" altLang="pt-PT" sz="2400" dirty="0">
                <a:latin typeface="Trebuchet MS" panose="020B0603020202020204" pitchFamily="34" charset="0"/>
              </a:rPr>
              <a:t>there is the need to improve output quality regarding the level of detail as well as the accuracy of predictions</a:t>
            </a:r>
          </a:p>
          <a:p>
            <a:pPr lvl="2"/>
            <a:r>
              <a:rPr lang="en-US" altLang="pt-PT" sz="2400" dirty="0">
                <a:latin typeface="Trebuchet MS" panose="020B0603020202020204" pitchFamily="34" charset="0"/>
              </a:rPr>
              <a:t>for instance good information on stand structure is essential to assess wood quality or to evaluate harvesting procedures and costs</a:t>
            </a:r>
            <a:endParaRPr lang="pt-PT" altLang="pt-PT" sz="2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411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Forest management decisions are not easy…</a:t>
            </a:r>
            <a:endParaRPr lang="pt-PT" dirty="0"/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auto">
          <a:xfrm>
            <a:off x="1836738" y="1946275"/>
            <a:ext cx="8515350" cy="424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Every forest activity, undertaken at any point in </a:t>
            </a:r>
            <a:r>
              <a:rPr lang="en-US"/>
              <a:t>time has </a:t>
            </a:r>
            <a:r>
              <a:rPr lang="en-US" dirty="0"/>
              <a:t>impacts on its future health and vitality and on the ecosystem services provided over time</a:t>
            </a:r>
          </a:p>
          <a:p>
            <a:pPr>
              <a:lnSpc>
                <a:spcPct val="90000"/>
              </a:lnSpc>
            </a:pPr>
            <a:r>
              <a:rPr lang="en-US" dirty="0"/>
              <a:t>There is no optimum sequence of </a:t>
            </a:r>
            <a:r>
              <a:rPr lang="en-US" dirty="0" err="1"/>
              <a:t>silvicultural</a:t>
            </a:r>
            <a:r>
              <a:rPr lang="en-US" dirty="0"/>
              <a:t> operations, they depend on the objective for each stand and landscape (there are no “recipes”)</a:t>
            </a:r>
          </a:p>
          <a:p>
            <a:pPr>
              <a:lnSpc>
                <a:spcPct val="90000"/>
              </a:lnSpc>
            </a:pPr>
            <a:r>
              <a:rPr lang="en-US" dirty="0"/>
              <a:t>Objectives may change over time (and have changed during the last decades…)</a:t>
            </a:r>
          </a:p>
          <a:p>
            <a:pPr>
              <a:lnSpc>
                <a:spcPct val="90000"/>
              </a:lnSpc>
            </a:pPr>
            <a:r>
              <a:rPr lang="en-US" dirty="0"/>
              <a:t>Many times there is the need to take into account rules established at a higher level (e.g. forest policy) in the day to day management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597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6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6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6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6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need to use landscape forest simulators </a:t>
            </a:r>
            <a:endParaRPr lang="pt-PT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instance modelling fire impacts includes several steps</a:t>
            </a:r>
          </a:p>
          <a:p>
            <a:pPr lvl="1"/>
            <a:r>
              <a:rPr lang="en-GB" dirty="0"/>
              <a:t>Predicting the probability of occurrence</a:t>
            </a:r>
          </a:p>
          <a:p>
            <a:pPr lvl="1"/>
            <a:r>
              <a:rPr lang="en-GB" dirty="0"/>
              <a:t>Once it occurs, predict the “propagation of the risk”</a:t>
            </a:r>
          </a:p>
          <a:p>
            <a:pPr lvl="1"/>
            <a:r>
              <a:rPr lang="en-GB" dirty="0"/>
              <a:t>Predict the impact (tree death, decrease in productivity,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r>
              <a:rPr lang="en-GB" dirty="0"/>
              <a:t>It can only be done at landscape/larger spatial scales and requires that the model includes new variables (such as height of shrubs, shrub biomass, height to the base of the crown, crown bulk density)</a:t>
            </a:r>
            <a:endParaRPr lang="pt-PT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23392" y="5301208"/>
            <a:ext cx="11305256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b="1" dirty="0">
                <a:solidFill>
                  <a:srgbClr val="FF6600"/>
                </a:solidFill>
                <a:latin typeface="Trebuchet MS" pitchFamily="34" charset="0"/>
              </a:rPr>
              <a:t>The integration of models into management unit / large scale forest simulators is a requirement of modern forest management</a:t>
            </a:r>
          </a:p>
        </p:txBody>
      </p:sp>
    </p:spTree>
    <p:extLst>
      <p:ext uri="{BB962C8B-B14F-4D97-AF65-F5344CB8AC3E}">
        <p14:creationId xmlns:p14="http://schemas.microsoft.com/office/powerpoint/2010/main" val="156166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1503288"/>
          </a:xfrm>
        </p:spPr>
        <p:txBody>
          <a:bodyPr>
            <a:normAutofit/>
          </a:bodyPr>
          <a:lstStyle/>
          <a:p>
            <a:r>
              <a:rPr lang="pt-PT" sz="3800" dirty="0" err="1"/>
              <a:t>Forest</a:t>
            </a:r>
            <a:r>
              <a:rPr lang="pt-PT" sz="3800" dirty="0"/>
              <a:t> </a:t>
            </a:r>
            <a:r>
              <a:rPr lang="pt-PT" sz="3800" dirty="0" err="1"/>
              <a:t>simulators</a:t>
            </a:r>
            <a:r>
              <a:rPr lang="pt-PT" sz="3800" dirty="0"/>
              <a:t> </a:t>
            </a:r>
            <a:r>
              <a:rPr lang="pt-PT" sz="3800" dirty="0" err="1"/>
              <a:t>at</a:t>
            </a:r>
            <a:r>
              <a:rPr lang="pt-PT" sz="3800" dirty="0"/>
              <a:t> </a:t>
            </a:r>
            <a:r>
              <a:rPr lang="pt-PT" sz="3800" dirty="0" err="1"/>
              <a:t>different</a:t>
            </a:r>
            <a:r>
              <a:rPr lang="pt-PT" sz="3800" dirty="0"/>
              <a:t> </a:t>
            </a:r>
            <a:r>
              <a:rPr lang="pt-PT" sz="3800" dirty="0" err="1"/>
              <a:t>spatial</a:t>
            </a:r>
            <a:r>
              <a:rPr lang="pt-PT" sz="3800" dirty="0"/>
              <a:t> </a:t>
            </a:r>
            <a:r>
              <a:rPr lang="pt-PT" sz="3800" dirty="0" err="1"/>
              <a:t>scales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42589650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800" dirty="0"/>
              <a:t>Stand </a:t>
            </a:r>
            <a:r>
              <a:rPr lang="pt-PT" sz="3800" dirty="0" err="1"/>
              <a:t>simulators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21872217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146" name="Group 2"/>
          <p:cNvGrpSpPr>
            <a:grpSpLocks/>
          </p:cNvGrpSpPr>
          <p:nvPr/>
        </p:nvGrpSpPr>
        <p:grpSpPr bwMode="auto">
          <a:xfrm>
            <a:off x="3467100" y="1412876"/>
            <a:ext cx="5715000" cy="5154613"/>
            <a:chOff x="672" y="960"/>
            <a:chExt cx="3600" cy="3247"/>
          </a:xfrm>
        </p:grpSpPr>
        <p:grpSp>
          <p:nvGrpSpPr>
            <p:cNvPr id="518147" name="Group 3"/>
            <p:cNvGrpSpPr>
              <a:grpSpLocks/>
            </p:cNvGrpSpPr>
            <p:nvPr/>
          </p:nvGrpSpPr>
          <p:grpSpPr bwMode="auto">
            <a:xfrm>
              <a:off x="672" y="960"/>
              <a:ext cx="3600" cy="3247"/>
              <a:chOff x="672" y="960"/>
              <a:chExt cx="3600" cy="3247"/>
            </a:xfrm>
          </p:grpSpPr>
          <p:graphicFrame>
            <p:nvGraphicFramePr>
              <p:cNvPr id="518148" name="Object 4"/>
              <p:cNvGraphicFramePr>
                <a:graphicFrameLocks noChangeAspect="1"/>
              </p:cNvGraphicFramePr>
              <p:nvPr/>
            </p:nvGraphicFramePr>
            <p:xfrm>
              <a:off x="672" y="1008"/>
              <a:ext cx="3600" cy="31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5" name="Clip" r:id="rId3" imgW="3657600" imgH="3248640" progId="MS_ClipArt_Gallery.2">
                      <p:embed/>
                    </p:oleObj>
                  </mc:Choice>
                  <mc:Fallback>
                    <p:oleObj name="Clip" r:id="rId3" imgW="3657600" imgH="3248640" progId="MS_ClipArt_Gallery.2">
                      <p:embed/>
                      <p:pic>
                        <p:nvPicPr>
                          <p:cNvPr id="518148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2" y="1008"/>
                            <a:ext cx="3600" cy="319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8149" name="Rectangle 5"/>
              <p:cNvSpPr>
                <a:spLocks noChangeArrowheads="1"/>
              </p:cNvSpPr>
              <p:nvPr/>
            </p:nvSpPr>
            <p:spPr bwMode="auto">
              <a:xfrm>
                <a:off x="1344" y="960"/>
                <a:ext cx="1972" cy="1632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518150" name="Rectangle 6"/>
            <p:cNvSpPr>
              <a:spLocks noChangeArrowheads="1"/>
            </p:cNvSpPr>
            <p:nvPr/>
          </p:nvSpPr>
          <p:spPr bwMode="auto">
            <a:xfrm>
              <a:off x="1440" y="1056"/>
              <a:ext cx="1824" cy="1440"/>
            </a:xfrm>
            <a:prstGeom prst="rect">
              <a:avLst/>
            </a:prstGeom>
            <a:solidFill>
              <a:srgbClr val="DDDDDD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18151" name="Text Box 7"/>
          <p:cNvSpPr txBox="1">
            <a:spLocks noChangeArrowheads="1"/>
          </p:cNvSpPr>
          <p:nvPr/>
        </p:nvSpPr>
        <p:spPr bwMode="auto">
          <a:xfrm>
            <a:off x="1982267" y="686356"/>
            <a:ext cx="2522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Stand characteristics</a:t>
            </a:r>
            <a:endParaRPr lang="en-GB" sz="1800" b="1" dirty="0">
              <a:latin typeface="Trebuchet MS" pitchFamily="34" charset="0"/>
            </a:endParaRPr>
          </a:p>
        </p:txBody>
      </p:sp>
      <p:sp>
        <p:nvSpPr>
          <p:cNvPr id="518152" name="Text Box 8"/>
          <p:cNvSpPr txBox="1">
            <a:spLocks noChangeArrowheads="1"/>
          </p:cNvSpPr>
          <p:nvPr/>
        </p:nvSpPr>
        <p:spPr bwMode="auto">
          <a:xfrm>
            <a:off x="8004175" y="3640139"/>
            <a:ext cx="21605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9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Evolution of stand development</a:t>
            </a:r>
            <a:endParaRPr lang="en-GB" sz="1800" b="1" dirty="0">
              <a:latin typeface="Trebuchet MS" pitchFamily="34" charset="0"/>
            </a:endParaRPr>
          </a:p>
        </p:txBody>
      </p:sp>
      <p:sp>
        <p:nvSpPr>
          <p:cNvPr id="518153" name="AutoShape 9"/>
          <p:cNvSpPr>
            <a:spLocks noChangeArrowheads="1"/>
          </p:cNvSpPr>
          <p:nvPr/>
        </p:nvSpPr>
        <p:spPr bwMode="auto">
          <a:xfrm rot="19319481">
            <a:off x="2605088" y="1160463"/>
            <a:ext cx="762000" cy="1447800"/>
          </a:xfrm>
          <a:prstGeom prst="curvedRightArrow">
            <a:avLst>
              <a:gd name="adj1" fmla="val 38000"/>
              <a:gd name="adj2" fmla="val 76000"/>
              <a:gd name="adj3" fmla="val 33333"/>
            </a:avLst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8154" name="AutoShape 10"/>
          <p:cNvSpPr>
            <a:spLocks noChangeArrowheads="1"/>
          </p:cNvSpPr>
          <p:nvPr/>
        </p:nvSpPr>
        <p:spPr bwMode="auto">
          <a:xfrm rot="13830372">
            <a:off x="2730500" y="2716213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1815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4" y="1574800"/>
            <a:ext cx="2879725" cy="22494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8158" name="Rectangle 14"/>
          <p:cNvSpPr>
            <a:spLocks noChangeArrowheads="1"/>
          </p:cNvSpPr>
          <p:nvPr/>
        </p:nvSpPr>
        <p:spPr bwMode="auto">
          <a:xfrm>
            <a:off x="1524000" y="1"/>
            <a:ext cx="9144000" cy="144463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8159" name="Rectangle 15"/>
          <p:cNvSpPr>
            <a:spLocks noChangeArrowheads="1"/>
          </p:cNvSpPr>
          <p:nvPr/>
        </p:nvSpPr>
        <p:spPr bwMode="auto">
          <a:xfrm>
            <a:off x="1524000" y="6713538"/>
            <a:ext cx="9144000" cy="144462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8160" name="Text Box 16"/>
          <p:cNvSpPr txBox="1">
            <a:spLocks noChangeArrowheads="1"/>
          </p:cNvSpPr>
          <p:nvPr/>
        </p:nvSpPr>
        <p:spPr bwMode="auto">
          <a:xfrm>
            <a:off x="1775520" y="4340226"/>
            <a:ext cx="26642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FMAs and prescriptions</a:t>
            </a:r>
          </a:p>
          <a:p>
            <a:r>
              <a:rPr lang="en-GB" sz="1800" b="1" dirty="0">
                <a:solidFill>
                  <a:srgbClr val="006600"/>
                </a:solidFill>
                <a:latin typeface="Trebuchet MS" pitchFamily="34" charset="0"/>
              </a:rPr>
              <a:t>Scenarios</a:t>
            </a:r>
            <a:endParaRPr lang="en-GB" sz="1800" b="1" dirty="0">
              <a:latin typeface="Trebuchet MS" pitchFamily="34" charset="0"/>
            </a:endParaRPr>
          </a:p>
        </p:txBody>
      </p:sp>
      <p:sp>
        <p:nvSpPr>
          <p:cNvPr id="518162" name="AutoShape 18"/>
          <p:cNvSpPr>
            <a:spLocks noChangeArrowheads="1"/>
          </p:cNvSpPr>
          <p:nvPr/>
        </p:nvSpPr>
        <p:spPr bwMode="auto">
          <a:xfrm rot="18958940">
            <a:off x="8367713" y="2160588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rgbClr val="996633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24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1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51" grpId="0"/>
      <p:bldP spid="518152" grpId="0"/>
      <p:bldP spid="518153" grpId="0" animBg="1"/>
      <p:bldP spid="518154" grpId="0" animBg="1"/>
      <p:bldP spid="518160" grpId="0"/>
      <p:bldP spid="51816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ChangeArrowheads="1"/>
          </p:cNvSpPr>
          <p:nvPr/>
        </p:nvSpPr>
        <p:spPr bwMode="auto">
          <a:xfrm>
            <a:off x="1847850" y="1233488"/>
            <a:ext cx="8496300" cy="5327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9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863693" y="328822"/>
            <a:ext cx="8515350" cy="711200"/>
          </a:xfrm>
        </p:spPr>
        <p:txBody>
          <a:bodyPr/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SUBER </a:t>
            </a:r>
            <a:r>
              <a:rPr lang="pt-PT" dirty="0" err="1"/>
              <a:t>model</a:t>
            </a:r>
            <a:endParaRPr lang="en-US" dirty="0"/>
          </a:p>
        </p:txBody>
      </p:sp>
      <p:sp>
        <p:nvSpPr>
          <p:cNvPr id="5191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68500" y="1040022"/>
            <a:ext cx="8255000" cy="4138612"/>
          </a:xfrm>
        </p:spPr>
        <p:txBody>
          <a:bodyPr/>
          <a:lstStyle/>
          <a:p>
            <a:r>
              <a:rPr lang="pt-PT" dirty="0"/>
              <a:t>11 </a:t>
            </a:r>
            <a:r>
              <a:rPr lang="pt-PT" dirty="0" err="1"/>
              <a:t>years</a:t>
            </a:r>
            <a:r>
              <a:rPr lang="pt-PT" dirty="0"/>
              <a:t> </a:t>
            </a:r>
            <a:r>
              <a:rPr lang="pt-PT" dirty="0" err="1"/>
              <a:t>old</a:t>
            </a:r>
            <a:r>
              <a:rPr lang="pt-PT" dirty="0"/>
              <a:t> </a:t>
            </a:r>
            <a:r>
              <a:rPr lang="pt-PT" dirty="0" err="1"/>
              <a:t>plantation</a:t>
            </a:r>
            <a:r>
              <a:rPr lang="pt-PT" dirty="0"/>
              <a:t> in Portugal (Chamusca)</a:t>
            </a:r>
          </a:p>
          <a:p>
            <a:r>
              <a:rPr lang="en-GB" dirty="0"/>
              <a:t>A forest inventory took place</a:t>
            </a:r>
            <a:endParaRPr lang="pt-PT" dirty="0"/>
          </a:p>
          <a:p>
            <a:endParaRPr lang="en-US" dirty="0"/>
          </a:p>
        </p:txBody>
      </p:sp>
      <p:pic>
        <p:nvPicPr>
          <p:cNvPr id="519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4" b="18022"/>
          <a:stretch>
            <a:fillRect/>
          </a:stretch>
        </p:blipFill>
        <p:spPr bwMode="auto">
          <a:xfrm>
            <a:off x="2314576" y="2379364"/>
            <a:ext cx="7705725" cy="42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2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9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9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7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704248"/>
            <a:ext cx="6667500" cy="4762500"/>
          </a:xfrm>
          <a:prstGeom prst="rect">
            <a:avLst/>
          </a:prstGeom>
        </p:spPr>
      </p:pic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1" y="88901"/>
            <a:ext cx="8856663" cy="6397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SUBER </a:t>
            </a:r>
            <a:r>
              <a:rPr lang="pt-PT" dirty="0" err="1"/>
              <a:t>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87" y="899077"/>
            <a:ext cx="6667500" cy="4762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123916"/>
            <a:ext cx="6667500" cy="476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44" y="1347732"/>
            <a:ext cx="6667500" cy="4762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42" y="1519168"/>
            <a:ext cx="6667500" cy="476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689302"/>
            <a:ext cx="6667500" cy="4762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882737"/>
            <a:ext cx="666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1" y="88901"/>
            <a:ext cx="8856663" cy="6397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Example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SUBER </a:t>
            </a:r>
            <a:r>
              <a:rPr lang="pt-PT" dirty="0" err="1"/>
              <a:t>model</a:t>
            </a:r>
            <a:endParaRPr lang="en-US" dirty="0"/>
          </a:p>
        </p:txBody>
      </p:sp>
      <p:sp>
        <p:nvSpPr>
          <p:cNvPr id="520198" name="Rectangle 6"/>
          <p:cNvSpPr>
            <a:spLocks noChangeArrowheads="1"/>
          </p:cNvSpPr>
          <p:nvPr/>
        </p:nvSpPr>
        <p:spPr bwMode="auto">
          <a:xfrm>
            <a:off x="1524000" y="6713538"/>
            <a:ext cx="9144000" cy="144462"/>
          </a:xfrm>
          <a:prstGeom prst="rect">
            <a:avLst/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593"/>
            <a:ext cx="12216680" cy="81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550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800" dirty="0" err="1"/>
              <a:t>Landscape</a:t>
            </a:r>
            <a:r>
              <a:rPr lang="pt-PT" sz="3800" dirty="0"/>
              <a:t> </a:t>
            </a:r>
            <a:r>
              <a:rPr lang="pt-PT" sz="3800" dirty="0" err="1"/>
              <a:t>simulator</a:t>
            </a:r>
            <a:endParaRPr lang="pt-PT" sz="3800" dirty="0"/>
          </a:p>
        </p:txBody>
      </p:sp>
    </p:spTree>
    <p:extLst>
      <p:ext uri="{BB962C8B-B14F-4D97-AF65-F5344CB8AC3E}">
        <p14:creationId xmlns:p14="http://schemas.microsoft.com/office/powerpoint/2010/main" val="8494048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Landscape simulator</a:t>
            </a:r>
            <a:endParaRPr lang="pt-PT" sz="3200"/>
          </a:p>
        </p:txBody>
      </p:sp>
      <p:sp>
        <p:nvSpPr>
          <p:cNvPr id="53658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/>
              <a:t>Forest simulator focused on the simulation of all the stands included in a certain well defined region in which the stands are spatially described in a GIS</a:t>
            </a:r>
          </a:p>
          <a:p>
            <a:r>
              <a:rPr lang="en-GB"/>
              <a:t>The simulation is made on a stand by stand basis but outputs for the whole landscape are also provided, namely sustainability indicators</a:t>
            </a:r>
          </a:p>
          <a:p>
            <a:r>
              <a:rPr lang="en-GB"/>
              <a:t>It allows for the testing of the effect of spatial restrictions such as maximum or minimum harvested areas or maximization of edges</a:t>
            </a:r>
            <a:r>
              <a:rPr lang="pt-PT"/>
              <a:t> of each stand according to a pre-established scenario</a:t>
            </a:r>
          </a:p>
        </p:txBody>
      </p:sp>
    </p:spTree>
    <p:extLst>
      <p:ext uri="{BB962C8B-B14F-4D97-AF65-F5344CB8AC3E}">
        <p14:creationId xmlns:p14="http://schemas.microsoft.com/office/powerpoint/2010/main" val="185957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6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6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6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386" name="Group 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52838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528388" name="Picture 4" descr="IdadesIniciais_fin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25"/>
              <a:ext cx="4224" cy="2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8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4005264"/>
            <a:ext cx="46767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19936" y="6093297"/>
            <a:ext cx="13681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0886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0" name="AutoShape 4"/>
          <p:cNvSpPr>
            <a:spLocks noChangeArrowheads="1"/>
          </p:cNvSpPr>
          <p:nvPr/>
        </p:nvSpPr>
        <p:spPr bwMode="auto">
          <a:xfrm>
            <a:off x="5638800" y="1844080"/>
            <a:ext cx="596900" cy="901700"/>
          </a:xfrm>
          <a:prstGeom prst="downArrow">
            <a:avLst>
              <a:gd name="adj1" fmla="val 50000"/>
              <a:gd name="adj2" fmla="val 75539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98341" name="Group 5"/>
          <p:cNvGrpSpPr>
            <a:grpSpLocks/>
          </p:cNvGrpSpPr>
          <p:nvPr/>
        </p:nvGrpSpPr>
        <p:grpSpPr bwMode="auto">
          <a:xfrm>
            <a:off x="3581400" y="548680"/>
            <a:ext cx="4927600" cy="1143000"/>
            <a:chOff x="1296" y="1392"/>
            <a:chExt cx="3024" cy="720"/>
          </a:xfrm>
        </p:grpSpPr>
        <p:sp>
          <p:nvSpPr>
            <p:cNvPr id="398342" name="Rectangle 6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398343" name="Text Box 7"/>
            <p:cNvSpPr txBox="1">
              <a:spLocks noChangeArrowheads="1"/>
            </p:cNvSpPr>
            <p:nvPr/>
          </p:nvSpPr>
          <p:spPr bwMode="auto">
            <a:xfrm>
              <a:off x="1440" y="1506"/>
              <a:ext cx="2752" cy="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GB" sz="2800" dirty="0">
                  <a:solidFill>
                    <a:srgbClr val="008000"/>
                  </a:solidFill>
                  <a:latin typeface="Trebuchet MS" panose="020B0603020202020204" pitchFamily="34" charset="0"/>
                </a:rPr>
                <a:t>Forest management decisions</a:t>
              </a:r>
            </a:p>
          </p:txBody>
        </p:sp>
      </p:grpSp>
      <p:grpSp>
        <p:nvGrpSpPr>
          <p:cNvPr id="398344" name="Group 8"/>
          <p:cNvGrpSpPr>
            <a:grpSpLocks/>
          </p:cNvGrpSpPr>
          <p:nvPr/>
        </p:nvGrpSpPr>
        <p:grpSpPr bwMode="auto">
          <a:xfrm>
            <a:off x="3581401" y="2834680"/>
            <a:ext cx="4886325" cy="1676400"/>
            <a:chOff x="1344" y="2832"/>
            <a:chExt cx="3024" cy="1056"/>
          </a:xfrm>
        </p:grpSpPr>
        <p:sp>
          <p:nvSpPr>
            <p:cNvPr id="398345" name="Rectangle 9"/>
            <p:cNvSpPr>
              <a:spLocks noChangeArrowheads="1"/>
            </p:cNvSpPr>
            <p:nvPr/>
          </p:nvSpPr>
          <p:spPr bwMode="auto">
            <a:xfrm>
              <a:off x="1344" y="2832"/>
              <a:ext cx="3024" cy="10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latin typeface="Trebuchet MS" panose="020B0603020202020204" pitchFamily="34" charset="0"/>
              </a:endParaRPr>
            </a:p>
          </p:txBody>
        </p:sp>
        <p:sp>
          <p:nvSpPr>
            <p:cNvPr id="398346" name="Text Box 10"/>
            <p:cNvSpPr txBox="1">
              <a:spLocks noChangeArrowheads="1"/>
            </p:cNvSpPr>
            <p:nvPr/>
          </p:nvSpPr>
          <p:spPr bwMode="auto">
            <a:xfrm>
              <a:off x="1445" y="2943"/>
              <a:ext cx="2752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GB" sz="2000" dirty="0">
                  <a:solidFill>
                    <a:srgbClr val="008000"/>
                  </a:solidFill>
                  <a:latin typeface="Trebuchet MS" panose="020B0603020202020204" pitchFamily="34" charset="0"/>
                </a:rPr>
                <a:t>The need to evaluate, on the long term, the impact of alternative management options under a changing environment</a:t>
              </a:r>
            </a:p>
          </p:txBody>
        </p:sp>
      </p:grp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5591944" y="4615532"/>
            <a:ext cx="596900" cy="901700"/>
          </a:xfrm>
          <a:prstGeom prst="downArrow">
            <a:avLst>
              <a:gd name="adj1" fmla="val 50000"/>
              <a:gd name="adj2" fmla="val 75539"/>
            </a:avLst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" name="Group 5"/>
          <p:cNvGrpSpPr>
            <a:grpSpLocks/>
          </p:cNvGrpSpPr>
          <p:nvPr/>
        </p:nvGrpSpPr>
        <p:grpSpPr bwMode="auto">
          <a:xfrm>
            <a:off x="3503712" y="5454353"/>
            <a:ext cx="4927600" cy="1158875"/>
            <a:chOff x="1296" y="1392"/>
            <a:chExt cx="3024" cy="730"/>
          </a:xfrm>
          <a:noFill/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1296" y="1392"/>
              <a:ext cx="3024" cy="720"/>
            </a:xfrm>
            <a:prstGeom prst="rect">
              <a:avLst/>
            </a:prstGeom>
            <a:grpFill/>
            <a:ln w="5715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sz="2400">
                <a:latin typeface="Trebuchet MS" panose="020B0603020202020204" pitchFamily="34" charset="0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440" y="1436"/>
              <a:ext cx="2752" cy="686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GB" sz="3600" b="1" dirty="0">
                  <a:solidFill>
                    <a:srgbClr val="008000"/>
                  </a:solidFill>
                  <a:latin typeface="Trebuchet MS" panose="020B0603020202020204" pitchFamily="34" charset="0"/>
                </a:rPr>
                <a:t>FOREST GROWTH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70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98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98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8340" grpId="0" animBg="1"/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29411" name="Picture 3" descr="Carbon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0</a:t>
            </a:r>
          </a:p>
        </p:txBody>
      </p:sp>
    </p:spTree>
    <p:extLst>
      <p:ext uri="{BB962C8B-B14F-4D97-AF65-F5344CB8AC3E}">
        <p14:creationId xmlns:p14="http://schemas.microsoft.com/office/powerpoint/2010/main" val="2779210827"/>
      </p:ext>
    </p:extLst>
  </p:cSld>
  <p:clrMapOvr>
    <a:masterClrMapping/>
  </p:clrMapOvr>
  <p:transition advTm="1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0435" name="Picture 3" descr="Carbono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10</a:t>
            </a:r>
          </a:p>
        </p:txBody>
      </p:sp>
      <p:pic>
        <p:nvPicPr>
          <p:cNvPr id="530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4318000"/>
            <a:ext cx="46863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7866598"/>
      </p:ext>
    </p:extLst>
  </p:cSld>
  <p:clrMapOvr>
    <a:masterClrMapping/>
  </p:clrMapOvr>
  <p:transition advTm="1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1459" name="Picture 3" descr="Carbono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20</a:t>
            </a:r>
          </a:p>
        </p:txBody>
      </p:sp>
      <p:pic>
        <p:nvPicPr>
          <p:cNvPr id="531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4318001"/>
            <a:ext cx="46958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2182170"/>
      </p:ext>
    </p:extLst>
  </p:cSld>
  <p:clrMapOvr>
    <a:masterClrMapping/>
  </p:clrMapOvr>
  <p:transition advTm="1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2483" name="Picture 3" descr="Carbono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484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30</a:t>
            </a:r>
          </a:p>
        </p:txBody>
      </p:sp>
      <p:pic>
        <p:nvPicPr>
          <p:cNvPr id="532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4318000"/>
            <a:ext cx="47053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593632"/>
      </p:ext>
    </p:extLst>
  </p:cSld>
  <p:clrMapOvr>
    <a:masterClrMapping/>
  </p:clrMapOvr>
  <p:transition advTm="100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3507" name="Picture 3" descr="Carbono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508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40</a:t>
            </a:r>
          </a:p>
        </p:txBody>
      </p:sp>
      <p:pic>
        <p:nvPicPr>
          <p:cNvPr id="533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4318001"/>
            <a:ext cx="46958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3633011"/>
      </p:ext>
    </p:extLst>
  </p:cSld>
  <p:clrMapOvr>
    <a:masterClrMapping/>
  </p:clrMapOvr>
  <p:transition advTm="1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4531" name="Picture 3" descr="Carbono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539750"/>
            <a:ext cx="8867775" cy="365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4532" name="Text Box 4"/>
          <p:cNvSpPr txBox="1">
            <a:spLocks noChangeArrowheads="1"/>
          </p:cNvSpPr>
          <p:nvPr/>
        </p:nvSpPr>
        <p:spPr bwMode="auto">
          <a:xfrm>
            <a:off x="7429500" y="406400"/>
            <a:ext cx="276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>
                <a:latin typeface="Trebuchet MS" pitchFamily="34" charset="0"/>
              </a:rPr>
              <a:t>C stock -Year 50</a:t>
            </a:r>
          </a:p>
        </p:txBody>
      </p:sp>
      <p:pic>
        <p:nvPicPr>
          <p:cNvPr id="534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1" y="4318001"/>
            <a:ext cx="47148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5940" y="6417333"/>
            <a:ext cx="12601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+mj-lt"/>
              </a:rPr>
              <a:t>Age class</a:t>
            </a:r>
            <a:endParaRPr lang="en-US" sz="1400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40637" y="3244334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janecopeco</a:t>
            </a:r>
            <a:r>
              <a:rPr lang="pt-PT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*90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94957602"/>
      </p:ext>
    </p:extLst>
  </p:cSld>
  <p:clrMapOvr>
    <a:masterClrMapping/>
  </p:clrMapOvr>
  <p:transition advTm="1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indicators of sustainability / ES</a:t>
            </a:r>
            <a:endParaRPr lang="pt-P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Here we can compute, for each year, a large set of indicators of sustainability / ecosystem services</a:t>
            </a:r>
          </a:p>
          <a:p>
            <a:pPr lvl="1"/>
            <a:r>
              <a:rPr lang="en-GB" dirty="0"/>
              <a:t>Carbon stock and carbon sequestration</a:t>
            </a:r>
          </a:p>
          <a:p>
            <a:pPr lvl="1"/>
            <a:r>
              <a:rPr lang="en-GB" dirty="0"/>
              <a:t>Diversity indicators (e.g. Shannon-Winner for age </a:t>
            </a:r>
            <a:r>
              <a:rPr lang="en-GB" dirty="0" err="1"/>
              <a:t>classe</a:t>
            </a:r>
            <a:r>
              <a:rPr lang="en-GB" dirty="0"/>
              <a:t>, forest types, </a:t>
            </a:r>
            <a:r>
              <a:rPr lang="en-GB" dirty="0" err="1"/>
              <a:t>etc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Wages and employment</a:t>
            </a:r>
          </a:p>
          <a:p>
            <a:pPr lvl="1"/>
            <a:r>
              <a:rPr lang="en-GB" dirty="0"/>
              <a:t>% of areas dedicated to recreation</a:t>
            </a:r>
          </a:p>
          <a:p>
            <a:pPr lvl="1"/>
            <a:r>
              <a:rPr lang="en-GB" dirty="0"/>
              <a:t>Burned area</a:t>
            </a:r>
          </a:p>
          <a:p>
            <a:pPr lvl="1"/>
            <a:r>
              <a:rPr lang="en-GB" dirty="0"/>
              <a:t>Area with health problems</a:t>
            </a:r>
            <a:endParaRPr lang="pt-PT" dirty="0"/>
          </a:p>
          <a:p>
            <a:pPr lvl="1"/>
            <a:r>
              <a:rPr lang="en-GB" dirty="0"/>
              <a:t>----</a:t>
            </a:r>
          </a:p>
        </p:txBody>
      </p:sp>
    </p:spTree>
    <p:extLst>
      <p:ext uri="{BB962C8B-B14F-4D97-AF65-F5344CB8AC3E}">
        <p14:creationId xmlns:p14="http://schemas.microsoft.com/office/powerpoint/2010/main" val="234528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441325"/>
            <a:ext cx="8515350" cy="711200"/>
          </a:xfrm>
        </p:spPr>
        <p:txBody>
          <a:bodyPr/>
          <a:lstStyle/>
          <a:p>
            <a:r>
              <a:rPr lang="pt-PT"/>
              <a:t>Evolution of C stocks</a:t>
            </a:r>
          </a:p>
        </p:txBody>
      </p:sp>
      <p:sp>
        <p:nvSpPr>
          <p:cNvPr id="537604" name="Rectangle 4"/>
          <p:cNvSpPr>
            <a:spLocks noChangeArrowheads="1"/>
          </p:cNvSpPr>
          <p:nvPr/>
        </p:nvSpPr>
        <p:spPr bwMode="auto">
          <a:xfrm>
            <a:off x="1836738" y="1125539"/>
            <a:ext cx="8515350" cy="5068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37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9" y="1223964"/>
            <a:ext cx="6611937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14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539651" name="Rectangle 3"/>
          <p:cNvSpPr>
            <a:spLocks noChangeArrowheads="1"/>
          </p:cNvSpPr>
          <p:nvPr/>
        </p:nvSpPr>
        <p:spPr bwMode="auto">
          <a:xfrm>
            <a:off x="4116388" y="14843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2" name="Rectangle 4"/>
          <p:cNvSpPr>
            <a:spLocks noChangeArrowheads="1"/>
          </p:cNvSpPr>
          <p:nvPr/>
        </p:nvSpPr>
        <p:spPr bwMode="auto">
          <a:xfrm>
            <a:off x="1714500" y="22812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3" name="Rectangle 5"/>
          <p:cNvSpPr>
            <a:spLocks noChangeArrowheads="1"/>
          </p:cNvSpPr>
          <p:nvPr/>
        </p:nvSpPr>
        <p:spPr bwMode="auto">
          <a:xfrm>
            <a:off x="3205163" y="24098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4" name="Rectangle 6"/>
          <p:cNvSpPr>
            <a:spLocks noChangeArrowheads="1"/>
          </p:cNvSpPr>
          <p:nvPr/>
        </p:nvSpPr>
        <p:spPr bwMode="auto">
          <a:xfrm>
            <a:off x="3271838" y="2400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5" name="Rectangle 7"/>
          <p:cNvSpPr>
            <a:spLocks noChangeArrowheads="1"/>
          </p:cNvSpPr>
          <p:nvPr/>
        </p:nvSpPr>
        <p:spPr bwMode="auto">
          <a:xfrm>
            <a:off x="4210050" y="19002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6" name="Rectangle 8"/>
          <p:cNvSpPr>
            <a:spLocks noChangeArrowheads="1"/>
          </p:cNvSpPr>
          <p:nvPr/>
        </p:nvSpPr>
        <p:spPr bwMode="auto">
          <a:xfrm>
            <a:off x="4286250" y="22860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539657" name="Rectangle 9"/>
          <p:cNvSpPr>
            <a:spLocks noChangeArrowheads="1"/>
          </p:cNvSpPr>
          <p:nvPr/>
        </p:nvSpPr>
        <p:spPr bwMode="auto">
          <a:xfrm>
            <a:off x="3876675" y="236696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pic>
        <p:nvPicPr>
          <p:cNvPr id="5396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5589" r="546" b="1341"/>
          <a:stretch>
            <a:fillRect/>
          </a:stretch>
        </p:blipFill>
        <p:spPr bwMode="auto">
          <a:xfrm>
            <a:off x="0" y="717688"/>
            <a:ext cx="9144000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9659" name="Rectangle 11"/>
          <p:cNvSpPr>
            <a:spLocks noChangeArrowheads="1"/>
          </p:cNvSpPr>
          <p:nvPr/>
        </p:nvSpPr>
        <p:spPr bwMode="auto">
          <a:xfrm>
            <a:off x="1841500" y="266700"/>
            <a:ext cx="8089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400" b="1">
                <a:latin typeface="Arial" charset="0"/>
                <a:cs typeface="Times New Roman" pitchFamily="18" charset="0"/>
              </a:rPr>
              <a:t>Real-time 3D visualization of the landscape</a:t>
            </a:r>
            <a:endParaRPr lang="en-US" sz="2400" b="1">
              <a:latin typeface="Arial" charset="0"/>
            </a:endParaRPr>
          </a:p>
        </p:txBody>
      </p:sp>
      <p:pic>
        <p:nvPicPr>
          <p:cNvPr id="5396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57" y="717688"/>
            <a:ext cx="6621463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96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5316" r="507" b="1788"/>
          <a:stretch>
            <a:fillRect/>
          </a:stretch>
        </p:blipFill>
        <p:spPr bwMode="auto">
          <a:xfrm>
            <a:off x="6742920" y="2928937"/>
            <a:ext cx="54483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3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9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8325" y="2717800"/>
            <a:ext cx="8515350" cy="711200"/>
          </a:xfrm>
        </p:spPr>
        <p:txBody>
          <a:bodyPr/>
          <a:lstStyle/>
          <a:p>
            <a:r>
              <a:rPr lang="pt-PT" sz="3400"/>
              <a:t>Regional simulators</a:t>
            </a:r>
          </a:p>
        </p:txBody>
      </p:sp>
    </p:spTree>
    <p:extLst>
      <p:ext uri="{BB962C8B-B14F-4D97-AF65-F5344CB8AC3E}">
        <p14:creationId xmlns:p14="http://schemas.microsoft.com/office/powerpoint/2010/main" val="230788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0063E1D-CE31-4E0B-B80E-9753454A16B6}"/>
              </a:ext>
            </a:extLst>
          </p:cNvPr>
          <p:cNvSpPr/>
          <p:nvPr/>
        </p:nvSpPr>
        <p:spPr>
          <a:xfrm>
            <a:off x="592700" y="4365104"/>
            <a:ext cx="10975908" cy="1656184"/>
          </a:xfrm>
          <a:prstGeom prst="rect">
            <a:avLst/>
          </a:prstGeom>
          <a:noFill/>
          <a:ln w="6350">
            <a:solidFill>
              <a:srgbClr val="7CB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62AD11-D09E-4CA4-859B-684F3ACF1FE7}"/>
              </a:ext>
            </a:extLst>
          </p:cNvPr>
          <p:cNvSpPr/>
          <p:nvPr/>
        </p:nvSpPr>
        <p:spPr>
          <a:xfrm>
            <a:off x="592700" y="3055381"/>
            <a:ext cx="10975908" cy="13322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2BF4DF-8235-4B3B-97D6-3DF7F838536E}"/>
              </a:ext>
            </a:extLst>
          </p:cNvPr>
          <p:cNvSpPr/>
          <p:nvPr/>
        </p:nvSpPr>
        <p:spPr>
          <a:xfrm>
            <a:off x="606490" y="2047269"/>
            <a:ext cx="10975908" cy="1021691"/>
          </a:xfrm>
          <a:prstGeom prst="rect">
            <a:avLst/>
          </a:prstGeom>
          <a:noFill/>
          <a:ln w="6350">
            <a:solidFill>
              <a:srgbClr val="7CB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CAF008-FA3F-405F-8EE4-2B632DF5AADF}"/>
              </a:ext>
            </a:extLst>
          </p:cNvPr>
          <p:cNvSpPr/>
          <p:nvPr/>
        </p:nvSpPr>
        <p:spPr>
          <a:xfrm>
            <a:off x="606491" y="1557101"/>
            <a:ext cx="10975908" cy="4798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E0EDBC-984B-45F2-8E8A-ABD339294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2857"/>
            <a:ext cx="10972800" cy="457199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Evolution of Forestry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BA7ECF-4F3E-49E7-9A47-D58EB95E2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491" y="1099593"/>
            <a:ext cx="5933124" cy="457199"/>
          </a:xfrm>
          <a:solidFill>
            <a:srgbClr val="009900"/>
          </a:solidFill>
        </p:spPr>
        <p:txBody>
          <a:bodyPr>
            <a:normAutofit lnSpcReduction="1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Stage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of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development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459D7C-A151-4A4A-A942-3B5D77422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1558668"/>
            <a:ext cx="5042786" cy="4567496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 err="1"/>
              <a:t>Preforestry</a:t>
            </a:r>
            <a:r>
              <a:rPr lang="en-GB" dirty="0"/>
              <a:t> – exploitation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Administrative forestry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GB" sz="2400" dirty="0"/>
              <a:t>(timber oriented)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PT" dirty="0" err="1"/>
              <a:t>Ecologically-based</a:t>
            </a:r>
            <a:r>
              <a:rPr lang="pt-PT" dirty="0"/>
              <a:t> </a:t>
            </a:r>
            <a:r>
              <a:rPr lang="pt-PT" dirty="0" err="1"/>
              <a:t>forestry</a:t>
            </a:r>
            <a:endParaRPr lang="pt-PT" dirty="0"/>
          </a:p>
          <a:p>
            <a:pPr marL="400050" lvl="1" indent="0">
              <a:spcBef>
                <a:spcPts val="0"/>
              </a:spcBef>
              <a:buNone/>
            </a:pPr>
            <a:r>
              <a:rPr lang="en-US" sz="2400" dirty="0"/>
              <a:t>(considering the ecosystem as a whole)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t-PT" dirty="0"/>
              <a:t>Social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ecologically-based</a:t>
            </a:r>
            <a:r>
              <a:rPr lang="pt-PT" dirty="0"/>
              <a:t> </a:t>
            </a:r>
            <a:r>
              <a:rPr lang="pt-PT" dirty="0" err="1"/>
              <a:t>forestry</a:t>
            </a:r>
            <a:endParaRPr lang="pt-PT" dirty="0"/>
          </a:p>
          <a:p>
            <a:pPr marL="400050" lvl="1" indent="0">
              <a:buNone/>
            </a:pPr>
            <a:r>
              <a:rPr lang="en-US" dirty="0"/>
              <a:t>(emphasis on all ecosystem services)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E57E2E-BFAE-4DFD-A08B-E83CB717AD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9615" y="1099593"/>
            <a:ext cx="5042785" cy="457199"/>
          </a:xfrm>
          <a:solidFill>
            <a:srgbClr val="009900"/>
          </a:solidFill>
        </p:spPr>
        <p:txBody>
          <a:bodyPr>
            <a:normAutofit lnSpcReduction="1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Result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6143953-7AE5-4B81-AF45-FC109C859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9615" y="1558668"/>
            <a:ext cx="5389033" cy="4567496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US" dirty="0"/>
              <a:t>Resource depletion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Failure to achieve conservation and sustainability goals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Sustained production of timber achieved by an ecology based management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dirty="0"/>
              <a:t>Ecologically based forestry that sustains a wide range of forest conditions and values desired by society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Right Arrow 32">
            <a:extLst>
              <a:ext uri="{FF2B5EF4-FFF2-40B4-BE49-F238E27FC236}">
                <a16:creationId xmlns:a16="http://schemas.microsoft.com/office/drawing/2014/main" id="{F5866182-ABFB-4CC6-B1DD-B9868E1B1965}"/>
              </a:ext>
            </a:extLst>
          </p:cNvPr>
          <p:cNvSpPr/>
          <p:nvPr/>
        </p:nvSpPr>
        <p:spPr>
          <a:xfrm>
            <a:off x="5591944" y="1678317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32">
            <a:extLst>
              <a:ext uri="{FF2B5EF4-FFF2-40B4-BE49-F238E27FC236}">
                <a16:creationId xmlns:a16="http://schemas.microsoft.com/office/drawing/2014/main" id="{78033EED-9308-4627-AE56-29FAE477A7A5}"/>
              </a:ext>
            </a:extLst>
          </p:cNvPr>
          <p:cNvSpPr/>
          <p:nvPr/>
        </p:nvSpPr>
        <p:spPr>
          <a:xfrm>
            <a:off x="5575132" y="2254381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32">
            <a:extLst>
              <a:ext uri="{FF2B5EF4-FFF2-40B4-BE49-F238E27FC236}">
                <a16:creationId xmlns:a16="http://schemas.microsoft.com/office/drawing/2014/main" id="{484B3E53-FB23-4247-B3D4-3F7CE1BF860B}"/>
              </a:ext>
            </a:extLst>
          </p:cNvPr>
          <p:cNvSpPr/>
          <p:nvPr/>
        </p:nvSpPr>
        <p:spPr>
          <a:xfrm>
            <a:off x="5575132" y="3212976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A1479-DAFB-443F-A437-C51563C6C630}"/>
              </a:ext>
            </a:extLst>
          </p:cNvPr>
          <p:cNvSpPr txBox="1"/>
          <p:nvPr/>
        </p:nvSpPr>
        <p:spPr>
          <a:xfrm>
            <a:off x="8112224" y="63000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rgbClr val="008000"/>
                </a:solidFill>
              </a:rPr>
              <a:t>(adapted from Kimmins, 1997)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Right Arrow 32">
            <a:extLst>
              <a:ext uri="{FF2B5EF4-FFF2-40B4-BE49-F238E27FC236}">
                <a16:creationId xmlns:a16="http://schemas.microsoft.com/office/drawing/2014/main" id="{BA11E794-A0B6-4014-9B92-2C9AD443E937}"/>
              </a:ext>
            </a:extLst>
          </p:cNvPr>
          <p:cNvSpPr/>
          <p:nvPr/>
        </p:nvSpPr>
        <p:spPr>
          <a:xfrm>
            <a:off x="5593127" y="4561558"/>
            <a:ext cx="792088" cy="216024"/>
          </a:xfrm>
          <a:prstGeom prst="rightArrow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4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20" grpId="0" animBg="1"/>
      <p:bldP spid="11" grpId="0" uiExpand="1" build="p"/>
      <p:bldP spid="13" grpId="0" uiExpand="1" build="p"/>
      <p:bldP spid="14" grpId="0" uiExpand="1" animBg="1"/>
      <p:bldP spid="15" grpId="0" animBg="1"/>
      <p:bldP spid="16" grpId="0" animBg="1"/>
      <p:bldP spid="1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simulators</a:t>
            </a:r>
            <a:endParaRPr lang="pt-PT"/>
          </a:p>
        </p:txBody>
      </p:sp>
      <p:sp>
        <p:nvSpPr>
          <p:cNvPr id="56013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PT"/>
              <a:t>Start with NFI information to characterize the forest resources in a region (e.g. NUT, country, Europe)</a:t>
            </a:r>
          </a:p>
          <a:p>
            <a:r>
              <a:rPr lang="pt-PT"/>
              <a:t>use forest growth models to predict long-term development of forest resources in the region</a:t>
            </a:r>
          </a:p>
          <a:p>
            <a:r>
              <a:rPr lang="pt-PT"/>
              <a:t>take into account the influence of a certain number of external variables – the drivers</a:t>
            </a:r>
          </a:p>
          <a:p>
            <a:r>
              <a:rPr lang="pt-PT"/>
              <a:t>compute the subset of sustainability indicators that directly relate to forest resources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4023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0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0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0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0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657" name="Group 89"/>
          <p:cNvGrpSpPr>
            <a:grpSpLocks/>
          </p:cNvGrpSpPr>
          <p:nvPr/>
        </p:nvGrpSpPr>
        <p:grpSpPr bwMode="auto">
          <a:xfrm>
            <a:off x="218015" y="2896049"/>
            <a:ext cx="1280636" cy="588963"/>
            <a:chOff x="59" y="1145"/>
            <a:chExt cx="658" cy="371"/>
          </a:xfrm>
        </p:grpSpPr>
        <p:sp>
          <p:nvSpPr>
            <p:cNvPr id="365572" name="AutoShape 4"/>
            <p:cNvSpPr>
              <a:spLocks noChangeArrowheads="1"/>
            </p:cNvSpPr>
            <p:nvPr/>
          </p:nvSpPr>
          <p:spPr bwMode="auto">
            <a:xfrm>
              <a:off x="59" y="1153"/>
              <a:ext cx="658" cy="363"/>
            </a:xfrm>
            <a:prstGeom prst="parallelogram">
              <a:avLst>
                <a:gd name="adj" fmla="val 45317"/>
              </a:avLst>
            </a:prstGeom>
            <a:noFill/>
            <a:ln w="57150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65573" name="Text Box 5"/>
            <p:cNvSpPr txBox="1">
              <a:spLocks noChangeArrowheads="1"/>
            </p:cNvSpPr>
            <p:nvPr/>
          </p:nvSpPr>
          <p:spPr bwMode="auto">
            <a:xfrm>
              <a:off x="169" y="1145"/>
              <a:ext cx="421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altLang="en-US" sz="1600" b="1" dirty="0">
                  <a:latin typeface="Arial" panose="020B0604020202020204" pitchFamily="34" charset="0"/>
                </a:rPr>
                <a:t>NFI data</a:t>
              </a:r>
            </a:p>
          </p:txBody>
        </p:sp>
      </p:grpSp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2135560" y="2781301"/>
            <a:ext cx="1223962" cy="95410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Forest resources</a:t>
            </a:r>
          </a:p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Year t</a:t>
            </a:r>
          </a:p>
        </p:txBody>
      </p:sp>
      <p:sp>
        <p:nvSpPr>
          <p:cNvPr id="365576" name="Text Box 8"/>
          <p:cNvSpPr txBox="1">
            <a:spLocks noChangeArrowheads="1"/>
          </p:cNvSpPr>
          <p:nvPr/>
        </p:nvSpPr>
        <p:spPr bwMode="auto">
          <a:xfrm>
            <a:off x="6223373" y="2659063"/>
            <a:ext cx="1597025" cy="1077218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Modify forest resources according to drivers</a:t>
            </a:r>
          </a:p>
        </p:txBody>
      </p:sp>
      <p:sp>
        <p:nvSpPr>
          <p:cNvPr id="365577" name="Text Box 9"/>
          <p:cNvSpPr txBox="1">
            <a:spLocks noChangeArrowheads="1"/>
          </p:cNvSpPr>
          <p:nvPr/>
        </p:nvSpPr>
        <p:spPr bwMode="auto">
          <a:xfrm>
            <a:off x="3862761" y="2636838"/>
            <a:ext cx="1836737" cy="1077218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Apply forest growth models to update forest resources</a:t>
            </a:r>
          </a:p>
        </p:txBody>
      </p:sp>
      <p:sp>
        <p:nvSpPr>
          <p:cNvPr id="365578" name="Text Box 10"/>
          <p:cNvSpPr txBox="1">
            <a:spLocks noChangeArrowheads="1"/>
          </p:cNvSpPr>
          <p:nvPr/>
        </p:nvSpPr>
        <p:spPr bwMode="auto">
          <a:xfrm>
            <a:off x="8364910" y="2781301"/>
            <a:ext cx="1223962" cy="954107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Forest resources</a:t>
            </a:r>
          </a:p>
          <a:p>
            <a:pPr>
              <a:spcBef>
                <a:spcPct val="50000"/>
              </a:spcBef>
            </a:pPr>
            <a:r>
              <a:rPr lang="pt-PT" altLang="en-US" sz="1600" b="1">
                <a:latin typeface="Arial" panose="020B0604020202020204" pitchFamily="34" charset="0"/>
              </a:rPr>
              <a:t>Year t+1</a:t>
            </a:r>
          </a:p>
        </p:txBody>
      </p:sp>
      <p:grpSp>
        <p:nvGrpSpPr>
          <p:cNvPr id="365587" name="Group 19"/>
          <p:cNvGrpSpPr>
            <a:grpSpLocks/>
          </p:cNvGrpSpPr>
          <p:nvPr/>
        </p:nvGrpSpPr>
        <p:grpSpPr bwMode="auto">
          <a:xfrm>
            <a:off x="2567361" y="512764"/>
            <a:ext cx="6084887" cy="2268537"/>
            <a:chOff x="952" y="1389"/>
            <a:chExt cx="3720" cy="408"/>
          </a:xfrm>
        </p:grpSpPr>
        <p:sp>
          <p:nvSpPr>
            <p:cNvPr id="365582" name="Line 14"/>
            <p:cNvSpPr>
              <a:spLocks noChangeShapeType="1"/>
            </p:cNvSpPr>
            <p:nvPr/>
          </p:nvSpPr>
          <p:spPr bwMode="auto">
            <a:xfrm flipV="1">
              <a:off x="4649" y="1389"/>
              <a:ext cx="0" cy="408"/>
            </a:xfrm>
            <a:prstGeom prst="line">
              <a:avLst/>
            </a:prstGeom>
            <a:noFill/>
            <a:ln w="76200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3" name="Line 15"/>
            <p:cNvSpPr>
              <a:spLocks noChangeShapeType="1"/>
            </p:cNvSpPr>
            <p:nvPr/>
          </p:nvSpPr>
          <p:spPr bwMode="auto">
            <a:xfrm flipH="1">
              <a:off x="952" y="1389"/>
              <a:ext cx="3720" cy="0"/>
            </a:xfrm>
            <a:prstGeom prst="line">
              <a:avLst/>
            </a:prstGeom>
            <a:noFill/>
            <a:ln w="76200">
              <a:solidFill>
                <a:srgbClr val="1C1C1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4" name="Line 16"/>
            <p:cNvSpPr>
              <a:spLocks noChangeShapeType="1"/>
            </p:cNvSpPr>
            <p:nvPr/>
          </p:nvSpPr>
          <p:spPr bwMode="auto">
            <a:xfrm flipV="1">
              <a:off x="975" y="1389"/>
              <a:ext cx="0" cy="408"/>
            </a:xfrm>
            <a:prstGeom prst="line">
              <a:avLst/>
            </a:prstGeom>
            <a:noFill/>
            <a:ln w="76200">
              <a:solidFill>
                <a:srgbClr val="1C1C1C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5599" name="Line 31"/>
          <p:cNvSpPr>
            <a:spLocks noChangeShapeType="1"/>
          </p:cNvSpPr>
          <p:nvPr/>
        </p:nvSpPr>
        <p:spPr bwMode="auto">
          <a:xfrm>
            <a:off x="3357936" y="3249614"/>
            <a:ext cx="503237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600" name="Line 32"/>
          <p:cNvSpPr>
            <a:spLocks noChangeShapeType="1"/>
          </p:cNvSpPr>
          <p:nvPr/>
        </p:nvSpPr>
        <p:spPr bwMode="auto">
          <a:xfrm>
            <a:off x="7858497" y="3249614"/>
            <a:ext cx="503238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5601" name="Line 33"/>
          <p:cNvSpPr>
            <a:spLocks noChangeShapeType="1"/>
          </p:cNvSpPr>
          <p:nvPr/>
        </p:nvSpPr>
        <p:spPr bwMode="auto">
          <a:xfrm>
            <a:off x="5699497" y="3249614"/>
            <a:ext cx="503238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65662" name="Group 94"/>
          <p:cNvGrpSpPr>
            <a:grpSpLocks/>
          </p:cNvGrpSpPr>
          <p:nvPr/>
        </p:nvGrpSpPr>
        <p:grpSpPr bwMode="auto">
          <a:xfrm>
            <a:off x="9984432" y="2630560"/>
            <a:ext cx="2159477" cy="1042525"/>
            <a:chOff x="4581" y="799"/>
            <a:chExt cx="1179" cy="613"/>
          </a:xfrm>
        </p:grpSpPr>
        <p:sp>
          <p:nvSpPr>
            <p:cNvPr id="365608" name="AutoShape 40"/>
            <p:cNvSpPr>
              <a:spLocks noChangeArrowheads="1"/>
            </p:cNvSpPr>
            <p:nvPr/>
          </p:nvSpPr>
          <p:spPr bwMode="auto">
            <a:xfrm>
              <a:off x="4581" y="799"/>
              <a:ext cx="1179" cy="613"/>
            </a:xfrm>
            <a:prstGeom prst="parallelogram">
              <a:avLst>
                <a:gd name="adj" fmla="val 48083"/>
              </a:avLst>
            </a:prstGeom>
            <a:noFill/>
            <a:ln w="57150">
              <a:solidFill>
                <a:srgbClr val="00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5609" name="Text Box 41"/>
            <p:cNvSpPr txBox="1">
              <a:spLocks noChangeArrowheads="1"/>
            </p:cNvSpPr>
            <p:nvPr/>
          </p:nvSpPr>
          <p:spPr bwMode="auto">
            <a:xfrm>
              <a:off x="4717" y="969"/>
              <a:ext cx="981" cy="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1600" b="1" dirty="0" err="1">
                  <a:latin typeface="Arial" panose="020B0604020202020204" pitchFamily="34" charset="0"/>
                </a:rPr>
                <a:t>Sustainability</a:t>
              </a:r>
              <a:r>
                <a:rPr lang="pt-PT" altLang="en-US" sz="1600" b="1" dirty="0">
                  <a:latin typeface="Arial" panose="020B0604020202020204" pitchFamily="34" charset="0"/>
                </a:rPr>
                <a:t> </a:t>
              </a:r>
              <a:r>
                <a:rPr lang="pt-PT" altLang="en-US" sz="1600" b="1" dirty="0" err="1">
                  <a:latin typeface="Arial" panose="020B0604020202020204" pitchFamily="34" charset="0"/>
                </a:rPr>
                <a:t>indicators</a:t>
              </a:r>
              <a:endParaRPr lang="pt-PT" altLang="en-US" sz="16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65656" name="Group 88"/>
          <p:cNvGrpSpPr>
            <a:grpSpLocks/>
          </p:cNvGrpSpPr>
          <p:nvPr/>
        </p:nvGrpSpPr>
        <p:grpSpPr bwMode="auto">
          <a:xfrm>
            <a:off x="1992313" y="3733800"/>
            <a:ext cx="2184400" cy="1574800"/>
            <a:chOff x="454" y="2352"/>
            <a:chExt cx="1376" cy="992"/>
          </a:xfrm>
        </p:grpSpPr>
        <p:sp>
          <p:nvSpPr>
            <p:cNvPr id="365621" name="Text Box 53"/>
            <p:cNvSpPr txBox="1">
              <a:spLocks noChangeArrowheads="1"/>
            </p:cNvSpPr>
            <p:nvPr/>
          </p:nvSpPr>
          <p:spPr bwMode="auto">
            <a:xfrm>
              <a:off x="454" y="2818"/>
              <a:ext cx="1088" cy="52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Forest</a:t>
              </a:r>
              <a:r>
                <a:rPr lang="pt-PT" altLang="en-US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management </a:t>
              </a:r>
              <a:r>
                <a:rPr lang="pt-PT" altLang="en-US" sz="16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approaches</a:t>
              </a:r>
              <a:endParaRPr lang="pt-PT" altLang="en-US" sz="16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5648" name="Line 80"/>
            <p:cNvSpPr>
              <a:spLocks noChangeShapeType="1"/>
            </p:cNvSpPr>
            <p:nvPr/>
          </p:nvSpPr>
          <p:spPr bwMode="auto">
            <a:xfrm rot="11589252" flipH="1">
              <a:off x="1383" y="2352"/>
              <a:ext cx="447" cy="488"/>
            </a:xfrm>
            <a:prstGeom prst="line">
              <a:avLst/>
            </a:prstGeom>
            <a:noFill/>
            <a:ln w="762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5655" name="Group 87"/>
          <p:cNvGrpSpPr>
            <a:grpSpLocks/>
          </p:cNvGrpSpPr>
          <p:nvPr/>
        </p:nvGrpSpPr>
        <p:grpSpPr bwMode="auto">
          <a:xfrm>
            <a:off x="4149726" y="677864"/>
            <a:ext cx="5903913" cy="5818187"/>
            <a:chOff x="340" y="458"/>
            <a:chExt cx="3719" cy="3665"/>
          </a:xfrm>
        </p:grpSpPr>
        <p:grpSp>
          <p:nvGrpSpPr>
            <p:cNvPr id="365637" name="Group 69"/>
            <p:cNvGrpSpPr>
              <a:grpSpLocks/>
            </p:cNvGrpSpPr>
            <p:nvPr/>
          </p:nvGrpSpPr>
          <p:grpSpPr bwMode="auto">
            <a:xfrm>
              <a:off x="975" y="482"/>
              <a:ext cx="1157" cy="973"/>
              <a:chOff x="952" y="459"/>
              <a:chExt cx="1157" cy="973"/>
            </a:xfrm>
          </p:grpSpPr>
          <p:pic>
            <p:nvPicPr>
              <p:cNvPr id="365624" name="Picture 56" descr="transporte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79"/>
              <a:stretch>
                <a:fillRect/>
              </a:stretch>
            </p:blipFill>
            <p:spPr bwMode="auto">
              <a:xfrm>
                <a:off x="953" y="628"/>
                <a:ext cx="1134" cy="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5625" name="Text Box 57"/>
              <p:cNvSpPr txBox="1">
                <a:spLocks noChangeArrowheads="1"/>
              </p:cNvSpPr>
              <p:nvPr/>
            </p:nvSpPr>
            <p:spPr bwMode="auto">
              <a:xfrm>
                <a:off x="952" y="459"/>
                <a:ext cx="115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Wood consumption</a:t>
                </a:r>
              </a:p>
            </p:txBody>
          </p:sp>
        </p:grpSp>
        <p:grpSp>
          <p:nvGrpSpPr>
            <p:cNvPr id="365639" name="Group 71"/>
            <p:cNvGrpSpPr>
              <a:grpSpLocks/>
            </p:cNvGrpSpPr>
            <p:nvPr/>
          </p:nvGrpSpPr>
          <p:grpSpPr bwMode="auto">
            <a:xfrm>
              <a:off x="2897" y="2772"/>
              <a:ext cx="1162" cy="1043"/>
              <a:chOff x="2240" y="2478"/>
              <a:chExt cx="1162" cy="1043"/>
            </a:xfrm>
          </p:grpSpPr>
          <p:pic>
            <p:nvPicPr>
              <p:cNvPr id="365629" name="Picture 61" descr="Unit_Presentation_Ceabn_Hom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" y="2478"/>
                <a:ext cx="1134" cy="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5630" name="Text Box 62"/>
              <p:cNvSpPr txBox="1">
                <a:spLocks noChangeArrowheads="1"/>
              </p:cNvSpPr>
              <p:nvPr/>
            </p:nvSpPr>
            <p:spPr bwMode="auto">
              <a:xfrm>
                <a:off x="2245" y="3329"/>
                <a:ext cx="115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Land use changes</a:t>
                </a:r>
              </a:p>
            </p:txBody>
          </p:sp>
        </p:grpSp>
        <p:grpSp>
          <p:nvGrpSpPr>
            <p:cNvPr id="365638" name="Group 70"/>
            <p:cNvGrpSpPr>
              <a:grpSpLocks/>
            </p:cNvGrpSpPr>
            <p:nvPr/>
          </p:nvGrpSpPr>
          <p:grpSpPr bwMode="auto">
            <a:xfrm>
              <a:off x="340" y="2772"/>
              <a:ext cx="1179" cy="1031"/>
              <a:chOff x="884" y="2500"/>
              <a:chExt cx="1179" cy="1031"/>
            </a:xfrm>
          </p:grpSpPr>
          <p:sp>
            <p:nvSpPr>
              <p:cNvPr id="365596" name="Text Box 28"/>
              <p:cNvSpPr txBox="1">
                <a:spLocks noChangeArrowheads="1"/>
              </p:cNvSpPr>
              <p:nvPr/>
            </p:nvSpPr>
            <p:spPr bwMode="auto">
              <a:xfrm>
                <a:off x="884" y="3339"/>
                <a:ext cx="117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Change of FMA</a:t>
                </a:r>
              </a:p>
            </p:txBody>
          </p:sp>
          <p:pic>
            <p:nvPicPr>
              <p:cNvPr id="365636" name="Picture 68" descr="Montado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3" r="16066" b="9303"/>
              <a:stretch>
                <a:fillRect/>
              </a:stretch>
            </p:blipFill>
            <p:spPr bwMode="auto">
              <a:xfrm>
                <a:off x="884" y="2500"/>
                <a:ext cx="1134" cy="8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5642" name="Group 74"/>
            <p:cNvGrpSpPr>
              <a:grpSpLocks/>
            </p:cNvGrpSpPr>
            <p:nvPr/>
          </p:nvGrpSpPr>
          <p:grpSpPr bwMode="auto">
            <a:xfrm>
              <a:off x="2336" y="458"/>
              <a:ext cx="776" cy="1021"/>
              <a:chOff x="2336" y="482"/>
              <a:chExt cx="776" cy="1021"/>
            </a:xfrm>
          </p:grpSpPr>
          <p:pic>
            <p:nvPicPr>
              <p:cNvPr id="365640" name="Picture 72" descr="fire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934"/>
              <a:stretch>
                <a:fillRect/>
              </a:stretch>
            </p:blipFill>
            <p:spPr bwMode="auto">
              <a:xfrm>
                <a:off x="2336" y="663"/>
                <a:ext cx="776" cy="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5641" name="Text Box 73"/>
              <p:cNvSpPr txBox="1">
                <a:spLocks noChangeArrowheads="1"/>
              </p:cNvSpPr>
              <p:nvPr/>
            </p:nvSpPr>
            <p:spPr bwMode="auto">
              <a:xfrm>
                <a:off x="2428" y="482"/>
                <a:ext cx="58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Hazards</a:t>
                </a:r>
              </a:p>
            </p:txBody>
          </p:sp>
        </p:grpSp>
        <p:sp>
          <p:nvSpPr>
            <p:cNvPr id="365643" name="Line 75"/>
            <p:cNvSpPr>
              <a:spLocks noChangeShapeType="1"/>
            </p:cNvSpPr>
            <p:nvPr/>
          </p:nvSpPr>
          <p:spPr bwMode="auto">
            <a:xfrm flipV="1">
              <a:off x="1066" y="2500"/>
              <a:ext cx="680" cy="1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4" name="Line 76"/>
            <p:cNvSpPr>
              <a:spLocks noChangeShapeType="1"/>
            </p:cNvSpPr>
            <p:nvPr/>
          </p:nvSpPr>
          <p:spPr bwMode="auto">
            <a:xfrm flipH="1" flipV="1">
              <a:off x="2692" y="2500"/>
              <a:ext cx="591" cy="2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5" name="Line 77"/>
            <p:cNvSpPr>
              <a:spLocks noChangeShapeType="1"/>
            </p:cNvSpPr>
            <p:nvPr/>
          </p:nvSpPr>
          <p:spPr bwMode="auto">
            <a:xfrm>
              <a:off x="1565" y="1480"/>
              <a:ext cx="249" cy="15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646" name="Line 78"/>
            <p:cNvSpPr>
              <a:spLocks noChangeShapeType="1"/>
            </p:cNvSpPr>
            <p:nvPr/>
          </p:nvSpPr>
          <p:spPr bwMode="auto">
            <a:xfrm flipH="1">
              <a:off x="2404" y="1502"/>
              <a:ext cx="204" cy="13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5652" name="Group 84"/>
            <p:cNvGrpSpPr>
              <a:grpSpLocks/>
            </p:cNvGrpSpPr>
            <p:nvPr/>
          </p:nvGrpSpPr>
          <p:grpSpPr bwMode="auto">
            <a:xfrm>
              <a:off x="1678" y="2750"/>
              <a:ext cx="1043" cy="1373"/>
              <a:chOff x="1542" y="2750"/>
              <a:chExt cx="1043" cy="1373"/>
            </a:xfrm>
          </p:grpSpPr>
          <p:pic>
            <p:nvPicPr>
              <p:cNvPr id="365650" name="Picture 8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5" y="2750"/>
                <a:ext cx="1017" cy="10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65651" name="Text Box 83"/>
              <p:cNvSpPr txBox="1">
                <a:spLocks noChangeArrowheads="1"/>
              </p:cNvSpPr>
              <p:nvPr/>
            </p:nvSpPr>
            <p:spPr bwMode="auto">
              <a:xfrm>
                <a:off x="1542" y="3793"/>
                <a:ext cx="1043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PT" altLang="en-US" sz="1400" b="1">
                    <a:latin typeface="Arial" panose="020B0604020202020204" pitchFamily="34" charset="0"/>
                  </a:rPr>
                  <a:t>Climate scenarios</a:t>
                </a:r>
              </a:p>
            </p:txBody>
          </p:sp>
        </p:grpSp>
        <p:sp>
          <p:nvSpPr>
            <p:cNvPr id="365653" name="Line 85"/>
            <p:cNvSpPr>
              <a:spLocks noChangeShapeType="1"/>
            </p:cNvSpPr>
            <p:nvPr/>
          </p:nvSpPr>
          <p:spPr bwMode="auto">
            <a:xfrm flipV="1">
              <a:off x="2200" y="2455"/>
              <a:ext cx="0" cy="24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Line 32"/>
          <p:cNvSpPr>
            <a:spLocks noChangeShapeType="1"/>
          </p:cNvSpPr>
          <p:nvPr/>
        </p:nvSpPr>
        <p:spPr bwMode="auto">
          <a:xfrm>
            <a:off x="9696400" y="3249614"/>
            <a:ext cx="503238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31"/>
          <p:cNvSpPr>
            <a:spLocks noChangeShapeType="1"/>
          </p:cNvSpPr>
          <p:nvPr/>
        </p:nvSpPr>
        <p:spPr bwMode="auto">
          <a:xfrm>
            <a:off x="1415480" y="3249614"/>
            <a:ext cx="648000" cy="1587"/>
          </a:xfrm>
          <a:prstGeom prst="line">
            <a:avLst/>
          </a:prstGeom>
          <a:noFill/>
          <a:ln w="76200">
            <a:solidFill>
              <a:srgbClr val="1C1C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5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6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6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575" grpId="0" animBg="1"/>
      <p:bldP spid="365576" grpId="0" animBg="1"/>
      <p:bldP spid="365577" grpId="0" animBg="1"/>
      <p:bldP spid="365578" grpId="0" animBg="1"/>
      <p:bldP spid="365599" grpId="0" animBg="1"/>
      <p:bldP spid="365600" grpId="0" animBg="1"/>
      <p:bldP spid="365601" grpId="0" animBg="1"/>
      <p:bldP spid="49" grpId="0" animBg="1"/>
      <p:bldP spid="5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of standsSIM.sd</a:t>
            </a:r>
            <a:endParaRPr lang="pt-PT" sz="3200" dirty="0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836738" y="1946275"/>
            <a:ext cx="8515350" cy="4248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115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Drivers:</a:t>
            </a:r>
          </a:p>
          <a:p>
            <a:pPr lvl="1"/>
            <a:r>
              <a:rPr lang="pt-PT" dirty="0"/>
              <a:t>Annual wood harvest</a:t>
            </a:r>
          </a:p>
          <a:p>
            <a:pPr lvl="1"/>
            <a:r>
              <a:rPr lang="pt-PT" dirty="0"/>
              <a:t>Area burned per year</a:t>
            </a:r>
          </a:p>
          <a:p>
            <a:pPr lvl="1"/>
            <a:r>
              <a:rPr lang="pt-PT" dirty="0"/>
              <a:t>% of burned area that is harvested for industrial use</a:t>
            </a:r>
          </a:p>
          <a:p>
            <a:pPr lvl="1"/>
            <a:r>
              <a:rPr lang="pt-PT" dirty="0"/>
              <a:t>Minimum age that allows industrial use after fire</a:t>
            </a:r>
          </a:p>
          <a:p>
            <a:pPr lvl="1"/>
            <a:r>
              <a:rPr lang="pt-PT" dirty="0"/>
              <a:t>Minimum age for final harvest</a:t>
            </a:r>
          </a:p>
          <a:p>
            <a:pPr lvl="1"/>
            <a:r>
              <a:rPr lang="pt-PT" dirty="0"/>
              <a:t>New areas planted every year</a:t>
            </a:r>
          </a:p>
          <a:p>
            <a:pPr lvl="1"/>
            <a:r>
              <a:rPr lang="pt-PT" dirty="0"/>
              <a:t>% of area abandoned </a:t>
            </a:r>
            <a:r>
              <a:rPr lang="pt-PT" dirty="0" err="1"/>
              <a:t>every</a:t>
            </a:r>
            <a:r>
              <a:rPr lang="pt-PT" dirty="0"/>
              <a:t> </a:t>
            </a:r>
            <a:r>
              <a:rPr lang="pt-PT" dirty="0" err="1"/>
              <a:t>year</a:t>
            </a:r>
            <a:endParaRPr lang="pt-PT" dirty="0"/>
          </a:p>
          <a:p>
            <a:pPr lvl="1"/>
            <a:r>
              <a:rPr lang="en-GB" dirty="0"/>
              <a:t>Climatic scenarios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074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6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1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61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1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11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11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Implementation</a:t>
            </a:r>
            <a:r>
              <a:rPr lang="pt-PT" altLang="en-US" dirty="0"/>
              <a:t> </a:t>
            </a:r>
            <a:r>
              <a:rPr lang="pt-PT" altLang="en-US" dirty="0" err="1"/>
              <a:t>of</a:t>
            </a:r>
            <a:r>
              <a:rPr lang="pt-PT" altLang="en-US" dirty="0"/>
              <a:t> 3PG in </a:t>
            </a:r>
            <a:r>
              <a:rPr lang="pt-PT" altLang="en-US" dirty="0" err="1"/>
              <a:t>standsSIM-sd</a:t>
            </a:r>
            <a:endParaRPr lang="pt-PT" altLang="en-US" dirty="0"/>
          </a:p>
        </p:txBody>
      </p:sp>
      <p:sp>
        <p:nvSpPr>
          <p:cNvPr id="499715" name="Rectangle 3"/>
          <p:cNvSpPr>
            <a:spLocks noChangeArrowheads="1"/>
          </p:cNvSpPr>
          <p:nvPr/>
        </p:nvSpPr>
        <p:spPr bwMode="auto">
          <a:xfrm>
            <a:off x="2100264" y="1125538"/>
            <a:ext cx="8027987" cy="500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For climate change impacts </a:t>
            </a:r>
            <a:r>
              <a:rPr lang="en-US" altLang="en-US" dirty="0" err="1"/>
              <a:t>standsSIM-sd</a:t>
            </a:r>
            <a:r>
              <a:rPr lang="en-US" altLang="en-US" dirty="0"/>
              <a:t> use of the 3PGout+ model</a:t>
            </a:r>
          </a:p>
          <a:p>
            <a:r>
              <a:rPr lang="pt-PT" altLang="en-US" dirty="0" err="1"/>
              <a:t>The</a:t>
            </a:r>
            <a:r>
              <a:rPr lang="pt-PT" altLang="en-US" dirty="0"/>
              <a:t> input </a:t>
            </a:r>
            <a:r>
              <a:rPr lang="pt-PT" altLang="en-US" dirty="0" err="1"/>
              <a:t>needed</a:t>
            </a:r>
            <a:r>
              <a:rPr lang="pt-PT" altLang="en-US" dirty="0"/>
              <a:t> for </a:t>
            </a:r>
            <a:r>
              <a:rPr lang="pt-PT" altLang="en-US" dirty="0" err="1"/>
              <a:t>the</a:t>
            </a:r>
            <a:r>
              <a:rPr lang="pt-PT" altLang="en-US" dirty="0"/>
              <a:t> 3PG-based </a:t>
            </a:r>
            <a:r>
              <a:rPr lang="pt-PT" altLang="en-US" dirty="0" err="1"/>
              <a:t>growth</a:t>
            </a:r>
            <a:r>
              <a:rPr lang="pt-PT" altLang="en-US" dirty="0"/>
              <a:t> </a:t>
            </a:r>
            <a:r>
              <a:rPr lang="pt-PT" altLang="en-US" dirty="0" err="1"/>
              <a:t>models</a:t>
            </a:r>
            <a:r>
              <a:rPr lang="pt-PT" altLang="en-US" dirty="0"/>
              <a:t> </a:t>
            </a:r>
            <a:r>
              <a:rPr lang="pt-PT" altLang="en-US" dirty="0" err="1"/>
              <a:t>is</a:t>
            </a:r>
            <a:r>
              <a:rPr lang="pt-PT" altLang="en-US" dirty="0"/>
              <a:t> </a:t>
            </a:r>
            <a:r>
              <a:rPr lang="pt-PT" altLang="en-US" dirty="0" err="1"/>
              <a:t>not</a:t>
            </a:r>
            <a:r>
              <a:rPr lang="pt-PT" altLang="en-US" dirty="0"/>
              <a:t> </a:t>
            </a:r>
            <a:r>
              <a:rPr lang="pt-PT" altLang="en-US" dirty="0" err="1"/>
              <a:t>available</a:t>
            </a:r>
            <a:r>
              <a:rPr lang="pt-PT" altLang="en-US" dirty="0"/>
              <a:t> </a:t>
            </a:r>
            <a:r>
              <a:rPr lang="pt-PT" altLang="en-US" dirty="0" err="1"/>
              <a:t>from</a:t>
            </a:r>
            <a:r>
              <a:rPr lang="pt-PT" altLang="en-US" dirty="0"/>
              <a:t> </a:t>
            </a:r>
            <a:r>
              <a:rPr lang="pt-PT" altLang="en-US" dirty="0" err="1"/>
              <a:t>the</a:t>
            </a:r>
            <a:r>
              <a:rPr lang="pt-PT" altLang="en-US" dirty="0"/>
              <a:t> Portuguese NFI:</a:t>
            </a:r>
          </a:p>
          <a:p>
            <a:pPr lvl="1"/>
            <a:r>
              <a:rPr lang="pt-PT" altLang="en-US" dirty="0" err="1"/>
              <a:t>Soil</a:t>
            </a:r>
            <a:r>
              <a:rPr lang="pt-PT" altLang="en-US" dirty="0"/>
              <a:t> texture, </a:t>
            </a:r>
            <a:r>
              <a:rPr lang="pt-PT" altLang="en-US" dirty="0" err="1"/>
              <a:t>Fertility</a:t>
            </a:r>
            <a:r>
              <a:rPr lang="pt-PT" altLang="en-US" dirty="0"/>
              <a:t> rating, </a:t>
            </a:r>
            <a:r>
              <a:rPr lang="pt-PT" altLang="en-US" dirty="0" err="1"/>
              <a:t>Maximum</a:t>
            </a:r>
            <a:r>
              <a:rPr lang="pt-PT" altLang="en-US" dirty="0"/>
              <a:t> </a:t>
            </a:r>
            <a:r>
              <a:rPr lang="pt-PT" altLang="en-US" dirty="0" err="1"/>
              <a:t>available</a:t>
            </a:r>
            <a:r>
              <a:rPr lang="pt-PT" altLang="en-US" dirty="0"/>
              <a:t>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water</a:t>
            </a:r>
            <a:endParaRPr lang="pt-PT" altLang="en-US" dirty="0"/>
          </a:p>
          <a:p>
            <a:r>
              <a:rPr lang="pt-PT" altLang="en-US" dirty="0" err="1"/>
              <a:t>How</a:t>
            </a:r>
            <a:r>
              <a:rPr lang="pt-PT" altLang="en-US" dirty="0"/>
              <a:t> to solve </a:t>
            </a:r>
            <a:r>
              <a:rPr lang="pt-PT" altLang="en-US" dirty="0" err="1"/>
              <a:t>the</a:t>
            </a:r>
            <a:r>
              <a:rPr lang="pt-PT" altLang="en-US" dirty="0"/>
              <a:t> </a:t>
            </a:r>
            <a:r>
              <a:rPr lang="pt-PT" altLang="en-US" dirty="0" err="1"/>
              <a:t>problem</a:t>
            </a:r>
            <a:r>
              <a:rPr lang="pt-PT" altLang="en-US" dirty="0"/>
              <a:t>?</a:t>
            </a:r>
          </a:p>
          <a:p>
            <a:pPr lvl="1"/>
            <a:r>
              <a:rPr lang="pt-PT" altLang="en-US" dirty="0"/>
              <a:t>Persuade </a:t>
            </a:r>
            <a:r>
              <a:rPr lang="pt-PT" altLang="en-US" dirty="0" err="1"/>
              <a:t>the</a:t>
            </a:r>
            <a:r>
              <a:rPr lang="pt-PT" altLang="en-US" dirty="0"/>
              <a:t> Portuguese </a:t>
            </a:r>
            <a:r>
              <a:rPr lang="pt-PT" altLang="en-US" dirty="0" err="1"/>
              <a:t>Forest</a:t>
            </a:r>
            <a:r>
              <a:rPr lang="pt-PT" altLang="en-US" dirty="0"/>
              <a:t> </a:t>
            </a:r>
            <a:r>
              <a:rPr lang="pt-PT" altLang="en-US" dirty="0" err="1"/>
              <a:t>Authority</a:t>
            </a:r>
            <a:r>
              <a:rPr lang="pt-PT" altLang="en-US" dirty="0"/>
              <a:t> to improve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characterization</a:t>
            </a:r>
            <a:r>
              <a:rPr lang="pt-PT" altLang="en-US" dirty="0"/>
              <a:t> in NFI (</a:t>
            </a:r>
            <a:r>
              <a:rPr lang="pt-PT" altLang="en-US" dirty="0" err="1"/>
              <a:t>long</a:t>
            </a:r>
            <a:r>
              <a:rPr lang="pt-PT" altLang="en-US" dirty="0"/>
              <a:t> </a:t>
            </a:r>
            <a:r>
              <a:rPr lang="pt-PT" altLang="en-US" dirty="0" err="1"/>
              <a:t>term</a:t>
            </a:r>
            <a:r>
              <a:rPr lang="pt-PT" altLang="en-US" dirty="0"/>
              <a:t> </a:t>
            </a:r>
            <a:r>
              <a:rPr lang="pt-PT" altLang="en-US" dirty="0" err="1"/>
              <a:t>strategy</a:t>
            </a:r>
            <a:r>
              <a:rPr lang="pt-PT" altLang="en-US" dirty="0"/>
              <a:t>)</a:t>
            </a:r>
          </a:p>
          <a:p>
            <a:pPr lvl="1"/>
            <a:r>
              <a:rPr lang="pt-PT" altLang="en-US" dirty="0" err="1"/>
              <a:t>Obtain</a:t>
            </a:r>
            <a:r>
              <a:rPr lang="pt-PT" altLang="en-US" dirty="0"/>
              <a:t> </a:t>
            </a:r>
            <a:r>
              <a:rPr lang="pt-PT" altLang="en-US" dirty="0" err="1"/>
              <a:t>the</a:t>
            </a:r>
            <a:r>
              <a:rPr lang="pt-PT" altLang="en-US" dirty="0"/>
              <a:t>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type</a:t>
            </a:r>
            <a:r>
              <a:rPr lang="pt-PT" altLang="en-US" dirty="0"/>
              <a:t> </a:t>
            </a:r>
            <a:r>
              <a:rPr lang="pt-PT" altLang="en-US" dirty="0" err="1"/>
              <a:t>from</a:t>
            </a:r>
            <a:r>
              <a:rPr lang="pt-PT" altLang="en-US" dirty="0"/>
              <a:t> </a:t>
            </a:r>
            <a:r>
              <a:rPr lang="pt-PT" altLang="en-US" dirty="0" err="1"/>
              <a:t>soil</a:t>
            </a:r>
            <a:r>
              <a:rPr lang="pt-PT" altLang="en-US" dirty="0"/>
              <a:t> </a:t>
            </a:r>
            <a:r>
              <a:rPr lang="pt-PT" altLang="en-US" dirty="0" err="1"/>
              <a:t>maps</a:t>
            </a:r>
            <a:r>
              <a:rPr lang="pt-PT" altLang="en-US" dirty="0"/>
              <a:t> </a:t>
            </a:r>
            <a:r>
              <a:rPr lang="pt-PT" altLang="en-US" dirty="0" err="1"/>
              <a:t>and</a:t>
            </a:r>
            <a:r>
              <a:rPr lang="pt-PT" altLang="en-US" dirty="0"/>
              <a:t> </a:t>
            </a:r>
            <a:r>
              <a:rPr lang="pt-PT" altLang="en-US" dirty="0" err="1"/>
              <a:t>estimate</a:t>
            </a:r>
            <a:r>
              <a:rPr lang="pt-PT" altLang="en-US" dirty="0"/>
              <a:t> </a:t>
            </a:r>
            <a:r>
              <a:rPr lang="pt-PT" altLang="en-US" dirty="0" err="1"/>
              <a:t>the</a:t>
            </a:r>
            <a:r>
              <a:rPr lang="pt-PT" altLang="en-US" dirty="0"/>
              <a:t> 3PG input </a:t>
            </a:r>
            <a:r>
              <a:rPr lang="pt-PT" altLang="en-US" dirty="0" err="1"/>
              <a:t>from</a:t>
            </a:r>
            <a:r>
              <a:rPr lang="pt-PT" altLang="en-US" dirty="0"/>
              <a:t> </a:t>
            </a:r>
            <a:r>
              <a:rPr lang="pt-PT" altLang="en-US" dirty="0" err="1"/>
              <a:t>that</a:t>
            </a:r>
            <a:r>
              <a:rPr lang="pt-PT" altLang="en-US" dirty="0"/>
              <a:t> (short </a:t>
            </a:r>
            <a:r>
              <a:rPr lang="pt-PT" altLang="en-US" dirty="0" err="1"/>
              <a:t>term</a:t>
            </a:r>
            <a:r>
              <a:rPr lang="pt-PT" altLang="en-US" dirty="0"/>
              <a:t> </a:t>
            </a:r>
            <a:r>
              <a:rPr lang="pt-PT" altLang="en-US" dirty="0" err="1"/>
              <a:t>strategy</a:t>
            </a:r>
            <a:r>
              <a:rPr lang="pt-PT" altLang="en-US" dirty="0"/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00088" y="2604450"/>
            <a:ext cx="3834680" cy="3632862"/>
            <a:chOff x="4168691" y="4151523"/>
            <a:chExt cx="3834680" cy="3632862"/>
          </a:xfrm>
        </p:grpSpPr>
        <p:sp>
          <p:nvSpPr>
            <p:cNvPr id="3" name="Explosion 1 2"/>
            <p:cNvSpPr/>
            <p:nvPr/>
          </p:nvSpPr>
          <p:spPr bwMode="auto">
            <a:xfrm>
              <a:off x="4168691" y="4151523"/>
              <a:ext cx="3834680" cy="3632862"/>
            </a:xfrm>
            <a:prstGeom prst="irregularSeal1">
              <a:avLst/>
            </a:prstGeom>
            <a:solidFill>
              <a:srgbClr val="00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761148" y="5556727"/>
              <a:ext cx="2592288" cy="707886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A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problem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really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not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2000" dirty="0" err="1">
                  <a:solidFill>
                    <a:schemeClr val="bg1"/>
                  </a:solidFill>
                  <a:latin typeface="+mj-lt"/>
                </a:rPr>
                <a:t>solved</a:t>
              </a:r>
              <a:r>
                <a:rPr lang="pt-PT" sz="2000" dirty="0">
                  <a:solidFill>
                    <a:schemeClr val="bg1"/>
                  </a:solidFill>
                  <a:latin typeface="+mj-lt"/>
                </a:rPr>
                <a:t>!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65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97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97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997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997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97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97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Drivers</a:t>
            </a:r>
          </a:p>
        </p:txBody>
      </p:sp>
      <p:sp>
        <p:nvSpPr>
          <p:cNvPr id="443395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339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altLang="en-US" sz="2800" dirty="0" err="1"/>
              <a:t>Wood</a:t>
            </a:r>
            <a:r>
              <a:rPr lang="pt-PT" altLang="en-US" sz="2800" dirty="0"/>
              <a:t> </a:t>
            </a:r>
            <a:r>
              <a:rPr lang="pt-PT" altLang="en-US" sz="2800" dirty="0" err="1"/>
              <a:t>demand</a:t>
            </a:r>
            <a:endParaRPr lang="pt-PT" altLang="en-US" sz="2800" dirty="0"/>
          </a:p>
          <a:p>
            <a:pPr lvl="1"/>
            <a:r>
              <a:rPr lang="pt-PT" altLang="en-US" sz="2400" dirty="0"/>
              <a:t>CELPA </a:t>
            </a:r>
            <a:r>
              <a:rPr lang="pt-PT" altLang="en-US" sz="2400" dirty="0" err="1"/>
              <a:t>statistics</a:t>
            </a:r>
            <a:r>
              <a:rPr lang="pt-PT" altLang="en-US" sz="2400" dirty="0"/>
              <a:t> (</a:t>
            </a:r>
            <a:r>
              <a:rPr lang="pt-PT" altLang="en-US" sz="2400" dirty="0" err="1"/>
              <a:t>consumption-import</a:t>
            </a:r>
            <a:r>
              <a:rPr lang="pt-PT" altLang="en-US" sz="2400" dirty="0"/>
              <a:t>) </a:t>
            </a:r>
            <a:r>
              <a:rPr lang="pt-PT" altLang="en-US" sz="2400" dirty="0" err="1"/>
              <a:t>till</a:t>
            </a:r>
            <a:r>
              <a:rPr lang="pt-PT" altLang="en-US" sz="2400" dirty="0"/>
              <a:t> 2013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maintenance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2013 </a:t>
            </a:r>
            <a:r>
              <a:rPr lang="pt-PT" altLang="en-US" sz="2400" dirty="0" err="1"/>
              <a:t>value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till</a:t>
            </a:r>
            <a:r>
              <a:rPr lang="pt-PT" altLang="en-US" sz="2400" dirty="0"/>
              <a:t> 2037</a:t>
            </a:r>
          </a:p>
          <a:p>
            <a:pPr lvl="2"/>
            <a:r>
              <a:rPr lang="pt-PT" altLang="en-US" sz="2000" dirty="0" err="1"/>
              <a:t>Between</a:t>
            </a:r>
            <a:r>
              <a:rPr lang="pt-PT" altLang="en-US" sz="2000" dirty="0"/>
              <a:t> 8 </a:t>
            </a:r>
            <a:r>
              <a:rPr lang="pt-PT" altLang="en-US" sz="2000" dirty="0" err="1"/>
              <a:t>and</a:t>
            </a:r>
            <a:r>
              <a:rPr lang="pt-PT" altLang="en-US" sz="2000" dirty="0"/>
              <a:t> 35% </a:t>
            </a:r>
            <a:r>
              <a:rPr lang="pt-PT" altLang="en-US" sz="2000" dirty="0" err="1"/>
              <a:t>of</a:t>
            </a:r>
            <a:r>
              <a:rPr lang="pt-PT" altLang="en-US" sz="2000" dirty="0"/>
              <a:t> </a:t>
            </a:r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wood</a:t>
            </a:r>
            <a:r>
              <a:rPr lang="pt-PT" altLang="en-US" sz="2000" dirty="0"/>
              <a:t> </a:t>
            </a:r>
            <a:r>
              <a:rPr lang="pt-PT" altLang="en-US" sz="2000" dirty="0" err="1"/>
              <a:t>consumption</a:t>
            </a:r>
            <a:r>
              <a:rPr lang="pt-PT" altLang="en-US" sz="2000" dirty="0"/>
              <a:t> </a:t>
            </a:r>
            <a:r>
              <a:rPr lang="pt-PT" altLang="en-US" sz="2000" dirty="0" err="1"/>
              <a:t>has</a:t>
            </a:r>
            <a:r>
              <a:rPr lang="pt-PT" altLang="en-US" sz="2000" dirty="0"/>
              <a:t> </a:t>
            </a:r>
            <a:r>
              <a:rPr lang="pt-PT" altLang="en-US" sz="2000" dirty="0" err="1"/>
              <a:t>been</a:t>
            </a:r>
            <a:r>
              <a:rPr lang="pt-PT" altLang="en-US" sz="2000" dirty="0"/>
              <a:t> </a:t>
            </a:r>
            <a:r>
              <a:rPr lang="pt-PT" altLang="en-US" sz="2000" dirty="0" err="1"/>
              <a:t>imported</a:t>
            </a:r>
            <a:r>
              <a:rPr lang="pt-PT" altLang="en-US" sz="2000" dirty="0"/>
              <a:t> in </a:t>
            </a:r>
            <a:r>
              <a:rPr lang="pt-PT" altLang="en-US" sz="2000" dirty="0" err="1"/>
              <a:t>the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period</a:t>
            </a:r>
            <a:r>
              <a:rPr lang="pt-PT" altLang="en-US" sz="2000" dirty="0"/>
              <a:t> 2007-2013</a:t>
            </a:r>
          </a:p>
          <a:p>
            <a:r>
              <a:rPr lang="pt-PT" altLang="en-US" sz="2800" dirty="0" err="1"/>
              <a:t>Forest</a:t>
            </a:r>
            <a:r>
              <a:rPr lang="pt-PT" altLang="en-US" sz="2800" dirty="0"/>
              <a:t> </a:t>
            </a:r>
            <a:r>
              <a:rPr lang="pt-PT" altLang="en-US" sz="2800" dirty="0" err="1"/>
              <a:t>fires</a:t>
            </a:r>
            <a:endParaRPr lang="pt-PT" altLang="en-US" sz="2800" dirty="0"/>
          </a:p>
          <a:p>
            <a:pPr lvl="1"/>
            <a:r>
              <a:rPr lang="pt-PT" altLang="en-US" sz="2400" dirty="0" err="1"/>
              <a:t>Area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burned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based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historical</a:t>
            </a:r>
            <a:r>
              <a:rPr lang="pt-PT" altLang="en-US" sz="2400" dirty="0"/>
              <a:t> series, </a:t>
            </a:r>
            <a:r>
              <a:rPr lang="pt-PT" altLang="en-US" sz="2400" dirty="0" err="1"/>
              <a:t>considering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scenarios</a:t>
            </a:r>
            <a:r>
              <a:rPr lang="pt-PT" altLang="en-US" sz="2400" dirty="0"/>
              <a:t>:</a:t>
            </a:r>
          </a:p>
          <a:p>
            <a:pPr lvl="2"/>
            <a:r>
              <a:rPr lang="pt-PT" altLang="en-US" sz="2000" dirty="0"/>
              <a:t>Business as </a:t>
            </a:r>
            <a:r>
              <a:rPr lang="pt-PT" altLang="en-US" sz="2000" dirty="0" err="1"/>
              <a:t>usuall</a:t>
            </a:r>
            <a:endParaRPr lang="pt-PT" altLang="en-US" sz="2000" dirty="0"/>
          </a:p>
          <a:p>
            <a:pPr lvl="2"/>
            <a:r>
              <a:rPr lang="pt-PT" altLang="en-US" sz="2000" dirty="0" err="1"/>
              <a:t>Increased</a:t>
            </a:r>
            <a:r>
              <a:rPr lang="pt-PT" altLang="en-US" sz="2000" dirty="0"/>
              <a:t> </a:t>
            </a:r>
            <a:r>
              <a:rPr lang="pt-PT" altLang="en-US" sz="2000" dirty="0" err="1"/>
              <a:t>fires</a:t>
            </a:r>
            <a:r>
              <a:rPr lang="pt-PT" altLang="en-US" sz="2000" dirty="0"/>
              <a:t> </a:t>
            </a:r>
            <a:r>
              <a:rPr lang="pt-PT" altLang="en-US" sz="2000" dirty="0" err="1"/>
              <a:t>due</a:t>
            </a:r>
            <a:r>
              <a:rPr lang="pt-PT" altLang="en-US" sz="2000" dirty="0"/>
              <a:t> to </a:t>
            </a:r>
            <a:r>
              <a:rPr lang="pt-PT" altLang="en-US" sz="2000" dirty="0" err="1"/>
              <a:t>climate</a:t>
            </a:r>
            <a:r>
              <a:rPr lang="pt-PT" altLang="en-US" sz="2000" dirty="0"/>
              <a:t> </a:t>
            </a:r>
            <a:r>
              <a:rPr lang="pt-PT" altLang="en-US" sz="2000" dirty="0" err="1"/>
              <a:t>change</a:t>
            </a:r>
            <a:endParaRPr lang="pt-P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3130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3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3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3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3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3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3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3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Drivers  (</a:t>
            </a:r>
            <a:r>
              <a:rPr lang="pt-PT" altLang="en-US" dirty="0" err="1"/>
              <a:t>cont</a:t>
            </a:r>
            <a:r>
              <a:rPr lang="pt-PT" altLang="en-US" dirty="0"/>
              <a:t>)</a:t>
            </a:r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altLang="en-US" sz="2800" dirty="0" err="1"/>
              <a:t>Changes</a:t>
            </a:r>
            <a:r>
              <a:rPr lang="pt-PT" altLang="en-US" sz="2800" dirty="0"/>
              <a:t> in </a:t>
            </a:r>
            <a:r>
              <a:rPr lang="pt-PT" altLang="en-US" sz="2800" dirty="0" err="1"/>
              <a:t>forest</a:t>
            </a:r>
            <a:r>
              <a:rPr lang="pt-PT" altLang="en-US" sz="2800" dirty="0"/>
              <a:t> management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After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harvesting</a:t>
            </a:r>
            <a:r>
              <a:rPr lang="pt-PT" altLang="en-US" sz="2400" dirty="0"/>
              <a:t>, </a:t>
            </a:r>
            <a:r>
              <a:rPr lang="pt-PT" altLang="en-US" sz="2400" dirty="0" err="1"/>
              <a:t>uneven-aged</a:t>
            </a:r>
            <a:r>
              <a:rPr lang="pt-PT" altLang="en-US" sz="2400" dirty="0"/>
              <a:t> stands are </a:t>
            </a:r>
            <a:r>
              <a:rPr lang="pt-PT" altLang="en-US" sz="2400" dirty="0" err="1"/>
              <a:t>converted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even-aged</a:t>
            </a:r>
            <a:endParaRPr lang="pt-PT" altLang="en-US" sz="2400" dirty="0"/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Just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FMAs</a:t>
            </a:r>
            <a:r>
              <a:rPr lang="pt-PT" altLang="en-US" sz="2400" dirty="0"/>
              <a:t>, no </a:t>
            </a:r>
            <a:r>
              <a:rPr lang="pt-PT" altLang="en-US" sz="2400" dirty="0" err="1"/>
              <a:t>options</a:t>
            </a:r>
            <a:r>
              <a:rPr lang="pt-PT" altLang="en-US" sz="2400" dirty="0"/>
              <a:t>: UEAF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EAF</a:t>
            </a:r>
          </a:p>
          <a:p>
            <a:pPr>
              <a:lnSpc>
                <a:spcPct val="90000"/>
              </a:lnSpc>
            </a:pPr>
            <a:r>
              <a:rPr lang="pt-PT" altLang="en-US" sz="2800" dirty="0"/>
              <a:t>Land use </a:t>
            </a:r>
            <a:r>
              <a:rPr lang="pt-PT" altLang="en-US" sz="2800" dirty="0" err="1"/>
              <a:t>changes</a:t>
            </a:r>
            <a:r>
              <a:rPr lang="pt-PT" altLang="en-US" sz="2800" dirty="0"/>
              <a:t> to/</a:t>
            </a:r>
            <a:r>
              <a:rPr lang="pt-PT" altLang="en-US" sz="2800" dirty="0" err="1"/>
              <a:t>from</a:t>
            </a:r>
            <a:r>
              <a:rPr lang="pt-PT" altLang="en-US" sz="2800" dirty="0"/>
              <a:t> </a:t>
            </a:r>
            <a:r>
              <a:rPr lang="pt-PT" altLang="en-US" sz="2800" dirty="0" err="1"/>
              <a:t>other</a:t>
            </a:r>
            <a:r>
              <a:rPr lang="pt-PT" altLang="en-US" sz="2800" dirty="0"/>
              <a:t> uses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Annual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area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afforestation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based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our</a:t>
            </a:r>
            <a:r>
              <a:rPr lang="pt-PT" altLang="en-US" sz="2400" dirty="0"/>
              <a:t> “expert </a:t>
            </a:r>
            <a:r>
              <a:rPr lang="pt-PT" altLang="en-US" sz="2400" dirty="0" err="1"/>
              <a:t>judgement</a:t>
            </a:r>
            <a:r>
              <a:rPr lang="pt-PT" altLang="en-US" sz="2400" dirty="0"/>
              <a:t>” (</a:t>
            </a:r>
            <a:r>
              <a:rPr lang="pt-PT" altLang="en-US" sz="2400" dirty="0" err="1"/>
              <a:t>till</a:t>
            </a:r>
            <a:r>
              <a:rPr lang="pt-PT" altLang="en-US" sz="2400" dirty="0"/>
              <a:t> 2014: 800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; 2015-2019: 1600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; 2020-2026: 1200 </a:t>
            </a:r>
            <a:r>
              <a:rPr lang="pt-PT" altLang="en-US" sz="2400" dirty="0" err="1"/>
              <a:t>ha</a:t>
            </a:r>
            <a:r>
              <a:rPr lang="pt-PT" altLang="en-US" sz="2400" dirty="0"/>
              <a:t>; </a:t>
            </a:r>
            <a:r>
              <a:rPr lang="pt-PT" altLang="en-US" sz="2400" dirty="0" err="1"/>
              <a:t>nothing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after</a:t>
            </a:r>
            <a:r>
              <a:rPr lang="pt-PT" altLang="en-US" sz="2400" dirty="0"/>
              <a:t> 2027)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/>
              <a:t>No </a:t>
            </a:r>
            <a:r>
              <a:rPr lang="pt-PT" altLang="en-US" sz="2400" dirty="0" err="1"/>
              <a:t>defforestation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was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considered</a:t>
            </a: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2891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/>
              <a:t>Drivers  (</a:t>
            </a:r>
            <a:r>
              <a:rPr lang="pt-PT" altLang="en-US" dirty="0" err="1"/>
              <a:t>cont</a:t>
            </a:r>
            <a:r>
              <a:rPr lang="pt-PT" altLang="en-US" dirty="0"/>
              <a:t>)</a:t>
            </a:r>
          </a:p>
        </p:txBody>
      </p:sp>
      <p:sp>
        <p:nvSpPr>
          <p:cNvPr id="444419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altLang="en-US" sz="2800" dirty="0" err="1"/>
              <a:t>Climate</a:t>
            </a:r>
            <a:r>
              <a:rPr lang="pt-PT" altLang="en-US" sz="2800" dirty="0"/>
              <a:t> </a:t>
            </a:r>
            <a:r>
              <a:rPr lang="pt-PT" altLang="en-US" sz="2800" dirty="0" err="1"/>
              <a:t>scenarios</a:t>
            </a:r>
            <a:endParaRPr lang="pt-PT" altLang="en-US" sz="2800" dirty="0"/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Scenario</a:t>
            </a:r>
            <a:r>
              <a:rPr lang="pt-PT" altLang="en-US" sz="2400" dirty="0"/>
              <a:t> A1B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Model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HadRM</a:t>
            </a:r>
            <a:r>
              <a:rPr lang="pt-PT" altLang="en-US" sz="2400" dirty="0"/>
              <a:t> (25 km) </a:t>
            </a:r>
            <a:r>
              <a:rPr lang="pt-PT" altLang="en-US" sz="2400" dirty="0" err="1"/>
              <a:t>that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has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been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found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be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most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appropriate</a:t>
            </a:r>
            <a:r>
              <a:rPr lang="pt-PT" altLang="en-US" sz="2400" dirty="0"/>
              <a:t> for Portugal</a:t>
            </a:r>
          </a:p>
          <a:p>
            <a:pPr lvl="1">
              <a:lnSpc>
                <a:spcPct val="90000"/>
              </a:lnSpc>
            </a:pPr>
            <a:r>
              <a:rPr lang="pt-PT" altLang="en-US" sz="2400" dirty="0" err="1"/>
              <a:t>Selection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“</a:t>
            </a:r>
            <a:r>
              <a:rPr lang="pt-PT" altLang="en-US" sz="2400" dirty="0" err="1"/>
              <a:t>metereological</a:t>
            </a:r>
            <a:r>
              <a:rPr lang="pt-PT" altLang="en-US" sz="2400" dirty="0"/>
              <a:t> station” </a:t>
            </a:r>
            <a:r>
              <a:rPr lang="pt-PT" altLang="en-US" sz="2400" dirty="0" err="1"/>
              <a:t>closest</a:t>
            </a:r>
            <a:r>
              <a:rPr lang="pt-PT" altLang="en-US" sz="2400" dirty="0"/>
              <a:t> to </a:t>
            </a:r>
            <a:r>
              <a:rPr lang="pt-PT" altLang="en-US" sz="2400" dirty="0" err="1"/>
              <a:t>each</a:t>
            </a:r>
            <a:r>
              <a:rPr lang="pt-PT" altLang="en-US" sz="2400" dirty="0"/>
              <a:t> NFI </a:t>
            </a:r>
            <a:r>
              <a:rPr lang="pt-PT" altLang="en-US" sz="2400" dirty="0" err="1"/>
              <a:t>plot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and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simulations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made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with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averages</a:t>
            </a:r>
            <a:r>
              <a:rPr lang="pt-PT" altLang="en-US" sz="2400" dirty="0"/>
              <a:t> for </a:t>
            </a:r>
            <a:r>
              <a:rPr lang="pt-PT" altLang="en-US" sz="2400" dirty="0" err="1"/>
              <a:t>two</a:t>
            </a:r>
            <a:r>
              <a:rPr lang="pt-PT" altLang="en-US" sz="2400" dirty="0"/>
              <a:t> </a:t>
            </a:r>
            <a:r>
              <a:rPr lang="pt-PT" altLang="en-US" sz="2400" dirty="0" err="1"/>
              <a:t>periods</a:t>
            </a:r>
            <a:r>
              <a:rPr lang="pt-PT" altLang="en-US" sz="2400" dirty="0"/>
              <a:t>:</a:t>
            </a:r>
          </a:p>
          <a:p>
            <a:pPr lvl="2">
              <a:lnSpc>
                <a:spcPct val="90000"/>
              </a:lnSpc>
            </a:pPr>
            <a:r>
              <a:rPr lang="pt-PT" altLang="en-US" sz="2000" dirty="0"/>
              <a:t>2001 – 2030</a:t>
            </a:r>
          </a:p>
          <a:p>
            <a:pPr lvl="2">
              <a:lnSpc>
                <a:spcPct val="90000"/>
              </a:lnSpc>
            </a:pPr>
            <a:r>
              <a:rPr lang="pt-PT" altLang="en-US" sz="2000" dirty="0"/>
              <a:t>2061 – 2090</a:t>
            </a:r>
          </a:p>
          <a:p>
            <a:pPr lvl="1">
              <a:lnSpc>
                <a:spcPct val="90000"/>
              </a:lnSpc>
            </a:pPr>
            <a:endParaRPr lang="pt-PT" altLang="en-US" sz="2400" dirty="0"/>
          </a:p>
          <a:p>
            <a:pPr lvl="1">
              <a:lnSpc>
                <a:spcPct val="90000"/>
              </a:lnSpc>
            </a:pPr>
            <a:endParaRPr lang="pt-PT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756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4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4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4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4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44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4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Precipitation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two</a:t>
            </a:r>
            <a:r>
              <a:rPr lang="pt-PT" dirty="0"/>
              <a:t> </a:t>
            </a:r>
            <a:r>
              <a:rPr lang="pt-PT" dirty="0" err="1"/>
              <a:t>climate</a:t>
            </a:r>
            <a:r>
              <a:rPr lang="pt-PT" dirty="0"/>
              <a:t> </a:t>
            </a:r>
            <a:r>
              <a:rPr lang="pt-PT" dirty="0" err="1"/>
              <a:t>scenarios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397" y="1505546"/>
            <a:ext cx="5255207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16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Scenarios</a:t>
            </a:r>
            <a:endParaRPr lang="pt-PT" altLang="en-US" dirty="0"/>
          </a:p>
        </p:txBody>
      </p:sp>
      <p:sp>
        <p:nvSpPr>
          <p:cNvPr id="4792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A scenario is made up by the annual values for the drivers</a:t>
            </a:r>
          </a:p>
          <a:p>
            <a:r>
              <a:rPr lang="en-US" altLang="en-US" sz="2800" dirty="0"/>
              <a:t>Other user options:</a:t>
            </a:r>
          </a:p>
          <a:p>
            <a:pPr lvl="1"/>
            <a:r>
              <a:rPr lang="en-US" altLang="en-US" sz="2400" dirty="0"/>
              <a:t>minimum age for harvest (8 years)</a:t>
            </a:r>
          </a:p>
          <a:p>
            <a:pPr lvl="1"/>
            <a:r>
              <a:rPr lang="en-US" altLang="en-US" sz="2400" dirty="0"/>
              <a:t>minimum age allowing industrial use after fire (5 years)</a:t>
            </a:r>
          </a:p>
          <a:p>
            <a:pPr lvl="1"/>
            <a:r>
              <a:rPr lang="en-US" altLang="en-US" sz="2400" dirty="0"/>
              <a:t> % burned area harvested for industrial use (50%)</a:t>
            </a:r>
          </a:p>
          <a:p>
            <a:pPr lvl="1"/>
            <a:r>
              <a:rPr lang="pt-PT" altLang="en-US" sz="2400" dirty="0" err="1"/>
              <a:t>Minimum</a:t>
            </a:r>
            <a:r>
              <a:rPr lang="pt-PT" altLang="en-US" sz="2400" dirty="0"/>
              <a:t> </a:t>
            </a:r>
            <a:r>
              <a:rPr lang="pt-PT" altLang="en-US" sz="2400" dirty="0" err="1"/>
              <a:t>fire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recurrence</a:t>
            </a:r>
            <a:r>
              <a:rPr lang="pt-PT" altLang="en-US" sz="2400" dirty="0"/>
              <a:t> (5 </a:t>
            </a:r>
            <a:r>
              <a:rPr lang="pt-PT" altLang="en-US" sz="2400" dirty="0" err="1"/>
              <a:t>years</a:t>
            </a:r>
            <a:r>
              <a:rPr lang="pt-PT" altLang="en-US" sz="2400" dirty="0"/>
              <a:t>) </a:t>
            </a:r>
            <a:endParaRPr lang="en-US" altLang="en-US" sz="2400" dirty="0"/>
          </a:p>
          <a:p>
            <a:endParaRPr lang="pt-PT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475101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dirty="0" err="1"/>
              <a:t>Fire</a:t>
            </a:r>
            <a:r>
              <a:rPr lang="pt-PT" altLang="en-US" dirty="0"/>
              <a:t> </a:t>
            </a:r>
            <a:r>
              <a:rPr lang="pt-PT" altLang="en-US" dirty="0" err="1"/>
              <a:t>and</a:t>
            </a:r>
            <a:r>
              <a:rPr lang="pt-PT" altLang="en-US" dirty="0"/>
              <a:t> </a:t>
            </a:r>
            <a:r>
              <a:rPr lang="pt-PT" altLang="en-US" dirty="0" err="1"/>
              <a:t>harvesting</a:t>
            </a:r>
            <a:r>
              <a:rPr lang="pt-PT" altLang="en-US" dirty="0"/>
              <a:t> modules</a:t>
            </a:r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2100264" y="1089026"/>
            <a:ext cx="8027987" cy="496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All these modules work at “stand” level:</a:t>
            </a:r>
          </a:p>
          <a:p>
            <a:pPr lvl="1"/>
            <a:r>
              <a:rPr lang="pt-PT" altLang="en-US" sz="2400" dirty="0"/>
              <a:t>A </a:t>
            </a:r>
            <a:r>
              <a:rPr lang="pt-PT" altLang="en-US" sz="2400" dirty="0" err="1"/>
              <a:t>probability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occurrence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of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is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estimated</a:t>
            </a:r>
            <a:r>
              <a:rPr lang="pt-PT" altLang="en-US" sz="2400" dirty="0"/>
              <a:t> for </a:t>
            </a:r>
            <a:r>
              <a:rPr lang="pt-PT" altLang="en-US" sz="2400" dirty="0" err="1"/>
              <a:t>each</a:t>
            </a:r>
            <a:r>
              <a:rPr lang="pt-PT" altLang="en-US" sz="2400" dirty="0"/>
              <a:t> stand</a:t>
            </a:r>
          </a:p>
          <a:p>
            <a:pPr lvl="1"/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occurs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or</a:t>
            </a:r>
            <a:r>
              <a:rPr lang="pt-PT" altLang="en-US" sz="2400" dirty="0"/>
              <a:t> </a:t>
            </a:r>
            <a:r>
              <a:rPr lang="pt-PT" altLang="en-US" sz="2400" dirty="0" err="1"/>
              <a:t>not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by</a:t>
            </a:r>
            <a:r>
              <a:rPr lang="pt-PT" altLang="en-US" sz="2400" dirty="0"/>
              <a:t> </a:t>
            </a:r>
            <a:r>
              <a:rPr lang="pt-PT" altLang="en-US" sz="2400" dirty="0" err="1"/>
              <a:t>comparision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with</a:t>
            </a:r>
            <a:r>
              <a:rPr lang="pt-PT" altLang="en-US" sz="2400" dirty="0"/>
              <a:t> a </a:t>
            </a:r>
            <a:r>
              <a:rPr lang="pt-PT" altLang="en-US" sz="2400" dirty="0" err="1"/>
              <a:t>random</a:t>
            </a:r>
            <a:r>
              <a:rPr lang="pt-PT" altLang="en-US" sz="2400" dirty="0"/>
              <a:t> </a:t>
            </a:r>
            <a:r>
              <a:rPr lang="pt-PT" altLang="en-US" sz="2400" dirty="0" err="1"/>
              <a:t>number</a:t>
            </a:r>
            <a:endParaRPr lang="pt-PT" altLang="en-US" sz="2400" dirty="0"/>
          </a:p>
          <a:p>
            <a:pPr lvl="1"/>
            <a:r>
              <a:rPr lang="pt-PT" altLang="en-US" sz="2400" dirty="0"/>
              <a:t>In case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occurs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simulator</a:t>
            </a:r>
            <a:r>
              <a:rPr lang="pt-PT" altLang="en-US" sz="2400" dirty="0"/>
              <a:t> takes a </a:t>
            </a:r>
            <a:r>
              <a:rPr lang="pt-PT" altLang="en-US" sz="2400" dirty="0" err="1"/>
              <a:t>specific</a:t>
            </a:r>
            <a:r>
              <a:rPr lang="pt-PT" altLang="en-US" sz="2400" dirty="0"/>
              <a:t> </a:t>
            </a:r>
            <a:r>
              <a:rPr lang="pt-PT" altLang="en-US" sz="2400" dirty="0" err="1"/>
              <a:t>action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depending</a:t>
            </a:r>
            <a:r>
              <a:rPr lang="pt-PT" altLang="en-US" sz="2400" dirty="0"/>
              <a:t> </a:t>
            </a:r>
            <a:r>
              <a:rPr lang="pt-PT" altLang="en-US" sz="2400" dirty="0" err="1"/>
              <a:t>on</a:t>
            </a:r>
            <a:r>
              <a:rPr lang="pt-PT" altLang="en-US" sz="2400" dirty="0"/>
              <a:t> </a:t>
            </a:r>
            <a:r>
              <a:rPr lang="pt-PT" altLang="en-US" sz="2400" dirty="0" err="1"/>
              <a:t>the</a:t>
            </a:r>
            <a:r>
              <a:rPr lang="pt-PT" altLang="en-US" sz="2400" dirty="0"/>
              <a:t> </a:t>
            </a:r>
            <a:r>
              <a:rPr lang="pt-PT" altLang="en-US" sz="2400" dirty="0" err="1"/>
              <a:t>event</a:t>
            </a:r>
            <a:endParaRPr lang="pt-PT" altLang="en-US" sz="2400" dirty="0"/>
          </a:p>
          <a:p>
            <a:pPr lvl="2"/>
            <a:endParaRPr lang="pt-PT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6108529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5F5F5F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8689</TotalTime>
  <Words>5115</Words>
  <Application>Microsoft Office PowerPoint</Application>
  <PresentationFormat>Widescreen</PresentationFormat>
  <Paragraphs>1042</Paragraphs>
  <Slides>116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116</vt:i4>
      </vt:variant>
    </vt:vector>
  </HeadingPairs>
  <TitlesOfParts>
    <vt:vector size="135" baseType="lpstr">
      <vt:lpstr>Arial</vt:lpstr>
      <vt:lpstr>Calibri</vt:lpstr>
      <vt:lpstr>Calibri Light</vt:lpstr>
      <vt:lpstr>Franklin Gothic Book</vt:lpstr>
      <vt:lpstr>Marlett</vt:lpstr>
      <vt:lpstr>Symbol</vt:lpstr>
      <vt:lpstr>Tahoma</vt:lpstr>
      <vt:lpstr>Times New Roman</vt:lpstr>
      <vt:lpstr>Trebuchet MS</vt:lpstr>
      <vt:lpstr>Wingdings</vt:lpstr>
      <vt:lpstr>Wingdings 2</vt:lpstr>
      <vt:lpstr>Custom Design</vt:lpstr>
      <vt:lpstr>Office Theme</vt:lpstr>
      <vt:lpstr>Blank Presentation</vt:lpstr>
      <vt:lpstr>1_Custom Design</vt:lpstr>
      <vt:lpstr>2_Custom Design</vt:lpstr>
      <vt:lpstr>Fotografia do Photo Editor</vt:lpstr>
      <vt:lpstr>Equation</vt:lpstr>
      <vt:lpstr>Clip</vt:lpstr>
      <vt:lpstr>Overview of forest models and simulators as a support to sustainable forest management in a global change context</vt:lpstr>
      <vt:lpstr>Why do we need forest growth models?</vt:lpstr>
      <vt:lpstr>Forestry and forest management</vt:lpstr>
      <vt:lpstr>Forestry</vt:lpstr>
      <vt:lpstr>Forestry</vt:lpstr>
      <vt:lpstr>PowerPoint Presentation</vt:lpstr>
      <vt:lpstr>Forest management decisions are not easy…</vt:lpstr>
      <vt:lpstr>PowerPoint Presentation</vt:lpstr>
      <vt:lpstr>Evolution of Forestry</vt:lpstr>
      <vt:lpstr>Primary and secondary forests, planted forests</vt:lpstr>
      <vt:lpstr>Forest management goals</vt:lpstr>
      <vt:lpstr>Evolution of forestry and forest management</vt:lpstr>
      <vt:lpstr>Evolution of forestry and forest management</vt:lpstr>
      <vt:lpstr>Evolution of forestry and forest management</vt:lpstr>
      <vt:lpstr>Ecosystem services</vt:lpstr>
      <vt:lpstr>Ecosystem services</vt:lpstr>
      <vt:lpstr>Ecosystem services from different intensities of management</vt:lpstr>
      <vt:lpstr>Trade-offs in forest management at stand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Implications of bioeconomy to forest management?</vt:lpstr>
      <vt:lpstr>Implications of bioeconomy to forest management?</vt:lpstr>
      <vt:lpstr>Implications of bioeconomy to forest management?</vt:lpstr>
      <vt:lpstr>PowerPoint Presentation</vt:lpstr>
      <vt:lpstr>Actions that may help to solve the puzzle:</vt:lpstr>
      <vt:lpstr>Actions that may help to solve the puzzle:</vt:lpstr>
      <vt:lpstr>Components of forest models and simulators</vt:lpstr>
      <vt:lpstr>Forest model (Cost Action  FP0603 terminology)</vt:lpstr>
      <vt:lpstr>State variables (Cost Action  FP0603 terminology)</vt:lpstr>
      <vt:lpstr>State variables (Cost Action  FP0603 terminology)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Driving variables (Cost Action  FP0603 terminology)</vt:lpstr>
      <vt:lpstr>Forest simulator (Cost Action  FP0603 terminology)</vt:lpstr>
      <vt:lpstr>Forest management decisions at different spatial scales: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Decision support system (Cost Action  FP0603 terminology)</vt:lpstr>
      <vt:lpstr>PowerPoint Presentation</vt:lpstr>
      <vt:lpstr>Evolution of forest growth models and respective typology</vt:lpstr>
      <vt:lpstr>PowerPoint Presentation</vt:lpstr>
      <vt:lpstr>PowerPoint Presentation</vt:lpstr>
      <vt:lpstr>Statistical FGMs (empirical G&amp;Y)</vt:lpstr>
      <vt:lpstr> The G&amp;Y model GLOBULUS (empirical)</vt:lpstr>
      <vt:lpstr>Process-based ecophysiological models </vt:lpstr>
      <vt:lpstr>PowerPoint Presentation</vt:lpstr>
      <vt:lpstr>Growth modifiers in 3PG</vt:lpstr>
      <vt:lpstr>An example: temperature growth modifier fT(T)</vt:lpstr>
      <vt:lpstr>PowerPoint Presentation</vt:lpstr>
      <vt:lpstr>PowerPoint Presentation</vt:lpstr>
      <vt:lpstr>Current forest models and sustainable forest management needs</vt:lpstr>
      <vt:lpstr>Requirements from forest models - moving</vt:lpstr>
      <vt:lpstr>Examples of sustainability indicators</vt:lpstr>
      <vt:lpstr>Examples of sustainability indicators</vt:lpstr>
      <vt:lpstr>Present models need improvement</vt:lpstr>
      <vt:lpstr>Present models need improvement</vt:lpstr>
      <vt:lpstr>Present models need improvement</vt:lpstr>
      <vt:lpstr>The need to use landscape forest simulators </vt:lpstr>
      <vt:lpstr>Forest simulators at different spatial scales</vt:lpstr>
      <vt:lpstr>Stand simulators</vt:lpstr>
      <vt:lpstr>PowerPoint Presentation</vt:lpstr>
      <vt:lpstr>Example with the SUBER model</vt:lpstr>
      <vt:lpstr>Example with the SUBER model</vt:lpstr>
      <vt:lpstr>Example with the SUBER model</vt:lpstr>
      <vt:lpstr>Landscape simulator</vt:lpstr>
      <vt:lpstr>Landscape simulator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indicators of sustainability / ES</vt:lpstr>
      <vt:lpstr>Evolution of C stocks</vt:lpstr>
      <vt:lpstr>PowerPoint Presentation</vt:lpstr>
      <vt:lpstr>Regional simulators</vt:lpstr>
      <vt:lpstr>Regional simulators</vt:lpstr>
      <vt:lpstr>PowerPoint Presentation</vt:lpstr>
      <vt:lpstr>Example of standsSIM.sd</vt:lpstr>
      <vt:lpstr>Implementation of 3PG in standsSIM-sd</vt:lpstr>
      <vt:lpstr>Drivers</vt:lpstr>
      <vt:lpstr>Drivers  (cont)</vt:lpstr>
      <vt:lpstr>Drivers  (cont)</vt:lpstr>
      <vt:lpstr>Precipitation in the two climate scenarios</vt:lpstr>
      <vt:lpstr>Scenarios</vt:lpstr>
      <vt:lpstr>Fire and harvesting modules</vt:lpstr>
      <vt:lpstr>PowerPoint Presentation</vt:lpstr>
      <vt:lpstr>Implementation of the drivers</vt:lpstr>
      <vt:lpstr>Implementation of the drivers</vt:lpstr>
      <vt:lpstr>Implementation of the drivers</vt:lpstr>
      <vt:lpstr>Implementation of the drivers</vt:lpstr>
      <vt:lpstr>Actions taken for a clearcut (as an example):</vt:lpstr>
      <vt:lpstr>Data used as input: NFI 2005-2006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conclusions can be drawn from this study:</vt:lpstr>
      <vt:lpstr>Final comments</vt:lpstr>
      <vt:lpstr>Good decisions on forest management? 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Maria Margarida Branco De Brito Tavares Tomé</cp:lastModifiedBy>
  <cp:revision>548</cp:revision>
  <cp:lastPrinted>2017-06-15T21:47:55Z</cp:lastPrinted>
  <dcterms:created xsi:type="dcterms:W3CDTF">2010-02-14T14:45:25Z</dcterms:created>
  <dcterms:modified xsi:type="dcterms:W3CDTF">2023-09-13T20:17:00Z</dcterms:modified>
</cp:coreProperties>
</file>