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2" r:id="rId2"/>
    <p:sldId id="436" r:id="rId3"/>
    <p:sldId id="438" r:id="rId4"/>
    <p:sldId id="434" r:id="rId5"/>
    <p:sldId id="441" r:id="rId6"/>
    <p:sldId id="429" r:id="rId7"/>
    <p:sldId id="431" r:id="rId8"/>
    <p:sldId id="432" r:id="rId9"/>
    <p:sldId id="449" r:id="rId10"/>
    <p:sldId id="435" r:id="rId11"/>
    <p:sldId id="440" r:id="rId12"/>
    <p:sldId id="439" r:id="rId13"/>
    <p:sldId id="328" r:id="rId14"/>
    <p:sldId id="351" r:id="rId15"/>
    <p:sldId id="443" r:id="rId16"/>
    <p:sldId id="352" r:id="rId17"/>
    <p:sldId id="353" r:id="rId18"/>
    <p:sldId id="274" r:id="rId19"/>
    <p:sldId id="377" r:id="rId20"/>
    <p:sldId id="382" r:id="rId21"/>
    <p:sldId id="381" r:id="rId22"/>
    <p:sldId id="383" r:id="rId23"/>
    <p:sldId id="384" r:id="rId24"/>
    <p:sldId id="370" r:id="rId25"/>
    <p:sldId id="371" r:id="rId26"/>
    <p:sldId id="372" r:id="rId27"/>
    <p:sldId id="444" r:id="rId28"/>
    <p:sldId id="373" r:id="rId29"/>
    <p:sldId id="375" r:id="rId30"/>
    <p:sldId id="376" r:id="rId31"/>
    <p:sldId id="447" r:id="rId32"/>
    <p:sldId id="448" r:id="rId33"/>
    <p:sldId id="378" r:id="rId34"/>
    <p:sldId id="379" r:id="rId35"/>
    <p:sldId id="380" r:id="rId36"/>
    <p:sldId id="445" r:id="rId37"/>
    <p:sldId id="446" r:id="rId38"/>
    <p:sldId id="30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9BE"/>
    <a:srgbClr val="948A54"/>
    <a:srgbClr val="DA6208"/>
    <a:srgbClr val="C4BD97"/>
    <a:srgbClr val="DDD9C4"/>
    <a:srgbClr val="FFFFFF"/>
    <a:srgbClr val="9933FF"/>
    <a:srgbClr val="4F81BD"/>
    <a:srgbClr val="344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5332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9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a.ulisboa.pt/cef/forchange/fctools/en/hom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sa.ulisboa.pt/cef/forchange/fctools/en/hom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.pt/imgs/floresta_producaoflorestal3.JPG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6.emf"/><Relationship Id="rId21" Type="http://schemas.openxmlformats.org/officeDocument/2006/relationships/image" Target="../media/image21.jpeg"/><Relationship Id="rId7" Type="http://schemas.openxmlformats.org/officeDocument/2006/relationships/image" Target="../media/image10.emf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hyperlink" Target="http://www.cl.pt/imgs/floresta_cortica1.JPG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emf"/><Relationship Id="rId11" Type="http://schemas.openxmlformats.org/officeDocument/2006/relationships/image" Target="../media/image12.jpeg"/><Relationship Id="rId24" Type="http://schemas.openxmlformats.org/officeDocument/2006/relationships/image" Target="../media/image24.jpeg"/><Relationship Id="rId5" Type="http://schemas.openxmlformats.org/officeDocument/2006/relationships/image" Target="../media/image8.em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hyperlink" Target="http://www.cl.pt/imgs/floresta_pinha1.JPG" TargetMode="External"/><Relationship Id="rId19" Type="http://schemas.openxmlformats.org/officeDocument/2006/relationships/image" Target="../media/image20.png"/><Relationship Id="rId4" Type="http://schemas.openxmlformats.org/officeDocument/2006/relationships/image" Target="../media/image7.emf"/><Relationship Id="rId9" Type="http://schemas.openxmlformats.org/officeDocument/2006/relationships/image" Target="../media/image11.jpeg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err="1">
                <a:solidFill>
                  <a:schemeClr val="accent3">
                    <a:lumMod val="75000"/>
                  </a:schemeClr>
                </a:solidFill>
              </a:rPr>
              <a:t>StandsSIM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-md &amp; </a:t>
            </a:r>
            <a:r>
              <a:rPr lang="en-GB" b="1" dirty="0" err="1">
                <a:solidFill>
                  <a:schemeClr val="accent3">
                    <a:lumMod val="75000"/>
                  </a:schemeClr>
                </a:solidFill>
              </a:rPr>
              <a:t>sIMfLOR</a:t>
            </a:r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sz="3600" b="1" dirty="0">
                <a:solidFill>
                  <a:schemeClr val="accent3">
                    <a:lumMod val="75000"/>
                  </a:schemeClr>
                </a:solidFill>
              </a:rPr>
              <a:t>The Portuguese management driven forest simulator and the forest simulators platform</a:t>
            </a:r>
            <a:endParaRPr lang="pt-PT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19159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Scenario:</a:t>
            </a:r>
          </a:p>
        </p:txBody>
      </p:sp>
      <p:sp>
        <p:nvSpPr>
          <p:cNvPr id="6" name="Rectangle 5"/>
          <p:cNvSpPr/>
          <p:nvPr/>
        </p:nvSpPr>
        <p:spPr>
          <a:xfrm>
            <a:off x="772378" y="733910"/>
            <a:ext cx="10671291" cy="15601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0619" r="4541" b="5592"/>
          <a:stretch/>
        </p:blipFill>
        <p:spPr bwMode="auto">
          <a:xfrm>
            <a:off x="1175374" y="1194444"/>
            <a:ext cx="4928349" cy="7675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7792909" y="1346414"/>
            <a:ext cx="3471163" cy="937875"/>
            <a:chOff x="1967213" y="2091111"/>
            <a:chExt cx="3471163" cy="937875"/>
          </a:xfrm>
        </p:grpSpPr>
        <p:grpSp>
          <p:nvGrpSpPr>
            <p:cNvPr id="10" name="Group 9"/>
            <p:cNvGrpSpPr/>
            <p:nvPr/>
          </p:nvGrpSpPr>
          <p:grpSpPr>
            <a:xfrm>
              <a:off x="2770238" y="2091111"/>
              <a:ext cx="2668138" cy="937875"/>
              <a:chOff x="-183252" y="1577314"/>
              <a:chExt cx="2753135" cy="937875"/>
            </a:xfrm>
          </p:grpSpPr>
          <p:pic>
            <p:nvPicPr>
              <p:cNvPr id="12" name="Picture 11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3143" y="1731251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56682" y="1904180"/>
                <a:ext cx="913201" cy="51442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65015" y="15773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accent3"/>
                    </a:solidFill>
                  </a:rPr>
                  <a:t>--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83252" y="1591859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accent3"/>
                    </a:solidFill>
                  </a:rPr>
                  <a:t>++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67213" y="2169646"/>
              <a:ext cx="9183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S2: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2382" y="746283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  <a:endParaRPr lang="pt-PT" dirty="0"/>
          </a:p>
        </p:txBody>
      </p:sp>
      <p:cxnSp>
        <p:nvCxnSpPr>
          <p:cNvPr id="33" name="Straight Arrow Connector 32"/>
          <p:cNvCxnSpPr>
            <a:stCxn id="8" idx="3"/>
          </p:cNvCxnSpPr>
          <p:nvPr/>
        </p:nvCxnSpPr>
        <p:spPr>
          <a:xfrm flipV="1">
            <a:off x="6103723" y="1050954"/>
            <a:ext cx="1696218" cy="527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1" idx="1"/>
          </p:cNvCxnSpPr>
          <p:nvPr/>
        </p:nvCxnSpPr>
        <p:spPr>
          <a:xfrm>
            <a:off x="6103723" y="1578243"/>
            <a:ext cx="1689186" cy="231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7866211" y="582622"/>
            <a:ext cx="2873689" cy="953214"/>
            <a:chOff x="193916" y="1181661"/>
            <a:chExt cx="2873689" cy="953214"/>
          </a:xfrm>
        </p:grpSpPr>
        <p:grpSp>
          <p:nvGrpSpPr>
            <p:cNvPr id="40" name="Group 39"/>
            <p:cNvGrpSpPr/>
            <p:nvPr/>
          </p:nvGrpSpPr>
          <p:grpSpPr>
            <a:xfrm>
              <a:off x="975689" y="1181661"/>
              <a:ext cx="2091916" cy="953214"/>
              <a:chOff x="216205" y="1561830"/>
              <a:chExt cx="2091916" cy="953214"/>
            </a:xfrm>
          </p:grpSpPr>
          <p:pic>
            <p:nvPicPr>
              <p:cNvPr id="42" name="Picture 17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9594" y="1754599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43" name="Picture 4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94920" y="1862562"/>
                <a:ext cx="913201" cy="51442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38849" y="15917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accent3"/>
                    </a:solidFill>
                  </a:rPr>
                  <a:t>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6205" y="1561830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accent3"/>
                    </a:solidFill>
                  </a:rPr>
                  <a:t>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3916" y="1258643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S1: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82765" y="2365728"/>
            <a:ext cx="10671291" cy="3799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1353994" y="2631084"/>
            <a:ext cx="1347802" cy="660096"/>
            <a:chOff x="6823332" y="1109604"/>
            <a:chExt cx="1347802" cy="660096"/>
          </a:xfrm>
        </p:grpSpPr>
        <p:pic>
          <p:nvPicPr>
            <p:cNvPr id="17" name="Picture 16" descr="r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933" y="1255278"/>
              <a:ext cx="913201" cy="514422"/>
            </a:xfrm>
            <a:prstGeom prst="rect">
              <a:avLst/>
            </a:prstGeom>
          </p:spPr>
        </p:pic>
        <p:pic>
          <p:nvPicPr>
            <p:cNvPr id="18" name="Picture 17" descr="C:\Users\smb\AppData\Local\Microsoft\Windows\Temporary Internet Files\Content.IE5\55LI7TKG\thermometer-29533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3332" y="1109604"/>
              <a:ext cx="328808" cy="630000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4734494" y="2438603"/>
            <a:ext cx="6404946" cy="769441"/>
            <a:chOff x="5527533" y="2697786"/>
            <a:chExt cx="6404946" cy="7694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9054" r="4541" b="73628"/>
            <a:stretch/>
          </p:blipFill>
          <p:spPr bwMode="auto">
            <a:xfrm>
              <a:off x="6432497" y="2814898"/>
              <a:ext cx="5499982" cy="6111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527533" y="2697786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S1: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4494" y="3423498"/>
            <a:ext cx="6401798" cy="769441"/>
            <a:chOff x="5505152" y="3614202"/>
            <a:chExt cx="6401798" cy="76944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9349" r="4541" b="53707"/>
            <a:stretch/>
          </p:blipFill>
          <p:spPr bwMode="auto">
            <a:xfrm>
              <a:off x="6406968" y="3726329"/>
              <a:ext cx="5499982" cy="6101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505152" y="3614202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S2: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86185" y="4427002"/>
            <a:ext cx="6409800" cy="769441"/>
            <a:chOff x="5502004" y="4542575"/>
            <a:chExt cx="6409800" cy="76944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0358" r="4541" b="31864"/>
            <a:stretch/>
          </p:blipFill>
          <p:spPr bwMode="auto">
            <a:xfrm>
              <a:off x="6402113" y="4616387"/>
              <a:ext cx="5509691" cy="6413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5502004" y="4542575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S3: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1139" y="5361928"/>
            <a:ext cx="6394846" cy="769591"/>
            <a:chOff x="5502004" y="5469877"/>
            <a:chExt cx="6394846" cy="769591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0856" r="4541" b="10255"/>
            <a:stretch/>
          </p:blipFill>
          <p:spPr bwMode="auto">
            <a:xfrm>
              <a:off x="6386150" y="5557950"/>
              <a:ext cx="5510700" cy="6815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5502004" y="5469877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</a:rPr>
                <a:t>S4: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14895" y="2446418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  <a:endParaRPr lang="pt-PT" dirty="0"/>
          </a:p>
        </p:txBody>
      </p:sp>
      <p:cxnSp>
        <p:nvCxnSpPr>
          <p:cNvPr id="35" name="Straight Arrow Connector 34"/>
          <p:cNvCxnSpPr>
            <a:stCxn id="17" idx="3"/>
            <a:endCxn id="21" idx="1"/>
          </p:cNvCxnSpPr>
          <p:nvPr/>
        </p:nvCxnSpPr>
        <p:spPr>
          <a:xfrm flipV="1">
            <a:off x="2701796" y="2823324"/>
            <a:ext cx="2032698" cy="210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3"/>
            <a:endCxn id="24" idx="1"/>
          </p:cNvCxnSpPr>
          <p:nvPr/>
        </p:nvCxnSpPr>
        <p:spPr>
          <a:xfrm>
            <a:off x="2701796" y="3033969"/>
            <a:ext cx="2032698" cy="77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7" idx="3"/>
            <a:endCxn id="27" idx="1"/>
          </p:cNvCxnSpPr>
          <p:nvPr/>
        </p:nvCxnSpPr>
        <p:spPr>
          <a:xfrm>
            <a:off x="2701796" y="3033969"/>
            <a:ext cx="2084389" cy="1777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  <a:endCxn id="30" idx="1"/>
          </p:cNvCxnSpPr>
          <p:nvPr/>
        </p:nvCxnSpPr>
        <p:spPr>
          <a:xfrm>
            <a:off x="2701796" y="3033969"/>
            <a:ext cx="2099343" cy="271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97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38336" y="1525190"/>
            <a:ext cx="1734778" cy="4793325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</a:t>
              </a:r>
            </a:p>
          </p:txBody>
        </p:sp>
      </p:grpSp>
      <p:cxnSp>
        <p:nvCxnSpPr>
          <p:cNvPr id="13" name="Shape 127"/>
          <p:cNvCxnSpPr>
            <a:stCxn id="59" idx="0"/>
            <a:endCxn id="12" idx="0"/>
          </p:cNvCxnSpPr>
          <p:nvPr/>
        </p:nvCxnSpPr>
        <p:spPr>
          <a:xfrm rot="16200000" flipH="1">
            <a:off x="2350472" y="380442"/>
            <a:ext cx="301351" cy="2590847"/>
          </a:xfrm>
          <a:prstGeom prst="bentConnector3">
            <a:avLst>
              <a:gd name="adj1" fmla="val -75858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 and uneven-aged</a:t>
            </a:r>
          </a:p>
          <a:p>
            <a:pPr algn="ctr"/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a set per stand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drivers:</a:t>
            </a: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changes (afforestation)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-md structure and inputs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/>
          <a:srcRect r="66998"/>
          <a:stretch/>
        </p:blipFill>
        <p:spPr>
          <a:xfrm>
            <a:off x="706959" y="1846913"/>
            <a:ext cx="1064877" cy="136987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/>
          <a:srcRect l="33112" r="33393"/>
          <a:stretch/>
        </p:blipFill>
        <p:spPr>
          <a:xfrm>
            <a:off x="705011" y="3239139"/>
            <a:ext cx="1080786" cy="13698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l="67158"/>
          <a:stretch/>
        </p:blipFill>
        <p:spPr>
          <a:xfrm>
            <a:off x="697677" y="4633747"/>
            <a:ext cx="1059717" cy="13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6" grpId="0" animBg="1"/>
      <p:bldP spid="19" grpId="0" animBg="1"/>
      <p:bldP spid="32" grpId="0"/>
      <p:bldP spid="33" grpId="0" animBg="1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 and uneven-aged</a:t>
            </a:r>
          </a:p>
          <a:p>
            <a:pPr algn="ctr"/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a set per stand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drivers:</a:t>
            </a:r>
          </a:p>
          <a:p>
            <a:pPr algn="ctr"/>
            <a:endParaRPr lang="en-GB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changes (afforestation)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Assortment_ec.csv</a:t>
            </a:r>
            <a:endParaRPr lang="pt-PT" sz="1600" dirty="0">
              <a:effectLst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102103" y="5368820"/>
            <a:ext cx="14244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AvgClimate.csv</a:t>
            </a:r>
            <a:endParaRPr lang="pt-PT" sz="1600" dirty="0"/>
          </a:p>
        </p:txBody>
      </p:sp>
      <p:sp>
        <p:nvSpPr>
          <p:cNvPr id="45" name="Rectangle 44"/>
          <p:cNvSpPr/>
          <p:nvPr/>
        </p:nvSpPr>
        <p:spPr>
          <a:xfrm>
            <a:off x="10054943" y="2391038"/>
            <a:ext cx="16034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Consumables.csv</a:t>
            </a:r>
            <a:endParaRPr lang="pt-PT" sz="1600" dirty="0"/>
          </a:p>
        </p:txBody>
      </p:sp>
      <p:sp>
        <p:nvSpPr>
          <p:cNvPr id="46" name="Rectangle 45"/>
          <p:cNvSpPr/>
          <p:nvPr/>
        </p:nvSpPr>
        <p:spPr>
          <a:xfrm>
            <a:off x="10063303" y="2877055"/>
            <a:ext cx="14145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Operations.csv</a:t>
            </a:r>
            <a:endParaRPr lang="pt-PT" sz="1600" dirty="0"/>
          </a:p>
        </p:txBody>
      </p:sp>
      <p:sp>
        <p:nvSpPr>
          <p:cNvPr id="47" name="Rectangle 46"/>
          <p:cNvSpPr/>
          <p:nvPr/>
        </p:nvSpPr>
        <p:spPr>
          <a:xfrm>
            <a:off x="10027556" y="3361412"/>
            <a:ext cx="168078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FMA_##_Ec_*.csv</a:t>
            </a:r>
            <a:endParaRPr lang="pt-PT" sz="1600" dirty="0"/>
          </a:p>
        </p:txBody>
      </p:sp>
      <p:sp>
        <p:nvSpPr>
          <p:cNvPr id="48" name="Rectangle 47"/>
          <p:cNvSpPr/>
          <p:nvPr/>
        </p:nvSpPr>
        <p:spPr>
          <a:xfrm>
            <a:off x="10027556" y="3845769"/>
            <a:ext cx="19881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/>
              <a:t>prescription_Ec_*.csv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4876" y="2847318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inv_sps</a:t>
            </a:r>
            <a:r>
              <a:rPr lang="pt-PT" sz="1600" dirty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0" name="Rectangle 49"/>
          <p:cNvSpPr/>
          <p:nvPr/>
        </p:nvSpPr>
        <p:spPr>
          <a:xfrm>
            <a:off x="519410" y="5878588"/>
            <a:ext cx="16681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inv_sps_arv</a:t>
            </a:r>
            <a:r>
              <a:rPr lang="pt-PT" sz="1600" dirty="0">
                <a:latin typeface="Arial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PT" sz="1600" dirty="0">
                <a:latin typeface="Arial" panose="020B0604020202020204" pitchFamily="34" charset="0"/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1" name="Rectangle 50"/>
          <p:cNvSpPr/>
          <p:nvPr/>
        </p:nvSpPr>
        <p:spPr>
          <a:xfrm>
            <a:off x="7520767" y="1199682"/>
            <a:ext cx="169963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ini_standsSIM</a:t>
            </a:r>
            <a:r>
              <a:rPr lang="pt-PT" sz="1600" dirty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-md structure and inputs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9" y="3191292"/>
            <a:ext cx="1162382" cy="810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1484369" y="4258705"/>
            <a:ext cx="248302" cy="809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99" y="941055"/>
            <a:ext cx="2303813" cy="1061791"/>
          </a:xfrm>
          <a:prstGeom prst="rect">
            <a:avLst/>
          </a:prstGeom>
        </p:spPr>
      </p:pic>
      <p:cxnSp>
        <p:nvCxnSpPr>
          <p:cNvPr id="56" name="Shape 30"/>
          <p:cNvCxnSpPr>
            <a:stCxn id="2" idx="3"/>
            <a:endCxn id="11" idx="0"/>
          </p:cNvCxnSpPr>
          <p:nvPr/>
        </p:nvCxnSpPr>
        <p:spPr>
          <a:xfrm>
            <a:off x="2944012" y="1471951"/>
            <a:ext cx="833267" cy="34917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199" y="3218895"/>
            <a:ext cx="5311621" cy="79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1524" y="4057175"/>
            <a:ext cx="5311621" cy="140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19410" y="5513139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inv_sps</a:t>
            </a:r>
            <a:r>
              <a:rPr lang="pt-PT" sz="1600" dirty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4538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9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45" t="7411" r="21222" b="33448"/>
          <a:stretch/>
        </p:blipFill>
        <p:spPr>
          <a:xfrm>
            <a:off x="1490443" y="1213572"/>
            <a:ext cx="9192127" cy="6181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463" y="3800722"/>
            <a:ext cx="80387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3200" b="1" dirty="0">
              <a:solidFill>
                <a:schemeClr val="accent3"/>
              </a:solidFill>
            </a:endParaRPr>
          </a:p>
          <a:p>
            <a:r>
              <a:rPr lang="pt-PT" sz="3200" b="1" dirty="0">
                <a:solidFill>
                  <a:schemeClr val="accent3"/>
                </a:solidFill>
                <a:hlinkClick r:id="rId3"/>
              </a:rPr>
              <a:t>http://www.isa.ulisboa.pt/cef/forchange/fctools/en/home</a:t>
            </a:r>
            <a:endParaRPr lang="pt-PT" sz="3200" b="1" dirty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FCTools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/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2679" y="3124867"/>
            <a:ext cx="2759102" cy="35900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6384896" y="3124867"/>
            <a:ext cx="2759102" cy="3590014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9287421" y="3124867"/>
            <a:ext cx="2759102" cy="359001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3832534" y="3395211"/>
            <a:ext cx="209914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New   stand</a:t>
            </a:r>
          </a:p>
          <a:p>
            <a:pPr algn="ctr"/>
            <a:endParaRPr lang="en-US" sz="900" dirty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(yield table)</a:t>
            </a:r>
            <a:endParaRPr lang="pt-PT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875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Existing Stand</a:t>
            </a:r>
            <a:endParaRPr lang="pt-PT" sz="32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7400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</a:rPr>
              <a:t>Several Stands</a:t>
            </a:r>
            <a:endParaRPr lang="pt-PT" sz="3200" dirty="0">
              <a:solidFill>
                <a:schemeClr val="accent4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5553" r="10152" b="10631"/>
          <a:stretch>
            <a:fillRect/>
          </a:stretch>
        </p:blipFill>
        <p:spPr bwMode="auto">
          <a:xfrm>
            <a:off x="9482897" y="4742773"/>
            <a:ext cx="1205781" cy="7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7" r="13806" b="10631"/>
          <a:stretch>
            <a:fillRect/>
          </a:stretch>
        </p:blipFill>
        <p:spPr bwMode="auto">
          <a:xfrm>
            <a:off x="10741184" y="4918705"/>
            <a:ext cx="1252832" cy="8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647" r="10890" b="10631"/>
          <a:stretch>
            <a:fillRect/>
          </a:stretch>
        </p:blipFill>
        <p:spPr bwMode="auto">
          <a:xfrm>
            <a:off x="6835164" y="5168246"/>
            <a:ext cx="1737045" cy="126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149" r="9377" b="10631"/>
          <a:stretch>
            <a:fillRect/>
          </a:stretch>
        </p:blipFill>
        <p:spPr bwMode="auto">
          <a:xfrm>
            <a:off x="9650520" y="5423181"/>
            <a:ext cx="1485315" cy="11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72" r="60396" b="11673"/>
          <a:stretch/>
        </p:blipFill>
        <p:spPr>
          <a:xfrm>
            <a:off x="4469883" y="5058138"/>
            <a:ext cx="913121" cy="13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/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2679" y="3124867"/>
            <a:ext cx="2759102" cy="35900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6384896" y="3124867"/>
            <a:ext cx="2759102" cy="3590014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9287421" y="3124867"/>
            <a:ext cx="2759102" cy="359001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3832534" y="3395211"/>
            <a:ext cx="209914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New   stand</a:t>
            </a:r>
          </a:p>
          <a:p>
            <a:pPr algn="ctr"/>
            <a:endParaRPr lang="en-US" sz="900" dirty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(yield table)</a:t>
            </a:r>
            <a:endParaRPr lang="pt-PT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875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Existing Stand</a:t>
            </a:r>
            <a:endParaRPr lang="pt-PT" sz="32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7400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</a:rPr>
              <a:t>Several Stands</a:t>
            </a:r>
            <a:endParaRPr lang="pt-PT" sz="3200" dirty="0">
              <a:solidFill>
                <a:schemeClr val="accent4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5553" r="10152" b="10631"/>
          <a:stretch>
            <a:fillRect/>
          </a:stretch>
        </p:blipFill>
        <p:spPr bwMode="auto">
          <a:xfrm>
            <a:off x="9482897" y="4742773"/>
            <a:ext cx="1205781" cy="7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7" r="13806" b="10631"/>
          <a:stretch>
            <a:fillRect/>
          </a:stretch>
        </p:blipFill>
        <p:spPr bwMode="auto">
          <a:xfrm>
            <a:off x="10741184" y="4918705"/>
            <a:ext cx="1252832" cy="8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647" r="10890" b="10631"/>
          <a:stretch>
            <a:fillRect/>
          </a:stretch>
        </p:blipFill>
        <p:spPr bwMode="auto">
          <a:xfrm>
            <a:off x="6835164" y="5168246"/>
            <a:ext cx="1737045" cy="126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149" r="9377" b="10631"/>
          <a:stretch>
            <a:fillRect/>
          </a:stretch>
        </p:blipFill>
        <p:spPr bwMode="auto">
          <a:xfrm>
            <a:off x="9650520" y="5423181"/>
            <a:ext cx="1485315" cy="11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72" r="60396" b="11673"/>
          <a:stretch/>
        </p:blipFill>
        <p:spPr>
          <a:xfrm>
            <a:off x="4469883" y="5058138"/>
            <a:ext cx="913121" cy="1319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3995" t="14335" r="33964" b="19183"/>
          <a:stretch/>
        </p:blipFill>
        <p:spPr>
          <a:xfrm>
            <a:off x="6384896" y="981878"/>
            <a:ext cx="4206904" cy="5819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179" t="14335" r="34057" b="19460"/>
          <a:stretch/>
        </p:blipFill>
        <p:spPr>
          <a:xfrm>
            <a:off x="6657003" y="1229802"/>
            <a:ext cx="4102420" cy="57004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5871" t="12626" r="35947" b="17880"/>
          <a:stretch/>
        </p:blipFill>
        <p:spPr>
          <a:xfrm>
            <a:off x="6949047" y="1567206"/>
            <a:ext cx="4045123" cy="56109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35757" t="12626" r="35947" b="18082"/>
          <a:stretch/>
        </p:blipFill>
        <p:spPr>
          <a:xfrm>
            <a:off x="6986137" y="667071"/>
            <a:ext cx="5174674" cy="71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Forest Management Approaches (FMA)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1872" t="5342" r="41728" b="50333"/>
          <a:stretch/>
        </p:blipFill>
        <p:spPr bwMode="auto">
          <a:xfrm>
            <a:off x="3201191" y="1150972"/>
            <a:ext cx="5164975" cy="30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954" t="17105" r="13650" b="16552"/>
          <a:stretch/>
        </p:blipFill>
        <p:spPr>
          <a:xfrm>
            <a:off x="6215941" y="2092066"/>
            <a:ext cx="5694989" cy="67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7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its forest simulators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16" y="1150972"/>
            <a:ext cx="26511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Forest characterization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Forest Management Approaches (FMA)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Prescriptions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303" t="14843" r="33933" b="19875"/>
          <a:stretch/>
        </p:blipFill>
        <p:spPr>
          <a:xfrm>
            <a:off x="5009804" y="1185000"/>
            <a:ext cx="4959927" cy="67958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1" t="8681" r="52496" b="73383"/>
          <a:stretch/>
        </p:blipFill>
        <p:spPr bwMode="auto">
          <a:xfrm>
            <a:off x="78939" y="5368004"/>
            <a:ext cx="5965245" cy="140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547548" y="419834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/>
          <p:cNvSpPr/>
          <p:nvPr/>
        </p:nvSpPr>
        <p:spPr>
          <a:xfrm>
            <a:off x="6542107" y="4447281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6552990" y="469216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Elbow Connector 14"/>
          <p:cNvCxnSpPr>
            <a:stCxn id="23" idx="0"/>
          </p:cNvCxnSpPr>
          <p:nvPr/>
        </p:nvCxnSpPr>
        <p:spPr>
          <a:xfrm rot="5400000" flipH="1" flipV="1">
            <a:off x="3837422" y="2676494"/>
            <a:ext cx="1128833" cy="428053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4" idx="0"/>
            <a:endCxn id="12" idx="2"/>
          </p:cNvCxnSpPr>
          <p:nvPr/>
        </p:nvCxnSpPr>
        <p:spPr>
          <a:xfrm rot="5400000" flipH="1" flipV="1">
            <a:off x="4857624" y="3696697"/>
            <a:ext cx="879898" cy="2489067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5" idx="0"/>
          </p:cNvCxnSpPr>
          <p:nvPr/>
        </p:nvCxnSpPr>
        <p:spPr>
          <a:xfrm rot="5400000" flipH="1" flipV="1">
            <a:off x="5872365" y="4731005"/>
            <a:ext cx="650821" cy="681149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207569" y="5381179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3999040" y="5381179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5803201" y="5396989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0168517" y="3169721"/>
            <a:ext cx="184518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Uneven-aged FMAs</a:t>
            </a:r>
          </a:p>
          <a:p>
            <a:pPr algn="ctr"/>
            <a:endParaRPr lang="en-US" sz="800" dirty="0"/>
          </a:p>
          <a:p>
            <a:pPr algn="ctr"/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NyFMA</a:t>
            </a:r>
            <a:r>
              <a:rPr lang="en-US" dirty="0"/>
              <a:t> is the number of years during which we want the FMA to be applied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9961" y="5452185"/>
            <a:ext cx="511031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Even-aged FMAs</a:t>
            </a:r>
          </a:p>
          <a:p>
            <a:pPr algn="ctr"/>
            <a:endParaRPr lang="en-US" sz="800" dirty="0"/>
          </a:p>
          <a:p>
            <a:pPr algn="ctr"/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</a:rPr>
              <a:t>tcut</a:t>
            </a:r>
            <a:r>
              <a:rPr lang="en-US" dirty="0"/>
              <a:t> is the harvest age which corresponds to the number of years during which we want the FMA to be applied</a:t>
            </a:r>
          </a:p>
        </p:txBody>
      </p:sp>
    </p:spTree>
    <p:extLst>
      <p:ext uri="{BB962C8B-B14F-4D97-AF65-F5344CB8AC3E}">
        <p14:creationId xmlns:p14="http://schemas.microsoft.com/office/powerpoint/2010/main" val="42181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4171" y="4371415"/>
            <a:ext cx="3050004" cy="2486585"/>
            <a:chOff x="-2004" y="4371415"/>
            <a:chExt cx="3050004" cy="2486585"/>
          </a:xfrm>
        </p:grpSpPr>
        <p:sp>
          <p:nvSpPr>
            <p:cNvPr id="3" name="Rectangle 2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2004" y="4966702"/>
              <a:ext cx="3048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        pine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0993" y="4371415"/>
            <a:ext cx="3061648" cy="2486585"/>
            <a:chOff x="3034352" y="4371415"/>
            <a:chExt cx="3061648" cy="2486585"/>
          </a:xfrm>
        </p:grpSpPr>
        <p:sp>
          <p:nvSpPr>
            <p:cNvPr id="6" name="Rectangle 5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34352" y="5253306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50655" y="4371415"/>
            <a:ext cx="3088943" cy="2486585"/>
            <a:chOff x="6096000" y="4371415"/>
            <a:chExt cx="3088943" cy="2486585"/>
          </a:xfrm>
        </p:grpSpPr>
        <p:sp>
          <p:nvSpPr>
            <p:cNvPr id="9" name="Rectangle 8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6943" y="4939406"/>
              <a:ext cx="3048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" y="-121025"/>
            <a:ext cx="3029902" cy="5168277"/>
          </a:xfrm>
          <a:prstGeom prst="rect">
            <a:avLst/>
          </a:prstGeom>
        </p:spPr>
      </p:pic>
      <p:pic>
        <p:nvPicPr>
          <p:cNvPr id="288" name="Picture 287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082680" y="868515"/>
            <a:ext cx="2887642" cy="3618428"/>
          </a:xfrm>
          <a:prstGeom prst="rect">
            <a:avLst/>
          </a:prstGeom>
        </p:spPr>
      </p:pic>
      <p:pic>
        <p:nvPicPr>
          <p:cNvPr id="2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6080514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3838" y="1664203"/>
            <a:ext cx="32759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Go to </a:t>
            </a:r>
            <a:r>
              <a:rPr lang="en-US" sz="2400" b="1" dirty="0" err="1">
                <a:solidFill>
                  <a:schemeClr val="accent3"/>
                </a:solidFill>
              </a:rPr>
              <a:t>FCTools</a:t>
            </a:r>
            <a:r>
              <a:rPr lang="en-US" sz="2400" b="1" dirty="0">
                <a:solidFill>
                  <a:schemeClr val="accent3"/>
                </a:solidFill>
              </a:rPr>
              <a:t>:</a:t>
            </a:r>
            <a:endParaRPr lang="pt-PT" sz="2400" b="1" dirty="0">
              <a:solidFill>
                <a:schemeClr val="accent3"/>
              </a:solidFill>
            </a:endParaRPr>
          </a:p>
          <a:p>
            <a:pPr algn="ctr"/>
            <a:r>
              <a:rPr lang="pt-PT" sz="2400" b="1" dirty="0">
                <a:solidFill>
                  <a:schemeClr val="accent3"/>
                </a:solidFill>
                <a:hlinkClick r:id="rId6"/>
              </a:rPr>
              <a:t>http://www.isa.ulisboa.pt/cef/forchange/fctools/en/home</a:t>
            </a:r>
            <a:endParaRPr lang="pt-PT" sz="2400" b="1" dirty="0">
              <a:solidFill>
                <a:schemeClr val="accent3"/>
              </a:solidFill>
            </a:endParaRPr>
          </a:p>
          <a:p>
            <a:endParaRPr lang="en-US" sz="2400" b="1" dirty="0">
              <a:solidFill>
                <a:schemeClr val="accent3"/>
              </a:solidFill>
            </a:endParaRPr>
          </a:p>
          <a:p>
            <a:pPr algn="ctr"/>
            <a:r>
              <a:rPr lang="en-US" sz="2400" b="1" dirty="0">
                <a:solidFill>
                  <a:schemeClr val="accent3"/>
                </a:solidFill>
              </a:rPr>
              <a:t>Register &amp;</a:t>
            </a:r>
          </a:p>
          <a:p>
            <a:pPr algn="ctr"/>
            <a:r>
              <a:rPr lang="en-US" sz="2400" b="1" dirty="0">
                <a:solidFill>
                  <a:schemeClr val="accent3"/>
                </a:solidFill>
              </a:rPr>
              <a:t>Download </a:t>
            </a:r>
            <a:r>
              <a:rPr lang="en-US" sz="2400" b="1" dirty="0" err="1">
                <a:solidFill>
                  <a:schemeClr val="accent3"/>
                </a:solidFill>
              </a:rPr>
              <a:t>sIMfLOR</a:t>
            </a:r>
            <a:r>
              <a:rPr lang="en-US" sz="2400" b="1" dirty="0">
                <a:solidFill>
                  <a:schemeClr val="accent3"/>
                </a:solidFill>
              </a:rPr>
              <a:t> platform</a:t>
            </a:r>
          </a:p>
          <a:p>
            <a:pPr algn="ctr"/>
            <a:endParaRPr lang="en-US" sz="2400" b="1" dirty="0">
              <a:solidFill>
                <a:schemeClr val="accent3"/>
              </a:solidFill>
            </a:endParaRPr>
          </a:p>
          <a:p>
            <a:pPr algn="ctr"/>
            <a:r>
              <a:rPr lang="en-US" sz="2400" b="1" dirty="0">
                <a:solidFill>
                  <a:schemeClr val="accent3"/>
                </a:solidFill>
              </a:rPr>
              <a:t>Regional settings of your computer in English</a:t>
            </a:r>
            <a:endParaRPr lang="pt-PT" sz="2400" b="1" dirty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536" t="20660" r="40671" b="49584"/>
          <a:stretch/>
        </p:blipFill>
        <p:spPr>
          <a:xfrm>
            <a:off x="630538" y="2562729"/>
            <a:ext cx="10635916" cy="5169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</a:t>
            </a:r>
          </a:p>
        </p:txBody>
      </p:sp>
    </p:spTree>
    <p:extLst>
      <p:ext uri="{BB962C8B-B14F-4D97-AF65-F5344CB8AC3E}">
        <p14:creationId xmlns:p14="http://schemas.microsoft.com/office/powerpoint/2010/main" val="300358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20285" y="1298708"/>
            <a:ext cx="10533412" cy="579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species in Portugal</a:t>
            </a:r>
          </a:p>
          <a:p>
            <a:pPr>
              <a:spcBef>
                <a:spcPts val="200"/>
              </a:spcBef>
            </a:pP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its forest simulators</a:t>
            </a:r>
          </a:p>
          <a:p>
            <a:pPr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horizon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management approaches (FMA)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prescriptions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</a:p>
          <a:p>
            <a:pPr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 structure and inputs</a:t>
            </a:r>
          </a:p>
          <a:p>
            <a:pPr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generating and understanding input files</a:t>
            </a:r>
          </a:p>
          <a:p>
            <a:pPr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and importing inputs</a:t>
            </a:r>
          </a:p>
          <a:p>
            <a:pPr lvl="1">
              <a:spcBef>
                <a:spcPts val="200"/>
              </a:spcBef>
            </a:pP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3535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536" t="61866" r="40671" b="19598"/>
          <a:stretch/>
        </p:blipFill>
        <p:spPr>
          <a:xfrm>
            <a:off x="609598" y="3160295"/>
            <a:ext cx="10635916" cy="322045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3546026">
            <a:off x="2117558" y="4106777"/>
            <a:ext cx="850232" cy="101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/>
          <p:cNvSpPr/>
          <p:nvPr/>
        </p:nvSpPr>
        <p:spPr>
          <a:xfrm>
            <a:off x="829295" y="4170947"/>
            <a:ext cx="9870790" cy="3689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412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24" y="1375611"/>
            <a:ext cx="8644688" cy="57631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3546026">
            <a:off x="2899051" y="1608226"/>
            <a:ext cx="850232" cy="101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23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86" y="959459"/>
            <a:ext cx="9266544" cy="6177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define an FMA</a:t>
            </a:r>
          </a:p>
        </p:txBody>
      </p:sp>
    </p:spTree>
    <p:extLst>
      <p:ext uri="{BB962C8B-B14F-4D97-AF65-F5344CB8AC3E}">
        <p14:creationId xmlns:p14="http://schemas.microsoft.com/office/powerpoint/2010/main" val="3140085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define an FMA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7" y="915566"/>
            <a:ext cx="11362706" cy="75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6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247" y="1220768"/>
            <a:ext cx="675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FMA</a:t>
            </a:r>
            <a:endParaRPr lang="pt-P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438" y="1399546"/>
            <a:ext cx="25589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Planting and Coppice</a:t>
            </a:r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247" y="1568823"/>
            <a:ext cx="2558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Maximum rotation age</a:t>
            </a:r>
            <a:endParaRPr lang="pt-PT" sz="16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131" r="25562"/>
          <a:stretch/>
        </p:blipFill>
        <p:spPr>
          <a:xfrm>
            <a:off x="5335655" y="288757"/>
            <a:ext cx="5757462" cy="7784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045" y="1615305"/>
            <a:ext cx="568842" cy="16480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4" name="Group 13"/>
          <p:cNvGrpSpPr/>
          <p:nvPr/>
        </p:nvGrpSpPr>
        <p:grpSpPr>
          <a:xfrm>
            <a:off x="8072232" y="2020186"/>
            <a:ext cx="3898629" cy="2153970"/>
            <a:chOff x="8072232" y="2020186"/>
            <a:chExt cx="3898629" cy="2153970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31250" t="30980" r="17538" b="23750"/>
            <a:stretch>
              <a:fillRect/>
            </a:stretch>
          </p:blipFill>
          <p:spPr bwMode="auto">
            <a:xfrm>
              <a:off x="8072232" y="2020186"/>
              <a:ext cx="3898629" cy="2153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296940" y="256067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DA6208"/>
                  </a:solidFill>
                </a:rPr>
                <a:t>FMA5</a:t>
              </a:r>
              <a:endParaRPr lang="pt-PT" sz="1200" b="1" dirty="0">
                <a:solidFill>
                  <a:srgbClr val="DA6208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64421" y="262474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3">
                      <a:lumMod val="75000"/>
                    </a:schemeClr>
                  </a:solidFill>
                </a:rPr>
                <a:t>FMA4</a:t>
              </a:r>
              <a:endParaRPr lang="pt-PT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2005" y="287815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3"/>
                  </a:solidFill>
                </a:rPr>
                <a:t>FMA3</a:t>
              </a:r>
              <a:endParaRPr lang="pt-PT" sz="12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045" y="1474407"/>
            <a:ext cx="568842" cy="16480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348" y="1291856"/>
            <a:ext cx="568842" cy="16480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6273209" y="2161955"/>
            <a:ext cx="1302897" cy="15594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6273209" y="3616844"/>
            <a:ext cx="1302897" cy="15594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6198782" y="4276184"/>
            <a:ext cx="2167678" cy="15227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7079" y="1945758"/>
            <a:ext cx="0" cy="326951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7079" y="5309189"/>
            <a:ext cx="0" cy="1044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6324" y="1945758"/>
            <a:ext cx="0" cy="442800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0160" y="577012"/>
            <a:ext cx="407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3">
                    <a:lumMod val="75000"/>
                  </a:schemeClr>
                </a:solidFill>
              </a:rPr>
              <a:t>Silvicultural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 operations: matrix (0,1) </a:t>
            </a:r>
            <a:endParaRPr lang="pt-P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54075" y="1477714"/>
            <a:ext cx="4008843" cy="512085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8954" t="17105" r="13650" b="16552"/>
          <a:stretch/>
        </p:blipFill>
        <p:spPr>
          <a:xfrm>
            <a:off x="829294" y="1521606"/>
            <a:ext cx="5694989" cy="67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163782" y="5587209"/>
            <a:ext cx="356776" cy="21459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05930" y="1930076"/>
            <a:ext cx="356776" cy="21459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8953" t="16907" r="13630" b="15720"/>
          <a:stretch/>
        </p:blipFill>
        <p:spPr>
          <a:xfrm>
            <a:off x="1179151" y="2556438"/>
            <a:ext cx="5684915" cy="68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497" y="577012"/>
            <a:ext cx="407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4"/>
                </a:solidFill>
              </a:rPr>
              <a:t>Silvicultural</a:t>
            </a:r>
            <a:r>
              <a:rPr lang="en-US" sz="1600" b="1" dirty="0">
                <a:solidFill>
                  <a:schemeClr val="accent4"/>
                </a:solidFill>
              </a:rPr>
              <a:t> operations’ details </a:t>
            </a:r>
            <a:endParaRPr lang="pt-PT" sz="1600" b="1" dirty="0">
              <a:solidFill>
                <a:schemeClr val="accent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1209" y="1737150"/>
            <a:ext cx="7027400" cy="512085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892" t="17059" r="13496" b="15905"/>
          <a:stretch/>
        </p:blipFill>
        <p:spPr>
          <a:xfrm>
            <a:off x="6406673" y="1737150"/>
            <a:ext cx="5756528" cy="68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72718" y="2556088"/>
            <a:ext cx="671281" cy="3277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0552" y="4297575"/>
            <a:ext cx="671281" cy="3277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174" y="1906630"/>
            <a:ext cx="575223" cy="24572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2017" y="5498581"/>
            <a:ext cx="575223" cy="24572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3648" y="6157078"/>
            <a:ext cx="17005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FMA_##_Ec_*.csv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4" grpId="0" animBg="1"/>
      <p:bldP spid="15" grpId="0" animBg="1"/>
      <p:bldP spid="17" grpId="0" animBg="1"/>
      <p:bldP spid="18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look at the economic costs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41" y="959459"/>
            <a:ext cx="10408265" cy="5854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949" t="21681" r="28077" b="26809"/>
          <a:stretch/>
        </p:blipFill>
        <p:spPr>
          <a:xfrm>
            <a:off x="1586573" y="1959285"/>
            <a:ext cx="4572000" cy="301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692" t="22137" r="27949" b="27037"/>
          <a:stretch/>
        </p:blipFill>
        <p:spPr>
          <a:xfrm>
            <a:off x="6474639" y="1992166"/>
            <a:ext cx="4572000" cy="2946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812" t="21667" r="27917" b="27222"/>
          <a:stretch/>
        </p:blipFill>
        <p:spPr>
          <a:xfrm>
            <a:off x="4836339" y="3035337"/>
            <a:ext cx="4572000" cy="2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86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Operations/economics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6791952" y="1737046"/>
            <a:ext cx="5221706" cy="3291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39819" y="2119846"/>
            <a:ext cx="618870" cy="396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2646" r="20114" b="7686"/>
          <a:stretch/>
        </p:blipFill>
        <p:spPr>
          <a:xfrm>
            <a:off x="140667" y="1736688"/>
            <a:ext cx="9802304" cy="5698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333" y="1913507"/>
            <a:ext cx="1509700" cy="180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67" y="1913507"/>
            <a:ext cx="1756927" cy="2168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16199" y="1871285"/>
            <a:ext cx="288000" cy="288000"/>
          </a:xfrm>
          <a:prstGeom prst="ellipse">
            <a:avLst/>
          </a:prstGeom>
          <a:noFill/>
          <a:ln w="28575"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-42974" y="1046465"/>
            <a:ext cx="3100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A6208"/>
                </a:solidFill>
              </a:rPr>
              <a:t>Number of additional discount rates to be tested</a:t>
            </a:r>
            <a:endParaRPr lang="pt-PT" dirty="0">
              <a:solidFill>
                <a:srgbClr val="DA62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1990" y="1852913"/>
            <a:ext cx="407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Additional discount rates to be tested</a:t>
            </a:r>
            <a:endParaRPr lang="pt-PT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333" y="2093507"/>
            <a:ext cx="1509700" cy="1800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8802" y="2122478"/>
            <a:ext cx="407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Maintenance costs (€ </a:t>
            </a:r>
            <a:r>
              <a:rPr lang="en-US" b="1" dirty="0" err="1">
                <a:solidFill>
                  <a:schemeClr val="accent3"/>
                </a:solidFill>
              </a:rPr>
              <a:t>yr</a:t>
            </a:r>
            <a:r>
              <a:rPr lang="en-US" b="1" dirty="0">
                <a:solidFill>
                  <a:schemeClr val="accent3"/>
                </a:solidFill>
              </a:rPr>
              <a:t>)</a:t>
            </a:r>
            <a:endParaRPr lang="pt-PT" b="1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43649" y="2236700"/>
            <a:ext cx="288000" cy="288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Straight Connector 20"/>
          <p:cNvCxnSpPr/>
          <p:nvPr/>
        </p:nvCxnSpPr>
        <p:spPr>
          <a:xfrm>
            <a:off x="1030406" y="2582835"/>
            <a:ext cx="0" cy="3672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30406" y="6290482"/>
            <a:ext cx="0" cy="54000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7622" y="2592372"/>
            <a:ext cx="2445442" cy="4752000"/>
          </a:xfrm>
          <a:prstGeom prst="rect">
            <a:avLst/>
          </a:prstGeom>
          <a:noFill/>
          <a:ln w="38100">
            <a:solidFill>
              <a:srgbClr val="948A54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Consumables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869233" y="2050706"/>
            <a:ext cx="5221706" cy="32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039" t="23615" r="24823" b="28185"/>
          <a:stretch/>
        </p:blipFill>
        <p:spPr>
          <a:xfrm>
            <a:off x="1736914" y="2555602"/>
            <a:ext cx="5134159" cy="329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54" t="23338" r="24823" b="28048"/>
          <a:stretch/>
        </p:blipFill>
        <p:spPr>
          <a:xfrm>
            <a:off x="2502254" y="3062215"/>
            <a:ext cx="5109032" cy="329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7778" t="22099" r="28055" b="26543"/>
          <a:stretch/>
        </p:blipFill>
        <p:spPr>
          <a:xfrm>
            <a:off x="2502254" y="3078280"/>
            <a:ext cx="5307732" cy="3471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21583" r="41505" b="18859"/>
          <a:stretch/>
        </p:blipFill>
        <p:spPr>
          <a:xfrm>
            <a:off x="6958620" y="1332922"/>
            <a:ext cx="7684168" cy="52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5420"/>
            <a:ext cx="12188825" cy="346859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3" y="828719"/>
            <a:ext cx="2396145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62" y="835016"/>
            <a:ext cx="2436757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864" y="822421"/>
            <a:ext cx="2328456" cy="342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776" y="880016"/>
            <a:ext cx="2356044" cy="33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907" y="832216"/>
            <a:ext cx="2362301" cy="3419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705" y="966801"/>
            <a:ext cx="11550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CCC00"/>
                </a:solidFill>
              </a:rPr>
              <a:t>Maritime pine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>
                <a:solidFill>
                  <a:srgbClr val="CCCC00"/>
                </a:solidFill>
              </a:rPr>
              <a:t>22%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191" y="966801"/>
            <a:ext cx="11550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CCC00"/>
                </a:solidFill>
              </a:rPr>
              <a:t>Eucalyptus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>
                <a:solidFill>
                  <a:srgbClr val="CCCC00"/>
                </a:solidFill>
              </a:rPr>
              <a:t>26%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1731" y="966801"/>
            <a:ext cx="64408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CCC00"/>
                </a:solidFill>
              </a:rPr>
              <a:t>Cork oak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>
                <a:solidFill>
                  <a:srgbClr val="CCCC00"/>
                </a:solidFill>
              </a:rPr>
              <a:t>22%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8533" y="966801"/>
            <a:ext cx="7905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CCC00"/>
                </a:solidFill>
              </a:rPr>
              <a:t>Holm oak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>
                <a:solidFill>
                  <a:srgbClr val="CCCC00"/>
                </a:solidFill>
              </a:rPr>
              <a:t>11%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553" y="934277"/>
            <a:ext cx="7905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CCC00"/>
                </a:solidFill>
              </a:rPr>
              <a:t>Stone pine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>
                <a:solidFill>
                  <a:srgbClr val="CCCC00"/>
                </a:solidFill>
              </a:rPr>
              <a:t>6%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542" y="4665453"/>
            <a:ext cx="249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Pulp </a:t>
            </a:r>
          </a:p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24" y="4649702"/>
            <a:ext cx="2682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Wood (and resin)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0532" y="4815426"/>
            <a:ext cx="244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Pine nuts  </a:t>
            </a:r>
          </a:p>
          <a:p>
            <a:pPr marL="534988" indent="-268288"/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" name="Picture 4" descr="http://www.cl.pt/imgs/floresta_producaoflorestal3.JPG">
            <a:hlinkClick r:id="rId8" tooltip=" 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8264" y="5188673"/>
            <a:ext cx="1354391" cy="92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://www.cl.pt/imgs/floresta_pinha1.JPG">
            <a:hlinkClick r:id="rId10" tooltip=" 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3258" y="5968721"/>
            <a:ext cx="1425479" cy="80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7" b="10448"/>
          <a:stretch/>
        </p:blipFill>
        <p:spPr>
          <a:xfrm>
            <a:off x="6531176" y="5338647"/>
            <a:ext cx="878162" cy="80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17047" b="12836"/>
          <a:stretch/>
        </p:blipFill>
        <p:spPr>
          <a:xfrm>
            <a:off x="5242886" y="5968721"/>
            <a:ext cx="908448" cy="71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NL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8106" y="4988048"/>
            <a:ext cx="1631411" cy="111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DSCI038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61282" y="5862486"/>
            <a:ext cx="1093196" cy="81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Resin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1279" y="5862485"/>
            <a:ext cx="938922" cy="70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68" y="5140114"/>
            <a:ext cx="1393560" cy="96041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/>
          <a:srcRect l="8256" t="7075" r="9721" b="8574"/>
          <a:stretch>
            <a:fillRect/>
          </a:stretch>
        </p:blipFill>
        <p:spPr bwMode="auto">
          <a:xfrm>
            <a:off x="3841219" y="5436407"/>
            <a:ext cx="1008460" cy="4861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-1019"/>
          <p:cNvPicPr>
            <a:picLocks noChangeAspect="1" noChangeArrowheads="1"/>
          </p:cNvPicPr>
          <p:nvPr/>
        </p:nvPicPr>
        <p:blipFill>
          <a:blip r:embed="rId19" cstate="print"/>
          <a:srcRect l="56958" t="36920" r="18892" b="41800"/>
          <a:stretch>
            <a:fillRect/>
          </a:stretch>
        </p:blipFill>
        <p:spPr bwMode="auto">
          <a:xfrm>
            <a:off x="3259229" y="5799475"/>
            <a:ext cx="1174841" cy="7672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7789180" y="4663060"/>
            <a:ext cx="2074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Cork:</a:t>
            </a:r>
          </a:p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forbidden to harvest</a:t>
            </a:r>
          </a:p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   thinning allowed</a:t>
            </a:r>
          </a:p>
          <a:p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7" name="Picture 2" descr="http://www.cl.pt/imgs/floresta_cortica1.JPG">
            <a:hlinkClick r:id="rId20" tooltip=" 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flipH="1">
            <a:off x="8281885" y="5589043"/>
            <a:ext cx="1738018" cy="97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9269" y="5388783"/>
            <a:ext cx="926138" cy="69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20" y="6082256"/>
            <a:ext cx="970824" cy="72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0159682" y="4650119"/>
            <a:ext cx="2196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Agroforestry :</a:t>
            </a:r>
          </a:p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  forbidden to harvest </a:t>
            </a:r>
          </a:p>
          <a:p>
            <a:r>
              <a:rPr lang="en-GB" sz="1400" dirty="0">
                <a:solidFill>
                  <a:schemeClr val="accent3">
                    <a:lumMod val="75000"/>
                  </a:schemeClr>
                </a:solidFill>
              </a:rPr>
              <a:t>  thinning allowed</a:t>
            </a:r>
          </a:p>
        </p:txBody>
      </p:sp>
      <p:pic>
        <p:nvPicPr>
          <p:cNvPr id="31" name="Picture 2" descr="G:\My_Stuff\My_fotos\ISA\PROFs\FCTools_Fotos\IMG_741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64" y="5569237"/>
            <a:ext cx="1496162" cy="99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V="1">
            <a:off x="4911878" y="4409494"/>
            <a:ext cx="723600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356" y="4409496"/>
            <a:ext cx="486000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6992" y="4400123"/>
            <a:ext cx="36305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Traditional wood production species</a:t>
            </a:r>
            <a:endParaRPr lang="pt-PT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511099" y="4403033"/>
            <a:ext cx="4176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Non-Traditional wood production species</a:t>
            </a:r>
            <a:endParaRPr lang="pt-PT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Tree Species in Portugal</a:t>
            </a:r>
          </a:p>
        </p:txBody>
      </p:sp>
    </p:spTree>
    <p:extLst>
      <p:ext uri="{BB962C8B-B14F-4D97-AF65-F5344CB8AC3E}">
        <p14:creationId xmlns:p14="http://schemas.microsoft.com/office/powerpoint/2010/main" val="3309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6" grpId="0"/>
      <p:bldP spid="30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Assortments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869233" y="2050706"/>
            <a:ext cx="5221706" cy="32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039" t="23615" r="24823" b="28185"/>
          <a:stretch/>
        </p:blipFill>
        <p:spPr>
          <a:xfrm>
            <a:off x="1736914" y="2555602"/>
            <a:ext cx="5134159" cy="329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54" t="23338" r="24823" b="28048"/>
          <a:stretch/>
        </p:blipFill>
        <p:spPr>
          <a:xfrm>
            <a:off x="2780894" y="2555602"/>
            <a:ext cx="5109032" cy="329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545" t="24261" r="27717" b="27355"/>
          <a:stretch/>
        </p:blipFill>
        <p:spPr>
          <a:xfrm>
            <a:off x="3538044" y="1721620"/>
            <a:ext cx="5079298" cy="329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21768" r="66540" b="56072"/>
          <a:stretch/>
        </p:blipFill>
        <p:spPr>
          <a:xfrm>
            <a:off x="6759115" y="4093191"/>
            <a:ext cx="5656842" cy="2497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8021" t="24814" r="22604" b="20371"/>
          <a:stretch/>
        </p:blipFill>
        <p:spPr>
          <a:xfrm>
            <a:off x="3557967" y="3049891"/>
            <a:ext cx="4701936" cy="2936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</a:rPr>
              <a:t>Assortment_ec.csv</a:t>
            </a:r>
            <a:endParaRPr lang="pt-PT" sz="1600" b="1" dirty="0"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54943" y="2391038"/>
            <a:ext cx="163737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Consumables.csv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63303" y="2877055"/>
            <a:ext cx="144661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Operations.csv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079" t="12832" r="35686" b="17626"/>
          <a:stretch/>
        </p:blipFill>
        <p:spPr>
          <a:xfrm>
            <a:off x="5070668" y="834322"/>
            <a:ext cx="4185621" cy="5798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000" t="12963" r="36250" b="18741"/>
          <a:stretch/>
        </p:blipFill>
        <p:spPr>
          <a:xfrm>
            <a:off x="365760" y="1004228"/>
            <a:ext cx="4191000" cy="5801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0666" r="37333" b="66889"/>
          <a:stretch/>
        </p:blipFill>
        <p:spPr>
          <a:xfrm>
            <a:off x="731520" y="4535424"/>
            <a:ext cx="11460480" cy="1280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163" y="3558899"/>
            <a:ext cx="966818" cy="6464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38239" y="4880993"/>
            <a:ext cx="773649" cy="9345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0269" y="3924366"/>
            <a:ext cx="1926379" cy="507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file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365" t="23949" r="51323" b="42791"/>
          <a:stretch/>
        </p:blipFill>
        <p:spPr>
          <a:xfrm>
            <a:off x="9401897" y="2946135"/>
            <a:ext cx="2701041" cy="1485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01897" y="2128567"/>
            <a:ext cx="270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One plantation followed by 2 coppices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83065" y="3558899"/>
            <a:ext cx="507618" cy="6464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5530" t="12222" r="35834" b="17071"/>
          <a:stretch/>
        </p:blipFill>
        <p:spPr>
          <a:xfrm>
            <a:off x="355682" y="1076936"/>
            <a:ext cx="4198389" cy="575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079" t="12832" r="35686" b="17626"/>
          <a:stretch/>
        </p:blipFill>
        <p:spPr>
          <a:xfrm>
            <a:off x="5070668" y="834322"/>
            <a:ext cx="4185621" cy="5798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163" y="3558899"/>
            <a:ext cx="966818" cy="6464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0269" y="3924366"/>
            <a:ext cx="1926379" cy="507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01897" y="2128567"/>
            <a:ext cx="270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3 consecutive plantations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38239" y="3541526"/>
            <a:ext cx="507618" cy="6464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5041" t="36445" r="32833" b="36222"/>
          <a:stretch/>
        </p:blipFill>
        <p:spPr>
          <a:xfrm>
            <a:off x="9359493" y="3104936"/>
            <a:ext cx="2743445" cy="13130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417" t="21333" r="37458" b="66667"/>
          <a:stretch/>
        </p:blipFill>
        <p:spPr>
          <a:xfrm>
            <a:off x="222372" y="4580410"/>
            <a:ext cx="11747256" cy="1297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8239" y="4880993"/>
            <a:ext cx="773649" cy="9345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12" t="20330" r="37893" b="54968"/>
          <a:stretch/>
        </p:blipFill>
        <p:spPr>
          <a:xfrm>
            <a:off x="609598" y="2505285"/>
            <a:ext cx="11470107" cy="4352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 \ EXAMPLES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0498" y="3137429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Eucalyptus </a:t>
            </a:r>
            <a:r>
              <a:rPr lang="en-US" i="1" dirty="0" err="1">
                <a:solidFill>
                  <a:srgbClr val="0000FF"/>
                </a:solidFill>
              </a:rPr>
              <a:t>globulus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(Eucalyptus)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653" y="3506761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</a:t>
            </a:r>
            <a:r>
              <a:rPr lang="en-US" i="1" dirty="0" err="1">
                <a:solidFill>
                  <a:srgbClr val="0000FF"/>
                </a:solidFill>
              </a:rPr>
              <a:t>Pinus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pinaster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(maritime pine)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652" y="3894124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</a:t>
            </a:r>
            <a:r>
              <a:rPr lang="en-US" i="1" dirty="0" err="1">
                <a:solidFill>
                  <a:srgbClr val="0000FF"/>
                </a:solidFill>
              </a:rPr>
              <a:t>Pinus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pinea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(stone pine)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8651" y="431231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</a:t>
            </a:r>
            <a:r>
              <a:rPr lang="en-US" i="1" dirty="0" err="1">
                <a:solidFill>
                  <a:srgbClr val="0000FF"/>
                </a:solidFill>
              </a:rPr>
              <a:t>Quercus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suber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(cork oak)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default files can be found at:</a:t>
            </a:r>
          </a:p>
        </p:txBody>
      </p:sp>
    </p:spTree>
    <p:extLst>
      <p:ext uri="{BB962C8B-B14F-4D97-AF65-F5344CB8AC3E}">
        <p14:creationId xmlns:p14="http://schemas.microsoft.com/office/powerpoint/2010/main" val="8420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 \ EXAMPLES \ EC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001" t="20370" r="34980" b="62534"/>
          <a:stretch/>
        </p:blipFill>
        <p:spPr>
          <a:xfrm>
            <a:off x="424337" y="2504144"/>
            <a:ext cx="12253647" cy="297014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3950" y="3096181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Forest Management Approaches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1084" y="350050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Forest characterization (inventory)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1084" y="389841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Forest prescriptions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default files can be found at:</a:t>
            </a:r>
          </a:p>
        </p:txBody>
      </p:sp>
    </p:spTree>
    <p:extLst>
      <p:ext uri="{BB962C8B-B14F-4D97-AF65-F5344CB8AC3E}">
        <p14:creationId xmlns:p14="http://schemas.microsoft.com/office/powerpoint/2010/main" val="35332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 \ EXAMPLES \ EC \ FMA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29" t="20106" r="39351" b="71676"/>
          <a:stretch/>
        </p:blipFill>
        <p:spPr>
          <a:xfrm>
            <a:off x="609598" y="2438400"/>
            <a:ext cx="10924674" cy="14277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30140" y="2482292"/>
            <a:ext cx="249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Uneven-aged management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8477" y="4097955"/>
            <a:ext cx="223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Even-aged management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75869" y="3526455"/>
            <a:ext cx="288000" cy="288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75869" y="3122551"/>
            <a:ext cx="288000" cy="288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>
            <a:stCxn id="7" idx="1"/>
            <a:endCxn id="10" idx="0"/>
          </p:cNvCxnSpPr>
          <p:nvPr/>
        </p:nvCxnSpPr>
        <p:spPr>
          <a:xfrm rot="10800000" flipV="1">
            <a:off x="2019870" y="2805457"/>
            <a:ext cx="1410271" cy="317093"/>
          </a:xfrm>
          <a:prstGeom prst="bentConnector2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1"/>
          </p:cNvCxnSpPr>
          <p:nvPr/>
        </p:nvCxnSpPr>
        <p:spPr>
          <a:xfrm rot="10800000">
            <a:off x="2019869" y="3823505"/>
            <a:ext cx="148608" cy="597617"/>
          </a:xfrm>
          <a:prstGeom prst="bentConnector2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default files can be found at:</a:t>
            </a:r>
          </a:p>
        </p:txBody>
      </p:sp>
    </p:spTree>
    <p:extLst>
      <p:ext uri="{BB962C8B-B14F-4D97-AF65-F5344CB8AC3E}">
        <p14:creationId xmlns:p14="http://schemas.microsoft.com/office/powerpoint/2010/main" val="22455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 </a:t>
            </a:r>
          </a:p>
          <a:p>
            <a:endParaRPr lang="pt-PT" b="1" dirty="0"/>
          </a:p>
          <a:p>
            <a:r>
              <a:rPr lang="pt-PT" b="1" dirty="0" err="1">
                <a:solidFill>
                  <a:srgbClr val="0000FF"/>
                </a:solidFill>
              </a:rPr>
              <a:t>User</a:t>
            </a:r>
            <a:r>
              <a:rPr lang="pt-PT" b="1" dirty="0">
                <a:solidFill>
                  <a:srgbClr val="0000FF"/>
                </a:solidFill>
              </a:rPr>
              <a:t> decides </a:t>
            </a:r>
            <a:r>
              <a:rPr lang="pt-PT" b="1" dirty="0" err="1">
                <a:solidFill>
                  <a:srgbClr val="0000FF"/>
                </a:solidFill>
              </a:rPr>
              <a:t>the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name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and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folder</a:t>
            </a:r>
            <a:r>
              <a:rPr lang="pt-PT" b="1" dirty="0">
                <a:solidFill>
                  <a:srgbClr val="0000FF"/>
                </a:solidFill>
              </a:rPr>
              <a:t> to </a:t>
            </a:r>
            <a:r>
              <a:rPr lang="pt-PT" b="1" dirty="0" err="1">
                <a:solidFill>
                  <a:srgbClr val="0000FF"/>
                </a:solidFill>
              </a:rPr>
              <a:t>save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it</a:t>
            </a:r>
            <a:endParaRPr lang="pt-PT" b="1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8939" y="37468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FMA files produced in the “Generator” are directed to: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598" y="4263190"/>
            <a:ext cx="755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 \STANDSSIM \ GLOBULUS \ </a:t>
            </a:r>
            <a:r>
              <a:rPr lang="pt-PT" b="1" dirty="0">
                <a:solidFill>
                  <a:srgbClr val="0000FF"/>
                </a:solidFill>
              </a:rPr>
              <a:t>input_prescr.csv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8939" y="34301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939" y="288928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prescription files produced in the “Generator” saved at:</a:t>
            </a:r>
          </a:p>
        </p:txBody>
      </p:sp>
    </p:spTree>
    <p:extLst>
      <p:ext uri="{BB962C8B-B14F-4D97-AF65-F5344CB8AC3E}">
        <p14:creationId xmlns:p14="http://schemas.microsoft.com/office/powerpoint/2010/main" val="1311593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\...\ SIMFLOR_2017 \ INPUTS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374684"/>
            <a:ext cx="12380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“operations” files produced in the “Generator” are directed to: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09" t="8413" r="47798" b="72540"/>
          <a:stretch/>
        </p:blipFill>
        <p:spPr>
          <a:xfrm>
            <a:off x="609598" y="2199557"/>
            <a:ext cx="10945675" cy="3054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4356" y="3389455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operation costs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0666" y="3799604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consumables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0667" y="4178319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- assortments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0217" y="1394842"/>
            <a:ext cx="716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rgbClr val="0000FF"/>
                </a:solidFill>
              </a:rPr>
              <a:t>User</a:t>
            </a:r>
            <a:r>
              <a:rPr lang="pt-PT" b="1" dirty="0">
                <a:solidFill>
                  <a:srgbClr val="0000FF"/>
                </a:solidFill>
              </a:rPr>
              <a:t> decides </a:t>
            </a:r>
            <a:r>
              <a:rPr lang="pt-PT" b="1" dirty="0" err="1">
                <a:solidFill>
                  <a:srgbClr val="0000FF"/>
                </a:solidFill>
              </a:rPr>
              <a:t>the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name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and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folder</a:t>
            </a:r>
            <a:r>
              <a:rPr lang="pt-PT" b="1" dirty="0">
                <a:solidFill>
                  <a:srgbClr val="0000FF"/>
                </a:solidFill>
              </a:rPr>
              <a:t> to </a:t>
            </a:r>
            <a:r>
              <a:rPr lang="pt-PT" b="1" dirty="0" err="1">
                <a:solidFill>
                  <a:srgbClr val="0000FF"/>
                </a:solidFill>
              </a:rPr>
              <a:t>save</a:t>
            </a:r>
            <a:r>
              <a:rPr lang="pt-PT" b="1" dirty="0">
                <a:solidFill>
                  <a:srgbClr val="0000FF"/>
                </a:solidFill>
              </a:rPr>
              <a:t> files (e.g. input_economics.csv)</a:t>
            </a:r>
          </a:p>
        </p:txBody>
      </p:sp>
    </p:spTree>
    <p:extLst>
      <p:ext uri="{BB962C8B-B14F-4D97-AF65-F5344CB8AC3E}">
        <p14:creationId xmlns:p14="http://schemas.microsoft.com/office/powerpoint/2010/main" val="21077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28336" y="384988"/>
            <a:ext cx="283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A9BE"/>
                </a:solidFill>
              </a:rPr>
              <a:t>Thank you!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41573" y="1435395"/>
            <a:ext cx="7562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A9BE"/>
                </a:solidFill>
              </a:rPr>
              <a:t>Help us being useful and give us your feedback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0300" y="-171450"/>
            <a:ext cx="7600950" cy="7315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041" r="25192" b="8518"/>
          <a:stretch/>
        </p:blipFill>
        <p:spPr>
          <a:xfrm>
            <a:off x="3582653" y="2825746"/>
            <a:ext cx="5236243" cy="38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30" y="1040065"/>
            <a:ext cx="10342996" cy="581793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its forest simulators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1" y="1040065"/>
            <a:ext cx="2442063" cy="31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64112" y="1338172"/>
            <a:ext cx="11091076" cy="503844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Planning horizon: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years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projection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prediction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period</a:t>
            </a: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):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Implementation of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systems, expressed by a sequence of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operations during a rotation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Prescription:</a:t>
            </a: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Sequence of FMAs and transition between FMAs that are applied to a stand during the projection period/planning horizon</a:t>
            </a: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Scenario:</a:t>
            </a: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Conditions present during the projection period (climate, forest policy measures, management alternatives,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703590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lang="en-GB" sz="3200" dirty="0" err="1">
                <a:latin typeface="Arial" pitchFamily="34" charset="0"/>
                <a:cs typeface="Arial" pitchFamily="34" charset="0"/>
              </a:rPr>
              <a:t>FMA</a:t>
            </a:r>
            <a:r>
              <a:rPr lang="en-GB" sz="32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871" t="4947" r="2690" b="5228"/>
          <a:stretch>
            <a:fillRect/>
          </a:stretch>
        </p:blipFill>
        <p:spPr bwMode="auto">
          <a:xfrm>
            <a:off x="4116344" y="1011703"/>
            <a:ext cx="7410625" cy="486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5327" y="640723"/>
            <a:ext cx="358541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Arial" pitchFamily="34" charset="0"/>
                <a:cs typeface="Arial" pitchFamily="34" charset="0"/>
              </a:rPr>
              <a:t>Describes </a:t>
            </a:r>
            <a:r>
              <a:rPr lang="en-GB" sz="2200" dirty="0" err="1">
                <a:latin typeface="Arial" pitchFamily="34" charset="0"/>
                <a:cs typeface="Arial" pitchFamily="34" charset="0"/>
              </a:rPr>
              <a:t>silvicultural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 operations from stand regeneration up to final cut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>
                <a:latin typeface="Arial" pitchFamily="34" charset="0"/>
                <a:cs typeface="Arial" pitchFamily="34" charset="0"/>
              </a:rPr>
              <a:t>Must be defined up to the maximum harvest age (even-aged stands) or for the rotation period (uneven-aged stands)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>
                <a:latin typeface="Arial" pitchFamily="34" charset="0"/>
                <a:cs typeface="Arial" pitchFamily="34" charset="0"/>
              </a:rPr>
              <a:t>Several options can be considered under each </a:t>
            </a:r>
            <a:r>
              <a:rPr lang="en-GB" sz="2200" dirty="0" err="1">
                <a:latin typeface="Arial" pitchFamily="34" charset="0"/>
                <a:cs typeface="Arial" pitchFamily="34" charset="0"/>
              </a:rPr>
              <a:t>FMA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 type, where options differ in terms of sets of operations considered and/or their distribution over time </a:t>
            </a:r>
          </a:p>
        </p:txBody>
      </p:sp>
    </p:spTree>
    <p:extLst>
      <p:ext uri="{BB962C8B-B14F-4D97-AF65-F5344CB8AC3E}">
        <p14:creationId xmlns:p14="http://schemas.microsoft.com/office/powerpoint/2010/main" val="25889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254" r="4541" b="5592"/>
          <a:stretch>
            <a:fillRect/>
          </a:stretch>
        </p:blipFill>
        <p:spPr bwMode="auto">
          <a:xfrm>
            <a:off x="3061653" y="798703"/>
            <a:ext cx="8989325" cy="52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5327" y="859087"/>
            <a:ext cx="242894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set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cycles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regeneration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until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final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cut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built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endParaRPr lang="pt-PT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options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A &amp; B) </a:t>
            </a:r>
          </a:p>
          <a:p>
            <a:pPr algn="ctr"/>
            <a:endParaRPr lang="pt-PT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FMA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option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C) </a:t>
            </a:r>
          </a:p>
          <a:p>
            <a:pPr algn="ctr"/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254" r="4541" b="5592"/>
          <a:stretch>
            <a:fillRect/>
          </a:stretch>
        </p:blipFill>
        <p:spPr bwMode="auto">
          <a:xfrm>
            <a:off x="3061653" y="798703"/>
            <a:ext cx="8989325" cy="52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2623" y="818144"/>
            <a:ext cx="242894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a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single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cycle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if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FMA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defined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for a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years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greater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than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planning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horizon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i="1" dirty="0" err="1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i="1" dirty="0">
                <a:latin typeface="Arial" pitchFamily="34" charset="0"/>
                <a:cs typeface="Arial" pitchFamily="34" charset="0"/>
              </a:rPr>
              <a:t> D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>
                <a:latin typeface="Arial" pitchFamily="34" charset="0"/>
                <a:cs typeface="Arial" pitchFamily="34" charset="0"/>
              </a:rPr>
              <a:t>Incomplete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will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stop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stand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being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>
                <a:latin typeface="Arial" pitchFamily="34" charset="0"/>
                <a:cs typeface="Arial" pitchFamily="34" charset="0"/>
              </a:rPr>
              <a:t>simulated</a:t>
            </a:r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>
                <a:latin typeface="Arial" pitchFamily="34" charset="0"/>
                <a:cs typeface="Arial" pitchFamily="34" charset="0"/>
              </a:rPr>
              <a:t>(</a:t>
            </a:r>
            <a:r>
              <a:rPr lang="pt-PT" sz="2200" i="1" dirty="0" err="1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i="1" dirty="0">
                <a:latin typeface="Arial" pitchFamily="34" charset="0"/>
                <a:cs typeface="Arial" pitchFamily="34" charset="0"/>
              </a:rPr>
              <a:t> B</a:t>
            </a:r>
            <a:r>
              <a:rPr lang="pt-PT" sz="2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2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2737"/>
          <a:stretch/>
        </p:blipFill>
        <p:spPr>
          <a:xfrm>
            <a:off x="0" y="1892808"/>
            <a:ext cx="12211504" cy="1618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43" y="831886"/>
            <a:ext cx="4103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Defining the number of prescription cycles to cover the planning horizon when simulating a yield table is straightforward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1105" y="831886"/>
            <a:ext cx="770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However, when your existing stand is older, the FMA file for the first cycle starts being read at the age of the stand (</a:t>
            </a:r>
            <a:r>
              <a:rPr lang="en-US" dirty="0" err="1"/>
              <a:t>e.g</a:t>
            </a:r>
            <a:r>
              <a:rPr lang="en-US" dirty="0"/>
              <a:t> 7 years). As a result, the number of years simulated under the 1</a:t>
            </a:r>
            <a:r>
              <a:rPr lang="en-US" baseline="30000" dirty="0"/>
              <a:t>st</a:t>
            </a:r>
            <a:r>
              <a:rPr lang="en-US" dirty="0"/>
              <a:t> cycle is smaller, often leading to incomplete prescriptions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1438"/>
          <a:stretch/>
        </p:blipFill>
        <p:spPr>
          <a:xfrm>
            <a:off x="-19504" y="5504688"/>
            <a:ext cx="12211504" cy="1240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624" y="5111928"/>
            <a:ext cx="1144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 simple way to solve it is guaranteeing we add one or two extra cycles to the prescription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6912" b="29053"/>
          <a:stretch/>
        </p:blipFill>
        <p:spPr>
          <a:xfrm>
            <a:off x="0" y="3525580"/>
            <a:ext cx="12211504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6137</TotalTime>
  <Words>1177</Words>
  <Application>Microsoft Office PowerPoint</Application>
  <PresentationFormat>Widescreen</PresentationFormat>
  <Paragraphs>302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Margarida</cp:lastModifiedBy>
  <cp:revision>341</cp:revision>
  <dcterms:created xsi:type="dcterms:W3CDTF">2015-03-18T21:46:04Z</dcterms:created>
  <dcterms:modified xsi:type="dcterms:W3CDTF">2020-10-17T10:49:01Z</dcterms:modified>
</cp:coreProperties>
</file>