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7"/>
  </p:notesMasterIdLst>
  <p:handoutMasterIdLst>
    <p:handoutMasterId r:id="rId38"/>
  </p:handoutMasterIdLst>
  <p:sldIdLst>
    <p:sldId id="416" r:id="rId2"/>
    <p:sldId id="608" r:id="rId3"/>
    <p:sldId id="603" r:id="rId4"/>
    <p:sldId id="602" r:id="rId5"/>
    <p:sldId id="605" r:id="rId6"/>
    <p:sldId id="606" r:id="rId7"/>
    <p:sldId id="660" r:id="rId8"/>
    <p:sldId id="661" r:id="rId9"/>
    <p:sldId id="667" r:id="rId10"/>
    <p:sldId id="668" r:id="rId11"/>
    <p:sldId id="662" r:id="rId12"/>
    <p:sldId id="663" r:id="rId13"/>
    <p:sldId id="664" r:id="rId14"/>
    <p:sldId id="665" r:id="rId15"/>
    <p:sldId id="669" r:id="rId16"/>
    <p:sldId id="670" r:id="rId17"/>
    <p:sldId id="666" r:id="rId18"/>
    <p:sldId id="671" r:id="rId19"/>
    <p:sldId id="611" r:id="rId20"/>
    <p:sldId id="612" r:id="rId21"/>
    <p:sldId id="613" r:id="rId22"/>
    <p:sldId id="614" r:id="rId23"/>
    <p:sldId id="615" r:id="rId24"/>
    <p:sldId id="616" r:id="rId25"/>
    <p:sldId id="617" r:id="rId26"/>
    <p:sldId id="618" r:id="rId27"/>
    <p:sldId id="619" r:id="rId28"/>
    <p:sldId id="620" r:id="rId29"/>
    <p:sldId id="621" r:id="rId30"/>
    <p:sldId id="673" r:id="rId31"/>
    <p:sldId id="676" r:id="rId32"/>
    <p:sldId id="674" r:id="rId33"/>
    <p:sldId id="675" r:id="rId34"/>
    <p:sldId id="622" r:id="rId35"/>
    <p:sldId id="672" r:id="rId36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9F3B"/>
    <a:srgbClr val="CC9900"/>
    <a:srgbClr val="F79646"/>
    <a:srgbClr val="339966"/>
    <a:srgbClr val="008000"/>
    <a:srgbClr val="7CB042"/>
    <a:srgbClr val="FFE299"/>
    <a:srgbClr val="009900"/>
    <a:srgbClr val="00808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84" d="100"/>
          <a:sy n="84" d="100"/>
        </p:scale>
        <p:origin x="581" y="82"/>
      </p:cViewPr>
      <p:guideLst>
        <p:guide orient="horz" pos="220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17/09/2023</a:t>
            </a:fld>
            <a:endParaRPr lang="pt-P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17/09/2023</a:t>
            </a:fld>
            <a:endParaRPr lang="pt-P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17/09/2023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17/09/2023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17/09/2023</a:t>
            </a:fld>
            <a:endParaRPr lang="pt-P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17/09/2023</a:t>
            </a:fld>
            <a:endParaRPr lang="pt-P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17/09/2023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17/09/2023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17/09/2023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17/09/2023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17/09/2023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17/09/2023</a:t>
            </a:fld>
            <a:endParaRPr lang="pt-P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 dirty="0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 dirty="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17/09/2023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94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17/09/2023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Margarida Tomé e Susana Barreiro - 2023</a:t>
            </a:r>
            <a:endParaRPr lang="pt-P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17/09/2023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17/09/2023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17/09/2023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17/09/2023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17/09/2023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17/09/2023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  <p:sldLayoutId id="2147483728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4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1.png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0.png"/><Relationship Id="rId19" Type="http://schemas.openxmlformats.org/officeDocument/2006/relationships/oleObject" Target="../embeddings/oleObject9.bin"/><Relationship Id="rId4" Type="http://schemas.openxmlformats.org/officeDocument/2006/relationships/image" Target="../media/image37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1.png"/><Relationship Id="rId5" Type="http://schemas.openxmlformats.org/officeDocument/2006/relationships/image" Target="../media/image420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504" y="2908928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400" dirty="0" err="1" smtClean="0"/>
              <a:t>Inventário</a:t>
            </a:r>
            <a:r>
              <a:rPr lang="en-US" sz="4400" dirty="0" smtClean="0"/>
              <a:t> </a:t>
            </a:r>
            <a:r>
              <a:rPr lang="en-US" sz="44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Variáveis</a:t>
            </a:r>
            <a:r>
              <a:rPr lang="en-US" sz="2800" dirty="0" smtClean="0"/>
              <a:t> da </a:t>
            </a:r>
            <a:r>
              <a:rPr lang="en-US" sz="2800" dirty="0" err="1" smtClean="0"/>
              <a:t>árvore</a:t>
            </a:r>
            <a:r>
              <a:rPr lang="en-US" sz="2800" dirty="0" smtClean="0"/>
              <a:t> e do </a:t>
            </a:r>
            <a:r>
              <a:rPr lang="en-US" sz="2800" dirty="0" err="1" smtClean="0"/>
              <a:t>povoamento</a:t>
            </a:r>
            <a:endParaRPr lang="pt-PT" sz="28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7504" y="4797152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Margarida </a:t>
            </a:r>
            <a:r>
              <a:rPr lang="en-US" sz="1600" b="1" dirty="0" smtClean="0">
                <a:solidFill>
                  <a:schemeClr val="tx1"/>
                </a:solidFill>
              </a:rPr>
              <a:t>Tomé e Susana Barreiro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Instituto</a:t>
            </a:r>
            <a:r>
              <a:rPr lang="en-US" sz="1600" b="1" dirty="0">
                <a:solidFill>
                  <a:schemeClr val="tx1"/>
                </a:solidFill>
              </a:rPr>
              <a:t> Superior de </a:t>
            </a:r>
            <a:r>
              <a:rPr lang="en-US" sz="1600" b="1" dirty="0" err="1">
                <a:solidFill>
                  <a:schemeClr val="tx1"/>
                </a:solidFill>
              </a:rPr>
              <a:t>Agronomia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Universidade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Lisboa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20286"/>
          <a:stretch/>
        </p:blipFill>
        <p:spPr>
          <a:xfrm>
            <a:off x="245064" y="188640"/>
            <a:ext cx="1172323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Espessura</a:t>
            </a:r>
            <a:r>
              <a:rPr lang="en-US" dirty="0" smtClean="0"/>
              <a:t> da </a:t>
            </a:r>
            <a:r>
              <a:rPr lang="en-US" dirty="0" err="1" smtClean="0"/>
              <a:t>casca</a:t>
            </a:r>
            <a:r>
              <a:rPr lang="en-US" dirty="0" smtClean="0"/>
              <a:t> (</a:t>
            </a:r>
            <a:r>
              <a:rPr lang="en-US" dirty="0" err="1" smtClean="0"/>
              <a:t>ec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3880" b="35096"/>
          <a:stretch/>
        </p:blipFill>
        <p:spPr>
          <a:xfrm rot="11130088">
            <a:off x="8291585" y="505488"/>
            <a:ext cx="2950566" cy="87910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04800" y="1524000"/>
            <a:ext cx="11623848" cy="502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9100" indent="-419100"/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métodos</a:t>
            </a:r>
            <a:r>
              <a:rPr lang="en-US" sz="2400" dirty="0"/>
              <a:t> </a:t>
            </a:r>
            <a:r>
              <a:rPr lang="en-US" sz="2400" dirty="0" err="1"/>
              <a:t>directos</a:t>
            </a:r>
            <a:r>
              <a:rPr lang="en-US" sz="2400" dirty="0"/>
              <a:t> </a:t>
            </a:r>
            <a:r>
              <a:rPr lang="en-US" sz="2400" dirty="0" err="1"/>
              <a:t>são</a:t>
            </a:r>
            <a:r>
              <a:rPr lang="en-US" sz="2400" dirty="0"/>
              <a:t> "</a:t>
            </a:r>
            <a:r>
              <a:rPr lang="en-US" sz="2400" dirty="0" err="1"/>
              <a:t>destrutivos</a:t>
            </a:r>
            <a:r>
              <a:rPr lang="en-US" sz="2400" dirty="0"/>
              <a:t>, e a </a:t>
            </a:r>
            <a:r>
              <a:rPr lang="en-US" sz="2400" dirty="0" err="1"/>
              <a:t>utilização</a:t>
            </a:r>
            <a:r>
              <a:rPr lang="en-US" sz="2400" dirty="0"/>
              <a:t> de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sonda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medidor</a:t>
            </a:r>
            <a:r>
              <a:rPr lang="en-US" sz="2400" dirty="0"/>
              <a:t> de </a:t>
            </a:r>
            <a:r>
              <a:rPr lang="en-US" sz="2400" dirty="0" err="1"/>
              <a:t>casca</a:t>
            </a:r>
            <a:r>
              <a:rPr lang="en-US" sz="2400" dirty="0"/>
              <a:t> </a:t>
            </a:r>
            <a:r>
              <a:rPr lang="en-US" sz="2400" dirty="0" err="1"/>
              <a:t>requer</a:t>
            </a:r>
            <a:r>
              <a:rPr lang="en-US" sz="2400" dirty="0"/>
              <a:t> </a:t>
            </a:r>
            <a:r>
              <a:rPr lang="en-US" sz="2400" dirty="0" err="1"/>
              <a:t>experiência</a:t>
            </a:r>
            <a:r>
              <a:rPr lang="en-US" sz="2400" dirty="0"/>
              <a:t> e "</a:t>
            </a:r>
            <a:r>
              <a:rPr lang="en-US" sz="2400" dirty="0" err="1"/>
              <a:t>tacto</a:t>
            </a:r>
            <a:r>
              <a:rPr lang="en-US" sz="2400" dirty="0"/>
              <a:t>".</a:t>
            </a:r>
          </a:p>
          <a:p>
            <a:pPr marL="419100" indent="-419100"/>
            <a:endParaRPr lang="pt-PT" sz="800" dirty="0" smtClean="0"/>
          </a:p>
          <a:p>
            <a:pPr marL="419100" indent="-419100"/>
            <a:r>
              <a:rPr lang="pt-PT" sz="2400" dirty="0" smtClean="0"/>
              <a:t>A espessura da casca deverá ser medida estando o operador virado de costas para o centro da parcela e no mesmo ponto onde se colocou o braço da suta quando foi feita a medição do diâmetro. Faz-se </a:t>
            </a:r>
            <a:r>
              <a:rPr lang="pt-PT" sz="2400" dirty="0"/>
              <a:t>a leitura com aproximação ao </a:t>
            </a:r>
            <a:r>
              <a:rPr lang="pt-PT" sz="2400" dirty="0" smtClean="0"/>
              <a:t>milímetro</a:t>
            </a:r>
          </a:p>
          <a:p>
            <a:pPr marL="419100" indent="-419100"/>
            <a:endParaRPr lang="pt-PT" sz="800" dirty="0" smtClean="0"/>
          </a:p>
          <a:p>
            <a:pPr marL="419100" indent="-419100"/>
            <a:r>
              <a:rPr lang="pt-PT" sz="2400" dirty="0" smtClean="0"/>
              <a:t>Não se deve pressionar o estilete de perfuração com violência e logo que se sinta a resistência própria do encosto ao lenho deve-se parar para evitar </a:t>
            </a:r>
            <a:r>
              <a:rPr lang="pt-PT" sz="2400" dirty="0"/>
              <a:t>atingir o tecido lenhoso </a:t>
            </a:r>
            <a:r>
              <a:rPr lang="pt-PT" sz="2400" dirty="0" smtClean="0"/>
              <a:t>e </a:t>
            </a:r>
            <a:r>
              <a:rPr lang="pt-PT" sz="2400" dirty="0" err="1" smtClean="0"/>
              <a:t>sobre-estimar</a:t>
            </a:r>
            <a:r>
              <a:rPr lang="pt-PT" sz="2400" dirty="0" smtClean="0"/>
              <a:t> a </a:t>
            </a:r>
            <a:r>
              <a:rPr lang="pt-PT" sz="2400" b="1" dirty="0" err="1" smtClean="0"/>
              <a:t>ec</a:t>
            </a:r>
            <a:r>
              <a:rPr lang="pt-PT" sz="2400" dirty="0" smtClean="0"/>
              <a:t> </a:t>
            </a:r>
            <a:r>
              <a:rPr lang="pt-PT" sz="2400" dirty="0"/>
              <a:t>Esta ocorrência é mais frequente durante a Primavera, quando se inicia um novo período de crescimento</a:t>
            </a:r>
            <a:r>
              <a:rPr lang="en-US" sz="2400" dirty="0"/>
              <a:t> </a:t>
            </a:r>
          </a:p>
          <a:p>
            <a:pPr marL="419100" indent="-419100"/>
            <a:endParaRPr lang="pt-PT" sz="800" dirty="0" smtClean="0"/>
          </a:p>
          <a:p>
            <a:pPr marL="419100" indent="-419100"/>
            <a:r>
              <a:rPr lang="pt-PT" sz="2400" dirty="0" smtClean="0"/>
              <a:t>O disco de apoio deve estar completamente ajustada à superfície da casca</a:t>
            </a:r>
          </a:p>
          <a:p>
            <a:pPr marL="419100" indent="-419100"/>
            <a:endParaRPr lang="pt-PT" sz="800" dirty="0" smtClean="0"/>
          </a:p>
        </p:txBody>
      </p:sp>
    </p:spTree>
    <p:extLst>
      <p:ext uri="{BB962C8B-B14F-4D97-AF65-F5344CB8AC3E}">
        <p14:creationId xmlns:p14="http://schemas.microsoft.com/office/powerpoint/2010/main" val="82564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35360" y="2636912"/>
            <a:ext cx="10153128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pt-PT" dirty="0" smtClean="0"/>
              <a:t> Diâmetro à altura do peito</a:t>
            </a:r>
          </a:p>
        </p:txBody>
      </p:sp>
    </p:spTree>
    <p:extLst>
      <p:ext uri="{BB962C8B-B14F-4D97-AF65-F5344CB8AC3E}">
        <p14:creationId xmlns:p14="http://schemas.microsoft.com/office/powerpoint/2010/main" val="2419625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5128" y="1502688"/>
            <a:ext cx="1097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 smtClean="0"/>
              <a:t>O diâmetro é uma variável essencial para estimar o volume e a biomassa.</a:t>
            </a:r>
          </a:p>
          <a:p>
            <a:endParaRPr lang="pt-PT" sz="800" dirty="0" smtClean="0"/>
          </a:p>
          <a:p>
            <a:r>
              <a:rPr lang="pt-PT" sz="2400" dirty="0" smtClean="0"/>
              <a:t>A medição é normalmente feita à altura do peito (1.30 m) por ser mais conveniente e para evitar possíveis situações de embasamento basal.</a:t>
            </a:r>
            <a:endParaRPr lang="en-US" sz="2400" dirty="0"/>
          </a:p>
          <a:p>
            <a:endParaRPr lang="en-US" sz="800" dirty="0"/>
          </a:p>
          <a:p>
            <a:endParaRPr lang="en-US" sz="8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Diâmetro</a:t>
            </a:r>
            <a:r>
              <a:rPr lang="en-US" dirty="0" smtClean="0"/>
              <a:t> à </a:t>
            </a:r>
            <a:r>
              <a:rPr lang="en-US" dirty="0" err="1" smtClean="0"/>
              <a:t>altura</a:t>
            </a:r>
            <a:r>
              <a:rPr lang="en-US" dirty="0" smtClean="0"/>
              <a:t> do </a:t>
            </a:r>
            <a:r>
              <a:rPr lang="en-US" dirty="0" err="1" smtClean="0"/>
              <a:t>peito</a:t>
            </a:r>
            <a:r>
              <a:rPr lang="en-US" dirty="0" smtClean="0"/>
              <a:t> (d)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3911712"/>
            <a:ext cx="1599641" cy="1225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07" y="3870861"/>
            <a:ext cx="3864429" cy="2698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349" y="4528618"/>
            <a:ext cx="2186608" cy="2186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2726" y="3500438"/>
            <a:ext cx="2887904" cy="28879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1279" y="398969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Fita</a:t>
            </a:r>
            <a:r>
              <a:rPr lang="en-US" b="1" dirty="0" smtClean="0"/>
              <a:t> de </a:t>
            </a:r>
            <a:r>
              <a:rPr lang="en-US" b="1" dirty="0" err="1" smtClean="0"/>
              <a:t>diâmetros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25577" y="5923190"/>
            <a:ext cx="103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Suta</a:t>
            </a:r>
            <a:r>
              <a:rPr lang="en-US" b="1" dirty="0" smtClean="0"/>
              <a:t> manual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95128" y="3192808"/>
            <a:ext cx="563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Diâmetro</a:t>
            </a:r>
            <a:r>
              <a:rPr lang="en-US" b="1" dirty="0" smtClean="0"/>
              <a:t> à </a:t>
            </a:r>
            <a:r>
              <a:rPr lang="en-US" b="1" dirty="0" err="1" smtClean="0"/>
              <a:t>altura</a:t>
            </a:r>
            <a:r>
              <a:rPr lang="en-US" b="1" dirty="0" smtClean="0"/>
              <a:t> do </a:t>
            </a:r>
            <a:r>
              <a:rPr lang="en-US" b="1" dirty="0" err="1" smtClean="0"/>
              <a:t>peito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225544" y="3193001"/>
            <a:ext cx="275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Diâmetros</a:t>
            </a:r>
            <a:r>
              <a:rPr lang="en-US" b="1" dirty="0" smtClean="0"/>
              <a:t> a </a:t>
            </a:r>
            <a:r>
              <a:rPr lang="en-US" b="1" dirty="0" err="1" smtClean="0"/>
              <a:t>diferentes</a:t>
            </a:r>
            <a:r>
              <a:rPr lang="en-US" b="1" dirty="0" smtClean="0"/>
              <a:t> </a:t>
            </a:r>
            <a:r>
              <a:rPr lang="en-US" b="1" dirty="0" err="1" smtClean="0"/>
              <a:t>alturas</a:t>
            </a:r>
            <a:r>
              <a:rPr lang="en-US" b="1" dirty="0" smtClean="0"/>
              <a:t> do </a:t>
            </a:r>
            <a:r>
              <a:rPr lang="en-US" b="1" dirty="0" err="1" smtClean="0"/>
              <a:t>tronco</a:t>
            </a:r>
            <a:endParaRPr lang="en-US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5037" y="4437112"/>
            <a:ext cx="4515939" cy="282246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014139" y="4591201"/>
            <a:ext cx="1746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Suta</a:t>
            </a:r>
            <a:r>
              <a:rPr lang="en-US" b="1" dirty="0" smtClean="0"/>
              <a:t> digital com “gator eyes”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1191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Diâmetro</a:t>
            </a:r>
            <a:r>
              <a:rPr lang="en-US" dirty="0" smtClean="0"/>
              <a:t> à </a:t>
            </a:r>
            <a:r>
              <a:rPr lang="en-US" dirty="0" err="1" smtClean="0"/>
              <a:t>altura</a:t>
            </a:r>
            <a:r>
              <a:rPr lang="en-US" dirty="0" smtClean="0"/>
              <a:t> do </a:t>
            </a:r>
            <a:r>
              <a:rPr lang="en-US" dirty="0" err="1" smtClean="0"/>
              <a:t>peito</a:t>
            </a:r>
            <a:r>
              <a:rPr lang="en-US" dirty="0" smtClean="0"/>
              <a:t> (d)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95400" y="20186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95400" y="33822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</a:t>
            </a:r>
            <a:endParaRPr kumimoji="0" lang="pt-PT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981201"/>
              </p:ext>
            </p:extLst>
          </p:nvPr>
        </p:nvGraphicFramePr>
        <p:xfrm>
          <a:off x="657916" y="1313149"/>
          <a:ext cx="1656184" cy="2017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8" r:id="rId3" imgW="1085714" imgH="1324160" progId="Paint.Picture">
                  <p:embed/>
                </p:oleObj>
              </mc:Choice>
              <mc:Fallback>
                <p:oleObj r:id="rId3" imgW="1085714" imgH="1324160" progId="Paint.Picture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916" y="1313149"/>
                        <a:ext cx="1656184" cy="20176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293097"/>
              </p:ext>
            </p:extLst>
          </p:nvPr>
        </p:nvGraphicFramePr>
        <p:xfrm>
          <a:off x="2471506" y="1723750"/>
          <a:ext cx="2472149" cy="1572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9" r:id="rId5" imgW="1991003" imgH="1267002" progId="Paint.Picture">
                  <p:embed/>
                </p:oleObj>
              </mc:Choice>
              <mc:Fallback>
                <p:oleObj r:id="rId5" imgW="1991003" imgH="1267002" progId="Paint.Picture">
                  <p:embed/>
                  <p:pic>
                    <p:nvPicPr>
                      <p:cNvPr id="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1506" y="1723750"/>
                        <a:ext cx="2472149" cy="15722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016970"/>
              </p:ext>
            </p:extLst>
          </p:nvPr>
        </p:nvGraphicFramePr>
        <p:xfrm>
          <a:off x="4927160" y="1696391"/>
          <a:ext cx="2011076" cy="1584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0" r:id="rId7" imgW="1295238" imgH="1019048" progId="Paint.Picture">
                  <p:embed/>
                </p:oleObj>
              </mc:Choice>
              <mc:Fallback>
                <p:oleObj r:id="rId7" imgW="1295238" imgH="1019048" progId="Paint.Picture">
                  <p:embed/>
                  <p:pic>
                    <p:nvPicPr>
                      <p:cNvPr id="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160" y="1696391"/>
                        <a:ext cx="2011076" cy="15840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13964"/>
              </p:ext>
            </p:extLst>
          </p:nvPr>
        </p:nvGraphicFramePr>
        <p:xfrm>
          <a:off x="7206058" y="1583726"/>
          <a:ext cx="1867769" cy="1610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1" r:id="rId9" imgW="1380952" imgH="1190476" progId="Paint.Picture">
                  <p:embed/>
                </p:oleObj>
              </mc:Choice>
              <mc:Fallback>
                <p:oleObj r:id="rId9" imgW="1380952" imgH="1190476" progId="Paint.Picture">
                  <p:embed/>
                  <p:pic>
                    <p:nvPicPr>
                      <p:cNvPr id="7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6058" y="1583726"/>
                        <a:ext cx="1867769" cy="16101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84479" y="3583556"/>
            <a:ext cx="1828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</a:t>
            </a:r>
            <a:r>
              <a:rPr lang="pt-PT" sz="1200" b="1" dirty="0" smtClean="0">
                <a:latin typeface="Verdana" pitchFamily="34" charset="0"/>
              </a:rPr>
              <a:t>vertical em </a:t>
            </a:r>
            <a:r>
              <a:rPr lang="pt-PT" sz="1200" b="1" dirty="0">
                <a:latin typeface="Verdana" pitchFamily="34" charset="0"/>
              </a:rPr>
              <a:t>terreno plano</a:t>
            </a:r>
            <a:endParaRPr lang="en-GB" sz="1200" b="1" dirty="0">
              <a:latin typeface="Verdana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567391" y="3583556"/>
            <a:ext cx="1828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inclinada em terreno plano</a:t>
            </a:r>
            <a:endParaRPr lang="en-GB" sz="1200" b="1" dirty="0">
              <a:latin typeface="Verdana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943655" y="3615407"/>
            <a:ext cx="18932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</a:t>
            </a:r>
            <a:r>
              <a:rPr lang="pt-PT" sz="1200" b="1" dirty="0" smtClean="0">
                <a:latin typeface="Verdana" pitchFamily="34" charset="0"/>
              </a:rPr>
              <a:t>vertical </a:t>
            </a:r>
            <a:r>
              <a:rPr lang="pt-PT" sz="1200" b="1" dirty="0">
                <a:latin typeface="Verdana" pitchFamily="34" charset="0"/>
              </a:rPr>
              <a:t>em terreno inclinado</a:t>
            </a:r>
            <a:endParaRPr lang="en-GB" sz="1200" b="1" dirty="0">
              <a:latin typeface="Verdana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084962" y="3583556"/>
            <a:ext cx="22020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inclinada em terreno inclinado</a:t>
            </a:r>
            <a:endParaRPr lang="en-GB" sz="1200" b="1" dirty="0">
              <a:latin typeface="Verdana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9404818" y="3550740"/>
            <a:ext cx="21637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com deformação a 1.30 m</a:t>
            </a:r>
            <a:endParaRPr lang="en-GB" sz="1200" b="1" dirty="0">
              <a:latin typeface="Verdana" pitchFamily="34" charset="0"/>
            </a:endParaRPr>
          </a:p>
        </p:txBody>
      </p:sp>
      <p:graphicFrame>
        <p:nvGraphicFramePr>
          <p:cNvPr id="1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99991"/>
              </p:ext>
            </p:extLst>
          </p:nvPr>
        </p:nvGraphicFramePr>
        <p:xfrm>
          <a:off x="9485983" y="1191558"/>
          <a:ext cx="1666472" cy="1964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2" r:id="rId11" imgW="1314286" imgH="1552792" progId="Paint.Picture">
                  <p:embed/>
                </p:oleObj>
              </mc:Choice>
              <mc:Fallback>
                <p:oleObj r:id="rId11" imgW="1314286" imgH="1552792" progId="Paint.Picture">
                  <p:embed/>
                  <p:pic>
                    <p:nvPicPr>
                      <p:cNvPr id="1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85983" y="1191558"/>
                        <a:ext cx="1666472" cy="19648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76547" y="6061940"/>
            <a:ext cx="21023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bifurcada abaixo de 1.30 m</a:t>
            </a:r>
            <a:endParaRPr lang="en-GB" sz="1200" b="1" dirty="0">
              <a:latin typeface="Verdana" pitchFamily="34" charset="0"/>
            </a:endParaRPr>
          </a:p>
        </p:txBody>
      </p:sp>
      <p:graphicFrame>
        <p:nvGraphicFramePr>
          <p:cNvPr id="2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157101"/>
              </p:ext>
            </p:extLst>
          </p:nvPr>
        </p:nvGraphicFramePr>
        <p:xfrm>
          <a:off x="708656" y="4164913"/>
          <a:ext cx="1554704" cy="1789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3" r:id="rId13" imgW="1257476" imgH="1448002" progId="Paint.Picture">
                  <p:embed/>
                </p:oleObj>
              </mc:Choice>
              <mc:Fallback>
                <p:oleObj r:id="rId13" imgW="1257476" imgH="1448002" progId="Paint.Picture">
                  <p:embed/>
                  <p:pic>
                    <p:nvPicPr>
                      <p:cNvPr id="1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56" y="4164913"/>
                        <a:ext cx="1554704" cy="17898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816163" y="6061940"/>
            <a:ext cx="16664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Rebentamentos de toiça</a:t>
            </a:r>
            <a:endParaRPr lang="en-GB" sz="1200" b="1" dirty="0">
              <a:latin typeface="Verdana" pitchFamily="34" charset="0"/>
            </a:endParaRPr>
          </a:p>
        </p:txBody>
      </p:sp>
      <p:graphicFrame>
        <p:nvGraphicFramePr>
          <p:cNvPr id="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8809"/>
              </p:ext>
            </p:extLst>
          </p:nvPr>
        </p:nvGraphicFramePr>
        <p:xfrm>
          <a:off x="2907265" y="4251093"/>
          <a:ext cx="1278349" cy="1703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4" r:id="rId15" imgW="1533739" imgH="2038095" progId="Paint.Picture">
                  <p:embed/>
                </p:oleObj>
              </mc:Choice>
              <mc:Fallback>
                <p:oleObj r:id="rId15" imgW="1533739" imgH="2038095" progId="Paint.Picture">
                  <p:embed/>
                  <p:pic>
                    <p:nvPicPr>
                      <p:cNvPr id="1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7265" y="4251093"/>
                        <a:ext cx="1278349" cy="17036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9956097" y="5230943"/>
            <a:ext cx="14002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com raízes aéreas mais altas que 1 m</a:t>
            </a:r>
            <a:endParaRPr lang="en-GB" sz="1200" b="1" dirty="0">
              <a:latin typeface="Verdana" pitchFamily="34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918432" y="6048326"/>
            <a:ext cx="25457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200" b="1" dirty="0">
                <a:latin typeface="Verdana" pitchFamily="34" charset="0"/>
              </a:rPr>
              <a:t>Árvore com embasamento com altura maior que 1 m</a:t>
            </a:r>
            <a:endParaRPr lang="en-GB" sz="1200" b="1" dirty="0">
              <a:latin typeface="Verdana" pitchFamily="34" charset="0"/>
            </a:endParaRPr>
          </a:p>
        </p:txBody>
      </p:sp>
      <p:graphicFrame>
        <p:nvGraphicFramePr>
          <p:cNvPr id="2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483873"/>
              </p:ext>
            </p:extLst>
          </p:nvPr>
        </p:nvGraphicFramePr>
        <p:xfrm>
          <a:off x="8035919" y="4099993"/>
          <a:ext cx="1819730" cy="201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5" r:id="rId17" imgW="1724266" imgH="1905266" progId="Paint.Picture">
                  <p:embed/>
                </p:oleObj>
              </mc:Choice>
              <mc:Fallback>
                <p:oleObj r:id="rId17" imgW="1724266" imgH="1905266" progId="Paint.Picture">
                  <p:embed/>
                  <p:pic>
                    <p:nvPicPr>
                      <p:cNvPr id="2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5919" y="4099993"/>
                        <a:ext cx="1819730" cy="2012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773529"/>
              </p:ext>
            </p:extLst>
          </p:nvPr>
        </p:nvGraphicFramePr>
        <p:xfrm>
          <a:off x="5366051" y="3997842"/>
          <a:ext cx="1626780" cy="2064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6" r:id="rId19" imgW="1419048" imgH="1800476" progId="Paint.Picture">
                  <p:embed/>
                </p:oleObj>
              </mc:Choice>
              <mc:Fallback>
                <p:oleObj r:id="rId19" imgW="1419048" imgH="1800476" progId="Paint.Picture">
                  <p:embed/>
                  <p:pic>
                    <p:nvPicPr>
                      <p:cNvPr id="23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6051" y="3997842"/>
                        <a:ext cx="1626780" cy="20640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4082" y="1043574"/>
            <a:ext cx="335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Regras</a:t>
            </a:r>
            <a:r>
              <a:rPr lang="en-US" b="1" dirty="0" smtClean="0"/>
              <a:t> de </a:t>
            </a:r>
            <a:r>
              <a:rPr lang="en-US" b="1" dirty="0" err="1" smtClean="0"/>
              <a:t>medição</a:t>
            </a:r>
            <a:r>
              <a:rPr lang="en-US" b="1" dirty="0" smtClean="0"/>
              <a:t>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477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9" grpId="0" autoUpdateAnimBg="0"/>
      <p:bldP spid="21" grpId="0" autoUpdateAnimBg="0"/>
      <p:bldP spid="23" grpId="0" autoUpdateAnimBg="0"/>
      <p:bldP spid="2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0" t="29590" r="26837" b="12602"/>
          <a:stretch>
            <a:fillRect/>
          </a:stretch>
        </p:blipFill>
        <p:spPr bwMode="auto">
          <a:xfrm>
            <a:off x="609600" y="3530796"/>
            <a:ext cx="3060150" cy="270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1" t="35069" r="26495" b="23561"/>
          <a:stretch/>
        </p:blipFill>
        <p:spPr bwMode="auto">
          <a:xfrm>
            <a:off x="8904311" y="3644454"/>
            <a:ext cx="1788403" cy="259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Diâmetro</a:t>
            </a:r>
            <a:r>
              <a:rPr lang="en-US" dirty="0"/>
              <a:t> à </a:t>
            </a:r>
            <a:r>
              <a:rPr lang="en-US" dirty="0" err="1"/>
              <a:t>altura</a:t>
            </a:r>
            <a:r>
              <a:rPr lang="en-US" dirty="0"/>
              <a:t> do </a:t>
            </a:r>
            <a:r>
              <a:rPr lang="en-US" dirty="0" err="1" smtClean="0"/>
              <a:t>peito</a:t>
            </a:r>
            <a:r>
              <a:rPr lang="en-US" dirty="0" smtClean="0"/>
              <a:t> (d)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2420888"/>
            <a:ext cx="3060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Desvio do braço móvel em relação ao ângulo reto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99856" y="2014996"/>
            <a:ext cx="2808312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Barra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graduada toca na árvore no local de medição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correto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mas desvia-se do plano horizontal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118325" y="2005389"/>
            <a:ext cx="33603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barra graduada toca na árvore no local de medição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correto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e no plano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correto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, mas os braços da suta apontam para baixo ou para cima</a:t>
            </a:r>
            <a:endParaRPr lang="en-US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5" t="35069" r="51374" b="23561"/>
          <a:stretch/>
        </p:blipFill>
        <p:spPr bwMode="auto">
          <a:xfrm>
            <a:off x="5344824" y="3644454"/>
            <a:ext cx="1884413" cy="259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96937" y="1041956"/>
            <a:ext cx="335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Regras</a:t>
            </a:r>
            <a:r>
              <a:rPr lang="en-US" b="1" dirty="0" smtClean="0"/>
              <a:t> de </a:t>
            </a:r>
            <a:r>
              <a:rPr lang="en-US" b="1" dirty="0" err="1" smtClean="0"/>
              <a:t>medição</a:t>
            </a:r>
            <a:r>
              <a:rPr lang="en-US" b="1" dirty="0" smtClean="0"/>
              <a:t>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5300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marL="571500" indent="-571500" algn="l"/>
            <a:r>
              <a:rPr lang="pt-PT" altLang="en-US" dirty="0" smtClean="0"/>
              <a:t>Área basal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(G)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 txBox="1">
                <a:spLocks noChangeArrowheads="1"/>
              </p:cNvSpPr>
              <p:nvPr/>
            </p:nvSpPr>
            <p:spPr>
              <a:xfrm>
                <a:off x="431370" y="1412776"/>
                <a:ext cx="11329259" cy="500141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SzPct val="90000"/>
                  <a:buFont typeface="Wingdings" pitchFamily="2" charset="2"/>
                  <a:buChar char="ü"/>
                  <a:defRPr sz="32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800"/>
                  </a:spcAft>
                </a:pPr>
                <a:r>
                  <a:rPr lang="pt-PT" altLang="en-US" sz="2400" dirty="0" smtClean="0"/>
                  <a:t>A </a:t>
                </a:r>
                <a:r>
                  <a:rPr lang="pt-PT" altLang="en-US" sz="2400" dirty="0" smtClean="0">
                    <a:solidFill>
                      <a:schemeClr val="accent5"/>
                    </a:solidFill>
                  </a:rPr>
                  <a:t>área basal</a:t>
                </a:r>
                <a:r>
                  <a:rPr lang="pt-PT" altLang="en-US" sz="2400" dirty="0" smtClean="0"/>
                  <a:t> (</a:t>
                </a:r>
                <a:r>
                  <a:rPr lang="pt-PT" altLang="en-US" sz="2400" i="1" dirty="0" smtClean="0">
                    <a:solidFill>
                      <a:schemeClr val="accent5"/>
                    </a:solidFill>
                  </a:rPr>
                  <a:t>G, m</a:t>
                </a:r>
                <a:r>
                  <a:rPr lang="pt-PT" altLang="en-US" sz="2400" i="1" baseline="30000" dirty="0" smtClean="0">
                    <a:solidFill>
                      <a:schemeClr val="accent5"/>
                    </a:solidFill>
                  </a:rPr>
                  <a:t>2</a:t>
                </a:r>
                <a:r>
                  <a:rPr lang="pt-PT" altLang="en-US" sz="2400" i="1" dirty="0" smtClean="0">
                    <a:solidFill>
                      <a:schemeClr val="accent5"/>
                    </a:solidFill>
                  </a:rPr>
                  <a:t> ha</a:t>
                </a:r>
                <a:r>
                  <a:rPr lang="pt-PT" altLang="en-US" sz="2400" i="1" baseline="30000" dirty="0" smtClean="0">
                    <a:solidFill>
                      <a:schemeClr val="accent5"/>
                    </a:solidFill>
                  </a:rPr>
                  <a:t>-1</a:t>
                </a:r>
                <a:r>
                  <a:rPr lang="pt-PT" altLang="en-US" sz="2400" dirty="0" smtClean="0"/>
                  <a:t>) obtém-se a partir da soma da área basal de cada árvore da parcela (área basal da parcela, </a:t>
                </a:r>
                <a:r>
                  <a:rPr lang="pt-PT" altLang="en-US" sz="2400" i="1" dirty="0" err="1" smtClean="0"/>
                  <a:t>G</a:t>
                </a:r>
                <a:r>
                  <a:rPr lang="pt-PT" altLang="en-US" sz="2400" i="1" baseline="-25000" dirty="0" err="1" smtClean="0"/>
                  <a:t>p</a:t>
                </a:r>
                <a:r>
                  <a:rPr lang="pt-PT" altLang="en-US" sz="2400" dirty="0" smtClean="0"/>
                  <a:t>), multiplicando pelo fator de expansão da área para o </a:t>
                </a:r>
                <a:r>
                  <a:rPr lang="pt-PT" altLang="en-US" sz="2400" dirty="0" err="1" smtClean="0"/>
                  <a:t>ha</a:t>
                </a:r>
                <a:endParaRPr lang="pt-PT" altLang="en-US" sz="2400" dirty="0" smtClean="0"/>
              </a:p>
              <a:p>
                <a:pPr marL="457200" lvl="1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</m:t>
                      </m:r>
                      <m:r>
                        <a:rPr lang="en-US" altLang="en-US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nary>
                        <m:naryPr>
                          <m:chr m:val="∑"/>
                          <m:ctrlPr>
                            <a:rPr lang="en-US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en-US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10000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en-US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en-US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PT" altLang="en-US" dirty="0" smtClean="0"/>
              </a:p>
              <a:p>
                <a:pPr marL="457200" lvl="1" indent="0">
                  <a:buFont typeface="Arial" pitchFamily="34" charset="0"/>
                  <a:buNone/>
                </a:pPr>
                <a:endParaRPr lang="pt-PT" altLang="en-US" dirty="0" smtClean="0"/>
              </a:p>
              <a:p>
                <a:pPr marL="457200" lvl="1" indent="0">
                  <a:buFont typeface="Arial" pitchFamily="34" charset="0"/>
                  <a:buNone/>
                </a:pPr>
                <a:r>
                  <a:rPr lang="en-US" alt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Onde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lang="en-US" altLang="en-US" sz="24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é a </a:t>
                </a:r>
                <a:r>
                  <a:rPr lang="en-US" alt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área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basal da </a:t>
                </a:r>
                <a:r>
                  <a:rPr lang="en-US" alt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árvore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e </a:t>
                </a:r>
                <a:r>
                  <a:rPr lang="en-US" altLang="en-US" sz="24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altLang="en-US" sz="2400" i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é a </a:t>
                </a:r>
                <a:r>
                  <a:rPr lang="en-US" alt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área</a:t>
                </a:r>
                <a:r>
                  <a:rPr lang="en-US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da </a:t>
                </a:r>
                <a:r>
                  <a:rPr lang="en-US" alt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parcela</a:t>
                </a:r>
                <a:endParaRPr lang="en-US" altLang="en-US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indent="-457200"/>
                <a:endParaRPr lang="pt-PT" altLang="en-US" dirty="0" smtClean="0"/>
              </a:p>
            </p:txBody>
          </p:sp>
        </mc:Choice>
        <mc:Fallback xmlns="">
          <p:sp>
            <p:nvSpPr>
              <p:cNvPr id="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70" y="1412776"/>
                <a:ext cx="11329259" cy="5001419"/>
              </a:xfrm>
              <a:prstGeom prst="rect">
                <a:avLst/>
              </a:prstGeom>
              <a:blipFill>
                <a:blip r:embed="rId2"/>
                <a:stretch>
                  <a:fillRect l="-538" t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0041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marL="571500" indent="-571500" algn="l"/>
            <a:r>
              <a:rPr lang="pt-PT" altLang="en-US" dirty="0"/>
              <a:t>Diâmetro quadrático médio </a:t>
            </a:r>
            <a:r>
              <a:rPr lang="pt-PT" altLang="en-US" dirty="0" smtClean="0"/>
              <a:t>(dg)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 txBox="1">
                <a:spLocks noChangeArrowheads="1"/>
              </p:cNvSpPr>
              <p:nvPr/>
            </p:nvSpPr>
            <p:spPr>
              <a:xfrm>
                <a:off x="431371" y="1338454"/>
                <a:ext cx="11329259" cy="500141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SzPct val="90000"/>
                  <a:buFont typeface="Wingdings" pitchFamily="2" charset="2"/>
                  <a:buChar char="ü"/>
                  <a:defRPr sz="32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800"/>
                  </a:spcAft>
                </a:pPr>
                <a:r>
                  <a:rPr lang="pt-PT" altLang="en-US" sz="2400" dirty="0" smtClean="0"/>
                  <a:t>O </a:t>
                </a:r>
                <a:r>
                  <a:rPr lang="pt-PT" altLang="en-US" sz="2400" dirty="0" smtClean="0">
                    <a:solidFill>
                      <a:schemeClr val="accent5"/>
                    </a:solidFill>
                  </a:rPr>
                  <a:t>diâmetro quadrático médio </a:t>
                </a:r>
                <a:r>
                  <a:rPr lang="pt-PT" altLang="en-US" sz="2400" dirty="0" smtClean="0"/>
                  <a:t>(</a:t>
                </a:r>
                <a:r>
                  <a:rPr lang="pt-PT" altLang="en-US" sz="2400" i="1" dirty="0" smtClean="0">
                    <a:solidFill>
                      <a:schemeClr val="accent5"/>
                    </a:solidFill>
                  </a:rPr>
                  <a:t>dg, cm</a:t>
                </a:r>
                <a:r>
                  <a:rPr lang="pt-PT" altLang="en-US" sz="2400" dirty="0" smtClean="0"/>
                  <a:t>) é o diâmetro que corresponde à área basal média:</a:t>
                </a:r>
              </a:p>
              <a:p>
                <a:pPr marL="400050" lvl="1" indent="0">
                  <a:spcAft>
                    <a:spcPts val="1800"/>
                  </a:spcAft>
                  <a:buFont typeface="Arial" pitchFamily="34" charset="0"/>
                  <a:buNone/>
                </a:pPr>
                <a:r>
                  <a:rPr lang="pt-PT" altLang="en-US" dirty="0" smtClean="0"/>
                  <a:t>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PT" alt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altLang="en-US" i="1" smtClean="0">
                            <a:latin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r>
                          <a:rPr lang="pt-PT" altLang="en-US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pt-PT" altLang="en-US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alt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alt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 </m:t>
                        </m:r>
                        <m:sSup>
                          <m:sSupPr>
                            <m:ctrlPr>
                              <a:rPr lang="pt-PT" altLang="en-US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t-PT" altLang="en-US" i="1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pt-PT" altLang="en-US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PT" altLang="en-US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𝑑𝑔</m:t>
                                    </m:r>
                                  </m:num>
                                  <m:den>
                                    <m:r>
                                      <a:rPr lang="pt-PT" altLang="en-US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100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pt-PT" altLang="en-US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PT" altLang="en-US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pt-PT" altLang="en-US" dirty="0" smtClean="0"/>
                  <a:t>                 </a:t>
                </a:r>
                <a14:m>
                  <m:oMath xmlns:m="http://schemas.openxmlformats.org/officeDocument/2006/math">
                    <m:r>
                      <a:rPr lang="pt-PT" altLang="en-US" i="1" smtClean="0">
                        <a:latin typeface="Cambria Math" panose="02040503050406030204" pitchFamily="18" charset="0"/>
                      </a:rPr>
                      <m:t>𝑑𝑔</m:t>
                    </m:r>
                    <m:r>
                      <a:rPr lang="pt-PT" altLang="en-US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pt-PT" alt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pt-PT" alt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PT" altLang="en-US" i="1" smtClean="0">
                                <a:latin typeface="Cambria Math" panose="02040503050406030204" pitchFamily="18" charset="0"/>
                              </a:rPr>
                              <m:t>4 </m:t>
                            </m:r>
                            <m:r>
                              <a:rPr lang="pt-PT" altLang="en-US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num>
                          <m:den>
                            <m:r>
                              <a:rPr lang="pt-PT" altLang="en-US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</m:t>
                            </m:r>
                            <m:r>
                              <a:rPr lang="pt-PT" altLang="en-US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 </m:t>
                            </m:r>
                            <m:r>
                              <a:rPr lang="pt-PT" altLang="en-US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𝑁</m:t>
                            </m:r>
                          </m:den>
                        </m:f>
                      </m:e>
                    </m:rad>
                    <m:r>
                      <a:rPr lang="pt-PT" altLang="en-US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pt-PT" altLang="en-US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pt-PT" altLang="en-US" dirty="0" smtClean="0"/>
              </a:p>
              <a:p>
                <a:pPr>
                  <a:spcAft>
                    <a:spcPts val="1800"/>
                  </a:spcAft>
                </a:pPr>
                <a:endParaRPr lang="pt-PT" altLang="en-US" dirty="0" smtClean="0"/>
              </a:p>
            </p:txBody>
          </p:sp>
        </mc:Choice>
        <mc:Fallback xmlns="">
          <p:sp>
            <p:nvSpPr>
              <p:cNvPr id="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71" y="1338454"/>
                <a:ext cx="11329259" cy="5001419"/>
              </a:xfrm>
              <a:prstGeom prst="rect">
                <a:avLst/>
              </a:prstGeom>
              <a:blipFill>
                <a:blip r:embed="rId2"/>
                <a:stretch>
                  <a:fillRect l="-538" t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4658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Distribuição</a:t>
            </a:r>
            <a:r>
              <a:rPr lang="en-US" dirty="0" smtClean="0"/>
              <a:t> de </a:t>
            </a:r>
            <a:r>
              <a:rPr lang="en-US" dirty="0" err="1" smtClean="0"/>
              <a:t>diâmetros</a:t>
            </a:r>
            <a:endParaRPr lang="en-US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31371" y="1484784"/>
            <a:ext cx="11329259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pt-PT" altLang="en-US" sz="2400" dirty="0" smtClean="0"/>
              <a:t>Método de </a:t>
            </a:r>
            <a:r>
              <a:rPr lang="pt-PT" altLang="en-US" sz="2400" b="1" dirty="0" err="1" smtClean="0"/>
              <a:t>Draudt</a:t>
            </a:r>
            <a:endParaRPr lang="pt-PT" altLang="en-US" sz="2400" b="1" dirty="0" smtClean="0"/>
          </a:p>
          <a:p>
            <a:pPr lvl="1">
              <a:lnSpc>
                <a:spcPct val="90000"/>
              </a:lnSpc>
            </a:pPr>
            <a:r>
              <a:rPr lang="pt-PT" altLang="en-US" sz="2200" dirty="0" smtClean="0"/>
              <a:t>Consideram-se as árvores do povoamento repartidas por </a:t>
            </a:r>
            <a:r>
              <a:rPr lang="pt-PT" altLang="en-US" sz="2200" b="1" dirty="0" smtClean="0">
                <a:solidFill>
                  <a:srgbClr val="008000"/>
                </a:solidFill>
              </a:rPr>
              <a:t>k classes de diâmetro</a:t>
            </a:r>
          </a:p>
          <a:p>
            <a:pPr lvl="1">
              <a:lnSpc>
                <a:spcPct val="90000"/>
              </a:lnSpc>
            </a:pPr>
            <a:endParaRPr lang="pt-PT" altLang="en-US" sz="800" b="1" dirty="0" smtClean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r>
              <a:rPr lang="pt-PT" altLang="en-US" sz="2400" dirty="0" smtClean="0"/>
              <a:t>A aplicação, na prática, do método de </a:t>
            </a:r>
            <a:r>
              <a:rPr lang="pt-PT" altLang="en-US" sz="2400" dirty="0" err="1" smtClean="0"/>
              <a:t>Draudt</a:t>
            </a:r>
            <a:r>
              <a:rPr lang="pt-PT" altLang="en-US" sz="2400" dirty="0" smtClean="0"/>
              <a:t> torna-se bastante complicada, pois incluiria:</a:t>
            </a:r>
          </a:p>
          <a:p>
            <a:pPr lvl="1">
              <a:lnSpc>
                <a:spcPct val="90000"/>
              </a:lnSpc>
            </a:pPr>
            <a:r>
              <a:rPr lang="pt-PT" altLang="en-US" sz="2200" dirty="0" smtClean="0"/>
              <a:t>Medição do diâmetro em todas as árvores da parcela</a:t>
            </a:r>
          </a:p>
          <a:p>
            <a:pPr lvl="1">
              <a:lnSpc>
                <a:spcPct val="90000"/>
              </a:lnSpc>
            </a:pPr>
            <a:r>
              <a:rPr lang="pt-PT" altLang="en-US" sz="2200" dirty="0" smtClean="0"/>
              <a:t>Agrupamento das árvores medidas em classes de diâmetro</a:t>
            </a:r>
          </a:p>
          <a:p>
            <a:pPr lvl="1">
              <a:lnSpc>
                <a:spcPct val="90000"/>
              </a:lnSpc>
            </a:pPr>
            <a:r>
              <a:rPr lang="pt-PT" altLang="en-US" sz="2200" dirty="0" smtClean="0">
                <a:solidFill>
                  <a:schemeClr val="accent5"/>
                </a:solidFill>
              </a:rPr>
              <a:t>Cálculo do diâmetro quadrático médio das árvores em cada classe de diâmetro</a:t>
            </a:r>
          </a:p>
          <a:p>
            <a:pPr lvl="1">
              <a:lnSpc>
                <a:spcPct val="90000"/>
              </a:lnSpc>
            </a:pPr>
            <a:r>
              <a:rPr lang="pt-PT" altLang="en-US" sz="2200" dirty="0" smtClean="0">
                <a:solidFill>
                  <a:schemeClr val="accent5"/>
                </a:solidFill>
              </a:rPr>
              <a:t>Localização, no campo, das árvores modelo em cada classe de diâmetro, próximas do respetivo diâmetro quadrático médio</a:t>
            </a:r>
          </a:p>
          <a:p>
            <a:pPr lvl="1">
              <a:lnSpc>
                <a:spcPct val="90000"/>
              </a:lnSpc>
            </a:pPr>
            <a:r>
              <a:rPr lang="pt-PT" altLang="en-US" sz="2200" dirty="0" smtClean="0"/>
              <a:t>Medição das árvores modelo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010629" y="144732"/>
                <a:ext cx="3750001" cy="1960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00050" lvl="1" indent="0"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sz="36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𝑑𝑔</m:t>
                      </m:r>
                      <m:r>
                        <a:rPr lang="pt-PT" altLang="en-US" sz="36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PT" altLang="en-US" sz="36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PT" altLang="en-US" sz="3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altLang="en-US" sz="3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4 </m:t>
                              </m:r>
                              <m:r>
                                <a:rPr lang="pt-PT" altLang="en-US" sz="3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num>
                            <m:den>
                              <m:r>
                                <a:rPr lang="pt-PT" altLang="en-US" sz="3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 </m:t>
                              </m:r>
                              <m:r>
                                <a:rPr lang="pt-PT" altLang="en-US" sz="3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𝑁</m:t>
                              </m:r>
                            </m:den>
                          </m:f>
                        </m:e>
                      </m:rad>
                      <m:r>
                        <a:rPr lang="pt-PT" altLang="en-US" sz="3600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pt-PT" altLang="en-US" sz="360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pt-PT" altLang="en-US" sz="36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629" y="144732"/>
                <a:ext cx="3750001" cy="19600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4090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Distribuição</a:t>
            </a:r>
            <a:r>
              <a:rPr lang="en-US" dirty="0" smtClean="0"/>
              <a:t> de </a:t>
            </a:r>
            <a:r>
              <a:rPr lang="en-US" dirty="0" err="1" smtClean="0"/>
              <a:t>diâmetros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00" y="2348880"/>
            <a:ext cx="5290200" cy="4341001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31371" y="1484784"/>
            <a:ext cx="11329259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pt-PT" altLang="en-US" sz="2400" dirty="0" smtClean="0"/>
              <a:t>Método de </a:t>
            </a:r>
            <a:r>
              <a:rPr lang="pt-PT" altLang="en-US" sz="2400" b="1" dirty="0" err="1" smtClean="0"/>
              <a:t>Draudt</a:t>
            </a:r>
            <a:r>
              <a:rPr lang="pt-PT" altLang="en-US" sz="2400" b="1" dirty="0" smtClean="0"/>
              <a:t> simplificado</a:t>
            </a:r>
          </a:p>
          <a:p>
            <a:pPr lvl="1">
              <a:lnSpc>
                <a:spcPct val="90000"/>
              </a:lnSpc>
            </a:pPr>
            <a:r>
              <a:rPr lang="pt-PT" altLang="en-US" sz="2200" dirty="0" smtClean="0"/>
              <a:t>Consideram-se as árvores do povoamento repartidas por </a:t>
            </a:r>
            <a:r>
              <a:rPr lang="pt-PT" altLang="en-US" sz="2200" b="1" dirty="0" smtClean="0">
                <a:solidFill>
                  <a:srgbClr val="008000"/>
                </a:solidFill>
              </a:rPr>
              <a:t>k classes de diâmetro</a:t>
            </a:r>
          </a:p>
          <a:p>
            <a:pPr lvl="1">
              <a:lnSpc>
                <a:spcPct val="90000"/>
              </a:lnSpc>
            </a:pPr>
            <a:endParaRPr lang="pt-PT" altLang="en-US" sz="800" b="1" dirty="0" smtClean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72064" y="2492896"/>
            <a:ext cx="453650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200" dirty="0" err="1" smtClean="0"/>
              <a:t>Selecionando</a:t>
            </a:r>
            <a:r>
              <a:rPr lang="en-US" sz="2200" dirty="0" smtClean="0"/>
              <a:t> </a:t>
            </a:r>
            <a:r>
              <a:rPr lang="en-US" sz="2200" dirty="0" err="1" smtClean="0"/>
              <a:t>como</a:t>
            </a:r>
            <a:r>
              <a:rPr lang="en-US" sz="2200" dirty="0" smtClean="0"/>
              <a:t> </a:t>
            </a:r>
            <a:r>
              <a:rPr lang="en-US" sz="2200" dirty="0" err="1" smtClean="0"/>
              <a:t>árvores</a:t>
            </a:r>
            <a:r>
              <a:rPr lang="en-US" sz="2200" dirty="0" smtClean="0"/>
              <a:t> </a:t>
            </a:r>
            <a:r>
              <a:rPr lang="en-US" sz="2200" dirty="0" err="1" smtClean="0"/>
              <a:t>modelo</a:t>
            </a:r>
            <a:r>
              <a:rPr lang="en-US" sz="2200" dirty="0" smtClean="0"/>
              <a:t> a 1ª, 6ª, 11ª, </a:t>
            </a:r>
            <a:r>
              <a:rPr lang="en-US" sz="2200" dirty="0" err="1" smtClean="0"/>
              <a:t>etc</a:t>
            </a:r>
            <a:r>
              <a:rPr lang="en-US" sz="2200" dirty="0" smtClean="0"/>
              <a:t> </a:t>
            </a:r>
            <a:r>
              <a:rPr lang="en-US" sz="2200" dirty="0" err="1" smtClean="0"/>
              <a:t>árvores</a:t>
            </a:r>
            <a:r>
              <a:rPr lang="en-US" sz="2200" dirty="0" smtClean="0"/>
              <a:t> de </a:t>
            </a:r>
            <a:r>
              <a:rPr lang="en-US" sz="2200" dirty="0" err="1" smtClean="0"/>
              <a:t>cada</a:t>
            </a:r>
            <a:r>
              <a:rPr lang="en-US" sz="2200" dirty="0" smtClean="0"/>
              <a:t> </a:t>
            </a:r>
            <a:r>
              <a:rPr lang="en-US" sz="2200" dirty="0" err="1" smtClean="0"/>
              <a:t>classe</a:t>
            </a:r>
            <a:r>
              <a:rPr lang="en-US" sz="2200" dirty="0" smtClean="0"/>
              <a:t> de </a:t>
            </a:r>
            <a:r>
              <a:rPr lang="en-US" sz="2200" dirty="0" err="1" smtClean="0"/>
              <a:t>diâmetros</a:t>
            </a:r>
            <a:r>
              <a:rPr lang="en-US" sz="2200" dirty="0" smtClean="0"/>
              <a:t>, </a:t>
            </a:r>
          </a:p>
          <a:p>
            <a:pPr marL="342900" indent="-342900">
              <a:buFontTx/>
              <a:buChar char="-"/>
            </a:pPr>
            <a:endParaRPr lang="en-US" sz="800" dirty="0"/>
          </a:p>
          <a:p>
            <a:r>
              <a:rPr lang="en-US" sz="2200" dirty="0" err="1" smtClean="0"/>
              <a:t>ou</a:t>
            </a:r>
            <a:r>
              <a:rPr lang="en-US" sz="2200" dirty="0" smtClean="0"/>
              <a:t> </a:t>
            </a:r>
            <a:r>
              <a:rPr lang="en-US" sz="2200" dirty="0" err="1" smtClean="0"/>
              <a:t>seja</a:t>
            </a:r>
            <a:r>
              <a:rPr lang="en-US" sz="2200" dirty="0" smtClean="0"/>
              <a:t> </a:t>
            </a:r>
          </a:p>
          <a:p>
            <a:pPr marL="342900" indent="-342900">
              <a:buFontTx/>
              <a:buChar char="-"/>
            </a:pPr>
            <a:endParaRPr lang="en-US" sz="800" dirty="0"/>
          </a:p>
          <a:p>
            <a:pPr marL="342900" indent="-342900">
              <a:buFontTx/>
              <a:buChar char="-"/>
            </a:pPr>
            <a:r>
              <a:rPr lang="en-US" sz="2200" dirty="0" smtClean="0"/>
              <a:t>a </a:t>
            </a:r>
            <a:r>
              <a:rPr lang="en-US" sz="2200" dirty="0" err="1" smtClean="0"/>
              <a:t>primeira</a:t>
            </a:r>
            <a:r>
              <a:rPr lang="en-US" sz="2200" dirty="0" smtClean="0"/>
              <a:t> de </a:t>
            </a:r>
            <a:r>
              <a:rPr lang="en-US" sz="2200" dirty="0" err="1" smtClean="0"/>
              <a:t>cada</a:t>
            </a:r>
            <a:r>
              <a:rPr lang="en-US" sz="2200" dirty="0" smtClean="0"/>
              <a:t> </a:t>
            </a:r>
            <a:r>
              <a:rPr lang="en-US" sz="2200" dirty="0" err="1" smtClean="0"/>
              <a:t>grupo</a:t>
            </a:r>
            <a:r>
              <a:rPr lang="en-US" sz="2200" dirty="0" smtClean="0"/>
              <a:t> de 5 </a:t>
            </a:r>
            <a:r>
              <a:rPr lang="en-US" sz="2200" dirty="0" err="1" smtClean="0"/>
              <a:t>árvores</a:t>
            </a:r>
            <a:r>
              <a:rPr lang="en-US" sz="2200" dirty="0" smtClean="0"/>
              <a:t> </a:t>
            </a:r>
            <a:r>
              <a:rPr lang="en-US" sz="2200" dirty="0" err="1" smtClean="0"/>
              <a:t>por</a:t>
            </a:r>
            <a:r>
              <a:rPr lang="en-US" sz="2200" dirty="0" smtClean="0"/>
              <a:t> </a:t>
            </a:r>
            <a:r>
              <a:rPr lang="en-US" sz="2200" dirty="0" err="1" smtClean="0"/>
              <a:t>cada</a:t>
            </a:r>
            <a:r>
              <a:rPr lang="en-US" sz="2200" dirty="0" smtClean="0"/>
              <a:t> </a:t>
            </a:r>
            <a:r>
              <a:rPr lang="en-US" sz="2200" dirty="0" err="1" smtClean="0"/>
              <a:t>classe</a:t>
            </a:r>
            <a:r>
              <a:rPr lang="en-US" sz="2200" dirty="0" smtClean="0"/>
              <a:t> de </a:t>
            </a:r>
            <a:r>
              <a:rPr lang="en-US" sz="2200" dirty="0" err="1" smtClean="0"/>
              <a:t>diâmetro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67387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1739439"/>
            <a:ext cx="11665296" cy="711200"/>
          </a:xfrm>
        </p:spPr>
        <p:txBody>
          <a:bodyPr>
            <a:normAutofit fontScale="90000"/>
          </a:bodyPr>
          <a:lstStyle/>
          <a:p>
            <a:pPr algn="l">
              <a:buNone/>
            </a:pPr>
            <a:r>
              <a:rPr lang="pt-PT" dirty="0" smtClean="0"/>
              <a:t>Avaliação </a:t>
            </a:r>
            <a:r>
              <a:rPr lang="pt-PT" dirty="0"/>
              <a:t>de variáveis do povoamento com </a:t>
            </a:r>
            <a:r>
              <a:rPr lang="pt-PT" dirty="0" smtClean="0"/>
              <a:t>diferentes </a:t>
            </a:r>
            <a:r>
              <a:rPr lang="pt-PT" dirty="0"/>
              <a:t>tipos de parcelas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92106" y="2986013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Parcelas simples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lang="pt-PT" sz="2000" dirty="0" smtClean="0">
                <a:solidFill>
                  <a:prstClr val="black"/>
                </a:solidFill>
              </a:rPr>
              <a:t>Parcelas 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 um número fixo</a:t>
            </a:r>
            <a:r>
              <a:rPr kumimoji="0" lang="pt-PT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 árvores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lang="pt-PT" sz="2000" dirty="0" smtClean="0">
                <a:solidFill>
                  <a:prstClr val="black"/>
                </a:solidFill>
              </a:rPr>
              <a:t>Parcelas concêntricas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Método</a:t>
            </a:r>
            <a:r>
              <a:rPr kumimoji="0" lang="pt-PT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</a:t>
            </a:r>
            <a:r>
              <a:rPr kumimoji="0" lang="pt-PT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Bitterlich</a:t>
            </a:r>
            <a:endParaRPr kumimoji="0" lang="pt-PT" sz="20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433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59" y="4293096"/>
            <a:ext cx="2071489" cy="203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66" y="4313601"/>
            <a:ext cx="1961444" cy="188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Picture 449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360" y="4293096"/>
            <a:ext cx="2104256" cy="192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726" y="4293096"/>
            <a:ext cx="1944216" cy="1887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0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Índice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rgbClr val="008000"/>
                </a:solidFill>
              </a:rPr>
              <a:t>Idade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</a:rPr>
              <a:t>Número de árvores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</a:rPr>
              <a:t>Espessura </a:t>
            </a:r>
            <a:r>
              <a:rPr lang="pt-PT" sz="3200" dirty="0">
                <a:solidFill>
                  <a:srgbClr val="008000"/>
                </a:solidFill>
              </a:rPr>
              <a:t>da </a:t>
            </a:r>
            <a:r>
              <a:rPr lang="pt-PT" sz="3200" dirty="0" smtClean="0">
                <a:solidFill>
                  <a:srgbClr val="008000"/>
                </a:solidFill>
              </a:rPr>
              <a:t>casca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</a:rPr>
              <a:t>Medição </a:t>
            </a:r>
            <a:r>
              <a:rPr lang="pt-PT" sz="3200" dirty="0">
                <a:solidFill>
                  <a:srgbClr val="008000"/>
                </a:solidFill>
              </a:rPr>
              <a:t>dos diâmetros das árvores e </a:t>
            </a:r>
            <a:r>
              <a:rPr lang="pt-PT" sz="3200" dirty="0" smtClean="0">
                <a:solidFill>
                  <a:srgbClr val="008000"/>
                </a:solidFill>
              </a:rPr>
              <a:t>distribuição </a:t>
            </a:r>
            <a:r>
              <a:rPr lang="pt-PT" sz="3200" dirty="0">
                <a:solidFill>
                  <a:srgbClr val="008000"/>
                </a:solidFill>
              </a:rPr>
              <a:t>de diâmetros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rgbClr val="008000"/>
                </a:solidFill>
              </a:rPr>
              <a:t>Área basal e diâmetro quadrático médio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endParaRPr lang="pt-PT" sz="3200" dirty="0" smtClean="0">
              <a:solidFill>
                <a:srgbClr val="008000"/>
              </a:solidFill>
            </a:endParaRP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4760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raio fixo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2024" y="1037862"/>
            <a:ext cx="5448606" cy="5302012"/>
          </a:xfrm>
        </p:spPr>
        <p:txBody>
          <a:bodyPr>
            <a:normAutofit/>
          </a:bodyPr>
          <a:lstStyle/>
          <a:p>
            <a:r>
              <a:rPr lang="pt-PT" dirty="0" smtClean="0"/>
              <a:t>As parcelas com um raio fixo são circulares e com uma área definida à partida</a:t>
            </a:r>
          </a:p>
          <a:p>
            <a:r>
              <a:rPr lang="pt-PT" dirty="0" smtClean="0"/>
              <a:t>São contabilizadas e medidas as árvores que se encontrem a uma distância do centro ≤ raio</a:t>
            </a:r>
          </a:p>
          <a:p>
            <a:endParaRPr lang="pt-PT" sz="800" dirty="0" smtClean="0"/>
          </a:p>
          <a:p>
            <a:pPr lvl="1">
              <a:spcBef>
                <a:spcPts val="600"/>
              </a:spcBef>
            </a:pPr>
            <a:r>
              <a:rPr lang="pt-P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Raio de 10 metros</a:t>
            </a:r>
          </a:p>
          <a:p>
            <a:endParaRPr lang="pt-PT" dirty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7861"/>
            <a:ext cx="4968552" cy="5559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7860"/>
            <a:ext cx="4968552" cy="555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5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raio fixo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2024" y="1037862"/>
            <a:ext cx="5448606" cy="5302012"/>
          </a:xfrm>
        </p:spPr>
        <p:txBody>
          <a:bodyPr>
            <a:normAutofit/>
          </a:bodyPr>
          <a:lstStyle/>
          <a:p>
            <a:r>
              <a:rPr lang="pt-PT" dirty="0" smtClean="0"/>
              <a:t>As parcelas com um raio fixo são circulares e com uma área definida à partida</a:t>
            </a:r>
          </a:p>
          <a:p>
            <a:r>
              <a:rPr lang="pt-PT" dirty="0" smtClean="0"/>
              <a:t>São contabilizadas e medidas as árvores que se encontrem a uma distância do centro ≤ raio</a:t>
            </a:r>
          </a:p>
          <a:p>
            <a:endParaRPr lang="pt-PT" sz="800" dirty="0" smtClean="0"/>
          </a:p>
          <a:p>
            <a:pPr lvl="1">
              <a:spcBef>
                <a:spcPts val="600"/>
              </a:spcBef>
            </a:pPr>
            <a:r>
              <a:rPr lang="pt-P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Raio de 10 metros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chemeClr val="accent6"/>
                </a:solidFill>
              </a:rPr>
              <a:t>Raio de </a:t>
            </a:r>
            <a:r>
              <a:rPr lang="pt-PT" dirty="0" smtClean="0">
                <a:solidFill>
                  <a:schemeClr val="accent6"/>
                </a:solidFill>
              </a:rPr>
              <a:t>20 metros</a:t>
            </a:r>
          </a:p>
          <a:p>
            <a:endParaRPr lang="pt-PT" dirty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7861"/>
            <a:ext cx="4968552" cy="5559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7860"/>
            <a:ext cx="4968552" cy="555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raio fixo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2024" y="1037862"/>
            <a:ext cx="5448606" cy="5302012"/>
          </a:xfrm>
        </p:spPr>
        <p:txBody>
          <a:bodyPr>
            <a:normAutofit/>
          </a:bodyPr>
          <a:lstStyle/>
          <a:p>
            <a:r>
              <a:rPr lang="pt-PT" dirty="0" smtClean="0"/>
              <a:t>As parcelas com um raio fixo são circulares e com uma área definida à partida</a:t>
            </a:r>
          </a:p>
          <a:p>
            <a:r>
              <a:rPr lang="pt-PT" dirty="0" smtClean="0"/>
              <a:t>São contabilizadas e medidas as árvores que se encontrem a uma distância do centro ≤ raio</a:t>
            </a:r>
          </a:p>
          <a:p>
            <a:endParaRPr lang="pt-PT" sz="800" dirty="0" smtClean="0"/>
          </a:p>
          <a:p>
            <a:pPr lvl="1">
              <a:spcBef>
                <a:spcPts val="600"/>
              </a:spcBef>
            </a:pPr>
            <a:r>
              <a:rPr lang="pt-P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Raio de 10 metros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chemeClr val="accent6"/>
                </a:solidFill>
              </a:rPr>
              <a:t>Raio de </a:t>
            </a:r>
            <a:r>
              <a:rPr lang="pt-PT" dirty="0" smtClean="0">
                <a:solidFill>
                  <a:schemeClr val="accent6"/>
                </a:solidFill>
              </a:rPr>
              <a:t>20 metros</a:t>
            </a:r>
          </a:p>
          <a:p>
            <a:pPr lvl="1">
              <a:spcBef>
                <a:spcPts val="600"/>
              </a:spcBef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Raio </a:t>
            </a:r>
            <a:r>
              <a:rPr lang="pt-PT" dirty="0">
                <a:solidFill>
                  <a:schemeClr val="accent6">
                    <a:lumMod val="75000"/>
                  </a:schemeClr>
                </a:solidFill>
              </a:rPr>
              <a:t>de 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30 metros</a:t>
            </a:r>
          </a:p>
          <a:p>
            <a:endParaRPr lang="pt-PT" dirty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7861"/>
            <a:ext cx="4968552" cy="5559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45" y="1037861"/>
            <a:ext cx="4962191" cy="556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0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raio fixo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2024" y="1037862"/>
            <a:ext cx="5448606" cy="5302012"/>
          </a:xfrm>
        </p:spPr>
        <p:txBody>
          <a:bodyPr>
            <a:normAutofit/>
          </a:bodyPr>
          <a:lstStyle/>
          <a:p>
            <a:r>
              <a:rPr lang="pt-PT" dirty="0" smtClean="0"/>
              <a:t>As parcelas com um raio fixo são circulares e com uma área definida à partida</a:t>
            </a:r>
          </a:p>
          <a:p>
            <a:r>
              <a:rPr lang="pt-PT" dirty="0" smtClean="0"/>
              <a:t>São contabilizadas e medidas as árvores que se encontrem a uma distância do centro ≤ raio</a:t>
            </a:r>
          </a:p>
          <a:p>
            <a:endParaRPr lang="pt-PT" sz="800" dirty="0" smtClean="0"/>
          </a:p>
          <a:p>
            <a:pPr lvl="1">
              <a:spcBef>
                <a:spcPts val="600"/>
              </a:spcBef>
            </a:pPr>
            <a:r>
              <a:rPr lang="pt-P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Raio de 10 metros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chemeClr val="accent6"/>
                </a:solidFill>
              </a:rPr>
              <a:t>Raio de </a:t>
            </a:r>
            <a:r>
              <a:rPr lang="pt-PT" dirty="0" smtClean="0">
                <a:solidFill>
                  <a:schemeClr val="accent6"/>
                </a:solidFill>
              </a:rPr>
              <a:t>20 metros</a:t>
            </a:r>
          </a:p>
          <a:p>
            <a:pPr lvl="1">
              <a:spcBef>
                <a:spcPts val="600"/>
              </a:spcBef>
            </a:pP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Raio </a:t>
            </a:r>
            <a:r>
              <a:rPr lang="pt-PT" dirty="0">
                <a:solidFill>
                  <a:schemeClr val="accent6">
                    <a:lumMod val="75000"/>
                  </a:schemeClr>
                </a:solidFill>
              </a:rPr>
              <a:t>de </a:t>
            </a:r>
            <a:r>
              <a:rPr lang="pt-PT" dirty="0" smtClean="0">
                <a:solidFill>
                  <a:schemeClr val="accent6">
                    <a:lumMod val="75000"/>
                  </a:schemeClr>
                </a:solidFill>
              </a:rPr>
              <a:t>30 metros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chemeClr val="accent6">
                    <a:lumMod val="50000"/>
                  </a:schemeClr>
                </a:solidFill>
              </a:rPr>
              <a:t>Raio de </a:t>
            </a:r>
            <a:r>
              <a:rPr lang="pt-PT" dirty="0" smtClean="0">
                <a:solidFill>
                  <a:schemeClr val="accent6">
                    <a:lumMod val="50000"/>
                  </a:schemeClr>
                </a:solidFill>
              </a:rPr>
              <a:t>40 </a:t>
            </a:r>
            <a:r>
              <a:rPr lang="pt-PT" dirty="0">
                <a:solidFill>
                  <a:schemeClr val="accent6">
                    <a:lumMod val="50000"/>
                  </a:schemeClr>
                </a:solidFill>
              </a:rPr>
              <a:t>metros</a:t>
            </a:r>
          </a:p>
          <a:p>
            <a:endParaRPr lang="pt-PT" dirty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7861"/>
            <a:ext cx="4968552" cy="5559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1641"/>
            <a:ext cx="4968552" cy="557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08" y="867017"/>
            <a:ext cx="2520280" cy="282003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867017"/>
            <a:ext cx="2517580" cy="2817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129" y="3717032"/>
            <a:ext cx="2513859" cy="2819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17032"/>
            <a:ext cx="2511959" cy="2817010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com raio fixo</a:t>
            </a:r>
            <a:endParaRPr lang="pt-PT" dirty="0"/>
          </a:p>
        </p:txBody>
      </p:sp>
      <p:sp>
        <p:nvSpPr>
          <p:cNvPr id="11" name="TextBox 10"/>
          <p:cNvSpPr txBox="1"/>
          <p:nvPr/>
        </p:nvSpPr>
        <p:spPr>
          <a:xfrm>
            <a:off x="961131" y="1889235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Medem</a:t>
            </a:r>
            <a:r>
              <a:rPr lang="en-US" dirty="0" smtClean="0"/>
              <a:t>-se 3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pPr algn="r"/>
            <a:endParaRPr lang="en-US" sz="800" dirty="0"/>
          </a:p>
          <a:p>
            <a:pPr algn="r"/>
            <a:r>
              <a:rPr lang="en-US" b="1" dirty="0" smtClean="0">
                <a:solidFill>
                  <a:schemeClr val="accent5"/>
                </a:solidFill>
              </a:rPr>
              <a:t>1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2 Sb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65019" y="1890801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Medem</a:t>
            </a:r>
            <a:r>
              <a:rPr lang="en-US" dirty="0" smtClean="0"/>
              <a:t>-se 9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endParaRPr lang="en-US" sz="800" dirty="0"/>
          </a:p>
          <a:p>
            <a:r>
              <a:rPr lang="en-US" b="1" dirty="0" smtClean="0">
                <a:solidFill>
                  <a:schemeClr val="accent5"/>
                </a:solidFill>
              </a:rPr>
              <a:t>4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5 Sb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5019" y="4740816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Medem</a:t>
            </a:r>
            <a:r>
              <a:rPr lang="en-US" dirty="0" smtClean="0"/>
              <a:t>-se 25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endParaRPr lang="en-US" sz="800" dirty="0"/>
          </a:p>
          <a:p>
            <a:r>
              <a:rPr lang="en-US" b="1" dirty="0" smtClean="0">
                <a:solidFill>
                  <a:schemeClr val="accent5"/>
                </a:solidFill>
              </a:rPr>
              <a:t>8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17 Sb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1131" y="4740815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Medem</a:t>
            </a:r>
            <a:r>
              <a:rPr lang="en-US" dirty="0" smtClean="0"/>
              <a:t>-se 15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pPr algn="r"/>
            <a:endParaRPr lang="en-US" sz="800" dirty="0"/>
          </a:p>
          <a:p>
            <a:pPr algn="r"/>
            <a:r>
              <a:rPr lang="en-US" b="1" dirty="0" smtClean="0">
                <a:solidFill>
                  <a:schemeClr val="accent5"/>
                </a:solidFill>
              </a:rPr>
              <a:t>4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11 Sb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6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um número fixo de árvores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35960" y="1037862"/>
            <a:ext cx="6024670" cy="5302012"/>
          </a:xfrm>
        </p:spPr>
        <p:txBody>
          <a:bodyPr/>
          <a:lstStyle/>
          <a:p>
            <a:r>
              <a:rPr lang="pt-PT" dirty="0" smtClean="0"/>
              <a:t>As parcelas com um número fixo de árvores são circulares e a “</a:t>
            </a:r>
            <a:r>
              <a:rPr lang="pt-PT" i="1" dirty="0" smtClean="0">
                <a:solidFill>
                  <a:schemeClr val="accent3"/>
                </a:solidFill>
              </a:rPr>
              <a:t>dificuldade</a:t>
            </a:r>
            <a:r>
              <a:rPr lang="pt-PT" i="1" dirty="0" smtClean="0"/>
              <a:t>” </a:t>
            </a:r>
            <a:r>
              <a:rPr lang="pt-PT" dirty="0" smtClean="0"/>
              <a:t>está em determinar o raio respetivo</a:t>
            </a:r>
          </a:p>
          <a:p>
            <a:r>
              <a:rPr lang="pt-PT" dirty="0" smtClean="0"/>
              <a:t>Considere que quer medir </a:t>
            </a:r>
            <a:r>
              <a:rPr lang="pt-PT" b="1" dirty="0" smtClean="0">
                <a:solidFill>
                  <a:srgbClr val="00B0F0"/>
                </a:solidFill>
              </a:rPr>
              <a:t>15 árvores</a:t>
            </a:r>
            <a:r>
              <a:rPr lang="pt-PT" dirty="0" smtClean="0"/>
              <a:t> mais próximas do centro (K árvores)</a:t>
            </a:r>
          </a:p>
          <a:p>
            <a:r>
              <a:rPr lang="pt-PT" dirty="0" smtClean="0"/>
              <a:t>Há duas </a:t>
            </a:r>
            <a:r>
              <a:rPr lang="pt-PT" dirty="0"/>
              <a:t>metodologias mais utilizadas para determinar o raio </a:t>
            </a:r>
            <a:r>
              <a:rPr lang="pt-PT" dirty="0" smtClean="0"/>
              <a:t>são -&gt; área da parcela</a:t>
            </a:r>
            <a:endParaRPr lang="pt-PT" dirty="0"/>
          </a:p>
          <a:p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7861"/>
            <a:ext cx="4968552" cy="5559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6507"/>
            <a:ext cx="4968552" cy="551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0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um número fixo de árvores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2024" y="1340768"/>
            <a:ext cx="5520613" cy="5001419"/>
          </a:xfrm>
        </p:spPr>
        <p:txBody>
          <a:bodyPr/>
          <a:lstStyle/>
          <a:p>
            <a:pPr marL="92075" lvl="1" indent="0" defTabSz="822325">
              <a:buNone/>
            </a:pPr>
            <a:r>
              <a:rPr lang="pt-PT" sz="2200" dirty="0" smtClean="0"/>
              <a:t>MÉTODO 1:</a:t>
            </a:r>
          </a:p>
          <a:p>
            <a:pPr marL="92075" lvl="1" indent="0" defTabSz="822325">
              <a:buNone/>
            </a:pPr>
            <a:r>
              <a:rPr lang="pt-PT" sz="2200" dirty="0" smtClean="0"/>
              <a:t>Raio da parcela é </a:t>
            </a:r>
            <a:r>
              <a:rPr lang="pt-PT" sz="2200" dirty="0"/>
              <a:t>igual à distância da </a:t>
            </a:r>
            <a:r>
              <a:rPr lang="pt-PT" sz="2200" i="1" dirty="0" err="1"/>
              <a:t>k</a:t>
            </a:r>
            <a:r>
              <a:rPr lang="pt-PT" sz="2200" i="1" baseline="30000" dirty="0" err="1"/>
              <a:t>esima</a:t>
            </a:r>
            <a:r>
              <a:rPr lang="pt-PT" sz="2200" dirty="0"/>
              <a:t> árvore ao </a:t>
            </a:r>
            <a:r>
              <a:rPr lang="pt-PT" sz="2200" dirty="0" smtClean="0"/>
              <a:t>centro.</a:t>
            </a:r>
          </a:p>
          <a:p>
            <a:pPr marL="92075" lvl="1" indent="0" defTabSz="822325">
              <a:buNone/>
            </a:pPr>
            <a:r>
              <a:rPr lang="pt-PT" sz="2200" dirty="0" smtClean="0"/>
              <a:t>Exige a aplicação </a:t>
            </a:r>
            <a:r>
              <a:rPr lang="pt-PT" sz="2200" dirty="0"/>
              <a:t>de um fator de correção </a:t>
            </a:r>
            <a:r>
              <a:rPr lang="pt-PT" sz="2200" i="1" dirty="0">
                <a:solidFill>
                  <a:srgbClr val="00B0F0"/>
                </a:solidFill>
              </a:rPr>
              <a:t>(k-1)/k </a:t>
            </a:r>
            <a:r>
              <a:rPr lang="pt-PT" sz="2200" dirty="0"/>
              <a:t>aos valores das variáveis do povoamento</a:t>
            </a:r>
          </a:p>
          <a:p>
            <a:endParaRPr lang="pt-PT" dirty="0"/>
          </a:p>
        </p:txBody>
      </p:sp>
      <p:sp>
        <p:nvSpPr>
          <p:cNvPr id="8" name="TextBox 7"/>
          <p:cNvSpPr txBox="1"/>
          <p:nvPr/>
        </p:nvSpPr>
        <p:spPr>
          <a:xfrm>
            <a:off x="9768408" y="1484784"/>
            <a:ext cx="1776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K = 15ª </a:t>
            </a:r>
            <a:r>
              <a:rPr lang="en-US" b="1" dirty="0" err="1" smtClean="0">
                <a:solidFill>
                  <a:srgbClr val="00B0F0"/>
                </a:solidFill>
              </a:rPr>
              <a:t>árvore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6507"/>
            <a:ext cx="4968552" cy="5518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6507"/>
            <a:ext cx="4968552" cy="55188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036507"/>
            <a:ext cx="4968552" cy="55188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491003" y="5328650"/>
                <a:ext cx="1720406" cy="307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28.31</m:t>
                              </m:r>
                            </m:e>
                          </m:d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003" y="5328650"/>
                <a:ext cx="1720406" cy="307200"/>
              </a:xfrm>
              <a:prstGeom prst="rect">
                <a:avLst/>
              </a:prstGeom>
              <a:blipFill>
                <a:blip r:embed="rId5"/>
                <a:stretch>
                  <a:fillRect l="-2837" r="-1064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>
            <a:stCxn id="18" idx="0"/>
          </p:cNvCxnSpPr>
          <p:nvPr/>
        </p:nvCxnSpPr>
        <p:spPr>
          <a:xfrm flipV="1">
            <a:off x="8351206" y="4597750"/>
            <a:ext cx="825476" cy="730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0"/>
          </p:cNvCxnSpPr>
          <p:nvPr/>
        </p:nvCxnSpPr>
        <p:spPr>
          <a:xfrm flipH="1" flipV="1">
            <a:off x="3935762" y="2708920"/>
            <a:ext cx="4415444" cy="261973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744072" y="6021288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443912" y="3791310"/>
                <a:ext cx="3392660" cy="7843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10000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d</m:t>
                                      </m:r>
                                    </m:num>
                                    <m:den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200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912" y="3791310"/>
                <a:ext cx="3392660" cy="784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351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Parcelas com um número fixo de árvores</a:t>
            </a:r>
            <a:endParaRPr lang="pt-PT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40016" y="1338452"/>
            <a:ext cx="5664629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1" indent="0" defTabSz="822325">
              <a:buNone/>
            </a:pPr>
            <a:r>
              <a:rPr lang="pt-PT" dirty="0"/>
              <a:t>MÉTODO </a:t>
            </a:r>
            <a:r>
              <a:rPr lang="pt-PT" dirty="0" smtClean="0"/>
              <a:t>2:</a:t>
            </a:r>
            <a:endParaRPr lang="pt-PT" dirty="0"/>
          </a:p>
          <a:p>
            <a:pPr marL="92075" lvl="1" indent="0" defTabSz="822325">
              <a:buNone/>
            </a:pPr>
            <a:r>
              <a:rPr lang="pt-PT" dirty="0" smtClean="0"/>
              <a:t>Raio da parcela é igual ao valor médio da distância das  </a:t>
            </a:r>
            <a:r>
              <a:rPr lang="pt-PT" i="1" dirty="0" err="1" smtClean="0"/>
              <a:t>k</a:t>
            </a:r>
            <a:r>
              <a:rPr lang="pt-PT" i="1" baseline="30000" dirty="0" err="1" smtClean="0"/>
              <a:t>esima</a:t>
            </a:r>
            <a:r>
              <a:rPr lang="pt-PT" dirty="0" smtClean="0"/>
              <a:t> e </a:t>
            </a:r>
            <a:r>
              <a:rPr lang="pt-PT" i="1" dirty="0" smtClean="0"/>
              <a:t>(k+1)</a:t>
            </a:r>
            <a:r>
              <a:rPr lang="pt-PT" i="1" baseline="30000" dirty="0" err="1" smtClean="0"/>
              <a:t>esima</a:t>
            </a:r>
            <a:r>
              <a:rPr lang="pt-PT" i="1" dirty="0" smtClean="0"/>
              <a:t> </a:t>
            </a:r>
            <a:r>
              <a:rPr lang="pt-PT" dirty="0" smtClean="0"/>
              <a:t>árvores ao centro </a:t>
            </a:r>
          </a:p>
          <a:p>
            <a:endParaRPr lang="pt-PT" dirty="0"/>
          </a:p>
        </p:txBody>
      </p:sp>
      <p:sp>
        <p:nvSpPr>
          <p:cNvPr id="9" name="TextBox 8"/>
          <p:cNvSpPr txBox="1"/>
          <p:nvPr/>
        </p:nvSpPr>
        <p:spPr>
          <a:xfrm>
            <a:off x="9624392" y="1180306"/>
            <a:ext cx="2280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     K = 15ª </a:t>
            </a:r>
            <a:r>
              <a:rPr lang="en-US" b="1" dirty="0" err="1" smtClean="0">
                <a:solidFill>
                  <a:srgbClr val="00B0F0"/>
                </a:solidFill>
              </a:rPr>
              <a:t>árvore</a:t>
            </a:r>
            <a:endParaRPr lang="en-US" b="1" dirty="0" smtClean="0">
              <a:solidFill>
                <a:srgbClr val="00B0F0"/>
              </a:solidFill>
            </a:endParaRPr>
          </a:p>
          <a:p>
            <a:r>
              <a:rPr lang="en-US" b="1" dirty="0" smtClean="0">
                <a:solidFill>
                  <a:srgbClr val="00B0F0"/>
                </a:solidFill>
              </a:rPr>
              <a:t>K+1 = 16ª </a:t>
            </a:r>
            <a:r>
              <a:rPr lang="en-US" b="1" dirty="0" err="1" smtClean="0">
                <a:solidFill>
                  <a:srgbClr val="00B0F0"/>
                </a:solidFill>
              </a:rPr>
              <a:t>árvore</a:t>
            </a:r>
            <a:endParaRPr lang="en-US" b="1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491003" y="5328650"/>
                <a:ext cx="1720406" cy="307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29.57</m:t>
                              </m:r>
                            </m:e>
                          </m:d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003" y="5328650"/>
                <a:ext cx="1720406" cy="307200"/>
              </a:xfrm>
              <a:prstGeom prst="rect">
                <a:avLst/>
              </a:prstGeom>
              <a:blipFill>
                <a:blip r:embed="rId2"/>
                <a:stretch>
                  <a:fillRect l="-2837" r="-1064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8573772" y="4209682"/>
            <a:ext cx="1194636" cy="1019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6507"/>
            <a:ext cx="4968552" cy="55188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036507"/>
            <a:ext cx="4968552" cy="5691674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8091761" y="4414544"/>
            <a:ext cx="482011" cy="81465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807968" y="3737202"/>
                <a:ext cx="2581669" cy="535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𝟐𝟖</m:t>
                              </m:r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𝟑𝟏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𝟑𝟎</m:t>
                              </m:r>
                              <m:r>
                                <a:rPr lang="en-US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𝟖𝟐</m:t>
                              </m:r>
                            </m:e>
                          </m:d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𝒓𝒂𝒊𝒐</m:t>
                      </m:r>
                    </m:oMath>
                  </m:oMathPara>
                </a14:m>
                <a:endParaRPr lang="en-US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968" y="3737202"/>
                <a:ext cx="2581669" cy="5357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9171906" y="3424082"/>
                <a:ext cx="2568716" cy="785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10000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d</m:t>
                                      </m:r>
                                    </m:num>
                                    <m:den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200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906" y="3424082"/>
                <a:ext cx="2568716" cy="785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6744072" y="6021288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1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37861"/>
            <a:ext cx="4968552" cy="5559491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concêntricas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39285"/>
            <a:ext cx="4968552" cy="552147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8400256" y="4437112"/>
          <a:ext cx="3456384" cy="16561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3592973225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1838054007"/>
                    </a:ext>
                  </a:extLst>
                </a:gridCol>
              </a:tblGrid>
              <a:tr h="414046"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Raio</a:t>
                      </a:r>
                      <a:r>
                        <a:rPr lang="en-US" sz="1800" b="1" u="none" strike="noStrike" baseline="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10 : 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           d ≤ </a:t>
                      </a:r>
                      <a:r>
                        <a:rPr lang="en-US" sz="18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22.5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289907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chemeClr val="accent6"/>
                          </a:solidFill>
                          <a:effectLst/>
                        </a:rPr>
                        <a:t>Raio</a:t>
                      </a:r>
                      <a:r>
                        <a:rPr lang="en-US" sz="1800" b="1" u="none" strike="noStrike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1800" b="1" u="none" strike="noStrike" dirty="0" smtClean="0">
                          <a:solidFill>
                            <a:schemeClr val="accent6"/>
                          </a:solidFill>
                          <a:effectLst/>
                        </a:rPr>
                        <a:t>20 : </a:t>
                      </a:r>
                      <a:endParaRPr lang="en-US" sz="1800" b="1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22.5 &lt; d </a:t>
                      </a:r>
                      <a:r>
                        <a:rPr lang="en-US" sz="1800" b="1" u="none" strike="noStrike" dirty="0" smtClean="0">
                          <a:solidFill>
                            <a:schemeClr val="accent6"/>
                          </a:solidFill>
                          <a:effectLst/>
                        </a:rPr>
                        <a:t>≤ 32.5</a:t>
                      </a:r>
                      <a:endParaRPr lang="en-US" sz="1800" b="1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5029209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Raio</a:t>
                      </a:r>
                      <a:r>
                        <a:rPr lang="en-US" sz="1800" b="1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30 :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32.5 &lt; d 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≤ </a:t>
                      </a:r>
                      <a:r>
                        <a:rPr lang="en-US" sz="18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52.5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8466386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Raio</a:t>
                      </a:r>
                      <a:r>
                        <a:rPr lang="en-US" sz="1800" b="1" u="none" strike="noStrike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40 :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           d </a:t>
                      </a:r>
                      <a:r>
                        <a:rPr lang="en-US" sz="18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&gt; 52.5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8332835"/>
                  </a:ext>
                </a:extLst>
              </a:tr>
            </a:tbl>
          </a:graphicData>
        </a:graphic>
      </p:graphicFrame>
      <p:sp>
        <p:nvSpPr>
          <p:cNvPr id="12" name="Content Placeholder 3"/>
          <p:cNvSpPr>
            <a:spLocks noGrp="1"/>
          </p:cNvSpPr>
          <p:nvPr>
            <p:ph idx="1"/>
          </p:nvPr>
        </p:nvSpPr>
        <p:spPr>
          <a:xfrm>
            <a:off x="6168008" y="1030222"/>
            <a:ext cx="5448606" cy="3694922"/>
          </a:xfrm>
        </p:spPr>
        <p:txBody>
          <a:bodyPr>
            <a:normAutofit lnSpcReduction="10000"/>
          </a:bodyPr>
          <a:lstStyle/>
          <a:p>
            <a:r>
              <a:rPr lang="pt-PT" dirty="0" smtClean="0"/>
              <a:t>As parcelas concêntricas são compostas por um </a:t>
            </a:r>
            <a:r>
              <a:rPr lang="pt-PT" u="sng" dirty="0" smtClean="0"/>
              <a:t>conjunto de parcelas circulares de raio fixo </a:t>
            </a:r>
            <a:r>
              <a:rPr lang="pt-PT" dirty="0" smtClean="0"/>
              <a:t>em que as árvores dentro de cada circulo/coroa de circulo são medidas de acordo com os seus diâmetros:</a:t>
            </a:r>
          </a:p>
          <a:p>
            <a:r>
              <a:rPr lang="pt-PT" dirty="0" smtClean="0"/>
              <a:t>Por exemplo:</a:t>
            </a: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3201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concêntricas</a:t>
            </a:r>
            <a:endParaRPr lang="pt-PT" dirty="0"/>
          </a:p>
        </p:txBody>
      </p:sp>
      <p:sp>
        <p:nvSpPr>
          <p:cNvPr id="12" name="Content Placeholder 3"/>
          <p:cNvSpPr>
            <a:spLocks noGrp="1"/>
          </p:cNvSpPr>
          <p:nvPr>
            <p:ph idx="1"/>
          </p:nvPr>
        </p:nvSpPr>
        <p:spPr>
          <a:xfrm>
            <a:off x="6125266" y="1138270"/>
            <a:ext cx="5617979" cy="2879750"/>
          </a:xfrm>
        </p:spPr>
        <p:txBody>
          <a:bodyPr>
            <a:normAutofit/>
          </a:bodyPr>
          <a:lstStyle/>
          <a:p>
            <a:r>
              <a:rPr lang="pt-PT" dirty="0" smtClean="0"/>
              <a:t>Critérios para medir as árvores no campo</a:t>
            </a:r>
          </a:p>
          <a:p>
            <a:pPr marL="0" indent="0">
              <a:buNone/>
            </a:pPr>
            <a:r>
              <a:rPr lang="pt-PT" dirty="0" smtClean="0">
                <a:solidFill>
                  <a:schemeClr val="bg1"/>
                </a:solidFill>
              </a:rPr>
              <a:t>Por exemplo:</a:t>
            </a:r>
            <a:endParaRPr lang="pt-PT" dirty="0"/>
          </a:p>
          <a:p>
            <a:endParaRPr lang="pt-PT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55499"/>
              </p:ext>
            </p:extLst>
          </p:nvPr>
        </p:nvGraphicFramePr>
        <p:xfrm>
          <a:off x="7176120" y="2212357"/>
          <a:ext cx="4753882" cy="1455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8029">
                  <a:extLst>
                    <a:ext uri="{9D8B030D-6E8A-4147-A177-3AD203B41FA5}">
                      <a16:colId xmlns:a16="http://schemas.microsoft.com/office/drawing/2014/main" val="3749785454"/>
                    </a:ext>
                  </a:extLst>
                </a:gridCol>
                <a:gridCol w="3085853">
                  <a:extLst>
                    <a:ext uri="{9D8B030D-6E8A-4147-A177-3AD203B41FA5}">
                      <a16:colId xmlns:a16="http://schemas.microsoft.com/office/drawing/2014/main" val="2040511885"/>
                    </a:ext>
                  </a:extLst>
                </a:gridCol>
              </a:tblGrid>
              <a:tr h="363940">
                <a:tc>
                  <a:txBody>
                    <a:bodyPr/>
                    <a:lstStyle/>
                    <a:p>
                      <a:pPr algn="r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rgbClr val="CC9900"/>
                          </a:solidFill>
                          <a:effectLst/>
                        </a:rPr>
                        <a:t>Raio</a:t>
                      </a:r>
                      <a:r>
                        <a:rPr lang="en-US" sz="1800" b="1" u="none" strike="noStrike" baseline="0" dirty="0" smtClean="0">
                          <a:solidFill>
                            <a:srgbClr val="CC9900"/>
                          </a:solidFill>
                          <a:effectLst/>
                        </a:rPr>
                        <a:t> </a:t>
                      </a:r>
                      <a:r>
                        <a:rPr lang="en-US" sz="1800" b="1" u="none" strike="noStrike" dirty="0" smtClean="0">
                          <a:solidFill>
                            <a:srgbClr val="CC9900"/>
                          </a:solidFill>
                          <a:effectLst/>
                        </a:rPr>
                        <a:t>10 : </a:t>
                      </a:r>
                      <a:endParaRPr lang="en-US" sz="1800" b="1" i="0" u="none" strike="noStrike" dirty="0">
                        <a:solidFill>
                          <a:srgbClr val="CC9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i="0" u="none" strike="noStrike" dirty="0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800" b="1" i="0" u="none" strike="noStrike" dirty="0" err="1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Medir</a:t>
                      </a:r>
                      <a:r>
                        <a:rPr lang="en-US" sz="1800" b="1" i="0" u="none" strike="noStrike" baseline="0" dirty="0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todas</a:t>
                      </a:r>
                      <a:r>
                        <a:rPr lang="en-US" sz="1800" b="1" i="0" u="none" strike="noStrike" baseline="0" dirty="0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 as </a:t>
                      </a:r>
                      <a:r>
                        <a:rPr lang="en-US" sz="1800" b="1" i="0" u="none" strike="noStrike" baseline="0" dirty="0" err="1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árvores</a:t>
                      </a:r>
                      <a:r>
                        <a:rPr lang="en-US" sz="1800" b="1" i="0" u="none" strike="noStrike" baseline="0" dirty="0" smtClean="0">
                          <a:solidFill>
                            <a:srgbClr val="CC9900"/>
                          </a:solidFill>
                          <a:effectLst/>
                          <a:latin typeface="+mn-lt"/>
                        </a:rPr>
                        <a:t> (3)</a:t>
                      </a:r>
                      <a:endParaRPr lang="en-US" sz="1800" b="1" i="0" u="none" strike="noStrike" dirty="0">
                        <a:solidFill>
                          <a:srgbClr val="CC9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8944970"/>
                  </a:ext>
                </a:extLst>
              </a:tr>
              <a:tr h="363940">
                <a:tc>
                  <a:txBody>
                    <a:bodyPr/>
                    <a:lstStyle/>
                    <a:p>
                      <a:pPr algn="r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Raios</a:t>
                      </a:r>
                      <a:r>
                        <a:rPr lang="en-US" sz="1800" b="1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10-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20 : 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 </a:t>
                      </a:r>
                      <a:r>
                        <a:rPr lang="en-US" sz="1800" b="1" u="none" strike="noStrike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Medir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as que </a:t>
                      </a:r>
                      <a:r>
                        <a:rPr lang="en-US" sz="1800" b="1" u="none" strike="noStrike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têm</a:t>
                      </a:r>
                      <a:r>
                        <a:rPr lang="en-US" sz="18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d &gt;22.5 (4)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96057"/>
                  </a:ext>
                </a:extLst>
              </a:tr>
              <a:tr h="363940">
                <a:tc>
                  <a:txBody>
                    <a:bodyPr/>
                    <a:lstStyle/>
                    <a:p>
                      <a:pPr algn="r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rgbClr val="0070C0"/>
                          </a:solidFill>
                          <a:effectLst/>
                        </a:rPr>
                        <a:t>Raios</a:t>
                      </a:r>
                      <a:r>
                        <a:rPr lang="en-US" sz="1800" b="1" u="none" strike="noStrike" baseline="0" dirty="0" smtClean="0">
                          <a:solidFill>
                            <a:srgbClr val="0070C0"/>
                          </a:solidFill>
                          <a:effectLst/>
                        </a:rPr>
                        <a:t> 20-</a:t>
                      </a:r>
                      <a:r>
                        <a:rPr lang="en-US" sz="1800" b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30 :</a:t>
                      </a:r>
                      <a:endParaRPr lang="en-US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  </a:t>
                      </a:r>
                      <a:r>
                        <a:rPr lang="en-US" sz="1800" b="1" u="none" strike="noStrike" dirty="0" err="1" smtClean="0">
                          <a:solidFill>
                            <a:srgbClr val="0070C0"/>
                          </a:solidFill>
                          <a:effectLst/>
                        </a:rPr>
                        <a:t>Medir</a:t>
                      </a:r>
                      <a:r>
                        <a:rPr lang="en-US" sz="1800" b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 as que </a:t>
                      </a:r>
                      <a:r>
                        <a:rPr lang="en-US" sz="1800" b="1" u="none" strike="noStrike" dirty="0" err="1" smtClean="0">
                          <a:solidFill>
                            <a:srgbClr val="0070C0"/>
                          </a:solidFill>
                          <a:effectLst/>
                        </a:rPr>
                        <a:t>têm</a:t>
                      </a:r>
                      <a:r>
                        <a:rPr lang="en-US" sz="1800" b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 d &gt;32.5 (1)</a:t>
                      </a:r>
                      <a:endParaRPr lang="en-US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253389"/>
                  </a:ext>
                </a:extLst>
              </a:tr>
              <a:tr h="363940">
                <a:tc>
                  <a:txBody>
                    <a:bodyPr/>
                    <a:lstStyle/>
                    <a:p>
                      <a:pPr algn="r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err="1" smtClean="0">
                          <a:solidFill>
                            <a:srgbClr val="6F9F3B"/>
                          </a:solidFill>
                          <a:effectLst/>
                        </a:rPr>
                        <a:t>Raios</a:t>
                      </a:r>
                      <a:r>
                        <a:rPr lang="en-US" sz="1800" b="1" u="none" strike="noStrike" dirty="0" smtClean="0">
                          <a:solidFill>
                            <a:srgbClr val="6F9F3B"/>
                          </a:solidFill>
                          <a:effectLst/>
                        </a:rPr>
                        <a:t> 30-40 :</a:t>
                      </a:r>
                      <a:endParaRPr lang="en-US" sz="1800" b="1" i="0" u="none" strike="noStrike" dirty="0">
                        <a:solidFill>
                          <a:srgbClr val="6F9F3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1200"/>
                        </a:spcBef>
                      </a:pPr>
                      <a:r>
                        <a:rPr lang="en-US" sz="1800" b="1" u="none" strike="noStrike" dirty="0" smtClean="0">
                          <a:solidFill>
                            <a:srgbClr val="6F9F3B"/>
                          </a:solidFill>
                          <a:effectLst/>
                        </a:rPr>
                        <a:t>  </a:t>
                      </a:r>
                      <a:r>
                        <a:rPr lang="en-US" sz="1800" b="1" u="none" strike="noStrike" dirty="0" err="1" smtClean="0">
                          <a:solidFill>
                            <a:srgbClr val="6F9F3B"/>
                          </a:solidFill>
                          <a:effectLst/>
                        </a:rPr>
                        <a:t>Medir</a:t>
                      </a:r>
                      <a:r>
                        <a:rPr lang="en-US" sz="1800" b="1" u="none" strike="noStrike" dirty="0" smtClean="0">
                          <a:solidFill>
                            <a:srgbClr val="6F9F3B"/>
                          </a:solidFill>
                          <a:effectLst/>
                        </a:rPr>
                        <a:t> as que </a:t>
                      </a:r>
                      <a:r>
                        <a:rPr lang="en-US" sz="1800" b="1" u="none" strike="noStrike" dirty="0" err="1" smtClean="0">
                          <a:solidFill>
                            <a:srgbClr val="6F9F3B"/>
                          </a:solidFill>
                          <a:effectLst/>
                        </a:rPr>
                        <a:t>têm</a:t>
                      </a:r>
                      <a:r>
                        <a:rPr lang="en-US" sz="1800" b="1" u="none" strike="noStrike" dirty="0" smtClean="0">
                          <a:solidFill>
                            <a:srgbClr val="6F9F3B"/>
                          </a:solidFill>
                          <a:effectLst/>
                        </a:rPr>
                        <a:t> d </a:t>
                      </a:r>
                      <a:r>
                        <a:rPr lang="en-US" sz="1800" b="1" u="none" strike="noStrike" dirty="0">
                          <a:solidFill>
                            <a:srgbClr val="6F9F3B"/>
                          </a:solidFill>
                          <a:effectLst/>
                        </a:rPr>
                        <a:t>&gt; </a:t>
                      </a:r>
                      <a:r>
                        <a:rPr lang="en-US" sz="1800" b="1" u="none" strike="noStrike" dirty="0" smtClean="0">
                          <a:solidFill>
                            <a:srgbClr val="6F9F3B"/>
                          </a:solidFill>
                          <a:effectLst/>
                        </a:rPr>
                        <a:t>52.5 (1)</a:t>
                      </a:r>
                      <a:endParaRPr lang="en-US" sz="1800" b="1" i="0" u="none" strike="noStrike" dirty="0">
                        <a:solidFill>
                          <a:srgbClr val="6F9F3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329779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8" y="1124744"/>
            <a:ext cx="5389880" cy="558496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03596" y="3264273"/>
            <a:ext cx="1296144" cy="1296144"/>
          </a:xfrm>
          <a:prstGeom prst="ellipse">
            <a:avLst/>
          </a:prstGeom>
          <a:solidFill>
            <a:srgbClr val="CC99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170229" y="2940237"/>
            <a:ext cx="1944216" cy="1944216"/>
          </a:xfrm>
          <a:prstGeom prst="ellipse">
            <a:avLst/>
          </a:prstGeom>
          <a:noFill/>
          <a:ln w="628650">
            <a:solidFill>
              <a:srgbClr val="F79646">
                <a:alpha val="1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631504" y="2276872"/>
            <a:ext cx="3024336" cy="3263497"/>
          </a:xfrm>
          <a:prstGeom prst="ellipse">
            <a:avLst/>
          </a:prstGeom>
          <a:noFill/>
          <a:ln w="628650">
            <a:solidFill>
              <a:schemeClr val="accent5">
                <a:alpha val="14118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83432" y="1628800"/>
            <a:ext cx="4320480" cy="4536504"/>
          </a:xfrm>
          <a:prstGeom prst="ellipse">
            <a:avLst/>
          </a:prstGeom>
          <a:noFill/>
          <a:ln w="628650">
            <a:solidFill>
              <a:schemeClr val="accent3">
                <a:alpha val="14118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8650" y="1227669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98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335360" y="2636912"/>
            <a:ext cx="1015312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dirty="0" smtClean="0"/>
              <a:t> Idade das árvores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2206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84" y="1191499"/>
            <a:ext cx="5329368" cy="5441691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concêntricas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10000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40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2400" i="1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6F9F3B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400" i="1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d</m:t>
                                        </m:r>
                                      </m:num>
                                      <m:den>
                                        <m: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200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240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blipFill>
                <a:blip r:embed="rId3"/>
                <a:stretch>
                  <a:fillRect l="-3382" b="-9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2503596" y="3264273"/>
            <a:ext cx="1296144" cy="1296144"/>
          </a:xfrm>
          <a:prstGeom prst="ellipse">
            <a:avLst/>
          </a:prstGeom>
          <a:solidFill>
            <a:srgbClr val="CC99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8650" y="1227669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0721" y="4178284"/>
            <a:ext cx="447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CC9900"/>
                </a:solidFill>
              </a:rPr>
              <a:t>Árvores</a:t>
            </a:r>
            <a:r>
              <a:rPr lang="en-US" i="1" dirty="0" smtClean="0">
                <a:solidFill>
                  <a:srgbClr val="CC9900"/>
                </a:solidFill>
              </a:rPr>
              <a:t> com d&lt;=22.5                 (0)</a:t>
            </a:r>
            <a:endParaRPr lang="en-US" i="1" dirty="0">
              <a:solidFill>
                <a:srgbClr val="CC9900"/>
              </a:solidFill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idx="1"/>
          </p:nvPr>
        </p:nvSpPr>
        <p:spPr>
          <a:xfrm>
            <a:off x="6096000" y="1124744"/>
            <a:ext cx="5617979" cy="1930690"/>
          </a:xfrm>
        </p:spPr>
        <p:txBody>
          <a:bodyPr>
            <a:normAutofit/>
          </a:bodyPr>
          <a:lstStyle/>
          <a:p>
            <a:r>
              <a:rPr lang="pt-PT" dirty="0" smtClean="0"/>
              <a:t>Critérios para as árvores contabilizar nos cálculos</a:t>
            </a:r>
          </a:p>
          <a:p>
            <a:pPr marL="0" indent="0">
              <a:buNone/>
            </a:pPr>
            <a:r>
              <a:rPr lang="pt-PT" dirty="0" smtClean="0">
                <a:solidFill>
                  <a:schemeClr val="bg1"/>
                </a:solidFill>
              </a:rPr>
              <a:t>Por exemplo:</a:t>
            </a:r>
            <a:endParaRPr lang="pt-PT" dirty="0"/>
          </a:p>
          <a:p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CC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blipFill>
                <a:blip r:embed="rId4"/>
                <a:stretch>
                  <a:fillRect b="-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599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concêntricas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10000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40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2400" i="1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6F9F3B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400" i="1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d</m:t>
                                        </m:r>
                                      </m:num>
                                      <m:den>
                                        <m: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200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240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blipFill>
                <a:blip r:embed="rId2"/>
                <a:stretch>
                  <a:fillRect l="-3382" b="-9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18650" y="1227669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0721" y="4178284"/>
            <a:ext cx="447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CC9900"/>
                </a:solidFill>
              </a:rPr>
              <a:t>Árvores</a:t>
            </a:r>
            <a:r>
              <a:rPr lang="en-US" i="1" dirty="0" smtClean="0">
                <a:solidFill>
                  <a:srgbClr val="CC9900"/>
                </a:solidFill>
              </a:rPr>
              <a:t> com d&lt;=22.5                 (0)</a:t>
            </a:r>
            <a:endParaRPr lang="en-US" i="1" dirty="0">
              <a:solidFill>
                <a:srgbClr val="CC99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0721" y="4602658"/>
            <a:ext cx="342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Árvores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com  22.5&lt; d&lt;=32.5    (2)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idx="1"/>
          </p:nvPr>
        </p:nvSpPr>
        <p:spPr>
          <a:xfrm>
            <a:off x="6096000" y="1124744"/>
            <a:ext cx="5617979" cy="1930690"/>
          </a:xfrm>
        </p:spPr>
        <p:txBody>
          <a:bodyPr>
            <a:normAutofit/>
          </a:bodyPr>
          <a:lstStyle/>
          <a:p>
            <a:r>
              <a:rPr lang="pt-PT" dirty="0" smtClean="0"/>
              <a:t>Critérios para as árvores contabilizar nos cálculos</a:t>
            </a:r>
          </a:p>
          <a:p>
            <a:pPr marL="0" indent="0">
              <a:buNone/>
            </a:pPr>
            <a:r>
              <a:rPr lang="pt-PT" dirty="0" smtClean="0">
                <a:solidFill>
                  <a:schemeClr val="bg1"/>
                </a:solidFill>
              </a:rPr>
              <a:t>Por exemplo:</a:t>
            </a:r>
            <a:endParaRPr lang="pt-PT" dirty="0"/>
          </a:p>
          <a:p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CC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blipFill>
                <a:blip r:embed="rId3"/>
                <a:stretch>
                  <a:fillRect b="-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97" y="1204829"/>
            <a:ext cx="5313355" cy="5428361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911154" y="2680288"/>
            <a:ext cx="2484000" cy="2484000"/>
          </a:xfrm>
          <a:prstGeom prst="ellipse">
            <a:avLst/>
          </a:prstGeom>
          <a:solidFill>
            <a:schemeClr val="accent6">
              <a:lumMod val="75000"/>
              <a:alpha val="1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5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21" grpId="0" animBg="1"/>
      <p:bldP spid="2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97894" y="1204829"/>
            <a:ext cx="5400000" cy="540000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354689" y="1981802"/>
            <a:ext cx="3720458" cy="3836357"/>
          </a:xfrm>
          <a:prstGeom prst="ellipse">
            <a:avLst/>
          </a:prstGeom>
          <a:solidFill>
            <a:srgbClr val="0070C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concêntricas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10000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40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2400" i="1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6F9F3B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400" i="1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d</m:t>
                                        </m:r>
                                      </m:num>
                                      <m:den>
                                        <m: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200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240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blipFill>
                <a:blip r:embed="rId3"/>
                <a:stretch>
                  <a:fillRect l="-3382" b="-9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18650" y="1227669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0721" y="4178284"/>
            <a:ext cx="447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CC9900"/>
                </a:solidFill>
              </a:rPr>
              <a:t>Árvores</a:t>
            </a:r>
            <a:r>
              <a:rPr lang="en-US" i="1" dirty="0" smtClean="0">
                <a:solidFill>
                  <a:srgbClr val="CC9900"/>
                </a:solidFill>
              </a:rPr>
              <a:t> com d&lt;=22.5                 (0)</a:t>
            </a:r>
            <a:endParaRPr lang="en-US" i="1" dirty="0">
              <a:solidFill>
                <a:srgbClr val="CC99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0721" y="4602658"/>
            <a:ext cx="342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Árvores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com  22.5&lt; d&lt;=32.5    (2)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3220" y="5027032"/>
            <a:ext cx="337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0070C0"/>
                </a:solidFill>
              </a:rPr>
              <a:t>Árvores</a:t>
            </a:r>
            <a:r>
              <a:rPr lang="en-US" i="1" dirty="0" smtClean="0">
                <a:solidFill>
                  <a:srgbClr val="0070C0"/>
                </a:solidFill>
              </a:rPr>
              <a:t> com  32.5&lt; d&lt;=52.5    (5)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idx="1"/>
          </p:nvPr>
        </p:nvSpPr>
        <p:spPr>
          <a:xfrm>
            <a:off x="6096000" y="1124744"/>
            <a:ext cx="5617979" cy="1930690"/>
          </a:xfrm>
        </p:spPr>
        <p:txBody>
          <a:bodyPr>
            <a:normAutofit/>
          </a:bodyPr>
          <a:lstStyle/>
          <a:p>
            <a:r>
              <a:rPr lang="pt-PT" dirty="0" smtClean="0"/>
              <a:t>Critérios para as árvores contabilizar nos cálculos</a:t>
            </a:r>
          </a:p>
          <a:p>
            <a:pPr marL="0" indent="0">
              <a:buNone/>
            </a:pPr>
            <a:r>
              <a:rPr lang="pt-PT" dirty="0" smtClean="0">
                <a:solidFill>
                  <a:schemeClr val="bg1"/>
                </a:solidFill>
              </a:rPr>
              <a:t>Por exemplo:</a:t>
            </a:r>
            <a:endParaRPr lang="pt-PT" dirty="0"/>
          </a:p>
          <a:p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CC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blipFill>
                <a:blip r:embed="rId4"/>
                <a:stretch>
                  <a:fillRect b="-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197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1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94" y="1204830"/>
            <a:ext cx="5400000" cy="54000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645666" y="1389536"/>
            <a:ext cx="5040000" cy="5040000"/>
          </a:xfrm>
          <a:prstGeom prst="ellipse">
            <a:avLst/>
          </a:prstGeom>
          <a:solidFill>
            <a:schemeClr val="accent3">
              <a:alpha val="1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Parcelas concêntricas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10000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</a:rPr>
                                  <m:t>40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2400" i="1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rgbClr val="6F9F3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6F9F3B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400" i="1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d</m:t>
                                        </m:r>
                                      </m:num>
                                      <m:den>
                                        <m:r>
                                          <a:rPr lang="en-US" sz="2400">
                                            <a:solidFill>
                                              <a:srgbClr val="6F9F3B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200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2400">
                                    <a:solidFill>
                                      <a:srgbClr val="6F9F3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721" y="3055793"/>
                <a:ext cx="5401863" cy="662361"/>
              </a:xfrm>
              <a:prstGeom prst="rect">
                <a:avLst/>
              </a:prstGeom>
              <a:blipFill>
                <a:blip r:embed="rId3"/>
                <a:stretch>
                  <a:fillRect l="-3382" b="-9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18650" y="1227669"/>
            <a:ext cx="5016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65000"/>
                  </a:schemeClr>
                </a:solidFill>
              </a:rPr>
              <a:t>em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cm</a:t>
            </a:r>
            <a:endParaRPr lang="en-US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0721" y="4178284"/>
            <a:ext cx="447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CC9900"/>
                </a:solidFill>
              </a:rPr>
              <a:t>Árvores</a:t>
            </a:r>
            <a:r>
              <a:rPr lang="en-US" i="1" dirty="0" smtClean="0">
                <a:solidFill>
                  <a:srgbClr val="CC9900"/>
                </a:solidFill>
              </a:rPr>
              <a:t> com d&lt;=22.5                 (0)</a:t>
            </a:r>
            <a:endParaRPr lang="en-US" i="1" dirty="0">
              <a:solidFill>
                <a:srgbClr val="CC99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0721" y="4602658"/>
            <a:ext cx="342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Árvores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com  22.5&lt; d&lt;=32.5    (2)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3220" y="5027032"/>
            <a:ext cx="337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0070C0"/>
                </a:solidFill>
              </a:rPr>
              <a:t>Árvores</a:t>
            </a:r>
            <a:r>
              <a:rPr lang="en-US" i="1" dirty="0" smtClean="0">
                <a:solidFill>
                  <a:srgbClr val="0070C0"/>
                </a:solidFill>
              </a:rPr>
              <a:t> com  32.5&lt; d&lt;=52.5    (5)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38252" y="5448827"/>
            <a:ext cx="335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6F9F3B"/>
                </a:solidFill>
              </a:rPr>
              <a:t>Árvores</a:t>
            </a:r>
            <a:r>
              <a:rPr lang="en-US" i="1" dirty="0" smtClean="0">
                <a:solidFill>
                  <a:srgbClr val="6F9F3B"/>
                </a:solidFill>
              </a:rPr>
              <a:t> com  d&gt;52.5                 (2)</a:t>
            </a:r>
            <a:endParaRPr lang="en-US" i="1" dirty="0">
              <a:solidFill>
                <a:srgbClr val="6F9F3B"/>
              </a:solidFill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idx="1"/>
          </p:nvPr>
        </p:nvSpPr>
        <p:spPr>
          <a:xfrm>
            <a:off x="6096000" y="1124744"/>
            <a:ext cx="5617979" cy="1930690"/>
          </a:xfrm>
        </p:spPr>
        <p:txBody>
          <a:bodyPr>
            <a:normAutofit/>
          </a:bodyPr>
          <a:lstStyle/>
          <a:p>
            <a:r>
              <a:rPr lang="pt-PT" dirty="0" smtClean="0"/>
              <a:t>Critérios para as árvores contabilizar nos cálculos</a:t>
            </a:r>
          </a:p>
          <a:p>
            <a:pPr marL="0" indent="0">
              <a:buNone/>
            </a:pPr>
            <a:r>
              <a:rPr lang="pt-PT" dirty="0" smtClean="0">
                <a:solidFill>
                  <a:schemeClr val="bg1"/>
                </a:solidFill>
              </a:rPr>
              <a:t>Por exemplo:</a:t>
            </a:r>
            <a:endParaRPr lang="pt-PT" dirty="0"/>
          </a:p>
          <a:p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r>
                          <a:rPr lang="en-US" sz="2400" b="0" i="0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CC99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rgbClr val="CC99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b="0" i="0" smtClean="0">
                                <a:solidFill>
                                  <a:srgbClr val="CC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10000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2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num>
                                  <m:den>
                                    <m:r>
                                      <a:rPr lang="en-US" sz="2400" i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200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92" y="2251643"/>
                <a:ext cx="6040693" cy="671209"/>
              </a:xfrm>
              <a:prstGeom prst="rect">
                <a:avLst/>
              </a:prstGeom>
              <a:blipFill>
                <a:blip r:embed="rId4"/>
                <a:stretch>
                  <a:fillRect b="-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38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1" grpId="0"/>
      <p:bldP spid="17" grpId="0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Exercicios</a:t>
            </a:r>
            <a:r>
              <a:rPr lang="en-US" dirty="0" smtClean="0"/>
              <a:t> </a:t>
            </a:r>
            <a:r>
              <a:rPr lang="en-US" dirty="0" err="1" smtClean="0"/>
              <a:t>Práticos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6024669" cy="5519546"/>
          </a:xfrm>
        </p:spPr>
        <p:txBody>
          <a:bodyPr>
            <a:normAutofit fontScale="77500" lnSpcReduction="20000"/>
          </a:bodyPr>
          <a:lstStyle/>
          <a:p>
            <a:pPr marL="90488" lvl="2" indent="0">
              <a:spcBef>
                <a:spcPts val="300"/>
              </a:spcBef>
              <a:buNone/>
            </a:pPr>
            <a:r>
              <a:rPr lang="pt-PT" sz="2600" dirty="0" smtClean="0"/>
              <a:t>1.2.1</a:t>
            </a:r>
            <a:r>
              <a:rPr lang="pt-PT" sz="2600" dirty="0"/>
              <a:t>	Avaliação de variáveis dendrométricas do povoamento com parcelas de raio fixo, com </a:t>
            </a:r>
            <a:r>
              <a:rPr lang="pt-PT" sz="2600" dirty="0">
                <a:solidFill>
                  <a:schemeClr val="accent3"/>
                </a:solidFill>
              </a:rPr>
              <a:t>parcelas com um número fixo de árvores</a:t>
            </a:r>
            <a:r>
              <a:rPr lang="pt-PT" sz="2600" dirty="0"/>
              <a:t>, com </a:t>
            </a:r>
            <a:r>
              <a:rPr lang="pt-PT" sz="2600" dirty="0">
                <a:solidFill>
                  <a:schemeClr val="accent3"/>
                </a:solidFill>
              </a:rPr>
              <a:t>parcelas concêntricas </a:t>
            </a:r>
            <a:r>
              <a:rPr lang="pt-PT" sz="2600" dirty="0"/>
              <a:t>e pelo método de </a:t>
            </a:r>
            <a:r>
              <a:rPr lang="pt-PT" sz="2600" dirty="0" err="1">
                <a:solidFill>
                  <a:schemeClr val="accent3"/>
                </a:solidFill>
              </a:rPr>
              <a:t>Bitterlich</a:t>
            </a:r>
            <a:endParaRPr lang="pt-PT" sz="2600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pt-PT" sz="2600" dirty="0"/>
              <a:t>Considere as parcelas da Figura 12, com 40 m de raio, instaladas num povoamento de sobreiro em que aparecem alguns pinheiros mansos</a:t>
            </a:r>
            <a:r>
              <a:rPr lang="pt-PT" sz="2600" dirty="0" smtClean="0"/>
              <a:t>.</a:t>
            </a:r>
          </a:p>
          <a:p>
            <a:pPr marL="0" indent="0">
              <a:buNone/>
            </a:pPr>
            <a:endParaRPr lang="pt-PT" sz="1000" dirty="0"/>
          </a:p>
          <a:p>
            <a:pPr marL="400050" lvl="1" indent="0">
              <a:buNone/>
            </a:pPr>
            <a:r>
              <a:rPr lang="pt-PT" sz="2200" dirty="0"/>
              <a:t>a)	Faça um mapa com a localização das árvores na parcela</a:t>
            </a:r>
          </a:p>
          <a:p>
            <a:pPr marL="400050" lvl="1" indent="0">
              <a:buNone/>
            </a:pPr>
            <a:r>
              <a:rPr lang="pt-PT" sz="2200" dirty="0"/>
              <a:t>b)	Calcule a área basal por </a:t>
            </a:r>
            <a:r>
              <a:rPr lang="pt-PT" sz="2200" dirty="0" err="1"/>
              <a:t>ha</a:t>
            </a:r>
            <a:r>
              <a:rPr lang="pt-PT" sz="2200" dirty="0"/>
              <a:t> para parcelas de raio fixo=10, 20, 30 e 40</a:t>
            </a:r>
          </a:p>
          <a:p>
            <a:pPr marL="400050" lvl="1" indent="0">
              <a:buNone/>
            </a:pPr>
            <a:r>
              <a:rPr lang="pt-PT" sz="2200" dirty="0"/>
              <a:t>c)	Calcule a área basal por </a:t>
            </a:r>
            <a:r>
              <a:rPr lang="pt-PT" sz="2200" dirty="0" err="1"/>
              <a:t>ha</a:t>
            </a:r>
            <a:r>
              <a:rPr lang="pt-PT" sz="2200" dirty="0"/>
              <a:t> para um número fixo de árvores =5, 10, 15 e </a:t>
            </a:r>
            <a:r>
              <a:rPr lang="pt-PT" sz="2200" dirty="0" smtClean="0"/>
              <a:t>20 (2 métodos)</a:t>
            </a:r>
            <a:endParaRPr lang="pt-PT" sz="2200" dirty="0"/>
          </a:p>
          <a:p>
            <a:pPr marL="400050" lvl="1" indent="0">
              <a:buNone/>
            </a:pPr>
            <a:r>
              <a:rPr lang="pt-PT" sz="2200" dirty="0"/>
              <a:t>d)	Calcule a área basal por </a:t>
            </a:r>
            <a:r>
              <a:rPr lang="pt-PT" sz="2200" dirty="0" err="1"/>
              <a:t>ha</a:t>
            </a:r>
            <a:r>
              <a:rPr lang="pt-PT" sz="2200" dirty="0"/>
              <a:t> para uma parcela concêntrica com </a:t>
            </a:r>
            <a:r>
              <a:rPr lang="pt-PT" sz="2200" dirty="0" smtClean="0"/>
              <a:t>4 </a:t>
            </a:r>
            <a:r>
              <a:rPr lang="pt-PT" sz="2200" dirty="0"/>
              <a:t>parcelas de raios = 10, 20, 30 e 40 e diâmetros limite=22.5, 32.5 e 52.5</a:t>
            </a:r>
          </a:p>
          <a:p>
            <a:pPr marL="514350" indent="-514350">
              <a:buAutoNum type="alphaLcParenR" startAt="2"/>
            </a:pPr>
            <a:endParaRPr lang="pt-PT" sz="26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225" t="28700" r="27551" b="8301"/>
          <a:stretch/>
        </p:blipFill>
        <p:spPr>
          <a:xfrm>
            <a:off x="6506468" y="1124744"/>
            <a:ext cx="5278164" cy="516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8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Idade</a:t>
            </a:r>
            <a:r>
              <a:rPr lang="en-US" dirty="0" smtClean="0"/>
              <a:t> das </a:t>
            </a:r>
            <a:r>
              <a:rPr lang="en-US" dirty="0" err="1" smtClean="0"/>
              <a:t>árvores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pt-PT" sz="700" dirty="0"/>
          </a:p>
          <a:p>
            <a:r>
              <a:rPr lang="pt-PT" dirty="0">
                <a:latin typeface="Arial" charset="0"/>
                <a:cs typeface="Arial" charset="0"/>
              </a:rPr>
              <a:t>A idade é uma variável muito importante para a gestão dos povoamentos regulares</a:t>
            </a:r>
            <a:endParaRPr lang="en-GB" dirty="0"/>
          </a:p>
          <a:p>
            <a:r>
              <a:rPr lang="en-GB" dirty="0"/>
              <a:t>A </a:t>
            </a:r>
            <a:r>
              <a:rPr lang="en-GB" dirty="0" err="1"/>
              <a:t>sua</a:t>
            </a:r>
            <a:r>
              <a:rPr lang="en-GB" dirty="0"/>
              <a:t> </a:t>
            </a:r>
            <a:r>
              <a:rPr lang="en-GB" dirty="0" err="1"/>
              <a:t>determinação</a:t>
            </a:r>
            <a:r>
              <a:rPr lang="en-GB" dirty="0"/>
              <a:t> </a:t>
            </a:r>
            <a:r>
              <a:rPr lang="en-GB" dirty="0" err="1"/>
              <a:t>nem</a:t>
            </a:r>
            <a:r>
              <a:rPr lang="en-GB" dirty="0"/>
              <a:t> </a:t>
            </a:r>
            <a:r>
              <a:rPr lang="en-GB" dirty="0" err="1"/>
              <a:t>sempre</a:t>
            </a:r>
            <a:r>
              <a:rPr lang="en-GB" dirty="0"/>
              <a:t> é </a:t>
            </a:r>
            <a:r>
              <a:rPr lang="en-GB" dirty="0" err="1"/>
              <a:t>fácil</a:t>
            </a:r>
            <a:r>
              <a:rPr lang="en-GB" dirty="0"/>
              <a:t>, </a:t>
            </a:r>
            <a:r>
              <a:rPr lang="en-GB" dirty="0" err="1"/>
              <a:t>podendo</a:t>
            </a:r>
            <a:r>
              <a:rPr lang="en-GB" dirty="0"/>
              <a:t> </a:t>
            </a:r>
            <a:r>
              <a:rPr lang="en-GB" dirty="0" err="1"/>
              <a:t>encontrar</a:t>
            </a:r>
            <a:r>
              <a:rPr lang="en-GB" dirty="0"/>
              <a:t>-se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seguintes</a:t>
            </a:r>
            <a:r>
              <a:rPr lang="en-GB" dirty="0"/>
              <a:t> </a:t>
            </a:r>
            <a:r>
              <a:rPr lang="en-GB" dirty="0" err="1"/>
              <a:t>métodos</a:t>
            </a:r>
            <a:r>
              <a:rPr lang="en-GB" dirty="0"/>
              <a:t>:</a:t>
            </a:r>
          </a:p>
          <a:p>
            <a:pPr lvl="1"/>
            <a:r>
              <a:rPr lang="pt-PT" dirty="0"/>
              <a:t>Observação</a:t>
            </a:r>
          </a:p>
          <a:p>
            <a:pPr lvl="1"/>
            <a:r>
              <a:rPr lang="pt-PT" dirty="0"/>
              <a:t>Contagem de verticilos</a:t>
            </a:r>
          </a:p>
          <a:p>
            <a:pPr lvl="1"/>
            <a:r>
              <a:rPr lang="pt-PT" dirty="0"/>
              <a:t>Contagem de anéis de crescimento após abate</a:t>
            </a:r>
          </a:p>
          <a:p>
            <a:pPr lvl="1"/>
            <a:r>
              <a:rPr lang="pt-PT" dirty="0" smtClean="0"/>
              <a:t>Extração </a:t>
            </a:r>
            <a:r>
              <a:rPr lang="pt-PT" dirty="0"/>
              <a:t>de verrumadas e posterior contagem de </a:t>
            </a:r>
            <a:r>
              <a:rPr lang="pt-PT" dirty="0" smtClean="0"/>
              <a:t>anéis</a:t>
            </a:r>
          </a:p>
          <a:p>
            <a:pPr lvl="1"/>
            <a:r>
              <a:rPr lang="pt-PT" dirty="0" smtClean="0"/>
              <a:t>Inquirição</a:t>
            </a:r>
            <a:endParaRPr lang="pt-PT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149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335360" y="2636912"/>
            <a:ext cx="1015312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dirty="0" smtClean="0"/>
              <a:t> Número de árvores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896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árvores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 txBox="1">
                <a:spLocks noChangeArrowheads="1"/>
              </p:cNvSpPr>
              <p:nvPr/>
            </p:nvSpPr>
            <p:spPr>
              <a:xfrm>
                <a:off x="431371" y="1338454"/>
                <a:ext cx="11329259" cy="5001419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SzPct val="90000"/>
                  <a:buFont typeface="Wingdings" pitchFamily="2" charset="2"/>
                  <a:buChar char="ü"/>
                  <a:defRPr sz="32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 sz="700" dirty="0" smtClean="0"/>
              </a:p>
              <a:p>
                <a:r>
                  <a:rPr lang="en-US" sz="2400" dirty="0" smtClean="0">
                    <a:latin typeface="Arial" charset="0"/>
                    <a:cs typeface="Arial" charset="0"/>
                  </a:rPr>
                  <a:t>O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número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de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árvores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da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parcela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(N</a:t>
                </a:r>
                <a:r>
                  <a:rPr lang="en-US" sz="2400" baseline="-25000" dirty="0" smtClean="0">
                    <a:latin typeface="Arial" charset="0"/>
                    <a:cs typeface="Arial" charset="0"/>
                  </a:rPr>
                  <a:t>p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)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corresponde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ao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número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de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individuos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que se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encontra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dentro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do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limite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da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parcela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(no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caso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de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parcelas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com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raios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 </a:t>
                </a:r>
                <a:r>
                  <a:rPr lang="en-US" sz="2400" dirty="0" err="1" smtClean="0">
                    <a:latin typeface="Arial" charset="0"/>
                    <a:cs typeface="Arial" charset="0"/>
                  </a:rPr>
                  <a:t>pré-determinados</a:t>
                </a:r>
                <a:r>
                  <a:rPr lang="en-US" sz="2400" dirty="0" smtClean="0">
                    <a:latin typeface="Arial" charset="0"/>
                    <a:cs typeface="Arial" charset="0"/>
                  </a:rPr>
                  <a:t>)</a:t>
                </a:r>
              </a:p>
              <a:p>
                <a:endParaRPr lang="en-US" sz="900" dirty="0">
                  <a:latin typeface="Arial" charset="0"/>
                  <a:cs typeface="Arial" charset="0"/>
                </a:endParaRPr>
              </a:p>
              <a:p>
                <a:pPr marL="514350" indent="-457200"/>
                <a:r>
                  <a:rPr lang="en-US" altLang="en-US" sz="2400" dirty="0"/>
                  <a:t>O </a:t>
                </a:r>
                <a:r>
                  <a:rPr lang="en-US" altLang="en-US" sz="2400" dirty="0" err="1">
                    <a:solidFill>
                      <a:schemeClr val="accent5"/>
                    </a:solidFill>
                  </a:rPr>
                  <a:t>número</a:t>
                </a:r>
                <a:r>
                  <a:rPr lang="en-US" altLang="en-US" sz="2400" dirty="0">
                    <a:solidFill>
                      <a:schemeClr val="accent5"/>
                    </a:solidFill>
                  </a:rPr>
                  <a:t> de </a:t>
                </a:r>
                <a:r>
                  <a:rPr lang="en-US" altLang="en-US" sz="2400" dirty="0" err="1">
                    <a:solidFill>
                      <a:schemeClr val="accent5"/>
                    </a:solidFill>
                  </a:rPr>
                  <a:t>árvores</a:t>
                </a:r>
                <a:r>
                  <a:rPr lang="en-US" alt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altLang="en-US" sz="2400" dirty="0" err="1">
                    <a:solidFill>
                      <a:schemeClr val="accent5"/>
                    </a:solidFill>
                  </a:rPr>
                  <a:t>por</a:t>
                </a:r>
                <a:r>
                  <a:rPr lang="en-US" altLang="en-US" sz="2400" dirty="0">
                    <a:solidFill>
                      <a:schemeClr val="accent5"/>
                    </a:solidFill>
                  </a:rPr>
                  <a:t> ha </a:t>
                </a:r>
                <a:r>
                  <a:rPr lang="en-US" altLang="en-US" sz="2400" dirty="0"/>
                  <a:t>(</a:t>
                </a:r>
                <a:r>
                  <a:rPr lang="en-US" altLang="en-US" sz="2400" dirty="0">
                    <a:solidFill>
                      <a:schemeClr val="accent5"/>
                    </a:solidFill>
                  </a:rPr>
                  <a:t>N, ha</a:t>
                </a:r>
                <a:r>
                  <a:rPr lang="en-US" altLang="en-US" sz="2400" baseline="30000" dirty="0">
                    <a:solidFill>
                      <a:schemeClr val="accent5"/>
                    </a:solidFill>
                  </a:rPr>
                  <a:t>-1</a:t>
                </a:r>
                <a:r>
                  <a:rPr lang="en-US" altLang="en-US" sz="2400" dirty="0"/>
                  <a:t>)</a:t>
                </a:r>
                <a:r>
                  <a:rPr lang="en-US" alt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altLang="en-US" sz="2400" dirty="0" err="1"/>
                  <a:t>obtém</a:t>
                </a:r>
                <a:r>
                  <a:rPr lang="en-US" altLang="en-US" sz="2400" dirty="0"/>
                  <a:t>-se </a:t>
                </a:r>
                <a:r>
                  <a:rPr lang="en-US" altLang="en-US" sz="2400" dirty="0" err="1"/>
                  <a:t>multiplicando</a:t>
                </a:r>
                <a:r>
                  <a:rPr lang="en-US" altLang="en-US" sz="2400" dirty="0"/>
                  <a:t> o </a:t>
                </a:r>
                <a:r>
                  <a:rPr lang="en-US" altLang="en-US" sz="2400" dirty="0" err="1"/>
                  <a:t>número</a:t>
                </a:r>
                <a:r>
                  <a:rPr lang="en-US" altLang="en-US" sz="2400" dirty="0"/>
                  <a:t> de </a:t>
                </a:r>
                <a:r>
                  <a:rPr lang="en-US" altLang="en-US" sz="2400" dirty="0" err="1"/>
                  <a:t>árvores</a:t>
                </a:r>
                <a:r>
                  <a:rPr lang="en-US" altLang="en-US" sz="2400" dirty="0"/>
                  <a:t> da </a:t>
                </a:r>
                <a:r>
                  <a:rPr lang="en-US" altLang="en-US" sz="2400" dirty="0" err="1"/>
                  <a:t>parcela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pelo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fator</a:t>
                </a:r>
                <a:r>
                  <a:rPr lang="en-US" altLang="en-US" sz="2400" dirty="0"/>
                  <a:t> de </a:t>
                </a:r>
                <a:r>
                  <a:rPr lang="en-US" altLang="en-US" sz="2400" dirty="0" err="1"/>
                  <a:t>expansão</a:t>
                </a:r>
                <a:r>
                  <a:rPr lang="en-US" altLang="en-US" sz="2400" dirty="0"/>
                  <a:t> da </a:t>
                </a:r>
                <a:r>
                  <a:rPr lang="en-US" altLang="en-US" sz="2400" dirty="0" err="1" smtClean="0"/>
                  <a:t>área</a:t>
                </a:r>
                <a:endParaRPr lang="en-US" altLang="en-US" sz="2400" dirty="0" smtClean="0"/>
              </a:p>
              <a:p>
                <a:pPr marL="514350" indent="-457200"/>
                <a:endParaRPr lang="en-US" altLang="en-US" sz="9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0" smtClean="0">
                              <a:latin typeface="Cambria Math" panose="02040503050406030204" pitchFamily="18" charset="0"/>
                            </a:rPr>
                            <m:t>                                      </m:t>
                          </m:r>
                          <m:r>
                            <m:rPr>
                              <m:sty m:val="p"/>
                            </m:rPr>
                            <a:rPr lang="en-US" altLang="en-US" i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i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e>
                        <m:sub>
                          <m:r>
                            <a:rPr lang="en-US" alt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 i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i="0">
                              <a:latin typeface="Cambria Math" panose="02040503050406030204" pitchFamily="18" charset="0"/>
                            </a:rPr>
                            <m:t>exp</m:t>
                          </m:r>
                        </m:sub>
                      </m:sSub>
                    </m:oMath>
                  </m:oMathPara>
                </a14:m>
                <a:endParaRPr lang="en-US" sz="1200" dirty="0" smtClean="0">
                  <a:latin typeface="Arial" charset="0"/>
                  <a:cs typeface="Arial" charset="0"/>
                </a:endParaRPr>
              </a:p>
              <a:p>
                <a:pPr marL="457200" lvl="1" indent="0">
                  <a:buNone/>
                </a:pPr>
                <a:endParaRPr lang="en-US" sz="1200" dirty="0">
                  <a:latin typeface="Arial" charset="0"/>
                  <a:cs typeface="Arial" charset="0"/>
                </a:endParaRPr>
              </a:p>
              <a:p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número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árvores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deve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obedecer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sempre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aos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critérios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definidos</a:t>
                </a:r>
                <a:r>
                  <a:rPr lang="en-US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no manual de campo</a:t>
                </a:r>
                <a:r>
                  <a:rPr lang="en-GB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lvl="1"/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limites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diâmetro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minimo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(exº 5 cm para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eucalipto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e 7.5 cm para as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restantes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espécies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1">
                  <a:tabLst>
                    <a:tab pos="357188" algn="l"/>
                  </a:tabLst>
                </a:pP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critérios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contabilização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árvores</a:t>
                </a:r>
                <a:r>
                  <a:rPr lang="en-GB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pertencentes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árvores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limite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árvores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US" sz="2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bordadura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GB" sz="2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71" y="1338454"/>
                <a:ext cx="11329259" cy="5001419"/>
              </a:xfrm>
              <a:prstGeom prst="rect">
                <a:avLst/>
              </a:prstGeom>
              <a:blipFill>
                <a:blip r:embed="rId2"/>
                <a:stretch>
                  <a:fillRect l="-538" r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802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35360" y="2636912"/>
            <a:ext cx="10153128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pt-PT" dirty="0" smtClean="0"/>
              <a:t> Espessura da casca</a:t>
            </a:r>
          </a:p>
        </p:txBody>
      </p:sp>
    </p:spTree>
    <p:extLst>
      <p:ext uri="{BB962C8B-B14F-4D97-AF65-F5344CB8AC3E}">
        <p14:creationId xmlns:p14="http://schemas.microsoft.com/office/powerpoint/2010/main" val="1101348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3808" y="1280949"/>
            <a:ext cx="109728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A casca é o conjunto de tecidos que cobre externamente o câmbio, sendo portanto a camada exterior do tronco das </a:t>
            </a:r>
            <a:r>
              <a:rPr lang="pt-PT" sz="2400" dirty="0" smtClean="0"/>
              <a:t>árvores.</a:t>
            </a:r>
          </a:p>
          <a:p>
            <a:endParaRPr lang="pt-PT" sz="800" dirty="0"/>
          </a:p>
          <a:p>
            <a:r>
              <a:rPr lang="pt-PT" sz="2400" dirty="0"/>
              <a:t>Razões pelas quais a avaliação da casca se pode tornar importante:</a:t>
            </a:r>
          </a:p>
          <a:p>
            <a:endParaRPr lang="en-US" sz="800" dirty="0"/>
          </a:p>
          <a:p>
            <a:endParaRPr lang="en-US" sz="800" dirty="0" smtClean="0"/>
          </a:p>
          <a:p>
            <a:r>
              <a:rPr lang="en-US" sz="2400" dirty="0" smtClean="0"/>
              <a:t> - O </a:t>
            </a:r>
            <a:r>
              <a:rPr lang="en-US" sz="2400" dirty="0" err="1" smtClean="0"/>
              <a:t>diâmetro</a:t>
            </a:r>
            <a:r>
              <a:rPr lang="en-US" sz="2400" dirty="0" smtClean="0"/>
              <a:t> </a:t>
            </a:r>
            <a:r>
              <a:rPr lang="en-US" sz="2400" dirty="0" err="1" smtClean="0"/>
              <a:t>sem</a:t>
            </a:r>
            <a:r>
              <a:rPr lang="en-US" sz="2400" dirty="0" smtClean="0"/>
              <a:t> </a:t>
            </a:r>
            <a:r>
              <a:rPr lang="en-US" sz="2400" dirty="0" err="1" smtClean="0"/>
              <a:t>casca</a:t>
            </a:r>
            <a:r>
              <a:rPr lang="en-US" sz="2400" dirty="0" smtClean="0"/>
              <a:t> à </a:t>
            </a:r>
            <a:r>
              <a:rPr lang="en-US" sz="2400" dirty="0" err="1"/>
              <a:t>altura</a:t>
            </a:r>
            <a:r>
              <a:rPr lang="en-US" sz="2400" dirty="0"/>
              <a:t> do </a:t>
            </a:r>
            <a:r>
              <a:rPr lang="en-US" sz="2400" dirty="0" err="1"/>
              <a:t>peito</a:t>
            </a:r>
            <a:r>
              <a:rPr lang="en-US" sz="2400" dirty="0"/>
              <a:t> (du) </a:t>
            </a:r>
            <a:r>
              <a:rPr lang="en-US" sz="2400" dirty="0" err="1" smtClean="0"/>
              <a:t>está</a:t>
            </a:r>
            <a:r>
              <a:rPr lang="en-US" sz="2400" dirty="0" smtClean="0"/>
              <a:t> </a:t>
            </a: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estreitamente</a:t>
            </a:r>
            <a:r>
              <a:rPr lang="en-US" sz="2400" dirty="0"/>
              <a:t> </a:t>
            </a:r>
            <a:r>
              <a:rPr lang="en-US" sz="2400" dirty="0" err="1"/>
              <a:t>relacionada</a:t>
            </a:r>
            <a:r>
              <a:rPr lang="en-US" sz="2400" dirty="0"/>
              <a:t> com o volume da madeira do que </a:t>
            </a:r>
            <a:r>
              <a:rPr lang="en-US" sz="2400" dirty="0" smtClean="0"/>
              <a:t>o </a:t>
            </a:r>
            <a:r>
              <a:rPr lang="en-US" sz="2400" dirty="0" err="1" smtClean="0"/>
              <a:t>diâmetro</a:t>
            </a:r>
            <a:r>
              <a:rPr lang="en-US" sz="2400" dirty="0" smtClean="0"/>
              <a:t> com </a:t>
            </a:r>
            <a:r>
              <a:rPr lang="en-US" sz="2400" dirty="0" err="1" smtClean="0"/>
              <a:t>casca</a:t>
            </a:r>
            <a:r>
              <a:rPr lang="en-US" sz="2400" dirty="0" smtClean="0"/>
              <a:t> (d), </a:t>
            </a:r>
            <a:r>
              <a:rPr lang="en-US" sz="2400" dirty="0" err="1" smtClean="0"/>
              <a:t>dai</a:t>
            </a:r>
            <a:r>
              <a:rPr lang="en-US" sz="2400" dirty="0" smtClean="0"/>
              <a:t> a </a:t>
            </a:r>
            <a:r>
              <a:rPr lang="en-US" sz="2400" dirty="0" err="1" smtClean="0"/>
              <a:t>importância</a:t>
            </a:r>
            <a:r>
              <a:rPr lang="en-US" sz="2400" dirty="0" smtClean="0"/>
              <a:t> de </a:t>
            </a:r>
            <a:r>
              <a:rPr lang="en-US" sz="2400" dirty="0" err="1" smtClean="0"/>
              <a:t>medir</a:t>
            </a:r>
            <a:r>
              <a:rPr lang="en-US" sz="2400" dirty="0" smtClean="0"/>
              <a:t> a </a:t>
            </a:r>
            <a:r>
              <a:rPr lang="en-US" sz="2400" dirty="0" err="1" smtClean="0"/>
              <a:t>espessura</a:t>
            </a:r>
            <a:r>
              <a:rPr lang="en-US" sz="2400" dirty="0" smtClean="0"/>
              <a:t> da </a:t>
            </a:r>
            <a:r>
              <a:rPr lang="en-US" sz="2400" dirty="0" err="1" smtClean="0"/>
              <a:t>casca</a:t>
            </a:r>
            <a:r>
              <a:rPr lang="en-US" sz="2400" dirty="0" smtClean="0"/>
              <a:t> (</a:t>
            </a:r>
            <a:r>
              <a:rPr lang="en-US" sz="2400" dirty="0" err="1" smtClean="0"/>
              <a:t>esp</a:t>
            </a:r>
            <a:r>
              <a:rPr lang="en-US" sz="2400" dirty="0" smtClean="0"/>
              <a:t>).</a:t>
            </a:r>
          </a:p>
          <a:p>
            <a:endParaRPr lang="en-US" sz="800" dirty="0"/>
          </a:p>
          <a:p>
            <a:r>
              <a:rPr lang="en-US" sz="2400" dirty="0" smtClean="0"/>
              <a:t>                                                  du = d – 2 x (</a:t>
            </a:r>
            <a:r>
              <a:rPr lang="en-US" sz="2400" dirty="0" err="1" smtClean="0"/>
              <a:t>ec</a:t>
            </a:r>
            <a:r>
              <a:rPr lang="en-US" sz="2400" dirty="0" smtClean="0"/>
              <a:t>)</a:t>
            </a:r>
          </a:p>
          <a:p>
            <a:endParaRPr lang="en-US" sz="800" dirty="0" smtClean="0"/>
          </a:p>
          <a:p>
            <a:r>
              <a:rPr lang="pt-PT" sz="2400" dirty="0" smtClean="0"/>
              <a:t> - A </a:t>
            </a:r>
            <a:r>
              <a:rPr lang="pt-PT" sz="2400" dirty="0"/>
              <a:t>casca pode ter valor comercial, como é caso da cortiça</a:t>
            </a:r>
            <a:r>
              <a:rPr lang="en-US" sz="2400" dirty="0"/>
              <a:t> </a:t>
            </a:r>
            <a:endParaRPr lang="en-US" sz="2400" dirty="0" smtClean="0"/>
          </a:p>
          <a:p>
            <a:endParaRPr lang="en-US" sz="800" dirty="0" smtClean="0"/>
          </a:p>
          <a:p>
            <a:r>
              <a:rPr lang="pt-PT" sz="2400" dirty="0" smtClean="0"/>
              <a:t> </a:t>
            </a:r>
            <a:endParaRPr lang="en-US" sz="2400" dirty="0" smtClean="0"/>
          </a:p>
          <a:p>
            <a:endParaRPr lang="en-US" sz="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497" t="73670" r="35722" b="16363"/>
          <a:stretch/>
        </p:blipFill>
        <p:spPr>
          <a:xfrm>
            <a:off x="9037659" y="3789040"/>
            <a:ext cx="2538949" cy="244827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Espessura</a:t>
            </a:r>
            <a:r>
              <a:rPr lang="en-US" dirty="0" smtClean="0"/>
              <a:t> da </a:t>
            </a:r>
            <a:r>
              <a:rPr lang="en-US" dirty="0" err="1" smtClean="0"/>
              <a:t>casca</a:t>
            </a:r>
            <a:r>
              <a:rPr lang="en-US" dirty="0" smtClean="0"/>
              <a:t> (</a:t>
            </a:r>
            <a:r>
              <a:rPr lang="en-US" dirty="0" err="1" smtClean="0"/>
              <a:t>ec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449008" y="4398929"/>
            <a:ext cx="1512168" cy="1368152"/>
          </a:xfrm>
          <a:prstGeom prst="line">
            <a:avLst/>
          </a:prstGeom>
          <a:ln w="952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384005" y="4293096"/>
            <a:ext cx="172362" cy="1656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916962" y="5657248"/>
            <a:ext cx="147590" cy="1480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568419" y="4354971"/>
            <a:ext cx="98083" cy="911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0916962" y="5587599"/>
            <a:ext cx="66250" cy="780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617460" y="4398929"/>
            <a:ext cx="1327288" cy="1224853"/>
          </a:xfrm>
          <a:prstGeom prst="line">
            <a:avLst/>
          </a:prstGeom>
          <a:ln w="952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798653" y="4826689"/>
            <a:ext cx="40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205092" y="4740284"/>
            <a:ext cx="46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du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63093" y="5196021"/>
            <a:ext cx="8168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- A determinação da espessura da casca é necessária quando se faz a medição do crescimento em diâmetro com base em pequenas verrumadas extraídas à altura do peito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3658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</a:t>
            </a:r>
            <a:r>
              <a:rPr lang="en-US" dirty="0" err="1" smtClean="0"/>
              <a:t>Espessura</a:t>
            </a:r>
            <a:r>
              <a:rPr lang="en-US" dirty="0" smtClean="0"/>
              <a:t> da </a:t>
            </a:r>
            <a:r>
              <a:rPr lang="en-US" dirty="0" err="1" smtClean="0"/>
              <a:t>casca</a:t>
            </a:r>
            <a:r>
              <a:rPr lang="en-US" dirty="0" smtClean="0"/>
              <a:t> (</a:t>
            </a:r>
            <a:r>
              <a:rPr lang="en-US" dirty="0" err="1" smtClean="0"/>
              <a:t>ec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1524000"/>
            <a:ext cx="11695856" cy="502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700" dirty="0" smtClean="0"/>
          </a:p>
          <a:p>
            <a:r>
              <a:rPr lang="pt-PT" sz="2400" dirty="0" smtClean="0"/>
              <a:t>Variáveis que interessa determinar na casca são: </a:t>
            </a:r>
          </a:p>
          <a:p>
            <a:pPr lvl="1"/>
            <a:r>
              <a:rPr lang="pt-PT" sz="2400" dirty="0" smtClean="0"/>
              <a:t>Espessura</a:t>
            </a:r>
          </a:p>
          <a:p>
            <a:pPr lvl="2">
              <a:buFont typeface="Marlett" pitchFamily="2" charset="2"/>
              <a:buNone/>
            </a:pPr>
            <a:r>
              <a:rPr lang="pt-PT" dirty="0" smtClean="0"/>
              <a:t>	</a:t>
            </a:r>
            <a:r>
              <a:rPr lang="pt-PT" sz="2200" dirty="0" smtClean="0"/>
              <a:t>Medidor de espessura de casca</a:t>
            </a:r>
          </a:p>
          <a:p>
            <a:pPr lvl="2">
              <a:buFont typeface="Marlett" pitchFamily="2" charset="2"/>
              <a:buNone/>
            </a:pPr>
            <a:endParaRPr lang="pt-PT" sz="800" dirty="0" smtClean="0"/>
          </a:p>
          <a:p>
            <a:pPr lvl="1"/>
            <a:r>
              <a:rPr lang="pt-PT" sz="2400" dirty="0" smtClean="0"/>
              <a:t>Volume</a:t>
            </a:r>
          </a:p>
          <a:p>
            <a:pPr lvl="2">
              <a:buFont typeface="Marlett" pitchFamily="2" charset="2"/>
              <a:buNone/>
            </a:pPr>
            <a:r>
              <a:rPr lang="pt-PT" dirty="0" smtClean="0"/>
              <a:t>	</a:t>
            </a:r>
            <a:r>
              <a:rPr lang="pt-PT" sz="2200" dirty="0" smtClean="0"/>
              <a:t>Geralmente medido por diferença entre os volumes com e sem casca</a:t>
            </a:r>
          </a:p>
          <a:p>
            <a:pPr lvl="2">
              <a:buFont typeface="Marlett" pitchFamily="2" charset="2"/>
              <a:buNone/>
            </a:pPr>
            <a:endParaRPr lang="pt-PT" sz="800" dirty="0" smtClean="0"/>
          </a:p>
          <a:p>
            <a:pPr lvl="1"/>
            <a:r>
              <a:rPr lang="pt-PT" sz="2400" dirty="0" smtClean="0"/>
              <a:t>Peso da casca</a:t>
            </a:r>
            <a:r>
              <a:rPr lang="en-US" sz="2400" dirty="0" smtClean="0"/>
              <a:t> - </a:t>
            </a:r>
            <a:r>
              <a:rPr lang="en-GB" sz="2400" dirty="0" err="1" smtClean="0"/>
              <a:t>deve</a:t>
            </a:r>
            <a:r>
              <a:rPr lang="en-GB" sz="2400" dirty="0" smtClean="0"/>
              <a:t> </a:t>
            </a:r>
            <a:r>
              <a:rPr lang="en-GB" sz="2400" dirty="0" err="1" smtClean="0"/>
              <a:t>referir</a:t>
            </a:r>
            <a:r>
              <a:rPr lang="en-GB" sz="2400" dirty="0" smtClean="0"/>
              <a:t>-se a peso </a:t>
            </a:r>
            <a:r>
              <a:rPr lang="en-GB" sz="2400" dirty="0" err="1" smtClean="0"/>
              <a:t>seco</a:t>
            </a:r>
            <a:r>
              <a:rPr lang="en-GB" dirty="0" smtClean="0"/>
              <a:t>	</a:t>
            </a:r>
          </a:p>
          <a:p>
            <a:pPr lvl="2">
              <a:buFont typeface="Marlett" pitchFamily="2" charset="2"/>
              <a:buNone/>
            </a:pPr>
            <a:r>
              <a:rPr lang="en-GB" dirty="0" smtClean="0"/>
              <a:t>	</a:t>
            </a:r>
            <a:r>
              <a:rPr lang="en-GB" sz="2200" dirty="0" err="1" smtClean="0"/>
              <a:t>Obtém</a:t>
            </a:r>
            <a:r>
              <a:rPr lang="en-GB" sz="2200" dirty="0" smtClean="0"/>
              <a:t>-se </a:t>
            </a:r>
            <a:r>
              <a:rPr lang="en-GB" sz="2200" dirty="0" err="1" smtClean="0"/>
              <a:t>por</a:t>
            </a:r>
            <a:r>
              <a:rPr lang="en-GB" sz="2200" dirty="0" smtClean="0"/>
              <a:t> </a:t>
            </a:r>
            <a:r>
              <a:rPr lang="en-GB" sz="2200" dirty="0" err="1" smtClean="0"/>
              <a:t>medição</a:t>
            </a:r>
            <a:r>
              <a:rPr lang="en-GB" sz="2200" dirty="0" smtClean="0"/>
              <a:t> </a:t>
            </a:r>
            <a:r>
              <a:rPr lang="en-GB" sz="2200" dirty="0" err="1" smtClean="0"/>
              <a:t>directa</a:t>
            </a:r>
            <a:r>
              <a:rPr lang="en-GB" sz="2200" dirty="0" smtClean="0"/>
              <a:t>, com </a:t>
            </a:r>
            <a:r>
              <a:rPr lang="en-GB" sz="2200" dirty="0" err="1" smtClean="0"/>
              <a:t>balança</a:t>
            </a:r>
            <a:r>
              <a:rPr lang="en-GB" sz="2200" dirty="0" smtClean="0"/>
              <a:t>,  o peso </a:t>
            </a:r>
            <a:r>
              <a:rPr lang="en-GB" sz="2200" dirty="0" err="1" smtClean="0"/>
              <a:t>verde</a:t>
            </a:r>
            <a:r>
              <a:rPr lang="en-GB" sz="2200" dirty="0" smtClean="0"/>
              <a:t>; o peso </a:t>
            </a:r>
            <a:r>
              <a:rPr lang="en-GB" sz="2200" dirty="0" err="1" smtClean="0"/>
              <a:t>seco</a:t>
            </a:r>
            <a:r>
              <a:rPr lang="en-GB" sz="2200" dirty="0" smtClean="0"/>
              <a:t> </a:t>
            </a:r>
            <a:r>
              <a:rPr lang="en-GB" sz="2200" dirty="0" err="1" smtClean="0"/>
              <a:t>obtém</a:t>
            </a:r>
            <a:r>
              <a:rPr lang="en-GB" sz="2200" dirty="0" smtClean="0"/>
              <a:t>-se com base </a:t>
            </a:r>
            <a:r>
              <a:rPr lang="en-GB" sz="2200" dirty="0" err="1" smtClean="0"/>
              <a:t>na</a:t>
            </a:r>
            <a:r>
              <a:rPr lang="en-GB" sz="2200" dirty="0" smtClean="0"/>
              <a:t> </a:t>
            </a:r>
            <a:r>
              <a:rPr lang="en-GB" sz="2200" dirty="0" err="1" smtClean="0"/>
              <a:t>determinação</a:t>
            </a:r>
            <a:r>
              <a:rPr lang="en-GB" sz="2200" dirty="0" smtClean="0"/>
              <a:t> do </a:t>
            </a:r>
            <a:r>
              <a:rPr lang="en-GB" sz="2200" dirty="0" err="1" smtClean="0"/>
              <a:t>teor</a:t>
            </a:r>
            <a:r>
              <a:rPr lang="en-GB" sz="2200" dirty="0" smtClean="0"/>
              <a:t> de </a:t>
            </a:r>
            <a:r>
              <a:rPr lang="en-GB" sz="2200" dirty="0" err="1" smtClean="0"/>
              <a:t>humidade</a:t>
            </a:r>
            <a:r>
              <a:rPr lang="en-GB" sz="2200" dirty="0" smtClean="0"/>
              <a:t> </a:t>
            </a:r>
            <a:r>
              <a:rPr lang="en-GB" sz="2200" dirty="0" err="1" smtClean="0"/>
              <a:t>numa</a:t>
            </a:r>
            <a:r>
              <a:rPr lang="en-GB" sz="2200" dirty="0" smtClean="0"/>
              <a:t> </a:t>
            </a:r>
            <a:r>
              <a:rPr lang="en-GB" sz="2200" dirty="0" err="1" smtClean="0"/>
              <a:t>amostra</a:t>
            </a:r>
            <a:endParaRPr lang="en-GB" sz="2200" dirty="0" smtClean="0"/>
          </a:p>
          <a:p>
            <a:pPr lvl="2">
              <a:buFont typeface="Marlett" pitchFamily="2" charset="2"/>
              <a:buNone/>
            </a:pPr>
            <a:r>
              <a:rPr lang="en-GB" sz="2200" dirty="0" smtClean="0"/>
              <a:t>	</a:t>
            </a:r>
            <a:r>
              <a:rPr lang="en-GB" sz="2200" dirty="0" err="1" smtClean="0"/>
              <a:t>Pode</a:t>
            </a:r>
            <a:r>
              <a:rPr lang="en-GB" sz="2200" dirty="0" smtClean="0"/>
              <a:t> </a:t>
            </a:r>
            <a:r>
              <a:rPr lang="en-GB" sz="2200" dirty="0" err="1" smtClean="0"/>
              <a:t>obter</a:t>
            </a:r>
            <a:r>
              <a:rPr lang="en-GB" sz="2200" dirty="0" smtClean="0"/>
              <a:t>-se </a:t>
            </a:r>
            <a:r>
              <a:rPr lang="en-GB" sz="2200" dirty="0" err="1" smtClean="0"/>
              <a:t>também</a:t>
            </a:r>
            <a:r>
              <a:rPr lang="en-GB" sz="2200" dirty="0" smtClean="0"/>
              <a:t> </a:t>
            </a:r>
            <a:r>
              <a:rPr lang="en-GB" sz="2200" dirty="0" err="1" smtClean="0"/>
              <a:t>por</a:t>
            </a:r>
            <a:r>
              <a:rPr lang="en-GB" sz="2200" dirty="0" smtClean="0"/>
              <a:t> </a:t>
            </a:r>
            <a:r>
              <a:rPr lang="en-GB" sz="2200" dirty="0" err="1" smtClean="0"/>
              <a:t>estimação</a:t>
            </a:r>
            <a:r>
              <a:rPr lang="en-GB" sz="2200" dirty="0" smtClean="0"/>
              <a:t> com </a:t>
            </a:r>
            <a:r>
              <a:rPr lang="en-GB" sz="2200" dirty="0" err="1" smtClean="0"/>
              <a:t>equações</a:t>
            </a:r>
            <a:r>
              <a:rPr lang="en-GB" sz="2200" dirty="0" smtClean="0"/>
              <a:t> de peso de </a:t>
            </a:r>
            <a:r>
              <a:rPr lang="en-GB" sz="2200" dirty="0" err="1" smtClean="0"/>
              <a:t>cortiça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51935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 autoUpdateAnimBg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21400</TotalTime>
  <Words>2587</Words>
  <Application>Microsoft Office PowerPoint</Application>
  <PresentationFormat>Widescreen</PresentationFormat>
  <Paragraphs>274</Paragraphs>
  <Slides>35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Cambria Math</vt:lpstr>
      <vt:lpstr>Marlett</vt:lpstr>
      <vt:lpstr>Symbol</vt:lpstr>
      <vt:lpstr>Times New Roman</vt:lpstr>
      <vt:lpstr>Trebuchet MS</vt:lpstr>
      <vt:lpstr>Verdana</vt:lpstr>
      <vt:lpstr>Wingdings</vt:lpstr>
      <vt:lpstr>Custom Design</vt:lpstr>
      <vt:lpstr>Bitmap Image</vt:lpstr>
      <vt:lpstr>Inventário Florestal Variáveis da árvore e do povoamento</vt:lpstr>
      <vt:lpstr> Índice</vt:lpstr>
      <vt:lpstr> Idade das árvores</vt:lpstr>
      <vt:lpstr> Idade das árvores</vt:lpstr>
      <vt:lpstr> Número de árvores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Área basal por ha (G)</vt:lpstr>
      <vt:lpstr>Diâmetro quadrático médio (dg)</vt:lpstr>
      <vt:lpstr>PowerPoint Presentation</vt:lpstr>
      <vt:lpstr>PowerPoint Presentation</vt:lpstr>
      <vt:lpstr>Avaliação de variáveis do povoamento com diferentes tipos de parcelas</vt:lpstr>
      <vt:lpstr>Parcelas com raio fixo</vt:lpstr>
      <vt:lpstr>Parcelas com raio fixo</vt:lpstr>
      <vt:lpstr>Parcelas com raio fixo</vt:lpstr>
      <vt:lpstr>Parcelas com raio fixo</vt:lpstr>
      <vt:lpstr>Parcelas com raio fixo</vt:lpstr>
      <vt:lpstr>Parcelas com um número fixo de árvores</vt:lpstr>
      <vt:lpstr>Parcelas com um número fixo de árvores</vt:lpstr>
      <vt:lpstr>Parcelas com um número fixo de árvores</vt:lpstr>
      <vt:lpstr>Parcelas concêntricas</vt:lpstr>
      <vt:lpstr>Parcelas concêntricas</vt:lpstr>
      <vt:lpstr>Parcelas concêntricas</vt:lpstr>
      <vt:lpstr>Parcelas concêntricas</vt:lpstr>
      <vt:lpstr>Parcelas concêntricas</vt:lpstr>
      <vt:lpstr>Parcelas concêntricas</vt:lpstr>
      <vt:lpstr>Exercicios Práticos: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803</cp:revision>
  <cp:lastPrinted>2017-06-15T21:47:55Z</cp:lastPrinted>
  <dcterms:created xsi:type="dcterms:W3CDTF">2010-02-14T14:45:25Z</dcterms:created>
  <dcterms:modified xsi:type="dcterms:W3CDTF">2023-09-17T17:54:15Z</dcterms:modified>
</cp:coreProperties>
</file>