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3"/>
  </p:notesMasterIdLst>
  <p:handoutMasterIdLst>
    <p:handoutMasterId r:id="rId34"/>
  </p:handoutMasterIdLst>
  <p:sldIdLst>
    <p:sldId id="416" r:id="rId2"/>
    <p:sldId id="660" r:id="rId3"/>
    <p:sldId id="661" r:id="rId4"/>
    <p:sldId id="667" r:id="rId5"/>
    <p:sldId id="663" r:id="rId6"/>
    <p:sldId id="665" r:id="rId7"/>
    <p:sldId id="664" r:id="rId8"/>
    <p:sldId id="651" r:id="rId9"/>
    <p:sldId id="652" r:id="rId10"/>
    <p:sldId id="653" r:id="rId11"/>
    <p:sldId id="654" r:id="rId12"/>
    <p:sldId id="655" r:id="rId13"/>
    <p:sldId id="656" r:id="rId14"/>
    <p:sldId id="657" r:id="rId15"/>
    <p:sldId id="658" r:id="rId16"/>
    <p:sldId id="659" r:id="rId17"/>
    <p:sldId id="668" r:id="rId18"/>
    <p:sldId id="666" r:id="rId19"/>
    <p:sldId id="669" r:id="rId20"/>
    <p:sldId id="670" r:id="rId21"/>
    <p:sldId id="671" r:id="rId22"/>
    <p:sldId id="672" r:id="rId23"/>
    <p:sldId id="673" r:id="rId24"/>
    <p:sldId id="674" r:id="rId25"/>
    <p:sldId id="677" r:id="rId26"/>
    <p:sldId id="675" r:id="rId27"/>
    <p:sldId id="676" r:id="rId28"/>
    <p:sldId id="681" r:id="rId29"/>
    <p:sldId id="678" r:id="rId30"/>
    <p:sldId id="680" r:id="rId31"/>
    <p:sldId id="679" r:id="rId32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339966"/>
    <a:srgbClr val="008000"/>
    <a:srgbClr val="6F9F3B"/>
    <a:srgbClr val="7CB042"/>
    <a:srgbClr val="FFE299"/>
    <a:srgbClr val="009900"/>
    <a:srgbClr val="008080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4660"/>
  </p:normalViewPr>
  <p:slideViewPr>
    <p:cSldViewPr showGuides="1">
      <p:cViewPr varScale="1">
        <p:scale>
          <a:sx n="84" d="100"/>
          <a:sy n="84" d="100"/>
        </p:scale>
        <p:origin x="773" y="82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8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25/09/2023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25/09/2023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25488"/>
            <a:ext cx="6457950" cy="3633787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25/09/2023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25/09/2023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25/09/2023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25/09/2023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25/09/2023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25/09/2023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0296" y="5741986"/>
            <a:ext cx="2844800" cy="365125"/>
          </a:xfr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25/09/2023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6401" y="1600200"/>
            <a:ext cx="11419417" cy="495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8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8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25/09/2023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0686" y="6356351"/>
            <a:ext cx="2844800" cy="365125"/>
          </a:xfr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851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25/09/2023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25/09/2023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091851" y="6417133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smtClean="0"/>
              <a:t>Margarida Tomé e Susana Barreiro - 2023</a:t>
            </a:r>
            <a:endParaRPr lang="pt-PT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91" r:id="rId4"/>
    <p:sldLayoutId id="2147483727" r:id="rId5"/>
    <p:sldLayoutId id="2147483692" r:id="rId6"/>
    <p:sldLayoutId id="2147483694" r:id="rId7"/>
    <p:sldLayoutId id="214748369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4" r:id="rId22"/>
    <p:sldLayoutId id="2147483685" r:id="rId23"/>
    <p:sldLayoutId id="2147483686" r:id="rId24"/>
    <p:sldLayoutId id="2147483662" r:id="rId25"/>
    <p:sldLayoutId id="2147483661" r:id="rId26"/>
    <p:sldLayoutId id="2147483651" r:id="rId27"/>
    <p:sldLayoutId id="2147483652" r:id="rId28"/>
    <p:sldLayoutId id="2147483726" r:id="rId29"/>
    <p:sldLayoutId id="2147483728" r:id="rId3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6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7504" y="2908928"/>
            <a:ext cx="8296688" cy="18722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 err="1" smtClean="0"/>
              <a:t>Inventário</a:t>
            </a:r>
            <a:r>
              <a:rPr lang="en-US" sz="4400" dirty="0" smtClean="0"/>
              <a:t> </a:t>
            </a:r>
            <a:r>
              <a:rPr lang="en-US" sz="4400" dirty="0" err="1" smtClean="0"/>
              <a:t>Florestal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/>
              <a:t>Variáveis</a:t>
            </a:r>
            <a:r>
              <a:rPr lang="en-US" sz="2800" dirty="0" smtClean="0"/>
              <a:t> da </a:t>
            </a:r>
            <a:r>
              <a:rPr lang="en-US" sz="2800" dirty="0" err="1" smtClean="0"/>
              <a:t>árvore</a:t>
            </a:r>
            <a:r>
              <a:rPr lang="en-US" sz="2800" dirty="0" smtClean="0"/>
              <a:t> e do </a:t>
            </a:r>
            <a:r>
              <a:rPr lang="en-US" sz="2800" dirty="0" err="1" smtClean="0"/>
              <a:t>povoamento</a:t>
            </a:r>
            <a:endParaRPr lang="pt-PT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97504" y="4797152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Margarida </a:t>
            </a:r>
            <a:r>
              <a:rPr lang="en-US" sz="1600" b="1" dirty="0" smtClean="0">
                <a:solidFill>
                  <a:schemeClr val="tx1"/>
                </a:solidFill>
              </a:rPr>
              <a:t>Tomé e Susana Barreiro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Instituto</a:t>
            </a:r>
            <a:r>
              <a:rPr lang="en-US" sz="1600" b="1" dirty="0">
                <a:solidFill>
                  <a:schemeClr val="tx1"/>
                </a:solidFill>
              </a:rPr>
              <a:t> Superior de </a:t>
            </a:r>
            <a:r>
              <a:rPr lang="en-US" sz="1600" b="1" dirty="0" err="1">
                <a:solidFill>
                  <a:schemeClr val="tx1"/>
                </a:solidFill>
              </a:rPr>
              <a:t>Agronomia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Universidade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Lisboa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b="20286"/>
          <a:stretch/>
        </p:blipFill>
        <p:spPr>
          <a:xfrm>
            <a:off x="245064" y="188640"/>
            <a:ext cx="117232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Alturas dos povoamentos - altura dominante</a:t>
            </a:r>
            <a:endParaRPr lang="en-US" altLang="en-US" dirty="0" smtClean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altLang="en-US" dirty="0" smtClean="0"/>
              <a:t>A altura dominante é a altura média das </a:t>
            </a:r>
            <a:r>
              <a:rPr lang="pt-PT" altLang="en-US" b="1" dirty="0" smtClean="0">
                <a:solidFill>
                  <a:schemeClr val="accent5"/>
                </a:solidFill>
              </a:rPr>
              <a:t>árvores maiores</a:t>
            </a:r>
            <a:r>
              <a:rPr lang="pt-PT" altLang="en-US" dirty="0" smtClean="0">
                <a:solidFill>
                  <a:schemeClr val="accent5"/>
                </a:solidFill>
              </a:rPr>
              <a:t> </a:t>
            </a:r>
            <a:r>
              <a:rPr lang="pt-PT" altLang="en-US" dirty="0" smtClean="0"/>
              <a:t>do povoamento</a:t>
            </a:r>
            <a:r>
              <a:rPr lang="en-US" altLang="en-US" dirty="0" smtClean="0"/>
              <a:t> </a:t>
            </a:r>
          </a:p>
          <a:p>
            <a:r>
              <a:rPr lang="pt-PT" altLang="en-US" dirty="0" smtClean="0"/>
              <a:t>Há dois métodos para a avaliação da altura dominante:</a:t>
            </a:r>
          </a:p>
          <a:p>
            <a:pPr lvl="1"/>
            <a:r>
              <a:rPr lang="pt-PT" altLang="en-US" dirty="0" smtClean="0"/>
              <a:t>Os </a:t>
            </a:r>
            <a:r>
              <a:rPr lang="pt-PT" altLang="en-US" b="1" dirty="0" smtClean="0">
                <a:solidFill>
                  <a:schemeClr val="accent5"/>
                </a:solidFill>
              </a:rPr>
              <a:t>métodos matemáticos</a:t>
            </a:r>
            <a:r>
              <a:rPr lang="pt-PT" altLang="en-US" dirty="0" smtClean="0">
                <a:solidFill>
                  <a:schemeClr val="accent5"/>
                </a:solidFill>
              </a:rPr>
              <a:t> </a:t>
            </a:r>
            <a:r>
              <a:rPr lang="pt-PT" altLang="en-US" dirty="0" smtClean="0"/>
              <a:t>– em que o número de árvores que são consideradas para o cálculo da altura dominante é determinado com base numa regra quantitativa e objetiva</a:t>
            </a:r>
          </a:p>
          <a:p>
            <a:pPr lvl="1"/>
            <a:r>
              <a:rPr lang="en-US" altLang="en-US" dirty="0" err="1" smtClean="0"/>
              <a:t>Os</a:t>
            </a:r>
            <a:r>
              <a:rPr lang="en-US" altLang="en-US" dirty="0" smtClean="0"/>
              <a:t> </a:t>
            </a:r>
            <a:r>
              <a:rPr lang="en-US" altLang="en-US" b="1" dirty="0" err="1" smtClean="0">
                <a:solidFill>
                  <a:schemeClr val="accent5"/>
                </a:solidFill>
              </a:rPr>
              <a:t>métodos</a:t>
            </a:r>
            <a:r>
              <a:rPr lang="en-US" altLang="en-US" b="1" dirty="0" smtClean="0">
                <a:solidFill>
                  <a:schemeClr val="accent5"/>
                </a:solidFill>
              </a:rPr>
              <a:t> </a:t>
            </a:r>
            <a:r>
              <a:rPr lang="en-US" altLang="en-US" b="1" dirty="0" err="1" smtClean="0">
                <a:solidFill>
                  <a:schemeClr val="accent5"/>
                </a:solidFill>
              </a:rPr>
              <a:t>biológicos</a:t>
            </a:r>
            <a:r>
              <a:rPr lang="en-US" altLang="en-US" dirty="0" smtClean="0">
                <a:solidFill>
                  <a:schemeClr val="accent5"/>
                </a:solidFill>
              </a:rPr>
              <a:t> </a:t>
            </a:r>
            <a:r>
              <a:rPr lang="pt-PT" altLang="en-US" dirty="0"/>
              <a:t>– em que </a:t>
            </a:r>
            <a:r>
              <a:rPr lang="en-US" altLang="en-US" dirty="0" smtClean="0"/>
              <a:t>as </a:t>
            </a:r>
            <a:r>
              <a:rPr lang="en-US" altLang="en-US" dirty="0" err="1" smtClean="0"/>
              <a:t>árvores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são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seleccionadas</a:t>
            </a:r>
            <a:r>
              <a:rPr lang="en-US" altLang="en-US" dirty="0" smtClean="0"/>
              <a:t> para o </a:t>
            </a:r>
            <a:r>
              <a:rPr lang="en-US" altLang="en-US" dirty="0" err="1" smtClean="0"/>
              <a:t>cálculo</a:t>
            </a:r>
            <a:r>
              <a:rPr lang="en-US" altLang="en-US" dirty="0" smtClean="0"/>
              <a:t> da </a:t>
            </a:r>
            <a:r>
              <a:rPr lang="en-US" altLang="en-US" dirty="0" err="1" smtClean="0"/>
              <a:t>altura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dominante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função</a:t>
            </a:r>
            <a:r>
              <a:rPr lang="en-US" altLang="en-US" dirty="0" smtClean="0"/>
              <a:t> da </a:t>
            </a:r>
            <a:r>
              <a:rPr lang="en-US" altLang="en-US" dirty="0" err="1" smtClean="0"/>
              <a:t>sua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classificação</a:t>
            </a:r>
            <a:r>
              <a:rPr lang="en-US" altLang="en-US" dirty="0" smtClean="0"/>
              <a:t> social </a:t>
            </a:r>
          </a:p>
          <a:p>
            <a:pPr lvl="1"/>
            <a:endParaRPr lang="pt-PT" altLang="en-US" sz="1000" dirty="0"/>
          </a:p>
          <a:p>
            <a:r>
              <a:rPr lang="pt-PT" altLang="en-US" dirty="0" smtClean="0"/>
              <a:t>Em </a:t>
            </a:r>
            <a:r>
              <a:rPr lang="pt-PT" altLang="en-US" b="1" dirty="0" smtClean="0">
                <a:solidFill>
                  <a:srgbClr val="008000"/>
                </a:solidFill>
              </a:rPr>
              <a:t>Portugal</a:t>
            </a:r>
            <a:r>
              <a:rPr lang="pt-PT" altLang="en-US" dirty="0" smtClean="0"/>
              <a:t> utiliza-se a altura média das </a:t>
            </a:r>
            <a:r>
              <a:rPr lang="pt-PT" altLang="en-US" b="1" dirty="0" smtClean="0">
                <a:solidFill>
                  <a:srgbClr val="008000"/>
                </a:solidFill>
              </a:rPr>
              <a:t>100 árvores por </a:t>
            </a:r>
            <a:r>
              <a:rPr lang="pt-PT" altLang="en-US" b="1" dirty="0" err="1" smtClean="0">
                <a:solidFill>
                  <a:srgbClr val="008000"/>
                </a:solidFill>
              </a:rPr>
              <a:t>ha</a:t>
            </a:r>
            <a:r>
              <a:rPr lang="pt-PT" altLang="en-US" b="1" dirty="0" smtClean="0">
                <a:solidFill>
                  <a:srgbClr val="008000"/>
                </a:solidFill>
              </a:rPr>
              <a:t> com maior diâmetro</a:t>
            </a:r>
            <a:r>
              <a:rPr lang="pt-PT" altLang="en-US" dirty="0" smtClean="0"/>
              <a:t> à altura do peito</a:t>
            </a:r>
            <a:r>
              <a:rPr lang="en-US" altLang="en-US" dirty="0" smtClean="0"/>
              <a:t> </a:t>
            </a:r>
            <a:endParaRPr lang="pt-PT" altLang="en-US" dirty="0" smtClean="0"/>
          </a:p>
          <a:p>
            <a:pPr>
              <a:buFont typeface="Wingdings" panose="05000000000000000000" pitchFamily="2" charset="2"/>
              <a:buNone/>
            </a:pPr>
            <a:endParaRPr lang="pt-PT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72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Altura dos povoamentos – relações hipsométricas </a:t>
            </a:r>
            <a:endParaRPr lang="en-GB" altLang="en-US" dirty="0" smtClean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en-US" sz="2400" dirty="0" smtClean="0">
                <a:latin typeface="+mj-lt"/>
                <a:cs typeface="Arial" panose="020B0604020202020204" pitchFamily="34" charset="0"/>
              </a:rPr>
              <a:t>Normalmente não é possível medir todas as árvores de um povoamento, e para obter as alturas das árvores que não foram medidas </a:t>
            </a:r>
            <a:r>
              <a:rPr lang="pt-PT" altLang="en-US" sz="2400" dirty="0">
                <a:latin typeface="+mj-lt"/>
                <a:cs typeface="Arial" panose="020B0604020202020204" pitchFamily="34" charset="0"/>
              </a:rPr>
              <a:t>utilizam-se </a:t>
            </a:r>
            <a:r>
              <a:rPr lang="pt-PT" altLang="en-US" sz="2400" dirty="0" smtClean="0">
                <a:latin typeface="+mj-lt"/>
                <a:cs typeface="Arial" panose="020B0604020202020204" pitchFamily="34" charset="0"/>
              </a:rPr>
              <a:t>equações (</a:t>
            </a:r>
            <a:r>
              <a:rPr lang="pt-PT" altLang="en-US" sz="2400" dirty="0">
                <a:solidFill>
                  <a:schemeClr val="accent5"/>
                </a:solidFill>
                <a:latin typeface="+mj-lt"/>
                <a:cs typeface="Arial" panose="020B0604020202020204" pitchFamily="34" charset="0"/>
              </a:rPr>
              <a:t>relações </a:t>
            </a:r>
            <a:r>
              <a:rPr lang="pt-PT" altLang="en-US" sz="2400" dirty="0" smtClean="0">
                <a:solidFill>
                  <a:schemeClr val="accent5"/>
                </a:solidFill>
                <a:latin typeface="+mj-lt"/>
                <a:cs typeface="Arial" panose="020B0604020202020204" pitchFamily="34" charset="0"/>
              </a:rPr>
              <a:t>hipsométricas</a:t>
            </a:r>
            <a:r>
              <a:rPr lang="pt-PT" altLang="en-US" sz="2400" dirty="0" smtClean="0">
                <a:latin typeface="+mj-lt"/>
                <a:cs typeface="Arial" panose="020B0604020202020204" pitchFamily="34" charset="0"/>
              </a:rPr>
              <a:t>) </a:t>
            </a:r>
            <a:r>
              <a:rPr lang="pt-PT" altLang="en-US" sz="2400" dirty="0">
                <a:latin typeface="+mj-lt"/>
                <a:cs typeface="Arial" panose="020B0604020202020204" pitchFamily="34" charset="0"/>
              </a:rPr>
              <a:t>que permitem </a:t>
            </a:r>
            <a:r>
              <a:rPr lang="pt-PT" altLang="en-US" sz="2400" dirty="0" smtClean="0">
                <a:latin typeface="+mj-lt"/>
                <a:cs typeface="Arial" panose="020B0604020202020204" pitchFamily="34" charset="0"/>
              </a:rPr>
              <a:t>obter uma estimativa da sua altura a </a:t>
            </a:r>
            <a:r>
              <a:rPr lang="pt-PT" altLang="en-US" sz="2400" dirty="0">
                <a:latin typeface="+mj-lt"/>
                <a:cs typeface="Arial" panose="020B0604020202020204" pitchFamily="34" charset="0"/>
              </a:rPr>
              <a:t>partir do diâmetro e de outras variáveis do </a:t>
            </a:r>
            <a:r>
              <a:rPr lang="pt-PT" altLang="en-US" sz="2400" dirty="0" smtClean="0">
                <a:latin typeface="+mj-lt"/>
                <a:cs typeface="Arial" panose="020B0604020202020204" pitchFamily="34" charset="0"/>
              </a:rPr>
              <a:t>povoamento: </a:t>
            </a:r>
          </a:p>
          <a:p>
            <a:pPr lvl="1"/>
            <a:r>
              <a:rPr lang="pt-PT" altLang="en-US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relações hipsométricas locais</a:t>
            </a:r>
          </a:p>
          <a:p>
            <a:pPr lvl="2">
              <a:buFont typeface="Marlett" pitchFamily="2" charset="2"/>
              <a:buNone/>
            </a:pPr>
            <a:r>
              <a:rPr lang="pt-PT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geralmente função apenas do </a:t>
            </a:r>
            <a:r>
              <a:rPr lang="pt-PT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diâmetro a 1.30 m</a:t>
            </a:r>
            <a:r>
              <a:rPr lang="pt-PT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ajustadas para aplicação no povoamento onde se procedeu à colheita dos dados, eventualmente em povoamentos semelhantes</a:t>
            </a:r>
          </a:p>
          <a:p>
            <a:pPr lvl="1"/>
            <a:r>
              <a:rPr lang="pt-PT" altLang="en-US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relações hipsométricas gerais ou regionais</a:t>
            </a:r>
          </a:p>
          <a:p>
            <a:pPr lvl="2">
              <a:buFont typeface="Marlett" pitchFamily="2" charset="2"/>
              <a:buNone/>
            </a:pPr>
            <a:r>
              <a:rPr lang="pt-PT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função do </a:t>
            </a:r>
            <a:r>
              <a:rPr lang="pt-PT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diâmetro a 1.30 m </a:t>
            </a:r>
            <a:r>
              <a:rPr lang="pt-PT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 de variáveis do povoamento tais como </a:t>
            </a:r>
            <a:r>
              <a:rPr lang="pt-PT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altura dominante</a:t>
            </a:r>
            <a:r>
              <a:rPr lang="pt-PT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idade</a:t>
            </a:r>
            <a:r>
              <a:rPr lang="pt-PT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densidade</a:t>
            </a:r>
            <a:r>
              <a:rPr lang="pt-PT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desenvolvidas para aplicação generalizada a uma espécie numa determinada região</a:t>
            </a:r>
            <a:r>
              <a:rPr lang="en-GB" altLang="en-US" dirty="0" smtClean="0"/>
              <a:t> </a:t>
            </a:r>
            <a:endParaRPr lang="pt-PT" altLang="en-US" dirty="0" smtClean="0"/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9842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Alturas dos povoamentos – relações hipsométricas</a:t>
            </a:r>
            <a:endParaRPr lang="en-US" altLang="en-US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/>
              <a:t>Relações hipsométricas locais</a:t>
            </a:r>
            <a:endParaRPr lang="en-US" altLang="en-US" dirty="0" smtClean="0"/>
          </a:p>
        </p:txBody>
      </p:sp>
      <p:graphicFrame>
        <p:nvGraphicFramePr>
          <p:cNvPr id="2355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814839"/>
              </p:ext>
            </p:extLst>
          </p:nvPr>
        </p:nvGraphicFramePr>
        <p:xfrm>
          <a:off x="431371" y="2138865"/>
          <a:ext cx="478155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r:id="rId3" imgW="4779678" imgH="4200508" progId="Excel.Chart.8">
                  <p:embed/>
                </p:oleObj>
              </mc:Choice>
              <mc:Fallback>
                <p:oleObj r:id="rId3" imgW="4779678" imgH="4200508" progId="Excel.Chart.8">
                  <p:embed/>
                  <p:pic>
                    <p:nvPicPr>
                      <p:cNvPr id="23556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71" y="2138865"/>
                        <a:ext cx="4781550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349" y="1249872"/>
            <a:ext cx="5761255" cy="51785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118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Alturas dos povoamentos – relações hipsométricas</a:t>
            </a:r>
            <a:endParaRPr lang="en-US" altLang="en-US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1338454"/>
            <a:ext cx="3576397" cy="5001419"/>
          </a:xfrm>
        </p:spPr>
        <p:txBody>
          <a:bodyPr/>
          <a:lstStyle/>
          <a:p>
            <a:r>
              <a:rPr lang="pt-PT" altLang="en-US" dirty="0" smtClean="0"/>
              <a:t>Relações hipsométricas gerais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PT" altLang="en-US" sz="1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 smtClean="0"/>
              <a:t>d: diâmetro (cm)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 smtClean="0"/>
              <a:t>dg: d quadrático médio (cm)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 err="1" smtClean="0"/>
              <a:t>ddom</a:t>
            </a:r>
            <a:r>
              <a:rPr lang="pt-PT" altLang="en-US" sz="1600" dirty="0" smtClean="0"/>
              <a:t>: d dominante (cm)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 smtClean="0"/>
              <a:t>H: altura total (m)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 err="1" smtClean="0"/>
              <a:t>Hdom</a:t>
            </a:r>
            <a:r>
              <a:rPr lang="pt-PT" altLang="en-US" sz="1600" dirty="0" smtClean="0"/>
              <a:t>: altura dominante (m)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 smtClean="0"/>
              <a:t>G – área basal (m</a:t>
            </a:r>
            <a:r>
              <a:rPr lang="pt-PT" altLang="en-US" sz="1600" baseline="30000" dirty="0" smtClean="0"/>
              <a:t>2 </a:t>
            </a:r>
            <a:r>
              <a:rPr lang="pt-PT" altLang="en-US" sz="1600" dirty="0"/>
              <a:t>ha</a:t>
            </a:r>
            <a:r>
              <a:rPr lang="pt-PT" altLang="en-US" sz="1600" baseline="30000" dirty="0"/>
              <a:t>-1</a:t>
            </a:r>
            <a:r>
              <a:rPr lang="pt-PT" altLang="en-US" sz="1600" dirty="0" smtClean="0"/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 smtClean="0"/>
              <a:t>N: número de árvores (ha</a:t>
            </a:r>
            <a:r>
              <a:rPr lang="pt-PT" altLang="en-US" sz="1600" baseline="30000" dirty="0" smtClean="0"/>
              <a:t>-1</a:t>
            </a:r>
            <a:r>
              <a:rPr lang="pt-PT" altLang="en-US" sz="1600" dirty="0" smtClean="0"/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PT" altLang="en-US" sz="16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/>
              <a:t>(coeficientes no slide seguinte)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PT" altLang="en-US" sz="1600" dirty="0" smtClean="0"/>
          </a:p>
          <a:p>
            <a:pPr marL="457200" lvl="1" indent="0">
              <a:buNone/>
            </a:pPr>
            <a:endParaRPr lang="pt-PT" altLang="en-US" sz="1600" dirty="0" smtClean="0"/>
          </a:p>
          <a:p>
            <a:pPr marL="457200" lvl="1" indent="0">
              <a:buNone/>
            </a:pPr>
            <a:endParaRPr lang="en-US" altLang="en-US" dirty="0" smtClean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t="4294" r="18870" b="48393"/>
          <a:stretch/>
        </p:blipFill>
        <p:spPr bwMode="auto">
          <a:xfrm>
            <a:off x="4727849" y="1098988"/>
            <a:ext cx="676875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3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Alturas dos povoamentos – relações hipsométricas</a:t>
            </a:r>
            <a:endParaRPr lang="en-US" altLang="en-US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1338454"/>
            <a:ext cx="3144349" cy="5001419"/>
          </a:xfrm>
        </p:spPr>
        <p:txBody>
          <a:bodyPr/>
          <a:lstStyle/>
          <a:p>
            <a:r>
              <a:rPr lang="pt-PT" altLang="en-US" dirty="0" smtClean="0"/>
              <a:t>Relações hipsométricas gerais</a:t>
            </a:r>
            <a:endParaRPr lang="en-US" alt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2834469" y="1158434"/>
            <a:ext cx="8985396" cy="5292588"/>
            <a:chOff x="2834469" y="1158434"/>
            <a:chExt cx="8985396" cy="5292588"/>
          </a:xfrm>
        </p:grpSpPr>
        <p:grpSp>
          <p:nvGrpSpPr>
            <p:cNvPr id="5" name="Group 4"/>
            <p:cNvGrpSpPr/>
            <p:nvPr/>
          </p:nvGrpSpPr>
          <p:grpSpPr>
            <a:xfrm>
              <a:off x="2834469" y="1158434"/>
              <a:ext cx="8964225" cy="5292588"/>
              <a:chOff x="2834469" y="1158434"/>
              <a:chExt cx="8964225" cy="5292588"/>
            </a:xfrm>
          </p:grpSpPr>
          <p:pic>
            <p:nvPicPr>
              <p:cNvPr id="7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43" t="50974" r="681" b="9467"/>
              <a:stretch>
                <a:fillRect/>
              </a:stretch>
            </p:blipFill>
            <p:spPr bwMode="auto">
              <a:xfrm>
                <a:off x="2855640" y="1410462"/>
                <a:ext cx="8943054" cy="4754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834469" y="1158434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026829" y="6090982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143672" y="1487098"/>
              <a:ext cx="8676193" cy="460619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9780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Referências bibliográficas (1)</a:t>
            </a:r>
            <a:endParaRPr lang="pt-P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sz="1600" dirty="0"/>
              <a:t>Tomé M, 2001. Tabela geral de produção para o pinheiro bravo em Portugal. Relatórios técnico-científicos do GIMREF nº 7/2001. Centro de Estudos Florestais, Instituto Superior de Agronomia, Lisboa</a:t>
            </a:r>
            <a:r>
              <a:rPr lang="pt-PT" sz="1600" dirty="0" smtClean="0"/>
              <a:t>.</a:t>
            </a:r>
          </a:p>
          <a:p>
            <a:r>
              <a:rPr lang="en-US" sz="1600" dirty="0" err="1" smtClean="0"/>
              <a:t>Luís</a:t>
            </a:r>
            <a:r>
              <a:rPr lang="en-US" sz="1600" dirty="0" smtClean="0"/>
              <a:t> JFS, Fonseca TF, 2004. The </a:t>
            </a:r>
            <a:r>
              <a:rPr lang="en-US" sz="1600" dirty="0" err="1"/>
              <a:t>allometric</a:t>
            </a:r>
            <a:r>
              <a:rPr lang="en-US" sz="1600" dirty="0"/>
              <a:t> model in the stand density </a:t>
            </a:r>
            <a:r>
              <a:rPr lang="en-US" sz="1600" dirty="0" smtClean="0"/>
              <a:t>management of </a:t>
            </a:r>
            <a:r>
              <a:rPr lang="en-US" sz="1600" i="1" dirty="0" err="1"/>
              <a:t>Pinus</a:t>
            </a:r>
            <a:r>
              <a:rPr lang="en-US" sz="1600" i="1" dirty="0"/>
              <a:t> </a:t>
            </a:r>
            <a:r>
              <a:rPr lang="en-US" sz="1600" i="1" dirty="0" err="1"/>
              <a:t>pinaster</a:t>
            </a:r>
            <a:r>
              <a:rPr lang="en-US" sz="1600" dirty="0"/>
              <a:t> </a:t>
            </a:r>
            <a:r>
              <a:rPr lang="en-US" sz="1600" dirty="0" err="1"/>
              <a:t>Ait</a:t>
            </a:r>
            <a:r>
              <a:rPr lang="en-US" sz="1600" dirty="0"/>
              <a:t>. in </a:t>
            </a:r>
            <a:r>
              <a:rPr lang="en-US" sz="1600" dirty="0" smtClean="0"/>
              <a:t>Portugal. Ann. For. Sci. 61: 807-814.</a:t>
            </a:r>
          </a:p>
          <a:p>
            <a:r>
              <a:rPr lang="pt-PT" sz="1600" dirty="0" smtClean="0"/>
              <a:t>Tomé M, Faias SP, Tomé J, Cortiçada A, Soares P, Araújo C, </a:t>
            </a:r>
            <a:r>
              <a:rPr lang="pt-PT" sz="1600" dirty="0"/>
              <a:t>2004. </a:t>
            </a:r>
            <a:r>
              <a:rPr lang="pt-PT" sz="1600" dirty="0" err="1"/>
              <a:t>Hybridizing</a:t>
            </a:r>
            <a:r>
              <a:rPr lang="pt-PT" sz="1600" dirty="0"/>
              <a:t> a stand </a:t>
            </a:r>
            <a:r>
              <a:rPr lang="pt-PT" sz="1600" dirty="0" err="1"/>
              <a:t>level</a:t>
            </a:r>
            <a:r>
              <a:rPr lang="pt-PT" sz="1600" dirty="0"/>
              <a:t> </a:t>
            </a:r>
            <a:r>
              <a:rPr lang="pt-PT" sz="1600" dirty="0" err="1"/>
              <a:t>process-based</a:t>
            </a:r>
            <a:r>
              <a:rPr lang="pt-PT" sz="1600" dirty="0"/>
              <a:t> </a:t>
            </a:r>
            <a:r>
              <a:rPr lang="pt-PT" sz="1600" dirty="0" err="1"/>
              <a:t>model</a:t>
            </a:r>
            <a:r>
              <a:rPr lang="pt-PT" sz="1600" dirty="0"/>
              <a:t> </a:t>
            </a:r>
            <a:r>
              <a:rPr lang="pt-PT" sz="1600" dirty="0" err="1"/>
              <a:t>with</a:t>
            </a:r>
            <a:r>
              <a:rPr lang="pt-PT" sz="1600" dirty="0"/>
              <a:t> </a:t>
            </a:r>
            <a:r>
              <a:rPr lang="pt-PT" sz="1600" dirty="0" err="1"/>
              <a:t>growth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yield </a:t>
            </a:r>
            <a:r>
              <a:rPr lang="pt-PT" sz="1600" dirty="0" err="1"/>
              <a:t>models</a:t>
            </a:r>
            <a:r>
              <a:rPr lang="pt-PT" sz="1600" dirty="0"/>
              <a:t> for </a:t>
            </a:r>
            <a:r>
              <a:rPr lang="pt-PT" sz="1600" i="1" dirty="0" err="1"/>
              <a:t>Eucalyptus</a:t>
            </a:r>
            <a:r>
              <a:rPr lang="pt-PT" sz="1600" i="1" dirty="0"/>
              <a:t> </a:t>
            </a:r>
            <a:r>
              <a:rPr lang="pt-PT" sz="1600" i="1" dirty="0" err="1"/>
              <a:t>globulus</a:t>
            </a:r>
            <a:r>
              <a:rPr lang="pt-PT" sz="1600" dirty="0"/>
              <a:t> </a:t>
            </a:r>
            <a:r>
              <a:rPr lang="pt-PT" sz="1600" dirty="0" err="1"/>
              <a:t>plantations</a:t>
            </a:r>
            <a:r>
              <a:rPr lang="pt-PT" sz="1600" dirty="0"/>
              <a:t> in Portugal. In: Borralho, N. M. G., Pereira, J. S., Marques, C., Coutinho, J., Madeira, M., Tomé, M. (ed.), </a:t>
            </a:r>
            <a:r>
              <a:rPr lang="pt-PT" sz="1600" i="1" dirty="0" err="1"/>
              <a:t>Eucalyptus</a:t>
            </a:r>
            <a:r>
              <a:rPr lang="pt-PT" sz="1600" dirty="0"/>
              <a:t> in a </a:t>
            </a:r>
            <a:r>
              <a:rPr lang="pt-PT" sz="1600" dirty="0" err="1"/>
              <a:t>changing</a:t>
            </a:r>
            <a:r>
              <a:rPr lang="pt-PT" sz="1600" dirty="0"/>
              <a:t> </a:t>
            </a:r>
            <a:r>
              <a:rPr lang="pt-PT" sz="1600" dirty="0" err="1"/>
              <a:t>world</a:t>
            </a:r>
            <a:r>
              <a:rPr lang="pt-PT" sz="1600" dirty="0"/>
              <a:t>. Proc. </a:t>
            </a:r>
            <a:r>
              <a:rPr lang="pt-PT" sz="1600" dirty="0" err="1"/>
              <a:t>Iufro</a:t>
            </a:r>
            <a:r>
              <a:rPr lang="pt-PT" sz="1600" dirty="0"/>
              <a:t> </a:t>
            </a:r>
            <a:r>
              <a:rPr lang="pt-PT" sz="1600" dirty="0" err="1"/>
              <a:t>Conf</a:t>
            </a:r>
            <a:r>
              <a:rPr lang="pt-PT" sz="1600" dirty="0"/>
              <a:t>., Aveiro, 11-15 </a:t>
            </a:r>
            <a:r>
              <a:rPr lang="pt-PT" sz="1600" dirty="0" err="1"/>
              <a:t>Oct</a:t>
            </a:r>
            <a:r>
              <a:rPr lang="pt-PT" sz="1600" dirty="0"/>
              <a:t>. (RAIZ, Instituto de Investigação da Floresta e do Papel, Portugal), pp.290-297</a:t>
            </a:r>
            <a:r>
              <a:rPr lang="pt-PT" sz="1600" dirty="0" smtClean="0"/>
              <a:t>.</a:t>
            </a:r>
          </a:p>
          <a:p>
            <a:r>
              <a:rPr lang="pt-PT" sz="1600" dirty="0" smtClean="0"/>
              <a:t>Fonseca T, Monteiro L, Enes T, Cerveira A, 2017. </a:t>
            </a:r>
            <a:r>
              <a:rPr lang="en-US" sz="1600" dirty="0"/>
              <a:t>Self-thinning dynamics in cork oak woodlands: providing a baseline for managing </a:t>
            </a:r>
            <a:r>
              <a:rPr lang="en-US" sz="1600" dirty="0" smtClean="0"/>
              <a:t>density. Forest Systems 26(1), e006.</a:t>
            </a:r>
          </a:p>
          <a:p>
            <a:r>
              <a:rPr lang="en-US" sz="1600" dirty="0" smtClean="0"/>
              <a:t>Marques CP, </a:t>
            </a:r>
            <a:r>
              <a:rPr lang="en-US" sz="1600" dirty="0"/>
              <a:t>1991. Evaluating Site Quality of Even-aged Maritime Pine Stands in Northern Portugal Using Direct and Indirect Methods. For. Ecol. Manage. 41:193–204</a:t>
            </a:r>
            <a:r>
              <a:rPr lang="en-US" sz="1600" dirty="0" smtClean="0"/>
              <a:t>.</a:t>
            </a:r>
          </a:p>
          <a:p>
            <a:r>
              <a:rPr lang="pt-PT" sz="1600" dirty="0" smtClean="0"/>
              <a:t>Tomé M, Soares P, Ribeiro F, </a:t>
            </a:r>
            <a:r>
              <a:rPr lang="pt-PT" sz="1600" dirty="0"/>
              <a:t>2001. O modelo GLOBULUS 2.1. Relatórios técnico-científicos do GIMREF, nº 1/2001. Centro de Estudos Florestais, Instituto Superior de Agronomia, Lisboa</a:t>
            </a:r>
            <a:r>
              <a:rPr lang="pt-PT" sz="1600" dirty="0" smtClean="0"/>
              <a:t>.</a:t>
            </a:r>
          </a:p>
          <a:p>
            <a:r>
              <a:rPr lang="pt-PT" sz="1600" dirty="0" smtClean="0"/>
              <a:t>Gomes AMA, 1957. Medição dos Arvoredos. Coleção “A Terra e o Homem”, nº 30. Livraria Sá da Costa, Lisboa, 413 pp.</a:t>
            </a:r>
            <a:endParaRPr lang="en-US" sz="1600" dirty="0" smtClean="0"/>
          </a:p>
          <a:p>
            <a:endParaRPr lang="en-US" sz="1600" dirty="0" smtClean="0"/>
          </a:p>
          <a:p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42296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Exercicios</a:t>
            </a:r>
            <a:r>
              <a:rPr lang="en-US" dirty="0" smtClean="0"/>
              <a:t> </a:t>
            </a:r>
            <a:r>
              <a:rPr lang="en-US" dirty="0" err="1" smtClean="0"/>
              <a:t>Práticos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5664629" cy="500141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 </a:t>
            </a:r>
            <a:r>
              <a:rPr lang="pt-PT" sz="1800" dirty="0" smtClean="0"/>
              <a:t>1.2.2</a:t>
            </a:r>
            <a:r>
              <a:rPr lang="pt-PT" sz="1800" dirty="0"/>
              <a:t>	Relações hipsométricas locais</a:t>
            </a:r>
          </a:p>
          <a:p>
            <a:pPr marL="0" indent="0">
              <a:buNone/>
            </a:pPr>
            <a:r>
              <a:rPr lang="pt-PT" sz="1800" dirty="0"/>
              <a:t>Com os dados das árvores modelo da ficha de medição da parcela de um ensaio de compassos (Figura 10):</a:t>
            </a:r>
          </a:p>
          <a:p>
            <a:pPr marL="0" indent="0">
              <a:buNone/>
            </a:pPr>
            <a:r>
              <a:rPr lang="pt-PT" sz="1800" dirty="0"/>
              <a:t>a)	represente graficamente a relação entre a altura e o diâmetro das árvores modelo (relação hipsométrica). </a:t>
            </a:r>
          </a:p>
          <a:p>
            <a:pPr marL="514350" indent="-514350">
              <a:buAutoNum type="alphaLcParenR" startAt="2"/>
            </a:pPr>
            <a:r>
              <a:rPr lang="pt-PT" sz="1800" dirty="0" smtClean="0"/>
              <a:t>Ajuste </a:t>
            </a:r>
            <a:r>
              <a:rPr lang="pt-PT" sz="1800" dirty="0"/>
              <a:t>a esta relação o modelo de </a:t>
            </a:r>
            <a:r>
              <a:rPr lang="pt-PT" sz="1800" dirty="0" err="1"/>
              <a:t>Prodan</a:t>
            </a:r>
            <a:r>
              <a:rPr lang="pt-PT" sz="1800" dirty="0"/>
              <a:t> (1965) </a:t>
            </a:r>
            <a:r>
              <a:rPr lang="pt-PT" sz="1800" dirty="0" smtClean="0"/>
              <a:t>linearizado:</a:t>
            </a:r>
          </a:p>
          <a:p>
            <a:pPr marL="514350" indent="-514350">
              <a:buAutoNum type="alphaLcParenR" startAt="2"/>
            </a:pPr>
            <a:endParaRPr lang="pt-PT" sz="2600" dirty="0"/>
          </a:p>
          <a:p>
            <a:pPr marL="514350" indent="-514350">
              <a:buAutoNum type="alphaLcParenR" startAt="2"/>
            </a:pPr>
            <a:endParaRPr lang="pt-PT" sz="2600" dirty="0" smtClean="0"/>
          </a:p>
          <a:p>
            <a:pPr marL="514350" indent="-514350">
              <a:buAutoNum type="alphaLcParenR" startAt="2"/>
            </a:pPr>
            <a:endParaRPr lang="pt-PT" sz="26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725" t="23400" r="16926" b="6602"/>
          <a:stretch/>
        </p:blipFill>
        <p:spPr>
          <a:xfrm>
            <a:off x="6888088" y="404664"/>
            <a:ext cx="4392488" cy="6100678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23392" y="5157192"/>
          <a:ext cx="528058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r:id="rId4" imgW="3048000" imgH="431800" progId="Equation.3">
                  <p:embed/>
                </p:oleObj>
              </mc:Choice>
              <mc:Fallback>
                <p:oleObj r:id="rId4" imgW="3048000" imgH="4318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92" y="5157192"/>
                        <a:ext cx="5280586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70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636912"/>
            <a:ext cx="10153128" cy="7112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 Copa das árvores</a:t>
            </a:r>
            <a:endParaRPr lang="pt-PT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79376" y="3500438"/>
            <a:ext cx="777686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Base da copa, profundidade da copa e proporção da copa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  <a:defRPr/>
            </a:pPr>
            <a:r>
              <a:rPr lang="pt-PT" sz="2000" noProof="0" dirty="0" smtClean="0">
                <a:solidFill>
                  <a:prstClr val="black"/>
                </a:solidFill>
              </a:rPr>
              <a:t>Raios de copa e copa da árvore</a:t>
            </a:r>
            <a:endParaRPr kumimoji="0" lang="pt-PT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02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57338"/>
            <a:ext cx="1155184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pt-PT" altLang="pt-PT" sz="700" dirty="0" smtClean="0"/>
          </a:p>
          <a:p>
            <a:pPr>
              <a:lnSpc>
                <a:spcPct val="90000"/>
              </a:lnSpc>
            </a:pPr>
            <a:r>
              <a:rPr lang="pt-PT" altLang="pt-PT" sz="2400" dirty="0" smtClean="0"/>
              <a:t>O conhecimento das características da copa da árvore é essencial para a correta avaliação da sua capacidade de crescimento</a:t>
            </a:r>
            <a:r>
              <a:rPr lang="en-US" altLang="pt-PT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pt-PT" altLang="pt-PT" sz="2400" dirty="0" smtClean="0"/>
              <a:t>As variáveis da copa não são, contudo, registadas frequentemente nos inventários florestais em consequência da dificuldade de que se reveste a medição destas variáveis</a:t>
            </a:r>
            <a:r>
              <a:rPr lang="en-US" altLang="pt-PT" sz="2400" dirty="0" smtClean="0"/>
              <a:t> </a:t>
            </a:r>
            <a:endParaRPr lang="pt-PT" altLang="pt-PT" sz="2400" dirty="0" smtClean="0"/>
          </a:p>
          <a:p>
            <a:pPr>
              <a:lnSpc>
                <a:spcPct val="90000"/>
              </a:lnSpc>
            </a:pPr>
            <a:r>
              <a:rPr lang="pt-PT" altLang="pt-PT" sz="2400" dirty="0" smtClean="0"/>
              <a:t>As variáveis da copa que são medidas com maior frequência são:</a:t>
            </a:r>
          </a:p>
          <a:p>
            <a:pPr lvl="1">
              <a:lnSpc>
                <a:spcPct val="90000"/>
              </a:lnSpc>
            </a:pPr>
            <a:r>
              <a:rPr lang="pt-PT" altLang="pt-PT" dirty="0" smtClean="0"/>
              <a:t>Altura da base da copa e profundidade da copa</a:t>
            </a:r>
          </a:p>
          <a:p>
            <a:pPr lvl="1">
              <a:lnSpc>
                <a:spcPct val="90000"/>
              </a:lnSpc>
            </a:pPr>
            <a:r>
              <a:rPr lang="pt-PT" altLang="pt-PT" dirty="0" smtClean="0"/>
              <a:t>Raios ou diâmetros da copa e área da copa</a:t>
            </a:r>
          </a:p>
          <a:p>
            <a:pPr lvl="1">
              <a:lnSpc>
                <a:spcPct val="90000"/>
              </a:lnSpc>
            </a:pPr>
            <a:r>
              <a:rPr lang="pt-PT" altLang="pt-PT" dirty="0" smtClean="0"/>
              <a:t>Área foliar</a:t>
            </a:r>
          </a:p>
          <a:p>
            <a:pPr lvl="1">
              <a:lnSpc>
                <a:spcPct val="90000"/>
              </a:lnSpc>
            </a:pPr>
            <a:endParaRPr lang="pt-PT" altLang="pt-PT" dirty="0"/>
          </a:p>
          <a:p>
            <a:pPr lvl="1">
              <a:lnSpc>
                <a:spcPct val="90000"/>
              </a:lnSpc>
            </a:pPr>
            <a:endParaRPr lang="pt-PT" altLang="pt-PT" dirty="0" smtClean="0"/>
          </a:p>
          <a:p>
            <a:pPr lvl="1">
              <a:lnSpc>
                <a:spcPct val="90000"/>
              </a:lnSpc>
            </a:pPr>
            <a:endParaRPr lang="en-GB" altLang="pt-PT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pt-PT" altLang="pt-PT" dirty="0" smtClean="0"/>
              <a:t>Copa da árvore</a:t>
            </a:r>
            <a:endParaRPr lang="en-GB" altLang="pt-PT" dirty="0"/>
          </a:p>
        </p:txBody>
      </p:sp>
    </p:spTree>
    <p:extLst>
      <p:ext uri="{BB962C8B-B14F-4D97-AF65-F5344CB8AC3E}">
        <p14:creationId xmlns:p14="http://schemas.microsoft.com/office/powerpoint/2010/main" val="17627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404664"/>
            <a:ext cx="116640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pt-PT" altLang="pt-PT" dirty="0"/>
              <a:t>Altura da base da copa, profundidade da copa e proporção de copa</a:t>
            </a:r>
            <a:endParaRPr lang="en-GB" altLang="pt-PT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000" y="1340768"/>
            <a:ext cx="11328000" cy="4929411"/>
          </a:xfrm>
        </p:spPr>
        <p:txBody>
          <a:bodyPr/>
          <a:lstStyle/>
          <a:p>
            <a:endParaRPr lang="pt-PT" altLang="pt-PT" sz="700" dirty="0"/>
          </a:p>
          <a:p>
            <a:r>
              <a:rPr lang="pt-PT" altLang="pt-PT" dirty="0"/>
              <a:t>A </a:t>
            </a:r>
            <a:r>
              <a:rPr lang="pt-PT" altLang="pt-PT" b="1" dirty="0">
                <a:solidFill>
                  <a:schemeClr val="accent5"/>
                </a:solidFill>
              </a:rPr>
              <a:t>altura da base da copa </a:t>
            </a:r>
            <a:r>
              <a:rPr lang="pt-PT" altLang="pt-PT" dirty="0"/>
              <a:t>(</a:t>
            </a:r>
            <a:r>
              <a:rPr lang="pt-PT" altLang="pt-PT" dirty="0" err="1"/>
              <a:t>hbc</a:t>
            </a:r>
            <a:r>
              <a:rPr lang="pt-PT" altLang="pt-PT" dirty="0"/>
              <a:t>) é medida desde a base da árvore até à zona dos primeiros ramos vivos. Geralmente considera-se o início da copa quando existem ramos vivos em pelo menos 3 dos quadrantes da copa. </a:t>
            </a:r>
          </a:p>
          <a:p>
            <a:r>
              <a:rPr lang="pt-PT" altLang="pt-PT" dirty="0"/>
              <a:t>O complemento da altura da base da copa em relação à altura total é designado por </a:t>
            </a:r>
            <a:r>
              <a:rPr lang="pt-PT" altLang="pt-PT" b="1" dirty="0">
                <a:solidFill>
                  <a:schemeClr val="accent5"/>
                </a:solidFill>
              </a:rPr>
              <a:t>profundidade da copa </a:t>
            </a:r>
            <a:r>
              <a:rPr lang="pt-PT" altLang="pt-PT" dirty="0"/>
              <a:t>(</a:t>
            </a:r>
            <a:r>
              <a:rPr lang="pt-PT" altLang="pt-PT" dirty="0" err="1"/>
              <a:t>pfc</a:t>
            </a:r>
            <a:r>
              <a:rPr lang="pt-PT" altLang="pt-PT" dirty="0"/>
              <a:t> = h - </a:t>
            </a:r>
            <a:r>
              <a:rPr lang="pt-PT" altLang="pt-PT" dirty="0" err="1"/>
              <a:t>hbc</a:t>
            </a:r>
            <a:r>
              <a:rPr lang="pt-PT" altLang="pt-PT" dirty="0"/>
              <a:t>) variável muito utilizada em estudos de crescimento.</a:t>
            </a:r>
          </a:p>
          <a:p>
            <a:r>
              <a:rPr lang="pt-PT" altLang="pt-PT" dirty="0"/>
              <a:t>A </a:t>
            </a:r>
            <a:r>
              <a:rPr lang="pt-PT" altLang="pt-PT" b="1" dirty="0">
                <a:solidFill>
                  <a:schemeClr val="accent5"/>
                </a:solidFill>
              </a:rPr>
              <a:t>proporção de copa </a:t>
            </a:r>
            <a:r>
              <a:rPr lang="pt-PT" altLang="pt-PT" dirty="0"/>
              <a:t>(</a:t>
            </a:r>
            <a:r>
              <a:rPr lang="pt-PT" altLang="pt-PT" dirty="0" err="1"/>
              <a:t>pc</a:t>
            </a:r>
            <a:r>
              <a:rPr lang="pt-PT" altLang="pt-PT" dirty="0"/>
              <a:t>) calcula-se exprimindo a profundidade da copa como proporção da altura total</a:t>
            </a:r>
            <a:endParaRPr lang="en-GB" altLang="pt-PT" dirty="0"/>
          </a:p>
        </p:txBody>
      </p:sp>
    </p:spTree>
    <p:extLst>
      <p:ext uri="{BB962C8B-B14F-4D97-AF65-F5344CB8AC3E}">
        <p14:creationId xmlns:p14="http://schemas.microsoft.com/office/powerpoint/2010/main" val="3043706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636912"/>
            <a:ext cx="10153128" cy="7112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 Altura das árvores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478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0"/>
            <a:ext cx="11551840" cy="5029200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altLang="pt-PT" dirty="0" smtClean="0"/>
              <a:t>Para </a:t>
            </a:r>
            <a:r>
              <a:rPr lang="pt-PT" altLang="pt-PT" dirty="0" smtClean="0"/>
              <a:t>avaliar a altura da base da </a:t>
            </a:r>
            <a:r>
              <a:rPr lang="pt-PT" altLang="pt-PT" dirty="0" smtClean="0"/>
              <a:t>copa:</a:t>
            </a:r>
            <a:endParaRPr lang="pt-PT" altLang="pt-PT" dirty="0" smtClean="0"/>
          </a:p>
          <a:p>
            <a:pPr lvl="1"/>
            <a:r>
              <a:rPr lang="pt-PT" altLang="pt-PT" sz="2200" dirty="0" smtClean="0"/>
              <a:t>A medição direta e indireta da altura da base da copa faz-se, como é óbvio, com os aparelhos já descritos para a altura total: vara telescópica e hipsómetros</a:t>
            </a:r>
            <a:r>
              <a:rPr lang="en-US" altLang="pt-PT" sz="2200" dirty="0" smtClean="0"/>
              <a:t> </a:t>
            </a:r>
          </a:p>
          <a:p>
            <a:pPr lvl="1"/>
            <a:r>
              <a:rPr lang="pt-PT" altLang="pt-PT" sz="2400" dirty="0" smtClean="0"/>
              <a:t>É muito usual fazer a avaliação da base da copa com estimação</a:t>
            </a:r>
          </a:p>
          <a:p>
            <a:pPr lvl="2"/>
            <a:r>
              <a:rPr lang="pt-PT" altLang="pt-PT" sz="2200" dirty="0" smtClean="0"/>
              <a:t>Da altura da base da copa</a:t>
            </a:r>
          </a:p>
          <a:p>
            <a:pPr lvl="2"/>
            <a:r>
              <a:rPr lang="pt-PT" altLang="pt-PT" sz="2200" dirty="0" smtClean="0"/>
              <a:t>Da proporção de copa</a:t>
            </a:r>
            <a:endParaRPr lang="en-US" altLang="pt-PT" sz="2200" dirty="0" smtClean="0"/>
          </a:p>
          <a:p>
            <a:pPr lvl="1"/>
            <a:endParaRPr lang="en-GB" altLang="pt-PT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404664"/>
            <a:ext cx="116640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pt-PT" altLang="pt-PT" dirty="0"/>
              <a:t>Altura da base da copa, profundidade da copa e proporção de copa</a:t>
            </a:r>
            <a:endParaRPr lang="en-GB" altLang="pt-PT" dirty="0"/>
          </a:p>
        </p:txBody>
      </p:sp>
    </p:spTree>
    <p:extLst>
      <p:ext uri="{BB962C8B-B14F-4D97-AF65-F5344CB8AC3E}">
        <p14:creationId xmlns:p14="http://schemas.microsoft.com/office/powerpoint/2010/main" val="31741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0"/>
            <a:ext cx="11695856" cy="5029200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altLang="pt-PT" dirty="0" smtClean="0"/>
              <a:t>A copa das árvores pode ser de contorno bastante irregular, pelo que a correta medição da sua projeção horizontal implica a </a:t>
            </a:r>
            <a:r>
              <a:rPr lang="pt-PT" altLang="pt-PT" u="sng" dirty="0" smtClean="0"/>
              <a:t>medição do raio em mais do que uma direção</a:t>
            </a:r>
            <a:r>
              <a:rPr lang="en-US" altLang="pt-PT" dirty="0" smtClean="0"/>
              <a:t> </a:t>
            </a:r>
          </a:p>
          <a:p>
            <a:r>
              <a:rPr lang="pt-PT" altLang="pt-PT" dirty="0" smtClean="0"/>
              <a:t>Devem medir-se pelo menos 4 raios, segundo os pontos cardeias ou, no caso de copas bastante irregulares, 8 raios, também segundo os pontos cardeais e colaterais </a:t>
            </a:r>
            <a:endParaRPr lang="en-US" altLang="pt-PT" dirty="0" smtClean="0"/>
          </a:p>
          <a:p>
            <a:pPr lvl="1"/>
            <a:endParaRPr lang="en-GB" altLang="pt-PT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404664"/>
            <a:ext cx="11664000" cy="706090"/>
          </a:xfrm>
        </p:spPr>
        <p:txBody>
          <a:bodyPr>
            <a:normAutofit/>
          </a:bodyPr>
          <a:lstStyle/>
          <a:p>
            <a:pPr algn="l"/>
            <a:r>
              <a:rPr lang="pt-PT" altLang="pt-PT" dirty="0" smtClean="0"/>
              <a:t>Raios de copa e área de copa</a:t>
            </a:r>
            <a:endParaRPr lang="en-GB" altLang="pt-PT" dirty="0"/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575720" y="4038600"/>
            <a:ext cx="4876800" cy="2314575"/>
            <a:chOff x="2109" y="1787"/>
            <a:chExt cx="1536" cy="729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1787"/>
              <a:ext cx="1536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1842"/>
              <a:ext cx="1507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2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0"/>
            <a:ext cx="11551840" cy="5029200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altLang="pt-PT" dirty="0" smtClean="0"/>
              <a:t>No caso das árvores bastante tortas, nas quais a copa se encontra de tal modo deslocada que não “cobre” o diâmetro à altura do peito, há que encontrar um centro “fictício” localizado aproximadamente no centro da copa na </a:t>
            </a:r>
            <a:r>
              <a:rPr lang="pt-PT" altLang="pt-PT" dirty="0" smtClean="0"/>
              <a:t>direção </a:t>
            </a:r>
            <a:r>
              <a:rPr lang="pt-PT" altLang="pt-PT" dirty="0" smtClean="0"/>
              <a:t>que une o centro da árvore (a 1.30 m) a um dos pontos cardeais</a:t>
            </a:r>
          </a:p>
          <a:p>
            <a:endParaRPr lang="pt-PT" altLang="pt-PT" sz="800" dirty="0" smtClean="0"/>
          </a:p>
          <a:p>
            <a:r>
              <a:rPr lang="pt-PT" altLang="pt-PT" dirty="0" smtClean="0"/>
              <a:t>Mede-se a distância entre o verdadeiro centro e o centro fictício, toma-se nota da direção segundo a qual se procedeu ao deslocamento do centro da copa e medem-se os raios a partir do centro “fictício”</a:t>
            </a:r>
            <a:r>
              <a:rPr lang="en-US" altLang="pt-PT" dirty="0" smtClean="0"/>
              <a:t> </a:t>
            </a:r>
          </a:p>
          <a:p>
            <a:pPr lvl="1"/>
            <a:endParaRPr lang="en-GB" altLang="pt-PT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404664"/>
            <a:ext cx="11664000" cy="706090"/>
          </a:xfrm>
        </p:spPr>
        <p:txBody>
          <a:bodyPr>
            <a:normAutofit/>
          </a:bodyPr>
          <a:lstStyle/>
          <a:p>
            <a:pPr algn="l"/>
            <a:r>
              <a:rPr lang="pt-PT" altLang="pt-PT" dirty="0" smtClean="0"/>
              <a:t>Raios de copa e área da copa</a:t>
            </a:r>
            <a:endParaRPr lang="en-GB" altLang="pt-PT" dirty="0"/>
          </a:p>
        </p:txBody>
      </p:sp>
    </p:spTree>
    <p:extLst>
      <p:ext uri="{BB962C8B-B14F-4D97-AF65-F5344CB8AC3E}">
        <p14:creationId xmlns:p14="http://schemas.microsoft.com/office/powerpoint/2010/main" val="41204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0"/>
            <a:ext cx="11551840" cy="5029200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altLang="pt-PT" dirty="0" smtClean="0"/>
              <a:t>A partir dos raios da copa (ri), podem calcular-se diversas variáveis</a:t>
            </a:r>
            <a:r>
              <a:rPr lang="pt-PT" altLang="pt-PT" dirty="0" smtClean="0"/>
              <a:t>:</a:t>
            </a:r>
          </a:p>
          <a:p>
            <a:endParaRPr lang="pt-PT" altLang="pt-PT" sz="800" dirty="0" smtClean="0"/>
          </a:p>
          <a:p>
            <a:pPr lvl="1"/>
            <a:r>
              <a:rPr lang="pt-PT" altLang="pt-PT" b="1" dirty="0" smtClean="0">
                <a:solidFill>
                  <a:schemeClr val="accent5">
                    <a:lumMod val="75000"/>
                  </a:schemeClr>
                </a:solidFill>
              </a:rPr>
              <a:t>Diâmetro da copa </a:t>
            </a:r>
            <a:r>
              <a:rPr lang="pt-PT" altLang="pt-PT" dirty="0" smtClean="0"/>
              <a:t>(2 x raio médio):</a:t>
            </a:r>
          </a:p>
          <a:p>
            <a:pPr lvl="1"/>
            <a:endParaRPr lang="pt-PT" altLang="pt-PT" dirty="0" smtClean="0"/>
          </a:p>
          <a:p>
            <a:pPr lvl="1"/>
            <a:endParaRPr lang="pt-PT" altLang="pt-PT" dirty="0"/>
          </a:p>
          <a:p>
            <a:pPr lvl="1"/>
            <a:endParaRPr lang="pt-PT" altLang="pt-PT" dirty="0" smtClean="0"/>
          </a:p>
          <a:p>
            <a:pPr lvl="1"/>
            <a:r>
              <a:rPr lang="pt-PT" altLang="pt-PT" b="1" dirty="0" smtClean="0">
                <a:solidFill>
                  <a:schemeClr val="accent5">
                    <a:lumMod val="75000"/>
                  </a:schemeClr>
                </a:solidFill>
              </a:rPr>
              <a:t>Área da copa</a:t>
            </a:r>
          </a:p>
          <a:p>
            <a:pPr lvl="1"/>
            <a:endParaRPr lang="en-GB" altLang="pt-PT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359096"/>
              </p:ext>
            </p:extLst>
          </p:nvPr>
        </p:nvGraphicFramePr>
        <p:xfrm>
          <a:off x="2288244" y="3140968"/>
          <a:ext cx="2223579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Equation" r:id="rId3" imgW="964781" imgH="634725" progId="Equation.3">
                  <p:embed/>
                </p:oleObj>
              </mc:Choice>
              <mc:Fallback>
                <p:oleObj name="Equation" r:id="rId3" imgW="964781" imgH="634725" progId="Equation.3">
                  <p:embed/>
                  <p:pic>
                    <p:nvPicPr>
                      <p:cNvPr id="2263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244" y="3140968"/>
                        <a:ext cx="2223579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696212"/>
              </p:ext>
            </p:extLst>
          </p:nvPr>
        </p:nvGraphicFramePr>
        <p:xfrm>
          <a:off x="2177120" y="4995143"/>
          <a:ext cx="21590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1" name="Equation" r:id="rId5" imgW="1066337" imgH="444307" progId="Equation.3">
                  <p:embed/>
                </p:oleObj>
              </mc:Choice>
              <mc:Fallback>
                <p:oleObj name="Equation" r:id="rId5" imgW="1066337" imgH="444307" progId="Equation.3">
                  <p:embed/>
                  <p:pic>
                    <p:nvPicPr>
                      <p:cNvPr id="2263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120" y="4995143"/>
                        <a:ext cx="21590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404664"/>
            <a:ext cx="11664000" cy="706090"/>
          </a:xfrm>
        </p:spPr>
        <p:txBody>
          <a:bodyPr>
            <a:normAutofit/>
          </a:bodyPr>
          <a:lstStyle/>
          <a:p>
            <a:pPr algn="l"/>
            <a:r>
              <a:rPr lang="pt-PT" altLang="pt-PT" dirty="0" smtClean="0"/>
              <a:t>Raios de copa e área da copa</a:t>
            </a:r>
            <a:endParaRPr lang="en-GB" altLang="pt-PT" dirty="0"/>
          </a:p>
        </p:txBody>
      </p:sp>
      <p:sp>
        <p:nvSpPr>
          <p:cNvPr id="9" name="TextBox 8"/>
          <p:cNvSpPr txBox="1"/>
          <p:nvPr/>
        </p:nvSpPr>
        <p:spPr>
          <a:xfrm>
            <a:off x="335360" y="6265863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pt-PT" i="1" dirty="0" err="1">
                <a:solidFill>
                  <a:schemeClr val="bg1">
                    <a:lumMod val="65000"/>
                  </a:schemeClr>
                </a:solidFill>
              </a:rPr>
              <a:t>nr</a:t>
            </a:r>
            <a:r>
              <a:rPr lang="pt-PT" altLang="pt-PT" i="1" dirty="0">
                <a:solidFill>
                  <a:schemeClr val="bg1">
                    <a:lumMod val="65000"/>
                  </a:schemeClr>
                </a:solidFill>
              </a:rPr>
              <a:t> é o número de raios medidos</a:t>
            </a:r>
            <a:endParaRPr lang="pt-PT" altLang="pt-P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0"/>
            <a:ext cx="11551840" cy="5029200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altLang="pt-PT" sz="700" dirty="0" smtClean="0"/>
          </a:p>
          <a:p>
            <a:r>
              <a:rPr lang="pt-PT" altLang="pt-PT" dirty="0" smtClean="0"/>
              <a:t>Avaliação por estimação:</a:t>
            </a:r>
          </a:p>
          <a:p>
            <a:pPr lvl="1"/>
            <a:r>
              <a:rPr lang="pt-PT" altLang="pt-PT" sz="2200" dirty="0" smtClean="0"/>
              <a:t>Na avaliação por estimação pode utilizar-se quer o diâmetro quer a área da copa como </a:t>
            </a:r>
            <a:r>
              <a:rPr lang="pt-PT" altLang="pt-PT" sz="2200" dirty="0" smtClean="0">
                <a:solidFill>
                  <a:schemeClr val="accent5">
                    <a:lumMod val="75000"/>
                  </a:schemeClr>
                </a:solidFill>
              </a:rPr>
              <a:t>variável </a:t>
            </a:r>
            <a:r>
              <a:rPr lang="pt-PT" altLang="pt-PT" sz="2200" dirty="0" smtClean="0">
                <a:solidFill>
                  <a:schemeClr val="accent5">
                    <a:lumMod val="75000"/>
                  </a:schemeClr>
                </a:solidFill>
              </a:rPr>
              <a:t>dependente</a:t>
            </a:r>
          </a:p>
          <a:p>
            <a:pPr marL="457200" lvl="1" indent="0">
              <a:buNone/>
            </a:pPr>
            <a:r>
              <a:rPr lang="en-US" altLang="pt-PT" sz="2200" dirty="0" smtClean="0"/>
              <a:t> As </a:t>
            </a:r>
            <a:r>
              <a:rPr lang="en-US" altLang="pt-PT" sz="2200" dirty="0" err="1" smtClean="0">
                <a:solidFill>
                  <a:schemeClr val="accent3"/>
                </a:solidFill>
              </a:rPr>
              <a:t>variáveis</a:t>
            </a:r>
            <a:r>
              <a:rPr lang="en-US" altLang="pt-PT" sz="2200" dirty="0" smtClean="0">
                <a:solidFill>
                  <a:schemeClr val="accent3"/>
                </a:solidFill>
              </a:rPr>
              <a:t> </a:t>
            </a:r>
            <a:r>
              <a:rPr lang="en-US" altLang="pt-PT" sz="2200" dirty="0" err="1" smtClean="0">
                <a:solidFill>
                  <a:schemeClr val="accent3"/>
                </a:solidFill>
              </a:rPr>
              <a:t>independentes</a:t>
            </a:r>
            <a:r>
              <a:rPr lang="en-US" altLang="pt-PT" sz="2200" dirty="0" smtClean="0">
                <a:solidFill>
                  <a:schemeClr val="accent3"/>
                </a:solidFill>
              </a:rPr>
              <a:t> </a:t>
            </a:r>
            <a:r>
              <a:rPr lang="en-US" altLang="pt-PT" sz="2200" dirty="0" err="1" smtClean="0"/>
              <a:t>mais</a:t>
            </a:r>
            <a:r>
              <a:rPr lang="en-US" altLang="pt-PT" sz="2200" dirty="0" smtClean="0"/>
              <a:t> </a:t>
            </a:r>
            <a:r>
              <a:rPr lang="en-US" altLang="pt-PT" sz="2200" dirty="0" err="1" smtClean="0"/>
              <a:t>utilizadas</a:t>
            </a:r>
            <a:r>
              <a:rPr lang="en-US" altLang="pt-PT" sz="2200" dirty="0" smtClean="0"/>
              <a:t> </a:t>
            </a:r>
            <a:r>
              <a:rPr lang="en-US" altLang="pt-PT" sz="2200" dirty="0" err="1" smtClean="0"/>
              <a:t>são</a:t>
            </a:r>
            <a:r>
              <a:rPr lang="en-US" altLang="pt-PT" sz="2200" dirty="0" smtClean="0"/>
              <a:t> o d e </a:t>
            </a:r>
            <a:r>
              <a:rPr lang="en-US" altLang="pt-PT" sz="2200" dirty="0" err="1" smtClean="0"/>
              <a:t>diversas</a:t>
            </a:r>
            <a:r>
              <a:rPr lang="en-US" altLang="pt-PT" sz="2200" dirty="0" smtClean="0"/>
              <a:t> </a:t>
            </a:r>
            <a:r>
              <a:rPr lang="en-US" altLang="pt-PT" sz="2200" dirty="0" err="1" smtClean="0"/>
              <a:t>variáveis</a:t>
            </a:r>
            <a:r>
              <a:rPr lang="en-US" altLang="pt-PT" sz="2200" dirty="0" smtClean="0"/>
              <a:t> do </a:t>
            </a:r>
            <a:r>
              <a:rPr lang="en-US" altLang="pt-PT" sz="2200" dirty="0" err="1" smtClean="0"/>
              <a:t>povoamento</a:t>
            </a:r>
            <a:r>
              <a:rPr lang="en-US" altLang="pt-PT" sz="2200" dirty="0" smtClean="0"/>
              <a:t> </a:t>
            </a:r>
            <a:r>
              <a:rPr lang="en-US" altLang="pt-PT" sz="2200" dirty="0" err="1" smtClean="0"/>
              <a:t>relacionadas</a:t>
            </a:r>
            <a:r>
              <a:rPr lang="en-US" altLang="pt-PT" sz="2200" dirty="0" smtClean="0"/>
              <a:t> com a </a:t>
            </a:r>
            <a:r>
              <a:rPr lang="en-US" altLang="pt-PT" sz="2200" dirty="0" err="1" smtClean="0"/>
              <a:t>densidade</a:t>
            </a:r>
            <a:r>
              <a:rPr lang="en-US" altLang="pt-PT" sz="2200" dirty="0" smtClean="0"/>
              <a:t> do </a:t>
            </a:r>
            <a:r>
              <a:rPr lang="en-US" altLang="pt-PT" sz="2200" dirty="0" err="1" smtClean="0"/>
              <a:t>mesmo</a:t>
            </a:r>
            <a:endParaRPr lang="en-US" altLang="pt-PT" sz="2200" dirty="0" smtClean="0"/>
          </a:p>
          <a:p>
            <a:pPr marL="457200" lvl="1" indent="0">
              <a:buNone/>
            </a:pPr>
            <a:endParaRPr lang="en-US" altLang="pt-PT" sz="800" dirty="0" smtClean="0"/>
          </a:p>
          <a:p>
            <a:pPr marL="1371600" lvl="3" indent="0" algn="ctr">
              <a:buNone/>
            </a:pPr>
            <a:r>
              <a:rPr lang="en-US" altLang="pt-PT" sz="1800" dirty="0" err="1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altLang="pt-PT" sz="1800" baseline="-25000" dirty="0" err="1" smtClean="0">
                <a:solidFill>
                  <a:schemeClr val="accent5">
                    <a:lumMod val="75000"/>
                  </a:schemeClr>
                </a:solidFill>
              </a:rPr>
              <a:t>copa</a:t>
            </a:r>
            <a:r>
              <a:rPr lang="en-US" altLang="pt-PT" sz="1800" dirty="0" smtClean="0"/>
              <a:t> </a:t>
            </a:r>
            <a:r>
              <a:rPr lang="en-US" altLang="pt-PT" sz="1800" i="1" dirty="0" err="1" smtClean="0"/>
              <a:t>ou</a:t>
            </a:r>
            <a:r>
              <a:rPr lang="en-US" altLang="pt-PT" sz="1800" dirty="0" smtClean="0"/>
              <a:t> </a:t>
            </a:r>
            <a:r>
              <a:rPr lang="en-US" altLang="pt-PT" sz="1800" dirty="0" err="1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altLang="pt-PT" sz="1800" baseline="-25000" dirty="0" err="1" smtClean="0">
                <a:solidFill>
                  <a:schemeClr val="accent5">
                    <a:lumMod val="75000"/>
                  </a:schemeClr>
                </a:solidFill>
              </a:rPr>
              <a:t>copa</a:t>
            </a:r>
            <a:r>
              <a:rPr lang="en-US" altLang="pt-PT" sz="1800" baseline="-25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pt-PT" sz="1800" baseline="-25000" dirty="0" smtClean="0"/>
              <a:t> </a:t>
            </a:r>
            <a:r>
              <a:rPr lang="en-US" altLang="pt-PT" sz="1800" dirty="0" smtClean="0"/>
              <a:t>= </a:t>
            </a:r>
            <a:r>
              <a:rPr lang="en-US" altLang="pt-PT" sz="4200" dirty="0" smtClean="0">
                <a:latin typeface="Blackadder ITC" panose="04020505051007020D02" pitchFamily="82" charset="0"/>
              </a:rPr>
              <a:t>f   </a:t>
            </a:r>
            <a:r>
              <a:rPr lang="en-US" altLang="pt-PT" sz="1800" dirty="0" smtClean="0"/>
              <a:t>(</a:t>
            </a:r>
            <a:r>
              <a:rPr lang="en-US" altLang="pt-PT" sz="1800" dirty="0" smtClean="0">
                <a:solidFill>
                  <a:schemeClr val="accent3"/>
                </a:solidFill>
              </a:rPr>
              <a:t>d, </a:t>
            </a:r>
            <a:r>
              <a:rPr lang="en-US" altLang="pt-PT" sz="1800" dirty="0" err="1" smtClean="0">
                <a:solidFill>
                  <a:schemeClr val="accent3"/>
                </a:solidFill>
              </a:rPr>
              <a:t>variáveis</a:t>
            </a:r>
            <a:r>
              <a:rPr lang="en-US" altLang="pt-PT" sz="1800" dirty="0" smtClean="0">
                <a:solidFill>
                  <a:schemeClr val="accent3"/>
                </a:solidFill>
              </a:rPr>
              <a:t> do </a:t>
            </a:r>
            <a:r>
              <a:rPr lang="en-US" altLang="pt-PT" sz="1800" dirty="0" err="1" smtClean="0">
                <a:solidFill>
                  <a:schemeClr val="accent3"/>
                </a:solidFill>
              </a:rPr>
              <a:t>povoamento</a:t>
            </a:r>
            <a:r>
              <a:rPr lang="en-US" altLang="pt-PT" sz="1800" dirty="0" smtClean="0"/>
              <a:t>)</a:t>
            </a:r>
            <a:endParaRPr lang="en-US" altLang="pt-PT" sz="1800" dirty="0" smtClean="0"/>
          </a:p>
          <a:p>
            <a:pPr lvl="1"/>
            <a:endParaRPr lang="en-GB" altLang="pt-PT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404664"/>
            <a:ext cx="11664000" cy="706090"/>
          </a:xfrm>
        </p:spPr>
        <p:txBody>
          <a:bodyPr>
            <a:normAutofit/>
          </a:bodyPr>
          <a:lstStyle/>
          <a:p>
            <a:pPr algn="l"/>
            <a:r>
              <a:rPr lang="pt-PT" altLang="pt-PT" dirty="0" smtClean="0"/>
              <a:t>Raios de copa e área da copa</a:t>
            </a:r>
            <a:endParaRPr lang="en-GB" altLang="pt-PT" dirty="0"/>
          </a:p>
        </p:txBody>
      </p:sp>
    </p:spTree>
    <p:extLst>
      <p:ext uri="{BB962C8B-B14F-4D97-AF65-F5344CB8AC3E}">
        <p14:creationId xmlns:p14="http://schemas.microsoft.com/office/powerpoint/2010/main" val="25475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636912"/>
            <a:ext cx="10153128" cy="7112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 Área foliar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207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0"/>
            <a:ext cx="11695856" cy="5029200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altLang="pt-PT" dirty="0" smtClean="0"/>
              <a:t>A </a:t>
            </a:r>
            <a:r>
              <a:rPr lang="pt-PT" altLang="pt-PT" b="1" dirty="0" smtClean="0">
                <a:solidFill>
                  <a:schemeClr val="accent5"/>
                </a:solidFill>
              </a:rPr>
              <a:t>área foliar </a:t>
            </a:r>
            <a:r>
              <a:rPr lang="pt-PT" altLang="pt-PT" dirty="0" smtClean="0"/>
              <a:t>da árvore é a </a:t>
            </a:r>
            <a:r>
              <a:rPr lang="pt-PT" altLang="pt-PT" u="sng" dirty="0" smtClean="0"/>
              <a:t>soma das áreas de cada folha individual</a:t>
            </a:r>
            <a:r>
              <a:rPr lang="pt-PT" altLang="pt-PT" dirty="0" smtClean="0"/>
              <a:t>, é uma medida da superfície </a:t>
            </a:r>
            <a:r>
              <a:rPr lang="pt-PT" altLang="pt-PT" dirty="0" err="1" smtClean="0"/>
              <a:t>fotossintetizadora</a:t>
            </a:r>
            <a:endParaRPr lang="pt-PT" altLang="pt-PT" dirty="0" smtClean="0"/>
          </a:p>
          <a:p>
            <a:r>
              <a:rPr lang="pt-PT" altLang="pt-PT" dirty="0" smtClean="0"/>
              <a:t>É uma variável considerada cada vez mais importante, embora a sua avaliação seja bastante difícil</a:t>
            </a:r>
          </a:p>
          <a:p>
            <a:r>
              <a:rPr lang="pt-PT" altLang="pt-PT" dirty="0" smtClean="0"/>
              <a:t>Pode avaliar-se por:</a:t>
            </a:r>
          </a:p>
          <a:p>
            <a:pPr lvl="1"/>
            <a:r>
              <a:rPr lang="pt-PT" altLang="pt-PT" dirty="0" smtClean="0"/>
              <a:t>Medição </a:t>
            </a:r>
            <a:r>
              <a:rPr lang="pt-PT" altLang="pt-PT" dirty="0" err="1" smtClean="0"/>
              <a:t>indirecta</a:t>
            </a:r>
            <a:r>
              <a:rPr lang="pt-PT" altLang="pt-PT" dirty="0" smtClean="0"/>
              <a:t> por pesagem</a:t>
            </a:r>
          </a:p>
          <a:p>
            <a:pPr lvl="1"/>
            <a:r>
              <a:rPr lang="pt-PT" altLang="pt-PT" dirty="0" smtClean="0"/>
              <a:t>Medição </a:t>
            </a:r>
            <a:r>
              <a:rPr lang="pt-PT" altLang="pt-PT" dirty="0" err="1" smtClean="0"/>
              <a:t>indirecta</a:t>
            </a:r>
            <a:r>
              <a:rPr lang="pt-PT" altLang="pt-PT" dirty="0" smtClean="0"/>
              <a:t>  através da medição da luz </a:t>
            </a:r>
            <a:r>
              <a:rPr lang="pt-PT" altLang="pt-PT" dirty="0" err="1" smtClean="0"/>
              <a:t>interceptada</a:t>
            </a:r>
            <a:endParaRPr lang="pt-PT" altLang="pt-PT" dirty="0" smtClean="0"/>
          </a:p>
          <a:p>
            <a:pPr lvl="1"/>
            <a:r>
              <a:rPr lang="pt-PT" altLang="pt-PT" dirty="0" smtClean="0"/>
              <a:t>Estimação</a:t>
            </a:r>
          </a:p>
          <a:p>
            <a:endParaRPr lang="en-US" altLang="pt-PT" dirty="0" smtClean="0"/>
          </a:p>
          <a:p>
            <a:pPr lvl="1"/>
            <a:endParaRPr lang="en-GB" altLang="pt-PT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404664"/>
            <a:ext cx="11664000" cy="706090"/>
          </a:xfrm>
        </p:spPr>
        <p:txBody>
          <a:bodyPr>
            <a:normAutofit/>
          </a:bodyPr>
          <a:lstStyle/>
          <a:p>
            <a:pPr algn="l"/>
            <a:r>
              <a:rPr lang="pt-PT" altLang="pt-PT" dirty="0" smtClean="0"/>
              <a:t>Área foliar </a:t>
            </a:r>
            <a:endParaRPr lang="en-GB" altLang="pt-PT" dirty="0"/>
          </a:p>
        </p:txBody>
      </p:sp>
    </p:spTree>
    <p:extLst>
      <p:ext uri="{BB962C8B-B14F-4D97-AF65-F5344CB8AC3E}">
        <p14:creationId xmlns:p14="http://schemas.microsoft.com/office/powerpoint/2010/main" val="5557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0"/>
            <a:ext cx="11623848" cy="5029200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altLang="pt-PT" dirty="0" smtClean="0"/>
              <a:t>A avaliação indireta desta variável implica o abate da árvore e baseia-se no seguinte procedimento</a:t>
            </a:r>
            <a:r>
              <a:rPr lang="pt-PT" altLang="pt-PT" dirty="0" smtClean="0"/>
              <a:t>:</a:t>
            </a:r>
          </a:p>
          <a:p>
            <a:endParaRPr lang="pt-PT" altLang="pt-PT" sz="800" dirty="0" smtClean="0"/>
          </a:p>
          <a:p>
            <a:pPr lvl="1"/>
            <a:r>
              <a:rPr lang="pt-PT" altLang="pt-PT" dirty="0" smtClean="0"/>
              <a:t>Após o abate da árvore separam-se todas as folhas dos respetivos ramos e raminhos</a:t>
            </a:r>
            <a:endParaRPr lang="en-US" altLang="pt-PT" dirty="0" smtClean="0"/>
          </a:p>
          <a:p>
            <a:pPr lvl="1"/>
            <a:r>
              <a:rPr lang="pt-PT" altLang="pt-PT" dirty="0" smtClean="0"/>
              <a:t>Pesa-se no campo a totalidade das folhas da árvore, obtendo-se o chamado peso verde das folhas (</a:t>
            </a:r>
            <a:r>
              <a:rPr lang="pt-PT" altLang="pt-PT" dirty="0" smtClean="0"/>
              <a:t>w </a:t>
            </a:r>
            <a:r>
              <a:rPr lang="pt-PT" altLang="pt-PT" baseline="-25000" dirty="0" err="1" smtClean="0"/>
              <a:t>vf</a:t>
            </a:r>
            <a:r>
              <a:rPr lang="pt-PT" altLang="pt-PT" dirty="0" smtClean="0"/>
              <a:t>)</a:t>
            </a:r>
            <a:endParaRPr lang="en-US" altLang="pt-PT" dirty="0" smtClean="0"/>
          </a:p>
          <a:p>
            <a:pPr lvl="1"/>
            <a:r>
              <a:rPr lang="pt-PT" altLang="pt-PT" dirty="0" smtClean="0"/>
              <a:t>Retira-se uma amostra de folhas que seja representativa da totalidade das folhas da </a:t>
            </a:r>
            <a:r>
              <a:rPr lang="pt-PT" altLang="pt-PT" dirty="0"/>
              <a:t>árvore (</a:t>
            </a:r>
            <a:r>
              <a:rPr lang="pt-PT" altLang="pt-PT" dirty="0" smtClean="0"/>
              <a:t>w </a:t>
            </a:r>
            <a:r>
              <a:rPr lang="pt-PT" altLang="pt-PT" baseline="-25000" dirty="0" err="1" smtClean="0"/>
              <a:t>vf</a:t>
            </a:r>
            <a:r>
              <a:rPr lang="pt-PT" altLang="pt-PT" dirty="0" err="1" smtClean="0"/>
              <a:t>_amostra</a:t>
            </a:r>
            <a:r>
              <a:rPr lang="pt-PT" altLang="pt-PT" dirty="0" smtClean="0"/>
              <a:t>)</a:t>
            </a:r>
            <a:endParaRPr lang="en-US" altLang="pt-PT" dirty="0"/>
          </a:p>
          <a:p>
            <a:pPr lvl="1"/>
            <a:endParaRPr lang="en-US" altLang="pt-PT" dirty="0" smtClean="0"/>
          </a:p>
          <a:p>
            <a:endParaRPr lang="en-US" altLang="pt-PT" dirty="0" smtClean="0"/>
          </a:p>
          <a:p>
            <a:pPr lvl="1"/>
            <a:endParaRPr lang="en-GB" altLang="pt-PT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404664"/>
            <a:ext cx="11664000" cy="706090"/>
          </a:xfrm>
        </p:spPr>
        <p:txBody>
          <a:bodyPr>
            <a:normAutofit/>
          </a:bodyPr>
          <a:lstStyle/>
          <a:p>
            <a:pPr algn="l"/>
            <a:r>
              <a:rPr lang="pt-PT" altLang="pt-PT" dirty="0" smtClean="0"/>
              <a:t>Área foliar – Avaliação indireta por pesagem </a:t>
            </a:r>
            <a:endParaRPr lang="en-GB" altLang="pt-PT" dirty="0"/>
          </a:p>
        </p:txBody>
      </p:sp>
    </p:spTree>
    <p:extLst>
      <p:ext uri="{BB962C8B-B14F-4D97-AF65-F5344CB8AC3E}">
        <p14:creationId xmlns:p14="http://schemas.microsoft.com/office/powerpoint/2010/main" val="22968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stCxn id="5" idx="6"/>
          </p:cNvCxnSpPr>
          <p:nvPr/>
        </p:nvCxnSpPr>
        <p:spPr>
          <a:xfrm>
            <a:off x="5987976" y="3688904"/>
            <a:ext cx="6012680" cy="1139288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879976" y="3634904"/>
            <a:ext cx="108000" cy="1080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7"/>
          </p:cNvCxnSpPr>
          <p:nvPr/>
        </p:nvCxnSpPr>
        <p:spPr>
          <a:xfrm flipV="1">
            <a:off x="5972160" y="96457"/>
            <a:ext cx="4558558" cy="3554263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5"/>
          </p:cNvCxnSpPr>
          <p:nvPr/>
        </p:nvCxnSpPr>
        <p:spPr>
          <a:xfrm>
            <a:off x="5972160" y="3727088"/>
            <a:ext cx="1647570" cy="3130912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</p:cNvCxnSpPr>
          <p:nvPr/>
        </p:nvCxnSpPr>
        <p:spPr>
          <a:xfrm flipH="1">
            <a:off x="4393113" y="3727088"/>
            <a:ext cx="1502679" cy="301428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</p:cNvCxnSpPr>
          <p:nvPr/>
        </p:nvCxnSpPr>
        <p:spPr>
          <a:xfrm flipH="1">
            <a:off x="56871" y="3688904"/>
            <a:ext cx="5823105" cy="1139288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1"/>
          </p:cNvCxnSpPr>
          <p:nvPr/>
        </p:nvCxnSpPr>
        <p:spPr>
          <a:xfrm flipH="1" flipV="1">
            <a:off x="1623937" y="96457"/>
            <a:ext cx="4271855" cy="3554263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933976" y="189784"/>
            <a:ext cx="54000" cy="345600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1494" t="26900" r="60677" b="51979"/>
          <a:stretch/>
        </p:blipFill>
        <p:spPr>
          <a:xfrm flipH="1">
            <a:off x="6107453" y="630005"/>
            <a:ext cx="1123932" cy="170559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flipH="1">
            <a:off x="8856443" y="2363645"/>
            <a:ext cx="1048637" cy="692999"/>
            <a:chOff x="2579609" y="5256820"/>
            <a:chExt cx="1272142" cy="92100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36350" t="64000" r="56694" b="27047"/>
            <a:stretch/>
          </p:blipFill>
          <p:spPr>
            <a:xfrm>
              <a:off x="2579609" y="5256820"/>
              <a:ext cx="1272142" cy="92100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503712" y="5805264"/>
              <a:ext cx="348039" cy="372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7028936" y="4133786"/>
            <a:ext cx="1231163" cy="1223142"/>
            <a:chOff x="6072091" y="4812978"/>
            <a:chExt cx="1440161" cy="123039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55817" t="75321" r="36307" b="13601"/>
            <a:stretch/>
          </p:blipFill>
          <p:spPr>
            <a:xfrm>
              <a:off x="6072091" y="4903765"/>
              <a:ext cx="1440161" cy="1139609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6589172" y="4812978"/>
              <a:ext cx="864096" cy="7762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911075" y="5418632"/>
              <a:ext cx="213524" cy="224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3404469" y="4343657"/>
            <a:ext cx="1168076" cy="991630"/>
            <a:chOff x="-514252" y="980728"/>
            <a:chExt cx="1497684" cy="102408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64222" t="76140" r="30561" b="14760"/>
            <a:stretch/>
          </p:blipFill>
          <p:spPr>
            <a:xfrm>
              <a:off x="29515" y="1068709"/>
              <a:ext cx="953917" cy="93610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/>
            <a:srcRect r="59967" b="44153"/>
            <a:stretch/>
          </p:blipFill>
          <p:spPr>
            <a:xfrm>
              <a:off x="-514252" y="980728"/>
              <a:ext cx="578423" cy="68775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69166" t="77239" r="21300" b="17862"/>
          <a:stretch/>
        </p:blipFill>
        <p:spPr>
          <a:xfrm flipH="1">
            <a:off x="5404190" y="5135562"/>
            <a:ext cx="1127220" cy="32594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 flipH="1">
            <a:off x="1934494" y="2876463"/>
            <a:ext cx="2464787" cy="891271"/>
            <a:chOff x="4330625" y="3701059"/>
            <a:chExt cx="3191007" cy="102408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64222" t="76140" r="21300" b="14760"/>
            <a:stretch/>
          </p:blipFill>
          <p:spPr>
            <a:xfrm>
              <a:off x="4874392" y="3789040"/>
              <a:ext cx="2647240" cy="93610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/>
            <a:srcRect r="59967" b="44153"/>
            <a:stretch/>
          </p:blipFill>
          <p:spPr>
            <a:xfrm>
              <a:off x="4330625" y="3701059"/>
              <a:ext cx="578423" cy="687757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53150" t="30604" r="41338" b="61697"/>
          <a:stretch/>
        </p:blipFill>
        <p:spPr>
          <a:xfrm flipH="1">
            <a:off x="4637710" y="1560421"/>
            <a:ext cx="834803" cy="58791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21963" y="513800"/>
            <a:ext cx="1987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operação</a:t>
            </a:r>
            <a:r>
              <a:rPr lang="en-US" b="1" i="1" dirty="0" smtClean="0">
                <a:solidFill>
                  <a:srgbClr val="0070C0"/>
                </a:solidFill>
              </a:rPr>
              <a:t> 1:              </a:t>
            </a:r>
            <a:r>
              <a:rPr lang="en-US" dirty="0" err="1" smtClean="0"/>
              <a:t>preparação</a:t>
            </a:r>
            <a:r>
              <a:rPr lang="en-US" dirty="0" smtClean="0"/>
              <a:t> dos </a:t>
            </a:r>
            <a:r>
              <a:rPr lang="en-US" dirty="0" err="1" smtClean="0"/>
              <a:t>trabalhos</a:t>
            </a:r>
            <a:r>
              <a:rPr lang="en-US" dirty="0" smtClean="0"/>
              <a:t> e abate da </a:t>
            </a:r>
            <a:r>
              <a:rPr lang="en-US" dirty="0" err="1" smtClean="0"/>
              <a:t>árvore</a:t>
            </a:r>
            <a:endParaRPr lang="en-US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7542157" y="2793113"/>
            <a:ext cx="3234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operação</a:t>
            </a:r>
            <a:r>
              <a:rPr lang="en-US" b="1" i="1" dirty="0" smtClean="0">
                <a:solidFill>
                  <a:srgbClr val="0070C0"/>
                </a:solidFill>
              </a:rPr>
              <a:t> 2:                      </a:t>
            </a:r>
            <a:r>
              <a:rPr lang="en-US" dirty="0" err="1" smtClean="0"/>
              <a:t>medição</a:t>
            </a:r>
            <a:r>
              <a:rPr lang="en-US" dirty="0" smtClean="0"/>
              <a:t> (d/h) da </a:t>
            </a:r>
            <a:r>
              <a:rPr lang="en-US" dirty="0" err="1" smtClean="0"/>
              <a:t>árvore</a:t>
            </a:r>
            <a:r>
              <a:rPr lang="en-US" dirty="0" smtClean="0"/>
              <a:t> </a:t>
            </a:r>
            <a:r>
              <a:rPr lang="en-US" dirty="0" err="1" smtClean="0"/>
              <a:t>abatida</a:t>
            </a:r>
            <a:r>
              <a:rPr lang="en-US" dirty="0" smtClean="0"/>
              <a:t> e </a:t>
            </a:r>
            <a:r>
              <a:rPr lang="en-US" dirty="0" err="1" smtClean="0"/>
              <a:t>marcação</a:t>
            </a:r>
            <a:r>
              <a:rPr lang="en-US" dirty="0" smtClean="0"/>
              <a:t> da </a:t>
            </a:r>
            <a:r>
              <a:rPr lang="en-US" dirty="0" err="1" smtClean="0"/>
              <a:t>toragem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44041" y="1828941"/>
            <a:ext cx="3319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operação</a:t>
            </a:r>
            <a:r>
              <a:rPr lang="en-US" b="1" i="1" dirty="0" smtClean="0">
                <a:solidFill>
                  <a:srgbClr val="0070C0"/>
                </a:solidFill>
              </a:rPr>
              <a:t> 6:                                </a:t>
            </a:r>
            <a:r>
              <a:rPr lang="en-US" dirty="0" err="1" smtClean="0"/>
              <a:t>pesagem</a:t>
            </a:r>
            <a:r>
              <a:rPr lang="en-US" dirty="0" smtClean="0"/>
              <a:t> da </a:t>
            </a:r>
            <a:r>
              <a:rPr lang="en-US" dirty="0" err="1" smtClean="0"/>
              <a:t>totalidade</a:t>
            </a:r>
            <a:r>
              <a:rPr lang="en-US" dirty="0" smtClean="0"/>
              <a:t> da </a:t>
            </a:r>
            <a:r>
              <a:rPr lang="en-US" dirty="0" err="1" smtClean="0"/>
              <a:t>árvore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componentes</a:t>
            </a:r>
            <a:endParaRPr lang="en-US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8484691" y="4692379"/>
            <a:ext cx="3371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operação</a:t>
            </a:r>
            <a:r>
              <a:rPr lang="en-US" b="1" i="1" dirty="0" smtClean="0">
                <a:solidFill>
                  <a:srgbClr val="0070C0"/>
                </a:solidFill>
              </a:rPr>
              <a:t> 3:                                              </a:t>
            </a:r>
            <a:r>
              <a:rPr lang="en-US" dirty="0" err="1" smtClean="0"/>
              <a:t>separação</a:t>
            </a:r>
            <a:r>
              <a:rPr lang="en-US" dirty="0" smtClean="0"/>
              <a:t> das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da </a:t>
            </a:r>
            <a:r>
              <a:rPr lang="en-US" dirty="0" err="1" smtClean="0"/>
              <a:t>árvore</a:t>
            </a:r>
            <a:r>
              <a:rPr lang="en-US" dirty="0" smtClean="0"/>
              <a:t> (</a:t>
            </a:r>
            <a:r>
              <a:rPr lang="en-US" dirty="0" err="1" smtClean="0"/>
              <a:t>tronco</a:t>
            </a:r>
            <a:r>
              <a:rPr lang="en-US" dirty="0" smtClean="0"/>
              <a:t>, </a:t>
            </a:r>
            <a:r>
              <a:rPr lang="en-US" dirty="0" err="1" smtClean="0"/>
              <a:t>ramos</a:t>
            </a:r>
            <a:r>
              <a:rPr lang="en-US" dirty="0" smtClean="0"/>
              <a:t>, </a:t>
            </a:r>
            <a:r>
              <a:rPr lang="en-US" dirty="0" err="1" smtClean="0"/>
              <a:t>folhas</a:t>
            </a:r>
            <a:r>
              <a:rPr lang="en-US" dirty="0" smtClean="0"/>
              <a:t>, </a:t>
            </a:r>
            <a:r>
              <a:rPr lang="en-US" dirty="0" err="1" smtClean="0"/>
              <a:t>frutos</a:t>
            </a:r>
            <a:r>
              <a:rPr lang="en-US" dirty="0" smtClean="0"/>
              <a:t> e </a:t>
            </a:r>
            <a:r>
              <a:rPr lang="en-US" dirty="0" err="1" smtClean="0"/>
              <a:t>raizes</a:t>
            </a:r>
            <a:r>
              <a:rPr lang="en-US" dirty="0" smtClean="0"/>
              <a:t>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79114" y="5435741"/>
            <a:ext cx="210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operação</a:t>
            </a:r>
            <a:r>
              <a:rPr lang="en-US" b="1" i="1" dirty="0" smtClean="0">
                <a:solidFill>
                  <a:srgbClr val="0070C0"/>
                </a:solidFill>
              </a:rPr>
              <a:t> 4:  </a:t>
            </a:r>
          </a:p>
          <a:p>
            <a:r>
              <a:rPr lang="en-US" dirty="0" err="1" smtClean="0"/>
              <a:t>toragem</a:t>
            </a:r>
            <a:r>
              <a:rPr lang="en-US" dirty="0" smtClean="0"/>
              <a:t> e </a:t>
            </a:r>
            <a:r>
              <a:rPr lang="en-US" dirty="0" err="1" smtClean="0"/>
              <a:t>corte</a:t>
            </a:r>
            <a:r>
              <a:rPr lang="en-US" dirty="0" smtClean="0"/>
              <a:t> das </a:t>
            </a:r>
            <a:r>
              <a:rPr lang="en-US" dirty="0" err="1" smtClean="0"/>
              <a:t>rodelas</a:t>
            </a:r>
            <a:r>
              <a:rPr lang="en-US" dirty="0" smtClean="0"/>
              <a:t> </a:t>
            </a:r>
            <a:r>
              <a:rPr lang="en-US" dirty="0" err="1" smtClean="0"/>
              <a:t>amostra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582976" y="5232402"/>
            <a:ext cx="2810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operação</a:t>
            </a:r>
            <a:r>
              <a:rPr lang="en-US" b="1" i="1" dirty="0" smtClean="0">
                <a:solidFill>
                  <a:srgbClr val="0070C0"/>
                </a:solidFill>
              </a:rPr>
              <a:t> 5:                     </a:t>
            </a:r>
            <a:r>
              <a:rPr lang="en-US" dirty="0" err="1" smtClean="0"/>
              <a:t>separação</a:t>
            </a:r>
            <a:r>
              <a:rPr lang="en-US" dirty="0" smtClean="0"/>
              <a:t> dos </a:t>
            </a:r>
            <a:r>
              <a:rPr lang="en-US" dirty="0" err="1" smtClean="0"/>
              <a:t>ramos</a:t>
            </a:r>
            <a:r>
              <a:rPr lang="en-US" dirty="0" smtClean="0"/>
              <a:t> de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dimensões</a:t>
            </a:r>
            <a:r>
              <a:rPr lang="en-US" dirty="0" smtClean="0"/>
              <a:t> e das </a:t>
            </a:r>
            <a:r>
              <a:rPr lang="en-US" dirty="0" err="1" smtClean="0"/>
              <a:t>folhas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486092" y="224035"/>
            <a:ext cx="2529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operação</a:t>
            </a:r>
            <a:r>
              <a:rPr lang="en-US" b="1" i="1" dirty="0" smtClean="0">
                <a:solidFill>
                  <a:srgbClr val="0070C0"/>
                </a:solidFill>
              </a:rPr>
              <a:t> 7:     </a:t>
            </a:r>
            <a:r>
              <a:rPr lang="en-US" dirty="0" err="1" smtClean="0"/>
              <a:t>embalagem</a:t>
            </a:r>
            <a:r>
              <a:rPr lang="en-US" dirty="0" smtClean="0"/>
              <a:t> de </a:t>
            </a:r>
            <a:r>
              <a:rPr lang="en-US" dirty="0" err="1" smtClean="0"/>
              <a:t>amostras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componente</a:t>
            </a:r>
            <a:r>
              <a:rPr lang="en-US" dirty="0" smtClean="0"/>
              <a:t> para </a:t>
            </a:r>
            <a:r>
              <a:rPr lang="en-US" dirty="0" err="1" smtClean="0"/>
              <a:t>pesagem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laboratório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206137" y="180015"/>
            <a:ext cx="1782893" cy="175432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Recolha</a:t>
            </a:r>
            <a:r>
              <a:rPr lang="en-US" dirty="0" smtClean="0">
                <a:solidFill>
                  <a:schemeClr val="bg1"/>
                </a:solidFill>
              </a:rPr>
              <a:t> de dados para </a:t>
            </a:r>
            <a:r>
              <a:rPr lang="en-US" dirty="0" err="1" smtClean="0">
                <a:solidFill>
                  <a:schemeClr val="bg1"/>
                </a:solidFill>
              </a:rPr>
              <a:t>avaliação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biomassa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desenvolvimento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modelos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4041" y="6420762"/>
            <a:ext cx="231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(Adapted from Pickard et al 2012)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9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404664"/>
            <a:ext cx="11664000" cy="706090"/>
          </a:xfrm>
        </p:spPr>
        <p:txBody>
          <a:bodyPr>
            <a:normAutofit/>
          </a:bodyPr>
          <a:lstStyle/>
          <a:p>
            <a:pPr algn="l"/>
            <a:r>
              <a:rPr lang="pt-PT" altLang="pt-PT" dirty="0" smtClean="0"/>
              <a:t>Área foliar – Avaliação indireta por pesagem </a:t>
            </a:r>
            <a:endParaRPr lang="en-GB" altLang="pt-PT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524000"/>
            <a:ext cx="11335816" cy="5029200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altLang="pt-PT" dirty="0" smtClean="0"/>
              <a:t>Obtém-se o peso fresco da amostra de folhas (</a:t>
            </a:r>
            <a:r>
              <a:rPr lang="pt-PT" altLang="pt-PT" dirty="0" err="1" smtClean="0"/>
              <a:t>wvf_amostra</a:t>
            </a:r>
            <a:r>
              <a:rPr lang="pt-PT" altLang="pt-PT" dirty="0" smtClean="0"/>
              <a:t>):</a:t>
            </a:r>
          </a:p>
          <a:p>
            <a:pPr lvl="1"/>
            <a:r>
              <a:rPr lang="pt-PT" altLang="pt-PT" dirty="0" smtClean="0"/>
              <a:t> quer diretamente no campo com uma balança de precisão portátil </a:t>
            </a:r>
          </a:p>
          <a:p>
            <a:pPr lvl="1"/>
            <a:r>
              <a:rPr lang="pt-PT" altLang="pt-PT" dirty="0" smtClean="0"/>
              <a:t>Ou após o transporte da amostra para laboratório, sendo neste caso a amostra colocada em saco de plástico previamente tarado e muito bem fechado de modo a que não se perca nenhuma humidade</a:t>
            </a:r>
          </a:p>
          <a:p>
            <a:pPr lvl="1"/>
            <a:endParaRPr lang="en-US" altLang="pt-PT" sz="800" dirty="0" smtClean="0"/>
          </a:p>
          <a:p>
            <a:r>
              <a:rPr lang="pt-PT" altLang="pt-PT" dirty="0" smtClean="0"/>
              <a:t>No laboratório, separam-se os limbos dos pecíolos e procede-se à medição das áreas dos limbos das folhas da amostra:</a:t>
            </a:r>
          </a:p>
          <a:p>
            <a:pPr lvl="1"/>
            <a:r>
              <a:rPr lang="pt-PT" altLang="pt-PT" dirty="0" smtClean="0"/>
              <a:t> com </a:t>
            </a:r>
            <a:r>
              <a:rPr lang="pt-PT" altLang="pt-PT" dirty="0" smtClean="0"/>
              <a:t>aparelho próprio para a medição de áreas foliares</a:t>
            </a:r>
          </a:p>
          <a:p>
            <a:pPr lvl="1"/>
            <a:r>
              <a:rPr lang="pt-PT" altLang="pt-PT" dirty="0" smtClean="0"/>
              <a:t> após </a:t>
            </a:r>
            <a:r>
              <a:rPr lang="pt-PT" altLang="pt-PT" dirty="0" smtClean="0"/>
              <a:t>digitalização das folhas com scanner, obtendo-se assim a área foliar das folhas da amostra (</a:t>
            </a:r>
            <a:r>
              <a:rPr lang="pt-PT" altLang="pt-PT" dirty="0" err="1" smtClean="0"/>
              <a:t>la_amostra</a:t>
            </a:r>
            <a:r>
              <a:rPr lang="pt-PT" altLang="pt-PT" dirty="0" smtClean="0"/>
              <a:t>)</a:t>
            </a:r>
            <a:endParaRPr lang="en-US" altLang="pt-PT" dirty="0" smtClean="0"/>
          </a:p>
          <a:p>
            <a:endParaRPr lang="en-US" altLang="pt-PT" dirty="0" smtClean="0"/>
          </a:p>
          <a:p>
            <a:pPr lvl="1"/>
            <a:endParaRPr lang="en-GB" altLang="pt-PT" dirty="0"/>
          </a:p>
        </p:txBody>
      </p:sp>
    </p:spTree>
    <p:extLst>
      <p:ext uri="{BB962C8B-B14F-4D97-AF65-F5344CB8AC3E}">
        <p14:creationId xmlns:p14="http://schemas.microsoft.com/office/powerpoint/2010/main" val="20756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0" y="4270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pt-PT" altLang="en-US" dirty="0" smtClean="0"/>
              <a:t>Altura das árvores</a:t>
            </a:r>
            <a:endParaRPr lang="en-US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524000"/>
            <a:ext cx="114300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altLang="en-US" sz="700" dirty="0" smtClean="0">
              <a:latin typeface="+mn-lt"/>
            </a:endParaRPr>
          </a:p>
          <a:p>
            <a:r>
              <a:rPr lang="pt-PT" altLang="en-US" sz="2400" dirty="0" smtClean="0">
                <a:latin typeface="+mn-lt"/>
                <a:cs typeface="Arial" panose="020B0604020202020204" pitchFamily="34" charset="0"/>
              </a:rPr>
              <a:t>A altura é medida desde o nível do solo e pode ser medida até vários pontos da árvore, por exemplo:</a:t>
            </a:r>
          </a:p>
          <a:p>
            <a:endParaRPr lang="pt-PT" altLang="en-US" sz="800" dirty="0" smtClean="0">
              <a:latin typeface="+mn-lt"/>
              <a:cs typeface="Arial" panose="020B0604020202020204" pitchFamily="34" charset="0"/>
            </a:endParaRPr>
          </a:p>
          <a:p>
            <a:pPr lvl="1"/>
            <a:r>
              <a:rPr lang="pt-PT" altLang="en-US" sz="2400" b="1" i="1" dirty="0" smtClean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altura total (h)</a:t>
            </a:r>
            <a:endParaRPr lang="pt-PT" altLang="en-US" sz="2400" b="1" dirty="0" smtClean="0">
              <a:solidFill>
                <a:schemeClr val="accent5"/>
              </a:solidFill>
              <a:latin typeface="+mn-lt"/>
              <a:cs typeface="Arial" panose="020B0604020202020204" pitchFamily="34" charset="0"/>
            </a:endParaRPr>
          </a:p>
          <a:p>
            <a:pPr lvl="2">
              <a:buFont typeface="Marlett" pitchFamily="2" charset="2"/>
              <a:buNone/>
            </a:pPr>
            <a:r>
              <a:rPr lang="pt-PT" altLang="en-US" dirty="0" smtClean="0">
                <a:latin typeface="+mn-lt"/>
                <a:cs typeface="Arial" panose="020B0604020202020204" pitchFamily="34" charset="0"/>
              </a:rPr>
              <a:t>	até ao ponto mais alto da árvore vivo (flecha, ramo...). </a:t>
            </a:r>
          </a:p>
          <a:p>
            <a:pPr lvl="2">
              <a:buFont typeface="Marlett" pitchFamily="2" charset="2"/>
              <a:buNone/>
            </a:pPr>
            <a:endParaRPr lang="pt-PT" altLang="en-US" sz="800" dirty="0" smtClean="0">
              <a:latin typeface="+mn-lt"/>
              <a:cs typeface="Arial" panose="020B0604020202020204" pitchFamily="34" charset="0"/>
            </a:endParaRPr>
          </a:p>
          <a:p>
            <a:pPr lvl="1"/>
            <a:r>
              <a:rPr lang="pt-PT" altLang="en-US" sz="2400" b="1" i="1" dirty="0" smtClean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altura da base da copa (</a:t>
            </a:r>
            <a:r>
              <a:rPr lang="pt-PT" altLang="en-US" sz="2400" b="1" i="1" dirty="0" err="1" smtClean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hbc</a:t>
            </a:r>
            <a:r>
              <a:rPr lang="pt-PT" altLang="en-US" sz="2400" b="1" i="1" dirty="0" smtClean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lvl="2">
              <a:buFont typeface="Marlett" pitchFamily="2" charset="2"/>
              <a:buNone/>
            </a:pPr>
            <a:r>
              <a:rPr lang="pt-PT" altLang="en-US" dirty="0" smtClean="0">
                <a:latin typeface="+mn-lt"/>
                <a:cs typeface="Arial" panose="020B0604020202020204" pitchFamily="34" charset="0"/>
              </a:rPr>
              <a:t>	até à zona dos primeiros ramos vivos; geralmente considera-se o início da copa quando existem ramos vivos em pelo menos 3 dos quadrantes da copa</a:t>
            </a:r>
          </a:p>
          <a:p>
            <a:pPr lvl="2">
              <a:buFont typeface="Marlett" pitchFamily="2" charset="2"/>
              <a:buNone/>
            </a:pPr>
            <a:endParaRPr lang="pt-PT" altLang="en-US" sz="800" dirty="0" smtClean="0">
              <a:latin typeface="+mn-lt"/>
              <a:cs typeface="Arial" panose="020B0604020202020204" pitchFamily="34" charset="0"/>
            </a:endParaRPr>
          </a:p>
          <a:p>
            <a:pPr lvl="1"/>
            <a:r>
              <a:rPr lang="pt-PT" altLang="en-US" sz="2400" b="1" i="1" dirty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altura </a:t>
            </a:r>
            <a:r>
              <a:rPr lang="pt-PT" altLang="en-US" sz="2400" b="1" i="1" dirty="0" smtClean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da bifurcação, de descortiçamento,…</a:t>
            </a:r>
            <a:endParaRPr lang="pt-PT" altLang="en-US" dirty="0" smtClean="0">
              <a:latin typeface="+mn-lt"/>
            </a:endParaRPr>
          </a:p>
          <a:p>
            <a:endParaRPr lang="en-GB" alt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98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404664"/>
            <a:ext cx="11664000" cy="706090"/>
          </a:xfrm>
        </p:spPr>
        <p:txBody>
          <a:bodyPr>
            <a:normAutofit/>
          </a:bodyPr>
          <a:lstStyle/>
          <a:p>
            <a:pPr algn="l"/>
            <a:r>
              <a:rPr lang="pt-PT" altLang="pt-PT" dirty="0" smtClean="0"/>
              <a:t>Área foliar – Avaliação indireta por pesagem </a:t>
            </a:r>
            <a:endParaRPr lang="en-GB" altLang="pt-PT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0"/>
            <a:ext cx="11479832" cy="5029200"/>
          </a:xfrm>
          <a:prstGeom prst="rect">
            <a:avLst/>
          </a:prstGeom>
        </p:spPr>
        <p:txBody>
          <a:bodyPr vert="horz" lIns="91440" tIns="144000" rIns="360000" bIns="45720" rtlCol="0">
            <a:normAutofit fontScale="92500" lnSpcReduction="10000"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altLang="pt-PT" dirty="0" smtClean="0"/>
              <a:t>A área foliar da </a:t>
            </a:r>
            <a:r>
              <a:rPr lang="pt-PT" altLang="pt-PT" dirty="0" smtClean="0"/>
              <a:t>árvore (la) </a:t>
            </a:r>
            <a:r>
              <a:rPr lang="pt-PT" altLang="pt-PT" dirty="0" smtClean="0"/>
              <a:t>é então obtida através da seguinte regra de 3 simples:</a:t>
            </a:r>
          </a:p>
          <a:p>
            <a:endParaRPr lang="pt-PT" altLang="pt-PT" dirty="0"/>
          </a:p>
          <a:p>
            <a:endParaRPr lang="pt-PT" altLang="pt-PT" dirty="0" smtClean="0"/>
          </a:p>
          <a:p>
            <a:endParaRPr lang="pt-PT" altLang="pt-PT" dirty="0"/>
          </a:p>
          <a:p>
            <a:r>
              <a:rPr lang="pt-PT" altLang="pt-PT" dirty="0"/>
              <a:t>Se a árvore for grande de modo a tornar difícil a obtenção de uma amostra de folhas representativa de toda a copa da árvore, esta sequência de operações deve ser realizada separadamente para cada um dos 3 terços da árvore: superior, médio e </a:t>
            </a:r>
            <a:r>
              <a:rPr lang="pt-PT" altLang="pt-PT" dirty="0" smtClean="0"/>
              <a:t>inferior</a:t>
            </a:r>
          </a:p>
          <a:p>
            <a:endParaRPr lang="pt-PT" altLang="pt-PT" sz="900" dirty="0"/>
          </a:p>
          <a:p>
            <a:r>
              <a:rPr lang="pt-PT" altLang="pt-PT" dirty="0"/>
              <a:t>A área foliar da árvore será então obtida por soma das áreas foliares de cada terço da copa</a:t>
            </a:r>
            <a:r>
              <a:rPr lang="en-US" altLang="pt-PT" dirty="0"/>
              <a:t> </a:t>
            </a:r>
          </a:p>
          <a:p>
            <a:endParaRPr lang="en-US" altLang="pt-PT" dirty="0" smtClean="0"/>
          </a:p>
          <a:p>
            <a:endParaRPr lang="en-US" altLang="pt-PT" dirty="0" smtClean="0"/>
          </a:p>
          <a:p>
            <a:pPr lvl="1"/>
            <a:endParaRPr lang="en-GB" altLang="pt-PT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69" y="2348880"/>
            <a:ext cx="432593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2348880"/>
            <a:ext cx="2778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5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0"/>
            <a:ext cx="11695856" cy="5029200"/>
          </a:xfrm>
          <a:prstGeom prst="rect">
            <a:avLst/>
          </a:prstGeom>
        </p:spPr>
        <p:txBody>
          <a:bodyPr vert="horz" lIns="91440" tIns="144000" rIns="360000" bIns="45720" rtlCol="0">
            <a:normAutofit lnSpcReduction="10000"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altLang="pt-PT" dirty="0" smtClean="0"/>
              <a:t>A área foliar da árvore pode ser avaliada indiretamente com recurso à medição da luz intercetada</a:t>
            </a:r>
          </a:p>
          <a:p>
            <a:r>
              <a:rPr lang="pt-PT" altLang="pt-PT" dirty="0" smtClean="0"/>
              <a:t>Esta medição faz-se com aparelhos genericamente designados por </a:t>
            </a:r>
            <a:r>
              <a:rPr lang="pt-PT" altLang="pt-PT" dirty="0" err="1" smtClean="0"/>
              <a:t>ceptómetros</a:t>
            </a:r>
            <a:endParaRPr lang="pt-PT" altLang="pt-PT" dirty="0" smtClean="0"/>
          </a:p>
          <a:p>
            <a:endParaRPr lang="pt-PT" altLang="pt-PT" dirty="0"/>
          </a:p>
          <a:p>
            <a:endParaRPr lang="pt-PT" altLang="pt-PT" dirty="0" smtClean="0"/>
          </a:p>
          <a:p>
            <a:endParaRPr lang="pt-PT" altLang="pt-PT" dirty="0" smtClean="0"/>
          </a:p>
          <a:p>
            <a:endParaRPr lang="pt-PT" altLang="pt-PT" dirty="0" smtClean="0"/>
          </a:p>
          <a:p>
            <a:r>
              <a:rPr lang="pt-PT" altLang="pt-PT" dirty="0" smtClean="0"/>
              <a:t>A obtenção da área foliar com estes aparelhos implica geralmente a sua calibração com base num determinado conjunto de árvores nas quais se faz a avaliação da área foliar por medição indireta por pesagem</a:t>
            </a:r>
            <a:endParaRPr lang="en-US" altLang="pt-PT" dirty="0" smtClean="0"/>
          </a:p>
          <a:p>
            <a:pPr lvl="1"/>
            <a:endParaRPr lang="en-GB" altLang="pt-PT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404664"/>
            <a:ext cx="11664000" cy="706090"/>
          </a:xfrm>
        </p:spPr>
        <p:txBody>
          <a:bodyPr>
            <a:normAutofit/>
          </a:bodyPr>
          <a:lstStyle/>
          <a:p>
            <a:pPr algn="l"/>
            <a:r>
              <a:rPr lang="pt-PT" altLang="pt-PT" dirty="0" smtClean="0"/>
              <a:t>Área foliar – Avaliação indireta por interceção da luz</a:t>
            </a:r>
            <a:endParaRPr lang="en-GB" altLang="pt-P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1784" y="3068960"/>
            <a:ext cx="3384376" cy="189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9E7A9-1711-4560-AE3A-8AAD2B89E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3408"/>
            <a:ext cx="9144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E2ABD0-EE52-49E2-80F2-1E4935C20E62}"/>
              </a:ext>
            </a:extLst>
          </p:cNvPr>
          <p:cNvCxnSpPr/>
          <p:nvPr/>
        </p:nvCxnSpPr>
        <p:spPr>
          <a:xfrm>
            <a:off x="4835352" y="5211960"/>
            <a:ext cx="1944216" cy="0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F53FBD-2CC5-4501-B763-A2D5F6DC1444}"/>
              </a:ext>
            </a:extLst>
          </p:cNvPr>
          <p:cNvCxnSpPr/>
          <p:nvPr/>
        </p:nvCxnSpPr>
        <p:spPr>
          <a:xfrm>
            <a:off x="4763344" y="4995936"/>
            <a:ext cx="2016000" cy="0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EA9056-AFF2-4BDC-807B-460297B90A09}"/>
              </a:ext>
            </a:extLst>
          </p:cNvPr>
          <p:cNvCxnSpPr>
            <a:cxnSpLocks/>
          </p:cNvCxnSpPr>
          <p:nvPr/>
        </p:nvCxnSpPr>
        <p:spPr>
          <a:xfrm>
            <a:off x="4915744" y="3987824"/>
            <a:ext cx="3448000" cy="0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A5DEF0D-7602-4A05-9608-A14ED73D16AD}"/>
              </a:ext>
            </a:extLst>
          </p:cNvPr>
          <p:cNvSpPr txBox="1"/>
          <p:nvPr/>
        </p:nvSpPr>
        <p:spPr>
          <a:xfrm>
            <a:off x="7571656" y="4131840"/>
            <a:ext cx="176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h base da copa</a:t>
            </a:r>
            <a:endParaRPr lang="en-GB" sz="1600" dirty="0">
              <a:solidFill>
                <a:schemeClr val="accent6">
                  <a:lumMod val="20000"/>
                  <a:lumOff val="8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D3DA8-3A2B-42CA-8DA6-AAEA67CBAAF9}"/>
              </a:ext>
            </a:extLst>
          </p:cNvPr>
          <p:cNvSpPr txBox="1"/>
          <p:nvPr/>
        </p:nvSpPr>
        <p:spPr>
          <a:xfrm>
            <a:off x="5699448" y="5211960"/>
            <a:ext cx="3204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h bifurcação </a:t>
            </a:r>
            <a:r>
              <a:rPr lang="pt-PT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baixa/h fuste</a:t>
            </a:r>
            <a:endParaRPr lang="en-GB" sz="1600" dirty="0">
              <a:solidFill>
                <a:schemeClr val="accent6">
                  <a:lumMod val="20000"/>
                  <a:lumOff val="8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31B04-7A0B-4DC8-B3BE-4EFD4CD94A71}"/>
              </a:ext>
            </a:extLst>
          </p:cNvPr>
          <p:cNvSpPr txBox="1"/>
          <p:nvPr/>
        </p:nvSpPr>
        <p:spPr>
          <a:xfrm>
            <a:off x="5627440" y="4657382"/>
            <a:ext cx="176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h bifurcação alta</a:t>
            </a:r>
            <a:endParaRPr lang="en-GB" sz="1600" dirty="0">
              <a:solidFill>
                <a:schemeClr val="accent6">
                  <a:lumMod val="20000"/>
                  <a:lumOff val="8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4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0" y="4270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pt-PT" altLang="en-US" dirty="0" smtClean="0"/>
              <a:t>Altura das árvores</a:t>
            </a:r>
            <a:endParaRPr lang="en-US" alt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38064" y="1307342"/>
            <a:ext cx="10657184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9100" indent="-419100"/>
            <a:endParaRPr lang="pt-PT" altLang="en-US" sz="700" dirty="0" smtClean="0">
              <a:latin typeface="+mn-lt"/>
            </a:endParaRPr>
          </a:p>
          <a:p>
            <a:pPr marL="419100" indent="-419100"/>
            <a:r>
              <a:rPr lang="pt-PT" altLang="en-US" sz="2400" dirty="0" smtClean="0">
                <a:latin typeface="+mn-lt"/>
                <a:cs typeface="Arial" panose="020B0604020202020204" pitchFamily="34" charset="0"/>
              </a:rPr>
              <a:t>Os métodos de avaliação da altura podem ser classificados como:</a:t>
            </a:r>
          </a:p>
          <a:p>
            <a:pPr marL="419100" indent="-419100"/>
            <a:endParaRPr lang="pt-PT" altLang="en-US" sz="800" dirty="0" smtClean="0">
              <a:latin typeface="+mn-lt"/>
              <a:cs typeface="Arial" panose="020B0604020202020204" pitchFamily="34" charset="0"/>
            </a:endParaRPr>
          </a:p>
          <a:p>
            <a:pPr marL="838200" lvl="1" indent="-381000"/>
            <a:r>
              <a:rPr lang="pt-PT" altLang="en-US" sz="2400" b="1" dirty="0" smtClean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métodos </a:t>
            </a:r>
            <a:r>
              <a:rPr lang="pt-PT" altLang="en-US" sz="2400" b="1" dirty="0" err="1" smtClean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directos</a:t>
            </a:r>
            <a:endParaRPr lang="pt-PT" altLang="en-US" sz="2400" b="1" dirty="0" smtClean="0">
              <a:solidFill>
                <a:schemeClr val="accent5"/>
              </a:solidFill>
              <a:latin typeface="+mn-lt"/>
              <a:cs typeface="Arial" panose="020B0604020202020204" pitchFamily="34" charset="0"/>
            </a:endParaRPr>
          </a:p>
          <a:p>
            <a:pPr marL="1257300" lvl="2" indent="-342900">
              <a:buFont typeface="Marlett" pitchFamily="2" charset="2"/>
              <a:buNone/>
            </a:pPr>
            <a:r>
              <a:rPr lang="pt-PT" altLang="en-US" dirty="0" smtClean="0">
                <a:latin typeface="+mn-lt"/>
                <a:cs typeface="Arial" panose="020B0604020202020204" pitchFamily="34" charset="0"/>
              </a:rPr>
              <a:t>usando varas telescópicas encostadas à árvore</a:t>
            </a:r>
          </a:p>
          <a:p>
            <a:pPr marL="1257300" lvl="2" indent="-342900">
              <a:buFont typeface="Marlett" pitchFamily="2" charset="2"/>
              <a:buNone/>
            </a:pPr>
            <a:endParaRPr lang="pt-PT" altLang="en-US" sz="800" dirty="0" smtClean="0">
              <a:latin typeface="+mn-lt"/>
            </a:endParaRPr>
          </a:p>
          <a:p>
            <a:pPr marL="838200" lvl="1" indent="-381000"/>
            <a:r>
              <a:rPr lang="pt-PT" altLang="en-US" sz="2400" b="1" dirty="0" smtClean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métodos </a:t>
            </a:r>
            <a:r>
              <a:rPr lang="pt-PT" altLang="en-US" sz="2400" b="1" dirty="0" err="1" smtClean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indirectos</a:t>
            </a:r>
            <a:endParaRPr lang="pt-PT" altLang="en-US" sz="2400" b="1" dirty="0" smtClean="0">
              <a:solidFill>
                <a:schemeClr val="accent5"/>
              </a:solidFill>
              <a:latin typeface="+mn-lt"/>
              <a:cs typeface="Arial" panose="020B0604020202020204" pitchFamily="34" charset="0"/>
            </a:endParaRPr>
          </a:p>
          <a:p>
            <a:pPr marL="1257300" lvl="2" indent="-342900">
              <a:buFont typeface="Marlett" pitchFamily="2" charset="2"/>
              <a:buNone/>
            </a:pPr>
            <a:endParaRPr lang="en-GB" altLang="en-US" dirty="0" smtClean="0">
              <a:latin typeface="+mn-lt"/>
            </a:endParaRPr>
          </a:p>
          <a:p>
            <a:pPr marL="1257300" lvl="2" indent="-342900">
              <a:buFont typeface="Marlett" pitchFamily="2" charset="2"/>
              <a:buNone/>
            </a:pPr>
            <a:endParaRPr lang="en-GB" altLang="en-US" dirty="0">
              <a:latin typeface="+mn-lt"/>
            </a:endParaRPr>
          </a:p>
          <a:p>
            <a:pPr marL="1257300" lvl="2" indent="-342900">
              <a:buFont typeface="Marlett" pitchFamily="2" charset="2"/>
              <a:buNone/>
            </a:pPr>
            <a:endParaRPr lang="en-GB" altLang="en-US" sz="800" dirty="0" smtClean="0">
              <a:latin typeface="+mn-lt"/>
            </a:endParaRPr>
          </a:p>
          <a:p>
            <a:pPr marL="838200" lvl="1" indent="-381000"/>
            <a:r>
              <a:rPr lang="pt-PT" altLang="en-US" sz="2400" b="1" dirty="0" smtClean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estimação com relações hipsométricas</a:t>
            </a:r>
            <a:endParaRPr lang="pt-PT" altLang="en-US" sz="2400" b="1" dirty="0" smtClean="0">
              <a:solidFill>
                <a:schemeClr val="accent5"/>
              </a:solidFill>
              <a:latin typeface="+mn-lt"/>
            </a:endParaRPr>
          </a:p>
          <a:p>
            <a:pPr marL="419100" indent="-419100"/>
            <a:endParaRPr lang="en-GB" altLang="en-US" sz="800" dirty="0" smtClean="0">
              <a:latin typeface="+mn-lt"/>
            </a:endParaRPr>
          </a:p>
        </p:txBody>
      </p:sp>
      <p:pic>
        <p:nvPicPr>
          <p:cNvPr id="15362" name="Picture 2" descr="Vara Telescópica Simples 4 Metr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 r="42041"/>
          <a:stretch/>
        </p:blipFill>
        <p:spPr bwMode="auto">
          <a:xfrm>
            <a:off x="185936" y="1482641"/>
            <a:ext cx="115212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835" y="2894422"/>
            <a:ext cx="1684690" cy="1684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80252"/>
          <a:stretch/>
        </p:blipFill>
        <p:spPr>
          <a:xfrm>
            <a:off x="2490192" y="5685934"/>
            <a:ext cx="6767147" cy="1081157"/>
          </a:xfrm>
          <a:prstGeom prst="rect">
            <a:avLst/>
          </a:prstGeom>
        </p:spPr>
      </p:pic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281321"/>
              </p:ext>
            </p:extLst>
          </p:nvPr>
        </p:nvGraphicFramePr>
        <p:xfrm>
          <a:off x="9765180" y="2081549"/>
          <a:ext cx="2086734" cy="1570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r:id="rId6" imgW="4495238" imgH="3381847" progId="Paint.Picture">
                  <p:embed/>
                </p:oleObj>
              </mc:Choice>
              <mc:Fallback>
                <p:oleObj r:id="rId6" imgW="4495238" imgH="3381847" progId="Paint.Picture">
                  <p:embed/>
                  <p:pic>
                    <p:nvPicPr>
                      <p:cNvPr id="1955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5180" y="2081549"/>
                        <a:ext cx="2086734" cy="15701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64201" y="3561389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200" dirty="0" smtClean="0">
                <a:cs typeface="Arial" panose="020B0604020202020204" pitchFamily="34" charset="0"/>
              </a:rPr>
              <a:t>usando instrumentos</a:t>
            </a:r>
            <a:r>
              <a:rPr lang="pt-PT" altLang="en-US" sz="2200" dirty="0">
                <a:cs typeface="Arial" panose="020B0604020202020204" pitchFamily="34" charset="0"/>
              </a:rPr>
              <a:t>, mecânicos ou </a:t>
            </a:r>
            <a:r>
              <a:rPr lang="pt-PT" altLang="en-US" sz="2200" dirty="0" smtClean="0">
                <a:cs typeface="Arial" panose="020B0604020202020204" pitchFamily="34" charset="0"/>
              </a:rPr>
              <a:t>eletrónicos, </a:t>
            </a:r>
            <a:r>
              <a:rPr lang="pt-PT" altLang="en-US" sz="2200" dirty="0">
                <a:cs typeface="Arial" panose="020B0604020202020204" pitchFamily="34" charset="0"/>
              </a:rPr>
              <a:t>que medem ângulos verticais em relação ao plano </a:t>
            </a:r>
            <a:r>
              <a:rPr lang="pt-PT" altLang="en-US" sz="2200" dirty="0" smtClean="0">
                <a:cs typeface="Arial" panose="020B0604020202020204" pitchFamily="34" charset="0"/>
              </a:rPr>
              <a:t>horizontal</a:t>
            </a:r>
            <a:endParaRPr lang="pt-PT" altLang="en-US" sz="2200" dirty="0"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19194" r="21083"/>
          <a:stretch/>
        </p:blipFill>
        <p:spPr>
          <a:xfrm>
            <a:off x="8255788" y="2382911"/>
            <a:ext cx="792088" cy="13262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83553" y="5054207"/>
            <a:ext cx="6605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en-US" dirty="0">
                <a:latin typeface="Arial" panose="020B0604020202020204" pitchFamily="34" charset="0"/>
                <a:cs typeface="Arial" panose="020B0604020202020204" pitchFamily="34" charset="0"/>
              </a:rPr>
              <a:t>equações que permitem estimar as alturas das árvores a partir do diâmetro e de outras variáveis do povoamento: </a:t>
            </a:r>
          </a:p>
        </p:txBody>
      </p:sp>
    </p:spTree>
    <p:extLst>
      <p:ext uri="{BB962C8B-B14F-4D97-AF65-F5344CB8AC3E}">
        <p14:creationId xmlns:p14="http://schemas.microsoft.com/office/powerpoint/2010/main" val="13244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0" y="4270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pt-PT" altLang="en-US" dirty="0" smtClean="0"/>
              <a:t>Regras para a medição da altura das árvores</a:t>
            </a:r>
            <a:endParaRPr lang="en-US" alt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5360" y="1268760"/>
            <a:ext cx="10657184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9100" indent="-419100"/>
            <a:endParaRPr lang="pt-PT" altLang="en-US" sz="800" dirty="0" smtClean="0">
              <a:latin typeface="+mn-lt"/>
              <a:cs typeface="Arial" panose="020B0604020202020204" pitchFamily="34" charset="0"/>
            </a:endParaRPr>
          </a:p>
          <a:p>
            <a:pPr marL="838200" lvl="1" indent="-381000"/>
            <a:r>
              <a:rPr lang="pt-PT" altLang="en-US" sz="2400" b="1" dirty="0" smtClean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Árvores bifurcam abaixo de 1.30 m</a:t>
            </a:r>
          </a:p>
          <a:p>
            <a:pPr marL="838200" lvl="1" indent="-381000"/>
            <a:endParaRPr lang="pt-PT" altLang="en-US" sz="800" b="1" dirty="0" smtClean="0">
              <a:solidFill>
                <a:schemeClr val="accent5"/>
              </a:solidFill>
              <a:latin typeface="+mn-lt"/>
              <a:cs typeface="Arial" panose="020B0604020202020204" pitchFamily="34" charset="0"/>
            </a:endParaRPr>
          </a:p>
          <a:p>
            <a:pPr marL="838200" lvl="1" indent="-381000"/>
            <a:endParaRPr lang="pt-PT" altLang="en-US" sz="800" b="1" dirty="0" smtClean="0">
              <a:solidFill>
                <a:schemeClr val="accent5"/>
              </a:solidFill>
              <a:latin typeface="+mn-lt"/>
              <a:cs typeface="Arial" panose="020B0604020202020204" pitchFamily="34" charset="0"/>
            </a:endParaRPr>
          </a:p>
          <a:p>
            <a:pPr marL="838200" lvl="1" indent="-381000"/>
            <a:endParaRPr lang="pt-PT" altLang="en-US" sz="2400" b="1" dirty="0">
              <a:solidFill>
                <a:schemeClr val="accent5"/>
              </a:solidFill>
              <a:latin typeface="+mn-lt"/>
              <a:cs typeface="Arial" panose="020B0604020202020204" pitchFamily="34" charset="0"/>
            </a:endParaRPr>
          </a:p>
          <a:p>
            <a:pPr marL="838200" lvl="1" indent="-381000"/>
            <a:endParaRPr lang="pt-PT" altLang="en-US" sz="800" b="1" dirty="0" smtClean="0">
              <a:solidFill>
                <a:schemeClr val="accent5"/>
              </a:solidFill>
              <a:latin typeface="+mn-lt"/>
              <a:cs typeface="Arial" panose="020B0604020202020204" pitchFamily="34" charset="0"/>
            </a:endParaRPr>
          </a:p>
          <a:p>
            <a:pPr marL="838200" lvl="1" indent="-381000"/>
            <a:r>
              <a:rPr lang="pt-PT" altLang="en-US" sz="2400" b="1" dirty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Árvores bifurcam </a:t>
            </a:r>
            <a:r>
              <a:rPr lang="pt-PT" altLang="en-US" sz="2400" b="1" dirty="0" smtClean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acima </a:t>
            </a:r>
            <a:r>
              <a:rPr lang="pt-PT" altLang="en-US" sz="2400" b="1" dirty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de 1.30 m</a:t>
            </a:r>
          </a:p>
          <a:p>
            <a:pPr marL="1257300" lvl="2" indent="-342900">
              <a:buFont typeface="Marlett" pitchFamily="2" charset="2"/>
              <a:buNone/>
            </a:pPr>
            <a:endParaRPr lang="en-GB" altLang="en-US" dirty="0" smtClean="0">
              <a:latin typeface="+mn-lt"/>
            </a:endParaRPr>
          </a:p>
          <a:p>
            <a:pPr marL="1257300" lvl="2" indent="-342900">
              <a:buFont typeface="Marlett" pitchFamily="2" charset="2"/>
              <a:buNone/>
            </a:pPr>
            <a:endParaRPr lang="en-GB" altLang="en-US" dirty="0" smtClean="0">
              <a:latin typeface="+mn-lt"/>
            </a:endParaRPr>
          </a:p>
          <a:p>
            <a:pPr marL="1257300" lvl="2" indent="-342900">
              <a:buFont typeface="Marlett" pitchFamily="2" charset="2"/>
              <a:buNone/>
            </a:pPr>
            <a:endParaRPr lang="en-GB" altLang="en-US" sz="800" dirty="0" smtClean="0">
              <a:latin typeface="+mn-lt"/>
            </a:endParaRPr>
          </a:p>
          <a:p>
            <a:pPr marL="838200" lvl="1" indent="-381000"/>
            <a:r>
              <a:rPr lang="pt-PT" altLang="en-US" sz="2400" b="1" dirty="0" smtClean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Causas dos erros mais frequentes</a:t>
            </a:r>
          </a:p>
          <a:p>
            <a:pPr marL="457200" lvl="1" indent="0">
              <a:buNone/>
            </a:pPr>
            <a:endParaRPr lang="pt-PT" altLang="en-US" sz="2400" b="1" dirty="0" smtClean="0">
              <a:solidFill>
                <a:schemeClr val="accent5"/>
              </a:solidFill>
              <a:latin typeface="+mn-lt"/>
            </a:endParaRPr>
          </a:p>
          <a:p>
            <a:pPr marL="419100" indent="-419100"/>
            <a:endParaRPr lang="en-GB" altLang="en-US" sz="800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9456" y="3291366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200" dirty="0">
                <a:cs typeface="Arial" panose="020B0604020202020204" pitchFamily="34" charset="0"/>
              </a:rPr>
              <a:t>medem-se as alturas fazendo a pontaria para a pernada/tronco mais alta</a:t>
            </a:r>
            <a:endParaRPr lang="en-GB" alt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983432" y="4835214"/>
            <a:ext cx="109083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en-US" sz="2200" dirty="0" smtClean="0">
                <a:cs typeface="Arial" panose="020B0604020202020204" pitchFamily="34" charset="0"/>
              </a:rPr>
              <a:t>Não calibração </a:t>
            </a:r>
            <a:r>
              <a:rPr lang="pt-PT" altLang="en-US" sz="2200" dirty="0">
                <a:cs typeface="Arial" panose="020B0604020202020204" pitchFamily="34" charset="0"/>
              </a:rPr>
              <a:t>frequente dos aparelhos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en-US" sz="2200" dirty="0" smtClean="0">
                <a:cs typeface="Arial" panose="020B0604020202020204" pitchFamily="34" charset="0"/>
              </a:rPr>
              <a:t>má </a:t>
            </a:r>
            <a:r>
              <a:rPr lang="pt-PT" altLang="en-US" sz="2200" dirty="0">
                <a:cs typeface="Arial" panose="020B0604020202020204" pitchFamily="34" charset="0"/>
              </a:rPr>
              <a:t>técnica de recolha das leituras: não verificar as regras elementares da medição de alturas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en-US" sz="2200" dirty="0">
                <a:cs typeface="Arial" panose="020B0604020202020204" pitchFamily="34" charset="0"/>
              </a:rPr>
              <a:t>manuseamento </a:t>
            </a:r>
            <a:r>
              <a:rPr lang="pt-PT" altLang="en-US" sz="2200" dirty="0" smtClean="0">
                <a:cs typeface="Arial" panose="020B0604020202020204" pitchFamily="34" charset="0"/>
              </a:rPr>
              <a:t>incorreto </a:t>
            </a:r>
            <a:r>
              <a:rPr lang="pt-PT" altLang="en-US" sz="2200" dirty="0">
                <a:cs typeface="Arial" panose="020B0604020202020204" pitchFamily="34" charset="0"/>
              </a:rPr>
              <a:t>do aparelho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en-US" sz="2200" dirty="0">
                <a:cs typeface="Arial" panose="020B0604020202020204" pitchFamily="34" charset="0"/>
              </a:rPr>
              <a:t>má visão</a:t>
            </a:r>
          </a:p>
          <a:p>
            <a:r>
              <a:rPr lang="pt-PT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672" y="1916832"/>
            <a:ext cx="907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lvl="2" indent="14288">
              <a:buFont typeface="Marlett" pitchFamily="2" charset="2"/>
              <a:buNone/>
            </a:pPr>
            <a:r>
              <a:rPr lang="pt-PT" altLang="en-US" sz="2200" dirty="0">
                <a:cs typeface="Arial" panose="020B0604020202020204" pitchFamily="34" charset="0"/>
              </a:rPr>
              <a:t>são consideradas duas árvores distintas medindo-se portanto as alturas de cada uma separadamente</a:t>
            </a:r>
          </a:p>
        </p:txBody>
      </p:sp>
    </p:spTree>
    <p:extLst>
      <p:ext uri="{BB962C8B-B14F-4D97-AF65-F5344CB8AC3E}">
        <p14:creationId xmlns:p14="http://schemas.microsoft.com/office/powerpoint/2010/main" val="15931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0" y="4270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pt-PT" altLang="en-US" dirty="0" smtClean="0"/>
              <a:t>Regras para a medição da altura das árvores</a:t>
            </a:r>
            <a:endParaRPr lang="en-US" alt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5360" y="1268760"/>
            <a:ext cx="10657184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9100" indent="-419100"/>
            <a:endParaRPr lang="pt-PT" altLang="en-US" sz="700" dirty="0" smtClean="0">
              <a:latin typeface="+mn-lt"/>
            </a:endParaRPr>
          </a:p>
          <a:p>
            <a:pPr marL="419100" indent="-419100"/>
            <a:endParaRPr lang="pt-PT" altLang="en-US" sz="800" dirty="0" smtClean="0">
              <a:latin typeface="+mn-lt"/>
              <a:cs typeface="Arial" panose="020B0604020202020204" pitchFamily="34" charset="0"/>
            </a:endParaRPr>
          </a:p>
          <a:p>
            <a:pPr marL="838200" lvl="1" indent="-381000"/>
            <a:r>
              <a:rPr lang="pt-PT" altLang="en-US" sz="2400" b="1" dirty="0" smtClean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Árvores inclinadas</a:t>
            </a:r>
          </a:p>
          <a:p>
            <a:pPr marL="838200" lvl="1" indent="-381000"/>
            <a:endParaRPr lang="pt-PT" altLang="en-US" sz="2400" b="1" dirty="0">
              <a:solidFill>
                <a:schemeClr val="accent5"/>
              </a:solidFill>
              <a:latin typeface="+mn-lt"/>
              <a:cs typeface="Arial" panose="020B0604020202020204" pitchFamily="34" charset="0"/>
            </a:endParaRPr>
          </a:p>
          <a:p>
            <a:pPr marL="838200" lvl="1" indent="-381000"/>
            <a:endParaRPr lang="pt-PT" altLang="en-US" sz="2400" b="1" dirty="0" smtClean="0">
              <a:solidFill>
                <a:schemeClr val="accent5"/>
              </a:solidFill>
              <a:latin typeface="+mn-lt"/>
              <a:cs typeface="Arial" panose="020B0604020202020204" pitchFamily="34" charset="0"/>
            </a:endParaRPr>
          </a:p>
          <a:p>
            <a:pPr marL="838200" lvl="1" indent="-381000"/>
            <a:endParaRPr lang="pt-PT" altLang="en-US" sz="2400" b="1" dirty="0" smtClean="0">
              <a:solidFill>
                <a:schemeClr val="accent5"/>
              </a:solidFill>
              <a:latin typeface="+mn-lt"/>
              <a:cs typeface="Arial" panose="020B0604020202020204" pitchFamily="34" charset="0"/>
            </a:endParaRPr>
          </a:p>
          <a:p>
            <a:pPr marL="1257300" lvl="2" indent="-342900">
              <a:buFont typeface="Marlett" pitchFamily="2" charset="2"/>
              <a:buNone/>
            </a:pPr>
            <a:endParaRPr lang="pt-PT" altLang="en-US" sz="800" dirty="0" smtClean="0">
              <a:latin typeface="+mn-lt"/>
            </a:endParaRPr>
          </a:p>
          <a:p>
            <a:pPr marL="1257300" lvl="2" indent="-342900">
              <a:buFont typeface="Marlett" pitchFamily="2" charset="2"/>
              <a:buNone/>
            </a:pPr>
            <a:endParaRPr lang="pt-PT" altLang="en-US" sz="800" dirty="0" smtClean="0">
              <a:latin typeface="+mn-lt"/>
            </a:endParaRPr>
          </a:p>
          <a:p>
            <a:pPr marL="838200" lvl="1" indent="-381000"/>
            <a:r>
              <a:rPr lang="pt-PT" altLang="en-US" sz="2400" b="1" dirty="0" smtClean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Distância à </a:t>
            </a:r>
            <a:r>
              <a:rPr lang="pt-PT" altLang="en-US" sz="2400" b="1" dirty="0" err="1" smtClean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àrvore</a:t>
            </a:r>
            <a:endParaRPr lang="pt-PT" altLang="en-US" sz="2400" b="1" dirty="0" smtClean="0">
              <a:solidFill>
                <a:schemeClr val="accent5"/>
              </a:solidFill>
              <a:latin typeface="+mn-lt"/>
              <a:cs typeface="Arial" panose="020B0604020202020204" pitchFamily="34" charset="0"/>
            </a:endParaRPr>
          </a:p>
          <a:p>
            <a:pPr marL="838200" lvl="1" indent="-381000"/>
            <a:endParaRPr lang="pt-PT" altLang="en-US" sz="800" b="1" dirty="0" smtClean="0">
              <a:solidFill>
                <a:schemeClr val="accent5"/>
              </a:solidFill>
              <a:latin typeface="+mn-lt"/>
              <a:cs typeface="Arial" panose="020B0604020202020204" pitchFamily="34" charset="0"/>
            </a:endParaRPr>
          </a:p>
          <a:p>
            <a:pPr marL="1257300" lvl="2" indent="-342900">
              <a:buFont typeface="Marlett" pitchFamily="2" charset="2"/>
              <a:buNone/>
            </a:pPr>
            <a:endParaRPr lang="en-GB" altLang="en-US" dirty="0" smtClean="0">
              <a:latin typeface="+mn-lt"/>
            </a:endParaRPr>
          </a:p>
          <a:p>
            <a:pPr marL="1257300" lvl="2" indent="-342900">
              <a:buFont typeface="Marlett" pitchFamily="2" charset="2"/>
              <a:buNone/>
            </a:pPr>
            <a:endParaRPr lang="en-GB" altLang="en-US" dirty="0" smtClean="0">
              <a:latin typeface="+mn-lt"/>
            </a:endParaRPr>
          </a:p>
          <a:p>
            <a:pPr marL="1257300" lvl="2" indent="-342900">
              <a:buFont typeface="Marlett" pitchFamily="2" charset="2"/>
              <a:buNone/>
            </a:pPr>
            <a:endParaRPr lang="en-GB" altLang="en-US" sz="800" dirty="0" smtClean="0">
              <a:latin typeface="+mn-lt"/>
            </a:endParaRPr>
          </a:p>
          <a:p>
            <a:pPr marL="1257300" lvl="2" indent="-342900">
              <a:buFont typeface="Marlett" pitchFamily="2" charset="2"/>
              <a:buNone/>
            </a:pPr>
            <a:endParaRPr lang="en-GB" altLang="en-US" sz="800" dirty="0" smtClean="0">
              <a:latin typeface="+mn-lt"/>
            </a:endParaRPr>
          </a:p>
          <a:p>
            <a:pPr marL="838200" lvl="1" indent="-381000"/>
            <a:r>
              <a:rPr lang="pt-PT" altLang="en-US" sz="2400" b="1" dirty="0" smtClean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Árvores com copa redonda</a:t>
            </a:r>
            <a:endParaRPr lang="pt-PT" altLang="en-US" sz="2400" b="1" dirty="0" smtClean="0">
              <a:solidFill>
                <a:schemeClr val="accent5"/>
              </a:solidFill>
              <a:latin typeface="+mn-lt"/>
            </a:endParaRPr>
          </a:p>
          <a:p>
            <a:pPr marL="419100" indent="-419100"/>
            <a:endParaRPr lang="en-GB" altLang="en-US" sz="800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9456" y="4066458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200" dirty="0" smtClean="0">
                <a:cs typeface="Arial" panose="020B0604020202020204" pitchFamily="34" charset="0"/>
              </a:rPr>
              <a:t>distância do ponto de observação à árvore, deve ser ≥ à altura </a:t>
            </a:r>
            <a:r>
              <a:rPr lang="pt-PT" altLang="en-US" sz="2200" dirty="0">
                <a:cs typeface="Arial" panose="020B0604020202020204" pitchFamily="34" charset="0"/>
              </a:rPr>
              <a:t>d</a:t>
            </a:r>
            <a:r>
              <a:rPr lang="pt-PT" altLang="en-US" sz="2200" dirty="0" smtClean="0">
                <a:cs typeface="Arial" panose="020B0604020202020204" pitchFamily="34" charset="0"/>
              </a:rPr>
              <a:t>a árvore (evitar ângulos grandes </a:t>
            </a:r>
            <a:r>
              <a:rPr lang="pt-PT" altLang="en-US" sz="2200" dirty="0" smtClean="0">
                <a:cs typeface="Arial" panose="020B0604020202020204" pitchFamily="34" charset="0"/>
                <a:sym typeface="Wingdings" panose="05000000000000000000" pitchFamily="2" charset="2"/>
              </a:rPr>
              <a:t> </a:t>
            </a:r>
            <a:r>
              <a:rPr lang="pt-PT" altLang="en-US" sz="2200" dirty="0" smtClean="0">
                <a:cs typeface="Arial" panose="020B0604020202020204" pitchFamily="34" charset="0"/>
              </a:rPr>
              <a:t>erros grandes em termos de altura)</a:t>
            </a:r>
            <a:endParaRPr lang="en-GB" alt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1199456" y="5742242"/>
            <a:ext cx="66053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en-US" sz="2200" dirty="0">
                <a:cs typeface="Arial" panose="020B0604020202020204" pitchFamily="34" charset="0"/>
              </a:rPr>
              <a:t>tangente ao ponto mais alto da </a:t>
            </a:r>
            <a:r>
              <a:rPr lang="pt-PT" altLang="en-US" sz="2200" dirty="0" smtClean="0">
                <a:cs typeface="Arial" panose="020B0604020202020204" pitchFamily="34" charset="0"/>
              </a:rPr>
              <a:t>copa</a:t>
            </a:r>
            <a:endParaRPr lang="pt-PT" altLang="en-US" sz="2200" dirty="0"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946" y="1798667"/>
            <a:ext cx="2019854" cy="17586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360" y="2060848"/>
            <a:ext cx="9433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Marlett" pitchFamily="2" charset="2"/>
              <a:buNone/>
            </a:pPr>
            <a:r>
              <a:rPr lang="pt-PT" altLang="en-US" sz="2200" dirty="0">
                <a:cs typeface="Arial" panose="020B0604020202020204" pitchFamily="34" charset="0"/>
              </a:rPr>
              <a:t>medição no plano vertical, ainda que as árvores se apresentem inclinadas </a:t>
            </a:r>
          </a:p>
          <a:p>
            <a:pPr marL="900113" lvl="2">
              <a:buFont typeface="Marlett" pitchFamily="2" charset="2"/>
              <a:buNone/>
            </a:pPr>
            <a:r>
              <a:rPr lang="pt-PT" altLang="en-US" sz="2200" dirty="0" smtClean="0">
                <a:cs typeface="Arial" panose="020B0604020202020204" pitchFamily="34" charset="0"/>
              </a:rPr>
              <a:t>medição a </a:t>
            </a:r>
            <a:r>
              <a:rPr lang="pt-PT" altLang="en-US" sz="2200" dirty="0">
                <a:cs typeface="Arial" panose="020B0604020202020204" pitchFamily="34" charset="0"/>
              </a:rPr>
              <a:t>partir de um ponto </a:t>
            </a:r>
            <a:r>
              <a:rPr lang="pt-PT" altLang="en-US" sz="2200" dirty="0" smtClean="0">
                <a:cs typeface="Arial" panose="020B0604020202020204" pitchFamily="34" charset="0"/>
              </a:rPr>
              <a:t>perpendicular </a:t>
            </a:r>
            <a:r>
              <a:rPr lang="pt-PT" altLang="en-US" sz="2200" dirty="0">
                <a:cs typeface="Arial" panose="020B0604020202020204" pitchFamily="34" charset="0"/>
              </a:rPr>
              <a:t>ao plano da sua inclinação, isto é, a árvore não deve estar inclinada na </a:t>
            </a:r>
            <a:r>
              <a:rPr lang="pt-PT" altLang="en-US" sz="2200" dirty="0" smtClean="0">
                <a:cs typeface="Arial" panose="020B0604020202020204" pitchFamily="34" charset="0"/>
              </a:rPr>
              <a:t>direção </a:t>
            </a:r>
            <a:r>
              <a:rPr lang="pt-PT" altLang="en-US" sz="2200" dirty="0">
                <a:cs typeface="Arial" panose="020B0604020202020204" pitchFamily="34" charset="0"/>
              </a:rPr>
              <a:t>do observador ou afastar-se </a:t>
            </a:r>
            <a:r>
              <a:rPr lang="pt-PT" altLang="en-US" sz="2200" dirty="0" smtClean="0">
                <a:cs typeface="Arial" panose="020B0604020202020204" pitchFamily="34" charset="0"/>
              </a:rPr>
              <a:t>dele</a:t>
            </a:r>
            <a:endParaRPr lang="en-US" sz="2200" dirty="0"/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555845"/>
              </p:ext>
            </p:extLst>
          </p:nvPr>
        </p:nvGraphicFramePr>
        <p:xfrm>
          <a:off x="5663952" y="5427558"/>
          <a:ext cx="2664296" cy="1284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r:id="rId4" imgW="2591162" imgH="1247619" progId="Paint.Picture">
                  <p:embed/>
                </p:oleObj>
              </mc:Choice>
              <mc:Fallback>
                <p:oleObj r:id="rId4" imgW="2591162" imgH="1247619" progId="Paint.Picture">
                  <p:embed/>
                  <p:pic>
                    <p:nvPicPr>
                      <p:cNvPr id="1986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3952" y="5427558"/>
                        <a:ext cx="2664296" cy="12846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888607"/>
              </p:ext>
            </p:extLst>
          </p:nvPr>
        </p:nvGraphicFramePr>
        <p:xfrm>
          <a:off x="7248835" y="3746518"/>
          <a:ext cx="4577035" cy="1681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r:id="rId6" imgW="7849696" imgH="2886478" progId="Paint.Picture">
                  <p:embed/>
                </p:oleObj>
              </mc:Choice>
              <mc:Fallback>
                <p:oleObj r:id="rId6" imgW="7849696" imgH="2886478" progId="Paint.Picture">
                  <p:embed/>
                  <p:pic>
                    <p:nvPicPr>
                      <p:cNvPr id="202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835" y="3746518"/>
                        <a:ext cx="4577035" cy="1681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77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636912"/>
            <a:ext cx="10153128" cy="7112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 Alturas dos povoamentos</a:t>
            </a:r>
            <a:endParaRPr lang="pt-PT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79376" y="3500438"/>
            <a:ext cx="777686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Altura média e </a:t>
            </a:r>
            <a:r>
              <a:rPr lang="pt-PT" sz="2000" dirty="0" smtClean="0">
                <a:solidFill>
                  <a:prstClr val="black"/>
                </a:solidFill>
              </a:rPr>
              <a:t>altura </a:t>
            </a: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dominante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  <a:defRPr/>
            </a:pPr>
            <a:r>
              <a:rPr lang="pt-PT" sz="2000" dirty="0">
                <a:solidFill>
                  <a:prstClr val="black"/>
                </a:solidFill>
              </a:rPr>
              <a:t>R</a:t>
            </a: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elações hipsométricas locais e regionais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43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buNone/>
            </a:pPr>
            <a:r>
              <a:rPr lang="pt-PT" altLang="en-US" dirty="0" smtClean="0"/>
              <a:t>Alturas dos povoamentos – altura média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pt-PT" dirty="0" smtClean="0"/>
                  <a:t>Altura média</a:t>
                </a:r>
              </a:p>
              <a:p>
                <a:pPr marL="0" indent="0">
                  <a:buNone/>
                </a:pPr>
                <a:endParaRPr lang="pt-PT" sz="1200" dirty="0" smtClean="0"/>
              </a:p>
              <a:p>
                <a:pPr marL="0" indent="0">
                  <a:buNone/>
                </a:pPr>
                <a:r>
                  <a:rPr lang="pt-PT" i="1" dirty="0" smtClean="0"/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pt-PT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t-PT" sz="3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PT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3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PT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PT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32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pt-PT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pt-PT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pt-PT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699" t="-13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pt-PT" dirty="0" smtClean="0"/>
                  <a:t>Altura de </a:t>
                </a:r>
                <a:r>
                  <a:rPr lang="pt-PT" dirty="0" err="1" smtClean="0"/>
                  <a:t>Lorey</a:t>
                </a:r>
                <a:endParaRPr lang="pt-PT" dirty="0" smtClean="0"/>
              </a:p>
              <a:p>
                <a:endParaRPr lang="pt-PT" sz="1200" dirty="0"/>
              </a:p>
              <a:p>
                <a:pPr marL="0" indent="0">
                  <a:buNone/>
                </a:pPr>
                <a:r>
                  <a:rPr lang="pt-PT" dirty="0"/>
                  <a:t> </a:t>
                </a:r>
                <a:r>
                  <a:rPr lang="pt-PT" dirty="0" smtClean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3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pt-PT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t-PT" sz="3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PT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3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PT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PT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PT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32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pt-PT" sz="3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PT" sz="3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pt-PT" sz="3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pt-PT" sz="3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PT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3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PT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PT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32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pt-PT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pt-PT" i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99" t="-13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384032" y="422108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a altura </a:t>
            </a:r>
            <a:r>
              <a:rPr lang="pt-PT" dirty="0" smtClean="0"/>
              <a:t>média das árvores ponderada com a área secional de cada árvore da parcela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21212</TotalTime>
  <Words>2204</Words>
  <Application>Microsoft Office PowerPoint</Application>
  <PresentationFormat>Widescreen</PresentationFormat>
  <Paragraphs>226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Blackadder ITC</vt:lpstr>
      <vt:lpstr>Calibri</vt:lpstr>
      <vt:lpstr>Cambria Math</vt:lpstr>
      <vt:lpstr>Marlett</vt:lpstr>
      <vt:lpstr>Trebuchet MS</vt:lpstr>
      <vt:lpstr>Wingdings</vt:lpstr>
      <vt:lpstr>Custom Design</vt:lpstr>
      <vt:lpstr>Bitmap Image</vt:lpstr>
      <vt:lpstr>Microsoft Excel Chart</vt:lpstr>
      <vt:lpstr>Equation.3</vt:lpstr>
      <vt:lpstr>Equation</vt:lpstr>
      <vt:lpstr>Inventário Florestal Variáveis da árvore e do povoamento</vt:lpstr>
      <vt:lpstr> Altura das árvores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Alturas dos povoamentos</vt:lpstr>
      <vt:lpstr>Alturas dos povoamentos – altura média</vt:lpstr>
      <vt:lpstr>Alturas dos povoamentos - altura dominante</vt:lpstr>
      <vt:lpstr>Altura dos povoamentos – relações hipsométricas </vt:lpstr>
      <vt:lpstr>Alturas dos povoamentos – relações hipsométricas</vt:lpstr>
      <vt:lpstr>Alturas dos povoamentos – relações hipsométricas</vt:lpstr>
      <vt:lpstr>Alturas dos povoamentos – relações hipsométricas</vt:lpstr>
      <vt:lpstr>Referências bibliográficas (1)</vt:lpstr>
      <vt:lpstr>Exercicios Práticos:</vt:lpstr>
      <vt:lpstr> Copa das árvores</vt:lpstr>
      <vt:lpstr>Copa da árvore</vt:lpstr>
      <vt:lpstr>Altura da base da copa, profundidade da copa e proporção de copa</vt:lpstr>
      <vt:lpstr>Altura da base da copa, profundidade da copa e proporção de copa</vt:lpstr>
      <vt:lpstr>Raios de copa e área de copa</vt:lpstr>
      <vt:lpstr>Raios de copa e área da copa</vt:lpstr>
      <vt:lpstr>Raios de copa e área da copa</vt:lpstr>
      <vt:lpstr>Raios de copa e área da copa</vt:lpstr>
      <vt:lpstr> Área foliar</vt:lpstr>
      <vt:lpstr>Área foliar </vt:lpstr>
      <vt:lpstr>Área foliar – Avaliação indireta por pesagem </vt:lpstr>
      <vt:lpstr>PowerPoint Presentation</vt:lpstr>
      <vt:lpstr>Área foliar – Avaliação indireta por pesagem </vt:lpstr>
      <vt:lpstr>Área foliar – Avaliação indireta por pesagem </vt:lpstr>
      <vt:lpstr>Área foliar – Avaliação indireta por interceção da luz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smb</cp:lastModifiedBy>
  <cp:revision>815</cp:revision>
  <cp:lastPrinted>2017-06-15T21:47:55Z</cp:lastPrinted>
  <dcterms:created xsi:type="dcterms:W3CDTF">2010-02-14T14:45:25Z</dcterms:created>
  <dcterms:modified xsi:type="dcterms:W3CDTF">2023-09-25T10:49:44Z</dcterms:modified>
</cp:coreProperties>
</file>