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416" r:id="rId2"/>
    <p:sldId id="520" r:id="rId3"/>
    <p:sldId id="325" r:id="rId4"/>
    <p:sldId id="737" r:id="rId5"/>
    <p:sldId id="738" r:id="rId6"/>
    <p:sldId id="739" r:id="rId7"/>
    <p:sldId id="740" r:id="rId8"/>
    <p:sldId id="741" r:id="rId9"/>
    <p:sldId id="742" r:id="rId10"/>
    <p:sldId id="780" r:id="rId11"/>
    <p:sldId id="781" r:id="rId12"/>
    <p:sldId id="743" r:id="rId13"/>
    <p:sldId id="744" r:id="rId14"/>
    <p:sldId id="782" r:id="rId15"/>
    <p:sldId id="783" r:id="rId16"/>
    <p:sldId id="745" r:id="rId17"/>
    <p:sldId id="766" r:id="rId18"/>
    <p:sldId id="767" r:id="rId19"/>
    <p:sldId id="746" r:id="rId20"/>
    <p:sldId id="779" r:id="rId21"/>
    <p:sldId id="747" r:id="rId22"/>
    <p:sldId id="748" r:id="rId23"/>
    <p:sldId id="750" r:id="rId24"/>
    <p:sldId id="751" r:id="rId25"/>
    <p:sldId id="752" r:id="rId26"/>
    <p:sldId id="753" r:id="rId27"/>
    <p:sldId id="754" r:id="rId28"/>
    <p:sldId id="755" r:id="rId29"/>
    <p:sldId id="756" r:id="rId30"/>
    <p:sldId id="757" r:id="rId31"/>
    <p:sldId id="758" r:id="rId32"/>
    <p:sldId id="759" r:id="rId33"/>
    <p:sldId id="760" r:id="rId34"/>
    <p:sldId id="761" r:id="rId35"/>
    <p:sldId id="770" r:id="rId36"/>
    <p:sldId id="769" r:id="rId37"/>
    <p:sldId id="764" r:id="rId38"/>
    <p:sldId id="765" r:id="rId39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042"/>
    <a:srgbClr val="CC3300"/>
    <a:srgbClr val="008000"/>
    <a:srgbClr val="009900"/>
    <a:srgbClr val="FFFFFF"/>
    <a:srgbClr val="FF3300"/>
    <a:srgbClr val="33CC33"/>
    <a:srgbClr val="336600"/>
    <a:srgbClr val="FFE2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1" autoAdjust="0"/>
    <p:restoredTop sz="94660"/>
  </p:normalViewPr>
  <p:slideViewPr>
    <p:cSldViewPr showGuides="1">
      <p:cViewPr varScale="1">
        <p:scale>
          <a:sx n="82" d="100"/>
          <a:sy n="82" d="100"/>
        </p:scale>
        <p:origin x="173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0A1FD-781B-41A6-B23B-C7DC6AD05C16}" type="slidenum">
              <a:rPr lang="pt-PT" smtClean="0"/>
              <a:pPr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30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26/09/2023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</p:sldLayoutIdLst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9"/>
            <a:ext cx="12350011" cy="9263911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980728"/>
            <a:ext cx="8296688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Methods to study the evolution of tree and stand variables over time</a:t>
            </a:r>
            <a:endParaRPr lang="pt-PT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71664" y="4810446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900" b="1" dirty="0">
              <a:solidFill>
                <a:srgbClr val="663300"/>
              </a:solidFill>
            </a:endParaRPr>
          </a:p>
          <a:p>
            <a:r>
              <a:rPr lang="en-US" sz="2800" b="1" dirty="0">
                <a:solidFill>
                  <a:srgbClr val="663300"/>
                </a:solidFill>
              </a:rPr>
              <a:t>Margarida Tomé, Susana Barreiro </a:t>
            </a:r>
          </a:p>
          <a:p>
            <a:r>
              <a:rPr lang="en-US" sz="2200" b="1" dirty="0" err="1">
                <a:solidFill>
                  <a:srgbClr val="663300"/>
                </a:solidFill>
              </a:rPr>
              <a:t>Instituto</a:t>
            </a:r>
            <a:r>
              <a:rPr lang="en-US" sz="2200" b="1" dirty="0">
                <a:solidFill>
                  <a:srgbClr val="663300"/>
                </a:solidFill>
              </a:rPr>
              <a:t> Superior de </a:t>
            </a:r>
            <a:r>
              <a:rPr lang="en-US" sz="2200" b="1" dirty="0" err="1">
                <a:solidFill>
                  <a:srgbClr val="663300"/>
                </a:solidFill>
              </a:rPr>
              <a:t>Agronomia</a:t>
            </a:r>
            <a:endParaRPr lang="en-US" sz="22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Universidade</a:t>
            </a:r>
            <a:r>
              <a:rPr lang="en-US" sz="2200" b="1" dirty="0">
                <a:solidFill>
                  <a:srgbClr val="663300"/>
                </a:solidFill>
              </a:rPr>
              <a:t> de </a:t>
            </a:r>
            <a:r>
              <a:rPr lang="en-US" sz="2200" b="1" dirty="0" err="1">
                <a:solidFill>
                  <a:srgbClr val="663300"/>
                </a:solidFill>
              </a:rPr>
              <a:t>Lisboa</a:t>
            </a:r>
            <a:endParaRPr lang="en-US" sz="22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23392" y="2708920"/>
            <a:ext cx="2736304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/>
              <a:t>Examples of permanent plot data </a:t>
            </a:r>
            <a:br>
              <a:rPr lang="en-GB" sz="2400" dirty="0"/>
            </a:br>
            <a:r>
              <a:rPr lang="en-GB" sz="2400" i="1" dirty="0"/>
              <a:t>G</a:t>
            </a:r>
            <a:r>
              <a:rPr lang="en-GB" sz="2400" dirty="0"/>
              <a:t> - eucalyptus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571500" indent="-571500" algn="l"/>
            <a:r>
              <a:rPr lang="pt-PT" dirty="0" err="1"/>
              <a:t>Interval</a:t>
            </a:r>
            <a:r>
              <a:rPr lang="pt-PT" dirty="0"/>
              <a:t> </a:t>
            </a:r>
            <a:r>
              <a:rPr lang="pt-PT" dirty="0" err="1"/>
              <a:t>plots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282AB-027C-4B4D-80C0-B002564EC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080000"/>
            <a:ext cx="6973273" cy="51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7059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623392" y="2708920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Examples of permanent plot data </a:t>
            </a:r>
            <a:br>
              <a:rPr lang="en-GB" sz="2400" dirty="0"/>
            </a:br>
            <a:r>
              <a:rPr lang="en-GB" sz="2400" i="1" dirty="0" err="1"/>
              <a:t>h</a:t>
            </a:r>
            <a:r>
              <a:rPr lang="en-GB" sz="2400" i="1" baseline="-25000" dirty="0" err="1"/>
              <a:t>dom</a:t>
            </a:r>
            <a:r>
              <a:rPr lang="en-GB" sz="2400" dirty="0"/>
              <a:t> - eucalyptus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571500" indent="-571500" algn="l"/>
            <a:r>
              <a:rPr lang="pt-PT" dirty="0" err="1"/>
              <a:t>Interval</a:t>
            </a:r>
            <a:r>
              <a:rPr lang="pt-PT" dirty="0"/>
              <a:t> </a:t>
            </a:r>
            <a:r>
              <a:rPr lang="pt-PT" dirty="0" err="1"/>
              <a:t>plots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366B2-4E7E-42FC-8567-C58D827D5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080000"/>
            <a:ext cx="6973273" cy="51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733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Where do we get the data for growth studies</a:t>
            </a:r>
            <a:r>
              <a:rPr lang="en-GB" sz="2800" dirty="0">
                <a:latin typeface="Verdana" pitchFamily="34" charset="0"/>
              </a:rPr>
              <a:t>?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permanent and interval plots</a:t>
            </a:r>
          </a:p>
          <a:p>
            <a:pPr lvl="1"/>
            <a:r>
              <a:rPr lang="en-GB" dirty="0"/>
              <a:t>Plots established with the objective of measuring growth in stands managed according to “current” practices</a:t>
            </a:r>
          </a:p>
          <a:p>
            <a:pPr lvl="2"/>
            <a:r>
              <a:rPr lang="en-GB" dirty="0"/>
              <a:t>Permanent plots follow the stand during a long period, eventually the whole life of the stand</a:t>
            </a:r>
          </a:p>
          <a:p>
            <a:pPr lvl="2"/>
            <a:r>
              <a:rPr lang="en-GB" dirty="0"/>
              <a:t>Interval plots follow the stand during a limited interval, but they are </a:t>
            </a:r>
            <a:r>
              <a:rPr lang="en-GB" dirty="0" err="1"/>
              <a:t>remeasured</a:t>
            </a:r>
            <a:r>
              <a:rPr lang="en-GB" dirty="0"/>
              <a:t> at least once</a:t>
            </a:r>
          </a:p>
          <a:p>
            <a:r>
              <a:rPr lang="en-GB" dirty="0">
                <a:solidFill>
                  <a:srgbClr val="008000"/>
                </a:solidFill>
              </a:rPr>
              <a:t>In temporary plots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Plots that are measured just at one point in time</a:t>
            </a:r>
          </a:p>
          <a:p>
            <a:pPr lvl="2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6438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77292" y="5553236"/>
            <a:ext cx="762325" cy="6840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430346"/>
            <a:ext cx="8351521" cy="346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258454" y="2312876"/>
            <a:ext cx="633191" cy="5400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0098" y="6248346"/>
            <a:ext cx="2641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200" dirty="0">
                <a:latin typeface="Trebuchet MS" pitchFamily="34" charset="0"/>
              </a:rPr>
              <a:t>Adapted from Gadow and Hui 1999</a:t>
            </a:r>
            <a:endParaRPr lang="en-US" sz="1200" dirty="0">
              <a:latin typeface="Trebuchet MS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PT" dirty="0" err="1"/>
              <a:t>Temporary</a:t>
            </a:r>
            <a:r>
              <a:rPr lang="pt-PT" dirty="0"/>
              <a:t> plots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7349" y="1205406"/>
            <a:ext cx="11089251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Three temporary plots of varying age (white trees removed in thinning operations). Graphical representation: independent height-age data obtained from temporary plots</a:t>
            </a:r>
          </a:p>
        </p:txBody>
      </p:sp>
    </p:spTree>
    <p:extLst>
      <p:ext uri="{BB962C8B-B14F-4D97-AF65-F5344CB8AC3E}">
        <p14:creationId xmlns:p14="http://schemas.microsoft.com/office/powerpoint/2010/main" val="168306817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23392" y="2708920"/>
            <a:ext cx="2736304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/>
              <a:t>Examples of permanent plot data </a:t>
            </a:r>
            <a:br>
              <a:rPr lang="en-GB" sz="2400" dirty="0"/>
            </a:br>
            <a:r>
              <a:rPr lang="en-GB" sz="2400" i="1" dirty="0"/>
              <a:t>G</a:t>
            </a:r>
            <a:r>
              <a:rPr lang="en-GB" sz="2400" dirty="0"/>
              <a:t> - eucalyptus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571500" indent="-571500" algn="l"/>
            <a:r>
              <a:rPr lang="pt-PT" dirty="0" err="1"/>
              <a:t>Temporary</a:t>
            </a:r>
            <a:r>
              <a:rPr lang="pt-PT" dirty="0"/>
              <a:t> </a:t>
            </a:r>
            <a:r>
              <a:rPr lang="pt-PT" dirty="0" err="1"/>
              <a:t>plots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3BF34-FD04-4B99-A17C-D2A83E6BB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080000"/>
            <a:ext cx="6973273" cy="51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6659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623392" y="2708920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Examples of permanent plot data </a:t>
            </a:r>
            <a:br>
              <a:rPr lang="en-GB" sz="2400" dirty="0"/>
            </a:br>
            <a:r>
              <a:rPr lang="en-GB" sz="2400" i="1" dirty="0" err="1"/>
              <a:t>h</a:t>
            </a:r>
            <a:r>
              <a:rPr lang="en-GB" sz="2400" i="1" baseline="-25000" dirty="0" err="1"/>
              <a:t>dom</a:t>
            </a:r>
            <a:r>
              <a:rPr lang="en-GB" sz="2400" dirty="0"/>
              <a:t> - eucalyptus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571500" indent="-571500" algn="l"/>
            <a:r>
              <a:rPr lang="pt-PT" dirty="0" err="1"/>
              <a:t>Temporary</a:t>
            </a:r>
            <a:r>
              <a:rPr lang="pt-PT" dirty="0"/>
              <a:t> </a:t>
            </a:r>
            <a:r>
              <a:rPr lang="pt-PT" dirty="0" err="1"/>
              <a:t>plots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04FCB-EC25-4AC3-9652-5488E930E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080000"/>
            <a:ext cx="6973273" cy="51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852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96652"/>
            <a:ext cx="8610600" cy="1143000"/>
          </a:xfrm>
        </p:spPr>
        <p:txBody>
          <a:bodyPr/>
          <a:lstStyle/>
          <a:p>
            <a:r>
              <a:rPr lang="en-GB" sz="2800" dirty="0"/>
              <a:t>Where do we get the data for growth studies</a:t>
            </a:r>
            <a:r>
              <a:rPr lang="en-GB" sz="2800" dirty="0">
                <a:latin typeface="Verdana" pitchFamily="34" charset="0"/>
              </a:rPr>
              <a:t>?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designed </a:t>
            </a:r>
            <a:r>
              <a:rPr lang="en-GB" dirty="0" err="1"/>
              <a:t>silviculture</a:t>
            </a:r>
            <a:r>
              <a:rPr lang="en-GB" dirty="0"/>
              <a:t> and genetic trials</a:t>
            </a:r>
          </a:p>
          <a:p>
            <a:pPr lvl="1"/>
            <a:r>
              <a:rPr lang="en-GB" dirty="0"/>
              <a:t>Trials purposively established to study the impact of </a:t>
            </a:r>
            <a:r>
              <a:rPr lang="en-GB" dirty="0" err="1"/>
              <a:t>silvicultural</a:t>
            </a:r>
            <a:r>
              <a:rPr lang="en-GB" dirty="0"/>
              <a:t> treatments and/or genetic material on tree and stand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707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8051285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Trials are set to study one specific </a:t>
            </a:r>
            <a:r>
              <a:rPr lang="en-US" dirty="0" err="1"/>
              <a:t>silvicultural</a:t>
            </a:r>
            <a:r>
              <a:rPr lang="en-US" dirty="0"/>
              <a:t> practice or a combination of two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even if in practice several treatments are applied simultaneously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E.g. Spacing trial: (1x2, 1x3, 1x4, 2x2, 2x3, 3x2, 4x2, 2x4, 3x3, 4x3, 3x4, 4x4) * 3Blocks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Trials usually present a design with repetitions of the given treatment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Measurements over time covering the entire 1</a:t>
            </a:r>
            <a:r>
              <a:rPr lang="en-US" baseline="30000" dirty="0"/>
              <a:t>st</a:t>
            </a:r>
            <a:r>
              <a:rPr lang="en-US" dirty="0"/>
              <a:t> rotation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77292" y="5553236"/>
            <a:ext cx="762325" cy="6840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PT" dirty="0"/>
              <a:t>Experimental </a:t>
            </a:r>
            <a:r>
              <a:rPr lang="pt-PT" dirty="0" err="1"/>
              <a:t>trials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656" y="274638"/>
            <a:ext cx="3276715" cy="6302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9438" b="22251"/>
          <a:stretch/>
        </p:blipFill>
        <p:spPr>
          <a:xfrm>
            <a:off x="443080" y="5355214"/>
            <a:ext cx="7895598" cy="12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4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8040893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PT" dirty="0"/>
              <a:t> </a:t>
            </a:r>
            <a:r>
              <a:rPr lang="en-US" dirty="0"/>
              <a:t>Trials are set to study one specific </a:t>
            </a:r>
            <a:r>
              <a:rPr lang="en-US" dirty="0" err="1"/>
              <a:t>silvicultural</a:t>
            </a:r>
            <a:r>
              <a:rPr lang="en-US" dirty="0"/>
              <a:t> practice or a combination of two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even if in practice several treatments are applied simultaneously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E.g. Spacing trial: (1x2, 1x3, 1x4, 2x2, 2x3, 3x2, 4x2, 2x4, 3x3, 4x3, 3x4, 4x4) * 3Blocks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Trials usually present a design with repetitions of the given treatment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Measurements over time covering the entire 1</a:t>
            </a:r>
            <a:r>
              <a:rPr lang="en-US" baseline="30000" dirty="0"/>
              <a:t>st</a:t>
            </a:r>
            <a:r>
              <a:rPr lang="en-US" dirty="0"/>
              <a:t> rotation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77292" y="5553236"/>
            <a:ext cx="762325" cy="6840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PT" dirty="0"/>
              <a:t>Experimental </a:t>
            </a:r>
            <a:r>
              <a:rPr lang="pt-PT" dirty="0" err="1"/>
              <a:t>trials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9438" b="22251"/>
          <a:stretch/>
        </p:blipFill>
        <p:spPr>
          <a:xfrm>
            <a:off x="443080" y="5355214"/>
            <a:ext cx="7895598" cy="1222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367" y="328122"/>
            <a:ext cx="361198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3178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AutoShape 3"/>
          <p:cNvSpPr>
            <a:spLocks noChangeArrowheads="1"/>
          </p:cNvSpPr>
          <p:nvPr/>
        </p:nvSpPr>
        <p:spPr bwMode="auto">
          <a:xfrm>
            <a:off x="6807200" y="2971800"/>
            <a:ext cx="711200" cy="8001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3092" name="AutoShape 4"/>
          <p:cNvSpPr>
            <a:spLocks noChangeArrowheads="1"/>
          </p:cNvSpPr>
          <p:nvPr/>
        </p:nvSpPr>
        <p:spPr bwMode="auto">
          <a:xfrm>
            <a:off x="3149600" y="2971800"/>
            <a:ext cx="711200" cy="800100"/>
          </a:xfrm>
          <a:prstGeom prst="downArrow">
            <a:avLst>
              <a:gd name="adj1" fmla="val 50000"/>
              <a:gd name="adj2" fmla="val 2812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73093" name="Group 5"/>
          <p:cNvGrpSpPr>
            <a:grpSpLocks/>
          </p:cNvGrpSpPr>
          <p:nvPr/>
        </p:nvGrpSpPr>
        <p:grpSpPr bwMode="auto">
          <a:xfrm>
            <a:off x="2641600" y="628650"/>
            <a:ext cx="7112000" cy="1885950"/>
            <a:chOff x="704" y="396"/>
            <a:chExt cx="4480" cy="1188"/>
          </a:xfrm>
        </p:grpSpPr>
        <p:sp>
          <p:nvSpPr>
            <p:cNvPr id="473094" name="Rectangle 6"/>
            <p:cNvSpPr>
              <a:spLocks noChangeArrowheads="1"/>
            </p:cNvSpPr>
            <p:nvPr/>
          </p:nvSpPr>
          <p:spPr bwMode="auto">
            <a:xfrm>
              <a:off x="704" y="396"/>
              <a:ext cx="4416" cy="11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3095" name="Text Box 7"/>
            <p:cNvSpPr txBox="1">
              <a:spLocks noChangeArrowheads="1"/>
            </p:cNvSpPr>
            <p:nvPr/>
          </p:nvSpPr>
          <p:spPr bwMode="auto">
            <a:xfrm>
              <a:off x="704" y="504"/>
              <a:ext cx="4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000" b="1" dirty="0">
                  <a:solidFill>
                    <a:srgbClr val="008000"/>
                  </a:solidFill>
                  <a:latin typeface="Arial" charset="0"/>
                </a:rPr>
                <a:t>ANALYSIS OF MEASURED RESULTS</a:t>
              </a:r>
            </a:p>
          </p:txBody>
        </p:sp>
      </p:grpSp>
      <p:sp>
        <p:nvSpPr>
          <p:cNvPr id="473096" name="Text Box 8"/>
          <p:cNvSpPr txBox="1">
            <a:spLocks noChangeArrowheads="1"/>
          </p:cNvSpPr>
          <p:nvPr/>
        </p:nvSpPr>
        <p:spPr bwMode="auto">
          <a:xfrm>
            <a:off x="2844800" y="1371600"/>
            <a:ext cx="31496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1100" b="1" dirty="0">
              <a:latin typeface="Arial" charset="0"/>
            </a:endParaRPr>
          </a:p>
          <a:p>
            <a:pPr algn="ctr"/>
            <a:r>
              <a:rPr lang="pt-PT" b="1" dirty="0">
                <a:latin typeface="Arial" charset="0"/>
              </a:rPr>
              <a:t>PERMANENT PLOTS</a:t>
            </a:r>
          </a:p>
          <a:p>
            <a:pPr algn="ctr">
              <a:spcBef>
                <a:spcPct val="50000"/>
              </a:spcBef>
            </a:pPr>
            <a:endParaRPr lang="pt-PT" b="1" dirty="0">
              <a:latin typeface="Arial" charset="0"/>
            </a:endParaRPr>
          </a:p>
        </p:txBody>
      </p:sp>
      <p:sp>
        <p:nvSpPr>
          <p:cNvPr id="473097" name="Text Box 9"/>
          <p:cNvSpPr txBox="1">
            <a:spLocks noChangeArrowheads="1"/>
          </p:cNvSpPr>
          <p:nvPr/>
        </p:nvSpPr>
        <p:spPr bwMode="auto">
          <a:xfrm>
            <a:off x="6299200" y="1371600"/>
            <a:ext cx="3149600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pt-PT" sz="2000" b="1" dirty="0">
              <a:latin typeface="Arial" charset="0"/>
            </a:endParaRPr>
          </a:p>
          <a:p>
            <a:pPr algn="ctr">
              <a:lnSpc>
                <a:spcPct val="160000"/>
              </a:lnSpc>
            </a:pPr>
            <a:r>
              <a:rPr lang="pt-PT" b="1" dirty="0">
                <a:latin typeface="Arial" charset="0"/>
              </a:rPr>
              <a:t>FIELD TRIALS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pt-PT" b="1" dirty="0">
              <a:latin typeface="Arial" charset="0"/>
            </a:endParaRPr>
          </a:p>
        </p:txBody>
      </p:sp>
      <p:sp>
        <p:nvSpPr>
          <p:cNvPr id="473098" name="Text Box 10"/>
          <p:cNvSpPr txBox="1">
            <a:spLocks noChangeArrowheads="1"/>
          </p:cNvSpPr>
          <p:nvPr/>
        </p:nvSpPr>
        <p:spPr bwMode="auto">
          <a:xfrm>
            <a:off x="2641600" y="2514600"/>
            <a:ext cx="1625600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>
                <a:latin typeface="Arial" charset="0"/>
              </a:rPr>
              <a:t>Data for construction and validation</a:t>
            </a:r>
          </a:p>
        </p:txBody>
      </p:sp>
      <p:sp>
        <p:nvSpPr>
          <p:cNvPr id="473099" name="Text Box 11"/>
          <p:cNvSpPr txBox="1">
            <a:spLocks noChangeArrowheads="1"/>
          </p:cNvSpPr>
          <p:nvPr/>
        </p:nvSpPr>
        <p:spPr bwMode="auto">
          <a:xfrm>
            <a:off x="6299200" y="2514600"/>
            <a:ext cx="16256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>
                <a:latin typeface="Arial" charset="0"/>
              </a:rPr>
              <a:t>Better understanding of physiological processes</a:t>
            </a:r>
          </a:p>
        </p:txBody>
      </p:sp>
      <p:sp>
        <p:nvSpPr>
          <p:cNvPr id="473100" name="AutoShape 12"/>
          <p:cNvSpPr>
            <a:spLocks noChangeArrowheads="1"/>
          </p:cNvSpPr>
          <p:nvPr/>
        </p:nvSpPr>
        <p:spPr bwMode="auto">
          <a:xfrm>
            <a:off x="4978400" y="2514600"/>
            <a:ext cx="6096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4470400" y="2914650"/>
            <a:ext cx="1625600" cy="87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1200" b="1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PT" sz="1200" b="1">
                <a:latin typeface="Arial" charset="0"/>
              </a:rPr>
              <a:t>Indication for the need to obtain new data</a:t>
            </a:r>
          </a:p>
        </p:txBody>
      </p:sp>
      <p:sp>
        <p:nvSpPr>
          <p:cNvPr id="473102" name="AutoShape 14"/>
          <p:cNvSpPr>
            <a:spLocks noChangeArrowheads="1"/>
          </p:cNvSpPr>
          <p:nvPr/>
        </p:nvSpPr>
        <p:spPr bwMode="auto">
          <a:xfrm>
            <a:off x="8534400" y="2514600"/>
            <a:ext cx="6096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3103" name="Text Box 15"/>
          <p:cNvSpPr txBox="1">
            <a:spLocks noChangeArrowheads="1"/>
          </p:cNvSpPr>
          <p:nvPr/>
        </p:nvSpPr>
        <p:spPr bwMode="auto">
          <a:xfrm>
            <a:off x="8026400" y="2914650"/>
            <a:ext cx="1625600" cy="869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PT" sz="1200" b="1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PT" sz="1200" b="1">
                <a:latin typeface="Arial" charset="0"/>
              </a:rPr>
              <a:t>Ideas for new experiments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pt-PT" sz="1200" b="1">
              <a:latin typeface="Arial" charset="0"/>
            </a:endParaRPr>
          </a:p>
        </p:txBody>
      </p:sp>
      <p:grpSp>
        <p:nvGrpSpPr>
          <p:cNvPr id="473104" name="Group 16"/>
          <p:cNvGrpSpPr>
            <a:grpSpLocks/>
          </p:cNvGrpSpPr>
          <p:nvPr/>
        </p:nvGrpSpPr>
        <p:grpSpPr bwMode="auto">
          <a:xfrm>
            <a:off x="2641600" y="3771900"/>
            <a:ext cx="7112000" cy="1200150"/>
            <a:chOff x="704" y="2376"/>
            <a:chExt cx="4480" cy="756"/>
          </a:xfrm>
        </p:grpSpPr>
        <p:sp>
          <p:nvSpPr>
            <p:cNvPr id="473105" name="Rectangle 17"/>
            <p:cNvSpPr>
              <a:spLocks noChangeArrowheads="1"/>
            </p:cNvSpPr>
            <p:nvPr/>
          </p:nvSpPr>
          <p:spPr bwMode="auto">
            <a:xfrm>
              <a:off x="704" y="2376"/>
              <a:ext cx="4480" cy="7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3106" name="Text Box 18"/>
            <p:cNvSpPr txBox="1">
              <a:spLocks noChangeArrowheads="1"/>
            </p:cNvSpPr>
            <p:nvPr/>
          </p:nvSpPr>
          <p:spPr bwMode="auto">
            <a:xfrm>
              <a:off x="704" y="2520"/>
              <a:ext cx="448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000" b="1" dirty="0">
                  <a:solidFill>
                    <a:srgbClr val="008000"/>
                  </a:solidFill>
                  <a:latin typeface="Arial" charset="0"/>
                </a:rPr>
                <a:t>ANALYSIS OF SIMULATED RESULTS using                                                  FOREST GROWTH MODELS</a:t>
              </a:r>
            </a:p>
          </p:txBody>
        </p:sp>
      </p:grpSp>
      <p:sp>
        <p:nvSpPr>
          <p:cNvPr id="473107" name="AutoShape 19"/>
          <p:cNvSpPr>
            <a:spLocks noChangeArrowheads="1"/>
          </p:cNvSpPr>
          <p:nvPr/>
        </p:nvSpPr>
        <p:spPr bwMode="auto">
          <a:xfrm>
            <a:off x="7721600" y="4972050"/>
            <a:ext cx="6096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3108" name="Text Box 20"/>
          <p:cNvSpPr txBox="1">
            <a:spLocks noChangeArrowheads="1"/>
          </p:cNvSpPr>
          <p:nvPr/>
        </p:nvSpPr>
        <p:spPr bwMode="auto">
          <a:xfrm>
            <a:off x="7112000" y="5372100"/>
            <a:ext cx="1930400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>
                <a:latin typeface="Arial" charset="0"/>
              </a:rPr>
              <a:t>Better understanding of physiological processes</a:t>
            </a:r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7010400" y="5970589"/>
            <a:ext cx="2133600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200" b="1">
                <a:latin typeface="Arial" charset="0"/>
              </a:rPr>
              <a:t>EXPERIMENTS UNDERTAKEN IN LABORATORY</a:t>
            </a:r>
          </a:p>
        </p:txBody>
      </p:sp>
    </p:spTree>
    <p:extLst>
      <p:ext uri="{BB962C8B-B14F-4D97-AF65-F5344CB8AC3E}">
        <p14:creationId xmlns:p14="http://schemas.microsoft.com/office/powerpoint/2010/main" val="14429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7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7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47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animBg="1"/>
      <p:bldP spid="473092" grpId="0" animBg="1"/>
      <p:bldP spid="473096" grpId="0" animBg="1" autoUpdateAnimBg="0"/>
      <p:bldP spid="473097" grpId="0" animBg="1" autoUpdateAnimBg="0"/>
      <p:bldP spid="473098" grpId="0" animBg="1" autoUpdateAnimBg="0"/>
      <p:bldP spid="473099" grpId="0" animBg="1" autoUpdateAnimBg="0"/>
      <p:bldP spid="473100" grpId="0" animBg="1"/>
      <p:bldP spid="473101" grpId="0" animBg="1" autoUpdateAnimBg="0"/>
      <p:bldP spid="473102" grpId="0" animBg="1"/>
      <p:bldP spid="473103" grpId="0" animBg="1" autoUpdateAnimBg="0"/>
      <p:bldP spid="473107" grpId="0" animBg="1"/>
      <p:bldP spid="473108" grpId="0" animBg="1" autoUpdateAnimBg="0"/>
      <p:bldP spid="47310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838325" y="2717800"/>
            <a:ext cx="8515350" cy="711200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do we get the data for growth studies</a:t>
            </a:r>
            <a:r>
              <a:rPr lang="en-GB" dirty="0">
                <a:latin typeface="Verdana" pitchFamily="34" charset="0"/>
              </a:rPr>
              <a:t>?</a:t>
            </a:r>
            <a:endParaRPr lang="pt-PT" sz="3400" dirty="0"/>
          </a:p>
        </p:txBody>
      </p:sp>
    </p:spTree>
    <p:extLst>
      <p:ext uri="{BB962C8B-B14F-4D97-AF65-F5344CB8AC3E}">
        <p14:creationId xmlns:p14="http://schemas.microsoft.com/office/powerpoint/2010/main" val="196637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96652"/>
            <a:ext cx="8610600" cy="1143000"/>
          </a:xfrm>
        </p:spPr>
        <p:txBody>
          <a:bodyPr/>
          <a:lstStyle/>
          <a:p>
            <a:r>
              <a:rPr lang="en-GB" sz="2800" dirty="0"/>
              <a:t>Where do we get the data for growth studies</a:t>
            </a:r>
            <a:r>
              <a:rPr lang="en-GB" sz="2800" dirty="0">
                <a:latin typeface="Verdana" pitchFamily="34" charset="0"/>
              </a:rPr>
              <a:t>?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designed </a:t>
            </a:r>
            <a:r>
              <a:rPr lang="en-GB" dirty="0" err="1"/>
              <a:t>silviculture</a:t>
            </a:r>
            <a:r>
              <a:rPr lang="en-GB" dirty="0"/>
              <a:t> and genetic trials</a:t>
            </a:r>
          </a:p>
          <a:p>
            <a:pPr lvl="1"/>
            <a:r>
              <a:rPr lang="en-GB" dirty="0"/>
              <a:t>Trials purposively established to study the impact of </a:t>
            </a:r>
            <a:r>
              <a:rPr lang="en-GB" dirty="0" err="1"/>
              <a:t>silvicultural</a:t>
            </a:r>
            <a:r>
              <a:rPr lang="en-GB" dirty="0"/>
              <a:t> treatments and/or genetic material on tree and stand growth</a:t>
            </a:r>
          </a:p>
          <a:p>
            <a:r>
              <a:rPr lang="en-GB" dirty="0"/>
              <a:t>From continuous forest inventory data</a:t>
            </a:r>
          </a:p>
          <a:p>
            <a:r>
              <a:rPr lang="en-GB" dirty="0"/>
              <a:t>From stem analysis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92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PT" dirty="0"/>
              <a:t>Stem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Stem analysis is the study of tree growth from the analysis and measurement of the growth rings</a:t>
            </a:r>
          </a:p>
          <a:p>
            <a:r>
              <a:rPr lang="en-US" dirty="0"/>
              <a:t>It is restricted to the species whose wood exhibits clear growth rings and to the regions with a climate that implies a clear stop on growth</a:t>
            </a:r>
          </a:p>
          <a:p>
            <a:r>
              <a:rPr lang="en-US" dirty="0"/>
              <a:t>Two types of stem analysis:</a:t>
            </a:r>
          </a:p>
          <a:p>
            <a:pPr lvl="1"/>
            <a:r>
              <a:rPr lang="en-US" dirty="0"/>
              <a:t>Partial – analysis of increment cores at </a:t>
            </a:r>
            <a:r>
              <a:rPr lang="en-US" dirty="0" err="1"/>
              <a:t>dbh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Total – analysis of several tree discs along the stem</a:t>
            </a:r>
          </a:p>
        </p:txBody>
      </p:sp>
    </p:spTree>
    <p:extLst>
      <p:ext uri="{BB962C8B-B14F-4D97-AF65-F5344CB8AC3E}">
        <p14:creationId xmlns:p14="http://schemas.microsoft.com/office/powerpoint/2010/main" val="2403544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Partial stem analysis</a:t>
            </a:r>
            <a:br>
              <a:rPr lang="pt-PT" dirty="0"/>
            </a:br>
            <a:r>
              <a:rPr lang="pt-PT" sz="2400" dirty="0"/>
              <a:t>Stand table projection</a:t>
            </a:r>
            <a:endParaRPr lang="pt-PT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196753"/>
            <a:ext cx="6096677" cy="5249168"/>
          </a:xfrm>
        </p:spPr>
        <p:txBody>
          <a:bodyPr>
            <a:normAutofit/>
          </a:bodyPr>
          <a:lstStyle/>
          <a:p>
            <a:r>
              <a:rPr lang="pt-PT" dirty="0"/>
              <a:t>It is usually used for short term projections of forest inventory data: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sz="2200" dirty="0"/>
              <a:t>During the forest inventory an </a:t>
            </a:r>
            <a:r>
              <a:rPr lang="pt-PT" sz="2200" dirty="0" err="1"/>
              <a:t>increment</a:t>
            </a:r>
            <a:r>
              <a:rPr lang="pt-PT" sz="2200" dirty="0"/>
              <a:t> core is taken in some “sample” trees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sz="2200" dirty="0"/>
              <a:t>Diameter growth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en-US" sz="2200" dirty="0"/>
              <a:t>wood</a:t>
            </a:r>
            <a:r>
              <a:rPr lang="pt-PT" sz="2200" dirty="0"/>
              <a:t> </a:t>
            </a:r>
            <a:r>
              <a:rPr lang="en-US" sz="2200" dirty="0"/>
              <a:t>in the last k years (usually 5 years) is measured in the increment bore from each tree and converted to d</a:t>
            </a:r>
            <a:r>
              <a:rPr lang="pt-PT" sz="2200" dirty="0"/>
              <a:t>iameter growth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Estimate the diameter growth (</a:t>
            </a:r>
            <a:r>
              <a:rPr lang="en-US" sz="2200" dirty="0" err="1"/>
              <a:t>idj</a:t>
            </a:r>
            <a:r>
              <a:rPr lang="en-US" sz="2200" dirty="0"/>
              <a:t>) of the average tree of each diameter class (j)</a:t>
            </a:r>
            <a:endParaRPr lang="pt-PT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22" y="1340768"/>
            <a:ext cx="2571750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16" y="4880961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28" y="3331825"/>
            <a:ext cx="365760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15" y="4880961"/>
            <a:ext cx="25241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76" y="1350257"/>
            <a:ext cx="2886075" cy="1581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60496" y="6420979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Hagloff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images)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768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Partial stem analysis</a:t>
            </a:r>
            <a:br>
              <a:rPr lang="pt-PT" dirty="0"/>
            </a:br>
            <a:r>
              <a:rPr lang="pt-PT" sz="2400" dirty="0"/>
              <a:t>Stand table projection</a:t>
            </a:r>
            <a:endParaRPr lang="pt-PT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196753"/>
            <a:ext cx="11328000" cy="4248471"/>
          </a:xfrm>
        </p:spPr>
        <p:txBody>
          <a:bodyPr/>
          <a:lstStyle/>
          <a:p>
            <a:r>
              <a:rPr lang="pt-PT" dirty="0"/>
              <a:t>It includes </a:t>
            </a:r>
            <a:r>
              <a:rPr lang="pt-PT" dirty="0" err="1"/>
              <a:t>several</a:t>
            </a:r>
            <a:r>
              <a:rPr lang="pt-PT" dirty="0"/>
              <a:t> steps </a:t>
            </a:r>
            <a:r>
              <a:rPr lang="pt-P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PT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pt-P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assumes </a:t>
            </a:r>
            <a:r>
              <a:rPr lang="pt-PT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pt-P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pt-P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just</a:t>
            </a:r>
            <a:r>
              <a:rPr lang="pt-P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completed</a:t>
            </a:r>
            <a:r>
              <a:rPr lang="pt-P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pt-P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forest</a:t>
            </a:r>
            <a:r>
              <a:rPr lang="pt-P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PT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inventory</a:t>
            </a:r>
            <a:r>
              <a:rPr lang="pt-PT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pt-PT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Start by computing the stand table (number of trees per diameter class) from forest inventory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Estimate mortality in each diameter class and compute the future number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trees</a:t>
            </a:r>
            <a:r>
              <a:rPr lang="pt-PT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PT" dirty="0"/>
              <a:t>Compute the </a:t>
            </a:r>
            <a:r>
              <a:rPr lang="pt-PT" b="1" dirty="0">
                <a:solidFill>
                  <a:srgbClr val="008000"/>
                </a:solidFill>
              </a:rPr>
              <a:t>growth index </a:t>
            </a:r>
            <a:r>
              <a:rPr lang="pt-PT" dirty="0"/>
              <a:t>or ratio between id</a:t>
            </a:r>
            <a:r>
              <a:rPr lang="pt-PT" baseline="-25000" dirty="0"/>
              <a:t>j</a:t>
            </a:r>
            <a:r>
              <a:rPr lang="pt-PT" dirty="0"/>
              <a:t> and the width of the class – this index allows the computation of the number of trees that stay in the class and the ones that move 1 or 2 classes</a:t>
            </a:r>
          </a:p>
          <a:p>
            <a:pPr marL="1314450" lvl="2" indent="-457200">
              <a:buFont typeface="Wingdings" panose="05000000000000000000" pitchFamily="2" charset="2"/>
              <a:buChar char="§"/>
            </a:pPr>
            <a:r>
              <a:rPr lang="pt-PT" dirty="0"/>
              <a:t>A GI=0.76 </a:t>
            </a:r>
            <a:r>
              <a:rPr lang="pt-PT" dirty="0" err="1"/>
              <a:t>means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76%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trees</a:t>
            </a:r>
            <a:r>
              <a:rPr lang="pt-PT" dirty="0"/>
              <a:t> move 1 </a:t>
            </a:r>
            <a:r>
              <a:rPr lang="pt-PT" dirty="0" err="1"/>
              <a:t>class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none</a:t>
            </a:r>
            <a:r>
              <a:rPr lang="pt-PT" dirty="0"/>
              <a:t> move 2 classes</a:t>
            </a:r>
          </a:p>
          <a:p>
            <a:pPr marL="1314450" lvl="2" indent="-457200">
              <a:buFont typeface="Wingdings" panose="05000000000000000000" pitchFamily="2" charset="2"/>
              <a:buChar char="§"/>
            </a:pPr>
            <a:r>
              <a:rPr lang="pt-PT" dirty="0"/>
              <a:t>A GI=1.10 </a:t>
            </a:r>
            <a:r>
              <a:rPr lang="pt-PT" dirty="0" err="1"/>
              <a:t>means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90%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trees</a:t>
            </a:r>
            <a:r>
              <a:rPr lang="pt-PT" dirty="0"/>
              <a:t> move 1 </a:t>
            </a:r>
            <a:r>
              <a:rPr lang="pt-PT" dirty="0" err="1"/>
              <a:t>class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10% move 2 classes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1424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Where</a:t>
            </a:r>
            <a:r>
              <a:rPr lang="pt-PT" dirty="0"/>
              <a:t> </a:t>
            </a:r>
            <a:r>
              <a:rPr lang="pt-PT" dirty="0" err="1"/>
              <a:t>id</a:t>
            </a:r>
            <a:r>
              <a:rPr lang="pt-PT" baseline="-25000" dirty="0" err="1"/>
              <a:t>j</a:t>
            </a:r>
            <a:r>
              <a:rPr lang="pt-PT" baseline="-25000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increment</a:t>
            </a:r>
            <a:r>
              <a:rPr lang="pt-PT" dirty="0"/>
              <a:t> in </a:t>
            </a:r>
            <a:r>
              <a:rPr lang="pt-PT" dirty="0" err="1"/>
              <a:t>diameter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94816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Partial stem analysis</a:t>
            </a:r>
            <a:br>
              <a:rPr lang="pt-PT" dirty="0"/>
            </a:br>
            <a:r>
              <a:rPr lang="pt-PT" sz="2400" dirty="0"/>
              <a:t>Stand table projection</a:t>
            </a:r>
            <a:endParaRPr lang="pt-PT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268760"/>
            <a:ext cx="10945216" cy="4800600"/>
          </a:xfrm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en-US" dirty="0"/>
              <a:t>Computation of </a:t>
            </a:r>
            <a:r>
              <a:rPr lang="en-US" b="1" dirty="0">
                <a:solidFill>
                  <a:srgbClr val="008000"/>
                </a:solidFill>
              </a:rPr>
              <a:t>growth index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Assumes that trees inside a </a:t>
            </a:r>
            <a:r>
              <a:rPr lang="en-US" dirty="0" err="1"/>
              <a:t>dbh</a:t>
            </a:r>
            <a:r>
              <a:rPr lang="en-US" dirty="0"/>
              <a:t> class have an uniform distribution</a:t>
            </a:r>
          </a:p>
          <a:p>
            <a:pPr lvl="1"/>
            <a:r>
              <a:rPr lang="en-US" dirty="0"/>
              <a:t>Estimate the diameter increment in k years of each </a:t>
            </a:r>
            <a:r>
              <a:rPr lang="en-US" dirty="0" err="1"/>
              <a:t>dbh</a:t>
            </a:r>
            <a:r>
              <a:rPr lang="en-US" dirty="0"/>
              <a:t> class (i</a:t>
            </a:r>
            <a:r>
              <a:rPr lang="en-US" baseline="-25000" dirty="0"/>
              <a:t>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 trees inside a </a:t>
            </a:r>
            <a:r>
              <a:rPr lang="en-US" dirty="0" err="1"/>
              <a:t>dbh</a:t>
            </a:r>
            <a:r>
              <a:rPr lang="en-US" dirty="0"/>
              <a:t> class [d</a:t>
            </a:r>
            <a:r>
              <a:rPr lang="en-US" baseline="-25000" dirty="0"/>
              <a:t>1</a:t>
            </a:r>
            <a:r>
              <a:rPr lang="en-US" dirty="0"/>
              <a:t>; d</a:t>
            </a:r>
            <a:r>
              <a:rPr lang="en-US" baseline="-25000" dirty="0"/>
              <a:t>2</a:t>
            </a:r>
            <a:r>
              <a:rPr lang="en-US" dirty="0"/>
              <a:t>[ with d&gt;d</a:t>
            </a:r>
            <a:r>
              <a:rPr lang="en-US" baseline="-25000" dirty="0"/>
              <a:t>2</a:t>
            </a:r>
            <a:r>
              <a:rPr lang="en-US" dirty="0"/>
              <a:t>-i</a:t>
            </a:r>
            <a:r>
              <a:rPr lang="en-US" baseline="-25000" dirty="0"/>
              <a:t>d</a:t>
            </a:r>
            <a:r>
              <a:rPr lang="en-US" dirty="0"/>
              <a:t>, after k years will be in the next class</a:t>
            </a:r>
          </a:p>
        </p:txBody>
      </p:sp>
    </p:spTree>
    <p:extLst>
      <p:ext uri="{BB962C8B-B14F-4D97-AF65-F5344CB8AC3E}">
        <p14:creationId xmlns:p14="http://schemas.microsoft.com/office/powerpoint/2010/main" val="731374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Partial stem analysis</a:t>
            </a:r>
            <a:br>
              <a:rPr lang="pt-PT" dirty="0"/>
            </a:br>
            <a:r>
              <a:rPr lang="pt-PT" sz="2400" dirty="0"/>
              <a:t>Stand table projection</a:t>
            </a:r>
            <a:endParaRPr lang="pt-PT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36812"/>
            <a:ext cx="8610600" cy="4800600"/>
          </a:xfrm>
          <a:ln w="38100"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r>
              <a:rPr lang="pt-PT" dirty="0" err="1"/>
              <a:t>Tree</a:t>
            </a:r>
            <a:r>
              <a:rPr lang="pt-PT" dirty="0"/>
              <a:t> </a:t>
            </a:r>
            <a:r>
              <a:rPr lang="pt-PT" dirty="0" err="1"/>
              <a:t>movement</a:t>
            </a:r>
            <a:r>
              <a:rPr lang="pt-PT" dirty="0"/>
              <a:t>: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lvl="1"/>
            <a:r>
              <a:rPr lang="pt-PT" dirty="0"/>
              <a:t>Note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now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trees</a:t>
            </a:r>
            <a:r>
              <a:rPr lang="pt-PT" dirty="0"/>
              <a:t> are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equally</a:t>
            </a:r>
            <a:r>
              <a:rPr lang="pt-PT" dirty="0"/>
              <a:t> </a:t>
            </a:r>
            <a:r>
              <a:rPr lang="pt-PT" dirty="0" err="1"/>
              <a:t>distributed</a:t>
            </a:r>
            <a:r>
              <a:rPr lang="pt-PT" dirty="0"/>
              <a:t> </a:t>
            </a:r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assumption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hold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next</a:t>
            </a:r>
            <a:r>
              <a:rPr lang="pt-PT" dirty="0"/>
              <a:t> </a:t>
            </a:r>
            <a:r>
              <a:rPr lang="pt-PT" dirty="0" err="1"/>
              <a:t>period</a:t>
            </a:r>
            <a:r>
              <a:rPr lang="pt-PT" dirty="0"/>
              <a:t> </a:t>
            </a:r>
            <a:r>
              <a:rPr lang="pt-PT" dirty="0" err="1"/>
              <a:t>projection</a:t>
            </a:r>
            <a:endParaRPr lang="pt-PT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443690" y="2636912"/>
          <a:ext cx="7380821" cy="2560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60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00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741">
                <a:tc rowSpan="2">
                  <a:txBody>
                    <a:bodyPr/>
                    <a:lstStyle/>
                    <a:p>
                      <a:r>
                        <a:rPr lang="pt-PT" dirty="0" err="1"/>
                        <a:t>Period</a:t>
                      </a:r>
                      <a:r>
                        <a:rPr lang="pt-PT" dirty="0"/>
                        <a:t> 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class</a:t>
                      </a:r>
                      <a:r>
                        <a:rPr lang="pt-PT" dirty="0"/>
                        <a:t> d1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class</a:t>
                      </a:r>
                      <a:r>
                        <a:rPr lang="pt-PT" dirty="0"/>
                        <a:t> d2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class</a:t>
                      </a:r>
                      <a:r>
                        <a:rPr lang="pt-PT" baseline="0" dirty="0"/>
                        <a:t> d3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741">
                <a:tc rowSpan="2">
                  <a:txBody>
                    <a:bodyPr/>
                    <a:lstStyle/>
                    <a:p>
                      <a:r>
                        <a:rPr lang="pt-PT" b="1" dirty="0" err="1"/>
                        <a:t>Period</a:t>
                      </a:r>
                      <a:r>
                        <a:rPr lang="pt-PT" b="1" dirty="0"/>
                        <a:t> 2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7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class</a:t>
                      </a:r>
                      <a:r>
                        <a:rPr lang="pt-PT" dirty="0"/>
                        <a:t> d1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class</a:t>
                      </a:r>
                      <a:r>
                        <a:rPr lang="pt-PT" dirty="0"/>
                        <a:t> d2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class</a:t>
                      </a:r>
                      <a:r>
                        <a:rPr lang="pt-PT" baseline="0" dirty="0"/>
                        <a:t> d3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 bwMode="auto">
          <a:xfrm rot="16200000">
            <a:off x="9444412" y="2240881"/>
            <a:ext cx="252000" cy="46800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4907804" y="1772908"/>
            <a:ext cx="252000" cy="140400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16200000">
            <a:off x="7158184" y="2006881"/>
            <a:ext cx="252000" cy="93600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852" y="198884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Trebuchet MS" panose="020B0603020202020204" pitchFamily="34" charset="0"/>
              </a:rPr>
              <a:t>i</a:t>
            </a:r>
            <a:r>
              <a:rPr lang="pt-PT" b="1" baseline="-25000" dirty="0">
                <a:latin typeface="Trebuchet MS" panose="020B0603020202020204" pitchFamily="34" charset="0"/>
              </a:rPr>
              <a:t>d1</a:t>
            </a:r>
            <a:endParaRPr lang="en-US" b="1" baseline="-25000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6100" y="198884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Trebuchet MS" panose="020B0603020202020204" pitchFamily="34" charset="0"/>
              </a:rPr>
              <a:t>i</a:t>
            </a:r>
            <a:r>
              <a:rPr lang="pt-PT" b="1" baseline="-25000" dirty="0">
                <a:latin typeface="Trebuchet MS" panose="020B0603020202020204" pitchFamily="34" charset="0"/>
              </a:rPr>
              <a:t>d2</a:t>
            </a:r>
            <a:endParaRPr lang="en-US" b="1" baseline="-25000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00356" y="198884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Trebuchet MS" panose="020B0603020202020204" pitchFamily="34" charset="0"/>
              </a:rPr>
              <a:t>i</a:t>
            </a:r>
            <a:r>
              <a:rPr lang="pt-PT" b="1" baseline="-25000" dirty="0">
                <a:latin typeface="Trebuchet MS" panose="020B0603020202020204" pitchFamily="34" charset="0"/>
              </a:rPr>
              <a:t>d3</a:t>
            </a:r>
            <a:endParaRPr lang="en-US" b="1" baseline="-25000" dirty="0">
              <a:latin typeface="Trebuchet MS" panose="020B0603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83732" y="2636912"/>
            <a:ext cx="6140778" cy="720080"/>
            <a:chOff x="2159732" y="2636912"/>
            <a:chExt cx="6140778" cy="72008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2195736" y="3356992"/>
              <a:ext cx="6104774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159732" y="2636912"/>
              <a:ext cx="0" cy="72008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4211960" y="2636912"/>
              <a:ext cx="0" cy="72008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6264188" y="2636912"/>
              <a:ext cx="0" cy="72008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8280412" y="2636912"/>
              <a:ext cx="0" cy="72008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0"/>
          <p:cNvGrpSpPr/>
          <p:nvPr/>
        </p:nvGrpSpPr>
        <p:grpSpPr>
          <a:xfrm>
            <a:off x="3683732" y="4113076"/>
            <a:ext cx="6140778" cy="720080"/>
            <a:chOff x="2159732" y="2636912"/>
            <a:chExt cx="6140778" cy="72008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2195736" y="3356992"/>
              <a:ext cx="6104774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2159732" y="2636912"/>
              <a:ext cx="0" cy="72008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211960" y="2636912"/>
              <a:ext cx="0" cy="72008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6264188" y="2636912"/>
              <a:ext cx="0" cy="72008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8280412" y="2636912"/>
              <a:ext cx="0" cy="72008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06830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Partial stem analysis</a:t>
            </a:r>
            <a:br>
              <a:rPr lang="pt-PT" dirty="0"/>
            </a:br>
            <a:r>
              <a:rPr lang="pt-PT" sz="2400" dirty="0"/>
              <a:t>Stand table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084332" y="406687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chemeClr val="bg1"/>
                </a:solidFill>
                <a:latin typeface="+mj-lt"/>
              </a:rPr>
              <a:t>=100+4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3" y="1772815"/>
            <a:ext cx="8670434" cy="37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443532" y="5085185"/>
            <a:ext cx="1186839" cy="1368152"/>
            <a:chOff x="1008895" y="5085185"/>
            <a:chExt cx="1186839" cy="1368152"/>
          </a:xfrm>
        </p:grpSpPr>
        <p:sp>
          <p:nvSpPr>
            <p:cNvPr id="39" name="Rectangular Callout 38"/>
            <p:cNvSpPr/>
            <p:nvPr/>
          </p:nvSpPr>
          <p:spPr bwMode="auto">
            <a:xfrm rot="5400000">
              <a:off x="918239" y="5175841"/>
              <a:ext cx="1368152" cy="1186839"/>
            </a:xfrm>
            <a:prstGeom prst="wedgeRectCallout">
              <a:avLst>
                <a:gd name="adj1" fmla="val -69440"/>
                <a:gd name="adj2" fmla="val 5591"/>
              </a:avLst>
            </a:prstGeom>
            <a:solidFill>
              <a:srgbClr val="0099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8259" y="5193196"/>
              <a:ext cx="10081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b="1" dirty="0">
                  <a:solidFill>
                    <a:schemeClr val="bg1"/>
                  </a:solidFill>
                  <a:latin typeface="+mj-lt"/>
                </a:rPr>
                <a:t>Future number of trees alive in each class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045066" y="5049180"/>
            <a:ext cx="1186839" cy="1368152"/>
            <a:chOff x="1008895" y="5085185"/>
            <a:chExt cx="1186839" cy="1368152"/>
          </a:xfrm>
        </p:grpSpPr>
        <p:sp>
          <p:nvSpPr>
            <p:cNvPr id="42" name="Rectangular Callout 41"/>
            <p:cNvSpPr/>
            <p:nvPr/>
          </p:nvSpPr>
          <p:spPr bwMode="auto">
            <a:xfrm rot="5400000">
              <a:off x="918239" y="5175841"/>
              <a:ext cx="1368152" cy="1186839"/>
            </a:xfrm>
            <a:prstGeom prst="wedgeRectCallout">
              <a:avLst>
                <a:gd name="adj1" fmla="val -69440"/>
                <a:gd name="adj2" fmla="val 5591"/>
              </a:avLst>
            </a:prstGeom>
            <a:solidFill>
              <a:srgbClr val="0099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8259" y="5193196"/>
              <a:ext cx="10081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b="1" dirty="0">
                  <a:solidFill>
                    <a:schemeClr val="bg1"/>
                  </a:solidFill>
                  <a:latin typeface="+mj-lt"/>
                </a:rPr>
                <a:t>Increment in diameter for the period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429282" y="3176973"/>
            <a:ext cx="1350794" cy="451049"/>
            <a:chOff x="3905282" y="3176972"/>
            <a:chExt cx="1350794" cy="451049"/>
          </a:xfrm>
        </p:grpSpPr>
        <p:sp>
          <p:nvSpPr>
            <p:cNvPr id="45" name="Rectangular Callout 44"/>
            <p:cNvSpPr/>
            <p:nvPr/>
          </p:nvSpPr>
          <p:spPr bwMode="auto">
            <a:xfrm rot="5400000">
              <a:off x="4355154" y="2727100"/>
              <a:ext cx="451049" cy="1350794"/>
            </a:xfrm>
            <a:prstGeom prst="wedgeRectCallout">
              <a:avLst>
                <a:gd name="adj1" fmla="val -79313"/>
                <a:gd name="adj2" fmla="val 55495"/>
              </a:avLst>
            </a:prstGeom>
            <a:solidFill>
              <a:srgbClr val="0099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13293" y="3284983"/>
              <a:ext cx="1206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b="1" dirty="0">
                  <a:solidFill>
                    <a:schemeClr val="bg1"/>
                  </a:solidFill>
                  <a:latin typeface="+mj-lt"/>
                </a:rPr>
                <a:t>=3.80/5cm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761430" y="3861048"/>
            <a:ext cx="2070874" cy="402430"/>
            <a:chOff x="5237430" y="3861048"/>
            <a:chExt cx="2070874" cy="402430"/>
          </a:xfrm>
        </p:grpSpPr>
        <p:sp>
          <p:nvSpPr>
            <p:cNvPr id="48" name="Rectangular Callout 47"/>
            <p:cNvSpPr/>
            <p:nvPr/>
          </p:nvSpPr>
          <p:spPr bwMode="auto">
            <a:xfrm rot="5400000">
              <a:off x="6071652" y="3026826"/>
              <a:ext cx="402430" cy="2070874"/>
            </a:xfrm>
            <a:prstGeom prst="wedgeRectCallout">
              <a:avLst>
                <a:gd name="adj1" fmla="val -219217"/>
                <a:gd name="adj2" fmla="val 21648"/>
              </a:avLst>
            </a:prstGeom>
            <a:solidFill>
              <a:srgbClr val="0099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08430" y="3914471"/>
              <a:ext cx="1999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b="1" dirty="0">
                  <a:solidFill>
                    <a:schemeClr val="bg1"/>
                  </a:solidFill>
                  <a:latin typeface="+mj-lt"/>
                </a:rPr>
                <a:t>=102*(1-0.76)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56240" y="3248980"/>
            <a:ext cx="1350794" cy="385010"/>
            <a:chOff x="6857610" y="3248980"/>
            <a:chExt cx="1350794" cy="385010"/>
          </a:xfrm>
        </p:grpSpPr>
        <p:sp>
          <p:nvSpPr>
            <p:cNvPr id="51" name="Rectangular Callout 50"/>
            <p:cNvSpPr/>
            <p:nvPr/>
          </p:nvSpPr>
          <p:spPr bwMode="auto">
            <a:xfrm rot="5400000">
              <a:off x="7340502" y="2766088"/>
              <a:ext cx="385010" cy="1350794"/>
            </a:xfrm>
            <a:prstGeom prst="wedgeRectCallout">
              <a:avLst>
                <a:gd name="adj1" fmla="val -79313"/>
                <a:gd name="adj2" fmla="val 55495"/>
              </a:avLst>
            </a:prstGeom>
            <a:solidFill>
              <a:srgbClr val="0099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65621" y="3320988"/>
              <a:ext cx="1206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b="1" dirty="0">
                  <a:solidFill>
                    <a:schemeClr val="bg1"/>
                  </a:solidFill>
                  <a:latin typeface="+mj-lt"/>
                </a:rPr>
                <a:t>=102-24.48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008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Partial stem analysis</a:t>
            </a:r>
            <a:br>
              <a:rPr lang="pt-PT" dirty="0"/>
            </a:br>
            <a:r>
              <a:rPr lang="pt-PT" sz="2400" dirty="0"/>
              <a:t>Stand table projection</a:t>
            </a:r>
            <a:endParaRPr lang="pt-PT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We should also take into account the ingrowth </a:t>
            </a:r>
          </a:p>
          <a:p>
            <a:pPr lvl="1"/>
            <a:r>
              <a:rPr lang="pt-PT" dirty="0"/>
              <a:t>trees that achieve the lower limit of the first diameter class and must be added to the stand</a:t>
            </a:r>
          </a:p>
        </p:txBody>
      </p:sp>
    </p:spTree>
    <p:extLst>
      <p:ext uri="{BB962C8B-B14F-4D97-AF65-F5344CB8AC3E}">
        <p14:creationId xmlns:p14="http://schemas.microsoft.com/office/powerpoint/2010/main" val="2355514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Partial stem analysis</a:t>
            </a:r>
            <a:br>
              <a:rPr lang="pt-PT" dirty="0"/>
            </a:br>
            <a:r>
              <a:rPr lang="pt-PT" sz="2400" dirty="0"/>
              <a:t>Stand table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3" y="1736811"/>
            <a:ext cx="8670434" cy="37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8635860" y="3949816"/>
            <a:ext cx="1440160" cy="402430"/>
            <a:chOff x="5868144" y="3861048"/>
            <a:chExt cx="1440160" cy="402430"/>
          </a:xfrm>
        </p:grpSpPr>
        <p:sp>
          <p:nvSpPr>
            <p:cNvPr id="54" name="Rectangular Callout 53"/>
            <p:cNvSpPr/>
            <p:nvPr/>
          </p:nvSpPr>
          <p:spPr bwMode="auto">
            <a:xfrm rot="5400000">
              <a:off x="6296999" y="3540205"/>
              <a:ext cx="402430" cy="1044116"/>
            </a:xfrm>
            <a:prstGeom prst="wedgeRectCallout">
              <a:avLst>
                <a:gd name="adj1" fmla="val -282839"/>
                <a:gd name="adj2" fmla="val -53504"/>
              </a:avLst>
            </a:prstGeom>
            <a:solidFill>
              <a:srgbClr val="0099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68144" y="3914471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b="1" dirty="0">
                  <a:solidFill>
                    <a:schemeClr val="bg1"/>
                  </a:solidFill>
                  <a:latin typeface="+mj-lt"/>
                </a:rPr>
                <a:t>=24+100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7242048" y="3206497"/>
            <a:ext cx="2023882" cy="1230616"/>
          </a:xfrm>
          <a:custGeom>
            <a:avLst/>
            <a:gdLst>
              <a:gd name="connsiteX0" fmla="*/ 0 w 2340864"/>
              <a:gd name="connsiteY0" fmla="*/ 0 h 1329725"/>
              <a:gd name="connsiteX1" fmla="*/ 109728 w 2340864"/>
              <a:gd name="connsiteY1" fmla="*/ 426720 h 1329725"/>
              <a:gd name="connsiteX2" fmla="*/ 451104 w 2340864"/>
              <a:gd name="connsiteY2" fmla="*/ 877824 h 1329725"/>
              <a:gd name="connsiteX3" fmla="*/ 1036320 w 2340864"/>
              <a:gd name="connsiteY3" fmla="*/ 1280160 h 1329725"/>
              <a:gd name="connsiteX4" fmla="*/ 1877568 w 2340864"/>
              <a:gd name="connsiteY4" fmla="*/ 1304544 h 1329725"/>
              <a:gd name="connsiteX5" fmla="*/ 2340864 w 2340864"/>
              <a:gd name="connsiteY5" fmla="*/ 1109472 h 1329725"/>
              <a:gd name="connsiteX6" fmla="*/ 2340864 w 2340864"/>
              <a:gd name="connsiteY6" fmla="*/ 1109472 h 1329725"/>
              <a:gd name="connsiteX0" fmla="*/ 0 w 2340864"/>
              <a:gd name="connsiteY0" fmla="*/ 0 h 1328481"/>
              <a:gd name="connsiteX1" fmla="*/ 109728 w 2340864"/>
              <a:gd name="connsiteY1" fmla="*/ 426720 h 1328481"/>
              <a:gd name="connsiteX2" fmla="*/ 419931 w 2340864"/>
              <a:gd name="connsiteY2" fmla="*/ 898606 h 1328481"/>
              <a:gd name="connsiteX3" fmla="*/ 1036320 w 2340864"/>
              <a:gd name="connsiteY3" fmla="*/ 1280160 h 1328481"/>
              <a:gd name="connsiteX4" fmla="*/ 1877568 w 2340864"/>
              <a:gd name="connsiteY4" fmla="*/ 1304544 h 1328481"/>
              <a:gd name="connsiteX5" fmla="*/ 2340864 w 2340864"/>
              <a:gd name="connsiteY5" fmla="*/ 1109472 h 1328481"/>
              <a:gd name="connsiteX6" fmla="*/ 2340864 w 2340864"/>
              <a:gd name="connsiteY6" fmla="*/ 1109472 h 132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0864" h="1328481">
                <a:moveTo>
                  <a:pt x="0" y="0"/>
                </a:moveTo>
                <a:cubicBezTo>
                  <a:pt x="17272" y="140208"/>
                  <a:pt x="39740" y="276952"/>
                  <a:pt x="109728" y="426720"/>
                </a:cubicBezTo>
                <a:cubicBezTo>
                  <a:pt x="179716" y="576488"/>
                  <a:pt x="265499" y="756366"/>
                  <a:pt x="419931" y="898606"/>
                </a:cubicBezTo>
                <a:cubicBezTo>
                  <a:pt x="574363" y="1040846"/>
                  <a:pt x="793381" y="1212504"/>
                  <a:pt x="1036320" y="1280160"/>
                </a:cubicBezTo>
                <a:cubicBezTo>
                  <a:pt x="1279259" y="1347816"/>
                  <a:pt x="1660144" y="1332992"/>
                  <a:pt x="1877568" y="1304544"/>
                </a:cubicBezTo>
                <a:cubicBezTo>
                  <a:pt x="2094992" y="1276096"/>
                  <a:pt x="2340864" y="1109472"/>
                  <a:pt x="2340864" y="1109472"/>
                </a:cubicBezTo>
                <a:lnTo>
                  <a:pt x="2340864" y="1109472"/>
                </a:lnTo>
              </a:path>
            </a:pathLst>
          </a:cu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241792" y="2752684"/>
            <a:ext cx="1341120" cy="1260764"/>
          </a:xfrm>
          <a:custGeom>
            <a:avLst/>
            <a:gdLst>
              <a:gd name="connsiteX0" fmla="*/ 0 w 1853184"/>
              <a:gd name="connsiteY0" fmla="*/ 46321 h 1277713"/>
              <a:gd name="connsiteX1" fmla="*/ 1121664 w 1853184"/>
              <a:gd name="connsiteY1" fmla="*/ 70705 h 1277713"/>
              <a:gd name="connsiteX2" fmla="*/ 1511808 w 1853184"/>
              <a:gd name="connsiteY2" fmla="*/ 716881 h 1277713"/>
              <a:gd name="connsiteX3" fmla="*/ 1853184 w 1853184"/>
              <a:gd name="connsiteY3" fmla="*/ 1277713 h 1277713"/>
              <a:gd name="connsiteX0" fmla="*/ 0 w 1853184"/>
              <a:gd name="connsiteY0" fmla="*/ 15156 h 1246548"/>
              <a:gd name="connsiteX1" fmla="*/ 1085088 w 1853184"/>
              <a:gd name="connsiteY1" fmla="*/ 137076 h 1246548"/>
              <a:gd name="connsiteX2" fmla="*/ 1511808 w 1853184"/>
              <a:gd name="connsiteY2" fmla="*/ 685716 h 1246548"/>
              <a:gd name="connsiteX3" fmla="*/ 1853184 w 1853184"/>
              <a:gd name="connsiteY3" fmla="*/ 1246548 h 1246548"/>
              <a:gd name="connsiteX0" fmla="*/ 0 w 1853184"/>
              <a:gd name="connsiteY0" fmla="*/ 14901 h 1246293"/>
              <a:gd name="connsiteX1" fmla="*/ 1085088 w 1853184"/>
              <a:gd name="connsiteY1" fmla="*/ 136821 h 1246293"/>
              <a:gd name="connsiteX2" fmla="*/ 1597152 w 1853184"/>
              <a:gd name="connsiteY2" fmla="*/ 673269 h 1246293"/>
              <a:gd name="connsiteX3" fmla="*/ 1853184 w 1853184"/>
              <a:gd name="connsiteY3" fmla="*/ 1246293 h 124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3184" h="1246293">
                <a:moveTo>
                  <a:pt x="0" y="14901"/>
                </a:moveTo>
                <a:cubicBezTo>
                  <a:pt x="434848" y="-28787"/>
                  <a:pt x="818896" y="27093"/>
                  <a:pt x="1085088" y="136821"/>
                </a:cubicBezTo>
                <a:cubicBezTo>
                  <a:pt x="1351280" y="246549"/>
                  <a:pt x="1469136" y="488357"/>
                  <a:pt x="1597152" y="673269"/>
                </a:cubicBezTo>
                <a:cubicBezTo>
                  <a:pt x="1725168" y="858181"/>
                  <a:pt x="1739392" y="1059349"/>
                  <a:pt x="1853184" y="1246293"/>
                </a:cubicBezTo>
              </a:path>
            </a:pathLst>
          </a:cu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941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/>
              <a:t>Partial stem analysis</a:t>
            </a:r>
            <a:br>
              <a:rPr lang="pt-PT"/>
            </a:br>
            <a:r>
              <a:rPr lang="pt-PT" sz="2400"/>
              <a:t>Stand table project</a:t>
            </a:r>
            <a:endParaRPr lang="pt-PT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To estimate volume (or biomass) increment:</a:t>
            </a:r>
          </a:p>
          <a:p>
            <a:pPr lvl="1"/>
            <a:r>
              <a:rPr lang="pt-PT" dirty="0"/>
              <a:t>Estimate the height of the average tree in each dimater class using a height-diameter curve</a:t>
            </a:r>
          </a:p>
          <a:p>
            <a:pPr lvl="1"/>
            <a:r>
              <a:rPr lang="pt-PT" dirty="0"/>
              <a:t>Estimate the respective volume with a volume equation</a:t>
            </a:r>
          </a:p>
          <a:p>
            <a:pPr lvl="1"/>
            <a:r>
              <a:rPr lang="pt-PT" dirty="0"/>
              <a:t>Estimate the volume in each point in time using the stand tables</a:t>
            </a:r>
          </a:p>
          <a:p>
            <a:pPr lvl="1"/>
            <a:r>
              <a:rPr lang="pt-PT" dirty="0"/>
              <a:t>Obtain the volume (biomass) growth by difference</a:t>
            </a:r>
          </a:p>
        </p:txBody>
      </p:sp>
    </p:spTree>
    <p:extLst>
      <p:ext uri="{BB962C8B-B14F-4D97-AF65-F5344CB8AC3E}">
        <p14:creationId xmlns:p14="http://schemas.microsoft.com/office/powerpoint/2010/main" val="35140721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Where do we get the data for growth studies</a:t>
            </a:r>
            <a:r>
              <a:rPr lang="en-GB" sz="2800" dirty="0">
                <a:latin typeface="Verdana" pitchFamily="34" charset="0"/>
              </a:rPr>
              <a:t>?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Permanent and Interval plots</a:t>
            </a:r>
          </a:p>
          <a:p>
            <a:r>
              <a:rPr lang="en-GB" dirty="0"/>
              <a:t>Temporary plots</a:t>
            </a:r>
          </a:p>
          <a:p>
            <a:r>
              <a:rPr lang="en-GB" dirty="0"/>
              <a:t>Experimental trials</a:t>
            </a:r>
          </a:p>
          <a:p>
            <a:r>
              <a:rPr lang="en-GB" dirty="0"/>
              <a:t>Continuous forest inventory data</a:t>
            </a:r>
          </a:p>
          <a:p>
            <a:r>
              <a:rPr lang="en-GB" dirty="0"/>
              <a:t>Stem analysis</a:t>
            </a:r>
          </a:p>
          <a:p>
            <a:pPr lvl="1"/>
            <a:r>
              <a:rPr lang="en-GB" dirty="0"/>
              <a:t>Partial – analysis of increment cores at </a:t>
            </a:r>
            <a:r>
              <a:rPr lang="en-GB" dirty="0" err="1"/>
              <a:t>dbh</a:t>
            </a:r>
            <a:r>
              <a:rPr lang="en-GB" dirty="0"/>
              <a:t> level</a:t>
            </a:r>
          </a:p>
          <a:p>
            <a:pPr lvl="1"/>
            <a:r>
              <a:rPr lang="en-GB" dirty="0"/>
              <a:t>Total – analysis of several tree discs along the stem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Partial stem analysis</a:t>
            </a:r>
            <a:br>
              <a:rPr lang="pt-PT" dirty="0"/>
            </a:br>
            <a:r>
              <a:rPr lang="pt-PT" sz="2400" dirty="0"/>
              <a:t>Stand table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endParaRPr lang="en-US" dirty="0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5" y="1736811"/>
            <a:ext cx="8588503" cy="440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256240" y="2939982"/>
            <a:ext cx="1620180" cy="385010"/>
            <a:chOff x="6857610" y="3248980"/>
            <a:chExt cx="1350794" cy="385010"/>
          </a:xfrm>
        </p:grpSpPr>
        <p:sp>
          <p:nvSpPr>
            <p:cNvPr id="6" name="Rectangular Callout 5"/>
            <p:cNvSpPr/>
            <p:nvPr/>
          </p:nvSpPr>
          <p:spPr bwMode="auto">
            <a:xfrm rot="5400000">
              <a:off x="7340502" y="2766088"/>
              <a:ext cx="385010" cy="1350794"/>
            </a:xfrm>
            <a:prstGeom prst="wedgeRectCallout">
              <a:avLst>
                <a:gd name="adj1" fmla="val -79313"/>
                <a:gd name="adj2" fmla="val 55495"/>
              </a:avLst>
            </a:prstGeom>
            <a:solidFill>
              <a:srgbClr val="0099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5621" y="3320988"/>
              <a:ext cx="1206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b="1" dirty="0">
                  <a:solidFill>
                    <a:schemeClr val="bg1"/>
                  </a:solidFill>
                  <a:latin typeface="+mj-lt"/>
                </a:rPr>
                <a:t>=0.0070*124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696852" y="1736811"/>
            <a:ext cx="936104" cy="3564397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80176" y="5562975"/>
            <a:ext cx="2376264" cy="242289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7724" y="1736810"/>
            <a:ext cx="936104" cy="3564397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52133" y="5847397"/>
            <a:ext cx="2704307" cy="24228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32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Partial stem analysis</a:t>
            </a:r>
            <a:br>
              <a:rPr lang="pt-PT" dirty="0"/>
            </a:br>
            <a:r>
              <a:rPr lang="pt-PT" sz="2400" dirty="0"/>
              <a:t>Stand table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096852"/>
            <a:ext cx="8424936" cy="360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0296" y="3095673"/>
            <a:ext cx="1512168" cy="30777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pt-PT" sz="1400" b="1" baseline="-25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pt-PT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=45m</a:t>
            </a:r>
            <a:r>
              <a:rPr lang="pt-PT" sz="1400" b="1" baseline="30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pt-PT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/ha</a:t>
            </a:r>
            <a:endParaRPr lang="en-US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48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27"/>
          <p:cNvSpPr>
            <a:spLocks noChangeArrowheads="1"/>
          </p:cNvSpPr>
          <p:nvPr/>
        </p:nvSpPr>
        <p:spPr bwMode="auto">
          <a:xfrm>
            <a:off x="1752600" y="1600200"/>
            <a:ext cx="8686800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410" name="Line 1058"/>
          <p:cNvSpPr>
            <a:spLocks noChangeShapeType="1"/>
          </p:cNvSpPr>
          <p:nvPr/>
        </p:nvSpPr>
        <p:spPr bwMode="auto">
          <a:xfrm flipV="1">
            <a:off x="5181600" y="52578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411" name="Group 1059"/>
          <p:cNvGrpSpPr>
            <a:grpSpLocks/>
          </p:cNvGrpSpPr>
          <p:nvPr/>
        </p:nvGrpSpPr>
        <p:grpSpPr bwMode="auto">
          <a:xfrm>
            <a:off x="3048000" y="2209801"/>
            <a:ext cx="4953000" cy="3952875"/>
            <a:chOff x="960" y="1392"/>
            <a:chExt cx="3120" cy="2490"/>
          </a:xfrm>
        </p:grpSpPr>
        <p:grpSp>
          <p:nvGrpSpPr>
            <p:cNvPr id="101412" name="Group 1060"/>
            <p:cNvGrpSpPr>
              <a:grpSpLocks/>
            </p:cNvGrpSpPr>
            <p:nvPr/>
          </p:nvGrpSpPr>
          <p:grpSpPr bwMode="auto">
            <a:xfrm>
              <a:off x="960" y="1392"/>
              <a:ext cx="1211" cy="2490"/>
              <a:chOff x="1200" y="1392"/>
              <a:chExt cx="1211" cy="2490"/>
            </a:xfrm>
          </p:grpSpPr>
          <p:grpSp>
            <p:nvGrpSpPr>
              <p:cNvPr id="101413" name="Group 1061"/>
              <p:cNvGrpSpPr>
                <a:grpSpLocks/>
              </p:cNvGrpSpPr>
              <p:nvPr/>
            </p:nvGrpSpPr>
            <p:grpSpPr bwMode="auto">
              <a:xfrm>
                <a:off x="1200" y="1392"/>
                <a:ext cx="1211" cy="2490"/>
                <a:chOff x="4176" y="1344"/>
                <a:chExt cx="1211" cy="2490"/>
              </a:xfrm>
            </p:grpSpPr>
            <p:grpSp>
              <p:nvGrpSpPr>
                <p:cNvPr id="101414" name="Group 1062"/>
                <p:cNvGrpSpPr>
                  <a:grpSpLocks/>
                </p:cNvGrpSpPr>
                <p:nvPr/>
              </p:nvGrpSpPr>
              <p:grpSpPr bwMode="auto">
                <a:xfrm>
                  <a:off x="4176" y="1344"/>
                  <a:ext cx="1211" cy="2448"/>
                  <a:chOff x="4176" y="1536"/>
                  <a:chExt cx="1211" cy="2448"/>
                </a:xfrm>
              </p:grpSpPr>
              <p:grpSp>
                <p:nvGrpSpPr>
                  <p:cNvPr id="101415" name="Group 1063"/>
                  <p:cNvGrpSpPr>
                    <a:grpSpLocks/>
                  </p:cNvGrpSpPr>
                  <p:nvPr/>
                </p:nvGrpSpPr>
                <p:grpSpPr bwMode="auto">
                  <a:xfrm>
                    <a:off x="4176" y="1536"/>
                    <a:ext cx="1211" cy="2448"/>
                    <a:chOff x="4176" y="1536"/>
                    <a:chExt cx="1211" cy="2448"/>
                  </a:xfrm>
                </p:grpSpPr>
                <p:pic>
                  <p:nvPicPr>
                    <p:cNvPr id="101416" name="Picture 106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552" r="19220" b="5426"/>
                    <a:stretch>
                      <a:fillRect/>
                    </a:stretch>
                  </p:blipFill>
                  <p:spPr bwMode="auto">
                    <a:xfrm>
                      <a:off x="4176" y="1536"/>
                      <a:ext cx="1211" cy="24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bg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101417" name="Line 106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52" y="2784"/>
                      <a:ext cx="48" cy="115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418" name="Line 106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04" y="2832"/>
                      <a:ext cx="48" cy="115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419" name="Line 10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52" y="3744"/>
                      <a:ext cx="48" cy="14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563972" dir="14049741" sx="125000" sy="125000" algn="tl" rotWithShape="0">
                              <a:srgbClr val="C7DFD3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1420" name="Freeform 1068"/>
                  <p:cNvSpPr>
                    <a:spLocks/>
                  </p:cNvSpPr>
                  <p:nvPr/>
                </p:nvSpPr>
                <p:spPr bwMode="auto">
                  <a:xfrm>
                    <a:off x="4656" y="2832"/>
                    <a:ext cx="144" cy="48"/>
                  </a:xfrm>
                  <a:custGeom>
                    <a:avLst/>
                    <a:gdLst>
                      <a:gd name="T0" fmla="*/ 0 w 144"/>
                      <a:gd name="T1" fmla="*/ 0 h 48"/>
                      <a:gd name="T2" fmla="*/ 144 w 144"/>
                      <a:gd name="T3" fmla="*/ 4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44" h="48">
                        <a:moveTo>
                          <a:pt x="0" y="0"/>
                        </a:moveTo>
                        <a:cubicBezTo>
                          <a:pt x="60" y="20"/>
                          <a:pt x="120" y="40"/>
                          <a:pt x="144" y="48"/>
                        </a:cubicBezTo>
                      </a:path>
                    </a:pathLst>
                  </a:custGeom>
                  <a:noFill/>
                  <a:ln w="76200" cap="flat" cmpd="sng">
                    <a:solidFill>
                      <a:srgbClr val="0066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563972" dir="14049741" sx="125000" sy="125000" algn="tl" rotWithShape="0">
                            <a:srgbClr val="C7DFD3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421" name="Freeform 1069"/>
                <p:cNvSpPr>
                  <a:spLocks/>
                </p:cNvSpPr>
                <p:nvPr/>
              </p:nvSpPr>
              <p:spPr bwMode="auto">
                <a:xfrm>
                  <a:off x="4496" y="3504"/>
                  <a:ext cx="478" cy="330"/>
                </a:xfrm>
                <a:custGeom>
                  <a:avLst/>
                  <a:gdLst>
                    <a:gd name="T0" fmla="*/ 100 w 478"/>
                    <a:gd name="T1" fmla="*/ 213 h 330"/>
                    <a:gd name="T2" fmla="*/ 88 w 478"/>
                    <a:gd name="T3" fmla="*/ 165 h 330"/>
                    <a:gd name="T4" fmla="*/ 100 w 478"/>
                    <a:gd name="T5" fmla="*/ 153 h 330"/>
                    <a:gd name="T6" fmla="*/ 160 w 478"/>
                    <a:gd name="T7" fmla="*/ 213 h 330"/>
                    <a:gd name="T8" fmla="*/ 196 w 478"/>
                    <a:gd name="T9" fmla="*/ 105 h 330"/>
                    <a:gd name="T10" fmla="*/ 208 w 478"/>
                    <a:gd name="T11" fmla="*/ 189 h 330"/>
                    <a:gd name="T12" fmla="*/ 220 w 478"/>
                    <a:gd name="T13" fmla="*/ 297 h 330"/>
                    <a:gd name="T14" fmla="*/ 244 w 478"/>
                    <a:gd name="T15" fmla="*/ 249 h 330"/>
                    <a:gd name="T16" fmla="*/ 292 w 478"/>
                    <a:gd name="T17" fmla="*/ 177 h 330"/>
                    <a:gd name="T18" fmla="*/ 400 w 478"/>
                    <a:gd name="T19" fmla="*/ 57 h 330"/>
                    <a:gd name="T20" fmla="*/ 376 w 478"/>
                    <a:gd name="T21" fmla="*/ 105 h 330"/>
                    <a:gd name="T22" fmla="*/ 352 w 478"/>
                    <a:gd name="T23" fmla="*/ 141 h 330"/>
                    <a:gd name="T24" fmla="*/ 340 w 478"/>
                    <a:gd name="T25" fmla="*/ 177 h 330"/>
                    <a:gd name="T26" fmla="*/ 412 w 478"/>
                    <a:gd name="T27" fmla="*/ 165 h 330"/>
                    <a:gd name="T28" fmla="*/ 460 w 478"/>
                    <a:gd name="T29" fmla="*/ 141 h 330"/>
                    <a:gd name="T30" fmla="*/ 400 w 478"/>
                    <a:gd name="T31" fmla="*/ 165 h 330"/>
                    <a:gd name="T32" fmla="*/ 388 w 478"/>
                    <a:gd name="T33" fmla="*/ 201 h 330"/>
                    <a:gd name="T34" fmla="*/ 352 w 478"/>
                    <a:gd name="T35" fmla="*/ 189 h 330"/>
                    <a:gd name="T36" fmla="*/ 100 w 478"/>
                    <a:gd name="T37" fmla="*/ 213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78" h="330">
                      <a:moveTo>
                        <a:pt x="100" y="213"/>
                      </a:moveTo>
                      <a:cubicBezTo>
                        <a:pt x="96" y="197"/>
                        <a:pt x="97" y="179"/>
                        <a:pt x="88" y="165"/>
                      </a:cubicBezTo>
                      <a:cubicBezTo>
                        <a:pt x="71" y="140"/>
                        <a:pt x="0" y="128"/>
                        <a:pt x="100" y="153"/>
                      </a:cubicBezTo>
                      <a:cubicBezTo>
                        <a:pt x="128" y="237"/>
                        <a:pt x="100" y="233"/>
                        <a:pt x="160" y="213"/>
                      </a:cubicBezTo>
                      <a:cubicBezTo>
                        <a:pt x="174" y="170"/>
                        <a:pt x="161" y="0"/>
                        <a:pt x="196" y="105"/>
                      </a:cubicBezTo>
                      <a:cubicBezTo>
                        <a:pt x="200" y="133"/>
                        <a:pt x="204" y="161"/>
                        <a:pt x="208" y="189"/>
                      </a:cubicBezTo>
                      <a:cubicBezTo>
                        <a:pt x="212" y="225"/>
                        <a:pt x="201" y="266"/>
                        <a:pt x="220" y="297"/>
                      </a:cubicBezTo>
                      <a:cubicBezTo>
                        <a:pt x="229" y="312"/>
                        <a:pt x="235" y="264"/>
                        <a:pt x="244" y="249"/>
                      </a:cubicBezTo>
                      <a:cubicBezTo>
                        <a:pt x="259" y="224"/>
                        <a:pt x="273" y="198"/>
                        <a:pt x="292" y="177"/>
                      </a:cubicBezTo>
                      <a:cubicBezTo>
                        <a:pt x="328" y="137"/>
                        <a:pt x="359" y="92"/>
                        <a:pt x="400" y="57"/>
                      </a:cubicBezTo>
                      <a:cubicBezTo>
                        <a:pt x="414" y="45"/>
                        <a:pt x="385" y="89"/>
                        <a:pt x="376" y="105"/>
                      </a:cubicBezTo>
                      <a:cubicBezTo>
                        <a:pt x="369" y="118"/>
                        <a:pt x="358" y="128"/>
                        <a:pt x="352" y="141"/>
                      </a:cubicBezTo>
                      <a:cubicBezTo>
                        <a:pt x="346" y="152"/>
                        <a:pt x="328" y="172"/>
                        <a:pt x="340" y="177"/>
                      </a:cubicBezTo>
                      <a:cubicBezTo>
                        <a:pt x="363" y="186"/>
                        <a:pt x="388" y="169"/>
                        <a:pt x="412" y="165"/>
                      </a:cubicBezTo>
                      <a:cubicBezTo>
                        <a:pt x="428" y="157"/>
                        <a:pt x="478" y="141"/>
                        <a:pt x="460" y="141"/>
                      </a:cubicBezTo>
                      <a:cubicBezTo>
                        <a:pt x="438" y="141"/>
                        <a:pt x="417" y="151"/>
                        <a:pt x="400" y="165"/>
                      </a:cubicBezTo>
                      <a:cubicBezTo>
                        <a:pt x="390" y="173"/>
                        <a:pt x="392" y="189"/>
                        <a:pt x="388" y="201"/>
                      </a:cubicBezTo>
                      <a:cubicBezTo>
                        <a:pt x="376" y="197"/>
                        <a:pt x="365" y="189"/>
                        <a:pt x="352" y="189"/>
                      </a:cubicBezTo>
                      <a:cubicBezTo>
                        <a:pt x="273" y="189"/>
                        <a:pt x="100" y="330"/>
                        <a:pt x="100" y="213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9525" cap="flat" cmpd="sng">
                  <a:solidFill>
                    <a:srgbClr val="0066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22" name="Freeform 1070"/>
                <p:cNvSpPr>
                  <a:spLocks/>
                </p:cNvSpPr>
                <p:nvPr/>
              </p:nvSpPr>
              <p:spPr bwMode="auto">
                <a:xfrm>
                  <a:off x="4764" y="3696"/>
                  <a:ext cx="201" cy="36"/>
                </a:xfrm>
                <a:custGeom>
                  <a:avLst/>
                  <a:gdLst>
                    <a:gd name="T0" fmla="*/ 0 w 201"/>
                    <a:gd name="T1" fmla="*/ 36 h 36"/>
                    <a:gd name="T2" fmla="*/ 96 w 201"/>
                    <a:gd name="T3" fmla="*/ 0 h 36"/>
                    <a:gd name="T4" fmla="*/ 0 w 201"/>
                    <a:gd name="T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" h="36">
                      <a:moveTo>
                        <a:pt x="0" y="36"/>
                      </a:moveTo>
                      <a:cubicBezTo>
                        <a:pt x="44" y="21"/>
                        <a:pt x="201" y="35"/>
                        <a:pt x="96" y="0"/>
                      </a:cubicBezTo>
                      <a:cubicBezTo>
                        <a:pt x="22" y="15"/>
                        <a:pt x="53" y="1"/>
                        <a:pt x="0" y="36"/>
                      </a:cubicBezTo>
                      <a:close/>
                    </a:path>
                  </a:pathLst>
                </a:custGeom>
                <a:solidFill>
                  <a:srgbClr val="006600"/>
                </a:solidFill>
                <a:ln w="76200" cap="flat" cmpd="sng">
                  <a:solidFill>
                    <a:srgbClr val="0066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1423" name="Rectangle 1071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864" cy="20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24" name="Freeform 1072"/>
              <p:cNvSpPr>
                <a:spLocks/>
              </p:cNvSpPr>
              <p:nvPr/>
            </p:nvSpPr>
            <p:spPr bwMode="auto">
              <a:xfrm>
                <a:off x="1680" y="3552"/>
                <a:ext cx="144" cy="48"/>
              </a:xfrm>
              <a:custGeom>
                <a:avLst/>
                <a:gdLst>
                  <a:gd name="T0" fmla="*/ 0 w 144"/>
                  <a:gd name="T1" fmla="*/ 0 h 48"/>
                  <a:gd name="T2" fmla="*/ 144 w 144"/>
                  <a:gd name="T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" h="48">
                    <a:moveTo>
                      <a:pt x="0" y="0"/>
                    </a:moveTo>
                    <a:cubicBezTo>
                      <a:pt x="60" y="20"/>
                      <a:pt x="120" y="40"/>
                      <a:pt x="144" y="48"/>
                    </a:cubicBezTo>
                  </a:path>
                </a:pathLst>
              </a:custGeom>
              <a:noFill/>
              <a:ln w="762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425" name="Group 1073"/>
            <p:cNvGrpSpPr>
              <a:grpSpLocks/>
            </p:cNvGrpSpPr>
            <p:nvPr/>
          </p:nvGrpSpPr>
          <p:grpSpPr bwMode="auto">
            <a:xfrm>
              <a:off x="1920" y="3552"/>
              <a:ext cx="2160" cy="192"/>
              <a:chOff x="2160" y="3600"/>
              <a:chExt cx="2160" cy="192"/>
            </a:xfrm>
          </p:grpSpPr>
          <p:sp>
            <p:nvSpPr>
              <p:cNvPr id="101426" name="Line 1074"/>
              <p:cNvSpPr>
                <a:spLocks noChangeShapeType="1"/>
              </p:cNvSpPr>
              <p:nvPr/>
            </p:nvSpPr>
            <p:spPr bwMode="auto">
              <a:xfrm>
                <a:off x="2160" y="3696"/>
                <a:ext cx="2160" cy="96"/>
              </a:xfrm>
              <a:prstGeom prst="line">
                <a:avLst/>
              </a:prstGeom>
              <a:noFill/>
              <a:ln w="762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27" name="Line 1075"/>
              <p:cNvSpPr>
                <a:spLocks noChangeShapeType="1"/>
              </p:cNvSpPr>
              <p:nvPr/>
            </p:nvSpPr>
            <p:spPr bwMode="auto">
              <a:xfrm>
                <a:off x="2208" y="3600"/>
                <a:ext cx="2016" cy="192"/>
              </a:xfrm>
              <a:prstGeom prst="line">
                <a:avLst/>
              </a:prstGeom>
              <a:noFill/>
              <a:ln w="762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28" name="Line 1076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008" cy="48"/>
              </a:xfrm>
              <a:prstGeom prst="line">
                <a:avLst/>
              </a:prstGeom>
              <a:noFill/>
              <a:ln w="762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1429" name="Group 1077"/>
          <p:cNvGrpSpPr>
            <a:grpSpLocks/>
          </p:cNvGrpSpPr>
          <p:nvPr/>
        </p:nvGrpSpPr>
        <p:grpSpPr bwMode="auto">
          <a:xfrm>
            <a:off x="4546600" y="5561017"/>
            <a:ext cx="2921000" cy="725488"/>
            <a:chOff x="1904" y="3671"/>
            <a:chExt cx="1840" cy="457"/>
          </a:xfrm>
        </p:grpSpPr>
        <p:sp>
          <p:nvSpPr>
            <p:cNvPr id="101430" name="Text Box 1078"/>
            <p:cNvSpPr txBox="1">
              <a:spLocks noChangeArrowheads="1"/>
            </p:cNvSpPr>
            <p:nvPr/>
          </p:nvSpPr>
          <p:spPr bwMode="auto">
            <a:xfrm>
              <a:off x="1904" y="3864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>
                  <a:latin typeface="Tahoma" pitchFamily="34" charset="0"/>
                </a:rPr>
                <a:t>h</a:t>
              </a:r>
              <a:r>
                <a:rPr lang="en-US" b="1" baseline="-25000">
                  <a:latin typeface="Tahoma" pitchFamily="34" charset="0"/>
                </a:rPr>
                <a:t>1</a:t>
              </a:r>
              <a:endParaRPr lang="en-US" b="1">
                <a:latin typeface="Tahoma" pitchFamily="34" charset="0"/>
              </a:endParaRPr>
            </a:p>
          </p:txBody>
        </p:sp>
        <p:sp>
          <p:nvSpPr>
            <p:cNvPr id="101431" name="Text Box 1079"/>
            <p:cNvSpPr txBox="1">
              <a:spLocks noChangeArrowheads="1"/>
            </p:cNvSpPr>
            <p:nvPr/>
          </p:nvSpPr>
          <p:spPr bwMode="auto">
            <a:xfrm>
              <a:off x="2272" y="3873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>
                  <a:latin typeface="Tahoma" pitchFamily="34" charset="0"/>
                </a:rPr>
                <a:t>h</a:t>
              </a:r>
              <a:r>
                <a:rPr lang="en-US" b="1" baseline="-25000">
                  <a:latin typeface="Tahoma" pitchFamily="34" charset="0"/>
                </a:rPr>
                <a:t>2</a:t>
              </a:r>
              <a:endParaRPr lang="en-US" b="1">
                <a:latin typeface="Tahoma" pitchFamily="34" charset="0"/>
              </a:endParaRPr>
            </a:p>
          </p:txBody>
        </p:sp>
        <p:sp>
          <p:nvSpPr>
            <p:cNvPr id="101432" name="Text Box 1080"/>
            <p:cNvSpPr txBox="1">
              <a:spLocks noChangeArrowheads="1"/>
            </p:cNvSpPr>
            <p:nvPr/>
          </p:nvSpPr>
          <p:spPr bwMode="auto">
            <a:xfrm>
              <a:off x="2608" y="3873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>
                  <a:latin typeface="Tahoma" pitchFamily="34" charset="0"/>
                </a:rPr>
                <a:t>h</a:t>
              </a:r>
              <a:r>
                <a:rPr lang="en-US" b="1" baseline="-25000">
                  <a:latin typeface="Tahoma" pitchFamily="34" charset="0"/>
                </a:rPr>
                <a:t>3</a:t>
              </a:r>
              <a:endParaRPr lang="en-US" b="1">
                <a:latin typeface="Tahoma" pitchFamily="34" charset="0"/>
              </a:endParaRPr>
            </a:p>
          </p:txBody>
        </p:sp>
        <p:sp>
          <p:nvSpPr>
            <p:cNvPr id="101433" name="Text Box 1081"/>
            <p:cNvSpPr txBox="1">
              <a:spLocks noChangeArrowheads="1"/>
            </p:cNvSpPr>
            <p:nvPr/>
          </p:nvSpPr>
          <p:spPr bwMode="auto">
            <a:xfrm>
              <a:off x="2896" y="3873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>
                  <a:latin typeface="Tahoma" pitchFamily="34" charset="0"/>
                </a:rPr>
                <a:t>h</a:t>
              </a:r>
              <a:r>
                <a:rPr lang="en-US" b="1" baseline="-25000">
                  <a:latin typeface="Tahoma" pitchFamily="34" charset="0"/>
                </a:rPr>
                <a:t>4</a:t>
              </a:r>
              <a:endParaRPr lang="en-US" b="1">
                <a:latin typeface="Tahoma" pitchFamily="34" charset="0"/>
              </a:endParaRPr>
            </a:p>
          </p:txBody>
        </p:sp>
        <p:sp>
          <p:nvSpPr>
            <p:cNvPr id="101434" name="Text Box 1082"/>
            <p:cNvSpPr txBox="1">
              <a:spLocks noChangeArrowheads="1"/>
            </p:cNvSpPr>
            <p:nvPr/>
          </p:nvSpPr>
          <p:spPr bwMode="auto">
            <a:xfrm>
              <a:off x="3470" y="3897"/>
              <a:ext cx="27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b="1">
                  <a:latin typeface="Tahoma" pitchFamily="34" charset="0"/>
                </a:rPr>
                <a:t>h</a:t>
              </a:r>
              <a:r>
                <a:rPr lang="en-US" b="1" baseline="-25000">
                  <a:latin typeface="Tahoma" pitchFamily="34" charset="0"/>
                </a:rPr>
                <a:t>n</a:t>
              </a:r>
              <a:endParaRPr lang="en-US" b="1">
                <a:latin typeface="Tahoma" pitchFamily="34" charset="0"/>
              </a:endParaRPr>
            </a:p>
          </p:txBody>
        </p:sp>
        <p:grpSp>
          <p:nvGrpSpPr>
            <p:cNvPr id="101435" name="Group 1083"/>
            <p:cNvGrpSpPr>
              <a:grpSpLocks/>
            </p:cNvGrpSpPr>
            <p:nvPr/>
          </p:nvGrpSpPr>
          <p:grpSpPr bwMode="auto">
            <a:xfrm>
              <a:off x="2256" y="3671"/>
              <a:ext cx="1440" cy="385"/>
              <a:chOff x="2256" y="3503"/>
              <a:chExt cx="1440" cy="385"/>
            </a:xfrm>
          </p:grpSpPr>
          <p:grpSp>
            <p:nvGrpSpPr>
              <p:cNvPr id="101436" name="Group 1084"/>
              <p:cNvGrpSpPr>
                <a:grpSpLocks/>
              </p:cNvGrpSpPr>
              <p:nvPr/>
            </p:nvGrpSpPr>
            <p:grpSpPr bwMode="auto">
              <a:xfrm>
                <a:off x="2256" y="3504"/>
                <a:ext cx="1440" cy="384"/>
                <a:chOff x="2256" y="3504"/>
                <a:chExt cx="1440" cy="384"/>
              </a:xfrm>
            </p:grpSpPr>
            <p:sp>
              <p:nvSpPr>
                <p:cNvPr id="101437" name="Line 1085"/>
                <p:cNvSpPr>
                  <a:spLocks noChangeShapeType="1"/>
                </p:cNvSpPr>
                <p:nvPr/>
              </p:nvSpPr>
              <p:spPr bwMode="auto">
                <a:xfrm>
                  <a:off x="2256" y="350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38" name="Line 1086"/>
                <p:cNvSpPr>
                  <a:spLocks noChangeShapeType="1"/>
                </p:cNvSpPr>
                <p:nvPr/>
              </p:nvSpPr>
              <p:spPr bwMode="auto">
                <a:xfrm>
                  <a:off x="2544" y="3504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39" name="Line 1087"/>
                <p:cNvSpPr>
                  <a:spLocks noChangeShapeType="1"/>
                </p:cNvSpPr>
                <p:nvPr/>
              </p:nvSpPr>
              <p:spPr bwMode="auto">
                <a:xfrm>
                  <a:off x="2832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40" name="Line 1088"/>
                <p:cNvSpPr>
                  <a:spLocks noChangeShapeType="1"/>
                </p:cNvSpPr>
                <p:nvPr/>
              </p:nvSpPr>
              <p:spPr bwMode="auto">
                <a:xfrm>
                  <a:off x="3120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41" name="Line 1089"/>
                <p:cNvSpPr>
                  <a:spLocks noChangeShapeType="1"/>
                </p:cNvSpPr>
                <p:nvPr/>
              </p:nvSpPr>
              <p:spPr bwMode="auto">
                <a:xfrm>
                  <a:off x="3408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42" name="Line 1090"/>
                <p:cNvSpPr>
                  <a:spLocks noChangeShapeType="1"/>
                </p:cNvSpPr>
                <p:nvPr/>
              </p:nvSpPr>
              <p:spPr bwMode="auto">
                <a:xfrm>
                  <a:off x="3696" y="355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43" name="Group 1091"/>
              <p:cNvGrpSpPr>
                <a:grpSpLocks/>
              </p:cNvGrpSpPr>
              <p:nvPr/>
            </p:nvGrpSpPr>
            <p:grpSpPr bwMode="auto">
              <a:xfrm>
                <a:off x="3120" y="3503"/>
                <a:ext cx="288" cy="289"/>
                <a:chOff x="3142" y="3311"/>
                <a:chExt cx="288" cy="289"/>
              </a:xfrm>
            </p:grpSpPr>
            <p:sp>
              <p:nvSpPr>
                <p:cNvPr id="101444" name="Rectangle 1092"/>
                <p:cNvSpPr>
                  <a:spLocks noChangeArrowheads="1"/>
                </p:cNvSpPr>
                <p:nvPr/>
              </p:nvSpPr>
              <p:spPr bwMode="auto">
                <a:xfrm>
                  <a:off x="3142" y="3360"/>
                  <a:ext cx="288" cy="2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45" name="Text Box 1093"/>
                <p:cNvSpPr txBox="1">
                  <a:spLocks noChangeArrowheads="1"/>
                </p:cNvSpPr>
                <p:nvPr/>
              </p:nvSpPr>
              <p:spPr bwMode="auto">
                <a:xfrm>
                  <a:off x="3168" y="3311"/>
                  <a:ext cx="247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/>
                    <a:t>...</a:t>
                  </a:r>
                  <a:endParaRPr lang="en-US"/>
                </a:p>
              </p:txBody>
            </p:sp>
          </p:grpSp>
        </p:grpSp>
      </p:grpSp>
      <p:grpSp>
        <p:nvGrpSpPr>
          <p:cNvPr id="101446" name="Group 1094"/>
          <p:cNvGrpSpPr>
            <a:grpSpLocks/>
          </p:cNvGrpSpPr>
          <p:nvPr/>
        </p:nvGrpSpPr>
        <p:grpSpPr bwMode="auto">
          <a:xfrm>
            <a:off x="1752601" y="2171701"/>
            <a:ext cx="1922463" cy="3952875"/>
            <a:chOff x="4176" y="1344"/>
            <a:chExt cx="1211" cy="2490"/>
          </a:xfrm>
        </p:grpSpPr>
        <p:grpSp>
          <p:nvGrpSpPr>
            <p:cNvPr id="101447" name="Group 1095"/>
            <p:cNvGrpSpPr>
              <a:grpSpLocks/>
            </p:cNvGrpSpPr>
            <p:nvPr/>
          </p:nvGrpSpPr>
          <p:grpSpPr bwMode="auto">
            <a:xfrm>
              <a:off x="4176" y="1344"/>
              <a:ext cx="1211" cy="2448"/>
              <a:chOff x="4176" y="1536"/>
              <a:chExt cx="1211" cy="2448"/>
            </a:xfrm>
          </p:grpSpPr>
          <p:grpSp>
            <p:nvGrpSpPr>
              <p:cNvPr id="101448" name="Group 1096"/>
              <p:cNvGrpSpPr>
                <a:grpSpLocks/>
              </p:cNvGrpSpPr>
              <p:nvPr/>
            </p:nvGrpSpPr>
            <p:grpSpPr bwMode="auto">
              <a:xfrm>
                <a:off x="4176" y="1536"/>
                <a:ext cx="1211" cy="2448"/>
                <a:chOff x="4176" y="1536"/>
                <a:chExt cx="1211" cy="2448"/>
              </a:xfrm>
            </p:grpSpPr>
            <p:pic>
              <p:nvPicPr>
                <p:cNvPr id="101449" name="Picture 109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552" r="19220" b="5426"/>
                <a:stretch>
                  <a:fillRect/>
                </a:stretch>
              </p:blipFill>
              <p:spPr bwMode="auto">
                <a:xfrm>
                  <a:off x="4176" y="1536"/>
                  <a:ext cx="1211" cy="24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1450" name="Line 1098"/>
                <p:cNvSpPr>
                  <a:spLocks noChangeShapeType="1"/>
                </p:cNvSpPr>
                <p:nvPr/>
              </p:nvSpPr>
              <p:spPr bwMode="auto">
                <a:xfrm flipH="1">
                  <a:off x="4752" y="2784"/>
                  <a:ext cx="48" cy="1152"/>
                </a:xfrm>
                <a:prstGeom prst="line">
                  <a:avLst/>
                </a:prstGeom>
                <a:noFill/>
                <a:ln w="762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51" name="Line 1099"/>
                <p:cNvSpPr>
                  <a:spLocks noChangeShapeType="1"/>
                </p:cNvSpPr>
                <p:nvPr/>
              </p:nvSpPr>
              <p:spPr bwMode="auto">
                <a:xfrm flipH="1">
                  <a:off x="4704" y="2832"/>
                  <a:ext cx="48" cy="1152"/>
                </a:xfrm>
                <a:prstGeom prst="line">
                  <a:avLst/>
                </a:prstGeom>
                <a:noFill/>
                <a:ln w="7620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52" name="Line 1100"/>
                <p:cNvSpPr>
                  <a:spLocks noChangeShapeType="1"/>
                </p:cNvSpPr>
                <p:nvPr/>
              </p:nvSpPr>
              <p:spPr bwMode="auto">
                <a:xfrm>
                  <a:off x="4752" y="3744"/>
                  <a:ext cx="48" cy="144"/>
                </a:xfrm>
                <a:prstGeom prst="line">
                  <a:avLst/>
                </a:prstGeom>
                <a:noFill/>
                <a:ln w="57150">
                  <a:solidFill>
                    <a:srgbClr val="66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1453" name="Freeform 1101"/>
              <p:cNvSpPr>
                <a:spLocks/>
              </p:cNvSpPr>
              <p:nvPr/>
            </p:nvSpPr>
            <p:spPr bwMode="auto">
              <a:xfrm>
                <a:off x="4656" y="2832"/>
                <a:ext cx="144" cy="48"/>
              </a:xfrm>
              <a:custGeom>
                <a:avLst/>
                <a:gdLst>
                  <a:gd name="T0" fmla="*/ 0 w 144"/>
                  <a:gd name="T1" fmla="*/ 0 h 48"/>
                  <a:gd name="T2" fmla="*/ 144 w 144"/>
                  <a:gd name="T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" h="48">
                    <a:moveTo>
                      <a:pt x="0" y="0"/>
                    </a:moveTo>
                    <a:cubicBezTo>
                      <a:pt x="60" y="20"/>
                      <a:pt x="120" y="40"/>
                      <a:pt x="144" y="48"/>
                    </a:cubicBezTo>
                  </a:path>
                </a:pathLst>
              </a:custGeom>
              <a:noFill/>
              <a:ln w="76200" cap="flat" cmpd="sng">
                <a:solidFill>
                  <a:srgbClr val="0066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63972" dir="14049741" sx="125000" sy="125000" algn="tl" rotWithShape="0">
                        <a:srgbClr val="C7DFD3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1454" name="Freeform 1102"/>
            <p:cNvSpPr>
              <a:spLocks/>
            </p:cNvSpPr>
            <p:nvPr/>
          </p:nvSpPr>
          <p:spPr bwMode="auto">
            <a:xfrm>
              <a:off x="4496" y="3504"/>
              <a:ext cx="478" cy="330"/>
            </a:xfrm>
            <a:custGeom>
              <a:avLst/>
              <a:gdLst>
                <a:gd name="T0" fmla="*/ 100 w 478"/>
                <a:gd name="T1" fmla="*/ 213 h 330"/>
                <a:gd name="T2" fmla="*/ 88 w 478"/>
                <a:gd name="T3" fmla="*/ 165 h 330"/>
                <a:gd name="T4" fmla="*/ 100 w 478"/>
                <a:gd name="T5" fmla="*/ 153 h 330"/>
                <a:gd name="T6" fmla="*/ 160 w 478"/>
                <a:gd name="T7" fmla="*/ 213 h 330"/>
                <a:gd name="T8" fmla="*/ 196 w 478"/>
                <a:gd name="T9" fmla="*/ 105 h 330"/>
                <a:gd name="T10" fmla="*/ 208 w 478"/>
                <a:gd name="T11" fmla="*/ 189 h 330"/>
                <a:gd name="T12" fmla="*/ 220 w 478"/>
                <a:gd name="T13" fmla="*/ 297 h 330"/>
                <a:gd name="T14" fmla="*/ 244 w 478"/>
                <a:gd name="T15" fmla="*/ 249 h 330"/>
                <a:gd name="T16" fmla="*/ 292 w 478"/>
                <a:gd name="T17" fmla="*/ 177 h 330"/>
                <a:gd name="T18" fmla="*/ 400 w 478"/>
                <a:gd name="T19" fmla="*/ 57 h 330"/>
                <a:gd name="T20" fmla="*/ 376 w 478"/>
                <a:gd name="T21" fmla="*/ 105 h 330"/>
                <a:gd name="T22" fmla="*/ 352 w 478"/>
                <a:gd name="T23" fmla="*/ 141 h 330"/>
                <a:gd name="T24" fmla="*/ 340 w 478"/>
                <a:gd name="T25" fmla="*/ 177 h 330"/>
                <a:gd name="T26" fmla="*/ 412 w 478"/>
                <a:gd name="T27" fmla="*/ 165 h 330"/>
                <a:gd name="T28" fmla="*/ 460 w 478"/>
                <a:gd name="T29" fmla="*/ 141 h 330"/>
                <a:gd name="T30" fmla="*/ 400 w 478"/>
                <a:gd name="T31" fmla="*/ 165 h 330"/>
                <a:gd name="T32" fmla="*/ 388 w 478"/>
                <a:gd name="T33" fmla="*/ 201 h 330"/>
                <a:gd name="T34" fmla="*/ 352 w 478"/>
                <a:gd name="T35" fmla="*/ 189 h 330"/>
                <a:gd name="T36" fmla="*/ 100 w 478"/>
                <a:gd name="T37" fmla="*/ 21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8" h="330">
                  <a:moveTo>
                    <a:pt x="100" y="213"/>
                  </a:moveTo>
                  <a:cubicBezTo>
                    <a:pt x="96" y="197"/>
                    <a:pt x="97" y="179"/>
                    <a:pt x="88" y="165"/>
                  </a:cubicBezTo>
                  <a:cubicBezTo>
                    <a:pt x="71" y="140"/>
                    <a:pt x="0" y="128"/>
                    <a:pt x="100" y="153"/>
                  </a:cubicBezTo>
                  <a:cubicBezTo>
                    <a:pt x="128" y="237"/>
                    <a:pt x="100" y="233"/>
                    <a:pt x="160" y="213"/>
                  </a:cubicBezTo>
                  <a:cubicBezTo>
                    <a:pt x="174" y="170"/>
                    <a:pt x="161" y="0"/>
                    <a:pt x="196" y="105"/>
                  </a:cubicBezTo>
                  <a:cubicBezTo>
                    <a:pt x="200" y="133"/>
                    <a:pt x="204" y="161"/>
                    <a:pt x="208" y="189"/>
                  </a:cubicBezTo>
                  <a:cubicBezTo>
                    <a:pt x="212" y="225"/>
                    <a:pt x="201" y="266"/>
                    <a:pt x="220" y="297"/>
                  </a:cubicBezTo>
                  <a:cubicBezTo>
                    <a:pt x="229" y="312"/>
                    <a:pt x="235" y="264"/>
                    <a:pt x="244" y="249"/>
                  </a:cubicBezTo>
                  <a:cubicBezTo>
                    <a:pt x="259" y="224"/>
                    <a:pt x="273" y="198"/>
                    <a:pt x="292" y="177"/>
                  </a:cubicBezTo>
                  <a:cubicBezTo>
                    <a:pt x="328" y="137"/>
                    <a:pt x="359" y="92"/>
                    <a:pt x="400" y="57"/>
                  </a:cubicBezTo>
                  <a:cubicBezTo>
                    <a:pt x="414" y="45"/>
                    <a:pt x="385" y="89"/>
                    <a:pt x="376" y="105"/>
                  </a:cubicBezTo>
                  <a:cubicBezTo>
                    <a:pt x="369" y="118"/>
                    <a:pt x="358" y="128"/>
                    <a:pt x="352" y="141"/>
                  </a:cubicBezTo>
                  <a:cubicBezTo>
                    <a:pt x="346" y="152"/>
                    <a:pt x="328" y="172"/>
                    <a:pt x="340" y="177"/>
                  </a:cubicBezTo>
                  <a:cubicBezTo>
                    <a:pt x="363" y="186"/>
                    <a:pt x="388" y="169"/>
                    <a:pt x="412" y="165"/>
                  </a:cubicBezTo>
                  <a:cubicBezTo>
                    <a:pt x="428" y="157"/>
                    <a:pt x="478" y="141"/>
                    <a:pt x="460" y="141"/>
                  </a:cubicBezTo>
                  <a:cubicBezTo>
                    <a:pt x="438" y="141"/>
                    <a:pt x="417" y="151"/>
                    <a:pt x="400" y="165"/>
                  </a:cubicBezTo>
                  <a:cubicBezTo>
                    <a:pt x="390" y="173"/>
                    <a:pt x="392" y="189"/>
                    <a:pt x="388" y="201"/>
                  </a:cubicBezTo>
                  <a:cubicBezTo>
                    <a:pt x="376" y="197"/>
                    <a:pt x="365" y="189"/>
                    <a:pt x="352" y="189"/>
                  </a:cubicBezTo>
                  <a:cubicBezTo>
                    <a:pt x="273" y="189"/>
                    <a:pt x="100" y="330"/>
                    <a:pt x="100" y="213"/>
                  </a:cubicBez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rgbClr val="0066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55" name="Freeform 1103"/>
            <p:cNvSpPr>
              <a:spLocks/>
            </p:cNvSpPr>
            <p:nvPr/>
          </p:nvSpPr>
          <p:spPr bwMode="auto">
            <a:xfrm>
              <a:off x="4764" y="3696"/>
              <a:ext cx="201" cy="36"/>
            </a:xfrm>
            <a:custGeom>
              <a:avLst/>
              <a:gdLst>
                <a:gd name="T0" fmla="*/ 0 w 201"/>
                <a:gd name="T1" fmla="*/ 36 h 36"/>
                <a:gd name="T2" fmla="*/ 96 w 201"/>
                <a:gd name="T3" fmla="*/ 0 h 36"/>
                <a:gd name="T4" fmla="*/ 0 w 201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" h="36">
                  <a:moveTo>
                    <a:pt x="0" y="36"/>
                  </a:moveTo>
                  <a:cubicBezTo>
                    <a:pt x="44" y="21"/>
                    <a:pt x="201" y="35"/>
                    <a:pt x="96" y="0"/>
                  </a:cubicBezTo>
                  <a:cubicBezTo>
                    <a:pt x="22" y="15"/>
                    <a:pt x="53" y="1"/>
                    <a:pt x="0" y="36"/>
                  </a:cubicBezTo>
                  <a:close/>
                </a:path>
              </a:pathLst>
            </a:custGeom>
            <a:solidFill>
              <a:srgbClr val="006600"/>
            </a:solidFill>
            <a:ln w="76200" cap="flat" cmpd="sng">
              <a:solidFill>
                <a:srgbClr val="0066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56" name="Line 1104"/>
          <p:cNvSpPr>
            <a:spLocks noChangeShapeType="1"/>
          </p:cNvSpPr>
          <p:nvPr/>
        </p:nvSpPr>
        <p:spPr bwMode="auto">
          <a:xfrm>
            <a:off x="2895600" y="54102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72" name="Line 1120"/>
          <p:cNvSpPr>
            <a:spLocks noChangeShapeType="1"/>
          </p:cNvSpPr>
          <p:nvPr/>
        </p:nvSpPr>
        <p:spPr bwMode="auto">
          <a:xfrm flipV="1">
            <a:off x="4648200" y="51054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482" name="Group 1130"/>
          <p:cNvGrpSpPr>
            <a:grpSpLocks/>
          </p:cNvGrpSpPr>
          <p:nvPr/>
        </p:nvGrpSpPr>
        <p:grpSpPr bwMode="auto">
          <a:xfrm>
            <a:off x="4800601" y="4648201"/>
            <a:ext cx="447675" cy="447675"/>
            <a:chOff x="2736" y="2944"/>
            <a:chExt cx="224" cy="224"/>
          </a:xfrm>
        </p:grpSpPr>
        <p:sp>
          <p:nvSpPr>
            <p:cNvPr id="101477" name="Oval 1125"/>
            <p:cNvSpPr>
              <a:spLocks noChangeArrowheads="1"/>
            </p:cNvSpPr>
            <p:nvPr/>
          </p:nvSpPr>
          <p:spPr bwMode="auto">
            <a:xfrm>
              <a:off x="2736" y="2944"/>
              <a:ext cx="224" cy="224"/>
            </a:xfrm>
            <a:prstGeom prst="ellipse">
              <a:avLst/>
            </a:prstGeom>
            <a:solidFill>
              <a:srgbClr val="CC9900"/>
            </a:solidFill>
            <a:ln w="381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78" name="Oval 1126"/>
            <p:cNvSpPr>
              <a:spLocks noChangeArrowheads="1"/>
            </p:cNvSpPr>
            <p:nvPr/>
          </p:nvSpPr>
          <p:spPr bwMode="auto">
            <a:xfrm>
              <a:off x="2768" y="2992"/>
              <a:ext cx="160" cy="11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79" name="Oval 1127"/>
            <p:cNvSpPr>
              <a:spLocks noChangeArrowheads="1"/>
            </p:cNvSpPr>
            <p:nvPr/>
          </p:nvSpPr>
          <p:spPr bwMode="auto">
            <a:xfrm>
              <a:off x="2816" y="3000"/>
              <a:ext cx="64" cy="56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83" name="Group 1131"/>
          <p:cNvGrpSpPr>
            <a:grpSpLocks/>
          </p:cNvGrpSpPr>
          <p:nvPr/>
        </p:nvGrpSpPr>
        <p:grpSpPr bwMode="auto">
          <a:xfrm>
            <a:off x="5359400" y="4876800"/>
            <a:ext cx="355600" cy="355600"/>
            <a:chOff x="2736" y="2944"/>
            <a:chExt cx="224" cy="224"/>
          </a:xfrm>
        </p:grpSpPr>
        <p:sp>
          <p:nvSpPr>
            <p:cNvPr id="101484" name="Oval 1132"/>
            <p:cNvSpPr>
              <a:spLocks noChangeArrowheads="1"/>
            </p:cNvSpPr>
            <p:nvPr/>
          </p:nvSpPr>
          <p:spPr bwMode="auto">
            <a:xfrm>
              <a:off x="2736" y="2944"/>
              <a:ext cx="224" cy="224"/>
            </a:xfrm>
            <a:prstGeom prst="ellipse">
              <a:avLst/>
            </a:prstGeom>
            <a:solidFill>
              <a:srgbClr val="CC9900"/>
            </a:solidFill>
            <a:ln w="381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85" name="Oval 1133"/>
            <p:cNvSpPr>
              <a:spLocks noChangeArrowheads="1"/>
            </p:cNvSpPr>
            <p:nvPr/>
          </p:nvSpPr>
          <p:spPr bwMode="auto">
            <a:xfrm>
              <a:off x="2768" y="2992"/>
              <a:ext cx="160" cy="11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86" name="Oval 1134"/>
            <p:cNvSpPr>
              <a:spLocks noChangeArrowheads="1"/>
            </p:cNvSpPr>
            <p:nvPr/>
          </p:nvSpPr>
          <p:spPr bwMode="auto">
            <a:xfrm>
              <a:off x="2816" y="3000"/>
              <a:ext cx="64" cy="56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87" name="Group 1135"/>
          <p:cNvGrpSpPr>
            <a:grpSpLocks/>
          </p:cNvGrpSpPr>
          <p:nvPr/>
        </p:nvGrpSpPr>
        <p:grpSpPr bwMode="auto">
          <a:xfrm>
            <a:off x="5969000" y="5029201"/>
            <a:ext cx="355600" cy="265113"/>
            <a:chOff x="2736" y="2944"/>
            <a:chExt cx="224" cy="224"/>
          </a:xfrm>
        </p:grpSpPr>
        <p:sp>
          <p:nvSpPr>
            <p:cNvPr id="101488" name="Oval 1136"/>
            <p:cNvSpPr>
              <a:spLocks noChangeArrowheads="1"/>
            </p:cNvSpPr>
            <p:nvPr/>
          </p:nvSpPr>
          <p:spPr bwMode="auto">
            <a:xfrm>
              <a:off x="2736" y="2944"/>
              <a:ext cx="224" cy="224"/>
            </a:xfrm>
            <a:prstGeom prst="ellipse">
              <a:avLst/>
            </a:prstGeom>
            <a:solidFill>
              <a:srgbClr val="CC9900"/>
            </a:solidFill>
            <a:ln w="38100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89" name="Oval 1137"/>
            <p:cNvSpPr>
              <a:spLocks noChangeArrowheads="1"/>
            </p:cNvSpPr>
            <p:nvPr/>
          </p:nvSpPr>
          <p:spPr bwMode="auto">
            <a:xfrm>
              <a:off x="2768" y="2992"/>
              <a:ext cx="160" cy="11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90" name="Oval 1138"/>
            <p:cNvSpPr>
              <a:spLocks noChangeArrowheads="1"/>
            </p:cNvSpPr>
            <p:nvPr/>
          </p:nvSpPr>
          <p:spPr bwMode="auto">
            <a:xfrm>
              <a:off x="2816" y="3000"/>
              <a:ext cx="64" cy="56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91" name="Line 1139"/>
          <p:cNvSpPr>
            <a:spLocks noChangeShapeType="1"/>
          </p:cNvSpPr>
          <p:nvPr/>
        </p:nvSpPr>
        <p:spPr bwMode="auto">
          <a:xfrm flipV="1">
            <a:off x="5867400" y="53340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492" name="Picture 11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8"/>
          <a:stretch>
            <a:fillRect/>
          </a:stretch>
        </p:blipFill>
        <p:spPr bwMode="auto">
          <a:xfrm>
            <a:off x="7772400" y="1600201"/>
            <a:ext cx="2667000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sp>
        <p:nvSpPr>
          <p:cNvPr id="101493" name="AutoShape 1141"/>
          <p:cNvSpPr>
            <a:spLocks noChangeArrowheads="1"/>
          </p:cNvSpPr>
          <p:nvPr/>
        </p:nvSpPr>
        <p:spPr bwMode="auto">
          <a:xfrm rot="-2718809">
            <a:off x="5715000" y="3429000"/>
            <a:ext cx="1371600" cy="609600"/>
          </a:xfrm>
          <a:prstGeom prst="curvedDownArrow">
            <a:avLst>
              <a:gd name="adj1" fmla="val 45000"/>
              <a:gd name="adj2" fmla="val 90000"/>
              <a:gd name="adj3" fmla="val 33333"/>
            </a:avLst>
          </a:prstGeom>
          <a:solidFill>
            <a:srgbClr val="00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259238" y="230286"/>
            <a:ext cx="11664000" cy="706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3200" dirty="0"/>
              <a:t>Total </a:t>
            </a:r>
            <a:r>
              <a:rPr lang="pt-PT" sz="3200" dirty="0" err="1"/>
              <a:t>stem</a:t>
            </a:r>
            <a:r>
              <a:rPr lang="pt-PT" sz="3200" dirty="0"/>
              <a:t> </a:t>
            </a:r>
            <a:r>
              <a:rPr lang="pt-PT" sz="3200" dirty="0" err="1"/>
              <a:t>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80701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0" grpId="0" animBg="1"/>
      <p:bldP spid="101456" grpId="0" animBg="1"/>
      <p:bldP spid="101472" grpId="0" animBg="1"/>
      <p:bldP spid="101491" grpId="0" animBg="1"/>
      <p:bldP spid="10149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dirty="0"/>
              <a:t>Stem analysis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44824"/>
            <a:ext cx="5918448" cy="4281340"/>
          </a:xfrm>
        </p:spPr>
        <p:txBody>
          <a:bodyPr>
            <a:normAutofit lnSpcReduction="10000"/>
          </a:bodyPr>
          <a:lstStyle/>
          <a:p>
            <a:endParaRPr lang="pt-PT" sz="1400" dirty="0"/>
          </a:p>
          <a:p>
            <a:endParaRPr lang="pt-PT" sz="1400" dirty="0"/>
          </a:p>
          <a:p>
            <a:endParaRPr lang="pt-PT" sz="1400" dirty="0"/>
          </a:p>
          <a:p>
            <a:endParaRPr lang="pt-PT" sz="1400" dirty="0"/>
          </a:p>
          <a:p>
            <a:endParaRPr lang="pt-PT" sz="1400" dirty="0"/>
          </a:p>
          <a:p>
            <a:endParaRPr lang="pt-PT" sz="1400" dirty="0"/>
          </a:p>
          <a:p>
            <a:endParaRPr lang="pt-PT" sz="1400" dirty="0"/>
          </a:p>
          <a:p>
            <a:r>
              <a:rPr lang="pt-PT" sz="2200" dirty="0"/>
              <a:t>Tree is 5 </a:t>
            </a:r>
            <a:r>
              <a:rPr lang="pt-PT" sz="2200" dirty="0" err="1"/>
              <a:t>years</a:t>
            </a:r>
            <a:r>
              <a:rPr lang="pt-PT" sz="2200" dirty="0"/>
              <a:t> </a:t>
            </a:r>
            <a:r>
              <a:rPr lang="pt-PT" sz="2200" dirty="0" err="1"/>
              <a:t>old</a:t>
            </a:r>
            <a:endParaRPr lang="pt-PT" sz="2200" dirty="0"/>
          </a:p>
          <a:p>
            <a:endParaRPr lang="pt-PT" sz="900" dirty="0"/>
          </a:p>
          <a:p>
            <a:r>
              <a:rPr lang="pt-PT" sz="2200" dirty="0" err="1"/>
              <a:t>Between</a:t>
            </a:r>
            <a:r>
              <a:rPr lang="pt-PT" sz="2200" dirty="0"/>
              <a:t> </a:t>
            </a:r>
            <a:r>
              <a:rPr lang="pt-PT" sz="2200" dirty="0" err="1"/>
              <a:t>Disc</a:t>
            </a:r>
            <a:r>
              <a:rPr lang="pt-PT" sz="2200" dirty="0"/>
              <a:t> 1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Disc</a:t>
            </a:r>
            <a:r>
              <a:rPr lang="pt-PT" sz="2200" dirty="0"/>
              <a:t> 2, </a:t>
            </a:r>
            <a:r>
              <a:rPr lang="pt-PT" sz="2200" dirty="0" err="1"/>
              <a:t>the</a:t>
            </a:r>
            <a:r>
              <a:rPr lang="pt-PT" sz="2200" dirty="0"/>
              <a:t> correction is needed to estimate the heights at the end of the years: </a:t>
            </a:r>
            <a:r>
              <a:rPr lang="pt-PT" sz="2200" dirty="0">
                <a:solidFill>
                  <a:srgbClr val="FF0000"/>
                </a:solidFill>
              </a:rPr>
              <a:t>h</a:t>
            </a:r>
            <a:r>
              <a:rPr lang="pt-PT" sz="2200" baseline="-25000" dirty="0">
                <a:solidFill>
                  <a:srgbClr val="FF0000"/>
                </a:solidFill>
              </a:rPr>
              <a:t>11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>
                <a:solidFill>
                  <a:srgbClr val="FF0000"/>
                </a:solidFill>
              </a:rPr>
              <a:t>h</a:t>
            </a:r>
            <a:r>
              <a:rPr lang="pt-PT" sz="2200" baseline="-25000" dirty="0">
                <a:solidFill>
                  <a:srgbClr val="FF0000"/>
                </a:solidFill>
              </a:rPr>
              <a:t>12</a:t>
            </a:r>
          </a:p>
          <a:p>
            <a:endParaRPr lang="pt-PT" sz="800" baseline="-25000" dirty="0">
              <a:solidFill>
                <a:srgbClr val="FF0000"/>
              </a:solidFill>
            </a:endParaRPr>
          </a:p>
          <a:p>
            <a:r>
              <a:rPr lang="pt-PT" sz="2200" dirty="0"/>
              <a:t>The method most used for this correction is the Carmean method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1880" y="1600201"/>
            <a:ext cx="538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 </a:t>
            </a:r>
            <a:endParaRPr lang="en-US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9120"/>
          <a:stretch/>
        </p:blipFill>
        <p:spPr bwMode="auto">
          <a:xfrm>
            <a:off x="7306344" y="1196752"/>
            <a:ext cx="4438688" cy="50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41571"/>
              </p:ext>
            </p:extLst>
          </p:nvPr>
        </p:nvGraphicFramePr>
        <p:xfrm>
          <a:off x="1460325" y="1450605"/>
          <a:ext cx="35283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height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 rings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age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</a:t>
                      </a:r>
                      <a:endParaRPr lang="en-US" dirty="0"/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1.30</a:t>
                      </a:r>
                      <a:endParaRPr lang="en-US" dirty="0"/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</a:t>
                      </a:r>
                      <a:endParaRPr lang="en-US" dirty="0"/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1+</a:t>
                      </a:r>
                      <a:r>
                        <a:rPr lang="pt-PT" baseline="0" dirty="0"/>
                        <a:t> ...</a:t>
                      </a:r>
                      <a:endParaRPr lang="pt-PT" dirty="0"/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3.50</a:t>
                      </a:r>
                      <a:endParaRPr lang="en-US" dirty="0"/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</a:t>
                      </a:r>
                      <a:endParaRPr lang="en-US" dirty="0"/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3+</a:t>
                      </a:r>
                      <a:r>
                        <a:rPr lang="pt-PT" baseline="0" dirty="0"/>
                        <a:t> ...</a:t>
                      </a:r>
                      <a:endParaRPr lang="pt-PT" dirty="0"/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5.50</a:t>
                      </a:r>
                      <a:endParaRPr lang="en-US" dirty="0"/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0</a:t>
                      </a:r>
                      <a:endParaRPr lang="en-US" dirty="0"/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5</a:t>
                      </a:r>
                    </a:p>
                  </a:txBody>
                  <a:tcPr>
                    <a:pattFill prst="pct50">
                      <a:fgClr>
                        <a:srgbClr val="008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8312858" y="3717032"/>
            <a:ext cx="3241958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8314456" y="2883932"/>
            <a:ext cx="3241958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414866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Stem analysis</a:t>
            </a:r>
            <a:br>
              <a:rPr lang="pt-PT" dirty="0"/>
            </a:br>
            <a:r>
              <a:rPr lang="pt-PT" dirty="0"/>
              <a:t>Carmean’s correction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196753"/>
            <a:ext cx="11471978" cy="5544615"/>
          </a:xfrm>
        </p:spPr>
        <p:txBody>
          <a:bodyPr>
            <a:normAutofit/>
          </a:bodyPr>
          <a:lstStyle/>
          <a:p>
            <a:r>
              <a:rPr lang="en-US" dirty="0"/>
              <a:t>Carmen’s method is based on two assumptions: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Constant annual increment in height between two discs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Each disc occurs at the mid-point between two whorls</a:t>
            </a:r>
          </a:p>
          <a:p>
            <a:pPr marL="914400" lvl="1" indent="-457200">
              <a:buFont typeface="+mj-lt"/>
              <a:buAutoNum type="arabicPeriod"/>
            </a:pPr>
            <a:endParaRPr lang="en-US" sz="800" dirty="0"/>
          </a:p>
          <a:p>
            <a:pPr marL="514350" indent="-457200"/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application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method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whorls</a:t>
            </a:r>
            <a:r>
              <a:rPr lang="pt-PT" dirty="0"/>
              <a:t> </a:t>
            </a:r>
            <a:r>
              <a:rPr lang="pt-PT" dirty="0" err="1"/>
              <a:t>between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discs</a:t>
            </a:r>
            <a:r>
              <a:rPr lang="pt-PT" dirty="0"/>
              <a:t> </a:t>
            </a:r>
            <a:r>
              <a:rPr lang="pt-PT" dirty="0" err="1"/>
              <a:t>implies</a:t>
            </a:r>
            <a:r>
              <a:rPr lang="pt-PT" dirty="0"/>
              <a:t>:</a:t>
            </a:r>
          </a:p>
          <a:p>
            <a:pPr marL="914400" lvl="1" indent="-457200"/>
            <a:r>
              <a:rPr lang="pt-PT" sz="2200" dirty="0" err="1"/>
              <a:t>Computing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annual</a:t>
            </a:r>
            <a:r>
              <a:rPr lang="pt-PT" sz="2200" dirty="0"/>
              <a:t> </a:t>
            </a:r>
            <a:r>
              <a:rPr lang="pt-PT" sz="2200" dirty="0" err="1"/>
              <a:t>increment</a:t>
            </a:r>
            <a:r>
              <a:rPr lang="pt-PT" sz="2200" dirty="0"/>
              <a:t> </a:t>
            </a:r>
            <a:r>
              <a:rPr lang="pt-PT" sz="2200" dirty="0">
                <a:solidFill>
                  <a:srgbClr val="009900"/>
                </a:solidFill>
              </a:rPr>
              <a:t>i</a:t>
            </a:r>
            <a:r>
              <a:rPr lang="pt-PT" sz="2200" baseline="-25000" dirty="0">
                <a:solidFill>
                  <a:srgbClr val="009900"/>
                </a:solidFill>
              </a:rPr>
              <a:t>h</a:t>
            </a:r>
            <a:r>
              <a:rPr lang="pt-PT" sz="2200" dirty="0">
                <a:solidFill>
                  <a:srgbClr val="009900"/>
                </a:solidFill>
              </a:rPr>
              <a:t>=(h</a:t>
            </a:r>
            <a:r>
              <a:rPr lang="pt-PT" sz="2200" baseline="-25000" dirty="0">
                <a:solidFill>
                  <a:srgbClr val="009900"/>
                </a:solidFill>
              </a:rPr>
              <a:t>2</a:t>
            </a:r>
            <a:r>
              <a:rPr lang="pt-PT" sz="2200" dirty="0">
                <a:solidFill>
                  <a:srgbClr val="009900"/>
                </a:solidFill>
              </a:rPr>
              <a:t>-h</a:t>
            </a:r>
            <a:r>
              <a:rPr lang="pt-PT" sz="2200" baseline="-25000" dirty="0">
                <a:solidFill>
                  <a:srgbClr val="009900"/>
                </a:solidFill>
              </a:rPr>
              <a:t>1</a:t>
            </a:r>
            <a:r>
              <a:rPr lang="pt-PT" sz="2200" dirty="0">
                <a:solidFill>
                  <a:srgbClr val="009900"/>
                </a:solidFill>
              </a:rPr>
              <a:t>)/(nrg</a:t>
            </a:r>
            <a:r>
              <a:rPr lang="pt-PT" sz="2200" baseline="-25000" dirty="0">
                <a:solidFill>
                  <a:srgbClr val="009900"/>
                </a:solidFill>
              </a:rPr>
              <a:t>1</a:t>
            </a:r>
            <a:r>
              <a:rPr lang="pt-PT" sz="2200" dirty="0">
                <a:solidFill>
                  <a:srgbClr val="009900"/>
                </a:solidFill>
              </a:rPr>
              <a:t>-nrg</a:t>
            </a:r>
            <a:r>
              <a:rPr lang="pt-PT" sz="2200" baseline="-25000" dirty="0">
                <a:solidFill>
                  <a:srgbClr val="009900"/>
                </a:solidFill>
              </a:rPr>
              <a:t>2</a:t>
            </a:r>
            <a:r>
              <a:rPr lang="pt-PT" sz="2200" dirty="0">
                <a:solidFill>
                  <a:srgbClr val="009900"/>
                </a:solidFill>
              </a:rPr>
              <a:t>)</a:t>
            </a:r>
            <a:r>
              <a:rPr lang="pt-PT" sz="2200" dirty="0"/>
              <a:t>, </a:t>
            </a:r>
            <a:r>
              <a:rPr lang="pt-PT" sz="2200" dirty="0" err="1"/>
              <a:t>where</a:t>
            </a:r>
            <a:r>
              <a:rPr lang="pt-PT" sz="2200" dirty="0"/>
              <a:t> </a:t>
            </a:r>
            <a:r>
              <a:rPr lang="pt-PT" sz="2200" dirty="0" err="1"/>
              <a:t>h</a:t>
            </a:r>
            <a:r>
              <a:rPr lang="pt-PT" sz="2200" baseline="-25000" dirty="0" err="1"/>
              <a:t>i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nrg</a:t>
            </a:r>
            <a:r>
              <a:rPr lang="pt-PT" sz="2200" baseline="-25000" dirty="0" err="1"/>
              <a:t>i</a:t>
            </a:r>
            <a:r>
              <a:rPr lang="pt-PT" sz="2200" dirty="0"/>
              <a:t> are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height</a:t>
            </a:r>
            <a:r>
              <a:rPr lang="pt-PT" sz="2200" dirty="0"/>
              <a:t>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number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rings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disc</a:t>
            </a:r>
            <a:r>
              <a:rPr lang="pt-PT" sz="2200" baseline="-25000" dirty="0" err="1"/>
              <a:t>i</a:t>
            </a:r>
            <a:endParaRPr lang="pt-PT" sz="2200" baseline="-25000" dirty="0"/>
          </a:p>
          <a:p>
            <a:pPr marL="914400" lvl="1" indent="-457200"/>
            <a:r>
              <a:rPr lang="pt-PT" sz="2200" dirty="0" err="1"/>
              <a:t>Computing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height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first</a:t>
            </a:r>
            <a:r>
              <a:rPr lang="pt-PT" sz="2200" dirty="0"/>
              <a:t> </a:t>
            </a:r>
            <a:r>
              <a:rPr lang="pt-PT" sz="2200" dirty="0" err="1"/>
              <a:t>whorl</a:t>
            </a:r>
            <a:r>
              <a:rPr lang="pt-PT" sz="2200" dirty="0"/>
              <a:t> as: </a:t>
            </a:r>
            <a:r>
              <a:rPr lang="pt-PT" sz="2200" dirty="0">
                <a:solidFill>
                  <a:srgbClr val="009900"/>
                </a:solidFill>
              </a:rPr>
              <a:t>h</a:t>
            </a:r>
            <a:r>
              <a:rPr lang="pt-PT" sz="2200" baseline="-25000" dirty="0">
                <a:solidFill>
                  <a:srgbClr val="009900"/>
                </a:solidFill>
              </a:rPr>
              <a:t>i1</a:t>
            </a:r>
            <a:r>
              <a:rPr lang="pt-PT" sz="2200" dirty="0">
                <a:solidFill>
                  <a:srgbClr val="009900"/>
                </a:solidFill>
              </a:rPr>
              <a:t>=</a:t>
            </a:r>
            <a:r>
              <a:rPr lang="pt-PT" sz="2200" dirty="0" err="1">
                <a:solidFill>
                  <a:srgbClr val="009900"/>
                </a:solidFill>
              </a:rPr>
              <a:t>h</a:t>
            </a:r>
            <a:r>
              <a:rPr lang="pt-PT" sz="2200" baseline="-25000" dirty="0" err="1">
                <a:solidFill>
                  <a:srgbClr val="009900"/>
                </a:solidFill>
              </a:rPr>
              <a:t>i</a:t>
            </a:r>
            <a:r>
              <a:rPr lang="pt-PT" sz="2200" dirty="0" err="1">
                <a:solidFill>
                  <a:srgbClr val="009900"/>
                </a:solidFill>
              </a:rPr>
              <a:t>+i</a:t>
            </a:r>
            <a:r>
              <a:rPr lang="pt-PT" sz="2200" baseline="-25000" dirty="0" err="1">
                <a:solidFill>
                  <a:srgbClr val="009900"/>
                </a:solidFill>
              </a:rPr>
              <a:t>h</a:t>
            </a:r>
            <a:r>
              <a:rPr lang="pt-PT" sz="2200" dirty="0">
                <a:solidFill>
                  <a:srgbClr val="009900"/>
                </a:solidFill>
              </a:rPr>
              <a:t>/2</a:t>
            </a:r>
          </a:p>
          <a:p>
            <a:pPr marL="914400" lvl="1" indent="-457200"/>
            <a:r>
              <a:rPr lang="pt-PT" sz="2200" dirty="0" err="1"/>
              <a:t>Computing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height</a:t>
            </a:r>
            <a:r>
              <a:rPr lang="pt-PT" sz="2200" dirty="0"/>
              <a:t> </a:t>
            </a:r>
            <a:r>
              <a:rPr lang="pt-PT" sz="2200" dirty="0" err="1"/>
              <a:t>of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remaining</a:t>
            </a:r>
            <a:r>
              <a:rPr lang="pt-PT" sz="2200" dirty="0"/>
              <a:t> </a:t>
            </a:r>
            <a:r>
              <a:rPr lang="pt-PT" sz="2200" dirty="0" err="1"/>
              <a:t>whorls</a:t>
            </a:r>
            <a:r>
              <a:rPr lang="pt-PT" sz="2200" dirty="0"/>
              <a:t> as:   </a:t>
            </a:r>
            <a:r>
              <a:rPr lang="pt-PT" sz="2200" dirty="0" err="1">
                <a:solidFill>
                  <a:srgbClr val="009900"/>
                </a:solidFill>
              </a:rPr>
              <a:t>h</a:t>
            </a:r>
            <a:r>
              <a:rPr lang="pt-PT" sz="2200" baseline="-25000" dirty="0" err="1">
                <a:solidFill>
                  <a:srgbClr val="009900"/>
                </a:solidFill>
              </a:rPr>
              <a:t>ij</a:t>
            </a:r>
            <a:r>
              <a:rPr lang="pt-PT" sz="2200" baseline="-25000" dirty="0">
                <a:solidFill>
                  <a:srgbClr val="009900"/>
                </a:solidFill>
              </a:rPr>
              <a:t> </a:t>
            </a:r>
            <a:r>
              <a:rPr lang="pt-PT" sz="2200" dirty="0">
                <a:solidFill>
                  <a:srgbClr val="009900"/>
                </a:solidFill>
              </a:rPr>
              <a:t>= </a:t>
            </a:r>
            <a:r>
              <a:rPr lang="pt-PT" sz="2200" dirty="0" err="1">
                <a:solidFill>
                  <a:srgbClr val="009900"/>
                </a:solidFill>
              </a:rPr>
              <a:t>h</a:t>
            </a:r>
            <a:r>
              <a:rPr lang="pt-PT" sz="2200" baseline="-25000" dirty="0" err="1">
                <a:solidFill>
                  <a:srgbClr val="009900"/>
                </a:solidFill>
              </a:rPr>
              <a:t>i</a:t>
            </a:r>
            <a:r>
              <a:rPr lang="pt-PT" sz="2200" dirty="0" err="1">
                <a:solidFill>
                  <a:srgbClr val="009900"/>
                </a:solidFill>
              </a:rPr>
              <a:t>+i</a:t>
            </a:r>
            <a:r>
              <a:rPr lang="pt-PT" sz="2200" baseline="-25000" dirty="0" err="1">
                <a:solidFill>
                  <a:srgbClr val="009900"/>
                </a:solidFill>
              </a:rPr>
              <a:t>h</a:t>
            </a:r>
            <a:r>
              <a:rPr lang="pt-PT" sz="2200" dirty="0">
                <a:solidFill>
                  <a:srgbClr val="009900"/>
                </a:solidFill>
              </a:rPr>
              <a:t>/2+(j-1)*i</a:t>
            </a:r>
            <a:r>
              <a:rPr lang="pt-PT" sz="2200" baseline="-25000" dirty="0">
                <a:solidFill>
                  <a:srgbClr val="009900"/>
                </a:solidFill>
              </a:rPr>
              <a:t>h </a:t>
            </a:r>
            <a:r>
              <a:rPr lang="pt-PT" sz="2200" dirty="0">
                <a:solidFill>
                  <a:srgbClr val="009900"/>
                </a:solidFill>
              </a:rPr>
              <a:t>= </a:t>
            </a:r>
            <a:r>
              <a:rPr lang="pt-PT" sz="2200" dirty="0" err="1">
                <a:solidFill>
                  <a:srgbClr val="009900"/>
                </a:solidFill>
              </a:rPr>
              <a:t>h</a:t>
            </a:r>
            <a:r>
              <a:rPr lang="pt-PT" sz="2200" baseline="-25000" dirty="0" err="1">
                <a:solidFill>
                  <a:srgbClr val="009900"/>
                </a:solidFill>
              </a:rPr>
              <a:t>i</a:t>
            </a:r>
            <a:r>
              <a:rPr lang="pt-PT" sz="2200" baseline="-25000" dirty="0">
                <a:solidFill>
                  <a:srgbClr val="009900"/>
                </a:solidFill>
              </a:rPr>
              <a:t>(j-1)</a:t>
            </a:r>
            <a:r>
              <a:rPr lang="pt-PT" sz="2200" dirty="0">
                <a:solidFill>
                  <a:srgbClr val="009900"/>
                </a:solidFill>
              </a:rPr>
              <a:t>+i</a:t>
            </a:r>
            <a:r>
              <a:rPr lang="pt-PT" sz="2200" baseline="-25000" dirty="0">
                <a:solidFill>
                  <a:srgbClr val="009900"/>
                </a:solidFill>
              </a:rPr>
              <a:t>h</a:t>
            </a:r>
            <a:endParaRPr lang="en-US" sz="2200" baseline="-25000" dirty="0">
              <a:solidFill>
                <a:srgbClr val="0099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441655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68" y="1576362"/>
            <a:ext cx="5664448" cy="4281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/>
              <a:t>Let’s</a:t>
            </a:r>
            <a:r>
              <a:rPr lang="pt-PT" sz="2200" dirty="0"/>
              <a:t> compute h11 </a:t>
            </a:r>
            <a:r>
              <a:rPr lang="pt-PT" sz="2200" dirty="0" err="1"/>
              <a:t>and</a:t>
            </a:r>
            <a:r>
              <a:rPr lang="pt-PT" sz="2200" dirty="0"/>
              <a:t> h12:</a:t>
            </a:r>
          </a:p>
          <a:p>
            <a:pPr marL="0" indent="0">
              <a:buNone/>
            </a:pPr>
            <a:endParaRPr lang="pt-PT" sz="1100" dirty="0"/>
          </a:p>
          <a:p>
            <a:r>
              <a:rPr lang="pt-PT" sz="2200" dirty="0" err="1"/>
              <a:t>Annual</a:t>
            </a:r>
            <a:r>
              <a:rPr lang="pt-PT" sz="2200" dirty="0"/>
              <a:t> </a:t>
            </a:r>
            <a:r>
              <a:rPr lang="pt-PT" sz="2200" dirty="0" err="1"/>
              <a:t>height</a:t>
            </a:r>
            <a:r>
              <a:rPr lang="pt-PT" sz="2200" dirty="0"/>
              <a:t> </a:t>
            </a:r>
            <a:r>
              <a:rPr lang="pt-PT" sz="2200" dirty="0" err="1"/>
              <a:t>growth</a:t>
            </a:r>
            <a:r>
              <a:rPr lang="pt-PT" sz="2200" dirty="0"/>
              <a:t> </a:t>
            </a:r>
            <a:r>
              <a:rPr lang="pt-PT" sz="2200" dirty="0" err="1">
                <a:solidFill>
                  <a:schemeClr val="accent4"/>
                </a:solidFill>
              </a:rPr>
              <a:t>between</a:t>
            </a:r>
            <a:r>
              <a:rPr lang="pt-PT" sz="2200" dirty="0">
                <a:solidFill>
                  <a:schemeClr val="accent4"/>
                </a:solidFill>
              </a:rPr>
              <a:t> </a:t>
            </a:r>
            <a:r>
              <a:rPr lang="pt-PT" sz="2200" dirty="0" err="1">
                <a:solidFill>
                  <a:schemeClr val="accent4"/>
                </a:solidFill>
              </a:rPr>
              <a:t>discs</a:t>
            </a:r>
            <a:r>
              <a:rPr lang="pt-PT" sz="2200" dirty="0"/>
              <a:t>:</a:t>
            </a:r>
          </a:p>
          <a:p>
            <a:endParaRPr lang="pt-PT" sz="800" dirty="0"/>
          </a:p>
          <a:p>
            <a:pPr indent="14288"/>
            <a:r>
              <a:rPr lang="pt-PT" sz="2200" dirty="0">
                <a:solidFill>
                  <a:srgbClr val="009900"/>
                </a:solidFill>
              </a:rPr>
              <a:t>i</a:t>
            </a:r>
            <a:r>
              <a:rPr lang="pt-PT" sz="2200" baseline="-25000" dirty="0">
                <a:solidFill>
                  <a:srgbClr val="009900"/>
                </a:solidFill>
              </a:rPr>
              <a:t>h</a:t>
            </a:r>
            <a:r>
              <a:rPr lang="pt-PT" sz="2200" dirty="0">
                <a:solidFill>
                  <a:srgbClr val="009900"/>
                </a:solidFill>
              </a:rPr>
              <a:t>=(h</a:t>
            </a:r>
            <a:r>
              <a:rPr lang="pt-PT" sz="2200" baseline="-25000" dirty="0">
                <a:solidFill>
                  <a:srgbClr val="009900"/>
                </a:solidFill>
              </a:rPr>
              <a:t>2</a:t>
            </a:r>
            <a:r>
              <a:rPr lang="pt-PT" sz="2200" dirty="0">
                <a:solidFill>
                  <a:srgbClr val="009900"/>
                </a:solidFill>
              </a:rPr>
              <a:t>-h</a:t>
            </a:r>
            <a:r>
              <a:rPr lang="pt-PT" sz="2200" baseline="-25000" dirty="0">
                <a:solidFill>
                  <a:srgbClr val="009900"/>
                </a:solidFill>
              </a:rPr>
              <a:t>1</a:t>
            </a:r>
            <a:r>
              <a:rPr lang="pt-PT" sz="2200" dirty="0">
                <a:solidFill>
                  <a:srgbClr val="009900"/>
                </a:solidFill>
              </a:rPr>
              <a:t>)/(nrg</a:t>
            </a:r>
            <a:r>
              <a:rPr lang="pt-PT" sz="2200" baseline="-25000" dirty="0">
                <a:solidFill>
                  <a:srgbClr val="009900"/>
                </a:solidFill>
              </a:rPr>
              <a:t>1</a:t>
            </a:r>
            <a:r>
              <a:rPr lang="pt-PT" sz="2200" dirty="0">
                <a:solidFill>
                  <a:srgbClr val="009900"/>
                </a:solidFill>
              </a:rPr>
              <a:t>-nrg</a:t>
            </a:r>
            <a:r>
              <a:rPr lang="pt-PT" sz="2200" baseline="-25000" dirty="0">
                <a:solidFill>
                  <a:srgbClr val="009900"/>
                </a:solidFill>
              </a:rPr>
              <a:t>2</a:t>
            </a:r>
            <a:r>
              <a:rPr lang="pt-PT" sz="2200" dirty="0">
                <a:solidFill>
                  <a:srgbClr val="009900"/>
                </a:solidFill>
              </a:rPr>
              <a:t>)</a:t>
            </a:r>
            <a:endParaRPr lang="pt-PT" sz="2200" dirty="0"/>
          </a:p>
          <a:p>
            <a:pPr marL="342900" lvl="1" indent="14288">
              <a:buNone/>
            </a:pPr>
            <a:r>
              <a:rPr lang="pt-PT" sz="2200" dirty="0"/>
              <a:t>  i</a:t>
            </a:r>
            <a:r>
              <a:rPr lang="pt-PT" sz="2200" baseline="-25000" dirty="0"/>
              <a:t>h</a:t>
            </a:r>
            <a:r>
              <a:rPr lang="pt-PT" sz="2200" dirty="0"/>
              <a:t>=(h</a:t>
            </a:r>
            <a:r>
              <a:rPr lang="pt-PT" sz="2200" baseline="-25000" dirty="0"/>
              <a:t>2</a:t>
            </a:r>
            <a:r>
              <a:rPr lang="pt-PT" sz="2200" dirty="0"/>
              <a:t>-h</a:t>
            </a:r>
            <a:r>
              <a:rPr lang="pt-PT" sz="2200" baseline="-25000" dirty="0"/>
              <a:t>1</a:t>
            </a:r>
            <a:r>
              <a:rPr lang="pt-PT" sz="2200" dirty="0"/>
              <a:t>)/(4 - 2)=(3.50 - 1.30)/2= 1.1</a:t>
            </a:r>
          </a:p>
          <a:p>
            <a:pPr marL="342900" lvl="1" indent="14288">
              <a:buNone/>
            </a:pPr>
            <a:endParaRPr lang="pt-PT" sz="1600" dirty="0">
              <a:solidFill>
                <a:srgbClr val="009900"/>
              </a:solidFill>
            </a:endParaRPr>
          </a:p>
          <a:p>
            <a:endParaRPr lang="pt-PT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188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 </a:t>
            </a:r>
            <a:endParaRPr lang="en-US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9120"/>
          <a:stretch/>
        </p:blipFill>
        <p:spPr bwMode="auto">
          <a:xfrm>
            <a:off x="7306344" y="1196752"/>
            <a:ext cx="4438688" cy="50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pt-PT" dirty="0"/>
              <a:t>Stem analysis</a:t>
            </a:r>
            <a:br>
              <a:rPr lang="pt-PT" dirty="0"/>
            </a:br>
            <a:r>
              <a:rPr lang="pt-PT" dirty="0"/>
              <a:t>Carmean’s correction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0992544" y="278092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Oval 18"/>
          <p:cNvSpPr/>
          <p:nvPr/>
        </p:nvSpPr>
        <p:spPr>
          <a:xfrm>
            <a:off x="10992544" y="3523457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540865" y="4255594"/>
            <a:ext cx="406800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536160" y="2749132"/>
            <a:ext cx="4032448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74686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68" y="1576362"/>
            <a:ext cx="5664448" cy="4281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/>
              <a:t>Let’s</a:t>
            </a:r>
            <a:r>
              <a:rPr lang="pt-PT" sz="2200" dirty="0"/>
              <a:t> compute h11 </a:t>
            </a:r>
            <a:r>
              <a:rPr lang="pt-PT" sz="2200" dirty="0" err="1"/>
              <a:t>and</a:t>
            </a:r>
            <a:r>
              <a:rPr lang="pt-PT" sz="2200" dirty="0"/>
              <a:t> h12:</a:t>
            </a:r>
          </a:p>
          <a:p>
            <a:pPr marL="0" indent="0">
              <a:buNone/>
            </a:pPr>
            <a:endParaRPr lang="pt-PT" sz="1100" dirty="0"/>
          </a:p>
          <a:p>
            <a:r>
              <a:rPr lang="pt-PT" sz="2200" dirty="0" err="1"/>
              <a:t>Annual</a:t>
            </a:r>
            <a:r>
              <a:rPr lang="pt-PT" sz="2200" dirty="0"/>
              <a:t> </a:t>
            </a:r>
            <a:r>
              <a:rPr lang="pt-PT" sz="2200" dirty="0" err="1"/>
              <a:t>height</a:t>
            </a:r>
            <a:r>
              <a:rPr lang="pt-PT" sz="2200" dirty="0"/>
              <a:t> </a:t>
            </a:r>
            <a:r>
              <a:rPr lang="pt-PT" sz="2200" dirty="0" err="1"/>
              <a:t>growth</a:t>
            </a:r>
            <a:r>
              <a:rPr lang="pt-PT" sz="2200" dirty="0"/>
              <a:t>:</a:t>
            </a:r>
          </a:p>
          <a:p>
            <a:endParaRPr lang="pt-PT" sz="800" dirty="0"/>
          </a:p>
          <a:p>
            <a:pPr indent="14288"/>
            <a:r>
              <a:rPr lang="pt-PT" sz="2200" dirty="0">
                <a:solidFill>
                  <a:srgbClr val="009900"/>
                </a:solidFill>
              </a:rPr>
              <a:t>i</a:t>
            </a:r>
            <a:r>
              <a:rPr lang="pt-PT" sz="2200" baseline="-25000" dirty="0">
                <a:solidFill>
                  <a:srgbClr val="009900"/>
                </a:solidFill>
              </a:rPr>
              <a:t>h</a:t>
            </a:r>
            <a:r>
              <a:rPr lang="pt-PT" sz="2200" dirty="0">
                <a:solidFill>
                  <a:srgbClr val="009900"/>
                </a:solidFill>
              </a:rPr>
              <a:t>=(h</a:t>
            </a:r>
            <a:r>
              <a:rPr lang="pt-PT" sz="2200" baseline="-25000" dirty="0">
                <a:solidFill>
                  <a:srgbClr val="009900"/>
                </a:solidFill>
              </a:rPr>
              <a:t>2</a:t>
            </a:r>
            <a:r>
              <a:rPr lang="pt-PT" sz="2200" dirty="0">
                <a:solidFill>
                  <a:srgbClr val="009900"/>
                </a:solidFill>
              </a:rPr>
              <a:t>-h</a:t>
            </a:r>
            <a:r>
              <a:rPr lang="pt-PT" sz="2200" baseline="-25000" dirty="0">
                <a:solidFill>
                  <a:srgbClr val="009900"/>
                </a:solidFill>
              </a:rPr>
              <a:t>1</a:t>
            </a:r>
            <a:r>
              <a:rPr lang="pt-PT" sz="2200" dirty="0">
                <a:solidFill>
                  <a:srgbClr val="009900"/>
                </a:solidFill>
              </a:rPr>
              <a:t>)/(nrg</a:t>
            </a:r>
            <a:r>
              <a:rPr lang="pt-PT" sz="2200" baseline="-25000" dirty="0">
                <a:solidFill>
                  <a:srgbClr val="009900"/>
                </a:solidFill>
              </a:rPr>
              <a:t>1</a:t>
            </a:r>
            <a:r>
              <a:rPr lang="pt-PT" sz="2200" dirty="0">
                <a:solidFill>
                  <a:srgbClr val="009900"/>
                </a:solidFill>
              </a:rPr>
              <a:t>-nrg</a:t>
            </a:r>
            <a:r>
              <a:rPr lang="pt-PT" sz="2200" baseline="-25000" dirty="0">
                <a:solidFill>
                  <a:srgbClr val="009900"/>
                </a:solidFill>
              </a:rPr>
              <a:t>2</a:t>
            </a:r>
            <a:r>
              <a:rPr lang="pt-PT" sz="2200" dirty="0">
                <a:solidFill>
                  <a:srgbClr val="009900"/>
                </a:solidFill>
              </a:rPr>
              <a:t>)</a:t>
            </a:r>
            <a:endParaRPr lang="pt-PT" sz="2200" dirty="0"/>
          </a:p>
          <a:p>
            <a:pPr marL="342900" lvl="1" indent="14288">
              <a:buNone/>
            </a:pPr>
            <a:r>
              <a:rPr lang="pt-PT" sz="2200" dirty="0"/>
              <a:t>  i</a:t>
            </a:r>
            <a:r>
              <a:rPr lang="pt-PT" sz="2200" baseline="-25000" dirty="0"/>
              <a:t>h</a:t>
            </a:r>
            <a:r>
              <a:rPr lang="pt-PT" sz="2200" dirty="0"/>
              <a:t>=(h</a:t>
            </a:r>
            <a:r>
              <a:rPr lang="pt-PT" sz="2200" baseline="-25000" dirty="0"/>
              <a:t>2</a:t>
            </a:r>
            <a:r>
              <a:rPr lang="pt-PT" sz="2200" dirty="0"/>
              <a:t>-h</a:t>
            </a:r>
            <a:r>
              <a:rPr lang="pt-PT" sz="2200" baseline="-25000" dirty="0"/>
              <a:t>1</a:t>
            </a:r>
            <a:r>
              <a:rPr lang="pt-PT" sz="2200" dirty="0"/>
              <a:t>)/(4 - 2)=(3.50 - 1.30)/2= 1.1</a:t>
            </a:r>
          </a:p>
          <a:p>
            <a:pPr marL="342900" lvl="1" indent="14288">
              <a:buNone/>
            </a:pPr>
            <a:endParaRPr lang="pt-PT" sz="1600" dirty="0">
              <a:solidFill>
                <a:srgbClr val="009900"/>
              </a:solidFill>
            </a:endParaRPr>
          </a:p>
          <a:p>
            <a:pPr marL="342900" lvl="1" indent="14288">
              <a:buFont typeface="Wingdings" panose="05000000000000000000" pitchFamily="2" charset="2"/>
              <a:buChar char="ü"/>
            </a:pPr>
            <a:r>
              <a:rPr lang="pt-PT" sz="2200" dirty="0">
                <a:solidFill>
                  <a:srgbClr val="009900"/>
                </a:solidFill>
              </a:rPr>
              <a:t>h</a:t>
            </a:r>
            <a:r>
              <a:rPr lang="pt-PT" sz="2200" baseline="-25000" dirty="0">
                <a:solidFill>
                  <a:srgbClr val="009900"/>
                </a:solidFill>
              </a:rPr>
              <a:t>i1</a:t>
            </a:r>
            <a:r>
              <a:rPr lang="pt-PT" sz="2200" dirty="0">
                <a:solidFill>
                  <a:srgbClr val="009900"/>
                </a:solidFill>
              </a:rPr>
              <a:t>=</a:t>
            </a:r>
            <a:r>
              <a:rPr lang="pt-PT" sz="2200" dirty="0" err="1">
                <a:solidFill>
                  <a:srgbClr val="009900"/>
                </a:solidFill>
              </a:rPr>
              <a:t>h</a:t>
            </a:r>
            <a:r>
              <a:rPr lang="pt-PT" sz="2200" baseline="-25000" dirty="0" err="1">
                <a:solidFill>
                  <a:srgbClr val="009900"/>
                </a:solidFill>
              </a:rPr>
              <a:t>i</a:t>
            </a:r>
            <a:r>
              <a:rPr lang="pt-PT" sz="2200" dirty="0" err="1">
                <a:solidFill>
                  <a:srgbClr val="009900"/>
                </a:solidFill>
              </a:rPr>
              <a:t>+i</a:t>
            </a:r>
            <a:r>
              <a:rPr lang="pt-PT" sz="2200" baseline="-25000" dirty="0" err="1">
                <a:solidFill>
                  <a:srgbClr val="009900"/>
                </a:solidFill>
              </a:rPr>
              <a:t>h</a:t>
            </a:r>
            <a:r>
              <a:rPr lang="pt-PT" sz="2200" dirty="0">
                <a:solidFill>
                  <a:srgbClr val="009900"/>
                </a:solidFill>
              </a:rPr>
              <a:t>/2</a:t>
            </a:r>
          </a:p>
          <a:p>
            <a:pPr indent="0">
              <a:buNone/>
            </a:pPr>
            <a:r>
              <a:rPr lang="pt-PT" sz="2200" dirty="0"/>
              <a:t>   h</a:t>
            </a:r>
            <a:r>
              <a:rPr lang="pt-PT" sz="2200" baseline="-25000" dirty="0"/>
              <a:t>11</a:t>
            </a:r>
            <a:r>
              <a:rPr lang="pt-PT" sz="2200" dirty="0"/>
              <a:t>= 1.30 + </a:t>
            </a:r>
            <a:r>
              <a:rPr lang="pt-PT" sz="2200" dirty="0">
                <a:solidFill>
                  <a:schemeClr val="accent5"/>
                </a:solidFill>
              </a:rPr>
              <a:t>1.1</a:t>
            </a:r>
            <a:r>
              <a:rPr lang="pt-PT" sz="2200" dirty="0"/>
              <a:t>/2= </a:t>
            </a:r>
            <a:r>
              <a:rPr lang="pt-PT" sz="2200" b="1" dirty="0"/>
              <a:t>1.85</a:t>
            </a:r>
          </a:p>
          <a:p>
            <a:pPr indent="14288"/>
            <a:endParaRPr lang="pt-PT" sz="1600" dirty="0"/>
          </a:p>
          <a:p>
            <a:pPr indent="14288"/>
            <a:r>
              <a:rPr lang="pt-PT" sz="2200" dirty="0" err="1">
                <a:solidFill>
                  <a:srgbClr val="009900"/>
                </a:solidFill>
              </a:rPr>
              <a:t>h</a:t>
            </a:r>
            <a:r>
              <a:rPr lang="pt-PT" sz="2200" baseline="-25000" dirty="0" err="1">
                <a:solidFill>
                  <a:srgbClr val="009900"/>
                </a:solidFill>
              </a:rPr>
              <a:t>ij</a:t>
            </a:r>
            <a:r>
              <a:rPr lang="pt-PT" sz="2200" baseline="-25000" dirty="0">
                <a:solidFill>
                  <a:srgbClr val="009900"/>
                </a:solidFill>
              </a:rPr>
              <a:t> </a:t>
            </a:r>
            <a:r>
              <a:rPr lang="pt-PT" sz="2200" dirty="0">
                <a:solidFill>
                  <a:srgbClr val="009900"/>
                </a:solidFill>
              </a:rPr>
              <a:t>= </a:t>
            </a:r>
            <a:r>
              <a:rPr lang="pt-PT" sz="2200" dirty="0" err="1">
                <a:solidFill>
                  <a:srgbClr val="009900"/>
                </a:solidFill>
              </a:rPr>
              <a:t>h</a:t>
            </a:r>
            <a:r>
              <a:rPr lang="pt-PT" sz="2200" baseline="-25000" dirty="0" err="1">
                <a:solidFill>
                  <a:srgbClr val="009900"/>
                </a:solidFill>
              </a:rPr>
              <a:t>i</a:t>
            </a:r>
            <a:r>
              <a:rPr lang="pt-PT" sz="2200" dirty="0" err="1">
                <a:solidFill>
                  <a:srgbClr val="009900"/>
                </a:solidFill>
              </a:rPr>
              <a:t>+i</a:t>
            </a:r>
            <a:r>
              <a:rPr lang="pt-PT" sz="2200" baseline="-25000" dirty="0" err="1">
                <a:solidFill>
                  <a:srgbClr val="009900"/>
                </a:solidFill>
              </a:rPr>
              <a:t>h</a:t>
            </a:r>
            <a:r>
              <a:rPr lang="pt-PT" sz="2200" dirty="0">
                <a:solidFill>
                  <a:srgbClr val="009900"/>
                </a:solidFill>
              </a:rPr>
              <a:t>/2+(j-1)*i</a:t>
            </a:r>
            <a:r>
              <a:rPr lang="pt-PT" sz="2200" baseline="-25000" dirty="0">
                <a:solidFill>
                  <a:srgbClr val="009900"/>
                </a:solidFill>
              </a:rPr>
              <a:t>h </a:t>
            </a:r>
            <a:r>
              <a:rPr lang="pt-PT" sz="2200" dirty="0">
                <a:solidFill>
                  <a:srgbClr val="009900"/>
                </a:solidFill>
              </a:rPr>
              <a:t>= </a:t>
            </a:r>
            <a:r>
              <a:rPr lang="pt-PT" sz="2200" dirty="0" err="1">
                <a:solidFill>
                  <a:srgbClr val="009900"/>
                </a:solidFill>
              </a:rPr>
              <a:t>h</a:t>
            </a:r>
            <a:r>
              <a:rPr lang="pt-PT" sz="2200" baseline="-25000" dirty="0" err="1">
                <a:solidFill>
                  <a:srgbClr val="009900"/>
                </a:solidFill>
              </a:rPr>
              <a:t>i</a:t>
            </a:r>
            <a:r>
              <a:rPr lang="pt-PT" sz="2200" baseline="-25000" dirty="0">
                <a:solidFill>
                  <a:srgbClr val="009900"/>
                </a:solidFill>
              </a:rPr>
              <a:t>(j-1)</a:t>
            </a:r>
            <a:r>
              <a:rPr lang="pt-PT" sz="2200" dirty="0">
                <a:solidFill>
                  <a:srgbClr val="009900"/>
                </a:solidFill>
              </a:rPr>
              <a:t>+i</a:t>
            </a:r>
            <a:r>
              <a:rPr lang="pt-PT" sz="2200" baseline="-25000" dirty="0">
                <a:solidFill>
                  <a:srgbClr val="009900"/>
                </a:solidFill>
              </a:rPr>
              <a:t>h</a:t>
            </a:r>
            <a:endParaRPr lang="en-US" sz="2200" baseline="-25000" dirty="0">
              <a:solidFill>
                <a:srgbClr val="009900"/>
              </a:solidFill>
            </a:endParaRPr>
          </a:p>
          <a:p>
            <a:pPr indent="0">
              <a:buNone/>
            </a:pPr>
            <a:r>
              <a:rPr lang="pt-PT" sz="2200" dirty="0"/>
              <a:t>  h</a:t>
            </a:r>
            <a:r>
              <a:rPr lang="pt-PT" sz="2200" baseline="-25000" dirty="0"/>
              <a:t>12</a:t>
            </a:r>
            <a:r>
              <a:rPr lang="pt-PT" sz="2200" dirty="0"/>
              <a:t>= h</a:t>
            </a:r>
            <a:r>
              <a:rPr lang="pt-PT" sz="2200" baseline="-25000" dirty="0"/>
              <a:t>11</a:t>
            </a:r>
            <a:r>
              <a:rPr lang="pt-PT" sz="2200" dirty="0"/>
              <a:t> + i</a:t>
            </a:r>
            <a:r>
              <a:rPr lang="pt-PT" sz="2200" baseline="-25000" dirty="0"/>
              <a:t>h </a:t>
            </a:r>
            <a:r>
              <a:rPr lang="pt-PT" sz="2200" dirty="0"/>
              <a:t>= 1.85 + 1.1 = </a:t>
            </a:r>
            <a:r>
              <a:rPr lang="pt-PT" sz="2200" b="1" dirty="0"/>
              <a:t>2.95</a:t>
            </a:r>
          </a:p>
          <a:p>
            <a:endParaRPr lang="pt-PT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1880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 </a:t>
            </a:r>
            <a:endParaRPr lang="en-US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9120"/>
          <a:stretch/>
        </p:blipFill>
        <p:spPr bwMode="auto">
          <a:xfrm>
            <a:off x="7306344" y="1196752"/>
            <a:ext cx="4438688" cy="50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7522368" y="3717032"/>
            <a:ext cx="406800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8314456" y="2883932"/>
            <a:ext cx="3241958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pt-PT" dirty="0"/>
              <a:t>Stem analysis</a:t>
            </a:r>
            <a:br>
              <a:rPr lang="pt-PT" dirty="0"/>
            </a:br>
            <a:r>
              <a:rPr lang="pt-PT" dirty="0"/>
              <a:t>Carmean’s correction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85952" y="2883932"/>
            <a:ext cx="909888" cy="833100"/>
            <a:chOff x="4299987" y="3356992"/>
            <a:chExt cx="909888" cy="648072"/>
          </a:xfrm>
        </p:grpSpPr>
        <p:sp>
          <p:nvSpPr>
            <p:cNvPr id="13" name="TextBox 12"/>
            <p:cNvSpPr txBox="1"/>
            <p:nvPr/>
          </p:nvSpPr>
          <p:spPr>
            <a:xfrm>
              <a:off x="4299987" y="3565612"/>
              <a:ext cx="848077" cy="239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latin typeface="Trebuchet MS" panose="020B0603020202020204" pitchFamily="34" charset="0"/>
                </a:rPr>
                <a:t>“1.1”</a:t>
              </a:r>
              <a:endParaRPr lang="en-US" sz="14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4" name="Left Brace 13"/>
            <p:cNvSpPr/>
            <p:nvPr/>
          </p:nvSpPr>
          <p:spPr bwMode="auto">
            <a:xfrm>
              <a:off x="4993851" y="3356992"/>
              <a:ext cx="216024" cy="648072"/>
            </a:xfrm>
            <a:prstGeom prst="leftBrace">
              <a:avLst/>
            </a:prstGeom>
            <a:solidFill>
              <a:schemeClr val="bg1"/>
            </a:solidFill>
            <a:ln w="254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60408" y="3723983"/>
            <a:ext cx="1241568" cy="522000"/>
            <a:chOff x="3978504" y="4005064"/>
            <a:chExt cx="1241568" cy="432048"/>
          </a:xfrm>
        </p:grpSpPr>
        <p:sp>
          <p:nvSpPr>
            <p:cNvPr id="16" name="TextBox 15"/>
            <p:cNvSpPr txBox="1"/>
            <p:nvPr/>
          </p:nvSpPr>
          <p:spPr>
            <a:xfrm>
              <a:off x="3978504" y="4113076"/>
              <a:ext cx="1133556" cy="2547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latin typeface="Trebuchet MS" panose="020B0603020202020204" pitchFamily="34" charset="0"/>
                </a:rPr>
                <a:t>“1.1”/2</a:t>
              </a:r>
              <a:endParaRPr lang="en-US" sz="14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7" name="Left Brace 16"/>
            <p:cNvSpPr/>
            <p:nvPr/>
          </p:nvSpPr>
          <p:spPr bwMode="auto">
            <a:xfrm>
              <a:off x="5004048" y="4005064"/>
              <a:ext cx="216024" cy="432048"/>
            </a:xfrm>
            <a:prstGeom prst="leftBrace">
              <a:avLst/>
            </a:prstGeom>
            <a:solidFill>
              <a:schemeClr val="bg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5568" y="5959044"/>
            <a:ext cx="599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nrg</a:t>
            </a:r>
            <a:r>
              <a:rPr lang="en-US" baseline="-25000" dirty="0"/>
              <a:t>1</a:t>
            </a:r>
            <a:r>
              <a:rPr lang="en-US" dirty="0"/>
              <a:t> and nrg2 are the number of rings in the discs collected at heights 1 and 2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1503077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Stem analysis</a:t>
            </a:r>
            <a:br>
              <a:rPr lang="pt-PT" dirty="0"/>
            </a:br>
            <a:r>
              <a:rPr lang="pt-PT" sz="2400" dirty="0"/>
              <a:t>Carmean’s correction</a:t>
            </a:r>
            <a:endParaRPr lang="en-US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196753"/>
            <a:ext cx="6312701" cy="4929411"/>
          </a:xfrm>
        </p:spPr>
        <p:txBody>
          <a:bodyPr/>
          <a:lstStyle/>
          <a:p>
            <a:r>
              <a:rPr lang="pt-PT" dirty="0"/>
              <a:t>It is possible to obtain a general formula for the height of any whorl h</a:t>
            </a:r>
            <a:r>
              <a:rPr lang="pt-PT" baseline="-25000" dirty="0"/>
              <a:t>ij</a:t>
            </a:r>
            <a:r>
              <a:rPr lang="pt-PT" dirty="0"/>
              <a:t>:</a:t>
            </a:r>
            <a:r>
              <a:rPr lang="en-US" dirty="0"/>
              <a:t> 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1524001" y="3039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1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703570"/>
              </p:ext>
            </p:extLst>
          </p:nvPr>
        </p:nvGraphicFramePr>
        <p:xfrm>
          <a:off x="957955" y="2354332"/>
          <a:ext cx="4511825" cy="73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3" imgW="2527300" imgH="406400" progId="Equation.3">
                  <p:embed/>
                </p:oleObj>
              </mc:Choice>
              <mc:Fallback>
                <p:oleObj name="Equation" r:id="rId3" imgW="2527300" imgH="406400" progId="Equation.3">
                  <p:embed/>
                  <p:pic>
                    <p:nvPicPr>
                      <p:cNvPr id="1413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955" y="2354332"/>
                        <a:ext cx="4511825" cy="7315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41321" name="Group 9"/>
          <p:cNvGrpSpPr>
            <a:grpSpLocks/>
          </p:cNvGrpSpPr>
          <p:nvPr/>
        </p:nvGrpSpPr>
        <p:grpSpPr bwMode="auto">
          <a:xfrm>
            <a:off x="915125" y="3536853"/>
            <a:ext cx="5829403" cy="735012"/>
            <a:chOff x="816" y="2544"/>
            <a:chExt cx="4932" cy="463"/>
          </a:xfrm>
        </p:grpSpPr>
        <p:sp>
          <p:nvSpPr>
            <p:cNvPr id="141318" name="Rectangle 6"/>
            <p:cNvSpPr>
              <a:spLocks noChangeArrowheads="1"/>
            </p:cNvSpPr>
            <p:nvPr/>
          </p:nvSpPr>
          <p:spPr bwMode="auto">
            <a:xfrm>
              <a:off x="1487" y="2546"/>
              <a:ext cx="4261" cy="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216000"/>
            <a:lstStyle/>
            <a:p>
              <a:pPr marL="342900" indent="-342900" algn="just">
                <a:spcBef>
                  <a:spcPct val="50000"/>
                </a:spcBef>
                <a:buClr>
                  <a:srgbClr val="009900"/>
                </a:buClr>
              </a:pPr>
              <a:r>
                <a:rPr lang="pt-PT" dirty="0">
                  <a:solidFill>
                    <a:srgbClr val="333333"/>
                  </a:solidFill>
                  <a:latin typeface="Trebuchet MS" panose="020B0603020202020204" pitchFamily="34" charset="0"/>
                </a:rPr>
                <a:t>is the annual growth between discs </a:t>
              </a:r>
              <a:r>
                <a:rPr lang="pt-PT" i="1" dirty="0">
                  <a:solidFill>
                    <a:srgbClr val="333333"/>
                  </a:solidFill>
                  <a:latin typeface="Trebuchet MS" panose="020B0603020202020204" pitchFamily="34" charset="0"/>
                </a:rPr>
                <a:t>i</a:t>
              </a:r>
              <a:r>
                <a:rPr lang="pt-PT" dirty="0">
                  <a:solidFill>
                    <a:srgbClr val="333333"/>
                  </a:solidFill>
                  <a:latin typeface="Trebuchet MS" panose="020B0603020202020204" pitchFamily="34" charset="0"/>
                </a:rPr>
                <a:t> and </a:t>
              </a:r>
              <a:r>
                <a:rPr lang="pt-PT" i="1" dirty="0">
                  <a:solidFill>
                    <a:srgbClr val="333333"/>
                  </a:solidFill>
                  <a:latin typeface="Trebuchet MS" panose="020B0603020202020204" pitchFamily="34" charset="0"/>
                </a:rPr>
                <a:t>i+1</a:t>
              </a:r>
              <a:r>
                <a:rPr lang="en-US" dirty="0">
                  <a:solidFill>
                    <a:srgbClr val="333333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  <p:graphicFrame>
          <p:nvGraphicFramePr>
            <p:cNvPr id="1413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24354"/>
                </p:ext>
              </p:extLst>
            </p:nvPr>
          </p:nvGraphicFramePr>
          <p:xfrm>
            <a:off x="816" y="2544"/>
            <a:ext cx="590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1" name="Equation" r:id="rId5" imgW="558800" imgH="381000" progId="Equation.3">
                    <p:embed/>
                  </p:oleObj>
                </mc:Choice>
                <mc:Fallback>
                  <p:oleObj name="Equation" r:id="rId5" imgW="558800" imgH="381000" progId="Equation.3">
                    <p:embed/>
                    <p:pic>
                      <p:nvPicPr>
                        <p:cNvPr id="14131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544"/>
                          <a:ext cx="590" cy="4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132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66" y="4663186"/>
            <a:ext cx="7526002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9120"/>
          <a:stretch/>
        </p:blipFill>
        <p:spPr bwMode="auto">
          <a:xfrm>
            <a:off x="7273936" y="1196752"/>
            <a:ext cx="4438688" cy="50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7489960" y="3717032"/>
            <a:ext cx="4068000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8282048" y="2883932"/>
            <a:ext cx="3241958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01357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Stem analysis</a:t>
            </a:r>
            <a:br>
              <a:rPr lang="pt-PT" dirty="0"/>
            </a:br>
            <a:r>
              <a:rPr lang="pt-PT" sz="2400" dirty="0"/>
              <a:t>Carmean’s correction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312024" y="3212976"/>
            <a:ext cx="242736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1814" y="1727200"/>
            <a:ext cx="4365625" cy="4572000"/>
            <a:chOff x="277813" y="1727200"/>
            <a:chExt cx="4365625" cy="4572000"/>
          </a:xfrm>
        </p:grpSpPr>
        <p:pic>
          <p:nvPicPr>
            <p:cNvPr id="13824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3" y="1727200"/>
              <a:ext cx="4365625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59532" y="2492896"/>
              <a:ext cx="369332" cy="267765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pt-PT" sz="1200" b="1" dirty="0">
                  <a:latin typeface="+mj-lt"/>
                </a:rPr>
                <a:t>Heights (m)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640" y="5769260"/>
              <a:ext cx="20438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rtlCol="0">
              <a:spAutoFit/>
            </a:bodyPr>
            <a:lstStyle/>
            <a:p>
              <a:r>
                <a:rPr lang="pt-PT" sz="1200" b="1" dirty="0">
                  <a:latin typeface="+mj-lt"/>
                </a:rPr>
                <a:t>Diameters (cm)</a:t>
              </a:r>
              <a:endParaRPr lang="en-US" sz="1200" b="1" dirty="0"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30926" y="1727201"/>
            <a:ext cx="4386263" cy="4568825"/>
            <a:chOff x="4606925" y="1727200"/>
            <a:chExt cx="4386263" cy="4568825"/>
          </a:xfrm>
        </p:grpSpPr>
        <p:pic>
          <p:nvPicPr>
            <p:cNvPr id="13824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925" y="1727200"/>
              <a:ext cx="4386263" cy="456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88024" y="2492896"/>
              <a:ext cx="369332" cy="267765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pt-PT" sz="1200" b="1" dirty="0">
                  <a:latin typeface="+mj-lt"/>
                </a:rPr>
                <a:t>Heights (m)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2532" y="5769260"/>
              <a:ext cx="20438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rtlCol="0">
              <a:spAutoFit/>
            </a:bodyPr>
            <a:lstStyle/>
            <a:p>
              <a:r>
                <a:rPr lang="pt-PT" sz="1200" b="1" dirty="0">
                  <a:latin typeface="+mj-lt"/>
                </a:rPr>
                <a:t>Diameters (cm)</a:t>
              </a:r>
              <a:endParaRPr lang="en-US" sz="12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788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Where do we get the data for growth studies</a:t>
            </a:r>
            <a:r>
              <a:rPr lang="en-GB" sz="2800" dirty="0">
                <a:latin typeface="Verdana" pitchFamily="34" charset="0"/>
              </a:rPr>
              <a:t>?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permanent and interval plots</a:t>
            </a:r>
          </a:p>
          <a:p>
            <a:pPr lvl="1"/>
            <a:r>
              <a:rPr lang="en-GB" dirty="0"/>
              <a:t>Plots established with the objective of measuring growth in stands managed according to “current” practices</a:t>
            </a:r>
          </a:p>
          <a:p>
            <a:pPr lvl="2"/>
            <a:r>
              <a:rPr lang="en-GB" dirty="0">
                <a:solidFill>
                  <a:srgbClr val="008000"/>
                </a:solidFill>
              </a:rPr>
              <a:t>Permanent plots follow the stand during a long period, eventually the whole life of the stand</a:t>
            </a:r>
          </a:p>
          <a:p>
            <a:pPr lvl="2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393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PT" dirty="0" err="1"/>
              <a:t>Permanent</a:t>
            </a:r>
            <a:r>
              <a:rPr lang="pt-PT" dirty="0"/>
              <a:t> </a:t>
            </a:r>
            <a:r>
              <a:rPr lang="pt-PT" dirty="0" err="1"/>
              <a:t>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49" y="1205406"/>
            <a:ext cx="11089251" cy="4929411"/>
          </a:xfrm>
        </p:spPr>
        <p:txBody>
          <a:bodyPr/>
          <a:lstStyle/>
          <a:p>
            <a:r>
              <a:rPr lang="en-US" dirty="0"/>
              <a:t>Permanent plot with three successive measurements (white trees are removed during thinning). Graphical representation of data series of three permanent plots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91544" y="5373216"/>
            <a:ext cx="612068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97578" y="2534417"/>
            <a:ext cx="7614364" cy="3600400"/>
            <a:chOff x="4216352" y="1556792"/>
            <a:chExt cx="7614364" cy="3600400"/>
          </a:xfrm>
        </p:grpSpPr>
        <p:pic>
          <p:nvPicPr>
            <p:cNvPr id="14233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/>
            <a:stretch/>
          </p:blipFill>
          <p:spPr bwMode="auto">
            <a:xfrm>
              <a:off x="4216352" y="1556792"/>
              <a:ext cx="7614364" cy="36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4367808" y="4460603"/>
              <a:ext cx="612068" cy="6965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70098" y="6248346"/>
            <a:ext cx="2641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200" dirty="0">
                <a:latin typeface="Trebuchet MS" pitchFamily="34" charset="0"/>
              </a:rPr>
              <a:t>Adapted from Gadow and Hui 1999</a:t>
            </a:r>
            <a:endParaRPr lang="en-US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1822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23392" y="2708920"/>
            <a:ext cx="2736304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/>
              <a:t>Examples of permanent plot data </a:t>
            </a:r>
            <a:br>
              <a:rPr lang="en-GB" sz="2400" dirty="0"/>
            </a:br>
            <a:r>
              <a:rPr lang="en-GB" sz="2400" i="1" dirty="0"/>
              <a:t>G</a:t>
            </a:r>
            <a:r>
              <a:rPr lang="en-GB" sz="2400" dirty="0"/>
              <a:t> - eucalyptus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571500" indent="-571500" algn="l"/>
            <a:r>
              <a:rPr lang="pt-PT" dirty="0" err="1"/>
              <a:t>Permanent</a:t>
            </a:r>
            <a:r>
              <a:rPr lang="pt-PT" dirty="0"/>
              <a:t> </a:t>
            </a:r>
            <a:r>
              <a:rPr lang="pt-PT" dirty="0" err="1"/>
              <a:t>plots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43CE6-3490-46AE-8FA6-F56495E57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080000"/>
            <a:ext cx="6973273" cy="51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72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623392" y="2708920"/>
            <a:ext cx="2736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Examples of permanent plot data </a:t>
            </a:r>
            <a:br>
              <a:rPr lang="en-GB" sz="2400" dirty="0"/>
            </a:br>
            <a:r>
              <a:rPr lang="en-GB" sz="2400" i="1" dirty="0" err="1"/>
              <a:t>h</a:t>
            </a:r>
            <a:r>
              <a:rPr lang="en-GB" sz="2400" i="1" baseline="-25000" dirty="0" err="1"/>
              <a:t>dom</a:t>
            </a:r>
            <a:r>
              <a:rPr lang="en-GB" sz="2400" dirty="0"/>
              <a:t> - eucalyptus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9349" y="274638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571500" indent="-571500" algn="l"/>
            <a:r>
              <a:rPr lang="pt-PT" dirty="0" err="1"/>
              <a:t>Permanent</a:t>
            </a:r>
            <a:r>
              <a:rPr lang="pt-PT" dirty="0"/>
              <a:t> </a:t>
            </a:r>
            <a:r>
              <a:rPr lang="pt-PT" dirty="0" err="1"/>
              <a:t>plots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B06B9-C3AE-4F6E-8134-54778C352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1080000"/>
            <a:ext cx="6973273" cy="51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6363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Where do we get the data for growth studies</a:t>
            </a:r>
            <a:r>
              <a:rPr lang="en-GB" sz="2800" dirty="0">
                <a:latin typeface="Verdana" pitchFamily="34" charset="0"/>
              </a:rPr>
              <a:t>?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permanent and interval plots</a:t>
            </a:r>
          </a:p>
          <a:p>
            <a:pPr lvl="1"/>
            <a:r>
              <a:rPr lang="en-GB" dirty="0"/>
              <a:t>Plots established with the objective of measuring growth in stands managed according to “current” practices</a:t>
            </a:r>
          </a:p>
          <a:p>
            <a:pPr lvl="2"/>
            <a:r>
              <a:rPr lang="en-GB" dirty="0"/>
              <a:t>Permanent plots follow the stand during a long period, eventually the whole life of the stand</a:t>
            </a:r>
          </a:p>
          <a:p>
            <a:pPr lvl="2"/>
            <a:r>
              <a:rPr lang="en-GB" dirty="0">
                <a:solidFill>
                  <a:srgbClr val="008000"/>
                </a:solidFill>
              </a:rPr>
              <a:t>Interval plots follow the stand during a limited interval, but they are </a:t>
            </a:r>
            <a:r>
              <a:rPr lang="en-GB" dirty="0" err="1">
                <a:solidFill>
                  <a:srgbClr val="008000"/>
                </a:solidFill>
              </a:rPr>
              <a:t>remeasured</a:t>
            </a:r>
            <a:r>
              <a:rPr lang="en-GB" dirty="0">
                <a:solidFill>
                  <a:srgbClr val="008000"/>
                </a:solidFill>
              </a:rPr>
              <a:t> at least once</a:t>
            </a:r>
          </a:p>
          <a:p>
            <a:pPr lvl="2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83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PT" dirty="0"/>
              <a:t>Interval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77292" y="5553236"/>
            <a:ext cx="762325" cy="6840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0098" y="6248346"/>
            <a:ext cx="2641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200" dirty="0">
                <a:latin typeface="Trebuchet MS" pitchFamily="34" charset="0"/>
              </a:rPr>
              <a:t>Adapted from Gadow and Hui 1999</a:t>
            </a:r>
            <a:endParaRPr lang="en-US" sz="1200" dirty="0">
              <a:latin typeface="Trebuchet MS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5560" y="2633776"/>
            <a:ext cx="8541466" cy="3492388"/>
            <a:chOff x="1559496" y="1844824"/>
            <a:chExt cx="8859262" cy="3708412"/>
          </a:xfrm>
        </p:grpSpPr>
        <p:pic>
          <p:nvPicPr>
            <p:cNvPr id="143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12600"/>
            <a:stretch/>
          </p:blipFill>
          <p:spPr bwMode="auto">
            <a:xfrm>
              <a:off x="1723939" y="1844824"/>
              <a:ext cx="8694819" cy="3386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559496" y="4725144"/>
              <a:ext cx="1008112" cy="8280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07349" y="1205406"/>
            <a:ext cx="11089251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Three interval plots measured twice (white trees removed in thinning operations). Graphical representation: interval data for obtaining rates of change of observed state variables</a:t>
            </a:r>
          </a:p>
        </p:txBody>
      </p:sp>
    </p:spTree>
    <p:extLst>
      <p:ext uri="{BB962C8B-B14F-4D97-AF65-F5344CB8AC3E}">
        <p14:creationId xmlns:p14="http://schemas.microsoft.com/office/powerpoint/2010/main" val="269433028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8079</TotalTime>
  <Words>1682</Words>
  <Application>Microsoft Office PowerPoint</Application>
  <PresentationFormat>Widescreen</PresentationFormat>
  <Paragraphs>250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Tahoma</vt:lpstr>
      <vt:lpstr>Times New Roman</vt:lpstr>
      <vt:lpstr>Trebuchet MS</vt:lpstr>
      <vt:lpstr>Verdana</vt:lpstr>
      <vt:lpstr>Wingdings</vt:lpstr>
      <vt:lpstr>Custom Design</vt:lpstr>
      <vt:lpstr>Equation</vt:lpstr>
      <vt:lpstr>Methods to study the evolution of tree and stand variables over time</vt:lpstr>
      <vt:lpstr>Where do we get the data for growth studies?</vt:lpstr>
      <vt:lpstr>Where do we get the data for growth studies?</vt:lpstr>
      <vt:lpstr>Where do we get the data for growth studies?</vt:lpstr>
      <vt:lpstr>Permanent plots</vt:lpstr>
      <vt:lpstr>Examples of permanent plot data  G - eucalyptus</vt:lpstr>
      <vt:lpstr>PowerPoint Presentation</vt:lpstr>
      <vt:lpstr>Where do we get the data for growth studies?</vt:lpstr>
      <vt:lpstr>Interval plots</vt:lpstr>
      <vt:lpstr>Examples of permanent plot data  G - eucalyptus</vt:lpstr>
      <vt:lpstr>PowerPoint Presentation</vt:lpstr>
      <vt:lpstr>Where do we get the data for growth studies?</vt:lpstr>
      <vt:lpstr>Temporary plots</vt:lpstr>
      <vt:lpstr>Examples of permanent plot data  G - eucalyptus</vt:lpstr>
      <vt:lpstr>PowerPoint Presentation</vt:lpstr>
      <vt:lpstr>Where do we get the data for growth studies?</vt:lpstr>
      <vt:lpstr>Experimental trials</vt:lpstr>
      <vt:lpstr>Experimental trials</vt:lpstr>
      <vt:lpstr>PowerPoint Presentation</vt:lpstr>
      <vt:lpstr>Where do we get the data for growth studies?</vt:lpstr>
      <vt:lpstr>Stem analysis</vt:lpstr>
      <vt:lpstr>Partial stem analysis Stand table projection</vt:lpstr>
      <vt:lpstr>Partial stem analysis Stand table projection</vt:lpstr>
      <vt:lpstr>Partial stem analysis Stand table projection</vt:lpstr>
      <vt:lpstr>Partial stem analysis Stand table projection</vt:lpstr>
      <vt:lpstr>Partial stem analysis Stand table projection</vt:lpstr>
      <vt:lpstr>Partial stem analysis Stand table projection</vt:lpstr>
      <vt:lpstr>Partial stem analysis Stand table projection</vt:lpstr>
      <vt:lpstr>Partial stem analysis Stand table project</vt:lpstr>
      <vt:lpstr>Partial stem analysis Stand table projection</vt:lpstr>
      <vt:lpstr>Partial stem analysis Stand table projection</vt:lpstr>
      <vt:lpstr>Total stem analysis</vt:lpstr>
      <vt:lpstr>Stem analysis - example</vt:lpstr>
      <vt:lpstr>Stem analysis Carmean’s correction</vt:lpstr>
      <vt:lpstr>Stem analysis Carmean’s correction</vt:lpstr>
      <vt:lpstr>Stem analysis Carmean’s correction</vt:lpstr>
      <vt:lpstr>Stem analysis Carmean’s correction</vt:lpstr>
      <vt:lpstr>Stem analysis Carmean’s correction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Maria Margarida Branco De Brito Tavares Tomé</cp:lastModifiedBy>
  <cp:revision>600</cp:revision>
  <cp:lastPrinted>2017-06-15T21:47:55Z</cp:lastPrinted>
  <dcterms:created xsi:type="dcterms:W3CDTF">2010-02-14T14:45:25Z</dcterms:created>
  <dcterms:modified xsi:type="dcterms:W3CDTF">2023-09-26T07:46:44Z</dcterms:modified>
</cp:coreProperties>
</file>