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6" r:id="rId4"/>
    <p:sldId id="257" r:id="rId5"/>
    <p:sldId id="258" r:id="rId6"/>
    <p:sldId id="259" r:id="rId7"/>
    <p:sldId id="261" r:id="rId8"/>
    <p:sldId id="278" r:id="rId9"/>
    <p:sldId id="260" r:id="rId10"/>
    <p:sldId id="262" r:id="rId11"/>
    <p:sldId id="264" r:id="rId12"/>
    <p:sldId id="265" r:id="rId13"/>
    <p:sldId id="266" r:id="rId14"/>
    <p:sldId id="279" r:id="rId15"/>
    <p:sldId id="267" r:id="rId16"/>
    <p:sldId id="269" r:id="rId17"/>
    <p:sldId id="270" r:id="rId18"/>
    <p:sldId id="271" r:id="rId19"/>
    <p:sldId id="272" r:id="rId20"/>
    <p:sldId id="273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85" d="100"/>
          <a:sy n="85" d="100"/>
        </p:scale>
        <p:origin x="48" y="3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5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6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2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6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7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5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7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410F5-08B6-4A26-865A-8C37298983D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EE000-28C5-46C9-95EF-63AC2FECF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1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270" t="19578" r="16178" b="9311"/>
          <a:stretch/>
        </p:blipFill>
        <p:spPr>
          <a:xfrm>
            <a:off x="0" y="0"/>
            <a:ext cx="5407572" cy="6855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3247" y="5360893"/>
            <a:ext cx="4787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CCCC"/>
                </a:solidFill>
              </a:rPr>
              <a:t>Resoluções</a:t>
            </a:r>
            <a:r>
              <a:rPr lang="en-US" sz="3600" b="1" dirty="0" smtClean="0">
                <a:solidFill>
                  <a:srgbClr val="33CCCC"/>
                </a:solidFill>
              </a:rPr>
              <a:t> das </a:t>
            </a:r>
            <a:r>
              <a:rPr lang="en-US" sz="3600" b="1" dirty="0" err="1" smtClean="0">
                <a:solidFill>
                  <a:srgbClr val="33CCCC"/>
                </a:solidFill>
              </a:rPr>
              <a:t>simulações</a:t>
            </a:r>
            <a:r>
              <a:rPr lang="en-US" sz="3600" b="1" dirty="0" smtClean="0">
                <a:solidFill>
                  <a:srgbClr val="33CCCC"/>
                </a:solidFill>
              </a:rPr>
              <a:t> de </a:t>
            </a:r>
            <a:r>
              <a:rPr lang="en-US" sz="3600" b="1" dirty="0" err="1" smtClean="0">
                <a:solidFill>
                  <a:srgbClr val="33CCCC"/>
                </a:solidFill>
              </a:rPr>
              <a:t>eucalipto</a:t>
            </a:r>
            <a:endParaRPr lang="en-US" sz="3600" b="1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67" t="17022" r="70333" b="13467"/>
          <a:stretch/>
        </p:blipFill>
        <p:spPr>
          <a:xfrm>
            <a:off x="3822192" y="1170432"/>
            <a:ext cx="3439742" cy="4786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33" t="17111" r="70333" b="13703"/>
          <a:stretch/>
        </p:blipFill>
        <p:spPr>
          <a:xfrm>
            <a:off x="7468925" y="1170432"/>
            <a:ext cx="3484643" cy="4786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207" t="2667" r="40428" b="38288"/>
          <a:stretch/>
        </p:blipFill>
        <p:spPr>
          <a:xfrm>
            <a:off x="1260764" y="1686079"/>
            <a:ext cx="6996545" cy="4050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2.2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2.2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0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2.2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67" t="17022" r="70333" b="13467"/>
          <a:stretch/>
        </p:blipFill>
        <p:spPr>
          <a:xfrm>
            <a:off x="4013921" y="904961"/>
            <a:ext cx="3439742" cy="4786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96" t="13083" r="69059" b="17957"/>
          <a:stretch/>
        </p:blipFill>
        <p:spPr>
          <a:xfrm>
            <a:off x="7698658" y="904962"/>
            <a:ext cx="3472776" cy="4786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513" t="47660" r="71474" b="44546"/>
          <a:stretch/>
        </p:blipFill>
        <p:spPr>
          <a:xfrm>
            <a:off x="8033762" y="3662515"/>
            <a:ext cx="2830884" cy="5392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2.2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67" t="17022" r="70333" b="13467"/>
          <a:stretch/>
        </p:blipFill>
        <p:spPr>
          <a:xfrm>
            <a:off x="4013921" y="904961"/>
            <a:ext cx="3439742" cy="4786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96" t="13083" r="69059" b="17957"/>
          <a:stretch/>
        </p:blipFill>
        <p:spPr>
          <a:xfrm>
            <a:off x="7698658" y="904962"/>
            <a:ext cx="3472776" cy="4786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513" t="47660" r="71474" b="44546"/>
          <a:stretch/>
        </p:blipFill>
        <p:spPr>
          <a:xfrm>
            <a:off x="8033762" y="3662515"/>
            <a:ext cx="2830884" cy="539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841" t="6038" r="38659" b="34831"/>
          <a:stretch/>
        </p:blipFill>
        <p:spPr>
          <a:xfrm>
            <a:off x="1037217" y="1644071"/>
            <a:ext cx="6996545" cy="4047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2.2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2.2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58" t="14348" r="70556" b="16543"/>
          <a:stretch/>
        </p:blipFill>
        <p:spPr>
          <a:xfrm>
            <a:off x="3797300" y="1018761"/>
            <a:ext cx="3412534" cy="474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50" t="14444" r="70556" b="16667"/>
          <a:stretch/>
        </p:blipFill>
        <p:spPr>
          <a:xfrm>
            <a:off x="7493000" y="1018761"/>
            <a:ext cx="3448921" cy="4740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2.3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58" t="14348" r="70556" b="16543"/>
          <a:stretch/>
        </p:blipFill>
        <p:spPr>
          <a:xfrm>
            <a:off x="3797300" y="1018761"/>
            <a:ext cx="3412534" cy="474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50" t="14444" r="70556" b="16667"/>
          <a:stretch/>
        </p:blipFill>
        <p:spPr>
          <a:xfrm>
            <a:off x="7493000" y="1018761"/>
            <a:ext cx="3448921" cy="4740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518" t="17988" r="32252" b="23153"/>
          <a:stretch/>
        </p:blipFill>
        <p:spPr>
          <a:xfrm>
            <a:off x="1037217" y="2052467"/>
            <a:ext cx="6996545" cy="4047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2.3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2.3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2.4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486400" y="3977541"/>
            <a:ext cx="6379434" cy="270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88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33CC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2.4 GLOBULUS. </a:t>
            </a: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Simulação de um conjunto de tabelas de produção para índices de qualidade da estação de 15 m a 25 m (11 tabelas de produção), considerando 1 plantação + 2 talhadias com idades de corte de 10 anos e as seguintes características (horizonte de planeamento = 30):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b="1" dirty="0" smtClean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b="1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b="1" dirty="0" smtClean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b="1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b="1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rgbClr val="012639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i="0" u="none" strike="noStrike" cap="none" normalizeH="0" baseline="0" dirty="0" smtClean="0">
                <a:ln>
                  <a:noFill/>
                </a:ln>
                <a:solidFill>
                  <a:srgbClr val="013A57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2.4.1 Use uma FMA que lhe pareça adequada e descreva como procedeu para gerar as 11 tabelas pedidas.</a:t>
            </a:r>
            <a:endParaRPr kumimoji="0" lang="en-US" altLang="en-US" sz="1400" i="1" u="none" strike="noStrike" cap="none" normalizeH="0" baseline="0" dirty="0" smtClean="0">
              <a:ln>
                <a:noFill/>
              </a:ln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486400" y="352712"/>
            <a:ext cx="6481482" cy="270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88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33CC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2.3 GLOBULUS. </a:t>
            </a: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Simulação de um </a:t>
            </a:r>
            <a:r>
              <a:rPr kumimoji="0" lang="pt-PT" altLang="en-US" sz="1200" b="1" i="0" u="sng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povoamento existente</a:t>
            </a: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1 plantação + 2 talhadias com idades de corte de 10 anos em todas as rotações e as seguintes características (</a:t>
            </a:r>
            <a:r>
              <a:rPr kumimoji="0" lang="pt-PT" altLang="en-US" sz="1200" b="1" i="1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horizonte de planeamento = 30</a:t>
            </a: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):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b="1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en-US" sz="1200" b="1" i="0" u="none" strike="noStrike" cap="none" normalizeH="0" baseline="0" dirty="0" smtClean="0">
              <a:ln>
                <a:noFill/>
              </a:ln>
              <a:solidFill>
                <a:srgbClr val="012639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rgbClr val="012639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rgbClr val="012639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rgbClr val="012639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rgbClr val="012639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dirty="0" smtClean="0">
                <a:ln>
                  <a:noFill/>
                </a:ln>
                <a:solidFill>
                  <a:srgbClr val="013A57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2.3.1 Crie uma FMA adequada garantindo que escreve as operações até à idade de 10 anos (pode usar uma FMA que tenha gerado anteriormente). </a:t>
            </a:r>
            <a:endParaRPr kumimoji="0" lang="en-US" altLang="en-US" sz="1400" b="1" i="1" u="none" strike="noStrike" cap="none" normalizeH="0" baseline="0" dirty="0" smtClean="0">
              <a:ln>
                <a:noFill/>
              </a:ln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596711"/>
              </p:ext>
            </p:extLst>
          </p:nvPr>
        </p:nvGraphicFramePr>
        <p:xfrm>
          <a:off x="302150" y="1110560"/>
          <a:ext cx="5793850" cy="879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2596">
                  <a:extLst>
                    <a:ext uri="{9D8B030D-6E8A-4147-A177-3AD203B41FA5}">
                      <a16:colId xmlns:a16="http://schemas.microsoft.com/office/drawing/2014/main" val="2070664516"/>
                    </a:ext>
                  </a:extLst>
                </a:gridCol>
                <a:gridCol w="3771254">
                  <a:extLst>
                    <a:ext uri="{9D8B030D-6E8A-4147-A177-3AD203B41FA5}">
                      <a16:colId xmlns:a16="http://schemas.microsoft.com/office/drawing/2014/main" val="418163951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Local: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Coruche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83148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Altitude: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14 m (se desconhecer a altitude pode usar o WebGlobulus)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443139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Índice de qualidade da estação: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15 m (idade padrão= 10 anos)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275141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Compasso</a:t>
                      </a:r>
                      <a:r>
                        <a:rPr lang="en-US" sz="1200" dirty="0">
                          <a:effectLst/>
                        </a:rPr>
                        <a:t> de </a:t>
                      </a:r>
                      <a:r>
                        <a:rPr lang="en-US" sz="1200" dirty="0" err="1">
                          <a:effectLst/>
                        </a:rPr>
                        <a:t>plantação</a:t>
                      </a:r>
                      <a:r>
                        <a:rPr lang="en-US" sz="1200" dirty="0">
                          <a:effectLst/>
                        </a:rPr>
                        <a:t>: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 x 2.5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6451962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6592" y="352712"/>
            <a:ext cx="5879408" cy="5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33CC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2.1 GLOBULUS. </a:t>
            </a: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Simulação de uma </a:t>
            </a:r>
            <a:r>
              <a:rPr kumimoji="0" lang="pt-PT" altLang="en-US" sz="1200" b="1" i="0" u="sng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nova plantação</a:t>
            </a: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para avaliar o volume cortado ao longo dos próximos 30 anos tendo em conta a seguinte informação (</a:t>
            </a:r>
            <a:r>
              <a:rPr kumimoji="0" lang="pt-PT" altLang="en-US" sz="1200" b="1" i="1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horizonte de planeamento = 30</a:t>
            </a: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): 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150" y="2177509"/>
            <a:ext cx="5793850" cy="139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pt-PT" sz="1200" dirty="0">
                <a:solidFill>
                  <a:srgbClr val="013A57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2.1.1 Crie uma FMA adequada e considere uma prescrição composta por: 1 plantação + 2 talhadias, com as 3 rotações cortadas aos 10 anos. </a:t>
            </a:r>
            <a:endParaRPr lang="en-US" sz="1200" b="1" i="1" dirty="0" smtClean="0"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58775" indent="-358775">
              <a:lnSpc>
                <a:spcPct val="115000"/>
              </a:lnSpc>
              <a:spcAft>
                <a:spcPts val="0"/>
              </a:spcAft>
            </a:pPr>
            <a:r>
              <a:rPr lang="pt-PT" sz="1200" b="1" dirty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n-US" sz="1200" b="1" dirty="0" smtClean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marL="358775" indent="-358775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pt-PT" sz="1200" dirty="0">
                <a:solidFill>
                  <a:srgbClr val="013A57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2.1.2 Crie uma FMA adequada e considere uma prescrição composta por 3 ciclos: 1 plantação + 2 talhadias, com a 1ª cortada aos 12 anos, as talhadias cortadas aos 9 anos. </a:t>
            </a:r>
            <a:endParaRPr lang="en-US" sz="1200" b="1" i="1" dirty="0"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150" y="3977541"/>
            <a:ext cx="5793850" cy="279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9875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pt-PT" sz="1200" b="1" dirty="0">
                <a:solidFill>
                  <a:srgbClr val="33CCCC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2.2 GLOBULUS. </a:t>
            </a:r>
            <a:r>
              <a:rPr lang="pt-PT" sz="1200" b="1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Simulação de prescrições alternativas para uma </a:t>
            </a:r>
            <a:r>
              <a:rPr lang="pt-PT" sz="1200" b="1" u="sng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nova plantação</a:t>
            </a:r>
            <a:r>
              <a:rPr lang="pt-PT" sz="1200" b="1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ao longo dos próximos 60 anos tendo em conta a seguinte informação (</a:t>
            </a:r>
            <a:r>
              <a:rPr lang="pt-PT" sz="1200" b="1" i="1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horizonte de planeamento = 60</a:t>
            </a:r>
            <a:r>
              <a:rPr lang="pt-PT" sz="1200" b="1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):</a:t>
            </a:r>
            <a:endParaRPr lang="en-US" sz="1200" b="1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708660">
              <a:lnSpc>
                <a:spcPct val="115000"/>
              </a:lnSpc>
              <a:spcAft>
                <a:spcPts val="0"/>
              </a:spcAft>
            </a:pPr>
            <a:r>
              <a:rPr lang="pt-PT" dirty="0">
                <a:solidFill>
                  <a:srgbClr val="082A75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n-US" sz="2000" b="1" dirty="0" smtClean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marL="358775" indent="-358775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pt-PT" sz="1200" dirty="0">
                <a:solidFill>
                  <a:srgbClr val="013A57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2.2.1 Para os dados do exercício 2.1, simule o crescimento ao longo do horizonte de 60 anos com uma prescrição que considere: 1 plantação + 5 talhadias com todas as rotações cortadas à idade dos 10 anos.</a:t>
            </a:r>
            <a:endParaRPr lang="en-US" sz="1200" b="1" i="1" dirty="0" smtClean="0"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58775" indent="-358775">
              <a:lnSpc>
                <a:spcPct val="115000"/>
              </a:lnSpc>
              <a:spcAft>
                <a:spcPts val="0"/>
              </a:spcAft>
            </a:pPr>
            <a:r>
              <a:rPr lang="pt-PT" sz="1200" b="1" dirty="0" smtClean="0">
                <a:solidFill>
                  <a:srgbClr val="082A75"/>
                </a:solidFill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n-US" sz="1200" b="1" dirty="0" smtClean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marL="358775" indent="-358775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pt-PT" sz="1200" dirty="0">
                <a:solidFill>
                  <a:srgbClr val="013A57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2.2.2 Para os dados do exercício 2.1, simule o crescimento ao longo do horizonte de 60 anos com uma prescrição que considere: 1 plantação + 2 talhadias + 1 plantação + 2 talhadias, com todas as rotações cortadas à idade dos 10 anos.</a:t>
            </a:r>
            <a:r>
              <a:rPr lang="pt-PT" sz="1200" b="1" i="1" dirty="0" smtClean="0">
                <a:solidFill>
                  <a:srgbClr val="013A57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endParaRPr lang="en-US" sz="1200" b="1" i="1" dirty="0"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09291"/>
              </p:ext>
            </p:extLst>
          </p:nvPr>
        </p:nvGraphicFramePr>
        <p:xfrm>
          <a:off x="6475954" y="1110560"/>
          <a:ext cx="5389880" cy="1099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9135">
                  <a:extLst>
                    <a:ext uri="{9D8B030D-6E8A-4147-A177-3AD203B41FA5}">
                      <a16:colId xmlns:a16="http://schemas.microsoft.com/office/drawing/2014/main" val="2045852325"/>
                    </a:ext>
                  </a:extLst>
                </a:gridCol>
                <a:gridCol w="3420745">
                  <a:extLst>
                    <a:ext uri="{9D8B030D-6E8A-4147-A177-3AD203B41FA5}">
                      <a16:colId xmlns:a16="http://schemas.microsoft.com/office/drawing/2014/main" val="425072010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Local: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Coruche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56826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Altitude: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14 </a:t>
                      </a:r>
                      <a:r>
                        <a:rPr lang="pt-PT" sz="1200" dirty="0" smtClean="0">
                          <a:effectLst/>
                        </a:rPr>
                        <a:t>m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672860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Idade: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7 anos (povoamento regular)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4827519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Altura dominante: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12 m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338007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Número de árvores por ha: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980 (</a:t>
                      </a:r>
                      <a:r>
                        <a:rPr lang="en-US" sz="1200" dirty="0" err="1">
                          <a:effectLst/>
                        </a:rPr>
                        <a:t>rotação</a:t>
                      </a:r>
                      <a:r>
                        <a:rPr lang="en-US" sz="1200" dirty="0">
                          <a:effectLst/>
                        </a:rPr>
                        <a:t> 1)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6895184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33167"/>
              </p:ext>
            </p:extLst>
          </p:nvPr>
        </p:nvGraphicFramePr>
        <p:xfrm>
          <a:off x="6475954" y="5109905"/>
          <a:ext cx="538988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9135">
                  <a:extLst>
                    <a:ext uri="{9D8B030D-6E8A-4147-A177-3AD203B41FA5}">
                      <a16:colId xmlns:a16="http://schemas.microsoft.com/office/drawing/2014/main" val="184365824"/>
                    </a:ext>
                  </a:extLst>
                </a:gridCol>
                <a:gridCol w="3420745">
                  <a:extLst>
                    <a:ext uri="{9D8B030D-6E8A-4147-A177-3AD203B41FA5}">
                      <a16:colId xmlns:a16="http://schemas.microsoft.com/office/drawing/2014/main" val="253992252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Local: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Coruche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912348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Altitude: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14 m (se desconhecer a altitude pode usar o WebGlobulus)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378772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Índice de qualidade da estação: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15 m a 25 m (idade padrão= 10 anos)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840220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Compasso</a:t>
                      </a:r>
                      <a:r>
                        <a:rPr lang="en-US" sz="1000" dirty="0">
                          <a:effectLst/>
                        </a:rPr>
                        <a:t> de </a:t>
                      </a:r>
                      <a:r>
                        <a:rPr lang="en-US" sz="1000" dirty="0" err="1">
                          <a:effectLst/>
                        </a:rPr>
                        <a:t>plantação</a:t>
                      </a:r>
                      <a:r>
                        <a:rPr lang="en-US" sz="1000" dirty="0">
                          <a:effectLst/>
                        </a:rPr>
                        <a:t>:</a:t>
                      </a:r>
                      <a:endParaRPr lang="en-US" sz="14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 x 2.5</a:t>
                      </a:r>
                      <a:endParaRPr lang="en-US" sz="14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2390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7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8496" b="80692"/>
          <a:stretch/>
        </p:blipFill>
        <p:spPr>
          <a:xfrm>
            <a:off x="4032627" y="1117035"/>
            <a:ext cx="8031480" cy="1418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8393" b="57479"/>
          <a:stretch/>
        </p:blipFill>
        <p:spPr>
          <a:xfrm>
            <a:off x="4032627" y="2783025"/>
            <a:ext cx="8031480" cy="3118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2.4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57" t="16820" r="69626" b="14214"/>
          <a:stretch/>
        </p:blipFill>
        <p:spPr>
          <a:xfrm>
            <a:off x="3894084" y="1150883"/>
            <a:ext cx="3452648" cy="4780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184" t="20805" r="30489" b="20038"/>
          <a:stretch/>
        </p:blipFill>
        <p:spPr>
          <a:xfrm>
            <a:off x="7618089" y="1150883"/>
            <a:ext cx="6996545" cy="4061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2.4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01" t="16054" r="69023" b="14214"/>
          <a:stretch/>
        </p:blipFill>
        <p:spPr>
          <a:xfrm>
            <a:off x="4035198" y="1132790"/>
            <a:ext cx="3424788" cy="4750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14" t="16380" r="69060" b="14230"/>
          <a:stretch/>
        </p:blipFill>
        <p:spPr>
          <a:xfrm>
            <a:off x="7683908" y="1132790"/>
            <a:ext cx="3406879" cy="47112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2.1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2.1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9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8496" b="80692"/>
          <a:stretch/>
        </p:blipFill>
        <p:spPr>
          <a:xfrm>
            <a:off x="3970844" y="4684587"/>
            <a:ext cx="8031480" cy="1418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2.1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2.1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01" t="16054" r="69023" b="14214"/>
          <a:stretch/>
        </p:blipFill>
        <p:spPr>
          <a:xfrm>
            <a:off x="4035198" y="1132790"/>
            <a:ext cx="3424788" cy="4750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4" t="16810" r="70350" b="13943"/>
          <a:stretch/>
        </p:blipFill>
        <p:spPr>
          <a:xfrm>
            <a:off x="7691050" y="1132790"/>
            <a:ext cx="3452481" cy="4750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2.1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01" t="16054" r="69023" b="14214"/>
          <a:stretch/>
        </p:blipFill>
        <p:spPr>
          <a:xfrm>
            <a:off x="4035198" y="1132790"/>
            <a:ext cx="3424788" cy="4750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4" t="16810" r="70350" b="13943"/>
          <a:stretch/>
        </p:blipFill>
        <p:spPr>
          <a:xfrm>
            <a:off x="7691050" y="1132790"/>
            <a:ext cx="3452481" cy="4750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341" t="17778" r="32273" b="23030"/>
          <a:stretch/>
        </p:blipFill>
        <p:spPr>
          <a:xfrm>
            <a:off x="1242834" y="1219200"/>
            <a:ext cx="6996545" cy="4059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2424" t="24613" r="32349" b="30000"/>
          <a:stretch/>
        </p:blipFill>
        <p:spPr>
          <a:xfrm>
            <a:off x="5914020" y="2233864"/>
            <a:ext cx="4320400" cy="3131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2.1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67" t="17022" r="70333" b="13467"/>
          <a:stretch/>
        </p:blipFill>
        <p:spPr>
          <a:xfrm>
            <a:off x="3822192" y="1170432"/>
            <a:ext cx="3439742" cy="4786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33" t="17111" r="70333" b="13703"/>
          <a:stretch/>
        </p:blipFill>
        <p:spPr>
          <a:xfrm>
            <a:off x="7468925" y="1170432"/>
            <a:ext cx="3484643" cy="47862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2.2 </a:t>
            </a:r>
            <a:r>
              <a:rPr lang="en-US" sz="2800" b="1" dirty="0" err="1" smtClean="0">
                <a:solidFill>
                  <a:schemeClr val="bg1"/>
                </a:solidFill>
              </a:rPr>
              <a:t>Globulus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502</Words>
  <Application>Microsoft Office PowerPoint</Application>
  <PresentationFormat>Widescreen</PresentationFormat>
  <Paragraphs>73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MS Gothic</vt:lpstr>
      <vt:lpstr>Arial</vt:lpstr>
      <vt:lpstr>Calibri</vt:lpstr>
      <vt:lpstr>Calibri Light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smb</cp:lastModifiedBy>
  <cp:revision>14</cp:revision>
  <dcterms:created xsi:type="dcterms:W3CDTF">2023-10-01T20:39:24Z</dcterms:created>
  <dcterms:modified xsi:type="dcterms:W3CDTF">2023-10-01T22:34:53Z</dcterms:modified>
</cp:coreProperties>
</file>