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6" r:id="rId4"/>
    <p:sldId id="281" r:id="rId5"/>
    <p:sldId id="282" r:id="rId6"/>
    <p:sldId id="283" r:id="rId7"/>
    <p:sldId id="280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3" r:id="rId17"/>
    <p:sldId id="292" r:id="rId18"/>
    <p:sldId id="294" r:id="rId19"/>
    <p:sldId id="295" r:id="rId20"/>
    <p:sldId id="296" r:id="rId21"/>
    <p:sldId id="297" r:id="rId22"/>
    <p:sldId id="299" r:id="rId23"/>
    <p:sldId id="300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2246" y="101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75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6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3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1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2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6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7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2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5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7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410F5-08B6-4A26-865A-8C37298983DD}" type="datetimeFigureOut">
              <a:rPr lang="en-US" smtClean="0"/>
              <a:t>10/3/2023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EE000-28C5-46C9-95EF-63AC2FECF0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1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270" t="19578" r="16178" b="9311"/>
          <a:stretch/>
        </p:blipFill>
        <p:spPr>
          <a:xfrm>
            <a:off x="0" y="0"/>
            <a:ext cx="5407572" cy="6855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3247" y="5360893"/>
            <a:ext cx="5277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CCCC"/>
                </a:solidFill>
              </a:rPr>
              <a:t>Resoluções</a:t>
            </a:r>
            <a:r>
              <a:rPr lang="en-US" sz="3600" b="1" dirty="0" smtClean="0">
                <a:solidFill>
                  <a:srgbClr val="33CCCC"/>
                </a:solidFill>
              </a:rPr>
              <a:t> das </a:t>
            </a:r>
            <a:r>
              <a:rPr lang="en-US" sz="3600" b="1" dirty="0" err="1" smtClean="0">
                <a:solidFill>
                  <a:srgbClr val="33CCCC"/>
                </a:solidFill>
              </a:rPr>
              <a:t>simulações</a:t>
            </a:r>
            <a:r>
              <a:rPr lang="en-US" sz="3600" b="1" dirty="0" smtClean="0">
                <a:solidFill>
                  <a:srgbClr val="33CCCC"/>
                </a:solidFill>
              </a:rPr>
              <a:t> de </a:t>
            </a:r>
            <a:r>
              <a:rPr lang="en-US" sz="3600" b="1" dirty="0" err="1" smtClean="0">
                <a:solidFill>
                  <a:srgbClr val="33CCCC"/>
                </a:solidFill>
              </a:rPr>
              <a:t>pinheiro</a:t>
            </a:r>
            <a:r>
              <a:rPr lang="en-US" sz="3600" b="1" dirty="0" smtClean="0">
                <a:solidFill>
                  <a:srgbClr val="33CCCC"/>
                </a:solidFill>
              </a:rPr>
              <a:t> bravo</a:t>
            </a:r>
            <a:endParaRPr lang="en-US" sz="3600" b="1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9624" y="2617694"/>
            <a:ext cx="1887071" cy="336177"/>
          </a:xfrm>
          <a:prstGeom prst="rect">
            <a:avLst/>
          </a:prstGeom>
          <a:solidFill>
            <a:srgbClr val="FFC000">
              <a:alpha val="3098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06035" y="2895600"/>
            <a:ext cx="273424" cy="264459"/>
          </a:xfrm>
          <a:prstGeom prst="ellipse">
            <a:avLst/>
          </a:prstGeom>
          <a:solidFill>
            <a:srgbClr val="FFC000">
              <a:alpha val="12157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84259" y="2339788"/>
            <a:ext cx="551330" cy="555812"/>
          </a:xfrm>
          <a:prstGeom prst="ellipse">
            <a:avLst/>
          </a:prstGeom>
          <a:solidFill>
            <a:schemeClr val="accent1">
              <a:alpha val="12157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.1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4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3.2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2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5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3.2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72" t="18917" r="70952" b="11454"/>
          <a:stretch/>
        </p:blipFill>
        <p:spPr>
          <a:xfrm>
            <a:off x="7736114" y="1311974"/>
            <a:ext cx="3410857" cy="4775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9" t="18706" r="70834" b="12088"/>
          <a:stretch/>
        </p:blipFill>
        <p:spPr>
          <a:xfrm>
            <a:off x="3933370" y="1311974"/>
            <a:ext cx="3396343" cy="474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8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5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3.2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72" t="18917" r="70952" b="11454"/>
          <a:stretch/>
        </p:blipFill>
        <p:spPr>
          <a:xfrm>
            <a:off x="7736114" y="1311974"/>
            <a:ext cx="3410857" cy="47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6072" t="12991" r="35714" b="17803"/>
          <a:stretch/>
        </p:blipFill>
        <p:spPr>
          <a:xfrm>
            <a:off x="3962399" y="1326488"/>
            <a:ext cx="3439885" cy="4746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143" t="2839" r="40714" b="38043"/>
          <a:stretch/>
        </p:blipFill>
        <p:spPr>
          <a:xfrm>
            <a:off x="1940990" y="1596156"/>
            <a:ext cx="7564556" cy="44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587" t="17372" r="31111" b="36773"/>
          <a:stretch/>
        </p:blipFill>
        <p:spPr>
          <a:xfrm>
            <a:off x="7141028" y="4023112"/>
            <a:ext cx="4934857" cy="3009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603" t="13845" r="34841" b="40441"/>
          <a:stretch/>
        </p:blipFill>
        <p:spPr>
          <a:xfrm>
            <a:off x="3585028" y="4177004"/>
            <a:ext cx="3536469" cy="2557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3.2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6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3.3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9062" b="52407"/>
          <a:stretch/>
        </p:blipFill>
        <p:spPr>
          <a:xfrm>
            <a:off x="7728697" y="819150"/>
            <a:ext cx="3924300" cy="3395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82" t="16258" r="70938" b="14576"/>
          <a:stretch/>
        </p:blipFill>
        <p:spPr>
          <a:xfrm>
            <a:off x="381000" y="1313889"/>
            <a:ext cx="3448050" cy="4743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406" t="16536" r="70781" b="14853"/>
          <a:stretch/>
        </p:blipFill>
        <p:spPr>
          <a:xfrm>
            <a:off x="4057650" y="1332938"/>
            <a:ext cx="3390900" cy="4705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54" t="16667" r="70938" b="14259"/>
          <a:stretch/>
        </p:blipFill>
        <p:spPr>
          <a:xfrm>
            <a:off x="7734300" y="1342370"/>
            <a:ext cx="3348832" cy="469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3.3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9062" b="52407"/>
          <a:stretch/>
        </p:blipFill>
        <p:spPr>
          <a:xfrm>
            <a:off x="7728697" y="819150"/>
            <a:ext cx="3924300" cy="3395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82" t="16258" r="70938" b="14576"/>
          <a:stretch/>
        </p:blipFill>
        <p:spPr>
          <a:xfrm>
            <a:off x="381000" y="1313889"/>
            <a:ext cx="3448050" cy="4743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406" t="16536" r="70781" b="14853"/>
          <a:stretch/>
        </p:blipFill>
        <p:spPr>
          <a:xfrm>
            <a:off x="4057650" y="1332938"/>
            <a:ext cx="3390900" cy="4705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54" t="16667" r="70938" b="14259"/>
          <a:stretch/>
        </p:blipFill>
        <p:spPr>
          <a:xfrm>
            <a:off x="7734300" y="1342370"/>
            <a:ext cx="3409950" cy="4781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0520" t="17963" r="32293" b="23519"/>
          <a:stretch/>
        </p:blipFill>
        <p:spPr>
          <a:xfrm>
            <a:off x="1979089" y="1654566"/>
            <a:ext cx="7546564" cy="4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3.3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771" t="26667" r="41562" b="27408"/>
          <a:stretch/>
        </p:blipFill>
        <p:spPr>
          <a:xfrm>
            <a:off x="3657600" y="4141088"/>
            <a:ext cx="3829050" cy="2374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6978" t="26667" r="41876" b="27963"/>
          <a:stretch/>
        </p:blipFill>
        <p:spPr>
          <a:xfrm>
            <a:off x="6154764" y="4141088"/>
            <a:ext cx="3818395" cy="23683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6753" t="26935" r="42902" b="27701"/>
          <a:stretch/>
        </p:blipFill>
        <p:spPr>
          <a:xfrm>
            <a:off x="9069128" y="4141087"/>
            <a:ext cx="3787889" cy="23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51" y="1412417"/>
            <a:ext cx="3267562" cy="4558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04"/>
          <a:stretch/>
        </p:blipFill>
        <p:spPr>
          <a:xfrm>
            <a:off x="3693994" y="1397135"/>
            <a:ext cx="4804012" cy="30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35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4266"/>
          <a:stretch/>
        </p:blipFill>
        <p:spPr>
          <a:xfrm>
            <a:off x="308151" y="1412417"/>
            <a:ext cx="3267562" cy="4541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7040" r="-621" b="21417"/>
          <a:stretch/>
        </p:blipFill>
        <p:spPr>
          <a:xfrm>
            <a:off x="3883864" y="1412417"/>
            <a:ext cx="5813945" cy="356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6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6398150" y="387005"/>
            <a:ext cx="5684883" cy="362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33CC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3.3 PINASTER</a:t>
            </a:r>
            <a:r>
              <a:rPr kumimoji="0" lang="pt-PT" altLang="en-US" sz="1200" b="0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. Simulação de um </a:t>
            </a:r>
            <a:r>
              <a:rPr kumimoji="0" lang="pt-PT" altLang="en-US" sz="1200" b="0" i="0" u="sng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povoamento existente</a:t>
            </a:r>
            <a:r>
              <a:rPr kumimoji="0" lang="pt-PT" altLang="en-US" sz="1200" b="0" i="0" u="none" strike="noStrike" cap="none" normalizeH="0" baseline="0" dirty="0" smtClean="0">
                <a:ln>
                  <a:noFill/>
                </a:ln>
                <a:solidFill>
                  <a:srgbClr val="012639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(puro regular) com as seguintes características: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dirty="0" smtClean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dirty="0" smtClean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dirty="0" smtClean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en-US" sz="1200" b="1" i="0" u="none" strike="noStrike" cap="none" normalizeH="0" baseline="0" dirty="0" smtClean="0">
              <a:ln>
                <a:noFill/>
              </a:ln>
              <a:solidFill>
                <a:srgbClr val="012639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PT" altLang="en-US" sz="1200" b="1" dirty="0">
              <a:solidFill>
                <a:srgbClr val="012639"/>
              </a:solidFill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0" u="none" strike="noStrike" cap="none" normalizeH="0" baseline="0" dirty="0" smtClean="0">
              <a:ln>
                <a:noFill/>
              </a:ln>
              <a:solidFill>
                <a:srgbClr val="012639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dirty="0" smtClean="0">
                <a:ln>
                  <a:noFill/>
                </a:ln>
                <a:solidFill>
                  <a:srgbClr val="013A57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3.3.1 Com uma FMA adequada construa uma prescrição que lhe permita simular o povoamento para um horizonte de planeamento de 80 anos considerando uma idade e corte de 50 anos.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1" u="none" strike="noStrike" cap="none" normalizeH="0" baseline="0" dirty="0" smtClean="0">
              <a:ln>
                <a:noFill/>
              </a:ln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dirty="0" smtClean="0">
                <a:ln>
                  <a:noFill/>
                </a:ln>
                <a:solidFill>
                  <a:srgbClr val="013A57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3.3.2 Quantas vezes corta o povoamento durante a simulação?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1" i="1" u="none" strike="noStrike" cap="none" normalizeH="0" baseline="0" dirty="0" smtClean="0">
              <a:ln>
                <a:noFill/>
              </a:ln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dirty="0" smtClean="0">
                <a:ln>
                  <a:noFill/>
                </a:ln>
                <a:solidFill>
                  <a:srgbClr val="013A57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3.3.3 Por quantos anos teria de prolongar o horizonte de planeamento para garantir pelo menos mais um corte.</a:t>
            </a:r>
            <a:endParaRPr kumimoji="0" lang="en-US" altLang="en-US" sz="1400" b="1" i="1" u="none" strike="noStrike" cap="none" normalizeH="0" baseline="0" dirty="0" smtClean="0">
              <a:ln>
                <a:noFill/>
              </a:ln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6592" y="445045"/>
            <a:ext cx="5879408" cy="39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en-US" sz="1200" b="1" dirty="0">
                <a:solidFill>
                  <a:srgbClr val="33CCCC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3</a:t>
            </a:r>
            <a:r>
              <a:rPr kumimoji="0" lang="pt-PT" altLang="en-US" sz="1200" b="1" i="0" u="none" strike="noStrike" cap="none" normalizeH="0" baseline="0" dirty="0" smtClean="0">
                <a:ln>
                  <a:noFill/>
                </a:ln>
                <a:solidFill>
                  <a:srgbClr val="33CCCC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.1 PINASTER. </a:t>
            </a:r>
            <a:r>
              <a:rPr lang="pt-PT" altLang="en-US" sz="1200" b="1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Simulação de uma </a:t>
            </a:r>
            <a:r>
              <a:rPr lang="pt-PT" altLang="en-US" sz="1200" b="1" u="sng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nova plantação</a:t>
            </a:r>
            <a:r>
              <a:rPr lang="pt-PT" altLang="en-US" sz="1200" b="1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(</a:t>
            </a:r>
            <a:r>
              <a:rPr lang="pt-PT" altLang="en-US" sz="1200" b="1" i="1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horizonte de planeamento = 50</a:t>
            </a:r>
            <a:r>
              <a:rPr lang="pt-PT" altLang="en-US" sz="1200" b="1" dirty="0">
                <a:solidFill>
                  <a:srgbClr val="012639"/>
                </a:solidFill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):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70753"/>
              </p:ext>
            </p:extLst>
          </p:nvPr>
        </p:nvGraphicFramePr>
        <p:xfrm>
          <a:off x="302150" y="959035"/>
          <a:ext cx="5793850" cy="879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6721">
                  <a:extLst>
                    <a:ext uri="{9D8B030D-6E8A-4147-A177-3AD203B41FA5}">
                      <a16:colId xmlns:a16="http://schemas.microsoft.com/office/drawing/2014/main" val="1068119217"/>
                    </a:ext>
                  </a:extLst>
                </a:gridCol>
                <a:gridCol w="3677129">
                  <a:extLst>
                    <a:ext uri="{9D8B030D-6E8A-4147-A177-3AD203B41FA5}">
                      <a16:colId xmlns:a16="http://schemas.microsoft.com/office/drawing/2014/main" val="252180987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Local: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São Pedro de Moel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4195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Altitude: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31 m (se desconhecer a altitude pode usar o </a:t>
                      </a:r>
                      <a:r>
                        <a:rPr lang="pt-PT" sz="1200" dirty="0" err="1">
                          <a:effectLst/>
                        </a:rPr>
                        <a:t>WebGlobulus</a:t>
                      </a:r>
                      <a:r>
                        <a:rPr lang="pt-PT" sz="1200" dirty="0">
                          <a:effectLst/>
                        </a:rPr>
                        <a:t>)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1227009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</a:rPr>
                        <a:t>Índice de qualidade da estação: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18 m (idade padrão = 50 anos)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752873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Compasso</a:t>
                      </a:r>
                      <a:r>
                        <a:rPr lang="en-US" sz="1200" dirty="0">
                          <a:effectLst/>
                        </a:rPr>
                        <a:t> de </a:t>
                      </a:r>
                      <a:r>
                        <a:rPr lang="en-US" sz="1200" dirty="0" err="1">
                          <a:effectLst/>
                        </a:rPr>
                        <a:t>plantação</a:t>
                      </a:r>
                      <a:r>
                        <a:rPr lang="en-US" sz="1200" dirty="0">
                          <a:effectLst/>
                        </a:rPr>
                        <a:t>: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x 2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28226569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663979"/>
              </p:ext>
            </p:extLst>
          </p:nvPr>
        </p:nvGraphicFramePr>
        <p:xfrm>
          <a:off x="302150" y="2478666"/>
          <a:ext cx="5793850" cy="439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3458">
                  <a:extLst>
                    <a:ext uri="{9D8B030D-6E8A-4147-A177-3AD203B41FA5}">
                      <a16:colId xmlns:a16="http://schemas.microsoft.com/office/drawing/2014/main" val="30406305"/>
                    </a:ext>
                  </a:extLst>
                </a:gridCol>
                <a:gridCol w="1837944">
                  <a:extLst>
                    <a:ext uri="{9D8B030D-6E8A-4147-A177-3AD203B41FA5}">
                      <a16:colId xmlns:a16="http://schemas.microsoft.com/office/drawing/2014/main" val="4188447729"/>
                    </a:ext>
                  </a:extLst>
                </a:gridCol>
                <a:gridCol w="2822448">
                  <a:extLst>
                    <a:ext uri="{9D8B030D-6E8A-4147-A177-3AD203B41FA5}">
                      <a16:colId xmlns:a16="http://schemas.microsoft.com/office/drawing/2014/main" val="343978682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Idade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Operação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Detalhes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85339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15, 25, 35, 45 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Desbaste pelo baixo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Fator</a:t>
                      </a:r>
                      <a:r>
                        <a:rPr lang="es-ES" sz="1200" dirty="0">
                          <a:effectLst/>
                        </a:rPr>
                        <a:t> de Wilson de 0.25 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5190507"/>
                  </a:ext>
                </a:extLst>
              </a:tr>
            </a:tbl>
          </a:graphicData>
        </a:graphic>
      </p:graphicFrame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708750" y="1960688"/>
            <a:ext cx="6804750" cy="39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88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dirty="0" smtClean="0">
                <a:ln>
                  <a:noFill/>
                </a:ln>
                <a:solidFill>
                  <a:srgbClr val="013A57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3.1.1 Crie uma FMA que considere adequada que contenha os seguintes desbastes (alternativamente use a FMA41_Pb_025_REGular.csv):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49184"/>
              </p:ext>
            </p:extLst>
          </p:nvPr>
        </p:nvGraphicFramePr>
        <p:xfrm>
          <a:off x="302150" y="3542815"/>
          <a:ext cx="5793850" cy="4396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874">
                  <a:extLst>
                    <a:ext uri="{9D8B030D-6E8A-4147-A177-3AD203B41FA5}">
                      <a16:colId xmlns:a16="http://schemas.microsoft.com/office/drawing/2014/main" val="2543922602"/>
                    </a:ext>
                  </a:extLst>
                </a:gridCol>
                <a:gridCol w="1840384">
                  <a:extLst>
                    <a:ext uri="{9D8B030D-6E8A-4147-A177-3AD203B41FA5}">
                      <a16:colId xmlns:a16="http://schemas.microsoft.com/office/drawing/2014/main" val="3859624056"/>
                    </a:ext>
                  </a:extLst>
                </a:gridCol>
                <a:gridCol w="2831592">
                  <a:extLst>
                    <a:ext uri="{9D8B030D-6E8A-4147-A177-3AD203B41FA5}">
                      <a16:colId xmlns:a16="http://schemas.microsoft.com/office/drawing/2014/main" val="987336787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Idade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Operação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Detalhes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868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15, 25, 35, 45</a:t>
                      </a:r>
                      <a:endParaRPr lang="en-US" sz="12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</a:rPr>
                        <a:t>Desbaste pelo baixo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Área basal residual de 25 m</a:t>
                      </a:r>
                      <a:r>
                        <a:rPr lang="es-ES" sz="1200" baseline="30000" dirty="0">
                          <a:effectLst/>
                        </a:rPr>
                        <a:t>2</a:t>
                      </a:r>
                      <a:r>
                        <a:rPr lang="es-ES" sz="1200" dirty="0">
                          <a:effectLst/>
                        </a:rPr>
                        <a:t> ha</a:t>
                      </a:r>
                      <a:r>
                        <a:rPr lang="es-ES" sz="1200" baseline="30000" dirty="0">
                          <a:effectLst/>
                        </a:rPr>
                        <a:t>-1</a:t>
                      </a:r>
                      <a:endParaRPr lang="en-US" sz="12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862590"/>
                  </a:ext>
                </a:extLst>
              </a:tr>
            </a:tbl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677533" y="3077245"/>
            <a:ext cx="6773533" cy="67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288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en-US" sz="1200" b="0" i="0" u="none" strike="noStrike" cap="none" normalizeH="0" baseline="0" dirty="0" smtClean="0">
                <a:ln>
                  <a:noFill/>
                </a:ln>
                <a:solidFill>
                  <a:srgbClr val="013A57"/>
                </a:solidFill>
                <a:effectLst/>
                <a:latin typeface="Arial" panose="020B06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3.1.2 Adapte a FMA anterior para que considere os seguintes desbastes (alternativamente use a FMA41_Pb_G25_REGular.csv):</a:t>
            </a:r>
            <a:endParaRPr kumimoji="0" lang="en-US" altLang="en-US" sz="1400" b="1" i="1" u="none" strike="noStrike" cap="none" normalizeH="0" baseline="0" dirty="0" smtClean="0">
              <a:ln>
                <a:noFill/>
              </a:ln>
              <a:solidFill>
                <a:srgbClr val="013A57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2150" y="421478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200" b="1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PINASTER</a:t>
            </a:r>
            <a:r>
              <a:rPr lang="pt-PT" sz="1200" dirty="0">
                <a:solidFill>
                  <a:srgbClr val="33CC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Repita a simulação da nova plantação do exercício 3.1 adiando a idade de corte para os 80 anos (horizonte de planeamento = 80) deixando o povoamento em </a:t>
            </a:r>
            <a:r>
              <a:rPr lang="pt-PT" sz="1200" dirty="0" err="1">
                <a:latin typeface="Arial" panose="020B0604020202020204" pitchFamily="34" charset="0"/>
                <a:cs typeface="Arial" panose="020B0604020202020204" pitchFamily="34" charset="0"/>
              </a:rPr>
              <a:t>auto-desbaste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 (não realizando desbastes). Pode importar a FMA FMA41_Pb_SelfThin_REGular.csv. </a:t>
            </a:r>
            <a:endParaRPr lang="pt-PT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PT" sz="1200" dirty="0">
                <a:latin typeface="Arial" panose="020B0604020202020204" pitchFamily="34" charset="0"/>
                <a:cs typeface="Arial" panose="020B0604020202020204" pitchFamily="34" charset="0"/>
              </a:rPr>
              <a:t>descreve o impacto das alterações impostas à gestão?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832435"/>
              </p:ext>
            </p:extLst>
          </p:nvPr>
        </p:nvGraphicFramePr>
        <p:xfrm>
          <a:off x="6507117" y="908966"/>
          <a:ext cx="5684883" cy="1400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911">
                  <a:extLst>
                    <a:ext uri="{9D8B030D-6E8A-4147-A177-3AD203B41FA5}">
                      <a16:colId xmlns:a16="http://schemas.microsoft.com/office/drawing/2014/main" val="961286525"/>
                    </a:ext>
                  </a:extLst>
                </a:gridCol>
                <a:gridCol w="3607972">
                  <a:extLst>
                    <a:ext uri="{9D8B030D-6E8A-4147-A177-3AD203B41FA5}">
                      <a16:colId xmlns:a16="http://schemas.microsoft.com/office/drawing/2014/main" val="18312266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Local: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São Pedro de Moel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47338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Altitude: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31 m (se desconhecer a altitude pode usar o WebGlobulus)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15396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Estrutura</a:t>
                      </a:r>
                      <a:r>
                        <a:rPr lang="en-US" sz="1000" dirty="0">
                          <a:effectLst/>
                        </a:rPr>
                        <a:t>/ /</a:t>
                      </a:r>
                      <a:r>
                        <a:rPr lang="en-US" sz="1000" dirty="0" err="1">
                          <a:effectLst/>
                        </a:rPr>
                        <a:t>idade</a:t>
                      </a:r>
                      <a:r>
                        <a:rPr lang="en-US" sz="1000" dirty="0">
                          <a:effectLst/>
                        </a:rPr>
                        <a:t>:</a:t>
                      </a:r>
                      <a:endParaRPr lang="en-US" sz="14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Regular /15 anos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8661504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Altura dominante: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12 m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7334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Número de árvores na parcela: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49 árvores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361838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Área da parcela: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 m</a:t>
                      </a:r>
                      <a:r>
                        <a:rPr lang="en-US" sz="1000" baseline="30000">
                          <a:effectLst/>
                        </a:rPr>
                        <a:t>2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186709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000">
                          <a:effectLst/>
                        </a:rPr>
                        <a:t>Ficheiro da árvore:</a:t>
                      </a:r>
                      <a:endParaRPr lang="en-US" sz="1400" b="1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Pb_inv_t15_arv.csv</a:t>
                      </a:r>
                      <a:endParaRPr lang="en-US" sz="1400" b="1" dirty="0">
                        <a:solidFill>
                          <a:srgbClr val="082A75"/>
                        </a:solidFill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34355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7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1" y="1412417"/>
            <a:ext cx="3267562" cy="4532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183" y="1412417"/>
            <a:ext cx="5813945" cy="35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77" y="1412417"/>
            <a:ext cx="3277989" cy="4532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414" y="1411630"/>
            <a:ext cx="3322329" cy="4558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189" y="1411630"/>
            <a:ext cx="3308860" cy="45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77" y="1412417"/>
            <a:ext cx="3277989" cy="4532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414" y="1411630"/>
            <a:ext cx="3322329" cy="4558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189" y="1411630"/>
            <a:ext cx="3308860" cy="4533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555" y="2055813"/>
            <a:ext cx="6106230" cy="35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242" y="3741219"/>
            <a:ext cx="4019758" cy="3879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446" y="3741219"/>
            <a:ext cx="4335796" cy="31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6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2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.1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4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13" t="14722" r="70264" b="16257"/>
          <a:stretch/>
        </p:blipFill>
        <p:spPr>
          <a:xfrm>
            <a:off x="226048" y="1342159"/>
            <a:ext cx="3441032" cy="4733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53" t="14445" r="70379" b="16060"/>
          <a:stretch/>
        </p:blipFill>
        <p:spPr>
          <a:xfrm>
            <a:off x="4038602" y="1342159"/>
            <a:ext cx="3422072" cy="4765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66" t="14647" r="70266" b="16060"/>
          <a:stretch/>
        </p:blipFill>
        <p:spPr>
          <a:xfrm>
            <a:off x="7832196" y="1342159"/>
            <a:ext cx="3452331" cy="47941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.1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8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13" t="14722" r="70264" b="16257"/>
          <a:stretch/>
        </p:blipFill>
        <p:spPr>
          <a:xfrm>
            <a:off x="226048" y="1342159"/>
            <a:ext cx="3441032" cy="4733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553" t="14445" r="70379" b="16060"/>
          <a:stretch/>
        </p:blipFill>
        <p:spPr>
          <a:xfrm>
            <a:off x="4038602" y="1342159"/>
            <a:ext cx="3422072" cy="4765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666" t="14647" r="70266" b="16060"/>
          <a:stretch/>
        </p:blipFill>
        <p:spPr>
          <a:xfrm>
            <a:off x="7832196" y="1342159"/>
            <a:ext cx="3452331" cy="47941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2500" t="20617" r="30417" b="19630"/>
          <a:stretch/>
        </p:blipFill>
        <p:spPr>
          <a:xfrm>
            <a:off x="1946564" y="1513828"/>
            <a:ext cx="7558980" cy="4450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.1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7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130" t="1609" r="39612" b="52787"/>
          <a:stretch/>
        </p:blipFill>
        <p:spPr>
          <a:xfrm>
            <a:off x="8213836" y="541150"/>
            <a:ext cx="3689131" cy="31275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.1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681" t="7916" r="67802" b="47027"/>
          <a:stretch/>
        </p:blipFill>
        <p:spPr>
          <a:xfrm>
            <a:off x="8229602" y="3677631"/>
            <a:ext cx="3720662" cy="30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.1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64" t="17471" r="70646" b="12644"/>
          <a:stretch/>
        </p:blipFill>
        <p:spPr>
          <a:xfrm>
            <a:off x="3972911" y="1213943"/>
            <a:ext cx="3436882" cy="4792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3" t="17701" r="70647" b="12873"/>
          <a:stretch/>
        </p:blipFill>
        <p:spPr>
          <a:xfrm>
            <a:off x="7803931" y="1213943"/>
            <a:ext cx="3405351" cy="4761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.1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50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64" t="17471" r="70646" b="12644"/>
          <a:stretch/>
        </p:blipFill>
        <p:spPr>
          <a:xfrm>
            <a:off x="3972911" y="1213943"/>
            <a:ext cx="3436882" cy="4792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23" t="17701" r="70647" b="12873"/>
          <a:stretch/>
        </p:blipFill>
        <p:spPr>
          <a:xfrm>
            <a:off x="7803931" y="1213943"/>
            <a:ext cx="3405351" cy="4761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2184" t="20958" r="30747" b="20191"/>
          <a:stretch/>
        </p:blipFill>
        <p:spPr>
          <a:xfrm>
            <a:off x="1940989" y="1596156"/>
            <a:ext cx="7564556" cy="4387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90847" y="8965"/>
            <a:ext cx="2501153" cy="523220"/>
          </a:xfrm>
          <a:prstGeom prst="rect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</a:rPr>
              <a:t>.1 </a:t>
            </a:r>
            <a:r>
              <a:rPr lang="en-US" sz="2800" b="1" dirty="0" err="1" smtClean="0">
                <a:solidFill>
                  <a:schemeClr val="bg1"/>
                </a:solidFill>
              </a:rPr>
              <a:t>Pinaster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08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350</Words>
  <Application>Microsoft Office PowerPoint</Application>
  <PresentationFormat>Widescreen</PresentationFormat>
  <Paragraphs>71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MS Gothic</vt:lpstr>
      <vt:lpstr>Arial</vt:lpstr>
      <vt:lpstr>Calibri</vt:lpstr>
      <vt:lpstr>Calibri Light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smb</cp:lastModifiedBy>
  <cp:revision>36</cp:revision>
  <dcterms:created xsi:type="dcterms:W3CDTF">2023-10-01T20:39:24Z</dcterms:created>
  <dcterms:modified xsi:type="dcterms:W3CDTF">2023-10-03T17:12:02Z</dcterms:modified>
</cp:coreProperties>
</file>